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16" r:id="rId3"/>
    <p:sldId id="290" r:id="rId4"/>
    <p:sldId id="295" r:id="rId5"/>
    <p:sldId id="296" r:id="rId6"/>
    <p:sldId id="297" r:id="rId7"/>
    <p:sldId id="298" r:id="rId8"/>
    <p:sldId id="299" r:id="rId9"/>
    <p:sldId id="301" r:id="rId10"/>
    <p:sldId id="263" r:id="rId11"/>
    <p:sldId id="280" r:id="rId12"/>
    <p:sldId id="270" r:id="rId13"/>
    <p:sldId id="278" r:id="rId14"/>
    <p:sldId id="288" r:id="rId15"/>
    <p:sldId id="289" r:id="rId16"/>
    <p:sldId id="302" r:id="rId17"/>
    <p:sldId id="303" r:id="rId18"/>
    <p:sldId id="304" r:id="rId19"/>
    <p:sldId id="305" r:id="rId20"/>
    <p:sldId id="306" r:id="rId21"/>
    <p:sldId id="307" r:id="rId22"/>
    <p:sldId id="291" r:id="rId23"/>
    <p:sldId id="282" r:id="rId24"/>
    <p:sldId id="283" r:id="rId25"/>
    <p:sldId id="284" r:id="rId26"/>
    <p:sldId id="285" r:id="rId27"/>
    <p:sldId id="286" r:id="rId28"/>
    <p:sldId id="292" r:id="rId29"/>
    <p:sldId id="312" r:id="rId30"/>
    <p:sldId id="313" r:id="rId31"/>
    <p:sldId id="315" r:id="rId32"/>
    <p:sldId id="318" r:id="rId33"/>
    <p:sldId id="317" r:id="rId3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CBB5"/>
    <a:srgbClr val="A7A8AA"/>
    <a:srgbClr val="F39800"/>
    <a:srgbClr val="1AA079"/>
    <a:srgbClr val="208BAF"/>
    <a:srgbClr val="83894B"/>
    <a:srgbClr val="6A4E65"/>
    <a:srgbClr val="9363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6326" autoAdjust="0"/>
  </p:normalViewPr>
  <p:slideViewPr>
    <p:cSldViewPr>
      <p:cViewPr varScale="1">
        <p:scale>
          <a:sx n="59" d="100"/>
          <a:sy n="59" d="100"/>
        </p:scale>
        <p:origin x="18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ea typeface="宋体" pitchFamily="2" charset="-122"/>
              </a:defRPr>
            </a:lvl1pPr>
          </a:lstStyle>
          <a:p>
            <a:pPr>
              <a:defRPr/>
            </a:pPr>
            <a:fld id="{164E7E2F-0C7E-4931-BAB1-102783E0FF12}" type="datetimeFigureOut">
              <a:rPr lang="zh-CN" altLang="en-US"/>
              <a:pPr>
                <a:defRPr/>
              </a:pPr>
              <a:t>2019/10/29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E746F20-2A9C-425B-B0FC-4090B24A571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log.csdn.net/weixin_43618070/article/details/9075507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smtClean="0"/>
              <a:t>文件系统是负责管理和存储文件信息的软件部分，用于系统中文件的增删改查等操作，并控制文件的存取权限和管理</a:t>
            </a:r>
            <a:endParaRPr lang="en-US" altLang="zh-CN" sz="2400" dirty="0" smtClean="0"/>
          </a:p>
          <a:p>
            <a:r>
              <a:rPr lang="zh-CN" altLang="en-US" sz="2400" dirty="0" smtClean="0"/>
              <a:t>优点：</a:t>
            </a:r>
            <a:endParaRPr lang="en-US" altLang="zh-CN" sz="2400" dirty="0" smtClean="0"/>
          </a:p>
          <a:p>
            <a:pPr lvl="1"/>
            <a:r>
              <a:rPr lang="zh-CN" altLang="en-US" sz="2400" dirty="0" smtClean="0"/>
              <a:t>高可用性</a:t>
            </a:r>
            <a:endParaRPr lang="en-US" altLang="zh-CN" sz="2400" dirty="0" smtClean="0"/>
          </a:p>
          <a:p>
            <a:pPr lvl="1"/>
            <a:r>
              <a:rPr lang="zh-CN" altLang="en-US" sz="2400" dirty="0" smtClean="0"/>
              <a:t>并发访问</a:t>
            </a:r>
            <a:endParaRPr lang="en-US" altLang="zh-CN" sz="2400" dirty="0" smtClean="0"/>
          </a:p>
          <a:p>
            <a:pPr lvl="1"/>
            <a:r>
              <a:rPr lang="zh-CN" altLang="en-US" sz="2400" dirty="0" smtClean="0"/>
              <a:t>资源透明</a:t>
            </a:r>
            <a:endParaRPr lang="en-US" altLang="zh-CN" sz="2400" dirty="0" smtClean="0"/>
          </a:p>
          <a:p>
            <a:endParaRPr lang="zh-CN" altLang="en-US" dirty="0"/>
          </a:p>
        </p:txBody>
      </p:sp>
      <p:sp>
        <p:nvSpPr>
          <p:cNvPr id="4" name="灯片编号占位符 3"/>
          <p:cNvSpPr>
            <a:spLocks noGrp="1"/>
          </p:cNvSpPr>
          <p:nvPr>
            <p:ph type="sldNum" sz="quarter" idx="10"/>
          </p:nvPr>
        </p:nvSpPr>
        <p:spPr/>
        <p:txBody>
          <a:bodyPr/>
          <a:lstStyle/>
          <a:p>
            <a:pPr>
              <a:defRPr/>
            </a:pPr>
            <a:fld id="{2E746F20-2A9C-425B-B0FC-4090B24A571B}" type="slidenum">
              <a:rPr lang="zh-CN" altLang="en-US" smtClean="0"/>
              <a:pPr>
                <a:defRPr/>
              </a:pPr>
              <a:t>3</a:t>
            </a:fld>
            <a:endParaRPr lang="zh-CN" altLang="en-US"/>
          </a:p>
        </p:txBody>
      </p:sp>
    </p:spTree>
    <p:extLst>
      <p:ext uri="{BB962C8B-B14F-4D97-AF65-F5344CB8AC3E}">
        <p14:creationId xmlns:p14="http://schemas.microsoft.com/office/powerpoint/2010/main" val="3592889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dirty="0" smtClean="0"/>
              <a:t>1)	</a:t>
            </a:r>
            <a:r>
              <a:rPr lang="zh-CN" altLang="en-US" dirty="0" smtClean="0"/>
              <a:t>共享持久内存池</a:t>
            </a:r>
          </a:p>
          <a:p>
            <a:r>
              <a:rPr lang="en-US" altLang="zh-CN" dirty="0" smtClean="0"/>
              <a:t>Octopus</a:t>
            </a:r>
            <a:r>
              <a:rPr lang="zh-CN" altLang="en-US" dirty="0" smtClean="0"/>
              <a:t>将每个服务器的文件系统映像数据区域导出进行共享，引入了共享持久内存池。共享池设计不仅删除了堆叠的文件系统设计，而且还允许在不使用任何缓存的情况下直接远程访问文件系统映像。</a:t>
            </a:r>
            <a:r>
              <a:rPr lang="en-US" altLang="zh-CN" dirty="0" smtClean="0"/>
              <a:t>Octopus</a:t>
            </a:r>
            <a:r>
              <a:rPr lang="zh-CN" altLang="en-US" dirty="0" smtClean="0"/>
              <a:t>可以直接管理每台服务器的数据分布和布局，而不依赖本地文件系统。</a:t>
            </a:r>
          </a:p>
          <a:p>
            <a:r>
              <a:rPr lang="en-US" altLang="zh-CN" dirty="0" smtClean="0"/>
              <a:t>2)	</a:t>
            </a:r>
            <a:r>
              <a:rPr lang="zh-CN" altLang="en-US" dirty="0" smtClean="0"/>
              <a:t>客户端主动数据</a:t>
            </a:r>
            <a:r>
              <a:rPr lang="en-US" altLang="zh-CN" dirty="0" smtClean="0"/>
              <a:t>I/O</a:t>
            </a:r>
          </a:p>
          <a:p>
            <a:r>
              <a:rPr lang="en-US" altLang="zh-CN" dirty="0" smtClean="0"/>
              <a:t>//</a:t>
            </a:r>
            <a:r>
              <a:rPr lang="zh-CN" altLang="en-US" dirty="0" smtClean="0"/>
              <a:t>服务器主动模式：客户机向服务器发出读取请求，服务器准备数据并将其发送回客户机，写请求相同。</a:t>
            </a:r>
          </a:p>
          <a:p>
            <a:r>
              <a:rPr lang="zh-CN" altLang="en-US" dirty="0" smtClean="0"/>
              <a:t>服务器主动模式服务器利用率较高，高速网络条件下易成为瓶颈。</a:t>
            </a:r>
          </a:p>
          <a:p>
            <a:r>
              <a:rPr lang="en-US" altLang="zh-CN" dirty="0" smtClean="0"/>
              <a:t>Octopus</a:t>
            </a:r>
            <a:r>
              <a:rPr lang="zh-CN" altLang="en-US" dirty="0" smtClean="0"/>
              <a:t>中通过在执行小规模</a:t>
            </a:r>
            <a:r>
              <a:rPr lang="en-US" altLang="zh-CN" dirty="0" smtClean="0"/>
              <a:t>i/o</a:t>
            </a:r>
            <a:r>
              <a:rPr lang="zh-CN" altLang="en-US" dirty="0" smtClean="0"/>
              <a:t>时牺牲网络性能来提高服务器吞吐量。第一步中，</a:t>
            </a:r>
            <a:r>
              <a:rPr lang="en-US" altLang="zh-CN" dirty="0" smtClean="0"/>
              <a:t>Octopus</a:t>
            </a:r>
            <a:r>
              <a:rPr lang="zh-CN" altLang="en-US" dirty="0" smtClean="0"/>
              <a:t>中的客户机向服务器发送读或写请求。在第二步中，服务器将元数据信息发送回客户端。这两个步骤都是使用自我标识的元数据</a:t>
            </a:r>
            <a:r>
              <a:rPr lang="en-US" altLang="zh-CN" dirty="0" err="1" smtClean="0"/>
              <a:t>rpc</a:t>
            </a:r>
            <a:r>
              <a:rPr lang="zh-CN" altLang="en-US" dirty="0" smtClean="0"/>
              <a:t>来执行元数据交换的。在第三步中，客户端使用返回的元数据信息读取或写入文件数据，并使用</a:t>
            </a:r>
            <a:r>
              <a:rPr lang="en-US" altLang="zh-CN" dirty="0" err="1" smtClean="0"/>
              <a:t>rdma</a:t>
            </a:r>
            <a:r>
              <a:rPr lang="zh-CN" altLang="en-US" dirty="0" smtClean="0"/>
              <a:t>读写命令直接访问数据。由于</a:t>
            </a:r>
            <a:r>
              <a:rPr lang="en-US" altLang="zh-CN" dirty="0" err="1" smtClean="0"/>
              <a:t>rdma</a:t>
            </a:r>
            <a:r>
              <a:rPr lang="zh-CN" altLang="en-US" dirty="0" smtClean="0"/>
              <a:t>读写是一种单边操作，它不需要远程服务器中的</a:t>
            </a:r>
            <a:r>
              <a:rPr lang="en-US" altLang="zh-CN" dirty="0" err="1" smtClean="0"/>
              <a:t>cpu</a:t>
            </a:r>
            <a:r>
              <a:rPr lang="zh-CN" altLang="en-US" dirty="0" smtClean="0"/>
              <a:t>参与就可以访问远程数据，因此</a:t>
            </a:r>
            <a:r>
              <a:rPr lang="en-US" altLang="zh-CN" dirty="0" smtClean="0"/>
              <a:t>Octopus</a:t>
            </a:r>
            <a:r>
              <a:rPr lang="zh-CN" altLang="en-US" dirty="0" smtClean="0"/>
              <a:t>中的服务器具有更高的处理能力。</a:t>
            </a:r>
          </a:p>
          <a:p>
            <a:r>
              <a:rPr lang="en-US" altLang="zh-CN" dirty="0" smtClean="0"/>
              <a:t>3)	</a:t>
            </a:r>
            <a:r>
              <a:rPr lang="zh-CN" altLang="en-US" dirty="0" smtClean="0"/>
              <a:t>自我识别元数据</a:t>
            </a:r>
            <a:r>
              <a:rPr lang="en-US" altLang="zh-CN" dirty="0" smtClean="0"/>
              <a:t>RPC</a:t>
            </a:r>
          </a:p>
          <a:p>
            <a:r>
              <a:rPr lang="en-US" altLang="zh-CN" sz="1200" b="0" i="0" kern="1200" dirty="0" smtClean="0">
                <a:solidFill>
                  <a:schemeClr val="tx1"/>
                </a:solidFill>
                <a:effectLst/>
                <a:latin typeface="+mn-lt"/>
                <a:ea typeface="+mn-ea"/>
                <a:cs typeface="+mn-cs"/>
              </a:rPr>
              <a:t>RDMA</a:t>
            </a:r>
            <a:r>
              <a:rPr lang="zh-CN" altLang="en-US" sz="1200" b="0" i="0" kern="1200" dirty="0" smtClean="0">
                <a:solidFill>
                  <a:schemeClr val="tx1"/>
                </a:solidFill>
                <a:effectLst/>
                <a:latin typeface="+mn-lt"/>
                <a:ea typeface="+mn-ea"/>
                <a:cs typeface="+mn-cs"/>
              </a:rPr>
              <a:t>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写请求是单向的，没有远程服务器的参与，为了及时处理这些请求，服务器端需要反复扫描消息缓冲区以发现新的请求。这会导致高</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开销。更糟糕的是，当客户端数量增加时，服务器端需要扫描更多的消息缓冲区，这反过来又增加了处理延迟。引入了</a:t>
            </a:r>
            <a:r>
              <a:rPr lang="zh-CN" altLang="en-US" dirty="0" smtClean="0"/>
              <a:t>自我识别元数据</a:t>
            </a:r>
            <a:r>
              <a:rPr lang="en-US" altLang="zh-CN" dirty="0" err="1" smtClean="0"/>
              <a:t>rpc</a:t>
            </a:r>
            <a:r>
              <a:rPr lang="zh-CN" altLang="en-US" dirty="0" smtClean="0"/>
              <a:t>，当自我识别元数据</a:t>
            </a:r>
            <a:r>
              <a:rPr lang="en-US" altLang="zh-CN" dirty="0" smtClean="0"/>
              <a:t>RPC</a:t>
            </a:r>
            <a:r>
              <a:rPr lang="zh-CN" altLang="en-US" dirty="0" smtClean="0"/>
              <a:t>使用</a:t>
            </a:r>
            <a:r>
              <a:rPr lang="en-US" altLang="zh-CN" dirty="0" err="1" smtClean="0"/>
              <a:t>rdma</a:t>
            </a:r>
            <a:r>
              <a:rPr lang="en-US" altLang="zh-CN" dirty="0" smtClean="0"/>
              <a:t> </a:t>
            </a:r>
            <a:r>
              <a:rPr lang="zh-CN" altLang="en-US" dirty="0" smtClean="0"/>
              <a:t>写操作时，会将发送者的标识符使用</a:t>
            </a:r>
            <a:r>
              <a:rPr lang="en-US" altLang="zh-CN" dirty="0" err="1" smtClean="0"/>
              <a:t>imm</a:t>
            </a:r>
            <a:r>
              <a:rPr lang="zh-CN" altLang="en-US" dirty="0" smtClean="0"/>
              <a:t>命令附加到</a:t>
            </a:r>
            <a:r>
              <a:rPr lang="en-US" altLang="zh-CN" dirty="0" err="1" smtClean="0"/>
              <a:t>rdma</a:t>
            </a:r>
            <a:r>
              <a:rPr lang="en-US" altLang="zh-CN" dirty="0" smtClean="0"/>
              <a:t> </a:t>
            </a:r>
            <a:r>
              <a:rPr lang="zh-CN" altLang="en-US" dirty="0" smtClean="0"/>
              <a:t>写请求中。</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immediate</a:t>
            </a:r>
            <a:r>
              <a:rPr lang="zh-CN" altLang="en-US" sz="1200" b="0" i="0" kern="1200" dirty="0" smtClean="0">
                <a:solidFill>
                  <a:schemeClr val="tx1"/>
                </a:solidFill>
                <a:effectLst/>
                <a:latin typeface="+mn-lt"/>
                <a:ea typeface="+mn-ea"/>
                <a:cs typeface="+mn-cs"/>
              </a:rPr>
              <a:t>字段中附加的标识符有助于服务器在不扫描整个缓冲区的情况下直接定位新消息。与缓冲区扫描相比，当客户端请求很多时，这种即时通知大大降低了</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开销。</a:t>
            </a:r>
            <a:endParaRPr lang="en-US" altLang="zh-CN" dirty="0" smtClean="0"/>
          </a:p>
          <a:p>
            <a:r>
              <a:rPr lang="en-US" altLang="zh-CN" dirty="0" smtClean="0"/>
              <a:t>4)	</a:t>
            </a:r>
            <a:r>
              <a:rPr lang="zh-CN" altLang="en-US" dirty="0" smtClean="0"/>
              <a:t>收发事务</a:t>
            </a:r>
          </a:p>
          <a:p>
            <a:r>
              <a:rPr lang="en-US" altLang="zh-CN" dirty="0" smtClean="0"/>
              <a:t>Octopus</a:t>
            </a:r>
            <a:r>
              <a:rPr lang="zh-CN" altLang="en-US" dirty="0" smtClean="0"/>
              <a:t>利用</a:t>
            </a:r>
            <a:r>
              <a:rPr lang="en-US" altLang="zh-CN" dirty="0" err="1" smtClean="0"/>
              <a:t>rdma</a:t>
            </a:r>
            <a:r>
              <a:rPr lang="zh-CN" altLang="en-US" dirty="0" smtClean="0"/>
              <a:t>原语设计了一种新的分布式事务协议</a:t>
            </a:r>
            <a:r>
              <a:rPr lang="en-US" altLang="zh-CN" dirty="0" smtClean="0"/>
              <a:t>collect-dispatch-transaction</a:t>
            </a:r>
            <a:r>
              <a:rPr lang="zh-CN" altLang="en-US" dirty="0" smtClean="0"/>
              <a:t>。其核心思想在于两个方面，分别是崩溃一致性和并发控制。一种是本地日志记录和远程就地更新，以实现崩溃一致性。在收集阶段，</a:t>
            </a:r>
            <a:r>
              <a:rPr lang="en-US" altLang="zh-CN" dirty="0" smtClean="0"/>
              <a:t>octopus</a:t>
            </a:r>
            <a:r>
              <a:rPr lang="zh-CN" altLang="en-US" dirty="0" smtClean="0"/>
              <a:t>从参与者收集读写集，并在协调器中执行本地事务执行和本地日志记录。由于参与者不需要保持日志记录，因此不需要在协调器和参与者之间进行复杂的日志持久性协商，从而减少协议开销。对于分派阶段，协调器使用</a:t>
            </a:r>
            <a:r>
              <a:rPr lang="en-US" altLang="zh-CN" dirty="0" err="1" smtClean="0"/>
              <a:t>rdma</a:t>
            </a:r>
            <a:r>
              <a:rPr lang="en-US" altLang="zh-CN" dirty="0" smtClean="0"/>
              <a:t> write</a:t>
            </a:r>
            <a:r>
              <a:rPr lang="zh-CN" altLang="en-US" dirty="0" smtClean="0"/>
              <a:t>将更新的写集分发给参与者，并使用</a:t>
            </a:r>
            <a:r>
              <a:rPr lang="en-US" altLang="zh-CN" dirty="0" err="1" smtClean="0"/>
              <a:t>rdma</a:t>
            </a:r>
            <a:r>
              <a:rPr lang="zh-CN" altLang="en-US" dirty="0" smtClean="0"/>
              <a:t>原子原语释放相应的锁，而不涉及参与者。</a:t>
            </a:r>
          </a:p>
          <a:p>
            <a:r>
              <a:rPr lang="en-US" altLang="zh-CN" dirty="0" smtClean="0"/>
              <a:t>//</a:t>
            </a:r>
            <a:r>
              <a:rPr lang="zh-CN" altLang="en-US" dirty="0" smtClean="0"/>
              <a:t>另一种是</a:t>
            </a:r>
            <a:r>
              <a:rPr lang="en-US" altLang="zh-CN" dirty="0" err="1" smtClean="0"/>
              <a:t>gcc</a:t>
            </a:r>
            <a:r>
              <a:rPr lang="zh-CN" altLang="en-US" dirty="0" smtClean="0"/>
              <a:t>和</a:t>
            </a:r>
            <a:r>
              <a:rPr lang="en-US" altLang="zh-CN" dirty="0" err="1" smtClean="0"/>
              <a:t>rdma</a:t>
            </a:r>
            <a:r>
              <a:rPr lang="zh-CN" altLang="en-US" dirty="0" smtClean="0"/>
              <a:t>锁的结合，用于并发控制，在收发事务中，使用</a:t>
            </a:r>
            <a:r>
              <a:rPr lang="en-US" altLang="zh-CN" dirty="0" err="1" smtClean="0"/>
              <a:t>gcc</a:t>
            </a:r>
            <a:r>
              <a:rPr lang="en-US" altLang="zh-CN" dirty="0" smtClean="0"/>
              <a:t> compare</a:t>
            </a:r>
            <a:r>
              <a:rPr lang="zh-CN" altLang="en-US" dirty="0" smtClean="0"/>
              <a:t>和在协调器和参与者中交换命令。对于解锁操作，协调器使用</a:t>
            </a:r>
            <a:r>
              <a:rPr lang="en-US" altLang="zh-CN" dirty="0" err="1" smtClean="0"/>
              <a:t>gcc</a:t>
            </a:r>
            <a:r>
              <a:rPr lang="en-US" altLang="zh-CN" dirty="0" smtClean="0"/>
              <a:t> compare</a:t>
            </a:r>
            <a:r>
              <a:rPr lang="zh-CN" altLang="en-US" dirty="0" smtClean="0"/>
              <a:t>和</a:t>
            </a:r>
            <a:r>
              <a:rPr lang="en-US" altLang="zh-CN" dirty="0" smtClean="0"/>
              <a:t>swap</a:t>
            </a:r>
            <a:r>
              <a:rPr lang="zh-CN" altLang="en-US" dirty="0" smtClean="0"/>
              <a:t>命令释放本地锁，而不是使用</a:t>
            </a:r>
            <a:r>
              <a:rPr lang="en-US" altLang="zh-CN" dirty="0" err="1" smtClean="0"/>
              <a:t>rdma</a:t>
            </a:r>
            <a:r>
              <a:rPr lang="en-US" altLang="zh-CN" dirty="0" smtClean="0"/>
              <a:t> compare</a:t>
            </a:r>
            <a:r>
              <a:rPr lang="zh-CN" altLang="en-US" dirty="0" smtClean="0"/>
              <a:t>和交换命令。</a:t>
            </a:r>
            <a:r>
              <a:rPr lang="en-US" altLang="zh-CN" dirty="0" err="1" smtClean="0"/>
              <a:t>rdma</a:t>
            </a:r>
            <a:r>
              <a:rPr lang="zh-CN" altLang="en-US" dirty="0" smtClean="0"/>
              <a:t>解锁操作不涉及参与者的</a:t>
            </a:r>
            <a:r>
              <a:rPr lang="en-US" altLang="zh-CN" dirty="0" err="1" smtClean="0"/>
              <a:t>cpu</a:t>
            </a:r>
            <a:r>
              <a:rPr lang="zh-CN" altLang="en-US" dirty="0" smtClean="0"/>
              <a:t>处理，因此简化了解锁阶段。</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E746F20-2A9C-425B-B0FC-4090B24A571B}" type="slidenum">
              <a:rPr lang="zh-CN" altLang="en-US" smtClean="0"/>
              <a:pPr>
                <a:defRPr/>
              </a:pPr>
              <a:t>13</a:t>
            </a:fld>
            <a:endParaRPr lang="zh-CN" altLang="en-US"/>
          </a:p>
        </p:txBody>
      </p:sp>
    </p:spTree>
    <p:extLst>
      <p:ext uri="{BB962C8B-B14F-4D97-AF65-F5344CB8AC3E}">
        <p14:creationId xmlns:p14="http://schemas.microsoft.com/office/powerpoint/2010/main" val="4258903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分布式文件系统</a:t>
            </a:r>
            <a:r>
              <a:rPr lang="en-US" altLang="zh-CN" sz="1200" kern="1200" dirty="0" smtClean="0">
                <a:solidFill>
                  <a:schemeClr val="tx1"/>
                </a:solidFill>
                <a:effectLst/>
                <a:latin typeface="+mn-lt"/>
                <a:ea typeface="+mn-ea"/>
                <a:cs typeface="+mn-cs"/>
              </a:rPr>
              <a:t>Orion</a:t>
            </a:r>
            <a:r>
              <a:rPr lang="zh-CN" altLang="en-US" sz="1200" kern="1200" dirty="0" smtClean="0">
                <a:solidFill>
                  <a:schemeClr val="tx1"/>
                </a:solidFill>
                <a:effectLst/>
                <a:latin typeface="+mn-lt"/>
                <a:ea typeface="+mn-ea"/>
                <a:cs typeface="+mn-cs"/>
              </a:rPr>
              <a:t>通过采用全新的设计，并利用</a:t>
            </a:r>
            <a:r>
              <a:rPr lang="en-US" altLang="zh-CN" sz="1200" kern="1200" dirty="0" err="1" smtClean="0">
                <a:solidFill>
                  <a:schemeClr val="tx1"/>
                </a:solidFill>
                <a:effectLst/>
                <a:latin typeface="+mn-lt"/>
                <a:ea typeface="+mn-ea"/>
                <a:cs typeface="+mn-cs"/>
              </a:rPr>
              <a:t>nvmm</a:t>
            </a:r>
            <a:r>
              <a:rPr lang="zh-CN" altLang="en-US"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rdma</a:t>
            </a:r>
            <a:r>
              <a:rPr lang="zh-CN" altLang="en-US" sz="1200" kern="1200" dirty="0" smtClean="0">
                <a:solidFill>
                  <a:schemeClr val="tx1"/>
                </a:solidFill>
                <a:effectLst/>
                <a:latin typeface="+mn-lt"/>
                <a:ea typeface="+mn-ea"/>
                <a:cs typeface="+mn-cs"/>
              </a:rPr>
              <a:t>高速网络的特点，</a:t>
            </a:r>
            <a:r>
              <a:rPr lang="en-US" altLang="zh-CN" sz="1200" kern="1200" dirty="0" err="1" smtClean="0">
                <a:solidFill>
                  <a:schemeClr val="tx1"/>
                </a:solidFill>
                <a:effectLst/>
                <a:latin typeface="+mn-lt"/>
                <a:ea typeface="+mn-ea"/>
                <a:cs typeface="+mn-cs"/>
              </a:rPr>
              <a:t>orion</a:t>
            </a:r>
            <a:r>
              <a:rPr lang="zh-CN" altLang="en-US" sz="1200" kern="1200" dirty="0" smtClean="0">
                <a:solidFill>
                  <a:schemeClr val="tx1"/>
                </a:solidFill>
                <a:effectLst/>
                <a:latin typeface="+mn-lt"/>
                <a:ea typeface="+mn-ea"/>
                <a:cs typeface="+mn-cs"/>
              </a:rPr>
              <a:t>在保持</a:t>
            </a:r>
            <a:r>
              <a:rPr lang="en-US" altLang="zh-CN" sz="1200" kern="1200" dirty="0" err="1" smtClean="0">
                <a:solidFill>
                  <a:schemeClr val="tx1"/>
                </a:solidFill>
                <a:effectLst/>
                <a:latin typeface="+mn-lt"/>
                <a:ea typeface="+mn-ea"/>
                <a:cs typeface="+mn-cs"/>
              </a:rPr>
              <a:t>nvmm</a:t>
            </a:r>
            <a:r>
              <a:rPr lang="zh-CN" altLang="en-US" sz="1200" kern="1200" dirty="0" smtClean="0">
                <a:solidFill>
                  <a:schemeClr val="tx1"/>
                </a:solidFill>
                <a:effectLst/>
                <a:latin typeface="+mn-lt"/>
                <a:ea typeface="+mn-ea"/>
                <a:cs typeface="+mn-cs"/>
              </a:rPr>
              <a:t>字节可寻址性的同时，提供了高性能的元数据和数据访问。评估表明，</a:t>
            </a:r>
            <a:r>
              <a:rPr lang="en-US" altLang="zh-CN" sz="1200" kern="1200" dirty="0" smtClean="0">
                <a:solidFill>
                  <a:schemeClr val="tx1"/>
                </a:solidFill>
                <a:effectLst/>
                <a:latin typeface="+mn-lt"/>
                <a:ea typeface="+mn-ea"/>
                <a:cs typeface="+mn-cs"/>
              </a:rPr>
              <a:t>ORION</a:t>
            </a:r>
            <a:r>
              <a:rPr lang="zh-CN" altLang="en-US" sz="1200" kern="1200" dirty="0" smtClean="0">
                <a:solidFill>
                  <a:schemeClr val="tx1"/>
                </a:solidFill>
                <a:effectLst/>
                <a:latin typeface="+mn-lt"/>
                <a:ea typeface="+mn-ea"/>
                <a:cs typeface="+mn-cs"/>
              </a:rPr>
              <a:t>达到了与本地</a:t>
            </a:r>
            <a:r>
              <a:rPr lang="en-US" altLang="zh-CN" sz="1200" kern="1200" dirty="0" smtClean="0">
                <a:solidFill>
                  <a:schemeClr val="tx1"/>
                </a:solidFill>
                <a:effectLst/>
                <a:latin typeface="+mn-lt"/>
                <a:ea typeface="+mn-ea"/>
                <a:cs typeface="+mn-cs"/>
              </a:rPr>
              <a:t>NVMM</a:t>
            </a:r>
            <a:r>
              <a:rPr lang="zh-CN" altLang="en-US" sz="1200" kern="1200" dirty="0" smtClean="0">
                <a:solidFill>
                  <a:schemeClr val="tx1"/>
                </a:solidFill>
                <a:effectLst/>
                <a:latin typeface="+mn-lt"/>
                <a:ea typeface="+mn-ea"/>
                <a:cs typeface="+mn-cs"/>
              </a:rPr>
              <a:t>文件系统相当的性能，并且远远胜过现有的分布式文件系统。</a:t>
            </a:r>
            <a:r>
              <a:rPr lang="en-US" altLang="zh-CN" sz="1200" kern="1200" dirty="0" err="1" smtClean="0">
                <a:solidFill>
                  <a:schemeClr val="tx1"/>
                </a:solidFill>
                <a:effectLst/>
                <a:latin typeface="+mn-lt"/>
                <a:ea typeface="+mn-ea"/>
                <a:cs typeface="+mn-cs"/>
              </a:rPr>
              <a:t>rion</a:t>
            </a:r>
            <a:r>
              <a:rPr lang="zh-CN" altLang="en-US" sz="1200" kern="1200" dirty="0" smtClean="0">
                <a:solidFill>
                  <a:schemeClr val="tx1"/>
                </a:solidFill>
                <a:effectLst/>
                <a:latin typeface="+mn-lt"/>
                <a:ea typeface="+mn-ea"/>
                <a:cs typeface="+mn-cs"/>
              </a:rPr>
              <a:t>是第一个将</a:t>
            </a:r>
            <a:r>
              <a:rPr lang="en-US" altLang="zh-CN" sz="1200" kern="1200" dirty="0" smtClean="0">
                <a:solidFill>
                  <a:schemeClr val="tx1"/>
                </a:solidFill>
                <a:effectLst/>
                <a:latin typeface="+mn-lt"/>
                <a:ea typeface="+mn-ea"/>
                <a:cs typeface="+mn-cs"/>
              </a:rPr>
              <a:t>RDMA</a:t>
            </a:r>
            <a:r>
              <a:rPr lang="zh-CN" altLang="en-US" sz="1200" kern="1200" dirty="0" smtClean="0">
                <a:solidFill>
                  <a:schemeClr val="tx1"/>
                </a:solidFill>
                <a:effectLst/>
                <a:latin typeface="+mn-lt"/>
                <a:ea typeface="+mn-ea"/>
                <a:cs typeface="+mn-cs"/>
              </a:rPr>
              <a:t>深入集成到其设计各个方面的全功能文件系统。积极使用</a:t>
            </a:r>
            <a:r>
              <a:rPr lang="en-US" altLang="zh-CN" sz="1200" kern="1200" dirty="0" err="1" smtClean="0">
                <a:solidFill>
                  <a:schemeClr val="tx1"/>
                </a:solidFill>
                <a:effectLst/>
                <a:latin typeface="+mn-lt"/>
                <a:ea typeface="+mn-ea"/>
                <a:cs typeface="+mn-cs"/>
              </a:rPr>
              <a:t>rdma</a:t>
            </a:r>
            <a:r>
              <a:rPr lang="zh-CN" altLang="en-US" sz="1200" kern="1200" dirty="0" smtClean="0">
                <a:solidFill>
                  <a:schemeClr val="tx1"/>
                </a:solidFill>
                <a:effectLst/>
                <a:latin typeface="+mn-lt"/>
                <a:ea typeface="+mn-ea"/>
                <a:cs typeface="+mn-cs"/>
              </a:rPr>
              <a:t>意味着</a:t>
            </a:r>
            <a:r>
              <a:rPr lang="en-US" altLang="zh-CN" sz="1200" kern="1200" dirty="0" err="1" smtClean="0">
                <a:solidFill>
                  <a:schemeClr val="tx1"/>
                </a:solidFill>
                <a:effectLst/>
                <a:latin typeface="+mn-lt"/>
                <a:ea typeface="+mn-ea"/>
                <a:cs typeface="+mn-cs"/>
              </a:rPr>
              <a:t>cpu</a:t>
            </a:r>
            <a:r>
              <a:rPr lang="zh-CN" altLang="en-US" sz="1200" kern="1200" dirty="0" smtClean="0">
                <a:solidFill>
                  <a:schemeClr val="tx1"/>
                </a:solidFill>
                <a:effectLst/>
                <a:latin typeface="+mn-lt"/>
                <a:ea typeface="+mn-ea"/>
                <a:cs typeface="+mn-cs"/>
              </a:rPr>
              <a:t>不参与许多传输，降低了</a:t>
            </a:r>
            <a:r>
              <a:rPr lang="en-US" altLang="zh-CN" sz="1200" kern="1200" dirty="0" err="1" smtClean="0">
                <a:solidFill>
                  <a:schemeClr val="tx1"/>
                </a:solidFill>
                <a:effectLst/>
                <a:latin typeface="+mn-lt"/>
                <a:ea typeface="+mn-ea"/>
                <a:cs typeface="+mn-cs"/>
              </a:rPr>
              <a:t>cpu</a:t>
            </a:r>
            <a:r>
              <a:rPr lang="zh-CN" altLang="en-US" sz="1200" kern="1200" dirty="0" smtClean="0">
                <a:solidFill>
                  <a:schemeClr val="tx1"/>
                </a:solidFill>
                <a:effectLst/>
                <a:latin typeface="+mn-lt"/>
                <a:ea typeface="+mn-ea"/>
                <a:cs typeface="+mn-cs"/>
              </a:rPr>
              <a:t>负载。</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orion</a:t>
            </a:r>
            <a:r>
              <a:rPr lang="zh-CN" altLang="zh-CN" sz="1200" kern="1200" dirty="0" smtClean="0">
                <a:solidFill>
                  <a:schemeClr val="tx1"/>
                </a:solidFill>
                <a:effectLst/>
                <a:latin typeface="+mn-lt"/>
                <a:ea typeface="+mn-ea"/>
                <a:cs typeface="+mn-cs"/>
              </a:rPr>
              <a:t>将网络和存储功能合并到一个单独的内核驻留层中，该层针对</a:t>
            </a:r>
            <a:r>
              <a:rPr lang="en-US" altLang="zh-CN" sz="1200" kern="1200" dirty="0" err="1" smtClean="0">
                <a:solidFill>
                  <a:schemeClr val="tx1"/>
                </a:solidFill>
                <a:effectLst/>
                <a:latin typeface="+mn-lt"/>
                <a:ea typeface="+mn-ea"/>
                <a:cs typeface="+mn-cs"/>
              </a:rPr>
              <a:t>rdma</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nvmm</a:t>
            </a:r>
            <a:r>
              <a:rPr lang="zh-CN" altLang="zh-CN" sz="1200" kern="1200" dirty="0" smtClean="0">
                <a:solidFill>
                  <a:schemeClr val="tx1"/>
                </a:solidFill>
                <a:effectLst/>
                <a:latin typeface="+mn-lt"/>
                <a:ea typeface="+mn-ea"/>
                <a:cs typeface="+mn-cs"/>
              </a:rPr>
              <a:t>进行了优化，用于处理数据、元数据和网络访问。这个决定使</a:t>
            </a:r>
            <a:r>
              <a:rPr lang="en-US" altLang="zh-CN" sz="1200" kern="1200" dirty="0" err="1" smtClean="0">
                <a:solidFill>
                  <a:schemeClr val="tx1"/>
                </a:solidFill>
                <a:effectLst/>
                <a:latin typeface="+mn-lt"/>
                <a:ea typeface="+mn-ea"/>
                <a:cs typeface="+mn-cs"/>
              </a:rPr>
              <a:t>orion</a:t>
            </a:r>
            <a:r>
              <a:rPr lang="zh-CN" altLang="zh-CN" sz="1200" kern="1200" dirty="0" smtClean="0">
                <a:solidFill>
                  <a:schemeClr val="tx1"/>
                </a:solidFill>
                <a:effectLst/>
                <a:latin typeface="+mn-lt"/>
                <a:ea typeface="+mn-ea"/>
                <a:cs typeface="+mn-cs"/>
              </a:rPr>
              <a:t>探索新的机制，以简化操作和规模性能。</a:t>
            </a:r>
          </a:p>
          <a:p>
            <a:r>
              <a:rPr lang="en-US" altLang="zh-CN" sz="1200" kern="1200" dirty="0" smtClean="0">
                <a:solidFill>
                  <a:schemeClr val="tx1"/>
                </a:solidFill>
                <a:effectLst/>
                <a:latin typeface="+mn-lt"/>
                <a:ea typeface="+mn-ea"/>
                <a:cs typeface="+mn-cs"/>
              </a:rPr>
              <a:t>RDMA</a:t>
            </a:r>
            <a:r>
              <a:rPr lang="zh-CN" altLang="zh-CN" sz="1200" kern="1200" dirty="0" smtClean="0">
                <a:solidFill>
                  <a:schemeClr val="tx1"/>
                </a:solidFill>
                <a:effectLst/>
                <a:latin typeface="+mn-lt"/>
                <a:ea typeface="+mn-ea"/>
                <a:cs typeface="+mn-cs"/>
              </a:rPr>
              <a:t>速度很快，但仍然比本地访问</a:t>
            </a:r>
            <a:r>
              <a:rPr lang="en-US" altLang="zh-CN" sz="1200" kern="1200" dirty="0" smtClean="0">
                <a:solidFill>
                  <a:schemeClr val="tx1"/>
                </a:solidFill>
                <a:effectLst/>
                <a:latin typeface="+mn-lt"/>
                <a:ea typeface="+mn-ea"/>
                <a:cs typeface="+mn-cs"/>
              </a:rPr>
              <a:t>NVMM</a:t>
            </a:r>
            <a:r>
              <a:rPr lang="zh-CN" altLang="zh-CN" sz="1200" kern="1200" dirty="0" smtClean="0">
                <a:solidFill>
                  <a:schemeClr val="tx1"/>
                </a:solidFill>
                <a:effectLst/>
                <a:latin typeface="+mn-lt"/>
                <a:ea typeface="+mn-ea"/>
                <a:cs typeface="+mn-cs"/>
              </a:rPr>
              <a:t>慢几倍。因此，存储数据的位置是</a:t>
            </a:r>
            <a:r>
              <a:rPr lang="en-US" altLang="zh-CN" sz="1200" kern="1200" dirty="0" err="1" smtClean="0">
                <a:solidFill>
                  <a:schemeClr val="tx1"/>
                </a:solidFill>
                <a:effectLst/>
                <a:latin typeface="+mn-lt"/>
                <a:ea typeface="+mn-ea"/>
                <a:cs typeface="+mn-cs"/>
              </a:rPr>
              <a:t>orion</a:t>
            </a:r>
            <a:r>
              <a:rPr lang="zh-CN" altLang="zh-CN" sz="1200" kern="1200" dirty="0" smtClean="0">
                <a:solidFill>
                  <a:schemeClr val="tx1"/>
                </a:solidFill>
                <a:effectLst/>
                <a:latin typeface="+mn-lt"/>
                <a:ea typeface="+mn-ea"/>
                <a:cs typeface="+mn-cs"/>
              </a:rPr>
              <a:t>的一个关键性能问题。这个问题是</a:t>
            </a:r>
            <a:r>
              <a:rPr lang="en-US" altLang="zh-CN" sz="1200" kern="1200" dirty="0" err="1" smtClean="0">
                <a:solidFill>
                  <a:schemeClr val="tx1"/>
                </a:solidFill>
                <a:effectLst/>
                <a:latin typeface="+mn-lt"/>
                <a:ea typeface="+mn-ea"/>
                <a:cs typeface="+mn-cs"/>
              </a:rPr>
              <a:t>orion</a:t>
            </a:r>
            <a:r>
              <a:rPr lang="zh-CN" altLang="zh-CN" sz="1200" kern="1200" dirty="0" smtClean="0">
                <a:solidFill>
                  <a:schemeClr val="tx1"/>
                </a:solidFill>
                <a:effectLst/>
                <a:latin typeface="+mn-lt"/>
                <a:ea typeface="+mn-ea"/>
                <a:cs typeface="+mn-cs"/>
              </a:rPr>
              <a:t>和传统的基于块的设计之间的一个重要区别，传统的基于块的设计通常区分客户机节点和集中存储节点池</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池对于块设备来说是有意义的，因为访问延迟是由存储而不是网络延迟决定的，并且存储节点池简化了系统管理。然而，</a:t>
            </a:r>
            <a:r>
              <a:rPr lang="en-US" altLang="zh-CN" sz="1200" kern="1200" dirty="0" err="1" smtClean="0">
                <a:solidFill>
                  <a:schemeClr val="tx1"/>
                </a:solidFill>
                <a:effectLst/>
                <a:latin typeface="+mn-lt"/>
                <a:ea typeface="+mn-ea"/>
                <a:cs typeface="+mn-cs"/>
              </a:rPr>
              <a:t>nvmms</a:t>
            </a:r>
            <a:r>
              <a:rPr lang="zh-CN" altLang="zh-CN" sz="1200" kern="1200" dirty="0" smtClean="0">
                <a:solidFill>
                  <a:schemeClr val="tx1"/>
                </a:solidFill>
                <a:effectLst/>
                <a:latin typeface="+mn-lt"/>
                <a:ea typeface="+mn-ea"/>
                <a:cs typeface="+mn-cs"/>
              </a:rPr>
              <a:t>的速度使得存储池效率低下，因此</a:t>
            </a:r>
            <a:r>
              <a:rPr lang="en-US" altLang="zh-CN" sz="1200" kern="1200" dirty="0" err="1" smtClean="0">
                <a:solidFill>
                  <a:schemeClr val="tx1"/>
                </a:solidFill>
                <a:effectLst/>
                <a:latin typeface="+mn-lt"/>
                <a:ea typeface="+mn-ea"/>
                <a:cs typeface="+mn-cs"/>
              </a:rPr>
              <a:t>orion</a:t>
            </a:r>
            <a:r>
              <a:rPr lang="zh-CN" altLang="zh-CN" sz="1200" kern="1200" dirty="0" smtClean="0">
                <a:solidFill>
                  <a:schemeClr val="tx1"/>
                </a:solidFill>
                <a:effectLst/>
                <a:latin typeface="+mn-lt"/>
                <a:ea typeface="+mn-ea"/>
                <a:cs typeface="+mn-cs"/>
              </a:rPr>
              <a:t>优化了本地性。为了鼓励本地访问，</a:t>
            </a:r>
            <a:r>
              <a:rPr lang="en-US" altLang="zh-CN" sz="1200" kern="1200" dirty="0" err="1" smtClean="0">
                <a:solidFill>
                  <a:schemeClr val="tx1"/>
                </a:solidFill>
                <a:effectLst/>
                <a:latin typeface="+mn-lt"/>
                <a:ea typeface="+mn-ea"/>
                <a:cs typeface="+mn-cs"/>
              </a:rPr>
              <a:t>orion</a:t>
            </a:r>
            <a:r>
              <a:rPr lang="zh-CN" altLang="zh-CN" sz="1200" kern="1200" dirty="0" smtClean="0">
                <a:solidFill>
                  <a:schemeClr val="tx1"/>
                </a:solidFill>
                <a:effectLst/>
                <a:latin typeface="+mn-lt"/>
                <a:ea typeface="+mn-ea"/>
                <a:cs typeface="+mn-cs"/>
              </a:rPr>
              <a:t>尽可能将持久数据迁移到客户端，并使用新的委托分配方案来有效地管理可用空间。</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E746F20-2A9C-425B-B0FC-4090B24A571B}" type="slidenum">
              <a:rPr lang="zh-CN" altLang="en-US" smtClean="0"/>
              <a:pPr>
                <a:defRPr/>
              </a:pPr>
              <a:t>14</a:t>
            </a:fld>
            <a:endParaRPr lang="zh-CN" altLang="en-US"/>
          </a:p>
        </p:txBody>
      </p:sp>
    </p:spTree>
    <p:extLst>
      <p:ext uri="{BB962C8B-B14F-4D97-AF65-F5344CB8AC3E}">
        <p14:creationId xmlns:p14="http://schemas.microsoft.com/office/powerpoint/2010/main" val="4168363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Orion</a:t>
            </a:r>
            <a:r>
              <a:rPr lang="zh-CN" altLang="zh-CN" sz="1200" kern="1200" dirty="0" smtClean="0">
                <a:solidFill>
                  <a:schemeClr val="tx1"/>
                </a:solidFill>
                <a:effectLst/>
                <a:latin typeface="+mn-lt"/>
                <a:ea typeface="+mn-ea"/>
                <a:cs typeface="+mn-cs"/>
              </a:rPr>
              <a:t>集群由一个元数据服务器（</a:t>
            </a:r>
            <a:r>
              <a:rPr lang="en-US" altLang="zh-CN" sz="1200" kern="1200" dirty="0" err="1" smtClean="0">
                <a:solidFill>
                  <a:schemeClr val="tx1"/>
                </a:solidFill>
                <a:effectLst/>
                <a:latin typeface="+mn-lt"/>
                <a:ea typeface="+mn-ea"/>
                <a:cs typeface="+mn-cs"/>
              </a:rPr>
              <a:t>mds</a:t>
            </a:r>
            <a:r>
              <a:rPr lang="zh-CN" altLang="zh-CN" sz="1200" kern="1200" dirty="0" smtClean="0">
                <a:solidFill>
                  <a:schemeClr val="tx1"/>
                </a:solidFill>
                <a:effectLst/>
                <a:latin typeface="+mn-lt"/>
                <a:ea typeface="+mn-ea"/>
                <a:cs typeface="+mn-cs"/>
              </a:rPr>
              <a:t>）、多个数据存储（</a:t>
            </a:r>
            <a:r>
              <a:rPr lang="en-US" altLang="zh-CN" sz="1200" kern="1200" dirty="0" err="1" smtClean="0">
                <a:solidFill>
                  <a:schemeClr val="tx1"/>
                </a:solidFill>
                <a:effectLst/>
                <a:latin typeface="+mn-lt"/>
                <a:ea typeface="+mn-ea"/>
                <a:cs typeface="+mn-cs"/>
              </a:rPr>
              <a:t>dss</a:t>
            </a:r>
            <a:r>
              <a:rPr lang="zh-CN" altLang="zh-CN" sz="1200" kern="1200" dirty="0" smtClean="0">
                <a:solidFill>
                  <a:schemeClr val="tx1"/>
                </a:solidFill>
                <a:effectLst/>
                <a:latin typeface="+mn-lt"/>
                <a:ea typeface="+mn-ea"/>
                <a:cs typeface="+mn-cs"/>
              </a:rPr>
              <a:t>）和客户端组成。</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mds</a:t>
            </a:r>
            <a:r>
              <a:rPr lang="zh-CN" altLang="zh-CN" sz="1200" kern="1200" dirty="0" smtClean="0">
                <a:solidFill>
                  <a:schemeClr val="tx1"/>
                </a:solidFill>
                <a:effectLst/>
                <a:latin typeface="+mn-lt"/>
                <a:ea typeface="+mn-ea"/>
                <a:cs typeface="+mn-cs"/>
              </a:rPr>
              <a:t>管理元数据。</a:t>
            </a:r>
            <a:r>
              <a:rPr lang="zh-CN" altLang="en-US" sz="1200" kern="1200" dirty="0" smtClean="0">
                <a:solidFill>
                  <a:schemeClr val="tx1"/>
                </a:solidFill>
                <a:effectLst/>
                <a:latin typeface="+mn-lt"/>
                <a:ea typeface="+mn-ea"/>
                <a:cs typeface="+mn-cs"/>
              </a:rPr>
              <a:t>由于元数据更新通常位于应用程序的关键路径上，因此分布式文件系统必须快速处理元数据请求。</a:t>
            </a:r>
            <a:r>
              <a:rPr lang="en-US" altLang="zh-CN" sz="1200" kern="1200" dirty="0" smtClean="0">
                <a:solidFill>
                  <a:schemeClr val="tx1"/>
                </a:solidFill>
                <a:effectLst/>
                <a:latin typeface="+mn-lt"/>
                <a:ea typeface="+mn-ea"/>
                <a:cs typeface="+mn-cs"/>
              </a:rPr>
              <a:t>Orion</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MDS</a:t>
            </a:r>
            <a:r>
              <a:rPr lang="zh-CN" altLang="en-US" sz="1200" kern="1200" dirty="0" smtClean="0">
                <a:solidFill>
                  <a:schemeClr val="tx1"/>
                </a:solidFill>
                <a:effectLst/>
                <a:latin typeface="+mn-lt"/>
                <a:ea typeface="+mn-ea"/>
                <a:cs typeface="+mn-cs"/>
              </a:rPr>
              <a:t>管理所有元数据更新，并保存元数据的权威持久副本。客户端在访问和更新文件时在本地缓存元数据，并且必须将更改传播到</a:t>
            </a:r>
            <a:r>
              <a:rPr lang="en-US" altLang="zh-CN" sz="1200" kern="1200" dirty="0" smtClean="0">
                <a:solidFill>
                  <a:schemeClr val="tx1"/>
                </a:solidFill>
                <a:effectLst/>
                <a:latin typeface="+mn-lt"/>
                <a:ea typeface="+mn-ea"/>
                <a:cs typeface="+mn-cs"/>
              </a:rPr>
              <a:t>MDS</a:t>
            </a:r>
            <a:r>
              <a:rPr lang="zh-CN" altLang="en-US" sz="1200" kern="1200" dirty="0" smtClean="0">
                <a:solidFill>
                  <a:schemeClr val="tx1"/>
                </a:solidFill>
                <a:effectLst/>
                <a:latin typeface="+mn-lt"/>
                <a:ea typeface="+mn-ea"/>
                <a:cs typeface="+mn-cs"/>
              </a:rPr>
              <a:t>和其他客户端以保持一致性。</a:t>
            </a:r>
          </a:p>
          <a:p>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orion</a:t>
            </a:r>
            <a:r>
              <a:rPr lang="zh-CN" altLang="zh-CN" sz="1200" kern="1200" dirty="0" smtClean="0">
                <a:solidFill>
                  <a:schemeClr val="tx1"/>
                </a:solidFill>
                <a:effectLst/>
                <a:latin typeface="+mn-lt"/>
                <a:ea typeface="+mn-ea"/>
                <a:cs typeface="+mn-cs"/>
              </a:rPr>
              <a:t>允许客户端管理和访问</a:t>
            </a:r>
            <a:r>
              <a:rPr lang="en-US" altLang="zh-CN" sz="1200" kern="1200" dirty="0" err="1" smtClean="0">
                <a:solidFill>
                  <a:schemeClr val="tx1"/>
                </a:solidFill>
                <a:effectLst/>
                <a:latin typeface="+mn-lt"/>
                <a:ea typeface="+mn-ea"/>
                <a:cs typeface="+mn-cs"/>
              </a:rPr>
              <a:t>nvmm</a:t>
            </a:r>
            <a:r>
              <a:rPr lang="zh-CN" altLang="zh-CN" sz="1200" kern="1200" dirty="0" smtClean="0">
                <a:solidFill>
                  <a:schemeClr val="tx1"/>
                </a:solidFill>
                <a:effectLst/>
                <a:latin typeface="+mn-lt"/>
                <a:ea typeface="+mn-ea"/>
                <a:cs typeface="+mn-cs"/>
              </a:rPr>
              <a:t>的全局共享池。一个文件的数据可以驻留在一个</a:t>
            </a:r>
            <a:r>
              <a:rPr lang="en-US" altLang="zh-CN" sz="1200" kern="1200" dirty="0" smtClean="0">
                <a:solidFill>
                  <a:schemeClr val="tx1"/>
                </a:solidFill>
                <a:effectLst/>
                <a:latin typeface="+mn-lt"/>
                <a:ea typeface="+mn-ea"/>
                <a:cs typeface="+mn-cs"/>
              </a:rPr>
              <a:t>DS</a:t>
            </a:r>
            <a:r>
              <a:rPr lang="zh-CN" altLang="zh-CN" sz="1200" kern="1200" dirty="0" smtClean="0">
                <a:solidFill>
                  <a:schemeClr val="tx1"/>
                </a:solidFill>
                <a:effectLst/>
                <a:latin typeface="+mn-lt"/>
                <a:ea typeface="+mn-ea"/>
                <a:cs typeface="+mn-cs"/>
              </a:rPr>
              <a:t>或跨多个</a:t>
            </a:r>
            <a:r>
              <a:rPr lang="en-US" altLang="zh-CN" sz="1200" kern="1200" dirty="0" smtClean="0">
                <a:solidFill>
                  <a:schemeClr val="tx1"/>
                </a:solidFill>
                <a:effectLst/>
                <a:latin typeface="+mn-lt"/>
                <a:ea typeface="+mn-ea"/>
                <a:cs typeface="+mn-cs"/>
              </a:rPr>
              <a:t>DSs</a:t>
            </a:r>
            <a:r>
              <a:rPr lang="zh-CN" altLang="zh-CN" sz="1200" kern="1200" dirty="0" smtClean="0">
                <a:solidFill>
                  <a:schemeClr val="tx1"/>
                </a:solidFill>
                <a:effectLst/>
                <a:latin typeface="+mn-lt"/>
                <a:ea typeface="+mn-ea"/>
                <a:cs typeface="+mn-cs"/>
              </a:rPr>
              <a:t>。客户端可以使用单</a:t>
            </a:r>
            <a:r>
              <a:rPr lang="zh-CN" altLang="en-US" sz="1200" kern="1200" dirty="0" smtClean="0">
                <a:solidFill>
                  <a:schemeClr val="tx1"/>
                </a:solidFill>
                <a:effectLst/>
                <a:latin typeface="+mn-lt"/>
                <a:ea typeface="+mn-ea"/>
                <a:cs typeface="+mn-cs"/>
              </a:rPr>
              <a:t>向</a:t>
            </a:r>
            <a:r>
              <a:rPr lang="en-US" altLang="zh-CN" sz="1200" kern="1200" dirty="0" err="1" smtClean="0">
                <a:solidFill>
                  <a:schemeClr val="tx1"/>
                </a:solidFill>
                <a:effectLst/>
                <a:latin typeface="+mn-lt"/>
                <a:ea typeface="+mn-ea"/>
                <a:cs typeface="+mn-cs"/>
              </a:rPr>
              <a:t>rdma</a:t>
            </a:r>
            <a:r>
              <a:rPr lang="zh-CN" altLang="zh-CN" sz="1200" kern="1200" dirty="0" smtClean="0">
                <a:solidFill>
                  <a:schemeClr val="tx1"/>
                </a:solidFill>
                <a:effectLst/>
                <a:latin typeface="+mn-lt"/>
                <a:ea typeface="+mn-ea"/>
                <a:cs typeface="+mn-cs"/>
              </a:rPr>
              <a:t>访问远程</a:t>
            </a:r>
            <a:r>
              <a:rPr lang="en-US" altLang="zh-CN" sz="1200" kern="1200" dirty="0" smtClean="0">
                <a:solidFill>
                  <a:schemeClr val="tx1"/>
                </a:solidFill>
                <a:effectLst/>
                <a:latin typeface="+mn-lt"/>
                <a:ea typeface="+mn-ea"/>
                <a:cs typeface="+mn-cs"/>
              </a:rPr>
              <a:t>ds</a:t>
            </a:r>
            <a:r>
              <a:rPr lang="zh-CN" altLang="zh-CN" sz="1200" kern="1200" dirty="0" smtClean="0">
                <a:solidFill>
                  <a:schemeClr val="tx1"/>
                </a:solidFill>
                <a:effectLst/>
                <a:latin typeface="+mn-lt"/>
                <a:ea typeface="+mn-ea"/>
                <a:cs typeface="+mn-cs"/>
              </a:rPr>
              <a:t>，使用加载和存储指令访问其本地</a:t>
            </a:r>
            <a:r>
              <a:rPr lang="en-US" altLang="zh-CN" sz="1200" kern="1200" dirty="0" err="1" smtClean="0">
                <a:solidFill>
                  <a:schemeClr val="tx1"/>
                </a:solidFill>
                <a:effectLst/>
                <a:latin typeface="+mn-lt"/>
                <a:ea typeface="+mn-ea"/>
                <a:cs typeface="+mn-cs"/>
              </a:rPr>
              <a:t>nvmm</a:t>
            </a:r>
            <a:r>
              <a:rPr lang="zh-CN" altLang="zh-CN" sz="1200" kern="1200" dirty="0" smtClean="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客户端和</a:t>
            </a:r>
            <a:r>
              <a:rPr lang="en-US" altLang="zh-CN" sz="1200" kern="1200" dirty="0" smtClean="0">
                <a:solidFill>
                  <a:schemeClr val="tx1"/>
                </a:solidFill>
                <a:effectLst/>
                <a:latin typeface="+mn-lt"/>
                <a:ea typeface="+mn-ea"/>
                <a:cs typeface="+mn-cs"/>
              </a:rPr>
              <a:t>MDS</a:t>
            </a:r>
            <a:r>
              <a:rPr lang="zh-CN" altLang="en-US" sz="1200" kern="1200" dirty="0" smtClean="0">
                <a:solidFill>
                  <a:schemeClr val="tx1"/>
                </a:solidFill>
                <a:effectLst/>
                <a:latin typeface="+mn-lt"/>
                <a:ea typeface="+mn-ea"/>
                <a:cs typeface="+mn-cs"/>
              </a:rPr>
              <a:t>之间的元数据访问双向，客户端和</a:t>
            </a:r>
            <a:r>
              <a:rPr lang="en-US" altLang="zh-CN" sz="1200" kern="1200" dirty="0" smtClean="0">
                <a:solidFill>
                  <a:schemeClr val="tx1"/>
                </a:solidFill>
                <a:effectLst/>
                <a:latin typeface="+mn-lt"/>
                <a:ea typeface="+mn-ea"/>
                <a:cs typeface="+mn-cs"/>
              </a:rPr>
              <a:t>DS</a:t>
            </a:r>
            <a:r>
              <a:rPr lang="zh-CN" altLang="en-US" sz="1200" kern="1200" dirty="0" smtClean="0">
                <a:solidFill>
                  <a:schemeClr val="tx1"/>
                </a:solidFill>
                <a:effectLst/>
                <a:latin typeface="+mn-lt"/>
                <a:ea typeface="+mn-ea"/>
                <a:cs typeface="+mn-cs"/>
              </a:rPr>
              <a:t>之间的数据访问单向</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2E746F20-2A9C-425B-B0FC-4090B24A571B}" type="slidenum">
              <a:rPr lang="zh-CN" altLang="en-US" smtClean="0"/>
              <a:pPr>
                <a:defRPr/>
              </a:pPr>
              <a:t>15</a:t>
            </a:fld>
            <a:endParaRPr lang="zh-CN" altLang="en-US"/>
          </a:p>
        </p:txBody>
      </p:sp>
    </p:spTree>
    <p:extLst>
      <p:ext uri="{BB962C8B-B14F-4D97-AF65-F5344CB8AC3E}">
        <p14:creationId xmlns:p14="http://schemas.microsoft.com/office/powerpoint/2010/main" val="3068543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https://blog.csdn.net/weixin_43618070/article/details/90755070</a:t>
            </a:r>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17</a:t>
            </a:fld>
            <a:endParaRPr lang="zh-CN" altLang="en-US"/>
          </a:p>
        </p:txBody>
      </p:sp>
    </p:spTree>
    <p:extLst>
      <p:ext uri="{BB962C8B-B14F-4D97-AF65-F5344CB8AC3E}">
        <p14:creationId xmlns:p14="http://schemas.microsoft.com/office/powerpoint/2010/main" val="201160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Ceph</a:t>
            </a:r>
            <a:r>
              <a:rPr lang="zh-CN" altLang="en-US" dirty="0" smtClean="0"/>
              <a:t>的最底层是</a:t>
            </a:r>
            <a:r>
              <a:rPr lang="en-US" altLang="zh-CN" dirty="0" smtClean="0"/>
              <a:t>RADOS</a:t>
            </a:r>
            <a:r>
              <a:rPr lang="zh-CN" altLang="en-US" dirty="0" smtClean="0"/>
              <a:t>（分布式对象存储系统），它具有可靠、智能、分布式等特性，实现高可靠、高可拓展、高性能、高自动化等功能，并最终存储用户数据。</a:t>
            </a:r>
            <a:r>
              <a:rPr lang="en-US" altLang="zh-CN" dirty="0" smtClean="0"/>
              <a:t>RADOS</a:t>
            </a:r>
            <a:r>
              <a:rPr lang="zh-CN" altLang="en-US" dirty="0" smtClean="0"/>
              <a:t>系统主要由两部分组成，分别是</a:t>
            </a:r>
            <a:r>
              <a:rPr lang="en-US" altLang="zh-CN" dirty="0" smtClean="0"/>
              <a:t>OSD</a:t>
            </a:r>
            <a:r>
              <a:rPr lang="zh-CN" altLang="en-US" dirty="0" smtClean="0"/>
              <a:t>和</a:t>
            </a:r>
            <a:r>
              <a:rPr lang="en-US" altLang="zh-CN" dirty="0" smtClean="0"/>
              <a:t>Monitor</a:t>
            </a:r>
            <a:r>
              <a:rPr lang="zh-CN" altLang="en-US" dirty="0" smtClean="0"/>
              <a:t>。</a:t>
            </a:r>
            <a:br>
              <a:rPr lang="zh-CN" altLang="en-US" dirty="0" smtClean="0"/>
            </a:br>
            <a:r>
              <a:rPr lang="en-US" altLang="zh-CN" dirty="0" smtClean="0"/>
              <a:t>RADOS</a:t>
            </a:r>
            <a:r>
              <a:rPr lang="zh-CN" altLang="en-US" dirty="0" smtClean="0"/>
              <a:t>之上是</a:t>
            </a:r>
            <a:r>
              <a:rPr lang="en-US" altLang="zh-CN" dirty="0" smtClean="0"/>
              <a:t>LIBRADOS</a:t>
            </a:r>
            <a:r>
              <a:rPr lang="zh-CN" altLang="en-US" dirty="0" smtClean="0"/>
              <a:t>，</a:t>
            </a:r>
            <a:r>
              <a:rPr lang="en-US" altLang="zh-CN" dirty="0" smtClean="0"/>
              <a:t>LIBRADOS</a:t>
            </a:r>
            <a:r>
              <a:rPr lang="zh-CN" altLang="en-US" dirty="0" smtClean="0"/>
              <a:t>是一个库，它允许应用程序通过访问该库来与</a:t>
            </a:r>
            <a:r>
              <a:rPr lang="en-US" altLang="zh-CN" dirty="0" smtClean="0"/>
              <a:t>RADOS</a:t>
            </a:r>
            <a:r>
              <a:rPr lang="zh-CN" altLang="en-US" dirty="0" smtClean="0"/>
              <a:t>系统进行交互，支持多种编程语言，比如</a:t>
            </a:r>
            <a:r>
              <a:rPr lang="en-US" altLang="zh-CN" dirty="0" smtClean="0"/>
              <a:t>C</a:t>
            </a:r>
            <a:r>
              <a:rPr lang="zh-CN" altLang="en-US" dirty="0" smtClean="0"/>
              <a:t>、</a:t>
            </a:r>
            <a:r>
              <a:rPr lang="en-US" altLang="zh-CN" dirty="0" smtClean="0"/>
              <a:t>C++</a:t>
            </a:r>
            <a:r>
              <a:rPr lang="zh-CN" altLang="en-US" dirty="0" smtClean="0"/>
              <a:t>、</a:t>
            </a:r>
            <a:r>
              <a:rPr lang="en-US" altLang="zh-CN" dirty="0" smtClean="0"/>
              <a:t>Python</a:t>
            </a:r>
            <a:r>
              <a:rPr lang="zh-CN" altLang="en-US" dirty="0" smtClean="0"/>
              <a:t>等。</a:t>
            </a:r>
            <a:br>
              <a:rPr lang="zh-CN" altLang="en-US" dirty="0" smtClean="0"/>
            </a:br>
            <a:r>
              <a:rPr lang="zh-CN" altLang="en-US" dirty="0" smtClean="0"/>
              <a:t>基于</a:t>
            </a:r>
            <a:r>
              <a:rPr lang="en-US" altLang="zh-CN" dirty="0" smtClean="0"/>
              <a:t>LIBRADOS</a:t>
            </a:r>
            <a:r>
              <a:rPr lang="zh-CN" altLang="en-US" dirty="0" smtClean="0"/>
              <a:t>层开发的有三种接口，分别是</a:t>
            </a:r>
            <a:r>
              <a:rPr lang="en-US" altLang="zh-CN" dirty="0" smtClean="0"/>
              <a:t>RADOSGW</a:t>
            </a:r>
            <a:r>
              <a:rPr lang="zh-CN" altLang="en-US" dirty="0" smtClean="0"/>
              <a:t>、</a:t>
            </a:r>
            <a:r>
              <a:rPr lang="en-US" altLang="zh-CN" dirty="0" err="1" smtClean="0"/>
              <a:t>librbd</a:t>
            </a:r>
            <a:r>
              <a:rPr lang="zh-CN" altLang="en-US" dirty="0" smtClean="0"/>
              <a:t>和</a:t>
            </a:r>
            <a:r>
              <a:rPr lang="en-US" altLang="zh-CN" dirty="0" smtClean="0"/>
              <a:t>MDS</a:t>
            </a:r>
            <a:r>
              <a:rPr lang="zh-CN" altLang="en-US" dirty="0" smtClean="0"/>
              <a:t>。</a:t>
            </a:r>
            <a:br>
              <a:rPr lang="zh-CN" altLang="en-US" dirty="0" smtClean="0"/>
            </a:br>
            <a:r>
              <a:rPr lang="en-US" altLang="zh-CN" dirty="0" smtClean="0"/>
              <a:t>RADOSGW</a:t>
            </a:r>
            <a:r>
              <a:rPr lang="zh-CN" altLang="en-US" dirty="0" smtClean="0"/>
              <a:t>是一套基于当前流行的</a:t>
            </a:r>
            <a:r>
              <a:rPr lang="en-US" altLang="zh-CN" dirty="0" smtClean="0"/>
              <a:t>RESTFUL</a:t>
            </a:r>
            <a:r>
              <a:rPr lang="zh-CN" altLang="en-US" dirty="0" smtClean="0"/>
              <a:t>协议的网关，支持对象存储，兼容</a:t>
            </a:r>
            <a:r>
              <a:rPr lang="en-US" altLang="zh-CN" dirty="0" smtClean="0"/>
              <a:t>S3</a:t>
            </a:r>
            <a:r>
              <a:rPr lang="zh-CN" altLang="en-US" dirty="0" smtClean="0"/>
              <a:t>和</a:t>
            </a:r>
            <a:r>
              <a:rPr lang="en-US" altLang="zh-CN" dirty="0" smtClean="0"/>
              <a:t>Swift</a:t>
            </a:r>
            <a:r>
              <a:rPr lang="zh-CN" altLang="en-US" dirty="0" smtClean="0"/>
              <a:t>。</a:t>
            </a:r>
            <a:br>
              <a:rPr lang="zh-CN" altLang="en-US" dirty="0" smtClean="0"/>
            </a:br>
            <a:r>
              <a:rPr lang="en-US" altLang="zh-CN" dirty="0" err="1" smtClean="0"/>
              <a:t>librbd</a:t>
            </a:r>
            <a:r>
              <a:rPr lang="zh-CN" altLang="en-US" dirty="0" smtClean="0"/>
              <a:t>提供分布式的块存储设备接口，支持块存储。</a:t>
            </a:r>
            <a:br>
              <a:rPr lang="zh-CN" altLang="en-US" dirty="0" smtClean="0"/>
            </a:br>
            <a:r>
              <a:rPr lang="en-US" altLang="zh-CN" dirty="0" smtClean="0"/>
              <a:t>MDS</a:t>
            </a:r>
            <a:r>
              <a:rPr lang="zh-CN" altLang="en-US" dirty="0" smtClean="0"/>
              <a:t>提供兼容</a:t>
            </a:r>
            <a:r>
              <a:rPr lang="en-US" altLang="zh-CN" dirty="0" smtClean="0"/>
              <a:t>POSIX</a:t>
            </a:r>
            <a:r>
              <a:rPr lang="zh-CN" altLang="en-US" dirty="0" smtClean="0"/>
              <a:t>的文件系统，支持文件存储。</a:t>
            </a:r>
          </a:p>
          <a:p>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18</a:t>
            </a:fld>
            <a:endParaRPr lang="zh-CN" altLang="en-US"/>
          </a:p>
        </p:txBody>
      </p:sp>
    </p:spTree>
    <p:extLst>
      <p:ext uri="{BB962C8B-B14F-4D97-AF65-F5344CB8AC3E}">
        <p14:creationId xmlns:p14="http://schemas.microsoft.com/office/powerpoint/2010/main" val="390495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Ceph</a:t>
            </a:r>
            <a:r>
              <a:rPr lang="zh-CN" altLang="en-US" sz="1200" b="0" i="0" kern="1200" dirty="0" smtClean="0">
                <a:solidFill>
                  <a:schemeClr val="tx1"/>
                </a:solidFill>
                <a:effectLst/>
                <a:latin typeface="+mn-lt"/>
                <a:ea typeface="+mn-ea"/>
                <a:cs typeface="+mn-cs"/>
              </a:rPr>
              <a:t>的核心组件包括</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客户端、</a:t>
            </a:r>
            <a:r>
              <a:rPr lang="en-US" altLang="zh-CN" sz="1200" b="0" i="0" kern="1200" dirty="0" smtClean="0">
                <a:solidFill>
                  <a:schemeClr val="tx1"/>
                </a:solidFill>
                <a:effectLst/>
                <a:latin typeface="+mn-lt"/>
                <a:ea typeface="+mn-ea"/>
                <a:cs typeface="+mn-cs"/>
              </a:rPr>
              <a:t>MON</a:t>
            </a:r>
            <a:r>
              <a:rPr lang="zh-CN" altLang="en-US" sz="1200" b="0" i="0" kern="1200" dirty="0" smtClean="0">
                <a:solidFill>
                  <a:schemeClr val="tx1"/>
                </a:solidFill>
                <a:effectLst/>
                <a:latin typeface="+mn-lt"/>
                <a:ea typeface="+mn-ea"/>
                <a:cs typeface="+mn-cs"/>
              </a:rPr>
              <a:t>监控服务、</a:t>
            </a:r>
            <a:r>
              <a:rPr lang="en-US" altLang="zh-CN" sz="1200" b="0" i="0" kern="1200" dirty="0" smtClean="0">
                <a:solidFill>
                  <a:schemeClr val="tx1"/>
                </a:solidFill>
                <a:effectLst/>
                <a:latin typeface="+mn-lt"/>
                <a:ea typeface="+mn-ea"/>
                <a:cs typeface="+mn-cs"/>
              </a:rPr>
              <a:t>MDS</a:t>
            </a:r>
            <a:r>
              <a:rPr lang="zh-CN" altLang="en-US" sz="1200" b="0" i="0" kern="1200" dirty="0" smtClean="0">
                <a:solidFill>
                  <a:schemeClr val="tx1"/>
                </a:solidFill>
                <a:effectLst/>
                <a:latin typeface="+mn-lt"/>
                <a:ea typeface="+mn-ea"/>
                <a:cs typeface="+mn-cs"/>
              </a:rPr>
              <a:t>元数据服务、</a:t>
            </a:r>
            <a:r>
              <a:rPr lang="en-US" altLang="zh-CN" sz="1200" b="0" i="0" kern="1200" dirty="0" smtClean="0">
                <a:solidFill>
                  <a:schemeClr val="tx1"/>
                </a:solidFill>
                <a:effectLst/>
                <a:latin typeface="+mn-lt"/>
                <a:ea typeface="+mn-ea"/>
                <a:cs typeface="+mn-cs"/>
              </a:rPr>
              <a:t>OSD</a:t>
            </a:r>
            <a:r>
              <a:rPr lang="zh-CN" altLang="en-US" sz="1200" b="0" i="0" kern="1200" dirty="0" smtClean="0">
                <a:solidFill>
                  <a:schemeClr val="tx1"/>
                </a:solidFill>
                <a:effectLst/>
                <a:latin typeface="+mn-lt"/>
                <a:ea typeface="+mn-ea"/>
                <a:cs typeface="+mn-cs"/>
              </a:rPr>
              <a:t>存储服务，各组件功能如下：</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客户端：负责存储协议的接入，节点负载均衡</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MON</a:t>
            </a:r>
            <a:r>
              <a:rPr lang="zh-CN" altLang="en-US" sz="1200" b="0" i="0" kern="1200" dirty="0" smtClean="0">
                <a:solidFill>
                  <a:schemeClr val="tx1"/>
                </a:solidFill>
                <a:effectLst/>
                <a:latin typeface="+mn-lt"/>
                <a:ea typeface="+mn-ea"/>
                <a:cs typeface="+mn-cs"/>
              </a:rPr>
              <a:t>监控服务：负责监控整个集群，维护集群的健康状态，维护展示集群状态的各种图表，如</a:t>
            </a:r>
            <a:r>
              <a:rPr lang="en-US" altLang="zh-CN" sz="1200" b="0" i="0" kern="1200" dirty="0" smtClean="0">
                <a:solidFill>
                  <a:schemeClr val="tx1"/>
                </a:solidFill>
                <a:effectLst/>
                <a:latin typeface="+mn-lt"/>
                <a:ea typeface="+mn-ea"/>
                <a:cs typeface="+mn-cs"/>
              </a:rPr>
              <a:t>OSD Map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Monitor Map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PG Map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CRUSH Map</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MDS</a:t>
            </a:r>
            <a:r>
              <a:rPr lang="zh-CN" altLang="en-US" sz="1200" b="0" i="0" kern="1200" dirty="0" smtClean="0">
                <a:solidFill>
                  <a:schemeClr val="tx1"/>
                </a:solidFill>
                <a:effectLst/>
                <a:latin typeface="+mn-lt"/>
                <a:ea typeface="+mn-ea"/>
                <a:cs typeface="+mn-cs"/>
              </a:rPr>
              <a:t>元数据服务：负责保存文件系统的元数据，管理目录结构</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OSD</a:t>
            </a:r>
            <a:r>
              <a:rPr lang="zh-CN" altLang="en-US" sz="1200" b="0" i="0" kern="1200" dirty="0" smtClean="0">
                <a:solidFill>
                  <a:schemeClr val="tx1"/>
                </a:solidFill>
                <a:effectLst/>
                <a:latin typeface="+mn-lt"/>
                <a:ea typeface="+mn-ea"/>
                <a:cs typeface="+mn-cs"/>
              </a:rPr>
              <a:t>存储服务：主要功能是存储数据、复制数据、平衡数据、恢复数据，以及与其它</a:t>
            </a:r>
            <a:r>
              <a:rPr lang="en-US" altLang="zh-CN" sz="1200" b="0" i="0" kern="1200" dirty="0" smtClean="0">
                <a:solidFill>
                  <a:schemeClr val="tx1"/>
                </a:solidFill>
                <a:effectLst/>
                <a:latin typeface="+mn-lt"/>
                <a:ea typeface="+mn-ea"/>
                <a:cs typeface="+mn-cs"/>
              </a:rPr>
              <a:t>OSD</a:t>
            </a:r>
            <a:r>
              <a:rPr lang="zh-CN" altLang="en-US" sz="1200" b="0" i="0" kern="1200" dirty="0" smtClean="0">
                <a:solidFill>
                  <a:schemeClr val="tx1"/>
                </a:solidFill>
                <a:effectLst/>
                <a:latin typeface="+mn-lt"/>
                <a:ea typeface="+mn-ea"/>
                <a:cs typeface="+mn-cs"/>
              </a:rPr>
              <a:t>间进行心跳检查等。一般情况下一块硬盘对应一个</a:t>
            </a:r>
            <a:r>
              <a:rPr lang="en-US" altLang="zh-CN" sz="1200" b="0" i="0" kern="1200" dirty="0" smtClean="0">
                <a:solidFill>
                  <a:schemeClr val="tx1"/>
                </a:solidFill>
                <a:effectLst/>
                <a:latin typeface="+mn-lt"/>
                <a:ea typeface="+mn-ea"/>
                <a:cs typeface="+mn-cs"/>
              </a:rPr>
              <a:t>OSD</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19</a:t>
            </a:fld>
            <a:endParaRPr lang="zh-CN" altLang="en-US"/>
          </a:p>
        </p:txBody>
      </p:sp>
    </p:spTree>
    <p:extLst>
      <p:ext uri="{BB962C8B-B14F-4D97-AF65-F5344CB8AC3E}">
        <p14:creationId xmlns:p14="http://schemas.microsoft.com/office/powerpoint/2010/main" val="3473459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当用户要将数据存储到</a:t>
            </a:r>
            <a:r>
              <a:rPr lang="en-US" altLang="zh-CN" sz="1200" b="0" i="0" kern="1200" dirty="0" err="1" smtClean="0">
                <a:solidFill>
                  <a:schemeClr val="tx1"/>
                </a:solidFill>
                <a:effectLst/>
                <a:latin typeface="+mn-lt"/>
                <a:ea typeface="+mn-ea"/>
                <a:cs typeface="+mn-cs"/>
              </a:rPr>
              <a:t>Ceph</a:t>
            </a:r>
            <a:r>
              <a:rPr lang="zh-CN" altLang="en-US" sz="1200" b="0" i="0" kern="1200" dirty="0" smtClean="0">
                <a:solidFill>
                  <a:schemeClr val="tx1"/>
                </a:solidFill>
                <a:effectLst/>
                <a:latin typeface="+mn-lt"/>
                <a:ea typeface="+mn-ea"/>
                <a:cs typeface="+mn-cs"/>
              </a:rPr>
              <a:t>集群时，数据先被分割成多个</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object id</a:t>
            </a:r>
            <a:r>
              <a:rPr lang="zh-CN" altLang="en-US" sz="1200" b="0" i="0" kern="1200" dirty="0" smtClean="0">
                <a:solidFill>
                  <a:schemeClr val="tx1"/>
                </a:solidFill>
                <a:effectLst/>
                <a:latin typeface="+mn-lt"/>
                <a:ea typeface="+mn-ea"/>
                <a:cs typeface="+mn-cs"/>
              </a:rPr>
              <a:t>，大小可设置，默认是</a:t>
            </a:r>
            <a:r>
              <a:rPr lang="en-US" altLang="zh-CN" sz="1200" b="0" i="0" kern="1200" dirty="0" smtClean="0">
                <a:solidFill>
                  <a:schemeClr val="tx1"/>
                </a:solidFill>
                <a:effectLst/>
                <a:latin typeface="+mn-lt"/>
                <a:ea typeface="+mn-ea"/>
                <a:cs typeface="+mn-cs"/>
              </a:rPr>
              <a:t>4MB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Ceph</a:t>
            </a:r>
            <a:r>
              <a:rPr lang="zh-CN" altLang="en-US" sz="1200" b="0" i="0" kern="1200" dirty="0" smtClean="0">
                <a:solidFill>
                  <a:schemeClr val="tx1"/>
                </a:solidFill>
                <a:effectLst/>
                <a:latin typeface="+mn-lt"/>
                <a:ea typeface="+mn-ea"/>
                <a:cs typeface="+mn-cs"/>
              </a:rPr>
              <a:t>存储的最小存储单元。</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由于</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的数量很多，为了有效减少了</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OSD</a:t>
            </a:r>
            <a:r>
              <a:rPr lang="zh-CN" altLang="en-US" sz="1200" b="0" i="0" kern="1200" dirty="0" smtClean="0">
                <a:solidFill>
                  <a:schemeClr val="tx1"/>
                </a:solidFill>
                <a:effectLst/>
                <a:latin typeface="+mn-lt"/>
                <a:ea typeface="+mn-ea"/>
                <a:cs typeface="+mn-cs"/>
              </a:rPr>
              <a:t>的索引表、降低元数据的复杂度，使得写入和读取更加灵活，引入了</a:t>
            </a:r>
            <a:r>
              <a:rPr lang="en-US" altLang="zh-CN" sz="1200" b="0" i="0" kern="1200" dirty="0" err="1" smtClean="0">
                <a:solidFill>
                  <a:schemeClr val="tx1"/>
                </a:solidFill>
                <a:effectLst/>
                <a:latin typeface="+mn-lt"/>
                <a:ea typeface="+mn-ea"/>
                <a:cs typeface="+mn-cs"/>
              </a:rPr>
              <a:t>pg</a:t>
            </a:r>
            <a:r>
              <a:rPr lang="en-US" altLang="zh-CN" sz="1200" b="0" i="0" kern="1200" dirty="0" smtClean="0">
                <a:solidFill>
                  <a:schemeClr val="tx1"/>
                </a:solidFill>
                <a:effectLst/>
                <a:latin typeface="+mn-lt"/>
                <a:ea typeface="+mn-ea"/>
                <a:cs typeface="+mn-cs"/>
              </a:rPr>
              <a:t>(Placement Group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PG</a:t>
            </a:r>
            <a:r>
              <a:rPr lang="zh-CN" altLang="en-US" sz="1200" b="0" i="0" kern="1200" dirty="0" smtClean="0">
                <a:solidFill>
                  <a:schemeClr val="tx1"/>
                </a:solidFill>
                <a:effectLst/>
                <a:latin typeface="+mn-lt"/>
                <a:ea typeface="+mn-ea"/>
                <a:cs typeface="+mn-cs"/>
              </a:rPr>
              <a:t>用来管理</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，映射到某个</a:t>
            </a:r>
            <a:r>
              <a:rPr lang="en-US" altLang="zh-CN" sz="1200" b="0" i="0" kern="1200" dirty="0" err="1" smtClean="0">
                <a:solidFill>
                  <a:schemeClr val="tx1"/>
                </a:solidFill>
                <a:effectLst/>
                <a:latin typeface="+mn-lt"/>
                <a:ea typeface="+mn-ea"/>
                <a:cs typeface="+mn-cs"/>
              </a:rPr>
              <a:t>pg</a:t>
            </a:r>
            <a:r>
              <a:rPr lang="zh-CN" altLang="en-US" sz="1200" b="0" i="0" kern="1200" dirty="0" smtClean="0">
                <a:solidFill>
                  <a:schemeClr val="tx1"/>
                </a:solidFill>
                <a:effectLst/>
                <a:latin typeface="+mn-lt"/>
                <a:ea typeface="+mn-ea"/>
                <a:cs typeface="+mn-cs"/>
              </a:rPr>
              <a:t>中，一个</a:t>
            </a:r>
            <a:r>
              <a:rPr lang="en-US" altLang="zh-CN" sz="1200" b="0" i="0" kern="1200" dirty="0" err="1" smtClean="0">
                <a:solidFill>
                  <a:schemeClr val="tx1"/>
                </a:solidFill>
                <a:effectLst/>
                <a:latin typeface="+mn-lt"/>
                <a:ea typeface="+mn-ea"/>
                <a:cs typeface="+mn-cs"/>
              </a:rPr>
              <a:t>pg</a:t>
            </a:r>
            <a:r>
              <a:rPr lang="zh-CN" altLang="en-US" sz="1200" b="0" i="0" kern="1200" dirty="0" smtClean="0">
                <a:solidFill>
                  <a:schemeClr val="tx1"/>
                </a:solidFill>
                <a:effectLst/>
                <a:latin typeface="+mn-lt"/>
                <a:ea typeface="+mn-ea"/>
                <a:cs typeface="+mn-cs"/>
              </a:rPr>
              <a:t>可以包含多个</a:t>
            </a:r>
            <a:r>
              <a:rPr lang="en-US" altLang="zh-CN" sz="1200" b="0" i="0" kern="1200" dirty="0" smtClean="0">
                <a:solidFill>
                  <a:schemeClr val="tx1"/>
                </a:solidFill>
                <a:effectLst/>
                <a:latin typeface="+mn-lt"/>
                <a:ea typeface="+mn-ea"/>
                <a:cs typeface="+mn-cs"/>
              </a:rPr>
              <a:t>object</a:t>
            </a:r>
            <a:r>
              <a:rPr lang="zh-CN" altLang="en-US" sz="1200" b="0" i="0" kern="1200" dirty="0" smtClean="0">
                <a:solidFill>
                  <a:schemeClr val="tx1"/>
                </a:solidFill>
                <a:effectLst/>
                <a:latin typeface="+mn-lt"/>
                <a:ea typeface="+mn-ea"/>
                <a:cs typeface="+mn-cs"/>
              </a:rPr>
              <a:t>。</a:t>
            </a:r>
            <a:r>
              <a:rPr lang="en-US" altLang="zh-CN" dirty="0" smtClean="0"/>
              <a:t/>
            </a:r>
            <a:br>
              <a:rPr lang="en-US" altLang="zh-CN" dirty="0" smtClean="0"/>
            </a:br>
            <a:r>
              <a:rPr lang="en-US" altLang="zh-CN" sz="1200" b="0" i="0" kern="1200" dirty="0" err="1" smtClean="0">
                <a:solidFill>
                  <a:schemeClr val="tx1"/>
                </a:solidFill>
                <a:effectLst/>
                <a:latin typeface="+mn-lt"/>
                <a:ea typeface="+mn-ea"/>
                <a:cs typeface="+mn-cs"/>
              </a:rPr>
              <a:t>Pg</a:t>
            </a:r>
            <a:r>
              <a:rPr lang="zh-CN" altLang="en-US" sz="1200" b="0" i="0" kern="1200" dirty="0" smtClean="0">
                <a:solidFill>
                  <a:schemeClr val="tx1"/>
                </a:solidFill>
                <a:effectLst/>
                <a:latin typeface="+mn-lt"/>
                <a:ea typeface="+mn-ea"/>
                <a:cs typeface="+mn-cs"/>
              </a:rPr>
              <a:t>再通过</a:t>
            </a:r>
            <a:r>
              <a:rPr lang="en-US" altLang="zh-CN" sz="1200" b="0" i="0" kern="1200" dirty="0" smtClean="0">
                <a:solidFill>
                  <a:schemeClr val="tx1"/>
                </a:solidFill>
                <a:effectLst/>
                <a:latin typeface="+mn-lt"/>
                <a:ea typeface="+mn-ea"/>
                <a:cs typeface="+mn-cs"/>
              </a:rPr>
              <a:t>CRUSH</a:t>
            </a:r>
            <a:r>
              <a:rPr lang="zh-CN" altLang="en-US" sz="1200" b="0" i="0" kern="1200" dirty="0" smtClean="0">
                <a:solidFill>
                  <a:schemeClr val="tx1"/>
                </a:solidFill>
                <a:effectLst/>
                <a:latin typeface="+mn-lt"/>
                <a:ea typeface="+mn-ea"/>
                <a:cs typeface="+mn-cs"/>
              </a:rPr>
              <a:t>计算，映射到</a:t>
            </a:r>
            <a:r>
              <a:rPr lang="en-US" altLang="zh-CN" sz="1200" b="0" i="0" kern="1200" dirty="0" err="1" smtClean="0">
                <a:solidFill>
                  <a:schemeClr val="tx1"/>
                </a:solidFill>
                <a:effectLst/>
                <a:latin typeface="+mn-lt"/>
                <a:ea typeface="+mn-ea"/>
                <a:cs typeface="+mn-cs"/>
              </a:rPr>
              <a:t>osd</a:t>
            </a:r>
            <a:r>
              <a:rPr lang="zh-CN" altLang="en-US" sz="1200" b="0" i="0" kern="1200" dirty="0" smtClean="0">
                <a:solidFill>
                  <a:schemeClr val="tx1"/>
                </a:solidFill>
                <a:effectLst/>
                <a:latin typeface="+mn-lt"/>
                <a:ea typeface="+mn-ea"/>
                <a:cs typeface="+mn-cs"/>
              </a:rPr>
              <a:t>中。如果是三副本的，则每个</a:t>
            </a:r>
            <a:r>
              <a:rPr lang="en-US" altLang="zh-CN" sz="1200" b="0" i="0" kern="1200" dirty="0" err="1" smtClean="0">
                <a:solidFill>
                  <a:schemeClr val="tx1"/>
                </a:solidFill>
                <a:effectLst/>
                <a:latin typeface="+mn-lt"/>
                <a:ea typeface="+mn-ea"/>
                <a:cs typeface="+mn-cs"/>
              </a:rPr>
              <a:t>pg</a:t>
            </a:r>
            <a:r>
              <a:rPr lang="zh-CN" altLang="en-US" sz="1200" b="0" i="0" kern="1200" dirty="0" smtClean="0">
                <a:solidFill>
                  <a:schemeClr val="tx1"/>
                </a:solidFill>
                <a:effectLst/>
                <a:latin typeface="+mn-lt"/>
                <a:ea typeface="+mn-ea"/>
                <a:cs typeface="+mn-cs"/>
              </a:rPr>
              <a:t>都会映射到三个</a:t>
            </a:r>
            <a:r>
              <a:rPr lang="en-US" altLang="zh-CN" sz="1200" b="0" i="0" kern="1200" dirty="0" err="1" smtClean="0">
                <a:solidFill>
                  <a:schemeClr val="tx1"/>
                </a:solidFill>
                <a:effectLst/>
                <a:latin typeface="+mn-lt"/>
                <a:ea typeface="+mn-ea"/>
                <a:cs typeface="+mn-cs"/>
              </a:rPr>
              <a:t>osd</a:t>
            </a:r>
            <a:r>
              <a:rPr lang="zh-CN" altLang="en-US" sz="1200" b="0" i="0" kern="1200" dirty="0" smtClean="0">
                <a:solidFill>
                  <a:schemeClr val="tx1"/>
                </a:solidFill>
                <a:effectLst/>
                <a:latin typeface="+mn-lt"/>
                <a:ea typeface="+mn-ea"/>
                <a:cs typeface="+mn-cs"/>
              </a:rPr>
              <a:t>，保证了数据的冗余。</a:t>
            </a:r>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20</a:t>
            </a:fld>
            <a:endParaRPr lang="zh-CN" altLang="en-US"/>
          </a:p>
        </p:txBody>
      </p:sp>
    </p:spTree>
    <p:extLst>
      <p:ext uri="{BB962C8B-B14F-4D97-AF65-F5344CB8AC3E}">
        <p14:creationId xmlns:p14="http://schemas.microsoft.com/office/powerpoint/2010/main" val="4157556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E746F20-2A9C-425B-B0FC-4090B24A571B}" type="slidenum">
              <a:rPr lang="zh-CN" altLang="en-US" smtClean="0"/>
              <a:pPr>
                <a:defRPr/>
              </a:pPr>
              <a:t>22</a:t>
            </a:fld>
            <a:endParaRPr lang="zh-CN" altLang="en-US"/>
          </a:p>
        </p:txBody>
      </p:sp>
    </p:spTree>
    <p:extLst>
      <p:ext uri="{BB962C8B-B14F-4D97-AF65-F5344CB8AC3E}">
        <p14:creationId xmlns:p14="http://schemas.microsoft.com/office/powerpoint/2010/main" val="1611785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smtClean="0"/>
              <a:t>接着介绍一种基于许可区块链的分布式存储系统。目前随着区块链技术的发展，</a:t>
            </a:r>
            <a:r>
              <a:rPr lang="zh-CN" altLang="zh-CN" dirty="0" smtClean="0"/>
              <a:t>一些应用程序开始使用分布式账本来记录</a:t>
            </a:r>
            <a:r>
              <a:rPr lang="zh-CN" altLang="en-US" dirty="0" smtClean="0"/>
              <a:t>数据。以前的研究大多集中在</a:t>
            </a:r>
            <a:r>
              <a:rPr lang="zh-CN" altLang="zh-CN" dirty="0" smtClean="0"/>
              <a:t>基于无许可区块链架构的存储方案上，</a:t>
            </a:r>
            <a:r>
              <a:rPr lang="zh-CN" altLang="en-US" dirty="0" smtClean="0"/>
              <a:t>这些方案中，</a:t>
            </a:r>
            <a:r>
              <a:rPr lang="zh-CN" altLang="zh-CN" dirty="0" smtClean="0"/>
              <a:t>任何人都可以作为其他人数据的宿主</a:t>
            </a:r>
            <a:r>
              <a:rPr lang="zh-CN" altLang="en-US" dirty="0" smtClean="0"/>
              <a:t>，这对程序的可靠性和可用性存在一定影响。</a:t>
            </a:r>
            <a:endParaRPr lang="en-US" altLang="zh-CN" dirty="0" smtClean="0"/>
          </a:p>
          <a:p>
            <a:r>
              <a:rPr lang="zh-CN" altLang="en-US" dirty="0" smtClean="0"/>
              <a:t>这种基于许可区块链的分布式存储系统</a:t>
            </a:r>
            <a:r>
              <a:rPr lang="zh-CN" altLang="zh-CN" dirty="0" smtClean="0"/>
              <a:t>采用了混合分散模型，其中账本节点可以由大型组织中的实体联盟</a:t>
            </a:r>
            <a:r>
              <a:rPr lang="zh-CN" altLang="en-US" dirty="0" smtClean="0"/>
              <a:t>来</a:t>
            </a:r>
            <a:r>
              <a:rPr lang="zh-CN" altLang="zh-CN" dirty="0" smtClean="0"/>
              <a:t>操作，而存储节点则由不受信任的实体操作。这种方案使用了传统的</a:t>
            </a:r>
            <a:r>
              <a:rPr lang="en-US" altLang="zh-CN" dirty="0" smtClean="0"/>
              <a:t>BFT</a:t>
            </a:r>
            <a:r>
              <a:rPr lang="zh-CN" altLang="zh-CN" dirty="0" smtClean="0"/>
              <a:t>共识算法，从而</a:t>
            </a:r>
            <a:r>
              <a:rPr lang="zh-CN" altLang="en-US" dirty="0" smtClean="0"/>
              <a:t>保证了</a:t>
            </a:r>
            <a:r>
              <a:rPr lang="zh-CN" altLang="zh-CN" dirty="0" smtClean="0"/>
              <a:t>较低的客户端请求延迟</a:t>
            </a:r>
            <a:r>
              <a:rPr lang="zh-CN" altLang="en-US" dirty="0" smtClean="0"/>
              <a:t>，</a:t>
            </a:r>
            <a:r>
              <a:rPr lang="zh-CN" altLang="zh-CN" dirty="0" smtClean="0"/>
              <a:t>和事务的即时确认</a:t>
            </a:r>
            <a:r>
              <a:rPr lang="zh-CN" altLang="en-US" dirty="0" smtClean="0"/>
              <a:t>。而且这种方案允许分类节点监视存储节点，从而激励存储节点的正确行为，并确保了客户端能够高效检索数据。</a:t>
            </a:r>
            <a:endParaRPr kumimoji="1" lang="zh-CN" altLang="en-US" dirty="0" smtClean="0"/>
          </a:p>
        </p:txBody>
      </p:sp>
      <p:sp>
        <p:nvSpPr>
          <p:cNvPr id="1945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1EBC21-6DEC-4511-8DF6-4469E40E82F2}" type="slidenum">
              <a:rPr lang="zh-CN" altLang="en-US" smtClean="0"/>
              <a:pPr/>
              <a:t>23</a:t>
            </a:fld>
            <a:endParaRPr lang="zh-CN" altLang="en-US" smtClean="0"/>
          </a:p>
        </p:txBody>
      </p:sp>
    </p:spTree>
    <p:extLst>
      <p:ext uri="{BB962C8B-B14F-4D97-AF65-F5344CB8AC3E}">
        <p14:creationId xmlns:p14="http://schemas.microsoft.com/office/powerpoint/2010/main" val="3548066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这种存储方案</a:t>
            </a:r>
            <a:r>
              <a:rPr kumimoji="1" lang="zh-CN" altLang="en-US" dirty="0" smtClean="0"/>
              <a:t>主要包括</a:t>
            </a:r>
            <a:r>
              <a:rPr kumimoji="1" lang="en-US" altLang="zh-CN" dirty="0" smtClean="0"/>
              <a:t>3</a:t>
            </a:r>
            <a:r>
              <a:rPr kumimoji="1" lang="zh-CN" altLang="en-US" dirty="0" smtClean="0"/>
              <a:t>个核心部件，客户端、记账节点和存储节点。记账节点负责维护区块链，区块链中包含了指向实际存储数据的指针。存储节点则把实际数据保存到持久存储器中。它们通过对等网络（也就是</a:t>
            </a:r>
            <a:r>
              <a:rPr kumimoji="1" lang="zh-CN" altLang="zh-CN" dirty="0" smtClean="0"/>
              <a:t>P2P</a:t>
            </a:r>
            <a:r>
              <a:rPr kumimoji="1" lang="zh-CN" altLang="en-US" dirty="0" smtClean="0"/>
              <a:t>网路）连接，保证了节点间数据的传输。新块提交到区块链时，所有的存储节点都会更新。</a:t>
            </a:r>
            <a:endParaRPr kumimoji="1" lang="en-US" altLang="zh-CN" dirty="0" smtClean="0"/>
          </a:p>
          <a:p>
            <a:r>
              <a:rPr lang="zh-CN" altLang="en-US" dirty="0" smtClean="0"/>
              <a:t>在系统容错方面，主要考虑了拜占庭错误的处理。拜占庭错误指存在</a:t>
            </a:r>
            <a:r>
              <a:rPr lang="zh-CN" altLang="zh-CN" dirty="0" smtClean="0"/>
              <a:t>伪造信息</a:t>
            </a:r>
            <a:r>
              <a:rPr lang="zh-CN" altLang="en-US" dirty="0" smtClean="0"/>
              <a:t>，</a:t>
            </a:r>
            <a:r>
              <a:rPr lang="zh-CN" altLang="zh-CN" dirty="0" smtClean="0"/>
              <a:t>恶意响应的情况</a:t>
            </a:r>
            <a:r>
              <a:rPr lang="zh-CN" altLang="en-US" dirty="0" smtClean="0"/>
              <a:t>，</a:t>
            </a:r>
            <a:r>
              <a:rPr lang="zh-CN" altLang="zh-CN" dirty="0" smtClean="0"/>
              <a:t>对应节点为拜占庭节点</a:t>
            </a:r>
            <a:r>
              <a:rPr lang="zh-CN" altLang="en-US" dirty="0" smtClean="0"/>
              <a:t>，目前处理拜占庭错误的算法有</a:t>
            </a:r>
            <a:r>
              <a:rPr lang="en-US" altLang="zh-CN" dirty="0" err="1" smtClean="0"/>
              <a:t>pbft</a:t>
            </a:r>
            <a:r>
              <a:rPr lang="zh-CN" altLang="zh-CN" dirty="0" smtClean="0"/>
              <a:t>、</a:t>
            </a:r>
            <a:r>
              <a:rPr lang="en-US" altLang="zh-CN" dirty="0" smtClean="0"/>
              <a:t>pow</a:t>
            </a:r>
            <a:r>
              <a:rPr lang="zh-CN" altLang="zh-CN" dirty="0" smtClean="0"/>
              <a:t>算法</a:t>
            </a:r>
            <a:r>
              <a:rPr lang="zh-CN" altLang="en-US" dirty="0" smtClean="0"/>
              <a:t>等。这种方案中，系统需要有</a:t>
            </a:r>
            <a:r>
              <a:rPr lang="en-US" altLang="zh-CN" dirty="0" smtClean="0"/>
              <a:t>3</a:t>
            </a:r>
            <a:r>
              <a:rPr lang="zh-CN" altLang="zh-CN" dirty="0" smtClean="0"/>
              <a:t>f+1</a:t>
            </a:r>
            <a:r>
              <a:rPr lang="zh-CN" altLang="en-US" dirty="0" smtClean="0"/>
              <a:t>个记账节点，支持同时出现</a:t>
            </a:r>
            <a:r>
              <a:rPr lang="zh-CN" altLang="zh-CN" dirty="0" smtClean="0"/>
              <a:t>f</a:t>
            </a:r>
            <a:r>
              <a:rPr lang="zh-CN" altLang="en-US" dirty="0" smtClean="0"/>
              <a:t>个拜占庭错误。通过分离协议和存储，系统只需要</a:t>
            </a:r>
            <a:r>
              <a:rPr lang="en-US" altLang="zh-CN" dirty="0" smtClean="0"/>
              <a:t>2</a:t>
            </a:r>
            <a:r>
              <a:rPr lang="zh-CN" altLang="zh-CN" dirty="0" smtClean="0"/>
              <a:t>f+1</a:t>
            </a:r>
            <a:r>
              <a:rPr lang="zh-CN" altLang="en-US" dirty="0" smtClean="0"/>
              <a:t>个存储节点，就可以支持同时出现最多</a:t>
            </a:r>
            <a:r>
              <a:rPr lang="zh-CN" altLang="zh-CN" dirty="0" smtClean="0"/>
              <a:t>f</a:t>
            </a:r>
            <a:r>
              <a:rPr lang="zh-CN" altLang="en-US" dirty="0" smtClean="0"/>
              <a:t>个拜占庭错误。</a:t>
            </a:r>
            <a:endParaRPr lang="en-US" altLang="zh-CN" dirty="0" smtClean="0"/>
          </a:p>
          <a:p>
            <a:r>
              <a:rPr lang="zh-CN" altLang="en-US" dirty="0" smtClean="0"/>
              <a:t>在数据可用性和真实性的方面。这种方案通过使用区块链来跟踪存储的数据，从而保证了数据真实性的公开可验证性。通过让存储节点向区块链发布不可否认的存储证明，保证了的数据可用性。</a:t>
            </a:r>
            <a:endParaRPr lang="en-US" altLang="zh-CN" dirty="0" smtClean="0"/>
          </a:p>
          <a:p>
            <a:endParaRPr lang="en-US" altLang="zh-CN" dirty="0" smtClean="0"/>
          </a:p>
          <a:p>
            <a:endParaRPr lang="en-US" altLang="zh-CN" dirty="0" smtClean="0"/>
          </a:p>
          <a:p>
            <a:endParaRPr lang="en-US" altLang="zh-CN" dirty="0" smtClean="0"/>
          </a:p>
          <a:p>
            <a:endParaRPr lang="zh-CN" altLang="zh-CN" dirty="0" smtClean="0"/>
          </a:p>
        </p:txBody>
      </p:sp>
      <p:sp>
        <p:nvSpPr>
          <p:cNvPr id="204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9E9EF1-6994-4973-9BDF-D26B9E35256E}" type="slidenum">
              <a:rPr lang="zh-CN" altLang="en-US" smtClean="0"/>
              <a:pPr/>
              <a:t>24</a:t>
            </a:fld>
            <a:endParaRPr lang="zh-CN" altLang="en-US" smtClean="0"/>
          </a:p>
        </p:txBody>
      </p:sp>
    </p:spTree>
    <p:extLst>
      <p:ext uri="{BB962C8B-B14F-4D97-AF65-F5344CB8AC3E}">
        <p14:creationId xmlns:p14="http://schemas.microsoft.com/office/powerpoint/2010/main" val="164222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GFS </a:t>
            </a:r>
            <a:r>
              <a:rPr lang="zh-CN" altLang="en-US" sz="1200" b="0" i="0" kern="1200" dirty="0" smtClean="0">
                <a:solidFill>
                  <a:schemeClr val="tx1"/>
                </a:solidFill>
                <a:effectLst/>
                <a:latin typeface="+mn-lt"/>
                <a:ea typeface="+mn-ea"/>
                <a:cs typeface="+mn-cs"/>
              </a:rPr>
              <a:t>架构比较简单，一个 </a:t>
            </a:r>
            <a:r>
              <a:rPr lang="en-US" altLang="zh-CN" sz="1200" b="0" i="0" kern="1200" dirty="0" smtClean="0">
                <a:solidFill>
                  <a:schemeClr val="tx1"/>
                </a:solidFill>
                <a:effectLst/>
                <a:latin typeface="+mn-lt"/>
                <a:ea typeface="+mn-ea"/>
                <a:cs typeface="+mn-cs"/>
              </a:rPr>
              <a:t>GFS </a:t>
            </a:r>
            <a:r>
              <a:rPr lang="zh-CN" altLang="en-US" sz="1200" b="0" i="0" kern="1200" dirty="0" smtClean="0">
                <a:solidFill>
                  <a:schemeClr val="tx1"/>
                </a:solidFill>
                <a:effectLst/>
                <a:latin typeface="+mn-lt"/>
                <a:ea typeface="+mn-ea"/>
                <a:cs typeface="+mn-cs"/>
              </a:rPr>
              <a:t>集群一般由一个 </a:t>
            </a:r>
            <a:r>
              <a:rPr lang="en-US" altLang="zh-CN" sz="1200" b="0" i="0" kern="1200" dirty="0" smtClean="0">
                <a:solidFill>
                  <a:schemeClr val="tx1"/>
                </a:solidFill>
                <a:effectLst/>
                <a:latin typeface="+mn-lt"/>
                <a:ea typeface="+mn-ea"/>
                <a:cs typeface="+mn-cs"/>
              </a:rPr>
              <a:t>master </a:t>
            </a:r>
            <a:r>
              <a:rPr lang="zh-CN" altLang="en-US" sz="1200" b="0" i="0" kern="1200" dirty="0" smtClean="0">
                <a:solidFill>
                  <a:schemeClr val="tx1"/>
                </a:solidFill>
                <a:effectLst/>
                <a:latin typeface="+mn-lt"/>
                <a:ea typeface="+mn-ea"/>
                <a:cs typeface="+mn-cs"/>
              </a:rPr>
              <a:t>、多个 </a:t>
            </a:r>
            <a:r>
              <a:rPr lang="en-US" altLang="zh-CN" sz="1200" b="0" i="0" kern="1200" dirty="0" err="1" smtClean="0">
                <a:solidFill>
                  <a:schemeClr val="tx1"/>
                </a:solidFill>
                <a:effectLst/>
                <a:latin typeface="+mn-lt"/>
                <a:ea typeface="+mn-ea"/>
                <a:cs typeface="+mn-cs"/>
              </a:rPr>
              <a:t>chunkserver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和多个 </a:t>
            </a:r>
            <a:r>
              <a:rPr lang="en-US" altLang="zh-CN" sz="1200" b="0" i="0" kern="1200" dirty="0" smtClean="0">
                <a:solidFill>
                  <a:schemeClr val="tx1"/>
                </a:solidFill>
                <a:effectLst/>
                <a:latin typeface="+mn-lt"/>
                <a:ea typeface="+mn-ea"/>
                <a:cs typeface="+mn-cs"/>
              </a:rPr>
              <a:t>clients </a:t>
            </a:r>
            <a:r>
              <a:rPr lang="zh-CN" altLang="en-US" sz="1200" b="0" i="0" kern="1200" dirty="0" smtClean="0">
                <a:solidFill>
                  <a:schemeClr val="tx1"/>
                </a:solidFill>
                <a:effectLst/>
                <a:latin typeface="+mn-lt"/>
                <a:ea typeface="+mn-ea"/>
                <a:cs typeface="+mn-cs"/>
              </a:rPr>
              <a:t>组成。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GFS </a:t>
            </a:r>
            <a:r>
              <a:rPr lang="zh-CN" altLang="en-US" sz="1200" b="0" i="0" kern="1200" dirty="0" smtClean="0">
                <a:solidFill>
                  <a:schemeClr val="tx1"/>
                </a:solidFill>
                <a:effectLst/>
                <a:latin typeface="+mn-lt"/>
                <a:ea typeface="+mn-ea"/>
                <a:cs typeface="+mn-cs"/>
              </a:rPr>
              <a:t>中，所有文件被切分成若干个 </a:t>
            </a:r>
            <a:r>
              <a:rPr lang="en-US" altLang="zh-CN" sz="1200" b="0" i="0" kern="1200" dirty="0" smtClean="0">
                <a:solidFill>
                  <a:schemeClr val="tx1"/>
                </a:solidFill>
                <a:effectLst/>
                <a:latin typeface="+mn-lt"/>
                <a:ea typeface="+mn-ea"/>
                <a:cs typeface="+mn-cs"/>
              </a:rPr>
              <a:t>chunk</a:t>
            </a:r>
            <a:r>
              <a:rPr lang="zh-CN" altLang="en-US" sz="1200" b="0" i="0" kern="1200" dirty="0" smtClean="0">
                <a:solidFill>
                  <a:schemeClr val="tx1"/>
                </a:solidFill>
                <a:effectLst/>
                <a:latin typeface="+mn-lt"/>
                <a:ea typeface="+mn-ea"/>
                <a:cs typeface="+mn-cs"/>
              </a:rPr>
              <a:t>，每个 </a:t>
            </a:r>
            <a:r>
              <a:rPr lang="en-US" altLang="zh-CN" sz="1200" b="0" i="0" kern="1200" dirty="0" smtClean="0">
                <a:solidFill>
                  <a:schemeClr val="tx1"/>
                </a:solidFill>
                <a:effectLst/>
                <a:latin typeface="+mn-lt"/>
                <a:ea typeface="+mn-ea"/>
                <a:cs typeface="+mn-cs"/>
              </a:rPr>
              <a:t>chunk </a:t>
            </a:r>
            <a:r>
              <a:rPr lang="zh-CN" altLang="en-US" sz="1200" b="0" i="0" kern="1200" dirty="0" smtClean="0">
                <a:solidFill>
                  <a:schemeClr val="tx1"/>
                </a:solidFill>
                <a:effectLst/>
                <a:latin typeface="+mn-lt"/>
                <a:ea typeface="+mn-ea"/>
                <a:cs typeface="+mn-cs"/>
              </a:rPr>
              <a:t>拥有唯一不变的标识（在 </a:t>
            </a:r>
            <a:r>
              <a:rPr lang="en-US" altLang="zh-CN" sz="1200" b="0" i="0" kern="1200" dirty="0" smtClean="0">
                <a:solidFill>
                  <a:schemeClr val="tx1"/>
                </a:solidFill>
                <a:effectLst/>
                <a:latin typeface="+mn-lt"/>
                <a:ea typeface="+mn-ea"/>
                <a:cs typeface="+mn-cs"/>
              </a:rPr>
              <a:t>chunk </a:t>
            </a:r>
            <a:r>
              <a:rPr lang="zh-CN" altLang="en-US" sz="1200" b="0" i="0" kern="1200" dirty="0" smtClean="0">
                <a:solidFill>
                  <a:schemeClr val="tx1"/>
                </a:solidFill>
                <a:effectLst/>
                <a:latin typeface="+mn-lt"/>
                <a:ea typeface="+mn-ea"/>
                <a:cs typeface="+mn-cs"/>
              </a:rPr>
              <a:t>创建时，由 </a:t>
            </a:r>
            <a:r>
              <a:rPr lang="en-US" altLang="zh-CN" sz="1200" b="0" i="0" kern="1200" dirty="0" smtClean="0">
                <a:solidFill>
                  <a:schemeClr val="tx1"/>
                </a:solidFill>
                <a:effectLst/>
                <a:latin typeface="+mn-lt"/>
                <a:ea typeface="+mn-ea"/>
                <a:cs typeface="+mn-cs"/>
              </a:rPr>
              <a:t>master </a:t>
            </a:r>
            <a:r>
              <a:rPr lang="zh-CN" altLang="en-US" sz="1200" b="0" i="0" kern="1200" dirty="0" smtClean="0">
                <a:solidFill>
                  <a:schemeClr val="tx1"/>
                </a:solidFill>
                <a:effectLst/>
                <a:latin typeface="+mn-lt"/>
                <a:ea typeface="+mn-ea"/>
                <a:cs typeface="+mn-cs"/>
              </a:rPr>
              <a:t>负责分配），所有 </a:t>
            </a:r>
            <a:r>
              <a:rPr lang="en-US" altLang="zh-CN" sz="1200" b="0" i="0" kern="1200" dirty="0" smtClean="0">
                <a:solidFill>
                  <a:schemeClr val="tx1"/>
                </a:solidFill>
                <a:effectLst/>
                <a:latin typeface="+mn-lt"/>
                <a:ea typeface="+mn-ea"/>
                <a:cs typeface="+mn-cs"/>
              </a:rPr>
              <a:t>chunk </a:t>
            </a:r>
            <a:r>
              <a:rPr lang="zh-CN" altLang="en-US" sz="1200" b="0" i="0" kern="1200" dirty="0" smtClean="0">
                <a:solidFill>
                  <a:schemeClr val="tx1"/>
                </a:solidFill>
                <a:effectLst/>
                <a:latin typeface="+mn-lt"/>
                <a:ea typeface="+mn-ea"/>
                <a:cs typeface="+mn-cs"/>
              </a:rPr>
              <a:t>都实际存储在 </a:t>
            </a:r>
            <a:r>
              <a:rPr lang="en-US" altLang="zh-CN" sz="1200" b="0" i="0" kern="1200" dirty="0" err="1" smtClean="0">
                <a:solidFill>
                  <a:schemeClr val="tx1"/>
                </a:solidFill>
                <a:effectLst/>
                <a:latin typeface="+mn-lt"/>
                <a:ea typeface="+mn-ea"/>
                <a:cs typeface="+mn-cs"/>
              </a:rPr>
              <a:t>chunkserver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的磁盘上。</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为了容灾，每个 </a:t>
            </a:r>
            <a:r>
              <a:rPr lang="en-US" altLang="zh-CN" sz="1200" b="0" i="0" kern="1200" dirty="0" smtClean="0">
                <a:solidFill>
                  <a:schemeClr val="tx1"/>
                </a:solidFill>
                <a:effectLst/>
                <a:latin typeface="+mn-lt"/>
                <a:ea typeface="+mn-ea"/>
                <a:cs typeface="+mn-cs"/>
              </a:rPr>
              <a:t>chunk </a:t>
            </a:r>
            <a:r>
              <a:rPr lang="zh-CN" altLang="en-US" sz="1200" b="0" i="0" kern="1200" dirty="0" smtClean="0">
                <a:solidFill>
                  <a:schemeClr val="tx1"/>
                </a:solidFill>
                <a:effectLst/>
                <a:latin typeface="+mn-lt"/>
                <a:ea typeface="+mn-ea"/>
                <a:cs typeface="+mn-cs"/>
              </a:rPr>
              <a:t>都会被复制到多个 </a:t>
            </a:r>
            <a:r>
              <a:rPr lang="en-US" altLang="zh-CN" sz="1200" b="0" i="0" kern="1200" dirty="0" err="1" smtClean="0">
                <a:solidFill>
                  <a:schemeClr val="tx1"/>
                </a:solidFill>
                <a:effectLst/>
                <a:latin typeface="+mn-lt"/>
                <a:ea typeface="+mn-ea"/>
                <a:cs typeface="+mn-cs"/>
              </a:rPr>
              <a:t>chunkserver</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GFS client</a:t>
            </a:r>
            <a:r>
              <a:rPr lang="zh-CN" altLang="en-US" sz="1200" b="0" i="0" kern="1200" dirty="0" smtClean="0">
                <a:solidFill>
                  <a:schemeClr val="tx1"/>
                </a:solidFill>
                <a:effectLst/>
                <a:latin typeface="+mn-lt"/>
                <a:ea typeface="+mn-ea"/>
                <a:cs typeface="+mn-cs"/>
              </a:rPr>
              <a:t>客户端：为应用提供</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POSIX API</a:t>
            </a:r>
            <a:r>
              <a:rPr lang="zh-CN" altLang="en-US" sz="1200" b="0" i="0" kern="1200" dirty="0" smtClean="0">
                <a:solidFill>
                  <a:schemeClr val="tx1"/>
                </a:solidFill>
                <a:effectLst/>
                <a:latin typeface="+mn-lt"/>
                <a:ea typeface="+mn-ea"/>
                <a:cs typeface="+mn-cs"/>
              </a:rPr>
              <a:t>类似。同时缓存从</a:t>
            </a:r>
            <a:r>
              <a:rPr lang="en-US" altLang="zh-CN" sz="1200" b="0" i="0" kern="1200" dirty="0" smtClean="0">
                <a:solidFill>
                  <a:schemeClr val="tx1"/>
                </a:solidFill>
                <a:effectLst/>
                <a:latin typeface="+mn-lt"/>
                <a:ea typeface="+mn-ea"/>
                <a:cs typeface="+mn-cs"/>
              </a:rPr>
              <a:t>GFS master</a:t>
            </a:r>
            <a:r>
              <a:rPr lang="zh-CN" altLang="en-US" sz="1200" b="0" i="0" kern="1200" dirty="0" smtClean="0">
                <a:solidFill>
                  <a:schemeClr val="tx1"/>
                </a:solidFill>
                <a:effectLst/>
                <a:latin typeface="+mn-lt"/>
                <a:ea typeface="+mn-ea"/>
                <a:cs typeface="+mn-cs"/>
              </a:rPr>
              <a:t>读取的元数据</a:t>
            </a:r>
            <a:r>
              <a:rPr lang="en-US" altLang="zh-CN" sz="1200" b="0" i="0" kern="1200" dirty="0" smtClean="0">
                <a:solidFill>
                  <a:schemeClr val="tx1"/>
                </a:solidFill>
                <a:effectLst/>
                <a:latin typeface="+mn-lt"/>
                <a:ea typeface="+mn-ea"/>
                <a:cs typeface="+mn-cs"/>
              </a:rPr>
              <a:t>chunk</a:t>
            </a:r>
            <a:r>
              <a:rPr lang="zh-CN" altLang="en-US" sz="1200" b="0" i="0" kern="1200" dirty="0" smtClean="0">
                <a:solidFill>
                  <a:schemeClr val="tx1"/>
                </a:solidFill>
                <a:effectLst/>
                <a:latin typeface="+mn-lt"/>
                <a:ea typeface="+mn-ea"/>
                <a:cs typeface="+mn-cs"/>
              </a:rPr>
              <a:t>信息；</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GFS master</a:t>
            </a:r>
            <a:r>
              <a:rPr lang="zh-CN" altLang="en-US" sz="1200" b="0" i="0" kern="1200" dirty="0" smtClean="0">
                <a:solidFill>
                  <a:schemeClr val="tx1"/>
                </a:solidFill>
                <a:effectLst/>
                <a:latin typeface="+mn-lt"/>
                <a:ea typeface="+mn-ea"/>
                <a:cs typeface="+mn-cs"/>
              </a:rPr>
              <a:t>元数据服务器：管理所有文件系统的元数据，包括命令空间（目录层级）、访问控制信息、文件到</a:t>
            </a:r>
            <a:r>
              <a:rPr lang="en-US" altLang="zh-CN" sz="1200" b="0" i="0" kern="1200" dirty="0" smtClean="0">
                <a:solidFill>
                  <a:schemeClr val="tx1"/>
                </a:solidFill>
                <a:effectLst/>
                <a:latin typeface="+mn-lt"/>
                <a:ea typeface="+mn-ea"/>
                <a:cs typeface="+mn-cs"/>
              </a:rPr>
              <a:t>chunk</a:t>
            </a:r>
            <a:r>
              <a:rPr lang="zh-CN" altLang="en-US" sz="1200" b="0" i="0" kern="1200" dirty="0" smtClean="0">
                <a:solidFill>
                  <a:schemeClr val="tx1"/>
                </a:solidFill>
                <a:effectLst/>
                <a:latin typeface="+mn-lt"/>
                <a:ea typeface="+mn-ea"/>
                <a:cs typeface="+mn-cs"/>
              </a:rPr>
              <a:t>的映射关系，</a:t>
            </a:r>
            <a:r>
              <a:rPr lang="en-US" altLang="zh-CN" sz="1200" b="0" i="0" kern="1200" dirty="0" smtClean="0">
                <a:solidFill>
                  <a:schemeClr val="tx1"/>
                </a:solidFill>
                <a:effectLst/>
                <a:latin typeface="+mn-lt"/>
                <a:ea typeface="+mn-ea"/>
                <a:cs typeface="+mn-cs"/>
              </a:rPr>
              <a:t>chunk</a:t>
            </a:r>
            <a:r>
              <a:rPr lang="zh-CN" altLang="en-US" sz="1200" b="0" i="0" kern="1200" dirty="0" smtClean="0">
                <a:solidFill>
                  <a:schemeClr val="tx1"/>
                </a:solidFill>
                <a:effectLst/>
                <a:latin typeface="+mn-lt"/>
                <a:ea typeface="+mn-ea"/>
                <a:cs typeface="+mn-cs"/>
              </a:rPr>
              <a:t>的位置等。同时 </a:t>
            </a:r>
            <a:r>
              <a:rPr lang="en-US" altLang="zh-CN" sz="1200" b="0" i="0" kern="1200" dirty="0" smtClean="0">
                <a:solidFill>
                  <a:schemeClr val="tx1"/>
                </a:solidFill>
                <a:effectLst/>
                <a:latin typeface="+mn-lt"/>
                <a:ea typeface="+mn-ea"/>
                <a:cs typeface="+mn-cs"/>
              </a:rPr>
              <a:t>master </a:t>
            </a:r>
            <a:r>
              <a:rPr lang="zh-CN" altLang="en-US" sz="1200" b="0" i="0" kern="1200" dirty="0" smtClean="0">
                <a:solidFill>
                  <a:schemeClr val="tx1"/>
                </a:solidFill>
                <a:effectLst/>
                <a:latin typeface="+mn-lt"/>
                <a:ea typeface="+mn-ea"/>
                <a:cs typeface="+mn-cs"/>
              </a:rPr>
              <a:t>还管理系统范围内的各种活动，包括</a:t>
            </a:r>
            <a:r>
              <a:rPr lang="en-US" altLang="zh-CN" sz="1200" b="0" i="0" kern="1200" dirty="0" smtClean="0">
                <a:solidFill>
                  <a:schemeClr val="tx1"/>
                </a:solidFill>
                <a:effectLst/>
                <a:latin typeface="+mn-lt"/>
                <a:ea typeface="+mn-ea"/>
                <a:cs typeface="+mn-cs"/>
              </a:rPr>
              <a:t>chunk </a:t>
            </a:r>
            <a:r>
              <a:rPr lang="zh-CN" altLang="en-US" sz="1200" b="0" i="0" kern="1200" dirty="0" smtClean="0">
                <a:solidFill>
                  <a:schemeClr val="tx1"/>
                </a:solidFill>
                <a:effectLst/>
                <a:latin typeface="+mn-lt"/>
                <a:ea typeface="+mn-ea"/>
                <a:cs typeface="+mn-cs"/>
              </a:rPr>
              <a:t>创建、复制、数据迁移、垃圾回收等；</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GFS </a:t>
            </a:r>
            <a:r>
              <a:rPr lang="en-US" altLang="zh-CN" sz="1200" b="0" i="0" kern="1200" dirty="0" err="1" smtClean="0">
                <a:solidFill>
                  <a:schemeClr val="tx1"/>
                </a:solidFill>
                <a:effectLst/>
                <a:latin typeface="+mn-lt"/>
                <a:ea typeface="+mn-ea"/>
                <a:cs typeface="+mn-cs"/>
              </a:rPr>
              <a:t>chunksever</a:t>
            </a:r>
            <a:r>
              <a:rPr lang="zh-CN" altLang="en-US" sz="1200" b="0" i="0" kern="1200" dirty="0" smtClean="0">
                <a:solidFill>
                  <a:schemeClr val="tx1"/>
                </a:solidFill>
                <a:effectLst/>
                <a:latin typeface="+mn-lt"/>
                <a:ea typeface="+mn-ea"/>
                <a:cs typeface="+mn-cs"/>
              </a:rPr>
              <a:t>存储节点：用于所有 </a:t>
            </a:r>
            <a:r>
              <a:rPr lang="en-US" altLang="zh-CN" sz="1200" b="0" i="0" kern="1200" dirty="0" smtClean="0">
                <a:solidFill>
                  <a:schemeClr val="tx1"/>
                </a:solidFill>
                <a:effectLst/>
                <a:latin typeface="+mn-lt"/>
                <a:ea typeface="+mn-ea"/>
                <a:cs typeface="+mn-cs"/>
              </a:rPr>
              <a:t>chunk</a:t>
            </a:r>
            <a:r>
              <a:rPr lang="zh-CN" altLang="en-US" sz="1200" b="0" i="0" kern="1200" dirty="0" smtClean="0">
                <a:solidFill>
                  <a:schemeClr val="tx1"/>
                </a:solidFill>
                <a:effectLst/>
                <a:latin typeface="+mn-lt"/>
                <a:ea typeface="+mn-ea"/>
                <a:cs typeface="+mn-cs"/>
              </a:rPr>
              <a:t>的存储。一个文件被分割为多个大小固定的</a:t>
            </a:r>
            <a:r>
              <a:rPr lang="en-US" altLang="zh-CN" sz="1200" b="0" i="0" kern="1200" dirty="0" smtClean="0">
                <a:solidFill>
                  <a:schemeClr val="tx1"/>
                </a:solidFill>
                <a:effectLst/>
                <a:latin typeface="+mn-lt"/>
                <a:ea typeface="+mn-ea"/>
                <a:cs typeface="+mn-cs"/>
              </a:rPr>
              <a:t>chunk</a:t>
            </a:r>
            <a:r>
              <a:rPr lang="zh-CN" altLang="en-US" sz="1200" b="0" i="0" kern="1200" dirty="0" smtClean="0">
                <a:solidFill>
                  <a:schemeClr val="tx1"/>
                </a:solidFill>
                <a:effectLst/>
                <a:latin typeface="+mn-lt"/>
                <a:ea typeface="+mn-ea"/>
                <a:cs typeface="+mn-cs"/>
              </a:rPr>
              <a:t>（默认</a:t>
            </a:r>
            <a:r>
              <a:rPr lang="en-US" altLang="zh-CN" sz="1200" b="0" i="0" kern="1200" dirty="0" smtClean="0">
                <a:solidFill>
                  <a:schemeClr val="tx1"/>
                </a:solidFill>
                <a:effectLst/>
                <a:latin typeface="+mn-lt"/>
                <a:ea typeface="+mn-ea"/>
                <a:cs typeface="+mn-cs"/>
              </a:rPr>
              <a:t>64M</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chunk</a:t>
            </a:r>
            <a:r>
              <a:rPr lang="zh-CN" altLang="en-US" sz="1200" b="0" i="0" kern="1200" dirty="0" smtClean="0">
                <a:solidFill>
                  <a:schemeClr val="tx1"/>
                </a:solidFill>
                <a:effectLst/>
                <a:latin typeface="+mn-lt"/>
                <a:ea typeface="+mn-ea"/>
                <a:cs typeface="+mn-cs"/>
              </a:rPr>
              <a:t>有全局唯一的</a:t>
            </a:r>
            <a:r>
              <a:rPr lang="en-US" altLang="zh-CN" sz="1200" b="0" i="0" kern="1200" dirty="0" smtClean="0">
                <a:solidFill>
                  <a:schemeClr val="tx1"/>
                </a:solidFill>
                <a:effectLst/>
                <a:latin typeface="+mn-lt"/>
                <a:ea typeface="+mn-ea"/>
                <a:cs typeface="+mn-cs"/>
              </a:rPr>
              <a:t>chunk ID</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4</a:t>
            </a:fld>
            <a:endParaRPr lang="zh-CN" altLang="en-US"/>
          </a:p>
        </p:txBody>
      </p:sp>
    </p:spTree>
    <p:extLst>
      <p:ext uri="{BB962C8B-B14F-4D97-AF65-F5344CB8AC3E}">
        <p14:creationId xmlns:p14="http://schemas.microsoft.com/office/powerpoint/2010/main" val="353918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一致性方面，根据</a:t>
            </a:r>
            <a:r>
              <a:rPr lang="en-US" altLang="zh-CN" smtClean="0"/>
              <a:t>CAP</a:t>
            </a:r>
            <a:r>
              <a:rPr lang="zh-CN" altLang="en-US" smtClean="0"/>
              <a:t>定理，在一个分布式系统中，一致性（</a:t>
            </a:r>
            <a:r>
              <a:rPr lang="zh-CN" altLang="zh-CN" smtClean="0"/>
              <a:t>Consistency）、</a:t>
            </a:r>
            <a:r>
              <a:rPr lang="zh-CN" altLang="en-US" smtClean="0"/>
              <a:t>可用性（</a:t>
            </a:r>
            <a:r>
              <a:rPr lang="zh-CN" altLang="zh-CN" smtClean="0"/>
              <a:t>Availability）、</a:t>
            </a:r>
            <a:r>
              <a:rPr lang="zh-CN" altLang="en-US" smtClean="0"/>
              <a:t>分区容错性（</a:t>
            </a:r>
            <a:r>
              <a:rPr lang="zh-CN" altLang="zh-CN" smtClean="0"/>
              <a:t>Partition tolerance），</a:t>
            </a:r>
            <a:r>
              <a:rPr lang="zh-CN" altLang="en-US" smtClean="0"/>
              <a:t>这三个要素最多只能同时实现两点，不可能三者兼顾。因此，在这种存储方案中，网络分区的情况下允许牺牲部分可用性来保证数据的一致性。存储节点将允许客户端上传新数据，但会在上传的事务提交到区块链之前在网络中传播数据。下载数据只需要存在一个正确的节点就可以访问。</a:t>
            </a:r>
            <a:endParaRPr lang="en-US" altLang="zh-CN" smtClean="0"/>
          </a:p>
          <a:p>
            <a:r>
              <a:rPr lang="zh-CN" altLang="en-US" smtClean="0"/>
              <a:t>可扩展性方面，</a:t>
            </a:r>
            <a:r>
              <a:rPr lang="zh-CN" altLang="zh-CN" smtClean="0"/>
              <a:t>存储容量和吞吐量方面都是可扩展的。通过分离实际存储数据的节点和处理协议的节点，允许了独立扩展</a:t>
            </a:r>
            <a:r>
              <a:rPr lang="zh-CN" altLang="en-US" smtClean="0"/>
              <a:t>这两种</a:t>
            </a:r>
            <a:r>
              <a:rPr lang="zh-CN" altLang="zh-CN" smtClean="0"/>
              <a:t>节点的数量</a:t>
            </a:r>
            <a:r>
              <a:rPr lang="zh-CN" altLang="en-US" smtClean="0"/>
              <a:t>，从而实现</a:t>
            </a:r>
            <a:r>
              <a:rPr lang="zh-CN" altLang="zh-CN" smtClean="0"/>
              <a:t>存储容量和吞吐量</a:t>
            </a:r>
            <a:r>
              <a:rPr lang="zh-CN" altLang="en-US" smtClean="0"/>
              <a:t>的扩展。</a:t>
            </a:r>
            <a:endParaRPr lang="en-US" altLang="zh-CN" smtClean="0"/>
          </a:p>
          <a:p>
            <a:endParaRPr lang="zh-CN" altLang="zh-CN" smtClean="0"/>
          </a:p>
        </p:txBody>
      </p:sp>
      <p:sp>
        <p:nvSpPr>
          <p:cNvPr id="2150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A6DD6E-6C14-43E1-80DF-4C11714DE8A9}" type="slidenum">
              <a:rPr lang="zh-CN" altLang="en-US" smtClean="0"/>
              <a:pPr/>
              <a:t>25</a:t>
            </a:fld>
            <a:endParaRPr lang="zh-CN" altLang="en-US" smtClean="0"/>
          </a:p>
        </p:txBody>
      </p:sp>
    </p:spTree>
    <p:extLst>
      <p:ext uri="{BB962C8B-B14F-4D97-AF65-F5344CB8AC3E}">
        <p14:creationId xmlns:p14="http://schemas.microsoft.com/office/powerpoint/2010/main" val="2006394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mtClean="0"/>
              <a:t>系统实现方面主要包括存储节点和记账节点的实现。</a:t>
            </a:r>
            <a:endParaRPr kumimoji="1" lang="en-US" altLang="zh-CN" smtClean="0"/>
          </a:p>
          <a:p>
            <a:r>
              <a:rPr kumimoji="1" lang="zh-CN" altLang="en-US" smtClean="0"/>
              <a:t>存储节点构建在</a:t>
            </a:r>
            <a:r>
              <a:rPr kumimoji="1" lang="zh-CN" altLang="zh-CN" smtClean="0"/>
              <a:t>ipfs</a:t>
            </a:r>
            <a:r>
              <a:rPr kumimoji="1" lang="zh-CN" altLang="en-US" smtClean="0"/>
              <a:t>集群和一个提供附加功能并限制</a:t>
            </a:r>
            <a:r>
              <a:rPr kumimoji="1" lang="zh-CN" altLang="zh-CN" smtClean="0"/>
              <a:t>api</a:t>
            </a:r>
            <a:r>
              <a:rPr kumimoji="1" lang="zh-CN" altLang="en-US" smtClean="0"/>
              <a:t>访问的代理之上。存储节点可以通过发布</a:t>
            </a:r>
            <a:r>
              <a:rPr kumimoji="1" lang="en-US" altLang="zh-CN" smtClean="0"/>
              <a:t>/</a:t>
            </a:r>
            <a:r>
              <a:rPr kumimoji="1" lang="zh-CN" altLang="en-US" smtClean="0"/>
              <a:t>订阅系统来接收新块提交到记账节点的通知。所有数据都可以通过其唯一，且不可变的内容标识符（</a:t>
            </a:r>
            <a:r>
              <a:rPr kumimoji="1" lang="zh-CN" altLang="zh-CN" smtClean="0"/>
              <a:t>cid）</a:t>
            </a:r>
            <a:r>
              <a:rPr kumimoji="1" lang="zh-CN" altLang="en-US" smtClean="0"/>
              <a:t>进行寻址。</a:t>
            </a:r>
            <a:endParaRPr kumimoji="1" lang="en-US" altLang="zh-CN" smtClean="0"/>
          </a:p>
          <a:p>
            <a:r>
              <a:rPr kumimoji="1" lang="zh-CN" altLang="en-US" smtClean="0"/>
              <a:t>记账节点主要基于</a:t>
            </a:r>
            <a:r>
              <a:rPr lang="zh-CN" altLang="zh-CN" smtClean="0"/>
              <a:t>拜占庭共识</a:t>
            </a:r>
            <a:r>
              <a:rPr lang="zh-CN" altLang="en-US" smtClean="0"/>
              <a:t>来实现。</a:t>
            </a:r>
            <a:r>
              <a:rPr lang="zh-CN" altLang="zh-CN" smtClean="0"/>
              <a:t>拜占庭共识</a:t>
            </a:r>
            <a:r>
              <a:rPr lang="en-US" altLang="zh-CN" smtClean="0"/>
              <a:t>Tendermint</a:t>
            </a:r>
            <a:r>
              <a:rPr lang="zh-CN" altLang="zh-CN" smtClean="0"/>
              <a:t>是一个基于</a:t>
            </a:r>
            <a:r>
              <a:rPr lang="en-US" altLang="zh-CN" smtClean="0"/>
              <a:t>pBFT</a:t>
            </a:r>
            <a:r>
              <a:rPr lang="zh-CN" altLang="zh-CN" smtClean="0"/>
              <a:t>（实用拜占庭容错）共识机制生成的状态机，可用于在多台机器安全一致地复制一个应用。它包含了两个主要的技术组件：一个区块链共识引擎（称为</a:t>
            </a:r>
            <a:r>
              <a:rPr lang="en-US" altLang="zh-CN" smtClean="0"/>
              <a:t>Tendermint Core</a:t>
            </a:r>
            <a:r>
              <a:rPr lang="zh-CN" altLang="zh-CN" smtClean="0"/>
              <a:t>）和一个通用的应用程序接口（称为</a:t>
            </a:r>
            <a:r>
              <a:rPr lang="en-US" altLang="zh-CN" smtClean="0"/>
              <a:t>ABCI</a:t>
            </a:r>
            <a:r>
              <a:rPr lang="zh-CN" altLang="zh-CN" smtClean="0"/>
              <a:t>）。该</a:t>
            </a:r>
            <a:r>
              <a:rPr lang="zh-CN" altLang="en-US" smtClean="0"/>
              <a:t>存储方案</a:t>
            </a:r>
            <a:r>
              <a:rPr lang="zh-CN" altLang="zh-CN" smtClean="0"/>
              <a:t>基于</a:t>
            </a:r>
            <a:r>
              <a:rPr lang="en-US" altLang="zh-CN" smtClean="0"/>
              <a:t>ABCI</a:t>
            </a:r>
            <a:r>
              <a:rPr lang="zh-CN" altLang="zh-CN" smtClean="0"/>
              <a:t>实现</a:t>
            </a:r>
            <a:r>
              <a:rPr lang="en-US" altLang="zh-CN" smtClean="0"/>
              <a:t>CheckTx</a:t>
            </a:r>
            <a:r>
              <a:rPr lang="zh-CN" altLang="zh-CN" smtClean="0"/>
              <a:t>和</a:t>
            </a:r>
            <a:r>
              <a:rPr lang="en-US" altLang="zh-CN" smtClean="0"/>
              <a:t>DeliverTx</a:t>
            </a:r>
            <a:r>
              <a:rPr lang="zh-CN" altLang="zh-CN" smtClean="0"/>
              <a:t>接口</a:t>
            </a:r>
            <a:r>
              <a:rPr lang="zh-CN" altLang="en-US" smtClean="0"/>
              <a:t>。</a:t>
            </a:r>
            <a:endParaRPr lang="zh-CN" altLang="zh-CN" smtClean="0"/>
          </a:p>
          <a:p>
            <a:endParaRPr kumimoji="1" lang="zh-CN" altLang="en-US" smtClean="0"/>
          </a:p>
        </p:txBody>
      </p:sp>
      <p:sp>
        <p:nvSpPr>
          <p:cNvPr id="2253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3600FA-9244-4EB2-B282-96927CF8D56D}" type="slidenum">
              <a:rPr lang="zh-CN" altLang="en-US" smtClean="0"/>
              <a:pPr/>
              <a:t>26</a:t>
            </a:fld>
            <a:endParaRPr lang="zh-CN" altLang="en-US" smtClean="0"/>
          </a:p>
        </p:txBody>
      </p:sp>
    </p:spTree>
    <p:extLst>
      <p:ext uri="{BB962C8B-B14F-4D97-AF65-F5344CB8AC3E}">
        <p14:creationId xmlns:p14="http://schemas.microsoft.com/office/powerpoint/2010/main" val="1715999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smtClean="0"/>
              <a:t>这是数据存储和验证流程的示意图。（从上到下）</a:t>
            </a:r>
            <a:endParaRPr kumimoji="1" lang="en-US" altLang="zh-CN" dirty="0" smtClean="0"/>
          </a:p>
          <a:p>
            <a:r>
              <a:rPr lang="en-US" altLang="zh-CN" dirty="0" smtClean="0"/>
              <a:t>a.</a:t>
            </a:r>
            <a:r>
              <a:rPr lang="zh-CN" altLang="en-US" dirty="0" smtClean="0"/>
              <a:t>首先由客户端</a:t>
            </a:r>
            <a:r>
              <a:rPr lang="zh-CN" altLang="zh-CN" dirty="0" smtClean="0"/>
              <a:t>随机选择足够数量的样本</a:t>
            </a:r>
            <a:r>
              <a:rPr lang="zh-CN" altLang="en-US" dirty="0" smtClean="0"/>
              <a:t>，</a:t>
            </a:r>
            <a:r>
              <a:rPr lang="zh-CN" altLang="zh-CN" dirty="0" smtClean="0"/>
              <a:t>组成提议</a:t>
            </a:r>
            <a:r>
              <a:rPr lang="zh-CN" altLang="en-US" dirty="0" smtClean="0"/>
              <a:t>。并且把</a:t>
            </a:r>
            <a:r>
              <a:rPr lang="zh-CN" altLang="zh-CN" dirty="0" smtClean="0"/>
              <a:t>索引和值分别放在两个数组中。索引数组是生成的提议，</a:t>
            </a:r>
            <a:r>
              <a:rPr lang="zh-CN" altLang="en-US" dirty="0" smtClean="0"/>
              <a:t>而</a:t>
            </a:r>
            <a:r>
              <a:rPr lang="zh-CN" altLang="zh-CN" dirty="0" smtClean="0"/>
              <a:t>值数组是预期的证明。</a:t>
            </a:r>
          </a:p>
          <a:p>
            <a:r>
              <a:rPr lang="en-US" altLang="zh-CN" dirty="0" smtClean="0"/>
              <a:t>b.</a:t>
            </a:r>
            <a:r>
              <a:rPr lang="zh-CN" altLang="en-US" dirty="0" smtClean="0"/>
              <a:t>然后客户端把</a:t>
            </a:r>
            <a:r>
              <a:rPr lang="zh-CN" altLang="zh-CN" dirty="0" smtClean="0"/>
              <a:t>生成的提议和</a:t>
            </a:r>
            <a:r>
              <a:rPr lang="zh-CN" altLang="en-US" dirty="0" smtClean="0"/>
              <a:t>自己的</a:t>
            </a:r>
            <a:r>
              <a:rPr lang="zh-CN" altLang="zh-CN" dirty="0" smtClean="0"/>
              <a:t>签名作为请求，发送到单个记账节点。</a:t>
            </a:r>
          </a:p>
          <a:p>
            <a:r>
              <a:rPr lang="en-US" altLang="zh-CN" dirty="0" smtClean="0"/>
              <a:t>c.</a:t>
            </a:r>
            <a:r>
              <a:rPr lang="zh-CN" altLang="zh-CN" dirty="0" smtClean="0"/>
              <a:t>记账节点用随机索引扩展提议，把新的提议广播到存储节点网络。</a:t>
            </a:r>
          </a:p>
          <a:p>
            <a:r>
              <a:rPr lang="en-US" altLang="zh-CN" dirty="0" smtClean="0"/>
              <a:t>d.</a:t>
            </a:r>
            <a:r>
              <a:rPr lang="zh-CN" altLang="zh-CN" dirty="0" smtClean="0"/>
              <a:t>存储节点把存储数据的字节按提议请求的顺序排列，然后散列它。</a:t>
            </a:r>
          </a:p>
          <a:p>
            <a:r>
              <a:rPr lang="en-US" altLang="zh-CN" dirty="0" smtClean="0"/>
              <a:t>e.</a:t>
            </a:r>
            <a:r>
              <a:rPr lang="zh-CN" altLang="zh-CN" dirty="0" smtClean="0"/>
              <a:t>记账节点收集存储节点的响应，并存储到数组中。</a:t>
            </a:r>
            <a:r>
              <a:rPr lang="zh-CN" altLang="en-US" dirty="0" smtClean="0"/>
              <a:t>系统设置了</a:t>
            </a:r>
            <a:r>
              <a:rPr lang="zh-CN" altLang="zh-CN" dirty="0" smtClean="0"/>
              <a:t>一个存储节点处理提议</a:t>
            </a:r>
            <a:r>
              <a:rPr lang="zh-CN" altLang="en-US" dirty="0" smtClean="0"/>
              <a:t>用时的</a:t>
            </a:r>
            <a:r>
              <a:rPr lang="zh-CN" altLang="zh-CN" dirty="0" smtClean="0"/>
              <a:t>上限，</a:t>
            </a:r>
            <a:r>
              <a:rPr lang="zh-CN" altLang="en-US" dirty="0" smtClean="0"/>
              <a:t>如果</a:t>
            </a:r>
            <a:r>
              <a:rPr lang="zh-CN" altLang="zh-CN" dirty="0" smtClean="0"/>
              <a:t>超时</a:t>
            </a:r>
            <a:r>
              <a:rPr lang="zh-CN" altLang="en-US" dirty="0" smtClean="0"/>
              <a:t>就</a:t>
            </a:r>
            <a:r>
              <a:rPr lang="zh-CN" altLang="zh-CN" dirty="0" smtClean="0"/>
              <a:t>认为节点出错。收集到预期数量的响应后，记账节点</a:t>
            </a:r>
            <a:r>
              <a:rPr lang="zh-CN" altLang="en-US" dirty="0" smtClean="0"/>
              <a:t>把新</a:t>
            </a:r>
            <a:r>
              <a:rPr lang="zh-CN" altLang="zh-CN" dirty="0" smtClean="0"/>
              <a:t>块</a:t>
            </a:r>
            <a:r>
              <a:rPr lang="zh-CN" altLang="en-US" dirty="0" smtClean="0"/>
              <a:t>提交到记账节点网络</a:t>
            </a:r>
            <a:r>
              <a:rPr lang="zh-CN" altLang="zh-CN" dirty="0" smtClean="0"/>
              <a:t>。</a:t>
            </a:r>
          </a:p>
          <a:p>
            <a:r>
              <a:rPr lang="en-US" altLang="zh-CN" dirty="0" smtClean="0"/>
              <a:t>f.</a:t>
            </a:r>
            <a:r>
              <a:rPr lang="zh-CN" altLang="en-US" dirty="0" smtClean="0"/>
              <a:t>在</a:t>
            </a:r>
            <a:r>
              <a:rPr lang="zh-CN" altLang="zh-CN" dirty="0" smtClean="0"/>
              <a:t>包含证明的新块提交后，客户端可以验证证明。 </a:t>
            </a:r>
            <a:endParaRPr kumimoji="1" lang="zh-CN" altLang="en-US" dirty="0" smtClean="0"/>
          </a:p>
        </p:txBody>
      </p:sp>
      <p:sp>
        <p:nvSpPr>
          <p:cNvPr id="2355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165A0E-5C83-4653-A9DB-BA43EFCEE6E3}" type="slidenum">
              <a:rPr lang="zh-CN" altLang="en-US" smtClean="0"/>
              <a:pPr/>
              <a:t>27</a:t>
            </a:fld>
            <a:endParaRPr lang="zh-CN" altLang="en-US" smtClean="0"/>
          </a:p>
        </p:txBody>
      </p:sp>
    </p:spTree>
    <p:extLst>
      <p:ext uri="{BB962C8B-B14F-4D97-AF65-F5344CB8AC3E}">
        <p14:creationId xmlns:p14="http://schemas.microsoft.com/office/powerpoint/2010/main" val="4281184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E746F20-2A9C-425B-B0FC-4090B24A571B}" type="slidenum">
              <a:rPr lang="zh-CN" altLang="en-US" smtClean="0"/>
              <a:pPr>
                <a:defRPr/>
              </a:pPr>
              <a:t>28</a:t>
            </a:fld>
            <a:endParaRPr lang="zh-CN" altLang="en-US"/>
          </a:p>
        </p:txBody>
      </p:sp>
    </p:spTree>
    <p:extLst>
      <p:ext uri="{BB962C8B-B14F-4D97-AF65-F5344CB8AC3E}">
        <p14:creationId xmlns:p14="http://schemas.microsoft.com/office/powerpoint/2010/main" val="2911536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通过分布式存储数据库</a:t>
            </a:r>
            <a:r>
              <a:rPr lang="en-US" altLang="zh-CN" dirty="0" err="1" smtClean="0"/>
              <a:t>HBase</a:t>
            </a:r>
            <a:r>
              <a:rPr lang="zh-CN" altLang="zh-CN" dirty="0" smtClean="0"/>
              <a:t>来设计遥感图像数据的存储模型。然后，网格索引和</a:t>
            </a:r>
            <a:r>
              <a:rPr lang="en-US" altLang="zh-CN" dirty="0" smtClean="0"/>
              <a:t>Hilbert</a:t>
            </a:r>
            <a:r>
              <a:rPr lang="zh-CN" altLang="zh-CN" dirty="0" smtClean="0"/>
              <a:t>曲线结合起来以建立图像数据的索引。最后，</a:t>
            </a:r>
            <a:r>
              <a:rPr lang="en-US" altLang="zh-CN" dirty="0" err="1" smtClean="0"/>
              <a:t>MapReduce</a:t>
            </a:r>
            <a:r>
              <a:rPr lang="zh-CN" altLang="zh-CN" dirty="0" smtClean="0"/>
              <a:t>的并行处理方法是用来写和查询遥感图像。该方法能有效地提高数据写入和查询速度，并具有良好的可扩展性。</a:t>
            </a:r>
          </a:p>
          <a:p>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29</a:t>
            </a:fld>
            <a:endParaRPr lang="zh-CN" altLang="en-US"/>
          </a:p>
        </p:txBody>
      </p:sp>
    </p:spTree>
    <p:extLst>
      <p:ext uri="{BB962C8B-B14F-4D97-AF65-F5344CB8AC3E}">
        <p14:creationId xmlns:p14="http://schemas.microsoft.com/office/powerpoint/2010/main" val="3111091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在数据存储过程中，只需要实现</a:t>
            </a:r>
            <a:r>
              <a:rPr lang="en-US" altLang="zh-CN" sz="1200" kern="1200" dirty="0" smtClean="0">
                <a:solidFill>
                  <a:schemeClr val="tx1"/>
                </a:solidFill>
                <a:effectLst/>
                <a:latin typeface="+mn-lt"/>
                <a:ea typeface="+mn-ea"/>
                <a:cs typeface="+mn-cs"/>
              </a:rPr>
              <a:t>setup</a:t>
            </a:r>
            <a:r>
              <a:rPr lang="zh-CN" altLang="zh-CN" sz="1200" kern="1200" dirty="0" smtClean="0">
                <a:solidFill>
                  <a:schemeClr val="tx1"/>
                </a:solidFill>
                <a:effectLst/>
                <a:latin typeface="+mn-lt"/>
                <a:ea typeface="+mn-ea"/>
                <a:cs typeface="+mn-cs"/>
              </a:rPr>
              <a:t>方法和</a:t>
            </a:r>
            <a:r>
              <a:rPr lang="en-US" altLang="zh-CN" sz="1200" kern="1200" dirty="0" smtClean="0">
                <a:solidFill>
                  <a:schemeClr val="tx1"/>
                </a:solidFill>
                <a:effectLst/>
                <a:latin typeface="+mn-lt"/>
                <a:ea typeface="+mn-ea"/>
                <a:cs typeface="+mn-cs"/>
              </a:rPr>
              <a:t>map</a:t>
            </a:r>
            <a:r>
              <a:rPr lang="zh-CN" altLang="zh-CN" sz="1200" kern="1200" dirty="0" smtClean="0">
                <a:solidFill>
                  <a:schemeClr val="tx1"/>
                </a:solidFill>
                <a:effectLst/>
                <a:latin typeface="+mn-lt"/>
                <a:ea typeface="+mn-ea"/>
                <a:cs typeface="+mn-cs"/>
              </a:rPr>
              <a:t>方法。其中</a:t>
            </a:r>
            <a:r>
              <a:rPr lang="en-US" altLang="zh-CN" sz="1200" kern="1200" dirty="0" smtClean="0">
                <a:solidFill>
                  <a:schemeClr val="tx1"/>
                </a:solidFill>
                <a:effectLst/>
                <a:latin typeface="+mn-lt"/>
                <a:ea typeface="+mn-ea"/>
                <a:cs typeface="+mn-cs"/>
              </a:rPr>
              <a:t>setup</a:t>
            </a:r>
            <a:r>
              <a:rPr lang="zh-CN" altLang="zh-CN" sz="1200" kern="1200" dirty="0" smtClean="0">
                <a:solidFill>
                  <a:schemeClr val="tx1"/>
                </a:solidFill>
                <a:effectLst/>
                <a:latin typeface="+mn-lt"/>
                <a:ea typeface="+mn-ea"/>
                <a:cs typeface="+mn-cs"/>
              </a:rPr>
              <a:t>方法负责初始化数据信息并共享数据信息，</a:t>
            </a:r>
            <a:r>
              <a:rPr lang="en-US" altLang="zh-CN" sz="1200" kern="1200" dirty="0" smtClean="0">
                <a:solidFill>
                  <a:schemeClr val="tx1"/>
                </a:solidFill>
                <a:effectLst/>
                <a:latin typeface="+mn-lt"/>
                <a:ea typeface="+mn-ea"/>
                <a:cs typeface="+mn-cs"/>
              </a:rPr>
              <a:t>map</a:t>
            </a:r>
            <a:r>
              <a:rPr lang="zh-CN" altLang="zh-CN" sz="1200" kern="1200" dirty="0" smtClean="0">
                <a:solidFill>
                  <a:schemeClr val="tx1"/>
                </a:solidFill>
                <a:effectLst/>
                <a:latin typeface="+mn-lt"/>
                <a:ea typeface="+mn-ea"/>
                <a:cs typeface="+mn-cs"/>
              </a:rPr>
              <a:t>方法用于将数据写入</a:t>
            </a:r>
            <a:r>
              <a:rPr lang="en-US" altLang="zh-CN" sz="1200" kern="1200" dirty="0" err="1"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如上图所示。</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从上图可以看出，这个过程中的大部分操作都是在存储数据的本地节点上执行的，数据节点和主节点之间只交换了少量的信息。</a:t>
            </a:r>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31</a:t>
            </a:fld>
            <a:endParaRPr lang="zh-CN" altLang="en-US"/>
          </a:p>
        </p:txBody>
      </p:sp>
    </p:spTree>
    <p:extLst>
      <p:ext uri="{BB962C8B-B14F-4D97-AF65-F5344CB8AC3E}">
        <p14:creationId xmlns:p14="http://schemas.microsoft.com/office/powerpoint/2010/main" val="999372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mn-lt"/>
                <a:ea typeface="+mn-ea"/>
                <a:cs typeface="+mn-cs"/>
              </a:rPr>
              <a:t>分布式图形处理平台通常需要为不同的目的处理大量的并发迭代图形处理（cgp）任务。然而，现有的分布式系统面对CGP作业的数据访问成本与计算的比</a:t>
            </a:r>
            <a:r>
              <a:rPr lang="zh-CN" altLang="en-US" sz="1200" b="0" i="0" kern="1200" dirty="0" smtClean="0">
                <a:solidFill>
                  <a:schemeClr val="tx1"/>
                </a:solidFill>
                <a:effectLst/>
                <a:latin typeface="+mn-lt"/>
                <a:ea typeface="+mn-ea"/>
                <a:cs typeface="+mn-cs"/>
              </a:rPr>
              <a:t>值</a:t>
            </a:r>
            <a:r>
              <a:rPr lang="en-US" altLang="zh-CN" sz="1200" b="0" i="0" kern="1200" dirty="0" err="1" smtClean="0">
                <a:solidFill>
                  <a:schemeClr val="tx1"/>
                </a:solidFill>
                <a:effectLst/>
                <a:latin typeface="+mn-lt"/>
                <a:ea typeface="+mn-ea"/>
                <a:cs typeface="+mn-cs"/>
              </a:rPr>
              <a:t>很高，从而导致低吞吐量。Cgraph</a:t>
            </a:r>
            <a:r>
              <a:rPr lang="zh-CN" altLang="en-US" sz="1200" b="0" i="0" kern="1200" dirty="0" smtClean="0">
                <a:solidFill>
                  <a:schemeClr val="tx1"/>
                </a:solidFill>
                <a:effectLst/>
                <a:latin typeface="+mn-lt"/>
                <a:ea typeface="+mn-ea"/>
                <a:cs typeface="+mn-cs"/>
              </a:rPr>
              <a:t>的作者</a:t>
            </a:r>
            <a:r>
              <a:rPr lang="en-US" altLang="zh-CN" sz="1200" b="0" i="0" kern="1200" dirty="0" smtClean="0">
                <a:solidFill>
                  <a:schemeClr val="tx1"/>
                </a:solidFill>
                <a:effectLst/>
                <a:latin typeface="+mn-lt"/>
                <a:ea typeface="+mn-ea"/>
                <a:cs typeface="+mn-cs"/>
              </a:rPr>
              <a:t>观察到，不同cgp作业所发出的数据访问之间存在着很强的时空相关性，因为这些并发运行的作业通常需要重复遍历共享图结构，以便对每个顶点进行迭代处理。在此基础上，提出了一个用于cgp作业的分布式存储和处理系统cgraph，以有效地处理底层的静态/</a:t>
            </a:r>
            <a:r>
              <a:rPr lang="en-US" altLang="zh-CN" sz="1200" b="0" i="0" kern="1200" dirty="0" err="1" smtClean="0">
                <a:solidFill>
                  <a:schemeClr val="tx1"/>
                </a:solidFill>
                <a:effectLst/>
                <a:latin typeface="+mn-lt"/>
                <a:ea typeface="+mn-ea"/>
                <a:cs typeface="+mn-cs"/>
              </a:rPr>
              <a:t>演化图，从而获得高吞吐量。cgraph使用</a:t>
            </a:r>
            <a:r>
              <a:rPr lang="zh-CN" altLang="en-US" sz="1200" b="0" i="0" kern="1200" dirty="0" smtClean="0">
                <a:solidFill>
                  <a:schemeClr val="tx1"/>
                </a:solidFill>
                <a:effectLst/>
                <a:latin typeface="+mn-lt"/>
                <a:ea typeface="+mn-ea"/>
                <a:cs typeface="+mn-cs"/>
              </a:rPr>
              <a:t>了</a:t>
            </a:r>
            <a:r>
              <a:rPr lang="en-US" altLang="zh-CN" sz="1200" b="0" i="0" kern="1200" dirty="0" err="1" smtClean="0">
                <a:solidFill>
                  <a:schemeClr val="tx1"/>
                </a:solidFill>
                <a:effectLst/>
                <a:latin typeface="+mn-lt"/>
                <a:ea typeface="+mn-ea"/>
                <a:cs typeface="+mn-cs"/>
              </a:rPr>
              <a:t>一个以数据为中心的加载触发器推送模型，以及一些优化，使得cgp作业能够通过充分利用这种相关性，有效地共享缓存</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内存中的图结构数据，其中图结构数据与每个作业关联的顶点状态分离。它可以有效地降低cgp作业的平均数据访问成本与计算量的比</a:t>
            </a:r>
            <a:r>
              <a:rPr lang="zh-CN" altLang="en-US" sz="1200" b="0" i="0" kern="1200" dirty="0" smtClean="0">
                <a:solidFill>
                  <a:schemeClr val="tx1"/>
                </a:solidFill>
                <a:effectLst/>
                <a:latin typeface="+mn-lt"/>
                <a:ea typeface="+mn-ea"/>
                <a:cs typeface="+mn-cs"/>
              </a:rPr>
              <a:t>值</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从而为cgp作业提供更高的吞吐量</a:t>
            </a:r>
            <a:r>
              <a:rPr lang="en-US" altLang="zh-CN" sz="1200" b="0" i="0" kern="1200" dirty="0" smtClean="0">
                <a:solidFill>
                  <a:schemeClr val="tx1"/>
                </a:solidFill>
                <a:effectLst/>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err="1" smtClean="0">
                <a:solidFill>
                  <a:schemeClr val="tx1"/>
                </a:solidFill>
                <a:effectLst/>
                <a:latin typeface="+mn-lt"/>
                <a:ea typeface="+mn-ea"/>
                <a:cs typeface="+mn-cs"/>
              </a:rPr>
              <a:t>在cgraph中，大规模图被划分为一组分区，并像其他分布式图处理系统一样分布在分布式平台的节点上</a:t>
            </a:r>
            <a:r>
              <a:rPr lang="en-US" altLang="zh-CN" sz="1200" b="0" i="0" kern="1200" dirty="0" smtClean="0">
                <a:solidFill>
                  <a:schemeClr val="tx1"/>
                </a:solidFill>
                <a:effectLst/>
                <a:latin typeface="+mn-lt"/>
                <a:ea typeface="+mn-ea"/>
                <a:cs typeface="+mn-cs"/>
              </a:rPr>
              <a:t>[19、20、33、47]，</a:t>
            </a:r>
            <a:r>
              <a:rPr lang="en-US" altLang="zh-CN" sz="1200" b="0" i="0" kern="1200" dirty="0" err="1" smtClean="0">
                <a:solidFill>
                  <a:schemeClr val="tx1"/>
                </a:solidFill>
                <a:effectLst/>
                <a:latin typeface="+mn-lt"/>
                <a:ea typeface="+mn-ea"/>
                <a:cs typeface="+mn-cs"/>
              </a:rPr>
              <a:t>其中每个节点维护分区的</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子集。cgraph由一</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master和许多worker组成。master主要负责监督worker的状态和CGP作业的执行。主控的作业控制器允许在任何时候到达新的cgp作业，并将作业分派给相关的worker（包含要由其处理的图形结构分区）进行并行处理。主机的负载均衡器定期分析每个工作线程的负载，并通过调整这些工作线程上的图形分区的分布来自动确保这些工作线程之间的负载均衡，以获得高性能</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mn-lt"/>
                <a:ea typeface="+mn-ea"/>
                <a:cs typeface="+mn-cs"/>
              </a:rPr>
              <a:t>实验结果表明，与现有分布式平台上的解决方案相比，CGRCG将CGP作业的吞吐量提高了3.47×。</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p>
        </p:txBody>
      </p:sp>
      <p:sp>
        <p:nvSpPr>
          <p:cNvPr id="2355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165A0E-5C83-4653-A9DB-BA43EFCEE6E3}" type="slidenum">
              <a:rPr lang="zh-CN" altLang="en-US" smtClean="0"/>
              <a:pPr/>
              <a:t>32</a:t>
            </a:fld>
            <a:endParaRPr lang="zh-CN" altLang="en-US" smtClean="0"/>
          </a:p>
        </p:txBody>
      </p:sp>
    </p:spTree>
    <p:extLst>
      <p:ext uri="{BB962C8B-B14F-4D97-AF65-F5344CB8AC3E}">
        <p14:creationId xmlns:p14="http://schemas.microsoft.com/office/powerpoint/2010/main" val="382078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向 </a:t>
            </a:r>
            <a:r>
              <a:rPr lang="en-US" altLang="zh-CN" sz="1200" b="0" i="0" kern="1200" dirty="0" smtClean="0">
                <a:solidFill>
                  <a:schemeClr val="tx1"/>
                </a:solidFill>
                <a:effectLst/>
                <a:latin typeface="+mn-lt"/>
                <a:ea typeface="+mn-ea"/>
                <a:cs typeface="+mn-cs"/>
              </a:rPr>
              <a:t>master </a:t>
            </a:r>
            <a:r>
              <a:rPr lang="zh-CN" altLang="en-US" sz="1200" b="0" i="0" kern="1200" dirty="0" smtClean="0">
                <a:solidFill>
                  <a:schemeClr val="tx1"/>
                </a:solidFill>
                <a:effectLst/>
                <a:latin typeface="+mn-lt"/>
                <a:ea typeface="+mn-ea"/>
                <a:cs typeface="+mn-cs"/>
              </a:rPr>
              <a:t>询问要修改的 </a:t>
            </a:r>
            <a:r>
              <a:rPr lang="en-US" altLang="zh-CN" sz="1200" b="0" i="0" kern="1200" dirty="0" smtClean="0">
                <a:solidFill>
                  <a:schemeClr val="tx1"/>
                </a:solidFill>
                <a:effectLst/>
                <a:latin typeface="+mn-lt"/>
                <a:ea typeface="+mn-ea"/>
                <a:cs typeface="+mn-cs"/>
              </a:rPr>
              <a:t>chunk</a:t>
            </a:r>
            <a:r>
              <a:rPr lang="zh-CN" altLang="en-US" sz="1200" b="0" i="0" kern="1200" dirty="0" smtClean="0">
                <a:solidFill>
                  <a:schemeClr val="tx1"/>
                </a:solidFill>
                <a:effectLst/>
                <a:latin typeface="+mn-lt"/>
                <a:ea typeface="+mn-ea"/>
                <a:cs typeface="+mn-cs"/>
              </a:rPr>
              <a:t>在哪个 </a:t>
            </a:r>
            <a:r>
              <a:rPr lang="en-US" altLang="zh-CN" sz="1200" b="0" i="0" kern="1200" dirty="0" err="1" smtClean="0">
                <a:solidFill>
                  <a:schemeClr val="tx1"/>
                </a:solidFill>
                <a:effectLst/>
                <a:latin typeface="+mn-lt"/>
                <a:ea typeface="+mn-ea"/>
                <a:cs typeface="+mn-cs"/>
              </a:rPr>
              <a:t>chunkserver</a:t>
            </a:r>
            <a:r>
              <a:rPr lang="zh-CN" altLang="en-US" sz="1200" b="0" i="0" kern="1200" dirty="0" smtClean="0">
                <a:solidFill>
                  <a:schemeClr val="tx1"/>
                </a:solidFill>
                <a:effectLst/>
                <a:latin typeface="+mn-lt"/>
                <a:ea typeface="+mn-ea"/>
                <a:cs typeface="+mn-cs"/>
              </a:rPr>
              <a:t>上，以及 该</a:t>
            </a:r>
            <a:r>
              <a:rPr lang="en-US" altLang="zh-CN" sz="1200" b="0" i="0" kern="1200" dirty="0" smtClean="0">
                <a:solidFill>
                  <a:schemeClr val="tx1"/>
                </a:solidFill>
                <a:effectLst/>
                <a:latin typeface="+mn-lt"/>
                <a:ea typeface="+mn-ea"/>
                <a:cs typeface="+mn-cs"/>
              </a:rPr>
              <a:t>chunk </a:t>
            </a:r>
            <a:r>
              <a:rPr lang="zh-CN" altLang="en-US" sz="1200" b="0" i="0" kern="1200" dirty="0" smtClean="0">
                <a:solidFill>
                  <a:schemeClr val="tx1"/>
                </a:solidFill>
                <a:effectLst/>
                <a:latin typeface="+mn-lt"/>
                <a:ea typeface="+mn-ea"/>
                <a:cs typeface="+mn-cs"/>
              </a:rPr>
              <a:t>其他副本的位置信息。</a:t>
            </a:r>
          </a:p>
          <a:p>
            <a:r>
              <a:rPr lang="en-US" altLang="zh-CN" sz="1200" b="0" i="0" kern="1200" dirty="0" smtClean="0">
                <a:solidFill>
                  <a:schemeClr val="tx1"/>
                </a:solidFill>
                <a:effectLst/>
                <a:latin typeface="+mn-lt"/>
                <a:ea typeface="+mn-ea"/>
                <a:cs typeface="+mn-cs"/>
              </a:rPr>
              <a:t>Master </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Primary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secondary</a:t>
            </a:r>
            <a:r>
              <a:rPr lang="zh-CN" altLang="en-US" sz="1200" b="0" i="0" kern="1200" dirty="0" smtClean="0">
                <a:solidFill>
                  <a:schemeClr val="tx1"/>
                </a:solidFill>
                <a:effectLst/>
                <a:latin typeface="+mn-lt"/>
                <a:ea typeface="+mn-ea"/>
                <a:cs typeface="+mn-cs"/>
              </a:rPr>
              <a:t>的相关信息返回给 </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将数据推送给 </a:t>
            </a:r>
            <a:r>
              <a:rPr lang="en-US" altLang="zh-CN" sz="1200" b="0" i="0" kern="1200" dirty="0" smtClean="0">
                <a:solidFill>
                  <a:schemeClr val="tx1"/>
                </a:solidFill>
                <a:effectLst/>
                <a:latin typeface="+mn-lt"/>
                <a:ea typeface="+mn-ea"/>
                <a:cs typeface="+mn-cs"/>
              </a:rPr>
              <a:t>primary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secondary</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当所有副本都确认收到数据后，</a:t>
            </a:r>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发送写请求给 </a:t>
            </a:r>
            <a:r>
              <a:rPr lang="en-US" altLang="zh-CN" sz="1200" b="0" i="0" kern="1200" dirty="0" smtClean="0">
                <a:solidFill>
                  <a:schemeClr val="tx1"/>
                </a:solidFill>
                <a:effectLst/>
                <a:latin typeface="+mn-lt"/>
                <a:ea typeface="+mn-ea"/>
                <a:cs typeface="+mn-cs"/>
              </a:rPr>
              <a:t>primary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primary </a:t>
            </a:r>
            <a:r>
              <a:rPr lang="zh-CN" altLang="en-US" sz="1200" b="0" i="0" kern="1200" dirty="0" smtClean="0">
                <a:solidFill>
                  <a:schemeClr val="tx1"/>
                </a:solidFill>
                <a:effectLst/>
                <a:latin typeface="+mn-lt"/>
                <a:ea typeface="+mn-ea"/>
                <a:cs typeface="+mn-cs"/>
              </a:rPr>
              <a:t>给不同 </a:t>
            </a:r>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的操作分配序号，保证操作顺序执行。</a:t>
            </a:r>
          </a:p>
          <a:p>
            <a:r>
              <a:rPr lang="en-US" altLang="zh-CN" sz="1200" b="0" i="0" kern="1200" dirty="0" smtClean="0">
                <a:solidFill>
                  <a:schemeClr val="tx1"/>
                </a:solidFill>
                <a:effectLst/>
                <a:latin typeface="+mn-lt"/>
                <a:ea typeface="+mn-ea"/>
                <a:cs typeface="+mn-cs"/>
              </a:rPr>
              <a:t>Primary </a:t>
            </a:r>
            <a:r>
              <a:rPr lang="zh-CN" altLang="en-US" sz="1200" b="0" i="0" kern="1200" dirty="0" smtClean="0">
                <a:solidFill>
                  <a:schemeClr val="tx1"/>
                </a:solidFill>
                <a:effectLst/>
                <a:latin typeface="+mn-lt"/>
                <a:ea typeface="+mn-ea"/>
                <a:cs typeface="+mn-cs"/>
              </a:rPr>
              <a:t>把写请求发送到 </a:t>
            </a:r>
            <a:r>
              <a:rPr lang="en-US" altLang="zh-CN" sz="1200" b="0" i="0" kern="1200" dirty="0" smtClean="0">
                <a:solidFill>
                  <a:schemeClr val="tx1"/>
                </a:solidFill>
                <a:effectLst/>
                <a:latin typeface="+mn-lt"/>
                <a:ea typeface="+mn-ea"/>
                <a:cs typeface="+mn-cs"/>
              </a:rPr>
              <a:t>secondary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secondary </a:t>
            </a:r>
            <a:r>
              <a:rPr lang="zh-CN" altLang="en-US" sz="1200" b="0" i="0" kern="1200" dirty="0" smtClean="0">
                <a:solidFill>
                  <a:schemeClr val="tx1"/>
                </a:solidFill>
                <a:effectLst/>
                <a:latin typeface="+mn-lt"/>
                <a:ea typeface="+mn-ea"/>
                <a:cs typeface="+mn-cs"/>
              </a:rPr>
              <a:t>按照 </a:t>
            </a:r>
            <a:r>
              <a:rPr lang="en-US" altLang="zh-CN" sz="1200" b="0" i="0" kern="1200" dirty="0" smtClean="0">
                <a:solidFill>
                  <a:schemeClr val="tx1"/>
                </a:solidFill>
                <a:effectLst/>
                <a:latin typeface="+mn-lt"/>
                <a:ea typeface="+mn-ea"/>
                <a:cs typeface="+mn-cs"/>
              </a:rPr>
              <a:t>primary </a:t>
            </a:r>
            <a:r>
              <a:rPr lang="zh-CN" altLang="en-US" sz="1200" b="0" i="0" kern="1200" dirty="0" smtClean="0">
                <a:solidFill>
                  <a:schemeClr val="tx1"/>
                </a:solidFill>
                <a:effectLst/>
                <a:latin typeface="+mn-lt"/>
                <a:ea typeface="+mn-ea"/>
                <a:cs typeface="+mn-cs"/>
              </a:rPr>
              <a:t>分配的序号顺序执行所有操作</a:t>
            </a:r>
          </a:p>
          <a:p>
            <a:r>
              <a:rPr lang="zh-CN" altLang="en-US" sz="1200" b="0" i="0" kern="1200" dirty="0" smtClean="0">
                <a:solidFill>
                  <a:schemeClr val="tx1"/>
                </a:solidFill>
                <a:effectLst/>
                <a:latin typeface="+mn-lt"/>
                <a:ea typeface="+mn-ea"/>
                <a:cs typeface="+mn-cs"/>
              </a:rPr>
              <a:t>当 </a:t>
            </a:r>
            <a:r>
              <a:rPr lang="en-US" altLang="zh-CN" sz="1200" b="0" i="0" kern="1200" dirty="0" smtClean="0">
                <a:solidFill>
                  <a:schemeClr val="tx1"/>
                </a:solidFill>
                <a:effectLst/>
                <a:latin typeface="+mn-lt"/>
                <a:ea typeface="+mn-ea"/>
                <a:cs typeface="+mn-cs"/>
              </a:rPr>
              <a:t>Secondary </a:t>
            </a:r>
            <a:r>
              <a:rPr lang="zh-CN" altLang="en-US" sz="1200" b="0" i="0" kern="1200" dirty="0" smtClean="0">
                <a:solidFill>
                  <a:schemeClr val="tx1"/>
                </a:solidFill>
                <a:effectLst/>
                <a:latin typeface="+mn-lt"/>
                <a:ea typeface="+mn-ea"/>
                <a:cs typeface="+mn-cs"/>
              </a:rPr>
              <a:t>执行完后回复 </a:t>
            </a:r>
            <a:r>
              <a:rPr lang="en-US" altLang="zh-CN" sz="1200" b="0" i="0" kern="1200" dirty="0" smtClean="0">
                <a:solidFill>
                  <a:schemeClr val="tx1"/>
                </a:solidFill>
                <a:effectLst/>
                <a:latin typeface="+mn-lt"/>
                <a:ea typeface="+mn-ea"/>
                <a:cs typeface="+mn-cs"/>
              </a:rPr>
              <a:t>primary </a:t>
            </a:r>
            <a:r>
              <a:rPr lang="zh-CN" altLang="en-US" sz="1200" b="0" i="0" kern="1200" dirty="0" smtClean="0">
                <a:solidFill>
                  <a:schemeClr val="tx1"/>
                </a:solidFill>
                <a:effectLst/>
                <a:latin typeface="+mn-lt"/>
                <a:ea typeface="+mn-ea"/>
                <a:cs typeface="+mn-cs"/>
              </a:rPr>
              <a:t>执行结果。</a:t>
            </a:r>
          </a:p>
          <a:p>
            <a:r>
              <a:rPr lang="en-US" altLang="zh-CN" sz="1200" b="0" i="0" kern="1200" dirty="0" smtClean="0">
                <a:solidFill>
                  <a:schemeClr val="tx1"/>
                </a:solidFill>
                <a:effectLst/>
                <a:latin typeface="+mn-lt"/>
                <a:ea typeface="+mn-ea"/>
                <a:cs typeface="+mn-cs"/>
              </a:rPr>
              <a:t>Primary </a:t>
            </a:r>
            <a:r>
              <a:rPr lang="zh-CN" altLang="en-US" sz="1200" b="0" i="0" kern="1200" dirty="0" smtClean="0">
                <a:solidFill>
                  <a:schemeClr val="tx1"/>
                </a:solidFill>
                <a:effectLst/>
                <a:latin typeface="+mn-lt"/>
                <a:ea typeface="+mn-ea"/>
                <a:cs typeface="+mn-cs"/>
              </a:rPr>
              <a:t>回复 </a:t>
            </a:r>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执行结果。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由上述可见，</a:t>
            </a:r>
            <a:r>
              <a:rPr lang="en-US" altLang="zh-CN" sz="1200" b="1" i="0" kern="1200" dirty="0" smtClean="0">
                <a:solidFill>
                  <a:schemeClr val="tx1"/>
                </a:solidFill>
                <a:effectLst/>
                <a:latin typeface="+mn-lt"/>
                <a:ea typeface="+mn-ea"/>
                <a:cs typeface="+mn-cs"/>
              </a:rPr>
              <a:t>GFS</a:t>
            </a:r>
            <a:r>
              <a:rPr lang="zh-CN" altLang="en-US" sz="1200" b="1" i="0" kern="1200" dirty="0" smtClean="0">
                <a:solidFill>
                  <a:schemeClr val="tx1"/>
                </a:solidFill>
                <a:effectLst/>
                <a:latin typeface="+mn-lt"/>
                <a:ea typeface="+mn-ea"/>
                <a:cs typeface="+mn-cs"/>
              </a:rPr>
              <a:t>在进行写数据时，有如下特点：</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GFS</a:t>
            </a:r>
            <a:r>
              <a:rPr lang="zh-CN" altLang="en-US" sz="1200" b="0" i="0" kern="1200" dirty="0" smtClean="0">
                <a:solidFill>
                  <a:schemeClr val="tx1"/>
                </a:solidFill>
                <a:effectLst/>
                <a:latin typeface="+mn-lt"/>
                <a:ea typeface="+mn-ea"/>
                <a:cs typeface="+mn-cs"/>
              </a:rPr>
              <a:t>在数据读写时，数据流与控制流是分开的，并通过租约机制，在跨多个副本的数据写入中</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保障顺序一致性</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chunk</a:t>
            </a:r>
            <a:r>
              <a:rPr lang="zh-CN" altLang="en-US" sz="1200" b="0" i="0" kern="1200" dirty="0" smtClean="0">
                <a:solidFill>
                  <a:schemeClr val="tx1"/>
                </a:solidFill>
                <a:effectLst/>
                <a:latin typeface="+mn-lt"/>
                <a:ea typeface="+mn-ea"/>
                <a:cs typeface="+mn-cs"/>
              </a:rPr>
              <a:t>租约发放给其中一个副本，这个副本称为主副本，由主副本确定</a:t>
            </a:r>
            <a:r>
              <a:rPr lang="en-US" altLang="zh-CN" sz="1200" b="0" i="0" kern="1200" dirty="0" smtClean="0">
                <a:solidFill>
                  <a:schemeClr val="tx1"/>
                </a:solidFill>
                <a:effectLst/>
                <a:latin typeface="+mn-lt"/>
                <a:ea typeface="+mn-ea"/>
                <a:cs typeface="+mn-cs"/>
              </a:rPr>
              <a:t>chunk</a:t>
            </a:r>
            <a:r>
              <a:rPr lang="zh-CN" altLang="en-US" sz="1200" b="0" i="0" kern="1200" dirty="0" smtClean="0">
                <a:solidFill>
                  <a:schemeClr val="tx1"/>
                </a:solidFill>
                <a:effectLst/>
                <a:latin typeface="+mn-lt"/>
                <a:ea typeface="+mn-ea"/>
                <a:cs typeface="+mn-cs"/>
              </a:rPr>
              <a:t>的写入顺序，次副本则遵守这个顺序，这样就保障了全局顺序一致性</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返回客户端主副本和次副本的位置信息，客户端缓存这些信息以备将来使用，只有当主副本所在</a:t>
            </a:r>
            <a:r>
              <a:rPr lang="en-US" altLang="zh-CN" sz="1200" b="0" i="0" kern="1200" dirty="0" err="1" smtClean="0">
                <a:solidFill>
                  <a:schemeClr val="tx1"/>
                </a:solidFill>
                <a:effectLst/>
                <a:latin typeface="+mn-lt"/>
                <a:ea typeface="+mn-ea"/>
                <a:cs typeface="+mn-cs"/>
              </a:rPr>
              <a:t>chunkserver</a:t>
            </a:r>
            <a:r>
              <a:rPr lang="zh-CN" altLang="en-US" sz="1200" b="0" i="0" kern="1200" dirty="0" smtClean="0">
                <a:solidFill>
                  <a:schemeClr val="tx1"/>
                </a:solidFill>
                <a:effectLst/>
                <a:latin typeface="+mn-lt"/>
                <a:ea typeface="+mn-ea"/>
                <a:cs typeface="+mn-cs"/>
              </a:rPr>
              <a:t>不可用或返回租约过期了，客户端才需要再次联系</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GFS</a:t>
            </a:r>
            <a:r>
              <a:rPr lang="zh-CN" altLang="en-US" sz="1200" b="0" i="0" kern="1200" dirty="0" smtClean="0">
                <a:solidFill>
                  <a:schemeClr val="tx1"/>
                </a:solidFill>
                <a:effectLst/>
                <a:latin typeface="+mn-lt"/>
                <a:ea typeface="+mn-ea"/>
                <a:cs typeface="+mn-cs"/>
              </a:rPr>
              <a:t>采用链式推送，以最大化利用每个机器的网络带宽，避免网络瓶颈和高延迟连接，最小化推送延迟；</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GFS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流式传输数据，以最小化延迟。</a:t>
            </a:r>
          </a:p>
          <a:p>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5</a:t>
            </a:fld>
            <a:endParaRPr lang="zh-CN" altLang="en-US"/>
          </a:p>
        </p:txBody>
      </p:sp>
    </p:spTree>
    <p:extLst>
      <p:ext uri="{BB962C8B-B14F-4D97-AF65-F5344CB8AC3E}">
        <p14:creationId xmlns:p14="http://schemas.microsoft.com/office/powerpoint/2010/main" val="311153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6</a:t>
            </a:fld>
            <a:endParaRPr lang="zh-CN" altLang="en-US"/>
          </a:p>
        </p:txBody>
      </p:sp>
    </p:spTree>
    <p:extLst>
      <p:ext uri="{BB962C8B-B14F-4D97-AF65-F5344CB8AC3E}">
        <p14:creationId xmlns:p14="http://schemas.microsoft.com/office/powerpoint/2010/main" val="349375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HDFS Client</a:t>
            </a:r>
            <a:r>
              <a:rPr lang="zh-CN" altLang="en-US" sz="1200" b="0" i="0" kern="1200" dirty="0" smtClean="0">
                <a:solidFill>
                  <a:schemeClr val="tx1"/>
                </a:solidFill>
                <a:effectLst/>
                <a:latin typeface="+mn-lt"/>
                <a:ea typeface="+mn-ea"/>
                <a:cs typeface="+mn-cs"/>
              </a:rPr>
              <a:t>（客户端）：从</a:t>
            </a:r>
            <a:r>
              <a:rPr lang="en-US" altLang="zh-CN" sz="1200" b="0" i="0" kern="1200" dirty="0" err="1" smtClean="0">
                <a:solidFill>
                  <a:schemeClr val="tx1"/>
                </a:solidFill>
                <a:effectLst/>
                <a:latin typeface="+mn-lt"/>
                <a:ea typeface="+mn-ea"/>
                <a:cs typeface="+mn-cs"/>
              </a:rPr>
              <a:t>NameNode</a:t>
            </a:r>
            <a:r>
              <a:rPr lang="zh-CN" altLang="en-US" sz="1200" b="0" i="0" kern="1200" dirty="0" smtClean="0">
                <a:solidFill>
                  <a:schemeClr val="tx1"/>
                </a:solidFill>
                <a:effectLst/>
                <a:latin typeface="+mn-lt"/>
                <a:ea typeface="+mn-ea"/>
                <a:cs typeface="+mn-cs"/>
              </a:rPr>
              <a:t>获取文件的位置信息，再从</a:t>
            </a:r>
            <a:r>
              <a:rPr lang="en-US" altLang="zh-CN" sz="1200" b="0" i="0" kern="1200" dirty="0" err="1" smtClean="0">
                <a:solidFill>
                  <a:schemeClr val="tx1"/>
                </a:solidFill>
                <a:effectLst/>
                <a:latin typeface="+mn-lt"/>
                <a:ea typeface="+mn-ea"/>
                <a:cs typeface="+mn-cs"/>
              </a:rPr>
              <a:t>DataNode</a:t>
            </a:r>
            <a:r>
              <a:rPr lang="zh-CN" altLang="en-US" sz="1200" b="0" i="0" kern="1200" dirty="0" smtClean="0">
                <a:solidFill>
                  <a:schemeClr val="tx1"/>
                </a:solidFill>
                <a:effectLst/>
                <a:latin typeface="+mn-lt"/>
                <a:ea typeface="+mn-ea"/>
                <a:cs typeface="+mn-cs"/>
              </a:rPr>
              <a:t>读取或者写入数据。此外，</a:t>
            </a:r>
            <a:r>
              <a:rPr lang="en-US" altLang="zh-CN" sz="1200" b="0" i="0" kern="1200" dirty="0" smtClean="0">
                <a:solidFill>
                  <a:schemeClr val="tx1"/>
                </a:solidFill>
                <a:effectLst/>
                <a:latin typeface="+mn-lt"/>
                <a:ea typeface="+mn-ea"/>
                <a:cs typeface="+mn-cs"/>
              </a:rPr>
              <a:t>client</a:t>
            </a:r>
            <a:r>
              <a:rPr lang="zh-CN" altLang="en-US" sz="1200" b="0" i="0" kern="1200" dirty="0" smtClean="0">
                <a:solidFill>
                  <a:schemeClr val="tx1"/>
                </a:solidFill>
                <a:effectLst/>
                <a:latin typeface="+mn-lt"/>
                <a:ea typeface="+mn-ea"/>
                <a:cs typeface="+mn-cs"/>
              </a:rPr>
              <a:t>在数据存储时，负责文件的分割；</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NameNode</a:t>
            </a:r>
            <a:r>
              <a:rPr lang="zh-CN" altLang="en-US" sz="1200" b="0" i="0" kern="1200" dirty="0" smtClean="0">
                <a:solidFill>
                  <a:schemeClr val="tx1"/>
                </a:solidFill>
                <a:effectLst/>
                <a:latin typeface="+mn-lt"/>
                <a:ea typeface="+mn-ea"/>
                <a:cs typeface="+mn-cs"/>
              </a:rPr>
              <a:t>（元数据节点）：管理名称空间、数据块（</a:t>
            </a:r>
            <a:r>
              <a:rPr lang="en-US" altLang="zh-CN" sz="1200" b="0" i="0" kern="1200" dirty="0" smtClean="0">
                <a:solidFill>
                  <a:schemeClr val="tx1"/>
                </a:solidFill>
                <a:effectLst/>
                <a:latin typeface="+mn-lt"/>
                <a:ea typeface="+mn-ea"/>
                <a:cs typeface="+mn-cs"/>
              </a:rPr>
              <a:t>Block</a:t>
            </a:r>
            <a:r>
              <a:rPr lang="zh-CN" altLang="en-US" sz="1200" b="0" i="0" kern="1200" dirty="0" smtClean="0">
                <a:solidFill>
                  <a:schemeClr val="tx1"/>
                </a:solidFill>
                <a:effectLst/>
                <a:latin typeface="+mn-lt"/>
                <a:ea typeface="+mn-ea"/>
                <a:cs typeface="+mn-cs"/>
              </a:rPr>
              <a:t>）映射信息、配置副本策略、处理客户端读写请求；</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DataNode</a:t>
            </a:r>
            <a:r>
              <a:rPr lang="zh-CN" altLang="en-US" sz="1200" b="0" i="0" kern="1200" dirty="0" smtClean="0">
                <a:solidFill>
                  <a:schemeClr val="tx1"/>
                </a:solidFill>
                <a:effectLst/>
                <a:latin typeface="+mn-lt"/>
                <a:ea typeface="+mn-ea"/>
                <a:cs typeface="+mn-cs"/>
              </a:rPr>
              <a:t>（存储节点）：负责执行实际的读写操作，存储实际的数据块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同一个数据块会被存储在多个</a:t>
            </a:r>
            <a:r>
              <a:rPr lang="en-US" altLang="zh-CN" sz="1200" b="0" i="0" kern="1200" dirty="0" err="1" smtClean="0">
                <a:solidFill>
                  <a:schemeClr val="tx1"/>
                </a:solidFill>
                <a:effectLst/>
                <a:latin typeface="+mn-lt"/>
                <a:ea typeface="+mn-ea"/>
                <a:cs typeface="+mn-cs"/>
              </a:rPr>
              <a:t>DataNode</a:t>
            </a:r>
            <a:r>
              <a:rPr lang="zh-CN" altLang="en-US" sz="1200" b="0" i="0" kern="1200" dirty="0" smtClean="0">
                <a:solidFill>
                  <a:schemeClr val="tx1"/>
                </a:solidFill>
                <a:effectLst/>
                <a:latin typeface="+mn-lt"/>
                <a:ea typeface="+mn-ea"/>
                <a:cs typeface="+mn-cs"/>
              </a:rPr>
              <a:t>上</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Secondary </a:t>
            </a:r>
            <a:r>
              <a:rPr lang="en-US" altLang="zh-CN" sz="1200" b="0" i="0" kern="1200" dirty="0" err="1" smtClean="0">
                <a:solidFill>
                  <a:schemeClr val="tx1"/>
                </a:solidFill>
                <a:effectLst/>
                <a:latin typeface="+mn-lt"/>
                <a:ea typeface="+mn-ea"/>
                <a:cs typeface="+mn-cs"/>
              </a:rPr>
              <a:t>NameNode</a:t>
            </a:r>
            <a:r>
              <a:rPr lang="zh-CN" altLang="en-US" sz="1200" b="0" i="0" kern="1200" dirty="0" smtClean="0">
                <a:solidFill>
                  <a:schemeClr val="tx1"/>
                </a:solidFill>
                <a:effectLst/>
                <a:latin typeface="+mn-lt"/>
                <a:ea typeface="+mn-ea"/>
                <a:cs typeface="+mn-cs"/>
              </a:rPr>
              <a:t>：定期合并元数据，推送给</a:t>
            </a:r>
            <a:r>
              <a:rPr lang="en-US" altLang="zh-CN" sz="1200" b="0" i="0" kern="1200" dirty="0" err="1" smtClean="0">
                <a:solidFill>
                  <a:schemeClr val="tx1"/>
                </a:solidFill>
                <a:effectLst/>
                <a:latin typeface="+mn-lt"/>
                <a:ea typeface="+mn-ea"/>
                <a:cs typeface="+mn-cs"/>
              </a:rPr>
              <a:t>NameNode</a:t>
            </a:r>
            <a:r>
              <a:rPr lang="zh-CN" altLang="en-US" sz="1200" b="0" i="0" kern="1200" dirty="0" smtClean="0">
                <a:solidFill>
                  <a:schemeClr val="tx1"/>
                </a:solidFill>
                <a:effectLst/>
                <a:latin typeface="+mn-lt"/>
                <a:ea typeface="+mn-ea"/>
                <a:cs typeface="+mn-cs"/>
              </a:rPr>
              <a:t>，在紧急情况下，可辅助</a:t>
            </a:r>
            <a:r>
              <a:rPr lang="en-US" altLang="zh-CN" sz="1200" b="0" i="0" kern="1200" dirty="0" err="1" smtClean="0">
                <a:solidFill>
                  <a:schemeClr val="tx1"/>
                </a:solidFill>
                <a:effectLst/>
                <a:latin typeface="+mn-lt"/>
                <a:ea typeface="+mn-ea"/>
                <a:cs typeface="+mn-cs"/>
              </a:rPr>
              <a:t>NameNode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HA</a:t>
            </a:r>
            <a:r>
              <a:rPr lang="zh-CN" altLang="en-US" sz="1200" b="0" i="0" kern="1200" dirty="0" smtClean="0">
                <a:solidFill>
                  <a:schemeClr val="tx1"/>
                </a:solidFill>
                <a:effectLst/>
                <a:latin typeface="+mn-lt"/>
                <a:ea typeface="+mn-ea"/>
                <a:cs typeface="+mn-cs"/>
              </a:rPr>
              <a:t>恢复。</a:t>
            </a:r>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8</a:t>
            </a:fld>
            <a:endParaRPr lang="zh-CN" altLang="en-US"/>
          </a:p>
        </p:txBody>
      </p:sp>
    </p:spTree>
    <p:extLst>
      <p:ext uri="{BB962C8B-B14F-4D97-AF65-F5344CB8AC3E}">
        <p14:creationId xmlns:p14="http://schemas.microsoft.com/office/powerpoint/2010/main" val="83436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D74F1F-4F14-4FBC-A9DA-79E453B2B02D}" type="slidenum">
              <a:rPr lang="zh-CN" altLang="en-US" smtClean="0"/>
              <a:t>9</a:t>
            </a:fld>
            <a:endParaRPr lang="zh-CN" altLang="en-US"/>
          </a:p>
        </p:txBody>
      </p:sp>
    </p:spTree>
    <p:extLst>
      <p:ext uri="{BB962C8B-B14F-4D97-AF65-F5344CB8AC3E}">
        <p14:creationId xmlns:p14="http://schemas.microsoft.com/office/powerpoint/2010/main" val="167037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effectLst/>
                <a:latin typeface="+mn-lt"/>
                <a:ea typeface="+mn-ea"/>
                <a:cs typeface="+mn-cs"/>
              </a:rPr>
              <a:t>NVMM</a:t>
            </a:r>
            <a:r>
              <a:rPr lang="zh-CN" altLang="zh-CN" sz="1200" kern="1200" dirty="0" smtClean="0">
                <a:solidFill>
                  <a:schemeClr val="tx1"/>
                </a:solidFill>
                <a:effectLst/>
                <a:latin typeface="+mn-lt"/>
                <a:ea typeface="+mn-ea"/>
                <a:cs typeface="+mn-cs"/>
              </a:rPr>
              <a:t>：字节可寻址非易失性存储器技术，包括</a:t>
            </a:r>
            <a:r>
              <a:rPr lang="en-US" altLang="zh-CN" sz="1200" kern="1200" dirty="0" err="1" smtClean="0">
                <a:solidFill>
                  <a:schemeClr val="tx1"/>
                </a:solidFill>
                <a:effectLst/>
                <a:latin typeface="+mn-lt"/>
                <a:ea typeface="+mn-ea"/>
                <a:cs typeface="+mn-cs"/>
              </a:rPr>
              <a:t>pcm</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reram</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memristor</a:t>
            </a:r>
            <a:r>
              <a:rPr lang="zh-CN" altLang="zh-CN" sz="1200" kern="1200" dirty="0" smtClean="0">
                <a:solidFill>
                  <a:schemeClr val="tx1"/>
                </a:solidFill>
                <a:effectLst/>
                <a:latin typeface="+mn-lt"/>
                <a:ea typeface="+mn-ea"/>
                <a:cs typeface="+mn-cs"/>
              </a:rPr>
              <a:t>等，近年来得到了广泛的研究。</a:t>
            </a:r>
            <a:r>
              <a:rPr lang="en-US" altLang="zh-CN" sz="1200" kern="1200" dirty="0" smtClean="0">
                <a:solidFill>
                  <a:schemeClr val="tx1"/>
                </a:solidFill>
                <a:effectLst/>
                <a:latin typeface="+mn-lt"/>
                <a:ea typeface="+mn-ea"/>
                <a:cs typeface="+mn-cs"/>
              </a:rPr>
              <a:t>Intel</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Micron</a:t>
            </a:r>
            <a:r>
              <a:rPr lang="zh-CN" altLang="zh-CN" sz="1200" kern="1200" dirty="0" smtClean="0">
                <a:solidFill>
                  <a:schemeClr val="tx1"/>
                </a:solidFill>
                <a:effectLst/>
                <a:latin typeface="+mn-lt"/>
                <a:ea typeface="+mn-ea"/>
                <a:cs typeface="+mn-cs"/>
              </a:rPr>
              <a:t>已经宣布了</a:t>
            </a:r>
            <a:r>
              <a:rPr lang="en-US" altLang="zh-CN" sz="1200" kern="1200" dirty="0" smtClean="0">
                <a:solidFill>
                  <a:schemeClr val="tx1"/>
                </a:solidFill>
                <a:effectLst/>
                <a:latin typeface="+mn-lt"/>
                <a:ea typeface="+mn-ea"/>
                <a:cs typeface="+mn-cs"/>
              </a:rPr>
              <a:t>3D </a:t>
            </a:r>
            <a:r>
              <a:rPr lang="en-US" altLang="zh-CN" sz="1200" kern="1200" dirty="0" err="1" smtClean="0">
                <a:solidFill>
                  <a:schemeClr val="tx1"/>
                </a:solidFill>
                <a:effectLst/>
                <a:latin typeface="+mn-lt"/>
                <a:ea typeface="+mn-ea"/>
                <a:cs typeface="+mn-cs"/>
              </a:rPr>
              <a:t>Xpoint</a:t>
            </a:r>
            <a:r>
              <a:rPr lang="zh-CN" altLang="zh-CN" sz="1200" kern="1200" dirty="0" smtClean="0">
                <a:solidFill>
                  <a:schemeClr val="tx1"/>
                </a:solidFill>
                <a:effectLst/>
                <a:latin typeface="+mn-lt"/>
                <a:ea typeface="+mn-ea"/>
                <a:cs typeface="+mn-cs"/>
              </a:rPr>
              <a:t>技术，预计将在不久的将来投入</a:t>
            </a:r>
            <a:r>
              <a:rPr lang="zh-CN" altLang="zh-CN" sz="1200" kern="1200" dirty="0" smtClean="0">
                <a:solidFill>
                  <a:schemeClr val="tx1"/>
                </a:solidFill>
                <a:effectLst/>
                <a:latin typeface="+mn-lt"/>
                <a:ea typeface="+mn-ea"/>
                <a:cs typeface="+mn-cs"/>
              </a:rPr>
              <a:t>生产。</a:t>
            </a:r>
            <a:r>
              <a:rPr lang="zh-CN" altLang="zh-CN" sz="1200" kern="1200" dirty="0" smtClean="0">
                <a:solidFill>
                  <a:schemeClr val="tx1"/>
                </a:solidFill>
                <a:effectLst/>
                <a:latin typeface="+mn-lt"/>
                <a:ea typeface="+mn-ea"/>
                <a:cs typeface="+mn-cs"/>
              </a:rPr>
              <a:t>这些</a:t>
            </a:r>
            <a:r>
              <a:rPr lang="en-US" altLang="zh-CN" sz="1200" kern="1200" dirty="0" err="1"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具有接近</a:t>
            </a:r>
            <a:r>
              <a:rPr lang="en-US" altLang="zh-CN" sz="1200" kern="1200" dirty="0" smtClean="0">
                <a:solidFill>
                  <a:schemeClr val="tx1"/>
                </a:solidFill>
                <a:effectLst/>
                <a:latin typeface="+mn-lt"/>
                <a:ea typeface="+mn-ea"/>
                <a:cs typeface="+mn-cs"/>
              </a:rPr>
              <a:t>dram</a:t>
            </a:r>
            <a:r>
              <a:rPr lang="zh-CN" altLang="zh-CN" sz="1200" kern="1200" dirty="0" smtClean="0">
                <a:solidFill>
                  <a:schemeClr val="tx1"/>
                </a:solidFill>
                <a:effectLst/>
                <a:latin typeface="+mn-lt"/>
                <a:ea typeface="+mn-ea"/>
                <a:cs typeface="+mn-cs"/>
              </a:rPr>
              <a:t>的访问延迟，同时作为硬盘提供数据持久性。此外，预计</a:t>
            </a:r>
            <a:r>
              <a:rPr lang="en-US" altLang="zh-CN" sz="1200" kern="1200" dirty="0" err="1"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比</a:t>
            </a:r>
            <a:r>
              <a:rPr lang="en-US" altLang="zh-CN" sz="1200" kern="1200" dirty="0" smtClean="0">
                <a:solidFill>
                  <a:schemeClr val="tx1"/>
                </a:solidFill>
                <a:effectLst/>
                <a:latin typeface="+mn-lt"/>
                <a:ea typeface="+mn-ea"/>
                <a:cs typeface="+mn-cs"/>
              </a:rPr>
              <a:t>dram</a:t>
            </a:r>
            <a:r>
              <a:rPr lang="zh-CN" altLang="zh-CN" sz="1200" kern="1200" dirty="0" smtClean="0">
                <a:solidFill>
                  <a:schemeClr val="tx1"/>
                </a:solidFill>
                <a:effectLst/>
                <a:latin typeface="+mn-lt"/>
                <a:ea typeface="+mn-ea"/>
                <a:cs typeface="+mn-cs"/>
              </a:rPr>
              <a:t>具有更好的可伸缩性。因此，</a:t>
            </a:r>
            <a:r>
              <a:rPr lang="en-US" altLang="zh-CN" sz="1200" kern="1200" dirty="0" err="1" smtClean="0">
                <a:solidFill>
                  <a:schemeClr val="tx1"/>
                </a:solidFill>
                <a:effectLst/>
                <a:latin typeface="+mn-lt"/>
                <a:ea typeface="+mn-ea"/>
                <a:cs typeface="+mn-cs"/>
              </a:rPr>
              <a:t>nvm</a:t>
            </a:r>
            <a:r>
              <a:rPr lang="zh-CN" altLang="zh-CN" sz="1200" kern="1200" dirty="0" smtClean="0">
                <a:solidFill>
                  <a:schemeClr val="tx1"/>
                </a:solidFill>
                <a:effectLst/>
                <a:latin typeface="+mn-lt"/>
                <a:ea typeface="+mn-ea"/>
                <a:cs typeface="+mn-cs"/>
              </a:rPr>
              <a:t>有望成为在主存级持久存储数据的候选者。</a:t>
            </a:r>
          </a:p>
          <a:p>
            <a:r>
              <a:rPr lang="en-US" altLang="zh-CN" sz="1200" kern="1200" dirty="0" smtClean="0">
                <a:solidFill>
                  <a:schemeClr val="tx1"/>
                </a:solidFill>
                <a:effectLst/>
                <a:latin typeface="+mn-lt"/>
                <a:ea typeface="+mn-ea"/>
                <a:cs typeface="+mn-cs"/>
              </a:rPr>
              <a:t>RDMA</a:t>
            </a:r>
            <a:r>
              <a:rPr lang="zh-CN" altLang="zh-CN" sz="1200" kern="1200" dirty="0" smtClean="0">
                <a:solidFill>
                  <a:schemeClr val="tx1"/>
                </a:solidFill>
                <a:effectLst/>
                <a:latin typeface="+mn-lt"/>
                <a:ea typeface="+mn-ea"/>
                <a:cs typeface="+mn-cs"/>
              </a:rPr>
              <a:t>：远程直接内存访问（</a:t>
            </a:r>
            <a:r>
              <a:rPr lang="en-US" altLang="zh-CN" sz="1200" kern="1200" dirty="0" smtClean="0">
                <a:solidFill>
                  <a:schemeClr val="tx1"/>
                </a:solidFill>
                <a:effectLst/>
                <a:latin typeface="+mn-lt"/>
                <a:ea typeface="+mn-ea"/>
                <a:cs typeface="+mn-cs"/>
              </a:rPr>
              <a:t>RDMA</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，可直接</a:t>
            </a:r>
            <a:r>
              <a:rPr lang="zh-CN" altLang="zh-CN" sz="1200" kern="1200" dirty="0" smtClean="0">
                <a:solidFill>
                  <a:schemeClr val="tx1"/>
                </a:solidFill>
                <a:effectLst/>
                <a:latin typeface="+mn-lt"/>
                <a:ea typeface="+mn-ea"/>
                <a:cs typeface="+mn-cs"/>
              </a:rPr>
              <a:t>通过远程服务器访问内存</a:t>
            </a:r>
            <a:r>
              <a:rPr lang="zh-CN" altLang="en-US" sz="1200" kern="1200" dirty="0" smtClean="0">
                <a:solidFill>
                  <a:schemeClr val="tx1"/>
                </a:solidFill>
                <a:effectLst/>
                <a:latin typeface="+mn-lt"/>
                <a:ea typeface="+mn-ea"/>
                <a:cs typeface="+mn-cs"/>
              </a:rPr>
              <a:t>以</a:t>
            </a:r>
            <a:r>
              <a:rPr lang="zh-CN" altLang="zh-CN" sz="1200" kern="1200" dirty="0" smtClean="0">
                <a:solidFill>
                  <a:schemeClr val="tx1"/>
                </a:solidFill>
                <a:effectLst/>
                <a:latin typeface="+mn-lt"/>
                <a:ea typeface="+mn-ea"/>
                <a:cs typeface="+mn-cs"/>
              </a:rPr>
              <a:t>实现低延迟网络访问。</a:t>
            </a:r>
            <a:r>
              <a:rPr lang="en-US" altLang="zh-CN" sz="1200" b="0" i="0" kern="1200" dirty="0" err="1" smtClean="0">
                <a:solidFill>
                  <a:schemeClr val="tx1"/>
                </a:solidFill>
                <a:effectLst/>
                <a:latin typeface="+mn-lt"/>
                <a:ea typeface="+mn-ea"/>
                <a:cs typeface="+mn-cs"/>
              </a:rPr>
              <a:t>RDMA允许节点在远程节点上执行从存储器到存储器的单侧读</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写操作，以及双边发送</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接收操作。用户级和内核级应用程序都可以直接在预先注册的内存区域（MRS）上发出远程DMA请求</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单边请求</a:t>
            </a:r>
            <a:r>
              <a:rPr lang="zh-CN" altLang="en-US" sz="1200" b="0" i="0" kern="1200" dirty="0" smtClean="0">
                <a:solidFill>
                  <a:schemeClr val="tx1"/>
                </a:solidFill>
                <a:effectLst/>
                <a:latin typeface="+mn-lt"/>
                <a:ea typeface="+mn-ea"/>
                <a:cs typeface="+mn-cs"/>
              </a:rPr>
              <a:t>可以</a:t>
            </a:r>
            <a:r>
              <a:rPr lang="en-US" altLang="zh-CN" sz="1200" b="0" i="0" kern="1200" dirty="0" err="1" smtClean="0">
                <a:solidFill>
                  <a:schemeClr val="tx1"/>
                </a:solidFill>
                <a:effectLst/>
                <a:latin typeface="+mn-lt"/>
                <a:ea typeface="+mn-ea"/>
                <a:cs typeface="+mn-cs"/>
              </a:rPr>
              <a:t>绕过远程主机上的CPU</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因此实现了网络访问的低延迟和高带宽。</a:t>
            </a:r>
            <a:endParaRPr lang="en-US" altLang="zh-CN"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非易失性内存（</a:t>
            </a:r>
            <a:r>
              <a:rPr lang="en-US" altLang="zh-CN" dirty="0" smtClean="0"/>
              <a:t>NVMM</a:t>
            </a:r>
            <a:r>
              <a:rPr lang="zh-CN" altLang="en-US" dirty="0" smtClean="0"/>
              <a:t>）和远程直接内存访问（</a:t>
            </a:r>
            <a:r>
              <a:rPr lang="en-US" altLang="zh-CN" dirty="0" smtClean="0"/>
              <a:t>RDMA</a:t>
            </a:r>
            <a:r>
              <a:rPr lang="zh-CN" altLang="en-US" dirty="0" smtClean="0"/>
              <a:t>）在存储和网络硬件中提供了极高的性能。</a:t>
            </a:r>
            <a:endParaRPr lang="en-US" altLang="zh-CN" dirty="0" smtClean="0"/>
          </a:p>
          <a:p>
            <a:r>
              <a:rPr lang="zh-CN" altLang="en-US" dirty="0" smtClean="0"/>
              <a:t>但是，现有的分布式文件系统严格隔离了文件系统和网络层，使得高速硬件的开发利用不足。</a:t>
            </a:r>
            <a:endParaRPr lang="en-US" altLang="zh-CN" sz="1200" b="0" i="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E746F20-2A9C-425B-B0FC-4090B24A571B}" type="slidenum">
              <a:rPr lang="zh-CN" altLang="en-US" smtClean="0"/>
              <a:pPr>
                <a:defRPr/>
              </a:pPr>
              <a:t>10</a:t>
            </a:fld>
            <a:endParaRPr lang="zh-CN" altLang="en-US"/>
          </a:p>
        </p:txBody>
      </p:sp>
    </p:spTree>
    <p:extLst>
      <p:ext uri="{BB962C8B-B14F-4D97-AF65-F5344CB8AC3E}">
        <p14:creationId xmlns:p14="http://schemas.microsoft.com/office/powerpoint/2010/main" val="1505917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E746F20-2A9C-425B-B0FC-4090B24A571B}" type="slidenum">
              <a:rPr lang="zh-CN" altLang="en-US" smtClean="0"/>
              <a:pPr>
                <a:defRPr/>
              </a:pPr>
              <a:t>11</a:t>
            </a:fld>
            <a:endParaRPr lang="zh-CN" altLang="en-US"/>
          </a:p>
        </p:txBody>
      </p:sp>
    </p:spTree>
    <p:extLst>
      <p:ext uri="{BB962C8B-B14F-4D97-AF65-F5344CB8AC3E}">
        <p14:creationId xmlns:p14="http://schemas.microsoft.com/office/powerpoint/2010/main" val="60475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Octopus</a:t>
            </a:r>
            <a:r>
              <a:rPr lang="zh-CN" altLang="zh-CN" sz="1200" kern="1200" dirty="0" smtClean="0">
                <a:solidFill>
                  <a:schemeClr val="tx1"/>
                </a:solidFill>
                <a:effectLst/>
                <a:latin typeface="+mn-lt"/>
                <a:ea typeface="+mn-ea"/>
                <a:cs typeface="+mn-cs"/>
              </a:rPr>
              <a:t>由两部分组成：客户端和数据服务器。</a:t>
            </a:r>
            <a:r>
              <a:rPr lang="en-US" altLang="zh-CN" sz="1200" kern="1200" dirty="0" smtClean="0">
                <a:solidFill>
                  <a:schemeClr val="tx1"/>
                </a:solidFill>
                <a:effectLst/>
                <a:latin typeface="+mn-lt"/>
                <a:ea typeface="+mn-ea"/>
                <a:cs typeface="+mn-cs"/>
              </a:rPr>
              <a:t>Octopus</a:t>
            </a:r>
            <a:r>
              <a:rPr lang="zh-CN" altLang="zh-CN" sz="1200" kern="1200" dirty="0" smtClean="0">
                <a:solidFill>
                  <a:schemeClr val="tx1"/>
                </a:solidFill>
                <a:effectLst/>
                <a:latin typeface="+mn-lt"/>
                <a:ea typeface="+mn-ea"/>
                <a:cs typeface="+mn-cs"/>
              </a:rPr>
              <a:t>没有集中式的元数据服务器，元数据服务被分发到不同的数据服务器。</a:t>
            </a:r>
            <a:endParaRPr lang="en-US" altLang="zh-CN" dirty="0" smtClean="0"/>
          </a:p>
          <a:p>
            <a:r>
              <a:rPr lang="zh-CN" altLang="en-US" dirty="0" smtClean="0"/>
              <a:t>在每台服务器中，数据区域被导出并在整个集群中共享，以便进行远程直接数据访问，而元数据区域由于一致性原因保持私有。</a:t>
            </a:r>
            <a:endParaRPr lang="en-US" altLang="zh-CN" dirty="0" smtClean="0"/>
          </a:p>
          <a:p>
            <a:r>
              <a:rPr lang="zh-CN" altLang="en-US" sz="1200" b="0" i="0" kern="1200" dirty="0" smtClean="0">
                <a:solidFill>
                  <a:schemeClr val="tx1"/>
                </a:solidFill>
                <a:effectLst/>
                <a:latin typeface="+mn-lt"/>
                <a:ea typeface="+mn-ea"/>
                <a:cs typeface="+mn-cs"/>
              </a:rPr>
              <a:t>数据服务器将元数据和数据分别保存在私有和共享区域，而</a:t>
            </a:r>
            <a:r>
              <a:rPr lang="en-US" altLang="zh-CN" sz="1200" b="0" i="0" kern="1200" dirty="0" smtClean="0">
                <a:solidFill>
                  <a:schemeClr val="tx1"/>
                </a:solidFill>
                <a:effectLst/>
                <a:latin typeface="+mn-lt"/>
                <a:ea typeface="+mn-ea"/>
                <a:cs typeface="+mn-cs"/>
              </a:rPr>
              <a:t>octopus</a:t>
            </a:r>
            <a:r>
              <a:rPr lang="zh-CN" altLang="en-US" sz="1200" b="0" i="0" kern="1200" dirty="0" smtClean="0">
                <a:solidFill>
                  <a:schemeClr val="tx1"/>
                </a:solidFill>
                <a:effectLst/>
                <a:latin typeface="+mn-lt"/>
                <a:ea typeface="+mn-ea"/>
                <a:cs typeface="+mn-cs"/>
              </a:rPr>
              <a:t>则以不同的方式远程访问这两个区域。对于私有元数据访问，</a:t>
            </a:r>
            <a:r>
              <a:rPr lang="en-US" altLang="zh-CN" sz="1200" b="0" i="0" kern="1200" dirty="0" smtClean="0">
                <a:solidFill>
                  <a:schemeClr val="tx1"/>
                </a:solidFill>
                <a:effectLst/>
                <a:latin typeface="+mn-lt"/>
                <a:ea typeface="+mn-ea"/>
                <a:cs typeface="+mn-cs"/>
              </a:rPr>
              <a:t>octopus</a:t>
            </a:r>
            <a:r>
              <a:rPr lang="zh-CN" altLang="en-US" sz="1200" b="0" i="0" kern="1200" dirty="0" smtClean="0">
                <a:solidFill>
                  <a:schemeClr val="tx1"/>
                </a:solidFill>
                <a:effectLst/>
                <a:latin typeface="+mn-lt"/>
                <a:ea typeface="+mn-ea"/>
                <a:cs typeface="+mn-cs"/>
              </a:rPr>
              <a:t>使用优化的远程过程调用（</a:t>
            </a:r>
            <a:r>
              <a:rPr lang="en-US" altLang="zh-CN" sz="1200" b="0" i="0" kern="1200" dirty="0" err="1" smtClean="0">
                <a:solidFill>
                  <a:schemeClr val="tx1"/>
                </a:solidFill>
                <a:effectLst/>
                <a:latin typeface="+mn-lt"/>
                <a:ea typeface="+mn-ea"/>
                <a:cs typeface="+mn-cs"/>
              </a:rPr>
              <a:t>rpc</a:t>
            </a:r>
            <a:r>
              <a:rPr lang="zh-CN" altLang="en-US" sz="1200" b="0" i="0" kern="1200" dirty="0" smtClean="0">
                <a:solidFill>
                  <a:schemeClr val="tx1"/>
                </a:solidFill>
                <a:effectLst/>
                <a:latin typeface="+mn-lt"/>
                <a:ea typeface="+mn-ea"/>
                <a:cs typeface="+mn-cs"/>
              </a:rPr>
              <a:t>）。对于共享数据访问，</a:t>
            </a:r>
            <a:r>
              <a:rPr lang="en-US" altLang="zh-CN" sz="1200" b="0" i="0" kern="1200" dirty="0" smtClean="0">
                <a:solidFill>
                  <a:schemeClr val="tx1"/>
                </a:solidFill>
                <a:effectLst/>
                <a:latin typeface="+mn-lt"/>
                <a:ea typeface="+mn-ea"/>
                <a:cs typeface="+mn-cs"/>
              </a:rPr>
              <a:t>octopus</a:t>
            </a:r>
            <a:r>
              <a:rPr lang="zh-CN" altLang="en-US" sz="1200" b="0" i="0" kern="1200" dirty="0" smtClean="0">
                <a:solidFill>
                  <a:schemeClr val="tx1"/>
                </a:solidFill>
                <a:effectLst/>
                <a:latin typeface="+mn-lt"/>
                <a:ea typeface="+mn-ea"/>
                <a:cs typeface="+mn-cs"/>
              </a:rPr>
              <a:t>直接使用</a:t>
            </a:r>
            <a:r>
              <a:rPr lang="en-US" altLang="zh-CN" sz="1200" b="0" i="0" kern="1200" dirty="0" err="1" smtClean="0">
                <a:solidFill>
                  <a:schemeClr val="tx1"/>
                </a:solidFill>
                <a:effectLst/>
                <a:latin typeface="+mn-lt"/>
                <a:ea typeface="+mn-ea"/>
                <a:cs typeface="+mn-cs"/>
              </a:rPr>
              <a:t>rdma</a:t>
            </a:r>
            <a:r>
              <a:rPr lang="zh-CN" altLang="en-US" sz="1200" b="0" i="0" kern="1200" dirty="0" smtClean="0">
                <a:solidFill>
                  <a:schemeClr val="tx1"/>
                </a:solidFill>
                <a:effectLst/>
                <a:latin typeface="+mn-lt"/>
                <a:ea typeface="+mn-ea"/>
                <a:cs typeface="+mn-cs"/>
              </a:rPr>
              <a:t>原语远程读取或写入数据对象。</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E746F20-2A9C-425B-B0FC-4090B24A571B}" type="slidenum">
              <a:rPr lang="zh-CN" altLang="en-US" smtClean="0"/>
              <a:pPr>
                <a:defRPr/>
              </a:pPr>
              <a:t>12</a:t>
            </a:fld>
            <a:endParaRPr lang="zh-CN" altLang="en-US"/>
          </a:p>
        </p:txBody>
      </p:sp>
    </p:spTree>
    <p:extLst>
      <p:ext uri="{BB962C8B-B14F-4D97-AF65-F5344CB8AC3E}">
        <p14:creationId xmlns:p14="http://schemas.microsoft.com/office/powerpoint/2010/main" val="162581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9FFF7FF-3449-4793-91BF-62D4A44CC54B}" type="datetime1">
              <a:rPr lang="zh-CN" altLang="en-US" smtClean="0"/>
              <a:t>2019/10/29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3FEAEF-AC88-4217-87FD-EBA7A7265F60}" type="slidenum">
              <a:rPr lang="zh-CN" altLang="en-US"/>
              <a:pPr>
                <a:defRPr/>
              </a:pPr>
              <a:t>‹#›</a:t>
            </a:fld>
            <a:endParaRPr lang="zh-CN" altLang="en-US"/>
          </a:p>
        </p:txBody>
      </p:sp>
    </p:spTree>
    <p:extLst>
      <p:ext uri="{BB962C8B-B14F-4D97-AF65-F5344CB8AC3E}">
        <p14:creationId xmlns:p14="http://schemas.microsoft.com/office/powerpoint/2010/main" val="178023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1155F99-48A9-4D52-8752-22D8A31D0016}" type="datetime1">
              <a:rPr lang="zh-CN" altLang="en-US" smtClean="0"/>
              <a:t>2019/10/29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9F1F952-14E5-424E-87A0-C7DB527E1499}" type="slidenum">
              <a:rPr lang="zh-CN" altLang="en-US"/>
              <a:pPr>
                <a:defRPr/>
              </a:pPr>
              <a:t>‹#›</a:t>
            </a:fld>
            <a:endParaRPr lang="zh-CN" altLang="en-US"/>
          </a:p>
        </p:txBody>
      </p:sp>
    </p:spTree>
    <p:extLst>
      <p:ext uri="{BB962C8B-B14F-4D97-AF65-F5344CB8AC3E}">
        <p14:creationId xmlns:p14="http://schemas.microsoft.com/office/powerpoint/2010/main" val="277708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8579242-D971-4053-8179-CA378166A4AD}" type="datetime1">
              <a:rPr lang="zh-CN" altLang="en-US" smtClean="0"/>
              <a:t>2019/10/29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CEFD1C1-577C-4C0F-A7E1-3DC64C5795E9}" type="slidenum">
              <a:rPr lang="zh-CN" altLang="en-US"/>
              <a:pPr>
                <a:defRPr/>
              </a:pPr>
              <a:t>‹#›</a:t>
            </a:fld>
            <a:endParaRPr lang="zh-CN" altLang="en-US"/>
          </a:p>
        </p:txBody>
      </p:sp>
    </p:spTree>
    <p:extLst>
      <p:ext uri="{BB962C8B-B14F-4D97-AF65-F5344CB8AC3E}">
        <p14:creationId xmlns:p14="http://schemas.microsoft.com/office/powerpoint/2010/main" val="377364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F2C2BD8-DC09-44D7-BEB7-4613670119AF}" type="datetime1">
              <a:rPr lang="zh-CN" altLang="en-US" smtClean="0"/>
              <a:t>2019/10/29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CBD0D44-8406-448B-AB0E-57870CF88861}" type="slidenum">
              <a:rPr lang="zh-CN" altLang="en-US"/>
              <a:pPr>
                <a:defRPr/>
              </a:pPr>
              <a:t>‹#›</a:t>
            </a:fld>
            <a:endParaRPr lang="zh-CN" altLang="en-US"/>
          </a:p>
        </p:txBody>
      </p:sp>
    </p:spTree>
    <p:extLst>
      <p:ext uri="{BB962C8B-B14F-4D97-AF65-F5344CB8AC3E}">
        <p14:creationId xmlns:p14="http://schemas.microsoft.com/office/powerpoint/2010/main" val="8237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819200E-924F-4635-971A-2850522DB73B}" type="datetime1">
              <a:rPr lang="zh-CN" altLang="en-US" smtClean="0"/>
              <a:t>2019/10/29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4D2CF8A-DD19-4F56-AFF1-951271F18726}" type="slidenum">
              <a:rPr lang="zh-CN" altLang="en-US"/>
              <a:pPr>
                <a:defRPr/>
              </a:pPr>
              <a:t>‹#›</a:t>
            </a:fld>
            <a:endParaRPr lang="zh-CN" altLang="en-US"/>
          </a:p>
        </p:txBody>
      </p:sp>
    </p:spTree>
    <p:extLst>
      <p:ext uri="{BB962C8B-B14F-4D97-AF65-F5344CB8AC3E}">
        <p14:creationId xmlns:p14="http://schemas.microsoft.com/office/powerpoint/2010/main" val="58728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AE1F37F-E4AC-4A95-BDB7-60B1F48BD710}" type="datetime1">
              <a:rPr lang="zh-CN" altLang="en-US" smtClean="0"/>
              <a:t>2019/10/29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65BFB0F-FAD1-4BDB-895C-30E741720F59}" type="slidenum">
              <a:rPr lang="zh-CN" altLang="en-US"/>
              <a:pPr>
                <a:defRPr/>
              </a:pPr>
              <a:t>‹#›</a:t>
            </a:fld>
            <a:endParaRPr lang="zh-CN" altLang="en-US"/>
          </a:p>
        </p:txBody>
      </p:sp>
    </p:spTree>
    <p:extLst>
      <p:ext uri="{BB962C8B-B14F-4D97-AF65-F5344CB8AC3E}">
        <p14:creationId xmlns:p14="http://schemas.microsoft.com/office/powerpoint/2010/main" val="409928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F0C5FA0-9F04-4844-BECB-F8F2B3D02931}" type="datetime1">
              <a:rPr lang="zh-CN" altLang="en-US" smtClean="0"/>
              <a:t>2019/10/29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BD616ED-EE10-467A-884F-B504A5F45768}" type="slidenum">
              <a:rPr lang="zh-CN" altLang="en-US"/>
              <a:pPr>
                <a:defRPr/>
              </a:pPr>
              <a:t>‹#›</a:t>
            </a:fld>
            <a:endParaRPr lang="zh-CN" altLang="en-US"/>
          </a:p>
        </p:txBody>
      </p:sp>
    </p:spTree>
    <p:extLst>
      <p:ext uri="{BB962C8B-B14F-4D97-AF65-F5344CB8AC3E}">
        <p14:creationId xmlns:p14="http://schemas.microsoft.com/office/powerpoint/2010/main" val="91112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408EBF7-689F-43B5-B563-2E2C0272D4AE}" type="datetime1">
              <a:rPr lang="zh-CN" altLang="en-US" smtClean="0"/>
              <a:t>2019/10/29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F74639B-F6FA-4E00-99BF-000F4C56ED9D}" type="slidenum">
              <a:rPr lang="zh-CN" altLang="en-US"/>
              <a:pPr>
                <a:defRPr/>
              </a:pPr>
              <a:t>‹#›</a:t>
            </a:fld>
            <a:endParaRPr lang="zh-CN" altLang="en-US"/>
          </a:p>
        </p:txBody>
      </p:sp>
    </p:spTree>
    <p:extLst>
      <p:ext uri="{BB962C8B-B14F-4D97-AF65-F5344CB8AC3E}">
        <p14:creationId xmlns:p14="http://schemas.microsoft.com/office/powerpoint/2010/main" val="8542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546C9DB-3408-4E3E-8C41-DB345D02A0FC}" type="datetime1">
              <a:rPr lang="zh-CN" altLang="en-US" smtClean="0"/>
              <a:t>2019/10/29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279F007-DAE0-40F1-AD6D-A3919F7A8D70}" type="slidenum">
              <a:rPr lang="zh-CN" altLang="en-US"/>
              <a:pPr>
                <a:defRPr/>
              </a:pPr>
              <a:t>‹#›</a:t>
            </a:fld>
            <a:endParaRPr lang="zh-CN" altLang="en-US"/>
          </a:p>
        </p:txBody>
      </p:sp>
    </p:spTree>
    <p:extLst>
      <p:ext uri="{BB962C8B-B14F-4D97-AF65-F5344CB8AC3E}">
        <p14:creationId xmlns:p14="http://schemas.microsoft.com/office/powerpoint/2010/main" val="218724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7225ED9-9F0A-4F85-90B7-0FFA826B50A6}" type="datetime1">
              <a:rPr lang="zh-CN" altLang="en-US" smtClean="0"/>
              <a:t>2019/10/29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02D401D-090C-49F1-BF39-580ED5A92278}" type="slidenum">
              <a:rPr lang="zh-CN" altLang="en-US"/>
              <a:pPr>
                <a:defRPr/>
              </a:pPr>
              <a:t>‹#›</a:t>
            </a:fld>
            <a:endParaRPr lang="zh-CN" altLang="en-US"/>
          </a:p>
        </p:txBody>
      </p:sp>
    </p:spTree>
    <p:extLst>
      <p:ext uri="{BB962C8B-B14F-4D97-AF65-F5344CB8AC3E}">
        <p14:creationId xmlns:p14="http://schemas.microsoft.com/office/powerpoint/2010/main" val="254827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41865E0-54C8-47F2-B88A-C0C0E5AD3A80}" type="datetime1">
              <a:rPr lang="zh-CN" altLang="en-US" smtClean="0"/>
              <a:t>2019/10/29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092716-97AD-4C90-AFCC-D579DC77787B}" type="slidenum">
              <a:rPr lang="zh-CN" altLang="en-US"/>
              <a:pPr>
                <a:defRPr/>
              </a:pPr>
              <a:t>‹#›</a:t>
            </a:fld>
            <a:endParaRPr lang="zh-CN" altLang="en-US"/>
          </a:p>
        </p:txBody>
      </p:sp>
    </p:spTree>
    <p:extLst>
      <p:ext uri="{BB962C8B-B14F-4D97-AF65-F5344CB8AC3E}">
        <p14:creationId xmlns:p14="http://schemas.microsoft.com/office/powerpoint/2010/main" val="204922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702E960-89AF-4937-894F-A478ACBB28DD}" type="datetime1">
              <a:rPr lang="zh-CN" altLang="en-US" smtClean="0"/>
              <a:t>2019/10/29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33686850-7FB2-446A-B56E-77028CB0BE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bwMode="auto">
          <a:xfrm>
            <a:off x="0" y="1844675"/>
            <a:ext cx="9144000" cy="2160588"/>
          </a:xfrm>
          <a:prstGeom prst="rect">
            <a:avLst/>
          </a:prstGeom>
          <a:solidFill>
            <a:srgbClr val="B2CB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Shape 74"/>
          <p:cNvSpPr txBox="1">
            <a:spLocks/>
          </p:cNvSpPr>
          <p:nvPr/>
        </p:nvSpPr>
        <p:spPr>
          <a:xfrm>
            <a:off x="2195513" y="2133600"/>
            <a:ext cx="6624637" cy="1223963"/>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tabLst/>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tabLst/>
              <a:defRPr sz="2400" b="0" i="0" u="none" strike="noStrike" cap="none" spc="0" baseline="0">
                <a:ln>
                  <a:noFill/>
                </a:ln>
                <a:solidFill>
                  <a:srgbClr val="525860"/>
                </a:solidFill>
                <a:uFillTx/>
                <a:latin typeface="+mj-lt"/>
                <a:ea typeface="+mj-ea"/>
                <a:cs typeface="+mj-cs"/>
                <a:sym typeface="Roboto Regular"/>
              </a:defRPr>
            </a:lvl9pPr>
          </a:lstStyle>
          <a:p>
            <a:pPr eaLnBrk="1" fontAlgn="auto" hangingPunct="1">
              <a:defRPr/>
            </a:pPr>
            <a:r>
              <a:rPr lang="zh-CN" altLang="en-US" sz="3600" b="1" kern="0" dirty="0">
                <a:solidFill>
                  <a:schemeClr val="tx1"/>
                </a:solidFill>
                <a:effectLst>
                  <a:outerShdw blurRad="38100" dist="38100" dir="2700000" algn="tl">
                    <a:srgbClr val="000000">
                      <a:alpha val="43137"/>
                    </a:srgbClr>
                  </a:outerShdw>
                </a:effectLst>
              </a:rPr>
              <a:t>分布式存储系统综述</a:t>
            </a:r>
            <a:endParaRPr lang="en-US" sz="3600" b="1" kern="0" dirty="0">
              <a:solidFill>
                <a:schemeClr val="tx1"/>
              </a:solidFill>
              <a:effectLst>
                <a:outerShdw blurRad="38100" dist="38100" dir="2700000" algn="tl">
                  <a:srgbClr val="000000">
                    <a:alpha val="43137"/>
                  </a:srgbClr>
                </a:outerShdw>
              </a:effectLst>
            </a:endParaRPr>
          </a:p>
        </p:txBody>
      </p:sp>
      <p:sp>
        <p:nvSpPr>
          <p:cNvPr id="23" name="矩形 259"/>
          <p:cNvSpPr>
            <a:spLocks noChangeArrowheads="1"/>
          </p:cNvSpPr>
          <p:nvPr/>
        </p:nvSpPr>
        <p:spPr bwMode="auto">
          <a:xfrm>
            <a:off x="3082924" y="3294063"/>
            <a:ext cx="4297388" cy="369332"/>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1800" dirty="0" smtClean="0"/>
              <a:t>王程锦、徐心兰、郑银婷</a:t>
            </a:r>
            <a:endParaRPr lang="en-US" altLang="zh-CN" sz="1800" dirty="0"/>
          </a:p>
        </p:txBody>
      </p:sp>
      <p:sp>
        <p:nvSpPr>
          <p:cNvPr id="2" name="灯片编号占位符 1"/>
          <p:cNvSpPr>
            <a:spLocks noGrp="1"/>
          </p:cNvSpPr>
          <p:nvPr>
            <p:ph type="sldNum" sz="quarter" idx="12"/>
          </p:nvPr>
        </p:nvSpPr>
        <p:spPr/>
        <p:txBody>
          <a:bodyPr/>
          <a:lstStyle/>
          <a:p>
            <a:pPr>
              <a:defRPr/>
            </a:pPr>
            <a:fld id="{C73FEAEF-AC88-4217-87FD-EBA7A7265F60}" type="slidenum">
              <a:rPr lang="zh-CN" altLang="en-US" smtClean="0"/>
              <a:pPr>
                <a:defRPr/>
              </a:pPr>
              <a:t>1</a:t>
            </a:fld>
            <a:endParaRPr lang="zh-CN" altLang="en-US"/>
          </a:p>
        </p:txBody>
      </p:sp>
      <p:sp>
        <p:nvSpPr>
          <p:cNvPr id="4" name="日期占位符 3"/>
          <p:cNvSpPr>
            <a:spLocks noGrp="1"/>
          </p:cNvSpPr>
          <p:nvPr>
            <p:ph type="dt" sz="half" idx="10"/>
          </p:nvPr>
        </p:nvSpPr>
        <p:spPr/>
        <p:txBody>
          <a:bodyPr/>
          <a:lstStyle/>
          <a:p>
            <a:pPr>
              <a:defRPr/>
            </a:pPr>
            <a:fld id="{51DD6EAE-A584-4D16-94AC-1D58D368D37A}" type="datetime1">
              <a:rPr lang="zh-CN" altLang="en-US" smtClean="0"/>
              <a:t>2019/10/29</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6148"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6149"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6150"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6151" name="矩形 6"/>
          <p:cNvSpPr>
            <a:spLocks noChangeArrowheads="1"/>
          </p:cNvSpPr>
          <p:nvPr/>
        </p:nvSpPr>
        <p:spPr bwMode="auto">
          <a:xfrm>
            <a:off x="357188" y="285750"/>
            <a:ext cx="66479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基于</a:t>
            </a:r>
            <a:r>
              <a:rPr lang="en-US" altLang="zh-CN" sz="2800" dirty="0" smtClean="0">
                <a:latin typeface="微软雅黑" panose="020B0503020204020204" pitchFamily="34" charset="-122"/>
                <a:ea typeface="微软雅黑" panose="020B0503020204020204" pitchFamily="34" charset="-122"/>
              </a:rPr>
              <a:t>NVMM &amp; RDMA</a:t>
            </a:r>
            <a:r>
              <a:rPr lang="zh-CN" altLang="en-US" sz="2800" dirty="0" smtClean="0">
                <a:latin typeface="微软雅黑" panose="020B0503020204020204" pitchFamily="34" charset="-122"/>
                <a:ea typeface="微软雅黑" panose="020B0503020204020204" pitchFamily="34" charset="-122"/>
              </a:rPr>
              <a:t>的分布式文件系统</a:t>
            </a:r>
            <a:endParaRPr lang="zh-CN" altLang="en-US" sz="2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C73FEAEF-AC88-4217-87FD-EBA7A7265F60}" type="slidenum">
              <a:rPr lang="zh-CN" altLang="en-US" smtClean="0"/>
              <a:pPr>
                <a:defRPr/>
              </a:pPr>
              <a:t>10</a:t>
            </a:fld>
            <a:endParaRPr lang="zh-CN" altLang="en-US"/>
          </a:p>
        </p:txBody>
      </p:sp>
      <p:sp>
        <p:nvSpPr>
          <p:cNvPr id="3" name="日期占位符 2"/>
          <p:cNvSpPr>
            <a:spLocks noGrp="1"/>
          </p:cNvSpPr>
          <p:nvPr>
            <p:ph type="dt" sz="half" idx="10"/>
          </p:nvPr>
        </p:nvSpPr>
        <p:spPr/>
        <p:txBody>
          <a:bodyPr/>
          <a:lstStyle/>
          <a:p>
            <a:pPr>
              <a:defRPr/>
            </a:pPr>
            <a:fld id="{FCF253A6-C8B4-402D-A909-09E98C6115BA}" type="datetime1">
              <a:rPr lang="zh-CN" altLang="en-US" smtClean="0"/>
              <a:t>2019/10/29</a:t>
            </a:fld>
            <a:endParaRPr lang="zh-CN" altLang="en-US"/>
          </a:p>
        </p:txBody>
      </p:sp>
      <p:sp>
        <p:nvSpPr>
          <p:cNvPr id="44" name="object 3"/>
          <p:cNvSpPr txBox="1"/>
          <p:nvPr/>
        </p:nvSpPr>
        <p:spPr>
          <a:xfrm>
            <a:off x="301774" y="1397489"/>
            <a:ext cx="3717131" cy="1556356"/>
          </a:xfrm>
          <a:prstGeom prst="rect">
            <a:avLst/>
          </a:prstGeom>
        </p:spPr>
        <p:txBody>
          <a:bodyPr vert="horz" wrap="square" lIns="0" tIns="37624" rIns="0" bIns="0" rtlCol="0">
            <a:spAutoFit/>
          </a:bodyPr>
          <a:lstStyle/>
          <a:p>
            <a:pPr marL="180975" indent="-171450" defTabSz="685800" eaLnBrk="1" fontAlgn="auto" hangingPunct="1">
              <a:spcBef>
                <a:spcPts val="296"/>
              </a:spcBef>
              <a:spcAft>
                <a:spcPts val="0"/>
              </a:spcAft>
              <a:buFont typeface="Arial"/>
              <a:buChar char="•"/>
              <a:tabLst>
                <a:tab pos="180975" algn="l"/>
              </a:tabLst>
              <a:defRPr/>
            </a:pPr>
            <a:r>
              <a:rPr sz="2700" b="1" spc="131" dirty="0">
                <a:solidFill>
                  <a:srgbClr val="C00000"/>
                </a:solidFill>
                <a:latin typeface="Arial"/>
                <a:ea typeface="+mn-ea"/>
                <a:cs typeface="Arial"/>
              </a:rPr>
              <a:t>NVMM </a:t>
            </a:r>
            <a:r>
              <a:rPr sz="2700" spc="-195" dirty="0">
                <a:solidFill>
                  <a:prstClr val="black"/>
                </a:solidFill>
                <a:latin typeface="Arial"/>
                <a:ea typeface="+mn-ea"/>
                <a:cs typeface="Arial"/>
              </a:rPr>
              <a:t>(</a:t>
            </a:r>
            <a:r>
              <a:rPr sz="2400" spc="-195" dirty="0">
                <a:solidFill>
                  <a:prstClr val="black"/>
                </a:solidFill>
                <a:latin typeface="Arial"/>
                <a:ea typeface="+mn-ea"/>
                <a:cs typeface="Arial"/>
              </a:rPr>
              <a:t>PCM, </a:t>
            </a:r>
            <a:r>
              <a:rPr sz="2400" spc="-236" dirty="0">
                <a:solidFill>
                  <a:prstClr val="black"/>
                </a:solidFill>
                <a:latin typeface="Arial"/>
                <a:ea typeface="+mn-ea"/>
                <a:cs typeface="Arial"/>
              </a:rPr>
              <a:t>ReRAM,</a:t>
            </a:r>
            <a:r>
              <a:rPr sz="2400" spc="-398" dirty="0">
                <a:solidFill>
                  <a:prstClr val="black"/>
                </a:solidFill>
                <a:latin typeface="Arial"/>
                <a:ea typeface="+mn-ea"/>
                <a:cs typeface="Arial"/>
              </a:rPr>
              <a:t> </a:t>
            </a:r>
            <a:r>
              <a:rPr sz="2400" spc="-79" dirty="0" err="1">
                <a:solidFill>
                  <a:prstClr val="black"/>
                </a:solidFill>
                <a:latin typeface="Arial"/>
                <a:ea typeface="+mn-ea"/>
                <a:cs typeface="Arial"/>
              </a:rPr>
              <a:t>etc</a:t>
            </a:r>
            <a:r>
              <a:rPr sz="2400" spc="-79" dirty="0">
                <a:solidFill>
                  <a:prstClr val="black"/>
                </a:solidFill>
                <a:latin typeface="Arial"/>
                <a:ea typeface="+mn-ea"/>
                <a:cs typeface="Arial"/>
              </a:rPr>
              <a:t>)</a:t>
            </a:r>
            <a:endParaRPr sz="2400" dirty="0">
              <a:solidFill>
                <a:prstClr val="black"/>
              </a:solidFill>
              <a:latin typeface="Arial"/>
              <a:ea typeface="+mn-ea"/>
              <a:cs typeface="Arial"/>
            </a:endParaRPr>
          </a:p>
          <a:p>
            <a:pPr marL="523875" lvl="1" indent="-171450" defTabSz="685800" eaLnBrk="1" fontAlgn="auto" hangingPunct="1">
              <a:spcBef>
                <a:spcPts val="172"/>
              </a:spcBef>
              <a:spcAft>
                <a:spcPts val="0"/>
              </a:spcAft>
              <a:buFontTx/>
              <a:buChar char="•"/>
              <a:tabLst>
                <a:tab pos="523875" algn="l"/>
              </a:tabLst>
              <a:defRPr/>
            </a:pPr>
            <a:r>
              <a:rPr lang="zh-CN" altLang="en-US" sz="2250" spc="-139" dirty="0">
                <a:solidFill>
                  <a:prstClr val="black"/>
                </a:solidFill>
                <a:latin typeface="Arial"/>
                <a:ea typeface="+mn-ea"/>
                <a:cs typeface="Arial"/>
              </a:rPr>
              <a:t>数据持久性</a:t>
            </a:r>
            <a:endParaRPr lang="en-US" altLang="zh-CN" sz="2250" spc="-139" dirty="0">
              <a:solidFill>
                <a:prstClr val="black"/>
              </a:solidFill>
              <a:latin typeface="Arial"/>
              <a:ea typeface="+mn-ea"/>
              <a:cs typeface="Arial"/>
            </a:endParaRPr>
          </a:p>
          <a:p>
            <a:pPr marL="523875" lvl="1" indent="-171450" defTabSz="685800" eaLnBrk="1" fontAlgn="auto" hangingPunct="1">
              <a:spcBef>
                <a:spcPts val="172"/>
              </a:spcBef>
              <a:spcAft>
                <a:spcPts val="0"/>
              </a:spcAft>
              <a:buFontTx/>
              <a:buChar char="•"/>
              <a:tabLst>
                <a:tab pos="523875" algn="l"/>
              </a:tabLst>
              <a:defRPr/>
            </a:pPr>
            <a:r>
              <a:rPr lang="zh-CN" altLang="en-US" sz="2250" spc="-139" dirty="0">
                <a:solidFill>
                  <a:prstClr val="black"/>
                </a:solidFill>
                <a:latin typeface="Arial"/>
                <a:cs typeface="Arial"/>
              </a:rPr>
              <a:t>字节寻址</a:t>
            </a:r>
            <a:endParaRPr lang="en-US" altLang="zh-CN" sz="2250" spc="-139" dirty="0">
              <a:solidFill>
                <a:prstClr val="black"/>
              </a:solidFill>
              <a:latin typeface="Arial"/>
              <a:ea typeface="+mn-ea"/>
              <a:cs typeface="Arial"/>
            </a:endParaRPr>
          </a:p>
          <a:p>
            <a:pPr marL="523875" lvl="1" indent="-171450" defTabSz="685800" eaLnBrk="1" fontAlgn="auto" hangingPunct="1">
              <a:spcBef>
                <a:spcPts val="71"/>
              </a:spcBef>
              <a:spcAft>
                <a:spcPts val="0"/>
              </a:spcAft>
              <a:buFontTx/>
              <a:buChar char="•"/>
              <a:tabLst>
                <a:tab pos="523875" algn="l"/>
              </a:tabLst>
              <a:defRPr/>
            </a:pPr>
            <a:r>
              <a:rPr lang="zh-CN" altLang="en-US" sz="2250" spc="-158" dirty="0">
                <a:solidFill>
                  <a:prstClr val="black"/>
                </a:solidFill>
                <a:latin typeface="Arial"/>
                <a:cs typeface="Arial"/>
              </a:rPr>
              <a:t>低延迟</a:t>
            </a:r>
            <a:endParaRPr sz="2250" dirty="0">
              <a:solidFill>
                <a:prstClr val="black"/>
              </a:solidFill>
              <a:latin typeface="Arial"/>
              <a:ea typeface="+mn-ea"/>
              <a:cs typeface="Arial"/>
            </a:endParaRPr>
          </a:p>
        </p:txBody>
      </p:sp>
      <p:sp>
        <p:nvSpPr>
          <p:cNvPr id="45" name="object 4"/>
          <p:cNvSpPr/>
          <p:nvPr/>
        </p:nvSpPr>
        <p:spPr>
          <a:xfrm>
            <a:off x="109674" y="3008320"/>
            <a:ext cx="2631186" cy="1747647"/>
          </a:xfrm>
          <a:prstGeom prst="rect">
            <a:avLst/>
          </a:prstGeom>
          <a:blipFill>
            <a:blip r:embed="rId3" cstate="print"/>
            <a:stretch>
              <a:fillRect/>
            </a:stretch>
          </a:blip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46" name="object 5"/>
          <p:cNvSpPr/>
          <p:nvPr/>
        </p:nvSpPr>
        <p:spPr>
          <a:xfrm>
            <a:off x="242262" y="3154672"/>
            <a:ext cx="2217420" cy="1320165"/>
          </a:xfrm>
          <a:prstGeom prst="rect">
            <a:avLst/>
          </a:prstGeom>
          <a:blipFill>
            <a:blip r:embed="rId4" cstate="print"/>
            <a:stretch>
              <a:fillRect/>
            </a:stretch>
          </a:blip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47" name="object 6"/>
          <p:cNvSpPr/>
          <p:nvPr/>
        </p:nvSpPr>
        <p:spPr>
          <a:xfrm>
            <a:off x="1526994" y="4005064"/>
            <a:ext cx="2022538" cy="1163003"/>
          </a:xfrm>
          <a:prstGeom prst="rect">
            <a:avLst/>
          </a:prstGeom>
          <a:blipFill>
            <a:blip r:embed="rId5" cstate="print"/>
            <a:stretch>
              <a:fillRect/>
            </a:stretch>
          </a:blip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48" name="object 7"/>
          <p:cNvSpPr/>
          <p:nvPr/>
        </p:nvSpPr>
        <p:spPr>
          <a:xfrm>
            <a:off x="4469076" y="3528432"/>
            <a:ext cx="1675924" cy="1640205"/>
          </a:xfrm>
          <a:custGeom>
            <a:avLst/>
            <a:gdLst/>
            <a:ahLst/>
            <a:cxnLst/>
            <a:rect l="l" t="t" r="r" b="b"/>
            <a:pathLst>
              <a:path w="2234565" h="2186940">
                <a:moveTo>
                  <a:pt x="1869693" y="0"/>
                </a:moveTo>
                <a:lnTo>
                  <a:pt x="364489" y="0"/>
                </a:lnTo>
                <a:lnTo>
                  <a:pt x="315032" y="3327"/>
                </a:lnTo>
                <a:lnTo>
                  <a:pt x="267596" y="13020"/>
                </a:lnTo>
                <a:lnTo>
                  <a:pt x="222617" y="28644"/>
                </a:lnTo>
                <a:lnTo>
                  <a:pt x="180528" y="49765"/>
                </a:lnTo>
                <a:lnTo>
                  <a:pt x="141764" y="75948"/>
                </a:lnTo>
                <a:lnTo>
                  <a:pt x="106759" y="106759"/>
                </a:lnTo>
                <a:lnTo>
                  <a:pt x="75948" y="141764"/>
                </a:lnTo>
                <a:lnTo>
                  <a:pt x="49765" y="180528"/>
                </a:lnTo>
                <a:lnTo>
                  <a:pt x="28644" y="222617"/>
                </a:lnTo>
                <a:lnTo>
                  <a:pt x="13020" y="267596"/>
                </a:lnTo>
                <a:lnTo>
                  <a:pt x="3327" y="315032"/>
                </a:lnTo>
                <a:lnTo>
                  <a:pt x="0" y="364489"/>
                </a:lnTo>
                <a:lnTo>
                  <a:pt x="0" y="1822437"/>
                </a:lnTo>
                <a:lnTo>
                  <a:pt x="3327" y="1871897"/>
                </a:lnTo>
                <a:lnTo>
                  <a:pt x="13020" y="1919336"/>
                </a:lnTo>
                <a:lnTo>
                  <a:pt x="28644" y="1964317"/>
                </a:lnTo>
                <a:lnTo>
                  <a:pt x="49765" y="2006408"/>
                </a:lnTo>
                <a:lnTo>
                  <a:pt x="75948" y="2045173"/>
                </a:lnTo>
                <a:lnTo>
                  <a:pt x="106759" y="2080179"/>
                </a:lnTo>
                <a:lnTo>
                  <a:pt x="141764" y="2110990"/>
                </a:lnTo>
                <a:lnTo>
                  <a:pt x="180528" y="2137174"/>
                </a:lnTo>
                <a:lnTo>
                  <a:pt x="222617" y="2158295"/>
                </a:lnTo>
                <a:lnTo>
                  <a:pt x="267596" y="2173919"/>
                </a:lnTo>
                <a:lnTo>
                  <a:pt x="315032" y="2183612"/>
                </a:lnTo>
                <a:lnTo>
                  <a:pt x="364489" y="2186940"/>
                </a:lnTo>
                <a:lnTo>
                  <a:pt x="1869693" y="2186940"/>
                </a:lnTo>
                <a:lnTo>
                  <a:pt x="1919151" y="2183612"/>
                </a:lnTo>
                <a:lnTo>
                  <a:pt x="1966587" y="2173919"/>
                </a:lnTo>
                <a:lnTo>
                  <a:pt x="2011566" y="2158295"/>
                </a:lnTo>
                <a:lnTo>
                  <a:pt x="2053655" y="2137174"/>
                </a:lnTo>
                <a:lnTo>
                  <a:pt x="2092419" y="2110990"/>
                </a:lnTo>
                <a:lnTo>
                  <a:pt x="2127424" y="2080179"/>
                </a:lnTo>
                <a:lnTo>
                  <a:pt x="2158235" y="2045173"/>
                </a:lnTo>
                <a:lnTo>
                  <a:pt x="2184418" y="2006408"/>
                </a:lnTo>
                <a:lnTo>
                  <a:pt x="2205539" y="1964317"/>
                </a:lnTo>
                <a:lnTo>
                  <a:pt x="2221163" y="1919336"/>
                </a:lnTo>
                <a:lnTo>
                  <a:pt x="2230856" y="1871897"/>
                </a:lnTo>
                <a:lnTo>
                  <a:pt x="2234184" y="1822437"/>
                </a:lnTo>
                <a:lnTo>
                  <a:pt x="2234184" y="364489"/>
                </a:lnTo>
                <a:lnTo>
                  <a:pt x="2230856" y="315032"/>
                </a:lnTo>
                <a:lnTo>
                  <a:pt x="2221163" y="267596"/>
                </a:lnTo>
                <a:lnTo>
                  <a:pt x="2205539" y="222617"/>
                </a:lnTo>
                <a:lnTo>
                  <a:pt x="2184418" y="180528"/>
                </a:lnTo>
                <a:lnTo>
                  <a:pt x="2158235" y="141764"/>
                </a:lnTo>
                <a:lnTo>
                  <a:pt x="2127424" y="106759"/>
                </a:lnTo>
                <a:lnTo>
                  <a:pt x="2092419" y="75948"/>
                </a:lnTo>
                <a:lnTo>
                  <a:pt x="2053655" y="49765"/>
                </a:lnTo>
                <a:lnTo>
                  <a:pt x="2011566" y="28644"/>
                </a:lnTo>
                <a:lnTo>
                  <a:pt x="1966587" y="13020"/>
                </a:lnTo>
                <a:lnTo>
                  <a:pt x="1919151" y="3327"/>
                </a:lnTo>
                <a:lnTo>
                  <a:pt x="1869693" y="0"/>
                </a:lnTo>
                <a:close/>
              </a:path>
            </a:pathLst>
          </a:custGeom>
          <a:solidFill>
            <a:srgbClr val="D9D9D9"/>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49" name="object 8"/>
          <p:cNvSpPr/>
          <p:nvPr/>
        </p:nvSpPr>
        <p:spPr>
          <a:xfrm>
            <a:off x="7427751" y="3535536"/>
            <a:ext cx="1674495" cy="1640205"/>
          </a:xfrm>
          <a:custGeom>
            <a:avLst/>
            <a:gdLst/>
            <a:ahLst/>
            <a:cxnLst/>
            <a:rect l="l" t="t" r="r" b="b"/>
            <a:pathLst>
              <a:path w="2232659" h="2186940">
                <a:moveTo>
                  <a:pt x="1868170" y="0"/>
                </a:moveTo>
                <a:lnTo>
                  <a:pt x="364490" y="0"/>
                </a:lnTo>
                <a:lnTo>
                  <a:pt x="315032" y="3327"/>
                </a:lnTo>
                <a:lnTo>
                  <a:pt x="267596" y="13020"/>
                </a:lnTo>
                <a:lnTo>
                  <a:pt x="222617" y="28644"/>
                </a:lnTo>
                <a:lnTo>
                  <a:pt x="180528" y="49765"/>
                </a:lnTo>
                <a:lnTo>
                  <a:pt x="141764" y="75948"/>
                </a:lnTo>
                <a:lnTo>
                  <a:pt x="106759" y="106759"/>
                </a:lnTo>
                <a:lnTo>
                  <a:pt x="75948" y="141764"/>
                </a:lnTo>
                <a:lnTo>
                  <a:pt x="49765" y="180528"/>
                </a:lnTo>
                <a:lnTo>
                  <a:pt x="28644" y="222617"/>
                </a:lnTo>
                <a:lnTo>
                  <a:pt x="13020" y="267596"/>
                </a:lnTo>
                <a:lnTo>
                  <a:pt x="3327" y="315032"/>
                </a:lnTo>
                <a:lnTo>
                  <a:pt x="0" y="364489"/>
                </a:lnTo>
                <a:lnTo>
                  <a:pt x="0" y="1822437"/>
                </a:lnTo>
                <a:lnTo>
                  <a:pt x="3327" y="1871897"/>
                </a:lnTo>
                <a:lnTo>
                  <a:pt x="13020" y="1919336"/>
                </a:lnTo>
                <a:lnTo>
                  <a:pt x="28644" y="1964317"/>
                </a:lnTo>
                <a:lnTo>
                  <a:pt x="49765" y="2006408"/>
                </a:lnTo>
                <a:lnTo>
                  <a:pt x="75948" y="2045173"/>
                </a:lnTo>
                <a:lnTo>
                  <a:pt x="106759" y="2080179"/>
                </a:lnTo>
                <a:lnTo>
                  <a:pt x="141764" y="2110990"/>
                </a:lnTo>
                <a:lnTo>
                  <a:pt x="180528" y="2137174"/>
                </a:lnTo>
                <a:lnTo>
                  <a:pt x="222617" y="2158295"/>
                </a:lnTo>
                <a:lnTo>
                  <a:pt x="267596" y="2173919"/>
                </a:lnTo>
                <a:lnTo>
                  <a:pt x="315032" y="2183612"/>
                </a:lnTo>
                <a:lnTo>
                  <a:pt x="364490" y="2186940"/>
                </a:lnTo>
                <a:lnTo>
                  <a:pt x="1868170" y="2186940"/>
                </a:lnTo>
                <a:lnTo>
                  <a:pt x="1917627" y="2183612"/>
                </a:lnTo>
                <a:lnTo>
                  <a:pt x="1965063" y="2173919"/>
                </a:lnTo>
                <a:lnTo>
                  <a:pt x="2010042" y="2158295"/>
                </a:lnTo>
                <a:lnTo>
                  <a:pt x="2052131" y="2137174"/>
                </a:lnTo>
                <a:lnTo>
                  <a:pt x="2090895" y="2110990"/>
                </a:lnTo>
                <a:lnTo>
                  <a:pt x="2125900" y="2080179"/>
                </a:lnTo>
                <a:lnTo>
                  <a:pt x="2156711" y="2045173"/>
                </a:lnTo>
                <a:lnTo>
                  <a:pt x="2182894" y="2006408"/>
                </a:lnTo>
                <a:lnTo>
                  <a:pt x="2204015" y="1964317"/>
                </a:lnTo>
                <a:lnTo>
                  <a:pt x="2219639" y="1919336"/>
                </a:lnTo>
                <a:lnTo>
                  <a:pt x="2229332" y="1871897"/>
                </a:lnTo>
                <a:lnTo>
                  <a:pt x="2232660" y="1822437"/>
                </a:lnTo>
                <a:lnTo>
                  <a:pt x="2232660" y="364489"/>
                </a:lnTo>
                <a:lnTo>
                  <a:pt x="2229332" y="315032"/>
                </a:lnTo>
                <a:lnTo>
                  <a:pt x="2219639" y="267596"/>
                </a:lnTo>
                <a:lnTo>
                  <a:pt x="2204015" y="222617"/>
                </a:lnTo>
                <a:lnTo>
                  <a:pt x="2182894" y="180528"/>
                </a:lnTo>
                <a:lnTo>
                  <a:pt x="2156711" y="141764"/>
                </a:lnTo>
                <a:lnTo>
                  <a:pt x="2125900" y="106759"/>
                </a:lnTo>
                <a:lnTo>
                  <a:pt x="2090895" y="75948"/>
                </a:lnTo>
                <a:lnTo>
                  <a:pt x="2052131" y="49765"/>
                </a:lnTo>
                <a:lnTo>
                  <a:pt x="2010042" y="28644"/>
                </a:lnTo>
                <a:lnTo>
                  <a:pt x="1965063" y="13020"/>
                </a:lnTo>
                <a:lnTo>
                  <a:pt x="1917627" y="3327"/>
                </a:lnTo>
                <a:lnTo>
                  <a:pt x="1868170" y="0"/>
                </a:lnTo>
                <a:close/>
              </a:path>
            </a:pathLst>
          </a:custGeom>
          <a:solidFill>
            <a:srgbClr val="D9D9D9"/>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50" name="object 9"/>
          <p:cNvSpPr/>
          <p:nvPr/>
        </p:nvSpPr>
        <p:spPr>
          <a:xfrm>
            <a:off x="4469076" y="3801609"/>
            <a:ext cx="1675924" cy="204788"/>
          </a:xfrm>
          <a:custGeom>
            <a:avLst/>
            <a:gdLst/>
            <a:ahLst/>
            <a:cxnLst/>
            <a:rect l="l" t="t" r="r" b="b"/>
            <a:pathLst>
              <a:path w="2234565" h="273050">
                <a:moveTo>
                  <a:pt x="2214244" y="0"/>
                </a:moveTo>
                <a:lnTo>
                  <a:pt x="19938" y="0"/>
                </a:lnTo>
                <a:lnTo>
                  <a:pt x="12162" y="1561"/>
                </a:lnTo>
                <a:lnTo>
                  <a:pt x="5826" y="5826"/>
                </a:lnTo>
                <a:lnTo>
                  <a:pt x="1561" y="12162"/>
                </a:lnTo>
                <a:lnTo>
                  <a:pt x="0" y="19938"/>
                </a:lnTo>
                <a:lnTo>
                  <a:pt x="0" y="252856"/>
                </a:lnTo>
                <a:lnTo>
                  <a:pt x="1561" y="260633"/>
                </a:lnTo>
                <a:lnTo>
                  <a:pt x="5826" y="266969"/>
                </a:lnTo>
                <a:lnTo>
                  <a:pt x="12162" y="271234"/>
                </a:lnTo>
                <a:lnTo>
                  <a:pt x="19938" y="272795"/>
                </a:lnTo>
                <a:lnTo>
                  <a:pt x="2214244" y="272795"/>
                </a:lnTo>
                <a:lnTo>
                  <a:pt x="2222021" y="271234"/>
                </a:lnTo>
                <a:lnTo>
                  <a:pt x="2228357" y="266969"/>
                </a:lnTo>
                <a:lnTo>
                  <a:pt x="2232622" y="260633"/>
                </a:lnTo>
                <a:lnTo>
                  <a:pt x="2234184" y="252856"/>
                </a:lnTo>
                <a:lnTo>
                  <a:pt x="2234184" y="19938"/>
                </a:lnTo>
                <a:lnTo>
                  <a:pt x="2232622" y="12162"/>
                </a:lnTo>
                <a:lnTo>
                  <a:pt x="2228357" y="5826"/>
                </a:lnTo>
                <a:lnTo>
                  <a:pt x="2222021" y="1561"/>
                </a:lnTo>
                <a:lnTo>
                  <a:pt x="2214244" y="0"/>
                </a:lnTo>
                <a:close/>
              </a:path>
            </a:pathLst>
          </a:custGeom>
          <a:solidFill>
            <a:srgbClr val="C00000"/>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51" name="object 10"/>
          <p:cNvSpPr/>
          <p:nvPr/>
        </p:nvSpPr>
        <p:spPr>
          <a:xfrm>
            <a:off x="7427751" y="3808713"/>
            <a:ext cx="1674495" cy="204788"/>
          </a:xfrm>
          <a:custGeom>
            <a:avLst/>
            <a:gdLst/>
            <a:ahLst/>
            <a:cxnLst/>
            <a:rect l="l" t="t" r="r" b="b"/>
            <a:pathLst>
              <a:path w="2232659" h="273050">
                <a:moveTo>
                  <a:pt x="2212721" y="0"/>
                </a:moveTo>
                <a:lnTo>
                  <a:pt x="19939" y="0"/>
                </a:lnTo>
                <a:lnTo>
                  <a:pt x="12162" y="1561"/>
                </a:lnTo>
                <a:lnTo>
                  <a:pt x="5826" y="5826"/>
                </a:lnTo>
                <a:lnTo>
                  <a:pt x="1561" y="12162"/>
                </a:lnTo>
                <a:lnTo>
                  <a:pt x="0" y="19938"/>
                </a:lnTo>
                <a:lnTo>
                  <a:pt x="0" y="252856"/>
                </a:lnTo>
                <a:lnTo>
                  <a:pt x="1561" y="260633"/>
                </a:lnTo>
                <a:lnTo>
                  <a:pt x="5826" y="266969"/>
                </a:lnTo>
                <a:lnTo>
                  <a:pt x="12162" y="271234"/>
                </a:lnTo>
                <a:lnTo>
                  <a:pt x="19939" y="272795"/>
                </a:lnTo>
                <a:lnTo>
                  <a:pt x="2212721" y="272795"/>
                </a:lnTo>
                <a:lnTo>
                  <a:pt x="2220497" y="271234"/>
                </a:lnTo>
                <a:lnTo>
                  <a:pt x="2226833" y="266969"/>
                </a:lnTo>
                <a:lnTo>
                  <a:pt x="2231098" y="260633"/>
                </a:lnTo>
                <a:lnTo>
                  <a:pt x="2232660" y="252856"/>
                </a:lnTo>
                <a:lnTo>
                  <a:pt x="2232660" y="19938"/>
                </a:lnTo>
                <a:lnTo>
                  <a:pt x="2231098" y="12162"/>
                </a:lnTo>
                <a:lnTo>
                  <a:pt x="2226833" y="5826"/>
                </a:lnTo>
                <a:lnTo>
                  <a:pt x="2220497" y="1561"/>
                </a:lnTo>
                <a:lnTo>
                  <a:pt x="2212721" y="0"/>
                </a:lnTo>
                <a:close/>
              </a:path>
            </a:pathLst>
          </a:custGeom>
          <a:solidFill>
            <a:srgbClr val="C00000"/>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52" name="object 11"/>
          <p:cNvSpPr txBox="1"/>
          <p:nvPr/>
        </p:nvSpPr>
        <p:spPr>
          <a:xfrm>
            <a:off x="4528607" y="1431371"/>
            <a:ext cx="4521041" cy="2624436"/>
          </a:xfrm>
          <a:prstGeom prst="rect">
            <a:avLst/>
          </a:prstGeom>
        </p:spPr>
        <p:txBody>
          <a:bodyPr vert="horz" wrap="square" lIns="0" tIns="9525" rIns="0" bIns="0" rtlCol="0">
            <a:spAutoFit/>
          </a:bodyPr>
          <a:lstStyle/>
          <a:p>
            <a:pPr marL="180975" indent="-171450" defTabSz="685800" eaLnBrk="1" fontAlgn="auto" hangingPunct="1">
              <a:spcBef>
                <a:spcPts val="75"/>
              </a:spcBef>
              <a:spcAft>
                <a:spcPts val="0"/>
              </a:spcAft>
              <a:buFont typeface="Arial"/>
              <a:buChar char="•"/>
              <a:tabLst>
                <a:tab pos="180975" algn="l"/>
              </a:tabLst>
              <a:defRPr/>
            </a:pPr>
            <a:r>
              <a:rPr sz="2475" b="1" spc="-41" dirty="0">
                <a:solidFill>
                  <a:srgbClr val="C00000"/>
                </a:solidFill>
                <a:latin typeface="Arial"/>
                <a:ea typeface="+mn-ea"/>
                <a:cs typeface="Arial"/>
              </a:rPr>
              <a:t>RDMA</a:t>
            </a:r>
            <a:endParaRPr sz="2475" dirty="0">
              <a:solidFill>
                <a:prstClr val="black"/>
              </a:solidFill>
              <a:latin typeface="Arial"/>
              <a:ea typeface="+mn-ea"/>
              <a:cs typeface="Arial"/>
            </a:endParaRPr>
          </a:p>
          <a:p>
            <a:pPr marL="523875" lvl="1" indent="-171450" defTabSz="685800" eaLnBrk="1" fontAlgn="auto" hangingPunct="1">
              <a:spcBef>
                <a:spcPts val="127"/>
              </a:spcBef>
              <a:spcAft>
                <a:spcPts val="0"/>
              </a:spcAft>
              <a:buFontTx/>
              <a:buChar char="•"/>
              <a:tabLst>
                <a:tab pos="523875" algn="l"/>
              </a:tabLst>
              <a:defRPr/>
            </a:pPr>
            <a:r>
              <a:rPr lang="zh-CN" altLang="en-US" sz="2250" spc="-143" dirty="0">
                <a:solidFill>
                  <a:prstClr val="black"/>
                </a:solidFill>
                <a:latin typeface="Arial"/>
                <a:ea typeface="+mn-ea"/>
                <a:cs typeface="Arial"/>
              </a:rPr>
              <a:t>远程直接访问</a:t>
            </a:r>
            <a:endParaRPr lang="en-US" altLang="zh-CN" sz="2250" spc="-143" dirty="0">
              <a:solidFill>
                <a:prstClr val="black"/>
              </a:solidFill>
              <a:latin typeface="Arial"/>
              <a:ea typeface="+mn-ea"/>
              <a:cs typeface="Arial"/>
            </a:endParaRPr>
          </a:p>
          <a:p>
            <a:pPr marL="523875" lvl="1" indent="-171450" defTabSz="685800" eaLnBrk="1" fontAlgn="auto" hangingPunct="1">
              <a:spcBef>
                <a:spcPts val="127"/>
              </a:spcBef>
              <a:spcAft>
                <a:spcPts val="0"/>
              </a:spcAft>
              <a:buFontTx/>
              <a:buChar char="•"/>
              <a:tabLst>
                <a:tab pos="523875" algn="l"/>
              </a:tabLst>
              <a:defRPr/>
            </a:pPr>
            <a:r>
              <a:rPr lang="zh-CN" altLang="en-US" sz="2250" spc="-206" dirty="0">
                <a:solidFill>
                  <a:prstClr val="black"/>
                </a:solidFill>
                <a:latin typeface="Arial"/>
                <a:ea typeface="+mn-ea"/>
                <a:cs typeface="Arial"/>
              </a:rPr>
              <a:t>绕过远程内核</a:t>
            </a:r>
            <a:endParaRPr lang="en-US" altLang="zh-CN" sz="2250" spc="-206" dirty="0">
              <a:solidFill>
                <a:prstClr val="black"/>
              </a:solidFill>
              <a:latin typeface="Arial"/>
              <a:ea typeface="+mn-ea"/>
              <a:cs typeface="Arial"/>
            </a:endParaRPr>
          </a:p>
          <a:p>
            <a:pPr marL="523875" lvl="1" indent="-171450" defTabSz="685800" eaLnBrk="1" fontAlgn="auto" hangingPunct="1">
              <a:spcBef>
                <a:spcPts val="127"/>
              </a:spcBef>
              <a:spcAft>
                <a:spcPts val="0"/>
              </a:spcAft>
              <a:buFontTx/>
              <a:buChar char="•"/>
              <a:tabLst>
                <a:tab pos="523875" algn="l"/>
              </a:tabLst>
              <a:defRPr/>
            </a:pPr>
            <a:r>
              <a:rPr lang="zh-CN" altLang="en-US" sz="2250" spc="-150" dirty="0">
                <a:solidFill>
                  <a:prstClr val="black"/>
                </a:solidFill>
                <a:latin typeface="Arial"/>
                <a:cs typeface="Arial"/>
              </a:rPr>
              <a:t>低延迟、高带宽</a:t>
            </a:r>
            <a:endParaRPr sz="2250" dirty="0">
              <a:solidFill>
                <a:prstClr val="black"/>
              </a:solidFill>
              <a:latin typeface="Arial"/>
              <a:ea typeface="+mn-ea"/>
              <a:cs typeface="Arial"/>
            </a:endParaRPr>
          </a:p>
          <a:p>
            <a:pPr defTabSz="685800" eaLnBrk="1" fontAlgn="auto" hangingPunct="1">
              <a:spcBef>
                <a:spcPts val="4"/>
              </a:spcBef>
              <a:spcAft>
                <a:spcPts val="0"/>
              </a:spcAft>
              <a:defRPr/>
            </a:pPr>
            <a:endParaRPr sz="3600" dirty="0">
              <a:solidFill>
                <a:prstClr val="black"/>
              </a:solidFill>
              <a:latin typeface="Times New Roman"/>
              <a:ea typeface="+mn-ea"/>
              <a:cs typeface="Times New Roman"/>
            </a:endParaRPr>
          </a:p>
          <a:p>
            <a:pPr marR="381476" algn="r" defTabSz="685800" eaLnBrk="1" fontAlgn="auto" hangingPunct="1">
              <a:lnSpc>
                <a:spcPts val="2865"/>
              </a:lnSpc>
              <a:spcBef>
                <a:spcPts val="0"/>
              </a:spcBef>
              <a:spcAft>
                <a:spcPts val="0"/>
              </a:spcAft>
              <a:defRPr/>
            </a:pPr>
            <a:r>
              <a:rPr sz="2400" b="1" spc="-143" dirty="0">
                <a:solidFill>
                  <a:prstClr val="black"/>
                </a:solidFill>
                <a:latin typeface="Trebuchet MS"/>
                <a:ea typeface="+mn-ea"/>
                <a:cs typeface="Trebuchet MS"/>
              </a:rPr>
              <a:t>Serv</a:t>
            </a:r>
            <a:r>
              <a:rPr sz="2400" b="1" spc="-172" dirty="0">
                <a:solidFill>
                  <a:prstClr val="black"/>
                </a:solidFill>
                <a:latin typeface="Trebuchet MS"/>
                <a:ea typeface="+mn-ea"/>
                <a:cs typeface="Trebuchet MS"/>
              </a:rPr>
              <a:t>er</a:t>
            </a:r>
            <a:endParaRPr sz="2400" dirty="0">
              <a:solidFill>
                <a:prstClr val="black"/>
              </a:solidFill>
              <a:latin typeface="Trebuchet MS"/>
              <a:ea typeface="+mn-ea"/>
              <a:cs typeface="Trebuchet MS"/>
            </a:endParaRPr>
          </a:p>
          <a:p>
            <a:pPr marL="2934176" algn="ctr" defTabSz="685800" eaLnBrk="1" fontAlgn="auto" hangingPunct="1">
              <a:lnSpc>
                <a:spcPts val="1785"/>
              </a:lnSpc>
              <a:spcBef>
                <a:spcPts val="0"/>
              </a:spcBef>
              <a:spcAft>
                <a:spcPts val="0"/>
              </a:spcAft>
              <a:defRPr/>
            </a:pPr>
            <a:r>
              <a:rPr sz="1500" b="1" spc="-83" dirty="0">
                <a:solidFill>
                  <a:srgbClr val="FFFFFF"/>
                </a:solidFill>
                <a:latin typeface="Trebuchet MS"/>
                <a:ea typeface="+mn-ea"/>
                <a:cs typeface="Trebuchet MS"/>
              </a:rPr>
              <a:t>Registered</a:t>
            </a:r>
            <a:r>
              <a:rPr sz="1500" b="1" spc="-150" dirty="0">
                <a:solidFill>
                  <a:srgbClr val="FFFFFF"/>
                </a:solidFill>
                <a:latin typeface="Trebuchet MS"/>
                <a:ea typeface="+mn-ea"/>
                <a:cs typeface="Trebuchet MS"/>
              </a:rPr>
              <a:t> </a:t>
            </a:r>
            <a:r>
              <a:rPr sz="1500" b="1" spc="-38" dirty="0">
                <a:solidFill>
                  <a:srgbClr val="FFFFFF"/>
                </a:solidFill>
                <a:latin typeface="Trebuchet MS"/>
                <a:ea typeface="+mn-ea"/>
                <a:cs typeface="Trebuchet MS"/>
              </a:rPr>
              <a:t>Memory</a:t>
            </a:r>
            <a:endParaRPr sz="1500" dirty="0">
              <a:solidFill>
                <a:prstClr val="black"/>
              </a:solidFill>
              <a:latin typeface="Trebuchet MS"/>
              <a:ea typeface="+mn-ea"/>
              <a:cs typeface="Trebuchet MS"/>
            </a:endParaRPr>
          </a:p>
        </p:txBody>
      </p:sp>
      <p:sp>
        <p:nvSpPr>
          <p:cNvPr id="53" name="object 12"/>
          <p:cNvSpPr/>
          <p:nvPr/>
        </p:nvSpPr>
        <p:spPr>
          <a:xfrm>
            <a:off x="5453200" y="4583422"/>
            <a:ext cx="691514" cy="362426"/>
          </a:xfrm>
          <a:custGeom>
            <a:avLst/>
            <a:gdLst/>
            <a:ahLst/>
            <a:cxnLst/>
            <a:rect l="l" t="t" r="r" b="b"/>
            <a:pathLst>
              <a:path w="922020" h="483235">
                <a:moveTo>
                  <a:pt x="841501" y="0"/>
                </a:moveTo>
                <a:lnTo>
                  <a:pt x="80518" y="0"/>
                </a:lnTo>
                <a:lnTo>
                  <a:pt x="49184" y="6328"/>
                </a:lnTo>
                <a:lnTo>
                  <a:pt x="23590" y="23585"/>
                </a:lnTo>
                <a:lnTo>
                  <a:pt x="6330" y="49179"/>
                </a:lnTo>
                <a:lnTo>
                  <a:pt x="0" y="80518"/>
                </a:lnTo>
                <a:lnTo>
                  <a:pt x="0" y="402590"/>
                </a:lnTo>
                <a:lnTo>
                  <a:pt x="6330" y="433928"/>
                </a:lnTo>
                <a:lnTo>
                  <a:pt x="23590" y="459522"/>
                </a:lnTo>
                <a:lnTo>
                  <a:pt x="49184" y="476779"/>
                </a:lnTo>
                <a:lnTo>
                  <a:pt x="80518" y="483108"/>
                </a:lnTo>
                <a:lnTo>
                  <a:pt x="841501" y="483108"/>
                </a:lnTo>
                <a:lnTo>
                  <a:pt x="872835" y="476779"/>
                </a:lnTo>
                <a:lnTo>
                  <a:pt x="898429" y="459522"/>
                </a:lnTo>
                <a:lnTo>
                  <a:pt x="915689" y="433928"/>
                </a:lnTo>
                <a:lnTo>
                  <a:pt x="922020" y="402590"/>
                </a:lnTo>
                <a:lnTo>
                  <a:pt x="922020" y="80518"/>
                </a:lnTo>
                <a:lnTo>
                  <a:pt x="915689" y="49179"/>
                </a:lnTo>
                <a:lnTo>
                  <a:pt x="898429" y="23585"/>
                </a:lnTo>
                <a:lnTo>
                  <a:pt x="872835" y="6328"/>
                </a:lnTo>
                <a:lnTo>
                  <a:pt x="841501" y="0"/>
                </a:lnTo>
                <a:close/>
              </a:path>
            </a:pathLst>
          </a:custGeom>
          <a:solidFill>
            <a:srgbClr val="5A5A5A"/>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54" name="object 13"/>
          <p:cNvSpPr/>
          <p:nvPr/>
        </p:nvSpPr>
        <p:spPr>
          <a:xfrm>
            <a:off x="7427751" y="4590526"/>
            <a:ext cx="690563" cy="362426"/>
          </a:xfrm>
          <a:custGeom>
            <a:avLst/>
            <a:gdLst/>
            <a:ahLst/>
            <a:cxnLst/>
            <a:rect l="l" t="t" r="r" b="b"/>
            <a:pathLst>
              <a:path w="920750" h="483235">
                <a:moveTo>
                  <a:pt x="839977" y="0"/>
                </a:moveTo>
                <a:lnTo>
                  <a:pt x="80518" y="0"/>
                </a:lnTo>
                <a:lnTo>
                  <a:pt x="49184" y="6328"/>
                </a:lnTo>
                <a:lnTo>
                  <a:pt x="23590" y="23585"/>
                </a:lnTo>
                <a:lnTo>
                  <a:pt x="6330" y="49179"/>
                </a:lnTo>
                <a:lnTo>
                  <a:pt x="0" y="80518"/>
                </a:lnTo>
                <a:lnTo>
                  <a:pt x="0" y="402590"/>
                </a:lnTo>
                <a:lnTo>
                  <a:pt x="6330" y="433928"/>
                </a:lnTo>
                <a:lnTo>
                  <a:pt x="23590" y="459522"/>
                </a:lnTo>
                <a:lnTo>
                  <a:pt x="49184" y="476779"/>
                </a:lnTo>
                <a:lnTo>
                  <a:pt x="80518" y="483108"/>
                </a:lnTo>
                <a:lnTo>
                  <a:pt x="839977" y="483108"/>
                </a:lnTo>
                <a:lnTo>
                  <a:pt x="871311" y="476779"/>
                </a:lnTo>
                <a:lnTo>
                  <a:pt x="896905" y="459522"/>
                </a:lnTo>
                <a:lnTo>
                  <a:pt x="914165" y="433928"/>
                </a:lnTo>
                <a:lnTo>
                  <a:pt x="920496" y="402590"/>
                </a:lnTo>
                <a:lnTo>
                  <a:pt x="920496" y="80518"/>
                </a:lnTo>
                <a:lnTo>
                  <a:pt x="914165" y="49179"/>
                </a:lnTo>
                <a:lnTo>
                  <a:pt x="896905" y="23585"/>
                </a:lnTo>
                <a:lnTo>
                  <a:pt x="871311" y="6328"/>
                </a:lnTo>
                <a:lnTo>
                  <a:pt x="839977" y="0"/>
                </a:lnTo>
                <a:close/>
              </a:path>
            </a:pathLst>
          </a:custGeom>
          <a:solidFill>
            <a:srgbClr val="5A5A5A"/>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55" name="object 14"/>
          <p:cNvSpPr txBox="1"/>
          <p:nvPr/>
        </p:nvSpPr>
        <p:spPr>
          <a:xfrm>
            <a:off x="7564720" y="4610948"/>
            <a:ext cx="417195" cy="286617"/>
          </a:xfrm>
          <a:prstGeom prst="rect">
            <a:avLst/>
          </a:prstGeom>
        </p:spPr>
        <p:txBody>
          <a:bodyPr vert="horz" wrap="square" lIns="0" tIns="9525" rIns="0" bIns="0" rtlCol="0">
            <a:spAutoFit/>
          </a:bodyPr>
          <a:lstStyle/>
          <a:p>
            <a:pPr marL="9525" defTabSz="685800" eaLnBrk="1" fontAlgn="auto" hangingPunct="1">
              <a:spcBef>
                <a:spcPts val="75"/>
              </a:spcBef>
              <a:spcAft>
                <a:spcPts val="0"/>
              </a:spcAft>
              <a:defRPr/>
            </a:pPr>
            <a:r>
              <a:rPr spc="-229" dirty="0">
                <a:solidFill>
                  <a:srgbClr val="FFFFFF"/>
                </a:solidFill>
                <a:latin typeface="Arial"/>
                <a:ea typeface="+mn-ea"/>
                <a:cs typeface="Arial"/>
              </a:rPr>
              <a:t>HCA</a:t>
            </a:r>
            <a:endParaRPr>
              <a:solidFill>
                <a:prstClr val="black"/>
              </a:solidFill>
              <a:latin typeface="Arial"/>
              <a:ea typeface="+mn-ea"/>
              <a:cs typeface="Arial"/>
            </a:endParaRPr>
          </a:p>
        </p:txBody>
      </p:sp>
      <p:sp>
        <p:nvSpPr>
          <p:cNvPr id="56" name="object 15"/>
          <p:cNvSpPr/>
          <p:nvPr/>
        </p:nvSpPr>
        <p:spPr>
          <a:xfrm>
            <a:off x="4469075" y="4583422"/>
            <a:ext cx="690563" cy="362426"/>
          </a:xfrm>
          <a:custGeom>
            <a:avLst/>
            <a:gdLst/>
            <a:ahLst/>
            <a:cxnLst/>
            <a:rect l="l" t="t" r="r" b="b"/>
            <a:pathLst>
              <a:path w="920750" h="483235">
                <a:moveTo>
                  <a:pt x="839978" y="0"/>
                </a:moveTo>
                <a:lnTo>
                  <a:pt x="80517" y="0"/>
                </a:lnTo>
                <a:lnTo>
                  <a:pt x="49184" y="6328"/>
                </a:lnTo>
                <a:lnTo>
                  <a:pt x="23590" y="23585"/>
                </a:lnTo>
                <a:lnTo>
                  <a:pt x="6330" y="49179"/>
                </a:lnTo>
                <a:lnTo>
                  <a:pt x="0" y="80518"/>
                </a:lnTo>
                <a:lnTo>
                  <a:pt x="0" y="402590"/>
                </a:lnTo>
                <a:lnTo>
                  <a:pt x="6330" y="433928"/>
                </a:lnTo>
                <a:lnTo>
                  <a:pt x="23590" y="459522"/>
                </a:lnTo>
                <a:lnTo>
                  <a:pt x="49184" y="476779"/>
                </a:lnTo>
                <a:lnTo>
                  <a:pt x="80517" y="483108"/>
                </a:lnTo>
                <a:lnTo>
                  <a:pt x="839978" y="483108"/>
                </a:lnTo>
                <a:lnTo>
                  <a:pt x="871311" y="476779"/>
                </a:lnTo>
                <a:lnTo>
                  <a:pt x="896905" y="459522"/>
                </a:lnTo>
                <a:lnTo>
                  <a:pt x="914165" y="433928"/>
                </a:lnTo>
                <a:lnTo>
                  <a:pt x="920495" y="402590"/>
                </a:lnTo>
                <a:lnTo>
                  <a:pt x="920495" y="80518"/>
                </a:lnTo>
                <a:lnTo>
                  <a:pt x="914165" y="49179"/>
                </a:lnTo>
                <a:lnTo>
                  <a:pt x="896905" y="23585"/>
                </a:lnTo>
                <a:lnTo>
                  <a:pt x="871311" y="6328"/>
                </a:lnTo>
                <a:lnTo>
                  <a:pt x="839978" y="0"/>
                </a:lnTo>
                <a:close/>
              </a:path>
            </a:pathLst>
          </a:custGeom>
          <a:solidFill>
            <a:srgbClr val="006FC0"/>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57" name="object 16"/>
          <p:cNvSpPr txBox="1"/>
          <p:nvPr/>
        </p:nvSpPr>
        <p:spPr>
          <a:xfrm>
            <a:off x="4611570" y="4604072"/>
            <a:ext cx="1396365" cy="286617"/>
          </a:xfrm>
          <a:prstGeom prst="rect">
            <a:avLst/>
          </a:prstGeom>
        </p:spPr>
        <p:txBody>
          <a:bodyPr vert="horz" wrap="square" lIns="0" tIns="9525" rIns="0" bIns="0" rtlCol="0">
            <a:spAutoFit/>
          </a:bodyPr>
          <a:lstStyle/>
          <a:p>
            <a:pPr marL="9525" defTabSz="685800" eaLnBrk="1" fontAlgn="auto" hangingPunct="1">
              <a:spcBef>
                <a:spcPts val="75"/>
              </a:spcBef>
              <a:spcAft>
                <a:spcPts val="0"/>
              </a:spcAft>
              <a:tabLst>
                <a:tab pos="988219" algn="l"/>
              </a:tabLst>
              <a:defRPr/>
            </a:pPr>
            <a:r>
              <a:rPr spc="-255" dirty="0">
                <a:solidFill>
                  <a:srgbClr val="FFFFFF"/>
                </a:solidFill>
                <a:latin typeface="Arial"/>
                <a:ea typeface="+mn-ea"/>
                <a:cs typeface="Arial"/>
              </a:rPr>
              <a:t>CP</a:t>
            </a:r>
            <a:r>
              <a:rPr spc="-259" dirty="0">
                <a:solidFill>
                  <a:srgbClr val="FFFFFF"/>
                </a:solidFill>
                <a:latin typeface="Arial"/>
                <a:ea typeface="+mn-ea"/>
                <a:cs typeface="Arial"/>
              </a:rPr>
              <a:t>U</a:t>
            </a:r>
            <a:r>
              <a:rPr dirty="0">
                <a:solidFill>
                  <a:srgbClr val="FFFFFF"/>
                </a:solidFill>
                <a:latin typeface="Arial"/>
                <a:ea typeface="+mn-ea"/>
                <a:cs typeface="Arial"/>
              </a:rPr>
              <a:t>	</a:t>
            </a:r>
            <a:r>
              <a:rPr spc="-225" dirty="0">
                <a:solidFill>
                  <a:srgbClr val="FFFFFF"/>
                </a:solidFill>
                <a:latin typeface="Arial"/>
                <a:ea typeface="+mn-ea"/>
                <a:cs typeface="Arial"/>
              </a:rPr>
              <a:t>HCA</a:t>
            </a:r>
            <a:endParaRPr>
              <a:solidFill>
                <a:prstClr val="black"/>
              </a:solidFill>
              <a:latin typeface="Arial"/>
              <a:ea typeface="+mn-ea"/>
              <a:cs typeface="Arial"/>
            </a:endParaRPr>
          </a:p>
        </p:txBody>
      </p:sp>
      <p:sp>
        <p:nvSpPr>
          <p:cNvPr id="58" name="object 17"/>
          <p:cNvSpPr/>
          <p:nvPr/>
        </p:nvSpPr>
        <p:spPr>
          <a:xfrm>
            <a:off x="8411873" y="4590526"/>
            <a:ext cx="690563" cy="362426"/>
          </a:xfrm>
          <a:custGeom>
            <a:avLst/>
            <a:gdLst/>
            <a:ahLst/>
            <a:cxnLst/>
            <a:rect l="l" t="t" r="r" b="b"/>
            <a:pathLst>
              <a:path w="920750" h="483235">
                <a:moveTo>
                  <a:pt x="839977" y="0"/>
                </a:moveTo>
                <a:lnTo>
                  <a:pt x="80518" y="0"/>
                </a:lnTo>
                <a:lnTo>
                  <a:pt x="49184" y="6328"/>
                </a:lnTo>
                <a:lnTo>
                  <a:pt x="23590" y="23585"/>
                </a:lnTo>
                <a:lnTo>
                  <a:pt x="6330" y="49179"/>
                </a:lnTo>
                <a:lnTo>
                  <a:pt x="0" y="80518"/>
                </a:lnTo>
                <a:lnTo>
                  <a:pt x="0" y="402590"/>
                </a:lnTo>
                <a:lnTo>
                  <a:pt x="6330" y="433928"/>
                </a:lnTo>
                <a:lnTo>
                  <a:pt x="23590" y="459522"/>
                </a:lnTo>
                <a:lnTo>
                  <a:pt x="49184" y="476779"/>
                </a:lnTo>
                <a:lnTo>
                  <a:pt x="80518" y="483108"/>
                </a:lnTo>
                <a:lnTo>
                  <a:pt x="839977" y="483108"/>
                </a:lnTo>
                <a:lnTo>
                  <a:pt x="871311" y="476779"/>
                </a:lnTo>
                <a:lnTo>
                  <a:pt x="896905" y="459522"/>
                </a:lnTo>
                <a:lnTo>
                  <a:pt x="914165" y="433928"/>
                </a:lnTo>
                <a:lnTo>
                  <a:pt x="920496" y="402590"/>
                </a:lnTo>
                <a:lnTo>
                  <a:pt x="920496" y="80518"/>
                </a:lnTo>
                <a:lnTo>
                  <a:pt x="914165" y="49179"/>
                </a:lnTo>
                <a:lnTo>
                  <a:pt x="896905" y="23585"/>
                </a:lnTo>
                <a:lnTo>
                  <a:pt x="871311" y="6328"/>
                </a:lnTo>
                <a:lnTo>
                  <a:pt x="839977" y="0"/>
                </a:lnTo>
                <a:close/>
              </a:path>
            </a:pathLst>
          </a:custGeom>
          <a:solidFill>
            <a:srgbClr val="006FC0"/>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59" name="object 18"/>
          <p:cNvSpPr txBox="1"/>
          <p:nvPr/>
        </p:nvSpPr>
        <p:spPr>
          <a:xfrm>
            <a:off x="8555035" y="4610948"/>
            <a:ext cx="405765" cy="286617"/>
          </a:xfrm>
          <a:prstGeom prst="rect">
            <a:avLst/>
          </a:prstGeom>
        </p:spPr>
        <p:txBody>
          <a:bodyPr vert="horz" wrap="square" lIns="0" tIns="9525" rIns="0" bIns="0" rtlCol="0">
            <a:spAutoFit/>
          </a:bodyPr>
          <a:lstStyle/>
          <a:p>
            <a:pPr marL="9525" defTabSz="685800" eaLnBrk="1" fontAlgn="auto" hangingPunct="1">
              <a:spcBef>
                <a:spcPts val="75"/>
              </a:spcBef>
              <a:spcAft>
                <a:spcPts val="0"/>
              </a:spcAft>
              <a:defRPr/>
            </a:pPr>
            <a:r>
              <a:rPr spc="-259" dirty="0">
                <a:solidFill>
                  <a:srgbClr val="FFFFFF"/>
                </a:solidFill>
                <a:latin typeface="Arial"/>
                <a:ea typeface="+mn-ea"/>
                <a:cs typeface="Arial"/>
              </a:rPr>
              <a:t>CPU</a:t>
            </a:r>
            <a:endParaRPr>
              <a:solidFill>
                <a:prstClr val="black"/>
              </a:solidFill>
              <a:latin typeface="Arial"/>
              <a:ea typeface="+mn-ea"/>
              <a:cs typeface="Arial"/>
            </a:endParaRPr>
          </a:p>
        </p:txBody>
      </p:sp>
      <p:sp>
        <p:nvSpPr>
          <p:cNvPr id="60" name="object 19"/>
          <p:cNvSpPr/>
          <p:nvPr/>
        </p:nvSpPr>
        <p:spPr>
          <a:xfrm>
            <a:off x="4705676" y="4006208"/>
            <a:ext cx="217170" cy="577691"/>
          </a:xfrm>
          <a:custGeom>
            <a:avLst/>
            <a:gdLst/>
            <a:ahLst/>
            <a:cxnLst/>
            <a:rect l="l" t="t" r="r" b="b"/>
            <a:pathLst>
              <a:path w="289560" h="770254">
                <a:moveTo>
                  <a:pt x="173736" y="86867"/>
                </a:moveTo>
                <a:lnTo>
                  <a:pt x="115824" y="86867"/>
                </a:lnTo>
                <a:lnTo>
                  <a:pt x="115824" y="770127"/>
                </a:lnTo>
                <a:lnTo>
                  <a:pt x="173736" y="770127"/>
                </a:lnTo>
                <a:lnTo>
                  <a:pt x="173736" y="86867"/>
                </a:lnTo>
                <a:close/>
              </a:path>
              <a:path w="289560" h="770254">
                <a:moveTo>
                  <a:pt x="144780" y="0"/>
                </a:moveTo>
                <a:lnTo>
                  <a:pt x="0" y="115823"/>
                </a:lnTo>
                <a:lnTo>
                  <a:pt x="115824" y="115823"/>
                </a:lnTo>
                <a:lnTo>
                  <a:pt x="115824" y="86867"/>
                </a:lnTo>
                <a:lnTo>
                  <a:pt x="253365" y="86867"/>
                </a:lnTo>
                <a:lnTo>
                  <a:pt x="144780" y="0"/>
                </a:lnTo>
                <a:close/>
              </a:path>
              <a:path w="289560" h="770254">
                <a:moveTo>
                  <a:pt x="253365" y="86867"/>
                </a:moveTo>
                <a:lnTo>
                  <a:pt x="173736" y="86867"/>
                </a:lnTo>
                <a:lnTo>
                  <a:pt x="173736" y="115823"/>
                </a:lnTo>
                <a:lnTo>
                  <a:pt x="289560" y="115823"/>
                </a:lnTo>
                <a:lnTo>
                  <a:pt x="253365" y="86867"/>
                </a:lnTo>
                <a:close/>
              </a:path>
            </a:pathLst>
          </a:custGeom>
          <a:solidFill>
            <a:srgbClr val="585858"/>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61" name="object 20"/>
          <p:cNvSpPr/>
          <p:nvPr/>
        </p:nvSpPr>
        <p:spPr>
          <a:xfrm>
            <a:off x="5159448" y="4655793"/>
            <a:ext cx="293846" cy="217170"/>
          </a:xfrm>
          <a:custGeom>
            <a:avLst/>
            <a:gdLst/>
            <a:ahLst/>
            <a:cxnLst/>
            <a:rect l="l" t="t" r="r" b="b"/>
            <a:pathLst>
              <a:path w="391795" h="289560">
                <a:moveTo>
                  <a:pt x="275971" y="0"/>
                </a:moveTo>
                <a:lnTo>
                  <a:pt x="275767" y="115823"/>
                </a:lnTo>
                <a:lnTo>
                  <a:pt x="304800" y="115874"/>
                </a:lnTo>
                <a:lnTo>
                  <a:pt x="304673" y="173786"/>
                </a:lnTo>
                <a:lnTo>
                  <a:pt x="275666" y="173786"/>
                </a:lnTo>
                <a:lnTo>
                  <a:pt x="275463" y="289559"/>
                </a:lnTo>
                <a:lnTo>
                  <a:pt x="368415" y="173786"/>
                </a:lnTo>
                <a:lnTo>
                  <a:pt x="304673" y="173786"/>
                </a:lnTo>
                <a:lnTo>
                  <a:pt x="368455" y="173736"/>
                </a:lnTo>
                <a:lnTo>
                  <a:pt x="391541" y="144983"/>
                </a:lnTo>
                <a:lnTo>
                  <a:pt x="275971" y="0"/>
                </a:lnTo>
                <a:close/>
              </a:path>
              <a:path w="391795" h="289560">
                <a:moveTo>
                  <a:pt x="275767" y="115823"/>
                </a:moveTo>
                <a:lnTo>
                  <a:pt x="275666" y="173736"/>
                </a:lnTo>
                <a:lnTo>
                  <a:pt x="304673" y="173786"/>
                </a:lnTo>
                <a:lnTo>
                  <a:pt x="304800" y="115874"/>
                </a:lnTo>
                <a:lnTo>
                  <a:pt x="275767" y="115823"/>
                </a:lnTo>
                <a:close/>
              </a:path>
              <a:path w="391795" h="289560">
                <a:moveTo>
                  <a:pt x="0" y="115341"/>
                </a:moveTo>
                <a:lnTo>
                  <a:pt x="0" y="173253"/>
                </a:lnTo>
                <a:lnTo>
                  <a:pt x="275666" y="173736"/>
                </a:lnTo>
                <a:lnTo>
                  <a:pt x="275767" y="115823"/>
                </a:lnTo>
                <a:lnTo>
                  <a:pt x="0" y="115341"/>
                </a:lnTo>
                <a:close/>
              </a:path>
            </a:pathLst>
          </a:custGeom>
          <a:solidFill>
            <a:srgbClr val="585858"/>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62" name="object 21"/>
          <p:cNvSpPr/>
          <p:nvPr/>
        </p:nvSpPr>
        <p:spPr>
          <a:xfrm>
            <a:off x="5689800" y="4006207"/>
            <a:ext cx="217170" cy="578168"/>
          </a:xfrm>
          <a:custGeom>
            <a:avLst/>
            <a:gdLst/>
            <a:ahLst/>
            <a:cxnLst/>
            <a:rect l="l" t="t" r="r" b="b"/>
            <a:pathLst>
              <a:path w="289559" h="770889">
                <a:moveTo>
                  <a:pt x="115824" y="654989"/>
                </a:moveTo>
                <a:lnTo>
                  <a:pt x="0" y="654989"/>
                </a:lnTo>
                <a:lnTo>
                  <a:pt x="144779" y="770813"/>
                </a:lnTo>
                <a:lnTo>
                  <a:pt x="253364" y="683945"/>
                </a:lnTo>
                <a:lnTo>
                  <a:pt x="115824" y="683945"/>
                </a:lnTo>
                <a:lnTo>
                  <a:pt x="115824" y="654989"/>
                </a:lnTo>
                <a:close/>
              </a:path>
              <a:path w="289559" h="770889">
                <a:moveTo>
                  <a:pt x="173735" y="86867"/>
                </a:moveTo>
                <a:lnTo>
                  <a:pt x="115824" y="86867"/>
                </a:lnTo>
                <a:lnTo>
                  <a:pt x="115824" y="683945"/>
                </a:lnTo>
                <a:lnTo>
                  <a:pt x="173735" y="683945"/>
                </a:lnTo>
                <a:lnTo>
                  <a:pt x="173735" y="86867"/>
                </a:lnTo>
                <a:close/>
              </a:path>
              <a:path w="289559" h="770889">
                <a:moveTo>
                  <a:pt x="289559" y="654989"/>
                </a:moveTo>
                <a:lnTo>
                  <a:pt x="173735" y="654989"/>
                </a:lnTo>
                <a:lnTo>
                  <a:pt x="173735" y="683945"/>
                </a:lnTo>
                <a:lnTo>
                  <a:pt x="253364" y="683945"/>
                </a:lnTo>
                <a:lnTo>
                  <a:pt x="289559" y="654989"/>
                </a:lnTo>
                <a:close/>
              </a:path>
              <a:path w="289559" h="770889">
                <a:moveTo>
                  <a:pt x="144779" y="0"/>
                </a:moveTo>
                <a:lnTo>
                  <a:pt x="0" y="115823"/>
                </a:lnTo>
                <a:lnTo>
                  <a:pt x="115824" y="115823"/>
                </a:lnTo>
                <a:lnTo>
                  <a:pt x="115824" y="86867"/>
                </a:lnTo>
                <a:lnTo>
                  <a:pt x="253364" y="86867"/>
                </a:lnTo>
                <a:lnTo>
                  <a:pt x="144779" y="0"/>
                </a:lnTo>
                <a:close/>
              </a:path>
              <a:path w="289559" h="770889">
                <a:moveTo>
                  <a:pt x="253364" y="86867"/>
                </a:moveTo>
                <a:lnTo>
                  <a:pt x="173735" y="86867"/>
                </a:lnTo>
                <a:lnTo>
                  <a:pt x="173735" y="115823"/>
                </a:lnTo>
                <a:lnTo>
                  <a:pt x="289559" y="115823"/>
                </a:lnTo>
                <a:lnTo>
                  <a:pt x="253364" y="86867"/>
                </a:lnTo>
                <a:close/>
              </a:path>
            </a:pathLst>
          </a:custGeom>
          <a:solidFill>
            <a:srgbClr val="585858"/>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63" name="object 22"/>
          <p:cNvSpPr/>
          <p:nvPr/>
        </p:nvSpPr>
        <p:spPr>
          <a:xfrm>
            <a:off x="6144714" y="4655469"/>
            <a:ext cx="1273492" cy="217170"/>
          </a:xfrm>
          <a:custGeom>
            <a:avLst/>
            <a:gdLst/>
            <a:ahLst/>
            <a:cxnLst/>
            <a:rect l="l" t="t" r="r" b="b"/>
            <a:pathLst>
              <a:path w="1697990" h="289560">
                <a:moveTo>
                  <a:pt x="1674339" y="115811"/>
                </a:moveTo>
                <a:lnTo>
                  <a:pt x="1610613" y="115811"/>
                </a:lnTo>
                <a:lnTo>
                  <a:pt x="1610613" y="173723"/>
                </a:lnTo>
                <a:lnTo>
                  <a:pt x="1581734" y="173734"/>
                </a:lnTo>
                <a:lnTo>
                  <a:pt x="1581784" y="289559"/>
                </a:lnTo>
                <a:lnTo>
                  <a:pt x="1697481" y="144729"/>
                </a:lnTo>
                <a:lnTo>
                  <a:pt x="1674339" y="115811"/>
                </a:lnTo>
                <a:close/>
              </a:path>
              <a:path w="1697990" h="289560">
                <a:moveTo>
                  <a:pt x="1581708" y="115822"/>
                </a:moveTo>
                <a:lnTo>
                  <a:pt x="0" y="116458"/>
                </a:lnTo>
                <a:lnTo>
                  <a:pt x="0" y="174370"/>
                </a:lnTo>
                <a:lnTo>
                  <a:pt x="1581734" y="173734"/>
                </a:lnTo>
                <a:lnTo>
                  <a:pt x="1581708" y="115822"/>
                </a:lnTo>
                <a:close/>
              </a:path>
              <a:path w="1697990" h="289560">
                <a:moveTo>
                  <a:pt x="1610613" y="115811"/>
                </a:moveTo>
                <a:lnTo>
                  <a:pt x="1581708" y="115822"/>
                </a:lnTo>
                <a:lnTo>
                  <a:pt x="1581734" y="173734"/>
                </a:lnTo>
                <a:lnTo>
                  <a:pt x="1610613" y="173723"/>
                </a:lnTo>
                <a:lnTo>
                  <a:pt x="1610613" y="115811"/>
                </a:lnTo>
                <a:close/>
              </a:path>
              <a:path w="1697990" h="289560">
                <a:moveTo>
                  <a:pt x="1581657" y="0"/>
                </a:moveTo>
                <a:lnTo>
                  <a:pt x="1581708" y="115822"/>
                </a:lnTo>
                <a:lnTo>
                  <a:pt x="1674339" y="115811"/>
                </a:lnTo>
                <a:lnTo>
                  <a:pt x="1581657" y="0"/>
                </a:lnTo>
                <a:close/>
              </a:path>
            </a:pathLst>
          </a:custGeom>
          <a:solidFill>
            <a:srgbClr val="585858"/>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64" name="object 23"/>
          <p:cNvSpPr/>
          <p:nvPr/>
        </p:nvSpPr>
        <p:spPr>
          <a:xfrm>
            <a:off x="7664351" y="4006453"/>
            <a:ext cx="217170" cy="583883"/>
          </a:xfrm>
          <a:custGeom>
            <a:avLst/>
            <a:gdLst/>
            <a:ahLst/>
            <a:cxnLst/>
            <a:rect l="l" t="t" r="r" b="b"/>
            <a:pathLst>
              <a:path w="289559" h="778510">
                <a:moveTo>
                  <a:pt x="173735" y="86868"/>
                </a:moveTo>
                <a:lnTo>
                  <a:pt x="115824" y="86868"/>
                </a:lnTo>
                <a:lnTo>
                  <a:pt x="115824" y="778103"/>
                </a:lnTo>
                <a:lnTo>
                  <a:pt x="173735" y="778103"/>
                </a:lnTo>
                <a:lnTo>
                  <a:pt x="173735" y="86868"/>
                </a:lnTo>
                <a:close/>
              </a:path>
              <a:path w="289559" h="778510">
                <a:moveTo>
                  <a:pt x="144779" y="0"/>
                </a:moveTo>
                <a:lnTo>
                  <a:pt x="0" y="115824"/>
                </a:lnTo>
                <a:lnTo>
                  <a:pt x="115824" y="115824"/>
                </a:lnTo>
                <a:lnTo>
                  <a:pt x="115824" y="86868"/>
                </a:lnTo>
                <a:lnTo>
                  <a:pt x="253364" y="86868"/>
                </a:lnTo>
                <a:lnTo>
                  <a:pt x="144779" y="0"/>
                </a:lnTo>
                <a:close/>
              </a:path>
              <a:path w="289559" h="778510">
                <a:moveTo>
                  <a:pt x="253364" y="86868"/>
                </a:moveTo>
                <a:lnTo>
                  <a:pt x="173735" y="86868"/>
                </a:lnTo>
                <a:lnTo>
                  <a:pt x="173735" y="115824"/>
                </a:lnTo>
                <a:lnTo>
                  <a:pt x="289559" y="115824"/>
                </a:lnTo>
                <a:lnTo>
                  <a:pt x="253364" y="86868"/>
                </a:lnTo>
                <a:close/>
              </a:path>
            </a:pathLst>
          </a:custGeom>
          <a:solidFill>
            <a:srgbClr val="585858"/>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65" name="object 24"/>
          <p:cNvSpPr/>
          <p:nvPr/>
        </p:nvSpPr>
        <p:spPr>
          <a:xfrm>
            <a:off x="4522797" y="4177657"/>
            <a:ext cx="234315" cy="234315"/>
          </a:xfrm>
          <a:custGeom>
            <a:avLst/>
            <a:gdLst/>
            <a:ahLst/>
            <a:cxnLst/>
            <a:rect l="l" t="t" r="r" b="b"/>
            <a:pathLst>
              <a:path w="312420" h="312420">
                <a:moveTo>
                  <a:pt x="156210" y="0"/>
                </a:moveTo>
                <a:lnTo>
                  <a:pt x="106850" y="7967"/>
                </a:lnTo>
                <a:lnTo>
                  <a:pt x="63971" y="30150"/>
                </a:lnTo>
                <a:lnTo>
                  <a:pt x="30150" y="63971"/>
                </a:lnTo>
                <a:lnTo>
                  <a:pt x="7967" y="106850"/>
                </a:lnTo>
                <a:lnTo>
                  <a:pt x="0" y="156209"/>
                </a:lnTo>
                <a:lnTo>
                  <a:pt x="7967" y="205569"/>
                </a:lnTo>
                <a:lnTo>
                  <a:pt x="30150" y="248448"/>
                </a:lnTo>
                <a:lnTo>
                  <a:pt x="63971" y="282269"/>
                </a:lnTo>
                <a:lnTo>
                  <a:pt x="106850" y="304452"/>
                </a:lnTo>
                <a:lnTo>
                  <a:pt x="156210" y="312419"/>
                </a:lnTo>
                <a:lnTo>
                  <a:pt x="205569" y="304452"/>
                </a:lnTo>
                <a:lnTo>
                  <a:pt x="248448" y="282269"/>
                </a:lnTo>
                <a:lnTo>
                  <a:pt x="282269" y="248448"/>
                </a:lnTo>
                <a:lnTo>
                  <a:pt x="304452" y="205569"/>
                </a:lnTo>
                <a:lnTo>
                  <a:pt x="312420" y="156209"/>
                </a:lnTo>
                <a:lnTo>
                  <a:pt x="304452" y="106850"/>
                </a:lnTo>
                <a:lnTo>
                  <a:pt x="282269" y="63971"/>
                </a:lnTo>
                <a:lnTo>
                  <a:pt x="248448" y="30150"/>
                </a:lnTo>
                <a:lnTo>
                  <a:pt x="205569" y="7967"/>
                </a:lnTo>
                <a:lnTo>
                  <a:pt x="156210" y="0"/>
                </a:lnTo>
                <a:close/>
              </a:path>
            </a:pathLst>
          </a:custGeom>
          <a:solidFill>
            <a:srgbClr val="25393C"/>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66" name="object 25"/>
          <p:cNvSpPr/>
          <p:nvPr/>
        </p:nvSpPr>
        <p:spPr>
          <a:xfrm>
            <a:off x="5160591" y="4475980"/>
            <a:ext cx="234315" cy="234315"/>
          </a:xfrm>
          <a:custGeom>
            <a:avLst/>
            <a:gdLst/>
            <a:ahLst/>
            <a:cxnLst/>
            <a:rect l="l" t="t" r="r" b="b"/>
            <a:pathLst>
              <a:path w="312420" h="312420">
                <a:moveTo>
                  <a:pt x="156210" y="0"/>
                </a:moveTo>
                <a:lnTo>
                  <a:pt x="106850" y="7963"/>
                </a:lnTo>
                <a:lnTo>
                  <a:pt x="63971" y="30139"/>
                </a:lnTo>
                <a:lnTo>
                  <a:pt x="30150" y="63954"/>
                </a:lnTo>
                <a:lnTo>
                  <a:pt x="7967" y="106836"/>
                </a:lnTo>
                <a:lnTo>
                  <a:pt x="0" y="156209"/>
                </a:lnTo>
                <a:lnTo>
                  <a:pt x="7967" y="205583"/>
                </a:lnTo>
                <a:lnTo>
                  <a:pt x="30150" y="248465"/>
                </a:lnTo>
                <a:lnTo>
                  <a:pt x="63971" y="282280"/>
                </a:lnTo>
                <a:lnTo>
                  <a:pt x="106850" y="304456"/>
                </a:lnTo>
                <a:lnTo>
                  <a:pt x="156210" y="312419"/>
                </a:lnTo>
                <a:lnTo>
                  <a:pt x="205569" y="304456"/>
                </a:lnTo>
                <a:lnTo>
                  <a:pt x="248448" y="282280"/>
                </a:lnTo>
                <a:lnTo>
                  <a:pt x="282269" y="248465"/>
                </a:lnTo>
                <a:lnTo>
                  <a:pt x="304452" y="205583"/>
                </a:lnTo>
                <a:lnTo>
                  <a:pt x="312420" y="156209"/>
                </a:lnTo>
                <a:lnTo>
                  <a:pt x="304452" y="106836"/>
                </a:lnTo>
                <a:lnTo>
                  <a:pt x="282269" y="63954"/>
                </a:lnTo>
                <a:lnTo>
                  <a:pt x="248448" y="30139"/>
                </a:lnTo>
                <a:lnTo>
                  <a:pt x="205569" y="7963"/>
                </a:lnTo>
                <a:lnTo>
                  <a:pt x="156210" y="0"/>
                </a:lnTo>
                <a:close/>
              </a:path>
            </a:pathLst>
          </a:custGeom>
          <a:solidFill>
            <a:srgbClr val="25393C"/>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67" name="object 26"/>
          <p:cNvSpPr txBox="1"/>
          <p:nvPr/>
        </p:nvSpPr>
        <p:spPr>
          <a:xfrm>
            <a:off x="5226313" y="4483600"/>
            <a:ext cx="104299" cy="193803"/>
          </a:xfrm>
          <a:prstGeom prst="rect">
            <a:avLst/>
          </a:prstGeom>
        </p:spPr>
        <p:txBody>
          <a:bodyPr vert="horz" wrap="square" lIns="0" tIns="9049" rIns="0" bIns="0" rtlCol="0">
            <a:spAutoFit/>
          </a:bodyPr>
          <a:lstStyle/>
          <a:p>
            <a:pPr marL="9525" defTabSz="685800" eaLnBrk="1" fontAlgn="auto" hangingPunct="1">
              <a:spcBef>
                <a:spcPts val="71"/>
              </a:spcBef>
              <a:spcAft>
                <a:spcPts val="0"/>
              </a:spcAft>
              <a:defRPr/>
            </a:pPr>
            <a:r>
              <a:rPr sz="1200" b="1" spc="-45" dirty="0">
                <a:solidFill>
                  <a:srgbClr val="FFFFFF"/>
                </a:solidFill>
                <a:latin typeface="Trebuchet MS"/>
                <a:ea typeface="+mn-ea"/>
                <a:cs typeface="Trebuchet MS"/>
              </a:rPr>
              <a:t>B</a:t>
            </a:r>
            <a:endParaRPr sz="1200">
              <a:solidFill>
                <a:prstClr val="black"/>
              </a:solidFill>
              <a:latin typeface="Trebuchet MS"/>
              <a:ea typeface="+mn-ea"/>
              <a:cs typeface="Trebuchet MS"/>
            </a:endParaRPr>
          </a:p>
        </p:txBody>
      </p:sp>
      <p:sp>
        <p:nvSpPr>
          <p:cNvPr id="68" name="object 27"/>
          <p:cNvSpPr/>
          <p:nvPr/>
        </p:nvSpPr>
        <p:spPr>
          <a:xfrm>
            <a:off x="5853249" y="4177657"/>
            <a:ext cx="234315" cy="234315"/>
          </a:xfrm>
          <a:custGeom>
            <a:avLst/>
            <a:gdLst/>
            <a:ahLst/>
            <a:cxnLst/>
            <a:rect l="l" t="t" r="r" b="b"/>
            <a:pathLst>
              <a:path w="312420" h="312420">
                <a:moveTo>
                  <a:pt x="156209" y="0"/>
                </a:moveTo>
                <a:lnTo>
                  <a:pt x="106850" y="7967"/>
                </a:lnTo>
                <a:lnTo>
                  <a:pt x="63971" y="30150"/>
                </a:lnTo>
                <a:lnTo>
                  <a:pt x="30150" y="63971"/>
                </a:lnTo>
                <a:lnTo>
                  <a:pt x="7967" y="106850"/>
                </a:lnTo>
                <a:lnTo>
                  <a:pt x="0" y="156209"/>
                </a:lnTo>
                <a:lnTo>
                  <a:pt x="7967" y="205569"/>
                </a:lnTo>
                <a:lnTo>
                  <a:pt x="30150" y="248448"/>
                </a:lnTo>
                <a:lnTo>
                  <a:pt x="63971" y="282269"/>
                </a:lnTo>
                <a:lnTo>
                  <a:pt x="106850" y="304452"/>
                </a:lnTo>
                <a:lnTo>
                  <a:pt x="156209" y="312419"/>
                </a:lnTo>
                <a:lnTo>
                  <a:pt x="205569" y="304452"/>
                </a:lnTo>
                <a:lnTo>
                  <a:pt x="248448" y="282269"/>
                </a:lnTo>
                <a:lnTo>
                  <a:pt x="282269" y="248448"/>
                </a:lnTo>
                <a:lnTo>
                  <a:pt x="304452" y="205569"/>
                </a:lnTo>
                <a:lnTo>
                  <a:pt x="312420" y="156209"/>
                </a:lnTo>
                <a:lnTo>
                  <a:pt x="304452" y="106850"/>
                </a:lnTo>
                <a:lnTo>
                  <a:pt x="282269" y="63971"/>
                </a:lnTo>
                <a:lnTo>
                  <a:pt x="248448" y="30150"/>
                </a:lnTo>
                <a:lnTo>
                  <a:pt x="205569" y="7967"/>
                </a:lnTo>
                <a:lnTo>
                  <a:pt x="156209" y="0"/>
                </a:lnTo>
                <a:close/>
              </a:path>
            </a:pathLst>
          </a:custGeom>
          <a:solidFill>
            <a:srgbClr val="25393C"/>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69" name="object 28"/>
          <p:cNvSpPr txBox="1"/>
          <p:nvPr/>
        </p:nvSpPr>
        <p:spPr>
          <a:xfrm>
            <a:off x="4513939" y="3405751"/>
            <a:ext cx="1586865" cy="993221"/>
          </a:xfrm>
          <a:prstGeom prst="rect">
            <a:avLst/>
          </a:prstGeom>
        </p:spPr>
        <p:txBody>
          <a:bodyPr vert="horz" wrap="square" lIns="0" tIns="9525" rIns="0" bIns="0" rtlCol="0">
            <a:spAutoFit/>
          </a:bodyPr>
          <a:lstStyle/>
          <a:p>
            <a:pPr algn="ctr" defTabSz="685800" eaLnBrk="1" fontAlgn="auto" hangingPunct="1">
              <a:lnSpc>
                <a:spcPts val="2865"/>
              </a:lnSpc>
              <a:spcBef>
                <a:spcPts val="75"/>
              </a:spcBef>
              <a:spcAft>
                <a:spcPts val="0"/>
              </a:spcAft>
              <a:defRPr/>
            </a:pPr>
            <a:r>
              <a:rPr sz="2400" b="1" spc="-146" dirty="0">
                <a:solidFill>
                  <a:prstClr val="black"/>
                </a:solidFill>
                <a:latin typeface="Trebuchet MS"/>
                <a:ea typeface="+mn-ea"/>
                <a:cs typeface="Trebuchet MS"/>
              </a:rPr>
              <a:t>Client</a:t>
            </a:r>
            <a:endParaRPr sz="2400">
              <a:solidFill>
                <a:prstClr val="black"/>
              </a:solidFill>
              <a:latin typeface="Trebuchet MS"/>
              <a:ea typeface="+mn-ea"/>
              <a:cs typeface="Trebuchet MS"/>
            </a:endParaRPr>
          </a:p>
          <a:p>
            <a:pPr algn="ctr" defTabSz="685800" eaLnBrk="1" fontAlgn="auto" hangingPunct="1">
              <a:lnSpc>
                <a:spcPts val="1785"/>
              </a:lnSpc>
              <a:spcBef>
                <a:spcPts val="0"/>
              </a:spcBef>
              <a:spcAft>
                <a:spcPts val="0"/>
              </a:spcAft>
              <a:defRPr/>
            </a:pPr>
            <a:r>
              <a:rPr sz="1500" b="1" spc="-83" dirty="0">
                <a:solidFill>
                  <a:srgbClr val="FFFFFF"/>
                </a:solidFill>
                <a:latin typeface="Trebuchet MS"/>
                <a:ea typeface="+mn-ea"/>
                <a:cs typeface="Trebuchet MS"/>
              </a:rPr>
              <a:t>Registered</a:t>
            </a:r>
            <a:r>
              <a:rPr sz="1500" b="1" spc="-146" dirty="0">
                <a:solidFill>
                  <a:srgbClr val="FFFFFF"/>
                </a:solidFill>
                <a:latin typeface="Trebuchet MS"/>
                <a:ea typeface="+mn-ea"/>
                <a:cs typeface="Trebuchet MS"/>
              </a:rPr>
              <a:t> </a:t>
            </a:r>
            <a:r>
              <a:rPr sz="1500" b="1" spc="-38" dirty="0">
                <a:solidFill>
                  <a:srgbClr val="FFFFFF"/>
                </a:solidFill>
                <a:latin typeface="Trebuchet MS"/>
                <a:ea typeface="+mn-ea"/>
                <a:cs typeface="Trebuchet MS"/>
              </a:rPr>
              <a:t>Memory</a:t>
            </a:r>
            <a:endParaRPr sz="1500">
              <a:solidFill>
                <a:prstClr val="black"/>
              </a:solidFill>
              <a:latin typeface="Trebuchet MS"/>
              <a:ea typeface="+mn-ea"/>
              <a:cs typeface="Trebuchet MS"/>
            </a:endParaRPr>
          </a:p>
          <a:p>
            <a:pPr defTabSz="685800" eaLnBrk="1" fontAlgn="auto" hangingPunct="1">
              <a:spcBef>
                <a:spcPts val="15"/>
              </a:spcBef>
              <a:spcAft>
                <a:spcPts val="0"/>
              </a:spcAft>
              <a:defRPr/>
            </a:pPr>
            <a:endParaRPr sz="1275">
              <a:solidFill>
                <a:prstClr val="black"/>
              </a:solidFill>
              <a:latin typeface="Times New Roman"/>
              <a:ea typeface="+mn-ea"/>
              <a:cs typeface="Times New Roman"/>
            </a:endParaRPr>
          </a:p>
          <a:p>
            <a:pPr marR="2858" algn="ctr" defTabSz="685800" eaLnBrk="1" fontAlgn="auto" hangingPunct="1">
              <a:spcBef>
                <a:spcPts val="0"/>
              </a:spcBef>
              <a:spcAft>
                <a:spcPts val="0"/>
              </a:spcAft>
              <a:tabLst>
                <a:tab pos="1335404" algn="l"/>
              </a:tabLst>
              <a:defRPr/>
            </a:pPr>
            <a:r>
              <a:rPr sz="1200" b="1" spc="-38" dirty="0">
                <a:solidFill>
                  <a:srgbClr val="FFFFFF"/>
                </a:solidFill>
                <a:latin typeface="Trebuchet MS"/>
                <a:ea typeface="+mn-ea"/>
                <a:cs typeface="Trebuchet MS"/>
              </a:rPr>
              <a:t>A	</a:t>
            </a:r>
            <a:r>
              <a:rPr sz="1200" b="1" spc="-101" dirty="0">
                <a:solidFill>
                  <a:srgbClr val="FFFFFF"/>
                </a:solidFill>
                <a:latin typeface="Trebuchet MS"/>
                <a:ea typeface="+mn-ea"/>
                <a:cs typeface="Trebuchet MS"/>
              </a:rPr>
              <a:t>C</a:t>
            </a:r>
            <a:endParaRPr sz="1200">
              <a:solidFill>
                <a:prstClr val="black"/>
              </a:solidFill>
              <a:latin typeface="Trebuchet MS"/>
              <a:ea typeface="+mn-ea"/>
              <a:cs typeface="Trebuchet MS"/>
            </a:endParaRPr>
          </a:p>
        </p:txBody>
      </p:sp>
      <p:sp>
        <p:nvSpPr>
          <p:cNvPr id="70" name="object 29"/>
          <p:cNvSpPr/>
          <p:nvPr/>
        </p:nvSpPr>
        <p:spPr>
          <a:xfrm>
            <a:off x="6665922" y="4503412"/>
            <a:ext cx="235744" cy="234315"/>
          </a:xfrm>
          <a:custGeom>
            <a:avLst/>
            <a:gdLst/>
            <a:ahLst/>
            <a:cxnLst/>
            <a:rect l="l" t="t" r="r" b="b"/>
            <a:pathLst>
              <a:path w="314325" h="312420">
                <a:moveTo>
                  <a:pt x="156971" y="0"/>
                </a:moveTo>
                <a:lnTo>
                  <a:pt x="107338" y="7963"/>
                </a:lnTo>
                <a:lnTo>
                  <a:pt x="64245" y="30139"/>
                </a:lnTo>
                <a:lnTo>
                  <a:pt x="30272" y="63954"/>
                </a:lnTo>
                <a:lnTo>
                  <a:pt x="7997" y="106836"/>
                </a:lnTo>
                <a:lnTo>
                  <a:pt x="0" y="156209"/>
                </a:lnTo>
                <a:lnTo>
                  <a:pt x="7997" y="205583"/>
                </a:lnTo>
                <a:lnTo>
                  <a:pt x="30272" y="248465"/>
                </a:lnTo>
                <a:lnTo>
                  <a:pt x="64245" y="282280"/>
                </a:lnTo>
                <a:lnTo>
                  <a:pt x="107338" y="304456"/>
                </a:lnTo>
                <a:lnTo>
                  <a:pt x="156971" y="312419"/>
                </a:lnTo>
                <a:lnTo>
                  <a:pt x="206605" y="304456"/>
                </a:lnTo>
                <a:lnTo>
                  <a:pt x="249698" y="282280"/>
                </a:lnTo>
                <a:lnTo>
                  <a:pt x="283671" y="248465"/>
                </a:lnTo>
                <a:lnTo>
                  <a:pt x="305946" y="205583"/>
                </a:lnTo>
                <a:lnTo>
                  <a:pt x="313943" y="156209"/>
                </a:lnTo>
                <a:lnTo>
                  <a:pt x="305946" y="106836"/>
                </a:lnTo>
                <a:lnTo>
                  <a:pt x="283671" y="63954"/>
                </a:lnTo>
                <a:lnTo>
                  <a:pt x="249698" y="30139"/>
                </a:lnTo>
                <a:lnTo>
                  <a:pt x="206605" y="7963"/>
                </a:lnTo>
                <a:lnTo>
                  <a:pt x="156971" y="0"/>
                </a:lnTo>
                <a:close/>
              </a:path>
            </a:pathLst>
          </a:custGeom>
          <a:solidFill>
            <a:srgbClr val="25393C"/>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71" name="object 30"/>
          <p:cNvSpPr txBox="1"/>
          <p:nvPr/>
        </p:nvSpPr>
        <p:spPr>
          <a:xfrm>
            <a:off x="6726310" y="4511489"/>
            <a:ext cx="115253" cy="193803"/>
          </a:xfrm>
          <a:prstGeom prst="rect">
            <a:avLst/>
          </a:prstGeom>
        </p:spPr>
        <p:txBody>
          <a:bodyPr vert="horz" wrap="square" lIns="0" tIns="9049" rIns="0" bIns="0" rtlCol="0">
            <a:spAutoFit/>
          </a:bodyPr>
          <a:lstStyle/>
          <a:p>
            <a:pPr marL="9525" defTabSz="685800" eaLnBrk="1" fontAlgn="auto" hangingPunct="1">
              <a:spcBef>
                <a:spcPts val="71"/>
              </a:spcBef>
              <a:spcAft>
                <a:spcPts val="0"/>
              </a:spcAft>
              <a:defRPr/>
            </a:pPr>
            <a:r>
              <a:rPr sz="1200" b="1" spc="-19" dirty="0">
                <a:solidFill>
                  <a:srgbClr val="FFFFFF"/>
                </a:solidFill>
                <a:latin typeface="Trebuchet MS"/>
                <a:ea typeface="+mn-ea"/>
                <a:cs typeface="Trebuchet MS"/>
              </a:rPr>
              <a:t>D</a:t>
            </a:r>
            <a:endParaRPr sz="1200">
              <a:solidFill>
                <a:prstClr val="black"/>
              </a:solidFill>
              <a:latin typeface="Trebuchet MS"/>
              <a:ea typeface="+mn-ea"/>
              <a:cs typeface="Trebuchet MS"/>
            </a:endParaRPr>
          </a:p>
        </p:txBody>
      </p:sp>
      <p:sp>
        <p:nvSpPr>
          <p:cNvPr id="72" name="object 31"/>
          <p:cNvSpPr/>
          <p:nvPr/>
        </p:nvSpPr>
        <p:spPr>
          <a:xfrm>
            <a:off x="7478042" y="4184761"/>
            <a:ext cx="234315" cy="234315"/>
          </a:xfrm>
          <a:custGeom>
            <a:avLst/>
            <a:gdLst/>
            <a:ahLst/>
            <a:cxnLst/>
            <a:rect l="l" t="t" r="r" b="b"/>
            <a:pathLst>
              <a:path w="312420" h="312420">
                <a:moveTo>
                  <a:pt x="156210" y="0"/>
                </a:moveTo>
                <a:lnTo>
                  <a:pt x="106850" y="7967"/>
                </a:lnTo>
                <a:lnTo>
                  <a:pt x="63971" y="30150"/>
                </a:lnTo>
                <a:lnTo>
                  <a:pt x="30150" y="63971"/>
                </a:lnTo>
                <a:lnTo>
                  <a:pt x="7967" y="106850"/>
                </a:lnTo>
                <a:lnTo>
                  <a:pt x="0" y="156209"/>
                </a:lnTo>
                <a:lnTo>
                  <a:pt x="7967" y="205569"/>
                </a:lnTo>
                <a:lnTo>
                  <a:pt x="30150" y="248448"/>
                </a:lnTo>
                <a:lnTo>
                  <a:pt x="63971" y="282269"/>
                </a:lnTo>
                <a:lnTo>
                  <a:pt x="106850" y="304452"/>
                </a:lnTo>
                <a:lnTo>
                  <a:pt x="156210" y="312419"/>
                </a:lnTo>
                <a:lnTo>
                  <a:pt x="205569" y="304452"/>
                </a:lnTo>
                <a:lnTo>
                  <a:pt x="248448" y="282269"/>
                </a:lnTo>
                <a:lnTo>
                  <a:pt x="282269" y="248448"/>
                </a:lnTo>
                <a:lnTo>
                  <a:pt x="304452" y="205569"/>
                </a:lnTo>
                <a:lnTo>
                  <a:pt x="312420" y="156209"/>
                </a:lnTo>
                <a:lnTo>
                  <a:pt x="304452" y="106850"/>
                </a:lnTo>
                <a:lnTo>
                  <a:pt x="282269" y="63971"/>
                </a:lnTo>
                <a:lnTo>
                  <a:pt x="248448" y="30150"/>
                </a:lnTo>
                <a:lnTo>
                  <a:pt x="205569" y="7967"/>
                </a:lnTo>
                <a:lnTo>
                  <a:pt x="156210" y="0"/>
                </a:lnTo>
                <a:close/>
              </a:path>
            </a:pathLst>
          </a:custGeom>
          <a:solidFill>
            <a:srgbClr val="25393C"/>
          </a:solidFill>
        </p:spPr>
        <p:txBody>
          <a:bodyPr wrap="square" lIns="0" tIns="0" rIns="0" bIns="0" rtlCol="0"/>
          <a:lstStyle/>
          <a:p>
            <a:pPr defTabSz="685800" eaLnBrk="1" fontAlgn="auto" hangingPunct="1">
              <a:spcBef>
                <a:spcPts val="0"/>
              </a:spcBef>
              <a:spcAft>
                <a:spcPts val="0"/>
              </a:spcAft>
              <a:defRPr/>
            </a:pPr>
            <a:endParaRPr sz="1350">
              <a:solidFill>
                <a:prstClr val="black"/>
              </a:solidFill>
              <a:latin typeface="Calibri"/>
              <a:ea typeface="+mn-ea"/>
            </a:endParaRPr>
          </a:p>
        </p:txBody>
      </p:sp>
      <p:sp>
        <p:nvSpPr>
          <p:cNvPr id="73" name="object 32"/>
          <p:cNvSpPr txBox="1"/>
          <p:nvPr/>
        </p:nvSpPr>
        <p:spPr>
          <a:xfrm>
            <a:off x="7549671" y="4192381"/>
            <a:ext cx="93345" cy="193803"/>
          </a:xfrm>
          <a:prstGeom prst="rect">
            <a:avLst/>
          </a:prstGeom>
        </p:spPr>
        <p:txBody>
          <a:bodyPr vert="horz" wrap="square" lIns="0" tIns="9049" rIns="0" bIns="0" rtlCol="0">
            <a:spAutoFit/>
          </a:bodyPr>
          <a:lstStyle/>
          <a:p>
            <a:pPr marL="9525" defTabSz="685800" eaLnBrk="1" fontAlgn="auto" hangingPunct="1">
              <a:spcBef>
                <a:spcPts val="71"/>
              </a:spcBef>
              <a:spcAft>
                <a:spcPts val="0"/>
              </a:spcAft>
              <a:defRPr/>
            </a:pPr>
            <a:r>
              <a:rPr sz="1200" b="1" spc="-101" dirty="0">
                <a:solidFill>
                  <a:srgbClr val="FFFFFF"/>
                </a:solidFill>
                <a:latin typeface="Trebuchet MS"/>
                <a:ea typeface="+mn-ea"/>
                <a:cs typeface="Trebuchet MS"/>
              </a:rPr>
              <a:t>E</a:t>
            </a:r>
            <a:endParaRPr sz="1200">
              <a:solidFill>
                <a:prstClr val="black"/>
              </a:solidFill>
              <a:latin typeface="Trebuchet MS"/>
              <a:ea typeface="+mn-ea"/>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7172"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7173"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7174"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2" name="灯片编号占位符 1"/>
          <p:cNvSpPr>
            <a:spLocks noGrp="1"/>
          </p:cNvSpPr>
          <p:nvPr>
            <p:ph type="sldNum" sz="quarter" idx="12"/>
          </p:nvPr>
        </p:nvSpPr>
        <p:spPr/>
        <p:txBody>
          <a:bodyPr/>
          <a:lstStyle/>
          <a:p>
            <a:pPr>
              <a:defRPr/>
            </a:pPr>
            <a:fld id="{C73FEAEF-AC88-4217-87FD-EBA7A7265F60}" type="slidenum">
              <a:rPr lang="zh-CN" altLang="en-US" smtClean="0"/>
              <a:pPr>
                <a:defRPr/>
              </a:pPr>
              <a:t>11</a:t>
            </a:fld>
            <a:endParaRPr lang="zh-CN" altLang="en-US"/>
          </a:p>
        </p:txBody>
      </p:sp>
      <p:sp>
        <p:nvSpPr>
          <p:cNvPr id="3" name="日期占位符 2"/>
          <p:cNvSpPr>
            <a:spLocks noGrp="1"/>
          </p:cNvSpPr>
          <p:nvPr>
            <p:ph type="dt" sz="half" idx="10"/>
          </p:nvPr>
        </p:nvSpPr>
        <p:spPr/>
        <p:txBody>
          <a:bodyPr/>
          <a:lstStyle/>
          <a:p>
            <a:pPr>
              <a:defRPr/>
            </a:pPr>
            <a:fld id="{DDFCC5A2-829B-40C3-A4E0-90FF0DBC7108}" type="datetime1">
              <a:rPr lang="zh-CN" altLang="en-US" smtClean="0"/>
              <a:t>2019/10/29</a:t>
            </a:fld>
            <a:endParaRPr lang="zh-CN" altLang="en-US"/>
          </a:p>
        </p:txBody>
      </p:sp>
      <p:sp>
        <p:nvSpPr>
          <p:cNvPr id="4" name="文本框 3"/>
          <p:cNvSpPr txBox="1"/>
          <p:nvPr/>
        </p:nvSpPr>
        <p:spPr>
          <a:xfrm>
            <a:off x="539552" y="2378461"/>
            <a:ext cx="7811888" cy="3970318"/>
          </a:xfrm>
          <a:prstGeom prst="rect">
            <a:avLst/>
          </a:prstGeom>
          <a:noFill/>
        </p:spPr>
        <p:txBody>
          <a:bodyPr wrap="square" rtlCol="0">
            <a:spAutoFit/>
          </a:bodyPr>
          <a:lstStyle/>
          <a:p>
            <a:pPr marL="457200"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在内存中的多个位置多次复制数据，包括用户缓冲区、文件系统页缓存和网络缓冲区。</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当网络速度越来越快时，服务器端的</a:t>
            </a:r>
            <a:r>
              <a:rPr lang="en-US" altLang="zh-CN" dirty="0" err="1" smtClean="0">
                <a:latin typeface="微软雅黑" panose="020B0503020204020204" pitchFamily="34" charset="-122"/>
                <a:ea typeface="微软雅黑" panose="020B0503020204020204" pitchFamily="34" charset="-122"/>
              </a:rPr>
              <a:t>cpu</a:t>
            </a:r>
            <a:r>
              <a:rPr lang="zh-CN" altLang="en-US" dirty="0" smtClean="0">
                <a:latin typeface="微软雅黑" panose="020B0503020204020204" pitchFamily="34" charset="-122"/>
                <a:ea typeface="微软雅黑" panose="020B0503020204020204" pitchFamily="34" charset="-122"/>
              </a:rPr>
              <a:t>很容易成为处理大量客户机请求的瓶颈。</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当硬件提供低延迟通信时，基于事件驱动模型的传统</a:t>
            </a:r>
            <a:r>
              <a:rPr lang="en-US" altLang="zh-CN" dirty="0" smtClean="0">
                <a:latin typeface="微软雅黑" panose="020B0503020204020204" pitchFamily="34" charset="-122"/>
                <a:ea typeface="微软雅黑" panose="020B0503020204020204" pitchFamily="34" charset="-122"/>
              </a:rPr>
              <a:t>RPC</a:t>
            </a:r>
            <a:r>
              <a:rPr lang="zh-CN" altLang="en-US" dirty="0" smtClean="0">
                <a:latin typeface="微软雅黑" panose="020B0503020204020204" pitchFamily="34" charset="-122"/>
                <a:ea typeface="微软雅黑" panose="020B0503020204020204" pitchFamily="34" charset="-122"/>
              </a:rPr>
              <a:t>（远程过程调用）具有较高的响应延迟。</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由于多个网络往返和复杂的处理逻辑，分布式文件系统在分布式事务中具有巨大的一致性开销。</a:t>
            </a:r>
          </a:p>
          <a:p>
            <a:pPr marL="457200" indent="-457200">
              <a:buFont typeface="+mj-lt"/>
              <a:buAutoNum type="arabicPeriod"/>
            </a:pPr>
            <a:endParaRPr lang="en-US" altLang="zh-CN" dirty="0" smtClean="0">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539552" y="989681"/>
            <a:ext cx="7704856" cy="1338828"/>
          </a:xfrm>
          <a:prstGeom prst="rect">
            <a:avLst/>
          </a:prstGeom>
        </p:spPr>
        <p:txBody>
          <a:bodyPr wrap="square">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在配备了</a:t>
            </a:r>
            <a:r>
              <a:rPr lang="en-US" altLang="zh-CN" dirty="0" err="1" smtClean="0">
                <a:latin typeface="微软雅黑" panose="020B0503020204020204" pitchFamily="34" charset="-122"/>
                <a:ea typeface="微软雅黑" panose="020B0503020204020204" pitchFamily="34" charset="-122"/>
              </a:rPr>
              <a:t>nvmm</a:t>
            </a:r>
            <a:r>
              <a:rPr lang="zh-CN" altLang="en-US" dirty="0" smtClean="0">
                <a:latin typeface="微软雅黑" panose="020B0503020204020204" pitchFamily="34" charset="-122"/>
                <a:ea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rPr>
              <a:t>rdma</a:t>
            </a:r>
            <a:r>
              <a:rPr lang="zh-CN" altLang="en-US" dirty="0" smtClean="0">
                <a:latin typeface="微软雅黑" panose="020B0503020204020204" pitchFamily="34" charset="-122"/>
                <a:ea typeface="微软雅黑" panose="020B0503020204020204" pitchFamily="34" charset="-122"/>
              </a:rPr>
              <a:t>网络的传统文件系统中，软件层的开销在整个系统中占了相当大的比例。传统的分布式文件系统中，有四种机制导致了这种效率低下：</a:t>
            </a: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8195"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8196"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8197"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8198" name="矩形 6"/>
          <p:cNvSpPr>
            <a:spLocks noChangeArrowheads="1"/>
          </p:cNvSpPr>
          <p:nvPr/>
        </p:nvSpPr>
        <p:spPr bwMode="auto">
          <a:xfrm>
            <a:off x="357188" y="285750"/>
            <a:ext cx="16324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dirty="0" smtClean="0">
                <a:latin typeface="微软雅黑" panose="020B0503020204020204" pitchFamily="34" charset="-122"/>
                <a:ea typeface="微软雅黑" panose="020B0503020204020204" pitchFamily="34" charset="-122"/>
              </a:rPr>
              <a:t>Octopus</a:t>
            </a:r>
            <a:endParaRPr lang="zh-CN" altLang="en-US" sz="2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C73FEAEF-AC88-4217-87FD-EBA7A7265F60}" type="slidenum">
              <a:rPr lang="zh-CN" altLang="en-US" smtClean="0"/>
              <a:pPr>
                <a:defRPr/>
              </a:pPr>
              <a:t>12</a:t>
            </a:fld>
            <a:endParaRPr lang="zh-CN" altLang="en-US"/>
          </a:p>
        </p:txBody>
      </p:sp>
      <p:sp>
        <p:nvSpPr>
          <p:cNvPr id="3" name="日期占位符 2"/>
          <p:cNvSpPr>
            <a:spLocks noGrp="1"/>
          </p:cNvSpPr>
          <p:nvPr>
            <p:ph type="dt" sz="half" idx="10"/>
          </p:nvPr>
        </p:nvSpPr>
        <p:spPr/>
        <p:txBody>
          <a:bodyPr/>
          <a:lstStyle/>
          <a:p>
            <a:pPr>
              <a:defRPr/>
            </a:pPr>
            <a:fld id="{019665D8-00D5-47D4-8338-A1184F8767EE}" type="datetime1">
              <a:rPr lang="zh-CN" altLang="en-US" smtClean="0"/>
              <a:t>2019/10/29</a:t>
            </a:fld>
            <a:endParaRPr lang="zh-CN" altLang="en-US"/>
          </a:p>
        </p:txBody>
      </p:sp>
      <p:pic>
        <p:nvPicPr>
          <p:cNvPr id="14" name="图片 13"/>
          <p:cNvPicPr>
            <a:picLocks noChangeAspect="1"/>
          </p:cNvPicPr>
          <p:nvPr/>
        </p:nvPicPr>
        <p:blipFill>
          <a:blip r:embed="rId3"/>
          <a:stretch>
            <a:fillRect/>
          </a:stretch>
        </p:blipFill>
        <p:spPr>
          <a:xfrm>
            <a:off x="1115615" y="1700808"/>
            <a:ext cx="6934815" cy="381642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4339"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4340"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4341"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4342" name="矩形 6"/>
          <p:cNvSpPr>
            <a:spLocks noChangeArrowheads="1"/>
          </p:cNvSpPr>
          <p:nvPr/>
        </p:nvSpPr>
        <p:spPr bwMode="auto">
          <a:xfrm>
            <a:off x="357188" y="285750"/>
            <a:ext cx="24563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dirty="0" smtClean="0">
                <a:latin typeface="微软雅黑" panose="020B0503020204020204" pitchFamily="34" charset="-122"/>
                <a:ea typeface="微软雅黑" panose="020B0503020204020204" pitchFamily="34" charset="-122"/>
              </a:rPr>
              <a:t>Octopus </a:t>
            </a:r>
            <a:r>
              <a:rPr lang="zh-CN" altLang="en-US" sz="2800" dirty="0" smtClean="0">
                <a:latin typeface="微软雅黑" panose="020B0503020204020204" pitchFamily="34" charset="-122"/>
                <a:ea typeface="微软雅黑" panose="020B0503020204020204" pitchFamily="34" charset="-122"/>
              </a:rPr>
              <a:t>设计</a:t>
            </a:r>
            <a:endParaRPr lang="zh-CN" altLang="en-US" sz="2800" dirty="0">
              <a:latin typeface="微软雅黑" panose="020B0503020204020204" pitchFamily="34" charset="-122"/>
              <a:ea typeface="微软雅黑" panose="020B0503020204020204" pitchFamily="34" charset="-122"/>
            </a:endParaRPr>
          </a:p>
        </p:txBody>
      </p:sp>
      <p:sp>
        <p:nvSpPr>
          <p:cNvPr id="13" name="11 Rectángulo"/>
          <p:cNvSpPr/>
          <p:nvPr/>
        </p:nvSpPr>
        <p:spPr>
          <a:xfrm>
            <a:off x="1682606" y="1508554"/>
            <a:ext cx="1976437" cy="787400"/>
          </a:xfrm>
          <a:prstGeom prst="rect">
            <a:avLst/>
          </a:prstGeom>
          <a:solidFill>
            <a:srgbClr val="B2CBB5"/>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z="1600" b="1" kern="0" noProof="1">
                <a:solidFill>
                  <a:schemeClr val="bg1"/>
                </a:solidFill>
                <a:latin typeface="微软雅黑" panose="020B0503020204020204" pitchFamily="34" charset="-122"/>
                <a:ea typeface="微软雅黑" panose="020B0503020204020204" pitchFamily="34" charset="-122"/>
              </a:rPr>
              <a:t>共享持久内存池</a:t>
            </a:r>
            <a:endParaRPr lang="en-US" altLang="zh-CN" sz="16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51 Rectángulo"/>
          <p:cNvSpPr/>
          <p:nvPr/>
        </p:nvSpPr>
        <p:spPr>
          <a:xfrm>
            <a:off x="1671662" y="2601838"/>
            <a:ext cx="1978025" cy="787400"/>
          </a:xfrm>
          <a:prstGeom prst="rect">
            <a:avLst/>
          </a:prstGeom>
          <a:solidFill>
            <a:srgbClr val="B2CBB5"/>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p>
            <a:pPr algn="ctr">
              <a:defRPr/>
            </a:pPr>
            <a:r>
              <a:rPr lang="zh-CN" altLang="en-US" sz="1600" b="1" kern="0" noProof="1">
                <a:solidFill>
                  <a:schemeClr val="bg1"/>
                </a:solidFill>
                <a:latin typeface="微软雅黑" panose="020B0503020204020204" pitchFamily="34" charset="-122"/>
                <a:ea typeface="微软雅黑" panose="020B0503020204020204" pitchFamily="34" charset="-122"/>
              </a:rPr>
              <a:t>客户端主动数据</a:t>
            </a:r>
            <a:r>
              <a:rPr lang="en-US" altLang="zh-CN" sz="1600" b="1" kern="0" noProof="1">
                <a:solidFill>
                  <a:schemeClr val="bg1"/>
                </a:solidFill>
                <a:latin typeface="微软雅黑" panose="020B0503020204020204" pitchFamily="34" charset="-122"/>
                <a:ea typeface="微软雅黑" panose="020B0503020204020204" pitchFamily="34" charset="-122"/>
              </a:rPr>
              <a:t>I/O</a:t>
            </a:r>
          </a:p>
        </p:txBody>
      </p:sp>
      <p:sp>
        <p:nvSpPr>
          <p:cNvPr id="2" name="灯片编号占位符 1"/>
          <p:cNvSpPr>
            <a:spLocks noGrp="1"/>
          </p:cNvSpPr>
          <p:nvPr>
            <p:ph type="sldNum" sz="quarter" idx="12"/>
          </p:nvPr>
        </p:nvSpPr>
        <p:spPr/>
        <p:txBody>
          <a:bodyPr/>
          <a:lstStyle/>
          <a:p>
            <a:pPr>
              <a:defRPr/>
            </a:pPr>
            <a:fld id="{C73FEAEF-AC88-4217-87FD-EBA7A7265F60}" type="slidenum">
              <a:rPr lang="zh-CN" altLang="en-US" smtClean="0"/>
              <a:pPr>
                <a:defRPr/>
              </a:pPr>
              <a:t>13</a:t>
            </a:fld>
            <a:endParaRPr lang="zh-CN" altLang="en-US"/>
          </a:p>
        </p:txBody>
      </p:sp>
      <p:sp>
        <p:nvSpPr>
          <p:cNvPr id="3" name="日期占位符 2"/>
          <p:cNvSpPr>
            <a:spLocks noGrp="1"/>
          </p:cNvSpPr>
          <p:nvPr>
            <p:ph type="dt" sz="half" idx="10"/>
          </p:nvPr>
        </p:nvSpPr>
        <p:spPr/>
        <p:txBody>
          <a:bodyPr/>
          <a:lstStyle/>
          <a:p>
            <a:pPr>
              <a:defRPr/>
            </a:pPr>
            <a:fld id="{0AA1D54D-D8AF-4612-B7BF-90D57BB01006}" type="datetime1">
              <a:rPr lang="zh-CN" altLang="en-US" smtClean="0"/>
              <a:t>2019/10/29</a:t>
            </a:fld>
            <a:endParaRPr lang="zh-CN" altLang="en-US"/>
          </a:p>
        </p:txBody>
      </p:sp>
      <p:sp>
        <p:nvSpPr>
          <p:cNvPr id="17" name="51 Rectángulo"/>
          <p:cNvSpPr/>
          <p:nvPr/>
        </p:nvSpPr>
        <p:spPr>
          <a:xfrm>
            <a:off x="1671662" y="4653136"/>
            <a:ext cx="1978025" cy="787400"/>
          </a:xfrm>
          <a:prstGeom prst="rect">
            <a:avLst/>
          </a:prstGeom>
          <a:solidFill>
            <a:srgbClr val="B2CBB5"/>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p>
            <a:pPr algn="ctr">
              <a:defRPr/>
            </a:pPr>
            <a:r>
              <a:rPr lang="zh-CN" altLang="en-US" sz="1600" b="1" kern="0" noProof="1" smtClean="0">
                <a:solidFill>
                  <a:schemeClr val="bg1"/>
                </a:solidFill>
                <a:latin typeface="微软雅黑" panose="020B0503020204020204" pitchFamily="34" charset="-122"/>
                <a:ea typeface="微软雅黑" panose="020B0503020204020204" pitchFamily="34" charset="-122"/>
              </a:rPr>
              <a:t>收发事务</a:t>
            </a:r>
            <a:endParaRPr lang="en-US" altLang="zh-CN" sz="1600" b="1" kern="0" noProof="1">
              <a:solidFill>
                <a:schemeClr val="bg1"/>
              </a:solidFill>
              <a:latin typeface="微软雅黑" panose="020B0503020204020204" pitchFamily="34" charset="-122"/>
              <a:ea typeface="微软雅黑" panose="020B0503020204020204" pitchFamily="34" charset="-122"/>
            </a:endParaRPr>
          </a:p>
        </p:txBody>
      </p:sp>
      <p:sp>
        <p:nvSpPr>
          <p:cNvPr id="19" name="11 Rectángulo"/>
          <p:cNvSpPr/>
          <p:nvPr/>
        </p:nvSpPr>
        <p:spPr>
          <a:xfrm>
            <a:off x="4942984" y="1508554"/>
            <a:ext cx="1976437" cy="787400"/>
          </a:xfrm>
          <a:prstGeom prst="rect">
            <a:avLst/>
          </a:prstGeom>
          <a:no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sz="1600" b="1" kern="0" noProof="1" smtClean="0">
                <a:latin typeface="微软雅黑" panose="020B0503020204020204" pitchFamily="34" charset="-122"/>
                <a:ea typeface="微软雅黑" panose="020B0503020204020204" pitchFamily="34" charset="-122"/>
              </a:rPr>
              <a:t>减少数据复制</a:t>
            </a:r>
            <a:endParaRPr lang="en-US" altLang="zh-CN" sz="1600" kern="0" noProof="1">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51 Rectángulo"/>
          <p:cNvSpPr/>
          <p:nvPr/>
        </p:nvSpPr>
        <p:spPr>
          <a:xfrm>
            <a:off x="4932040" y="2601838"/>
            <a:ext cx="1978025" cy="787400"/>
          </a:xfrm>
          <a:prstGeom prst="rect">
            <a:avLst/>
          </a:prstGeom>
          <a:no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p>
            <a:pPr algn="ctr">
              <a:defRPr/>
            </a:pPr>
            <a:r>
              <a:rPr lang="zh-CN" altLang="en-US" sz="1600" b="1" kern="0" noProof="1" smtClean="0">
                <a:solidFill>
                  <a:schemeClr val="tx1"/>
                </a:solidFill>
                <a:latin typeface="微软雅黑" panose="020B0503020204020204" pitchFamily="34" charset="-122"/>
                <a:ea typeface="微软雅黑" panose="020B0503020204020204" pitchFamily="34" charset="-122"/>
              </a:rPr>
              <a:t>重新平衡</a:t>
            </a:r>
            <a:r>
              <a:rPr lang="en-US" altLang="zh-CN" sz="1600" b="1" kern="0" noProof="1" smtClean="0">
                <a:solidFill>
                  <a:schemeClr val="tx1"/>
                </a:solidFill>
                <a:latin typeface="微软雅黑" panose="020B0503020204020204" pitchFamily="34" charset="-122"/>
                <a:ea typeface="微软雅黑" panose="020B0503020204020204" pitchFamily="34" charset="-122"/>
              </a:rPr>
              <a:t>CPU/</a:t>
            </a:r>
            <a:r>
              <a:rPr lang="zh-CN" altLang="en-US" sz="1600" b="1" kern="0" noProof="1" smtClean="0">
                <a:solidFill>
                  <a:schemeClr val="tx1"/>
                </a:solidFill>
                <a:latin typeface="微软雅黑" panose="020B0503020204020204" pitchFamily="34" charset="-122"/>
                <a:ea typeface="微软雅黑" panose="020B0503020204020204" pitchFamily="34" charset="-122"/>
              </a:rPr>
              <a:t>网络开销</a:t>
            </a:r>
            <a:endParaRPr lang="en-US" altLang="zh-CN" sz="1600" b="1" kern="0" noProof="1">
              <a:solidFill>
                <a:schemeClr val="tx1"/>
              </a:solidFill>
              <a:latin typeface="微软雅黑" panose="020B0503020204020204" pitchFamily="34" charset="-122"/>
              <a:ea typeface="微软雅黑" panose="020B0503020204020204" pitchFamily="34" charset="-122"/>
            </a:endParaRPr>
          </a:p>
        </p:txBody>
      </p:sp>
      <p:sp>
        <p:nvSpPr>
          <p:cNvPr id="22" name="51 Rectángulo"/>
          <p:cNvSpPr/>
          <p:nvPr/>
        </p:nvSpPr>
        <p:spPr>
          <a:xfrm>
            <a:off x="4932040" y="4653136"/>
            <a:ext cx="1978025" cy="787400"/>
          </a:xfrm>
          <a:prstGeom prst="rect">
            <a:avLst/>
          </a:prstGeom>
          <a:no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p>
            <a:pPr algn="ctr">
              <a:defRPr/>
            </a:pPr>
            <a:r>
              <a:rPr lang="zh-CN" altLang="en-US" sz="1600" b="1" kern="0" noProof="1" smtClean="0">
                <a:solidFill>
                  <a:schemeClr val="tx1"/>
                </a:solidFill>
                <a:latin typeface="微软雅黑" panose="020B0503020204020204" pitchFamily="34" charset="-122"/>
                <a:ea typeface="微软雅黑" panose="020B0503020204020204" pitchFamily="34" charset="-122"/>
              </a:rPr>
              <a:t>高效的并发控制</a:t>
            </a:r>
            <a:endParaRPr lang="en-US" altLang="zh-CN" sz="1600" b="1" kern="0" noProof="1">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4366920" y="1507002"/>
            <a:ext cx="504056" cy="646331"/>
          </a:xfrm>
          <a:prstGeom prst="rect">
            <a:avLst/>
          </a:prstGeom>
        </p:spPr>
        <p:txBody>
          <a:bodyPr wrap="square">
            <a:spAutoFit/>
          </a:bodyPr>
          <a:lstStyle/>
          <a:p>
            <a:r>
              <a:rPr lang="en-US" altLang="zh-CN" sz="3600" spc="-262" baseline="-7407">
                <a:latin typeface="Arial"/>
                <a:cs typeface="Arial"/>
              </a:rPr>
              <a:t>-&gt;</a:t>
            </a:r>
            <a:endParaRPr lang="zh-CN" altLang="en-US" sz="3600" dirty="0"/>
          </a:p>
        </p:txBody>
      </p:sp>
      <p:sp>
        <p:nvSpPr>
          <p:cNvPr id="25" name="矩形 24"/>
          <p:cNvSpPr/>
          <p:nvPr/>
        </p:nvSpPr>
        <p:spPr>
          <a:xfrm>
            <a:off x="4326137" y="2596638"/>
            <a:ext cx="504056" cy="646331"/>
          </a:xfrm>
          <a:prstGeom prst="rect">
            <a:avLst/>
          </a:prstGeom>
        </p:spPr>
        <p:txBody>
          <a:bodyPr wrap="square">
            <a:spAutoFit/>
          </a:bodyPr>
          <a:lstStyle/>
          <a:p>
            <a:r>
              <a:rPr lang="en-US" altLang="zh-CN" sz="3600" spc="-262" baseline="-7407" dirty="0">
                <a:latin typeface="Arial"/>
                <a:cs typeface="Arial"/>
              </a:rPr>
              <a:t>-&gt;</a:t>
            </a:r>
            <a:endParaRPr lang="zh-CN" altLang="en-US" sz="3600" dirty="0"/>
          </a:p>
        </p:txBody>
      </p:sp>
      <p:sp>
        <p:nvSpPr>
          <p:cNvPr id="26" name="矩形 25"/>
          <p:cNvSpPr/>
          <p:nvPr/>
        </p:nvSpPr>
        <p:spPr>
          <a:xfrm>
            <a:off x="4335493" y="4653136"/>
            <a:ext cx="504056" cy="646331"/>
          </a:xfrm>
          <a:prstGeom prst="rect">
            <a:avLst/>
          </a:prstGeom>
        </p:spPr>
        <p:txBody>
          <a:bodyPr wrap="square">
            <a:spAutoFit/>
          </a:bodyPr>
          <a:lstStyle/>
          <a:p>
            <a:r>
              <a:rPr lang="en-US" altLang="zh-CN" sz="3600" spc="-262" baseline="-7407" dirty="0">
                <a:latin typeface="Arial"/>
                <a:cs typeface="Arial"/>
              </a:rPr>
              <a:t>-&gt;</a:t>
            </a:r>
            <a:endParaRPr lang="zh-CN" altLang="en-US" sz="3600" dirty="0"/>
          </a:p>
        </p:txBody>
      </p:sp>
      <p:sp>
        <p:nvSpPr>
          <p:cNvPr id="27" name="42 Rectángulo"/>
          <p:cNvSpPr/>
          <p:nvPr/>
        </p:nvSpPr>
        <p:spPr>
          <a:xfrm>
            <a:off x="1682606" y="3627487"/>
            <a:ext cx="1976437" cy="787400"/>
          </a:xfrm>
          <a:prstGeom prst="rect">
            <a:avLst/>
          </a:prstGeom>
          <a:solidFill>
            <a:srgbClr val="B2CBB5"/>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p>
            <a:pPr algn="ctr">
              <a:defRPr/>
            </a:pPr>
            <a:r>
              <a:rPr lang="zh-CN" altLang="en-US" sz="1600" b="1" kern="0" noProof="1">
                <a:solidFill>
                  <a:schemeClr val="bg1"/>
                </a:solidFill>
                <a:latin typeface="微软雅黑" panose="020B0503020204020204" pitchFamily="34" charset="-122"/>
                <a:ea typeface="微软雅黑" panose="020B0503020204020204" pitchFamily="34" charset="-122"/>
              </a:rPr>
              <a:t>自我识别元数据</a:t>
            </a:r>
            <a:r>
              <a:rPr lang="en-US" altLang="zh-CN" sz="1600" b="1" kern="0" noProof="1" smtClean="0">
                <a:solidFill>
                  <a:schemeClr val="bg1"/>
                </a:solidFill>
                <a:latin typeface="微软雅黑" panose="020B0503020204020204" pitchFamily="34" charset="-122"/>
                <a:ea typeface="微软雅黑" panose="020B0503020204020204" pitchFamily="34" charset="-122"/>
              </a:rPr>
              <a:t>RPC</a:t>
            </a:r>
            <a:endParaRPr lang="en-US" altLang="zh-CN" sz="1600" b="1" kern="0" noProof="1">
              <a:solidFill>
                <a:schemeClr val="bg1"/>
              </a:solidFill>
              <a:latin typeface="微软雅黑" panose="020B0503020204020204" pitchFamily="34" charset="-122"/>
              <a:ea typeface="微软雅黑" panose="020B0503020204020204" pitchFamily="34" charset="-122"/>
            </a:endParaRPr>
          </a:p>
        </p:txBody>
      </p:sp>
      <p:sp>
        <p:nvSpPr>
          <p:cNvPr id="28" name="42 Rectángulo"/>
          <p:cNvSpPr/>
          <p:nvPr/>
        </p:nvSpPr>
        <p:spPr>
          <a:xfrm>
            <a:off x="4942984" y="3627487"/>
            <a:ext cx="1976437" cy="787400"/>
          </a:xfrm>
          <a:prstGeom prst="rect">
            <a:avLst/>
          </a:prstGeom>
          <a:no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p>
            <a:pPr algn="ctr">
              <a:defRPr/>
            </a:pPr>
            <a:r>
              <a:rPr lang="zh-CN" altLang="en-US" sz="1600" b="1" kern="0" noProof="1" smtClean="0">
                <a:solidFill>
                  <a:schemeClr val="tx1"/>
                </a:solidFill>
                <a:latin typeface="微软雅黑" panose="020B0503020204020204" pitchFamily="34" charset="-122"/>
                <a:ea typeface="微软雅黑" panose="020B0503020204020204" pitchFamily="34" charset="-122"/>
              </a:rPr>
              <a:t>减少响应延迟</a:t>
            </a:r>
            <a:endParaRPr lang="en-US" altLang="zh-CN" sz="1600" b="1" kern="0" noProof="1">
              <a:solidFill>
                <a:schemeClr val="tx1"/>
              </a:solidFill>
              <a:latin typeface="微软雅黑" panose="020B0503020204020204" pitchFamily="34" charset="-122"/>
              <a:ea typeface="微软雅黑" panose="020B0503020204020204" pitchFamily="34" charset="-122"/>
            </a:endParaRPr>
          </a:p>
        </p:txBody>
      </p:sp>
      <p:sp>
        <p:nvSpPr>
          <p:cNvPr id="29" name="矩形 28"/>
          <p:cNvSpPr/>
          <p:nvPr/>
        </p:nvSpPr>
        <p:spPr>
          <a:xfrm>
            <a:off x="4344849" y="3627487"/>
            <a:ext cx="504056" cy="646331"/>
          </a:xfrm>
          <a:prstGeom prst="rect">
            <a:avLst/>
          </a:prstGeom>
        </p:spPr>
        <p:txBody>
          <a:bodyPr wrap="square">
            <a:spAutoFit/>
          </a:bodyPr>
          <a:lstStyle/>
          <a:p>
            <a:r>
              <a:rPr lang="en-US" altLang="zh-CN" sz="3600" spc="-262" baseline="-7407">
                <a:latin typeface="Arial"/>
                <a:cs typeface="Arial"/>
              </a:rPr>
              <a:t>-&gt;</a:t>
            </a:r>
            <a:endParaRPr lang="zh-CN" alt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8195"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8196"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8197"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8198" name="矩形 6"/>
          <p:cNvSpPr>
            <a:spLocks noChangeArrowheads="1"/>
          </p:cNvSpPr>
          <p:nvPr/>
        </p:nvSpPr>
        <p:spPr bwMode="auto">
          <a:xfrm>
            <a:off x="357188" y="285750"/>
            <a:ext cx="11608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dirty="0" smtClean="0">
                <a:latin typeface="微软雅黑" panose="020B0503020204020204" pitchFamily="34" charset="-122"/>
                <a:ea typeface="微软雅黑" panose="020B0503020204020204" pitchFamily="34" charset="-122"/>
              </a:rPr>
              <a:t>Orion</a:t>
            </a:r>
            <a:endParaRPr lang="zh-CN" altLang="en-US" sz="2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C73FEAEF-AC88-4217-87FD-EBA7A7265F60}" type="slidenum">
              <a:rPr lang="zh-CN" altLang="en-US" smtClean="0"/>
              <a:pPr>
                <a:defRPr/>
              </a:pPr>
              <a:t>14</a:t>
            </a:fld>
            <a:endParaRPr lang="zh-CN" altLang="en-US"/>
          </a:p>
        </p:txBody>
      </p:sp>
      <p:sp>
        <p:nvSpPr>
          <p:cNvPr id="3" name="日期占位符 2"/>
          <p:cNvSpPr>
            <a:spLocks noGrp="1"/>
          </p:cNvSpPr>
          <p:nvPr>
            <p:ph type="dt" sz="half" idx="10"/>
          </p:nvPr>
        </p:nvSpPr>
        <p:spPr/>
        <p:txBody>
          <a:bodyPr/>
          <a:lstStyle/>
          <a:p>
            <a:pPr>
              <a:defRPr/>
            </a:pPr>
            <a:fld id="{D4D197C5-6DD9-4A60-A2DB-9A7753715B1C}" type="datetime1">
              <a:rPr lang="zh-CN" altLang="en-US" smtClean="0"/>
              <a:t>2019/10/29</a:t>
            </a:fld>
            <a:endParaRPr lang="zh-CN" altLang="en-US"/>
          </a:p>
        </p:txBody>
      </p:sp>
      <p:sp>
        <p:nvSpPr>
          <p:cNvPr id="30" name="object 5"/>
          <p:cNvSpPr txBox="1"/>
          <p:nvPr/>
        </p:nvSpPr>
        <p:spPr>
          <a:xfrm>
            <a:off x="4983733" y="3577576"/>
            <a:ext cx="4018915" cy="375285"/>
          </a:xfrm>
          <a:prstGeom prst="rect">
            <a:avLst/>
          </a:prstGeom>
          <a:solidFill>
            <a:srgbClr val="162A46"/>
          </a:solidFill>
        </p:spPr>
        <p:txBody>
          <a:bodyPr vert="horz" wrap="square" lIns="0" tIns="44450" rIns="0" bIns="0" rtlCol="0">
            <a:spAutoFit/>
          </a:bodyPr>
          <a:lstStyle/>
          <a:p>
            <a:pPr marL="1905" algn="ctr">
              <a:lnSpc>
                <a:spcPct val="100000"/>
              </a:lnSpc>
              <a:spcBef>
                <a:spcPts val="350"/>
              </a:spcBef>
            </a:pPr>
            <a:r>
              <a:rPr sz="1800" spc="-260" dirty="0">
                <a:solidFill>
                  <a:srgbClr val="FFFFFF"/>
                </a:solidFill>
                <a:latin typeface="Arial"/>
                <a:cs typeface="Arial"/>
              </a:rPr>
              <a:t>O</a:t>
            </a:r>
            <a:r>
              <a:rPr sz="1450" spc="-260" dirty="0">
                <a:solidFill>
                  <a:srgbClr val="FFFFFF"/>
                </a:solidFill>
                <a:latin typeface="Arial"/>
                <a:cs typeface="Arial"/>
              </a:rPr>
              <a:t>RION</a:t>
            </a:r>
            <a:endParaRPr sz="1450">
              <a:latin typeface="Arial"/>
              <a:cs typeface="Arial"/>
            </a:endParaRPr>
          </a:p>
        </p:txBody>
      </p:sp>
      <p:sp>
        <p:nvSpPr>
          <p:cNvPr id="31" name="object 6"/>
          <p:cNvSpPr txBox="1"/>
          <p:nvPr/>
        </p:nvSpPr>
        <p:spPr>
          <a:xfrm>
            <a:off x="4976112" y="2718041"/>
            <a:ext cx="1391920" cy="373380"/>
          </a:xfrm>
          <a:prstGeom prst="rect">
            <a:avLst/>
          </a:prstGeom>
          <a:solidFill>
            <a:srgbClr val="162A46"/>
          </a:solidFill>
        </p:spPr>
        <p:txBody>
          <a:bodyPr vert="horz" wrap="square" lIns="0" tIns="43815" rIns="0" bIns="0" rtlCol="0">
            <a:spAutoFit/>
          </a:bodyPr>
          <a:lstStyle/>
          <a:p>
            <a:pPr marL="218440">
              <a:lnSpc>
                <a:spcPct val="100000"/>
              </a:lnSpc>
              <a:spcBef>
                <a:spcPts val="345"/>
              </a:spcBef>
            </a:pPr>
            <a:r>
              <a:rPr sz="1800" spc="-120" dirty="0">
                <a:solidFill>
                  <a:srgbClr val="FFFFFF"/>
                </a:solidFill>
                <a:latin typeface="Arial"/>
                <a:cs typeface="Arial"/>
              </a:rPr>
              <a:t>Application</a:t>
            </a:r>
            <a:endParaRPr sz="1800">
              <a:latin typeface="Arial"/>
              <a:cs typeface="Arial"/>
            </a:endParaRPr>
          </a:p>
        </p:txBody>
      </p:sp>
      <p:sp>
        <p:nvSpPr>
          <p:cNvPr id="32" name="object 7"/>
          <p:cNvSpPr/>
          <p:nvPr/>
        </p:nvSpPr>
        <p:spPr>
          <a:xfrm>
            <a:off x="4567680" y="2756141"/>
            <a:ext cx="360045" cy="283845"/>
          </a:xfrm>
          <a:custGeom>
            <a:avLst/>
            <a:gdLst/>
            <a:ahLst/>
            <a:cxnLst/>
            <a:rect l="l" t="t" r="r" b="b"/>
            <a:pathLst>
              <a:path w="360045" h="283844">
                <a:moveTo>
                  <a:pt x="247523" y="260350"/>
                </a:moveTo>
                <a:lnTo>
                  <a:pt x="61976" y="260350"/>
                </a:lnTo>
                <a:lnTo>
                  <a:pt x="51054" y="271907"/>
                </a:lnTo>
                <a:lnTo>
                  <a:pt x="51054" y="283463"/>
                </a:lnTo>
                <a:lnTo>
                  <a:pt x="258445" y="283463"/>
                </a:lnTo>
                <a:lnTo>
                  <a:pt x="258445" y="271907"/>
                </a:lnTo>
                <a:lnTo>
                  <a:pt x="247523" y="260350"/>
                </a:lnTo>
                <a:close/>
              </a:path>
              <a:path w="360045" h="283844">
                <a:moveTo>
                  <a:pt x="165608" y="236220"/>
                </a:moveTo>
                <a:lnTo>
                  <a:pt x="143764" y="236220"/>
                </a:lnTo>
                <a:lnTo>
                  <a:pt x="143764" y="260350"/>
                </a:lnTo>
                <a:lnTo>
                  <a:pt x="165608" y="260350"/>
                </a:lnTo>
                <a:lnTo>
                  <a:pt x="165608" y="236220"/>
                </a:lnTo>
                <a:close/>
              </a:path>
              <a:path w="360045" h="283844">
                <a:moveTo>
                  <a:pt x="282702" y="0"/>
                </a:moveTo>
                <a:lnTo>
                  <a:pt x="26797" y="0"/>
                </a:lnTo>
                <a:lnTo>
                  <a:pt x="16341" y="2226"/>
                </a:lnTo>
                <a:lnTo>
                  <a:pt x="7826" y="8286"/>
                </a:lnTo>
                <a:lnTo>
                  <a:pt x="2097" y="17252"/>
                </a:lnTo>
                <a:lnTo>
                  <a:pt x="0" y="28194"/>
                </a:lnTo>
                <a:lnTo>
                  <a:pt x="0" y="208025"/>
                </a:lnTo>
                <a:lnTo>
                  <a:pt x="2097" y="219021"/>
                </a:lnTo>
                <a:lnTo>
                  <a:pt x="7826" y="227980"/>
                </a:lnTo>
                <a:lnTo>
                  <a:pt x="16341" y="234011"/>
                </a:lnTo>
                <a:lnTo>
                  <a:pt x="26797" y="236220"/>
                </a:lnTo>
                <a:lnTo>
                  <a:pt x="288036" y="236220"/>
                </a:lnTo>
                <a:lnTo>
                  <a:pt x="292989" y="234569"/>
                </a:lnTo>
                <a:lnTo>
                  <a:pt x="297119" y="231775"/>
                </a:lnTo>
                <a:lnTo>
                  <a:pt x="293497" y="231775"/>
                </a:lnTo>
                <a:lnTo>
                  <a:pt x="265251" y="229246"/>
                </a:lnTo>
                <a:lnTo>
                  <a:pt x="240506" y="221741"/>
                </a:lnTo>
                <a:lnTo>
                  <a:pt x="222952" y="209379"/>
                </a:lnTo>
                <a:lnTo>
                  <a:pt x="216281" y="192277"/>
                </a:lnTo>
                <a:lnTo>
                  <a:pt x="216281" y="190119"/>
                </a:lnTo>
                <a:lnTo>
                  <a:pt x="18034" y="190119"/>
                </a:lnTo>
                <a:lnTo>
                  <a:pt x="10922" y="182752"/>
                </a:lnTo>
                <a:lnTo>
                  <a:pt x="10922" y="18923"/>
                </a:lnTo>
                <a:lnTo>
                  <a:pt x="18034" y="11429"/>
                </a:lnTo>
                <a:lnTo>
                  <a:pt x="303565" y="11429"/>
                </a:lnTo>
                <a:lnTo>
                  <a:pt x="301561" y="8286"/>
                </a:lnTo>
                <a:lnTo>
                  <a:pt x="293084" y="2226"/>
                </a:lnTo>
                <a:lnTo>
                  <a:pt x="282702" y="0"/>
                </a:lnTo>
                <a:close/>
              </a:path>
              <a:path w="360045" h="283844">
                <a:moveTo>
                  <a:pt x="297307" y="231648"/>
                </a:moveTo>
                <a:lnTo>
                  <a:pt x="295910" y="231648"/>
                </a:lnTo>
                <a:lnTo>
                  <a:pt x="294767" y="231775"/>
                </a:lnTo>
                <a:lnTo>
                  <a:pt x="297119" y="231775"/>
                </a:lnTo>
                <a:lnTo>
                  <a:pt x="297307" y="231648"/>
                </a:lnTo>
                <a:close/>
              </a:path>
              <a:path w="360045" h="283844">
                <a:moveTo>
                  <a:pt x="227203" y="164337"/>
                </a:moveTo>
                <a:lnTo>
                  <a:pt x="227203" y="192277"/>
                </a:lnTo>
                <a:lnTo>
                  <a:pt x="232417" y="203180"/>
                </a:lnTo>
                <a:lnTo>
                  <a:pt x="246634" y="212058"/>
                </a:lnTo>
                <a:lnTo>
                  <a:pt x="267708" y="218031"/>
                </a:lnTo>
                <a:lnTo>
                  <a:pt x="293497" y="220218"/>
                </a:lnTo>
                <a:lnTo>
                  <a:pt x="319212" y="218031"/>
                </a:lnTo>
                <a:lnTo>
                  <a:pt x="340248" y="212058"/>
                </a:lnTo>
                <a:lnTo>
                  <a:pt x="354451" y="203180"/>
                </a:lnTo>
                <a:lnTo>
                  <a:pt x="359664" y="192277"/>
                </a:lnTo>
                <a:lnTo>
                  <a:pt x="293497" y="192277"/>
                </a:lnTo>
                <a:lnTo>
                  <a:pt x="267708" y="190091"/>
                </a:lnTo>
                <a:lnTo>
                  <a:pt x="246634" y="184118"/>
                </a:lnTo>
                <a:lnTo>
                  <a:pt x="232417" y="175240"/>
                </a:lnTo>
                <a:lnTo>
                  <a:pt x="227203" y="164337"/>
                </a:lnTo>
                <a:close/>
              </a:path>
              <a:path w="360045" h="283844">
                <a:moveTo>
                  <a:pt x="359664" y="164337"/>
                </a:moveTo>
                <a:lnTo>
                  <a:pt x="354486" y="175240"/>
                </a:lnTo>
                <a:lnTo>
                  <a:pt x="340344" y="184118"/>
                </a:lnTo>
                <a:lnTo>
                  <a:pt x="319319" y="190091"/>
                </a:lnTo>
                <a:lnTo>
                  <a:pt x="293497" y="192277"/>
                </a:lnTo>
                <a:lnTo>
                  <a:pt x="359664" y="192277"/>
                </a:lnTo>
                <a:lnTo>
                  <a:pt x="359664" y="164337"/>
                </a:lnTo>
                <a:close/>
              </a:path>
              <a:path w="360045" h="283844">
                <a:moveTo>
                  <a:pt x="227203" y="122427"/>
                </a:moveTo>
                <a:lnTo>
                  <a:pt x="227203" y="150368"/>
                </a:lnTo>
                <a:lnTo>
                  <a:pt x="232417" y="161216"/>
                </a:lnTo>
                <a:lnTo>
                  <a:pt x="246634" y="170100"/>
                </a:lnTo>
                <a:lnTo>
                  <a:pt x="267708" y="176103"/>
                </a:lnTo>
                <a:lnTo>
                  <a:pt x="293497" y="178308"/>
                </a:lnTo>
                <a:lnTo>
                  <a:pt x="319212" y="176103"/>
                </a:lnTo>
                <a:lnTo>
                  <a:pt x="340248" y="170100"/>
                </a:lnTo>
                <a:lnTo>
                  <a:pt x="354451" y="161216"/>
                </a:lnTo>
                <a:lnTo>
                  <a:pt x="359664" y="150368"/>
                </a:lnTo>
                <a:lnTo>
                  <a:pt x="293497" y="150368"/>
                </a:lnTo>
                <a:lnTo>
                  <a:pt x="267708" y="148181"/>
                </a:lnTo>
                <a:lnTo>
                  <a:pt x="246634" y="142208"/>
                </a:lnTo>
                <a:lnTo>
                  <a:pt x="232417" y="133330"/>
                </a:lnTo>
                <a:lnTo>
                  <a:pt x="227203" y="122427"/>
                </a:lnTo>
                <a:close/>
              </a:path>
              <a:path w="360045" h="283844">
                <a:moveTo>
                  <a:pt x="148844" y="79756"/>
                </a:moveTo>
                <a:lnTo>
                  <a:pt x="148844" y="107061"/>
                </a:lnTo>
                <a:lnTo>
                  <a:pt x="117221" y="107061"/>
                </a:lnTo>
                <a:lnTo>
                  <a:pt x="117221" y="130301"/>
                </a:lnTo>
                <a:lnTo>
                  <a:pt x="148844" y="130301"/>
                </a:lnTo>
                <a:lnTo>
                  <a:pt x="148844" y="157479"/>
                </a:lnTo>
                <a:lnTo>
                  <a:pt x="222631" y="118618"/>
                </a:lnTo>
                <a:lnTo>
                  <a:pt x="148844" y="79756"/>
                </a:lnTo>
                <a:close/>
              </a:path>
              <a:path w="360045" h="283844">
                <a:moveTo>
                  <a:pt x="359664" y="122427"/>
                </a:moveTo>
                <a:lnTo>
                  <a:pt x="354486" y="133330"/>
                </a:lnTo>
                <a:lnTo>
                  <a:pt x="340344" y="142208"/>
                </a:lnTo>
                <a:lnTo>
                  <a:pt x="319319" y="148181"/>
                </a:lnTo>
                <a:lnTo>
                  <a:pt x="293497" y="150368"/>
                </a:lnTo>
                <a:lnTo>
                  <a:pt x="359664" y="150368"/>
                </a:lnTo>
                <a:lnTo>
                  <a:pt x="359664" y="122427"/>
                </a:lnTo>
                <a:close/>
              </a:path>
              <a:path w="360045" h="283844">
                <a:moveTo>
                  <a:pt x="293497" y="52577"/>
                </a:moveTo>
                <a:lnTo>
                  <a:pt x="267708" y="54764"/>
                </a:lnTo>
                <a:lnTo>
                  <a:pt x="246633" y="60737"/>
                </a:lnTo>
                <a:lnTo>
                  <a:pt x="232417" y="69615"/>
                </a:lnTo>
                <a:lnTo>
                  <a:pt x="227203" y="80518"/>
                </a:lnTo>
                <a:lnTo>
                  <a:pt x="227203" y="108458"/>
                </a:lnTo>
                <a:lnTo>
                  <a:pt x="232417" y="119306"/>
                </a:lnTo>
                <a:lnTo>
                  <a:pt x="246634" y="128190"/>
                </a:lnTo>
                <a:lnTo>
                  <a:pt x="267708" y="134193"/>
                </a:lnTo>
                <a:lnTo>
                  <a:pt x="293497" y="136398"/>
                </a:lnTo>
                <a:lnTo>
                  <a:pt x="319212" y="134193"/>
                </a:lnTo>
                <a:lnTo>
                  <a:pt x="340248" y="128190"/>
                </a:lnTo>
                <a:lnTo>
                  <a:pt x="354451" y="119306"/>
                </a:lnTo>
                <a:lnTo>
                  <a:pt x="359664" y="108458"/>
                </a:lnTo>
                <a:lnTo>
                  <a:pt x="359664" y="101473"/>
                </a:lnTo>
                <a:lnTo>
                  <a:pt x="293497" y="101473"/>
                </a:lnTo>
                <a:lnTo>
                  <a:pt x="268793" y="99395"/>
                </a:lnTo>
                <a:lnTo>
                  <a:pt x="249983" y="94186"/>
                </a:lnTo>
                <a:lnTo>
                  <a:pt x="238007" y="87381"/>
                </a:lnTo>
                <a:lnTo>
                  <a:pt x="233807" y="80518"/>
                </a:lnTo>
                <a:lnTo>
                  <a:pt x="238007" y="73600"/>
                </a:lnTo>
                <a:lnTo>
                  <a:pt x="249983" y="66802"/>
                </a:lnTo>
                <a:lnTo>
                  <a:pt x="268793" y="61622"/>
                </a:lnTo>
                <a:lnTo>
                  <a:pt x="293497" y="59562"/>
                </a:lnTo>
                <a:lnTo>
                  <a:pt x="336209" y="59562"/>
                </a:lnTo>
                <a:lnTo>
                  <a:pt x="319319" y="54764"/>
                </a:lnTo>
                <a:lnTo>
                  <a:pt x="293497" y="52577"/>
                </a:lnTo>
                <a:close/>
              </a:path>
              <a:path w="360045" h="283844">
                <a:moveTo>
                  <a:pt x="336209" y="59562"/>
                </a:moveTo>
                <a:lnTo>
                  <a:pt x="293497" y="59562"/>
                </a:lnTo>
                <a:lnTo>
                  <a:pt x="318127" y="61622"/>
                </a:lnTo>
                <a:lnTo>
                  <a:pt x="336899" y="66802"/>
                </a:lnTo>
                <a:lnTo>
                  <a:pt x="348861" y="73600"/>
                </a:lnTo>
                <a:lnTo>
                  <a:pt x="353060" y="80518"/>
                </a:lnTo>
                <a:lnTo>
                  <a:pt x="348861" y="87381"/>
                </a:lnTo>
                <a:lnTo>
                  <a:pt x="336899" y="94186"/>
                </a:lnTo>
                <a:lnTo>
                  <a:pt x="318127" y="99395"/>
                </a:lnTo>
                <a:lnTo>
                  <a:pt x="293497" y="101473"/>
                </a:lnTo>
                <a:lnTo>
                  <a:pt x="359664" y="101473"/>
                </a:lnTo>
                <a:lnTo>
                  <a:pt x="359664" y="80518"/>
                </a:lnTo>
                <a:lnTo>
                  <a:pt x="354486" y="69615"/>
                </a:lnTo>
                <a:lnTo>
                  <a:pt x="340344" y="60737"/>
                </a:lnTo>
                <a:lnTo>
                  <a:pt x="336209" y="59562"/>
                </a:lnTo>
                <a:close/>
              </a:path>
              <a:path w="360045" h="283844">
                <a:moveTo>
                  <a:pt x="303565" y="11429"/>
                </a:moveTo>
                <a:lnTo>
                  <a:pt x="291465" y="11429"/>
                </a:lnTo>
                <a:lnTo>
                  <a:pt x="298577" y="18923"/>
                </a:lnTo>
                <a:lnTo>
                  <a:pt x="298577" y="41148"/>
                </a:lnTo>
                <a:lnTo>
                  <a:pt x="302260" y="41148"/>
                </a:lnTo>
                <a:lnTo>
                  <a:pt x="305943" y="41528"/>
                </a:lnTo>
                <a:lnTo>
                  <a:pt x="309372" y="41783"/>
                </a:lnTo>
                <a:lnTo>
                  <a:pt x="309372" y="28194"/>
                </a:lnTo>
                <a:lnTo>
                  <a:pt x="307276" y="17252"/>
                </a:lnTo>
                <a:lnTo>
                  <a:pt x="303565" y="11429"/>
                </a:lnTo>
                <a:close/>
              </a:path>
            </a:pathLst>
          </a:custGeom>
          <a:solidFill>
            <a:srgbClr val="162A46"/>
          </a:solidFill>
        </p:spPr>
        <p:txBody>
          <a:bodyPr wrap="square" lIns="0" tIns="0" rIns="0" bIns="0" rtlCol="0"/>
          <a:lstStyle/>
          <a:p>
            <a:endParaRPr/>
          </a:p>
        </p:txBody>
      </p:sp>
      <p:sp>
        <p:nvSpPr>
          <p:cNvPr id="33" name="object 8"/>
          <p:cNvSpPr/>
          <p:nvPr/>
        </p:nvSpPr>
        <p:spPr>
          <a:xfrm>
            <a:off x="7190485" y="4496549"/>
            <a:ext cx="391795" cy="236220"/>
          </a:xfrm>
          <a:custGeom>
            <a:avLst/>
            <a:gdLst/>
            <a:ahLst/>
            <a:cxnLst/>
            <a:rect l="l" t="t" r="r" b="b"/>
            <a:pathLst>
              <a:path w="391795" h="236220">
                <a:moveTo>
                  <a:pt x="34035" y="181737"/>
                </a:moveTo>
                <a:lnTo>
                  <a:pt x="17017" y="181737"/>
                </a:lnTo>
                <a:lnTo>
                  <a:pt x="17017" y="232156"/>
                </a:lnTo>
                <a:lnTo>
                  <a:pt x="20827" y="236220"/>
                </a:lnTo>
                <a:lnTo>
                  <a:pt x="370839" y="236220"/>
                </a:lnTo>
                <a:lnTo>
                  <a:pt x="374650" y="232156"/>
                </a:lnTo>
                <a:lnTo>
                  <a:pt x="374650" y="218059"/>
                </a:lnTo>
                <a:lnTo>
                  <a:pt x="34035" y="218059"/>
                </a:lnTo>
                <a:lnTo>
                  <a:pt x="34035" y="181737"/>
                </a:lnTo>
                <a:close/>
              </a:path>
              <a:path w="391795" h="236220">
                <a:moveTo>
                  <a:pt x="59689" y="181737"/>
                </a:moveTo>
                <a:lnTo>
                  <a:pt x="53593" y="184277"/>
                </a:lnTo>
                <a:lnTo>
                  <a:pt x="52069" y="185928"/>
                </a:lnTo>
                <a:lnTo>
                  <a:pt x="51053" y="188214"/>
                </a:lnTo>
                <a:lnTo>
                  <a:pt x="51053" y="213995"/>
                </a:lnTo>
                <a:lnTo>
                  <a:pt x="54863" y="218059"/>
                </a:lnTo>
                <a:lnTo>
                  <a:pt x="64388" y="218059"/>
                </a:lnTo>
                <a:lnTo>
                  <a:pt x="68072" y="213995"/>
                </a:lnTo>
                <a:lnTo>
                  <a:pt x="68072" y="188214"/>
                </a:lnTo>
                <a:lnTo>
                  <a:pt x="67055" y="185928"/>
                </a:lnTo>
                <a:lnTo>
                  <a:pt x="65658" y="184277"/>
                </a:lnTo>
                <a:lnTo>
                  <a:pt x="59689" y="181737"/>
                </a:lnTo>
                <a:close/>
              </a:path>
              <a:path w="391795" h="236220">
                <a:moveTo>
                  <a:pt x="93725" y="181737"/>
                </a:moveTo>
                <a:lnTo>
                  <a:pt x="87629" y="184277"/>
                </a:lnTo>
                <a:lnTo>
                  <a:pt x="86105" y="185928"/>
                </a:lnTo>
                <a:lnTo>
                  <a:pt x="85089" y="188214"/>
                </a:lnTo>
                <a:lnTo>
                  <a:pt x="85089" y="213995"/>
                </a:lnTo>
                <a:lnTo>
                  <a:pt x="88900" y="218059"/>
                </a:lnTo>
                <a:lnTo>
                  <a:pt x="98298" y="218059"/>
                </a:lnTo>
                <a:lnTo>
                  <a:pt x="102107" y="213995"/>
                </a:lnTo>
                <a:lnTo>
                  <a:pt x="102107" y="188214"/>
                </a:lnTo>
                <a:lnTo>
                  <a:pt x="101218" y="185928"/>
                </a:lnTo>
                <a:lnTo>
                  <a:pt x="99694" y="184277"/>
                </a:lnTo>
                <a:lnTo>
                  <a:pt x="93725" y="181737"/>
                </a:lnTo>
                <a:close/>
              </a:path>
              <a:path w="391795" h="236220">
                <a:moveTo>
                  <a:pt x="127761" y="181737"/>
                </a:moveTo>
                <a:lnTo>
                  <a:pt x="121665" y="184277"/>
                </a:lnTo>
                <a:lnTo>
                  <a:pt x="120141" y="185928"/>
                </a:lnTo>
                <a:lnTo>
                  <a:pt x="119252" y="188214"/>
                </a:lnTo>
                <a:lnTo>
                  <a:pt x="119252" y="213995"/>
                </a:lnTo>
                <a:lnTo>
                  <a:pt x="123062" y="218059"/>
                </a:lnTo>
                <a:lnTo>
                  <a:pt x="132460" y="218059"/>
                </a:lnTo>
                <a:lnTo>
                  <a:pt x="136270" y="213995"/>
                </a:lnTo>
                <a:lnTo>
                  <a:pt x="136270" y="188214"/>
                </a:lnTo>
                <a:lnTo>
                  <a:pt x="135254" y="185928"/>
                </a:lnTo>
                <a:lnTo>
                  <a:pt x="133730" y="184277"/>
                </a:lnTo>
                <a:lnTo>
                  <a:pt x="127761" y="181737"/>
                </a:lnTo>
                <a:close/>
              </a:path>
              <a:path w="391795" h="236220">
                <a:moveTo>
                  <a:pt x="161798" y="181737"/>
                </a:moveTo>
                <a:lnTo>
                  <a:pt x="155701" y="184277"/>
                </a:lnTo>
                <a:lnTo>
                  <a:pt x="154177" y="185928"/>
                </a:lnTo>
                <a:lnTo>
                  <a:pt x="153288" y="188214"/>
                </a:lnTo>
                <a:lnTo>
                  <a:pt x="153288" y="213995"/>
                </a:lnTo>
                <a:lnTo>
                  <a:pt x="157099" y="218059"/>
                </a:lnTo>
                <a:lnTo>
                  <a:pt x="166497" y="218059"/>
                </a:lnTo>
                <a:lnTo>
                  <a:pt x="170306" y="213995"/>
                </a:lnTo>
                <a:lnTo>
                  <a:pt x="170306" y="188214"/>
                </a:lnTo>
                <a:lnTo>
                  <a:pt x="169417" y="185928"/>
                </a:lnTo>
                <a:lnTo>
                  <a:pt x="167766" y="184277"/>
                </a:lnTo>
                <a:lnTo>
                  <a:pt x="161798" y="181737"/>
                </a:lnTo>
                <a:close/>
              </a:path>
              <a:path w="391795" h="236220">
                <a:moveTo>
                  <a:pt x="195833" y="181737"/>
                </a:moveTo>
                <a:lnTo>
                  <a:pt x="189737" y="184277"/>
                </a:lnTo>
                <a:lnTo>
                  <a:pt x="188213" y="185928"/>
                </a:lnTo>
                <a:lnTo>
                  <a:pt x="187325" y="188214"/>
                </a:lnTo>
                <a:lnTo>
                  <a:pt x="187325" y="213995"/>
                </a:lnTo>
                <a:lnTo>
                  <a:pt x="191007" y="218059"/>
                </a:lnTo>
                <a:lnTo>
                  <a:pt x="200532" y="218059"/>
                </a:lnTo>
                <a:lnTo>
                  <a:pt x="204215" y="213995"/>
                </a:lnTo>
                <a:lnTo>
                  <a:pt x="204215" y="188214"/>
                </a:lnTo>
                <a:lnTo>
                  <a:pt x="203326" y="185928"/>
                </a:lnTo>
                <a:lnTo>
                  <a:pt x="201802" y="184277"/>
                </a:lnTo>
                <a:lnTo>
                  <a:pt x="195833" y="181737"/>
                </a:lnTo>
                <a:close/>
              </a:path>
              <a:path w="391795" h="236220">
                <a:moveTo>
                  <a:pt x="229869" y="181737"/>
                </a:moveTo>
                <a:lnTo>
                  <a:pt x="223900" y="184277"/>
                </a:lnTo>
                <a:lnTo>
                  <a:pt x="222250" y="185928"/>
                </a:lnTo>
                <a:lnTo>
                  <a:pt x="221360" y="188214"/>
                </a:lnTo>
                <a:lnTo>
                  <a:pt x="221360" y="213995"/>
                </a:lnTo>
                <a:lnTo>
                  <a:pt x="225170" y="218059"/>
                </a:lnTo>
                <a:lnTo>
                  <a:pt x="234568" y="218059"/>
                </a:lnTo>
                <a:lnTo>
                  <a:pt x="238378" y="213995"/>
                </a:lnTo>
                <a:lnTo>
                  <a:pt x="238378" y="188214"/>
                </a:lnTo>
                <a:lnTo>
                  <a:pt x="237362" y="185928"/>
                </a:lnTo>
                <a:lnTo>
                  <a:pt x="235838" y="184277"/>
                </a:lnTo>
                <a:lnTo>
                  <a:pt x="229869" y="181737"/>
                </a:lnTo>
                <a:close/>
              </a:path>
              <a:path w="391795" h="236220">
                <a:moveTo>
                  <a:pt x="264032" y="181737"/>
                </a:moveTo>
                <a:lnTo>
                  <a:pt x="257936" y="184277"/>
                </a:lnTo>
                <a:lnTo>
                  <a:pt x="256412" y="185928"/>
                </a:lnTo>
                <a:lnTo>
                  <a:pt x="255397" y="188214"/>
                </a:lnTo>
                <a:lnTo>
                  <a:pt x="255397" y="213995"/>
                </a:lnTo>
                <a:lnTo>
                  <a:pt x="259206" y="218059"/>
                </a:lnTo>
                <a:lnTo>
                  <a:pt x="268604" y="218059"/>
                </a:lnTo>
                <a:lnTo>
                  <a:pt x="272414" y="213995"/>
                </a:lnTo>
                <a:lnTo>
                  <a:pt x="272414" y="188214"/>
                </a:lnTo>
                <a:lnTo>
                  <a:pt x="271525" y="185928"/>
                </a:lnTo>
                <a:lnTo>
                  <a:pt x="270001" y="184277"/>
                </a:lnTo>
                <a:lnTo>
                  <a:pt x="264032" y="181737"/>
                </a:lnTo>
                <a:close/>
              </a:path>
              <a:path w="391795" h="236220">
                <a:moveTo>
                  <a:pt x="298068" y="181737"/>
                </a:moveTo>
                <a:lnTo>
                  <a:pt x="291973" y="184277"/>
                </a:lnTo>
                <a:lnTo>
                  <a:pt x="290449" y="185928"/>
                </a:lnTo>
                <a:lnTo>
                  <a:pt x="289432" y="188214"/>
                </a:lnTo>
                <a:lnTo>
                  <a:pt x="289432" y="213995"/>
                </a:lnTo>
                <a:lnTo>
                  <a:pt x="293369" y="218059"/>
                </a:lnTo>
                <a:lnTo>
                  <a:pt x="302767" y="218059"/>
                </a:lnTo>
                <a:lnTo>
                  <a:pt x="306577" y="213995"/>
                </a:lnTo>
                <a:lnTo>
                  <a:pt x="306577" y="188214"/>
                </a:lnTo>
                <a:lnTo>
                  <a:pt x="305561" y="185928"/>
                </a:lnTo>
                <a:lnTo>
                  <a:pt x="304037" y="184277"/>
                </a:lnTo>
                <a:lnTo>
                  <a:pt x="298068" y="181737"/>
                </a:lnTo>
                <a:close/>
              </a:path>
              <a:path w="391795" h="236220">
                <a:moveTo>
                  <a:pt x="332104" y="181737"/>
                </a:moveTo>
                <a:lnTo>
                  <a:pt x="326008" y="184277"/>
                </a:lnTo>
                <a:lnTo>
                  <a:pt x="324484" y="185928"/>
                </a:lnTo>
                <a:lnTo>
                  <a:pt x="323468" y="188214"/>
                </a:lnTo>
                <a:lnTo>
                  <a:pt x="323468" y="213995"/>
                </a:lnTo>
                <a:lnTo>
                  <a:pt x="327278" y="218059"/>
                </a:lnTo>
                <a:lnTo>
                  <a:pt x="336676" y="218059"/>
                </a:lnTo>
                <a:lnTo>
                  <a:pt x="340613" y="213995"/>
                </a:lnTo>
                <a:lnTo>
                  <a:pt x="340613" y="188214"/>
                </a:lnTo>
                <a:lnTo>
                  <a:pt x="339598" y="185928"/>
                </a:lnTo>
                <a:lnTo>
                  <a:pt x="338074" y="184277"/>
                </a:lnTo>
                <a:lnTo>
                  <a:pt x="332104" y="181737"/>
                </a:lnTo>
                <a:close/>
              </a:path>
              <a:path w="391795" h="236220">
                <a:moveTo>
                  <a:pt x="374650" y="181737"/>
                </a:moveTo>
                <a:lnTo>
                  <a:pt x="357631" y="181737"/>
                </a:lnTo>
                <a:lnTo>
                  <a:pt x="357631" y="218059"/>
                </a:lnTo>
                <a:lnTo>
                  <a:pt x="374650" y="218059"/>
                </a:lnTo>
                <a:lnTo>
                  <a:pt x="374650" y="181737"/>
                </a:lnTo>
                <a:close/>
              </a:path>
              <a:path w="391795" h="236220">
                <a:moveTo>
                  <a:pt x="387857" y="0"/>
                </a:moveTo>
                <a:lnTo>
                  <a:pt x="3809" y="0"/>
                </a:lnTo>
                <a:lnTo>
                  <a:pt x="0" y="4064"/>
                </a:lnTo>
                <a:lnTo>
                  <a:pt x="0" y="177546"/>
                </a:lnTo>
                <a:lnTo>
                  <a:pt x="3809" y="181737"/>
                </a:lnTo>
                <a:lnTo>
                  <a:pt x="59562" y="181737"/>
                </a:lnTo>
                <a:lnTo>
                  <a:pt x="387973" y="181610"/>
                </a:lnTo>
                <a:lnTo>
                  <a:pt x="391667" y="177546"/>
                </a:lnTo>
                <a:lnTo>
                  <a:pt x="391667" y="163449"/>
                </a:lnTo>
                <a:lnTo>
                  <a:pt x="17017" y="163449"/>
                </a:lnTo>
                <a:lnTo>
                  <a:pt x="17017" y="18161"/>
                </a:lnTo>
                <a:lnTo>
                  <a:pt x="391667" y="18161"/>
                </a:lnTo>
                <a:lnTo>
                  <a:pt x="391667" y="4064"/>
                </a:lnTo>
                <a:lnTo>
                  <a:pt x="387857" y="0"/>
                </a:lnTo>
                <a:close/>
              </a:path>
              <a:path w="391795" h="236220">
                <a:moveTo>
                  <a:pt x="93599" y="181610"/>
                </a:moveTo>
                <a:lnTo>
                  <a:pt x="59689" y="181610"/>
                </a:lnTo>
                <a:lnTo>
                  <a:pt x="93599" y="181737"/>
                </a:lnTo>
                <a:close/>
              </a:path>
              <a:path w="391795" h="236220">
                <a:moveTo>
                  <a:pt x="127761" y="181610"/>
                </a:moveTo>
                <a:lnTo>
                  <a:pt x="93599" y="181610"/>
                </a:lnTo>
                <a:lnTo>
                  <a:pt x="127634" y="181737"/>
                </a:lnTo>
                <a:close/>
              </a:path>
              <a:path w="391795" h="236220">
                <a:moveTo>
                  <a:pt x="161798" y="181610"/>
                </a:moveTo>
                <a:lnTo>
                  <a:pt x="127761" y="181610"/>
                </a:lnTo>
                <a:lnTo>
                  <a:pt x="161798" y="181737"/>
                </a:lnTo>
                <a:close/>
              </a:path>
              <a:path w="391795" h="236220">
                <a:moveTo>
                  <a:pt x="195706" y="181610"/>
                </a:moveTo>
                <a:lnTo>
                  <a:pt x="161798" y="181610"/>
                </a:lnTo>
                <a:lnTo>
                  <a:pt x="195706" y="181737"/>
                </a:lnTo>
                <a:close/>
              </a:path>
              <a:path w="391795" h="236220">
                <a:moveTo>
                  <a:pt x="229869" y="181610"/>
                </a:moveTo>
                <a:lnTo>
                  <a:pt x="195706" y="181610"/>
                </a:lnTo>
                <a:lnTo>
                  <a:pt x="229869" y="181737"/>
                </a:lnTo>
                <a:close/>
              </a:path>
              <a:path w="391795" h="236220">
                <a:moveTo>
                  <a:pt x="263905" y="181610"/>
                </a:moveTo>
                <a:lnTo>
                  <a:pt x="229869" y="181610"/>
                </a:lnTo>
                <a:lnTo>
                  <a:pt x="263905" y="181737"/>
                </a:lnTo>
                <a:close/>
              </a:path>
              <a:path w="391795" h="236220">
                <a:moveTo>
                  <a:pt x="298068" y="181610"/>
                </a:moveTo>
                <a:lnTo>
                  <a:pt x="263905" y="181610"/>
                </a:lnTo>
                <a:lnTo>
                  <a:pt x="297941" y="181737"/>
                </a:lnTo>
                <a:close/>
              </a:path>
              <a:path w="391795" h="236220">
                <a:moveTo>
                  <a:pt x="331977" y="181610"/>
                </a:moveTo>
                <a:lnTo>
                  <a:pt x="298068" y="181610"/>
                </a:lnTo>
                <a:lnTo>
                  <a:pt x="331977" y="181737"/>
                </a:lnTo>
                <a:close/>
              </a:path>
              <a:path w="391795" h="236220">
                <a:moveTo>
                  <a:pt x="387973" y="181610"/>
                </a:moveTo>
                <a:lnTo>
                  <a:pt x="331977" y="181610"/>
                </a:lnTo>
                <a:lnTo>
                  <a:pt x="387857" y="181737"/>
                </a:lnTo>
                <a:close/>
              </a:path>
              <a:path w="391795" h="236220">
                <a:moveTo>
                  <a:pt x="391667" y="18161"/>
                </a:moveTo>
                <a:lnTo>
                  <a:pt x="374650" y="18161"/>
                </a:lnTo>
                <a:lnTo>
                  <a:pt x="374650" y="163449"/>
                </a:lnTo>
                <a:lnTo>
                  <a:pt x="391667" y="163449"/>
                </a:lnTo>
                <a:lnTo>
                  <a:pt x="391667" y="18161"/>
                </a:lnTo>
                <a:close/>
              </a:path>
              <a:path w="391795" h="236220">
                <a:moveTo>
                  <a:pt x="98298" y="36322"/>
                </a:moveTo>
                <a:lnTo>
                  <a:pt x="37973" y="36322"/>
                </a:lnTo>
                <a:lnTo>
                  <a:pt x="34035" y="40386"/>
                </a:lnTo>
                <a:lnTo>
                  <a:pt x="34035" y="141224"/>
                </a:lnTo>
                <a:lnTo>
                  <a:pt x="37973" y="145288"/>
                </a:lnTo>
                <a:lnTo>
                  <a:pt x="98298" y="145288"/>
                </a:lnTo>
                <a:lnTo>
                  <a:pt x="102107" y="141224"/>
                </a:lnTo>
                <a:lnTo>
                  <a:pt x="102107" y="127127"/>
                </a:lnTo>
                <a:lnTo>
                  <a:pt x="51180" y="127127"/>
                </a:lnTo>
                <a:lnTo>
                  <a:pt x="51180" y="54610"/>
                </a:lnTo>
                <a:lnTo>
                  <a:pt x="102107" y="54610"/>
                </a:lnTo>
                <a:lnTo>
                  <a:pt x="102107" y="40386"/>
                </a:lnTo>
                <a:lnTo>
                  <a:pt x="98298" y="36322"/>
                </a:lnTo>
                <a:close/>
              </a:path>
              <a:path w="391795" h="236220">
                <a:moveTo>
                  <a:pt x="183514" y="36322"/>
                </a:moveTo>
                <a:lnTo>
                  <a:pt x="123062" y="36322"/>
                </a:lnTo>
                <a:lnTo>
                  <a:pt x="119252" y="40386"/>
                </a:lnTo>
                <a:lnTo>
                  <a:pt x="119252" y="141224"/>
                </a:lnTo>
                <a:lnTo>
                  <a:pt x="123062" y="145288"/>
                </a:lnTo>
                <a:lnTo>
                  <a:pt x="183514" y="145288"/>
                </a:lnTo>
                <a:lnTo>
                  <a:pt x="187325" y="141224"/>
                </a:lnTo>
                <a:lnTo>
                  <a:pt x="187325" y="127127"/>
                </a:lnTo>
                <a:lnTo>
                  <a:pt x="136270" y="127127"/>
                </a:lnTo>
                <a:lnTo>
                  <a:pt x="136270" y="54610"/>
                </a:lnTo>
                <a:lnTo>
                  <a:pt x="187325" y="54610"/>
                </a:lnTo>
                <a:lnTo>
                  <a:pt x="187325" y="40386"/>
                </a:lnTo>
                <a:lnTo>
                  <a:pt x="183514" y="36322"/>
                </a:lnTo>
                <a:close/>
              </a:path>
              <a:path w="391795" h="236220">
                <a:moveTo>
                  <a:pt x="268604" y="36322"/>
                </a:moveTo>
                <a:lnTo>
                  <a:pt x="208152" y="36322"/>
                </a:lnTo>
                <a:lnTo>
                  <a:pt x="204215" y="40386"/>
                </a:lnTo>
                <a:lnTo>
                  <a:pt x="204215" y="141224"/>
                </a:lnTo>
                <a:lnTo>
                  <a:pt x="208152" y="145288"/>
                </a:lnTo>
                <a:lnTo>
                  <a:pt x="268604" y="145288"/>
                </a:lnTo>
                <a:lnTo>
                  <a:pt x="272414" y="141224"/>
                </a:lnTo>
                <a:lnTo>
                  <a:pt x="272414" y="127127"/>
                </a:lnTo>
                <a:lnTo>
                  <a:pt x="221360" y="127127"/>
                </a:lnTo>
                <a:lnTo>
                  <a:pt x="221360" y="54610"/>
                </a:lnTo>
                <a:lnTo>
                  <a:pt x="272414" y="54610"/>
                </a:lnTo>
                <a:lnTo>
                  <a:pt x="272414" y="40386"/>
                </a:lnTo>
                <a:lnTo>
                  <a:pt x="268604" y="36322"/>
                </a:lnTo>
                <a:close/>
              </a:path>
              <a:path w="391795" h="236220">
                <a:moveTo>
                  <a:pt x="353694" y="36322"/>
                </a:moveTo>
                <a:lnTo>
                  <a:pt x="293242" y="36322"/>
                </a:lnTo>
                <a:lnTo>
                  <a:pt x="289432" y="40386"/>
                </a:lnTo>
                <a:lnTo>
                  <a:pt x="289432" y="141224"/>
                </a:lnTo>
                <a:lnTo>
                  <a:pt x="293242" y="145288"/>
                </a:lnTo>
                <a:lnTo>
                  <a:pt x="353694" y="145288"/>
                </a:lnTo>
                <a:lnTo>
                  <a:pt x="357631" y="141224"/>
                </a:lnTo>
                <a:lnTo>
                  <a:pt x="357631" y="127127"/>
                </a:lnTo>
                <a:lnTo>
                  <a:pt x="306577" y="127127"/>
                </a:lnTo>
                <a:lnTo>
                  <a:pt x="306577" y="54610"/>
                </a:lnTo>
                <a:lnTo>
                  <a:pt x="357631" y="54610"/>
                </a:lnTo>
                <a:lnTo>
                  <a:pt x="357631" y="40386"/>
                </a:lnTo>
                <a:lnTo>
                  <a:pt x="353694" y="36322"/>
                </a:lnTo>
                <a:close/>
              </a:path>
              <a:path w="391795" h="236220">
                <a:moveTo>
                  <a:pt x="102107" y="54610"/>
                </a:moveTo>
                <a:lnTo>
                  <a:pt x="85089" y="54610"/>
                </a:lnTo>
                <a:lnTo>
                  <a:pt x="85089" y="127127"/>
                </a:lnTo>
                <a:lnTo>
                  <a:pt x="102107" y="127127"/>
                </a:lnTo>
                <a:lnTo>
                  <a:pt x="102107" y="54610"/>
                </a:lnTo>
                <a:close/>
              </a:path>
              <a:path w="391795" h="236220">
                <a:moveTo>
                  <a:pt x="187325" y="54610"/>
                </a:moveTo>
                <a:lnTo>
                  <a:pt x="170306" y="54610"/>
                </a:lnTo>
                <a:lnTo>
                  <a:pt x="170306" y="127127"/>
                </a:lnTo>
                <a:lnTo>
                  <a:pt x="187325" y="127127"/>
                </a:lnTo>
                <a:lnTo>
                  <a:pt x="187325" y="54610"/>
                </a:lnTo>
                <a:close/>
              </a:path>
              <a:path w="391795" h="236220">
                <a:moveTo>
                  <a:pt x="272414" y="54610"/>
                </a:moveTo>
                <a:lnTo>
                  <a:pt x="255397" y="54610"/>
                </a:lnTo>
                <a:lnTo>
                  <a:pt x="255397" y="127127"/>
                </a:lnTo>
                <a:lnTo>
                  <a:pt x="272414" y="127127"/>
                </a:lnTo>
                <a:lnTo>
                  <a:pt x="272414" y="54610"/>
                </a:lnTo>
                <a:close/>
              </a:path>
              <a:path w="391795" h="236220">
                <a:moveTo>
                  <a:pt x="357631" y="54610"/>
                </a:moveTo>
                <a:lnTo>
                  <a:pt x="340486" y="54610"/>
                </a:lnTo>
                <a:lnTo>
                  <a:pt x="340486" y="127127"/>
                </a:lnTo>
                <a:lnTo>
                  <a:pt x="357631" y="127127"/>
                </a:lnTo>
                <a:lnTo>
                  <a:pt x="357631" y="54610"/>
                </a:lnTo>
                <a:close/>
              </a:path>
            </a:pathLst>
          </a:custGeom>
          <a:solidFill>
            <a:srgbClr val="162A46"/>
          </a:solidFill>
        </p:spPr>
        <p:txBody>
          <a:bodyPr wrap="square" lIns="0" tIns="0" rIns="0" bIns="0" rtlCol="0"/>
          <a:lstStyle/>
          <a:p>
            <a:endParaRPr/>
          </a:p>
        </p:txBody>
      </p:sp>
      <p:sp>
        <p:nvSpPr>
          <p:cNvPr id="34" name="object 9"/>
          <p:cNvSpPr txBox="1"/>
          <p:nvPr/>
        </p:nvSpPr>
        <p:spPr>
          <a:xfrm>
            <a:off x="7609585" y="2718041"/>
            <a:ext cx="1391920" cy="373380"/>
          </a:xfrm>
          <a:prstGeom prst="rect">
            <a:avLst/>
          </a:prstGeom>
          <a:solidFill>
            <a:srgbClr val="162A46"/>
          </a:solidFill>
        </p:spPr>
        <p:txBody>
          <a:bodyPr vert="horz" wrap="square" lIns="0" tIns="43815" rIns="0" bIns="0" rtlCol="0">
            <a:spAutoFit/>
          </a:bodyPr>
          <a:lstStyle/>
          <a:p>
            <a:pPr marL="219710">
              <a:lnSpc>
                <a:spcPct val="100000"/>
              </a:lnSpc>
              <a:spcBef>
                <a:spcPts val="345"/>
              </a:spcBef>
            </a:pPr>
            <a:r>
              <a:rPr sz="1800" spc="-120" dirty="0">
                <a:solidFill>
                  <a:srgbClr val="FFFFFF"/>
                </a:solidFill>
                <a:latin typeface="Arial"/>
                <a:cs typeface="Arial"/>
              </a:rPr>
              <a:t>Application</a:t>
            </a:r>
            <a:endParaRPr sz="1800">
              <a:latin typeface="Arial"/>
              <a:cs typeface="Arial"/>
            </a:endParaRPr>
          </a:p>
        </p:txBody>
      </p:sp>
      <p:sp>
        <p:nvSpPr>
          <p:cNvPr id="35" name="object 10"/>
          <p:cNvSpPr/>
          <p:nvPr/>
        </p:nvSpPr>
        <p:spPr>
          <a:xfrm>
            <a:off x="7202676" y="2756141"/>
            <a:ext cx="360045" cy="283845"/>
          </a:xfrm>
          <a:custGeom>
            <a:avLst/>
            <a:gdLst/>
            <a:ahLst/>
            <a:cxnLst/>
            <a:rect l="l" t="t" r="r" b="b"/>
            <a:pathLst>
              <a:path w="360045" h="283844">
                <a:moveTo>
                  <a:pt x="247523" y="260350"/>
                </a:moveTo>
                <a:lnTo>
                  <a:pt x="61975" y="260350"/>
                </a:lnTo>
                <a:lnTo>
                  <a:pt x="51053" y="271907"/>
                </a:lnTo>
                <a:lnTo>
                  <a:pt x="51053" y="283463"/>
                </a:lnTo>
                <a:lnTo>
                  <a:pt x="258445" y="283463"/>
                </a:lnTo>
                <a:lnTo>
                  <a:pt x="258445" y="271907"/>
                </a:lnTo>
                <a:lnTo>
                  <a:pt x="247523" y="260350"/>
                </a:lnTo>
                <a:close/>
              </a:path>
              <a:path w="360045" h="283844">
                <a:moveTo>
                  <a:pt x="165608" y="236220"/>
                </a:moveTo>
                <a:lnTo>
                  <a:pt x="143764" y="236220"/>
                </a:lnTo>
                <a:lnTo>
                  <a:pt x="143764" y="260350"/>
                </a:lnTo>
                <a:lnTo>
                  <a:pt x="165608" y="260350"/>
                </a:lnTo>
                <a:lnTo>
                  <a:pt x="165608" y="236220"/>
                </a:lnTo>
                <a:close/>
              </a:path>
              <a:path w="360045" h="283844">
                <a:moveTo>
                  <a:pt x="282701" y="0"/>
                </a:moveTo>
                <a:lnTo>
                  <a:pt x="26797" y="0"/>
                </a:lnTo>
                <a:lnTo>
                  <a:pt x="16341" y="2226"/>
                </a:lnTo>
                <a:lnTo>
                  <a:pt x="7826" y="8286"/>
                </a:lnTo>
                <a:lnTo>
                  <a:pt x="2097" y="17252"/>
                </a:lnTo>
                <a:lnTo>
                  <a:pt x="0" y="28194"/>
                </a:lnTo>
                <a:lnTo>
                  <a:pt x="0" y="208025"/>
                </a:lnTo>
                <a:lnTo>
                  <a:pt x="2097" y="219021"/>
                </a:lnTo>
                <a:lnTo>
                  <a:pt x="7826" y="227980"/>
                </a:lnTo>
                <a:lnTo>
                  <a:pt x="16341" y="234011"/>
                </a:lnTo>
                <a:lnTo>
                  <a:pt x="26797" y="236220"/>
                </a:lnTo>
                <a:lnTo>
                  <a:pt x="288036" y="236220"/>
                </a:lnTo>
                <a:lnTo>
                  <a:pt x="292989" y="234569"/>
                </a:lnTo>
                <a:lnTo>
                  <a:pt x="297119" y="231775"/>
                </a:lnTo>
                <a:lnTo>
                  <a:pt x="293497" y="231775"/>
                </a:lnTo>
                <a:lnTo>
                  <a:pt x="265251" y="229246"/>
                </a:lnTo>
                <a:lnTo>
                  <a:pt x="240506" y="221741"/>
                </a:lnTo>
                <a:lnTo>
                  <a:pt x="222952" y="209379"/>
                </a:lnTo>
                <a:lnTo>
                  <a:pt x="216281" y="192277"/>
                </a:lnTo>
                <a:lnTo>
                  <a:pt x="216281" y="190119"/>
                </a:lnTo>
                <a:lnTo>
                  <a:pt x="18034" y="190119"/>
                </a:lnTo>
                <a:lnTo>
                  <a:pt x="10922" y="182752"/>
                </a:lnTo>
                <a:lnTo>
                  <a:pt x="10922" y="18923"/>
                </a:lnTo>
                <a:lnTo>
                  <a:pt x="18034" y="11429"/>
                </a:lnTo>
                <a:lnTo>
                  <a:pt x="303565" y="11429"/>
                </a:lnTo>
                <a:lnTo>
                  <a:pt x="301561" y="8286"/>
                </a:lnTo>
                <a:lnTo>
                  <a:pt x="293084" y="2226"/>
                </a:lnTo>
                <a:lnTo>
                  <a:pt x="282701" y="0"/>
                </a:lnTo>
                <a:close/>
              </a:path>
              <a:path w="360045" h="283844">
                <a:moveTo>
                  <a:pt x="297307" y="231648"/>
                </a:moveTo>
                <a:lnTo>
                  <a:pt x="295910" y="231648"/>
                </a:lnTo>
                <a:lnTo>
                  <a:pt x="294767" y="231775"/>
                </a:lnTo>
                <a:lnTo>
                  <a:pt x="297119" y="231775"/>
                </a:lnTo>
                <a:lnTo>
                  <a:pt x="297307" y="231648"/>
                </a:lnTo>
                <a:close/>
              </a:path>
              <a:path w="360045" h="283844">
                <a:moveTo>
                  <a:pt x="227202" y="164337"/>
                </a:moveTo>
                <a:lnTo>
                  <a:pt x="227202" y="192277"/>
                </a:lnTo>
                <a:lnTo>
                  <a:pt x="232417" y="203180"/>
                </a:lnTo>
                <a:lnTo>
                  <a:pt x="246634" y="212058"/>
                </a:lnTo>
                <a:lnTo>
                  <a:pt x="267708" y="218031"/>
                </a:lnTo>
                <a:lnTo>
                  <a:pt x="293497" y="220218"/>
                </a:lnTo>
                <a:lnTo>
                  <a:pt x="319212" y="218031"/>
                </a:lnTo>
                <a:lnTo>
                  <a:pt x="340248" y="212058"/>
                </a:lnTo>
                <a:lnTo>
                  <a:pt x="354451" y="203180"/>
                </a:lnTo>
                <a:lnTo>
                  <a:pt x="359664" y="192277"/>
                </a:lnTo>
                <a:lnTo>
                  <a:pt x="293497" y="192277"/>
                </a:lnTo>
                <a:lnTo>
                  <a:pt x="267708" y="190091"/>
                </a:lnTo>
                <a:lnTo>
                  <a:pt x="246633" y="184118"/>
                </a:lnTo>
                <a:lnTo>
                  <a:pt x="232417" y="175240"/>
                </a:lnTo>
                <a:lnTo>
                  <a:pt x="227202" y="164337"/>
                </a:lnTo>
                <a:close/>
              </a:path>
              <a:path w="360045" h="283844">
                <a:moveTo>
                  <a:pt x="359664" y="164337"/>
                </a:moveTo>
                <a:lnTo>
                  <a:pt x="354486" y="175240"/>
                </a:lnTo>
                <a:lnTo>
                  <a:pt x="340344" y="184118"/>
                </a:lnTo>
                <a:lnTo>
                  <a:pt x="319319" y="190091"/>
                </a:lnTo>
                <a:lnTo>
                  <a:pt x="293497" y="192277"/>
                </a:lnTo>
                <a:lnTo>
                  <a:pt x="359664" y="192277"/>
                </a:lnTo>
                <a:lnTo>
                  <a:pt x="359664" y="164337"/>
                </a:lnTo>
                <a:close/>
              </a:path>
              <a:path w="360045" h="283844">
                <a:moveTo>
                  <a:pt x="227202" y="122427"/>
                </a:moveTo>
                <a:lnTo>
                  <a:pt x="227202" y="150368"/>
                </a:lnTo>
                <a:lnTo>
                  <a:pt x="232417" y="161216"/>
                </a:lnTo>
                <a:lnTo>
                  <a:pt x="246634" y="170100"/>
                </a:lnTo>
                <a:lnTo>
                  <a:pt x="267708" y="176103"/>
                </a:lnTo>
                <a:lnTo>
                  <a:pt x="293497" y="178308"/>
                </a:lnTo>
                <a:lnTo>
                  <a:pt x="319212" y="176103"/>
                </a:lnTo>
                <a:lnTo>
                  <a:pt x="340248" y="170100"/>
                </a:lnTo>
                <a:lnTo>
                  <a:pt x="354451" y="161216"/>
                </a:lnTo>
                <a:lnTo>
                  <a:pt x="359664" y="150368"/>
                </a:lnTo>
                <a:lnTo>
                  <a:pt x="293497" y="150368"/>
                </a:lnTo>
                <a:lnTo>
                  <a:pt x="267708" y="148181"/>
                </a:lnTo>
                <a:lnTo>
                  <a:pt x="246633" y="142208"/>
                </a:lnTo>
                <a:lnTo>
                  <a:pt x="232417" y="133330"/>
                </a:lnTo>
                <a:lnTo>
                  <a:pt x="227202" y="122427"/>
                </a:lnTo>
                <a:close/>
              </a:path>
              <a:path w="360045" h="283844">
                <a:moveTo>
                  <a:pt x="148844" y="79756"/>
                </a:moveTo>
                <a:lnTo>
                  <a:pt x="148844" y="107061"/>
                </a:lnTo>
                <a:lnTo>
                  <a:pt x="117221" y="107061"/>
                </a:lnTo>
                <a:lnTo>
                  <a:pt x="117221" y="130301"/>
                </a:lnTo>
                <a:lnTo>
                  <a:pt x="148844" y="130301"/>
                </a:lnTo>
                <a:lnTo>
                  <a:pt x="148844" y="157479"/>
                </a:lnTo>
                <a:lnTo>
                  <a:pt x="222631" y="118618"/>
                </a:lnTo>
                <a:lnTo>
                  <a:pt x="148844" y="79756"/>
                </a:lnTo>
                <a:close/>
              </a:path>
              <a:path w="360045" h="283844">
                <a:moveTo>
                  <a:pt x="359664" y="122427"/>
                </a:moveTo>
                <a:lnTo>
                  <a:pt x="354486" y="133330"/>
                </a:lnTo>
                <a:lnTo>
                  <a:pt x="340344" y="142208"/>
                </a:lnTo>
                <a:lnTo>
                  <a:pt x="319319" y="148181"/>
                </a:lnTo>
                <a:lnTo>
                  <a:pt x="293497" y="150368"/>
                </a:lnTo>
                <a:lnTo>
                  <a:pt x="359664" y="150368"/>
                </a:lnTo>
                <a:lnTo>
                  <a:pt x="359664" y="122427"/>
                </a:lnTo>
                <a:close/>
              </a:path>
              <a:path w="360045" h="283844">
                <a:moveTo>
                  <a:pt x="293497" y="52577"/>
                </a:moveTo>
                <a:lnTo>
                  <a:pt x="267708" y="54764"/>
                </a:lnTo>
                <a:lnTo>
                  <a:pt x="246633" y="60737"/>
                </a:lnTo>
                <a:lnTo>
                  <a:pt x="232417" y="69615"/>
                </a:lnTo>
                <a:lnTo>
                  <a:pt x="227202" y="80518"/>
                </a:lnTo>
                <a:lnTo>
                  <a:pt x="227202" y="108458"/>
                </a:lnTo>
                <a:lnTo>
                  <a:pt x="232417" y="119306"/>
                </a:lnTo>
                <a:lnTo>
                  <a:pt x="246634" y="128190"/>
                </a:lnTo>
                <a:lnTo>
                  <a:pt x="267708" y="134193"/>
                </a:lnTo>
                <a:lnTo>
                  <a:pt x="293497" y="136398"/>
                </a:lnTo>
                <a:lnTo>
                  <a:pt x="319212" y="134193"/>
                </a:lnTo>
                <a:lnTo>
                  <a:pt x="340248" y="128190"/>
                </a:lnTo>
                <a:lnTo>
                  <a:pt x="354451" y="119306"/>
                </a:lnTo>
                <a:lnTo>
                  <a:pt x="359664" y="108458"/>
                </a:lnTo>
                <a:lnTo>
                  <a:pt x="359664" y="101473"/>
                </a:lnTo>
                <a:lnTo>
                  <a:pt x="293497" y="101473"/>
                </a:lnTo>
                <a:lnTo>
                  <a:pt x="268793" y="99395"/>
                </a:lnTo>
                <a:lnTo>
                  <a:pt x="249983" y="94186"/>
                </a:lnTo>
                <a:lnTo>
                  <a:pt x="238007" y="87381"/>
                </a:lnTo>
                <a:lnTo>
                  <a:pt x="233807" y="80518"/>
                </a:lnTo>
                <a:lnTo>
                  <a:pt x="238007" y="73600"/>
                </a:lnTo>
                <a:lnTo>
                  <a:pt x="249983" y="66802"/>
                </a:lnTo>
                <a:lnTo>
                  <a:pt x="268793" y="61622"/>
                </a:lnTo>
                <a:lnTo>
                  <a:pt x="293497" y="59562"/>
                </a:lnTo>
                <a:lnTo>
                  <a:pt x="336209" y="59562"/>
                </a:lnTo>
                <a:lnTo>
                  <a:pt x="319319" y="54764"/>
                </a:lnTo>
                <a:lnTo>
                  <a:pt x="293497" y="52577"/>
                </a:lnTo>
                <a:close/>
              </a:path>
              <a:path w="360045" h="283844">
                <a:moveTo>
                  <a:pt x="336209" y="59562"/>
                </a:moveTo>
                <a:lnTo>
                  <a:pt x="293497" y="59562"/>
                </a:lnTo>
                <a:lnTo>
                  <a:pt x="318127" y="61622"/>
                </a:lnTo>
                <a:lnTo>
                  <a:pt x="336899" y="66802"/>
                </a:lnTo>
                <a:lnTo>
                  <a:pt x="348861" y="73600"/>
                </a:lnTo>
                <a:lnTo>
                  <a:pt x="353060" y="80518"/>
                </a:lnTo>
                <a:lnTo>
                  <a:pt x="348861" y="87381"/>
                </a:lnTo>
                <a:lnTo>
                  <a:pt x="336899" y="94186"/>
                </a:lnTo>
                <a:lnTo>
                  <a:pt x="318127" y="99395"/>
                </a:lnTo>
                <a:lnTo>
                  <a:pt x="293497" y="101473"/>
                </a:lnTo>
                <a:lnTo>
                  <a:pt x="359664" y="101473"/>
                </a:lnTo>
                <a:lnTo>
                  <a:pt x="359664" y="80518"/>
                </a:lnTo>
                <a:lnTo>
                  <a:pt x="354486" y="69615"/>
                </a:lnTo>
                <a:lnTo>
                  <a:pt x="340344" y="60737"/>
                </a:lnTo>
                <a:lnTo>
                  <a:pt x="336209" y="59562"/>
                </a:lnTo>
                <a:close/>
              </a:path>
              <a:path w="360045" h="283844">
                <a:moveTo>
                  <a:pt x="303565" y="11429"/>
                </a:moveTo>
                <a:lnTo>
                  <a:pt x="291465" y="11429"/>
                </a:lnTo>
                <a:lnTo>
                  <a:pt x="298576" y="18923"/>
                </a:lnTo>
                <a:lnTo>
                  <a:pt x="298576" y="41148"/>
                </a:lnTo>
                <a:lnTo>
                  <a:pt x="302260" y="41148"/>
                </a:lnTo>
                <a:lnTo>
                  <a:pt x="305943" y="41528"/>
                </a:lnTo>
                <a:lnTo>
                  <a:pt x="309372" y="41783"/>
                </a:lnTo>
                <a:lnTo>
                  <a:pt x="309372" y="28194"/>
                </a:lnTo>
                <a:lnTo>
                  <a:pt x="307276" y="17252"/>
                </a:lnTo>
                <a:lnTo>
                  <a:pt x="303565" y="11429"/>
                </a:lnTo>
                <a:close/>
              </a:path>
            </a:pathLst>
          </a:custGeom>
          <a:solidFill>
            <a:srgbClr val="162A46"/>
          </a:solidFill>
        </p:spPr>
        <p:txBody>
          <a:bodyPr wrap="square" lIns="0" tIns="0" rIns="0" bIns="0" rtlCol="0"/>
          <a:lstStyle/>
          <a:p>
            <a:endParaRPr/>
          </a:p>
        </p:txBody>
      </p:sp>
      <p:sp>
        <p:nvSpPr>
          <p:cNvPr id="36" name="object 11"/>
          <p:cNvSpPr/>
          <p:nvPr/>
        </p:nvSpPr>
        <p:spPr>
          <a:xfrm>
            <a:off x="4512816" y="3577576"/>
            <a:ext cx="487679" cy="388619"/>
          </a:xfrm>
          <a:prstGeom prst="rect">
            <a:avLst/>
          </a:prstGeom>
          <a:blipFill>
            <a:blip r:embed="rId3" cstate="print"/>
            <a:stretch>
              <a:fillRect/>
            </a:stretch>
          </a:blipFill>
        </p:spPr>
        <p:txBody>
          <a:bodyPr wrap="square" lIns="0" tIns="0" rIns="0" bIns="0" rtlCol="0"/>
          <a:lstStyle/>
          <a:p>
            <a:endParaRPr/>
          </a:p>
        </p:txBody>
      </p:sp>
      <p:sp>
        <p:nvSpPr>
          <p:cNvPr id="37" name="object 12"/>
          <p:cNvSpPr/>
          <p:nvPr/>
        </p:nvSpPr>
        <p:spPr>
          <a:xfrm>
            <a:off x="7662925" y="3996676"/>
            <a:ext cx="222885" cy="396240"/>
          </a:xfrm>
          <a:custGeom>
            <a:avLst/>
            <a:gdLst/>
            <a:ahLst/>
            <a:cxnLst/>
            <a:rect l="l" t="t" r="r" b="b"/>
            <a:pathLst>
              <a:path w="222884" h="396239">
                <a:moveTo>
                  <a:pt x="222503" y="284988"/>
                </a:moveTo>
                <a:lnTo>
                  <a:pt x="0" y="284988"/>
                </a:lnTo>
                <a:lnTo>
                  <a:pt x="111251" y="396239"/>
                </a:lnTo>
                <a:lnTo>
                  <a:pt x="222503" y="284988"/>
                </a:lnTo>
                <a:close/>
              </a:path>
              <a:path w="222884" h="396239">
                <a:moveTo>
                  <a:pt x="166877" y="111251"/>
                </a:moveTo>
                <a:lnTo>
                  <a:pt x="55625" y="111251"/>
                </a:lnTo>
                <a:lnTo>
                  <a:pt x="55625" y="284988"/>
                </a:lnTo>
                <a:lnTo>
                  <a:pt x="166877" y="284988"/>
                </a:lnTo>
                <a:lnTo>
                  <a:pt x="166877" y="111251"/>
                </a:lnTo>
                <a:close/>
              </a:path>
              <a:path w="222884" h="396239">
                <a:moveTo>
                  <a:pt x="111251" y="0"/>
                </a:moveTo>
                <a:lnTo>
                  <a:pt x="0" y="111251"/>
                </a:lnTo>
                <a:lnTo>
                  <a:pt x="222503" y="111251"/>
                </a:lnTo>
                <a:lnTo>
                  <a:pt x="111251" y="0"/>
                </a:lnTo>
                <a:close/>
              </a:path>
            </a:pathLst>
          </a:custGeom>
          <a:solidFill>
            <a:srgbClr val="73943D"/>
          </a:solidFill>
        </p:spPr>
        <p:txBody>
          <a:bodyPr wrap="square" lIns="0" tIns="0" rIns="0" bIns="0" rtlCol="0"/>
          <a:lstStyle/>
          <a:p>
            <a:endParaRPr/>
          </a:p>
        </p:txBody>
      </p:sp>
      <p:sp>
        <p:nvSpPr>
          <p:cNvPr id="38" name="object 13"/>
          <p:cNvSpPr/>
          <p:nvPr/>
        </p:nvSpPr>
        <p:spPr>
          <a:xfrm>
            <a:off x="5023357" y="3105137"/>
            <a:ext cx="222885" cy="396240"/>
          </a:xfrm>
          <a:custGeom>
            <a:avLst/>
            <a:gdLst/>
            <a:ahLst/>
            <a:cxnLst/>
            <a:rect l="l" t="t" r="r" b="b"/>
            <a:pathLst>
              <a:path w="222884" h="396239">
                <a:moveTo>
                  <a:pt x="222503" y="284988"/>
                </a:moveTo>
                <a:lnTo>
                  <a:pt x="0" y="284988"/>
                </a:lnTo>
                <a:lnTo>
                  <a:pt x="111251" y="396239"/>
                </a:lnTo>
                <a:lnTo>
                  <a:pt x="222503" y="284988"/>
                </a:lnTo>
                <a:close/>
              </a:path>
              <a:path w="222884" h="396239">
                <a:moveTo>
                  <a:pt x="166877" y="111251"/>
                </a:moveTo>
                <a:lnTo>
                  <a:pt x="55625" y="111251"/>
                </a:lnTo>
                <a:lnTo>
                  <a:pt x="55625" y="284988"/>
                </a:lnTo>
                <a:lnTo>
                  <a:pt x="166877" y="284988"/>
                </a:lnTo>
                <a:lnTo>
                  <a:pt x="166877" y="111251"/>
                </a:lnTo>
                <a:close/>
              </a:path>
              <a:path w="222884" h="396239">
                <a:moveTo>
                  <a:pt x="111251" y="0"/>
                </a:moveTo>
                <a:lnTo>
                  <a:pt x="0" y="111251"/>
                </a:lnTo>
                <a:lnTo>
                  <a:pt x="222503" y="111251"/>
                </a:lnTo>
                <a:lnTo>
                  <a:pt x="111251" y="0"/>
                </a:lnTo>
                <a:close/>
              </a:path>
            </a:pathLst>
          </a:custGeom>
          <a:solidFill>
            <a:srgbClr val="73943D"/>
          </a:solidFill>
        </p:spPr>
        <p:txBody>
          <a:bodyPr wrap="square" lIns="0" tIns="0" rIns="0" bIns="0" rtlCol="0"/>
          <a:lstStyle/>
          <a:p>
            <a:endParaRPr/>
          </a:p>
        </p:txBody>
      </p:sp>
      <p:sp>
        <p:nvSpPr>
          <p:cNvPr id="39" name="object 14"/>
          <p:cNvSpPr/>
          <p:nvPr/>
        </p:nvSpPr>
        <p:spPr>
          <a:xfrm>
            <a:off x="4998973" y="3996676"/>
            <a:ext cx="220979" cy="396240"/>
          </a:xfrm>
          <a:custGeom>
            <a:avLst/>
            <a:gdLst/>
            <a:ahLst/>
            <a:cxnLst/>
            <a:rect l="l" t="t" r="r" b="b"/>
            <a:pathLst>
              <a:path w="220979" h="396239">
                <a:moveTo>
                  <a:pt x="220979" y="285750"/>
                </a:moveTo>
                <a:lnTo>
                  <a:pt x="0" y="285750"/>
                </a:lnTo>
                <a:lnTo>
                  <a:pt x="110490" y="396239"/>
                </a:lnTo>
                <a:lnTo>
                  <a:pt x="220979" y="285750"/>
                </a:lnTo>
                <a:close/>
              </a:path>
              <a:path w="220979" h="396239">
                <a:moveTo>
                  <a:pt x="165735" y="110489"/>
                </a:moveTo>
                <a:lnTo>
                  <a:pt x="55245" y="110489"/>
                </a:lnTo>
                <a:lnTo>
                  <a:pt x="55245" y="285750"/>
                </a:lnTo>
                <a:lnTo>
                  <a:pt x="165735" y="285750"/>
                </a:lnTo>
                <a:lnTo>
                  <a:pt x="165735" y="110489"/>
                </a:lnTo>
                <a:close/>
              </a:path>
              <a:path w="220979" h="396239">
                <a:moveTo>
                  <a:pt x="110490" y="0"/>
                </a:moveTo>
                <a:lnTo>
                  <a:pt x="0" y="110489"/>
                </a:lnTo>
                <a:lnTo>
                  <a:pt x="220979" y="110489"/>
                </a:lnTo>
                <a:lnTo>
                  <a:pt x="110490" y="0"/>
                </a:lnTo>
                <a:close/>
              </a:path>
            </a:pathLst>
          </a:custGeom>
          <a:solidFill>
            <a:srgbClr val="73943D"/>
          </a:solidFill>
        </p:spPr>
        <p:txBody>
          <a:bodyPr wrap="square" lIns="0" tIns="0" rIns="0" bIns="0" rtlCol="0"/>
          <a:lstStyle/>
          <a:p>
            <a:endParaRPr/>
          </a:p>
        </p:txBody>
      </p:sp>
      <p:sp>
        <p:nvSpPr>
          <p:cNvPr id="40" name="object 15"/>
          <p:cNvSpPr txBox="1"/>
          <p:nvPr/>
        </p:nvSpPr>
        <p:spPr>
          <a:xfrm>
            <a:off x="5206617" y="4043108"/>
            <a:ext cx="3968750" cy="300355"/>
          </a:xfrm>
          <a:prstGeom prst="rect">
            <a:avLst/>
          </a:prstGeom>
        </p:spPr>
        <p:txBody>
          <a:bodyPr vert="horz" wrap="square" lIns="0" tIns="12700" rIns="0" bIns="0" rtlCol="0">
            <a:spAutoFit/>
          </a:bodyPr>
          <a:lstStyle/>
          <a:p>
            <a:pPr marL="12700">
              <a:lnSpc>
                <a:spcPct val="100000"/>
              </a:lnSpc>
              <a:spcBef>
                <a:spcPts val="100"/>
              </a:spcBef>
              <a:tabLst>
                <a:tab pos="2698115" algn="l"/>
              </a:tabLst>
            </a:pPr>
            <a:r>
              <a:rPr sz="1800" spc="-5" dirty="0">
                <a:solidFill>
                  <a:srgbClr val="162A46"/>
                </a:solidFill>
                <a:latin typeface="Noto Sans Mono CJK JP Regular"/>
                <a:cs typeface="Noto Sans Mono CJK JP Regular"/>
              </a:rPr>
              <a:t>DAX</a:t>
            </a:r>
            <a:r>
              <a:rPr sz="1800" dirty="0">
                <a:solidFill>
                  <a:srgbClr val="162A46"/>
                </a:solidFill>
                <a:latin typeface="Noto Sans Mono CJK JP Regular"/>
                <a:cs typeface="Noto Sans Mono CJK JP Regular"/>
              </a:rPr>
              <a:t> </a:t>
            </a:r>
            <a:r>
              <a:rPr sz="1800" spc="-5" dirty="0">
                <a:solidFill>
                  <a:srgbClr val="162A46"/>
                </a:solidFill>
                <a:latin typeface="Noto Sans Mono CJK JP Regular"/>
                <a:cs typeface="Noto Sans Mono CJK JP Regular"/>
              </a:rPr>
              <a:t>Access	RDMA</a:t>
            </a:r>
            <a:r>
              <a:rPr sz="1800" spc="-75" dirty="0">
                <a:solidFill>
                  <a:srgbClr val="162A46"/>
                </a:solidFill>
                <a:latin typeface="Noto Sans Mono CJK JP Regular"/>
                <a:cs typeface="Noto Sans Mono CJK JP Regular"/>
              </a:rPr>
              <a:t> </a:t>
            </a:r>
            <a:r>
              <a:rPr sz="1800" spc="-5" dirty="0">
                <a:solidFill>
                  <a:srgbClr val="162A46"/>
                </a:solidFill>
                <a:latin typeface="Noto Sans Mono CJK JP Regular"/>
                <a:cs typeface="Noto Sans Mono CJK JP Regular"/>
              </a:rPr>
              <a:t>Access</a:t>
            </a:r>
            <a:endParaRPr sz="1800" dirty="0">
              <a:latin typeface="Noto Sans Mono CJK JP Regular"/>
              <a:cs typeface="Noto Sans Mono CJK JP Regular"/>
            </a:endParaRPr>
          </a:p>
        </p:txBody>
      </p:sp>
      <p:sp>
        <p:nvSpPr>
          <p:cNvPr id="41" name="object 16"/>
          <p:cNvSpPr txBox="1"/>
          <p:nvPr/>
        </p:nvSpPr>
        <p:spPr>
          <a:xfrm>
            <a:off x="5233161" y="3138411"/>
            <a:ext cx="10541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62A46"/>
                </a:solidFill>
                <a:latin typeface="Noto Sans Mono CJK JP Regular"/>
                <a:cs typeface="Noto Sans Mono CJK JP Regular"/>
              </a:rPr>
              <a:t>POSIX</a:t>
            </a:r>
            <a:r>
              <a:rPr sz="1800" spc="-90" dirty="0">
                <a:solidFill>
                  <a:srgbClr val="162A46"/>
                </a:solidFill>
                <a:latin typeface="Noto Sans Mono CJK JP Regular"/>
                <a:cs typeface="Noto Sans Mono CJK JP Regular"/>
              </a:rPr>
              <a:t> </a:t>
            </a:r>
            <a:r>
              <a:rPr sz="1800" dirty="0">
                <a:solidFill>
                  <a:srgbClr val="162A46"/>
                </a:solidFill>
                <a:latin typeface="Noto Sans Mono CJK JP Regular"/>
                <a:cs typeface="Noto Sans Mono CJK JP Regular"/>
              </a:rPr>
              <a:t>I/O</a:t>
            </a:r>
            <a:endParaRPr sz="1800" dirty="0">
              <a:latin typeface="Noto Sans Mono CJK JP Regular"/>
              <a:cs typeface="Noto Sans Mono CJK JP Regular"/>
            </a:endParaRPr>
          </a:p>
        </p:txBody>
      </p:sp>
      <p:sp>
        <p:nvSpPr>
          <p:cNvPr id="42" name="object 17"/>
          <p:cNvSpPr/>
          <p:nvPr/>
        </p:nvSpPr>
        <p:spPr>
          <a:xfrm>
            <a:off x="4549392" y="4488929"/>
            <a:ext cx="409955" cy="236708"/>
          </a:xfrm>
          <a:prstGeom prst="rect">
            <a:avLst/>
          </a:prstGeom>
          <a:blipFill>
            <a:blip r:embed="rId4" cstate="print"/>
            <a:stretch>
              <a:fillRect/>
            </a:stretch>
          </a:blipFill>
        </p:spPr>
        <p:txBody>
          <a:bodyPr wrap="square" lIns="0" tIns="0" rIns="0" bIns="0" rtlCol="0"/>
          <a:lstStyle/>
          <a:p>
            <a:endParaRPr/>
          </a:p>
        </p:txBody>
      </p:sp>
      <p:sp>
        <p:nvSpPr>
          <p:cNvPr id="43" name="object 18"/>
          <p:cNvSpPr txBox="1"/>
          <p:nvPr/>
        </p:nvSpPr>
        <p:spPr>
          <a:xfrm>
            <a:off x="5387338" y="4496459"/>
            <a:ext cx="3193415" cy="259715"/>
          </a:xfrm>
          <a:prstGeom prst="rect">
            <a:avLst/>
          </a:prstGeom>
        </p:spPr>
        <p:txBody>
          <a:bodyPr vert="horz" wrap="square" lIns="0" tIns="0" rIns="0" bIns="0" rtlCol="0">
            <a:spAutoFit/>
          </a:bodyPr>
          <a:lstStyle/>
          <a:p>
            <a:pPr>
              <a:lnSpc>
                <a:spcPts val="2010"/>
              </a:lnSpc>
              <a:tabLst>
                <a:tab pos="2632710" algn="l"/>
              </a:tabLst>
            </a:pPr>
            <a:r>
              <a:rPr sz="1800" spc="-275" dirty="0">
                <a:solidFill>
                  <a:srgbClr val="FFFFFF"/>
                </a:solidFill>
                <a:latin typeface="Arial"/>
                <a:cs typeface="Arial"/>
              </a:rPr>
              <a:t>NV</a:t>
            </a:r>
            <a:r>
              <a:rPr sz="1800" spc="-340" dirty="0">
                <a:solidFill>
                  <a:srgbClr val="FFFFFF"/>
                </a:solidFill>
                <a:latin typeface="Arial"/>
                <a:cs typeface="Arial"/>
              </a:rPr>
              <a:t>M</a:t>
            </a:r>
            <a:r>
              <a:rPr sz="1800" spc="-215" dirty="0">
                <a:solidFill>
                  <a:srgbClr val="FFFFFF"/>
                </a:solidFill>
                <a:latin typeface="Arial"/>
                <a:cs typeface="Arial"/>
              </a:rPr>
              <a:t>M</a:t>
            </a:r>
            <a:r>
              <a:rPr sz="1800" dirty="0">
                <a:solidFill>
                  <a:srgbClr val="FFFFFF"/>
                </a:solidFill>
                <a:latin typeface="Arial"/>
                <a:cs typeface="Arial"/>
              </a:rPr>
              <a:t>	</a:t>
            </a:r>
            <a:r>
              <a:rPr sz="1800" spc="-275" dirty="0">
                <a:solidFill>
                  <a:srgbClr val="FFFFFF"/>
                </a:solidFill>
                <a:latin typeface="Arial"/>
                <a:cs typeface="Arial"/>
              </a:rPr>
              <a:t>NV</a:t>
            </a:r>
            <a:r>
              <a:rPr sz="1800" spc="-340" dirty="0">
                <a:solidFill>
                  <a:srgbClr val="FFFFFF"/>
                </a:solidFill>
                <a:latin typeface="Arial"/>
                <a:cs typeface="Arial"/>
              </a:rPr>
              <a:t>M</a:t>
            </a:r>
            <a:r>
              <a:rPr sz="1800" spc="-215" dirty="0">
                <a:solidFill>
                  <a:srgbClr val="FFFFFF"/>
                </a:solidFill>
                <a:latin typeface="Arial"/>
                <a:cs typeface="Arial"/>
              </a:rPr>
              <a:t>M</a:t>
            </a:r>
            <a:endParaRPr sz="1800">
              <a:latin typeface="Arial"/>
              <a:cs typeface="Arial"/>
            </a:endParaRPr>
          </a:p>
        </p:txBody>
      </p:sp>
      <p:sp>
        <p:nvSpPr>
          <p:cNvPr id="44" name="object 19"/>
          <p:cNvSpPr txBox="1"/>
          <p:nvPr/>
        </p:nvSpPr>
        <p:spPr>
          <a:xfrm>
            <a:off x="4989828" y="4437112"/>
            <a:ext cx="4011295" cy="373380"/>
          </a:xfrm>
          <a:prstGeom prst="rect">
            <a:avLst/>
          </a:prstGeom>
          <a:solidFill>
            <a:srgbClr val="162A46"/>
          </a:solidFill>
        </p:spPr>
        <p:txBody>
          <a:bodyPr vert="horz" wrap="square" lIns="0" tIns="44450" rIns="0" bIns="0" rtlCol="0">
            <a:spAutoFit/>
          </a:bodyPr>
          <a:lstStyle/>
          <a:p>
            <a:pPr marL="1905" algn="ctr">
              <a:lnSpc>
                <a:spcPct val="100000"/>
              </a:lnSpc>
              <a:spcBef>
                <a:spcPts val="350"/>
              </a:spcBef>
            </a:pPr>
            <a:r>
              <a:rPr sz="1800" spc="-175" dirty="0">
                <a:solidFill>
                  <a:srgbClr val="FFFFFF"/>
                </a:solidFill>
                <a:latin typeface="Arial"/>
                <a:cs typeface="Arial"/>
              </a:rPr>
              <a:t>Pooled</a:t>
            </a:r>
            <a:r>
              <a:rPr sz="1800" spc="-160" dirty="0">
                <a:solidFill>
                  <a:srgbClr val="FFFFFF"/>
                </a:solidFill>
                <a:latin typeface="Arial"/>
                <a:cs typeface="Arial"/>
              </a:rPr>
              <a:t> </a:t>
            </a:r>
            <a:r>
              <a:rPr sz="1800" spc="-275" dirty="0">
                <a:solidFill>
                  <a:srgbClr val="FFFFFF"/>
                </a:solidFill>
                <a:latin typeface="Arial"/>
                <a:cs typeface="Arial"/>
              </a:rPr>
              <a:t>NVMM</a:t>
            </a:r>
            <a:endParaRPr sz="1800">
              <a:latin typeface="Arial"/>
              <a:cs typeface="Arial"/>
            </a:endParaRPr>
          </a:p>
        </p:txBody>
      </p:sp>
      <p:sp>
        <p:nvSpPr>
          <p:cNvPr id="45" name="object 20"/>
          <p:cNvSpPr/>
          <p:nvPr/>
        </p:nvSpPr>
        <p:spPr>
          <a:xfrm>
            <a:off x="4468621" y="4557509"/>
            <a:ext cx="410209" cy="248920"/>
          </a:xfrm>
          <a:custGeom>
            <a:avLst/>
            <a:gdLst/>
            <a:ahLst/>
            <a:cxnLst/>
            <a:rect l="l" t="t" r="r" b="b"/>
            <a:pathLst>
              <a:path w="410209" h="248920">
                <a:moveTo>
                  <a:pt x="0" y="248411"/>
                </a:moveTo>
                <a:lnTo>
                  <a:pt x="409955" y="248411"/>
                </a:lnTo>
                <a:lnTo>
                  <a:pt x="409955" y="0"/>
                </a:lnTo>
                <a:lnTo>
                  <a:pt x="0" y="0"/>
                </a:lnTo>
                <a:lnTo>
                  <a:pt x="0" y="248411"/>
                </a:lnTo>
                <a:close/>
              </a:path>
            </a:pathLst>
          </a:custGeom>
          <a:solidFill>
            <a:srgbClr val="FFFFFF"/>
          </a:solidFill>
        </p:spPr>
        <p:txBody>
          <a:bodyPr wrap="square" lIns="0" tIns="0" rIns="0" bIns="0" rtlCol="0"/>
          <a:lstStyle/>
          <a:p>
            <a:endParaRPr/>
          </a:p>
        </p:txBody>
      </p:sp>
      <p:sp>
        <p:nvSpPr>
          <p:cNvPr id="46" name="object 21"/>
          <p:cNvSpPr/>
          <p:nvPr/>
        </p:nvSpPr>
        <p:spPr>
          <a:xfrm>
            <a:off x="4486909" y="4549888"/>
            <a:ext cx="391795" cy="234950"/>
          </a:xfrm>
          <a:custGeom>
            <a:avLst/>
            <a:gdLst/>
            <a:ahLst/>
            <a:cxnLst/>
            <a:rect l="l" t="t" r="r" b="b"/>
            <a:pathLst>
              <a:path w="391795" h="234950">
                <a:moveTo>
                  <a:pt x="34035" y="180467"/>
                </a:moveTo>
                <a:lnTo>
                  <a:pt x="17017" y="180467"/>
                </a:lnTo>
                <a:lnTo>
                  <a:pt x="17017" y="230631"/>
                </a:lnTo>
                <a:lnTo>
                  <a:pt x="20827" y="234695"/>
                </a:lnTo>
                <a:lnTo>
                  <a:pt x="370839" y="234695"/>
                </a:lnTo>
                <a:lnTo>
                  <a:pt x="374650" y="230631"/>
                </a:lnTo>
                <a:lnTo>
                  <a:pt x="374650" y="216662"/>
                </a:lnTo>
                <a:lnTo>
                  <a:pt x="34035" y="216662"/>
                </a:lnTo>
                <a:lnTo>
                  <a:pt x="34035" y="180467"/>
                </a:lnTo>
                <a:close/>
              </a:path>
              <a:path w="391795" h="234950">
                <a:moveTo>
                  <a:pt x="59689" y="180467"/>
                </a:moveTo>
                <a:lnTo>
                  <a:pt x="53593" y="183133"/>
                </a:lnTo>
                <a:lnTo>
                  <a:pt x="52069" y="184784"/>
                </a:lnTo>
                <a:lnTo>
                  <a:pt x="51053" y="187070"/>
                </a:lnTo>
                <a:lnTo>
                  <a:pt x="51053" y="212598"/>
                </a:lnTo>
                <a:lnTo>
                  <a:pt x="54863" y="216662"/>
                </a:lnTo>
                <a:lnTo>
                  <a:pt x="64388" y="216662"/>
                </a:lnTo>
                <a:lnTo>
                  <a:pt x="68071" y="212598"/>
                </a:lnTo>
                <a:lnTo>
                  <a:pt x="68071" y="187070"/>
                </a:lnTo>
                <a:lnTo>
                  <a:pt x="67055" y="184784"/>
                </a:lnTo>
                <a:lnTo>
                  <a:pt x="65658" y="183133"/>
                </a:lnTo>
                <a:lnTo>
                  <a:pt x="59689" y="180467"/>
                </a:lnTo>
                <a:close/>
              </a:path>
              <a:path w="391795" h="234950">
                <a:moveTo>
                  <a:pt x="93725" y="180467"/>
                </a:moveTo>
                <a:lnTo>
                  <a:pt x="87629" y="183133"/>
                </a:lnTo>
                <a:lnTo>
                  <a:pt x="86105" y="184784"/>
                </a:lnTo>
                <a:lnTo>
                  <a:pt x="85089" y="187070"/>
                </a:lnTo>
                <a:lnTo>
                  <a:pt x="85089" y="212598"/>
                </a:lnTo>
                <a:lnTo>
                  <a:pt x="88900" y="216662"/>
                </a:lnTo>
                <a:lnTo>
                  <a:pt x="98298" y="216662"/>
                </a:lnTo>
                <a:lnTo>
                  <a:pt x="102107" y="212598"/>
                </a:lnTo>
                <a:lnTo>
                  <a:pt x="102107" y="187070"/>
                </a:lnTo>
                <a:lnTo>
                  <a:pt x="101218" y="184784"/>
                </a:lnTo>
                <a:lnTo>
                  <a:pt x="99694" y="183133"/>
                </a:lnTo>
                <a:lnTo>
                  <a:pt x="93725" y="180467"/>
                </a:lnTo>
                <a:close/>
              </a:path>
              <a:path w="391795" h="234950">
                <a:moveTo>
                  <a:pt x="127761" y="180467"/>
                </a:moveTo>
                <a:lnTo>
                  <a:pt x="121665" y="183133"/>
                </a:lnTo>
                <a:lnTo>
                  <a:pt x="120141" y="184784"/>
                </a:lnTo>
                <a:lnTo>
                  <a:pt x="119252" y="187070"/>
                </a:lnTo>
                <a:lnTo>
                  <a:pt x="119252" y="212598"/>
                </a:lnTo>
                <a:lnTo>
                  <a:pt x="123062" y="216662"/>
                </a:lnTo>
                <a:lnTo>
                  <a:pt x="132460" y="216662"/>
                </a:lnTo>
                <a:lnTo>
                  <a:pt x="136270" y="212598"/>
                </a:lnTo>
                <a:lnTo>
                  <a:pt x="136270" y="187070"/>
                </a:lnTo>
                <a:lnTo>
                  <a:pt x="135254" y="184784"/>
                </a:lnTo>
                <a:lnTo>
                  <a:pt x="133730" y="183133"/>
                </a:lnTo>
                <a:lnTo>
                  <a:pt x="127761" y="180467"/>
                </a:lnTo>
                <a:close/>
              </a:path>
              <a:path w="391795" h="234950">
                <a:moveTo>
                  <a:pt x="161798" y="180467"/>
                </a:moveTo>
                <a:lnTo>
                  <a:pt x="155701" y="183133"/>
                </a:lnTo>
                <a:lnTo>
                  <a:pt x="154177" y="184784"/>
                </a:lnTo>
                <a:lnTo>
                  <a:pt x="153288" y="187070"/>
                </a:lnTo>
                <a:lnTo>
                  <a:pt x="153288" y="212598"/>
                </a:lnTo>
                <a:lnTo>
                  <a:pt x="157099" y="216662"/>
                </a:lnTo>
                <a:lnTo>
                  <a:pt x="166496" y="216662"/>
                </a:lnTo>
                <a:lnTo>
                  <a:pt x="170306" y="212598"/>
                </a:lnTo>
                <a:lnTo>
                  <a:pt x="170306" y="187070"/>
                </a:lnTo>
                <a:lnTo>
                  <a:pt x="169417" y="184784"/>
                </a:lnTo>
                <a:lnTo>
                  <a:pt x="167766" y="183133"/>
                </a:lnTo>
                <a:lnTo>
                  <a:pt x="161798" y="180467"/>
                </a:lnTo>
                <a:close/>
              </a:path>
              <a:path w="391795" h="234950">
                <a:moveTo>
                  <a:pt x="195833" y="180467"/>
                </a:moveTo>
                <a:lnTo>
                  <a:pt x="189737" y="183133"/>
                </a:lnTo>
                <a:lnTo>
                  <a:pt x="188213" y="184784"/>
                </a:lnTo>
                <a:lnTo>
                  <a:pt x="187325" y="187070"/>
                </a:lnTo>
                <a:lnTo>
                  <a:pt x="187325" y="212598"/>
                </a:lnTo>
                <a:lnTo>
                  <a:pt x="191007" y="216662"/>
                </a:lnTo>
                <a:lnTo>
                  <a:pt x="200532" y="216662"/>
                </a:lnTo>
                <a:lnTo>
                  <a:pt x="204215" y="212598"/>
                </a:lnTo>
                <a:lnTo>
                  <a:pt x="204215" y="187070"/>
                </a:lnTo>
                <a:lnTo>
                  <a:pt x="203326" y="184784"/>
                </a:lnTo>
                <a:lnTo>
                  <a:pt x="201802" y="183133"/>
                </a:lnTo>
                <a:lnTo>
                  <a:pt x="195833" y="180467"/>
                </a:lnTo>
                <a:close/>
              </a:path>
              <a:path w="391795" h="234950">
                <a:moveTo>
                  <a:pt x="229869" y="180467"/>
                </a:moveTo>
                <a:lnTo>
                  <a:pt x="223900" y="183133"/>
                </a:lnTo>
                <a:lnTo>
                  <a:pt x="222250" y="184784"/>
                </a:lnTo>
                <a:lnTo>
                  <a:pt x="221360" y="187070"/>
                </a:lnTo>
                <a:lnTo>
                  <a:pt x="221360" y="212598"/>
                </a:lnTo>
                <a:lnTo>
                  <a:pt x="225170" y="216662"/>
                </a:lnTo>
                <a:lnTo>
                  <a:pt x="234568" y="216662"/>
                </a:lnTo>
                <a:lnTo>
                  <a:pt x="238378" y="212598"/>
                </a:lnTo>
                <a:lnTo>
                  <a:pt x="238378" y="187070"/>
                </a:lnTo>
                <a:lnTo>
                  <a:pt x="237362" y="184784"/>
                </a:lnTo>
                <a:lnTo>
                  <a:pt x="235838" y="183133"/>
                </a:lnTo>
                <a:lnTo>
                  <a:pt x="229869" y="180467"/>
                </a:lnTo>
                <a:close/>
              </a:path>
              <a:path w="391795" h="234950">
                <a:moveTo>
                  <a:pt x="264032" y="180467"/>
                </a:moveTo>
                <a:lnTo>
                  <a:pt x="257936" y="183133"/>
                </a:lnTo>
                <a:lnTo>
                  <a:pt x="256412" y="184784"/>
                </a:lnTo>
                <a:lnTo>
                  <a:pt x="255396" y="187070"/>
                </a:lnTo>
                <a:lnTo>
                  <a:pt x="255396" y="212598"/>
                </a:lnTo>
                <a:lnTo>
                  <a:pt x="259206" y="216662"/>
                </a:lnTo>
                <a:lnTo>
                  <a:pt x="268604" y="216662"/>
                </a:lnTo>
                <a:lnTo>
                  <a:pt x="272414" y="212598"/>
                </a:lnTo>
                <a:lnTo>
                  <a:pt x="272414" y="187070"/>
                </a:lnTo>
                <a:lnTo>
                  <a:pt x="271525" y="184784"/>
                </a:lnTo>
                <a:lnTo>
                  <a:pt x="270001" y="183133"/>
                </a:lnTo>
                <a:lnTo>
                  <a:pt x="264032" y="180467"/>
                </a:lnTo>
                <a:close/>
              </a:path>
              <a:path w="391795" h="234950">
                <a:moveTo>
                  <a:pt x="298068" y="180467"/>
                </a:moveTo>
                <a:lnTo>
                  <a:pt x="291973" y="183133"/>
                </a:lnTo>
                <a:lnTo>
                  <a:pt x="290449" y="184784"/>
                </a:lnTo>
                <a:lnTo>
                  <a:pt x="289432" y="187070"/>
                </a:lnTo>
                <a:lnTo>
                  <a:pt x="289432" y="212598"/>
                </a:lnTo>
                <a:lnTo>
                  <a:pt x="293369" y="216662"/>
                </a:lnTo>
                <a:lnTo>
                  <a:pt x="302767" y="216662"/>
                </a:lnTo>
                <a:lnTo>
                  <a:pt x="306577" y="212598"/>
                </a:lnTo>
                <a:lnTo>
                  <a:pt x="306577" y="187070"/>
                </a:lnTo>
                <a:lnTo>
                  <a:pt x="305561" y="184784"/>
                </a:lnTo>
                <a:lnTo>
                  <a:pt x="304037" y="183133"/>
                </a:lnTo>
                <a:lnTo>
                  <a:pt x="298068" y="180467"/>
                </a:lnTo>
                <a:close/>
              </a:path>
              <a:path w="391795" h="234950">
                <a:moveTo>
                  <a:pt x="332104" y="180467"/>
                </a:moveTo>
                <a:lnTo>
                  <a:pt x="326008" y="183133"/>
                </a:lnTo>
                <a:lnTo>
                  <a:pt x="324484" y="184784"/>
                </a:lnTo>
                <a:lnTo>
                  <a:pt x="323468" y="187070"/>
                </a:lnTo>
                <a:lnTo>
                  <a:pt x="323468" y="212598"/>
                </a:lnTo>
                <a:lnTo>
                  <a:pt x="327278" y="216662"/>
                </a:lnTo>
                <a:lnTo>
                  <a:pt x="336676" y="216662"/>
                </a:lnTo>
                <a:lnTo>
                  <a:pt x="340613" y="212598"/>
                </a:lnTo>
                <a:lnTo>
                  <a:pt x="340613" y="187070"/>
                </a:lnTo>
                <a:lnTo>
                  <a:pt x="339598" y="184784"/>
                </a:lnTo>
                <a:lnTo>
                  <a:pt x="338074" y="183133"/>
                </a:lnTo>
                <a:lnTo>
                  <a:pt x="332104" y="180467"/>
                </a:lnTo>
                <a:close/>
              </a:path>
              <a:path w="391795" h="234950">
                <a:moveTo>
                  <a:pt x="374650" y="180467"/>
                </a:moveTo>
                <a:lnTo>
                  <a:pt x="357631" y="180467"/>
                </a:lnTo>
                <a:lnTo>
                  <a:pt x="357631" y="216662"/>
                </a:lnTo>
                <a:lnTo>
                  <a:pt x="374650" y="216662"/>
                </a:lnTo>
                <a:lnTo>
                  <a:pt x="374650" y="180467"/>
                </a:lnTo>
                <a:close/>
              </a:path>
              <a:path w="391795" h="234950">
                <a:moveTo>
                  <a:pt x="387857" y="0"/>
                </a:moveTo>
                <a:lnTo>
                  <a:pt x="3809" y="0"/>
                </a:lnTo>
                <a:lnTo>
                  <a:pt x="0" y="4063"/>
                </a:lnTo>
                <a:lnTo>
                  <a:pt x="0" y="176402"/>
                </a:lnTo>
                <a:lnTo>
                  <a:pt x="3809" y="180467"/>
                </a:lnTo>
                <a:lnTo>
                  <a:pt x="387857" y="180467"/>
                </a:lnTo>
                <a:lnTo>
                  <a:pt x="391667" y="176402"/>
                </a:lnTo>
                <a:lnTo>
                  <a:pt x="391667" y="162432"/>
                </a:lnTo>
                <a:lnTo>
                  <a:pt x="17017" y="162432"/>
                </a:lnTo>
                <a:lnTo>
                  <a:pt x="17017" y="18033"/>
                </a:lnTo>
                <a:lnTo>
                  <a:pt x="391667" y="18033"/>
                </a:lnTo>
                <a:lnTo>
                  <a:pt x="391667" y="4063"/>
                </a:lnTo>
                <a:lnTo>
                  <a:pt x="387857" y="0"/>
                </a:lnTo>
                <a:close/>
              </a:path>
              <a:path w="391795" h="234950">
                <a:moveTo>
                  <a:pt x="391667" y="18033"/>
                </a:moveTo>
                <a:lnTo>
                  <a:pt x="374650" y="18033"/>
                </a:lnTo>
                <a:lnTo>
                  <a:pt x="374650" y="162432"/>
                </a:lnTo>
                <a:lnTo>
                  <a:pt x="391667" y="162432"/>
                </a:lnTo>
                <a:lnTo>
                  <a:pt x="391667" y="18033"/>
                </a:lnTo>
                <a:close/>
              </a:path>
              <a:path w="391795" h="234950">
                <a:moveTo>
                  <a:pt x="98298" y="36194"/>
                </a:moveTo>
                <a:lnTo>
                  <a:pt x="37973" y="36194"/>
                </a:lnTo>
                <a:lnTo>
                  <a:pt x="34035" y="40131"/>
                </a:lnTo>
                <a:lnTo>
                  <a:pt x="34035" y="140334"/>
                </a:lnTo>
                <a:lnTo>
                  <a:pt x="37973" y="144399"/>
                </a:lnTo>
                <a:lnTo>
                  <a:pt x="98298" y="144399"/>
                </a:lnTo>
                <a:lnTo>
                  <a:pt x="102107" y="140334"/>
                </a:lnTo>
                <a:lnTo>
                  <a:pt x="102107" y="126364"/>
                </a:lnTo>
                <a:lnTo>
                  <a:pt x="51180" y="126364"/>
                </a:lnTo>
                <a:lnTo>
                  <a:pt x="51180" y="54228"/>
                </a:lnTo>
                <a:lnTo>
                  <a:pt x="102107" y="54228"/>
                </a:lnTo>
                <a:lnTo>
                  <a:pt x="102107" y="40131"/>
                </a:lnTo>
                <a:lnTo>
                  <a:pt x="98298" y="36194"/>
                </a:lnTo>
                <a:close/>
              </a:path>
              <a:path w="391795" h="234950">
                <a:moveTo>
                  <a:pt x="183514" y="36194"/>
                </a:moveTo>
                <a:lnTo>
                  <a:pt x="123062" y="36194"/>
                </a:lnTo>
                <a:lnTo>
                  <a:pt x="119252" y="40131"/>
                </a:lnTo>
                <a:lnTo>
                  <a:pt x="119252" y="140334"/>
                </a:lnTo>
                <a:lnTo>
                  <a:pt x="123062" y="144399"/>
                </a:lnTo>
                <a:lnTo>
                  <a:pt x="183514" y="144399"/>
                </a:lnTo>
                <a:lnTo>
                  <a:pt x="187325" y="140334"/>
                </a:lnTo>
                <a:lnTo>
                  <a:pt x="187325" y="126364"/>
                </a:lnTo>
                <a:lnTo>
                  <a:pt x="136270" y="126364"/>
                </a:lnTo>
                <a:lnTo>
                  <a:pt x="136270" y="54228"/>
                </a:lnTo>
                <a:lnTo>
                  <a:pt x="187325" y="54228"/>
                </a:lnTo>
                <a:lnTo>
                  <a:pt x="187325" y="40131"/>
                </a:lnTo>
                <a:lnTo>
                  <a:pt x="183514" y="36194"/>
                </a:lnTo>
                <a:close/>
              </a:path>
              <a:path w="391795" h="234950">
                <a:moveTo>
                  <a:pt x="268604" y="36194"/>
                </a:moveTo>
                <a:lnTo>
                  <a:pt x="208152" y="36194"/>
                </a:lnTo>
                <a:lnTo>
                  <a:pt x="204215" y="40131"/>
                </a:lnTo>
                <a:lnTo>
                  <a:pt x="204215" y="140334"/>
                </a:lnTo>
                <a:lnTo>
                  <a:pt x="208152" y="144399"/>
                </a:lnTo>
                <a:lnTo>
                  <a:pt x="268604" y="144399"/>
                </a:lnTo>
                <a:lnTo>
                  <a:pt x="272414" y="140334"/>
                </a:lnTo>
                <a:lnTo>
                  <a:pt x="272414" y="126364"/>
                </a:lnTo>
                <a:lnTo>
                  <a:pt x="221360" y="126364"/>
                </a:lnTo>
                <a:lnTo>
                  <a:pt x="221360" y="54228"/>
                </a:lnTo>
                <a:lnTo>
                  <a:pt x="272414" y="54228"/>
                </a:lnTo>
                <a:lnTo>
                  <a:pt x="272414" y="40131"/>
                </a:lnTo>
                <a:lnTo>
                  <a:pt x="268604" y="36194"/>
                </a:lnTo>
                <a:close/>
              </a:path>
              <a:path w="391795" h="234950">
                <a:moveTo>
                  <a:pt x="353694" y="36194"/>
                </a:moveTo>
                <a:lnTo>
                  <a:pt x="293242" y="36194"/>
                </a:lnTo>
                <a:lnTo>
                  <a:pt x="289432" y="40131"/>
                </a:lnTo>
                <a:lnTo>
                  <a:pt x="289432" y="140334"/>
                </a:lnTo>
                <a:lnTo>
                  <a:pt x="293242" y="144399"/>
                </a:lnTo>
                <a:lnTo>
                  <a:pt x="353694" y="144399"/>
                </a:lnTo>
                <a:lnTo>
                  <a:pt x="357631" y="140334"/>
                </a:lnTo>
                <a:lnTo>
                  <a:pt x="357631" y="126364"/>
                </a:lnTo>
                <a:lnTo>
                  <a:pt x="306577" y="126364"/>
                </a:lnTo>
                <a:lnTo>
                  <a:pt x="306577" y="54228"/>
                </a:lnTo>
                <a:lnTo>
                  <a:pt x="357631" y="54228"/>
                </a:lnTo>
                <a:lnTo>
                  <a:pt x="357631" y="40131"/>
                </a:lnTo>
                <a:lnTo>
                  <a:pt x="353694" y="36194"/>
                </a:lnTo>
                <a:close/>
              </a:path>
              <a:path w="391795" h="234950">
                <a:moveTo>
                  <a:pt x="102107" y="54228"/>
                </a:moveTo>
                <a:lnTo>
                  <a:pt x="85089" y="54228"/>
                </a:lnTo>
                <a:lnTo>
                  <a:pt x="85089" y="126364"/>
                </a:lnTo>
                <a:lnTo>
                  <a:pt x="102107" y="126364"/>
                </a:lnTo>
                <a:lnTo>
                  <a:pt x="102107" y="54228"/>
                </a:lnTo>
                <a:close/>
              </a:path>
              <a:path w="391795" h="234950">
                <a:moveTo>
                  <a:pt x="187325" y="54228"/>
                </a:moveTo>
                <a:lnTo>
                  <a:pt x="170306" y="54228"/>
                </a:lnTo>
                <a:lnTo>
                  <a:pt x="170306" y="126364"/>
                </a:lnTo>
                <a:lnTo>
                  <a:pt x="187325" y="126364"/>
                </a:lnTo>
                <a:lnTo>
                  <a:pt x="187325" y="54228"/>
                </a:lnTo>
                <a:close/>
              </a:path>
              <a:path w="391795" h="234950">
                <a:moveTo>
                  <a:pt x="272414" y="54228"/>
                </a:moveTo>
                <a:lnTo>
                  <a:pt x="255396" y="54228"/>
                </a:lnTo>
                <a:lnTo>
                  <a:pt x="255396" y="126364"/>
                </a:lnTo>
                <a:lnTo>
                  <a:pt x="272414" y="126364"/>
                </a:lnTo>
                <a:lnTo>
                  <a:pt x="272414" y="54228"/>
                </a:lnTo>
                <a:close/>
              </a:path>
              <a:path w="391795" h="234950">
                <a:moveTo>
                  <a:pt x="357631" y="54228"/>
                </a:moveTo>
                <a:lnTo>
                  <a:pt x="340486" y="54228"/>
                </a:lnTo>
                <a:lnTo>
                  <a:pt x="340486" y="126364"/>
                </a:lnTo>
                <a:lnTo>
                  <a:pt x="357631" y="126364"/>
                </a:lnTo>
                <a:lnTo>
                  <a:pt x="357631" y="54228"/>
                </a:lnTo>
                <a:close/>
              </a:path>
            </a:pathLst>
          </a:custGeom>
          <a:solidFill>
            <a:srgbClr val="162A46"/>
          </a:solidFill>
        </p:spPr>
        <p:txBody>
          <a:bodyPr wrap="square" lIns="0" tIns="0" rIns="0" bIns="0" rtlCol="0"/>
          <a:lstStyle/>
          <a:p>
            <a:endParaRPr/>
          </a:p>
        </p:txBody>
      </p:sp>
      <p:sp>
        <p:nvSpPr>
          <p:cNvPr id="47" name="object 22"/>
          <p:cNvSpPr/>
          <p:nvPr/>
        </p:nvSpPr>
        <p:spPr>
          <a:xfrm>
            <a:off x="4387849" y="4621517"/>
            <a:ext cx="410209" cy="248920"/>
          </a:xfrm>
          <a:custGeom>
            <a:avLst/>
            <a:gdLst/>
            <a:ahLst/>
            <a:cxnLst/>
            <a:rect l="l" t="t" r="r" b="b"/>
            <a:pathLst>
              <a:path w="410209" h="248920">
                <a:moveTo>
                  <a:pt x="0" y="248412"/>
                </a:moveTo>
                <a:lnTo>
                  <a:pt x="409955" y="248412"/>
                </a:lnTo>
                <a:lnTo>
                  <a:pt x="409955" y="0"/>
                </a:lnTo>
                <a:lnTo>
                  <a:pt x="0" y="0"/>
                </a:lnTo>
                <a:lnTo>
                  <a:pt x="0" y="248412"/>
                </a:lnTo>
                <a:close/>
              </a:path>
            </a:pathLst>
          </a:custGeom>
          <a:solidFill>
            <a:srgbClr val="FFFFFF"/>
          </a:solidFill>
        </p:spPr>
        <p:txBody>
          <a:bodyPr wrap="square" lIns="0" tIns="0" rIns="0" bIns="0" rtlCol="0"/>
          <a:lstStyle/>
          <a:p>
            <a:endParaRPr/>
          </a:p>
        </p:txBody>
      </p:sp>
      <p:sp>
        <p:nvSpPr>
          <p:cNvPr id="48" name="object 23"/>
          <p:cNvSpPr/>
          <p:nvPr/>
        </p:nvSpPr>
        <p:spPr>
          <a:xfrm>
            <a:off x="4406137" y="4613897"/>
            <a:ext cx="391795" cy="234950"/>
          </a:xfrm>
          <a:custGeom>
            <a:avLst/>
            <a:gdLst/>
            <a:ahLst/>
            <a:cxnLst/>
            <a:rect l="l" t="t" r="r" b="b"/>
            <a:pathLst>
              <a:path w="391795" h="234950">
                <a:moveTo>
                  <a:pt x="34035" y="180467"/>
                </a:moveTo>
                <a:lnTo>
                  <a:pt x="17017" y="180467"/>
                </a:lnTo>
                <a:lnTo>
                  <a:pt x="17017" y="230632"/>
                </a:lnTo>
                <a:lnTo>
                  <a:pt x="20827" y="234696"/>
                </a:lnTo>
                <a:lnTo>
                  <a:pt x="370839" y="234696"/>
                </a:lnTo>
                <a:lnTo>
                  <a:pt x="374650" y="230632"/>
                </a:lnTo>
                <a:lnTo>
                  <a:pt x="374650" y="216662"/>
                </a:lnTo>
                <a:lnTo>
                  <a:pt x="34035" y="216662"/>
                </a:lnTo>
                <a:lnTo>
                  <a:pt x="34035" y="180467"/>
                </a:lnTo>
                <a:close/>
              </a:path>
              <a:path w="391795" h="234950">
                <a:moveTo>
                  <a:pt x="59689" y="180467"/>
                </a:moveTo>
                <a:lnTo>
                  <a:pt x="53593" y="183134"/>
                </a:lnTo>
                <a:lnTo>
                  <a:pt x="52070" y="184785"/>
                </a:lnTo>
                <a:lnTo>
                  <a:pt x="51053" y="187071"/>
                </a:lnTo>
                <a:lnTo>
                  <a:pt x="51053" y="212598"/>
                </a:lnTo>
                <a:lnTo>
                  <a:pt x="54863" y="216662"/>
                </a:lnTo>
                <a:lnTo>
                  <a:pt x="64388" y="216662"/>
                </a:lnTo>
                <a:lnTo>
                  <a:pt x="68072" y="212598"/>
                </a:lnTo>
                <a:lnTo>
                  <a:pt x="68072" y="187071"/>
                </a:lnTo>
                <a:lnTo>
                  <a:pt x="67055" y="184785"/>
                </a:lnTo>
                <a:lnTo>
                  <a:pt x="65658" y="183134"/>
                </a:lnTo>
                <a:lnTo>
                  <a:pt x="59689" y="180467"/>
                </a:lnTo>
                <a:close/>
              </a:path>
              <a:path w="391795" h="234950">
                <a:moveTo>
                  <a:pt x="93725" y="180467"/>
                </a:moveTo>
                <a:lnTo>
                  <a:pt x="87629" y="183134"/>
                </a:lnTo>
                <a:lnTo>
                  <a:pt x="86105" y="184785"/>
                </a:lnTo>
                <a:lnTo>
                  <a:pt x="85089" y="187071"/>
                </a:lnTo>
                <a:lnTo>
                  <a:pt x="85089" y="212598"/>
                </a:lnTo>
                <a:lnTo>
                  <a:pt x="88900" y="216662"/>
                </a:lnTo>
                <a:lnTo>
                  <a:pt x="98298" y="216662"/>
                </a:lnTo>
                <a:lnTo>
                  <a:pt x="102107" y="212598"/>
                </a:lnTo>
                <a:lnTo>
                  <a:pt x="102107" y="187071"/>
                </a:lnTo>
                <a:lnTo>
                  <a:pt x="101218" y="184785"/>
                </a:lnTo>
                <a:lnTo>
                  <a:pt x="99695" y="183134"/>
                </a:lnTo>
                <a:lnTo>
                  <a:pt x="93725" y="180467"/>
                </a:lnTo>
                <a:close/>
              </a:path>
              <a:path w="391795" h="234950">
                <a:moveTo>
                  <a:pt x="127761" y="180467"/>
                </a:moveTo>
                <a:lnTo>
                  <a:pt x="121665" y="183134"/>
                </a:lnTo>
                <a:lnTo>
                  <a:pt x="120141" y="184785"/>
                </a:lnTo>
                <a:lnTo>
                  <a:pt x="119252" y="187071"/>
                </a:lnTo>
                <a:lnTo>
                  <a:pt x="119252" y="212598"/>
                </a:lnTo>
                <a:lnTo>
                  <a:pt x="123062" y="216662"/>
                </a:lnTo>
                <a:lnTo>
                  <a:pt x="132460" y="216662"/>
                </a:lnTo>
                <a:lnTo>
                  <a:pt x="136271" y="212598"/>
                </a:lnTo>
                <a:lnTo>
                  <a:pt x="136271" y="187071"/>
                </a:lnTo>
                <a:lnTo>
                  <a:pt x="135254" y="184785"/>
                </a:lnTo>
                <a:lnTo>
                  <a:pt x="133730" y="183134"/>
                </a:lnTo>
                <a:lnTo>
                  <a:pt x="127761" y="180467"/>
                </a:lnTo>
                <a:close/>
              </a:path>
              <a:path w="391795" h="234950">
                <a:moveTo>
                  <a:pt x="161798" y="180467"/>
                </a:moveTo>
                <a:lnTo>
                  <a:pt x="155701" y="183134"/>
                </a:lnTo>
                <a:lnTo>
                  <a:pt x="154177" y="184785"/>
                </a:lnTo>
                <a:lnTo>
                  <a:pt x="153288" y="187071"/>
                </a:lnTo>
                <a:lnTo>
                  <a:pt x="153288" y="212598"/>
                </a:lnTo>
                <a:lnTo>
                  <a:pt x="157099" y="216662"/>
                </a:lnTo>
                <a:lnTo>
                  <a:pt x="166497" y="216662"/>
                </a:lnTo>
                <a:lnTo>
                  <a:pt x="170306" y="212598"/>
                </a:lnTo>
                <a:lnTo>
                  <a:pt x="170306" y="187071"/>
                </a:lnTo>
                <a:lnTo>
                  <a:pt x="169417" y="184785"/>
                </a:lnTo>
                <a:lnTo>
                  <a:pt x="167766" y="183134"/>
                </a:lnTo>
                <a:lnTo>
                  <a:pt x="161798" y="180467"/>
                </a:lnTo>
                <a:close/>
              </a:path>
              <a:path w="391795" h="234950">
                <a:moveTo>
                  <a:pt x="195833" y="180467"/>
                </a:moveTo>
                <a:lnTo>
                  <a:pt x="189737" y="183134"/>
                </a:lnTo>
                <a:lnTo>
                  <a:pt x="188213" y="184785"/>
                </a:lnTo>
                <a:lnTo>
                  <a:pt x="187325" y="187071"/>
                </a:lnTo>
                <a:lnTo>
                  <a:pt x="187325" y="212598"/>
                </a:lnTo>
                <a:lnTo>
                  <a:pt x="191007" y="216662"/>
                </a:lnTo>
                <a:lnTo>
                  <a:pt x="200532" y="216662"/>
                </a:lnTo>
                <a:lnTo>
                  <a:pt x="204215" y="212598"/>
                </a:lnTo>
                <a:lnTo>
                  <a:pt x="204215" y="187071"/>
                </a:lnTo>
                <a:lnTo>
                  <a:pt x="203326" y="184785"/>
                </a:lnTo>
                <a:lnTo>
                  <a:pt x="201802" y="183134"/>
                </a:lnTo>
                <a:lnTo>
                  <a:pt x="195833" y="180467"/>
                </a:lnTo>
                <a:close/>
              </a:path>
              <a:path w="391795" h="234950">
                <a:moveTo>
                  <a:pt x="229870" y="180467"/>
                </a:moveTo>
                <a:lnTo>
                  <a:pt x="223900" y="183134"/>
                </a:lnTo>
                <a:lnTo>
                  <a:pt x="222250" y="184785"/>
                </a:lnTo>
                <a:lnTo>
                  <a:pt x="221360" y="187071"/>
                </a:lnTo>
                <a:lnTo>
                  <a:pt x="221360" y="212598"/>
                </a:lnTo>
                <a:lnTo>
                  <a:pt x="225171" y="216662"/>
                </a:lnTo>
                <a:lnTo>
                  <a:pt x="234568" y="216662"/>
                </a:lnTo>
                <a:lnTo>
                  <a:pt x="238378" y="212598"/>
                </a:lnTo>
                <a:lnTo>
                  <a:pt x="238378" y="187071"/>
                </a:lnTo>
                <a:lnTo>
                  <a:pt x="237362" y="184785"/>
                </a:lnTo>
                <a:lnTo>
                  <a:pt x="235838" y="183134"/>
                </a:lnTo>
                <a:lnTo>
                  <a:pt x="229870" y="180467"/>
                </a:lnTo>
                <a:close/>
              </a:path>
              <a:path w="391795" h="234950">
                <a:moveTo>
                  <a:pt x="264032" y="180467"/>
                </a:moveTo>
                <a:lnTo>
                  <a:pt x="257936" y="183134"/>
                </a:lnTo>
                <a:lnTo>
                  <a:pt x="256412" y="184785"/>
                </a:lnTo>
                <a:lnTo>
                  <a:pt x="255397" y="187071"/>
                </a:lnTo>
                <a:lnTo>
                  <a:pt x="255397" y="212598"/>
                </a:lnTo>
                <a:lnTo>
                  <a:pt x="259206" y="216662"/>
                </a:lnTo>
                <a:lnTo>
                  <a:pt x="268604" y="216662"/>
                </a:lnTo>
                <a:lnTo>
                  <a:pt x="272414" y="212598"/>
                </a:lnTo>
                <a:lnTo>
                  <a:pt x="272414" y="187071"/>
                </a:lnTo>
                <a:lnTo>
                  <a:pt x="271525" y="184785"/>
                </a:lnTo>
                <a:lnTo>
                  <a:pt x="270001" y="183134"/>
                </a:lnTo>
                <a:lnTo>
                  <a:pt x="264032" y="180467"/>
                </a:lnTo>
                <a:close/>
              </a:path>
              <a:path w="391795" h="234950">
                <a:moveTo>
                  <a:pt x="298068" y="180467"/>
                </a:moveTo>
                <a:lnTo>
                  <a:pt x="291973" y="183134"/>
                </a:lnTo>
                <a:lnTo>
                  <a:pt x="290449" y="184785"/>
                </a:lnTo>
                <a:lnTo>
                  <a:pt x="289432" y="187071"/>
                </a:lnTo>
                <a:lnTo>
                  <a:pt x="289432" y="212598"/>
                </a:lnTo>
                <a:lnTo>
                  <a:pt x="293370" y="216662"/>
                </a:lnTo>
                <a:lnTo>
                  <a:pt x="302767" y="216662"/>
                </a:lnTo>
                <a:lnTo>
                  <a:pt x="306577" y="212598"/>
                </a:lnTo>
                <a:lnTo>
                  <a:pt x="306577" y="187071"/>
                </a:lnTo>
                <a:lnTo>
                  <a:pt x="305561" y="184785"/>
                </a:lnTo>
                <a:lnTo>
                  <a:pt x="304037" y="183134"/>
                </a:lnTo>
                <a:lnTo>
                  <a:pt x="298068" y="180467"/>
                </a:lnTo>
                <a:close/>
              </a:path>
              <a:path w="391795" h="234950">
                <a:moveTo>
                  <a:pt x="332104" y="180467"/>
                </a:moveTo>
                <a:lnTo>
                  <a:pt x="326008" y="183134"/>
                </a:lnTo>
                <a:lnTo>
                  <a:pt x="324484" y="184785"/>
                </a:lnTo>
                <a:lnTo>
                  <a:pt x="323468" y="187071"/>
                </a:lnTo>
                <a:lnTo>
                  <a:pt x="323468" y="212598"/>
                </a:lnTo>
                <a:lnTo>
                  <a:pt x="327278" y="216662"/>
                </a:lnTo>
                <a:lnTo>
                  <a:pt x="336676" y="216662"/>
                </a:lnTo>
                <a:lnTo>
                  <a:pt x="340613" y="212598"/>
                </a:lnTo>
                <a:lnTo>
                  <a:pt x="340613" y="187071"/>
                </a:lnTo>
                <a:lnTo>
                  <a:pt x="339598" y="184785"/>
                </a:lnTo>
                <a:lnTo>
                  <a:pt x="338074" y="183134"/>
                </a:lnTo>
                <a:lnTo>
                  <a:pt x="332104" y="180467"/>
                </a:lnTo>
                <a:close/>
              </a:path>
              <a:path w="391795" h="234950">
                <a:moveTo>
                  <a:pt x="374650" y="180467"/>
                </a:moveTo>
                <a:lnTo>
                  <a:pt x="357631" y="180467"/>
                </a:lnTo>
                <a:lnTo>
                  <a:pt x="357631" y="216662"/>
                </a:lnTo>
                <a:lnTo>
                  <a:pt x="374650" y="216662"/>
                </a:lnTo>
                <a:lnTo>
                  <a:pt x="374650" y="180467"/>
                </a:lnTo>
                <a:close/>
              </a:path>
              <a:path w="391795" h="234950">
                <a:moveTo>
                  <a:pt x="387857" y="0"/>
                </a:moveTo>
                <a:lnTo>
                  <a:pt x="3809" y="0"/>
                </a:lnTo>
                <a:lnTo>
                  <a:pt x="0" y="4064"/>
                </a:lnTo>
                <a:lnTo>
                  <a:pt x="0" y="176403"/>
                </a:lnTo>
                <a:lnTo>
                  <a:pt x="3809" y="180467"/>
                </a:lnTo>
                <a:lnTo>
                  <a:pt x="387857" y="180467"/>
                </a:lnTo>
                <a:lnTo>
                  <a:pt x="391667" y="176403"/>
                </a:lnTo>
                <a:lnTo>
                  <a:pt x="391667" y="162433"/>
                </a:lnTo>
                <a:lnTo>
                  <a:pt x="17017" y="162433"/>
                </a:lnTo>
                <a:lnTo>
                  <a:pt x="17017" y="18034"/>
                </a:lnTo>
                <a:lnTo>
                  <a:pt x="391667" y="18034"/>
                </a:lnTo>
                <a:lnTo>
                  <a:pt x="391667" y="4064"/>
                </a:lnTo>
                <a:lnTo>
                  <a:pt x="387857" y="0"/>
                </a:lnTo>
                <a:close/>
              </a:path>
              <a:path w="391795" h="234950">
                <a:moveTo>
                  <a:pt x="391667" y="18034"/>
                </a:moveTo>
                <a:lnTo>
                  <a:pt x="374650" y="18034"/>
                </a:lnTo>
                <a:lnTo>
                  <a:pt x="374650" y="162433"/>
                </a:lnTo>
                <a:lnTo>
                  <a:pt x="391667" y="162433"/>
                </a:lnTo>
                <a:lnTo>
                  <a:pt x="391667" y="18034"/>
                </a:lnTo>
                <a:close/>
              </a:path>
              <a:path w="391795" h="234950">
                <a:moveTo>
                  <a:pt x="98298" y="36195"/>
                </a:moveTo>
                <a:lnTo>
                  <a:pt x="37973" y="36195"/>
                </a:lnTo>
                <a:lnTo>
                  <a:pt x="34035" y="40132"/>
                </a:lnTo>
                <a:lnTo>
                  <a:pt x="34035" y="140335"/>
                </a:lnTo>
                <a:lnTo>
                  <a:pt x="37973" y="144399"/>
                </a:lnTo>
                <a:lnTo>
                  <a:pt x="98298" y="144399"/>
                </a:lnTo>
                <a:lnTo>
                  <a:pt x="102107" y="140335"/>
                </a:lnTo>
                <a:lnTo>
                  <a:pt x="102107" y="126365"/>
                </a:lnTo>
                <a:lnTo>
                  <a:pt x="51180" y="126365"/>
                </a:lnTo>
                <a:lnTo>
                  <a:pt x="51180" y="54229"/>
                </a:lnTo>
                <a:lnTo>
                  <a:pt x="102107" y="54229"/>
                </a:lnTo>
                <a:lnTo>
                  <a:pt x="102107" y="40132"/>
                </a:lnTo>
                <a:lnTo>
                  <a:pt x="98298" y="36195"/>
                </a:lnTo>
                <a:close/>
              </a:path>
              <a:path w="391795" h="234950">
                <a:moveTo>
                  <a:pt x="183514" y="36195"/>
                </a:moveTo>
                <a:lnTo>
                  <a:pt x="123062" y="36195"/>
                </a:lnTo>
                <a:lnTo>
                  <a:pt x="119252" y="40132"/>
                </a:lnTo>
                <a:lnTo>
                  <a:pt x="119252" y="140335"/>
                </a:lnTo>
                <a:lnTo>
                  <a:pt x="123062" y="144399"/>
                </a:lnTo>
                <a:lnTo>
                  <a:pt x="183514" y="144399"/>
                </a:lnTo>
                <a:lnTo>
                  <a:pt x="187325" y="140335"/>
                </a:lnTo>
                <a:lnTo>
                  <a:pt x="187325" y="126365"/>
                </a:lnTo>
                <a:lnTo>
                  <a:pt x="136271" y="126365"/>
                </a:lnTo>
                <a:lnTo>
                  <a:pt x="136271" y="54229"/>
                </a:lnTo>
                <a:lnTo>
                  <a:pt x="187325" y="54229"/>
                </a:lnTo>
                <a:lnTo>
                  <a:pt x="187325" y="40132"/>
                </a:lnTo>
                <a:lnTo>
                  <a:pt x="183514" y="36195"/>
                </a:lnTo>
                <a:close/>
              </a:path>
              <a:path w="391795" h="234950">
                <a:moveTo>
                  <a:pt x="268604" y="36195"/>
                </a:moveTo>
                <a:lnTo>
                  <a:pt x="208152" y="36195"/>
                </a:lnTo>
                <a:lnTo>
                  <a:pt x="204215" y="40132"/>
                </a:lnTo>
                <a:lnTo>
                  <a:pt x="204215" y="140335"/>
                </a:lnTo>
                <a:lnTo>
                  <a:pt x="208152" y="144399"/>
                </a:lnTo>
                <a:lnTo>
                  <a:pt x="268604" y="144399"/>
                </a:lnTo>
                <a:lnTo>
                  <a:pt x="272414" y="140335"/>
                </a:lnTo>
                <a:lnTo>
                  <a:pt x="272414" y="126365"/>
                </a:lnTo>
                <a:lnTo>
                  <a:pt x="221360" y="126365"/>
                </a:lnTo>
                <a:lnTo>
                  <a:pt x="221360" y="54229"/>
                </a:lnTo>
                <a:lnTo>
                  <a:pt x="272414" y="54229"/>
                </a:lnTo>
                <a:lnTo>
                  <a:pt x="272414" y="40132"/>
                </a:lnTo>
                <a:lnTo>
                  <a:pt x="268604" y="36195"/>
                </a:lnTo>
                <a:close/>
              </a:path>
              <a:path w="391795" h="234950">
                <a:moveTo>
                  <a:pt x="353695" y="36195"/>
                </a:moveTo>
                <a:lnTo>
                  <a:pt x="293242" y="36195"/>
                </a:lnTo>
                <a:lnTo>
                  <a:pt x="289432" y="40132"/>
                </a:lnTo>
                <a:lnTo>
                  <a:pt x="289432" y="140335"/>
                </a:lnTo>
                <a:lnTo>
                  <a:pt x="293242" y="144399"/>
                </a:lnTo>
                <a:lnTo>
                  <a:pt x="353695" y="144399"/>
                </a:lnTo>
                <a:lnTo>
                  <a:pt x="357631" y="140335"/>
                </a:lnTo>
                <a:lnTo>
                  <a:pt x="357631" y="126365"/>
                </a:lnTo>
                <a:lnTo>
                  <a:pt x="306577" y="126365"/>
                </a:lnTo>
                <a:lnTo>
                  <a:pt x="306577" y="54229"/>
                </a:lnTo>
                <a:lnTo>
                  <a:pt x="357631" y="54229"/>
                </a:lnTo>
                <a:lnTo>
                  <a:pt x="357631" y="40132"/>
                </a:lnTo>
                <a:lnTo>
                  <a:pt x="353695" y="36195"/>
                </a:lnTo>
                <a:close/>
              </a:path>
              <a:path w="391795" h="234950">
                <a:moveTo>
                  <a:pt x="102107" y="54229"/>
                </a:moveTo>
                <a:lnTo>
                  <a:pt x="85089" y="54229"/>
                </a:lnTo>
                <a:lnTo>
                  <a:pt x="85089" y="126365"/>
                </a:lnTo>
                <a:lnTo>
                  <a:pt x="102107" y="126365"/>
                </a:lnTo>
                <a:lnTo>
                  <a:pt x="102107" y="54229"/>
                </a:lnTo>
                <a:close/>
              </a:path>
              <a:path w="391795" h="234950">
                <a:moveTo>
                  <a:pt x="187325" y="54229"/>
                </a:moveTo>
                <a:lnTo>
                  <a:pt x="170306" y="54229"/>
                </a:lnTo>
                <a:lnTo>
                  <a:pt x="170306" y="126365"/>
                </a:lnTo>
                <a:lnTo>
                  <a:pt x="187325" y="126365"/>
                </a:lnTo>
                <a:lnTo>
                  <a:pt x="187325" y="54229"/>
                </a:lnTo>
                <a:close/>
              </a:path>
              <a:path w="391795" h="234950">
                <a:moveTo>
                  <a:pt x="272414" y="54229"/>
                </a:moveTo>
                <a:lnTo>
                  <a:pt x="255397" y="54229"/>
                </a:lnTo>
                <a:lnTo>
                  <a:pt x="255397" y="126365"/>
                </a:lnTo>
                <a:lnTo>
                  <a:pt x="272414" y="126365"/>
                </a:lnTo>
                <a:lnTo>
                  <a:pt x="272414" y="54229"/>
                </a:lnTo>
                <a:close/>
              </a:path>
              <a:path w="391795" h="234950">
                <a:moveTo>
                  <a:pt x="357631" y="54229"/>
                </a:moveTo>
                <a:lnTo>
                  <a:pt x="340486" y="54229"/>
                </a:lnTo>
                <a:lnTo>
                  <a:pt x="340486" y="126365"/>
                </a:lnTo>
                <a:lnTo>
                  <a:pt x="357631" y="126365"/>
                </a:lnTo>
                <a:lnTo>
                  <a:pt x="357631" y="54229"/>
                </a:lnTo>
                <a:close/>
              </a:path>
            </a:pathLst>
          </a:custGeom>
          <a:solidFill>
            <a:srgbClr val="162A46"/>
          </a:solidFill>
        </p:spPr>
        <p:txBody>
          <a:bodyPr wrap="square" lIns="0" tIns="0" rIns="0" bIns="0" rtlCol="0"/>
          <a:lstStyle/>
          <a:p>
            <a:endParaRPr/>
          </a:p>
        </p:txBody>
      </p:sp>
      <p:sp>
        <p:nvSpPr>
          <p:cNvPr id="4" name="矩形 3"/>
          <p:cNvSpPr/>
          <p:nvPr/>
        </p:nvSpPr>
        <p:spPr>
          <a:xfrm>
            <a:off x="356554" y="2132856"/>
            <a:ext cx="4074856"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2000" dirty="0" smtClean="0">
                <a:latin typeface="+mn-lt"/>
              </a:rPr>
              <a:t>基于NVMM和RDMA的全新设计</a:t>
            </a:r>
            <a:endParaRPr lang="en-US" altLang="zh-CN" sz="2000" dirty="0" smtClean="0">
              <a:latin typeface="+mn-lt"/>
            </a:endParaRPr>
          </a:p>
          <a:p>
            <a:pPr marL="285750" indent="-285750">
              <a:lnSpc>
                <a:spcPct val="200000"/>
              </a:lnSpc>
              <a:buFont typeface="Arial" panose="020B0604020202020204" pitchFamily="34" charset="0"/>
              <a:buChar char="•"/>
            </a:pPr>
            <a:r>
              <a:rPr lang="zh-CN" altLang="zh-CN" sz="2000" dirty="0">
                <a:latin typeface="+mn-lt"/>
              </a:rPr>
              <a:t>文件系统和网络结合到一个单</a:t>
            </a:r>
            <a:r>
              <a:rPr lang="zh-CN" altLang="zh-CN" sz="2000" dirty="0" smtClean="0">
                <a:latin typeface="+mn-lt"/>
              </a:rPr>
              <a:t>层</a:t>
            </a:r>
            <a:endParaRPr lang="en-US" altLang="zh-CN" sz="2000" dirty="0" smtClean="0">
              <a:latin typeface="+mn-lt"/>
            </a:endParaRPr>
          </a:p>
          <a:p>
            <a:pPr marL="285750" indent="-285750">
              <a:lnSpc>
                <a:spcPct val="200000"/>
              </a:lnSpc>
              <a:buFont typeface="Arial" panose="020B0604020202020204" pitchFamily="34" charset="0"/>
              <a:buChar char="•"/>
            </a:pPr>
            <a:r>
              <a:rPr lang="zh-CN" altLang="en-US" sz="2000" dirty="0" smtClean="0">
                <a:latin typeface="+mn-lt"/>
              </a:rPr>
              <a:t>直接通过</a:t>
            </a:r>
            <a:r>
              <a:rPr lang="en-US" altLang="zh-CN" sz="2000" dirty="0" smtClean="0">
                <a:latin typeface="+mn-lt"/>
              </a:rPr>
              <a:t>DAX</a:t>
            </a:r>
            <a:r>
              <a:rPr lang="zh-CN" altLang="en-US" sz="2000" dirty="0" smtClean="0">
                <a:latin typeface="+mn-lt"/>
              </a:rPr>
              <a:t>和</a:t>
            </a:r>
            <a:r>
              <a:rPr lang="en-US" altLang="zh-CN" sz="2000" dirty="0" smtClean="0">
                <a:latin typeface="+mn-lt"/>
              </a:rPr>
              <a:t>RDMA</a:t>
            </a:r>
            <a:r>
              <a:rPr lang="zh-CN" altLang="en-US" sz="2000" dirty="0" smtClean="0">
                <a:latin typeface="+mn-lt"/>
              </a:rPr>
              <a:t>访问元数据</a:t>
            </a:r>
            <a:r>
              <a:rPr lang="en-US" altLang="zh-CN" sz="2000" dirty="0" smtClean="0">
                <a:latin typeface="+mn-lt"/>
              </a:rPr>
              <a:t>/</a:t>
            </a:r>
            <a:r>
              <a:rPr lang="zh-CN" altLang="en-US" sz="2000" dirty="0" smtClean="0">
                <a:latin typeface="+mn-lt"/>
              </a:rPr>
              <a:t>数据</a:t>
            </a:r>
            <a:endParaRPr lang="zh-CN" altLang="en-US" sz="2000" dirty="0">
              <a:latin typeface="+mn-lt"/>
            </a:endParaRPr>
          </a:p>
        </p:txBody>
      </p:sp>
    </p:spTree>
    <p:extLst>
      <p:ext uri="{BB962C8B-B14F-4D97-AF65-F5344CB8AC3E}">
        <p14:creationId xmlns:p14="http://schemas.microsoft.com/office/powerpoint/2010/main" val="3656460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6393"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6394"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6395"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6396" name="矩形 6"/>
          <p:cNvSpPr>
            <a:spLocks noChangeArrowheads="1"/>
          </p:cNvSpPr>
          <p:nvPr/>
        </p:nvSpPr>
        <p:spPr bwMode="auto">
          <a:xfrm>
            <a:off x="357188" y="285750"/>
            <a:ext cx="28953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dirty="0" smtClean="0">
                <a:latin typeface="微软雅黑" panose="020B0503020204020204" pitchFamily="34" charset="-122"/>
                <a:ea typeface="微软雅黑" panose="020B0503020204020204" pitchFamily="34" charset="-122"/>
              </a:rPr>
              <a:t>Orion: </a:t>
            </a:r>
            <a:r>
              <a:rPr lang="zh-CN" altLang="en-US" sz="2800" dirty="0" smtClean="0">
                <a:latin typeface="微软雅黑" panose="020B0503020204020204" pitchFamily="34" charset="-122"/>
                <a:ea typeface="微软雅黑" panose="020B0503020204020204" pitchFamily="34" charset="-122"/>
              </a:rPr>
              <a:t>集群结构 </a:t>
            </a:r>
            <a:endParaRPr lang="zh-CN" altLang="en-US" sz="28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C73FEAEF-AC88-4217-87FD-EBA7A7265F60}" type="slidenum">
              <a:rPr lang="zh-CN" altLang="en-US" smtClean="0"/>
              <a:pPr>
                <a:defRPr/>
              </a:pPr>
              <a:t>15</a:t>
            </a:fld>
            <a:endParaRPr lang="zh-CN" altLang="en-US"/>
          </a:p>
        </p:txBody>
      </p:sp>
      <p:sp>
        <p:nvSpPr>
          <p:cNvPr id="5" name="日期占位符 4"/>
          <p:cNvSpPr>
            <a:spLocks noGrp="1"/>
          </p:cNvSpPr>
          <p:nvPr>
            <p:ph type="dt" sz="half" idx="10"/>
          </p:nvPr>
        </p:nvSpPr>
        <p:spPr/>
        <p:txBody>
          <a:bodyPr/>
          <a:lstStyle/>
          <a:p>
            <a:pPr>
              <a:defRPr/>
            </a:pPr>
            <a:fld id="{1F8D36B5-093C-4A8D-A402-00AA8D5F8CFD}" type="datetime1">
              <a:rPr lang="zh-CN" altLang="en-US" smtClean="0"/>
              <a:t>2019/10/29</a:t>
            </a:fld>
            <a:endParaRPr lang="zh-CN" altLang="en-US" dirty="0"/>
          </a:p>
        </p:txBody>
      </p:sp>
      <p:sp>
        <p:nvSpPr>
          <p:cNvPr id="48" name="object 2"/>
          <p:cNvSpPr/>
          <p:nvPr/>
        </p:nvSpPr>
        <p:spPr>
          <a:xfrm>
            <a:off x="6508877" y="4386861"/>
            <a:ext cx="1376680" cy="375285"/>
          </a:xfrm>
          <a:custGeom>
            <a:avLst/>
            <a:gdLst/>
            <a:ahLst/>
            <a:cxnLst/>
            <a:rect l="l" t="t" r="r" b="b"/>
            <a:pathLst>
              <a:path w="1376679" h="375285">
                <a:moveTo>
                  <a:pt x="0" y="374904"/>
                </a:moveTo>
                <a:lnTo>
                  <a:pt x="1376172" y="374904"/>
                </a:lnTo>
                <a:lnTo>
                  <a:pt x="1376172" y="0"/>
                </a:lnTo>
                <a:lnTo>
                  <a:pt x="0" y="0"/>
                </a:lnTo>
                <a:lnTo>
                  <a:pt x="0" y="374904"/>
                </a:lnTo>
                <a:close/>
              </a:path>
            </a:pathLst>
          </a:custGeom>
          <a:solidFill>
            <a:srgbClr val="39491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3"/>
          <p:cNvSpPr/>
          <p:nvPr/>
        </p:nvSpPr>
        <p:spPr>
          <a:xfrm>
            <a:off x="6508877" y="4386861"/>
            <a:ext cx="1376680" cy="375285"/>
          </a:xfrm>
          <a:custGeom>
            <a:avLst/>
            <a:gdLst/>
            <a:ahLst/>
            <a:cxnLst/>
            <a:rect l="l" t="t" r="r" b="b"/>
            <a:pathLst>
              <a:path w="1376679" h="375285">
                <a:moveTo>
                  <a:pt x="0" y="374904"/>
                </a:moveTo>
                <a:lnTo>
                  <a:pt x="1376172" y="374904"/>
                </a:lnTo>
                <a:lnTo>
                  <a:pt x="1376172" y="0"/>
                </a:lnTo>
                <a:lnTo>
                  <a:pt x="0" y="0"/>
                </a:lnTo>
                <a:lnTo>
                  <a:pt x="0" y="374904"/>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4"/>
          <p:cNvSpPr txBox="1"/>
          <p:nvPr/>
        </p:nvSpPr>
        <p:spPr>
          <a:xfrm>
            <a:off x="6750304" y="4450779"/>
            <a:ext cx="894715" cy="259715"/>
          </a:xfrm>
          <a:prstGeom prst="rect">
            <a:avLst/>
          </a:prstGeom>
        </p:spPr>
        <p:txBody>
          <a:bodyPr vert="horz" wrap="square" lIns="0" tIns="0" rIns="0" bIns="0" rtlCol="0">
            <a:spAutoFit/>
          </a:bodyPr>
          <a:lstStyle/>
          <a:p>
            <a:pPr marL="0" marR="0" lvl="0" indent="0" algn="l" defTabSz="914400" rtl="0" eaLnBrk="1" fontAlgn="auto" latinLnBrk="0" hangingPunct="1">
              <a:lnSpc>
                <a:spcPts val="2010"/>
              </a:lnSpc>
              <a:spcBef>
                <a:spcPts val="0"/>
              </a:spcBef>
              <a:spcAft>
                <a:spcPts val="0"/>
              </a:spcAft>
              <a:buClrTx/>
              <a:buSzTx/>
              <a:buFontTx/>
              <a:buNone/>
              <a:tabLst/>
              <a:defRPr/>
            </a:pPr>
            <a:r>
              <a:rPr kumimoji="0" sz="1800" b="0" i="0" u="none" strike="noStrike" kern="1200" cap="none" spc="-155" normalizeH="0" baseline="0" noProof="0" dirty="0">
                <a:ln>
                  <a:noFill/>
                </a:ln>
                <a:solidFill>
                  <a:srgbClr val="FFFFFF"/>
                </a:solidFill>
                <a:effectLst/>
                <a:uLnTx/>
                <a:uFillTx/>
                <a:latin typeface="Arial"/>
                <a:ea typeface="+mn-ea"/>
                <a:cs typeface="Arial"/>
              </a:rPr>
              <a:t>Data</a:t>
            </a:r>
            <a:r>
              <a:rPr kumimoji="0" sz="1800" b="0" i="0" u="none" strike="noStrike" kern="1200" cap="none" spc="-250" normalizeH="0" baseline="0" noProof="0" dirty="0">
                <a:ln>
                  <a:noFill/>
                </a:ln>
                <a:solidFill>
                  <a:srgbClr val="FFFFFF"/>
                </a:solidFill>
                <a:effectLst/>
                <a:uLnTx/>
                <a:uFillTx/>
                <a:latin typeface="Arial"/>
                <a:ea typeface="+mn-ea"/>
                <a:cs typeface="Arial"/>
              </a:rPr>
              <a:t> </a:t>
            </a:r>
            <a:r>
              <a:rPr kumimoji="0" sz="1800" b="0" i="0" u="none" strike="noStrike" kern="1200" cap="none" spc="-160" normalizeH="0" baseline="0" noProof="0" dirty="0">
                <a:ln>
                  <a:noFill/>
                </a:ln>
                <a:solidFill>
                  <a:srgbClr val="FFFFFF"/>
                </a:solidFill>
                <a:effectLst/>
                <a:uLnTx/>
                <a:uFillTx/>
                <a:latin typeface="Arial"/>
                <a:ea typeface="+mn-ea"/>
                <a:cs typeface="Arial"/>
              </a:rPr>
              <a:t>Store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51" name="object 5"/>
          <p:cNvSpPr/>
          <p:nvPr/>
        </p:nvSpPr>
        <p:spPr>
          <a:xfrm>
            <a:off x="6508877" y="4761764"/>
            <a:ext cx="1376680" cy="684530"/>
          </a:xfrm>
          <a:custGeom>
            <a:avLst/>
            <a:gdLst/>
            <a:ahLst/>
            <a:cxnLst/>
            <a:rect l="l" t="t" r="r" b="b"/>
            <a:pathLst>
              <a:path w="1376679" h="684529">
                <a:moveTo>
                  <a:pt x="0" y="684275"/>
                </a:moveTo>
                <a:lnTo>
                  <a:pt x="1376172" y="684275"/>
                </a:lnTo>
                <a:lnTo>
                  <a:pt x="1376172" y="0"/>
                </a:lnTo>
                <a:lnTo>
                  <a:pt x="0" y="0"/>
                </a:lnTo>
                <a:lnTo>
                  <a:pt x="0" y="684275"/>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6"/>
          <p:cNvSpPr/>
          <p:nvPr/>
        </p:nvSpPr>
        <p:spPr>
          <a:xfrm>
            <a:off x="6348856" y="4479825"/>
            <a:ext cx="1376680" cy="375285"/>
          </a:xfrm>
          <a:custGeom>
            <a:avLst/>
            <a:gdLst/>
            <a:ahLst/>
            <a:cxnLst/>
            <a:rect l="l" t="t" r="r" b="b"/>
            <a:pathLst>
              <a:path w="1376679" h="375285">
                <a:moveTo>
                  <a:pt x="0" y="374904"/>
                </a:moveTo>
                <a:lnTo>
                  <a:pt x="1376172" y="374904"/>
                </a:lnTo>
                <a:lnTo>
                  <a:pt x="1376172" y="0"/>
                </a:lnTo>
                <a:lnTo>
                  <a:pt x="0" y="0"/>
                </a:lnTo>
                <a:lnTo>
                  <a:pt x="0" y="374904"/>
                </a:lnTo>
                <a:close/>
              </a:path>
            </a:pathLst>
          </a:custGeom>
          <a:solidFill>
            <a:srgbClr val="39491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7"/>
          <p:cNvSpPr/>
          <p:nvPr/>
        </p:nvSpPr>
        <p:spPr>
          <a:xfrm>
            <a:off x="6348856" y="4479825"/>
            <a:ext cx="1376680" cy="375285"/>
          </a:xfrm>
          <a:custGeom>
            <a:avLst/>
            <a:gdLst/>
            <a:ahLst/>
            <a:cxnLst/>
            <a:rect l="l" t="t" r="r" b="b"/>
            <a:pathLst>
              <a:path w="1376679" h="375285">
                <a:moveTo>
                  <a:pt x="0" y="374904"/>
                </a:moveTo>
                <a:lnTo>
                  <a:pt x="1376172" y="374904"/>
                </a:lnTo>
                <a:lnTo>
                  <a:pt x="1376172" y="0"/>
                </a:lnTo>
                <a:lnTo>
                  <a:pt x="0" y="0"/>
                </a:lnTo>
                <a:lnTo>
                  <a:pt x="0" y="374904"/>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8"/>
          <p:cNvSpPr txBox="1"/>
          <p:nvPr/>
        </p:nvSpPr>
        <p:spPr>
          <a:xfrm>
            <a:off x="6590919" y="4543463"/>
            <a:ext cx="895350" cy="259715"/>
          </a:xfrm>
          <a:prstGeom prst="rect">
            <a:avLst/>
          </a:prstGeom>
        </p:spPr>
        <p:txBody>
          <a:bodyPr vert="horz" wrap="square" lIns="0" tIns="0" rIns="0" bIns="0" rtlCol="0">
            <a:spAutoFit/>
          </a:bodyPr>
          <a:lstStyle/>
          <a:p>
            <a:pPr marL="0" marR="0" lvl="0" indent="0" algn="l" defTabSz="914400" rtl="0" eaLnBrk="1" fontAlgn="auto" latinLnBrk="0" hangingPunct="1">
              <a:lnSpc>
                <a:spcPts val="2010"/>
              </a:lnSpc>
              <a:spcBef>
                <a:spcPts val="0"/>
              </a:spcBef>
              <a:spcAft>
                <a:spcPts val="0"/>
              </a:spcAft>
              <a:buClrTx/>
              <a:buSzTx/>
              <a:buFontTx/>
              <a:buNone/>
              <a:tabLst/>
              <a:defRPr/>
            </a:pPr>
            <a:r>
              <a:rPr kumimoji="0" sz="1800" b="0" i="0" u="none" strike="noStrike" kern="1200" cap="none" spc="-155" normalizeH="0" baseline="0" noProof="0" dirty="0">
                <a:ln>
                  <a:noFill/>
                </a:ln>
                <a:solidFill>
                  <a:srgbClr val="FFFFFF"/>
                </a:solidFill>
                <a:effectLst/>
                <a:uLnTx/>
                <a:uFillTx/>
                <a:latin typeface="Arial"/>
                <a:ea typeface="+mn-ea"/>
                <a:cs typeface="Arial"/>
              </a:rPr>
              <a:t>Data</a:t>
            </a:r>
            <a:r>
              <a:rPr kumimoji="0" sz="1800" b="0" i="0" u="none" strike="noStrike" kern="1200" cap="none" spc="-270" normalizeH="0" baseline="0" noProof="0" dirty="0">
                <a:ln>
                  <a:noFill/>
                </a:ln>
                <a:solidFill>
                  <a:srgbClr val="FFFFFF"/>
                </a:solidFill>
                <a:effectLst/>
                <a:uLnTx/>
                <a:uFillTx/>
                <a:latin typeface="Arial"/>
                <a:ea typeface="+mn-ea"/>
                <a:cs typeface="Arial"/>
              </a:rPr>
              <a:t> </a:t>
            </a:r>
            <a:r>
              <a:rPr kumimoji="0" sz="1800" b="0" i="0" u="none" strike="noStrike" kern="1200" cap="none" spc="-155" normalizeH="0" baseline="0" noProof="0" dirty="0">
                <a:ln>
                  <a:noFill/>
                </a:ln>
                <a:solidFill>
                  <a:srgbClr val="FFFFFF"/>
                </a:solidFill>
                <a:effectLst/>
                <a:uLnTx/>
                <a:uFillTx/>
                <a:latin typeface="Arial"/>
                <a:ea typeface="+mn-ea"/>
                <a:cs typeface="Arial"/>
              </a:rPr>
              <a:t>Store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55" name="object 9"/>
          <p:cNvSpPr/>
          <p:nvPr/>
        </p:nvSpPr>
        <p:spPr>
          <a:xfrm>
            <a:off x="6348856" y="4854728"/>
            <a:ext cx="1376680" cy="685800"/>
          </a:xfrm>
          <a:custGeom>
            <a:avLst/>
            <a:gdLst/>
            <a:ahLst/>
            <a:cxnLst/>
            <a:rect l="l" t="t" r="r" b="b"/>
            <a:pathLst>
              <a:path w="1376679" h="685800">
                <a:moveTo>
                  <a:pt x="0" y="685800"/>
                </a:moveTo>
                <a:lnTo>
                  <a:pt x="1376172" y="685800"/>
                </a:lnTo>
                <a:lnTo>
                  <a:pt x="1376172" y="0"/>
                </a:lnTo>
                <a:lnTo>
                  <a:pt x="0" y="0"/>
                </a:lnTo>
                <a:lnTo>
                  <a:pt x="0" y="68580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10"/>
          <p:cNvSpPr/>
          <p:nvPr/>
        </p:nvSpPr>
        <p:spPr>
          <a:xfrm>
            <a:off x="6348856" y="4854728"/>
            <a:ext cx="1376680" cy="685800"/>
          </a:xfrm>
          <a:custGeom>
            <a:avLst/>
            <a:gdLst/>
            <a:ahLst/>
            <a:cxnLst/>
            <a:rect l="l" t="t" r="r" b="b"/>
            <a:pathLst>
              <a:path w="1376679" h="685800">
                <a:moveTo>
                  <a:pt x="0" y="685800"/>
                </a:moveTo>
                <a:lnTo>
                  <a:pt x="1376172" y="685800"/>
                </a:lnTo>
                <a:lnTo>
                  <a:pt x="1376172" y="0"/>
                </a:lnTo>
                <a:lnTo>
                  <a:pt x="0" y="0"/>
                </a:lnTo>
                <a:lnTo>
                  <a:pt x="0" y="685800"/>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11"/>
          <p:cNvSpPr/>
          <p:nvPr/>
        </p:nvSpPr>
        <p:spPr>
          <a:xfrm>
            <a:off x="6178169" y="4947693"/>
            <a:ext cx="1376680" cy="692150"/>
          </a:xfrm>
          <a:custGeom>
            <a:avLst/>
            <a:gdLst/>
            <a:ahLst/>
            <a:cxnLst/>
            <a:rect l="l" t="t" r="r" b="b"/>
            <a:pathLst>
              <a:path w="1376679" h="692150">
                <a:moveTo>
                  <a:pt x="0" y="691895"/>
                </a:moveTo>
                <a:lnTo>
                  <a:pt x="1376172" y="691895"/>
                </a:lnTo>
                <a:lnTo>
                  <a:pt x="1376172" y="0"/>
                </a:lnTo>
                <a:lnTo>
                  <a:pt x="0" y="0"/>
                </a:lnTo>
                <a:lnTo>
                  <a:pt x="0" y="691895"/>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12"/>
          <p:cNvSpPr/>
          <p:nvPr/>
        </p:nvSpPr>
        <p:spPr>
          <a:xfrm>
            <a:off x="6178169" y="4947693"/>
            <a:ext cx="1376680" cy="692150"/>
          </a:xfrm>
          <a:custGeom>
            <a:avLst/>
            <a:gdLst/>
            <a:ahLst/>
            <a:cxnLst/>
            <a:rect l="l" t="t" r="r" b="b"/>
            <a:pathLst>
              <a:path w="1376679" h="692150">
                <a:moveTo>
                  <a:pt x="0" y="691895"/>
                </a:moveTo>
                <a:lnTo>
                  <a:pt x="1376172" y="691895"/>
                </a:lnTo>
                <a:lnTo>
                  <a:pt x="1376172" y="0"/>
                </a:lnTo>
                <a:lnTo>
                  <a:pt x="0" y="0"/>
                </a:lnTo>
                <a:lnTo>
                  <a:pt x="0" y="691895"/>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13"/>
          <p:cNvSpPr/>
          <p:nvPr/>
        </p:nvSpPr>
        <p:spPr>
          <a:xfrm>
            <a:off x="6178169" y="4578884"/>
            <a:ext cx="1376680" cy="375285"/>
          </a:xfrm>
          <a:custGeom>
            <a:avLst/>
            <a:gdLst/>
            <a:ahLst/>
            <a:cxnLst/>
            <a:rect l="l" t="t" r="r" b="b"/>
            <a:pathLst>
              <a:path w="1376679" h="375285">
                <a:moveTo>
                  <a:pt x="0" y="374904"/>
                </a:moveTo>
                <a:lnTo>
                  <a:pt x="1376172" y="374904"/>
                </a:lnTo>
                <a:lnTo>
                  <a:pt x="1376172" y="0"/>
                </a:lnTo>
                <a:lnTo>
                  <a:pt x="0" y="0"/>
                </a:lnTo>
                <a:lnTo>
                  <a:pt x="0" y="374904"/>
                </a:lnTo>
                <a:close/>
              </a:path>
            </a:pathLst>
          </a:custGeom>
          <a:solidFill>
            <a:srgbClr val="39491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14"/>
          <p:cNvSpPr/>
          <p:nvPr/>
        </p:nvSpPr>
        <p:spPr>
          <a:xfrm>
            <a:off x="6178169" y="4578884"/>
            <a:ext cx="1376680" cy="375285"/>
          </a:xfrm>
          <a:custGeom>
            <a:avLst/>
            <a:gdLst/>
            <a:ahLst/>
            <a:cxnLst/>
            <a:rect l="l" t="t" r="r" b="b"/>
            <a:pathLst>
              <a:path w="1376679" h="375285">
                <a:moveTo>
                  <a:pt x="0" y="374904"/>
                </a:moveTo>
                <a:lnTo>
                  <a:pt x="1376172" y="374904"/>
                </a:lnTo>
                <a:lnTo>
                  <a:pt x="1376172" y="0"/>
                </a:lnTo>
                <a:lnTo>
                  <a:pt x="0" y="0"/>
                </a:lnTo>
                <a:lnTo>
                  <a:pt x="0" y="374904"/>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15"/>
          <p:cNvSpPr txBox="1"/>
          <p:nvPr/>
        </p:nvSpPr>
        <p:spPr>
          <a:xfrm>
            <a:off x="6407531" y="4610965"/>
            <a:ext cx="920750" cy="300355"/>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lang="en-US" altLang="zh-CN" spc="-155" noProof="0" dirty="0" smtClean="0">
                <a:solidFill>
                  <a:srgbClr val="FFFFFF"/>
                </a:solidFill>
                <a:latin typeface="Arial"/>
                <a:cs typeface="Arial"/>
              </a:rPr>
              <a:t>D</a:t>
            </a:r>
            <a:r>
              <a:rPr kumimoji="0" sz="1800" b="0" i="0" u="none" strike="noStrike" kern="1200" cap="none" spc="-250" normalizeH="0" baseline="0" noProof="0" dirty="0" smtClean="0">
                <a:ln>
                  <a:noFill/>
                </a:ln>
                <a:solidFill>
                  <a:srgbClr val="FFFFFF"/>
                </a:solidFill>
                <a:effectLst/>
                <a:uLnTx/>
                <a:uFillTx/>
                <a:latin typeface="Arial"/>
                <a:ea typeface="+mn-ea"/>
                <a:cs typeface="Arial"/>
              </a:rPr>
              <a:t> </a:t>
            </a:r>
            <a:r>
              <a:rPr kumimoji="0" sz="1800" b="0" i="0" u="none" strike="noStrike" kern="1200" cap="none" spc="-155" normalizeH="0" baseline="0" noProof="0" dirty="0" smtClean="0">
                <a:ln>
                  <a:noFill/>
                </a:ln>
                <a:solidFill>
                  <a:srgbClr val="FFFFFF"/>
                </a:solidFill>
                <a:effectLst/>
                <a:uLnTx/>
                <a:uFillTx/>
                <a:latin typeface="Arial"/>
                <a:ea typeface="+mn-ea"/>
                <a:cs typeface="Arial"/>
              </a:rPr>
              <a:t>S</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62" name="object 16"/>
          <p:cNvSpPr/>
          <p:nvPr/>
        </p:nvSpPr>
        <p:spPr>
          <a:xfrm>
            <a:off x="6428105" y="5095520"/>
            <a:ext cx="876300" cy="349250"/>
          </a:xfrm>
          <a:custGeom>
            <a:avLst/>
            <a:gdLst/>
            <a:ahLst/>
            <a:cxnLst/>
            <a:rect l="l" t="t" r="r" b="b"/>
            <a:pathLst>
              <a:path w="876300" h="349250">
                <a:moveTo>
                  <a:pt x="0" y="348995"/>
                </a:moveTo>
                <a:lnTo>
                  <a:pt x="876300" y="348995"/>
                </a:lnTo>
                <a:lnTo>
                  <a:pt x="876300" y="0"/>
                </a:lnTo>
                <a:lnTo>
                  <a:pt x="0" y="0"/>
                </a:lnTo>
                <a:lnTo>
                  <a:pt x="0" y="348995"/>
                </a:lnTo>
                <a:close/>
              </a:path>
            </a:pathLst>
          </a:custGeom>
          <a:solidFill>
            <a:srgbClr val="73943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17"/>
          <p:cNvSpPr/>
          <p:nvPr/>
        </p:nvSpPr>
        <p:spPr>
          <a:xfrm>
            <a:off x="6428105" y="5095520"/>
            <a:ext cx="876300" cy="349250"/>
          </a:xfrm>
          <a:custGeom>
            <a:avLst/>
            <a:gdLst/>
            <a:ahLst/>
            <a:cxnLst/>
            <a:rect l="l" t="t" r="r" b="b"/>
            <a:pathLst>
              <a:path w="876300" h="349250">
                <a:moveTo>
                  <a:pt x="0" y="348995"/>
                </a:moveTo>
                <a:lnTo>
                  <a:pt x="876300" y="348995"/>
                </a:lnTo>
                <a:lnTo>
                  <a:pt x="876300" y="0"/>
                </a:lnTo>
                <a:lnTo>
                  <a:pt x="0" y="0"/>
                </a:lnTo>
                <a:lnTo>
                  <a:pt x="0" y="348995"/>
                </a:lnTo>
                <a:close/>
              </a:path>
            </a:pathLst>
          </a:custGeom>
          <a:ln w="12191">
            <a:solidFill>
              <a:srgbClr val="162A46"/>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18"/>
          <p:cNvSpPr txBox="1"/>
          <p:nvPr/>
        </p:nvSpPr>
        <p:spPr>
          <a:xfrm>
            <a:off x="6514972" y="5101617"/>
            <a:ext cx="783590" cy="303287"/>
          </a:xfrm>
          <a:prstGeom prst="rect">
            <a:avLst/>
          </a:prstGeom>
          <a:solidFill>
            <a:srgbClr val="73943D"/>
          </a:solidFill>
        </p:spPr>
        <p:txBody>
          <a:bodyPr vert="horz" wrap="square" lIns="0" tIns="26034" rIns="0" bIns="0" rtlCol="0">
            <a:spAutoFit/>
          </a:bodyPr>
          <a:lstStyle/>
          <a:p>
            <a:pPr marL="148590" marR="0" lvl="0" indent="0" algn="l" defTabSz="914400" rtl="0" eaLnBrk="1" fontAlgn="auto" latinLnBrk="0" hangingPunct="1">
              <a:lnSpc>
                <a:spcPct val="100000"/>
              </a:lnSpc>
              <a:spcBef>
                <a:spcPts val="204"/>
              </a:spcBef>
              <a:spcAft>
                <a:spcPts val="0"/>
              </a:spcAft>
              <a:buClrTx/>
              <a:buSzTx/>
              <a:buFontTx/>
              <a:buNone/>
              <a:tabLst/>
              <a:defRPr/>
            </a:pPr>
            <a:r>
              <a:rPr kumimoji="0" lang="zh-CN" altLang="en-US" sz="1800" b="0" i="0" u="none" strike="noStrike" kern="1200" cap="none" spc="-155" normalizeH="0" baseline="0" noProof="0" dirty="0" smtClean="0">
                <a:ln>
                  <a:noFill/>
                </a:ln>
                <a:solidFill>
                  <a:srgbClr val="FFFFFF"/>
                </a:solidFill>
                <a:effectLst/>
                <a:uLnTx/>
                <a:uFillTx/>
                <a:latin typeface="Arial"/>
                <a:ea typeface="+mn-ea"/>
                <a:cs typeface="Arial"/>
              </a:rPr>
              <a:t>数据</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65" name="object 19"/>
          <p:cNvSpPr/>
          <p:nvPr/>
        </p:nvSpPr>
        <p:spPr>
          <a:xfrm>
            <a:off x="4251832" y="3195093"/>
            <a:ext cx="346075" cy="375285"/>
          </a:xfrm>
          <a:custGeom>
            <a:avLst/>
            <a:gdLst/>
            <a:ahLst/>
            <a:cxnLst/>
            <a:rect l="l" t="t" r="r" b="b"/>
            <a:pathLst>
              <a:path w="346075" h="375285">
                <a:moveTo>
                  <a:pt x="0" y="374903"/>
                </a:moveTo>
                <a:lnTo>
                  <a:pt x="345948" y="374903"/>
                </a:lnTo>
                <a:lnTo>
                  <a:pt x="345948" y="0"/>
                </a:lnTo>
                <a:lnTo>
                  <a:pt x="0" y="0"/>
                </a:lnTo>
                <a:lnTo>
                  <a:pt x="0" y="374903"/>
                </a:lnTo>
                <a:close/>
              </a:path>
            </a:pathLst>
          </a:custGeom>
          <a:solidFill>
            <a:srgbClr val="7746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20"/>
          <p:cNvSpPr/>
          <p:nvPr/>
        </p:nvSpPr>
        <p:spPr>
          <a:xfrm>
            <a:off x="4251832" y="3195093"/>
            <a:ext cx="1445260" cy="375285"/>
          </a:xfrm>
          <a:custGeom>
            <a:avLst/>
            <a:gdLst/>
            <a:ahLst/>
            <a:cxnLst/>
            <a:rect l="l" t="t" r="r" b="b"/>
            <a:pathLst>
              <a:path w="1445259" h="375285">
                <a:moveTo>
                  <a:pt x="0" y="374903"/>
                </a:moveTo>
                <a:lnTo>
                  <a:pt x="1444752" y="374903"/>
                </a:lnTo>
                <a:lnTo>
                  <a:pt x="1444752" y="0"/>
                </a:lnTo>
                <a:lnTo>
                  <a:pt x="0" y="0"/>
                </a:lnTo>
                <a:lnTo>
                  <a:pt x="0" y="374903"/>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21"/>
          <p:cNvSpPr txBox="1"/>
          <p:nvPr/>
        </p:nvSpPr>
        <p:spPr>
          <a:xfrm>
            <a:off x="4729733" y="3258630"/>
            <a:ext cx="489584" cy="259715"/>
          </a:xfrm>
          <a:prstGeom prst="rect">
            <a:avLst/>
          </a:prstGeom>
        </p:spPr>
        <p:txBody>
          <a:bodyPr vert="horz" wrap="square" lIns="0" tIns="0" rIns="0" bIns="0" rtlCol="0">
            <a:spAutoFit/>
          </a:bodyPr>
          <a:lstStyle/>
          <a:p>
            <a:pPr marL="0" marR="0" lvl="0" indent="0" algn="l" defTabSz="914400" rtl="0" eaLnBrk="1" fontAlgn="auto" latinLnBrk="0" hangingPunct="1">
              <a:lnSpc>
                <a:spcPts val="2010"/>
              </a:lnSpc>
              <a:spcBef>
                <a:spcPts val="0"/>
              </a:spcBef>
              <a:spcAft>
                <a:spcPts val="0"/>
              </a:spcAft>
              <a:buClrTx/>
              <a:buSzTx/>
              <a:buFontTx/>
              <a:buNone/>
              <a:tabLst/>
              <a:defRPr/>
            </a:pPr>
            <a:r>
              <a:rPr kumimoji="0" sz="1800" b="0" i="0" u="none" strike="noStrike" kern="1200" cap="none" spc="-270" normalizeH="0" baseline="0" noProof="0" dirty="0">
                <a:ln>
                  <a:noFill/>
                </a:ln>
                <a:solidFill>
                  <a:srgbClr val="FFFFFF"/>
                </a:solidFill>
                <a:effectLst/>
                <a:uLnTx/>
                <a:uFillTx/>
                <a:latin typeface="Arial"/>
                <a:ea typeface="+mn-ea"/>
                <a:cs typeface="Arial"/>
              </a:rPr>
              <a:t>C</a:t>
            </a:r>
            <a:r>
              <a:rPr kumimoji="0" sz="1800" b="0" i="0" u="none" strike="noStrike" kern="1200" cap="none" spc="-95" normalizeH="0" baseline="0" noProof="0" dirty="0">
                <a:ln>
                  <a:noFill/>
                </a:ln>
                <a:solidFill>
                  <a:srgbClr val="FFFFFF"/>
                </a:solidFill>
                <a:effectLst/>
                <a:uLnTx/>
                <a:uFillTx/>
                <a:latin typeface="Arial"/>
                <a:ea typeface="+mn-ea"/>
                <a:cs typeface="Arial"/>
              </a:rPr>
              <a:t>l</a:t>
            </a:r>
            <a:r>
              <a:rPr kumimoji="0" sz="1800" b="0" i="0" u="none" strike="noStrike" kern="1200" cap="none" spc="-60" normalizeH="0" baseline="0" noProof="0" dirty="0">
                <a:ln>
                  <a:noFill/>
                </a:ln>
                <a:solidFill>
                  <a:srgbClr val="FFFFFF"/>
                </a:solidFill>
                <a:effectLst/>
                <a:uLnTx/>
                <a:uFillTx/>
                <a:latin typeface="Arial"/>
                <a:ea typeface="+mn-ea"/>
                <a:cs typeface="Arial"/>
              </a:rPr>
              <a:t>i</a:t>
            </a:r>
            <a:r>
              <a:rPr kumimoji="0" sz="1800" b="0" i="0" u="none" strike="noStrike" kern="1200" cap="none" spc="-160" normalizeH="0" baseline="0" noProof="0" dirty="0">
                <a:ln>
                  <a:noFill/>
                </a:ln>
                <a:solidFill>
                  <a:srgbClr val="FFFFFF"/>
                </a:solidFill>
                <a:effectLst/>
                <a:uLnTx/>
                <a:uFillTx/>
                <a:latin typeface="Arial"/>
                <a:ea typeface="+mn-ea"/>
                <a:cs typeface="Arial"/>
              </a:rPr>
              <a:t>e</a:t>
            </a:r>
            <a:r>
              <a:rPr kumimoji="0" sz="1800" b="0" i="0" u="none" strike="noStrike" kern="1200" cap="none" spc="-95" normalizeH="0" baseline="0" noProof="0" dirty="0">
                <a:ln>
                  <a:noFill/>
                </a:ln>
                <a:solidFill>
                  <a:srgbClr val="FFFFFF"/>
                </a:solidFill>
                <a:effectLst/>
                <a:uLnTx/>
                <a:uFillTx/>
                <a:latin typeface="Arial"/>
                <a:ea typeface="+mn-ea"/>
                <a:cs typeface="Arial"/>
              </a:rPr>
              <a:t>nt</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68" name="object 22"/>
          <p:cNvSpPr/>
          <p:nvPr/>
        </p:nvSpPr>
        <p:spPr>
          <a:xfrm>
            <a:off x="4250308" y="3569996"/>
            <a:ext cx="1442085" cy="2426335"/>
          </a:xfrm>
          <a:custGeom>
            <a:avLst/>
            <a:gdLst/>
            <a:ahLst/>
            <a:cxnLst/>
            <a:rect l="l" t="t" r="r" b="b"/>
            <a:pathLst>
              <a:path w="1442084" h="2426335">
                <a:moveTo>
                  <a:pt x="0" y="2426208"/>
                </a:moveTo>
                <a:lnTo>
                  <a:pt x="1441703" y="2426208"/>
                </a:lnTo>
                <a:lnTo>
                  <a:pt x="1441703" y="0"/>
                </a:lnTo>
                <a:lnTo>
                  <a:pt x="0" y="0"/>
                </a:lnTo>
                <a:lnTo>
                  <a:pt x="0" y="2426208"/>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23"/>
          <p:cNvSpPr/>
          <p:nvPr/>
        </p:nvSpPr>
        <p:spPr>
          <a:xfrm>
            <a:off x="4425569" y="2996973"/>
            <a:ext cx="172720" cy="375285"/>
          </a:xfrm>
          <a:custGeom>
            <a:avLst/>
            <a:gdLst/>
            <a:ahLst/>
            <a:cxnLst/>
            <a:rect l="l" t="t" r="r" b="b"/>
            <a:pathLst>
              <a:path w="172720" h="375285">
                <a:moveTo>
                  <a:pt x="0" y="374903"/>
                </a:moveTo>
                <a:lnTo>
                  <a:pt x="172212" y="374903"/>
                </a:lnTo>
                <a:lnTo>
                  <a:pt x="172212" y="0"/>
                </a:lnTo>
                <a:lnTo>
                  <a:pt x="0" y="0"/>
                </a:lnTo>
                <a:lnTo>
                  <a:pt x="0" y="374903"/>
                </a:lnTo>
                <a:close/>
              </a:path>
            </a:pathLst>
          </a:custGeom>
          <a:solidFill>
            <a:srgbClr val="7746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24"/>
          <p:cNvSpPr/>
          <p:nvPr/>
        </p:nvSpPr>
        <p:spPr>
          <a:xfrm>
            <a:off x="4425569" y="2996973"/>
            <a:ext cx="1445260" cy="375285"/>
          </a:xfrm>
          <a:custGeom>
            <a:avLst/>
            <a:gdLst/>
            <a:ahLst/>
            <a:cxnLst/>
            <a:rect l="l" t="t" r="r" b="b"/>
            <a:pathLst>
              <a:path w="1445259" h="375285">
                <a:moveTo>
                  <a:pt x="0" y="374903"/>
                </a:moveTo>
                <a:lnTo>
                  <a:pt x="1444752" y="374903"/>
                </a:lnTo>
                <a:lnTo>
                  <a:pt x="1444752" y="0"/>
                </a:lnTo>
                <a:lnTo>
                  <a:pt x="0" y="0"/>
                </a:lnTo>
                <a:lnTo>
                  <a:pt x="0" y="374903"/>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25"/>
          <p:cNvSpPr txBox="1"/>
          <p:nvPr/>
        </p:nvSpPr>
        <p:spPr>
          <a:xfrm>
            <a:off x="4903216" y="3060256"/>
            <a:ext cx="489584" cy="259715"/>
          </a:xfrm>
          <a:prstGeom prst="rect">
            <a:avLst/>
          </a:prstGeom>
        </p:spPr>
        <p:txBody>
          <a:bodyPr vert="horz" wrap="square" lIns="0" tIns="0" rIns="0" bIns="0" rtlCol="0">
            <a:spAutoFit/>
          </a:bodyPr>
          <a:lstStyle/>
          <a:p>
            <a:pPr marL="0" marR="0" lvl="0" indent="0" algn="l" defTabSz="914400" rtl="0" eaLnBrk="1" fontAlgn="auto" latinLnBrk="0" hangingPunct="1">
              <a:lnSpc>
                <a:spcPts val="2010"/>
              </a:lnSpc>
              <a:spcBef>
                <a:spcPts val="0"/>
              </a:spcBef>
              <a:spcAft>
                <a:spcPts val="0"/>
              </a:spcAft>
              <a:buClrTx/>
              <a:buSzTx/>
              <a:buFontTx/>
              <a:buNone/>
              <a:tabLst/>
              <a:defRPr/>
            </a:pPr>
            <a:r>
              <a:rPr kumimoji="0" sz="1800" b="0" i="0" u="none" strike="noStrike" kern="1200" cap="none" spc="-270" normalizeH="0" baseline="0" noProof="0" dirty="0">
                <a:ln>
                  <a:noFill/>
                </a:ln>
                <a:solidFill>
                  <a:srgbClr val="FFFFFF"/>
                </a:solidFill>
                <a:effectLst/>
                <a:uLnTx/>
                <a:uFillTx/>
                <a:latin typeface="Arial"/>
                <a:ea typeface="+mn-ea"/>
                <a:cs typeface="Arial"/>
              </a:rPr>
              <a:t>C</a:t>
            </a:r>
            <a:r>
              <a:rPr kumimoji="0" sz="1800" b="0" i="0" u="none" strike="noStrike" kern="1200" cap="none" spc="-95" normalizeH="0" baseline="0" noProof="0" dirty="0">
                <a:ln>
                  <a:noFill/>
                </a:ln>
                <a:solidFill>
                  <a:srgbClr val="FFFFFF"/>
                </a:solidFill>
                <a:effectLst/>
                <a:uLnTx/>
                <a:uFillTx/>
                <a:latin typeface="Arial"/>
                <a:ea typeface="+mn-ea"/>
                <a:cs typeface="Arial"/>
              </a:rPr>
              <a:t>l</a:t>
            </a:r>
            <a:r>
              <a:rPr kumimoji="0" sz="1800" b="0" i="0" u="none" strike="noStrike" kern="1200" cap="none" spc="-60" normalizeH="0" baseline="0" noProof="0" dirty="0">
                <a:ln>
                  <a:noFill/>
                </a:ln>
                <a:solidFill>
                  <a:srgbClr val="FFFFFF"/>
                </a:solidFill>
                <a:effectLst/>
                <a:uLnTx/>
                <a:uFillTx/>
                <a:latin typeface="Arial"/>
                <a:ea typeface="+mn-ea"/>
                <a:cs typeface="Arial"/>
              </a:rPr>
              <a:t>i</a:t>
            </a:r>
            <a:r>
              <a:rPr kumimoji="0" sz="1800" b="0" i="0" u="none" strike="noStrike" kern="1200" cap="none" spc="-160" normalizeH="0" baseline="0" noProof="0" dirty="0">
                <a:ln>
                  <a:noFill/>
                </a:ln>
                <a:solidFill>
                  <a:srgbClr val="FFFFFF"/>
                </a:solidFill>
                <a:effectLst/>
                <a:uLnTx/>
                <a:uFillTx/>
                <a:latin typeface="Arial"/>
                <a:ea typeface="+mn-ea"/>
                <a:cs typeface="Arial"/>
              </a:rPr>
              <a:t>e</a:t>
            </a:r>
            <a:r>
              <a:rPr kumimoji="0" sz="1800" b="0" i="0" u="none" strike="noStrike" kern="1200" cap="none" spc="-95" normalizeH="0" baseline="0" noProof="0" dirty="0">
                <a:ln>
                  <a:noFill/>
                </a:ln>
                <a:solidFill>
                  <a:srgbClr val="FFFFFF"/>
                </a:solidFill>
                <a:effectLst/>
                <a:uLnTx/>
                <a:uFillTx/>
                <a:latin typeface="Arial"/>
                <a:ea typeface="+mn-ea"/>
                <a:cs typeface="Arial"/>
              </a:rPr>
              <a:t>nt</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2" name="object 26"/>
          <p:cNvSpPr/>
          <p:nvPr/>
        </p:nvSpPr>
        <p:spPr>
          <a:xfrm>
            <a:off x="4424044" y="3371876"/>
            <a:ext cx="1442085" cy="2426335"/>
          </a:xfrm>
          <a:custGeom>
            <a:avLst/>
            <a:gdLst/>
            <a:ahLst/>
            <a:cxnLst/>
            <a:rect l="l" t="t" r="r" b="b"/>
            <a:pathLst>
              <a:path w="1442084" h="2426335">
                <a:moveTo>
                  <a:pt x="0" y="2426208"/>
                </a:moveTo>
                <a:lnTo>
                  <a:pt x="1441703" y="2426208"/>
                </a:lnTo>
                <a:lnTo>
                  <a:pt x="1441703" y="0"/>
                </a:lnTo>
                <a:lnTo>
                  <a:pt x="0" y="0"/>
                </a:lnTo>
                <a:lnTo>
                  <a:pt x="0" y="2426208"/>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object 27"/>
          <p:cNvSpPr/>
          <p:nvPr/>
        </p:nvSpPr>
        <p:spPr>
          <a:xfrm>
            <a:off x="4424044" y="3371876"/>
            <a:ext cx="1442085" cy="2426335"/>
          </a:xfrm>
          <a:custGeom>
            <a:avLst/>
            <a:gdLst/>
            <a:ahLst/>
            <a:cxnLst/>
            <a:rect l="l" t="t" r="r" b="b"/>
            <a:pathLst>
              <a:path w="1442084" h="2426335">
                <a:moveTo>
                  <a:pt x="0" y="2426208"/>
                </a:moveTo>
                <a:lnTo>
                  <a:pt x="1441703" y="2426208"/>
                </a:lnTo>
                <a:lnTo>
                  <a:pt x="1441703" y="0"/>
                </a:lnTo>
                <a:lnTo>
                  <a:pt x="0" y="0"/>
                </a:lnTo>
                <a:lnTo>
                  <a:pt x="0" y="2426208"/>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object 28"/>
          <p:cNvSpPr/>
          <p:nvPr/>
        </p:nvSpPr>
        <p:spPr>
          <a:xfrm>
            <a:off x="4597781" y="3160040"/>
            <a:ext cx="1442085" cy="2435860"/>
          </a:xfrm>
          <a:custGeom>
            <a:avLst/>
            <a:gdLst/>
            <a:ahLst/>
            <a:cxnLst/>
            <a:rect l="l" t="t" r="r" b="b"/>
            <a:pathLst>
              <a:path w="1442084" h="2435860">
                <a:moveTo>
                  <a:pt x="0" y="2435352"/>
                </a:moveTo>
                <a:lnTo>
                  <a:pt x="1441703" y="2435352"/>
                </a:lnTo>
                <a:lnTo>
                  <a:pt x="1441703" y="0"/>
                </a:lnTo>
                <a:lnTo>
                  <a:pt x="0" y="0"/>
                </a:lnTo>
                <a:lnTo>
                  <a:pt x="0" y="2435352"/>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object 29"/>
          <p:cNvSpPr/>
          <p:nvPr/>
        </p:nvSpPr>
        <p:spPr>
          <a:xfrm>
            <a:off x="4597781" y="2785137"/>
            <a:ext cx="1442085" cy="2810510"/>
          </a:xfrm>
          <a:custGeom>
            <a:avLst/>
            <a:gdLst/>
            <a:ahLst/>
            <a:cxnLst/>
            <a:rect l="l" t="t" r="r" b="b"/>
            <a:pathLst>
              <a:path w="1442084" h="2810510">
                <a:moveTo>
                  <a:pt x="0" y="2810256"/>
                </a:moveTo>
                <a:lnTo>
                  <a:pt x="1441703" y="2810256"/>
                </a:lnTo>
                <a:lnTo>
                  <a:pt x="1441703" y="0"/>
                </a:lnTo>
                <a:lnTo>
                  <a:pt x="0" y="0"/>
                </a:lnTo>
                <a:lnTo>
                  <a:pt x="0" y="2810256"/>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object 30"/>
          <p:cNvSpPr/>
          <p:nvPr/>
        </p:nvSpPr>
        <p:spPr>
          <a:xfrm>
            <a:off x="4594732" y="2785137"/>
            <a:ext cx="1445260" cy="375285"/>
          </a:xfrm>
          <a:custGeom>
            <a:avLst/>
            <a:gdLst/>
            <a:ahLst/>
            <a:cxnLst/>
            <a:rect l="l" t="t" r="r" b="b"/>
            <a:pathLst>
              <a:path w="1445259" h="375285">
                <a:moveTo>
                  <a:pt x="0" y="374903"/>
                </a:moveTo>
                <a:lnTo>
                  <a:pt x="1444752" y="374903"/>
                </a:lnTo>
                <a:lnTo>
                  <a:pt x="1444752" y="0"/>
                </a:lnTo>
                <a:lnTo>
                  <a:pt x="0" y="0"/>
                </a:lnTo>
                <a:lnTo>
                  <a:pt x="0" y="374903"/>
                </a:lnTo>
                <a:close/>
              </a:path>
            </a:pathLst>
          </a:custGeom>
          <a:solidFill>
            <a:srgbClr val="7746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object 31"/>
          <p:cNvSpPr txBox="1"/>
          <p:nvPr/>
        </p:nvSpPr>
        <p:spPr>
          <a:xfrm>
            <a:off x="5059933" y="2816887"/>
            <a:ext cx="753108" cy="289823"/>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zh-CN" altLang="en-US" spc="-270" dirty="0">
                <a:solidFill>
                  <a:srgbClr val="FFFFFF"/>
                </a:solidFill>
                <a:latin typeface="Arial"/>
                <a:cs typeface="Arial"/>
              </a:rPr>
              <a:t>客户端</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78" name="object 32"/>
          <p:cNvSpPr txBox="1"/>
          <p:nvPr/>
        </p:nvSpPr>
        <p:spPr>
          <a:xfrm>
            <a:off x="4507865" y="1556792"/>
            <a:ext cx="3112135" cy="368935"/>
          </a:xfrm>
          <a:prstGeom prst="rect">
            <a:avLst/>
          </a:prstGeom>
          <a:solidFill>
            <a:srgbClr val="00304E"/>
          </a:solidFill>
        </p:spPr>
        <p:txBody>
          <a:bodyPr vert="horz" wrap="square" lIns="0" tIns="39370" rIns="0" bIns="0" rtlCol="0">
            <a:spAutoFit/>
          </a:bodyPr>
          <a:lstStyle/>
          <a:p>
            <a:pPr marL="0" marR="5715" lvl="0" indent="0" algn="ctr" defTabSz="914400" rtl="0" eaLnBrk="1" fontAlgn="auto" latinLnBrk="0" hangingPunct="1">
              <a:lnSpc>
                <a:spcPct val="100000"/>
              </a:lnSpc>
              <a:spcBef>
                <a:spcPts val="310"/>
              </a:spcBef>
              <a:spcAft>
                <a:spcPts val="0"/>
              </a:spcAft>
              <a:buClrTx/>
              <a:buSzTx/>
              <a:buFontTx/>
              <a:buNone/>
              <a:tabLst/>
              <a:defRPr/>
            </a:pPr>
            <a:r>
              <a:rPr kumimoji="0" sz="1800" b="0" i="0" u="none" strike="noStrike" kern="1200" cap="none" spc="-270" normalizeH="0" baseline="0" noProof="0" dirty="0">
                <a:ln>
                  <a:noFill/>
                </a:ln>
                <a:solidFill>
                  <a:srgbClr val="FFFFFF"/>
                </a:solidFill>
                <a:effectLst/>
                <a:uLnTx/>
                <a:uFillTx/>
                <a:latin typeface="Arial"/>
                <a:ea typeface="+mn-ea"/>
                <a:cs typeface="Arial"/>
              </a:rPr>
              <a:t>MDS</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9" name="object 33"/>
          <p:cNvSpPr/>
          <p:nvPr/>
        </p:nvSpPr>
        <p:spPr>
          <a:xfrm>
            <a:off x="4501769" y="1550697"/>
            <a:ext cx="3124200" cy="1061085"/>
          </a:xfrm>
          <a:custGeom>
            <a:avLst/>
            <a:gdLst/>
            <a:ahLst/>
            <a:cxnLst/>
            <a:rect l="l" t="t" r="r" b="b"/>
            <a:pathLst>
              <a:path w="3124200" h="1061085">
                <a:moveTo>
                  <a:pt x="0" y="1060703"/>
                </a:moveTo>
                <a:lnTo>
                  <a:pt x="3124200" y="1060703"/>
                </a:lnTo>
                <a:lnTo>
                  <a:pt x="3124200" y="0"/>
                </a:lnTo>
                <a:lnTo>
                  <a:pt x="0" y="0"/>
                </a:lnTo>
                <a:lnTo>
                  <a:pt x="0" y="1060703"/>
                </a:lnTo>
                <a:close/>
              </a:path>
            </a:pathLst>
          </a:custGeom>
          <a:ln w="1219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object 34"/>
          <p:cNvSpPr txBox="1"/>
          <p:nvPr/>
        </p:nvSpPr>
        <p:spPr>
          <a:xfrm>
            <a:off x="5019929" y="2058189"/>
            <a:ext cx="2292350" cy="321242"/>
          </a:xfrm>
          <a:prstGeom prst="rect">
            <a:avLst/>
          </a:prstGeom>
          <a:solidFill>
            <a:srgbClr val="00629C"/>
          </a:solidFill>
          <a:ln w="12192">
            <a:solidFill>
              <a:srgbClr val="162A46"/>
            </a:solidFill>
          </a:ln>
        </p:spPr>
        <p:txBody>
          <a:bodyPr vert="horz" wrap="square" lIns="0" tIns="43815" rIns="0" bIns="0" rtlCol="0">
            <a:spAutoFit/>
          </a:bodyPr>
          <a:lstStyle/>
          <a:p>
            <a:pPr marL="735330" marR="0" lvl="0" indent="0" algn="l" defTabSz="914400" rtl="0" eaLnBrk="1" fontAlgn="auto" latinLnBrk="0" hangingPunct="1">
              <a:lnSpc>
                <a:spcPct val="100000"/>
              </a:lnSpc>
              <a:spcBef>
                <a:spcPts val="345"/>
              </a:spcBef>
              <a:spcAft>
                <a:spcPts val="0"/>
              </a:spcAft>
              <a:buClrTx/>
              <a:buSzTx/>
              <a:buFontTx/>
              <a:buNone/>
              <a:tabLst/>
              <a:defRPr/>
            </a:pPr>
            <a:r>
              <a:rPr lang="zh-CN" altLang="en-US" spc="-130" dirty="0">
                <a:solidFill>
                  <a:srgbClr val="FFFFFF"/>
                </a:solidFill>
                <a:latin typeface="Arial"/>
                <a:cs typeface="Arial"/>
              </a:rPr>
              <a:t>元数据</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81" name="object 36"/>
          <p:cNvSpPr/>
          <p:nvPr/>
        </p:nvSpPr>
        <p:spPr>
          <a:xfrm>
            <a:off x="4687696" y="3682773"/>
            <a:ext cx="243840" cy="1412875"/>
          </a:xfrm>
          <a:custGeom>
            <a:avLst/>
            <a:gdLst/>
            <a:ahLst/>
            <a:cxnLst/>
            <a:rect l="l" t="t" r="r" b="b"/>
            <a:pathLst>
              <a:path w="243840" h="1412875">
                <a:moveTo>
                  <a:pt x="243840" y="1290827"/>
                </a:moveTo>
                <a:lnTo>
                  <a:pt x="0" y="1290827"/>
                </a:lnTo>
                <a:lnTo>
                  <a:pt x="121920" y="1412748"/>
                </a:lnTo>
                <a:lnTo>
                  <a:pt x="243840" y="1290827"/>
                </a:lnTo>
                <a:close/>
              </a:path>
              <a:path w="243840" h="1412875">
                <a:moveTo>
                  <a:pt x="182880" y="0"/>
                </a:moveTo>
                <a:lnTo>
                  <a:pt x="60960" y="0"/>
                </a:lnTo>
                <a:lnTo>
                  <a:pt x="60960" y="1290827"/>
                </a:lnTo>
                <a:lnTo>
                  <a:pt x="182880" y="1290827"/>
                </a:lnTo>
                <a:lnTo>
                  <a:pt x="182880" y="0"/>
                </a:lnTo>
                <a:close/>
              </a:path>
            </a:pathLst>
          </a:custGeom>
          <a:solidFill>
            <a:srgbClr val="ED8F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37"/>
          <p:cNvSpPr/>
          <p:nvPr/>
        </p:nvSpPr>
        <p:spPr>
          <a:xfrm>
            <a:off x="4820284" y="2419377"/>
            <a:ext cx="243840" cy="469900"/>
          </a:xfrm>
          <a:custGeom>
            <a:avLst/>
            <a:gdLst/>
            <a:ahLst/>
            <a:cxnLst/>
            <a:rect l="l" t="t" r="r" b="b"/>
            <a:pathLst>
              <a:path w="243840" h="469900">
                <a:moveTo>
                  <a:pt x="182879" y="121920"/>
                </a:moveTo>
                <a:lnTo>
                  <a:pt x="60959" y="121920"/>
                </a:lnTo>
                <a:lnTo>
                  <a:pt x="60959" y="469392"/>
                </a:lnTo>
                <a:lnTo>
                  <a:pt x="182879" y="469392"/>
                </a:lnTo>
                <a:lnTo>
                  <a:pt x="182879" y="121920"/>
                </a:lnTo>
                <a:close/>
              </a:path>
              <a:path w="243840" h="469900">
                <a:moveTo>
                  <a:pt x="121920" y="0"/>
                </a:moveTo>
                <a:lnTo>
                  <a:pt x="0" y="121920"/>
                </a:lnTo>
                <a:lnTo>
                  <a:pt x="243839" y="121920"/>
                </a:lnTo>
                <a:lnTo>
                  <a:pt x="121920" y="0"/>
                </a:lnTo>
                <a:close/>
              </a:path>
            </a:pathLst>
          </a:custGeom>
          <a:solidFill>
            <a:srgbClr val="ED8F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38"/>
          <p:cNvSpPr txBox="1"/>
          <p:nvPr/>
        </p:nvSpPr>
        <p:spPr>
          <a:xfrm>
            <a:off x="4507865" y="2385975"/>
            <a:ext cx="3112135" cy="258404"/>
          </a:xfrm>
          <a:prstGeom prst="rect">
            <a:avLst/>
          </a:prstGeom>
        </p:spPr>
        <p:txBody>
          <a:bodyPr vert="horz" wrap="square" lIns="0" tIns="12065" rIns="0" bIns="0" rtlCol="0">
            <a:spAutoFit/>
          </a:bodyPr>
          <a:lstStyle/>
          <a:p>
            <a:pPr marL="546735" marR="0" lvl="0" indent="0" algn="l" defTabSz="914400" rtl="0" eaLnBrk="1" fontAlgn="auto" latinLnBrk="0" hangingPunct="1">
              <a:lnSpc>
                <a:spcPct val="100000"/>
              </a:lnSpc>
              <a:spcBef>
                <a:spcPts val="95"/>
              </a:spcBef>
              <a:spcAft>
                <a:spcPts val="0"/>
              </a:spcAft>
              <a:buClrTx/>
              <a:buSzTx/>
              <a:buFontTx/>
              <a:buNone/>
              <a:tabLst/>
              <a:defRPr/>
            </a:pPr>
            <a:r>
              <a:rPr lang="zh-CN" altLang="en-US" sz="1600" spc="-5" dirty="0">
                <a:solidFill>
                  <a:srgbClr val="162A46"/>
                </a:solidFill>
                <a:latin typeface="Noto Sans Mono CJK JP Regular"/>
                <a:cs typeface="Noto Sans Mono CJK JP Regular"/>
              </a:rPr>
              <a:t>同步</a:t>
            </a:r>
            <a:r>
              <a:rPr kumimoji="0" sz="1600" b="0" i="0" u="none" strike="noStrike" kern="1200" cap="none" spc="-5" normalizeH="0" baseline="0" noProof="0" dirty="0" smtClean="0">
                <a:ln>
                  <a:noFill/>
                </a:ln>
                <a:solidFill>
                  <a:srgbClr val="162A46"/>
                </a:solidFill>
                <a:effectLst/>
                <a:uLnTx/>
                <a:uFillTx/>
                <a:latin typeface="Noto Sans Mono CJK JP Regular"/>
                <a:ea typeface="+mn-ea"/>
                <a:cs typeface="Noto Sans Mono CJK JP Regular"/>
              </a:rPr>
              <a:t>/</a:t>
            </a:r>
            <a:r>
              <a:rPr kumimoji="0" lang="zh-CN" altLang="en-US" sz="1600" b="0" i="0" u="none" strike="noStrike" kern="1200" cap="none" spc="-5" normalizeH="0" baseline="0" noProof="0" dirty="0" smtClean="0">
                <a:ln>
                  <a:noFill/>
                </a:ln>
                <a:solidFill>
                  <a:srgbClr val="162A46"/>
                </a:solidFill>
                <a:effectLst/>
                <a:uLnTx/>
                <a:uFillTx/>
                <a:latin typeface="Noto Sans Mono CJK JP Regular"/>
                <a:ea typeface="+mn-ea"/>
                <a:cs typeface="Noto Sans Mono CJK JP Regular"/>
              </a:rPr>
              <a:t>更新</a:t>
            </a:r>
            <a:endParaRPr kumimoji="0" sz="1600" b="0" i="0" u="none" strike="noStrike" kern="1200" cap="none" spc="0" normalizeH="0" baseline="0" noProof="0" dirty="0">
              <a:ln>
                <a:noFill/>
              </a:ln>
              <a:solidFill>
                <a:prstClr val="black"/>
              </a:solidFill>
              <a:effectLst/>
              <a:uLnTx/>
              <a:uFillTx/>
              <a:latin typeface="Noto Sans Mono CJK JP Regular"/>
              <a:ea typeface="+mn-ea"/>
              <a:cs typeface="Noto Sans Mono CJK JP Regular"/>
            </a:endParaRPr>
          </a:p>
        </p:txBody>
      </p:sp>
      <p:sp>
        <p:nvSpPr>
          <p:cNvPr id="84" name="object 39"/>
          <p:cNvSpPr txBox="1"/>
          <p:nvPr/>
        </p:nvSpPr>
        <p:spPr>
          <a:xfrm>
            <a:off x="4603877" y="4267430"/>
            <a:ext cx="1315720" cy="513715"/>
          </a:xfrm>
          <a:prstGeom prst="rect">
            <a:avLst/>
          </a:prstGeom>
        </p:spPr>
        <p:txBody>
          <a:bodyPr vert="horz" wrap="square" lIns="0" tIns="12065" rIns="0" bIns="0" rtlCol="0">
            <a:spAutoFit/>
          </a:bodyPr>
          <a:lstStyle/>
          <a:p>
            <a:pPr marL="286385" marR="0" lvl="0" indent="0" algn="l" defTabSz="914400" rtl="0" eaLnBrk="1" fontAlgn="auto" latinLnBrk="0" hangingPunct="1">
              <a:lnSpc>
                <a:spcPct val="100000"/>
              </a:lnSpc>
              <a:spcBef>
                <a:spcPts val="95"/>
              </a:spcBef>
              <a:spcAft>
                <a:spcPts val="0"/>
              </a:spcAft>
              <a:buClrTx/>
              <a:buSzTx/>
              <a:buFontTx/>
              <a:buNone/>
              <a:tabLst/>
              <a:defRPr/>
            </a:pPr>
            <a:r>
              <a:rPr kumimoji="0" sz="1600" b="0" i="0" u="none" strike="noStrike" kern="1200" cap="none" spc="-5" normalizeH="0" baseline="0" noProof="0" dirty="0">
                <a:ln>
                  <a:noFill/>
                </a:ln>
                <a:solidFill>
                  <a:srgbClr val="162A46"/>
                </a:solidFill>
                <a:effectLst/>
                <a:uLnTx/>
                <a:uFillTx/>
                <a:latin typeface="Noto Sans Mono CJK JP Regular"/>
                <a:ea typeface="+mn-ea"/>
                <a:cs typeface="Noto Sans Mono CJK JP Regular"/>
              </a:rPr>
              <a:t>DAX</a:t>
            </a:r>
            <a:endParaRPr kumimoji="0" sz="1600" b="0" i="0" u="none" strike="noStrike" kern="1200" cap="none" spc="0" normalizeH="0" baseline="0" noProof="0" dirty="0">
              <a:ln>
                <a:noFill/>
              </a:ln>
              <a:solidFill>
                <a:prstClr val="black"/>
              </a:solidFill>
              <a:effectLst/>
              <a:uLnTx/>
              <a:uFillTx/>
              <a:latin typeface="Noto Sans Mono CJK JP Regular"/>
              <a:ea typeface="+mn-ea"/>
              <a:cs typeface="Noto Sans Mono CJK JP Regular"/>
            </a:endParaRPr>
          </a:p>
          <a:p>
            <a:pPr marL="286385" marR="0" lvl="0" indent="0" algn="l" defTabSz="914400" rtl="0" eaLnBrk="1" fontAlgn="auto" latinLnBrk="0" hangingPunct="1">
              <a:lnSpc>
                <a:spcPct val="100000"/>
              </a:lnSpc>
              <a:spcBef>
                <a:spcPts val="5"/>
              </a:spcBef>
              <a:spcAft>
                <a:spcPts val="0"/>
              </a:spcAft>
              <a:buClrTx/>
              <a:buSzTx/>
              <a:buFontTx/>
              <a:buNone/>
              <a:tabLst/>
              <a:defRPr/>
            </a:pPr>
            <a:r>
              <a:rPr lang="zh-CN" altLang="en-US" sz="1600" spc="-5" dirty="0">
                <a:solidFill>
                  <a:srgbClr val="162A46"/>
                </a:solidFill>
                <a:latin typeface="Noto Sans Mono CJK JP Regular"/>
                <a:ea typeface="+mn-ea"/>
                <a:cs typeface="Noto Sans Mono CJK JP Regular"/>
              </a:rPr>
              <a:t>读</a:t>
            </a:r>
            <a:r>
              <a:rPr kumimoji="0" sz="1600" b="0" i="0" u="none" strike="noStrike" kern="1200" cap="none" spc="-5" normalizeH="0" baseline="0" noProof="0" dirty="0" smtClean="0">
                <a:ln>
                  <a:noFill/>
                </a:ln>
                <a:solidFill>
                  <a:srgbClr val="162A46"/>
                </a:solidFill>
                <a:effectLst/>
                <a:uLnTx/>
                <a:uFillTx/>
                <a:latin typeface="Noto Sans Mono CJK JP Regular"/>
                <a:ea typeface="+mn-ea"/>
                <a:cs typeface="Noto Sans Mono CJK JP Regular"/>
              </a:rPr>
              <a:t>/</a:t>
            </a:r>
            <a:r>
              <a:rPr kumimoji="0" lang="zh-CN" altLang="en-US" sz="1600" b="0" i="0" u="none" strike="noStrike" kern="1200" cap="none" spc="-5" normalizeH="0" baseline="0" noProof="0" dirty="0" smtClean="0">
                <a:ln>
                  <a:noFill/>
                </a:ln>
                <a:solidFill>
                  <a:srgbClr val="162A46"/>
                </a:solidFill>
                <a:effectLst/>
                <a:uLnTx/>
                <a:uFillTx/>
                <a:latin typeface="Noto Sans Mono CJK JP Regular"/>
                <a:ea typeface="+mn-ea"/>
                <a:cs typeface="Noto Sans Mono CJK JP Regular"/>
              </a:rPr>
              <a:t>写</a:t>
            </a:r>
            <a:endParaRPr kumimoji="0" sz="1600" b="0" i="0" u="none" strike="noStrike" kern="1200" cap="none" spc="0" normalizeH="0" baseline="0" noProof="0" dirty="0">
              <a:ln>
                <a:noFill/>
              </a:ln>
              <a:solidFill>
                <a:prstClr val="black"/>
              </a:solidFill>
              <a:effectLst/>
              <a:uLnTx/>
              <a:uFillTx/>
              <a:latin typeface="Noto Sans Mono CJK JP Regular"/>
              <a:ea typeface="+mn-ea"/>
              <a:cs typeface="Noto Sans Mono CJK JP Regular"/>
            </a:endParaRPr>
          </a:p>
        </p:txBody>
      </p:sp>
      <p:sp>
        <p:nvSpPr>
          <p:cNvPr id="85" name="object 40"/>
          <p:cNvSpPr txBox="1"/>
          <p:nvPr/>
        </p:nvSpPr>
        <p:spPr>
          <a:xfrm>
            <a:off x="6085967" y="4042690"/>
            <a:ext cx="1548130" cy="258404"/>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0" i="0" u="none" strike="noStrike" kern="1200" cap="none" spc="-5" normalizeH="0" baseline="0" noProof="0" dirty="0">
                <a:ln>
                  <a:noFill/>
                </a:ln>
                <a:solidFill>
                  <a:srgbClr val="162A46"/>
                </a:solidFill>
                <a:effectLst/>
                <a:uLnTx/>
                <a:uFillTx/>
                <a:latin typeface="Noto Sans Mono CJK JP Regular"/>
                <a:ea typeface="+mn-ea"/>
                <a:cs typeface="Noto Sans Mono CJK JP Regular"/>
              </a:rPr>
              <a:t>RDMA</a:t>
            </a:r>
            <a:r>
              <a:rPr kumimoji="0" sz="1600" b="0" i="0" u="none" strike="noStrike" kern="1200" cap="none" spc="-75" normalizeH="0" baseline="0" noProof="0" dirty="0">
                <a:ln>
                  <a:noFill/>
                </a:ln>
                <a:solidFill>
                  <a:srgbClr val="162A46"/>
                </a:solidFill>
                <a:effectLst/>
                <a:uLnTx/>
                <a:uFillTx/>
                <a:latin typeface="Noto Sans Mono CJK JP Regular"/>
                <a:ea typeface="+mn-ea"/>
                <a:cs typeface="Noto Sans Mono CJK JP Regular"/>
              </a:rPr>
              <a:t> </a:t>
            </a:r>
            <a:r>
              <a:rPr lang="zh-CN" altLang="en-US" sz="1600" spc="-5" dirty="0">
                <a:solidFill>
                  <a:srgbClr val="162A46"/>
                </a:solidFill>
                <a:latin typeface="Noto Sans Mono CJK JP Regular"/>
                <a:ea typeface="+mn-ea"/>
                <a:cs typeface="Noto Sans Mono CJK JP Regular"/>
              </a:rPr>
              <a:t>读</a:t>
            </a:r>
            <a:r>
              <a:rPr kumimoji="0" sz="1600" b="0" i="0" u="none" strike="noStrike" kern="1200" cap="none" spc="-5" normalizeH="0" baseline="0" noProof="0" dirty="0" smtClean="0">
                <a:ln>
                  <a:noFill/>
                </a:ln>
                <a:solidFill>
                  <a:srgbClr val="162A46"/>
                </a:solidFill>
                <a:effectLst/>
                <a:uLnTx/>
                <a:uFillTx/>
                <a:latin typeface="Noto Sans Mono CJK JP Regular"/>
                <a:ea typeface="+mn-ea"/>
                <a:cs typeface="Noto Sans Mono CJK JP Regular"/>
              </a:rPr>
              <a:t>/</a:t>
            </a:r>
            <a:r>
              <a:rPr kumimoji="0" lang="zh-CN" altLang="en-US" sz="1600" b="0" i="0" u="none" strike="noStrike" kern="1200" cap="none" spc="-5" normalizeH="0" baseline="0" noProof="0" dirty="0" smtClean="0">
                <a:ln>
                  <a:noFill/>
                </a:ln>
                <a:solidFill>
                  <a:srgbClr val="162A46"/>
                </a:solidFill>
                <a:effectLst/>
                <a:uLnTx/>
                <a:uFillTx/>
                <a:latin typeface="Noto Sans Mono CJK JP Regular"/>
                <a:ea typeface="+mn-ea"/>
                <a:cs typeface="Noto Sans Mono CJK JP Regular"/>
              </a:rPr>
              <a:t>写</a:t>
            </a:r>
            <a:endParaRPr kumimoji="0" sz="1600" b="0" i="0" u="none" strike="noStrike" kern="1200" cap="none" spc="0" normalizeH="0" baseline="0" noProof="0" dirty="0">
              <a:ln>
                <a:noFill/>
              </a:ln>
              <a:solidFill>
                <a:prstClr val="black"/>
              </a:solidFill>
              <a:effectLst/>
              <a:uLnTx/>
              <a:uFillTx/>
              <a:latin typeface="Noto Sans Mono CJK JP Regular"/>
              <a:ea typeface="+mn-ea"/>
              <a:cs typeface="Noto Sans Mono CJK JP Regular"/>
            </a:endParaRPr>
          </a:p>
        </p:txBody>
      </p:sp>
      <p:sp>
        <p:nvSpPr>
          <p:cNvPr id="86" name="object 43"/>
          <p:cNvSpPr/>
          <p:nvPr/>
        </p:nvSpPr>
        <p:spPr>
          <a:xfrm>
            <a:off x="5538216" y="4090188"/>
            <a:ext cx="920115" cy="1027430"/>
          </a:xfrm>
          <a:custGeom>
            <a:avLst/>
            <a:gdLst/>
            <a:ahLst/>
            <a:cxnLst/>
            <a:rect l="l" t="t" r="r" b="b"/>
            <a:pathLst>
              <a:path w="920115" h="1027429">
                <a:moveTo>
                  <a:pt x="91821" y="0"/>
                </a:moveTo>
                <a:lnTo>
                  <a:pt x="0" y="80263"/>
                </a:lnTo>
                <a:lnTo>
                  <a:pt x="782066" y="975486"/>
                </a:lnTo>
                <a:lnTo>
                  <a:pt x="736219" y="1015618"/>
                </a:lnTo>
                <a:lnTo>
                  <a:pt x="908303" y="1027175"/>
                </a:lnTo>
                <a:lnTo>
                  <a:pt x="917165" y="895222"/>
                </a:lnTo>
                <a:lnTo>
                  <a:pt x="874014" y="895222"/>
                </a:lnTo>
                <a:lnTo>
                  <a:pt x="91821" y="0"/>
                </a:lnTo>
                <a:close/>
              </a:path>
              <a:path w="920115" h="1027429">
                <a:moveTo>
                  <a:pt x="919861" y="855090"/>
                </a:moveTo>
                <a:lnTo>
                  <a:pt x="874014" y="895222"/>
                </a:lnTo>
                <a:lnTo>
                  <a:pt x="917165" y="895222"/>
                </a:lnTo>
                <a:lnTo>
                  <a:pt x="919861" y="855090"/>
                </a:lnTo>
                <a:close/>
              </a:path>
            </a:pathLst>
          </a:custGeom>
          <a:solidFill>
            <a:srgbClr val="ED8F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object 44"/>
          <p:cNvSpPr/>
          <p:nvPr/>
        </p:nvSpPr>
        <p:spPr>
          <a:xfrm>
            <a:off x="4509389" y="2094765"/>
            <a:ext cx="486155" cy="38862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object 45"/>
          <p:cNvSpPr txBox="1"/>
          <p:nvPr/>
        </p:nvSpPr>
        <p:spPr>
          <a:xfrm>
            <a:off x="8166989" y="2094765"/>
            <a:ext cx="646430" cy="370840"/>
          </a:xfrm>
          <a:prstGeom prst="rect">
            <a:avLst/>
          </a:prstGeom>
          <a:ln w="9144">
            <a:solidFill>
              <a:srgbClr val="000000"/>
            </a:solidFill>
          </a:ln>
        </p:spPr>
        <p:txBody>
          <a:bodyPr vert="horz" wrap="square" lIns="0" tIns="32384" rIns="0" bIns="0" rtlCol="0">
            <a:spAutoFit/>
          </a:bodyPr>
          <a:lstStyle/>
          <a:p>
            <a:pPr marL="93980" marR="0" lvl="0" indent="0" algn="l" defTabSz="914400" rtl="0" eaLnBrk="1" fontAlgn="auto" latinLnBrk="0" hangingPunct="1">
              <a:lnSpc>
                <a:spcPct val="100000"/>
              </a:lnSpc>
              <a:spcBef>
                <a:spcPts val="254"/>
              </a:spcBef>
              <a:spcAft>
                <a:spcPts val="0"/>
              </a:spcAft>
              <a:buClrTx/>
              <a:buSzTx/>
              <a:buFontTx/>
              <a:buNone/>
              <a:tabLst/>
              <a:defRPr/>
            </a:pPr>
            <a:r>
              <a:rPr kumimoji="0" sz="1800" b="0" i="0" u="none" strike="noStrike" kern="1200" cap="none" spc="0" normalizeH="0" baseline="0" noProof="0" dirty="0">
                <a:ln>
                  <a:noFill/>
                </a:ln>
                <a:solidFill>
                  <a:srgbClr val="162A46"/>
                </a:solidFill>
                <a:effectLst/>
                <a:uLnTx/>
                <a:uFillTx/>
                <a:latin typeface="Noto Sans Mono CJK JP Regular"/>
                <a:ea typeface="+mn-ea"/>
                <a:cs typeface="Noto Sans Mono CJK JP Regular"/>
              </a:rPr>
              <a:t>NVMM</a:t>
            </a:r>
            <a:endParaRPr kumimoji="0" sz="1800" b="0" i="0" u="none" strike="noStrike" kern="1200" cap="none" spc="0" normalizeH="0" baseline="0" noProof="0">
              <a:ln>
                <a:noFill/>
              </a:ln>
              <a:solidFill>
                <a:prstClr val="black"/>
              </a:solidFill>
              <a:effectLst/>
              <a:uLnTx/>
              <a:uFillTx/>
              <a:latin typeface="Noto Sans Mono CJK JP Regular"/>
              <a:ea typeface="+mn-ea"/>
              <a:cs typeface="Noto Sans Mono CJK JP Regular"/>
            </a:endParaRPr>
          </a:p>
        </p:txBody>
      </p:sp>
      <p:sp>
        <p:nvSpPr>
          <p:cNvPr id="89" name="object 46"/>
          <p:cNvSpPr txBox="1"/>
          <p:nvPr/>
        </p:nvSpPr>
        <p:spPr>
          <a:xfrm>
            <a:off x="8166989" y="3458744"/>
            <a:ext cx="646430" cy="368935"/>
          </a:xfrm>
          <a:prstGeom prst="rect">
            <a:avLst/>
          </a:prstGeom>
          <a:ln w="9144">
            <a:solidFill>
              <a:srgbClr val="000000"/>
            </a:solidFill>
          </a:ln>
        </p:spPr>
        <p:txBody>
          <a:bodyPr vert="horz" wrap="square" lIns="0" tIns="32384" rIns="0" bIns="0" rtlCol="0">
            <a:spAutoFit/>
          </a:bodyPr>
          <a:lstStyle/>
          <a:p>
            <a:pPr marL="93980" marR="0" lvl="0" indent="0" algn="l" defTabSz="914400" rtl="0" eaLnBrk="1" fontAlgn="auto" latinLnBrk="0" hangingPunct="1">
              <a:lnSpc>
                <a:spcPct val="100000"/>
              </a:lnSpc>
              <a:spcBef>
                <a:spcPts val="254"/>
              </a:spcBef>
              <a:spcAft>
                <a:spcPts val="0"/>
              </a:spcAft>
              <a:buClrTx/>
              <a:buSzTx/>
              <a:buFontTx/>
              <a:buNone/>
              <a:tabLst/>
              <a:defRPr/>
            </a:pPr>
            <a:r>
              <a:rPr kumimoji="0" sz="1800" b="0" i="0" u="none" strike="noStrike" kern="1200" cap="none" spc="0" normalizeH="0" baseline="0" noProof="0" dirty="0">
                <a:ln>
                  <a:noFill/>
                </a:ln>
                <a:solidFill>
                  <a:srgbClr val="162A46"/>
                </a:solidFill>
                <a:effectLst/>
                <a:uLnTx/>
                <a:uFillTx/>
                <a:latin typeface="Noto Sans Mono CJK JP Regular"/>
                <a:ea typeface="+mn-ea"/>
                <a:cs typeface="Noto Sans Mono CJK JP Regular"/>
              </a:rPr>
              <a:t>DRAM</a:t>
            </a:r>
            <a:endParaRPr kumimoji="0" sz="1800" b="0" i="0" u="none" strike="noStrike" kern="1200" cap="none" spc="0" normalizeH="0" baseline="0" noProof="0">
              <a:ln>
                <a:noFill/>
              </a:ln>
              <a:solidFill>
                <a:prstClr val="black"/>
              </a:solidFill>
              <a:effectLst/>
              <a:uLnTx/>
              <a:uFillTx/>
              <a:latin typeface="Noto Sans Mono CJK JP Regular"/>
              <a:ea typeface="+mn-ea"/>
              <a:cs typeface="Noto Sans Mono CJK JP Regular"/>
            </a:endParaRPr>
          </a:p>
        </p:txBody>
      </p:sp>
      <p:sp>
        <p:nvSpPr>
          <p:cNvPr id="90" name="object 47"/>
          <p:cNvSpPr txBox="1"/>
          <p:nvPr/>
        </p:nvSpPr>
        <p:spPr>
          <a:xfrm>
            <a:off x="8166989" y="5071137"/>
            <a:ext cx="646430" cy="370840"/>
          </a:xfrm>
          <a:prstGeom prst="rect">
            <a:avLst/>
          </a:prstGeom>
          <a:ln w="9144">
            <a:solidFill>
              <a:srgbClr val="000000"/>
            </a:solidFill>
          </a:ln>
        </p:spPr>
        <p:txBody>
          <a:bodyPr vert="horz" wrap="square" lIns="0" tIns="33655" rIns="0" bIns="0" rtlCol="0">
            <a:spAutoFit/>
          </a:bodyPr>
          <a:lstStyle/>
          <a:p>
            <a:pPr marL="93980" marR="0" lvl="0" indent="0" algn="l" defTabSz="914400" rtl="0" eaLnBrk="1" fontAlgn="auto" latinLnBrk="0" hangingPunct="1">
              <a:lnSpc>
                <a:spcPct val="100000"/>
              </a:lnSpc>
              <a:spcBef>
                <a:spcPts val="265"/>
              </a:spcBef>
              <a:spcAft>
                <a:spcPts val="0"/>
              </a:spcAft>
              <a:buClrTx/>
              <a:buSzTx/>
              <a:buFontTx/>
              <a:buNone/>
              <a:tabLst/>
              <a:defRPr/>
            </a:pPr>
            <a:r>
              <a:rPr kumimoji="0" sz="1800" b="0" i="0" u="none" strike="noStrike" kern="1200" cap="none" spc="0" normalizeH="0" baseline="0" noProof="0" dirty="0">
                <a:ln>
                  <a:noFill/>
                </a:ln>
                <a:solidFill>
                  <a:srgbClr val="162A46"/>
                </a:solidFill>
                <a:effectLst/>
                <a:uLnTx/>
                <a:uFillTx/>
                <a:latin typeface="Noto Sans Mono CJK JP Regular"/>
                <a:ea typeface="+mn-ea"/>
                <a:cs typeface="Noto Sans Mono CJK JP Regular"/>
              </a:rPr>
              <a:t>NVMM</a:t>
            </a:r>
            <a:endParaRPr kumimoji="0" sz="1800" b="0" i="0" u="none" strike="noStrike" kern="1200" cap="none" spc="0" normalizeH="0" baseline="0" noProof="0">
              <a:ln>
                <a:noFill/>
              </a:ln>
              <a:solidFill>
                <a:prstClr val="black"/>
              </a:solidFill>
              <a:effectLst/>
              <a:uLnTx/>
              <a:uFillTx/>
              <a:latin typeface="Noto Sans Mono CJK JP Regular"/>
              <a:ea typeface="+mn-ea"/>
              <a:cs typeface="Noto Sans Mono CJK JP Regular"/>
            </a:endParaRPr>
          </a:p>
        </p:txBody>
      </p:sp>
      <p:sp>
        <p:nvSpPr>
          <p:cNvPr id="91" name="object 48"/>
          <p:cNvSpPr/>
          <p:nvPr/>
        </p:nvSpPr>
        <p:spPr>
          <a:xfrm>
            <a:off x="4577969" y="3275865"/>
            <a:ext cx="548640" cy="43738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object 49"/>
          <p:cNvSpPr/>
          <p:nvPr/>
        </p:nvSpPr>
        <p:spPr>
          <a:xfrm>
            <a:off x="5126608" y="3269768"/>
            <a:ext cx="810895" cy="375285"/>
          </a:xfrm>
          <a:custGeom>
            <a:avLst/>
            <a:gdLst/>
            <a:ahLst/>
            <a:cxnLst/>
            <a:rect l="l" t="t" r="r" b="b"/>
            <a:pathLst>
              <a:path w="810895" h="375285">
                <a:moveTo>
                  <a:pt x="0" y="374903"/>
                </a:moveTo>
                <a:lnTo>
                  <a:pt x="810768" y="374903"/>
                </a:lnTo>
                <a:lnTo>
                  <a:pt x="810768" y="0"/>
                </a:lnTo>
                <a:lnTo>
                  <a:pt x="0" y="0"/>
                </a:lnTo>
                <a:lnTo>
                  <a:pt x="0" y="374903"/>
                </a:lnTo>
                <a:close/>
              </a:path>
            </a:pathLst>
          </a:custGeom>
          <a:solidFill>
            <a:srgbClr val="ED8F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object 50"/>
          <p:cNvSpPr/>
          <p:nvPr/>
        </p:nvSpPr>
        <p:spPr>
          <a:xfrm>
            <a:off x="5126608" y="3269768"/>
            <a:ext cx="810895" cy="375285"/>
          </a:xfrm>
          <a:custGeom>
            <a:avLst/>
            <a:gdLst/>
            <a:ahLst/>
            <a:cxnLst/>
            <a:rect l="l" t="t" r="r" b="b"/>
            <a:pathLst>
              <a:path w="810895" h="375285">
                <a:moveTo>
                  <a:pt x="0" y="374903"/>
                </a:moveTo>
                <a:lnTo>
                  <a:pt x="810768" y="374903"/>
                </a:lnTo>
                <a:lnTo>
                  <a:pt x="810768" y="0"/>
                </a:lnTo>
                <a:lnTo>
                  <a:pt x="0" y="0"/>
                </a:lnTo>
                <a:lnTo>
                  <a:pt x="0" y="374903"/>
                </a:lnTo>
                <a:close/>
              </a:path>
            </a:pathLst>
          </a:custGeom>
          <a:ln w="12192">
            <a:solidFill>
              <a:srgbClr val="162A46"/>
            </a:solidFill>
            <a:prstDash val="sys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object 51"/>
          <p:cNvSpPr txBox="1"/>
          <p:nvPr/>
        </p:nvSpPr>
        <p:spPr>
          <a:xfrm>
            <a:off x="5156834" y="3316759"/>
            <a:ext cx="752475" cy="258404"/>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lang="zh-CN" altLang="en-US" sz="1600" b="0" i="0" u="none" strike="noStrike" kern="1200" cap="none" spc="-125" normalizeH="0" baseline="0" noProof="0" dirty="0" smtClean="0">
                <a:ln>
                  <a:noFill/>
                </a:ln>
                <a:solidFill>
                  <a:srgbClr val="FFFFFF"/>
                </a:solidFill>
                <a:effectLst/>
                <a:uLnTx/>
                <a:uFillTx/>
                <a:latin typeface="Arial"/>
                <a:ea typeface="+mn-ea"/>
                <a:cs typeface="Arial"/>
              </a:rPr>
              <a:t>元数据</a:t>
            </a:r>
            <a:endParaRPr kumimoji="0"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5" name="object 52"/>
          <p:cNvSpPr/>
          <p:nvPr/>
        </p:nvSpPr>
        <p:spPr>
          <a:xfrm>
            <a:off x="5126608" y="3722396"/>
            <a:ext cx="810895" cy="349250"/>
          </a:xfrm>
          <a:custGeom>
            <a:avLst/>
            <a:gdLst/>
            <a:ahLst/>
            <a:cxnLst/>
            <a:rect l="l" t="t" r="r" b="b"/>
            <a:pathLst>
              <a:path w="810895" h="349250">
                <a:moveTo>
                  <a:pt x="0" y="348995"/>
                </a:moveTo>
                <a:lnTo>
                  <a:pt x="810768" y="348995"/>
                </a:lnTo>
                <a:lnTo>
                  <a:pt x="810768" y="0"/>
                </a:lnTo>
                <a:lnTo>
                  <a:pt x="0" y="0"/>
                </a:lnTo>
                <a:lnTo>
                  <a:pt x="0" y="348995"/>
                </a:lnTo>
                <a:close/>
              </a:path>
            </a:pathLst>
          </a:custGeom>
          <a:solidFill>
            <a:srgbClr val="ED8F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object 53"/>
          <p:cNvSpPr/>
          <p:nvPr/>
        </p:nvSpPr>
        <p:spPr>
          <a:xfrm>
            <a:off x="5126608" y="3722396"/>
            <a:ext cx="810895" cy="349250"/>
          </a:xfrm>
          <a:custGeom>
            <a:avLst/>
            <a:gdLst/>
            <a:ahLst/>
            <a:cxnLst/>
            <a:rect l="l" t="t" r="r" b="b"/>
            <a:pathLst>
              <a:path w="810895" h="349250">
                <a:moveTo>
                  <a:pt x="0" y="348995"/>
                </a:moveTo>
                <a:lnTo>
                  <a:pt x="810768" y="348995"/>
                </a:lnTo>
                <a:lnTo>
                  <a:pt x="810768" y="0"/>
                </a:lnTo>
                <a:lnTo>
                  <a:pt x="0" y="0"/>
                </a:lnTo>
                <a:lnTo>
                  <a:pt x="0" y="348995"/>
                </a:lnTo>
                <a:close/>
              </a:path>
            </a:pathLst>
          </a:custGeom>
          <a:ln w="12192">
            <a:solidFill>
              <a:srgbClr val="162A46"/>
            </a:solidFill>
            <a:prstDash val="sys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object 54"/>
          <p:cNvSpPr txBox="1"/>
          <p:nvPr/>
        </p:nvSpPr>
        <p:spPr>
          <a:xfrm>
            <a:off x="5132705" y="3728493"/>
            <a:ext cx="553720" cy="302647"/>
          </a:xfrm>
          <a:prstGeom prst="rect">
            <a:avLst/>
          </a:prstGeom>
          <a:solidFill>
            <a:srgbClr val="ED8F00"/>
          </a:solidFill>
        </p:spPr>
        <p:txBody>
          <a:bodyPr vert="horz" wrap="square" lIns="0" tIns="25400" rIns="0" bIns="0" rtlCol="0">
            <a:spAutoFit/>
          </a:bodyPr>
          <a:lstStyle/>
          <a:p>
            <a:pPr marL="117475" marR="0" lvl="0" indent="0" algn="l" defTabSz="914400" rtl="0" eaLnBrk="1" fontAlgn="auto" latinLnBrk="0" hangingPunct="1">
              <a:lnSpc>
                <a:spcPct val="100000"/>
              </a:lnSpc>
              <a:spcBef>
                <a:spcPts val="200"/>
              </a:spcBef>
              <a:spcAft>
                <a:spcPts val="0"/>
              </a:spcAft>
              <a:buClrTx/>
              <a:buSzTx/>
              <a:buFontTx/>
              <a:buNone/>
              <a:tabLst/>
              <a:defRPr/>
            </a:pPr>
            <a:r>
              <a:rPr lang="zh-CN" altLang="en-US" spc="-155" dirty="0">
                <a:solidFill>
                  <a:srgbClr val="FFFFFF"/>
                </a:solidFill>
                <a:latin typeface="Arial"/>
                <a:cs typeface="Arial"/>
              </a:rPr>
              <a:t>数据</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98" name="object 55"/>
          <p:cNvSpPr txBox="1"/>
          <p:nvPr/>
        </p:nvSpPr>
        <p:spPr>
          <a:xfrm>
            <a:off x="5698108" y="3728493"/>
            <a:ext cx="161925" cy="337185"/>
          </a:xfrm>
          <a:prstGeom prst="rect">
            <a:avLst/>
          </a:prstGeom>
          <a:solidFill>
            <a:srgbClr val="ED8F00"/>
          </a:solidFill>
        </p:spPr>
        <p:txBody>
          <a:bodyPr vert="horz" wrap="square" lIns="0" tIns="25400" rIns="0" bIns="0" rtlCol="0">
            <a:spAutoFit/>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sz="1800" b="0" i="0" u="none" strike="noStrike" kern="1200" cap="none" spc="-85" normalizeH="0" baseline="0" noProof="0" dirty="0">
                <a:ln>
                  <a:noFill/>
                </a:ln>
                <a:solidFill>
                  <a:srgbClr val="FFFFFF"/>
                </a:solidFill>
                <a:effectLst/>
                <a:uLnTx/>
                <a:uFillTx/>
                <a:latin typeface="Arial"/>
                <a:ea typeface="+mn-ea"/>
                <a:cs typeface="Arial"/>
              </a:rPr>
              <a:t>$</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9" name="object 56"/>
          <p:cNvSpPr/>
          <p:nvPr/>
        </p:nvSpPr>
        <p:spPr>
          <a:xfrm>
            <a:off x="4756277" y="5113808"/>
            <a:ext cx="1089660" cy="349250"/>
          </a:xfrm>
          <a:custGeom>
            <a:avLst/>
            <a:gdLst/>
            <a:ahLst/>
            <a:cxnLst/>
            <a:rect l="l" t="t" r="r" b="b"/>
            <a:pathLst>
              <a:path w="1089659" h="349250">
                <a:moveTo>
                  <a:pt x="0" y="348995"/>
                </a:moveTo>
                <a:lnTo>
                  <a:pt x="1089659" y="348995"/>
                </a:lnTo>
                <a:lnTo>
                  <a:pt x="1089659" y="0"/>
                </a:lnTo>
                <a:lnTo>
                  <a:pt x="0" y="0"/>
                </a:lnTo>
                <a:lnTo>
                  <a:pt x="0" y="348995"/>
                </a:lnTo>
                <a:close/>
              </a:path>
            </a:pathLst>
          </a:custGeom>
          <a:solidFill>
            <a:srgbClr val="73943D"/>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object 57"/>
          <p:cNvSpPr/>
          <p:nvPr/>
        </p:nvSpPr>
        <p:spPr>
          <a:xfrm>
            <a:off x="4756277" y="5113808"/>
            <a:ext cx="1089660" cy="349250"/>
          </a:xfrm>
          <a:custGeom>
            <a:avLst/>
            <a:gdLst/>
            <a:ahLst/>
            <a:cxnLst/>
            <a:rect l="l" t="t" r="r" b="b"/>
            <a:pathLst>
              <a:path w="1089659" h="349250">
                <a:moveTo>
                  <a:pt x="0" y="348995"/>
                </a:moveTo>
                <a:lnTo>
                  <a:pt x="1089659" y="348995"/>
                </a:lnTo>
                <a:lnTo>
                  <a:pt x="1089659" y="0"/>
                </a:lnTo>
                <a:lnTo>
                  <a:pt x="0" y="0"/>
                </a:lnTo>
                <a:lnTo>
                  <a:pt x="0" y="348995"/>
                </a:lnTo>
                <a:close/>
              </a:path>
            </a:pathLst>
          </a:custGeom>
          <a:ln w="12192">
            <a:solidFill>
              <a:srgbClr val="162A46"/>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object 58"/>
          <p:cNvSpPr txBox="1"/>
          <p:nvPr/>
        </p:nvSpPr>
        <p:spPr>
          <a:xfrm>
            <a:off x="4762372" y="5119905"/>
            <a:ext cx="923925" cy="303928"/>
          </a:xfrm>
          <a:prstGeom prst="rect">
            <a:avLst/>
          </a:prstGeom>
          <a:solidFill>
            <a:srgbClr val="73943D"/>
          </a:solidFill>
        </p:spPr>
        <p:txBody>
          <a:bodyPr vert="horz" wrap="square" lIns="0" tIns="26669" rIns="0" bIns="0" rtlCol="0">
            <a:spAutoFit/>
          </a:bodyPr>
          <a:lstStyle/>
          <a:p>
            <a:pPr marL="335915" marR="0" lvl="0" indent="0" algn="l" defTabSz="914400" rtl="0" eaLnBrk="1" fontAlgn="auto" latinLnBrk="0" hangingPunct="1">
              <a:lnSpc>
                <a:spcPct val="100000"/>
              </a:lnSpc>
              <a:spcBef>
                <a:spcPts val="209"/>
              </a:spcBef>
              <a:spcAft>
                <a:spcPts val="0"/>
              </a:spcAft>
              <a:buClrTx/>
              <a:buSzTx/>
              <a:buFontTx/>
              <a:buNone/>
              <a:tabLst/>
              <a:defRPr/>
            </a:pPr>
            <a:r>
              <a:rPr kumimoji="0" lang="zh-CN" altLang="en-US" sz="1800" b="0" i="0" u="none" strike="noStrike" kern="1200" cap="none" spc="-155" normalizeH="0" baseline="0" noProof="0" dirty="0" smtClean="0">
                <a:ln>
                  <a:noFill/>
                </a:ln>
                <a:solidFill>
                  <a:srgbClr val="FFFFFF"/>
                </a:solidFill>
                <a:effectLst/>
                <a:uLnTx/>
                <a:uFillTx/>
                <a:latin typeface="Arial"/>
                <a:ea typeface="+mn-ea"/>
                <a:cs typeface="Arial"/>
              </a:rPr>
              <a:t>数据</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102" name="object 41"/>
          <p:cNvSpPr txBox="1"/>
          <p:nvPr/>
        </p:nvSpPr>
        <p:spPr>
          <a:xfrm>
            <a:off x="256617" y="1616649"/>
            <a:ext cx="3651123" cy="1935786"/>
          </a:xfrm>
          <a:prstGeom prst="rect">
            <a:avLst/>
          </a:prstGeom>
        </p:spPr>
        <p:txBody>
          <a:bodyPr vert="horz" wrap="square" lIns="0" tIns="12065" rIns="0" bIns="0" rtlCol="0">
            <a:spAutoFit/>
          </a:bodyPr>
          <a:lstStyle/>
          <a:p>
            <a:pPr marL="355600" marR="0" lvl="0" indent="-342900" algn="l" defTabSz="914400" rtl="0" eaLnBrk="1" fontAlgn="auto" latinLnBrk="0" hangingPunct="1">
              <a:lnSpc>
                <a:spcPct val="100000"/>
              </a:lnSpc>
              <a:spcBef>
                <a:spcPts val="95"/>
              </a:spcBef>
              <a:spcAft>
                <a:spcPts val="0"/>
              </a:spcAft>
              <a:buClrTx/>
              <a:buSzTx/>
              <a:buFont typeface="Arial"/>
              <a:buChar char="•"/>
              <a:tabLst>
                <a:tab pos="354965" algn="l"/>
                <a:tab pos="355600" algn="l"/>
              </a:tabLst>
              <a:defRPr/>
            </a:pPr>
            <a:r>
              <a:rPr lang="zh-CN" altLang="en-US" sz="2000" b="1" spc="-5" dirty="0" smtClean="0">
                <a:solidFill>
                  <a:srgbClr val="162A46"/>
                </a:solidFill>
                <a:latin typeface="+mn-lt"/>
                <a:cs typeface="Arial"/>
              </a:rPr>
              <a:t>元数据服务器</a:t>
            </a:r>
            <a:r>
              <a:rPr kumimoji="0" sz="2000" b="1" i="0" u="none" strike="noStrike" kern="1200" cap="none" spc="-5" normalizeH="0" baseline="0" noProof="0" dirty="0" smtClean="0">
                <a:ln>
                  <a:noFill/>
                </a:ln>
                <a:solidFill>
                  <a:srgbClr val="162A46"/>
                </a:solidFill>
                <a:effectLst/>
                <a:uLnTx/>
                <a:uFillTx/>
                <a:latin typeface="+mn-lt"/>
                <a:ea typeface="+mn-ea"/>
                <a:cs typeface="Arial"/>
              </a:rPr>
              <a:t> </a:t>
            </a:r>
            <a:r>
              <a:rPr kumimoji="0" sz="2000" b="1" i="0" u="none" strike="noStrike" kern="1200" cap="none" spc="-10" normalizeH="0" baseline="0" noProof="0" dirty="0">
                <a:ln>
                  <a:noFill/>
                </a:ln>
                <a:solidFill>
                  <a:srgbClr val="162A46"/>
                </a:solidFill>
                <a:effectLst/>
                <a:uLnTx/>
                <a:uFillTx/>
                <a:latin typeface="+mn-lt"/>
                <a:ea typeface="+mn-ea"/>
                <a:cs typeface="Arial"/>
              </a:rPr>
              <a:t>(MDS)</a:t>
            </a:r>
            <a:r>
              <a:rPr kumimoji="0" sz="2000" b="0" i="0" u="none" strike="noStrike" kern="1200" cap="none" spc="-10" normalizeH="0" baseline="0" noProof="0" dirty="0">
                <a:ln>
                  <a:noFill/>
                </a:ln>
                <a:solidFill>
                  <a:srgbClr val="162A46"/>
                </a:solidFill>
                <a:effectLst/>
                <a:uLnTx/>
                <a:uFillTx/>
                <a:latin typeface="+mn-lt"/>
                <a:ea typeface="+mn-ea"/>
                <a:cs typeface="Arial"/>
              </a:rPr>
              <a:t>: </a:t>
            </a:r>
            <a:r>
              <a:rPr kumimoji="0" lang="zh-CN" altLang="en-US" sz="2000" b="0" i="0" u="none" strike="noStrike" kern="1200" cap="none" spc="-10" normalizeH="0" baseline="0" noProof="0" dirty="0" smtClean="0">
                <a:ln>
                  <a:noFill/>
                </a:ln>
                <a:solidFill>
                  <a:srgbClr val="162A46"/>
                </a:solidFill>
                <a:effectLst/>
                <a:uLnTx/>
                <a:uFillTx/>
                <a:latin typeface="+mn-lt"/>
                <a:ea typeface="+mn-ea"/>
                <a:cs typeface="Arial"/>
              </a:rPr>
              <a:t>运行</a:t>
            </a:r>
            <a:r>
              <a:rPr kumimoji="0" lang="en-US" altLang="zh-CN" sz="2000" b="0" i="0" u="none" strike="noStrike" kern="1200" cap="none" spc="-10" normalizeH="0" baseline="0" noProof="0" dirty="0" smtClean="0">
                <a:ln>
                  <a:noFill/>
                </a:ln>
                <a:solidFill>
                  <a:srgbClr val="162A46"/>
                </a:solidFill>
                <a:effectLst/>
                <a:uLnTx/>
                <a:uFillTx/>
                <a:latin typeface="+mn-lt"/>
                <a:ea typeface="+mn-ea"/>
                <a:cs typeface="Arial"/>
              </a:rPr>
              <a:t>Orion</a:t>
            </a:r>
            <a:r>
              <a:rPr kumimoji="0" lang="zh-CN" altLang="en-US" sz="2000" b="0" i="0" u="none" strike="noStrike" kern="1200" cap="none" spc="-10" normalizeH="0" baseline="0" noProof="0" dirty="0" smtClean="0">
                <a:ln>
                  <a:noFill/>
                </a:ln>
                <a:solidFill>
                  <a:srgbClr val="162A46"/>
                </a:solidFill>
                <a:effectLst/>
                <a:uLnTx/>
                <a:uFillTx/>
                <a:latin typeface="+mn-lt"/>
                <a:ea typeface="+mn-ea"/>
                <a:cs typeface="Arial"/>
              </a:rPr>
              <a:t>文件系统，</a:t>
            </a:r>
            <a:r>
              <a:rPr kumimoji="0" lang="zh-CN" altLang="en-US" sz="2000" b="0" i="0" u="none" strike="noStrike" kern="1200" cap="none" spc="-5" normalizeH="0" baseline="0" noProof="0" dirty="0" smtClean="0">
                <a:ln>
                  <a:noFill/>
                </a:ln>
                <a:solidFill>
                  <a:srgbClr val="162A46"/>
                </a:solidFill>
                <a:effectLst/>
                <a:uLnTx/>
                <a:uFillTx/>
                <a:latin typeface="+mn-lt"/>
                <a:ea typeface="+mn-ea"/>
                <a:cs typeface="Arial"/>
              </a:rPr>
              <a:t>管理元数据</a:t>
            </a:r>
            <a:endParaRPr kumimoji="0" lang="en-US" altLang="zh-CN" sz="2000" b="0" i="0" u="none" strike="noStrike" kern="1200" cap="none" spc="-5" normalizeH="0" baseline="0" noProof="0" dirty="0" smtClean="0">
              <a:ln>
                <a:noFill/>
              </a:ln>
              <a:solidFill>
                <a:srgbClr val="162A46"/>
              </a:solidFill>
              <a:effectLst/>
              <a:uLnTx/>
              <a:uFillTx/>
              <a:latin typeface="+mn-lt"/>
              <a:ea typeface="+mn-ea"/>
              <a:cs typeface="Arial"/>
            </a:endParaRPr>
          </a:p>
          <a:p>
            <a:pPr marL="355600" marR="0" lvl="0" indent="-342900" algn="l" defTabSz="914400" rtl="0" eaLnBrk="1" fontAlgn="auto" latinLnBrk="0" hangingPunct="1">
              <a:lnSpc>
                <a:spcPct val="100000"/>
              </a:lnSpc>
              <a:spcBef>
                <a:spcPts val="95"/>
              </a:spcBef>
              <a:spcAft>
                <a:spcPts val="0"/>
              </a:spcAft>
              <a:buClrTx/>
              <a:buSzTx/>
              <a:buFont typeface="Arial"/>
              <a:buChar char="•"/>
              <a:tabLst>
                <a:tab pos="354965" algn="l"/>
                <a:tab pos="355600" algn="l"/>
              </a:tabLst>
              <a:defRPr/>
            </a:pPr>
            <a:r>
              <a:rPr lang="zh-CN" altLang="en-US" sz="2000" b="1" spc="-5" dirty="0" smtClean="0">
                <a:solidFill>
                  <a:srgbClr val="162A46"/>
                </a:solidFill>
                <a:latin typeface="+mn-lt"/>
                <a:cs typeface="Arial"/>
              </a:rPr>
              <a:t>客户端</a:t>
            </a:r>
            <a:r>
              <a:rPr kumimoji="0" sz="2000" b="0" i="0" u="none" strike="noStrike" kern="1200" cap="none" spc="-5" normalizeH="0" baseline="0" noProof="0" dirty="0" smtClean="0">
                <a:ln>
                  <a:noFill/>
                </a:ln>
                <a:solidFill>
                  <a:srgbClr val="162A46"/>
                </a:solidFill>
                <a:effectLst/>
                <a:uLnTx/>
                <a:uFillTx/>
                <a:latin typeface="+mn-lt"/>
                <a:ea typeface="+mn-ea"/>
                <a:cs typeface="Arial"/>
              </a:rPr>
              <a:t>: </a:t>
            </a:r>
            <a:r>
              <a:rPr kumimoji="0" lang="zh-CN" altLang="en-US" sz="2000" b="0" i="0" u="none" strike="noStrike" kern="1200" cap="none" spc="-5" normalizeH="0" baseline="0" noProof="0" dirty="0" smtClean="0">
                <a:ln>
                  <a:noFill/>
                </a:ln>
                <a:solidFill>
                  <a:srgbClr val="162A46"/>
                </a:solidFill>
                <a:effectLst/>
                <a:uLnTx/>
                <a:uFillTx/>
                <a:latin typeface="+mn-lt"/>
                <a:ea typeface="+mn-ea"/>
                <a:cs typeface="Arial"/>
              </a:rPr>
              <a:t>运行</a:t>
            </a:r>
            <a:r>
              <a:rPr kumimoji="0" lang="en-US" altLang="zh-CN" sz="2000" b="0" i="0" u="none" strike="noStrike" kern="1200" cap="none" spc="-5" normalizeH="0" baseline="0" noProof="0" dirty="0" smtClean="0">
                <a:ln>
                  <a:noFill/>
                </a:ln>
                <a:solidFill>
                  <a:srgbClr val="162A46"/>
                </a:solidFill>
                <a:effectLst/>
                <a:uLnTx/>
                <a:uFillTx/>
                <a:latin typeface="+mn-lt"/>
                <a:ea typeface="+mn-ea"/>
                <a:cs typeface="Arial"/>
              </a:rPr>
              <a:t>Orion</a:t>
            </a:r>
            <a:r>
              <a:rPr kumimoji="0" lang="zh-CN" altLang="en-US" sz="2000" b="0" i="0" u="none" strike="noStrike" kern="1200" cap="none" spc="-5" normalizeH="0" baseline="0" noProof="0" dirty="0" smtClean="0">
                <a:ln>
                  <a:noFill/>
                </a:ln>
                <a:solidFill>
                  <a:srgbClr val="162A46"/>
                </a:solidFill>
                <a:effectLst/>
                <a:uLnTx/>
                <a:uFillTx/>
                <a:latin typeface="+mn-lt"/>
                <a:ea typeface="+mn-ea"/>
                <a:cs typeface="Arial"/>
              </a:rPr>
              <a:t>文件系统</a:t>
            </a:r>
            <a:r>
              <a:rPr kumimoji="0" sz="2000" b="0" i="0" u="none" strike="noStrike" kern="1200" cap="none" spc="0" normalizeH="0" baseline="0" noProof="0" dirty="0" smtClean="0">
                <a:ln>
                  <a:noFill/>
                </a:ln>
                <a:solidFill>
                  <a:srgbClr val="162A46"/>
                </a:solidFill>
                <a:effectLst/>
                <a:uLnTx/>
                <a:uFillTx/>
                <a:latin typeface="+mn-lt"/>
                <a:ea typeface="+mn-ea"/>
                <a:cs typeface="Arial"/>
              </a:rPr>
              <a:t>, </a:t>
            </a:r>
            <a:r>
              <a:rPr lang="zh-CN" altLang="en-US" sz="2000" spc="-5" dirty="0" smtClean="0">
                <a:solidFill>
                  <a:srgbClr val="162A46"/>
                </a:solidFill>
                <a:latin typeface="+mn-lt"/>
                <a:cs typeface="Arial"/>
              </a:rPr>
              <a:t>保管活动的元数据和缓存数据</a:t>
            </a:r>
            <a:r>
              <a:rPr kumimoji="0" sz="2000" b="0" i="0" u="none" strike="noStrike" kern="1200" cap="none" spc="-5" normalizeH="0" baseline="0" noProof="0" dirty="0" smtClean="0">
                <a:ln>
                  <a:noFill/>
                </a:ln>
                <a:solidFill>
                  <a:srgbClr val="162A46"/>
                </a:solidFill>
                <a:effectLst/>
                <a:uLnTx/>
                <a:uFillTx/>
                <a:latin typeface="+mn-lt"/>
                <a:ea typeface="+mn-ea"/>
                <a:cs typeface="Arial"/>
              </a:rPr>
              <a:t>. </a:t>
            </a:r>
            <a:r>
              <a:rPr lang="zh-CN" altLang="en-US" sz="2000" spc="-5" dirty="0" smtClean="0">
                <a:solidFill>
                  <a:srgbClr val="162A46"/>
                </a:solidFill>
                <a:latin typeface="+mn-lt"/>
                <a:cs typeface="Arial"/>
              </a:rPr>
              <a:t>访问本地</a:t>
            </a:r>
            <a:r>
              <a:rPr kumimoji="0" sz="2000" b="0" i="0" u="none" strike="noStrike" kern="1200" cap="none" spc="-5" normalizeH="0" baseline="0" noProof="0" dirty="0" smtClean="0">
                <a:ln>
                  <a:noFill/>
                </a:ln>
                <a:solidFill>
                  <a:srgbClr val="162A46"/>
                </a:solidFill>
                <a:effectLst/>
                <a:uLnTx/>
                <a:uFillTx/>
                <a:latin typeface="+mn-lt"/>
                <a:ea typeface="+mn-ea"/>
                <a:cs typeface="Arial"/>
              </a:rPr>
              <a:t>NVMM</a:t>
            </a:r>
            <a:endParaRPr kumimoji="0" sz="2000" b="0" i="0" u="none" strike="noStrike" kern="1200" cap="none" spc="0" normalizeH="0" baseline="0" noProof="0" dirty="0">
              <a:ln>
                <a:noFill/>
              </a:ln>
              <a:solidFill>
                <a:prstClr val="black"/>
              </a:solidFill>
              <a:effectLst/>
              <a:uLnTx/>
              <a:uFillTx/>
              <a:latin typeface="+mn-lt"/>
              <a:ea typeface="+mn-ea"/>
              <a:cs typeface="Arial"/>
            </a:endParaRPr>
          </a:p>
          <a:p>
            <a:pPr marL="355600" marR="0" lvl="0" indent="-342900" algn="l" defTabSz="914400" rtl="0" eaLnBrk="1" fontAlgn="auto" latinLnBrk="0" hangingPunct="1">
              <a:lnSpc>
                <a:spcPct val="100000"/>
              </a:lnSpc>
              <a:spcBef>
                <a:spcPts val="530"/>
              </a:spcBef>
              <a:spcAft>
                <a:spcPts val="0"/>
              </a:spcAft>
              <a:buClrTx/>
              <a:buSzTx/>
              <a:buFont typeface="Arial"/>
              <a:buChar char="•"/>
              <a:tabLst>
                <a:tab pos="354965" algn="l"/>
                <a:tab pos="355600" algn="l"/>
              </a:tabLst>
              <a:defRPr/>
            </a:pPr>
            <a:r>
              <a:rPr lang="zh-CN" altLang="en-US" sz="2000" b="1" spc="-5" dirty="0" smtClean="0">
                <a:solidFill>
                  <a:srgbClr val="162A46"/>
                </a:solidFill>
                <a:latin typeface="+mn-lt"/>
                <a:cs typeface="Arial"/>
              </a:rPr>
              <a:t>数据存储</a:t>
            </a:r>
            <a:r>
              <a:rPr kumimoji="0" sz="2000" b="1" i="0" u="none" strike="noStrike" kern="1200" cap="none" spc="-5" normalizeH="0" baseline="0" noProof="0" dirty="0" smtClean="0">
                <a:ln>
                  <a:noFill/>
                </a:ln>
                <a:solidFill>
                  <a:srgbClr val="162A46"/>
                </a:solidFill>
                <a:effectLst/>
                <a:uLnTx/>
                <a:uFillTx/>
                <a:latin typeface="+mn-lt"/>
                <a:ea typeface="+mn-ea"/>
                <a:cs typeface="Arial"/>
              </a:rPr>
              <a:t> </a:t>
            </a:r>
            <a:r>
              <a:rPr kumimoji="0" sz="2000" b="1" i="0" u="none" strike="noStrike" kern="1200" cap="none" spc="-5" normalizeH="0" baseline="0" noProof="0" dirty="0">
                <a:ln>
                  <a:noFill/>
                </a:ln>
                <a:solidFill>
                  <a:srgbClr val="162A46"/>
                </a:solidFill>
                <a:effectLst/>
                <a:uLnTx/>
                <a:uFillTx/>
                <a:latin typeface="+mn-lt"/>
                <a:ea typeface="+mn-ea"/>
                <a:cs typeface="Arial"/>
              </a:rPr>
              <a:t>(DS)</a:t>
            </a:r>
            <a:r>
              <a:rPr kumimoji="0" sz="2000" b="0" i="0" u="none" strike="noStrike" kern="1200" cap="none" spc="-5" normalizeH="0" baseline="0" noProof="0" dirty="0">
                <a:ln>
                  <a:noFill/>
                </a:ln>
                <a:solidFill>
                  <a:srgbClr val="162A46"/>
                </a:solidFill>
                <a:effectLst/>
                <a:uLnTx/>
                <a:uFillTx/>
                <a:latin typeface="+mn-lt"/>
                <a:ea typeface="+mn-ea"/>
                <a:cs typeface="Arial"/>
              </a:rPr>
              <a:t>: </a:t>
            </a:r>
            <a:r>
              <a:rPr kumimoji="0" sz="2000" b="0" i="0" u="none" strike="noStrike" kern="1200" cap="none" spc="-10" normalizeH="0" baseline="0" noProof="0" dirty="0" smtClean="0">
                <a:ln>
                  <a:noFill/>
                </a:ln>
                <a:solidFill>
                  <a:srgbClr val="162A46"/>
                </a:solidFill>
                <a:effectLst/>
                <a:uLnTx/>
                <a:uFillTx/>
                <a:latin typeface="+mn-lt"/>
                <a:ea typeface="+mn-ea"/>
                <a:cs typeface="Arial"/>
              </a:rPr>
              <a:t>NVMM</a:t>
            </a:r>
            <a:r>
              <a:rPr lang="zh-CN" altLang="en-US" sz="2000" spc="60" dirty="0">
                <a:solidFill>
                  <a:srgbClr val="162A46"/>
                </a:solidFill>
                <a:latin typeface="+mn-lt"/>
                <a:cs typeface="Arial"/>
              </a:rPr>
              <a:t>数据</a:t>
            </a:r>
            <a:endParaRPr kumimoji="0" sz="2000" b="0" i="0" u="none" strike="noStrike" kern="1200" cap="none" spc="0" normalizeH="0" baseline="0" noProof="0" dirty="0">
              <a:ln>
                <a:noFill/>
              </a:ln>
              <a:solidFill>
                <a:prstClr val="black"/>
              </a:solidFill>
              <a:effectLst/>
              <a:uLnTx/>
              <a:uFillTx/>
              <a:latin typeface="+mn-lt"/>
              <a:ea typeface="+mn-ea"/>
              <a:cs typeface="Arial"/>
            </a:endParaRPr>
          </a:p>
        </p:txBody>
      </p:sp>
      <p:sp>
        <p:nvSpPr>
          <p:cNvPr id="103" name="object 42"/>
          <p:cNvSpPr txBox="1"/>
          <p:nvPr/>
        </p:nvSpPr>
        <p:spPr>
          <a:xfrm>
            <a:off x="242164" y="4267430"/>
            <a:ext cx="3696104" cy="1375377"/>
          </a:xfrm>
          <a:prstGeom prst="rect">
            <a:avLst/>
          </a:prstGeom>
        </p:spPr>
        <p:txBody>
          <a:bodyPr vert="horz" wrap="square" lIns="0" tIns="79375" rIns="0" bIns="0" rtlCol="0">
            <a:spAutoFit/>
          </a:bodyPr>
          <a:lstStyle/>
          <a:p>
            <a:pPr marL="355600" marR="0" lvl="0" indent="-342900" algn="l" defTabSz="914400" rtl="0" eaLnBrk="1" fontAlgn="auto" latinLnBrk="0" hangingPunct="1">
              <a:lnSpc>
                <a:spcPct val="100000"/>
              </a:lnSpc>
              <a:spcBef>
                <a:spcPts val="625"/>
              </a:spcBef>
              <a:spcAft>
                <a:spcPts val="0"/>
              </a:spcAft>
              <a:buClrTx/>
              <a:buSzTx/>
              <a:buFontTx/>
              <a:buChar char="•"/>
              <a:tabLst>
                <a:tab pos="354965" algn="l"/>
                <a:tab pos="355600" algn="l"/>
              </a:tabLst>
              <a:defRPr/>
            </a:pPr>
            <a:r>
              <a:rPr kumimoji="0" lang="zh-CN" altLang="en-US" sz="2000" b="0" i="0" u="none" strike="noStrike" kern="1200" cap="none" spc="-5" normalizeH="0" baseline="0" noProof="0" dirty="0" smtClean="0">
                <a:ln>
                  <a:noFill/>
                </a:ln>
                <a:solidFill>
                  <a:srgbClr val="162A46"/>
                </a:solidFill>
                <a:effectLst/>
                <a:uLnTx/>
                <a:uFillTx/>
                <a:latin typeface="+mn-lt"/>
                <a:ea typeface="+mn-ea"/>
                <a:cs typeface="Arial"/>
              </a:rPr>
              <a:t>元数据访问</a:t>
            </a:r>
            <a:r>
              <a:rPr kumimoji="0" sz="2000" b="0" i="0" u="none" strike="noStrike" kern="1200" cap="none" spc="-5" normalizeH="0" baseline="0" noProof="0" dirty="0" smtClean="0">
                <a:ln>
                  <a:noFill/>
                </a:ln>
                <a:solidFill>
                  <a:srgbClr val="162A46"/>
                </a:solidFill>
                <a:effectLst/>
                <a:uLnTx/>
                <a:uFillTx/>
                <a:latin typeface="+mn-lt"/>
                <a:ea typeface="+mn-ea"/>
                <a:cs typeface="Arial"/>
              </a:rPr>
              <a:t>: </a:t>
            </a:r>
            <a:r>
              <a:rPr kumimoji="0" lang="zh-CN" altLang="en-US" sz="2000" b="0" i="0" u="none" strike="noStrike" kern="1200" cap="none" spc="-5" normalizeH="0" baseline="0" noProof="0" dirty="0" smtClean="0">
                <a:ln>
                  <a:noFill/>
                </a:ln>
                <a:solidFill>
                  <a:srgbClr val="162A46"/>
                </a:solidFill>
                <a:effectLst/>
                <a:uLnTx/>
                <a:uFillTx/>
                <a:latin typeface="+mn-lt"/>
                <a:ea typeface="+mn-ea"/>
                <a:cs typeface="Arial"/>
              </a:rPr>
              <a:t>客户端</a:t>
            </a:r>
            <a:r>
              <a:rPr kumimoji="0" sz="2000" b="0" i="0" u="none" strike="noStrike" kern="1200" cap="none" spc="-5" normalizeH="0" baseline="0" noProof="0" dirty="0" smtClean="0">
                <a:ln>
                  <a:noFill/>
                </a:ln>
                <a:solidFill>
                  <a:srgbClr val="162A46"/>
                </a:solidFill>
                <a:effectLst/>
                <a:uLnTx/>
                <a:uFillTx/>
                <a:latin typeface="+mn-lt"/>
                <a:ea typeface="+mn-ea"/>
                <a:cs typeface="Arial"/>
              </a:rPr>
              <a:t> </a:t>
            </a:r>
            <a:r>
              <a:rPr kumimoji="0" sz="2000" b="0" i="0" u="none" strike="noStrike" kern="1200" cap="none" spc="-5" normalizeH="0" baseline="0" noProof="0" dirty="0">
                <a:ln>
                  <a:noFill/>
                </a:ln>
                <a:solidFill>
                  <a:srgbClr val="162A46"/>
                </a:solidFill>
                <a:effectLst/>
                <a:uLnTx/>
                <a:uFillTx/>
                <a:latin typeface="+mn-lt"/>
                <a:ea typeface="+mn-ea"/>
                <a:cs typeface="Arial"/>
              </a:rPr>
              <a:t>&lt;=&gt; </a:t>
            </a:r>
            <a:r>
              <a:rPr kumimoji="0" sz="2000" b="0" i="0" u="none" strike="noStrike" kern="1200" cap="none" spc="-10" normalizeH="0" baseline="0" noProof="0" dirty="0">
                <a:ln>
                  <a:noFill/>
                </a:ln>
                <a:solidFill>
                  <a:srgbClr val="162A46"/>
                </a:solidFill>
                <a:effectLst/>
                <a:uLnTx/>
                <a:uFillTx/>
                <a:latin typeface="+mn-lt"/>
                <a:ea typeface="+mn-ea"/>
                <a:cs typeface="Arial"/>
              </a:rPr>
              <a:t>MDS</a:t>
            </a:r>
            <a:r>
              <a:rPr kumimoji="0" sz="2000" b="0" i="0" u="none" strike="noStrike" kern="1200" cap="none" spc="105" normalizeH="0" baseline="0" noProof="0" dirty="0">
                <a:ln>
                  <a:noFill/>
                </a:ln>
                <a:solidFill>
                  <a:srgbClr val="162A46"/>
                </a:solidFill>
                <a:effectLst/>
                <a:uLnTx/>
                <a:uFillTx/>
                <a:latin typeface="+mn-lt"/>
                <a:ea typeface="+mn-ea"/>
                <a:cs typeface="Arial"/>
              </a:rPr>
              <a:t> </a:t>
            </a:r>
            <a:r>
              <a:rPr kumimoji="0" sz="2000" b="0" i="0" u="none" strike="noStrike" kern="1200" cap="none" spc="-5" normalizeH="0" baseline="0" noProof="0" dirty="0" smtClean="0">
                <a:ln>
                  <a:noFill/>
                </a:ln>
                <a:solidFill>
                  <a:srgbClr val="162A46"/>
                </a:solidFill>
                <a:effectLst/>
                <a:uLnTx/>
                <a:uFillTx/>
                <a:latin typeface="+mn-lt"/>
                <a:ea typeface="+mn-ea"/>
                <a:cs typeface="Arial"/>
              </a:rPr>
              <a:t>(</a:t>
            </a:r>
            <a:r>
              <a:rPr kumimoji="0" lang="zh-CN" altLang="en-US" sz="2000" b="0" i="0" u="none" strike="noStrike" kern="1200" cap="none" spc="-5" normalizeH="0" baseline="0" noProof="0" dirty="0" smtClean="0">
                <a:ln>
                  <a:noFill/>
                </a:ln>
                <a:solidFill>
                  <a:srgbClr val="162A46"/>
                </a:solidFill>
                <a:effectLst/>
                <a:uLnTx/>
                <a:uFillTx/>
                <a:latin typeface="+mn-lt"/>
                <a:ea typeface="+mn-ea"/>
                <a:cs typeface="Arial"/>
              </a:rPr>
              <a:t>双向</a:t>
            </a:r>
            <a:r>
              <a:rPr kumimoji="0" sz="2000" b="0" i="0" u="none" strike="noStrike" kern="1200" cap="none" spc="-5" normalizeH="0" baseline="0" noProof="0" dirty="0" smtClean="0">
                <a:ln>
                  <a:noFill/>
                </a:ln>
                <a:solidFill>
                  <a:srgbClr val="162A46"/>
                </a:solidFill>
                <a:effectLst/>
                <a:uLnTx/>
                <a:uFillTx/>
                <a:latin typeface="+mn-lt"/>
                <a:ea typeface="+mn-ea"/>
                <a:cs typeface="Arial"/>
              </a:rPr>
              <a:t>)</a:t>
            </a:r>
            <a:endParaRPr kumimoji="0" sz="2000" b="0" i="0" u="none" strike="noStrike" kern="1200" cap="none" spc="0" normalizeH="0" baseline="0" noProof="0" dirty="0">
              <a:ln>
                <a:noFill/>
              </a:ln>
              <a:solidFill>
                <a:prstClr val="black"/>
              </a:solidFill>
              <a:effectLst/>
              <a:uLnTx/>
              <a:uFillTx/>
              <a:latin typeface="+mn-lt"/>
              <a:ea typeface="+mn-ea"/>
              <a:cs typeface="Arial"/>
            </a:endParaRPr>
          </a:p>
          <a:p>
            <a:pPr marL="355600" marR="0" lvl="0" indent="-342900" algn="l" defTabSz="914400" rtl="0" eaLnBrk="1" fontAlgn="auto" latinLnBrk="0" hangingPunct="1">
              <a:lnSpc>
                <a:spcPct val="100000"/>
              </a:lnSpc>
              <a:spcBef>
                <a:spcPts val="530"/>
              </a:spcBef>
              <a:spcAft>
                <a:spcPts val="0"/>
              </a:spcAft>
              <a:buClrTx/>
              <a:buSzTx/>
              <a:buFontTx/>
              <a:buChar char="•"/>
              <a:tabLst>
                <a:tab pos="354965" algn="l"/>
                <a:tab pos="355600" algn="l"/>
              </a:tabLst>
              <a:defRPr/>
            </a:pPr>
            <a:r>
              <a:rPr lang="zh-CN" altLang="en-US" sz="2000" spc="-5" dirty="0" smtClean="0">
                <a:solidFill>
                  <a:srgbClr val="162A46"/>
                </a:solidFill>
                <a:latin typeface="+mn-lt"/>
                <a:cs typeface="Arial"/>
              </a:rPr>
              <a:t>数据访问</a:t>
            </a:r>
            <a:r>
              <a:rPr kumimoji="0" sz="2000" b="0" i="0" u="none" strike="noStrike" kern="1200" cap="none" spc="-5" normalizeH="0" baseline="0" noProof="0" dirty="0" smtClean="0">
                <a:ln>
                  <a:noFill/>
                </a:ln>
                <a:solidFill>
                  <a:srgbClr val="162A46"/>
                </a:solidFill>
                <a:effectLst/>
                <a:uLnTx/>
                <a:uFillTx/>
                <a:latin typeface="+mn-lt"/>
                <a:ea typeface="+mn-ea"/>
                <a:cs typeface="Arial"/>
              </a:rPr>
              <a:t>: </a:t>
            </a:r>
            <a:r>
              <a:rPr kumimoji="0" lang="zh-CN" altLang="en-US" sz="2000" b="0" i="0" u="none" strike="noStrike" kern="1200" cap="none" spc="-5" normalizeH="0" baseline="0" noProof="0" dirty="0" smtClean="0">
                <a:ln>
                  <a:noFill/>
                </a:ln>
                <a:solidFill>
                  <a:srgbClr val="162A46"/>
                </a:solidFill>
                <a:effectLst/>
                <a:uLnTx/>
                <a:uFillTx/>
                <a:latin typeface="+mn-lt"/>
                <a:ea typeface="+mn-ea"/>
                <a:cs typeface="Arial"/>
              </a:rPr>
              <a:t>客户端</a:t>
            </a:r>
            <a:r>
              <a:rPr kumimoji="0" sz="2000" b="0" i="0" u="none" strike="noStrike" kern="1200" cap="none" spc="-5" normalizeH="0" baseline="0" noProof="0" dirty="0" smtClean="0">
                <a:ln>
                  <a:noFill/>
                </a:ln>
                <a:solidFill>
                  <a:srgbClr val="162A46"/>
                </a:solidFill>
                <a:effectLst/>
                <a:uLnTx/>
                <a:uFillTx/>
                <a:latin typeface="+mn-lt"/>
                <a:ea typeface="+mn-ea"/>
                <a:cs typeface="Arial"/>
              </a:rPr>
              <a:t> </a:t>
            </a:r>
            <a:r>
              <a:rPr kumimoji="0" sz="2000" b="0" i="0" u="none" strike="noStrike" kern="1200" cap="none" spc="-5" normalizeH="0" baseline="0" noProof="0" dirty="0">
                <a:ln>
                  <a:noFill/>
                </a:ln>
                <a:solidFill>
                  <a:srgbClr val="162A46"/>
                </a:solidFill>
                <a:effectLst/>
                <a:uLnTx/>
                <a:uFillTx/>
                <a:latin typeface="+mn-lt"/>
                <a:ea typeface="+mn-ea"/>
                <a:cs typeface="Arial"/>
              </a:rPr>
              <a:t>=&gt; DSs</a:t>
            </a:r>
            <a:r>
              <a:rPr kumimoji="0" sz="2000" b="0" i="0" u="none" strike="noStrike" kern="1200" cap="none" spc="30" normalizeH="0" baseline="0" noProof="0" dirty="0">
                <a:ln>
                  <a:noFill/>
                </a:ln>
                <a:solidFill>
                  <a:srgbClr val="162A46"/>
                </a:solidFill>
                <a:effectLst/>
                <a:uLnTx/>
                <a:uFillTx/>
                <a:latin typeface="+mn-lt"/>
                <a:ea typeface="+mn-ea"/>
                <a:cs typeface="Arial"/>
              </a:rPr>
              <a:t> </a:t>
            </a:r>
            <a:r>
              <a:rPr kumimoji="0" sz="2000" b="0" i="0" u="none" strike="noStrike" kern="1200" cap="none" spc="-5" normalizeH="0" baseline="0" noProof="0" dirty="0" smtClean="0">
                <a:ln>
                  <a:noFill/>
                </a:ln>
                <a:solidFill>
                  <a:srgbClr val="162A46"/>
                </a:solidFill>
                <a:effectLst/>
                <a:uLnTx/>
                <a:uFillTx/>
                <a:latin typeface="+mn-lt"/>
                <a:ea typeface="+mn-ea"/>
                <a:cs typeface="Arial"/>
              </a:rPr>
              <a:t>(</a:t>
            </a:r>
            <a:r>
              <a:rPr kumimoji="0" lang="zh-CN" altLang="en-US" sz="2000" b="0" i="0" u="none" strike="noStrike" kern="1200" cap="none" spc="-5" normalizeH="0" baseline="0" noProof="0" dirty="0" smtClean="0">
                <a:ln>
                  <a:noFill/>
                </a:ln>
                <a:solidFill>
                  <a:srgbClr val="162A46"/>
                </a:solidFill>
                <a:effectLst/>
                <a:uLnTx/>
                <a:uFillTx/>
                <a:latin typeface="+mn-lt"/>
                <a:ea typeface="+mn-ea"/>
                <a:cs typeface="Arial"/>
              </a:rPr>
              <a:t>单向</a:t>
            </a:r>
            <a:r>
              <a:rPr kumimoji="0" sz="2000" b="0" i="0" u="none" strike="noStrike" kern="1200" cap="none" spc="-5" normalizeH="0" baseline="0" noProof="0" dirty="0" smtClean="0">
                <a:ln>
                  <a:noFill/>
                </a:ln>
                <a:solidFill>
                  <a:srgbClr val="162A46"/>
                </a:solidFill>
                <a:effectLst/>
                <a:uLnTx/>
                <a:uFillTx/>
                <a:latin typeface="+mn-lt"/>
                <a:ea typeface="+mn-ea"/>
                <a:cs typeface="Arial"/>
              </a:rPr>
              <a:t>)</a:t>
            </a:r>
            <a:endParaRPr kumimoji="0" sz="2000" b="0" i="0" u="none" strike="noStrike" kern="1200" cap="none" spc="0" normalizeH="0" baseline="0" noProof="0" dirty="0">
              <a:ln>
                <a:noFill/>
              </a:ln>
              <a:solidFill>
                <a:prstClr val="black"/>
              </a:solidFill>
              <a:effectLst/>
              <a:uLnTx/>
              <a:uFillTx/>
              <a:latin typeface="+mn-lt"/>
              <a:ea typeface="+mn-ea"/>
              <a:cs typeface="Arial"/>
            </a:endParaRPr>
          </a:p>
        </p:txBody>
      </p:sp>
    </p:spTree>
    <p:extLst>
      <p:ext uri="{BB962C8B-B14F-4D97-AF65-F5344CB8AC3E}">
        <p14:creationId xmlns:p14="http://schemas.microsoft.com/office/powerpoint/2010/main" val="116340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分布式对象存储系统</a:t>
            </a:r>
            <a:endParaRPr lang="zh-CN" altLang="en-US"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22671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latin typeface="微软雅黑" panose="020B0503020204020204" pitchFamily="34" charset="-122"/>
                <a:ea typeface="微软雅黑" panose="020B0503020204020204" pitchFamily="34" charset="-122"/>
                <a:cs typeface="+mn-cs"/>
              </a:rPr>
              <a:t>分布式对象存储系统</a:t>
            </a:r>
            <a:r>
              <a:rPr lang="en-US" altLang="zh-CN" sz="2800" dirty="0">
                <a:latin typeface="微软雅黑" panose="020B0503020204020204" pitchFamily="34" charset="-122"/>
                <a:ea typeface="微软雅黑" panose="020B0503020204020204" pitchFamily="34" charset="-122"/>
                <a:cs typeface="+mn-cs"/>
              </a:rPr>
              <a:t>--</a:t>
            </a:r>
            <a:r>
              <a:rPr lang="en-US" altLang="zh-CN" sz="2800" dirty="0" err="1">
                <a:latin typeface="微软雅黑" panose="020B0503020204020204" pitchFamily="34" charset="-122"/>
                <a:ea typeface="微软雅黑" panose="020B0503020204020204" pitchFamily="34" charset="-122"/>
                <a:cs typeface="+mn-cs"/>
              </a:rPr>
              <a:t>Ceph</a:t>
            </a:r>
            <a:endParaRPr lang="zh-CN" altLang="en-US" sz="2800" dirty="0">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p:txBody>
          <a:bodyPr/>
          <a:lstStyle/>
          <a:p>
            <a:r>
              <a:rPr lang="zh-CN" altLang="en-US" sz="2800" dirty="0"/>
              <a:t>对象存储、块设备存储和文件</a:t>
            </a:r>
            <a:r>
              <a:rPr lang="zh-CN" altLang="en-US" sz="2800" dirty="0" smtClean="0"/>
              <a:t>存储</a:t>
            </a:r>
            <a:endParaRPr lang="en-US" altLang="zh-CN" sz="2800" dirty="0" smtClean="0"/>
          </a:p>
          <a:p>
            <a:r>
              <a:rPr lang="zh-CN" altLang="en-US" sz="2800" dirty="0"/>
              <a:t>它不单是存储，同时还充分利用了存储节点上的计算能力，在存储每一个数据时，都会通过计算得出该数据存储的位置，尽量将数据分布</a:t>
            </a:r>
            <a:r>
              <a:rPr lang="zh-CN" altLang="en-US" sz="2800" dirty="0" smtClean="0"/>
              <a:t>均衡</a:t>
            </a:r>
            <a:endParaRPr lang="en-US" altLang="zh-CN" sz="2800" dirty="0" smtClean="0"/>
          </a:p>
          <a:p>
            <a:r>
              <a:rPr lang="zh-CN" altLang="en-US" sz="2800" dirty="0"/>
              <a:t>采用了</a:t>
            </a:r>
            <a:r>
              <a:rPr lang="en-US" altLang="zh-CN" sz="2800" dirty="0"/>
              <a:t>CRUSH</a:t>
            </a:r>
            <a:r>
              <a:rPr lang="zh-CN" altLang="en-US" sz="2800" dirty="0"/>
              <a:t>、</a:t>
            </a:r>
            <a:r>
              <a:rPr lang="en-US" altLang="zh-CN" sz="2800" dirty="0"/>
              <a:t>HASH</a:t>
            </a:r>
            <a:r>
              <a:rPr lang="zh-CN" altLang="en-US" sz="2800" dirty="0"/>
              <a:t>等算法，使得它不存在传统的单点故障，且随着规模的扩大，性能并不会受到影响</a:t>
            </a:r>
          </a:p>
        </p:txBody>
      </p:sp>
    </p:spTree>
    <p:extLst>
      <p:ext uri="{BB962C8B-B14F-4D97-AF65-F5344CB8AC3E}">
        <p14:creationId xmlns:p14="http://schemas.microsoft.com/office/powerpoint/2010/main" val="3456265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800" dirty="0" err="1">
                <a:latin typeface="微软雅黑" panose="020B0503020204020204" pitchFamily="34" charset="-122"/>
                <a:ea typeface="微软雅黑" panose="020B0503020204020204" pitchFamily="34" charset="-122"/>
                <a:cs typeface="+mn-cs"/>
              </a:rPr>
              <a:t>Ceph</a:t>
            </a:r>
            <a:r>
              <a:rPr lang="en-US" altLang="zh-CN" sz="2800" dirty="0">
                <a:latin typeface="微软雅黑" panose="020B0503020204020204" pitchFamily="34" charset="-122"/>
                <a:ea typeface="微软雅黑" panose="020B0503020204020204" pitchFamily="34" charset="-122"/>
                <a:cs typeface="+mn-cs"/>
              </a:rPr>
              <a:t>—</a:t>
            </a:r>
            <a:r>
              <a:rPr lang="zh-CN" altLang="en-US" sz="2800" dirty="0">
                <a:latin typeface="微软雅黑" panose="020B0503020204020204" pitchFamily="34" charset="-122"/>
                <a:ea typeface="微软雅黑" panose="020B0503020204020204" pitchFamily="34" charset="-122"/>
                <a:cs typeface="+mn-cs"/>
              </a:rPr>
              <a:t>主要架构</a:t>
            </a:r>
          </a:p>
        </p:txBody>
      </p:sp>
      <p:sp>
        <p:nvSpPr>
          <p:cNvPr id="3" name="内容占位符 2"/>
          <p:cNvSpPr>
            <a:spLocks noGrp="1"/>
          </p:cNvSpPr>
          <p:nvPr>
            <p:ph idx="1"/>
          </p:nvPr>
        </p:nvSpPr>
        <p:spPr/>
        <p:txBody>
          <a:bodyPr/>
          <a:lstStyle/>
          <a:p>
            <a:endParaRPr lang="zh-CN" altLang="en-US" dirty="0"/>
          </a:p>
        </p:txBody>
      </p:sp>
      <p:pic>
        <p:nvPicPr>
          <p:cNvPr id="1026" name="Picture 2" descr="https://img-blog.csdnimg.cn/20190603164925413.png?x-oss-process=image/watermark,type_ZmFuZ3poZW5naGVpdGk,shadow_10,text_aHR0cHM6Ly9ibG9nLmNzZG4ubmV0L3dlaXhpbl80MzYxODA3MA==,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0768"/>
            <a:ext cx="9144000"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95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800" dirty="0" err="1">
                <a:latin typeface="微软雅黑" panose="020B0503020204020204" pitchFamily="34" charset="-122"/>
                <a:ea typeface="微软雅黑" panose="020B0503020204020204" pitchFamily="34" charset="-122"/>
                <a:cs typeface="+mn-cs"/>
              </a:rPr>
              <a:t>Ceph</a:t>
            </a:r>
            <a:r>
              <a:rPr lang="en-US" altLang="zh-CN" sz="2800" dirty="0">
                <a:latin typeface="微软雅黑" panose="020B0503020204020204" pitchFamily="34" charset="-122"/>
                <a:ea typeface="微软雅黑" panose="020B0503020204020204" pitchFamily="34" charset="-122"/>
                <a:cs typeface="+mn-cs"/>
              </a:rPr>
              <a:t>—</a:t>
            </a:r>
            <a:r>
              <a:rPr lang="zh-CN" altLang="en-US" sz="2800" dirty="0">
                <a:latin typeface="微软雅黑" panose="020B0503020204020204" pitchFamily="34" charset="-122"/>
                <a:ea typeface="微软雅黑" panose="020B0503020204020204" pitchFamily="34" charset="-122"/>
                <a:cs typeface="+mn-cs"/>
              </a:rPr>
              <a:t>功能模块</a:t>
            </a:r>
          </a:p>
        </p:txBody>
      </p:sp>
      <p:sp>
        <p:nvSpPr>
          <p:cNvPr id="3" name="内容占位符 2"/>
          <p:cNvSpPr>
            <a:spLocks noGrp="1"/>
          </p:cNvSpPr>
          <p:nvPr>
            <p:ph idx="1"/>
          </p:nvPr>
        </p:nvSpPr>
        <p:spPr/>
        <p:txBody>
          <a:bodyPr>
            <a:normAutofit/>
          </a:bodyPr>
          <a:lstStyle/>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1500188"/>
            <a:ext cx="8564150" cy="5097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560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smtClean="0">
                <a:latin typeface="微软雅黑" panose="020B0503020204020204" pitchFamily="34" charset="-122"/>
                <a:ea typeface="微软雅黑" panose="020B0503020204020204" pitchFamily="34" charset="-122"/>
              </a:rPr>
              <a:t>目录</a:t>
            </a:r>
            <a:endParaRPr lang="zh-CN" altLang="en-US" sz="2800" dirty="0"/>
          </a:p>
        </p:txBody>
      </p:sp>
      <p:sp>
        <p:nvSpPr>
          <p:cNvPr id="3" name="内容占位符 2"/>
          <p:cNvSpPr>
            <a:spLocks noGrp="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分布式</a:t>
            </a:r>
            <a:r>
              <a:rPr lang="zh-CN" altLang="en-US" sz="2400" dirty="0" smtClean="0">
                <a:latin typeface="微软雅黑" panose="020B0503020204020204" pitchFamily="34" charset="-122"/>
                <a:ea typeface="微软雅黑" panose="020B0503020204020204" pitchFamily="34" charset="-122"/>
              </a:rPr>
              <a:t>文件系统</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GFS(SOSP 2003), HDFS(MSST 2010), Octopus(ATC 2017), Orion(FAST 2019</a:t>
            </a:r>
            <a:r>
              <a:rPr lang="en-US" altLang="zh-CN" sz="2000" dirty="0" smtClean="0">
                <a:latin typeface="微软雅黑" panose="020B0503020204020204" pitchFamily="34" charset="-122"/>
                <a:ea typeface="微软雅黑" panose="020B0503020204020204" pitchFamily="34" charset="-122"/>
              </a:rPr>
              <a:t>)</a:t>
            </a:r>
          </a:p>
          <a:p>
            <a:r>
              <a:rPr lang="zh-CN" altLang="en-US" sz="2400" dirty="0" smtClean="0">
                <a:latin typeface="微软雅黑" panose="020B0503020204020204" pitchFamily="34" charset="-122"/>
                <a:ea typeface="微软雅黑" panose="020B0503020204020204" pitchFamily="34" charset="-122"/>
              </a:rPr>
              <a:t>分布式</a:t>
            </a:r>
            <a:r>
              <a:rPr lang="zh-CN" altLang="en-US" sz="2400" dirty="0">
                <a:latin typeface="微软雅黑" panose="020B0503020204020204" pitchFamily="34" charset="-122"/>
                <a:ea typeface="微软雅黑" panose="020B0503020204020204" pitchFamily="34" charset="-122"/>
              </a:rPr>
              <a:t>对象</a:t>
            </a:r>
            <a:r>
              <a:rPr lang="zh-CN" altLang="en-US" sz="2400" dirty="0" smtClean="0">
                <a:latin typeface="微软雅黑" panose="020B0503020204020204" pitchFamily="34" charset="-122"/>
                <a:ea typeface="微软雅黑" panose="020B0503020204020204" pitchFamily="34" charset="-122"/>
              </a:rPr>
              <a:t>存储系统</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Ceph</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OSDI 2006)</a:t>
            </a:r>
            <a:endParaRPr lang="zh-CN" altLang="en-US" sz="20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新型分布式</a:t>
            </a:r>
            <a:r>
              <a:rPr lang="zh-CN" altLang="en-US" sz="2400" dirty="0" smtClean="0">
                <a:latin typeface="微软雅黑" panose="020B0503020204020204" pitchFamily="34" charset="-122"/>
                <a:ea typeface="微软雅黑" panose="020B0503020204020204" pitchFamily="34" charset="-122"/>
              </a:rPr>
              <a:t>存储系统</a:t>
            </a:r>
            <a:endParaRPr lang="en-US" altLang="zh-CN" sz="2400" dirty="0" smtClean="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基于许可区块链的分布式</a:t>
            </a:r>
            <a:r>
              <a:rPr lang="zh-CN" altLang="en-US" sz="2000" dirty="0" smtClean="0">
                <a:latin typeface="微软雅黑" panose="020B0503020204020204" pitchFamily="34" charset="-122"/>
                <a:ea typeface="微软雅黑" panose="020B0503020204020204" pitchFamily="34" charset="-122"/>
              </a:rPr>
              <a:t>存储系统</a:t>
            </a:r>
            <a:r>
              <a:rPr lang="en-US" altLang="zh-CN" sz="2000" dirty="0" smtClean="0">
                <a:latin typeface="微软雅黑" panose="020B0503020204020204" pitchFamily="34" charset="-122"/>
                <a:ea typeface="微软雅黑" panose="020B0503020204020204" pitchFamily="34" charset="-122"/>
              </a:rPr>
              <a:t>(SAC 2019)</a:t>
            </a:r>
            <a:endParaRPr lang="zh-CN" altLang="en-US" sz="20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分布式存储系统的应用</a:t>
            </a:r>
            <a:endParaRPr lang="en-US" altLang="zh-CN" sz="2400" dirty="0" smtClean="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海量遥感</a:t>
            </a:r>
            <a:r>
              <a:rPr lang="zh-CN" altLang="en-US" sz="2000" dirty="0" smtClean="0">
                <a:latin typeface="微软雅黑" panose="020B0503020204020204" pitchFamily="34" charset="-122"/>
                <a:ea typeface="微软雅黑" panose="020B0503020204020204" pitchFamily="34" charset="-122"/>
              </a:rPr>
              <a:t>数据处理</a:t>
            </a:r>
            <a:r>
              <a:rPr lang="en-US" altLang="zh-CN" sz="2000" dirty="0" smtClean="0">
                <a:latin typeface="微软雅黑" panose="020B0503020204020204" pitchFamily="34" charset="-122"/>
                <a:ea typeface="微软雅黑" panose="020B0503020204020204" pitchFamily="34" charset="-122"/>
              </a:rPr>
              <a:t>(IIKI 2017), </a:t>
            </a:r>
            <a:r>
              <a:rPr lang="zh-CN" altLang="en-US" sz="2000" dirty="0" smtClean="0">
                <a:latin typeface="微软雅黑" panose="020B0503020204020204" pitchFamily="34" charset="-122"/>
                <a:ea typeface="微软雅黑" panose="020B0503020204020204" pitchFamily="34" charset="-122"/>
              </a:rPr>
              <a:t>大量</a:t>
            </a:r>
            <a:r>
              <a:rPr lang="zh-CN" altLang="en-US" sz="2000" dirty="0">
                <a:latin typeface="微软雅黑" panose="020B0503020204020204" pitchFamily="34" charset="-122"/>
                <a:ea typeface="微软雅黑" panose="020B0503020204020204" pitchFamily="34" charset="-122"/>
              </a:rPr>
              <a:t>并行迭代图</a:t>
            </a:r>
            <a:r>
              <a:rPr lang="zh-CN" altLang="en-US" sz="2000" dirty="0" smtClean="0">
                <a:latin typeface="微软雅黑" panose="020B0503020204020204" pitchFamily="34" charset="-122"/>
                <a:ea typeface="微软雅黑" panose="020B0503020204020204" pitchFamily="34" charset="-122"/>
              </a:rPr>
              <a:t>处理</a:t>
            </a:r>
            <a:r>
              <a:rPr lang="en-US" altLang="zh-CN" sz="2000" dirty="0" smtClean="0">
                <a:latin typeface="微软雅黑" panose="020B0503020204020204" pitchFamily="34" charset="-122"/>
                <a:ea typeface="微软雅黑" panose="020B0503020204020204" pitchFamily="34" charset="-122"/>
              </a:rPr>
              <a:t>(TOS 2019)</a:t>
            </a:r>
          </a:p>
          <a:p>
            <a:pPr marL="457200" lvl="1" indent="0">
              <a:buNone/>
            </a:pPr>
            <a:endParaRPr lang="zh-CN" altLang="en-US" dirty="0">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sz="half" idx="10"/>
          </p:nvPr>
        </p:nvSpPr>
        <p:spPr/>
        <p:txBody>
          <a:bodyPr/>
          <a:lstStyle/>
          <a:p>
            <a:pPr>
              <a:defRPr/>
            </a:pPr>
            <a:fld id="{2F2C2BD8-DC09-44D7-BEB7-4613670119AF}" type="datetime1">
              <a:rPr lang="zh-CN" altLang="en-US" smtClean="0"/>
              <a:t>2019/10/29</a:t>
            </a:fld>
            <a:endParaRPr lang="zh-CN" altLang="en-US"/>
          </a:p>
        </p:txBody>
      </p:sp>
      <p:sp>
        <p:nvSpPr>
          <p:cNvPr id="5" name="灯片编号占位符 4"/>
          <p:cNvSpPr>
            <a:spLocks noGrp="1"/>
          </p:cNvSpPr>
          <p:nvPr>
            <p:ph type="sldNum" sz="quarter" idx="12"/>
          </p:nvPr>
        </p:nvSpPr>
        <p:spPr/>
        <p:txBody>
          <a:bodyPr/>
          <a:lstStyle/>
          <a:p>
            <a:pPr>
              <a:defRPr/>
            </a:pPr>
            <a:fld id="{4CBD0D44-8406-448B-AB0E-57870CF88861}" type="slidenum">
              <a:rPr lang="zh-CN" altLang="en-US" smtClean="0"/>
              <a:pPr>
                <a:defRPr/>
              </a:pPr>
              <a:t>2</a:t>
            </a:fld>
            <a:endParaRPr lang="zh-CN" altLang="en-US"/>
          </a:p>
        </p:txBody>
      </p:sp>
    </p:spTree>
    <p:extLst>
      <p:ext uri="{BB962C8B-B14F-4D97-AF65-F5344CB8AC3E}">
        <p14:creationId xmlns:p14="http://schemas.microsoft.com/office/powerpoint/2010/main" val="3416565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latin typeface="微软雅黑" panose="020B0503020204020204" pitchFamily="34" charset="-122"/>
                <a:ea typeface="微软雅黑" panose="020B0503020204020204" pitchFamily="34" charset="-122"/>
                <a:cs typeface="+mn-cs"/>
              </a:rPr>
              <a:t>分布式对象存储系统</a:t>
            </a:r>
            <a:r>
              <a:rPr lang="en-US" altLang="zh-CN" sz="2800" dirty="0">
                <a:latin typeface="微软雅黑" panose="020B0503020204020204" pitchFamily="34" charset="-122"/>
                <a:ea typeface="微软雅黑" panose="020B0503020204020204" pitchFamily="34" charset="-122"/>
                <a:cs typeface="+mn-cs"/>
              </a:rPr>
              <a:t>--</a:t>
            </a:r>
            <a:r>
              <a:rPr lang="en-US" altLang="zh-CN" sz="2800" dirty="0" err="1">
                <a:latin typeface="微软雅黑" panose="020B0503020204020204" pitchFamily="34" charset="-122"/>
                <a:ea typeface="微软雅黑" panose="020B0503020204020204" pitchFamily="34" charset="-122"/>
                <a:cs typeface="+mn-cs"/>
              </a:rPr>
              <a:t>Ceph</a:t>
            </a:r>
            <a:endParaRPr lang="zh-CN" altLang="en-US" sz="2800" dirty="0">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p:txBody>
          <a:bodyPr/>
          <a:lstStyle/>
          <a:p>
            <a:endParaRPr lang="zh-CN" altLang="en-US" dirty="0"/>
          </a:p>
        </p:txBody>
      </p:sp>
      <p:pic>
        <p:nvPicPr>
          <p:cNvPr id="3074" name="Picture 2" descr="https://img-blog.csdnimg.cn/20190603165101954.png?x-oss-process=image/watermark,type_ZmFuZ3poZW5naGVpdGk,shadow_10,text_aHR0cHM6Ly9ibG9nLmNzZG4ubmV0L3dlaXhpbl80MzYxODA3MA==,size_16,color_FFFFFF,t_70"/>
          <p:cNvPicPr>
            <a:picLocks noChangeAspect="1" noChangeArrowheads="1"/>
          </p:cNvPicPr>
          <p:nvPr/>
        </p:nvPicPr>
        <p:blipFill rotWithShape="1">
          <a:blip r:embed="rId3">
            <a:extLst>
              <a:ext uri="{28A0092B-C50C-407E-A947-70E740481C1C}">
                <a14:useLocalDpi xmlns:a14="http://schemas.microsoft.com/office/drawing/2010/main" val="0"/>
              </a:ext>
            </a:extLst>
          </a:blip>
          <a:srcRect b="2665"/>
          <a:stretch/>
        </p:blipFill>
        <p:spPr bwMode="auto">
          <a:xfrm>
            <a:off x="0" y="1340768"/>
            <a:ext cx="9144000" cy="483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831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800" dirty="0" err="1">
                <a:latin typeface="微软雅黑" panose="020B0503020204020204" pitchFamily="34" charset="-122"/>
                <a:ea typeface="微软雅黑" panose="020B0503020204020204" pitchFamily="34" charset="-122"/>
                <a:cs typeface="+mn-cs"/>
              </a:rPr>
              <a:t>Ceph</a:t>
            </a:r>
            <a:r>
              <a:rPr lang="en-US" altLang="zh-CN" sz="2800" dirty="0">
                <a:latin typeface="微软雅黑" panose="020B0503020204020204" pitchFamily="34" charset="-122"/>
                <a:ea typeface="微软雅黑" panose="020B0503020204020204" pitchFamily="34" charset="-122"/>
                <a:cs typeface="+mn-cs"/>
              </a:rPr>
              <a:t>—</a:t>
            </a:r>
            <a:r>
              <a:rPr lang="zh-CN" altLang="en-US" sz="2800" dirty="0">
                <a:latin typeface="微软雅黑" panose="020B0503020204020204" pitchFamily="34" charset="-122"/>
                <a:ea typeface="微软雅黑" panose="020B0503020204020204" pitchFamily="34" charset="-122"/>
                <a:cs typeface="+mn-cs"/>
              </a:rPr>
              <a:t>特点</a:t>
            </a:r>
          </a:p>
        </p:txBody>
      </p:sp>
      <p:sp>
        <p:nvSpPr>
          <p:cNvPr id="3" name="内容占位符 2"/>
          <p:cNvSpPr>
            <a:spLocks noGrp="1"/>
          </p:cNvSpPr>
          <p:nvPr>
            <p:ph idx="1"/>
          </p:nvPr>
        </p:nvSpPr>
        <p:spPr/>
        <p:txBody>
          <a:bodyPr>
            <a:normAutofit fontScale="85000" lnSpcReduction="20000"/>
          </a:bodyPr>
          <a:lstStyle/>
          <a:p>
            <a:r>
              <a:rPr lang="en-US" altLang="zh-CN" dirty="0" err="1"/>
              <a:t>Ceph</a:t>
            </a:r>
            <a:r>
              <a:rPr lang="zh-CN" altLang="en-US" dirty="0"/>
              <a:t>支持对象存储、块存储和文件存储服务，</a:t>
            </a:r>
            <a:r>
              <a:rPr lang="zh-CN" altLang="en-US" dirty="0" smtClean="0"/>
              <a:t>故称为</a:t>
            </a:r>
            <a:r>
              <a:rPr lang="zh-CN" altLang="en-US" dirty="0"/>
              <a:t>统一存储</a:t>
            </a:r>
            <a:r>
              <a:rPr lang="zh-CN" altLang="en-US" dirty="0" smtClean="0"/>
              <a:t>。</a:t>
            </a:r>
            <a:endParaRPr lang="en-US" altLang="zh-CN" dirty="0" smtClean="0"/>
          </a:p>
          <a:p>
            <a:pPr lvl="1"/>
            <a:r>
              <a:rPr lang="zh-CN" altLang="en-US" dirty="0" smtClean="0"/>
              <a:t>采用</a:t>
            </a:r>
            <a:r>
              <a:rPr lang="en-US" altLang="zh-CN" dirty="0"/>
              <a:t>CRUSH</a:t>
            </a:r>
            <a:r>
              <a:rPr lang="zh-CN" altLang="en-US" dirty="0"/>
              <a:t>算法，数据分布均衡，并行度高，不需要维护固定的元数据结构</a:t>
            </a:r>
            <a:r>
              <a:rPr lang="zh-CN" altLang="en-US" dirty="0" smtClean="0"/>
              <a:t>；</a:t>
            </a:r>
            <a:endParaRPr lang="en-US" altLang="zh-CN" dirty="0" smtClean="0"/>
          </a:p>
          <a:p>
            <a:pPr lvl="1"/>
            <a:r>
              <a:rPr lang="zh-CN" altLang="en-US" dirty="0" smtClean="0"/>
              <a:t>数据</a:t>
            </a:r>
            <a:r>
              <a:rPr lang="zh-CN" altLang="en-US" dirty="0"/>
              <a:t>具有强一致，确保所有副本写入完成才返回确认，适合读多写少场景</a:t>
            </a:r>
            <a:r>
              <a:rPr lang="zh-CN" altLang="en-US" dirty="0" smtClean="0"/>
              <a:t>；</a:t>
            </a:r>
            <a:endParaRPr lang="en-US" altLang="zh-CN" dirty="0" smtClean="0"/>
          </a:p>
          <a:p>
            <a:pPr lvl="1"/>
            <a:r>
              <a:rPr lang="zh-CN" altLang="en-US" dirty="0" smtClean="0"/>
              <a:t>去</a:t>
            </a:r>
            <a:r>
              <a:rPr lang="zh-CN" altLang="en-US" dirty="0"/>
              <a:t>中心化，</a:t>
            </a:r>
            <a:r>
              <a:rPr lang="en-US" altLang="zh-CN" dirty="0"/>
              <a:t>MDS</a:t>
            </a:r>
            <a:r>
              <a:rPr lang="zh-CN" altLang="en-US" dirty="0"/>
              <a:t>之间地位相同，无固定的</a:t>
            </a:r>
            <a:r>
              <a:rPr lang="zh-CN" altLang="en-US" dirty="0" smtClean="0"/>
              <a:t>中心</a:t>
            </a:r>
            <a:r>
              <a:rPr lang="zh-CN" altLang="en-US" dirty="0"/>
              <a:t>。</a:t>
            </a:r>
            <a:endParaRPr lang="en-US" altLang="zh-CN" dirty="0"/>
          </a:p>
          <a:p>
            <a:r>
              <a:rPr lang="en-US" altLang="zh-CN" dirty="0" err="1" smtClean="0"/>
              <a:t>Ceph</a:t>
            </a:r>
            <a:r>
              <a:rPr lang="zh-CN" altLang="en-US" dirty="0"/>
              <a:t>存在一些缺点</a:t>
            </a:r>
            <a:r>
              <a:rPr lang="zh-CN" altLang="en-US" dirty="0" smtClean="0"/>
              <a:t>：</a:t>
            </a:r>
            <a:endParaRPr lang="en-US" altLang="zh-CN" dirty="0" smtClean="0"/>
          </a:p>
          <a:p>
            <a:pPr lvl="1"/>
            <a:r>
              <a:rPr lang="zh-CN" altLang="en-US" dirty="0" smtClean="0"/>
              <a:t>去</a:t>
            </a:r>
            <a:r>
              <a:rPr lang="zh-CN" altLang="en-US" dirty="0"/>
              <a:t>中心化的分布式解决方案，需要提前做好规划设计，对技术团队的要求能力比较高</a:t>
            </a:r>
            <a:r>
              <a:rPr lang="zh-CN" altLang="en-US" dirty="0" smtClean="0"/>
              <a:t>。</a:t>
            </a:r>
            <a:endParaRPr lang="en-US" altLang="zh-CN" dirty="0" smtClean="0"/>
          </a:p>
          <a:p>
            <a:pPr lvl="1"/>
            <a:r>
              <a:rPr lang="en-US" altLang="zh-CN" dirty="0" err="1" smtClean="0"/>
              <a:t>Ceph</a:t>
            </a:r>
            <a:r>
              <a:rPr lang="zh-CN" altLang="en-US" dirty="0"/>
              <a:t>扩容时，由于其数据分布均衡的特性，会导致整个存储系统性能的下降。</a:t>
            </a:r>
          </a:p>
        </p:txBody>
      </p:sp>
    </p:spTree>
    <p:extLst>
      <p:ext uri="{BB962C8B-B14F-4D97-AF65-F5344CB8AC3E}">
        <p14:creationId xmlns:p14="http://schemas.microsoft.com/office/powerpoint/2010/main" val="2666356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新型分布式存储系统</a:t>
            </a:r>
            <a:endParaRPr lang="zh-CN" altLang="en-US"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idx="1"/>
          </p:nvPr>
        </p:nvSpPr>
        <p:spPr/>
        <p:txBody>
          <a:bodyPr/>
          <a:lstStyle/>
          <a:p>
            <a:endParaRPr lang="zh-CN" altLang="en-US"/>
          </a:p>
        </p:txBody>
      </p:sp>
      <p:sp>
        <p:nvSpPr>
          <p:cNvPr id="2" name="日期占位符 1"/>
          <p:cNvSpPr>
            <a:spLocks noGrp="1"/>
          </p:cNvSpPr>
          <p:nvPr>
            <p:ph type="dt" sz="half" idx="10"/>
          </p:nvPr>
        </p:nvSpPr>
        <p:spPr/>
        <p:txBody>
          <a:bodyPr/>
          <a:lstStyle/>
          <a:p>
            <a:pPr>
              <a:defRPr/>
            </a:pPr>
            <a:fld id="{CABCBE98-AF42-4700-84E9-CA61E2595CD1}" type="datetime1">
              <a:rPr lang="zh-CN" altLang="en-US" smtClean="0"/>
              <a:t>2019/10/29</a:t>
            </a:fld>
            <a:endParaRPr lang="zh-CN" altLang="en-US"/>
          </a:p>
        </p:txBody>
      </p:sp>
      <p:sp>
        <p:nvSpPr>
          <p:cNvPr id="3" name="灯片编号占位符 2"/>
          <p:cNvSpPr>
            <a:spLocks noGrp="1"/>
          </p:cNvSpPr>
          <p:nvPr>
            <p:ph type="sldNum" sz="quarter" idx="12"/>
          </p:nvPr>
        </p:nvSpPr>
        <p:spPr/>
        <p:txBody>
          <a:bodyPr/>
          <a:lstStyle/>
          <a:p>
            <a:pPr>
              <a:defRPr/>
            </a:pPr>
            <a:fld id="{34D2CF8A-DD19-4F56-AFF1-951271F18726}" type="slidenum">
              <a:rPr lang="zh-CN" altLang="en-US" smtClean="0"/>
              <a:pPr>
                <a:defRPr/>
              </a:pPr>
              <a:t>22</a:t>
            </a:fld>
            <a:endParaRPr lang="zh-CN" altLang="en-US"/>
          </a:p>
        </p:txBody>
      </p:sp>
    </p:spTree>
    <p:extLst>
      <p:ext uri="{BB962C8B-B14F-4D97-AF65-F5344CB8AC3E}">
        <p14:creationId xmlns:p14="http://schemas.microsoft.com/office/powerpoint/2010/main" val="2744609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4338"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4339"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4340"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4341" name="矩形 6"/>
          <p:cNvSpPr>
            <a:spLocks noChangeArrowheads="1"/>
          </p:cNvSpPr>
          <p:nvPr/>
        </p:nvSpPr>
        <p:spPr bwMode="auto">
          <a:xfrm>
            <a:off x="357188" y="285750"/>
            <a:ext cx="5570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基于许可区块链的分布式存储系统</a:t>
            </a:r>
          </a:p>
        </p:txBody>
      </p:sp>
      <p:sp>
        <p:nvSpPr>
          <p:cNvPr id="14342" name="矩形 12"/>
          <p:cNvSpPr>
            <a:spLocks noChangeArrowheads="1"/>
          </p:cNvSpPr>
          <p:nvPr/>
        </p:nvSpPr>
        <p:spPr bwMode="auto">
          <a:xfrm>
            <a:off x="5780088" y="3265488"/>
            <a:ext cx="20701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混合分散模型</a:t>
            </a: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BFT</a:t>
            </a:r>
            <a:r>
              <a:rPr lang="zh-CN" altLang="en-US" sz="2000">
                <a:latin typeface="微软雅黑" panose="020B0503020204020204" pitchFamily="34" charset="-122"/>
                <a:ea typeface="微软雅黑" panose="020B0503020204020204" pitchFamily="34" charset="-122"/>
              </a:rPr>
              <a:t>共识算法</a:t>
            </a:r>
          </a:p>
        </p:txBody>
      </p:sp>
      <p:sp>
        <p:nvSpPr>
          <p:cNvPr id="14345" name="矩形 15">
            <a:extLst>
              <a:ext uri="{FF2B5EF4-FFF2-40B4-BE49-F238E27FC236}">
                <a16:creationId xmlns:a16="http://schemas.microsoft.com/office/drawing/2014/main" id="{8455CE7E-DE21-E441-AF48-4F1E15689499}"/>
              </a:ext>
            </a:extLst>
          </p:cNvPr>
          <p:cNvSpPr>
            <a:spLocks noChangeArrowheads="1"/>
          </p:cNvSpPr>
          <p:nvPr/>
        </p:nvSpPr>
        <p:spPr bwMode="auto">
          <a:xfrm>
            <a:off x="2112963" y="3252788"/>
            <a:ext cx="2054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存在的问题：</a:t>
            </a:r>
            <a:endParaRPr lang="en-US" altLang="zh-CN" sz="20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2000">
                <a:latin typeface="微软雅黑" panose="020B0503020204020204" pitchFamily="34" charset="-122"/>
                <a:ea typeface="微软雅黑" panose="020B0503020204020204" pitchFamily="34" charset="-122"/>
              </a:rPr>
              <a:t>可靠性和可用性 </a:t>
            </a:r>
            <a:endParaRPr lang="zh-CN" altLang="en-US" sz="2000">
              <a:latin typeface="微软雅黑" panose="020B0503020204020204" pitchFamily="34" charset="-122"/>
              <a:ea typeface="微软雅黑" panose="020B0503020204020204" pitchFamily="34" charset="-122"/>
            </a:endParaRPr>
          </a:p>
        </p:txBody>
      </p:sp>
      <p:cxnSp>
        <p:nvCxnSpPr>
          <p:cNvPr id="11" name="直接连接符 10">
            <a:extLst>
              <a:ext uri="{FF2B5EF4-FFF2-40B4-BE49-F238E27FC236}">
                <a16:creationId xmlns:a16="http://schemas.microsoft.com/office/drawing/2014/main" id="{35720FA1-49EF-C44C-8B92-F018BBCB6535}"/>
              </a:ext>
            </a:extLst>
          </p:cNvPr>
          <p:cNvCxnSpPr/>
          <p:nvPr/>
        </p:nvCxnSpPr>
        <p:spPr>
          <a:xfrm rot="5400000">
            <a:off x="3634581" y="3183732"/>
            <a:ext cx="267811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11 Rectángulo">
            <a:extLst>
              <a:ext uri="{FF2B5EF4-FFF2-40B4-BE49-F238E27FC236}">
                <a16:creationId xmlns:a16="http://schemas.microsoft.com/office/drawing/2014/main" id="{14820B55-DED2-0F45-BFEA-8D1CBFEA32BA}"/>
              </a:ext>
            </a:extLst>
          </p:cNvPr>
          <p:cNvSpPr/>
          <p:nvPr/>
        </p:nvSpPr>
        <p:spPr>
          <a:xfrm>
            <a:off x="1814513" y="1844675"/>
            <a:ext cx="2857500" cy="1146175"/>
          </a:xfrm>
          <a:prstGeom prst="rect">
            <a:avLst/>
          </a:prstGeom>
          <a:solidFill>
            <a:srgbClr val="B2CBB5"/>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zh-CN" sz="2400">
                <a:latin typeface="微软雅黑" panose="020B0503020204020204" pitchFamily="34" charset="-122"/>
                <a:ea typeface="微软雅黑" panose="020B0503020204020204" pitchFamily="34" charset="-122"/>
              </a:rPr>
              <a:t>基于无许可区块链架构的存储方案</a:t>
            </a:r>
            <a:endParaRPr lang="zh-CN" altLang="zh-CN" sz="120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42 Rectángulo">
            <a:extLst>
              <a:ext uri="{FF2B5EF4-FFF2-40B4-BE49-F238E27FC236}">
                <a16:creationId xmlns:a16="http://schemas.microsoft.com/office/drawing/2014/main" id="{BB3B6838-30C5-8A4C-ADB3-42BEF2C668F1}"/>
              </a:ext>
            </a:extLst>
          </p:cNvPr>
          <p:cNvSpPr/>
          <p:nvPr/>
        </p:nvSpPr>
        <p:spPr>
          <a:xfrm>
            <a:off x="5219700" y="1844675"/>
            <a:ext cx="2859088" cy="1146175"/>
          </a:xfrm>
          <a:prstGeom prst="rect">
            <a:avLst/>
          </a:prstGeom>
          <a:solidFill>
            <a:srgbClr val="B2CBB5"/>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sz="2400">
                <a:latin typeface="微软雅黑" panose="020B0503020204020204" pitchFamily="34" charset="-122"/>
                <a:ea typeface="微软雅黑" panose="020B0503020204020204" pitchFamily="34" charset="-122"/>
              </a:rPr>
              <a:t>基于许可区块链的分布式存储系统</a:t>
            </a:r>
          </a:p>
        </p:txBody>
      </p:sp>
      <p:sp>
        <p:nvSpPr>
          <p:cNvPr id="2" name="日期占位符 1"/>
          <p:cNvSpPr>
            <a:spLocks noGrp="1"/>
          </p:cNvSpPr>
          <p:nvPr>
            <p:ph type="dt" sz="half" idx="10"/>
          </p:nvPr>
        </p:nvSpPr>
        <p:spPr/>
        <p:txBody>
          <a:bodyPr/>
          <a:lstStyle/>
          <a:p>
            <a:pPr>
              <a:defRPr/>
            </a:pPr>
            <a:fld id="{709AA2B4-ACC0-4F36-B785-F39D9A253B38}" type="datetime1">
              <a:rPr lang="zh-CN" altLang="en-US" smtClean="0"/>
              <a:t>2019/10/29</a:t>
            </a:fld>
            <a:endParaRPr lang="zh-CN" altLang="en-US"/>
          </a:p>
        </p:txBody>
      </p:sp>
      <p:sp>
        <p:nvSpPr>
          <p:cNvPr id="3" name="灯片编号占位符 2"/>
          <p:cNvSpPr>
            <a:spLocks noGrp="1"/>
          </p:cNvSpPr>
          <p:nvPr>
            <p:ph type="sldNum" sz="quarter" idx="12"/>
          </p:nvPr>
        </p:nvSpPr>
        <p:spPr/>
        <p:txBody>
          <a:bodyPr/>
          <a:lstStyle/>
          <a:p>
            <a:pPr>
              <a:defRPr/>
            </a:pPr>
            <a:fld id="{C73FEAEF-AC88-4217-87FD-EBA7A7265F60}" type="slidenum">
              <a:rPr lang="zh-CN" altLang="en-US" smtClean="0"/>
              <a:pPr>
                <a:defRPr/>
              </a:pPr>
              <a:t>23</a:t>
            </a:fld>
            <a:endParaRPr lang="zh-CN" altLang="en-US"/>
          </a:p>
        </p:txBody>
      </p:sp>
    </p:spTree>
    <p:extLst>
      <p:ext uri="{BB962C8B-B14F-4D97-AF65-F5344CB8AC3E}">
        <p14:creationId xmlns:p14="http://schemas.microsoft.com/office/powerpoint/2010/main" val="2046821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E48E33B-8D23-574A-8F13-E6AE697DC5A5}"/>
              </a:ext>
            </a:extLst>
          </p:cNvPr>
          <p:cNvGrpSpPr>
            <a:grpSpLocks/>
          </p:cNvGrpSpPr>
          <p:nvPr/>
        </p:nvGrpSpPr>
        <p:grpSpPr bwMode="auto">
          <a:xfrm>
            <a:off x="890614" y="1500174"/>
            <a:ext cx="2169218" cy="3309938"/>
            <a:chOff x="528" y="1392"/>
            <a:chExt cx="1158" cy="2085"/>
          </a:xfrm>
          <a:solidFill>
            <a:srgbClr val="B2CBB5"/>
          </a:solidFill>
        </p:grpSpPr>
        <p:sp>
          <p:nvSpPr>
            <p:cNvPr id="12" name="AutoShape 5">
              <a:extLst>
                <a:ext uri="{FF2B5EF4-FFF2-40B4-BE49-F238E27FC236}">
                  <a16:creationId xmlns:a16="http://schemas.microsoft.com/office/drawing/2014/main" id="{62C67EB7-7B8E-D54D-BD03-BB1BCCE9721D}"/>
                </a:ext>
              </a:extLst>
            </p:cNvPr>
            <p:cNvSpPr>
              <a:spLocks noChangeArrowheads="1"/>
            </p:cNvSpPr>
            <p:nvPr/>
          </p:nvSpPr>
          <p:spPr bwMode="gray">
            <a:xfrm>
              <a:off x="528" y="1392"/>
              <a:ext cx="1158" cy="2085"/>
            </a:xfrm>
            <a:prstGeom prst="roundRect">
              <a:avLst>
                <a:gd name="adj" fmla="val 16667"/>
              </a:avLst>
            </a:prstGeom>
            <a:grpFill/>
            <a:ln w="38100">
              <a:solidFill>
                <a:srgbClr val="FFFFFF"/>
              </a:solidFill>
              <a:round/>
              <a:headEnd/>
              <a:tailEnd/>
            </a:ln>
            <a:effectLst>
              <a:outerShdw dist="107763" dir="2700000" algn="ctr" rotWithShape="0">
                <a:srgbClr val="808080">
                  <a:alpha val="50000"/>
                </a:srgbClr>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13" name="AutoShape 6">
              <a:extLst>
                <a:ext uri="{FF2B5EF4-FFF2-40B4-BE49-F238E27FC236}">
                  <a16:creationId xmlns:a16="http://schemas.microsoft.com/office/drawing/2014/main" id="{252DE7F0-EEB9-B449-BE7D-E4504EEEC8F8}"/>
                </a:ext>
              </a:extLst>
            </p:cNvPr>
            <p:cNvSpPr>
              <a:spLocks noChangeArrowheads="1"/>
            </p:cNvSpPr>
            <p:nvPr/>
          </p:nvSpPr>
          <p:spPr bwMode="gray">
            <a:xfrm>
              <a:off x="576" y="1416"/>
              <a:ext cx="1063" cy="288"/>
            </a:xfrm>
            <a:prstGeom prst="roundRect">
              <a:avLst>
                <a:gd name="adj" fmla="val 50000"/>
              </a:avLst>
            </a:prstGeom>
            <a:grpFill/>
            <a:ln w="9525">
              <a:noFill/>
              <a:round/>
              <a:headEnd/>
              <a:tailEnd/>
            </a:ln>
            <a:effectLst/>
          </p:spPr>
          <p:txBody>
            <a:bodyPr wrap="none" anchor="ctr"/>
            <a:lstStyle/>
            <a:p>
              <a:pPr eaLnBrk="1" hangingPunct="1">
                <a:defRPr/>
              </a:pPr>
              <a:endParaRPr lang="zh-CN" altLang="en-US">
                <a:solidFill>
                  <a:srgbClr val="000000"/>
                </a:solidFill>
                <a:latin typeface="Arial" charset="0"/>
                <a:ea typeface="+mn-ea"/>
              </a:endParaRPr>
            </a:p>
          </p:txBody>
        </p:sp>
      </p:grpSp>
      <p:grpSp>
        <p:nvGrpSpPr>
          <p:cNvPr id="3" name="Group 7">
            <a:extLst>
              <a:ext uri="{FF2B5EF4-FFF2-40B4-BE49-F238E27FC236}">
                <a16:creationId xmlns:a16="http://schemas.microsoft.com/office/drawing/2014/main" id="{CC9196A9-FA7D-3341-ACAF-10E5CF705881}"/>
              </a:ext>
            </a:extLst>
          </p:cNvPr>
          <p:cNvGrpSpPr>
            <a:grpSpLocks/>
          </p:cNvGrpSpPr>
          <p:nvPr/>
        </p:nvGrpSpPr>
        <p:grpSpPr bwMode="auto">
          <a:xfrm>
            <a:off x="3595296" y="1549685"/>
            <a:ext cx="2169219" cy="3309938"/>
            <a:chOff x="2287" y="1392"/>
            <a:chExt cx="1158" cy="2085"/>
          </a:xfrm>
          <a:solidFill>
            <a:srgbClr val="A7A8AA"/>
          </a:solidFill>
        </p:grpSpPr>
        <p:sp>
          <p:nvSpPr>
            <p:cNvPr id="15" name="AutoShape 8">
              <a:extLst>
                <a:ext uri="{FF2B5EF4-FFF2-40B4-BE49-F238E27FC236}">
                  <a16:creationId xmlns:a16="http://schemas.microsoft.com/office/drawing/2014/main" id="{526E5890-6988-AC45-91E1-B2595A265CE7}"/>
                </a:ext>
              </a:extLst>
            </p:cNvPr>
            <p:cNvSpPr>
              <a:spLocks noChangeArrowheads="1"/>
            </p:cNvSpPr>
            <p:nvPr/>
          </p:nvSpPr>
          <p:spPr bwMode="gray">
            <a:xfrm>
              <a:off x="2287" y="1392"/>
              <a:ext cx="1158" cy="2085"/>
            </a:xfrm>
            <a:prstGeom prst="roundRect">
              <a:avLst>
                <a:gd name="adj" fmla="val 16667"/>
              </a:avLst>
            </a:prstGeom>
            <a:grpFill/>
            <a:ln w="38100">
              <a:solidFill>
                <a:srgbClr val="FFFFFF"/>
              </a:solidFill>
              <a:round/>
              <a:headEnd/>
              <a:tailEnd/>
            </a:ln>
            <a:effectLst>
              <a:outerShdw dist="107763" dir="2700000" algn="ctr" rotWithShape="0">
                <a:srgbClr val="808080">
                  <a:alpha val="50000"/>
                </a:srgbClr>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16" name="AutoShape 9">
              <a:extLst>
                <a:ext uri="{FF2B5EF4-FFF2-40B4-BE49-F238E27FC236}">
                  <a16:creationId xmlns:a16="http://schemas.microsoft.com/office/drawing/2014/main" id="{538A54F2-7BDC-C346-AC07-98E9309EB553}"/>
                </a:ext>
              </a:extLst>
            </p:cNvPr>
            <p:cNvSpPr>
              <a:spLocks noChangeArrowheads="1"/>
            </p:cNvSpPr>
            <p:nvPr/>
          </p:nvSpPr>
          <p:spPr bwMode="gray">
            <a:xfrm>
              <a:off x="2333" y="1416"/>
              <a:ext cx="1063" cy="288"/>
            </a:xfrm>
            <a:prstGeom prst="roundRect">
              <a:avLst>
                <a:gd name="adj" fmla="val 50000"/>
              </a:avLst>
            </a:prstGeom>
            <a:grpFill/>
            <a:ln w="9525">
              <a:noFill/>
              <a:round/>
              <a:headEnd/>
              <a:tailEnd/>
            </a:ln>
            <a:effectLst/>
          </p:spPr>
          <p:txBody>
            <a:bodyPr wrap="none" anchor="ctr"/>
            <a:lstStyle/>
            <a:p>
              <a:pPr eaLnBrk="1" hangingPunct="1">
                <a:defRPr/>
              </a:pPr>
              <a:endParaRPr lang="zh-CN" altLang="en-US">
                <a:solidFill>
                  <a:srgbClr val="000000"/>
                </a:solidFill>
                <a:latin typeface="Arial" charset="0"/>
                <a:ea typeface="+mn-ea"/>
              </a:endParaRPr>
            </a:p>
          </p:txBody>
        </p:sp>
      </p:grpSp>
      <p:grpSp>
        <p:nvGrpSpPr>
          <p:cNvPr id="4" name="Group 10">
            <a:extLst>
              <a:ext uri="{FF2B5EF4-FFF2-40B4-BE49-F238E27FC236}">
                <a16:creationId xmlns:a16="http://schemas.microsoft.com/office/drawing/2014/main" id="{0522F8CE-FAA4-764E-8157-9E36ABBC06E2}"/>
              </a:ext>
            </a:extLst>
          </p:cNvPr>
          <p:cNvGrpSpPr>
            <a:grpSpLocks/>
          </p:cNvGrpSpPr>
          <p:nvPr/>
        </p:nvGrpSpPr>
        <p:grpSpPr bwMode="auto">
          <a:xfrm>
            <a:off x="6291631" y="1549685"/>
            <a:ext cx="2169219" cy="3309938"/>
            <a:chOff x="4074" y="1392"/>
            <a:chExt cx="1158" cy="2085"/>
          </a:xfrm>
          <a:solidFill>
            <a:srgbClr val="B2CBB5"/>
          </a:solidFill>
        </p:grpSpPr>
        <p:sp>
          <p:nvSpPr>
            <p:cNvPr id="18" name="AutoShape 11">
              <a:extLst>
                <a:ext uri="{FF2B5EF4-FFF2-40B4-BE49-F238E27FC236}">
                  <a16:creationId xmlns:a16="http://schemas.microsoft.com/office/drawing/2014/main" id="{4658A3C2-4C19-8944-BB69-99A698F9566A}"/>
                </a:ext>
              </a:extLst>
            </p:cNvPr>
            <p:cNvSpPr>
              <a:spLocks noChangeArrowheads="1"/>
            </p:cNvSpPr>
            <p:nvPr/>
          </p:nvSpPr>
          <p:spPr bwMode="gray">
            <a:xfrm>
              <a:off x="4074" y="1392"/>
              <a:ext cx="1158" cy="2085"/>
            </a:xfrm>
            <a:prstGeom prst="roundRect">
              <a:avLst>
                <a:gd name="adj" fmla="val 16667"/>
              </a:avLst>
            </a:prstGeom>
            <a:grpFill/>
            <a:ln w="38100">
              <a:solidFill>
                <a:srgbClr val="FFFFFF"/>
              </a:solidFill>
              <a:round/>
              <a:headEnd/>
              <a:tailEnd/>
            </a:ln>
            <a:effectLst>
              <a:outerShdw dist="107763" dir="2700000" algn="ctr" rotWithShape="0">
                <a:srgbClr val="808080">
                  <a:alpha val="50000"/>
                </a:srgbClr>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19" name="AutoShape 12">
              <a:extLst>
                <a:ext uri="{FF2B5EF4-FFF2-40B4-BE49-F238E27FC236}">
                  <a16:creationId xmlns:a16="http://schemas.microsoft.com/office/drawing/2014/main" id="{ECBD766C-75AE-E048-8D0E-4CB5CE99F497}"/>
                </a:ext>
              </a:extLst>
            </p:cNvPr>
            <p:cNvSpPr>
              <a:spLocks noChangeArrowheads="1"/>
            </p:cNvSpPr>
            <p:nvPr/>
          </p:nvSpPr>
          <p:spPr bwMode="gray">
            <a:xfrm>
              <a:off x="4122" y="1422"/>
              <a:ext cx="1063" cy="288"/>
            </a:xfrm>
            <a:prstGeom prst="roundRect">
              <a:avLst>
                <a:gd name="adj" fmla="val 50000"/>
              </a:avLst>
            </a:prstGeom>
            <a:grpFill/>
            <a:ln w="9525">
              <a:noFill/>
              <a:round/>
              <a:headEnd/>
              <a:tailEnd/>
            </a:ln>
            <a:effectLst/>
          </p:spPr>
          <p:txBody>
            <a:bodyPr wrap="none" anchor="ctr"/>
            <a:lstStyle/>
            <a:p>
              <a:pPr eaLnBrk="1" hangingPunct="1">
                <a:defRPr/>
              </a:pPr>
              <a:endParaRPr lang="zh-CN" altLang="en-US">
                <a:solidFill>
                  <a:srgbClr val="000000"/>
                </a:solidFill>
                <a:latin typeface="Arial" charset="0"/>
                <a:ea typeface="+mn-ea"/>
              </a:endParaRPr>
            </a:p>
          </p:txBody>
        </p:sp>
      </p:grpSp>
      <p:sp>
        <p:nvSpPr>
          <p:cNvPr id="15364"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5365"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5366"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5367"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5368" name="矩形 6"/>
          <p:cNvSpPr>
            <a:spLocks noChangeArrowheads="1"/>
          </p:cNvSpPr>
          <p:nvPr/>
        </p:nvSpPr>
        <p:spPr bwMode="auto">
          <a:xfrm>
            <a:off x="357188" y="285750"/>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a:latin typeface="微软雅黑" panose="020B0503020204020204" pitchFamily="34" charset="-122"/>
                <a:ea typeface="微软雅黑" panose="020B0503020204020204" pitchFamily="34" charset="-122"/>
              </a:rPr>
              <a:t>系统架构</a:t>
            </a:r>
          </a:p>
        </p:txBody>
      </p:sp>
      <p:sp>
        <p:nvSpPr>
          <p:cNvPr id="15370" name="矩形 12">
            <a:extLst>
              <a:ext uri="{FF2B5EF4-FFF2-40B4-BE49-F238E27FC236}">
                <a16:creationId xmlns:a16="http://schemas.microsoft.com/office/drawing/2014/main" id="{F3E3BC68-3E22-5446-9CAA-F77BB2E6EF36}"/>
              </a:ext>
            </a:extLst>
          </p:cNvPr>
          <p:cNvSpPr>
            <a:spLocks noChangeArrowheads="1"/>
          </p:cNvSpPr>
          <p:nvPr/>
        </p:nvSpPr>
        <p:spPr bwMode="auto">
          <a:xfrm>
            <a:off x="1196975" y="2236788"/>
            <a:ext cx="15573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微软雅黑" panose="020B0503020204020204" pitchFamily="34" charset="-122"/>
                <a:ea typeface="微软雅黑" panose="020B0503020204020204" pitchFamily="34" charset="-122"/>
              </a:rPr>
              <a:t>核心部件</a:t>
            </a:r>
            <a:endParaRPr lang="en-US" altLang="zh-CN" sz="240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客户端</a:t>
            </a:r>
            <a:endParaRPr lang="en-US" altLang="zh-CN" sz="200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记账节点</a:t>
            </a:r>
            <a:endParaRPr lang="en-US" altLang="zh-CN" sz="200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存储节点</a:t>
            </a:r>
            <a:endParaRPr lang="zh-CN" altLang="en-US" sz="2000">
              <a:latin typeface="微软雅黑" panose="020B0503020204020204" pitchFamily="34" charset="-122"/>
              <a:ea typeface="微软雅黑" panose="020B0503020204020204" pitchFamily="34" charset="-122"/>
            </a:endParaRPr>
          </a:p>
        </p:txBody>
      </p:sp>
      <p:sp>
        <p:nvSpPr>
          <p:cNvPr id="5" name="矩形 13"/>
          <p:cNvSpPr>
            <a:spLocks noChangeArrowheads="1"/>
          </p:cNvSpPr>
          <p:nvPr/>
        </p:nvSpPr>
        <p:spPr bwMode="auto">
          <a:xfrm>
            <a:off x="6565900" y="2124075"/>
            <a:ext cx="18240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rPr>
              <a:t>数据</a:t>
            </a:r>
            <a:r>
              <a:rPr lang="zh-CN" altLang="zh-CN" sz="2400">
                <a:latin typeface="微软雅黑" panose="020B0503020204020204" pitchFamily="34" charset="-122"/>
                <a:ea typeface="微软雅黑" panose="020B0503020204020204" pitchFamily="34" charset="-122"/>
              </a:rPr>
              <a:t>可用和真实性</a:t>
            </a:r>
            <a:endParaRPr lang="en-US" altLang="zh-CN" sz="240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区块链</a:t>
            </a:r>
            <a:r>
              <a:rPr lang="zh-CN" altLang="en-US" sz="2000">
                <a:latin typeface="微软雅黑" panose="020B0503020204020204" pitchFamily="34" charset="-122"/>
                <a:ea typeface="微软雅黑" panose="020B0503020204020204" pitchFamily="34" charset="-122"/>
              </a:rPr>
              <a:t>技术的应用</a:t>
            </a:r>
            <a:endParaRPr lang="en-US" altLang="zh-CN" sz="200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400">
              <a:latin typeface="微软雅黑" panose="020B0503020204020204" pitchFamily="34" charset="-122"/>
              <a:ea typeface="微软雅黑" panose="020B0503020204020204" pitchFamily="34" charset="-122"/>
            </a:endParaRPr>
          </a:p>
        </p:txBody>
      </p:sp>
      <p:sp>
        <p:nvSpPr>
          <p:cNvPr id="15372" name="矩形 14">
            <a:extLst>
              <a:ext uri="{FF2B5EF4-FFF2-40B4-BE49-F238E27FC236}">
                <a16:creationId xmlns:a16="http://schemas.microsoft.com/office/drawing/2014/main" id="{7C2FC982-98C6-4C40-8878-32437294CDF6}"/>
              </a:ext>
            </a:extLst>
          </p:cNvPr>
          <p:cNvSpPr>
            <a:spLocks noChangeArrowheads="1"/>
          </p:cNvSpPr>
          <p:nvPr/>
        </p:nvSpPr>
        <p:spPr bwMode="auto">
          <a:xfrm>
            <a:off x="3898900" y="2006600"/>
            <a:ext cx="1557338"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rPr>
              <a:t>系统</a:t>
            </a:r>
            <a:r>
              <a:rPr lang="zh-CN" altLang="zh-CN" sz="2400">
                <a:latin typeface="微软雅黑" panose="020B0503020204020204" pitchFamily="34" charset="-122"/>
                <a:ea typeface="微软雅黑" panose="020B0503020204020204" pitchFamily="34" charset="-122"/>
              </a:rPr>
              <a:t>容错</a:t>
            </a:r>
            <a:endParaRPr lang="en-US" altLang="zh-CN" sz="240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a:latin typeface="微软雅黑" panose="020B0503020204020204" pitchFamily="34" charset="-122"/>
                <a:ea typeface="微软雅黑" panose="020B0503020204020204" pitchFamily="34" charset="-122"/>
              </a:rPr>
              <a:t>拜占庭错误</a:t>
            </a:r>
            <a:endParaRPr lang="en-US" altLang="zh-CN" sz="200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记账节点</a:t>
            </a:r>
            <a:endParaRPr lang="en-US" altLang="zh-CN" sz="200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rPr>
              <a:t>3f+1</a:t>
            </a:r>
          </a:p>
          <a:p>
            <a:pPr eaLnBrk="1" hangingPunct="1">
              <a:spcBef>
                <a:spcPct val="0"/>
              </a:spcBef>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存储节点</a:t>
            </a:r>
            <a:endParaRPr lang="en-US" altLang="zh-CN" sz="200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rPr>
              <a:t>2f+1</a:t>
            </a:r>
          </a:p>
          <a:p>
            <a:pPr eaLnBrk="1" hangingPunct="1">
              <a:spcBef>
                <a:spcPct val="0"/>
              </a:spcBef>
              <a:buFont typeface="Arial" panose="020B0604020202020204" pitchFamily="34" charset="0"/>
              <a:buNone/>
            </a:pPr>
            <a:endParaRPr lang="zh-CN" altLang="en-US" sz="2400">
              <a:latin typeface="微软雅黑" panose="020B0503020204020204" pitchFamily="34" charset="-122"/>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C06FDB5A-A029-46D5-9A41-FF59EF5A8D3A}" type="datetime1">
              <a:rPr lang="zh-CN" altLang="en-US" smtClean="0"/>
              <a:t>2019/10/29</a:t>
            </a:fld>
            <a:endParaRPr lang="zh-CN" altLang="en-US"/>
          </a:p>
        </p:txBody>
      </p:sp>
      <p:sp>
        <p:nvSpPr>
          <p:cNvPr id="7" name="灯片编号占位符 6"/>
          <p:cNvSpPr>
            <a:spLocks noGrp="1"/>
          </p:cNvSpPr>
          <p:nvPr>
            <p:ph type="sldNum" sz="quarter" idx="12"/>
          </p:nvPr>
        </p:nvSpPr>
        <p:spPr/>
        <p:txBody>
          <a:bodyPr/>
          <a:lstStyle/>
          <a:p>
            <a:pPr>
              <a:defRPr/>
            </a:pPr>
            <a:fld id="{C73FEAEF-AC88-4217-87FD-EBA7A7265F60}" type="slidenum">
              <a:rPr lang="zh-CN" altLang="en-US" smtClean="0"/>
              <a:pPr>
                <a:defRPr/>
              </a:pPr>
              <a:t>24</a:t>
            </a:fld>
            <a:endParaRPr lang="zh-CN" altLang="en-US"/>
          </a:p>
        </p:txBody>
      </p:sp>
    </p:spTree>
    <p:extLst>
      <p:ext uri="{BB962C8B-B14F-4D97-AF65-F5344CB8AC3E}">
        <p14:creationId xmlns:p14="http://schemas.microsoft.com/office/powerpoint/2010/main" val="81951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E48E33B-8D23-574A-8F13-E6AE697DC5A5}"/>
              </a:ext>
            </a:extLst>
          </p:cNvPr>
          <p:cNvGrpSpPr>
            <a:grpSpLocks/>
          </p:cNvGrpSpPr>
          <p:nvPr/>
        </p:nvGrpSpPr>
        <p:grpSpPr bwMode="auto">
          <a:xfrm>
            <a:off x="2290387" y="1500174"/>
            <a:ext cx="2169218" cy="3309938"/>
            <a:chOff x="528" y="1392"/>
            <a:chExt cx="1158" cy="2085"/>
          </a:xfrm>
          <a:solidFill>
            <a:srgbClr val="B2CBB5"/>
          </a:solidFill>
        </p:grpSpPr>
        <p:sp>
          <p:nvSpPr>
            <p:cNvPr id="12" name="AutoShape 5">
              <a:extLst>
                <a:ext uri="{FF2B5EF4-FFF2-40B4-BE49-F238E27FC236}">
                  <a16:creationId xmlns:a16="http://schemas.microsoft.com/office/drawing/2014/main" id="{62C67EB7-7B8E-D54D-BD03-BB1BCCE9721D}"/>
                </a:ext>
              </a:extLst>
            </p:cNvPr>
            <p:cNvSpPr>
              <a:spLocks noChangeArrowheads="1"/>
            </p:cNvSpPr>
            <p:nvPr/>
          </p:nvSpPr>
          <p:spPr bwMode="gray">
            <a:xfrm>
              <a:off x="528" y="1392"/>
              <a:ext cx="1158" cy="2085"/>
            </a:xfrm>
            <a:prstGeom prst="roundRect">
              <a:avLst>
                <a:gd name="adj" fmla="val 16667"/>
              </a:avLst>
            </a:prstGeom>
            <a:grpFill/>
            <a:ln w="38100">
              <a:solidFill>
                <a:srgbClr val="FFFFFF"/>
              </a:solidFill>
              <a:round/>
              <a:headEnd/>
              <a:tailEnd/>
            </a:ln>
            <a:effectLst>
              <a:outerShdw dist="107763" dir="2700000" algn="ctr" rotWithShape="0">
                <a:srgbClr val="808080">
                  <a:alpha val="50000"/>
                </a:srgbClr>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13" name="AutoShape 6">
              <a:extLst>
                <a:ext uri="{FF2B5EF4-FFF2-40B4-BE49-F238E27FC236}">
                  <a16:creationId xmlns:a16="http://schemas.microsoft.com/office/drawing/2014/main" id="{252DE7F0-EEB9-B449-BE7D-E4504EEEC8F8}"/>
                </a:ext>
              </a:extLst>
            </p:cNvPr>
            <p:cNvSpPr>
              <a:spLocks noChangeArrowheads="1"/>
            </p:cNvSpPr>
            <p:nvPr/>
          </p:nvSpPr>
          <p:spPr bwMode="gray">
            <a:xfrm>
              <a:off x="576" y="1416"/>
              <a:ext cx="1063" cy="288"/>
            </a:xfrm>
            <a:prstGeom prst="roundRect">
              <a:avLst>
                <a:gd name="adj" fmla="val 50000"/>
              </a:avLst>
            </a:prstGeom>
            <a:grpFill/>
            <a:ln w="9525">
              <a:noFill/>
              <a:round/>
              <a:headEnd/>
              <a:tailEnd/>
            </a:ln>
            <a:effectLst/>
          </p:spPr>
          <p:txBody>
            <a:bodyPr wrap="none" anchor="ctr"/>
            <a:lstStyle/>
            <a:p>
              <a:pPr eaLnBrk="1" hangingPunct="1">
                <a:defRPr/>
              </a:pPr>
              <a:endParaRPr lang="zh-CN" altLang="en-US">
                <a:solidFill>
                  <a:srgbClr val="000000"/>
                </a:solidFill>
                <a:latin typeface="Arial" charset="0"/>
                <a:ea typeface="+mn-ea"/>
              </a:endParaRPr>
            </a:p>
          </p:txBody>
        </p:sp>
      </p:grpSp>
      <p:grpSp>
        <p:nvGrpSpPr>
          <p:cNvPr id="3" name="Group 7">
            <a:extLst>
              <a:ext uri="{FF2B5EF4-FFF2-40B4-BE49-F238E27FC236}">
                <a16:creationId xmlns:a16="http://schemas.microsoft.com/office/drawing/2014/main" id="{CC9196A9-FA7D-3341-ACAF-10E5CF705881}"/>
              </a:ext>
            </a:extLst>
          </p:cNvPr>
          <p:cNvGrpSpPr>
            <a:grpSpLocks/>
          </p:cNvGrpSpPr>
          <p:nvPr/>
        </p:nvGrpSpPr>
        <p:grpSpPr bwMode="auto">
          <a:xfrm>
            <a:off x="4995069" y="1549685"/>
            <a:ext cx="2169219" cy="3309938"/>
            <a:chOff x="2287" y="1392"/>
            <a:chExt cx="1158" cy="2085"/>
          </a:xfrm>
          <a:solidFill>
            <a:srgbClr val="A7A8AA"/>
          </a:solidFill>
        </p:grpSpPr>
        <p:sp>
          <p:nvSpPr>
            <p:cNvPr id="15" name="AutoShape 8">
              <a:extLst>
                <a:ext uri="{FF2B5EF4-FFF2-40B4-BE49-F238E27FC236}">
                  <a16:creationId xmlns:a16="http://schemas.microsoft.com/office/drawing/2014/main" id="{526E5890-6988-AC45-91E1-B2595A265CE7}"/>
                </a:ext>
              </a:extLst>
            </p:cNvPr>
            <p:cNvSpPr>
              <a:spLocks noChangeArrowheads="1"/>
            </p:cNvSpPr>
            <p:nvPr/>
          </p:nvSpPr>
          <p:spPr bwMode="gray">
            <a:xfrm>
              <a:off x="2287" y="1392"/>
              <a:ext cx="1158" cy="2085"/>
            </a:xfrm>
            <a:prstGeom prst="roundRect">
              <a:avLst>
                <a:gd name="adj" fmla="val 16667"/>
              </a:avLst>
            </a:prstGeom>
            <a:grpFill/>
            <a:ln w="38100">
              <a:solidFill>
                <a:srgbClr val="FFFFFF"/>
              </a:solidFill>
              <a:round/>
              <a:headEnd/>
              <a:tailEnd/>
            </a:ln>
            <a:effectLst>
              <a:outerShdw dist="107763" dir="2700000" algn="ctr" rotWithShape="0">
                <a:srgbClr val="808080">
                  <a:alpha val="50000"/>
                </a:srgbClr>
              </a:outerShdw>
            </a:effectLst>
          </p:spPr>
          <p:txBody>
            <a:bodyPr wrap="none" anchor="ctr"/>
            <a:lstStyle/>
            <a:p>
              <a:pPr eaLnBrk="1" hangingPunct="1">
                <a:defRPr/>
              </a:pPr>
              <a:endParaRPr lang="zh-CN" altLang="en-US">
                <a:solidFill>
                  <a:srgbClr val="000000"/>
                </a:solidFill>
                <a:latin typeface="Arial" charset="0"/>
                <a:ea typeface="+mn-ea"/>
              </a:endParaRPr>
            </a:p>
          </p:txBody>
        </p:sp>
        <p:sp>
          <p:nvSpPr>
            <p:cNvPr id="16" name="AutoShape 9">
              <a:extLst>
                <a:ext uri="{FF2B5EF4-FFF2-40B4-BE49-F238E27FC236}">
                  <a16:creationId xmlns:a16="http://schemas.microsoft.com/office/drawing/2014/main" id="{538A54F2-7BDC-C346-AC07-98E9309EB553}"/>
                </a:ext>
              </a:extLst>
            </p:cNvPr>
            <p:cNvSpPr>
              <a:spLocks noChangeArrowheads="1"/>
            </p:cNvSpPr>
            <p:nvPr/>
          </p:nvSpPr>
          <p:spPr bwMode="gray">
            <a:xfrm>
              <a:off x="2333" y="1416"/>
              <a:ext cx="1063" cy="288"/>
            </a:xfrm>
            <a:prstGeom prst="roundRect">
              <a:avLst>
                <a:gd name="adj" fmla="val 50000"/>
              </a:avLst>
            </a:prstGeom>
            <a:grpFill/>
            <a:ln w="9525">
              <a:noFill/>
              <a:round/>
              <a:headEnd/>
              <a:tailEnd/>
            </a:ln>
            <a:effectLst/>
          </p:spPr>
          <p:txBody>
            <a:bodyPr wrap="none" anchor="ctr"/>
            <a:lstStyle/>
            <a:p>
              <a:pPr eaLnBrk="1" hangingPunct="1">
                <a:defRPr/>
              </a:pPr>
              <a:endParaRPr lang="zh-CN" altLang="en-US">
                <a:solidFill>
                  <a:srgbClr val="000000"/>
                </a:solidFill>
                <a:latin typeface="Arial" charset="0"/>
                <a:ea typeface="+mn-ea"/>
              </a:endParaRPr>
            </a:p>
          </p:txBody>
        </p:sp>
      </p:grpSp>
      <p:sp>
        <p:nvSpPr>
          <p:cNvPr id="16387"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6388"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6389"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6390"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6391" name="矩形 6"/>
          <p:cNvSpPr>
            <a:spLocks noChangeArrowheads="1"/>
          </p:cNvSpPr>
          <p:nvPr/>
        </p:nvSpPr>
        <p:spPr bwMode="auto">
          <a:xfrm>
            <a:off x="357188" y="285750"/>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a:latin typeface="微软雅黑" panose="020B0503020204020204" pitchFamily="34" charset="-122"/>
                <a:ea typeface="微软雅黑" panose="020B0503020204020204" pitchFamily="34" charset="-122"/>
              </a:rPr>
              <a:t>系统架构</a:t>
            </a:r>
          </a:p>
        </p:txBody>
      </p:sp>
      <p:sp>
        <p:nvSpPr>
          <p:cNvPr id="16392" name="矩形 12"/>
          <p:cNvSpPr>
            <a:spLocks noChangeArrowheads="1"/>
          </p:cNvSpPr>
          <p:nvPr/>
        </p:nvSpPr>
        <p:spPr bwMode="auto">
          <a:xfrm>
            <a:off x="2555875" y="2133600"/>
            <a:ext cx="14398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微软雅黑" panose="020B0503020204020204" pitchFamily="34" charset="-122"/>
                <a:ea typeface="微软雅黑" panose="020B0503020204020204" pitchFamily="34" charset="-122"/>
              </a:rPr>
              <a:t>一致性</a:t>
            </a:r>
            <a:endParaRPr lang="en-US" altLang="zh-CN" sz="240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牺牲部分可用性来保证数据的一致性 </a:t>
            </a:r>
            <a:endParaRPr lang="zh-CN" altLang="en-US" sz="2000">
              <a:latin typeface="微软雅黑" panose="020B0503020204020204" pitchFamily="34" charset="-122"/>
              <a:ea typeface="微软雅黑" panose="020B0503020204020204" pitchFamily="34" charset="-122"/>
            </a:endParaRPr>
          </a:p>
        </p:txBody>
      </p:sp>
      <p:sp>
        <p:nvSpPr>
          <p:cNvPr id="15372" name="矩形 14">
            <a:extLst>
              <a:ext uri="{FF2B5EF4-FFF2-40B4-BE49-F238E27FC236}">
                <a16:creationId xmlns:a16="http://schemas.microsoft.com/office/drawing/2014/main" id="{7C2FC982-98C6-4C40-8878-32437294CDF6}"/>
              </a:ext>
            </a:extLst>
          </p:cNvPr>
          <p:cNvSpPr>
            <a:spLocks noChangeArrowheads="1"/>
          </p:cNvSpPr>
          <p:nvPr/>
        </p:nvSpPr>
        <p:spPr bwMode="auto">
          <a:xfrm>
            <a:off x="5319713" y="2439988"/>
            <a:ext cx="15557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rPr>
              <a:t>可扩展性</a:t>
            </a:r>
            <a:endParaRPr lang="en-US" altLang="zh-CN" sz="240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存储容量</a:t>
            </a:r>
            <a:endParaRPr lang="en-US" altLang="zh-CN" sz="200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吞吐量</a:t>
            </a:r>
            <a:endParaRPr lang="zh-CN" altLang="en-US" sz="200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F6FD07B4-155D-4762-8CA6-6586A1D48CFD}" type="datetime1">
              <a:rPr lang="zh-CN" altLang="en-US" smtClean="0"/>
              <a:t>2019/10/29</a:t>
            </a:fld>
            <a:endParaRPr lang="zh-CN" altLang="en-US"/>
          </a:p>
        </p:txBody>
      </p:sp>
      <p:sp>
        <p:nvSpPr>
          <p:cNvPr id="5" name="灯片编号占位符 4"/>
          <p:cNvSpPr>
            <a:spLocks noGrp="1"/>
          </p:cNvSpPr>
          <p:nvPr>
            <p:ph type="sldNum" sz="quarter" idx="12"/>
          </p:nvPr>
        </p:nvSpPr>
        <p:spPr/>
        <p:txBody>
          <a:bodyPr/>
          <a:lstStyle/>
          <a:p>
            <a:pPr>
              <a:defRPr/>
            </a:pPr>
            <a:fld id="{C73FEAEF-AC88-4217-87FD-EBA7A7265F60}" type="slidenum">
              <a:rPr lang="zh-CN" altLang="en-US" smtClean="0"/>
              <a:pPr>
                <a:defRPr/>
              </a:pPr>
              <a:t>25</a:t>
            </a:fld>
            <a:endParaRPr lang="zh-CN" altLang="en-US"/>
          </a:p>
        </p:txBody>
      </p:sp>
    </p:spTree>
    <p:extLst>
      <p:ext uri="{BB962C8B-B14F-4D97-AF65-F5344CB8AC3E}">
        <p14:creationId xmlns:p14="http://schemas.microsoft.com/office/powerpoint/2010/main" val="2561027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7410"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7411"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7412"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7413" name="矩形 6"/>
          <p:cNvSpPr>
            <a:spLocks noChangeArrowheads="1"/>
          </p:cNvSpPr>
          <p:nvPr/>
        </p:nvSpPr>
        <p:spPr bwMode="auto">
          <a:xfrm>
            <a:off x="357188" y="285750"/>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系统实现</a:t>
            </a:r>
          </a:p>
        </p:txBody>
      </p:sp>
      <p:sp>
        <p:nvSpPr>
          <p:cNvPr id="17414" name="矩形 12"/>
          <p:cNvSpPr>
            <a:spLocks noChangeArrowheads="1"/>
          </p:cNvSpPr>
          <p:nvPr/>
        </p:nvSpPr>
        <p:spPr bwMode="auto">
          <a:xfrm>
            <a:off x="5441950" y="2720975"/>
            <a:ext cx="26368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拜占庭共识</a:t>
            </a: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基于</a:t>
            </a:r>
            <a:r>
              <a:rPr lang="en-US" altLang="zh-CN" sz="2000">
                <a:latin typeface="微软雅黑" panose="020B0503020204020204" pitchFamily="34" charset="-122"/>
                <a:ea typeface="微软雅黑" panose="020B0503020204020204" pitchFamily="34" charset="-122"/>
              </a:rPr>
              <a:t>ABCI</a:t>
            </a:r>
            <a:r>
              <a:rPr lang="zh-CN" altLang="zh-CN" sz="2000">
                <a:latin typeface="微软雅黑" panose="020B0503020204020204" pitchFamily="34" charset="-122"/>
                <a:ea typeface="微软雅黑" panose="020B0503020204020204" pitchFamily="34" charset="-122"/>
              </a:rPr>
              <a:t>实现</a:t>
            </a:r>
            <a:r>
              <a:rPr lang="en-US" altLang="zh-CN" sz="2000">
                <a:latin typeface="微软雅黑" panose="020B0503020204020204" pitchFamily="34" charset="-122"/>
                <a:ea typeface="微软雅黑" panose="020B0503020204020204" pitchFamily="34" charset="-122"/>
              </a:rPr>
              <a:t>CheckTx</a:t>
            </a:r>
            <a:r>
              <a:rPr lang="zh-CN" altLang="zh-CN"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DeliverTx</a:t>
            </a:r>
            <a:r>
              <a:rPr lang="zh-CN" altLang="zh-CN" sz="2000">
                <a:latin typeface="微软雅黑" panose="020B0503020204020204" pitchFamily="34" charset="-122"/>
                <a:ea typeface="微软雅黑" panose="020B0503020204020204" pitchFamily="34" charset="-122"/>
              </a:rPr>
              <a:t>接口</a:t>
            </a:r>
            <a:endParaRPr lang="zh-CN" altLang="en-US" sz="2000">
              <a:latin typeface="微软雅黑" panose="020B0503020204020204" pitchFamily="34" charset="-122"/>
              <a:ea typeface="微软雅黑" panose="020B0503020204020204" pitchFamily="34" charset="-122"/>
            </a:endParaRPr>
          </a:p>
        </p:txBody>
      </p:sp>
      <p:sp>
        <p:nvSpPr>
          <p:cNvPr id="17415" name="矩形 15"/>
          <p:cNvSpPr>
            <a:spLocks noChangeArrowheads="1"/>
          </p:cNvSpPr>
          <p:nvPr/>
        </p:nvSpPr>
        <p:spPr bwMode="auto">
          <a:xfrm>
            <a:off x="1978025" y="2676525"/>
            <a:ext cx="2528888"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2000" dirty="0" err="1">
                <a:latin typeface="微软雅黑" panose="020B0503020204020204" pitchFamily="34" charset="-122"/>
                <a:ea typeface="微软雅黑" panose="020B0503020204020204" pitchFamily="34" charset="-122"/>
              </a:rPr>
              <a:t>ipfs</a:t>
            </a:r>
            <a:r>
              <a:rPr lang="zh-CN" altLang="zh-CN" sz="2000" dirty="0">
                <a:latin typeface="微软雅黑" panose="020B0503020204020204" pitchFamily="34" charset="-122"/>
                <a:ea typeface="微软雅黑" panose="020B0503020204020204" pitchFamily="34" charset="-122"/>
              </a:rPr>
              <a:t>集群</a:t>
            </a:r>
            <a:r>
              <a:rPr lang="zh-CN" altLang="en-US" sz="2000" dirty="0">
                <a:latin typeface="微软雅黑" panose="020B0503020204020204" pitchFamily="34" charset="-122"/>
                <a:ea typeface="微软雅黑" panose="020B0503020204020204" pitchFamily="34" charset="-122"/>
              </a:rPr>
              <a:t>和代理</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Char char="l"/>
            </a:pPr>
            <a:r>
              <a:rPr lang="zh-CN" altLang="zh-CN" sz="2000" dirty="0">
                <a:latin typeface="微软雅黑" panose="020B0503020204020204" pitchFamily="34" charset="-122"/>
                <a:ea typeface="微软雅黑" panose="020B0503020204020204" pitchFamily="34" charset="-122"/>
              </a:rPr>
              <a:t>发布</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订阅系统</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数据根据</a:t>
            </a:r>
            <a:r>
              <a:rPr lang="en-US" altLang="zh-CN" sz="2000" dirty="0" err="1">
                <a:latin typeface="微软雅黑" panose="020B0503020204020204" pitchFamily="34" charset="-122"/>
                <a:ea typeface="微软雅黑" panose="020B0503020204020204" pitchFamily="34" charset="-122"/>
              </a:rPr>
              <a:t>cid</a:t>
            </a:r>
            <a:r>
              <a:rPr lang="zh-CN"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寻址</a:t>
            </a:r>
            <a:endParaRPr lang="en-US" altLang="zh-CN" sz="2000" dirty="0">
              <a:latin typeface="微软雅黑" panose="020B0503020204020204" pitchFamily="34" charset="-122"/>
              <a:ea typeface="微软雅黑" panose="020B0503020204020204" pitchFamily="34" charset="-122"/>
            </a:endParaRPr>
          </a:p>
        </p:txBody>
      </p:sp>
      <p:cxnSp>
        <p:nvCxnSpPr>
          <p:cNvPr id="11" name="直接连接符 10">
            <a:extLst>
              <a:ext uri="{FF2B5EF4-FFF2-40B4-BE49-F238E27FC236}">
                <a16:creationId xmlns:a16="http://schemas.microsoft.com/office/drawing/2014/main" id="{35720FA1-49EF-C44C-8B92-F018BBCB6535}"/>
              </a:ext>
            </a:extLst>
          </p:cNvPr>
          <p:cNvCxnSpPr/>
          <p:nvPr/>
        </p:nvCxnSpPr>
        <p:spPr>
          <a:xfrm rot="5400000">
            <a:off x="3634581" y="3183732"/>
            <a:ext cx="267811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11 Rectángulo">
            <a:extLst>
              <a:ext uri="{FF2B5EF4-FFF2-40B4-BE49-F238E27FC236}">
                <a16:creationId xmlns:a16="http://schemas.microsoft.com/office/drawing/2014/main" id="{14820B55-DED2-0F45-BFEA-8D1CBFEA32BA}"/>
              </a:ext>
            </a:extLst>
          </p:cNvPr>
          <p:cNvSpPr/>
          <p:nvPr/>
        </p:nvSpPr>
        <p:spPr>
          <a:xfrm>
            <a:off x="1814513" y="1844675"/>
            <a:ext cx="2857500" cy="523875"/>
          </a:xfrm>
          <a:prstGeom prst="rect">
            <a:avLst/>
          </a:prstGeom>
          <a:solidFill>
            <a:srgbClr val="B2CBB5"/>
          </a:solidFill>
          <a:ln>
            <a:noFill/>
          </a:ln>
          <a:effectLst/>
        </p:spPr>
        <p:style>
          <a:lnRef idx="3">
            <a:schemeClr val="lt1"/>
          </a:lnRef>
          <a:fillRef idx="1">
            <a:schemeClr val="accent4"/>
          </a:fillRef>
          <a:effectRef idx="1">
            <a:schemeClr val="accent4"/>
          </a:effectRef>
          <a:fontRef idx="minor">
            <a:schemeClr val="lt1"/>
          </a:fontRef>
        </p:style>
        <p:txBody>
          <a:bodyPr lIns="68564" tIns="34281" rIns="68564" bIns="34281"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sz="2400">
                <a:latin typeface="微软雅黑" panose="020B0503020204020204" pitchFamily="34" charset="-122"/>
                <a:ea typeface="微软雅黑" panose="020B0503020204020204" pitchFamily="34" charset="-122"/>
              </a:rPr>
              <a:t>存储节点</a:t>
            </a:r>
            <a:endParaRPr lang="zh-CN" altLang="zh-CN" sz="120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42 Rectángulo">
            <a:extLst>
              <a:ext uri="{FF2B5EF4-FFF2-40B4-BE49-F238E27FC236}">
                <a16:creationId xmlns:a16="http://schemas.microsoft.com/office/drawing/2014/main" id="{BB3B6838-30C5-8A4C-ADB3-42BEF2C668F1}"/>
              </a:ext>
            </a:extLst>
          </p:cNvPr>
          <p:cNvSpPr/>
          <p:nvPr/>
        </p:nvSpPr>
        <p:spPr>
          <a:xfrm>
            <a:off x="5219700" y="1844675"/>
            <a:ext cx="2859088" cy="523875"/>
          </a:xfrm>
          <a:prstGeom prst="rect">
            <a:avLst/>
          </a:prstGeom>
          <a:solidFill>
            <a:srgbClr val="B2CBB5"/>
          </a:solid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3">
            <a:schemeClr val="lt1"/>
          </a:lnRef>
          <a:fillRef idx="1">
            <a:schemeClr val="accent4"/>
          </a:fillRef>
          <a:effectRef idx="1">
            <a:schemeClr val="accent4"/>
          </a:effectRef>
          <a:fontRef idx="minor">
            <a:schemeClr val="lt1"/>
          </a:fontRef>
        </p:style>
        <p:txBody>
          <a:bodyPr lIns="68564" tIns="34281" rIns="68564" bIns="34281"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sz="2400">
                <a:latin typeface="微软雅黑" panose="020B0503020204020204" pitchFamily="34" charset="-122"/>
                <a:ea typeface="微软雅黑" panose="020B0503020204020204" pitchFamily="34" charset="-122"/>
              </a:rPr>
              <a:t>记账节点</a:t>
            </a:r>
          </a:p>
        </p:txBody>
      </p:sp>
      <p:sp>
        <p:nvSpPr>
          <p:cNvPr id="2" name="日期占位符 1"/>
          <p:cNvSpPr>
            <a:spLocks noGrp="1"/>
          </p:cNvSpPr>
          <p:nvPr>
            <p:ph type="dt" sz="half" idx="10"/>
          </p:nvPr>
        </p:nvSpPr>
        <p:spPr/>
        <p:txBody>
          <a:bodyPr/>
          <a:lstStyle/>
          <a:p>
            <a:pPr>
              <a:defRPr/>
            </a:pPr>
            <a:fld id="{CD08E1A3-0E32-4CDA-8007-F1601A450D10}" type="datetime1">
              <a:rPr lang="zh-CN" altLang="en-US" smtClean="0"/>
              <a:t>2019/10/29</a:t>
            </a:fld>
            <a:endParaRPr lang="zh-CN" altLang="en-US"/>
          </a:p>
        </p:txBody>
      </p:sp>
      <p:sp>
        <p:nvSpPr>
          <p:cNvPr id="3" name="灯片编号占位符 2"/>
          <p:cNvSpPr>
            <a:spLocks noGrp="1"/>
          </p:cNvSpPr>
          <p:nvPr>
            <p:ph type="sldNum" sz="quarter" idx="12"/>
          </p:nvPr>
        </p:nvSpPr>
        <p:spPr/>
        <p:txBody>
          <a:bodyPr/>
          <a:lstStyle/>
          <a:p>
            <a:pPr>
              <a:defRPr/>
            </a:pPr>
            <a:fld id="{C73FEAEF-AC88-4217-87FD-EBA7A7265F60}" type="slidenum">
              <a:rPr lang="zh-CN" altLang="en-US" smtClean="0"/>
              <a:pPr>
                <a:defRPr/>
              </a:pPr>
              <a:t>26</a:t>
            </a:fld>
            <a:endParaRPr lang="zh-CN" altLang="en-US"/>
          </a:p>
        </p:txBody>
      </p:sp>
    </p:spTree>
    <p:extLst>
      <p:ext uri="{BB962C8B-B14F-4D97-AF65-F5344CB8AC3E}">
        <p14:creationId xmlns:p14="http://schemas.microsoft.com/office/powerpoint/2010/main" val="1547287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8434"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8435"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8436"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8437" name="矩形 6"/>
          <p:cNvSpPr>
            <a:spLocks noChangeArrowheads="1"/>
          </p:cNvSpPr>
          <p:nvPr/>
        </p:nvSpPr>
        <p:spPr bwMode="auto">
          <a:xfrm>
            <a:off x="357188" y="285750"/>
            <a:ext cx="305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a:latin typeface="微软雅黑" panose="020B0503020204020204" pitchFamily="34" charset="-122"/>
                <a:ea typeface="微软雅黑" panose="020B0503020204020204" pitchFamily="34" charset="-122"/>
              </a:rPr>
              <a:t>数据的存储和验证</a:t>
            </a:r>
          </a:p>
        </p:txBody>
      </p:sp>
      <p:pic>
        <p:nvPicPr>
          <p:cNvPr id="18438" name="图片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052513"/>
            <a:ext cx="81518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3BF07F04-FE62-44C6-87A0-BDD3014059F7}" type="datetime1">
              <a:rPr lang="zh-CN" altLang="en-US" smtClean="0"/>
              <a:t>2019/10/29</a:t>
            </a:fld>
            <a:endParaRPr lang="zh-CN" altLang="en-US"/>
          </a:p>
        </p:txBody>
      </p:sp>
      <p:sp>
        <p:nvSpPr>
          <p:cNvPr id="3" name="灯片编号占位符 2"/>
          <p:cNvSpPr>
            <a:spLocks noGrp="1"/>
          </p:cNvSpPr>
          <p:nvPr>
            <p:ph type="sldNum" sz="quarter" idx="12"/>
          </p:nvPr>
        </p:nvSpPr>
        <p:spPr/>
        <p:txBody>
          <a:bodyPr/>
          <a:lstStyle/>
          <a:p>
            <a:pPr>
              <a:defRPr/>
            </a:pPr>
            <a:fld id="{C73FEAEF-AC88-4217-87FD-EBA7A7265F60}" type="slidenum">
              <a:rPr lang="zh-CN" altLang="en-US" smtClean="0"/>
              <a:pPr>
                <a:defRPr/>
              </a:pPr>
              <a:t>27</a:t>
            </a:fld>
            <a:endParaRPr lang="zh-CN" altLang="en-US"/>
          </a:p>
        </p:txBody>
      </p:sp>
    </p:spTree>
    <p:extLst>
      <p:ext uri="{BB962C8B-B14F-4D97-AF65-F5344CB8AC3E}">
        <p14:creationId xmlns:p14="http://schemas.microsoft.com/office/powerpoint/2010/main" val="2082044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分布式存储系统的应用</a:t>
            </a:r>
            <a:endParaRPr lang="zh-CN" altLang="en-US"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idx="1"/>
          </p:nvPr>
        </p:nvSpPr>
        <p:spPr/>
        <p:txBody>
          <a:bodyPr/>
          <a:lstStyle/>
          <a:p>
            <a:endParaRPr lang="zh-CN" altLang="en-US"/>
          </a:p>
        </p:txBody>
      </p:sp>
      <p:sp>
        <p:nvSpPr>
          <p:cNvPr id="2" name="日期占位符 1"/>
          <p:cNvSpPr>
            <a:spLocks noGrp="1"/>
          </p:cNvSpPr>
          <p:nvPr>
            <p:ph type="dt" sz="half" idx="10"/>
          </p:nvPr>
        </p:nvSpPr>
        <p:spPr/>
        <p:txBody>
          <a:bodyPr/>
          <a:lstStyle/>
          <a:p>
            <a:pPr>
              <a:defRPr/>
            </a:pPr>
            <a:fld id="{CABCBE98-AF42-4700-84E9-CA61E2595CD1}" type="datetime1">
              <a:rPr lang="zh-CN" altLang="en-US" smtClean="0"/>
              <a:t>2019/10/29</a:t>
            </a:fld>
            <a:endParaRPr lang="zh-CN" altLang="en-US"/>
          </a:p>
        </p:txBody>
      </p:sp>
      <p:sp>
        <p:nvSpPr>
          <p:cNvPr id="3" name="灯片编号占位符 2"/>
          <p:cNvSpPr>
            <a:spLocks noGrp="1"/>
          </p:cNvSpPr>
          <p:nvPr>
            <p:ph type="sldNum" sz="quarter" idx="12"/>
          </p:nvPr>
        </p:nvSpPr>
        <p:spPr/>
        <p:txBody>
          <a:bodyPr/>
          <a:lstStyle/>
          <a:p>
            <a:pPr>
              <a:defRPr/>
            </a:pPr>
            <a:fld id="{34D2CF8A-DD19-4F56-AFF1-951271F18726}" type="slidenum">
              <a:rPr lang="zh-CN" altLang="en-US" smtClean="0"/>
              <a:pPr>
                <a:defRPr/>
              </a:pPr>
              <a:t>28</a:t>
            </a:fld>
            <a:endParaRPr lang="zh-CN" altLang="en-US"/>
          </a:p>
        </p:txBody>
      </p:sp>
    </p:spTree>
    <p:extLst>
      <p:ext uri="{BB962C8B-B14F-4D97-AF65-F5344CB8AC3E}">
        <p14:creationId xmlns:p14="http://schemas.microsoft.com/office/powerpoint/2010/main" val="2067002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latin typeface="微软雅黑" panose="020B0503020204020204" pitchFamily="34" charset="-122"/>
                <a:ea typeface="微软雅黑" panose="020B0503020204020204" pitchFamily="34" charset="-122"/>
                <a:cs typeface="+mn-cs"/>
              </a:rPr>
              <a:t>应用</a:t>
            </a:r>
            <a:r>
              <a:rPr lang="en-US" altLang="zh-CN" sz="2800" dirty="0">
                <a:latin typeface="微软雅黑" panose="020B0503020204020204" pitchFamily="34" charset="-122"/>
                <a:ea typeface="微软雅黑" panose="020B0503020204020204" pitchFamily="34" charset="-122"/>
                <a:cs typeface="+mn-cs"/>
              </a:rPr>
              <a:t>—</a:t>
            </a:r>
            <a:r>
              <a:rPr lang="zh-CN" altLang="en-US" sz="2800" dirty="0">
                <a:latin typeface="微软雅黑" panose="020B0503020204020204" pitchFamily="34" charset="-122"/>
                <a:ea typeface="微软雅黑" panose="020B0503020204020204" pitchFamily="34" charset="-122"/>
                <a:cs typeface="+mn-cs"/>
              </a:rPr>
              <a:t>海量遥感数据</a:t>
            </a:r>
          </a:p>
        </p:txBody>
      </p:sp>
      <p:sp>
        <p:nvSpPr>
          <p:cNvPr id="3" name="内容占位符 2"/>
          <p:cNvSpPr>
            <a:spLocks noGrp="1"/>
          </p:cNvSpPr>
          <p:nvPr>
            <p:ph idx="1"/>
          </p:nvPr>
        </p:nvSpPr>
        <p:spPr/>
        <p:txBody>
          <a:bodyPr>
            <a:normAutofit/>
          </a:bodyPr>
          <a:lstStyle/>
          <a:p>
            <a:r>
              <a:rPr lang="zh-CN" altLang="en-US" sz="2400" dirty="0"/>
              <a:t>随着遥感技术的发展，航空图片、遥感图像、地面照片等呈几何级数递增</a:t>
            </a:r>
            <a:endParaRPr lang="en-US" altLang="zh-CN" sz="2400" dirty="0"/>
          </a:p>
          <a:p>
            <a:endParaRPr lang="en-US" altLang="zh-CN" sz="2400" dirty="0"/>
          </a:p>
          <a:p>
            <a:r>
              <a:rPr lang="zh-CN" altLang="en-US" sz="2400" dirty="0"/>
              <a:t>对海量图像高效地存储、组织、管理和发布，提高处理和分发效率，成为亟待解决的问题</a:t>
            </a:r>
            <a:endParaRPr lang="en-US" altLang="zh-CN" sz="2400" dirty="0"/>
          </a:p>
          <a:p>
            <a:endParaRPr lang="en-US" altLang="zh-CN" sz="2400" dirty="0"/>
          </a:p>
          <a:p>
            <a:r>
              <a:rPr lang="zh-CN" altLang="en-US" sz="2400" dirty="0"/>
              <a:t>一种基于</a:t>
            </a:r>
            <a:r>
              <a:rPr lang="en-US" altLang="zh-CN" sz="2400" dirty="0" err="1"/>
              <a:t>Hbase</a:t>
            </a:r>
            <a:r>
              <a:rPr lang="zh-CN" altLang="en-US" sz="2400" dirty="0"/>
              <a:t>的分布式存储和查询方案被提出</a:t>
            </a:r>
            <a:endParaRPr lang="en-US" altLang="zh-CN" sz="2400" dirty="0"/>
          </a:p>
          <a:p>
            <a:endParaRPr lang="zh-CN" altLang="en-US" sz="2400" dirty="0">
              <a:latin typeface="微软雅黑" panose="020B0503020204020204" pitchFamily="34" charset="-122"/>
              <a:ea typeface="微软雅黑" panose="020B0503020204020204" pitchFamily="34" charset="-122"/>
            </a:endParaRPr>
          </a:p>
        </p:txBody>
      </p:sp>
      <p:sp>
        <p:nvSpPr>
          <p:cNvPr id="4" name="下箭头 3"/>
          <p:cNvSpPr/>
          <p:nvPr/>
        </p:nvSpPr>
        <p:spPr>
          <a:xfrm>
            <a:off x="3779912" y="2384884"/>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2571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分布式文件系统</a:t>
            </a:r>
            <a:endParaRPr lang="zh-CN" altLang="en-US"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idx="1"/>
          </p:nvPr>
        </p:nvSpPr>
        <p:spPr/>
        <p:txBody>
          <a:bodyPr/>
          <a:lstStyle/>
          <a:p>
            <a:endParaRPr lang="zh-CN" altLang="en-US"/>
          </a:p>
        </p:txBody>
      </p:sp>
      <p:sp>
        <p:nvSpPr>
          <p:cNvPr id="2" name="日期占位符 1"/>
          <p:cNvSpPr>
            <a:spLocks noGrp="1"/>
          </p:cNvSpPr>
          <p:nvPr>
            <p:ph type="dt" sz="half" idx="10"/>
          </p:nvPr>
        </p:nvSpPr>
        <p:spPr/>
        <p:txBody>
          <a:bodyPr/>
          <a:lstStyle/>
          <a:p>
            <a:pPr>
              <a:defRPr/>
            </a:pPr>
            <a:fld id="{81C394EF-4CE0-4959-AB4B-5DE108CE7198}" type="datetime1">
              <a:rPr lang="zh-CN" altLang="en-US" smtClean="0"/>
              <a:t>2019/10/29</a:t>
            </a:fld>
            <a:endParaRPr lang="zh-CN" altLang="en-US"/>
          </a:p>
        </p:txBody>
      </p:sp>
      <p:sp>
        <p:nvSpPr>
          <p:cNvPr id="3" name="灯片编号占位符 2"/>
          <p:cNvSpPr>
            <a:spLocks noGrp="1"/>
          </p:cNvSpPr>
          <p:nvPr>
            <p:ph type="sldNum" sz="quarter" idx="12"/>
          </p:nvPr>
        </p:nvSpPr>
        <p:spPr/>
        <p:txBody>
          <a:bodyPr/>
          <a:lstStyle/>
          <a:p>
            <a:pPr>
              <a:defRPr/>
            </a:pPr>
            <a:fld id="{34D2CF8A-DD19-4F56-AFF1-951271F18726}" type="slidenum">
              <a:rPr lang="zh-CN" altLang="en-US" smtClean="0"/>
              <a:pPr>
                <a:defRPr/>
              </a:pPr>
              <a:t>3</a:t>
            </a:fld>
            <a:endParaRPr lang="zh-CN" altLang="en-US"/>
          </a:p>
        </p:txBody>
      </p:sp>
    </p:spTree>
    <p:extLst>
      <p:ext uri="{BB962C8B-B14F-4D97-AF65-F5344CB8AC3E}">
        <p14:creationId xmlns:p14="http://schemas.microsoft.com/office/powerpoint/2010/main" val="24367779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latin typeface="微软雅黑" panose="020B0503020204020204" pitchFamily="34" charset="-122"/>
                <a:ea typeface="微软雅黑" panose="020B0503020204020204" pitchFamily="34" charset="-122"/>
                <a:cs typeface="+mn-cs"/>
              </a:rPr>
              <a:t>应用</a:t>
            </a:r>
            <a:r>
              <a:rPr lang="en-US" altLang="zh-CN" sz="2800" dirty="0">
                <a:latin typeface="微软雅黑" panose="020B0503020204020204" pitchFamily="34" charset="-122"/>
                <a:ea typeface="微软雅黑" panose="020B0503020204020204" pitchFamily="34" charset="-122"/>
                <a:cs typeface="+mn-cs"/>
              </a:rPr>
              <a:t>—</a:t>
            </a:r>
            <a:r>
              <a:rPr lang="zh-CN" altLang="en-US" sz="2800" dirty="0">
                <a:latin typeface="微软雅黑" panose="020B0503020204020204" pitchFamily="34" charset="-122"/>
                <a:ea typeface="微软雅黑" panose="020B0503020204020204" pitchFamily="34" charset="-122"/>
                <a:cs typeface="+mn-cs"/>
              </a:rPr>
              <a:t>海量遥感数据</a:t>
            </a:r>
          </a:p>
        </p:txBody>
      </p:sp>
      <p:sp>
        <p:nvSpPr>
          <p:cNvPr id="3" name="内容占位符 2"/>
          <p:cNvSpPr>
            <a:spLocks noGrp="1"/>
          </p:cNvSpPr>
          <p:nvPr>
            <p:ph idx="1"/>
          </p:nvPr>
        </p:nvSpPr>
        <p:spPr/>
        <p:txBody>
          <a:bodyPr/>
          <a:lstStyle/>
          <a:p>
            <a:r>
              <a:rPr lang="zh-CN" altLang="en-US" sz="2200" dirty="0"/>
              <a:t>基于</a:t>
            </a:r>
            <a:r>
              <a:rPr lang="en-US" altLang="zh-CN" sz="2200" dirty="0" err="1"/>
              <a:t>Hbase</a:t>
            </a:r>
            <a:r>
              <a:rPr lang="zh-CN" altLang="en-US" sz="2200" dirty="0"/>
              <a:t>的存储和查询方案：</a:t>
            </a:r>
            <a:endParaRPr lang="en-US" altLang="zh-CN" sz="2200" dirty="0"/>
          </a:p>
          <a:p>
            <a:pPr lvl="1">
              <a:buFont typeface="Wingdings" pitchFamily="2" charset="2"/>
              <a:buChar char="Ø"/>
            </a:pPr>
            <a:r>
              <a:rPr lang="zh-CN" altLang="en-US" sz="2200" dirty="0"/>
              <a:t>把图片分层，采用网格和</a:t>
            </a:r>
            <a:r>
              <a:rPr lang="en-US" altLang="zh-CN" sz="2200" dirty="0"/>
              <a:t>Hilbert</a:t>
            </a:r>
            <a:r>
              <a:rPr lang="zh-CN" altLang="en-US" sz="2200" dirty="0"/>
              <a:t>曲线结合以建立图像数据的索引，保证图像数据的空间接近性</a:t>
            </a:r>
            <a:endParaRPr lang="en-US" altLang="zh-CN" sz="2200" dirty="0"/>
          </a:p>
          <a:p>
            <a:pPr marL="457200" lvl="1" indent="0">
              <a:buNone/>
            </a:pPr>
            <a:endParaRPr lang="en-US" altLang="zh-CN" sz="2400" dirty="0" smtClean="0">
              <a:latin typeface="华文楷体" pitchFamily="2" charset="-122"/>
              <a:ea typeface="华文楷体" pitchFamily="2" charset="-122"/>
            </a:endParaRPr>
          </a:p>
          <a:p>
            <a:pPr marL="457200" lvl="1" indent="0">
              <a:buNone/>
            </a:pPr>
            <a:endParaRPr lang="en-US" altLang="zh-CN" sz="2400" dirty="0" smtClean="0">
              <a:latin typeface="华文楷体" pitchFamily="2" charset="-122"/>
              <a:ea typeface="华文楷体" pitchFamily="2" charset="-122"/>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959" b="17073"/>
          <a:stretch/>
        </p:blipFill>
        <p:spPr bwMode="auto">
          <a:xfrm>
            <a:off x="1259632" y="2708920"/>
            <a:ext cx="583264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57200" y="5100733"/>
            <a:ext cx="7128792" cy="1107996"/>
          </a:xfrm>
          <a:prstGeom prst="rect">
            <a:avLst/>
          </a:prstGeom>
        </p:spPr>
        <p:txBody>
          <a:bodyPr wrap="square">
            <a:spAutoFit/>
          </a:bodyPr>
          <a:lstStyle/>
          <a:p>
            <a:pPr lvl="1">
              <a:buFont typeface="Wingdings" pitchFamily="2" charset="2"/>
              <a:buChar char="Ø"/>
            </a:pPr>
            <a:r>
              <a:rPr lang="zh-CN" altLang="en-US" sz="2200" dirty="0" smtClean="0"/>
              <a:t>设计</a:t>
            </a:r>
            <a:r>
              <a:rPr lang="zh-CN" altLang="en-US" sz="2200" dirty="0"/>
              <a:t>了一个滤波列，用于图像数据检索中过滤出无关信息，实现对服务器端数据的过滤。提高查询准确性和效率</a:t>
            </a:r>
            <a:endParaRPr lang="en-US" altLang="zh-CN" sz="2200" dirty="0"/>
          </a:p>
        </p:txBody>
      </p:sp>
    </p:spTree>
    <p:extLst>
      <p:ext uri="{BB962C8B-B14F-4D97-AF65-F5344CB8AC3E}">
        <p14:creationId xmlns:p14="http://schemas.microsoft.com/office/powerpoint/2010/main" val="3157398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latin typeface="微软雅黑" panose="020B0503020204020204" pitchFamily="34" charset="-122"/>
                <a:ea typeface="微软雅黑" panose="020B0503020204020204" pitchFamily="34" charset="-122"/>
                <a:cs typeface="+mn-cs"/>
              </a:rPr>
              <a:t>应用</a:t>
            </a:r>
            <a:r>
              <a:rPr lang="en-US" altLang="zh-CN" sz="2800" dirty="0">
                <a:latin typeface="微软雅黑" panose="020B0503020204020204" pitchFamily="34" charset="-122"/>
                <a:ea typeface="微软雅黑" panose="020B0503020204020204" pitchFamily="34" charset="-122"/>
                <a:cs typeface="+mn-cs"/>
              </a:rPr>
              <a:t>—</a:t>
            </a:r>
            <a:r>
              <a:rPr lang="zh-CN" altLang="en-US" sz="2800" dirty="0">
                <a:latin typeface="微软雅黑" panose="020B0503020204020204" pitchFamily="34" charset="-122"/>
                <a:ea typeface="微软雅黑" panose="020B0503020204020204" pitchFamily="34" charset="-122"/>
                <a:cs typeface="+mn-cs"/>
              </a:rPr>
              <a:t>海量遥感数据</a:t>
            </a:r>
          </a:p>
        </p:txBody>
      </p:sp>
      <p:sp>
        <p:nvSpPr>
          <p:cNvPr id="3" name="内容占位符 2"/>
          <p:cNvSpPr>
            <a:spLocks noGrp="1"/>
          </p:cNvSpPr>
          <p:nvPr>
            <p:ph idx="1"/>
          </p:nvPr>
        </p:nvSpPr>
        <p:spPr/>
        <p:txBody>
          <a:bodyPr/>
          <a:lstStyle/>
          <a:p>
            <a:r>
              <a:rPr lang="zh-CN" altLang="en-US" sz="2400" dirty="0"/>
              <a:t>基于</a:t>
            </a:r>
            <a:r>
              <a:rPr lang="en-US" altLang="zh-CN" sz="2400" dirty="0" err="1"/>
              <a:t>Hbase</a:t>
            </a:r>
            <a:r>
              <a:rPr lang="zh-CN" altLang="en-US" sz="2400" dirty="0"/>
              <a:t>的存储和查询方案：</a:t>
            </a:r>
            <a:endParaRPr lang="en-US" altLang="zh-CN" sz="2400" dirty="0"/>
          </a:p>
          <a:p>
            <a:pPr lvl="1">
              <a:buFont typeface="Wingdings" pitchFamily="2" charset="2"/>
              <a:buChar char="Ø"/>
            </a:pPr>
            <a:r>
              <a:rPr lang="en-US" altLang="zh-CN" sz="2400" dirty="0" err="1" smtClean="0"/>
              <a:t>MapReduce</a:t>
            </a:r>
            <a:r>
              <a:rPr lang="zh-CN" altLang="en-US" sz="2400" dirty="0"/>
              <a:t>的并行处理</a:t>
            </a:r>
            <a:r>
              <a:rPr lang="zh-CN" altLang="en-US" sz="2400" dirty="0" smtClean="0"/>
              <a:t>方法用来</a:t>
            </a:r>
            <a:r>
              <a:rPr lang="zh-CN" altLang="en-US" sz="2400" dirty="0"/>
              <a:t>写和查询遥感</a:t>
            </a:r>
            <a:r>
              <a:rPr lang="zh-CN" altLang="en-US" sz="2400" dirty="0" smtClean="0"/>
              <a:t>图像，提高效率</a:t>
            </a:r>
            <a:endParaRPr lang="en-US" altLang="zh-CN"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767378"/>
            <a:ext cx="5183244" cy="354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512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5" hidden="1"/>
          <p:cNvSpPr txBox="1">
            <a:spLocks noChangeArrowheads="1"/>
          </p:cNvSpPr>
          <p:nvPr/>
        </p:nvSpPr>
        <p:spPr bwMode="auto">
          <a:xfrm>
            <a:off x="1939925" y="1954213"/>
            <a:ext cx="194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8434" name="矩形 6" hidden="1"/>
          <p:cNvSpPr>
            <a:spLocks noChangeArrowheads="1"/>
          </p:cNvSpPr>
          <p:nvPr/>
        </p:nvSpPr>
        <p:spPr bwMode="auto">
          <a:xfrm>
            <a:off x="1939925" y="3025775"/>
            <a:ext cx="1471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8435" name="矩形 7" hidden="1"/>
          <p:cNvSpPr>
            <a:spLocks noChangeArrowheads="1"/>
          </p:cNvSpPr>
          <p:nvPr/>
        </p:nvSpPr>
        <p:spPr bwMode="auto">
          <a:xfrm>
            <a:off x="2011363" y="4240213"/>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8436" name="矩形 8" hidden="1"/>
          <p:cNvSpPr>
            <a:spLocks noChangeArrowheads="1"/>
          </p:cNvSpPr>
          <p:nvPr/>
        </p:nvSpPr>
        <p:spPr bwMode="auto">
          <a:xfrm>
            <a:off x="2011363" y="5526088"/>
            <a:ext cx="147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点击添加文本</a:t>
            </a:r>
          </a:p>
        </p:txBody>
      </p:sp>
      <p:sp>
        <p:nvSpPr>
          <p:cNvPr id="18437" name="矩形 6"/>
          <p:cNvSpPr>
            <a:spLocks noChangeArrowheads="1"/>
          </p:cNvSpPr>
          <p:nvPr/>
        </p:nvSpPr>
        <p:spPr bwMode="auto">
          <a:xfrm>
            <a:off x="357188" y="285750"/>
            <a:ext cx="7171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应用</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大量并行迭代图处理</a:t>
            </a:r>
            <a:r>
              <a:rPr lang="en-US" altLang="zh-CN" sz="2800" dirty="0" smtClean="0">
                <a:latin typeface="微软雅黑" panose="020B0503020204020204" pitchFamily="34" charset="-122"/>
                <a:ea typeface="微软雅黑" panose="020B0503020204020204" pitchFamily="34" charset="-122"/>
              </a:rPr>
              <a:t>CGP</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TOS 19</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3BF07F04-FE62-44C6-87A0-BDD3014059F7}" type="datetime1">
              <a:rPr lang="zh-CN" altLang="en-US" smtClean="0"/>
              <a:t>2019/10/29</a:t>
            </a:fld>
            <a:endParaRPr lang="zh-CN" altLang="en-US"/>
          </a:p>
        </p:txBody>
      </p:sp>
      <p:sp>
        <p:nvSpPr>
          <p:cNvPr id="3" name="灯片编号占位符 2"/>
          <p:cNvSpPr>
            <a:spLocks noGrp="1"/>
          </p:cNvSpPr>
          <p:nvPr>
            <p:ph type="sldNum" sz="quarter" idx="12"/>
          </p:nvPr>
        </p:nvSpPr>
        <p:spPr/>
        <p:txBody>
          <a:bodyPr/>
          <a:lstStyle/>
          <a:p>
            <a:pPr>
              <a:defRPr/>
            </a:pPr>
            <a:fld id="{C73FEAEF-AC88-4217-87FD-EBA7A7265F60}" type="slidenum">
              <a:rPr lang="zh-CN" altLang="en-US" smtClean="0"/>
              <a:pPr>
                <a:defRPr/>
              </a:pPr>
              <a:t>32</a:t>
            </a:fld>
            <a:endParaRPr lang="zh-CN" altLang="en-US"/>
          </a:p>
        </p:txBody>
      </p:sp>
      <p:sp>
        <p:nvSpPr>
          <p:cNvPr id="4" name="矩形 3"/>
          <p:cNvSpPr/>
          <p:nvPr/>
        </p:nvSpPr>
        <p:spPr>
          <a:xfrm>
            <a:off x="755576" y="1698042"/>
            <a:ext cx="6912768" cy="589072"/>
          </a:xfrm>
          <a:prstGeom prst="rect">
            <a:avLst/>
          </a:prstGeom>
        </p:spPr>
        <p:txBody>
          <a:bodyPr wrap="square">
            <a:spAutoFit/>
          </a:bodyPr>
          <a:lstStyle/>
          <a:p>
            <a:pPr marL="342900" indent="-342900">
              <a:lnSpc>
                <a:spcPct val="150000"/>
              </a:lnSpc>
              <a:buFont typeface="Arial" panose="020B0604020202020204" pitchFamily="34" charset="0"/>
              <a:buChar char="•"/>
            </a:pPr>
            <a:endParaRPr lang="zh-CN" altLang="en-US" sz="2400" dirty="0">
              <a:latin typeface="+mn-lt"/>
              <a:ea typeface="+mn-ea"/>
            </a:endParaRPr>
          </a:p>
        </p:txBody>
      </p:sp>
      <p:pic>
        <p:nvPicPr>
          <p:cNvPr id="5" name="图片 4"/>
          <p:cNvPicPr>
            <a:picLocks noChangeAspect="1"/>
          </p:cNvPicPr>
          <p:nvPr/>
        </p:nvPicPr>
        <p:blipFill>
          <a:blip r:embed="rId3"/>
          <a:stretch>
            <a:fillRect/>
          </a:stretch>
        </p:blipFill>
        <p:spPr>
          <a:xfrm>
            <a:off x="321808" y="2060848"/>
            <a:ext cx="8629713" cy="3976717"/>
          </a:xfrm>
          <a:prstGeom prst="rect">
            <a:avLst/>
          </a:prstGeom>
        </p:spPr>
      </p:pic>
      <p:sp>
        <p:nvSpPr>
          <p:cNvPr id="6" name="矩形 5"/>
          <p:cNvSpPr/>
          <p:nvPr/>
        </p:nvSpPr>
        <p:spPr>
          <a:xfrm>
            <a:off x="457200" y="1031289"/>
            <a:ext cx="7454926" cy="1015663"/>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不同</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CGP</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作业</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所发出的数据访问之间存在着很强的时空</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相关性</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分布式</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存储和处理系统</a:t>
            </a:r>
            <a:r>
              <a:rPr lang="en-US" altLang="zh-CN" sz="2000" dirty="0" err="1" smtClean="0">
                <a:latin typeface="微软雅黑" panose="020B0503020204020204" pitchFamily="34" charset="-122"/>
                <a:ea typeface="微软雅黑" panose="020B0503020204020204" pitchFamily="34" charset="-122"/>
              </a:rPr>
              <a:t>CGraph</a:t>
            </a:r>
            <a:r>
              <a:rPr lang="zh-CN" altLang="en-US" sz="2000" dirty="0" smtClean="0">
                <a:latin typeface="微软雅黑" panose="020B0503020204020204" pitchFamily="34" charset="-122"/>
                <a:ea typeface="微软雅黑" panose="020B0503020204020204" pitchFamily="34" charset="-122"/>
              </a:rPr>
              <a:t>结构：</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6920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anose="020B0503020204020204" pitchFamily="34" charset="-122"/>
                <a:ea typeface="微软雅黑" panose="020B0503020204020204" pitchFamily="34" charset="-122"/>
              </a:rPr>
              <a:t>谢谢！</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79FFF7FF-3449-4793-91BF-62D4A44CC54B}" type="datetime1">
              <a:rPr lang="zh-CN" altLang="en-US" smtClean="0"/>
              <a:t>2019/10/29</a:t>
            </a:fld>
            <a:endParaRPr lang="zh-CN" altLang="en-US"/>
          </a:p>
        </p:txBody>
      </p:sp>
      <p:sp>
        <p:nvSpPr>
          <p:cNvPr id="5" name="灯片编号占位符 4"/>
          <p:cNvSpPr>
            <a:spLocks noGrp="1"/>
          </p:cNvSpPr>
          <p:nvPr>
            <p:ph type="sldNum" sz="quarter" idx="12"/>
          </p:nvPr>
        </p:nvSpPr>
        <p:spPr/>
        <p:txBody>
          <a:bodyPr/>
          <a:lstStyle/>
          <a:p>
            <a:pPr>
              <a:defRPr/>
            </a:pPr>
            <a:fld id="{C73FEAEF-AC88-4217-87FD-EBA7A7265F60}" type="slidenum">
              <a:rPr lang="zh-CN" altLang="en-US" smtClean="0"/>
              <a:pPr>
                <a:defRPr/>
              </a:pPr>
              <a:t>33</a:t>
            </a:fld>
            <a:endParaRPr lang="zh-CN" altLang="en-US"/>
          </a:p>
        </p:txBody>
      </p:sp>
    </p:spTree>
    <p:extLst>
      <p:ext uri="{BB962C8B-B14F-4D97-AF65-F5344CB8AC3E}">
        <p14:creationId xmlns:p14="http://schemas.microsoft.com/office/powerpoint/2010/main" val="399036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latin typeface="微软雅黑" panose="020B0503020204020204" pitchFamily="34" charset="-122"/>
                <a:ea typeface="微软雅黑" panose="020B0503020204020204" pitchFamily="34" charset="-122"/>
                <a:cs typeface="+mn-cs"/>
              </a:rPr>
              <a:t>分布式文件系统</a:t>
            </a:r>
            <a:r>
              <a:rPr lang="en-US" altLang="zh-CN" dirty="0" smtClean="0"/>
              <a:t>—</a:t>
            </a:r>
            <a:r>
              <a:rPr lang="en-US" altLang="zh-CN" sz="2800" dirty="0">
                <a:latin typeface="微软雅黑" panose="020B0503020204020204" pitchFamily="34" charset="-122"/>
                <a:ea typeface="微软雅黑" panose="020B0503020204020204" pitchFamily="34" charset="-122"/>
                <a:cs typeface="+mn-cs"/>
              </a:rPr>
              <a:t>GFS</a:t>
            </a:r>
            <a:r>
              <a:rPr lang="zh-CN" altLang="en-US" sz="2800" dirty="0">
                <a:latin typeface="微软雅黑" panose="020B0503020204020204" pitchFamily="34" charset="-122"/>
                <a:ea typeface="微软雅黑" panose="020B0503020204020204" pitchFamily="34" charset="-122"/>
                <a:cs typeface="+mn-cs"/>
              </a:rPr>
              <a:t>主要架构</a:t>
            </a:r>
          </a:p>
        </p:txBody>
      </p:sp>
      <p:pic>
        <p:nvPicPr>
          <p:cNvPr id="1026" name="Picture 2" descr="preview"/>
          <p:cNvPicPr>
            <a:picLocks noChangeAspect="1" noChangeArrowheads="1"/>
          </p:cNvPicPr>
          <p:nvPr/>
        </p:nvPicPr>
        <p:blipFill rotWithShape="1">
          <a:blip r:embed="rId3">
            <a:extLst>
              <a:ext uri="{28A0092B-C50C-407E-A947-70E740481C1C}">
                <a14:useLocalDpi xmlns:a14="http://schemas.microsoft.com/office/drawing/2010/main" val="0"/>
              </a:ext>
            </a:extLst>
          </a:blip>
          <a:srcRect r="291" b="11111"/>
          <a:stretch/>
        </p:blipFill>
        <p:spPr bwMode="auto">
          <a:xfrm>
            <a:off x="179512" y="1988840"/>
            <a:ext cx="8784976"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148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latin typeface="微软雅黑" panose="020B0503020204020204" pitchFamily="34" charset="-122"/>
                <a:ea typeface="微软雅黑" panose="020B0503020204020204" pitchFamily="34" charset="-122"/>
                <a:cs typeface="+mn-cs"/>
              </a:rPr>
              <a:t>分布式文件系统</a:t>
            </a:r>
            <a:r>
              <a:rPr lang="en-US" altLang="zh-CN" dirty="0" smtClean="0"/>
              <a:t>—</a:t>
            </a:r>
            <a:r>
              <a:rPr lang="en-US" altLang="zh-CN" sz="2800" dirty="0">
                <a:latin typeface="微软雅黑" panose="020B0503020204020204" pitchFamily="34" charset="-122"/>
                <a:ea typeface="微软雅黑" panose="020B0503020204020204" pitchFamily="34" charset="-122"/>
                <a:cs typeface="+mn-cs"/>
              </a:rPr>
              <a:t>GFS</a:t>
            </a:r>
            <a:r>
              <a:rPr lang="zh-CN" altLang="en-US" sz="2800" dirty="0">
                <a:latin typeface="微软雅黑" panose="020B0503020204020204" pitchFamily="34" charset="-122"/>
                <a:ea typeface="微软雅黑" panose="020B0503020204020204" pitchFamily="34" charset="-122"/>
                <a:cs typeface="+mn-cs"/>
              </a:rPr>
              <a:t>写入流程</a:t>
            </a:r>
          </a:p>
        </p:txBody>
      </p:sp>
      <p:sp>
        <p:nvSpPr>
          <p:cNvPr id="3" name="内容占位符 2"/>
          <p:cNvSpPr>
            <a:spLocks noGrp="1"/>
          </p:cNvSpPr>
          <p:nvPr>
            <p:ph idx="1"/>
          </p:nvPr>
        </p:nvSpPr>
        <p:spPr/>
        <p:txBody>
          <a:bodyPr/>
          <a:lstStyle/>
          <a:p>
            <a:endParaRPr lang="zh-CN" altLang="en-US" dirty="0"/>
          </a:p>
        </p:txBody>
      </p:sp>
      <p:pic>
        <p:nvPicPr>
          <p:cNvPr id="5122" name="Picture 2" descr="https://img-blog.csdnimg.cn/20190603165251872.png?x-oss-process=image/watermark,type_ZmFuZ3poZW5naGVpdGk,shadow_10,text_aHR0cHM6Ly9ibG9nLmNzZG4ubmV0L3dlaXhpbl80MzYxODA3MA==,size_16,color_FFFFFF,t_70"/>
          <p:cNvPicPr>
            <a:picLocks noChangeAspect="1" noChangeArrowheads="1"/>
          </p:cNvPicPr>
          <p:nvPr/>
        </p:nvPicPr>
        <p:blipFill rotWithShape="1">
          <a:blip r:embed="rId3">
            <a:extLst>
              <a:ext uri="{28A0092B-C50C-407E-A947-70E740481C1C}">
                <a14:useLocalDpi xmlns:a14="http://schemas.microsoft.com/office/drawing/2010/main" val="0"/>
              </a:ext>
            </a:extLst>
          </a:blip>
          <a:srcRect b="7871"/>
          <a:stretch/>
        </p:blipFill>
        <p:spPr bwMode="auto">
          <a:xfrm>
            <a:off x="1403648" y="1124744"/>
            <a:ext cx="5976664" cy="527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209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800" dirty="0">
                <a:latin typeface="微软雅黑" panose="020B0503020204020204" pitchFamily="34" charset="-122"/>
                <a:ea typeface="微软雅黑" panose="020B0503020204020204" pitchFamily="34" charset="-122"/>
                <a:cs typeface="+mn-cs"/>
              </a:rPr>
              <a:t>GFS</a:t>
            </a:r>
            <a:r>
              <a:rPr lang="zh-CN" altLang="en-US" sz="2800" dirty="0">
                <a:latin typeface="微软雅黑" panose="020B0503020204020204" pitchFamily="34" charset="-122"/>
                <a:ea typeface="微软雅黑" panose="020B0503020204020204" pitchFamily="34" charset="-122"/>
                <a:cs typeface="+mn-cs"/>
              </a:rPr>
              <a:t>特点</a:t>
            </a:r>
          </a:p>
        </p:txBody>
      </p:sp>
      <p:sp>
        <p:nvSpPr>
          <p:cNvPr id="3" name="内容占位符 2"/>
          <p:cNvSpPr>
            <a:spLocks noGrp="1"/>
          </p:cNvSpPr>
          <p:nvPr>
            <p:ph idx="1"/>
          </p:nvPr>
        </p:nvSpPr>
        <p:spPr/>
        <p:txBody>
          <a:bodyPr>
            <a:normAutofit/>
          </a:bodyPr>
          <a:lstStyle/>
          <a:p>
            <a:r>
              <a:rPr lang="zh-CN" altLang="en-US" sz="2400" dirty="0"/>
              <a:t>适合大文件场景的应用，特别是针对</a:t>
            </a:r>
            <a:r>
              <a:rPr lang="en-US" altLang="zh-CN" sz="2400" dirty="0"/>
              <a:t>GB</a:t>
            </a:r>
            <a:r>
              <a:rPr lang="zh-CN" altLang="en-US" sz="2400" dirty="0"/>
              <a:t>级别的大文件，适用于数据访问延时不敏感的搜索类业务</a:t>
            </a:r>
            <a:endParaRPr lang="en-US" altLang="zh-CN" sz="2400" dirty="0"/>
          </a:p>
          <a:p>
            <a:r>
              <a:rPr lang="zh-CN" altLang="en-US" sz="2400" dirty="0"/>
              <a:t>中心化架构，只有</a:t>
            </a:r>
            <a:r>
              <a:rPr lang="en-US" altLang="zh-CN" sz="2400" dirty="0"/>
              <a:t>1</a:t>
            </a:r>
            <a:r>
              <a:rPr lang="zh-CN" altLang="en-US" sz="2400" dirty="0"/>
              <a:t>个</a:t>
            </a:r>
            <a:r>
              <a:rPr lang="en-US" altLang="zh-CN" sz="2400" dirty="0"/>
              <a:t>master</a:t>
            </a:r>
            <a:r>
              <a:rPr lang="zh-CN" altLang="en-US" sz="2400" dirty="0"/>
              <a:t>处于</a:t>
            </a:r>
            <a:r>
              <a:rPr lang="en-US" altLang="zh-CN" sz="2400" dirty="0"/>
              <a:t>active</a:t>
            </a:r>
            <a:r>
              <a:rPr lang="zh-CN" altLang="en-US" sz="2400" dirty="0"/>
              <a:t>状态</a:t>
            </a:r>
            <a:endParaRPr lang="en-US" altLang="zh-CN" sz="2400" dirty="0"/>
          </a:p>
          <a:p>
            <a:r>
              <a:rPr lang="zh-CN" altLang="en-US" sz="2400" dirty="0"/>
              <a:t>缓存和预取，通过在</a:t>
            </a:r>
            <a:r>
              <a:rPr lang="en-US" altLang="zh-CN" sz="2400" dirty="0"/>
              <a:t>client</a:t>
            </a:r>
            <a:r>
              <a:rPr lang="zh-CN" altLang="en-US" sz="2400" dirty="0"/>
              <a:t>端缓存元数据，尽量减少与</a:t>
            </a:r>
            <a:r>
              <a:rPr lang="en-US" altLang="zh-CN" sz="2400" dirty="0"/>
              <a:t>master</a:t>
            </a:r>
            <a:r>
              <a:rPr lang="zh-CN" altLang="en-US" sz="2400" dirty="0"/>
              <a:t>的交互，通过文件的预读取来提升并发性能</a:t>
            </a:r>
            <a:endParaRPr lang="en-US" altLang="zh-CN" sz="2400" dirty="0"/>
          </a:p>
          <a:p>
            <a:r>
              <a:rPr lang="zh-CN" altLang="en-US" sz="2400" dirty="0"/>
              <a:t>高可靠性，</a:t>
            </a:r>
            <a:r>
              <a:rPr lang="en-US" altLang="zh-CN" sz="2400" dirty="0"/>
              <a:t>master</a:t>
            </a:r>
            <a:r>
              <a:rPr lang="zh-CN" altLang="en-US" sz="2400" dirty="0"/>
              <a:t>需要持久化的数据会通过操作日志与</a:t>
            </a:r>
            <a:r>
              <a:rPr lang="en-US" altLang="zh-CN" sz="2400" dirty="0"/>
              <a:t>checkpoint</a:t>
            </a:r>
            <a:r>
              <a:rPr lang="zh-CN" altLang="en-US" sz="2400" dirty="0"/>
              <a:t>的方式存放多份，故障后</a:t>
            </a:r>
            <a:r>
              <a:rPr lang="en-US" altLang="zh-CN" sz="2400" dirty="0"/>
              <a:t>master</a:t>
            </a:r>
            <a:r>
              <a:rPr lang="zh-CN" altLang="en-US" sz="2400" dirty="0"/>
              <a:t>会自动切换重启。</a:t>
            </a:r>
          </a:p>
        </p:txBody>
      </p:sp>
    </p:spTree>
    <p:extLst>
      <p:ext uri="{BB962C8B-B14F-4D97-AF65-F5344CB8AC3E}">
        <p14:creationId xmlns:p14="http://schemas.microsoft.com/office/powerpoint/2010/main" val="2654041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latin typeface="微软雅黑" panose="020B0503020204020204" pitchFamily="34" charset="-122"/>
                <a:ea typeface="微软雅黑" panose="020B0503020204020204" pitchFamily="34" charset="-122"/>
                <a:cs typeface="+mn-cs"/>
              </a:rPr>
              <a:t>分布式文件系统</a:t>
            </a:r>
            <a:r>
              <a:rPr lang="en-US" altLang="zh-CN" dirty="0" smtClean="0"/>
              <a:t>--</a:t>
            </a:r>
            <a:r>
              <a:rPr lang="en-US" altLang="zh-CN" sz="2800" dirty="0">
                <a:latin typeface="微软雅黑" panose="020B0503020204020204" pitchFamily="34" charset="-122"/>
                <a:ea typeface="微软雅黑" panose="020B0503020204020204" pitchFamily="34" charset="-122"/>
                <a:cs typeface="+mn-cs"/>
              </a:rPr>
              <a:t>HDFS</a:t>
            </a:r>
            <a:endParaRPr lang="zh-CN" altLang="en-US" sz="2800" dirty="0">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p:txBody>
          <a:bodyPr/>
          <a:lstStyle/>
          <a:p>
            <a:pPr>
              <a:lnSpc>
                <a:spcPct val="150000"/>
              </a:lnSpc>
            </a:pPr>
            <a:r>
              <a:rPr lang="en-US" altLang="zh-CN" sz="2400" dirty="0"/>
              <a:t>HDFS</a:t>
            </a:r>
            <a:r>
              <a:rPr lang="zh-CN" altLang="en-US" sz="2400" dirty="0"/>
              <a:t>（</a:t>
            </a:r>
            <a:r>
              <a:rPr lang="en-US" altLang="zh-CN" sz="2400" dirty="0" err="1"/>
              <a:t>Hadoop</a:t>
            </a:r>
            <a:r>
              <a:rPr lang="en-US" altLang="zh-CN" sz="2400" dirty="0"/>
              <a:t> Distributed File System</a:t>
            </a:r>
            <a:r>
              <a:rPr lang="zh-CN" altLang="en-US" sz="2400" dirty="0"/>
              <a:t>），是一个适合运行在通用硬件</a:t>
            </a:r>
            <a:r>
              <a:rPr lang="en-US" altLang="zh-CN" sz="2400" dirty="0"/>
              <a:t>(commodity hardware)</a:t>
            </a:r>
            <a:r>
              <a:rPr lang="zh-CN" altLang="en-US" sz="2400" dirty="0"/>
              <a:t>上的分布式文件系统，是</a:t>
            </a:r>
            <a:r>
              <a:rPr lang="en-US" altLang="zh-CN" sz="2400" dirty="0" err="1"/>
              <a:t>Hadoop</a:t>
            </a:r>
            <a:r>
              <a:rPr lang="zh-CN" altLang="en-US" sz="2400" dirty="0"/>
              <a:t>的核心子项目，是基于流数据模式访问和处理超大文件的需求而开发的。该系统仿效了谷歌文件系统</a:t>
            </a:r>
            <a:r>
              <a:rPr lang="en-US" altLang="zh-CN" sz="2400" dirty="0"/>
              <a:t>(GFS)</a:t>
            </a:r>
            <a:r>
              <a:rPr lang="zh-CN" altLang="en-US" sz="2400" dirty="0"/>
              <a:t>，是</a:t>
            </a:r>
            <a:r>
              <a:rPr lang="en-US" altLang="zh-CN" sz="2400" dirty="0"/>
              <a:t>GFS</a:t>
            </a:r>
            <a:r>
              <a:rPr lang="zh-CN" altLang="en-US" sz="2400" dirty="0"/>
              <a:t>的一个简化和开源版本。</a:t>
            </a:r>
          </a:p>
        </p:txBody>
      </p:sp>
    </p:spTree>
    <p:extLst>
      <p:ext uri="{BB962C8B-B14F-4D97-AF65-F5344CB8AC3E}">
        <p14:creationId xmlns:p14="http://schemas.microsoft.com/office/powerpoint/2010/main" val="2026073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800" dirty="0">
                <a:latin typeface="微软雅黑" panose="020B0503020204020204" pitchFamily="34" charset="-122"/>
                <a:ea typeface="微软雅黑" panose="020B0503020204020204" pitchFamily="34" charset="-122"/>
                <a:cs typeface="+mn-cs"/>
              </a:rPr>
              <a:t>HDFS</a:t>
            </a:r>
            <a:r>
              <a:rPr lang="en-US" altLang="zh-CN" dirty="0" smtClean="0"/>
              <a:t>—</a:t>
            </a:r>
            <a:r>
              <a:rPr lang="zh-CN" altLang="en-US" sz="2800" dirty="0">
                <a:latin typeface="微软雅黑" panose="020B0503020204020204" pitchFamily="34" charset="-122"/>
                <a:ea typeface="微软雅黑" panose="020B0503020204020204" pitchFamily="34" charset="-122"/>
                <a:cs typeface="+mn-cs"/>
              </a:rPr>
              <a:t>主要架构</a:t>
            </a:r>
          </a:p>
        </p:txBody>
      </p:sp>
      <p:sp>
        <p:nvSpPr>
          <p:cNvPr id="3" name="内容占位符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84784"/>
            <a:ext cx="7560840" cy="4476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0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800" dirty="0">
                <a:latin typeface="微软雅黑" panose="020B0503020204020204" pitchFamily="34" charset="-122"/>
                <a:ea typeface="微软雅黑" panose="020B0503020204020204" pitchFamily="34" charset="-122"/>
                <a:cs typeface="+mn-cs"/>
              </a:rPr>
              <a:t>HDFS</a:t>
            </a:r>
            <a:endParaRPr lang="zh-CN" altLang="en-US" sz="2800" dirty="0">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p:txBody>
          <a:bodyPr>
            <a:normAutofit/>
          </a:bodyPr>
          <a:lstStyle/>
          <a:p>
            <a:r>
              <a:rPr lang="en-US" altLang="zh-CN" sz="2800" b="1" dirty="0" smtClean="0"/>
              <a:t>HDFS</a:t>
            </a:r>
            <a:r>
              <a:rPr lang="zh-CN" altLang="en-US" sz="2800" b="1" dirty="0"/>
              <a:t>适合的应用场景</a:t>
            </a:r>
            <a:r>
              <a:rPr lang="zh-CN" altLang="en-US" sz="2400" b="1" dirty="0" smtClean="0"/>
              <a:t>：</a:t>
            </a:r>
            <a:endParaRPr lang="en-US" altLang="zh-CN" sz="2400" b="1" dirty="0" smtClean="0"/>
          </a:p>
          <a:p>
            <a:pPr lvl="1"/>
            <a:r>
              <a:rPr lang="zh-CN" altLang="en-US" sz="2400" dirty="0" smtClean="0"/>
              <a:t>适用于</a:t>
            </a:r>
            <a:r>
              <a:rPr lang="zh-CN" altLang="en-US" sz="2400" dirty="0"/>
              <a:t>大文件、大数据处理，处理数据达到 </a:t>
            </a:r>
            <a:r>
              <a:rPr lang="en-US" altLang="zh-CN" sz="2400" dirty="0"/>
              <a:t>GB</a:t>
            </a:r>
            <a:r>
              <a:rPr lang="zh-CN" altLang="en-US" sz="2400" dirty="0"/>
              <a:t>、</a:t>
            </a:r>
            <a:r>
              <a:rPr lang="en-US" altLang="zh-CN" sz="2400" dirty="0"/>
              <a:t>TB</a:t>
            </a:r>
            <a:r>
              <a:rPr lang="zh-CN" altLang="en-US" sz="2400" dirty="0"/>
              <a:t>、甚至</a:t>
            </a:r>
            <a:r>
              <a:rPr lang="en-US" altLang="zh-CN" sz="2400" dirty="0"/>
              <a:t>PB</a:t>
            </a:r>
            <a:r>
              <a:rPr lang="zh-CN" altLang="en-US" sz="2400" dirty="0"/>
              <a:t>级别的数据</a:t>
            </a:r>
            <a:r>
              <a:rPr lang="zh-CN" altLang="en-US" sz="2400" dirty="0" smtClean="0"/>
              <a:t>。</a:t>
            </a:r>
            <a:endParaRPr lang="en-US" altLang="zh-CN" sz="2400" dirty="0" smtClean="0"/>
          </a:p>
          <a:p>
            <a:pPr lvl="1"/>
            <a:r>
              <a:rPr lang="zh-CN" altLang="en-US" sz="2400" dirty="0" smtClean="0"/>
              <a:t>适合</a:t>
            </a:r>
            <a:r>
              <a:rPr lang="zh-CN" altLang="en-US" sz="2400" dirty="0"/>
              <a:t>流式文件访问，一次写入，多次读取</a:t>
            </a:r>
            <a:r>
              <a:rPr lang="zh-CN" altLang="en-US" sz="2400" dirty="0" smtClean="0"/>
              <a:t>。</a:t>
            </a:r>
            <a:endParaRPr lang="en-US" altLang="zh-CN" sz="2400" dirty="0" smtClean="0"/>
          </a:p>
          <a:p>
            <a:pPr lvl="1"/>
            <a:r>
              <a:rPr lang="zh-CN" altLang="en-US" sz="2400" dirty="0" smtClean="0"/>
              <a:t>文件</a:t>
            </a:r>
            <a:r>
              <a:rPr lang="zh-CN" altLang="en-US" sz="2400" dirty="0"/>
              <a:t>一旦写入不能修改，只能追加。</a:t>
            </a:r>
          </a:p>
          <a:p>
            <a:r>
              <a:rPr lang="en-US" altLang="zh-CN" sz="2800" b="1" dirty="0" smtClean="0"/>
              <a:t>HDFS</a:t>
            </a:r>
            <a:r>
              <a:rPr lang="zh-CN" altLang="en-US" sz="2800" b="1" dirty="0"/>
              <a:t>不适合的场景</a:t>
            </a:r>
            <a:r>
              <a:rPr lang="zh-CN" altLang="en-US" sz="2400" b="1" dirty="0" smtClean="0"/>
              <a:t>：</a:t>
            </a:r>
            <a:endParaRPr lang="en-US" altLang="zh-CN" sz="2400" b="1" dirty="0" smtClean="0"/>
          </a:p>
          <a:p>
            <a:pPr lvl="1"/>
            <a:r>
              <a:rPr lang="zh-CN" altLang="en-US" sz="2400" dirty="0" smtClean="0"/>
              <a:t>低</a:t>
            </a:r>
            <a:r>
              <a:rPr lang="zh-CN" altLang="en-US" sz="2400" dirty="0"/>
              <a:t>延时数据</a:t>
            </a:r>
            <a:r>
              <a:rPr lang="zh-CN" altLang="en-US" sz="2400" dirty="0" smtClean="0"/>
              <a:t>访问</a:t>
            </a:r>
            <a:r>
              <a:rPr lang="zh-CN" altLang="en-US" sz="2400" dirty="0"/>
              <a:t>。</a:t>
            </a:r>
            <a:endParaRPr lang="en-US" altLang="zh-CN" sz="2400" dirty="0" smtClean="0"/>
          </a:p>
          <a:p>
            <a:pPr lvl="1"/>
            <a:r>
              <a:rPr lang="zh-CN" altLang="en-US" sz="2400" dirty="0" smtClean="0"/>
              <a:t>小</a:t>
            </a:r>
            <a:r>
              <a:rPr lang="zh-CN" altLang="en-US" sz="2400" dirty="0"/>
              <a:t>文件</a:t>
            </a:r>
            <a:r>
              <a:rPr lang="zh-CN" altLang="en-US" sz="2400" dirty="0" smtClean="0"/>
              <a:t>存储。</a:t>
            </a:r>
            <a:endParaRPr lang="en-US" altLang="zh-CN" sz="2400" dirty="0" smtClean="0"/>
          </a:p>
          <a:p>
            <a:pPr lvl="1"/>
            <a:r>
              <a:rPr lang="zh-CN" altLang="en-US" sz="2400" dirty="0" smtClean="0"/>
              <a:t>并发</a:t>
            </a:r>
            <a:r>
              <a:rPr lang="zh-CN" altLang="en-US" sz="2400" dirty="0"/>
              <a:t>写入、文件随机</a:t>
            </a:r>
            <a:r>
              <a:rPr lang="zh-CN" altLang="en-US" sz="2400" dirty="0" smtClean="0"/>
              <a:t>修改。</a:t>
            </a:r>
            <a:endParaRPr lang="zh-CN" altLang="en-US" sz="2400" dirty="0"/>
          </a:p>
          <a:p>
            <a:endParaRPr lang="zh-CN" altLang="en-US" dirty="0"/>
          </a:p>
        </p:txBody>
      </p:sp>
    </p:spTree>
    <p:extLst>
      <p:ext uri="{BB962C8B-B14F-4D97-AF65-F5344CB8AC3E}">
        <p14:creationId xmlns:p14="http://schemas.microsoft.com/office/powerpoint/2010/main" val="454965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4852</TotalTime>
  <Words>3647</Words>
  <Application>Microsoft Office PowerPoint</Application>
  <PresentationFormat>全屏显示(4:3)</PresentationFormat>
  <Paragraphs>366</Paragraphs>
  <Slides>33</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Noto Sans Mono CJK JP Regular</vt:lpstr>
      <vt:lpstr>Roboto Bold</vt:lpstr>
      <vt:lpstr>华文楷体</vt:lpstr>
      <vt:lpstr>宋体</vt:lpstr>
      <vt:lpstr>微软雅黑</vt:lpstr>
      <vt:lpstr>Arial</vt:lpstr>
      <vt:lpstr>Calibri</vt:lpstr>
      <vt:lpstr>Times New Roman</vt:lpstr>
      <vt:lpstr>Trebuchet MS</vt:lpstr>
      <vt:lpstr>Wingdings</vt:lpstr>
      <vt:lpstr>Office 主题</vt:lpstr>
      <vt:lpstr>PowerPoint 演示文稿</vt:lpstr>
      <vt:lpstr>目录</vt:lpstr>
      <vt:lpstr>分布式文件系统</vt:lpstr>
      <vt:lpstr>分布式文件系统—GFS主要架构</vt:lpstr>
      <vt:lpstr>分布式文件系统—GFS写入流程</vt:lpstr>
      <vt:lpstr>GFS特点</vt:lpstr>
      <vt:lpstr>分布式文件系统--HDFS</vt:lpstr>
      <vt:lpstr>HDFS—主要架构</vt:lpstr>
      <vt:lpstr>HDFS</vt:lpstr>
      <vt:lpstr>PowerPoint 演示文稿</vt:lpstr>
      <vt:lpstr>PowerPoint 演示文稿</vt:lpstr>
      <vt:lpstr>PowerPoint 演示文稿</vt:lpstr>
      <vt:lpstr>PowerPoint 演示文稿</vt:lpstr>
      <vt:lpstr>PowerPoint 演示文稿</vt:lpstr>
      <vt:lpstr>PowerPoint 演示文稿</vt:lpstr>
      <vt:lpstr>分布式对象存储系统</vt:lpstr>
      <vt:lpstr>分布式对象存储系统--Ceph</vt:lpstr>
      <vt:lpstr>Ceph—主要架构</vt:lpstr>
      <vt:lpstr>Ceph—功能模块</vt:lpstr>
      <vt:lpstr>分布式对象存储系统--Ceph</vt:lpstr>
      <vt:lpstr>Ceph—特点</vt:lpstr>
      <vt:lpstr>新型分布式存储系统</vt:lpstr>
      <vt:lpstr>PowerPoint 演示文稿</vt:lpstr>
      <vt:lpstr>PowerPoint 演示文稿</vt:lpstr>
      <vt:lpstr>PowerPoint 演示文稿</vt:lpstr>
      <vt:lpstr>PowerPoint 演示文稿</vt:lpstr>
      <vt:lpstr>PowerPoint 演示文稿</vt:lpstr>
      <vt:lpstr>分布式存储系统的应用</vt:lpstr>
      <vt:lpstr>应用—海量遥感数据</vt:lpstr>
      <vt:lpstr>应用—海量遥感数据</vt:lpstr>
      <vt:lpstr>应用—海量遥感数据</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zheng</cp:lastModifiedBy>
  <cp:revision>453</cp:revision>
  <dcterms:created xsi:type="dcterms:W3CDTF">2013-10-30T09:04:50Z</dcterms:created>
  <dcterms:modified xsi:type="dcterms:W3CDTF">2019-10-29T03:37:09Z</dcterms:modified>
</cp:coreProperties>
</file>