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Lst>
  <p:notesMasterIdLst>
    <p:notesMasterId r:id="rId28"/>
  </p:notesMasterIdLst>
  <p:sldIdLst>
    <p:sldId id="406" r:id="rId3"/>
    <p:sldId id="407" r:id="rId4"/>
    <p:sldId id="408" r:id="rId5"/>
    <p:sldId id="409" r:id="rId6"/>
    <p:sldId id="411" r:id="rId7"/>
    <p:sldId id="410" r:id="rId8"/>
    <p:sldId id="412" r:id="rId9"/>
    <p:sldId id="413" r:id="rId10"/>
    <p:sldId id="416" r:id="rId11"/>
    <p:sldId id="415" r:id="rId12"/>
    <p:sldId id="414" r:id="rId13"/>
    <p:sldId id="419" r:id="rId14"/>
    <p:sldId id="417" r:id="rId15"/>
    <p:sldId id="421" r:id="rId16"/>
    <p:sldId id="418" r:id="rId17"/>
    <p:sldId id="422" r:id="rId18"/>
    <p:sldId id="420" r:id="rId19"/>
    <p:sldId id="424" r:id="rId20"/>
    <p:sldId id="423" r:id="rId21"/>
    <p:sldId id="425" r:id="rId22"/>
    <p:sldId id="426" r:id="rId23"/>
    <p:sldId id="427" r:id="rId24"/>
    <p:sldId id="428" r:id="rId25"/>
    <p:sldId id="429" r:id="rId26"/>
    <p:sldId id="312"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27" autoAdjust="0"/>
    <p:restoredTop sz="78015" autoAdjust="0"/>
  </p:normalViewPr>
  <p:slideViewPr>
    <p:cSldViewPr snapToGrid="0">
      <p:cViewPr varScale="1">
        <p:scale>
          <a:sx n="89" d="100"/>
          <a:sy n="89" d="100"/>
        </p:scale>
        <p:origin x="2070" y="78"/>
      </p:cViewPr>
      <p:guideLst/>
    </p:cSldViewPr>
  </p:slideViewPr>
  <p:notesTextViewPr>
    <p:cViewPr>
      <p:scale>
        <a:sx n="1" d="1"/>
        <a:sy n="1" d="1"/>
      </p:scale>
      <p:origin x="0" y="0"/>
    </p:cViewPr>
  </p:notesTextViewPr>
  <p:sorterViewPr>
    <p:cViewPr>
      <p:scale>
        <a:sx n="100" d="100"/>
        <a:sy n="100" d="100"/>
      </p:scale>
      <p:origin x="0" y="-41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68F98D-4C0C-4508-A052-B9B292C5EFDD}" type="datetimeFigureOut">
              <a:rPr lang="zh-CN" altLang="en-US" smtClean="0"/>
              <a:t>2019/10/28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B237A-E83D-4D66-ACA7-E726E4B8644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大家好，今天我们组汇报的题目是数据去重相关技术研究综述</a:t>
            </a:r>
          </a:p>
        </p:txBody>
      </p:sp>
      <p:sp>
        <p:nvSpPr>
          <p:cNvPr id="4" name="灯片编号占位符 3"/>
          <p:cNvSpPr>
            <a:spLocks noGrp="1"/>
          </p:cNvSpPr>
          <p:nvPr>
            <p:ph type="sldNum" sz="quarter" idx="10"/>
          </p:nvPr>
        </p:nvSpPr>
        <p:spPr/>
        <p:txBody>
          <a:bodyPr/>
          <a:lstStyle/>
          <a:p>
            <a:fld id="{05DB237A-E83D-4D66-ACA7-E726E4B86443}" type="slidenum">
              <a:rPr lang="zh-CN" altLang="en-US" smtClean="0"/>
              <a:t>1</a:t>
            </a:fld>
            <a:endParaRPr lang="zh-CN" altLang="en-US"/>
          </a:p>
        </p:txBody>
      </p:sp>
    </p:spTree>
    <p:extLst>
      <p:ext uri="{BB962C8B-B14F-4D97-AF65-F5344CB8AC3E}">
        <p14:creationId xmlns:p14="http://schemas.microsoft.com/office/powerpoint/2010/main" val="3274344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虽然基于内容的分块算法极大地改进了定长分块算法的冗余数据消除（压缩）率，但是后来的研究人员还是期望改进这种基于内容分块的去重策略，从而进一步改进数据压缩率。表格给出了三种改进基于内容分块算法的数据压缩率的策略：</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  控制分块过程中的最大块和最小块。因为这种分块算法决定分块的条件是基于数据内容的</a:t>
            </a:r>
            <a:r>
              <a:rPr lang="en-US" altLang="zh-CN" sz="1200" b="0" i="0" u="none" strike="noStrike" kern="1200" baseline="0" dirty="0">
                <a:solidFill>
                  <a:schemeClr val="tx1"/>
                </a:solidFill>
                <a:latin typeface="+mn-lt"/>
                <a:ea typeface="+mn-ea"/>
                <a:cs typeface="+mn-cs"/>
              </a:rPr>
              <a:t>Rabin</a:t>
            </a:r>
            <a:r>
              <a:rPr lang="zh-CN" altLang="en-US" sz="1200" b="0" i="0" u="none" strike="noStrike" kern="1200" baseline="0" dirty="0">
                <a:solidFill>
                  <a:schemeClr val="tx1"/>
                </a:solidFill>
                <a:latin typeface="+mn-lt"/>
                <a:ea typeface="+mn-ea"/>
                <a:cs typeface="+mn-cs"/>
              </a:rPr>
              <a:t>哈希值的模数判断的，所以通过使用两个或者多个模数有益于增大</a:t>
            </a:r>
            <a:r>
              <a:rPr lang="en-US" altLang="zh-CN" sz="1200" b="0" i="0" u="none" strike="noStrike" kern="1200" baseline="0" dirty="0">
                <a:solidFill>
                  <a:schemeClr val="tx1"/>
                </a:solidFill>
                <a:latin typeface="+mn-lt"/>
                <a:ea typeface="+mn-ea"/>
                <a:cs typeface="+mn-cs"/>
              </a:rPr>
              <a:t>Rabin</a:t>
            </a:r>
            <a:r>
              <a:rPr lang="zh-CN" altLang="en-US" sz="1200" b="0" i="0" u="none" strike="noStrike" kern="1200" baseline="0" dirty="0">
                <a:solidFill>
                  <a:schemeClr val="tx1"/>
                </a:solidFill>
                <a:latin typeface="+mn-lt"/>
                <a:ea typeface="+mn-ea"/>
                <a:cs typeface="+mn-cs"/>
              </a:rPr>
              <a:t>指纹满足分块条件的概率，从而产生更加均匀和收敛的数据块大小分分布虽然这种方法极其简单易行，但是其对数据压缩率改进的效果很有限，基于这个策略的代表系统是</a:t>
            </a:r>
            <a:r>
              <a:rPr lang="en-US" altLang="zh-CN" sz="1200" b="0" i="0" u="none" strike="noStrike" kern="1200" baseline="0" dirty="0">
                <a:solidFill>
                  <a:schemeClr val="tx1"/>
                </a:solidFill>
                <a:latin typeface="+mn-lt"/>
                <a:ea typeface="+mn-ea"/>
                <a:cs typeface="+mn-cs"/>
              </a:rPr>
              <a:t>LBFS</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baseline="0" dirty="0">
                <a:solidFill>
                  <a:schemeClr val="tx1"/>
                </a:solidFill>
                <a:latin typeface="+mn-lt"/>
                <a:ea typeface="+mn-ea"/>
                <a:cs typeface="+mn-cs"/>
              </a:rPr>
              <a:t>  对去重后的数据块进一步分块去重。由于基于内容分块算法具有一定的随机性，其不能准确地来判断数据修改和没有修改的位置，所以研究人员提出了对去重后的数据进一步分块处理，通过进一步分成更小的数据块来找到更多的重复数据。这种方法较第一种方法复杂，而且带来了存储管理和数据恢复的难度，但是获得的数据压缩改进效果很好，基于这个策略的代表系统是</a:t>
            </a:r>
            <a:r>
              <a:rPr lang="en-US" altLang="zh-CN" sz="1200" kern="100" dirty="0" err="1">
                <a:effectLst/>
              </a:rPr>
              <a:t>Subchunk</a:t>
            </a:r>
            <a:r>
              <a:rPr lang="zh-CN" altLang="en-US" sz="1200" kern="100" dirty="0">
                <a:effectLst/>
              </a:rPr>
              <a:t>。</a:t>
            </a:r>
            <a:endParaRPr lang="zh-CN" altLang="zh-CN" sz="1600" kern="100" dirty="0">
              <a:effectLst/>
              <a:latin typeface="宋体" panose="02010600030101010101" pitchFamily="2" charset="-122"/>
              <a:ea typeface="+mn-ea"/>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baseline="0" dirty="0">
                <a:solidFill>
                  <a:schemeClr val="tx1"/>
                </a:solidFill>
                <a:latin typeface="+mn-lt"/>
                <a:ea typeface="+mn-ea"/>
                <a:cs typeface="+mn-cs"/>
              </a:rPr>
              <a:t>  提升基于内容定义分块算法的速度，</a:t>
            </a:r>
            <a:r>
              <a:rPr lang="zh-CN" altLang="zh-CN" sz="1200" kern="100" dirty="0">
                <a:effectLst/>
              </a:rPr>
              <a:t>跳过期望块大小的一半来加速分块</a:t>
            </a:r>
            <a:r>
              <a:rPr lang="zh-CN" altLang="en-US" sz="1200" kern="100" dirty="0">
                <a:effectLst/>
              </a:rPr>
              <a:t>又或者是通过你随机整数表减少哈希计算。简而言之就是在分块粒度与计算资源之间做一个权衡。</a:t>
            </a:r>
            <a:endParaRPr lang="en-US" altLang="zh-CN" sz="1200" b="0" i="0" u="none" strike="noStrike" kern="1200" baseline="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05DB237A-E83D-4D66-ACA7-E726E4B86443}" type="slidenum">
              <a:rPr lang="zh-CN" altLang="en-US" smtClean="0"/>
              <a:t>11</a:t>
            </a:fld>
            <a:endParaRPr lang="zh-CN" altLang="en-US"/>
          </a:p>
        </p:txBody>
      </p:sp>
    </p:spTree>
    <p:extLst>
      <p:ext uri="{BB962C8B-B14F-4D97-AF65-F5344CB8AC3E}">
        <p14:creationId xmlns:p14="http://schemas.microsoft.com/office/powerpoint/2010/main" val="647792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14:m>
                  <m:oMath xmlns:m="http://schemas.openxmlformats.org/officeDocument/2006/math">
                    <m:r>
                      <a:rPr lang="en-US" altLang="zh-CN" sz="1200" i="1" kern="1200" smtClean="0">
                        <a:solidFill>
                          <a:schemeClr val="tx1"/>
                        </a:solidFill>
                        <a:effectLst/>
                        <a:latin typeface="Cambria Math" panose="02040503050406030204" pitchFamily="18" charset="0"/>
                        <a:ea typeface="+mn-ea"/>
                        <a:cs typeface="+mn-cs"/>
                      </a:rPr>
                      <m:t>𝐻𝑐</m:t>
                    </m:r>
                  </m:oMath>
                </a14:m>
                <a:r>
                  <a:rPr lang="zh-CN" altLang="zh-CN" sz="1200" kern="1200" dirty="0">
                    <a:solidFill>
                      <a:schemeClr val="tx1"/>
                    </a:solidFill>
                    <a:effectLst/>
                    <a:latin typeface="+mn-lt"/>
                    <a:ea typeface="+mn-ea"/>
                    <a:cs typeface="+mn-cs"/>
                  </a:rPr>
                  <a:t>为单向哈希函数，</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𝑐𝑜𝑛𝑡𝑒𝑛𝑡</m:t>
                    </m:r>
                  </m:oMath>
                </a14:m>
                <a:r>
                  <a:rPr lang="zh-CN" altLang="zh-CN" sz="1200" kern="1200" dirty="0">
                    <a:solidFill>
                      <a:schemeClr val="tx1"/>
                    </a:solidFill>
                    <a:effectLst/>
                    <a:latin typeface="+mn-lt"/>
                    <a:ea typeface="+mn-ea"/>
                    <a:cs typeface="+mn-cs"/>
                  </a:rPr>
                  <a:t>为任意长度字符串，</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𝐶𝐴</m:t>
                    </m:r>
                  </m:oMath>
                </a14:m>
                <a:r>
                  <a:rPr lang="zh-CN" altLang="zh-CN" sz="1200" kern="1200" dirty="0">
                    <a:solidFill>
                      <a:schemeClr val="tx1"/>
                    </a:solidFill>
                    <a:effectLst/>
                    <a:latin typeface="+mn-lt"/>
                    <a:ea typeface="+mn-ea"/>
                    <a:cs typeface="+mn-cs"/>
                  </a:rPr>
                  <a:t>为固定长度为</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𝑚</m:t>
                    </m:r>
                  </m:oMath>
                </a14:m>
                <a:r>
                  <a:rPr lang="zh-CN" altLang="zh-CN" sz="1200" kern="1200" dirty="0">
                    <a:solidFill>
                      <a:schemeClr val="tx1"/>
                    </a:solidFill>
                    <a:effectLst/>
                    <a:latin typeface="+mn-lt"/>
                    <a:ea typeface="+mn-ea"/>
                    <a:cs typeface="+mn-cs"/>
                  </a:rPr>
                  <a:t>的哈希值。</a:t>
                </a:r>
                <a:r>
                  <a:rPr lang="zh-CN" altLang="en-US" sz="1200" b="0" i="0" u="none" strike="noStrike" kern="1200" baseline="0" dirty="0">
                    <a:solidFill>
                      <a:schemeClr val="tx1"/>
                    </a:solidFill>
                    <a:latin typeface="+mn-lt"/>
                    <a:ea typeface="+mn-ea"/>
                    <a:cs typeface="+mn-cs"/>
                  </a:rPr>
                  <a:t>哈希算法在数据去重领域的主要应用是用数据块的安全哈希摘要来唯一标识数据块，以便于快速判断重复数据块，将冗余数据识别的范围从全局的数据匹配缩小到数据块的哈希匹配比较。但是哈希算法存在着一个哈希碰撞的问题。</a:t>
                </a:r>
                <a:endParaRPr lang="en-US" altLang="zh-CN" sz="1200" b="0" i="0" u="none" strike="noStrike" kern="1200" baseline="0" dirty="0">
                  <a:solidFill>
                    <a:schemeClr val="tx1"/>
                  </a:solidFill>
                  <a:latin typeface="+mn-lt"/>
                  <a:ea typeface="+mn-ea"/>
                  <a:cs typeface="+mn-cs"/>
                </a:endParaRPr>
              </a:p>
            </p:txBody>
          </p:sp>
        </mc:Choice>
        <mc:Fallback xmlns="">
          <p:sp>
            <p:nvSpPr>
              <p:cNvPr id="3" name="备注占位符 2"/>
              <p:cNvSpPr>
                <a:spLocks noGrp="1"/>
              </p:cNvSpPr>
              <p:nvPr>
                <p:ph type="body" idx="1"/>
              </p:nvPr>
            </p:nvSpPr>
            <p:spPr/>
            <p:txBody>
              <a:bodyPr/>
              <a:lstStyle/>
              <a:p>
                <a:r>
                  <a:rPr lang="en-US" altLang="zh-CN" sz="1200" i="0" kern="1200">
                    <a:solidFill>
                      <a:schemeClr val="tx1"/>
                    </a:solidFill>
                    <a:effectLst/>
                    <a:latin typeface="+mn-lt"/>
                    <a:ea typeface="+mn-ea"/>
                    <a:cs typeface="+mn-cs"/>
                  </a:rPr>
                  <a:t>𝐻𝑐</a:t>
                </a:r>
                <a:r>
                  <a:rPr lang="zh-CN" altLang="zh-CN" sz="1200" kern="1200" dirty="0">
                    <a:solidFill>
                      <a:schemeClr val="tx1"/>
                    </a:solidFill>
                    <a:effectLst/>
                    <a:latin typeface="+mn-lt"/>
                    <a:ea typeface="+mn-ea"/>
                    <a:cs typeface="+mn-cs"/>
                  </a:rPr>
                  <a:t>为单向哈希函数，</a:t>
                </a:r>
                <a:r>
                  <a:rPr lang="en-US" altLang="zh-CN" sz="1200" i="0" kern="1200">
                    <a:solidFill>
                      <a:schemeClr val="tx1"/>
                    </a:solidFill>
                    <a:effectLst/>
                    <a:latin typeface="+mn-lt"/>
                    <a:ea typeface="+mn-ea"/>
                    <a:cs typeface="+mn-cs"/>
                  </a:rPr>
                  <a:t>𝑐𝑜𝑛𝑡𝑒𝑛𝑡</a:t>
                </a:r>
                <a:r>
                  <a:rPr lang="zh-CN" altLang="zh-CN" sz="1200" kern="1200" dirty="0">
                    <a:solidFill>
                      <a:schemeClr val="tx1"/>
                    </a:solidFill>
                    <a:effectLst/>
                    <a:latin typeface="+mn-lt"/>
                    <a:ea typeface="+mn-ea"/>
                    <a:cs typeface="+mn-cs"/>
                  </a:rPr>
                  <a:t>为任意长度字符串，</a:t>
                </a:r>
                <a:r>
                  <a:rPr lang="en-US" altLang="zh-CN" sz="1200" i="0" kern="1200">
                    <a:solidFill>
                      <a:schemeClr val="tx1"/>
                    </a:solidFill>
                    <a:effectLst/>
                    <a:latin typeface="+mn-lt"/>
                    <a:ea typeface="+mn-ea"/>
                    <a:cs typeface="+mn-cs"/>
                  </a:rPr>
                  <a:t>𝐶𝐴</a:t>
                </a:r>
                <a:r>
                  <a:rPr lang="zh-CN" altLang="zh-CN" sz="1200" kern="1200" dirty="0">
                    <a:solidFill>
                      <a:schemeClr val="tx1"/>
                    </a:solidFill>
                    <a:effectLst/>
                    <a:latin typeface="+mn-lt"/>
                    <a:ea typeface="+mn-ea"/>
                    <a:cs typeface="+mn-cs"/>
                  </a:rPr>
                  <a:t>为固定长度为</a:t>
                </a:r>
                <a:r>
                  <a:rPr lang="en-US" altLang="zh-CN" sz="1200" i="0" kern="1200">
                    <a:solidFill>
                      <a:schemeClr val="tx1"/>
                    </a:solidFill>
                    <a:effectLst/>
                    <a:latin typeface="+mn-lt"/>
                    <a:ea typeface="+mn-ea"/>
                    <a:cs typeface="+mn-cs"/>
                  </a:rPr>
                  <a:t>𝑚</a:t>
                </a:r>
                <a:r>
                  <a:rPr lang="zh-CN" altLang="zh-CN" sz="1200" kern="1200" dirty="0">
                    <a:solidFill>
                      <a:schemeClr val="tx1"/>
                    </a:solidFill>
                    <a:effectLst/>
                    <a:latin typeface="+mn-lt"/>
                    <a:ea typeface="+mn-ea"/>
                    <a:cs typeface="+mn-cs"/>
                  </a:rPr>
                  <a:t>的哈希值。</a:t>
                </a:r>
                <a:r>
                  <a:rPr lang="zh-CN" altLang="en-US" sz="1200" b="0" i="0" u="none" strike="noStrike" kern="1200" baseline="0" dirty="0">
                    <a:solidFill>
                      <a:schemeClr val="tx1"/>
                    </a:solidFill>
                    <a:latin typeface="+mn-lt"/>
                    <a:ea typeface="+mn-ea"/>
                    <a:cs typeface="+mn-cs"/>
                  </a:rPr>
                  <a:t>哈希算法在数据去重领域的主要应用是用数据块的安全哈希摘要来唯一标识数据块，以便于快速判断重复数据块，将冗余数据识别的范围从全局的数据匹配缩小到数据块的哈希匹配比较。</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两个不同的数据块计算得出相同的</a:t>
                </a:r>
                <a:r>
                  <a:rPr lang="en-US" altLang="zh-CN" sz="1200" b="0" i="0" u="none" strike="noStrike" kern="1200" baseline="0" dirty="0">
                    <a:solidFill>
                      <a:schemeClr val="tx1"/>
                    </a:solidFill>
                    <a:latin typeface="+mn-lt"/>
                    <a:ea typeface="+mn-ea"/>
                    <a:cs typeface="+mn-cs"/>
                  </a:rPr>
                  <a:t>SHA-1</a:t>
                </a:r>
                <a:r>
                  <a:rPr lang="zh-CN" altLang="en-US" sz="1200" b="0" i="0" u="none" strike="noStrike" kern="1200" baseline="0" dirty="0">
                    <a:solidFill>
                      <a:schemeClr val="tx1"/>
                    </a:solidFill>
                    <a:latin typeface="+mn-lt"/>
                    <a:ea typeface="+mn-ea"/>
                    <a:cs typeface="+mn-cs"/>
                  </a:rPr>
                  <a:t>指纹（哈希冲突）的概率可以由生日攻击方法推导得出</a:t>
                </a:r>
                <a:r>
                  <a:rPr lang="en-US" altLang="zh-CN" sz="1200" b="0" i="0" u="none" strike="noStrike" kern="1200" baseline="0" dirty="0">
                    <a:solidFill>
                      <a:schemeClr val="tx1"/>
                    </a:solidFill>
                    <a:latin typeface="+mn-lt"/>
                    <a:ea typeface="+mn-ea"/>
                    <a:cs typeface="+mn-cs"/>
                  </a:rPr>
                  <a:t>[39,46] </a:t>
                </a:r>
                <a:r>
                  <a:rPr lang="zh-CN" altLang="en-US" sz="1200" b="0" i="0" u="none" strike="noStrike" kern="1200" baseline="0" dirty="0">
                    <a:solidFill>
                      <a:schemeClr val="tx1"/>
                    </a:solidFill>
                    <a:latin typeface="+mn-lt"/>
                    <a:ea typeface="+mn-ea"/>
                    <a:cs typeface="+mn-cs"/>
                  </a:rPr>
                  <a:t>（公式</a:t>
                </a:r>
                <a:r>
                  <a:rPr lang="en-US" altLang="zh-CN" sz="1200" b="0" i="0" u="none" strike="noStrike" kern="1200" baseline="0" dirty="0">
                    <a:solidFill>
                      <a:schemeClr val="tx1"/>
                    </a:solidFill>
                    <a:latin typeface="+mn-lt"/>
                    <a:ea typeface="+mn-ea"/>
                    <a:cs typeface="+mn-cs"/>
                  </a:rPr>
                  <a:t>1.4</a:t>
                </a:r>
                <a:r>
                  <a:rPr lang="zh-CN" altLang="en-US" sz="1200" b="0" i="0" u="none" strike="noStrike" kern="1200" baseline="0" dirty="0">
                    <a:solidFill>
                      <a:schemeClr val="tx1"/>
                    </a:solidFill>
                    <a:latin typeface="+mn-lt"/>
                    <a:ea typeface="+mn-ea"/>
                    <a:cs typeface="+mn-cs"/>
                  </a:rPr>
                  <a:t>），在</a:t>
                </a:r>
                <a:r>
                  <a:rPr lang="en-US" altLang="zh-CN" sz="1200" b="0" i="0" u="none" strike="noStrike" kern="1200" baseline="0" dirty="0">
                    <a:solidFill>
                      <a:schemeClr val="tx1"/>
                    </a:solidFill>
                    <a:latin typeface="+mn-lt"/>
                    <a:ea typeface="+mn-ea"/>
                    <a:cs typeface="+mn-cs"/>
                  </a:rPr>
                  <a:t>1EB</a:t>
                </a:r>
                <a:r>
                  <a:rPr lang="zh-CN" altLang="en-US" sz="1200" b="0" i="0" u="none" strike="noStrike" kern="1200" baseline="0" dirty="0">
                    <a:solidFill>
                      <a:schemeClr val="tx1"/>
                    </a:solidFill>
                    <a:latin typeface="+mn-lt"/>
                    <a:ea typeface="+mn-ea"/>
                    <a:cs typeface="+mn-cs"/>
                  </a:rPr>
                  <a:t>大小的存储系统中，使用</a:t>
                </a:r>
                <a:r>
                  <a:rPr lang="en-US" altLang="zh-CN" sz="1200" b="0" i="0" u="none" strike="noStrike" kern="1200" baseline="0" dirty="0">
                    <a:solidFill>
                      <a:schemeClr val="tx1"/>
                    </a:solidFill>
                    <a:latin typeface="+mn-lt"/>
                    <a:ea typeface="+mn-ea"/>
                    <a:cs typeface="+mn-cs"/>
                  </a:rPr>
                  <a:t>8KB</a:t>
                </a:r>
                <a:r>
                  <a:rPr lang="zh-CN" altLang="en-US" sz="1200" b="0" i="0" u="none" strike="noStrike" kern="1200" baseline="0" dirty="0">
                    <a:solidFill>
                      <a:schemeClr val="tx1"/>
                    </a:solidFill>
                    <a:latin typeface="+mn-lt"/>
                    <a:ea typeface="+mn-ea"/>
                    <a:cs typeface="+mn-cs"/>
                  </a:rPr>
                  <a:t>的平均分块大小，</a:t>
                </a:r>
                <a:r>
                  <a:rPr lang="en-US" altLang="zh-CN" sz="1200" b="0" i="0" u="none" strike="noStrike" kern="1200" baseline="0" dirty="0">
                    <a:solidFill>
                      <a:schemeClr val="tx1"/>
                    </a:solidFill>
                    <a:latin typeface="+mn-lt"/>
                    <a:ea typeface="+mn-ea"/>
                    <a:cs typeface="+mn-cs"/>
                  </a:rPr>
                  <a:t>SHA-1</a:t>
                </a:r>
                <a:r>
                  <a:rPr lang="zh-CN" altLang="en-US" sz="1200" b="0" i="0" u="none" strike="noStrike" kern="1200" baseline="0" dirty="0">
                    <a:solidFill>
                      <a:schemeClr val="tx1"/>
                    </a:solidFill>
                    <a:latin typeface="+mn-lt"/>
                    <a:ea typeface="+mn-ea"/>
                    <a:cs typeface="+mn-cs"/>
                  </a:rPr>
                  <a:t>哈希冲突的概率约为</a:t>
                </a:r>
                <a:r>
                  <a:rPr lang="en-US" altLang="zh-CN" sz="1200" b="0" i="0" u="none" strike="noStrike" kern="1200" baseline="0" dirty="0">
                    <a:solidFill>
                      <a:schemeClr val="tx1"/>
                    </a:solidFill>
                    <a:latin typeface="+mn-lt"/>
                    <a:ea typeface="+mn-ea"/>
                    <a:cs typeface="+mn-cs"/>
                  </a:rPr>
                  <a:t>2</a:t>
                </a:r>
                <a:r>
                  <a:rPr lang="zh-CN" altLang="en-US" sz="1200" b="0" i="1" u="none" strike="noStrike" kern="1200" baseline="0" dirty="0">
                    <a:solidFill>
                      <a:schemeClr val="tx1"/>
                    </a:solidFill>
                    <a:latin typeface="+mn-lt"/>
                    <a:ea typeface="+mn-ea"/>
                    <a:cs typeface="+mn-cs"/>
                  </a:rPr>
                  <a:t>−</a:t>
                </a:r>
                <a:r>
                  <a:rPr lang="en-US" altLang="zh-CN" sz="1200" b="0" i="0" u="none" strike="noStrike" kern="1200" baseline="0" dirty="0">
                    <a:solidFill>
                      <a:schemeClr val="tx1"/>
                    </a:solidFill>
                    <a:latin typeface="+mn-lt"/>
                    <a:ea typeface="+mn-ea"/>
                    <a:cs typeface="+mn-cs"/>
                  </a:rPr>
                  <a:t>67(</a:t>
                </a:r>
                <a:r>
                  <a:rPr lang="zh-CN" altLang="en-US" sz="1200" b="0" i="0" u="none" strike="noStrike" kern="1200" baseline="0" dirty="0">
                    <a:solidFill>
                      <a:schemeClr val="tx1"/>
                    </a:solidFill>
                    <a:latin typeface="+mn-lt"/>
                    <a:ea typeface="+mn-ea"/>
                    <a:cs typeface="+mn-cs"/>
                  </a:rPr>
                  <a:t>即约为</a:t>
                </a:r>
                <a:r>
                  <a:rPr lang="en-US" altLang="zh-CN" sz="1200" b="0" i="0" u="none" strike="noStrike" kern="1200" baseline="0" dirty="0">
                    <a:solidFill>
                      <a:schemeClr val="tx1"/>
                    </a:solidFill>
                    <a:latin typeface="+mn-lt"/>
                    <a:ea typeface="+mn-ea"/>
                    <a:cs typeface="+mn-cs"/>
                  </a:rPr>
                  <a:t>10</a:t>
                </a:r>
                <a:r>
                  <a:rPr lang="zh-CN" altLang="en-US" sz="1200" b="0" i="1" u="none" strike="noStrike" kern="1200" baseline="0" dirty="0">
                    <a:solidFill>
                      <a:schemeClr val="tx1"/>
                    </a:solidFill>
                    <a:latin typeface="+mn-lt"/>
                    <a:ea typeface="+mn-ea"/>
                    <a:cs typeface="+mn-cs"/>
                  </a:rPr>
                  <a:t>−</a:t>
                </a:r>
                <a:r>
                  <a:rPr lang="en-US" altLang="zh-CN" sz="1200" b="0" i="0" u="none" strike="noStrike" kern="1200" baseline="0" dirty="0">
                    <a:solidFill>
                      <a:schemeClr val="tx1"/>
                    </a:solidFill>
                    <a:latin typeface="+mn-lt"/>
                    <a:ea typeface="+mn-ea"/>
                    <a:cs typeface="+mn-cs"/>
                  </a:rPr>
                  <a:t>20)</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a:solidFill>
                      <a:schemeClr val="tx1"/>
                    </a:solidFill>
                    <a:latin typeface="+mn-lt"/>
                    <a:ea typeface="+mn-ea"/>
                    <a:cs typeface="+mn-cs"/>
                  </a:rPr>
                  <a:t>Venti[39]</a:t>
                </a:r>
                <a:r>
                  <a:rPr lang="zh-CN" altLang="en-US" sz="1200" b="0" i="0" u="none" strike="noStrike" kern="1200" baseline="0" dirty="0">
                    <a:solidFill>
                      <a:schemeClr val="tx1"/>
                    </a:solidFill>
                    <a:latin typeface="+mn-lt"/>
                    <a:ea typeface="+mn-ea"/>
                    <a:cs typeface="+mn-cs"/>
                  </a:rPr>
                  <a:t>认为这种哈希冲突的概率几乎是可以忽略的。而计算机系统中的磁盘出现硬件故障的概率约为</a:t>
                </a:r>
                <a:r>
                  <a:rPr lang="en-US" altLang="zh-CN" sz="1200" b="0" i="0" u="none" strike="noStrike" kern="1200" baseline="0" dirty="0">
                    <a:solidFill>
                      <a:schemeClr val="tx1"/>
                    </a:solidFill>
                    <a:latin typeface="+mn-lt"/>
                    <a:ea typeface="+mn-ea"/>
                    <a:cs typeface="+mn-cs"/>
                  </a:rPr>
                  <a:t>10</a:t>
                </a:r>
                <a:r>
                  <a:rPr lang="zh-CN" altLang="en-US" sz="1200" b="0" i="1" u="none" strike="noStrike" kern="1200" baseline="0" dirty="0">
                    <a:solidFill>
                      <a:schemeClr val="tx1"/>
                    </a:solidFill>
                    <a:latin typeface="+mn-lt"/>
                    <a:ea typeface="+mn-ea"/>
                    <a:cs typeface="+mn-cs"/>
                  </a:rPr>
                  <a:t>−</a:t>
                </a:r>
                <a:r>
                  <a:rPr lang="en-US" altLang="zh-CN" sz="1200" b="0" i="0" u="none" strike="noStrike" kern="1200" baseline="0" dirty="0">
                    <a:solidFill>
                      <a:schemeClr val="tx1"/>
                    </a:solidFill>
                    <a:latin typeface="+mn-lt"/>
                    <a:ea typeface="+mn-ea"/>
                    <a:cs typeface="+mn-cs"/>
                  </a:rPr>
                  <a:t>12 </a:t>
                </a:r>
                <a:r>
                  <a:rPr lang="zh-CN" altLang="en-US" sz="1200" b="0" i="1"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10</a:t>
                </a:r>
                <a:r>
                  <a:rPr lang="zh-CN" altLang="en-US" sz="1200" b="0" i="1" u="none" strike="noStrike" kern="1200" baseline="0" dirty="0">
                    <a:solidFill>
                      <a:schemeClr val="tx1"/>
                    </a:solidFill>
                    <a:latin typeface="+mn-lt"/>
                    <a:ea typeface="+mn-ea"/>
                    <a:cs typeface="+mn-cs"/>
                  </a:rPr>
                  <a:t>−</a:t>
                </a:r>
                <a:r>
                  <a:rPr lang="en-US" altLang="zh-CN" sz="1200" b="0" i="0" u="none" strike="noStrike" kern="1200" baseline="0" dirty="0">
                    <a:solidFill>
                      <a:schemeClr val="tx1"/>
                    </a:solidFill>
                    <a:latin typeface="+mn-lt"/>
                    <a:ea typeface="+mn-ea"/>
                    <a:cs typeface="+mn-cs"/>
                  </a:rPr>
                  <a:t>15 [47,48]</a:t>
                </a:r>
                <a:r>
                  <a:rPr lang="zh-CN" altLang="en-US" sz="1200" b="0" i="0" u="none" strike="noStrike" kern="1200" baseline="0" dirty="0">
                    <a:solidFill>
                      <a:schemeClr val="tx1"/>
                    </a:solidFill>
                    <a:latin typeface="+mn-lt"/>
                    <a:ea typeface="+mn-ea"/>
                    <a:cs typeface="+mn-cs"/>
                  </a:rPr>
                  <a:t>。所以安全哈希冲突的概率比硬件故障概率低了好几个数量级，基于这个冲突分析，</a:t>
                </a:r>
                <a:r>
                  <a:rPr lang="en-US" altLang="zh-CN" sz="1200" b="0" i="0" u="none" strike="noStrike" kern="1200" baseline="0" dirty="0">
                    <a:solidFill>
                      <a:schemeClr val="tx1"/>
                    </a:solidFill>
                    <a:latin typeface="+mn-lt"/>
                    <a:ea typeface="+mn-ea"/>
                    <a:cs typeface="+mn-cs"/>
                  </a:rPr>
                  <a:t>DDFS[11]</a:t>
                </a:r>
                <a:r>
                  <a:rPr lang="zh-CN" altLang="en-US" sz="1200" b="0" i="0" u="none" strike="noStrike" kern="1200" baseline="0" dirty="0">
                    <a:solidFill>
                      <a:schemeClr val="tx1"/>
                    </a:solidFill>
                    <a:latin typeface="+mn-lt"/>
                    <a:ea typeface="+mn-ea"/>
                    <a:cs typeface="+mn-cs"/>
                  </a:rPr>
                  <a:t>认为数据去重系统中出现数据破坏的情况，很有可能是由于难以检测的内存、</a:t>
                </a:r>
                <a:r>
                  <a:rPr lang="en-US" altLang="zh-CN" sz="1200" b="0" i="0" u="none" strike="noStrike" kern="1200" baseline="0" dirty="0">
                    <a:solidFill>
                      <a:schemeClr val="tx1"/>
                    </a:solidFill>
                    <a:latin typeface="+mn-lt"/>
                    <a:ea typeface="+mn-ea"/>
                    <a:cs typeface="+mn-cs"/>
                  </a:rPr>
                  <a:t>I/O</a:t>
                </a:r>
                <a:r>
                  <a:rPr lang="zh-CN" altLang="en-US" sz="1200" b="0" i="0" u="none" strike="noStrike" kern="1200" baseline="0" dirty="0">
                    <a:solidFill>
                      <a:schemeClr val="tx1"/>
                    </a:solidFill>
                    <a:latin typeface="+mn-lt"/>
                    <a:ea typeface="+mn-ea"/>
                    <a:cs typeface="+mn-cs"/>
                  </a:rPr>
                  <a:t>总线、网络错误、存储设备错误等问题引起的，而不是因为指纹冲突导致。这一种说法被后来学术界和工业界广泛地接受并应用</a:t>
                </a:r>
                <a:r>
                  <a:rPr lang="en-US" altLang="zh-CN" sz="1200" b="0" i="0" u="none" strike="noStrike" kern="1200" baseline="0" dirty="0">
                    <a:solidFill>
                      <a:schemeClr val="tx1"/>
                    </a:solidFill>
                    <a:latin typeface="+mn-lt"/>
                    <a:ea typeface="+mn-ea"/>
                    <a:cs typeface="+mn-cs"/>
                  </a:rPr>
                  <a:t>[5]</a:t>
                </a:r>
                <a:r>
                  <a:rPr lang="zh-CN" altLang="en-US" sz="1200" b="0" i="0" u="none" strike="noStrike" kern="1200" baseline="0" dirty="0">
                    <a:solidFill>
                      <a:schemeClr val="tx1"/>
                    </a:solidFill>
                    <a:latin typeface="+mn-lt"/>
                    <a:ea typeface="+mn-ea"/>
                    <a:cs typeface="+mn-cs"/>
                  </a:rPr>
                  <a:t>。</a:t>
                </a:r>
                <a:endParaRPr lang="zh-CN" altLang="en-US" dirty="0"/>
              </a:p>
            </p:txBody>
          </p:sp>
        </mc:Fallback>
      </mc:AlternateContent>
      <p:sp>
        <p:nvSpPr>
          <p:cNvPr id="4" name="灯片编号占位符 3"/>
          <p:cNvSpPr>
            <a:spLocks noGrp="1"/>
          </p:cNvSpPr>
          <p:nvPr>
            <p:ph type="sldNum" sz="quarter" idx="5"/>
          </p:nvPr>
        </p:nvSpPr>
        <p:spPr/>
        <p:txBody>
          <a:bodyPr/>
          <a:lstStyle/>
          <a:p>
            <a:fld id="{05DB237A-E83D-4D66-ACA7-E726E4B86443}" type="slidenum">
              <a:rPr lang="zh-CN" altLang="en-US" smtClean="0"/>
              <a:t>12</a:t>
            </a:fld>
            <a:endParaRPr lang="zh-CN" altLang="en-US"/>
          </a:p>
        </p:txBody>
      </p:sp>
    </p:spTree>
    <p:extLst>
      <p:ext uri="{BB962C8B-B14F-4D97-AF65-F5344CB8AC3E}">
        <p14:creationId xmlns:p14="http://schemas.microsoft.com/office/powerpoint/2010/main" val="2668262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两个不同的数据块计算得出相同的</a:t>
                </a:r>
                <a:r>
                  <a:rPr lang="en-US" altLang="zh-CN" sz="1200" b="0" i="0" u="none" strike="noStrike" kern="1200" baseline="0" dirty="0">
                    <a:solidFill>
                      <a:schemeClr val="tx1"/>
                    </a:solidFill>
                    <a:latin typeface="+mn-lt"/>
                    <a:ea typeface="+mn-ea"/>
                    <a:cs typeface="+mn-cs"/>
                  </a:rPr>
                  <a:t>SHA-1</a:t>
                </a:r>
                <a:r>
                  <a:rPr lang="zh-CN" altLang="en-US" sz="1200" b="0" i="0" u="none" strike="noStrike" kern="1200" baseline="0" dirty="0">
                    <a:solidFill>
                      <a:schemeClr val="tx1"/>
                    </a:solidFill>
                    <a:latin typeface="+mn-lt"/>
                    <a:ea typeface="+mn-ea"/>
                    <a:cs typeface="+mn-cs"/>
                  </a:rPr>
                  <a:t>指纹（哈希冲突）的概率可以由生日攻击方法推导得出（公式</a:t>
                </a:r>
                <a:r>
                  <a:rPr lang="en-US" altLang="zh-CN" sz="1200" b="0" i="0" u="none" strike="noStrike" kern="1200" baseline="0" dirty="0">
                    <a:solidFill>
                      <a:schemeClr val="tx1"/>
                    </a:solidFill>
                    <a:latin typeface="+mn-lt"/>
                    <a:ea typeface="+mn-ea"/>
                    <a:cs typeface="+mn-cs"/>
                  </a:rPr>
                  <a:t>1.4</a:t>
                </a:r>
                <a:r>
                  <a:rPr lang="zh-CN" altLang="en-US" sz="1200" b="0" i="0" u="none" strike="noStrike" kern="1200" baseline="0" dirty="0">
                    <a:solidFill>
                      <a:schemeClr val="tx1"/>
                    </a:solidFill>
                    <a:latin typeface="+mn-lt"/>
                    <a:ea typeface="+mn-ea"/>
                    <a:cs typeface="+mn-cs"/>
                  </a:rPr>
                  <a:t>），在</a:t>
                </a:r>
                <a:r>
                  <a:rPr lang="en-US" altLang="zh-CN" sz="1200" b="0" i="0" u="none" strike="noStrike" kern="1200" baseline="0" dirty="0">
                    <a:solidFill>
                      <a:schemeClr val="tx1"/>
                    </a:solidFill>
                    <a:latin typeface="+mn-lt"/>
                    <a:ea typeface="+mn-ea"/>
                    <a:cs typeface="+mn-cs"/>
                  </a:rPr>
                  <a:t>1EB</a:t>
                </a:r>
                <a:r>
                  <a:rPr lang="zh-CN" altLang="en-US" sz="1200" b="0" i="0" u="none" strike="noStrike" kern="1200" baseline="0" dirty="0">
                    <a:solidFill>
                      <a:schemeClr val="tx1"/>
                    </a:solidFill>
                    <a:latin typeface="+mn-lt"/>
                    <a:ea typeface="+mn-ea"/>
                    <a:cs typeface="+mn-cs"/>
                  </a:rPr>
                  <a:t>大小的存储系统中，使用</a:t>
                </a:r>
                <a:r>
                  <a:rPr lang="en-US" altLang="zh-CN" sz="1200" b="0" i="0" u="none" strike="noStrike" kern="1200" baseline="0" dirty="0">
                    <a:solidFill>
                      <a:schemeClr val="tx1"/>
                    </a:solidFill>
                    <a:latin typeface="+mn-lt"/>
                    <a:ea typeface="+mn-ea"/>
                    <a:cs typeface="+mn-cs"/>
                  </a:rPr>
                  <a:t>8KB</a:t>
                </a:r>
                <a:r>
                  <a:rPr lang="zh-CN" altLang="en-US" sz="1200" b="0" i="0" u="none" strike="noStrike" kern="1200" baseline="0" dirty="0">
                    <a:solidFill>
                      <a:schemeClr val="tx1"/>
                    </a:solidFill>
                    <a:latin typeface="+mn-lt"/>
                    <a:ea typeface="+mn-ea"/>
                    <a:cs typeface="+mn-cs"/>
                  </a:rPr>
                  <a:t>的平均分块大小，</a:t>
                </a:r>
                <a:r>
                  <a:rPr lang="en-US" altLang="zh-CN" sz="1200" b="0" i="0" u="none" strike="noStrike" kern="1200" baseline="0" dirty="0">
                    <a:solidFill>
                      <a:schemeClr val="tx1"/>
                    </a:solidFill>
                    <a:latin typeface="+mn-lt"/>
                    <a:ea typeface="+mn-ea"/>
                    <a:cs typeface="+mn-cs"/>
                  </a:rPr>
                  <a:t>SHA-1</a:t>
                </a:r>
                <a:r>
                  <a:rPr lang="zh-CN" altLang="en-US" sz="1200" b="0" i="0" u="none" strike="noStrike" kern="1200" baseline="0" dirty="0">
                    <a:solidFill>
                      <a:schemeClr val="tx1"/>
                    </a:solidFill>
                    <a:latin typeface="+mn-lt"/>
                    <a:ea typeface="+mn-ea"/>
                    <a:cs typeface="+mn-cs"/>
                  </a:rPr>
                  <a:t>哈希冲突的概率约为</a:t>
                </a:r>
                <a:r>
                  <a:rPr lang="en-US" altLang="zh-CN" sz="1200" b="0" i="0" u="none" strike="noStrike" kern="1200" baseline="0" dirty="0">
                    <a:solidFill>
                      <a:schemeClr val="tx1"/>
                    </a:solidFill>
                    <a:latin typeface="+mn-lt"/>
                    <a:ea typeface="+mn-ea"/>
                    <a:cs typeface="+mn-cs"/>
                  </a:rPr>
                  <a:t>2</a:t>
                </a:r>
                <a:r>
                  <a:rPr lang="zh-CN" altLang="en-US" sz="1200" b="0" i="1" u="none" strike="noStrike" kern="1200" baseline="0" dirty="0">
                    <a:solidFill>
                      <a:schemeClr val="tx1"/>
                    </a:solidFill>
                    <a:latin typeface="+mn-lt"/>
                    <a:ea typeface="+mn-ea"/>
                    <a:cs typeface="+mn-cs"/>
                  </a:rPr>
                  <a:t>−</a:t>
                </a:r>
                <a:r>
                  <a:rPr lang="en-US" altLang="zh-CN" sz="1200" b="0" i="0" u="none" strike="noStrike" kern="1200" baseline="0" dirty="0">
                    <a:solidFill>
                      <a:schemeClr val="tx1"/>
                    </a:solidFill>
                    <a:latin typeface="+mn-lt"/>
                    <a:ea typeface="+mn-ea"/>
                    <a:cs typeface="+mn-cs"/>
                  </a:rPr>
                  <a:t>67(</a:t>
                </a:r>
                <a:r>
                  <a:rPr lang="zh-CN" altLang="en-US" sz="1200" b="0" i="0" u="none" strike="noStrike" kern="1200" baseline="0" dirty="0">
                    <a:solidFill>
                      <a:schemeClr val="tx1"/>
                    </a:solidFill>
                    <a:latin typeface="+mn-lt"/>
                    <a:ea typeface="+mn-ea"/>
                    <a:cs typeface="+mn-cs"/>
                  </a:rPr>
                  <a:t>即约为</a:t>
                </a:r>
                <a:r>
                  <a:rPr lang="en-US" altLang="zh-CN" sz="1200" b="0" i="0" u="none" strike="noStrike" kern="1200" baseline="0" dirty="0">
                    <a:solidFill>
                      <a:schemeClr val="tx1"/>
                    </a:solidFill>
                    <a:latin typeface="+mn-lt"/>
                    <a:ea typeface="+mn-ea"/>
                    <a:cs typeface="+mn-cs"/>
                  </a:rPr>
                  <a:t>10</a:t>
                </a:r>
                <a:r>
                  <a:rPr lang="zh-CN" altLang="en-US" sz="1200" b="0" i="1" u="none" strike="noStrike" kern="1200" baseline="0" dirty="0">
                    <a:solidFill>
                      <a:schemeClr val="tx1"/>
                    </a:solidFill>
                    <a:latin typeface="+mn-lt"/>
                    <a:ea typeface="+mn-ea"/>
                    <a:cs typeface="+mn-cs"/>
                  </a:rPr>
                  <a:t>−</a:t>
                </a:r>
                <a:r>
                  <a:rPr lang="en-US" altLang="zh-CN" sz="1200" b="0" i="0" u="none" strike="noStrike" kern="1200" baseline="0" dirty="0">
                    <a:solidFill>
                      <a:schemeClr val="tx1"/>
                    </a:solidFill>
                    <a:latin typeface="+mn-lt"/>
                    <a:ea typeface="+mn-ea"/>
                    <a:cs typeface="+mn-cs"/>
                  </a:rPr>
                  <a:t>20)</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a:solidFill>
                      <a:schemeClr val="tx1"/>
                    </a:solidFill>
                    <a:latin typeface="+mn-lt"/>
                    <a:ea typeface="+mn-ea"/>
                    <a:cs typeface="+mn-cs"/>
                  </a:rPr>
                  <a:t>Venti</a:t>
                </a:r>
                <a:r>
                  <a:rPr lang="zh-CN" altLang="en-US" sz="1200" b="0" i="0" u="none" strike="noStrike" kern="1200" baseline="0" dirty="0">
                    <a:solidFill>
                      <a:schemeClr val="tx1"/>
                    </a:solidFill>
                    <a:latin typeface="+mn-lt"/>
                    <a:ea typeface="+mn-ea"/>
                    <a:cs typeface="+mn-cs"/>
                  </a:rPr>
                  <a:t>认为这种哈希冲突的概率几乎是可以忽略的。而计算机系统中的磁盘出现硬件故障的概率约为</a:t>
                </a:r>
                <a:r>
                  <a:rPr lang="en-US" altLang="zh-CN" sz="1200" b="0" i="0" u="none" strike="noStrike" kern="1200" baseline="0" dirty="0">
                    <a:solidFill>
                      <a:schemeClr val="tx1"/>
                    </a:solidFill>
                    <a:latin typeface="+mn-lt"/>
                    <a:ea typeface="+mn-ea"/>
                    <a:cs typeface="+mn-cs"/>
                  </a:rPr>
                  <a:t>10</a:t>
                </a:r>
                <a:r>
                  <a:rPr lang="zh-CN" altLang="en-US" sz="1200" b="0" i="1" u="none" strike="noStrike" kern="1200" baseline="0" dirty="0">
                    <a:solidFill>
                      <a:schemeClr val="tx1"/>
                    </a:solidFill>
                    <a:latin typeface="+mn-lt"/>
                    <a:ea typeface="+mn-ea"/>
                    <a:cs typeface="+mn-cs"/>
                  </a:rPr>
                  <a:t>−</a:t>
                </a:r>
                <a:r>
                  <a:rPr lang="en-US" altLang="zh-CN" sz="1200" b="0" i="0" u="none" strike="noStrike" kern="1200" baseline="0" dirty="0">
                    <a:solidFill>
                      <a:schemeClr val="tx1"/>
                    </a:solidFill>
                    <a:latin typeface="+mn-lt"/>
                    <a:ea typeface="+mn-ea"/>
                    <a:cs typeface="+mn-cs"/>
                  </a:rPr>
                  <a:t>12 </a:t>
                </a:r>
                <a:r>
                  <a:rPr lang="zh-CN" altLang="en-US" sz="1200" b="0" i="1"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10</a:t>
                </a:r>
                <a:r>
                  <a:rPr lang="zh-CN" altLang="en-US" sz="1200" b="0" i="1" u="none" strike="noStrike" kern="1200" baseline="0" dirty="0">
                    <a:solidFill>
                      <a:schemeClr val="tx1"/>
                    </a:solidFill>
                    <a:latin typeface="+mn-lt"/>
                    <a:ea typeface="+mn-ea"/>
                    <a:cs typeface="+mn-cs"/>
                  </a:rPr>
                  <a:t>−</a:t>
                </a:r>
                <a:r>
                  <a:rPr lang="en-US" altLang="zh-CN" sz="1200" b="0" i="0" u="none" strike="noStrike" kern="1200" baseline="0" dirty="0">
                    <a:solidFill>
                      <a:schemeClr val="tx1"/>
                    </a:solidFill>
                    <a:latin typeface="+mn-lt"/>
                    <a:ea typeface="+mn-ea"/>
                    <a:cs typeface="+mn-cs"/>
                  </a:rPr>
                  <a:t>15 </a:t>
                </a:r>
                <a:r>
                  <a:rPr lang="zh-CN" altLang="en-US" sz="1200" b="0" i="0" u="none" strike="noStrike" kern="1200" baseline="0" dirty="0">
                    <a:solidFill>
                      <a:schemeClr val="tx1"/>
                    </a:solidFill>
                    <a:latin typeface="+mn-lt"/>
                    <a:ea typeface="+mn-ea"/>
                    <a:cs typeface="+mn-cs"/>
                  </a:rPr>
                  <a:t>。所以哈希冲突的概率比硬件故障概率低了好几个数量级，基于这个冲突分析，</a:t>
                </a:r>
                <a:r>
                  <a:rPr lang="en-US" altLang="zh-CN" sz="1200" b="0" i="0" u="none" strike="noStrike" kern="1200" baseline="0" dirty="0">
                    <a:solidFill>
                      <a:schemeClr val="tx1"/>
                    </a:solidFill>
                    <a:latin typeface="+mn-lt"/>
                    <a:ea typeface="+mn-ea"/>
                    <a:cs typeface="+mn-cs"/>
                  </a:rPr>
                  <a:t>DDFS</a:t>
                </a:r>
                <a:r>
                  <a:rPr lang="zh-CN" altLang="en-US" sz="1200" b="0" i="0" u="none" strike="noStrike" kern="1200" baseline="0" dirty="0">
                    <a:solidFill>
                      <a:schemeClr val="tx1"/>
                    </a:solidFill>
                    <a:latin typeface="+mn-lt"/>
                    <a:ea typeface="+mn-ea"/>
                    <a:cs typeface="+mn-cs"/>
                  </a:rPr>
                  <a:t>认为数据去重系统中出现数据破坏的情况，很有可能是由于难以检测的内存、</a:t>
                </a:r>
                <a:r>
                  <a:rPr lang="en-US" altLang="zh-CN" sz="1200" b="0" i="0" u="none" strike="noStrike" kern="1200" baseline="0" dirty="0">
                    <a:solidFill>
                      <a:schemeClr val="tx1"/>
                    </a:solidFill>
                    <a:latin typeface="+mn-lt"/>
                    <a:ea typeface="+mn-ea"/>
                    <a:cs typeface="+mn-cs"/>
                  </a:rPr>
                  <a:t>I/O</a:t>
                </a:r>
                <a:r>
                  <a:rPr lang="zh-CN" altLang="en-US" sz="1200" b="0" i="0" u="none" strike="noStrike" kern="1200" baseline="0" dirty="0">
                    <a:solidFill>
                      <a:schemeClr val="tx1"/>
                    </a:solidFill>
                    <a:latin typeface="+mn-lt"/>
                    <a:ea typeface="+mn-ea"/>
                    <a:cs typeface="+mn-cs"/>
                  </a:rPr>
                  <a:t>总线、网络错误、存储设备错误等问题引起的，而不是因为指纹冲突导致。这一种说法被后来学术界和工业界广泛地接受并应用。</a:t>
                </a:r>
                <a:endParaRPr lang="zh-CN" altLang="en-US" dirty="0"/>
              </a:p>
            </p:txBody>
          </p:sp>
        </mc:Choice>
        <mc:Fallback xmlns="">
          <p:sp>
            <p:nvSpPr>
              <p:cNvPr id="3" name="备注占位符 2"/>
              <p:cNvSpPr>
                <a:spLocks noGrp="1"/>
              </p:cNvSpPr>
              <p:nvPr>
                <p:ph type="body" idx="1"/>
              </p:nvPr>
            </p:nvSpPr>
            <p:spPr/>
            <p:txBody>
              <a:bodyPr/>
              <a:lstStyle/>
              <a:p>
                <a:r>
                  <a:rPr lang="en-US" altLang="zh-CN" sz="1200" i="0" kern="1200">
                    <a:solidFill>
                      <a:schemeClr val="tx1"/>
                    </a:solidFill>
                    <a:effectLst/>
                    <a:latin typeface="+mn-lt"/>
                    <a:ea typeface="+mn-ea"/>
                    <a:cs typeface="+mn-cs"/>
                  </a:rPr>
                  <a:t>𝐻𝑐</a:t>
                </a:r>
                <a:r>
                  <a:rPr lang="zh-CN" altLang="zh-CN" sz="1200" kern="1200" dirty="0">
                    <a:solidFill>
                      <a:schemeClr val="tx1"/>
                    </a:solidFill>
                    <a:effectLst/>
                    <a:latin typeface="+mn-lt"/>
                    <a:ea typeface="+mn-ea"/>
                    <a:cs typeface="+mn-cs"/>
                  </a:rPr>
                  <a:t>为单向哈希函数，</a:t>
                </a:r>
                <a:r>
                  <a:rPr lang="en-US" altLang="zh-CN" sz="1200" i="0" kern="1200">
                    <a:solidFill>
                      <a:schemeClr val="tx1"/>
                    </a:solidFill>
                    <a:effectLst/>
                    <a:latin typeface="+mn-lt"/>
                    <a:ea typeface="+mn-ea"/>
                    <a:cs typeface="+mn-cs"/>
                  </a:rPr>
                  <a:t>𝑐𝑜𝑛𝑡𝑒𝑛𝑡</a:t>
                </a:r>
                <a:r>
                  <a:rPr lang="zh-CN" altLang="zh-CN" sz="1200" kern="1200" dirty="0">
                    <a:solidFill>
                      <a:schemeClr val="tx1"/>
                    </a:solidFill>
                    <a:effectLst/>
                    <a:latin typeface="+mn-lt"/>
                    <a:ea typeface="+mn-ea"/>
                    <a:cs typeface="+mn-cs"/>
                  </a:rPr>
                  <a:t>为任意长度字符串，</a:t>
                </a:r>
                <a:r>
                  <a:rPr lang="en-US" altLang="zh-CN" sz="1200" i="0" kern="1200">
                    <a:solidFill>
                      <a:schemeClr val="tx1"/>
                    </a:solidFill>
                    <a:effectLst/>
                    <a:latin typeface="+mn-lt"/>
                    <a:ea typeface="+mn-ea"/>
                    <a:cs typeface="+mn-cs"/>
                  </a:rPr>
                  <a:t>𝐶𝐴</a:t>
                </a:r>
                <a:r>
                  <a:rPr lang="zh-CN" altLang="zh-CN" sz="1200" kern="1200" dirty="0">
                    <a:solidFill>
                      <a:schemeClr val="tx1"/>
                    </a:solidFill>
                    <a:effectLst/>
                    <a:latin typeface="+mn-lt"/>
                    <a:ea typeface="+mn-ea"/>
                    <a:cs typeface="+mn-cs"/>
                  </a:rPr>
                  <a:t>为固定长度为</a:t>
                </a:r>
                <a:r>
                  <a:rPr lang="en-US" altLang="zh-CN" sz="1200" i="0" kern="1200">
                    <a:solidFill>
                      <a:schemeClr val="tx1"/>
                    </a:solidFill>
                    <a:effectLst/>
                    <a:latin typeface="+mn-lt"/>
                    <a:ea typeface="+mn-ea"/>
                    <a:cs typeface="+mn-cs"/>
                  </a:rPr>
                  <a:t>𝑚</a:t>
                </a:r>
                <a:r>
                  <a:rPr lang="zh-CN" altLang="zh-CN" sz="1200" kern="1200" dirty="0">
                    <a:solidFill>
                      <a:schemeClr val="tx1"/>
                    </a:solidFill>
                    <a:effectLst/>
                    <a:latin typeface="+mn-lt"/>
                    <a:ea typeface="+mn-ea"/>
                    <a:cs typeface="+mn-cs"/>
                  </a:rPr>
                  <a:t>的哈希值。</a:t>
                </a:r>
                <a:r>
                  <a:rPr lang="zh-CN" altLang="en-US" sz="1200" b="0" i="0" u="none" strike="noStrike" kern="1200" baseline="0" dirty="0">
                    <a:solidFill>
                      <a:schemeClr val="tx1"/>
                    </a:solidFill>
                    <a:latin typeface="+mn-lt"/>
                    <a:ea typeface="+mn-ea"/>
                    <a:cs typeface="+mn-cs"/>
                  </a:rPr>
                  <a:t>哈希算法在数据去重领域的主要应用是用数据块的安全哈希摘要来唯一标识数据块，以便于快速判断重复数据块，将冗余数据识别的范围从全局的数据匹配缩小到数据块的哈希匹配比较。</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两个不同的数据块计算得出相同的</a:t>
                </a:r>
                <a:r>
                  <a:rPr lang="en-US" altLang="zh-CN" sz="1200" b="0" i="0" u="none" strike="noStrike" kern="1200" baseline="0" dirty="0">
                    <a:solidFill>
                      <a:schemeClr val="tx1"/>
                    </a:solidFill>
                    <a:latin typeface="+mn-lt"/>
                    <a:ea typeface="+mn-ea"/>
                    <a:cs typeface="+mn-cs"/>
                  </a:rPr>
                  <a:t>SHA-1</a:t>
                </a:r>
                <a:r>
                  <a:rPr lang="zh-CN" altLang="en-US" sz="1200" b="0" i="0" u="none" strike="noStrike" kern="1200" baseline="0" dirty="0">
                    <a:solidFill>
                      <a:schemeClr val="tx1"/>
                    </a:solidFill>
                    <a:latin typeface="+mn-lt"/>
                    <a:ea typeface="+mn-ea"/>
                    <a:cs typeface="+mn-cs"/>
                  </a:rPr>
                  <a:t>指纹（哈希冲突）的概率可以由生日攻击方法推导得出</a:t>
                </a:r>
                <a:r>
                  <a:rPr lang="en-US" altLang="zh-CN" sz="1200" b="0" i="0" u="none" strike="noStrike" kern="1200" baseline="0" dirty="0">
                    <a:solidFill>
                      <a:schemeClr val="tx1"/>
                    </a:solidFill>
                    <a:latin typeface="+mn-lt"/>
                    <a:ea typeface="+mn-ea"/>
                    <a:cs typeface="+mn-cs"/>
                  </a:rPr>
                  <a:t>[39,46] </a:t>
                </a:r>
                <a:r>
                  <a:rPr lang="zh-CN" altLang="en-US" sz="1200" b="0" i="0" u="none" strike="noStrike" kern="1200" baseline="0" dirty="0">
                    <a:solidFill>
                      <a:schemeClr val="tx1"/>
                    </a:solidFill>
                    <a:latin typeface="+mn-lt"/>
                    <a:ea typeface="+mn-ea"/>
                    <a:cs typeface="+mn-cs"/>
                  </a:rPr>
                  <a:t>（公式</a:t>
                </a:r>
                <a:r>
                  <a:rPr lang="en-US" altLang="zh-CN" sz="1200" b="0" i="0" u="none" strike="noStrike" kern="1200" baseline="0" dirty="0">
                    <a:solidFill>
                      <a:schemeClr val="tx1"/>
                    </a:solidFill>
                    <a:latin typeface="+mn-lt"/>
                    <a:ea typeface="+mn-ea"/>
                    <a:cs typeface="+mn-cs"/>
                  </a:rPr>
                  <a:t>1.4</a:t>
                </a:r>
                <a:r>
                  <a:rPr lang="zh-CN" altLang="en-US" sz="1200" b="0" i="0" u="none" strike="noStrike" kern="1200" baseline="0" dirty="0">
                    <a:solidFill>
                      <a:schemeClr val="tx1"/>
                    </a:solidFill>
                    <a:latin typeface="+mn-lt"/>
                    <a:ea typeface="+mn-ea"/>
                    <a:cs typeface="+mn-cs"/>
                  </a:rPr>
                  <a:t>），在</a:t>
                </a:r>
                <a:r>
                  <a:rPr lang="en-US" altLang="zh-CN" sz="1200" b="0" i="0" u="none" strike="noStrike" kern="1200" baseline="0" dirty="0">
                    <a:solidFill>
                      <a:schemeClr val="tx1"/>
                    </a:solidFill>
                    <a:latin typeface="+mn-lt"/>
                    <a:ea typeface="+mn-ea"/>
                    <a:cs typeface="+mn-cs"/>
                  </a:rPr>
                  <a:t>1EB</a:t>
                </a:r>
                <a:r>
                  <a:rPr lang="zh-CN" altLang="en-US" sz="1200" b="0" i="0" u="none" strike="noStrike" kern="1200" baseline="0" dirty="0">
                    <a:solidFill>
                      <a:schemeClr val="tx1"/>
                    </a:solidFill>
                    <a:latin typeface="+mn-lt"/>
                    <a:ea typeface="+mn-ea"/>
                    <a:cs typeface="+mn-cs"/>
                  </a:rPr>
                  <a:t>大小的存储系统中，使用</a:t>
                </a:r>
                <a:r>
                  <a:rPr lang="en-US" altLang="zh-CN" sz="1200" b="0" i="0" u="none" strike="noStrike" kern="1200" baseline="0" dirty="0">
                    <a:solidFill>
                      <a:schemeClr val="tx1"/>
                    </a:solidFill>
                    <a:latin typeface="+mn-lt"/>
                    <a:ea typeface="+mn-ea"/>
                    <a:cs typeface="+mn-cs"/>
                  </a:rPr>
                  <a:t>8KB</a:t>
                </a:r>
                <a:r>
                  <a:rPr lang="zh-CN" altLang="en-US" sz="1200" b="0" i="0" u="none" strike="noStrike" kern="1200" baseline="0" dirty="0">
                    <a:solidFill>
                      <a:schemeClr val="tx1"/>
                    </a:solidFill>
                    <a:latin typeface="+mn-lt"/>
                    <a:ea typeface="+mn-ea"/>
                    <a:cs typeface="+mn-cs"/>
                  </a:rPr>
                  <a:t>的平均分块大小，</a:t>
                </a:r>
                <a:r>
                  <a:rPr lang="en-US" altLang="zh-CN" sz="1200" b="0" i="0" u="none" strike="noStrike" kern="1200" baseline="0" dirty="0">
                    <a:solidFill>
                      <a:schemeClr val="tx1"/>
                    </a:solidFill>
                    <a:latin typeface="+mn-lt"/>
                    <a:ea typeface="+mn-ea"/>
                    <a:cs typeface="+mn-cs"/>
                  </a:rPr>
                  <a:t>SHA-1</a:t>
                </a:r>
                <a:r>
                  <a:rPr lang="zh-CN" altLang="en-US" sz="1200" b="0" i="0" u="none" strike="noStrike" kern="1200" baseline="0" dirty="0">
                    <a:solidFill>
                      <a:schemeClr val="tx1"/>
                    </a:solidFill>
                    <a:latin typeface="+mn-lt"/>
                    <a:ea typeface="+mn-ea"/>
                    <a:cs typeface="+mn-cs"/>
                  </a:rPr>
                  <a:t>哈希冲突的概率约为</a:t>
                </a:r>
                <a:r>
                  <a:rPr lang="en-US" altLang="zh-CN" sz="1200" b="0" i="0" u="none" strike="noStrike" kern="1200" baseline="0" dirty="0">
                    <a:solidFill>
                      <a:schemeClr val="tx1"/>
                    </a:solidFill>
                    <a:latin typeface="+mn-lt"/>
                    <a:ea typeface="+mn-ea"/>
                    <a:cs typeface="+mn-cs"/>
                  </a:rPr>
                  <a:t>2</a:t>
                </a:r>
                <a:r>
                  <a:rPr lang="zh-CN" altLang="en-US" sz="1200" b="0" i="1" u="none" strike="noStrike" kern="1200" baseline="0" dirty="0">
                    <a:solidFill>
                      <a:schemeClr val="tx1"/>
                    </a:solidFill>
                    <a:latin typeface="+mn-lt"/>
                    <a:ea typeface="+mn-ea"/>
                    <a:cs typeface="+mn-cs"/>
                  </a:rPr>
                  <a:t>−</a:t>
                </a:r>
                <a:r>
                  <a:rPr lang="en-US" altLang="zh-CN" sz="1200" b="0" i="0" u="none" strike="noStrike" kern="1200" baseline="0" dirty="0">
                    <a:solidFill>
                      <a:schemeClr val="tx1"/>
                    </a:solidFill>
                    <a:latin typeface="+mn-lt"/>
                    <a:ea typeface="+mn-ea"/>
                    <a:cs typeface="+mn-cs"/>
                  </a:rPr>
                  <a:t>67(</a:t>
                </a:r>
                <a:r>
                  <a:rPr lang="zh-CN" altLang="en-US" sz="1200" b="0" i="0" u="none" strike="noStrike" kern="1200" baseline="0" dirty="0">
                    <a:solidFill>
                      <a:schemeClr val="tx1"/>
                    </a:solidFill>
                    <a:latin typeface="+mn-lt"/>
                    <a:ea typeface="+mn-ea"/>
                    <a:cs typeface="+mn-cs"/>
                  </a:rPr>
                  <a:t>即约为</a:t>
                </a:r>
                <a:r>
                  <a:rPr lang="en-US" altLang="zh-CN" sz="1200" b="0" i="0" u="none" strike="noStrike" kern="1200" baseline="0" dirty="0">
                    <a:solidFill>
                      <a:schemeClr val="tx1"/>
                    </a:solidFill>
                    <a:latin typeface="+mn-lt"/>
                    <a:ea typeface="+mn-ea"/>
                    <a:cs typeface="+mn-cs"/>
                  </a:rPr>
                  <a:t>10</a:t>
                </a:r>
                <a:r>
                  <a:rPr lang="zh-CN" altLang="en-US" sz="1200" b="0" i="1" u="none" strike="noStrike" kern="1200" baseline="0" dirty="0">
                    <a:solidFill>
                      <a:schemeClr val="tx1"/>
                    </a:solidFill>
                    <a:latin typeface="+mn-lt"/>
                    <a:ea typeface="+mn-ea"/>
                    <a:cs typeface="+mn-cs"/>
                  </a:rPr>
                  <a:t>−</a:t>
                </a:r>
                <a:r>
                  <a:rPr lang="en-US" altLang="zh-CN" sz="1200" b="0" i="0" u="none" strike="noStrike" kern="1200" baseline="0" dirty="0">
                    <a:solidFill>
                      <a:schemeClr val="tx1"/>
                    </a:solidFill>
                    <a:latin typeface="+mn-lt"/>
                    <a:ea typeface="+mn-ea"/>
                    <a:cs typeface="+mn-cs"/>
                  </a:rPr>
                  <a:t>20)</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a:solidFill>
                      <a:schemeClr val="tx1"/>
                    </a:solidFill>
                    <a:latin typeface="+mn-lt"/>
                    <a:ea typeface="+mn-ea"/>
                    <a:cs typeface="+mn-cs"/>
                  </a:rPr>
                  <a:t>Venti[39]</a:t>
                </a:r>
                <a:r>
                  <a:rPr lang="zh-CN" altLang="en-US" sz="1200" b="0" i="0" u="none" strike="noStrike" kern="1200" baseline="0" dirty="0">
                    <a:solidFill>
                      <a:schemeClr val="tx1"/>
                    </a:solidFill>
                    <a:latin typeface="+mn-lt"/>
                    <a:ea typeface="+mn-ea"/>
                    <a:cs typeface="+mn-cs"/>
                  </a:rPr>
                  <a:t>认为这种哈希冲突的概率几乎是可以忽略的。而计算机系统中的磁盘出现硬件故障的概率约为</a:t>
                </a:r>
                <a:r>
                  <a:rPr lang="en-US" altLang="zh-CN" sz="1200" b="0" i="0" u="none" strike="noStrike" kern="1200" baseline="0" dirty="0">
                    <a:solidFill>
                      <a:schemeClr val="tx1"/>
                    </a:solidFill>
                    <a:latin typeface="+mn-lt"/>
                    <a:ea typeface="+mn-ea"/>
                    <a:cs typeface="+mn-cs"/>
                  </a:rPr>
                  <a:t>10</a:t>
                </a:r>
                <a:r>
                  <a:rPr lang="zh-CN" altLang="en-US" sz="1200" b="0" i="1" u="none" strike="noStrike" kern="1200" baseline="0" dirty="0">
                    <a:solidFill>
                      <a:schemeClr val="tx1"/>
                    </a:solidFill>
                    <a:latin typeface="+mn-lt"/>
                    <a:ea typeface="+mn-ea"/>
                    <a:cs typeface="+mn-cs"/>
                  </a:rPr>
                  <a:t>−</a:t>
                </a:r>
                <a:r>
                  <a:rPr lang="en-US" altLang="zh-CN" sz="1200" b="0" i="0" u="none" strike="noStrike" kern="1200" baseline="0" dirty="0">
                    <a:solidFill>
                      <a:schemeClr val="tx1"/>
                    </a:solidFill>
                    <a:latin typeface="+mn-lt"/>
                    <a:ea typeface="+mn-ea"/>
                    <a:cs typeface="+mn-cs"/>
                  </a:rPr>
                  <a:t>12 </a:t>
                </a:r>
                <a:r>
                  <a:rPr lang="zh-CN" altLang="en-US" sz="1200" b="0" i="1"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10</a:t>
                </a:r>
                <a:r>
                  <a:rPr lang="zh-CN" altLang="en-US" sz="1200" b="0" i="1" u="none" strike="noStrike" kern="1200" baseline="0" dirty="0">
                    <a:solidFill>
                      <a:schemeClr val="tx1"/>
                    </a:solidFill>
                    <a:latin typeface="+mn-lt"/>
                    <a:ea typeface="+mn-ea"/>
                    <a:cs typeface="+mn-cs"/>
                  </a:rPr>
                  <a:t>−</a:t>
                </a:r>
                <a:r>
                  <a:rPr lang="en-US" altLang="zh-CN" sz="1200" b="0" i="0" u="none" strike="noStrike" kern="1200" baseline="0" dirty="0">
                    <a:solidFill>
                      <a:schemeClr val="tx1"/>
                    </a:solidFill>
                    <a:latin typeface="+mn-lt"/>
                    <a:ea typeface="+mn-ea"/>
                    <a:cs typeface="+mn-cs"/>
                  </a:rPr>
                  <a:t>15 [47,48]</a:t>
                </a:r>
                <a:r>
                  <a:rPr lang="zh-CN" altLang="en-US" sz="1200" b="0" i="0" u="none" strike="noStrike" kern="1200" baseline="0" dirty="0">
                    <a:solidFill>
                      <a:schemeClr val="tx1"/>
                    </a:solidFill>
                    <a:latin typeface="+mn-lt"/>
                    <a:ea typeface="+mn-ea"/>
                    <a:cs typeface="+mn-cs"/>
                  </a:rPr>
                  <a:t>。所以安全哈希冲突的概率比硬件故障概率低了好几个数量级，基于这个冲突分析，</a:t>
                </a:r>
                <a:r>
                  <a:rPr lang="en-US" altLang="zh-CN" sz="1200" b="0" i="0" u="none" strike="noStrike" kern="1200" baseline="0" dirty="0">
                    <a:solidFill>
                      <a:schemeClr val="tx1"/>
                    </a:solidFill>
                    <a:latin typeface="+mn-lt"/>
                    <a:ea typeface="+mn-ea"/>
                    <a:cs typeface="+mn-cs"/>
                  </a:rPr>
                  <a:t>DDFS[11]</a:t>
                </a:r>
                <a:r>
                  <a:rPr lang="zh-CN" altLang="en-US" sz="1200" b="0" i="0" u="none" strike="noStrike" kern="1200" baseline="0" dirty="0">
                    <a:solidFill>
                      <a:schemeClr val="tx1"/>
                    </a:solidFill>
                    <a:latin typeface="+mn-lt"/>
                    <a:ea typeface="+mn-ea"/>
                    <a:cs typeface="+mn-cs"/>
                  </a:rPr>
                  <a:t>认为数据去重系统中出现数据破坏的情况，很有可能是由于难以检测的内存、</a:t>
                </a:r>
                <a:r>
                  <a:rPr lang="en-US" altLang="zh-CN" sz="1200" b="0" i="0" u="none" strike="noStrike" kern="1200" baseline="0" dirty="0">
                    <a:solidFill>
                      <a:schemeClr val="tx1"/>
                    </a:solidFill>
                    <a:latin typeface="+mn-lt"/>
                    <a:ea typeface="+mn-ea"/>
                    <a:cs typeface="+mn-cs"/>
                  </a:rPr>
                  <a:t>I/O</a:t>
                </a:r>
                <a:r>
                  <a:rPr lang="zh-CN" altLang="en-US" sz="1200" b="0" i="0" u="none" strike="noStrike" kern="1200" baseline="0" dirty="0">
                    <a:solidFill>
                      <a:schemeClr val="tx1"/>
                    </a:solidFill>
                    <a:latin typeface="+mn-lt"/>
                    <a:ea typeface="+mn-ea"/>
                    <a:cs typeface="+mn-cs"/>
                  </a:rPr>
                  <a:t>总线、网络错误、存储设备错误等问题引起的，而不是因为指纹冲突导致。这一种说法被后来学术界和工业界广泛地接受并应用</a:t>
                </a:r>
                <a:r>
                  <a:rPr lang="en-US" altLang="zh-CN" sz="1200" b="0" i="0" u="none" strike="noStrike" kern="1200" baseline="0" dirty="0">
                    <a:solidFill>
                      <a:schemeClr val="tx1"/>
                    </a:solidFill>
                    <a:latin typeface="+mn-lt"/>
                    <a:ea typeface="+mn-ea"/>
                    <a:cs typeface="+mn-cs"/>
                  </a:rPr>
                  <a:t>[5]</a:t>
                </a:r>
                <a:r>
                  <a:rPr lang="zh-CN" altLang="en-US" sz="1200" b="0" i="0" u="none" strike="noStrike" kern="1200" baseline="0" dirty="0">
                    <a:solidFill>
                      <a:schemeClr val="tx1"/>
                    </a:solidFill>
                    <a:latin typeface="+mn-lt"/>
                    <a:ea typeface="+mn-ea"/>
                    <a:cs typeface="+mn-cs"/>
                  </a:rPr>
                  <a:t>。</a:t>
                </a:r>
                <a:endParaRPr lang="zh-CN" altLang="en-US" dirty="0"/>
              </a:p>
            </p:txBody>
          </p:sp>
        </mc:Fallback>
      </mc:AlternateContent>
      <p:sp>
        <p:nvSpPr>
          <p:cNvPr id="4" name="灯片编号占位符 3"/>
          <p:cNvSpPr>
            <a:spLocks noGrp="1"/>
          </p:cNvSpPr>
          <p:nvPr>
            <p:ph type="sldNum" sz="quarter" idx="5"/>
          </p:nvPr>
        </p:nvSpPr>
        <p:spPr/>
        <p:txBody>
          <a:bodyPr/>
          <a:lstStyle/>
          <a:p>
            <a:fld id="{05DB237A-E83D-4D66-ACA7-E726E4B86443}" type="slidenum">
              <a:rPr lang="zh-CN" altLang="en-US" smtClean="0"/>
              <a:t>13</a:t>
            </a:fld>
            <a:endParaRPr lang="zh-CN" altLang="en-US"/>
          </a:p>
        </p:txBody>
      </p:sp>
    </p:spTree>
    <p:extLst>
      <p:ext uri="{BB962C8B-B14F-4D97-AF65-F5344CB8AC3E}">
        <p14:creationId xmlns:p14="http://schemas.microsoft.com/office/powerpoint/2010/main" val="2088730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在对数据流进行数据分块和指纹计算之后，数据去重过程的关键阶段是对数据块指纹进行索引来确定重复数据块和非重复数据块。早期的数据去重系统是将整个数据块指纹索引存储在内存中，以便快速识别重复数据。然而随着近年来数据量的爆炸性增长，数据指纹总数以及其索引的大小呈指数级增长，迅速溢出数据去重系统的内存容量。这可能导致频繁访问磁盘以进行指纹索引查找，从而严重限制了数据去重系统的吞吐量。</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现在的数据去重索引优化解决方案旨在充分利用有限容量的内存，尽量减少磁盘索引的访问次数来加速索引查找过程并缓解磁盘瓶颈。总而言之，目前主要有两种主流方案来优化指纹索引性能：基于局部性的索引方案和基于相似性的索引方案。</a:t>
            </a:r>
            <a:r>
              <a:rPr lang="en-US" altLang="zh-CN" sz="1200" kern="1200" dirty="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5"/>
          </p:nvPr>
        </p:nvSpPr>
        <p:spPr/>
        <p:txBody>
          <a:bodyPr/>
          <a:lstStyle/>
          <a:p>
            <a:fld id="{05DB237A-E83D-4D66-ACA7-E726E4B86443}" type="slidenum">
              <a:rPr lang="zh-CN" altLang="en-US" smtClean="0"/>
              <a:t>14</a:t>
            </a:fld>
            <a:endParaRPr lang="zh-CN" altLang="en-US"/>
          </a:p>
        </p:txBody>
      </p:sp>
    </p:spTree>
    <p:extLst>
      <p:ext uri="{BB962C8B-B14F-4D97-AF65-F5344CB8AC3E}">
        <p14:creationId xmlns:p14="http://schemas.microsoft.com/office/powerpoint/2010/main" val="181492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指纹索引的的局部性是指备份数据具有很强的空间局部性，即备份数据通常会以相同或相似的序列出现。上面这张图展示了基于局部性的索引技术，当用户第一次备份了</a:t>
            </a:r>
            <a:r>
              <a:rPr kumimoji="1" lang="en-US" altLang="zh-CN" dirty="0"/>
              <a:t>{4a,c7,9e,3d}</a:t>
            </a:r>
            <a:r>
              <a:rPr kumimoji="1" lang="zh-CN" altLang="en-US" dirty="0"/>
              <a:t>四个数据块指纹，</a:t>
            </a:r>
            <a:r>
              <a:rPr lang="zh-CN" altLang="zh-CN" sz="1200" kern="1200" dirty="0">
                <a:solidFill>
                  <a:schemeClr val="tx1"/>
                </a:solidFill>
                <a:effectLst/>
                <a:latin typeface="+mn-lt"/>
                <a:ea typeface="+mn-ea"/>
                <a:cs typeface="+mn-cs"/>
              </a:rPr>
              <a:t>第二次备份的数据块指纹为</a:t>
            </a:r>
            <a:r>
              <a:rPr lang="en-US" altLang="zh-CN" sz="1200" kern="1200" dirty="0">
                <a:solidFill>
                  <a:schemeClr val="tx1"/>
                </a:solidFill>
                <a:effectLst/>
                <a:latin typeface="+mn-lt"/>
                <a:ea typeface="+mn-ea"/>
                <a:cs typeface="+mn-cs"/>
              </a:rPr>
              <a:t>{4a,c7,9e,5f}</a:t>
            </a:r>
            <a:r>
              <a:rPr lang="zh-CN" altLang="zh-CN" sz="1200" kern="1200" dirty="0">
                <a:solidFill>
                  <a:schemeClr val="tx1"/>
                </a:solidFill>
                <a:effectLst/>
                <a:latin typeface="+mn-lt"/>
                <a:ea typeface="+mn-ea"/>
                <a:cs typeface="+mn-cs"/>
              </a:rPr>
              <a:t>。当第二次备份检索数据块指纹</a:t>
            </a:r>
            <a:r>
              <a:rPr lang="en-US" altLang="zh-CN" sz="1200" kern="1200" dirty="0">
                <a:solidFill>
                  <a:schemeClr val="tx1"/>
                </a:solidFill>
                <a:effectLst/>
                <a:latin typeface="+mn-lt"/>
                <a:ea typeface="+mn-ea"/>
                <a:cs typeface="+mn-cs"/>
              </a:rPr>
              <a:t>{4a}</a:t>
            </a:r>
            <a:r>
              <a:rPr lang="zh-CN" altLang="zh-CN" sz="1200" kern="1200" dirty="0">
                <a:solidFill>
                  <a:schemeClr val="tx1"/>
                </a:solidFill>
                <a:effectLst/>
                <a:latin typeface="+mn-lt"/>
                <a:ea typeface="+mn-ea"/>
                <a:cs typeface="+mn-cs"/>
              </a:rPr>
              <a:t>时，去重系统从磁盘中找到</a:t>
            </a:r>
            <a:r>
              <a:rPr lang="en-US" altLang="zh-CN" sz="1200" kern="1200" dirty="0">
                <a:solidFill>
                  <a:schemeClr val="tx1"/>
                </a:solidFill>
                <a:effectLst/>
                <a:latin typeface="+mn-lt"/>
                <a:ea typeface="+mn-ea"/>
                <a:cs typeface="+mn-cs"/>
              </a:rPr>
              <a:t>{4a}</a:t>
            </a:r>
            <a:r>
              <a:rPr lang="zh-CN" altLang="zh-CN" sz="1200" kern="1200" dirty="0">
                <a:solidFill>
                  <a:schemeClr val="tx1"/>
                </a:solidFill>
                <a:effectLst/>
                <a:latin typeface="+mn-lt"/>
                <a:ea typeface="+mn-ea"/>
                <a:cs typeface="+mn-cs"/>
              </a:rPr>
              <a:t>并把后面相邻的数据块指纹</a:t>
            </a:r>
            <a:r>
              <a:rPr lang="en-US" altLang="zh-CN" sz="1200" kern="1200" dirty="0">
                <a:solidFill>
                  <a:schemeClr val="tx1"/>
                </a:solidFill>
                <a:effectLst/>
                <a:latin typeface="+mn-lt"/>
                <a:ea typeface="+mn-ea"/>
                <a:cs typeface="+mn-cs"/>
              </a:rPr>
              <a:t>{4a,c7,9e,3d}</a:t>
            </a:r>
            <a:r>
              <a:rPr lang="zh-CN" altLang="zh-CN" sz="1200" kern="1200" dirty="0">
                <a:solidFill>
                  <a:schemeClr val="tx1"/>
                </a:solidFill>
                <a:effectLst/>
                <a:latin typeface="+mn-lt"/>
                <a:ea typeface="+mn-ea"/>
                <a:cs typeface="+mn-cs"/>
              </a:rPr>
              <a:t>一并预读取并缓存至内存中。当接下来再次需要索引</a:t>
            </a:r>
            <a:r>
              <a:rPr lang="en-US" altLang="zh-CN" sz="1200" kern="1200" dirty="0">
                <a:solidFill>
                  <a:schemeClr val="tx1"/>
                </a:solidFill>
                <a:effectLst/>
                <a:latin typeface="+mn-lt"/>
                <a:ea typeface="+mn-ea"/>
                <a:cs typeface="+mn-cs"/>
              </a:rPr>
              <a:t>{c7}</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{9e}</a:t>
            </a:r>
            <a:r>
              <a:rPr lang="zh-CN" altLang="zh-CN" sz="1200" kern="1200" dirty="0">
                <a:solidFill>
                  <a:schemeClr val="tx1"/>
                </a:solidFill>
                <a:effectLst/>
                <a:latin typeface="+mn-lt"/>
                <a:ea typeface="+mn-ea"/>
                <a:cs typeface="+mn-cs"/>
              </a:rPr>
              <a:t>时，系统可以快速地在内存中找到重复记录，</a:t>
            </a:r>
            <a:r>
              <a:rPr lang="zh-CN" altLang="en-US" sz="1200" kern="1200" dirty="0">
                <a:solidFill>
                  <a:schemeClr val="tx1"/>
                </a:solidFill>
                <a:effectLst/>
                <a:latin typeface="+mn-lt"/>
                <a:ea typeface="+mn-ea"/>
                <a:cs typeface="+mn-cs"/>
              </a:rPr>
              <a:t>减少磁盘访问索引次数，从而消除数据去重过程中的磁盘索引瓶颈问题。</a:t>
            </a:r>
            <a:endParaRPr lang="zh-CN" altLang="en-US" dirty="0"/>
          </a:p>
        </p:txBody>
      </p:sp>
      <p:sp>
        <p:nvSpPr>
          <p:cNvPr id="4" name="灯片编号占位符 3"/>
          <p:cNvSpPr>
            <a:spLocks noGrp="1"/>
          </p:cNvSpPr>
          <p:nvPr>
            <p:ph type="sldNum" sz="quarter" idx="5"/>
          </p:nvPr>
        </p:nvSpPr>
        <p:spPr/>
        <p:txBody>
          <a:bodyPr/>
          <a:lstStyle/>
          <a:p>
            <a:fld id="{05DB237A-E83D-4D66-ACA7-E726E4B86443}" type="slidenum">
              <a:rPr lang="zh-CN" altLang="en-US" smtClean="0"/>
              <a:t>15</a:t>
            </a:fld>
            <a:endParaRPr lang="zh-CN" altLang="en-US"/>
          </a:p>
        </p:txBody>
      </p:sp>
    </p:spTree>
    <p:extLst>
      <p:ext uri="{BB962C8B-B14F-4D97-AF65-F5344CB8AC3E}">
        <p14:creationId xmlns:p14="http://schemas.microsoft.com/office/powerpoint/2010/main" val="3128554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和</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是两</a:t>
                </a:r>
                <a:r>
                  <a:rPr lang="zh-CN" altLang="en-US" sz="1200" kern="1200" dirty="0">
                    <a:solidFill>
                      <a:schemeClr val="tx1"/>
                    </a:solidFill>
                    <a:effectLst/>
                    <a:latin typeface="+mn-lt"/>
                    <a:ea typeface="+mn-ea"/>
                    <a:cs typeface="+mn-cs"/>
                  </a:rPr>
                  <a:t>个</a:t>
                </a:r>
                <a:r>
                  <a:rPr lang="zh-CN" altLang="zh-CN" sz="1200" kern="1200" dirty="0">
                    <a:solidFill>
                      <a:schemeClr val="tx1"/>
                    </a:solidFill>
                    <a:effectLst/>
                    <a:latin typeface="+mn-lt"/>
                    <a:ea typeface="+mn-ea"/>
                    <a:cs typeface="+mn-cs"/>
                  </a:rPr>
                  <a:t>数据集，</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𝐻</m:t>
                    </m:r>
                    <m:d>
                      <m:dPr>
                        <m:ctrlPr>
                          <a:rPr lang="zh-CN" altLang="zh-CN" sz="1200" i="1" kern="1200">
                            <a:solidFill>
                              <a:schemeClr val="tx1"/>
                            </a:solidFill>
                            <a:effectLst/>
                            <a:latin typeface="Cambria Math" panose="02040503050406030204" pitchFamily="18" charset="0"/>
                            <a:ea typeface="+mn-ea"/>
                            <a:cs typeface="+mn-cs"/>
                          </a:rPr>
                        </m:ctrlPr>
                      </m:dPr>
                      <m:e>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m:t>
                            </m:r>
                          </m:e>
                          <m:sub>
                            <m:r>
                              <a:rPr lang="en-US" altLang="zh-CN" sz="1200" i="1" kern="1200">
                                <a:solidFill>
                                  <a:schemeClr val="tx1"/>
                                </a:solidFill>
                                <a:effectLst/>
                                <a:latin typeface="Cambria Math" panose="02040503050406030204" pitchFamily="18" charset="0"/>
                                <a:ea typeface="+mn-ea"/>
                                <a:cs typeface="+mn-cs"/>
                              </a:rPr>
                              <m:t>1</m:t>
                            </m:r>
                          </m:sub>
                        </m:sSub>
                      </m:e>
                    </m:d>
                  </m:oMath>
                </a14:m>
                <a:r>
                  <a:rPr lang="zh-CN" altLang="zh-CN" sz="1200" kern="1200" dirty="0">
                    <a:solidFill>
                      <a:schemeClr val="tx1"/>
                    </a:solidFill>
                    <a:effectLst/>
                    <a:latin typeface="+mn-lt"/>
                    <a:ea typeface="+mn-ea"/>
                    <a:cs typeface="+mn-cs"/>
                  </a:rPr>
                  <a:t>和</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𝐻</m:t>
                    </m:r>
                    <m:d>
                      <m:dPr>
                        <m:ctrlPr>
                          <a:rPr lang="zh-CN" altLang="zh-CN" sz="1200" i="1" kern="1200">
                            <a:solidFill>
                              <a:schemeClr val="tx1"/>
                            </a:solidFill>
                            <a:effectLst/>
                            <a:latin typeface="Cambria Math" panose="02040503050406030204" pitchFamily="18" charset="0"/>
                            <a:ea typeface="+mn-ea"/>
                            <a:cs typeface="+mn-cs"/>
                          </a:rPr>
                        </m:ctrlPr>
                      </m:dPr>
                      <m:e>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m:t>
                            </m:r>
                          </m:e>
                          <m:sub>
                            <m:r>
                              <a:rPr lang="en-US" altLang="zh-CN" sz="1200" i="1" kern="1200">
                                <a:solidFill>
                                  <a:schemeClr val="tx1"/>
                                </a:solidFill>
                                <a:effectLst/>
                                <a:latin typeface="Cambria Math" panose="02040503050406030204" pitchFamily="18" charset="0"/>
                                <a:ea typeface="+mn-ea"/>
                                <a:cs typeface="+mn-cs"/>
                              </a:rPr>
                              <m:t>2</m:t>
                            </m:r>
                          </m:sub>
                        </m:sSub>
                      </m:e>
                    </m:d>
                  </m:oMath>
                </a14:m>
                <a:r>
                  <a:rPr lang="zh-CN" altLang="zh-CN" sz="1200" kern="1200" dirty="0">
                    <a:solidFill>
                      <a:schemeClr val="tx1"/>
                    </a:solidFill>
                    <a:effectLst/>
                    <a:latin typeface="+mn-lt"/>
                    <a:ea typeface="+mn-ea"/>
                    <a:cs typeface="+mn-cs"/>
                  </a:rPr>
                  <a:t>分别是</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和</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相应的哈希值集合。</a:t>
                </a:r>
                <a14:m>
                  <m:oMath xmlns:m="http://schemas.openxmlformats.org/officeDocument/2006/math">
                    <m:r>
                      <m:rPr>
                        <m:sty m:val="p"/>
                      </m:rPr>
                      <a:rPr lang="en-US" altLang="zh-CN" sz="1200" kern="1200">
                        <a:solidFill>
                          <a:schemeClr val="tx1"/>
                        </a:solidFill>
                        <a:effectLst/>
                        <a:latin typeface="Cambria Math" panose="02040503050406030204" pitchFamily="18" charset="0"/>
                        <a:ea typeface="+mn-ea"/>
                        <a:cs typeface="+mn-cs"/>
                      </a:rPr>
                      <m:t>min</m:t>
                    </m:r>
                    <m:r>
                      <m:rPr>
                        <m:sty m:val="p"/>
                      </m:rPr>
                      <a:rPr lang="en-US" altLang="zh-CN" sz="1200" i="1" kern="1200">
                        <a:solidFill>
                          <a:schemeClr val="tx1"/>
                        </a:solidFill>
                        <a:effectLst/>
                        <a:latin typeface="Cambria Math" panose="02040503050406030204" pitchFamily="18" charset="0"/>
                        <a:ea typeface="+mn-ea"/>
                        <a:cs typeface="+mn-cs"/>
                      </a:rPr>
                      <m:t>H</m:t>
                    </m:r>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m:t>
                        </m:r>
                      </m:e>
                      <m:sub>
                        <m:r>
                          <a:rPr lang="en-US" altLang="zh-CN" sz="1200" i="1" kern="1200">
                            <a:solidFill>
                              <a:schemeClr val="tx1"/>
                            </a:solidFill>
                            <a:effectLst/>
                            <a:latin typeface="Cambria Math" panose="02040503050406030204" pitchFamily="18" charset="0"/>
                            <a:ea typeface="+mn-ea"/>
                            <a:cs typeface="+mn-cs"/>
                          </a:rPr>
                          <m:t>1</m:t>
                        </m:r>
                      </m:sub>
                    </m:sSub>
                    <m:r>
                      <a:rPr lang="en-US" altLang="zh-CN" sz="1200" i="1" kern="1200">
                        <a:solidFill>
                          <a:schemeClr val="tx1"/>
                        </a:solidFill>
                        <a:effectLst/>
                        <a:latin typeface="Cambria Math" panose="02040503050406030204" pitchFamily="18" charset="0"/>
                        <a:ea typeface="+mn-ea"/>
                        <a:cs typeface="+mn-cs"/>
                      </a:rPr>
                      <m:t>)</m:t>
                    </m:r>
                  </m:oMath>
                </a14:m>
                <a:r>
                  <a:rPr lang="zh-CN" altLang="zh-CN" sz="1200" kern="1200" dirty="0">
                    <a:solidFill>
                      <a:schemeClr val="tx1"/>
                    </a:solidFill>
                    <a:effectLst/>
                    <a:latin typeface="+mn-lt"/>
                    <a:ea typeface="+mn-ea"/>
                    <a:cs typeface="+mn-cs"/>
                  </a:rPr>
                  <a:t>和</a:t>
                </a:r>
                <a14:m>
                  <m:oMath xmlns:m="http://schemas.openxmlformats.org/officeDocument/2006/math">
                    <m:r>
                      <m:rPr>
                        <m:sty m:val="p"/>
                      </m:rPr>
                      <a:rPr lang="en-US" altLang="zh-CN" sz="1200" kern="1200">
                        <a:solidFill>
                          <a:schemeClr val="tx1"/>
                        </a:solidFill>
                        <a:effectLst/>
                        <a:latin typeface="Cambria Math" panose="02040503050406030204" pitchFamily="18" charset="0"/>
                        <a:ea typeface="+mn-ea"/>
                        <a:cs typeface="+mn-cs"/>
                      </a:rPr>
                      <m:t>min</m:t>
                    </m:r>
                    <m:r>
                      <m:rPr>
                        <m:sty m:val="p"/>
                      </m:rPr>
                      <a:rPr lang="en-US" altLang="zh-CN" sz="1200" i="1" kern="1200">
                        <a:solidFill>
                          <a:schemeClr val="tx1"/>
                        </a:solidFill>
                        <a:effectLst/>
                        <a:latin typeface="Cambria Math" panose="02040503050406030204" pitchFamily="18" charset="0"/>
                        <a:ea typeface="+mn-ea"/>
                        <a:cs typeface="+mn-cs"/>
                      </a:rPr>
                      <m:t>H</m:t>
                    </m:r>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m:t>
                        </m:r>
                      </m:e>
                      <m:sub>
                        <m:r>
                          <a:rPr lang="en-US" altLang="zh-CN" sz="1200" i="1" kern="1200">
                            <a:solidFill>
                              <a:schemeClr val="tx1"/>
                            </a:solidFill>
                            <a:effectLst/>
                            <a:latin typeface="Cambria Math" panose="02040503050406030204" pitchFamily="18" charset="0"/>
                            <a:ea typeface="+mn-ea"/>
                            <a:cs typeface="+mn-cs"/>
                          </a:rPr>
                          <m:t>2</m:t>
                        </m:r>
                      </m:sub>
                    </m:sSub>
                    <m:r>
                      <a:rPr lang="en-US" altLang="zh-CN" sz="1200" i="1" kern="1200">
                        <a:solidFill>
                          <a:schemeClr val="tx1"/>
                        </a:solidFill>
                        <a:effectLst/>
                        <a:latin typeface="Cambria Math" panose="02040503050406030204" pitchFamily="18" charset="0"/>
                        <a:ea typeface="+mn-ea"/>
                        <a:cs typeface="+mn-cs"/>
                      </a:rPr>
                      <m:t>)</m:t>
                    </m:r>
                  </m:oMath>
                </a14:m>
                <a:r>
                  <a:rPr lang="zh-CN" altLang="zh-CN" sz="1200" kern="1200" dirty="0">
                    <a:solidFill>
                      <a:schemeClr val="tx1"/>
                    </a:solidFill>
                    <a:effectLst/>
                    <a:latin typeface="+mn-lt"/>
                    <a:ea typeface="+mn-ea"/>
                    <a:cs typeface="+mn-cs"/>
                  </a:rPr>
                  <a:t>为两个数据集选出来的最小代表特征值</a:t>
                </a:r>
                <a:r>
                  <a:rPr lang="zh-CN" altLang="en-US" sz="1200" kern="1200" dirty="0">
                    <a:solidFill>
                      <a:schemeClr val="tx1"/>
                    </a:solidFill>
                    <a:effectLst/>
                    <a:latin typeface="+mn-lt"/>
                    <a:ea typeface="+mn-ea"/>
                    <a:cs typeface="+mn-cs"/>
                  </a:rPr>
                  <a:t>，</a:t>
                </a:r>
                <a14:m>
                  <m:oMath xmlns:m="http://schemas.openxmlformats.org/officeDocument/2006/math">
                    <m:r>
                      <m:rPr>
                        <m:sty m:val="p"/>
                      </m:rPr>
                      <a:rPr lang="en-US" altLang="zh-CN" sz="1200" kern="1200" smtClean="0">
                        <a:solidFill>
                          <a:schemeClr val="tx1"/>
                        </a:solidFill>
                        <a:effectLst/>
                        <a:latin typeface="Cambria Math" panose="02040503050406030204" pitchFamily="18" charset="0"/>
                        <a:ea typeface="+mn-ea"/>
                        <a:cs typeface="+mn-cs"/>
                      </a:rPr>
                      <m:t>min</m:t>
                    </m:r>
                    <m:r>
                      <m:rPr>
                        <m:sty m:val="p"/>
                      </m:rPr>
                      <a:rPr lang="en-US" altLang="zh-CN" sz="1200" i="1" kern="1200" smtClean="0">
                        <a:solidFill>
                          <a:schemeClr val="tx1"/>
                        </a:solidFill>
                        <a:effectLst/>
                        <a:latin typeface="Cambria Math" panose="02040503050406030204" pitchFamily="18" charset="0"/>
                        <a:ea typeface="+mn-ea"/>
                        <a:cs typeface="+mn-cs"/>
                      </a:rPr>
                      <m:t>H</m:t>
                    </m:r>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m:t>
                        </m:r>
                      </m:e>
                      <m:sub>
                        <m:r>
                          <a:rPr lang="en-US" altLang="zh-CN" sz="1200" i="1" kern="1200">
                            <a:solidFill>
                              <a:schemeClr val="tx1"/>
                            </a:solidFill>
                            <a:effectLst/>
                            <a:latin typeface="Cambria Math" panose="02040503050406030204" pitchFamily="18" charset="0"/>
                            <a:ea typeface="+mn-ea"/>
                            <a:cs typeface="+mn-cs"/>
                          </a:rPr>
                          <m:t>1</m:t>
                        </m:r>
                      </m:sub>
                    </m:sSub>
                    <m:r>
                      <a:rPr lang="en-US" altLang="zh-CN" sz="1200" i="1" kern="1200">
                        <a:solidFill>
                          <a:schemeClr val="tx1"/>
                        </a:solidFill>
                        <a:effectLst/>
                        <a:latin typeface="Cambria Math" panose="02040503050406030204" pitchFamily="18" charset="0"/>
                        <a:ea typeface="+mn-ea"/>
                        <a:cs typeface="+mn-cs"/>
                      </a:rPr>
                      <m:t>)</m:t>
                    </m:r>
                  </m:oMath>
                </a14:m>
                <a:r>
                  <a:rPr lang="zh-CN" altLang="zh-CN" sz="1200" kern="1200" dirty="0">
                    <a:solidFill>
                      <a:schemeClr val="tx1"/>
                    </a:solidFill>
                    <a:effectLst/>
                    <a:latin typeface="+mn-lt"/>
                    <a:ea typeface="+mn-ea"/>
                    <a:cs typeface="+mn-cs"/>
                  </a:rPr>
                  <a:t>和</a:t>
                </a:r>
                <a14:m>
                  <m:oMath xmlns:m="http://schemas.openxmlformats.org/officeDocument/2006/math">
                    <m:r>
                      <m:rPr>
                        <m:sty m:val="p"/>
                      </m:rPr>
                      <a:rPr lang="en-US" altLang="zh-CN" sz="1200" kern="1200">
                        <a:solidFill>
                          <a:schemeClr val="tx1"/>
                        </a:solidFill>
                        <a:effectLst/>
                        <a:latin typeface="Cambria Math" panose="02040503050406030204" pitchFamily="18" charset="0"/>
                        <a:ea typeface="+mn-ea"/>
                        <a:cs typeface="+mn-cs"/>
                      </a:rPr>
                      <m:t>min</m:t>
                    </m:r>
                    <m:r>
                      <m:rPr>
                        <m:sty m:val="p"/>
                      </m:rPr>
                      <a:rPr lang="en-US" altLang="zh-CN" sz="1200" i="1" kern="1200">
                        <a:solidFill>
                          <a:schemeClr val="tx1"/>
                        </a:solidFill>
                        <a:effectLst/>
                        <a:latin typeface="Cambria Math" panose="02040503050406030204" pitchFamily="18" charset="0"/>
                        <a:ea typeface="+mn-ea"/>
                        <a:cs typeface="+mn-cs"/>
                      </a:rPr>
                      <m:t>H</m:t>
                    </m:r>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m:t>
                        </m:r>
                      </m:e>
                      <m:sub>
                        <m:r>
                          <a:rPr lang="en-US" altLang="zh-CN" sz="1200" i="1" kern="1200">
                            <a:solidFill>
                              <a:schemeClr val="tx1"/>
                            </a:solidFill>
                            <a:effectLst/>
                            <a:latin typeface="Cambria Math" panose="02040503050406030204" pitchFamily="18" charset="0"/>
                            <a:ea typeface="+mn-ea"/>
                            <a:cs typeface="+mn-cs"/>
                          </a:rPr>
                          <m:t>2</m:t>
                        </m:r>
                      </m:sub>
                    </m:sSub>
                    <m:r>
                      <a:rPr lang="en-US" altLang="zh-CN" sz="1200" i="1" kern="1200">
                        <a:solidFill>
                          <a:schemeClr val="tx1"/>
                        </a:solidFill>
                        <a:effectLst/>
                        <a:latin typeface="Cambria Math" panose="02040503050406030204" pitchFamily="18" charset="0"/>
                        <a:ea typeface="+mn-ea"/>
                        <a:cs typeface="+mn-cs"/>
                      </a:rPr>
                      <m:t>)</m:t>
                    </m:r>
                    <m:r>
                      <a:rPr lang="zh-CN" altLang="en-US" sz="1200" i="1" kern="1200">
                        <a:solidFill>
                          <a:schemeClr val="tx1"/>
                        </a:solidFill>
                        <a:effectLst/>
                        <a:latin typeface="Cambria Math" panose="02040503050406030204" pitchFamily="18" charset="0"/>
                        <a:ea typeface="+mn-ea"/>
                        <a:cs typeface="+mn-cs"/>
                      </a:rPr>
                      <m:t>相等的概率即为数据集</m:t>
                    </m:r>
                    <m:sSub>
                      <m:sSubPr>
                        <m:ctrlPr>
                          <a:rPr lang="zh-CN" altLang="zh-CN" sz="1200" i="1" kern="1200" smtClean="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和</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m:t>
                        </m:r>
                      </m:e>
                      <m:sub>
                        <m:r>
                          <a:rPr lang="en-US" altLang="zh-CN" sz="1200" i="1" kern="1200">
                            <a:solidFill>
                              <a:schemeClr val="tx1"/>
                            </a:solidFill>
                            <a:effectLst/>
                            <a:latin typeface="Cambria Math" panose="02040503050406030204" pitchFamily="18" charset="0"/>
                            <a:ea typeface="+mn-ea"/>
                            <a:cs typeface="+mn-cs"/>
                          </a:rPr>
                          <m:t>2</m:t>
                        </m:r>
                      </m:sub>
                    </m:sSub>
                  </m:oMath>
                </a14:m>
                <a:r>
                  <a:rPr kumimoji="1" lang="zh-CN" altLang="en-US" dirty="0"/>
                  <a:t>相似的概率。</a:t>
                </a:r>
                <a:endParaRPr kumimoji="1" lang="en-US" altLang="zh-CN" dirty="0"/>
              </a:p>
              <a:p>
                <a:endParaRPr lang="zh-CN" altLang="en-US" dirty="0"/>
              </a:p>
            </p:txBody>
          </p:sp>
        </mc:Choice>
        <mc:Fallback>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i="0" kern="1200">
                    <a:solidFill>
                      <a:schemeClr val="tx1"/>
                    </a:solidFill>
                    <a:effectLst/>
                    <a:latin typeface="Cambria Math" panose="02040503050406030204" pitchFamily="18" charset="0"/>
                    <a:ea typeface="+mn-ea"/>
                    <a:cs typeface="+mn-cs"/>
                  </a:rPr>
                  <a:t>𝑆</a:t>
                </a:r>
                <a:r>
                  <a:rPr lang="zh-CN" altLang="zh-CN" sz="1200" i="0" kern="1200">
                    <a:solidFill>
                      <a:schemeClr val="tx1"/>
                    </a:solidFill>
                    <a:effectLst/>
                    <a:latin typeface="Cambria Math" panose="02040503050406030204" pitchFamily="18" charset="0"/>
                    <a:ea typeface="+mn-ea"/>
                    <a:cs typeface="+mn-cs"/>
                  </a:rPr>
                  <a:t>_</a:t>
                </a:r>
                <a:r>
                  <a:rPr lang="en-US" altLang="zh-CN" sz="1200" i="0" kern="1200">
                    <a:solidFill>
                      <a:schemeClr val="tx1"/>
                    </a:solidFill>
                    <a:effectLst/>
                    <a:latin typeface="Cambria Math" panose="02040503050406030204" pitchFamily="18" charset="0"/>
                    <a:ea typeface="+mn-ea"/>
                    <a:cs typeface="+mn-cs"/>
                  </a:rPr>
                  <a:t>1</a:t>
                </a:r>
                <a:r>
                  <a:rPr lang="zh-CN" altLang="zh-CN" sz="1200" kern="1200" dirty="0">
                    <a:solidFill>
                      <a:schemeClr val="tx1"/>
                    </a:solidFill>
                    <a:effectLst/>
                    <a:latin typeface="+mn-lt"/>
                    <a:ea typeface="+mn-ea"/>
                    <a:cs typeface="+mn-cs"/>
                  </a:rPr>
                  <a:t>和</a:t>
                </a:r>
                <a:r>
                  <a:rPr lang="en-US" altLang="zh-CN" sz="1200" i="0" kern="1200">
                    <a:solidFill>
                      <a:schemeClr val="tx1"/>
                    </a:solidFill>
                    <a:effectLst/>
                    <a:latin typeface="Cambria Math" panose="02040503050406030204" pitchFamily="18" charset="0"/>
                    <a:ea typeface="+mn-ea"/>
                    <a:cs typeface="+mn-cs"/>
                  </a:rPr>
                  <a:t>𝑆</a:t>
                </a:r>
                <a:r>
                  <a:rPr lang="zh-CN" altLang="zh-CN" sz="1200" i="0" kern="1200">
                    <a:solidFill>
                      <a:schemeClr val="tx1"/>
                    </a:solidFill>
                    <a:effectLst/>
                    <a:latin typeface="Cambria Math" panose="02040503050406030204" pitchFamily="18" charset="0"/>
                    <a:ea typeface="+mn-ea"/>
                    <a:cs typeface="+mn-cs"/>
                  </a:rPr>
                  <a:t>_</a:t>
                </a:r>
                <a:r>
                  <a:rPr lang="en-US" altLang="zh-CN" sz="1200" i="0" kern="1200">
                    <a:solidFill>
                      <a:schemeClr val="tx1"/>
                    </a:solidFill>
                    <a:effectLst/>
                    <a:latin typeface="Cambria Math" panose="02040503050406030204" pitchFamily="18" charset="0"/>
                    <a:ea typeface="+mn-ea"/>
                    <a:cs typeface="+mn-cs"/>
                  </a:rPr>
                  <a:t>2</a:t>
                </a:r>
                <a:r>
                  <a:rPr lang="zh-CN" altLang="zh-CN" sz="1200" kern="1200" dirty="0">
                    <a:solidFill>
                      <a:schemeClr val="tx1"/>
                    </a:solidFill>
                    <a:effectLst/>
                    <a:latin typeface="+mn-lt"/>
                    <a:ea typeface="+mn-ea"/>
                    <a:cs typeface="+mn-cs"/>
                  </a:rPr>
                  <a:t>是两</a:t>
                </a:r>
                <a:r>
                  <a:rPr lang="zh-CN" altLang="en-US" sz="1200" kern="1200" dirty="0">
                    <a:solidFill>
                      <a:schemeClr val="tx1"/>
                    </a:solidFill>
                    <a:effectLst/>
                    <a:latin typeface="+mn-lt"/>
                    <a:ea typeface="+mn-ea"/>
                    <a:cs typeface="+mn-cs"/>
                  </a:rPr>
                  <a:t>个</a:t>
                </a:r>
                <a:r>
                  <a:rPr lang="zh-CN" altLang="zh-CN" sz="1200" kern="1200" dirty="0">
                    <a:solidFill>
                      <a:schemeClr val="tx1"/>
                    </a:solidFill>
                    <a:effectLst/>
                    <a:latin typeface="+mn-lt"/>
                    <a:ea typeface="+mn-ea"/>
                    <a:cs typeface="+mn-cs"/>
                  </a:rPr>
                  <a:t>数据集，</a:t>
                </a:r>
                <a:r>
                  <a:rPr lang="en-US" altLang="zh-CN" sz="1200" i="0" kern="1200">
                    <a:solidFill>
                      <a:schemeClr val="tx1"/>
                    </a:solidFill>
                    <a:effectLst/>
                    <a:latin typeface="Cambria Math" panose="02040503050406030204" pitchFamily="18" charset="0"/>
                    <a:ea typeface="+mn-ea"/>
                    <a:cs typeface="+mn-cs"/>
                  </a:rPr>
                  <a:t>𝐻</a:t>
                </a:r>
                <a:r>
                  <a:rPr lang="zh-CN" altLang="zh-CN" sz="1200" i="0" kern="1200">
                    <a:solidFill>
                      <a:schemeClr val="tx1"/>
                    </a:solidFill>
                    <a:effectLst/>
                    <a:latin typeface="Cambria Math" panose="02040503050406030204" pitchFamily="18" charset="0"/>
                    <a:ea typeface="+mn-ea"/>
                    <a:cs typeface="+mn-cs"/>
                  </a:rPr>
                  <a:t>(</a:t>
                </a:r>
                <a:r>
                  <a:rPr lang="en-US" altLang="zh-CN" sz="1200" i="0" kern="1200">
                    <a:solidFill>
                      <a:schemeClr val="tx1"/>
                    </a:solidFill>
                    <a:effectLst/>
                    <a:latin typeface="Cambria Math" panose="02040503050406030204" pitchFamily="18" charset="0"/>
                    <a:ea typeface="+mn-ea"/>
                    <a:cs typeface="+mn-cs"/>
                  </a:rPr>
                  <a:t>𝑆</a:t>
                </a:r>
                <a:r>
                  <a:rPr lang="zh-CN" altLang="zh-CN" sz="1200" i="0" kern="1200">
                    <a:solidFill>
                      <a:schemeClr val="tx1"/>
                    </a:solidFill>
                    <a:effectLst/>
                    <a:latin typeface="Cambria Math" panose="02040503050406030204" pitchFamily="18" charset="0"/>
                    <a:ea typeface="+mn-ea"/>
                    <a:cs typeface="+mn-cs"/>
                  </a:rPr>
                  <a:t>_</a:t>
                </a:r>
                <a:r>
                  <a:rPr lang="en-US" altLang="zh-CN" sz="1200" i="0" kern="1200">
                    <a:solidFill>
                      <a:schemeClr val="tx1"/>
                    </a:solidFill>
                    <a:effectLst/>
                    <a:latin typeface="Cambria Math" panose="02040503050406030204" pitchFamily="18" charset="0"/>
                    <a:ea typeface="+mn-ea"/>
                    <a:cs typeface="+mn-cs"/>
                  </a:rPr>
                  <a:t>1 )</a:t>
                </a:r>
                <a:r>
                  <a:rPr lang="zh-CN" altLang="zh-CN" sz="1200" kern="1200" dirty="0">
                    <a:solidFill>
                      <a:schemeClr val="tx1"/>
                    </a:solidFill>
                    <a:effectLst/>
                    <a:latin typeface="+mn-lt"/>
                    <a:ea typeface="+mn-ea"/>
                    <a:cs typeface="+mn-cs"/>
                  </a:rPr>
                  <a:t>和</a:t>
                </a:r>
                <a:r>
                  <a:rPr lang="en-US" altLang="zh-CN" sz="1200" i="0" kern="1200">
                    <a:solidFill>
                      <a:schemeClr val="tx1"/>
                    </a:solidFill>
                    <a:effectLst/>
                    <a:latin typeface="Cambria Math" panose="02040503050406030204" pitchFamily="18" charset="0"/>
                    <a:ea typeface="+mn-ea"/>
                    <a:cs typeface="+mn-cs"/>
                  </a:rPr>
                  <a:t>𝐻</a:t>
                </a:r>
                <a:r>
                  <a:rPr lang="zh-CN" altLang="zh-CN" sz="1200" i="0" kern="1200">
                    <a:solidFill>
                      <a:schemeClr val="tx1"/>
                    </a:solidFill>
                    <a:effectLst/>
                    <a:latin typeface="Cambria Math" panose="02040503050406030204" pitchFamily="18" charset="0"/>
                    <a:ea typeface="+mn-ea"/>
                    <a:cs typeface="+mn-cs"/>
                  </a:rPr>
                  <a:t>(</a:t>
                </a:r>
                <a:r>
                  <a:rPr lang="en-US" altLang="zh-CN" sz="1200" i="0" kern="1200">
                    <a:solidFill>
                      <a:schemeClr val="tx1"/>
                    </a:solidFill>
                    <a:effectLst/>
                    <a:latin typeface="Cambria Math" panose="02040503050406030204" pitchFamily="18" charset="0"/>
                    <a:ea typeface="+mn-ea"/>
                    <a:cs typeface="+mn-cs"/>
                  </a:rPr>
                  <a:t>𝑆</a:t>
                </a:r>
                <a:r>
                  <a:rPr lang="zh-CN" altLang="zh-CN" sz="1200" i="0" kern="1200">
                    <a:solidFill>
                      <a:schemeClr val="tx1"/>
                    </a:solidFill>
                    <a:effectLst/>
                    <a:latin typeface="Cambria Math" panose="02040503050406030204" pitchFamily="18" charset="0"/>
                    <a:ea typeface="+mn-ea"/>
                    <a:cs typeface="+mn-cs"/>
                  </a:rPr>
                  <a:t>_</a:t>
                </a:r>
                <a:r>
                  <a:rPr lang="en-US" altLang="zh-CN" sz="1200" i="0" kern="1200">
                    <a:solidFill>
                      <a:schemeClr val="tx1"/>
                    </a:solidFill>
                    <a:effectLst/>
                    <a:latin typeface="Cambria Math" panose="02040503050406030204" pitchFamily="18" charset="0"/>
                    <a:ea typeface="+mn-ea"/>
                    <a:cs typeface="+mn-cs"/>
                  </a:rPr>
                  <a:t>2 )</a:t>
                </a:r>
                <a:r>
                  <a:rPr lang="zh-CN" altLang="zh-CN" sz="1200" kern="1200" dirty="0">
                    <a:solidFill>
                      <a:schemeClr val="tx1"/>
                    </a:solidFill>
                    <a:effectLst/>
                    <a:latin typeface="+mn-lt"/>
                    <a:ea typeface="+mn-ea"/>
                    <a:cs typeface="+mn-cs"/>
                  </a:rPr>
                  <a:t>分别是</a:t>
                </a:r>
                <a:r>
                  <a:rPr lang="en-US" altLang="zh-CN" sz="1200" i="0" kern="1200">
                    <a:solidFill>
                      <a:schemeClr val="tx1"/>
                    </a:solidFill>
                    <a:effectLst/>
                    <a:latin typeface="Cambria Math" panose="02040503050406030204" pitchFamily="18" charset="0"/>
                    <a:ea typeface="+mn-ea"/>
                    <a:cs typeface="+mn-cs"/>
                  </a:rPr>
                  <a:t>𝑆</a:t>
                </a:r>
                <a:r>
                  <a:rPr lang="zh-CN" altLang="zh-CN" sz="1200" i="0" kern="1200">
                    <a:solidFill>
                      <a:schemeClr val="tx1"/>
                    </a:solidFill>
                    <a:effectLst/>
                    <a:latin typeface="Cambria Math" panose="02040503050406030204" pitchFamily="18" charset="0"/>
                    <a:ea typeface="+mn-ea"/>
                    <a:cs typeface="+mn-cs"/>
                  </a:rPr>
                  <a:t>_</a:t>
                </a:r>
                <a:r>
                  <a:rPr lang="en-US" altLang="zh-CN" sz="1200" i="0" kern="1200">
                    <a:solidFill>
                      <a:schemeClr val="tx1"/>
                    </a:solidFill>
                    <a:effectLst/>
                    <a:latin typeface="Cambria Math" panose="02040503050406030204" pitchFamily="18" charset="0"/>
                    <a:ea typeface="+mn-ea"/>
                    <a:cs typeface="+mn-cs"/>
                  </a:rPr>
                  <a:t>1</a:t>
                </a:r>
                <a:r>
                  <a:rPr lang="zh-CN" altLang="zh-CN" sz="1200" kern="1200" dirty="0">
                    <a:solidFill>
                      <a:schemeClr val="tx1"/>
                    </a:solidFill>
                    <a:effectLst/>
                    <a:latin typeface="+mn-lt"/>
                    <a:ea typeface="+mn-ea"/>
                    <a:cs typeface="+mn-cs"/>
                  </a:rPr>
                  <a:t>和</a:t>
                </a:r>
                <a:r>
                  <a:rPr lang="en-US" altLang="zh-CN" sz="1200" i="0" kern="1200">
                    <a:solidFill>
                      <a:schemeClr val="tx1"/>
                    </a:solidFill>
                    <a:effectLst/>
                    <a:latin typeface="Cambria Math" panose="02040503050406030204" pitchFamily="18" charset="0"/>
                    <a:ea typeface="+mn-ea"/>
                    <a:cs typeface="+mn-cs"/>
                  </a:rPr>
                  <a:t>𝑆</a:t>
                </a:r>
                <a:r>
                  <a:rPr lang="zh-CN" altLang="zh-CN" sz="1200" i="0" kern="1200">
                    <a:solidFill>
                      <a:schemeClr val="tx1"/>
                    </a:solidFill>
                    <a:effectLst/>
                    <a:latin typeface="Cambria Math" panose="02040503050406030204" pitchFamily="18" charset="0"/>
                    <a:ea typeface="+mn-ea"/>
                    <a:cs typeface="+mn-cs"/>
                  </a:rPr>
                  <a:t>_</a:t>
                </a:r>
                <a:r>
                  <a:rPr lang="en-US" altLang="zh-CN" sz="1200" i="0" kern="1200">
                    <a:solidFill>
                      <a:schemeClr val="tx1"/>
                    </a:solidFill>
                    <a:effectLst/>
                    <a:latin typeface="Cambria Math" panose="02040503050406030204" pitchFamily="18" charset="0"/>
                    <a:ea typeface="+mn-ea"/>
                    <a:cs typeface="+mn-cs"/>
                  </a:rPr>
                  <a:t>2</a:t>
                </a:r>
                <a:r>
                  <a:rPr lang="zh-CN" altLang="zh-CN" sz="1200" kern="1200" dirty="0">
                    <a:solidFill>
                      <a:schemeClr val="tx1"/>
                    </a:solidFill>
                    <a:effectLst/>
                    <a:latin typeface="+mn-lt"/>
                    <a:ea typeface="+mn-ea"/>
                    <a:cs typeface="+mn-cs"/>
                  </a:rPr>
                  <a:t>相应的哈希值集合。</a:t>
                </a:r>
                <a:r>
                  <a:rPr lang="en-US" altLang="zh-CN" sz="1200" i="0" kern="1200">
                    <a:solidFill>
                      <a:schemeClr val="tx1"/>
                    </a:solidFill>
                    <a:effectLst/>
                    <a:latin typeface="Cambria Math" panose="02040503050406030204" pitchFamily="18" charset="0"/>
                    <a:ea typeface="+mn-ea"/>
                    <a:cs typeface="+mn-cs"/>
                  </a:rPr>
                  <a:t>minH(𝑆</a:t>
                </a:r>
                <a:r>
                  <a:rPr lang="zh-CN" altLang="zh-CN" sz="1200" i="0" kern="1200">
                    <a:solidFill>
                      <a:schemeClr val="tx1"/>
                    </a:solidFill>
                    <a:effectLst/>
                    <a:latin typeface="Cambria Math" panose="02040503050406030204" pitchFamily="18" charset="0"/>
                    <a:ea typeface="+mn-ea"/>
                    <a:cs typeface="+mn-cs"/>
                  </a:rPr>
                  <a:t>_</a:t>
                </a:r>
                <a:r>
                  <a:rPr lang="en-US" altLang="zh-CN" sz="1200" i="0" kern="1200">
                    <a:solidFill>
                      <a:schemeClr val="tx1"/>
                    </a:solidFill>
                    <a:effectLst/>
                    <a:latin typeface="Cambria Math" panose="02040503050406030204" pitchFamily="18" charset="0"/>
                    <a:ea typeface="+mn-ea"/>
                    <a:cs typeface="+mn-cs"/>
                  </a:rPr>
                  <a:t>1)</a:t>
                </a:r>
                <a:r>
                  <a:rPr lang="zh-CN" altLang="zh-CN" sz="1200" kern="1200" dirty="0">
                    <a:solidFill>
                      <a:schemeClr val="tx1"/>
                    </a:solidFill>
                    <a:effectLst/>
                    <a:latin typeface="+mn-lt"/>
                    <a:ea typeface="+mn-ea"/>
                    <a:cs typeface="+mn-cs"/>
                  </a:rPr>
                  <a:t>和</a:t>
                </a:r>
                <a:r>
                  <a:rPr lang="en-US" altLang="zh-CN" sz="1200" i="0" kern="1200">
                    <a:solidFill>
                      <a:schemeClr val="tx1"/>
                    </a:solidFill>
                    <a:effectLst/>
                    <a:latin typeface="Cambria Math" panose="02040503050406030204" pitchFamily="18" charset="0"/>
                    <a:ea typeface="+mn-ea"/>
                    <a:cs typeface="+mn-cs"/>
                  </a:rPr>
                  <a:t>minH(𝑆</a:t>
                </a:r>
                <a:r>
                  <a:rPr lang="zh-CN" altLang="zh-CN" sz="1200" i="0" kern="1200">
                    <a:solidFill>
                      <a:schemeClr val="tx1"/>
                    </a:solidFill>
                    <a:effectLst/>
                    <a:latin typeface="Cambria Math" panose="02040503050406030204" pitchFamily="18" charset="0"/>
                    <a:ea typeface="+mn-ea"/>
                    <a:cs typeface="+mn-cs"/>
                  </a:rPr>
                  <a:t>_</a:t>
                </a:r>
                <a:r>
                  <a:rPr lang="en-US" altLang="zh-CN" sz="1200" i="0" kern="1200">
                    <a:solidFill>
                      <a:schemeClr val="tx1"/>
                    </a:solidFill>
                    <a:effectLst/>
                    <a:latin typeface="Cambria Math" panose="02040503050406030204" pitchFamily="18" charset="0"/>
                    <a:ea typeface="+mn-ea"/>
                    <a:cs typeface="+mn-cs"/>
                  </a:rPr>
                  <a:t>2)</a:t>
                </a:r>
                <a:r>
                  <a:rPr lang="zh-CN" altLang="zh-CN" sz="1200" kern="1200" dirty="0">
                    <a:solidFill>
                      <a:schemeClr val="tx1"/>
                    </a:solidFill>
                    <a:effectLst/>
                    <a:latin typeface="+mn-lt"/>
                    <a:ea typeface="+mn-ea"/>
                    <a:cs typeface="+mn-cs"/>
                  </a:rPr>
                  <a:t>为两个数据集选出来的最小代表特征值</a:t>
                </a:r>
                <a:r>
                  <a:rPr lang="zh-CN" altLang="en-US" sz="1200" kern="1200" dirty="0">
                    <a:solidFill>
                      <a:schemeClr val="tx1"/>
                    </a:solidFill>
                    <a:effectLst/>
                    <a:latin typeface="+mn-lt"/>
                    <a:ea typeface="+mn-ea"/>
                    <a:cs typeface="+mn-cs"/>
                  </a:rPr>
                  <a:t>，</a:t>
                </a:r>
                <a:r>
                  <a:rPr lang="en-US" altLang="zh-CN" sz="1200" i="0" kern="1200">
                    <a:solidFill>
                      <a:schemeClr val="tx1"/>
                    </a:solidFill>
                    <a:effectLst/>
                    <a:latin typeface="Cambria Math" panose="02040503050406030204" pitchFamily="18" charset="0"/>
                    <a:ea typeface="+mn-ea"/>
                    <a:cs typeface="+mn-cs"/>
                  </a:rPr>
                  <a:t>minH(𝑆</a:t>
                </a:r>
                <a:r>
                  <a:rPr lang="zh-CN" altLang="zh-CN" sz="1200" i="0" kern="1200">
                    <a:solidFill>
                      <a:schemeClr val="tx1"/>
                    </a:solidFill>
                    <a:effectLst/>
                    <a:latin typeface="Cambria Math" panose="02040503050406030204" pitchFamily="18" charset="0"/>
                    <a:ea typeface="+mn-ea"/>
                    <a:cs typeface="+mn-cs"/>
                  </a:rPr>
                  <a:t>_</a:t>
                </a:r>
                <a:r>
                  <a:rPr lang="en-US" altLang="zh-CN" sz="1200" i="0" kern="1200">
                    <a:solidFill>
                      <a:schemeClr val="tx1"/>
                    </a:solidFill>
                    <a:effectLst/>
                    <a:latin typeface="Cambria Math" panose="02040503050406030204" pitchFamily="18" charset="0"/>
                    <a:ea typeface="+mn-ea"/>
                    <a:cs typeface="+mn-cs"/>
                  </a:rPr>
                  <a:t>1)</a:t>
                </a:r>
                <a:r>
                  <a:rPr lang="zh-CN" altLang="zh-CN" sz="1200" kern="1200" dirty="0">
                    <a:solidFill>
                      <a:schemeClr val="tx1"/>
                    </a:solidFill>
                    <a:effectLst/>
                    <a:latin typeface="+mn-lt"/>
                    <a:ea typeface="+mn-ea"/>
                    <a:cs typeface="+mn-cs"/>
                  </a:rPr>
                  <a:t>和</a:t>
                </a:r>
                <a:r>
                  <a:rPr lang="en-US" altLang="zh-CN" sz="1200" i="0" kern="1200">
                    <a:solidFill>
                      <a:schemeClr val="tx1"/>
                    </a:solidFill>
                    <a:effectLst/>
                    <a:latin typeface="Cambria Math" panose="02040503050406030204" pitchFamily="18" charset="0"/>
                    <a:ea typeface="+mn-ea"/>
                    <a:cs typeface="+mn-cs"/>
                  </a:rPr>
                  <a:t>minH(𝑆</a:t>
                </a:r>
                <a:r>
                  <a:rPr lang="zh-CN" altLang="zh-CN" sz="1200" i="0" kern="1200">
                    <a:solidFill>
                      <a:schemeClr val="tx1"/>
                    </a:solidFill>
                    <a:effectLst/>
                    <a:latin typeface="Cambria Math" panose="02040503050406030204" pitchFamily="18" charset="0"/>
                    <a:ea typeface="+mn-ea"/>
                    <a:cs typeface="+mn-cs"/>
                  </a:rPr>
                  <a:t>_</a:t>
                </a:r>
                <a:r>
                  <a:rPr lang="en-US" altLang="zh-CN" sz="1200" i="0" kern="1200">
                    <a:solidFill>
                      <a:schemeClr val="tx1"/>
                    </a:solidFill>
                    <a:effectLst/>
                    <a:latin typeface="Cambria Math" panose="02040503050406030204" pitchFamily="18" charset="0"/>
                    <a:ea typeface="+mn-ea"/>
                    <a:cs typeface="+mn-cs"/>
                  </a:rPr>
                  <a:t>2)</a:t>
                </a:r>
                <a:r>
                  <a:rPr lang="zh-CN" altLang="en-US" sz="1200" i="0" kern="1200">
                    <a:solidFill>
                      <a:schemeClr val="tx1"/>
                    </a:solidFill>
                    <a:effectLst/>
                    <a:latin typeface="Cambria Math" panose="02040503050406030204" pitchFamily="18" charset="0"/>
                    <a:ea typeface="+mn-ea"/>
                    <a:cs typeface="+mn-cs"/>
                  </a:rPr>
                  <a:t>相等的概率即为数据集</a:t>
                </a:r>
                <a:r>
                  <a:rPr lang="en-US" altLang="zh-CN" sz="1200" i="0" kern="1200">
                    <a:solidFill>
                      <a:schemeClr val="tx1"/>
                    </a:solidFill>
                    <a:effectLst/>
                    <a:latin typeface="Cambria Math" panose="02040503050406030204" pitchFamily="18" charset="0"/>
                    <a:ea typeface="+mn-ea"/>
                    <a:cs typeface="+mn-cs"/>
                  </a:rPr>
                  <a:t>𝑆</a:t>
                </a:r>
                <a:r>
                  <a:rPr lang="zh-CN" altLang="zh-CN" sz="1200" i="0" kern="1200">
                    <a:solidFill>
                      <a:schemeClr val="tx1"/>
                    </a:solidFill>
                    <a:effectLst/>
                    <a:latin typeface="Cambria Math" panose="02040503050406030204" pitchFamily="18" charset="0"/>
                    <a:ea typeface="+mn-ea"/>
                    <a:cs typeface="+mn-cs"/>
                  </a:rPr>
                  <a:t>_</a:t>
                </a:r>
                <a:r>
                  <a:rPr lang="en-US" altLang="zh-CN" sz="1200" i="0" kern="1200">
                    <a:solidFill>
                      <a:schemeClr val="tx1"/>
                    </a:solidFill>
                    <a:effectLst/>
                    <a:latin typeface="Cambria Math" panose="02040503050406030204" pitchFamily="18" charset="0"/>
                    <a:ea typeface="+mn-ea"/>
                    <a:cs typeface="+mn-cs"/>
                  </a:rPr>
                  <a:t>1</a:t>
                </a:r>
                <a:r>
                  <a:rPr lang="zh-CN" altLang="zh-CN" sz="1200" kern="1200" dirty="0">
                    <a:solidFill>
                      <a:schemeClr val="tx1"/>
                    </a:solidFill>
                    <a:effectLst/>
                    <a:latin typeface="+mn-lt"/>
                    <a:ea typeface="+mn-ea"/>
                    <a:cs typeface="+mn-cs"/>
                  </a:rPr>
                  <a:t>和</a:t>
                </a:r>
                <a:r>
                  <a:rPr lang="en-US" altLang="zh-CN" sz="1200" i="0" kern="1200">
                    <a:solidFill>
                      <a:schemeClr val="tx1"/>
                    </a:solidFill>
                    <a:effectLst/>
                    <a:latin typeface="Cambria Math" panose="02040503050406030204" pitchFamily="18" charset="0"/>
                    <a:ea typeface="+mn-ea"/>
                    <a:cs typeface="+mn-cs"/>
                  </a:rPr>
                  <a:t>𝑆</a:t>
                </a:r>
                <a:r>
                  <a:rPr lang="zh-CN" altLang="zh-CN" sz="1200" i="0" kern="1200">
                    <a:solidFill>
                      <a:schemeClr val="tx1"/>
                    </a:solidFill>
                    <a:effectLst/>
                    <a:latin typeface="Cambria Math" panose="02040503050406030204" pitchFamily="18" charset="0"/>
                    <a:ea typeface="+mn-ea"/>
                    <a:cs typeface="+mn-cs"/>
                  </a:rPr>
                  <a:t>_</a:t>
                </a:r>
                <a:r>
                  <a:rPr lang="en-US" altLang="zh-CN" sz="1200" i="0" kern="1200">
                    <a:solidFill>
                      <a:schemeClr val="tx1"/>
                    </a:solidFill>
                    <a:effectLst/>
                    <a:latin typeface="Cambria Math" panose="02040503050406030204" pitchFamily="18" charset="0"/>
                    <a:ea typeface="+mn-ea"/>
                    <a:cs typeface="+mn-cs"/>
                  </a:rPr>
                  <a:t>2</a:t>
                </a:r>
                <a:r>
                  <a:rPr kumimoji="1" lang="zh-CN" altLang="en-US" dirty="0"/>
                  <a:t>相似的概率。</a:t>
                </a:r>
                <a:endParaRPr kumimoji="1" lang="en-US" altLang="zh-CN" dirty="0"/>
              </a:p>
              <a:p>
                <a:endParaRPr lang="zh-CN" altLang="en-US" dirty="0"/>
              </a:p>
            </p:txBody>
          </p:sp>
        </mc:Fallback>
      </mc:AlternateContent>
      <p:sp>
        <p:nvSpPr>
          <p:cNvPr id="4" name="灯片编号占位符 3"/>
          <p:cNvSpPr>
            <a:spLocks noGrp="1"/>
          </p:cNvSpPr>
          <p:nvPr>
            <p:ph type="sldNum" sz="quarter" idx="5"/>
          </p:nvPr>
        </p:nvSpPr>
        <p:spPr/>
        <p:txBody>
          <a:bodyPr/>
          <a:lstStyle/>
          <a:p>
            <a:fld id="{05DB237A-E83D-4D66-ACA7-E726E4B86443}" type="slidenum">
              <a:rPr lang="zh-CN" altLang="en-US" smtClean="0"/>
              <a:t>16</a:t>
            </a:fld>
            <a:endParaRPr lang="zh-CN" altLang="en-US"/>
          </a:p>
        </p:txBody>
      </p:sp>
    </p:spTree>
    <p:extLst>
      <p:ext uri="{BB962C8B-B14F-4D97-AF65-F5344CB8AC3E}">
        <p14:creationId xmlns:p14="http://schemas.microsoft.com/office/powerpoint/2010/main" val="3000923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 下面这张图展示了基于相似性的索引技术。数据去重的相似性指数据集合可以提取出相似性特征值来代表整个数据。首先提取出文件</a:t>
            </a:r>
            <a:r>
              <a:rPr lang="en-US" altLang="zh-CN" dirty="0">
                <a:effectLst/>
              </a:rPr>
              <a:t>C</a:t>
            </a:r>
            <a:r>
              <a:rPr lang="zh-CN" altLang="en-US" dirty="0">
                <a:effectLst/>
              </a:rPr>
              <a:t>的相似性特征值</a:t>
            </a:r>
            <a:r>
              <a:rPr lang="en-US" altLang="zh-CN" sz="1200" kern="1200" dirty="0">
                <a:solidFill>
                  <a:schemeClr val="tx1"/>
                </a:solidFill>
                <a:effectLst/>
                <a:latin typeface="+mn-lt"/>
                <a:ea typeface="+mn-ea"/>
                <a:cs typeface="+mn-cs"/>
              </a:rPr>
              <a:t>{2f}</a:t>
            </a:r>
            <a:r>
              <a:rPr lang="zh-CN" altLang="en-US" sz="1200" kern="1200" dirty="0">
                <a:solidFill>
                  <a:schemeClr val="tx1"/>
                </a:solidFill>
                <a:effectLst/>
                <a:latin typeface="+mn-lt"/>
                <a:ea typeface="+mn-ea"/>
                <a:cs typeface="+mn-cs"/>
              </a:rPr>
              <a:t>，接着在内存的相似性索引中找到</a:t>
            </a:r>
            <a:r>
              <a:rPr lang="en-US" altLang="zh-CN" sz="1200" kern="1200" dirty="0">
                <a:solidFill>
                  <a:schemeClr val="tx1"/>
                </a:solidFill>
                <a:effectLst/>
                <a:latin typeface="+mn-lt"/>
                <a:ea typeface="+mn-ea"/>
                <a:cs typeface="+mn-cs"/>
              </a:rPr>
              <a:t>{2f}</a:t>
            </a:r>
            <a:r>
              <a:rPr lang="zh-CN" altLang="en-US" sz="1200" kern="1200" dirty="0">
                <a:solidFill>
                  <a:schemeClr val="tx1"/>
                </a:solidFill>
                <a:effectLst/>
                <a:latin typeface="+mn-lt"/>
                <a:ea typeface="+mn-ea"/>
                <a:cs typeface="+mn-cs"/>
              </a:rPr>
              <a:t>，那么就可以判定文件</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和文件</a:t>
            </a:r>
            <a:r>
              <a:rPr lang="en-US" altLang="zh-CN" sz="1200" kern="1200" dirty="0">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相似。</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两个文件</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（经过数据分块后的指纹集合分别为</a:t>
            </a:r>
            <a:r>
              <a:rPr lang="en-US" altLang="zh-CN" sz="1200" kern="1200" dirty="0">
                <a:solidFill>
                  <a:schemeClr val="tx1"/>
                </a:solidFill>
                <a:effectLst/>
                <a:latin typeface="+mn-lt"/>
                <a:ea typeface="+mn-ea"/>
                <a:cs typeface="+mn-cs"/>
              </a:rPr>
              <a:t>{3b,a7,2f,5c}</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{3b,a7,2f,9d}</a:t>
            </a:r>
            <a:r>
              <a:rPr lang="zh-CN" altLang="zh-CN" sz="1200" kern="1200" dirty="0">
                <a:solidFill>
                  <a:schemeClr val="tx1"/>
                </a:solidFill>
                <a:effectLst/>
                <a:latin typeface="+mn-lt"/>
                <a:ea typeface="+mn-ea"/>
                <a:cs typeface="+mn-cs"/>
              </a:rPr>
              <a:t>）。这里，文件相似性</a:t>
            </a:r>
            <a:r>
              <a:rPr lang="zh-CN" altLang="en-US" sz="1200" kern="1200" dirty="0">
                <a:solidFill>
                  <a:schemeClr val="tx1"/>
                </a:solidFill>
                <a:effectLst/>
                <a:latin typeface="+mn-lt"/>
                <a:ea typeface="+mn-ea"/>
                <a:cs typeface="+mn-cs"/>
              </a:rPr>
              <a:t>根据</a:t>
            </a:r>
            <a:r>
              <a:rPr lang="en-US" altLang="zh-CN" sz="1200" kern="1200" dirty="0">
                <a:solidFill>
                  <a:schemeClr val="tx1"/>
                </a:solidFill>
                <a:effectLst/>
                <a:latin typeface="+mn-lt"/>
                <a:ea typeface="+mn-ea"/>
                <a:cs typeface="+mn-cs"/>
              </a:rPr>
              <a:t>Broder</a:t>
            </a:r>
            <a:r>
              <a:rPr lang="zh-CN" altLang="en-US" sz="1200" kern="1200" dirty="0">
                <a:solidFill>
                  <a:schemeClr val="tx1"/>
                </a:solidFill>
                <a:effectLst/>
                <a:latin typeface="+mn-lt"/>
                <a:ea typeface="+mn-ea"/>
                <a:cs typeface="+mn-cs"/>
              </a:rPr>
              <a:t>定理</a:t>
            </a:r>
            <a:r>
              <a:rPr lang="zh-CN" altLang="zh-CN" sz="1200" kern="1200" dirty="0">
                <a:solidFill>
                  <a:schemeClr val="tx1"/>
                </a:solidFill>
                <a:effectLst/>
                <a:latin typeface="+mn-lt"/>
                <a:ea typeface="+mn-ea"/>
                <a:cs typeface="+mn-cs"/>
              </a:rPr>
              <a:t>由文件的哈希集中的最小指纹表示，每个文件的前缀位表示其中所有指纹的相同前缀位中的最小值。那么文件</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的相似特征值都是</a:t>
            </a:r>
            <a:r>
              <a:rPr lang="en-US" altLang="zh-CN" sz="1200" kern="1200" dirty="0">
                <a:solidFill>
                  <a:schemeClr val="tx1"/>
                </a:solidFill>
                <a:effectLst/>
                <a:latin typeface="+mn-lt"/>
                <a:ea typeface="+mn-ea"/>
                <a:cs typeface="+mn-cs"/>
              </a:rPr>
              <a:t>{2f}</a:t>
            </a:r>
            <a:r>
              <a:rPr lang="zh-CN" altLang="zh-CN" sz="1200" kern="1200" dirty="0">
                <a:solidFill>
                  <a:schemeClr val="tx1"/>
                </a:solidFill>
                <a:effectLst/>
                <a:latin typeface="+mn-lt"/>
                <a:ea typeface="+mn-ea"/>
                <a:cs typeface="+mn-cs"/>
              </a:rPr>
              <a:t>。因此，在检测到文件</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的最小指纹与文件</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的最小指纹相同的情况下，我们可以考虑这两个文件相似，然后检测文件</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和文件</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之间的重复块，这避免了对文件</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数据块指纹的全局索引。</a:t>
            </a:r>
            <a:endParaRPr lang="zh-CN" altLang="en-US" dirty="0"/>
          </a:p>
        </p:txBody>
      </p:sp>
      <p:sp>
        <p:nvSpPr>
          <p:cNvPr id="4" name="灯片编号占位符 3"/>
          <p:cNvSpPr>
            <a:spLocks noGrp="1"/>
          </p:cNvSpPr>
          <p:nvPr>
            <p:ph type="sldNum" sz="quarter" idx="5"/>
          </p:nvPr>
        </p:nvSpPr>
        <p:spPr/>
        <p:txBody>
          <a:bodyPr/>
          <a:lstStyle/>
          <a:p>
            <a:fld id="{05DB237A-E83D-4D66-ACA7-E726E4B86443}" type="slidenum">
              <a:rPr lang="zh-CN" altLang="en-US" smtClean="0"/>
              <a:t>17</a:t>
            </a:fld>
            <a:endParaRPr lang="zh-CN" altLang="en-US"/>
          </a:p>
        </p:txBody>
      </p:sp>
    </p:spTree>
    <p:extLst>
      <p:ext uri="{BB962C8B-B14F-4D97-AF65-F5344CB8AC3E}">
        <p14:creationId xmlns:p14="http://schemas.microsoft.com/office/powerpoint/2010/main" val="3855545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5DB237A-E83D-4D66-ACA7-E726E4B86443}" type="slidenum">
              <a:rPr lang="zh-CN" altLang="en-US" smtClean="0"/>
              <a:t>18</a:t>
            </a:fld>
            <a:endParaRPr lang="zh-CN" altLang="en-US"/>
          </a:p>
        </p:txBody>
      </p:sp>
    </p:spTree>
    <p:extLst>
      <p:ext uri="{BB962C8B-B14F-4D97-AF65-F5344CB8AC3E}">
        <p14:creationId xmlns:p14="http://schemas.microsoft.com/office/powerpoint/2010/main" val="37686485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在识别出重复数据并存储了非重复数据之后，我们期望能够有效地恢复数据并有效地管理零散的存储空间（在用户删除操作之后）。本图基于重复数据删除的备份存储系统中数据碎片的示例。 请注意，容器是固定大小的存储单元，用于存储顺序的块和非重复的块，以便通过使用大规模</a:t>
            </a:r>
            <a:r>
              <a:rPr lang="en-US" altLang="zh-CN" dirty="0"/>
              <a:t>I / O</a:t>
            </a:r>
            <a:r>
              <a:rPr lang="zh-CN" altLang="en-US" dirty="0"/>
              <a:t>来获得更好的备份和还原性能。</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5DB237A-E83D-4D66-ACA7-E726E4B86443}" type="slidenum">
              <a:rPr lang="zh-CN" altLang="en-US" smtClean="0"/>
              <a:t>19</a:t>
            </a:fld>
            <a:endParaRPr lang="zh-CN" altLang="en-US"/>
          </a:p>
        </p:txBody>
      </p:sp>
    </p:spTree>
    <p:extLst>
      <p:ext uri="{BB962C8B-B14F-4D97-AF65-F5344CB8AC3E}">
        <p14:creationId xmlns:p14="http://schemas.microsoft.com/office/powerpoint/2010/main" val="1021026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宋体" panose="02010600030101010101" pitchFamily="2" charset="-122"/>
                <a:ea typeface="+mn-ea"/>
              </a:rPr>
              <a:t>近几年来，数据去重后的数据恢复性能、垃圾回收、存储安全、数据可靠性问题获得了越来越多的关注。</a:t>
            </a:r>
            <a:r>
              <a:rPr lang="zh-CN" altLang="en-US" sz="1200" b="0" i="0" u="none" strike="noStrike" kern="1200" baseline="0" dirty="0">
                <a:solidFill>
                  <a:schemeClr val="tx1"/>
                </a:solidFill>
                <a:latin typeface="+mn-lt"/>
                <a:ea typeface="+mn-ea"/>
                <a:cs typeface="+mn-cs"/>
              </a:rPr>
              <a:t>数据去重后的数据恢复性能问题（或者称数据去重磁盘碎片问题），是因为用户文件经过数据去重后存在数据块共享，不可避免地导致文件的数据块分散存储在磁盘的不同位置。表格给出了针对这种数据去重的磁盘碎片问题在各种应用环境下（主存储、备份系统、云存储）的问题分析和解决方案。目前主流的解决方案是有选择性的去重，即通过牺牲少量的数据去重率来获得恢复性能的改进。</a:t>
            </a:r>
            <a:endParaRPr lang="zh-CN" altLang="en-US" sz="1200" dirty="0"/>
          </a:p>
          <a:p>
            <a:endParaRPr lang="zh-CN" altLang="en-US" dirty="0"/>
          </a:p>
        </p:txBody>
      </p:sp>
      <p:sp>
        <p:nvSpPr>
          <p:cNvPr id="4" name="灯片编号占位符 3"/>
          <p:cNvSpPr>
            <a:spLocks noGrp="1"/>
          </p:cNvSpPr>
          <p:nvPr>
            <p:ph type="sldNum" sz="quarter" idx="5"/>
          </p:nvPr>
        </p:nvSpPr>
        <p:spPr/>
        <p:txBody>
          <a:bodyPr/>
          <a:lstStyle/>
          <a:p>
            <a:fld id="{05DB237A-E83D-4D66-ACA7-E726E4B86443}" type="slidenum">
              <a:rPr lang="zh-CN" altLang="en-US" smtClean="0"/>
              <a:t>20</a:t>
            </a:fld>
            <a:endParaRPr lang="zh-CN" altLang="en-US"/>
          </a:p>
        </p:txBody>
      </p:sp>
    </p:spTree>
    <p:extLst>
      <p:ext uri="{BB962C8B-B14F-4D97-AF65-F5344CB8AC3E}">
        <p14:creationId xmlns:p14="http://schemas.microsoft.com/office/powerpoint/2010/main" val="3115218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5DB237A-E83D-4D66-ACA7-E726E4B86443}" type="slidenum">
              <a:rPr lang="zh-CN" altLang="en-US" smtClean="0"/>
              <a:t>2</a:t>
            </a:fld>
            <a:endParaRPr lang="zh-CN" altLang="en-US"/>
          </a:p>
        </p:txBody>
      </p:sp>
    </p:spTree>
    <p:extLst>
      <p:ext uri="{BB962C8B-B14F-4D97-AF65-F5344CB8AC3E}">
        <p14:creationId xmlns:p14="http://schemas.microsoft.com/office/powerpoint/2010/main" val="35007455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  随着数据去重技术在存储系统中尤其是在云存储环境下的广泛应用和发展，数据去重的安全问题引发了越来越多的关注。表格总结了目前数据去重方面的安全工作。总的来说目前数据去重的安全问题主要有如下几个方面：收敛加密与密钥存储与管理、多用户间去重的侧信攻击、远程文件的用户所有权证明等。</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  收敛加密是微软研究院于</a:t>
            </a:r>
            <a:r>
              <a:rPr lang="en-US" altLang="zh-CN" sz="1200" b="0" i="0" u="none" strike="noStrike" kern="1200" baseline="0" dirty="0">
                <a:solidFill>
                  <a:schemeClr val="tx1"/>
                </a:solidFill>
                <a:latin typeface="+mn-lt"/>
                <a:ea typeface="+mn-ea"/>
                <a:cs typeface="+mn-cs"/>
              </a:rPr>
              <a:t>2002</a:t>
            </a:r>
            <a:r>
              <a:rPr lang="zh-CN" altLang="en-US" sz="1200" b="0" i="0" u="none" strike="noStrike" kern="1200" baseline="0" dirty="0">
                <a:solidFill>
                  <a:schemeClr val="tx1"/>
                </a:solidFill>
                <a:latin typeface="+mn-lt"/>
                <a:ea typeface="+mn-ea"/>
                <a:cs typeface="+mn-cs"/>
              </a:rPr>
              <a:t>年提出的使用文件内容产生密钥来加密文件，从而解决多用户加密后文件去重的问题；后来该方法被广泛应用到数据块级去重系统，近几年也有后续研究改进收敛加密算法、提高密钥存储安全等工作。</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  </a:t>
            </a:r>
            <a:r>
              <a:rPr lang="zh-CN" altLang="en-US" sz="1200" b="0" i="0" u="none" strike="noStrike" kern="1200" baseline="0" dirty="0">
                <a:solidFill>
                  <a:schemeClr val="tx1"/>
                </a:solidFill>
                <a:latin typeface="+mn-lt"/>
                <a:ea typeface="+mn-ea"/>
                <a:cs typeface="+mn-cs"/>
              </a:rPr>
              <a:t>数据去重的侧信道攻击问题是指用户通过数据去重功能感知某些数据重复而可能跟其他用户共享，从而存在泄露用户信息的安全隐患。</a:t>
            </a:r>
            <a:r>
              <a:rPr lang="en-US" altLang="zh-CN" sz="1200" b="0" i="0" u="none" strike="noStrike" kern="1200" baseline="0" dirty="0">
                <a:solidFill>
                  <a:schemeClr val="tx1"/>
                </a:solidFill>
                <a:latin typeface="+mn-lt"/>
                <a:ea typeface="+mn-ea"/>
                <a:cs typeface="+mn-cs"/>
              </a:rPr>
              <a:t>IBM</a:t>
            </a:r>
            <a:r>
              <a:rPr lang="zh-CN" altLang="en-US" sz="1200" b="0" i="0" u="none" strike="noStrike" kern="1200" baseline="0" dirty="0">
                <a:solidFill>
                  <a:schemeClr val="tx1"/>
                </a:solidFill>
                <a:latin typeface="+mn-lt"/>
                <a:ea typeface="+mn-ea"/>
                <a:cs typeface="+mn-cs"/>
              </a:rPr>
              <a:t>研究实验室的</a:t>
            </a:r>
            <a:r>
              <a:rPr lang="en-US" altLang="zh-CN" sz="1200" b="0" i="0" u="none" strike="noStrike" kern="1200" baseline="0" dirty="0">
                <a:solidFill>
                  <a:schemeClr val="tx1"/>
                </a:solidFill>
                <a:latin typeface="+mn-lt"/>
                <a:ea typeface="+mn-ea"/>
                <a:cs typeface="+mn-cs"/>
              </a:rPr>
              <a:t>Harnik</a:t>
            </a:r>
            <a:r>
              <a:rPr lang="zh-CN" altLang="en-US" sz="1200" b="0" i="0" u="none" strike="noStrike" kern="1200" baseline="0" dirty="0">
                <a:solidFill>
                  <a:schemeClr val="tx1"/>
                </a:solidFill>
                <a:latin typeface="+mn-lt"/>
                <a:ea typeface="+mn-ea"/>
                <a:cs typeface="+mn-cs"/>
              </a:rPr>
              <a:t>等人提出了一种源端和目标端的混合去重策略；</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  数据去重后的用户所有权证明指的是在数据去重技术中，数据块通过数据块的指纹唯一标识，这样非法用户就有机会通过截取数据块指纹，来告知存储服务端其对该数据块的合法拥有性。针对数据去重的用户所有权证明的相关研究有</a:t>
            </a:r>
            <a:r>
              <a:rPr lang="en-US" altLang="zh-CN" sz="1200" b="0" i="0" u="none" strike="noStrike" kern="1200" baseline="0" dirty="0" err="1">
                <a:solidFill>
                  <a:schemeClr val="tx1"/>
                </a:solidFill>
                <a:latin typeface="+mn-lt"/>
                <a:ea typeface="+mn-ea"/>
                <a:cs typeface="+mn-cs"/>
              </a:rPr>
              <a:t>PoWs</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a:solidFill>
                  <a:schemeClr val="tx1"/>
                </a:solidFill>
                <a:latin typeface="+mn-lt"/>
                <a:ea typeface="+mn-ea"/>
                <a:cs typeface="+mn-cs"/>
              </a:rPr>
              <a:t>s-POW</a:t>
            </a:r>
            <a:r>
              <a:rPr lang="zh-CN" altLang="en-US" sz="1200" b="0" i="0" u="none" strike="noStrike" kern="1200" baseline="0" dirty="0">
                <a:solidFill>
                  <a:schemeClr val="tx1"/>
                </a:solidFill>
                <a:latin typeface="+mn-lt"/>
                <a:ea typeface="+mn-ea"/>
                <a:cs typeface="+mn-cs"/>
              </a:rPr>
              <a:t>等</a:t>
            </a:r>
            <a:endParaRPr lang="zh-CN" altLang="en-US" dirty="0"/>
          </a:p>
        </p:txBody>
      </p:sp>
      <p:sp>
        <p:nvSpPr>
          <p:cNvPr id="4" name="灯片编号占位符 3"/>
          <p:cNvSpPr>
            <a:spLocks noGrp="1"/>
          </p:cNvSpPr>
          <p:nvPr>
            <p:ph type="sldNum" sz="quarter" idx="5"/>
          </p:nvPr>
        </p:nvSpPr>
        <p:spPr/>
        <p:txBody>
          <a:bodyPr/>
          <a:lstStyle/>
          <a:p>
            <a:fld id="{05DB237A-E83D-4D66-ACA7-E726E4B86443}" type="slidenum">
              <a:rPr lang="zh-CN" altLang="en-US" smtClean="0"/>
              <a:t>21</a:t>
            </a:fld>
            <a:endParaRPr lang="zh-CN" altLang="en-US"/>
          </a:p>
        </p:txBody>
      </p:sp>
    </p:spTree>
    <p:extLst>
      <p:ext uri="{BB962C8B-B14F-4D97-AF65-F5344CB8AC3E}">
        <p14:creationId xmlns:p14="http://schemas.microsoft.com/office/powerpoint/2010/main" val="6453126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  由于数据备份，数据归档系统的冗余数据的广泛存在（数据压缩比高达</a:t>
            </a:r>
            <a:r>
              <a:rPr lang="en-US" altLang="zh-CN" sz="1200" b="0" i="0" u="none" strike="noStrike" kern="1200" baseline="0" dirty="0">
                <a:solidFill>
                  <a:schemeClr val="tx1"/>
                </a:solidFill>
                <a:latin typeface="+mn-lt"/>
                <a:ea typeface="+mn-ea"/>
                <a:cs typeface="+mn-cs"/>
              </a:rPr>
              <a:t>5-40%</a:t>
            </a:r>
            <a:r>
              <a:rPr lang="zh-CN" altLang="en-US" sz="1200" b="0" i="0" u="none" strike="noStrike" kern="1200" baseline="0" dirty="0">
                <a:solidFill>
                  <a:schemeClr val="tx1"/>
                </a:solidFill>
                <a:latin typeface="+mn-lt"/>
                <a:ea typeface="+mn-ea"/>
                <a:cs typeface="+mn-cs"/>
              </a:rPr>
              <a:t>），所以二级存储系统仍然是数据去重技术的主要应用场合，代表工作有</a:t>
            </a:r>
            <a:r>
              <a:rPr lang="en-US" altLang="zh-CN" sz="1200" b="0" i="0" u="none" strike="noStrike" kern="1200" baseline="0" dirty="0">
                <a:solidFill>
                  <a:schemeClr val="tx1"/>
                </a:solidFill>
                <a:latin typeface="+mn-lt"/>
                <a:ea typeface="+mn-ea"/>
                <a:cs typeface="+mn-cs"/>
              </a:rPr>
              <a:t>Venti, DDFS</a:t>
            </a:r>
            <a:r>
              <a:rPr lang="zh-CN" altLang="en-US" sz="1200" b="0" i="0" u="none" strike="noStrike" kern="1200" baseline="0" dirty="0">
                <a:solidFill>
                  <a:schemeClr val="tx1"/>
                </a:solidFill>
                <a:latin typeface="+mn-lt"/>
                <a:ea typeface="+mn-ea"/>
                <a:cs typeface="+mn-cs"/>
              </a:rPr>
              <a:t>等</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  主存储文件系统的去重在最近几年也获得了广泛的关注，前面微软研究院公布的数据也显示主存储文件系统（个人或者是服务器）也存在大量重复数据冗余，但是这里主存储系统的对数据去重要求计算和索引延迟更低，而且对数据去重后的读性能要求也很高。</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  云存储环境也是冗余数据消除的主要应用场合之一，目前主流的云存储软件都添加了数据去重这一功能。这是因为目前云存储环境下的主要性能瓶颈仍然是网络带宽。所以有效地识别客户端与云端的冗余数据就可以减少同步数据所需要的传输时间。  </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  </a:t>
            </a:r>
            <a:r>
              <a:rPr lang="zh-CN" altLang="en-US" sz="1200" b="0" i="0" u="none" strike="noStrike" kern="1200" baseline="0" dirty="0">
                <a:solidFill>
                  <a:schemeClr val="tx1"/>
                </a:solidFill>
                <a:latin typeface="+mn-lt"/>
                <a:ea typeface="+mn-ea"/>
                <a:cs typeface="+mn-cs"/>
              </a:rPr>
              <a:t>虚拟化环境下也是冗余数据消除的最早应用的领域之一，这是因为在同构或者异构的多台虚拟机部署平台下，无论是主存储系统还是外存储都有着丰富的冗余数据。有效地消除这里面的冗余数据迎合了虚拟化的充分利用和节省计算机系统资源的理念。</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  网络环境下的数据去重技术可以通过减少冗余数据的传输来优化网络带宽。一般来说网络环境下的冗余数据消除技术粒度更小，几十到几百个字节不等，其处理的对象也有数据流和数据包等多种方式，而且其使用的指纹算法和查找算法也有很大的不同。</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  数据去重和差量压缩技术在其他领域也有广泛的应用。比如在固态盘研究领域，</a:t>
            </a:r>
            <a:r>
              <a:rPr lang="en-US" altLang="zh-CN" sz="1200" b="0" i="0" u="none" strike="noStrike" kern="1200" baseline="0" dirty="0">
                <a:solidFill>
                  <a:schemeClr val="tx1"/>
                </a:solidFill>
                <a:latin typeface="+mn-lt"/>
                <a:ea typeface="+mn-ea"/>
                <a:cs typeface="+mn-cs"/>
              </a:rPr>
              <a:t>CAFTL</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a:solidFill>
                  <a:schemeClr val="tx1"/>
                </a:solidFill>
                <a:latin typeface="+mn-lt"/>
                <a:ea typeface="+mn-ea"/>
                <a:cs typeface="+mn-cs"/>
              </a:rPr>
              <a:t>CA-SSD</a:t>
            </a:r>
            <a:r>
              <a:rPr lang="zh-CN" altLang="en-US" sz="1200" b="0" i="0" u="none" strike="noStrike" kern="1200" baseline="0" dirty="0">
                <a:solidFill>
                  <a:schemeClr val="tx1"/>
                </a:solidFill>
                <a:latin typeface="+mn-lt"/>
                <a:ea typeface="+mn-ea"/>
                <a:cs typeface="+mn-cs"/>
              </a:rPr>
              <a:t>利用数据去重技术有效地减少固态盘设备的重复写次数，可以有效延长固态盘的寿命；</a:t>
            </a:r>
            <a:r>
              <a:rPr lang="en-US" altLang="zh-CN" sz="1200" b="0" i="0" u="none" strike="noStrike" kern="1200" baseline="0" dirty="0">
                <a:solidFill>
                  <a:schemeClr val="tx1"/>
                </a:solidFill>
                <a:latin typeface="+mn-lt"/>
                <a:ea typeface="+mn-ea"/>
                <a:cs typeface="+mn-cs"/>
              </a:rPr>
              <a:t>I/O Deduplication</a:t>
            </a:r>
            <a:r>
              <a:rPr lang="zh-CN" altLang="en-US" sz="1200" b="0" i="0" u="none" strike="noStrike" kern="1200" baseline="0" dirty="0">
                <a:solidFill>
                  <a:schemeClr val="tx1"/>
                </a:solidFill>
                <a:latin typeface="+mn-lt"/>
                <a:ea typeface="+mn-ea"/>
                <a:cs typeface="+mn-cs"/>
              </a:rPr>
              <a:t>通过建立基于数据内容的缓存，有效地消除了主存储系统中的重复的</a:t>
            </a:r>
            <a:r>
              <a:rPr lang="en-US" altLang="zh-CN" sz="1200" b="0" i="0" u="none" strike="noStrike" kern="1200" baseline="0" dirty="0">
                <a:solidFill>
                  <a:schemeClr val="tx1"/>
                </a:solidFill>
                <a:latin typeface="+mn-lt"/>
                <a:ea typeface="+mn-ea"/>
                <a:cs typeface="+mn-cs"/>
              </a:rPr>
              <a:t>I/O</a:t>
            </a:r>
            <a:r>
              <a:rPr lang="zh-CN" altLang="en-US" sz="1200" b="0" i="0" u="none" strike="noStrike" kern="1200" baseline="0" dirty="0">
                <a:solidFill>
                  <a:schemeClr val="tx1"/>
                </a:solidFill>
                <a:latin typeface="+mn-lt"/>
                <a:ea typeface="+mn-ea"/>
                <a:cs typeface="+mn-cs"/>
              </a:rPr>
              <a:t>操作。</a:t>
            </a:r>
          </a:p>
          <a:p>
            <a:r>
              <a:rPr lang="en-US" altLang="zh-CN" sz="1200" b="0" i="0" u="none" strike="noStrike" kern="1200" baseline="0" dirty="0">
                <a:solidFill>
                  <a:schemeClr val="tx1"/>
                </a:solidFill>
                <a:latin typeface="+mn-lt"/>
                <a:ea typeface="+mn-ea"/>
                <a:cs typeface="+mn-cs"/>
              </a:rPr>
              <a:t>   I-CASH</a:t>
            </a:r>
            <a:r>
              <a:rPr lang="zh-CN" altLang="en-US" sz="1200" b="0" i="0" u="none" strike="noStrike" kern="1200" baseline="0" dirty="0">
                <a:solidFill>
                  <a:schemeClr val="tx1"/>
                </a:solidFill>
                <a:latin typeface="+mn-lt"/>
                <a:ea typeface="+mn-ea"/>
                <a:cs typeface="+mn-cs"/>
              </a:rPr>
              <a:t>利用差量压缩技术有效地扩大了固态盘缓存的逻辑空间，提高固态盘缓存的设备利用率，最终改进存储系统的整体性能。</a:t>
            </a:r>
            <a:endParaRPr lang="en-US" altLang="zh-CN" sz="1200" b="0" i="0" u="none" strike="noStrike" kern="1200" baseline="0" dirty="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05DB237A-E83D-4D66-ACA7-E726E4B86443}" type="slidenum">
              <a:rPr lang="zh-CN" altLang="en-US" smtClean="0"/>
              <a:t>22</a:t>
            </a:fld>
            <a:endParaRPr lang="zh-CN" altLang="en-US"/>
          </a:p>
        </p:txBody>
      </p:sp>
    </p:spTree>
    <p:extLst>
      <p:ext uri="{BB962C8B-B14F-4D97-AF65-F5344CB8AC3E}">
        <p14:creationId xmlns:p14="http://schemas.microsoft.com/office/powerpoint/2010/main" val="319804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  IDC</a:t>
            </a:r>
            <a:r>
              <a:rPr lang="zh-CN" altLang="en-US" sz="1200" kern="1200" dirty="0">
                <a:solidFill>
                  <a:schemeClr val="tx1"/>
                </a:solidFill>
                <a:effectLst/>
                <a:latin typeface="+mn-lt"/>
                <a:ea typeface="+mn-ea"/>
                <a:cs typeface="+mn-cs"/>
              </a:rPr>
              <a:t>的报告指出</a:t>
            </a:r>
            <a:r>
              <a:rPr lang="en-US" altLang="zh-CN" sz="1200" kern="1200" dirty="0">
                <a:solidFill>
                  <a:schemeClr val="tx1"/>
                </a:solidFill>
                <a:effectLst/>
                <a:latin typeface="+mn-lt"/>
                <a:ea typeface="+mn-ea"/>
                <a:cs typeface="+mn-cs"/>
              </a:rPr>
              <a:t>2010</a:t>
            </a:r>
            <a:r>
              <a:rPr lang="zh-CN" altLang="zh-CN" sz="1200" kern="1200" dirty="0">
                <a:solidFill>
                  <a:schemeClr val="tx1"/>
                </a:solidFill>
                <a:effectLst/>
                <a:latin typeface="+mn-lt"/>
                <a:ea typeface="+mn-ea"/>
                <a:cs typeface="+mn-cs"/>
              </a:rPr>
              <a:t>年至</a:t>
            </a:r>
            <a:r>
              <a:rPr lang="en-US" altLang="zh-CN" sz="1200" kern="1200" dirty="0">
                <a:solidFill>
                  <a:schemeClr val="tx1"/>
                </a:solidFill>
                <a:effectLst/>
                <a:latin typeface="+mn-lt"/>
                <a:ea typeface="+mn-ea"/>
                <a:cs typeface="+mn-cs"/>
              </a:rPr>
              <a:t>2011</a:t>
            </a:r>
            <a:r>
              <a:rPr lang="zh-CN" altLang="zh-CN" sz="1200" kern="1200" dirty="0">
                <a:solidFill>
                  <a:schemeClr val="tx1"/>
                </a:solidFill>
                <a:effectLst/>
                <a:latin typeface="+mn-lt"/>
                <a:ea typeface="+mn-ea"/>
                <a:cs typeface="+mn-cs"/>
              </a:rPr>
              <a:t>年间产生的数据量从</a:t>
            </a:r>
            <a:r>
              <a:rPr lang="en-US" altLang="zh-CN" sz="1200" kern="1200" dirty="0">
                <a:solidFill>
                  <a:schemeClr val="tx1"/>
                </a:solidFill>
                <a:effectLst/>
                <a:latin typeface="+mn-lt"/>
                <a:ea typeface="+mn-ea"/>
                <a:cs typeface="+mn-cs"/>
              </a:rPr>
              <a:t>1.2ZB</a:t>
            </a:r>
            <a:r>
              <a:rPr lang="zh-CN" altLang="zh-CN" sz="1200" kern="1200" dirty="0">
                <a:solidFill>
                  <a:schemeClr val="tx1"/>
                </a:solidFill>
                <a:effectLst/>
                <a:latin typeface="+mn-lt"/>
                <a:ea typeface="+mn-ea"/>
                <a:cs typeface="+mn-cs"/>
              </a:rPr>
              <a:t>大幅增加到</a:t>
            </a:r>
            <a:r>
              <a:rPr lang="en-US" altLang="zh-CN" sz="1200" kern="1200" dirty="0">
                <a:solidFill>
                  <a:schemeClr val="tx1"/>
                </a:solidFill>
                <a:effectLst/>
                <a:latin typeface="+mn-lt"/>
                <a:ea typeface="+mn-ea"/>
                <a:cs typeface="+mn-cs"/>
              </a:rPr>
              <a:t>1.8ZB</a:t>
            </a:r>
            <a:r>
              <a:rPr lang="zh-CN" altLang="zh-CN" sz="1200" kern="1200" dirty="0">
                <a:solidFill>
                  <a:schemeClr val="tx1"/>
                </a:solidFill>
                <a:effectLst/>
                <a:latin typeface="+mn-lt"/>
                <a:ea typeface="+mn-ea"/>
                <a:cs typeface="+mn-cs"/>
              </a:rPr>
              <a:t>，预计在明年即</a:t>
            </a:r>
            <a:r>
              <a:rPr lang="en-US" altLang="zh-CN" sz="1200" kern="1200" dirty="0">
                <a:solidFill>
                  <a:schemeClr val="tx1"/>
                </a:solidFill>
                <a:effectLst/>
                <a:latin typeface="+mn-lt"/>
                <a:ea typeface="+mn-ea"/>
                <a:cs typeface="+mn-cs"/>
              </a:rPr>
              <a:t>2020</a:t>
            </a:r>
            <a:r>
              <a:rPr lang="zh-CN" altLang="zh-CN" sz="1200" kern="1200" dirty="0">
                <a:solidFill>
                  <a:schemeClr val="tx1"/>
                </a:solidFill>
                <a:effectLst/>
                <a:latin typeface="+mn-lt"/>
                <a:ea typeface="+mn-ea"/>
                <a:cs typeface="+mn-cs"/>
              </a:rPr>
              <a:t>年产生的数据量将持续上升到</a:t>
            </a:r>
            <a:r>
              <a:rPr lang="en-US" altLang="zh-CN" sz="1200" kern="1200" dirty="0">
                <a:solidFill>
                  <a:schemeClr val="tx1"/>
                </a:solidFill>
                <a:effectLst/>
                <a:latin typeface="+mn-lt"/>
                <a:ea typeface="+mn-ea"/>
                <a:cs typeface="+mn-cs"/>
              </a:rPr>
              <a:t>44ZB</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  下图是主流研究机构公布的大规模存储系统中的冗余数据负载。其中微软研究院于</a:t>
            </a:r>
            <a:r>
              <a:rPr lang="en-US" altLang="zh-CN" sz="1200" kern="1200" dirty="0">
                <a:solidFill>
                  <a:schemeClr val="tx1"/>
                </a:solidFill>
                <a:effectLst/>
                <a:latin typeface="+mn-lt"/>
                <a:ea typeface="+mn-ea"/>
                <a:cs typeface="+mn-cs"/>
              </a:rPr>
              <a:t>2011</a:t>
            </a:r>
            <a:r>
              <a:rPr lang="zh-CN" altLang="en-US" sz="1200" kern="1200" dirty="0">
                <a:solidFill>
                  <a:schemeClr val="tx1"/>
                </a:solidFill>
                <a:effectLst/>
                <a:latin typeface="+mn-lt"/>
                <a:ea typeface="+mn-ea"/>
                <a:cs typeface="+mn-cs"/>
              </a:rPr>
              <a:t>年公布了其收集的</a:t>
            </a:r>
            <a:r>
              <a:rPr lang="zh-CN" altLang="en-US" sz="1200" b="0" i="0" u="none" strike="noStrike" kern="1200" baseline="0" dirty="0">
                <a:solidFill>
                  <a:schemeClr val="tx1"/>
                </a:solidFill>
                <a:latin typeface="+mn-lt"/>
                <a:ea typeface="+mn-ea"/>
                <a:cs typeface="+mn-cs"/>
              </a:rPr>
              <a:t>将近</a:t>
            </a:r>
            <a:r>
              <a:rPr lang="en-US" altLang="zh-CN" sz="1200" b="0" i="0" u="none" strike="noStrike" kern="1200" baseline="0" dirty="0">
                <a:solidFill>
                  <a:schemeClr val="tx1"/>
                </a:solidFill>
                <a:latin typeface="+mn-lt"/>
                <a:ea typeface="+mn-ea"/>
                <a:cs typeface="+mn-cs"/>
              </a:rPr>
              <a:t>900</a:t>
            </a:r>
            <a:r>
              <a:rPr lang="zh-CN" altLang="en-US" sz="1200" b="0" i="0" u="none" strike="noStrike" kern="1200" baseline="0" dirty="0">
                <a:solidFill>
                  <a:schemeClr val="tx1"/>
                </a:solidFill>
                <a:latin typeface="+mn-lt"/>
                <a:ea typeface="+mn-ea"/>
                <a:cs typeface="+mn-cs"/>
              </a:rPr>
              <a:t>个用户桌面文件系统的冗余数据负载，个人的文件系统中平均存在着约</a:t>
            </a:r>
            <a:r>
              <a:rPr lang="en-US" altLang="zh-CN" sz="1200" b="0" i="0" u="none" strike="noStrike" kern="1200" baseline="0" dirty="0">
                <a:solidFill>
                  <a:schemeClr val="tx1"/>
                </a:solidFill>
                <a:latin typeface="+mn-lt"/>
                <a:ea typeface="+mn-ea"/>
                <a:cs typeface="+mn-cs"/>
              </a:rPr>
              <a:t>40%</a:t>
            </a:r>
            <a:r>
              <a:rPr lang="zh-CN" altLang="en-US" sz="1200" b="0" i="0" u="none" strike="noStrike" kern="1200" baseline="0" dirty="0">
                <a:solidFill>
                  <a:schemeClr val="tx1"/>
                </a:solidFill>
                <a:latin typeface="+mn-lt"/>
                <a:ea typeface="+mn-ea"/>
                <a:cs typeface="+mn-cs"/>
              </a:rPr>
              <a:t>的重复数据、用户之间共享的重复数据也高达</a:t>
            </a:r>
            <a:r>
              <a:rPr lang="en-US" altLang="zh-CN" sz="1200" b="0" i="0" u="none" strike="noStrike" kern="1200" baseline="0" dirty="0">
                <a:solidFill>
                  <a:schemeClr val="tx1"/>
                </a:solidFill>
                <a:latin typeface="+mn-lt"/>
                <a:ea typeface="+mn-ea"/>
                <a:cs typeface="+mn-cs"/>
              </a:rPr>
              <a:t>68%</a:t>
            </a:r>
            <a:r>
              <a:rPr lang="zh-CN" altLang="en-US" sz="1200" b="0" i="0" u="none" strike="noStrike" kern="1200" baseline="0" dirty="0">
                <a:solidFill>
                  <a:schemeClr val="tx1"/>
                </a:solidFill>
                <a:latin typeface="+mn-lt"/>
                <a:ea typeface="+mn-ea"/>
                <a:cs typeface="+mn-cs"/>
              </a:rPr>
              <a:t>、数据块级去重往往比文件级去重多找到约</a:t>
            </a:r>
            <a:r>
              <a:rPr lang="en-US" altLang="zh-CN" sz="1200" b="0" i="0" u="none" strike="noStrike" kern="1200" baseline="0" dirty="0">
                <a:solidFill>
                  <a:schemeClr val="tx1"/>
                </a:solidFill>
                <a:latin typeface="+mn-lt"/>
                <a:ea typeface="+mn-ea"/>
                <a:cs typeface="+mn-cs"/>
              </a:rPr>
              <a:t>20%</a:t>
            </a:r>
            <a:r>
              <a:rPr lang="zh-CN" altLang="en-US" sz="1200" b="0" i="0" u="none" strike="noStrike" kern="1200" baseline="0" dirty="0">
                <a:solidFill>
                  <a:schemeClr val="tx1"/>
                </a:solidFill>
                <a:latin typeface="+mn-lt"/>
                <a:ea typeface="+mn-ea"/>
                <a:cs typeface="+mn-cs"/>
              </a:rPr>
              <a:t>的重复数据。微软桌面服务器文件系统中的冗余数据更为丰富，约为</a:t>
            </a:r>
            <a:r>
              <a:rPr lang="en-US" altLang="zh-CN" sz="1200" b="0" i="0" u="none" strike="noStrike" kern="1200" baseline="0" dirty="0">
                <a:solidFill>
                  <a:schemeClr val="tx1"/>
                </a:solidFill>
                <a:latin typeface="+mn-lt"/>
                <a:ea typeface="+mn-ea"/>
                <a:cs typeface="+mn-cs"/>
              </a:rPr>
              <a:t>15-90%</a:t>
            </a:r>
            <a:r>
              <a:rPr lang="zh-CN" altLang="en-US" sz="1200" b="0" i="0" u="none" strike="noStrike" kern="1200" baseline="0" dirty="0">
                <a:solidFill>
                  <a:schemeClr val="tx1"/>
                </a:solidFill>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b="0" i="0" u="none" strike="noStrike" kern="1200" baseline="0" dirty="0">
                <a:solidFill>
                  <a:schemeClr val="tx1"/>
                </a:solidFill>
                <a:latin typeface="+mn-lt"/>
                <a:ea typeface="+mn-ea"/>
                <a:cs typeface="+mn-cs"/>
              </a:rPr>
              <a:t>  EMC</a:t>
            </a:r>
            <a:r>
              <a:rPr lang="zh-CN" altLang="en-US" sz="1200" b="0" i="0" u="none" strike="noStrike" kern="1200" baseline="0" dirty="0">
                <a:solidFill>
                  <a:schemeClr val="tx1"/>
                </a:solidFill>
                <a:latin typeface="+mn-lt"/>
                <a:ea typeface="+mn-ea"/>
                <a:cs typeface="+mn-cs"/>
              </a:rPr>
              <a:t>数据备份研究团队公布了约</a:t>
            </a:r>
            <a:r>
              <a:rPr lang="en-US" altLang="zh-CN" sz="1200" b="0" i="0" u="none" strike="noStrike" kern="1200" baseline="0" dirty="0">
                <a:solidFill>
                  <a:schemeClr val="tx1"/>
                </a:solidFill>
                <a:latin typeface="+mn-lt"/>
                <a:ea typeface="+mn-ea"/>
                <a:cs typeface="+mn-cs"/>
              </a:rPr>
              <a:t>1</a:t>
            </a:r>
            <a:r>
              <a:rPr lang="zh-CN" altLang="en-US" sz="1200" b="0" i="0" u="none" strike="noStrike" kern="1200" baseline="0" dirty="0">
                <a:solidFill>
                  <a:schemeClr val="tx1"/>
                </a:solidFill>
                <a:latin typeface="+mn-lt"/>
                <a:ea typeface="+mn-ea"/>
                <a:cs typeface="+mn-cs"/>
              </a:rPr>
              <a:t>万个商用备份存储系统的冗余数据负载，这个结果显示备份系统中的冗余数据更为丰富，数据去重技术消除的冗余数据平均高达</a:t>
            </a:r>
            <a:r>
              <a:rPr lang="en-US" altLang="zh-CN" sz="1200" b="0" i="0" u="none" strike="noStrike" kern="1200" baseline="0" dirty="0">
                <a:solidFill>
                  <a:schemeClr val="tx1"/>
                </a:solidFill>
                <a:latin typeface="+mn-lt"/>
                <a:ea typeface="+mn-ea"/>
                <a:cs typeface="+mn-cs"/>
              </a:rPr>
              <a:t>80%</a:t>
            </a:r>
            <a:r>
              <a:rPr lang="zh-CN" altLang="en-US" sz="1200" b="0" i="0" u="none" strike="noStrike" kern="1200" baseline="0" dirty="0">
                <a:solidFill>
                  <a:schemeClr val="tx1"/>
                </a:solidFill>
                <a:latin typeface="+mn-lt"/>
                <a:ea typeface="+mn-ea"/>
                <a:cs typeface="+mn-cs"/>
              </a:rPr>
              <a:t>以上，这就意味着可以帮助用户节省</a:t>
            </a:r>
            <a:r>
              <a:rPr lang="en-US" altLang="zh-CN" sz="1200" b="0" i="0" u="none" strike="noStrike" kern="1200" baseline="0" dirty="0">
                <a:solidFill>
                  <a:schemeClr val="tx1"/>
                </a:solidFill>
                <a:latin typeface="+mn-lt"/>
                <a:ea typeface="+mn-ea"/>
                <a:cs typeface="+mn-cs"/>
              </a:rPr>
              <a:t>4/5</a:t>
            </a:r>
            <a:r>
              <a:rPr lang="zh-CN" altLang="en-US" sz="1200" b="0" i="0" u="none" strike="noStrike" kern="1200" baseline="0" dirty="0">
                <a:solidFill>
                  <a:schemeClr val="tx1"/>
                </a:solidFill>
                <a:latin typeface="+mn-lt"/>
                <a:ea typeface="+mn-ea"/>
                <a:cs typeface="+mn-cs"/>
              </a:rPr>
              <a:t>的存储空间。</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  上述各大研究机构公布的数据表明，现在的大规模的存储系统中广泛地存在冗余数据。因此有效地积极地消除存储系统中冗余数据有着极大的意义：</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     </a:t>
            </a:r>
            <a:r>
              <a:rPr lang="en-US" altLang="zh-CN" sz="1200" b="0" i="1" u="none" strike="noStrike" kern="1200" baseline="0" dirty="0">
                <a:solidFill>
                  <a:schemeClr val="tx1"/>
                </a:solidFill>
                <a:latin typeface="+mn-lt"/>
                <a:ea typeface="+mn-ea"/>
                <a:cs typeface="+mn-cs"/>
              </a:rPr>
              <a:t>• </a:t>
            </a:r>
            <a:r>
              <a:rPr lang="zh-CN" altLang="en-US" sz="1200" b="0" i="0" u="none" strike="noStrike" kern="1200" baseline="0" dirty="0">
                <a:solidFill>
                  <a:schemeClr val="tx1"/>
                </a:solidFill>
                <a:latin typeface="+mn-lt"/>
                <a:ea typeface="+mn-ea"/>
                <a:cs typeface="+mn-cs"/>
              </a:rPr>
              <a:t>高效地节约有限的存储空间。消除冗余数据（数据削减）极大地提高了存储系统的空间利用率，节省了存储系统的硬件成本。</a:t>
            </a:r>
          </a:p>
          <a:p>
            <a:r>
              <a:rPr lang="en-US" altLang="zh-CN" sz="1200" b="0" i="1" u="none" strike="noStrike" kern="1200" baseline="0" dirty="0">
                <a:solidFill>
                  <a:schemeClr val="tx1"/>
                </a:solidFill>
                <a:latin typeface="+mn-lt"/>
                <a:ea typeface="+mn-ea"/>
                <a:cs typeface="+mn-cs"/>
              </a:rPr>
              <a:t>     • </a:t>
            </a:r>
            <a:r>
              <a:rPr lang="zh-CN" altLang="en-US" sz="1200" b="0" i="0" u="none" strike="noStrike" kern="1200" baseline="0" dirty="0">
                <a:solidFill>
                  <a:schemeClr val="tx1"/>
                </a:solidFill>
                <a:latin typeface="+mn-lt"/>
                <a:ea typeface="+mn-ea"/>
                <a:cs typeface="+mn-cs"/>
              </a:rPr>
              <a:t>减少网络中冗余数据的传输。在网络存储系统中，消除冗余数据可以减少冗余数据的网络传输，优化网络带宽使用率。</a:t>
            </a:r>
          </a:p>
          <a:p>
            <a:r>
              <a:rPr lang="en-US" altLang="zh-CN" sz="1200" b="0" i="1" u="none" strike="noStrike" kern="1200" baseline="0" dirty="0">
                <a:solidFill>
                  <a:schemeClr val="tx1"/>
                </a:solidFill>
                <a:latin typeface="+mn-lt"/>
                <a:ea typeface="+mn-ea"/>
                <a:cs typeface="+mn-cs"/>
              </a:rPr>
              <a:t>     • </a:t>
            </a:r>
            <a:r>
              <a:rPr lang="zh-CN" altLang="en-US" sz="1200" b="0" i="0" u="none" strike="noStrike" kern="1200" baseline="0" dirty="0">
                <a:solidFill>
                  <a:schemeClr val="tx1"/>
                </a:solidFill>
                <a:latin typeface="+mn-lt"/>
                <a:ea typeface="+mn-ea"/>
                <a:cs typeface="+mn-cs"/>
              </a:rPr>
              <a:t>帮助用户节约时间和成本。具体体现在帮助用户加快数据传输和节省存储设备空间上，从而帮助用户简化数据存储管理和改进用户体验。</a:t>
            </a:r>
            <a:r>
              <a:rPr lang="zh-CN" altLang="zh-CN" sz="1200" kern="1200" dirty="0">
                <a:solidFill>
                  <a:schemeClr val="tx1"/>
                </a:solidFill>
                <a:effectLst/>
                <a:latin typeface="+mn-lt"/>
                <a:ea typeface="+mn-ea"/>
                <a:cs typeface="+mn-cs"/>
              </a:rPr>
              <a:t> </a:t>
            </a:r>
            <a:endParaRPr kumimoji="1" lang="zh-CN" altLang="en-US" dirty="0"/>
          </a:p>
        </p:txBody>
      </p:sp>
      <p:sp>
        <p:nvSpPr>
          <p:cNvPr id="4" name="灯片编号占位符 3"/>
          <p:cNvSpPr>
            <a:spLocks noGrp="1"/>
          </p:cNvSpPr>
          <p:nvPr>
            <p:ph type="sldNum" sz="quarter" idx="5"/>
          </p:nvPr>
        </p:nvSpPr>
        <p:spPr/>
        <p:txBody>
          <a:bodyPr/>
          <a:lstStyle/>
          <a:p>
            <a:fld id="{05DB237A-E83D-4D66-ACA7-E726E4B86443}" type="slidenum">
              <a:rPr lang="zh-CN" altLang="en-US" smtClean="0"/>
              <a:t>3</a:t>
            </a:fld>
            <a:endParaRPr lang="zh-CN" altLang="en-US"/>
          </a:p>
        </p:txBody>
      </p:sp>
    </p:spTree>
    <p:extLst>
      <p:ext uri="{BB962C8B-B14F-4D97-AF65-F5344CB8AC3E}">
        <p14:creationId xmlns:p14="http://schemas.microsoft.com/office/powerpoint/2010/main" val="1447516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  1948</a:t>
            </a:r>
            <a:r>
              <a:rPr lang="zh-CN" altLang="en-US" sz="1200" b="0" i="0" u="none" strike="noStrike" kern="1200" baseline="0" dirty="0">
                <a:solidFill>
                  <a:schemeClr val="tx1"/>
                </a:solidFill>
                <a:latin typeface="+mn-lt"/>
                <a:ea typeface="+mn-ea"/>
                <a:cs typeface="+mn-cs"/>
              </a:rPr>
              <a:t>年，信息论之父香农在其发表的论文</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通信的数学理论</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a:solidFill>
                  <a:schemeClr val="tx1"/>
                </a:solidFill>
                <a:latin typeface="+mn-lt"/>
                <a:ea typeface="+mn-ea"/>
                <a:cs typeface="+mn-cs"/>
              </a:rPr>
              <a:t>A Mathematical Theory of Communication</a:t>
            </a:r>
            <a:r>
              <a:rPr lang="zh-CN" altLang="en-US" sz="1200" b="0" i="0" u="none" strike="noStrike" kern="1200" baseline="0" dirty="0">
                <a:solidFill>
                  <a:schemeClr val="tx1"/>
                </a:solidFill>
                <a:latin typeface="+mn-lt"/>
                <a:ea typeface="+mn-ea"/>
                <a:cs typeface="+mn-cs"/>
              </a:rPr>
              <a:t>）中，香农第一次提出了“信息熵”（</a:t>
            </a:r>
            <a:r>
              <a:rPr lang="en-US" altLang="zh-CN" sz="1200" b="0" i="0" u="none" strike="noStrike" kern="1200" baseline="0" dirty="0">
                <a:solidFill>
                  <a:schemeClr val="tx1"/>
                </a:solidFill>
                <a:latin typeface="+mn-lt"/>
                <a:ea typeface="+mn-ea"/>
                <a:cs typeface="+mn-cs"/>
              </a:rPr>
              <a:t>Information Entropy</a:t>
            </a:r>
            <a:r>
              <a:rPr lang="zh-CN" altLang="en-US" sz="1200" b="0" i="0" u="none" strike="noStrike" kern="1200" baseline="0" dirty="0">
                <a:solidFill>
                  <a:schemeClr val="tx1"/>
                </a:solidFill>
                <a:latin typeface="+mn-lt"/>
                <a:ea typeface="+mn-ea"/>
                <a:cs typeface="+mn-cs"/>
              </a:rPr>
              <a:t>）的概念：阐明了信息出现的概率或者说是不确定性与信息冗余度的关系：任何信息都存在着冗余数据，冗余数据的大小与信息中每个符号（数字、字母或单词）的出现概率或者说不确定性有关。  </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  在数据爆炸式增长的今天，虽然整体的信息量越来越大，但是这个信息的熵值的并没有随之增大，反而在某些场合信息熵值很低，比如数据备份与归档。</a:t>
            </a:r>
            <a:endParaRPr lang="zh-CN" altLang="en-US" dirty="0"/>
          </a:p>
        </p:txBody>
      </p:sp>
      <p:sp>
        <p:nvSpPr>
          <p:cNvPr id="4" name="灯片编号占位符 3"/>
          <p:cNvSpPr>
            <a:spLocks noGrp="1"/>
          </p:cNvSpPr>
          <p:nvPr>
            <p:ph type="sldNum" sz="quarter" idx="5"/>
          </p:nvPr>
        </p:nvSpPr>
        <p:spPr/>
        <p:txBody>
          <a:bodyPr/>
          <a:lstStyle/>
          <a:p>
            <a:fld id="{05DB237A-E83D-4D66-ACA7-E726E4B86443}" type="slidenum">
              <a:rPr lang="zh-CN" altLang="en-US" smtClean="0"/>
              <a:t>5</a:t>
            </a:fld>
            <a:endParaRPr lang="zh-CN" altLang="en-US"/>
          </a:p>
        </p:txBody>
      </p:sp>
    </p:spTree>
    <p:extLst>
      <p:ext uri="{BB962C8B-B14F-4D97-AF65-F5344CB8AC3E}">
        <p14:creationId xmlns:p14="http://schemas.microsoft.com/office/powerpoint/2010/main" val="241286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  </a:t>
            </a:r>
            <a:r>
              <a:rPr lang="zh-CN" altLang="en-US" sz="1200" b="0" i="0" u="none" strike="noStrike" kern="1200" baseline="0" dirty="0">
                <a:solidFill>
                  <a:schemeClr val="tx1"/>
                </a:solidFill>
                <a:latin typeface="+mn-lt"/>
                <a:ea typeface="+mn-ea"/>
                <a:cs typeface="+mn-cs"/>
              </a:rPr>
              <a:t>香农的信息熵理论奠定了冗余数据压缩的理论基础，随着电子计算机技术的推广与发展，各种形式的电子信息数据的出现与增长，广义上面来讲，如这个图所示，冗余数据的消除技术包括了三个大分支：传统的无损压缩技术、有损压缩技术、近二十年出现的智能压缩技术（差量压缩和数据去重）。这些技术的出现和推广有着相应的时代背景和需求，反映了当时数据规模的增长和信息熵值的变化。</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  最早的冗余数据消除技术是基于字节编码的技术，其中最为广泛应用的是哈弗曼编码技术。哈弗曼编码是在</a:t>
            </a:r>
            <a:r>
              <a:rPr lang="en-US" altLang="zh-CN" sz="1200" b="0" i="0" u="none" strike="noStrike" kern="1200" baseline="0" dirty="0">
                <a:solidFill>
                  <a:schemeClr val="tx1"/>
                </a:solidFill>
                <a:latin typeface="+mn-lt"/>
                <a:ea typeface="+mn-ea"/>
                <a:cs typeface="+mn-cs"/>
              </a:rPr>
              <a:t>1952</a:t>
            </a:r>
            <a:r>
              <a:rPr lang="zh-CN" altLang="en-US" sz="1200" b="0" i="0" u="none" strike="noStrike" kern="1200" baseline="0" dirty="0">
                <a:solidFill>
                  <a:schemeClr val="tx1"/>
                </a:solidFill>
                <a:latin typeface="+mn-lt"/>
                <a:ea typeface="+mn-ea"/>
                <a:cs typeface="+mn-cs"/>
              </a:rPr>
              <a:t>年，由麻省理工学院的博士生大卫</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哈弗曼</a:t>
            </a:r>
            <a:r>
              <a:rPr lang="en-US" altLang="zh-CN" sz="1200" b="0" i="0" u="none" strike="noStrike" kern="1200" baseline="0" dirty="0">
                <a:solidFill>
                  <a:schemeClr val="tx1"/>
                </a:solidFill>
                <a:latin typeface="+mn-lt"/>
                <a:ea typeface="+mn-ea"/>
                <a:cs typeface="+mn-cs"/>
              </a:rPr>
              <a:t>David A. Huffman</a:t>
            </a:r>
            <a:r>
              <a:rPr lang="zh-CN" altLang="en-US" sz="1200" b="0" i="0" u="none" strike="noStrike" kern="1200" baseline="0" dirty="0">
                <a:solidFill>
                  <a:schemeClr val="tx1"/>
                </a:solidFill>
                <a:latin typeface="+mn-lt"/>
                <a:ea typeface="+mn-ea"/>
                <a:cs typeface="+mn-cs"/>
              </a:rPr>
              <a:t>提出的一种熵编码算法。但是哈弗曼的提出的这种构陷二叉树编码方法也有着一定的缺陷，其与理论的基于信息熵的压缩极限还有一定的差距。于是研究人员也逐步寻找其他的更加接近理论极限值的熵编码技术，算术编码就是基于这个问题而被提出的一种全新的思路的编码技术。传统的熵编码方法通常是把输入的消息分割为符号，然后对每个符号进行编码，而算术编码是直接把整个输入的消息编码为一个小数，然后对这小数不断填充编码信息，使其无限接近信息熵的理论压缩极限；算术编码是一种压缩效率更高的熵编码技术，但是相应的计算开销（编码与解码）也更多，目前主要应用于图像压缩领域，由于算术编码的开销问题和版权问题（</a:t>
            </a:r>
            <a:r>
              <a:rPr lang="en-US" altLang="zh-CN" sz="1200" b="0" i="0" u="none" strike="noStrike" kern="1200" baseline="0" dirty="0">
                <a:solidFill>
                  <a:schemeClr val="tx1"/>
                </a:solidFill>
                <a:latin typeface="+mn-lt"/>
                <a:ea typeface="+mn-ea"/>
                <a:cs typeface="+mn-cs"/>
              </a:rPr>
              <a:t>IBM</a:t>
            </a:r>
            <a:r>
              <a:rPr lang="zh-CN" altLang="en-US" sz="1200" b="0" i="0" u="none" strike="noStrike" kern="1200" baseline="0" dirty="0">
                <a:solidFill>
                  <a:schemeClr val="tx1"/>
                </a:solidFill>
                <a:latin typeface="+mn-lt"/>
                <a:ea typeface="+mn-ea"/>
                <a:cs typeface="+mn-cs"/>
              </a:rPr>
              <a:t>公司在这个方向申请了大量的专利），目前哈弗曼编码依然占据了字节级压缩技术的主流地位。</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  基于字典模型的编码技术是上个世纪七十年代提出的一种数据无损压缩技术，也是现在最为广泛应用的无损压缩技术，几乎大家日常使用的所有的通用压缩技术都采用了基于字典的压缩技术。最早的基于字典的编码技术</a:t>
            </a:r>
            <a:r>
              <a:rPr lang="en-US" altLang="zh-CN" sz="1200" b="0" i="0" u="none" strike="noStrike" kern="1200" baseline="0" dirty="0">
                <a:solidFill>
                  <a:schemeClr val="tx1"/>
                </a:solidFill>
                <a:latin typeface="+mn-lt"/>
                <a:ea typeface="+mn-ea"/>
                <a:cs typeface="+mn-cs"/>
              </a:rPr>
              <a:t>LZ77</a:t>
            </a:r>
            <a:r>
              <a:rPr lang="zh-CN" altLang="en-US" sz="1200" b="0" i="0" u="none" strike="noStrike" kern="1200" baseline="0" dirty="0">
                <a:solidFill>
                  <a:schemeClr val="tx1"/>
                </a:solidFill>
                <a:latin typeface="+mn-lt"/>
                <a:ea typeface="+mn-ea"/>
                <a:cs typeface="+mn-cs"/>
              </a:rPr>
              <a:t>和</a:t>
            </a:r>
            <a:r>
              <a:rPr lang="en-US" altLang="zh-CN" sz="1200" b="0" i="0" u="none" strike="noStrike" kern="1200" baseline="0" dirty="0">
                <a:solidFill>
                  <a:schemeClr val="tx1"/>
                </a:solidFill>
                <a:latin typeface="+mn-lt"/>
                <a:ea typeface="+mn-ea"/>
                <a:cs typeface="+mn-cs"/>
              </a:rPr>
              <a:t>LZ88 </a:t>
            </a:r>
            <a:r>
              <a:rPr lang="zh-CN" altLang="en-US" sz="1200" b="0" i="0" u="none" strike="noStrike" kern="1200" baseline="0" dirty="0">
                <a:solidFill>
                  <a:schemeClr val="tx1"/>
                </a:solidFill>
                <a:latin typeface="+mn-lt"/>
                <a:ea typeface="+mn-ea"/>
                <a:cs typeface="+mn-cs"/>
              </a:rPr>
              <a:t>是由以色列的两位科学家</a:t>
            </a:r>
            <a:r>
              <a:rPr lang="en-US" altLang="zh-CN" sz="1200" b="0" i="0" u="none" strike="noStrike" kern="1200" baseline="0" dirty="0">
                <a:solidFill>
                  <a:schemeClr val="tx1"/>
                </a:solidFill>
                <a:latin typeface="+mn-lt"/>
                <a:ea typeface="+mn-ea"/>
                <a:cs typeface="+mn-cs"/>
              </a:rPr>
              <a:t>Abraham Lempel</a:t>
            </a:r>
            <a:r>
              <a:rPr lang="zh-CN" altLang="en-US" sz="1200" b="0" i="0" u="none" strike="noStrike" kern="1200" baseline="0" dirty="0">
                <a:solidFill>
                  <a:schemeClr val="tx1"/>
                </a:solidFill>
                <a:latin typeface="+mn-lt"/>
                <a:ea typeface="+mn-ea"/>
                <a:cs typeface="+mn-cs"/>
              </a:rPr>
              <a:t>与</a:t>
            </a:r>
            <a:r>
              <a:rPr lang="en-US" altLang="zh-CN" sz="1200" b="0" i="0" u="none" strike="noStrike" kern="1200" baseline="0" dirty="0">
                <a:solidFill>
                  <a:schemeClr val="tx1"/>
                </a:solidFill>
                <a:latin typeface="+mn-lt"/>
                <a:ea typeface="+mn-ea"/>
                <a:cs typeface="+mn-cs"/>
              </a:rPr>
              <a:t>Jacob Ziv</a:t>
            </a:r>
            <a:r>
              <a:rPr lang="zh-CN" altLang="en-US" sz="1200" b="0" i="0" u="none" strike="noStrike" kern="1200" baseline="0" dirty="0">
                <a:solidFill>
                  <a:schemeClr val="tx1"/>
                </a:solidFill>
                <a:latin typeface="+mn-lt"/>
                <a:ea typeface="+mn-ea"/>
                <a:cs typeface="+mn-cs"/>
              </a:rPr>
              <a:t>分别于</a:t>
            </a:r>
            <a:r>
              <a:rPr lang="en-US" altLang="zh-CN" sz="1200" b="0" i="0" u="none" strike="noStrike" kern="1200" baseline="0" dirty="0">
                <a:solidFill>
                  <a:schemeClr val="tx1"/>
                </a:solidFill>
                <a:latin typeface="+mn-lt"/>
                <a:ea typeface="+mn-ea"/>
                <a:cs typeface="+mn-cs"/>
              </a:rPr>
              <a:t>1977</a:t>
            </a:r>
            <a:r>
              <a:rPr lang="zh-CN" altLang="en-US" sz="1200" b="0" i="0" u="none" strike="noStrike" kern="1200" baseline="0" dirty="0">
                <a:solidFill>
                  <a:schemeClr val="tx1"/>
                </a:solidFill>
                <a:latin typeface="+mn-lt"/>
                <a:ea typeface="+mn-ea"/>
                <a:cs typeface="+mn-cs"/>
              </a:rPr>
              <a:t>年和</a:t>
            </a:r>
            <a:r>
              <a:rPr lang="en-US" altLang="zh-CN" sz="1200" b="0" i="0" u="none" strike="noStrike" kern="1200" baseline="0" dirty="0">
                <a:solidFill>
                  <a:schemeClr val="tx1"/>
                </a:solidFill>
                <a:latin typeface="+mn-lt"/>
                <a:ea typeface="+mn-ea"/>
                <a:cs typeface="+mn-cs"/>
              </a:rPr>
              <a:t>1988</a:t>
            </a:r>
            <a:r>
              <a:rPr lang="zh-CN" altLang="en-US" sz="1200" b="0" i="0" u="none" strike="noStrike" kern="1200" baseline="0" dirty="0">
                <a:solidFill>
                  <a:schemeClr val="tx1"/>
                </a:solidFill>
                <a:latin typeface="+mn-lt"/>
                <a:ea typeface="+mn-ea"/>
                <a:cs typeface="+mn-cs"/>
              </a:rPr>
              <a:t>年提出来的基于字符串的编码技术，其颠覆了以往的基于单个字符的冗余编码技术，更加高效和简便了实现了数据规模增长后的数据压缩。</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  有损数据压缩技术是上个世纪七八十年代随着图像、视频、音频等信息数据的产生，而出现的一种压缩技术。所谓有损压缩是利用了人类对图像或声波中的某些频率成分不敏感的特性，允许压缩过程中损失一定的信息；虽然不能完全恢复原始数据，但是所损失的部分对理解原始图像的影响缩小，却换来了大得多的压缩比。有损压缩广泛应用于语音，图像和视频数据的压缩。</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  数据差量压缩技术（</a:t>
            </a:r>
            <a:r>
              <a:rPr lang="en-US" altLang="zh-CN" sz="1200" b="0" i="0" u="none" strike="noStrike" kern="1200" baseline="0" dirty="0">
                <a:solidFill>
                  <a:schemeClr val="tx1"/>
                </a:solidFill>
                <a:latin typeface="+mn-lt"/>
                <a:ea typeface="+mn-ea"/>
                <a:cs typeface="+mn-cs"/>
              </a:rPr>
              <a:t>Delta Compression</a:t>
            </a:r>
            <a:r>
              <a:rPr lang="zh-CN" altLang="en-US" sz="1200" b="0" i="0" u="none" strike="noStrike" kern="1200" baseline="0" dirty="0">
                <a:solidFill>
                  <a:schemeClr val="tx1"/>
                </a:solidFill>
                <a:latin typeface="+mn-lt"/>
                <a:ea typeface="+mn-ea"/>
                <a:cs typeface="+mn-cs"/>
              </a:rPr>
              <a:t>）和数据去重技术（</a:t>
            </a:r>
            <a:r>
              <a:rPr lang="en-US" altLang="zh-CN" sz="1200" b="0" i="0" u="none" strike="noStrike" kern="1200" baseline="0" dirty="0">
                <a:solidFill>
                  <a:schemeClr val="tx1"/>
                </a:solidFill>
                <a:latin typeface="+mn-lt"/>
                <a:ea typeface="+mn-ea"/>
                <a:cs typeface="+mn-cs"/>
              </a:rPr>
              <a:t>Data Deduplication</a:t>
            </a:r>
            <a:r>
              <a:rPr lang="zh-CN" altLang="en-US" sz="1200" b="0" i="0" u="none" strike="noStrike" kern="1200" baseline="0" dirty="0">
                <a:solidFill>
                  <a:schemeClr val="tx1"/>
                </a:solidFill>
                <a:latin typeface="+mn-lt"/>
                <a:ea typeface="+mn-ea"/>
                <a:cs typeface="+mn-cs"/>
              </a:rPr>
              <a:t>）是上个世纪九十年代以后提出的一种智能压缩技术，这两项压缩技术是针对特别的应用场合和数据规模的持续增长的背景提出来的冗余数据消除技术。</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  冗余数据消除技术是随着时代背景发展起来的，其反映了当时的数据规模和冗余数据存在的粒度，从字节级到字符串级到数据块级和文件级。</a:t>
            </a:r>
            <a:endParaRPr lang="zh-CN" altLang="en-US" dirty="0"/>
          </a:p>
        </p:txBody>
      </p:sp>
      <p:sp>
        <p:nvSpPr>
          <p:cNvPr id="4" name="灯片编号占位符 3"/>
          <p:cNvSpPr>
            <a:spLocks noGrp="1"/>
          </p:cNvSpPr>
          <p:nvPr>
            <p:ph type="sldNum" sz="quarter" idx="5"/>
          </p:nvPr>
        </p:nvSpPr>
        <p:spPr/>
        <p:txBody>
          <a:bodyPr/>
          <a:lstStyle/>
          <a:p>
            <a:fld id="{05DB237A-E83D-4D66-ACA7-E726E4B86443}" type="slidenum">
              <a:rPr lang="zh-CN" altLang="en-US" smtClean="0"/>
              <a:t>6</a:t>
            </a:fld>
            <a:endParaRPr lang="zh-CN" altLang="en-US"/>
          </a:p>
        </p:txBody>
      </p:sp>
    </p:spTree>
    <p:extLst>
      <p:ext uri="{BB962C8B-B14F-4D97-AF65-F5344CB8AC3E}">
        <p14:creationId xmlns:p14="http://schemas.microsoft.com/office/powerpoint/2010/main" val="1920265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baseline="0" dirty="0">
                <a:solidFill>
                  <a:schemeClr val="tx1"/>
                </a:solidFill>
                <a:latin typeface="+mn-lt"/>
                <a:ea typeface="+mn-ea"/>
                <a:cs typeface="+mn-cs"/>
              </a:rPr>
              <a:t>数据去重主要包括了四个阶段：数据分块、指纹计算、索引查找、存储管理。其中</a:t>
            </a:r>
            <a:r>
              <a:rPr lang="zh-CN" altLang="en-US" dirty="0"/>
              <a:t>数据分块阶段将输入数据划分成若干数据块，指纹计算阶段为每个数据块计算出指纹来唯一标识它。指纹</a:t>
            </a:r>
            <a:r>
              <a:rPr lang="zh-CN" altLang="en-US" sz="1200" b="0" i="0" u="none" strike="noStrike" kern="1200" baseline="0" dirty="0">
                <a:solidFill>
                  <a:schemeClr val="tx1"/>
                </a:solidFill>
                <a:latin typeface="+mn-lt"/>
                <a:ea typeface="+mn-ea"/>
                <a:cs typeface="+mn-cs"/>
              </a:rPr>
              <a:t>索引指的是根据数据块的指纹查找匹配，如果有两个数据块的指纹匹配相等，那么它们所表示的数据块也相等。数据存储管理的时候，将非重复数据块直接写入存储系统；如果是重复数据块，则将重复的地址信息记录下来，以便于后续恢复操作。此外，由于数据去重系统中存储的数据块可能会被多个文件共享，所以数据去重后的恢复与删除也与传统的数据存储有很大的区别。</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05DB237A-E83D-4D66-ACA7-E726E4B86443}" type="slidenum">
              <a:rPr lang="zh-CN" altLang="en-US" smtClean="0"/>
              <a:t>7</a:t>
            </a:fld>
            <a:endParaRPr lang="zh-CN" altLang="en-US"/>
          </a:p>
        </p:txBody>
      </p:sp>
    </p:spTree>
    <p:extLst>
      <p:ext uri="{BB962C8B-B14F-4D97-AF65-F5344CB8AC3E}">
        <p14:creationId xmlns:p14="http://schemas.microsoft.com/office/powerpoint/2010/main" val="3631831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现在主流有两种数据分块策略</a:t>
            </a:r>
            <a:r>
              <a:rPr kumimoji="1" lang="en-US" altLang="zh-CN" dirty="0"/>
              <a:t>,</a:t>
            </a:r>
            <a:r>
              <a:rPr kumimoji="1" lang="zh-CN" altLang="en-US" dirty="0"/>
              <a:t>一种是定长分块而另一种是基于内容定义分块（也就是变长分块）。</a:t>
            </a:r>
            <a:r>
              <a:rPr lang="zh-CN" altLang="zh-CN" sz="1200" kern="1200" dirty="0">
                <a:solidFill>
                  <a:schemeClr val="tx1"/>
                </a:solidFill>
                <a:effectLst/>
                <a:latin typeface="+mn-lt"/>
                <a:ea typeface="+mn-ea"/>
                <a:cs typeface="+mn-cs"/>
              </a:rPr>
              <a:t>定长分块</a:t>
            </a:r>
            <a:r>
              <a:rPr lang="en-US" altLang="zh-CN" sz="1200" kern="1200" dirty="0">
                <a:solidFill>
                  <a:schemeClr val="tx1"/>
                </a:solidFill>
                <a:effectLst/>
                <a:latin typeface="+mn-lt"/>
                <a:ea typeface="+mn-ea"/>
                <a:cs typeface="+mn-cs"/>
              </a:rPr>
              <a:t>(the Fixed-Size chunking, FSC)</a:t>
            </a:r>
            <a:r>
              <a:rPr lang="zh-CN" altLang="zh-CN" sz="1200" kern="1200" dirty="0">
                <a:solidFill>
                  <a:schemeClr val="tx1"/>
                </a:solidFill>
                <a:effectLst/>
                <a:latin typeface="+mn-lt"/>
                <a:ea typeface="+mn-ea"/>
                <a:cs typeface="+mn-cs"/>
              </a:rPr>
              <a:t>是最简单的分块算法，将文件或输入数据流分割成相等的固定大小的数据块</a:t>
            </a:r>
            <a:r>
              <a:rPr lang="en-US" altLang="zh-CN" sz="1200" kern="1200" dirty="0">
                <a:solidFill>
                  <a:schemeClr val="tx1"/>
                </a:solidFill>
                <a:effectLst/>
                <a:latin typeface="+mn-lt"/>
                <a:ea typeface="+mn-ea"/>
                <a:cs typeface="+mn-cs"/>
              </a:rPr>
              <a:t>(Chunk)</a:t>
            </a:r>
            <a:r>
              <a:rPr lang="zh-CN" altLang="zh-CN" sz="1200" kern="1200" dirty="0">
                <a:solidFill>
                  <a:schemeClr val="tx1"/>
                </a:solidFill>
                <a:effectLst/>
                <a:latin typeface="+mn-lt"/>
                <a:ea typeface="+mn-ea"/>
                <a:cs typeface="+mn-cs"/>
              </a:rPr>
              <a:t>。经过定长分块</a:t>
            </a:r>
            <a:r>
              <a:rPr lang="en-US" altLang="zh-CN" sz="1200" kern="1200" dirty="0">
                <a:solidFill>
                  <a:schemeClr val="tx1"/>
                </a:solidFill>
                <a:effectLst/>
                <a:latin typeface="+mn-lt"/>
                <a:ea typeface="+mn-ea"/>
                <a:cs typeface="+mn-cs"/>
              </a:rPr>
              <a:t>(the Fixed-Size chunking, FSC)</a:t>
            </a:r>
            <a:r>
              <a:rPr lang="zh-CN" altLang="zh-CN" sz="1200" kern="1200" dirty="0">
                <a:solidFill>
                  <a:schemeClr val="tx1"/>
                </a:solidFill>
                <a:effectLst/>
                <a:latin typeface="+mn-lt"/>
                <a:ea typeface="+mn-ea"/>
                <a:cs typeface="+mn-cs"/>
              </a:rPr>
              <a:t>操作后，如果文件或者输入数据流的一部分（无论多小）发生了修改（如插入或者删除等操作），不仅包含修改部分的数据块会发生变化，而且所有后续的数据块都会产生变化，这是因为所有的这些数据块的边界都发生了边界位移的问题。这可能导致进行修改操作前相同的两个数据块变得完全不同，造成基于定长分块算法的数据去重系统的重复数据识别率显著降低。</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p:txBody>
      </p:sp>
      <p:sp>
        <p:nvSpPr>
          <p:cNvPr id="4" name="灯片编号占位符 3"/>
          <p:cNvSpPr>
            <a:spLocks noGrp="1"/>
          </p:cNvSpPr>
          <p:nvPr>
            <p:ph type="sldNum" sz="quarter" idx="5"/>
          </p:nvPr>
        </p:nvSpPr>
        <p:spPr/>
        <p:txBody>
          <a:bodyPr/>
          <a:lstStyle/>
          <a:p>
            <a:fld id="{05DB237A-E83D-4D66-ACA7-E726E4B86443}" type="slidenum">
              <a:rPr lang="zh-CN" altLang="en-US" smtClean="0"/>
              <a:t>8</a:t>
            </a:fld>
            <a:endParaRPr lang="zh-CN" altLang="en-US"/>
          </a:p>
        </p:txBody>
      </p:sp>
    </p:spTree>
    <p:extLst>
      <p:ext uri="{BB962C8B-B14F-4D97-AF65-F5344CB8AC3E}">
        <p14:creationId xmlns:p14="http://schemas.microsoft.com/office/powerpoint/2010/main" val="707089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在这里介绍基于内容定义的分块算法之前，首先为大家介绍</a:t>
                </a:r>
                <a:r>
                  <a:rPr lang="en-US" altLang="zh-CN" sz="1200" kern="1200" dirty="0">
                    <a:solidFill>
                      <a:schemeClr val="tx1"/>
                    </a:solidFill>
                    <a:effectLst/>
                    <a:latin typeface="+mn-lt"/>
                    <a:ea typeface="+mn-ea"/>
                    <a:cs typeface="+mn-cs"/>
                  </a:rPr>
                  <a:t>Rabin</a:t>
                </a:r>
                <a:r>
                  <a:rPr lang="zh-CN" altLang="en-US" sz="1200" kern="1200" dirty="0">
                    <a:solidFill>
                      <a:schemeClr val="tx1"/>
                    </a:solidFill>
                    <a:effectLst/>
                    <a:latin typeface="+mn-lt"/>
                    <a:ea typeface="+mn-ea"/>
                    <a:cs typeface="+mn-cs"/>
                  </a:rPr>
                  <a:t>算法。</a:t>
                </a:r>
                <a:r>
                  <a:rPr lang="en-US" altLang="zh-CN" sz="1200" kern="1200" dirty="0">
                    <a:solidFill>
                      <a:schemeClr val="tx1"/>
                    </a:solidFill>
                    <a:effectLst/>
                    <a:latin typeface="+mn-lt"/>
                    <a:ea typeface="+mn-ea"/>
                    <a:cs typeface="+mn-cs"/>
                  </a:rPr>
                  <a:t>Rabin</a:t>
                </a:r>
                <a:r>
                  <a:rPr lang="zh-CN" altLang="en-US" sz="1200" kern="1200" dirty="0">
                    <a:solidFill>
                      <a:schemeClr val="tx1"/>
                    </a:solidFill>
                    <a:effectLst/>
                    <a:latin typeface="+mn-lt"/>
                    <a:ea typeface="+mn-ea"/>
                    <a:cs typeface="+mn-cs"/>
                  </a:rPr>
                  <a:t>算法</a:t>
                </a:r>
                <a:r>
                  <a:rPr lang="zh-CN" altLang="zh-CN" sz="1200" kern="1200" dirty="0">
                    <a:solidFill>
                      <a:schemeClr val="tx1"/>
                    </a:solidFill>
                    <a:effectLst/>
                    <a:latin typeface="+mn-lt"/>
                    <a:ea typeface="+mn-ea"/>
                    <a:cs typeface="+mn-cs"/>
                  </a:rPr>
                  <a:t>是基于内容定义分块（</a:t>
                </a:r>
                <a:r>
                  <a:rPr lang="en-US" altLang="zh-CN" sz="1200" kern="1200" dirty="0">
                    <a:solidFill>
                      <a:schemeClr val="tx1"/>
                    </a:solidFill>
                    <a:effectLst/>
                    <a:latin typeface="+mn-lt"/>
                    <a:ea typeface="+mn-ea"/>
                    <a:cs typeface="+mn-cs"/>
                  </a:rPr>
                  <a:t>the Content-Defined chunking, CDC</a:t>
                </a:r>
                <a:r>
                  <a:rPr lang="zh-CN" altLang="zh-CN" sz="1200" kern="1200" dirty="0">
                    <a:solidFill>
                      <a:schemeClr val="tx1"/>
                    </a:solidFill>
                    <a:effectLst/>
                    <a:latin typeface="+mn-lt"/>
                    <a:ea typeface="+mn-ea"/>
                    <a:cs typeface="+mn-cs"/>
                  </a:rPr>
                  <a:t>）中用于重复数据删除的滑动窗口哈希值计算的使用最广泛的算法。</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D</a:t>
                </a:r>
                <a:r>
                  <a:rPr lang="zh-CN" altLang="zh-CN" sz="1200" kern="1200" dirty="0">
                    <a:solidFill>
                      <a:schemeClr val="tx1"/>
                    </a:solidFill>
                    <a:effectLst/>
                    <a:latin typeface="+mn-lt"/>
                    <a:ea typeface="+mn-ea"/>
                    <a:cs typeface="+mn-cs"/>
                  </a:rPr>
                  <a:t>是平均块大小，</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𝛼</m:t>
                    </m:r>
                  </m:oMath>
                </a14:m>
                <a:r>
                  <a:rPr lang="zh-CN" altLang="zh-CN" sz="1200" kern="1200" dirty="0">
                    <a:solidFill>
                      <a:schemeClr val="tx1"/>
                    </a:solidFill>
                    <a:effectLst/>
                    <a:latin typeface="+mn-lt"/>
                    <a:ea typeface="+mn-ea"/>
                    <a:cs typeface="+mn-cs"/>
                  </a:rPr>
                  <a:t>是滑动窗口中的字节数。</a:t>
                </a:r>
                <a:r>
                  <a:rPr lang="en-US" altLang="zh-CN" sz="1200" kern="1200" dirty="0">
                    <a:solidFill>
                      <a:schemeClr val="tx1"/>
                    </a:solidFill>
                    <a:effectLst/>
                    <a:latin typeface="+mn-lt"/>
                    <a:ea typeface="+mn-ea"/>
                    <a:cs typeface="+mn-cs"/>
                  </a:rPr>
                  <a:t>Rabin</a:t>
                </a:r>
                <a:r>
                  <a:rPr lang="zh-CN" altLang="zh-CN" sz="1200" kern="1200" dirty="0">
                    <a:solidFill>
                      <a:schemeClr val="tx1"/>
                    </a:solidFill>
                    <a:effectLst/>
                    <a:latin typeface="+mn-lt"/>
                    <a:ea typeface="+mn-ea"/>
                    <a:cs typeface="+mn-cs"/>
                  </a:rPr>
                  <a:t>指纹是通过动态哈希算法获得的，因为它能够以递增的方式计算指纹。对于滑动窗口中的子字符串，可以通过</a:t>
                </a:r>
                <a:r>
                  <a:rPr lang="zh-CN" altLang="en-US" sz="1200" kern="1200" dirty="0">
                    <a:solidFill>
                      <a:schemeClr val="tx1"/>
                    </a:solidFill>
                    <a:effectLst/>
                    <a:latin typeface="+mn-lt"/>
                    <a:ea typeface="+mn-ea"/>
                    <a:cs typeface="+mn-cs"/>
                  </a:rPr>
                  <a:t>下面这个</a:t>
                </a:r>
                <a:r>
                  <a:rPr lang="zh-CN" altLang="zh-CN" sz="1200" kern="1200" dirty="0">
                    <a:solidFill>
                      <a:schemeClr val="tx1"/>
                    </a:solidFill>
                    <a:effectLst/>
                    <a:latin typeface="+mn-lt"/>
                    <a:ea typeface="+mn-ea"/>
                    <a:cs typeface="+mn-cs"/>
                  </a:rPr>
                  <a:t>公式从已有值递增地计算指纹。</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因此构建一个新的</a:t>
                </a:r>
                <a:r>
                  <a:rPr lang="en-US" altLang="zh-CN" sz="1200" kern="1200" dirty="0">
                    <a:solidFill>
                      <a:schemeClr val="tx1"/>
                    </a:solidFill>
                    <a:effectLst/>
                    <a:latin typeface="+mn-lt"/>
                    <a:ea typeface="+mn-ea"/>
                    <a:cs typeface="+mn-cs"/>
                  </a:rPr>
                  <a:t>Rabin</a:t>
                </a:r>
                <a:r>
                  <a:rPr lang="zh-CN" altLang="en-US" sz="1200" kern="1200" dirty="0">
                    <a:solidFill>
                      <a:schemeClr val="tx1"/>
                    </a:solidFill>
                    <a:effectLst/>
                    <a:latin typeface="+mn-lt"/>
                    <a:ea typeface="+mn-ea"/>
                    <a:cs typeface="+mn-cs"/>
                  </a:rPr>
                  <a:t>哈希</a:t>
                </a:r>
                <a:r>
                  <a:rPr lang="zh-CN" altLang="zh-CN" sz="1200" kern="1200" dirty="0">
                    <a:solidFill>
                      <a:schemeClr val="tx1"/>
                    </a:solidFill>
                    <a:effectLst/>
                    <a:latin typeface="+mn-lt"/>
                    <a:ea typeface="+mn-ea"/>
                    <a:cs typeface="+mn-cs"/>
                  </a:rPr>
                  <a:t>可以从旧的</a:t>
                </a:r>
                <a:r>
                  <a:rPr lang="en-US" altLang="zh-CN" sz="1200" kern="1200" dirty="0">
                    <a:solidFill>
                      <a:schemeClr val="tx1"/>
                    </a:solidFill>
                    <a:effectLst/>
                    <a:latin typeface="+mn-lt"/>
                    <a:ea typeface="+mn-ea"/>
                    <a:cs typeface="+mn-cs"/>
                  </a:rPr>
                  <a:t>Rabin</a:t>
                </a:r>
                <a:r>
                  <a:rPr lang="zh-CN" altLang="zh-CN" sz="1200" kern="1200" dirty="0">
                    <a:solidFill>
                      <a:schemeClr val="tx1"/>
                    </a:solidFill>
                    <a:effectLst/>
                    <a:latin typeface="+mn-lt"/>
                    <a:ea typeface="+mn-ea"/>
                    <a:cs typeface="+mn-cs"/>
                  </a:rPr>
                  <a:t>哈希得出，仅仅只需要两个异或运算，一个或运算，两个左移和每字节两个数组查找即可。</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在这里首先为大家介绍</a:t>
                </a:r>
                <a:r>
                  <a:rPr lang="en-US" altLang="zh-CN" sz="1200" kern="1200" dirty="0">
                    <a:solidFill>
                      <a:schemeClr val="tx1"/>
                    </a:solidFill>
                    <a:effectLst/>
                    <a:latin typeface="+mn-lt"/>
                    <a:ea typeface="+mn-ea"/>
                    <a:cs typeface="+mn-cs"/>
                  </a:rPr>
                  <a:t>Rabin</a:t>
                </a:r>
                <a:r>
                  <a:rPr lang="zh-CN" altLang="en-US" sz="1200" kern="1200" dirty="0">
                    <a:solidFill>
                      <a:schemeClr val="tx1"/>
                    </a:solidFill>
                    <a:effectLst/>
                    <a:latin typeface="+mn-lt"/>
                    <a:ea typeface="+mn-ea"/>
                    <a:cs typeface="+mn-cs"/>
                  </a:rPr>
                  <a:t>算法</a:t>
                </a:r>
                <a:r>
                  <a:rPr lang="en-US" altLang="zh-CN" sz="1200" kern="1200" dirty="0">
                    <a:solidFill>
                      <a:schemeClr val="tx1"/>
                    </a:solidFill>
                    <a:effectLst/>
                    <a:latin typeface="+mn-lt"/>
                    <a:ea typeface="+mn-ea"/>
                    <a:cs typeface="+mn-cs"/>
                  </a:rPr>
                  <a:t>Rabin</a:t>
                </a:r>
                <a:r>
                  <a:rPr lang="zh-CN" altLang="zh-CN" sz="1200" kern="1200" dirty="0">
                    <a:solidFill>
                      <a:schemeClr val="tx1"/>
                    </a:solidFill>
                    <a:effectLst/>
                    <a:latin typeface="+mn-lt"/>
                    <a:ea typeface="+mn-ea"/>
                    <a:cs typeface="+mn-cs"/>
                  </a:rPr>
                  <a:t>指纹算法是基于内容定义分块（</a:t>
                </a:r>
                <a:r>
                  <a:rPr lang="en-US" altLang="zh-CN" sz="1200" kern="1200" dirty="0">
                    <a:solidFill>
                      <a:schemeClr val="tx1"/>
                    </a:solidFill>
                    <a:effectLst/>
                    <a:latin typeface="+mn-lt"/>
                    <a:ea typeface="+mn-ea"/>
                    <a:cs typeface="+mn-cs"/>
                  </a:rPr>
                  <a:t>the Content-Defined chunking, CDC</a:t>
                </a:r>
                <a:r>
                  <a:rPr lang="zh-CN" altLang="zh-CN" sz="1200" kern="1200" dirty="0">
                    <a:solidFill>
                      <a:schemeClr val="tx1"/>
                    </a:solidFill>
                    <a:effectLst/>
                    <a:latin typeface="+mn-lt"/>
                    <a:ea typeface="+mn-ea"/>
                    <a:cs typeface="+mn-cs"/>
                  </a:rPr>
                  <a:t>）中用于重复数据删除的滑动窗口哈希值计算的使用最广泛的算法。</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D</a:t>
                </a:r>
                <a:r>
                  <a:rPr lang="zh-CN" altLang="zh-CN" sz="1200" kern="1200" dirty="0">
                    <a:solidFill>
                      <a:schemeClr val="tx1"/>
                    </a:solidFill>
                    <a:effectLst/>
                    <a:latin typeface="+mn-lt"/>
                    <a:ea typeface="+mn-ea"/>
                    <a:cs typeface="+mn-cs"/>
                  </a:rPr>
                  <a:t>是平均块大小，</a:t>
                </a:r>
                <a:r>
                  <a:rPr lang="en-US" altLang="zh-CN" sz="1200" i="0" kern="1200">
                    <a:solidFill>
                      <a:schemeClr val="tx1"/>
                    </a:solidFill>
                    <a:effectLst/>
                    <a:latin typeface="+mn-lt"/>
                    <a:ea typeface="+mn-ea"/>
                    <a:cs typeface="+mn-cs"/>
                  </a:rPr>
                  <a:t>𝛼</a:t>
                </a:r>
                <a:r>
                  <a:rPr lang="zh-CN" altLang="zh-CN" sz="1200" kern="1200" dirty="0">
                    <a:solidFill>
                      <a:schemeClr val="tx1"/>
                    </a:solidFill>
                    <a:effectLst/>
                    <a:latin typeface="+mn-lt"/>
                    <a:ea typeface="+mn-ea"/>
                    <a:cs typeface="+mn-cs"/>
                  </a:rPr>
                  <a:t>是滑动窗口中的字节数。</a:t>
                </a:r>
                <a:r>
                  <a:rPr lang="en-US" altLang="zh-CN" sz="1200" kern="1200" dirty="0">
                    <a:solidFill>
                      <a:schemeClr val="tx1"/>
                    </a:solidFill>
                    <a:effectLst/>
                    <a:latin typeface="+mn-lt"/>
                    <a:ea typeface="+mn-ea"/>
                    <a:cs typeface="+mn-cs"/>
                  </a:rPr>
                  <a:t>Rabin</a:t>
                </a:r>
                <a:r>
                  <a:rPr lang="zh-CN" altLang="zh-CN" sz="1200" kern="1200" dirty="0">
                    <a:solidFill>
                      <a:schemeClr val="tx1"/>
                    </a:solidFill>
                    <a:effectLst/>
                    <a:latin typeface="+mn-lt"/>
                    <a:ea typeface="+mn-ea"/>
                    <a:cs typeface="+mn-cs"/>
                  </a:rPr>
                  <a:t>指纹是通过动态哈希算法获得的，因为它能够以递增的方式计算指纹。对于滑动窗口中的子字符串，可以通过公式</a:t>
                </a:r>
                <a:r>
                  <a:rPr lang="en-US" altLang="zh-CN" sz="1200" kern="1200" dirty="0">
                    <a:solidFill>
                      <a:schemeClr val="tx1"/>
                    </a:solidFill>
                    <a:effectLst/>
                    <a:latin typeface="+mn-lt"/>
                    <a:ea typeface="+mn-ea"/>
                    <a:cs typeface="+mn-cs"/>
                  </a:rPr>
                  <a:t>(2.6)</a:t>
                </a:r>
                <a:r>
                  <a:rPr lang="zh-CN" altLang="zh-CN" sz="1200" kern="1200" dirty="0">
                    <a:solidFill>
                      <a:schemeClr val="tx1"/>
                    </a:solidFill>
                    <a:effectLst/>
                    <a:latin typeface="+mn-lt"/>
                    <a:ea typeface="+mn-ea"/>
                    <a:cs typeface="+mn-cs"/>
                  </a:rPr>
                  <a:t>从已有值递增地计算指纹。</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因此构建一个新的</a:t>
                </a:r>
                <a:r>
                  <a:rPr lang="en-US" altLang="zh-CN" sz="1200" kern="1200" dirty="0">
                    <a:solidFill>
                      <a:schemeClr val="tx1"/>
                    </a:solidFill>
                    <a:effectLst/>
                    <a:latin typeface="+mn-lt"/>
                    <a:ea typeface="+mn-ea"/>
                    <a:cs typeface="+mn-cs"/>
                  </a:rPr>
                  <a:t>Rabin</a:t>
                </a:r>
                <a:r>
                  <a:rPr lang="zh-CN" altLang="zh-CN" sz="1200" kern="1200" dirty="0">
                    <a:solidFill>
                      <a:schemeClr val="tx1"/>
                    </a:solidFill>
                    <a:effectLst/>
                    <a:latin typeface="+mn-lt"/>
                    <a:ea typeface="+mn-ea"/>
                    <a:cs typeface="+mn-cs"/>
                  </a:rPr>
                  <a:t>哈希可以从旧的</a:t>
                </a:r>
                <a:r>
                  <a:rPr lang="en-US" altLang="zh-CN" sz="1200" kern="1200" dirty="0">
                    <a:solidFill>
                      <a:schemeClr val="tx1"/>
                    </a:solidFill>
                    <a:effectLst/>
                    <a:latin typeface="+mn-lt"/>
                    <a:ea typeface="+mn-ea"/>
                    <a:cs typeface="+mn-cs"/>
                  </a:rPr>
                  <a:t>Rabin</a:t>
                </a:r>
                <a:r>
                  <a:rPr lang="zh-CN" altLang="zh-CN" sz="1200" kern="1200" dirty="0">
                    <a:solidFill>
                      <a:schemeClr val="tx1"/>
                    </a:solidFill>
                    <a:effectLst/>
                    <a:latin typeface="+mn-lt"/>
                    <a:ea typeface="+mn-ea"/>
                    <a:cs typeface="+mn-cs"/>
                  </a:rPr>
                  <a:t>哈希得出，仅仅只需要两个异或运算，一个或运算，两个左移和每字节两个数组查找即可</a:t>
                </a:r>
                <a:r>
                  <a:rPr lang="en-US" altLang="zh-CN" sz="1200" kern="1200" baseline="30000" dirty="0">
                    <a:solidFill>
                      <a:schemeClr val="tx1"/>
                    </a:solidFill>
                    <a:effectLst/>
                    <a:latin typeface="+mn-lt"/>
                    <a:ea typeface="+mn-ea"/>
                    <a:cs typeface="+mn-cs"/>
                  </a:rPr>
                  <a:t>[48]</a:t>
                </a:r>
                <a:r>
                  <a:rPr lang="zh-CN" altLang="zh-CN" sz="1200" kern="1200" dirty="0">
                    <a:solidFill>
                      <a:schemeClr val="tx1"/>
                    </a:solidFill>
                    <a:effectLst/>
                    <a:latin typeface="+mn-lt"/>
                    <a:ea typeface="+mn-ea"/>
                    <a:cs typeface="+mn-cs"/>
                  </a:rPr>
                  <a:t>。</a:t>
                </a:r>
              </a:p>
              <a:p>
                <a:endParaRPr lang="zh-CN" altLang="en-US" dirty="0"/>
              </a:p>
            </p:txBody>
          </p:sp>
        </mc:Fallback>
      </mc:AlternateContent>
      <p:sp>
        <p:nvSpPr>
          <p:cNvPr id="4" name="灯片编号占位符 3"/>
          <p:cNvSpPr>
            <a:spLocks noGrp="1"/>
          </p:cNvSpPr>
          <p:nvPr>
            <p:ph type="sldNum" sz="quarter" idx="5"/>
          </p:nvPr>
        </p:nvSpPr>
        <p:spPr/>
        <p:txBody>
          <a:bodyPr/>
          <a:lstStyle/>
          <a:p>
            <a:fld id="{05DB237A-E83D-4D66-ACA7-E726E4B86443}" type="slidenum">
              <a:rPr lang="zh-CN" altLang="en-US" smtClean="0"/>
              <a:t>9</a:t>
            </a:fld>
            <a:endParaRPr lang="zh-CN" altLang="en-US"/>
          </a:p>
        </p:txBody>
      </p:sp>
    </p:spTree>
    <p:extLst>
      <p:ext uri="{BB962C8B-B14F-4D97-AF65-F5344CB8AC3E}">
        <p14:creationId xmlns:p14="http://schemas.microsoft.com/office/powerpoint/2010/main" val="1169157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为了解决这种边界位移的问题，</a:t>
                </a:r>
                <a:r>
                  <a:rPr lang="en-US" altLang="zh-CN" sz="1200" kern="1200" dirty="0">
                    <a:solidFill>
                      <a:schemeClr val="tx1"/>
                    </a:solidFill>
                    <a:effectLst/>
                    <a:latin typeface="+mn-lt"/>
                    <a:ea typeface="+mn-ea"/>
                    <a:cs typeface="+mn-cs"/>
                  </a:rPr>
                  <a:t>LBFS</a:t>
                </a:r>
                <a:r>
                  <a:rPr lang="zh-CN" altLang="zh-CN" sz="1200" kern="1200" dirty="0">
                    <a:solidFill>
                      <a:schemeClr val="tx1"/>
                    </a:solidFill>
                    <a:effectLst/>
                    <a:latin typeface="+mn-lt"/>
                    <a:ea typeface="+mn-ea"/>
                    <a:cs typeface="+mn-cs"/>
                  </a:rPr>
                  <a:t>提出了基于内容定义的分块算法</a:t>
                </a:r>
                <a:r>
                  <a:rPr lang="en-US" altLang="zh-CN" sz="1200" kern="1200" dirty="0">
                    <a:solidFill>
                      <a:schemeClr val="tx1"/>
                    </a:solidFill>
                    <a:effectLst/>
                    <a:latin typeface="+mn-lt"/>
                    <a:ea typeface="+mn-ea"/>
                    <a:cs typeface="+mn-cs"/>
                  </a:rPr>
                  <a:t>(the Content-Defined chunking, CDC)</a:t>
                </a:r>
                <a:r>
                  <a:rPr lang="zh-CN" altLang="zh-CN" sz="1200" kern="1200" dirty="0">
                    <a:solidFill>
                      <a:schemeClr val="tx1"/>
                    </a:solidFill>
                    <a:effectLst/>
                    <a:latin typeface="+mn-lt"/>
                    <a:ea typeface="+mn-ea"/>
                    <a:cs typeface="+mn-cs"/>
                  </a:rPr>
                  <a:t>用于文件或数据流进行数据分块操作。，基于内容定义的分块算法使用了滑动窗口技术处理文件或数据流内容，并且使用</a:t>
                </a:r>
                <a:r>
                  <a:rPr lang="en-US" altLang="zh-CN" sz="1200" kern="1200" dirty="0">
                    <a:solidFill>
                      <a:schemeClr val="tx1"/>
                    </a:solidFill>
                    <a:effectLst/>
                    <a:latin typeface="+mn-lt"/>
                    <a:ea typeface="+mn-ea"/>
                    <a:cs typeface="+mn-cs"/>
                  </a:rPr>
                  <a:t>Rabin</a:t>
                </a:r>
                <a:r>
                  <a:rPr lang="zh-CN" altLang="zh-CN" sz="1200" kern="1200" dirty="0">
                    <a:solidFill>
                      <a:schemeClr val="tx1"/>
                    </a:solidFill>
                    <a:effectLst/>
                    <a:latin typeface="+mn-lt"/>
                    <a:ea typeface="+mn-ea"/>
                    <a:cs typeface="+mn-cs"/>
                  </a:rPr>
                  <a:t>指纹算法计算滑动窗口内容的哈希值。如果</a:t>
                </a:r>
                <a:r>
                  <a:rPr lang="en-US" altLang="zh-CN" sz="1200" kern="1200" dirty="0">
                    <a:solidFill>
                      <a:schemeClr val="tx1"/>
                    </a:solidFill>
                    <a:effectLst/>
                    <a:latin typeface="+mn-lt"/>
                    <a:ea typeface="+mn-ea"/>
                    <a:cs typeface="+mn-cs"/>
                  </a:rPr>
                  <a:t>Rabin</a:t>
                </a:r>
                <a:r>
                  <a:rPr lang="zh-CN" altLang="zh-CN" sz="1200" kern="1200" dirty="0">
                    <a:solidFill>
                      <a:schemeClr val="tx1"/>
                    </a:solidFill>
                    <a:effectLst/>
                    <a:latin typeface="+mn-lt"/>
                    <a:ea typeface="+mn-ea"/>
                    <a:cs typeface="+mn-cs"/>
                  </a:rPr>
                  <a:t>指纹的模数，即</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𝑓</m:t>
                    </m:r>
                    <m:r>
                      <a:rPr lang="en-US" altLang="zh-CN" sz="1200" i="1" kern="1200">
                        <a:solidFill>
                          <a:schemeClr val="tx1"/>
                        </a:solidFill>
                        <a:effectLst/>
                        <a:latin typeface="Cambria Math" panose="02040503050406030204" pitchFamily="18" charset="0"/>
                        <a:ea typeface="+mn-ea"/>
                        <a:cs typeface="+mn-cs"/>
                      </a:rPr>
                      <m:t> </m:t>
                    </m:r>
                    <m:r>
                      <a:rPr lang="en-US" altLang="zh-CN" sz="1200" i="1" kern="1200">
                        <a:solidFill>
                          <a:schemeClr val="tx1"/>
                        </a:solidFill>
                        <a:effectLst/>
                        <a:latin typeface="Cambria Math" panose="02040503050406030204" pitchFamily="18" charset="0"/>
                        <a:ea typeface="+mn-ea"/>
                        <a:cs typeface="+mn-cs"/>
                      </a:rPr>
                      <m:t>𝑚𝑜𝑑</m:t>
                    </m:r>
                    <m:r>
                      <a:rPr lang="en-US" altLang="zh-CN" sz="1200" i="1" kern="1200">
                        <a:solidFill>
                          <a:schemeClr val="tx1"/>
                        </a:solidFill>
                        <a:effectLst/>
                        <a:latin typeface="Cambria Math" panose="02040503050406030204" pitchFamily="18" charset="0"/>
                        <a:ea typeface="+mn-ea"/>
                        <a:cs typeface="+mn-cs"/>
                      </a:rPr>
                      <m:t> </m:t>
                    </m:r>
                    <m:r>
                      <a:rPr lang="en-US" altLang="zh-CN" sz="1200" i="1" kern="1200">
                        <a:solidFill>
                          <a:schemeClr val="tx1"/>
                        </a:solidFill>
                        <a:effectLst/>
                        <a:latin typeface="Cambria Math" panose="02040503050406030204" pitchFamily="18" charset="0"/>
                        <a:ea typeface="+mn-ea"/>
                        <a:cs typeface="+mn-cs"/>
                      </a:rPr>
                      <m:t>𝐷</m:t>
                    </m:r>
                  </m:oMath>
                </a14:m>
                <a:r>
                  <a:rPr lang="zh-CN" altLang="zh-CN" sz="1200" kern="1200" dirty="0">
                    <a:solidFill>
                      <a:schemeClr val="tx1"/>
                    </a:solidFill>
                    <a:effectLst/>
                    <a:latin typeface="+mn-lt"/>
                    <a:ea typeface="+mn-ea"/>
                    <a:cs typeface="+mn-cs"/>
                  </a:rPr>
                  <a:t>等于一个预定义值（</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𝐷</m:t>
                    </m:r>
                  </m:oMath>
                </a14:m>
                <a:r>
                  <a:rPr lang="zh-CN" altLang="zh-CN" sz="1200" kern="1200" dirty="0">
                    <a:solidFill>
                      <a:schemeClr val="tx1"/>
                    </a:solidFill>
                    <a:effectLst/>
                    <a:latin typeface="+mn-lt"/>
                    <a:ea typeface="+mn-ea"/>
                    <a:cs typeface="+mn-cs"/>
                  </a:rPr>
                  <a:t>为期望的平均分块大小），就认为这是一个数据块的边界。</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2.2</a:t>
                </a:r>
                <a:r>
                  <a:rPr lang="zh-CN" altLang="zh-CN" sz="1200" kern="1200" dirty="0">
                    <a:solidFill>
                      <a:schemeClr val="tx1"/>
                    </a:solidFill>
                    <a:effectLst/>
                    <a:latin typeface="+mn-lt"/>
                    <a:ea typeface="+mn-ea"/>
                    <a:cs typeface="+mn-cs"/>
                  </a:rPr>
                  <a:t>所示，通过</a:t>
                </a:r>
                <a:r>
                  <a:rPr lang="en-US" altLang="zh-CN" sz="1200" kern="1200" dirty="0">
                    <a:solidFill>
                      <a:schemeClr val="tx1"/>
                    </a:solidFill>
                    <a:effectLst/>
                    <a:latin typeface="+mn-lt"/>
                    <a:ea typeface="+mn-ea"/>
                    <a:cs typeface="+mn-cs"/>
                  </a:rPr>
                  <a:t>Rabin</a:t>
                </a:r>
                <a:r>
                  <a:rPr lang="zh-CN" altLang="zh-CN" sz="1200" kern="1200" dirty="0">
                    <a:solidFill>
                      <a:schemeClr val="tx1"/>
                    </a:solidFill>
                    <a:effectLst/>
                    <a:latin typeface="+mn-lt"/>
                    <a:ea typeface="+mn-ea"/>
                    <a:cs typeface="+mn-cs"/>
                  </a:rPr>
                  <a:t>算法计算滑动窗口</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𝑓</m:t>
                    </m:r>
                  </m:oMath>
                </a14:m>
                <a:r>
                  <a:rPr lang="zh-CN" altLang="zh-CN" sz="1200" kern="1200" dirty="0">
                    <a:solidFill>
                      <a:schemeClr val="tx1"/>
                    </a:solidFill>
                    <a:effectLst/>
                    <a:latin typeface="+mn-lt"/>
                    <a:ea typeface="+mn-ea"/>
                    <a:cs typeface="+mn-cs"/>
                  </a:rPr>
                  <a:t>的哈希值，如果哈希值的最低</a:t>
                </a:r>
                <a14:m>
                  <m:oMath xmlns:m="http://schemas.openxmlformats.org/officeDocument/2006/math">
                    <m:func>
                      <m:funcPr>
                        <m:ctrlPr>
                          <a:rPr lang="zh-CN" altLang="zh-CN" sz="1200" i="1" kern="1200">
                            <a:solidFill>
                              <a:schemeClr val="tx1"/>
                            </a:solidFill>
                            <a:effectLst/>
                            <a:latin typeface="Cambria Math" panose="02040503050406030204" pitchFamily="18" charset="0"/>
                            <a:ea typeface="+mn-ea"/>
                            <a:cs typeface="+mn-cs"/>
                          </a:rPr>
                        </m:ctrlPr>
                      </m:funcPr>
                      <m:fName>
                        <m:sSub>
                          <m:sSubPr>
                            <m:ctrlPr>
                              <a:rPr lang="zh-CN" altLang="zh-CN" sz="1200" i="1" kern="1200">
                                <a:solidFill>
                                  <a:schemeClr val="tx1"/>
                                </a:solidFill>
                                <a:effectLst/>
                                <a:latin typeface="Cambria Math" panose="02040503050406030204" pitchFamily="18" charset="0"/>
                                <a:ea typeface="+mn-ea"/>
                                <a:cs typeface="+mn-cs"/>
                              </a:rPr>
                            </m:ctrlPr>
                          </m:sSubPr>
                          <m:e>
                            <m:r>
                              <m:rPr>
                                <m:sty m:val="p"/>
                              </m:rPr>
                              <a:rPr lang="en-US" altLang="zh-CN" sz="1200" kern="1200">
                                <a:solidFill>
                                  <a:schemeClr val="tx1"/>
                                </a:solidFill>
                                <a:effectLst/>
                                <a:latin typeface="Cambria Math" panose="02040503050406030204" pitchFamily="18" charset="0"/>
                                <a:ea typeface="+mn-ea"/>
                                <a:cs typeface="+mn-cs"/>
                              </a:rPr>
                              <m:t>log</m:t>
                            </m:r>
                          </m:e>
                          <m:sub>
                            <m:r>
                              <a:rPr lang="en-US" altLang="zh-CN" sz="1200" i="1" kern="1200">
                                <a:solidFill>
                                  <a:schemeClr val="tx1"/>
                                </a:solidFill>
                                <a:effectLst/>
                                <a:latin typeface="Cambria Math" panose="02040503050406030204" pitchFamily="18" charset="0"/>
                                <a:ea typeface="+mn-ea"/>
                                <a:cs typeface="+mn-cs"/>
                              </a:rPr>
                              <m:t>2</m:t>
                            </m:r>
                          </m:sub>
                        </m:sSub>
                      </m:fName>
                      <m:e>
                        <m:r>
                          <a:rPr lang="en-US" altLang="zh-CN" sz="1200" i="1" kern="1200">
                            <a:solidFill>
                              <a:schemeClr val="tx1"/>
                            </a:solidFill>
                            <a:effectLst/>
                            <a:latin typeface="Cambria Math" panose="02040503050406030204" pitchFamily="18" charset="0"/>
                            <a:ea typeface="+mn-ea"/>
                            <a:cs typeface="+mn-cs"/>
                          </a:rPr>
                          <m:t>𝐷</m:t>
                        </m:r>
                      </m:e>
                    </m:func>
                  </m:oMath>
                </a14:m>
                <a:r>
                  <a:rPr lang="zh-CN" altLang="zh-CN" sz="1200" kern="1200" dirty="0">
                    <a:solidFill>
                      <a:schemeClr val="tx1"/>
                    </a:solidFill>
                    <a:effectLst/>
                    <a:latin typeface="+mn-lt"/>
                    <a:ea typeface="+mn-ea"/>
                    <a:cs typeface="+mn-cs"/>
                  </a:rPr>
                  <a:t>比特匹配预定义值</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𝑟</m:t>
                    </m:r>
                  </m:oMath>
                </a14:m>
                <a:r>
                  <a:rPr lang="zh-CN" altLang="zh-CN" sz="1200" kern="1200" dirty="0">
                    <a:solidFill>
                      <a:schemeClr val="tx1"/>
                    </a:solidFill>
                    <a:effectLst/>
                    <a:latin typeface="+mn-lt"/>
                    <a:ea typeface="+mn-ea"/>
                    <a:cs typeface="+mn-cs"/>
                  </a:rPr>
                  <a:t>，即</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𝑓</m:t>
                    </m:r>
                    <m:r>
                      <a:rPr lang="en-US" altLang="zh-CN" sz="1200" i="1" kern="1200">
                        <a:solidFill>
                          <a:schemeClr val="tx1"/>
                        </a:solidFill>
                        <a:effectLst/>
                        <a:latin typeface="Cambria Math" panose="02040503050406030204" pitchFamily="18" charset="0"/>
                        <a:ea typeface="+mn-ea"/>
                        <a:cs typeface="+mn-cs"/>
                      </a:rPr>
                      <m:t> </m:t>
                    </m:r>
                    <m:r>
                      <a:rPr lang="en-US" altLang="zh-CN" sz="1200" i="1" kern="1200">
                        <a:solidFill>
                          <a:schemeClr val="tx1"/>
                        </a:solidFill>
                        <a:effectLst/>
                        <a:latin typeface="Cambria Math" panose="02040503050406030204" pitchFamily="18" charset="0"/>
                        <a:ea typeface="+mn-ea"/>
                        <a:cs typeface="+mn-cs"/>
                      </a:rPr>
                      <m:t>𝑚𝑜𝑑</m:t>
                    </m:r>
                    <m:r>
                      <a:rPr lang="en-US" altLang="zh-CN" sz="1200" i="1" kern="1200">
                        <a:solidFill>
                          <a:schemeClr val="tx1"/>
                        </a:solidFill>
                        <a:effectLst/>
                        <a:latin typeface="Cambria Math" panose="02040503050406030204" pitchFamily="18" charset="0"/>
                        <a:ea typeface="+mn-ea"/>
                        <a:cs typeface="+mn-cs"/>
                      </a:rPr>
                      <m:t> </m:t>
                    </m:r>
                    <m:r>
                      <a:rPr lang="en-US" altLang="zh-CN" sz="1200" i="1" kern="1200">
                        <a:solidFill>
                          <a:schemeClr val="tx1"/>
                        </a:solidFill>
                        <a:effectLst/>
                        <a:latin typeface="Cambria Math" panose="02040503050406030204" pitchFamily="18" charset="0"/>
                        <a:ea typeface="+mn-ea"/>
                        <a:cs typeface="+mn-cs"/>
                      </a:rPr>
                      <m:t>𝐷</m:t>
                    </m:r>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𝑟</m:t>
                    </m:r>
                  </m:oMath>
                </a14:m>
                <a:r>
                  <a:rPr lang="zh-CN" altLang="zh-CN" sz="1200" kern="1200" dirty="0">
                    <a:solidFill>
                      <a:schemeClr val="tx1"/>
                    </a:solidFill>
                    <a:effectLst/>
                    <a:latin typeface="+mn-lt"/>
                    <a:ea typeface="+mn-ea"/>
                    <a:cs typeface="+mn-cs"/>
                  </a:rPr>
                  <a:t>，就认为这是一个数据块的边界。图</a:t>
                </a:r>
                <a:r>
                  <a:rPr lang="en-US" altLang="zh-CN" sz="1200" kern="1200" dirty="0">
                    <a:solidFill>
                      <a:schemeClr val="tx1"/>
                    </a:solidFill>
                    <a:effectLst/>
                    <a:latin typeface="+mn-lt"/>
                    <a:ea typeface="+mn-ea"/>
                    <a:cs typeface="+mn-cs"/>
                  </a:rPr>
                  <a:t>2.2</a:t>
                </a:r>
                <a:r>
                  <a:rPr lang="zh-CN" altLang="zh-CN" sz="1200" kern="1200" dirty="0">
                    <a:solidFill>
                      <a:schemeClr val="tx1"/>
                    </a:solidFill>
                    <a:effectLst/>
                    <a:latin typeface="+mn-lt"/>
                    <a:ea typeface="+mn-ea"/>
                    <a:cs typeface="+mn-cs"/>
                  </a:rPr>
                  <a:t>中文件</a:t>
                </a:r>
                <a:r>
                  <a:rPr lang="en-US" altLang="zh-CN" sz="1200" kern="1200" dirty="0">
                    <a:solidFill>
                      <a:schemeClr val="tx1"/>
                    </a:solidFill>
                    <a:effectLst/>
                    <a:latin typeface="+mn-lt"/>
                    <a:ea typeface="+mn-ea"/>
                    <a:cs typeface="+mn-cs"/>
                  </a:rPr>
                  <a:t>V2</a:t>
                </a:r>
                <a:r>
                  <a:rPr lang="zh-CN" altLang="zh-CN" sz="1200" kern="1200" dirty="0">
                    <a:solidFill>
                      <a:schemeClr val="tx1"/>
                    </a:solidFill>
                    <a:effectLst/>
                    <a:latin typeface="+mn-lt"/>
                    <a:ea typeface="+mn-ea"/>
                    <a:cs typeface="+mn-cs"/>
                  </a:rPr>
                  <a:t>是在文件</a:t>
                </a:r>
                <a:r>
                  <a:rPr lang="en-US" altLang="zh-CN" sz="1200" kern="1200" dirty="0">
                    <a:solidFill>
                      <a:schemeClr val="tx1"/>
                    </a:solidFill>
                    <a:effectLst/>
                    <a:latin typeface="+mn-lt"/>
                    <a:ea typeface="+mn-ea"/>
                    <a:cs typeface="+mn-cs"/>
                  </a:rPr>
                  <a:t>V1</a:t>
                </a:r>
                <a:r>
                  <a:rPr lang="zh-CN" altLang="zh-CN" sz="1200" kern="1200" dirty="0">
                    <a:solidFill>
                      <a:schemeClr val="tx1"/>
                    </a:solidFill>
                    <a:effectLst/>
                    <a:latin typeface="+mn-lt"/>
                    <a:ea typeface="+mn-ea"/>
                    <a:cs typeface="+mn-cs"/>
                  </a:rPr>
                  <a:t>基础上修改得到。文件</a:t>
                </a:r>
                <a:r>
                  <a:rPr lang="en-US" altLang="zh-CN" sz="1200" kern="1200" dirty="0">
                    <a:solidFill>
                      <a:schemeClr val="tx1"/>
                    </a:solidFill>
                    <a:effectLst/>
                    <a:latin typeface="+mn-lt"/>
                    <a:ea typeface="+mn-ea"/>
                    <a:cs typeface="+mn-cs"/>
                  </a:rPr>
                  <a:t>V2</a:t>
                </a:r>
                <a:r>
                  <a:rPr lang="zh-CN" altLang="zh-CN" sz="1200" kern="1200" dirty="0">
                    <a:solidFill>
                      <a:schemeClr val="tx1"/>
                    </a:solidFill>
                    <a:effectLst/>
                    <a:latin typeface="+mn-lt"/>
                    <a:ea typeface="+mn-ea"/>
                    <a:cs typeface="+mn-cs"/>
                  </a:rPr>
                  <a:t>的数据块</a:t>
                </a:r>
                <a:r>
                  <a:rPr lang="en-US" altLang="zh-CN" sz="1200" kern="1200" dirty="0">
                    <a:solidFill>
                      <a:schemeClr val="tx1"/>
                    </a:solidFill>
                    <a:effectLst/>
                    <a:latin typeface="+mn-lt"/>
                    <a:ea typeface="+mn-ea"/>
                    <a:cs typeface="+mn-cs"/>
                  </a:rPr>
                  <a:t>C5</a:t>
                </a:r>
                <a:r>
                  <a:rPr lang="zh-CN" altLang="zh-CN" sz="1200" kern="1200" dirty="0">
                    <a:solidFill>
                      <a:schemeClr val="tx1"/>
                    </a:solidFill>
                    <a:effectLst/>
                    <a:latin typeface="+mn-lt"/>
                    <a:ea typeface="+mn-ea"/>
                    <a:cs typeface="+mn-cs"/>
                  </a:rPr>
                  <a:t>中的阴影部分表示文件</a:t>
                </a:r>
                <a:r>
                  <a:rPr lang="en-US" altLang="zh-CN" sz="1200" kern="1200" dirty="0">
                    <a:solidFill>
                      <a:schemeClr val="tx1"/>
                    </a:solidFill>
                    <a:effectLst/>
                    <a:latin typeface="+mn-lt"/>
                    <a:ea typeface="+mn-ea"/>
                    <a:cs typeface="+mn-cs"/>
                  </a:rPr>
                  <a:t>V2</a:t>
                </a:r>
                <a:r>
                  <a:rPr lang="zh-CN" altLang="zh-CN" sz="1200" kern="1200" dirty="0">
                    <a:solidFill>
                      <a:schemeClr val="tx1"/>
                    </a:solidFill>
                    <a:effectLst/>
                    <a:latin typeface="+mn-lt"/>
                    <a:ea typeface="+mn-ea"/>
                    <a:cs typeface="+mn-cs"/>
                  </a:rPr>
                  <a:t>与文件</a:t>
                </a:r>
                <a:r>
                  <a:rPr lang="en-US" altLang="zh-CN" sz="1200" kern="1200" dirty="0">
                    <a:solidFill>
                      <a:schemeClr val="tx1"/>
                    </a:solidFill>
                    <a:effectLst/>
                    <a:latin typeface="+mn-lt"/>
                    <a:ea typeface="+mn-ea"/>
                    <a:cs typeface="+mn-cs"/>
                  </a:rPr>
                  <a:t>V1</a:t>
                </a:r>
                <a:r>
                  <a:rPr lang="zh-CN" altLang="zh-CN" sz="1200" kern="1200" dirty="0">
                    <a:solidFill>
                      <a:schemeClr val="tx1"/>
                    </a:solidFill>
                    <a:effectLst/>
                    <a:latin typeface="+mn-lt"/>
                    <a:ea typeface="+mn-ea"/>
                    <a:cs typeface="+mn-cs"/>
                  </a:rPr>
                  <a:t>相比新插入的内容。通过使用基于内容定义分块算法</a:t>
                </a:r>
                <a:r>
                  <a:rPr lang="en-US" altLang="zh-CN" sz="1200" kern="1200" dirty="0">
                    <a:solidFill>
                      <a:schemeClr val="tx1"/>
                    </a:solidFill>
                    <a:effectLst/>
                    <a:latin typeface="+mn-lt"/>
                    <a:ea typeface="+mn-ea"/>
                    <a:cs typeface="+mn-cs"/>
                  </a:rPr>
                  <a:t>(the Content-Defined chunking, CDC)</a:t>
                </a:r>
                <a:r>
                  <a:rPr lang="zh-CN" altLang="zh-CN" sz="1200" kern="1200" dirty="0">
                    <a:solidFill>
                      <a:schemeClr val="tx1"/>
                    </a:solidFill>
                    <a:effectLst/>
                    <a:latin typeface="+mn-lt"/>
                    <a:ea typeface="+mn-ea"/>
                    <a:cs typeface="+mn-cs"/>
                  </a:rPr>
                  <a:t>，仍然可以识别其内容尚未被修改的数据块</a:t>
                </a:r>
                <a:r>
                  <a:rPr lang="en-US" altLang="zh-CN" sz="1200" kern="1200" dirty="0">
                    <a:solidFill>
                      <a:schemeClr val="tx1"/>
                    </a:solidFill>
                    <a:effectLst/>
                    <a:latin typeface="+mn-lt"/>
                    <a:ea typeface="+mn-ea"/>
                    <a:cs typeface="+mn-cs"/>
                  </a:rPr>
                  <a:t>C3</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C4</a:t>
                </a:r>
                <a:r>
                  <a:rPr lang="zh-CN" altLang="zh-CN" sz="1200" kern="1200" dirty="0">
                    <a:solidFill>
                      <a:schemeClr val="tx1"/>
                    </a:solidFill>
                    <a:effectLst/>
                    <a:latin typeface="+mn-lt"/>
                    <a:ea typeface="+mn-ea"/>
                    <a:cs typeface="+mn-cs"/>
                  </a:rPr>
                  <a:t>的正确边界。所以基于内容分块的数据去重技术更能适应内容频繁修改的文件或数据流，能够找到更多的冗余数据。所以目前主流的数据去重系统大多采用基于</a:t>
                </a:r>
                <a:r>
                  <a:rPr lang="en-US" altLang="zh-CN" sz="1200" kern="1200" dirty="0">
                    <a:solidFill>
                      <a:schemeClr val="tx1"/>
                    </a:solidFill>
                    <a:effectLst/>
                    <a:latin typeface="+mn-lt"/>
                    <a:ea typeface="+mn-ea"/>
                    <a:cs typeface="+mn-cs"/>
                  </a:rPr>
                  <a:t>Rabin</a:t>
                </a:r>
                <a:r>
                  <a:rPr lang="zh-CN" altLang="zh-CN" sz="1200" kern="1200" dirty="0">
                    <a:solidFill>
                      <a:schemeClr val="tx1"/>
                    </a:solidFill>
                    <a:effectLst/>
                    <a:latin typeface="+mn-lt"/>
                    <a:ea typeface="+mn-ea"/>
                    <a:cs typeface="+mn-cs"/>
                  </a:rPr>
                  <a:t>指纹的内容定义分块算法。</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而基于内容定义的分块算法就可以避免这个问题。因此在这里本系统使用滑动窗口技术处理数据流，并且使用</a:t>
                </a:r>
                <a:r>
                  <a:rPr kumimoji="1" lang="en-US" altLang="zh-CN" dirty="0"/>
                  <a:t>Rabin</a:t>
                </a:r>
                <a:r>
                  <a:rPr kumimoji="1" lang="zh-CN" altLang="en-US" dirty="0"/>
                  <a:t>指纹算法计算滑动窗口内容的</a:t>
                </a:r>
                <a:r>
                  <a:rPr kumimoji="1" lang="en-US" altLang="zh-CN" dirty="0"/>
                  <a:t>hash</a:t>
                </a:r>
                <a:r>
                  <a:rPr kumimoji="1" lang="zh-CN" altLang="en-US" dirty="0"/>
                  <a:t>值</a:t>
                </a:r>
                <a:r>
                  <a:rPr kumimoji="1" lang="en-US" altLang="zh-CN" dirty="0"/>
                  <a:t>,</a:t>
                </a:r>
                <a:r>
                  <a:rPr kumimoji="1" lang="zh-CN" altLang="en-US" dirty="0"/>
                  <a:t>以完成数据分块操作。</a:t>
                </a:r>
                <a:endParaRPr kumimoji="1" lang="en-US" altLang="zh-CN" dirty="0"/>
              </a:p>
              <a:p>
                <a:r>
                  <a:rPr lang="en-US" altLang="zh-CN" sz="1200" kern="1200" dirty="0">
                    <a:solidFill>
                      <a:schemeClr val="tx1"/>
                    </a:solidFill>
                    <a:effectLst/>
                    <a:latin typeface="+mn-lt"/>
                    <a:ea typeface="+mn-ea"/>
                    <a:cs typeface="+mn-cs"/>
                  </a:rPr>
                  <a:t>Rabin</a:t>
                </a:r>
                <a:r>
                  <a:rPr lang="zh-CN" altLang="zh-CN" sz="1200" kern="1200" dirty="0">
                    <a:solidFill>
                      <a:schemeClr val="tx1"/>
                    </a:solidFill>
                    <a:effectLst/>
                    <a:latin typeface="+mn-lt"/>
                    <a:ea typeface="+mn-ea"/>
                    <a:cs typeface="+mn-cs"/>
                  </a:rPr>
                  <a:t>指纹算法是基于内容定义分块（</a:t>
                </a:r>
                <a:r>
                  <a:rPr lang="en-US" altLang="zh-CN" sz="1200" kern="1200" dirty="0">
                    <a:solidFill>
                      <a:schemeClr val="tx1"/>
                    </a:solidFill>
                    <a:effectLst/>
                    <a:latin typeface="+mn-lt"/>
                    <a:ea typeface="+mn-ea"/>
                    <a:cs typeface="+mn-cs"/>
                  </a:rPr>
                  <a:t>the Content-Defined chunking, CDC</a:t>
                </a:r>
                <a:r>
                  <a:rPr lang="zh-CN" altLang="zh-CN" sz="1200" kern="1200" dirty="0">
                    <a:solidFill>
                      <a:schemeClr val="tx1"/>
                    </a:solidFill>
                    <a:effectLst/>
                    <a:latin typeface="+mn-lt"/>
                    <a:ea typeface="+mn-ea"/>
                    <a:cs typeface="+mn-cs"/>
                  </a:rPr>
                  <a:t>）中用于重复数据删除的滑动窗口哈希值计算的使用最广泛的算法。</a:t>
                </a: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基于内容定义的分块算法（</a:t>
                </a:r>
                <a:r>
                  <a:rPr lang="en-US" altLang="zh-CN" sz="1200" kern="1200" dirty="0">
                    <a:solidFill>
                      <a:schemeClr val="tx1"/>
                    </a:solidFill>
                    <a:effectLst/>
                    <a:latin typeface="+mn-lt"/>
                    <a:ea typeface="+mn-ea"/>
                    <a:cs typeface="+mn-cs"/>
                  </a:rPr>
                  <a:t>the Content-Defined chunking, CDC</a:t>
                </a:r>
                <a:r>
                  <a:rPr lang="zh-CN" altLang="zh-CN" sz="1200" kern="1200" dirty="0">
                    <a:solidFill>
                      <a:schemeClr val="tx1"/>
                    </a:solidFill>
                    <a:effectLst/>
                    <a:latin typeface="+mn-lt"/>
                    <a:ea typeface="+mn-ea"/>
                    <a:cs typeface="+mn-cs"/>
                  </a:rPr>
                  <a:t>）采用了一个滑动窗口移动处理数据流，逐一计算出滑动窗口内数据块的</a:t>
                </a:r>
                <a:r>
                  <a:rPr lang="en-US" altLang="zh-CN" sz="1200" kern="1200" dirty="0">
                    <a:solidFill>
                      <a:schemeClr val="tx1"/>
                    </a:solidFill>
                    <a:effectLst/>
                    <a:latin typeface="+mn-lt"/>
                    <a:ea typeface="+mn-ea"/>
                    <a:cs typeface="+mn-cs"/>
                  </a:rPr>
                  <a:t>Rabin</a:t>
                </a:r>
                <a:r>
                  <a:rPr lang="zh-CN" altLang="zh-CN" sz="1200" kern="1200" dirty="0">
                    <a:solidFill>
                      <a:schemeClr val="tx1"/>
                    </a:solidFill>
                    <a:effectLst/>
                    <a:latin typeface="+mn-lt"/>
                    <a:ea typeface="+mn-ea"/>
                    <a:cs typeface="+mn-cs"/>
                  </a:rPr>
                  <a:t>指纹。</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为了解决这种边界位移的问题</a:t>
                </a:r>
                <a:r>
                  <a:rPr lang="en-US" altLang="zh-CN" sz="1200" kern="1200" baseline="30000" dirty="0">
                    <a:solidFill>
                      <a:schemeClr val="tx1"/>
                    </a:solidFill>
                    <a:effectLst/>
                    <a:latin typeface="+mn-lt"/>
                    <a:ea typeface="+mn-ea"/>
                    <a:cs typeface="+mn-cs"/>
                  </a:rPr>
                  <a:t>[13,55]</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LBFS</a:t>
                </a:r>
                <a:r>
                  <a:rPr lang="en-US" altLang="zh-CN" sz="1200" kern="1200" baseline="30000" dirty="0">
                    <a:solidFill>
                      <a:schemeClr val="tx1"/>
                    </a:solidFill>
                    <a:effectLst/>
                    <a:latin typeface="+mn-lt"/>
                    <a:ea typeface="+mn-ea"/>
                    <a:cs typeface="+mn-cs"/>
                  </a:rPr>
                  <a:t>[13]</a:t>
                </a:r>
                <a:r>
                  <a:rPr lang="zh-CN" altLang="zh-CN" sz="1200" kern="1200" dirty="0">
                    <a:solidFill>
                      <a:schemeClr val="tx1"/>
                    </a:solidFill>
                    <a:effectLst/>
                    <a:latin typeface="+mn-lt"/>
                    <a:ea typeface="+mn-ea"/>
                    <a:cs typeface="+mn-cs"/>
                  </a:rPr>
                  <a:t>提出了基于内容定义的分块算法</a:t>
                </a:r>
                <a:r>
                  <a:rPr lang="en-US" altLang="zh-CN" sz="1200" kern="1200" dirty="0">
                    <a:solidFill>
                      <a:schemeClr val="tx1"/>
                    </a:solidFill>
                    <a:effectLst/>
                    <a:latin typeface="+mn-lt"/>
                    <a:ea typeface="+mn-ea"/>
                    <a:cs typeface="+mn-cs"/>
                  </a:rPr>
                  <a:t>(the Content-Defined chunking, CDC)</a:t>
                </a:r>
                <a:r>
                  <a:rPr lang="zh-CN" altLang="zh-CN" sz="1200" kern="1200" dirty="0">
                    <a:solidFill>
                      <a:schemeClr val="tx1"/>
                    </a:solidFill>
                    <a:effectLst/>
                    <a:latin typeface="+mn-lt"/>
                    <a:ea typeface="+mn-ea"/>
                    <a:cs typeface="+mn-cs"/>
                  </a:rPr>
                  <a:t>用于文件或数据流进行数据分块操作。，基于内容定义的分块算法使用了滑动窗口技术处理文件或数据流内容，并且使用</a:t>
                </a:r>
                <a:r>
                  <a:rPr lang="en-US" altLang="zh-CN" sz="1200" kern="1200" dirty="0">
                    <a:solidFill>
                      <a:schemeClr val="tx1"/>
                    </a:solidFill>
                    <a:effectLst/>
                    <a:latin typeface="+mn-lt"/>
                    <a:ea typeface="+mn-ea"/>
                    <a:cs typeface="+mn-cs"/>
                  </a:rPr>
                  <a:t>Rabin</a:t>
                </a:r>
                <a:r>
                  <a:rPr lang="zh-CN" altLang="zh-CN" sz="1200" kern="1200" dirty="0">
                    <a:solidFill>
                      <a:schemeClr val="tx1"/>
                    </a:solidFill>
                    <a:effectLst/>
                    <a:latin typeface="+mn-lt"/>
                    <a:ea typeface="+mn-ea"/>
                    <a:cs typeface="+mn-cs"/>
                  </a:rPr>
                  <a:t>指纹算法</a:t>
                </a:r>
                <a:r>
                  <a:rPr lang="en-US" altLang="zh-CN" sz="1200" kern="1200" baseline="30000" dirty="0">
                    <a:solidFill>
                      <a:schemeClr val="tx1"/>
                    </a:solidFill>
                    <a:effectLst/>
                    <a:latin typeface="+mn-lt"/>
                    <a:ea typeface="+mn-ea"/>
                    <a:cs typeface="+mn-cs"/>
                  </a:rPr>
                  <a:t>[46]</a:t>
                </a:r>
                <a:r>
                  <a:rPr lang="zh-CN" altLang="zh-CN" sz="1200" kern="1200" dirty="0">
                    <a:solidFill>
                      <a:schemeClr val="tx1"/>
                    </a:solidFill>
                    <a:effectLst/>
                    <a:latin typeface="+mn-lt"/>
                    <a:ea typeface="+mn-ea"/>
                    <a:cs typeface="+mn-cs"/>
                  </a:rPr>
                  <a:t>计算滑动窗口内容的哈希值。如果</a:t>
                </a:r>
                <a:r>
                  <a:rPr lang="en-US" altLang="zh-CN" sz="1200" kern="1200" dirty="0">
                    <a:solidFill>
                      <a:schemeClr val="tx1"/>
                    </a:solidFill>
                    <a:effectLst/>
                    <a:latin typeface="+mn-lt"/>
                    <a:ea typeface="+mn-ea"/>
                    <a:cs typeface="+mn-cs"/>
                  </a:rPr>
                  <a:t>Rabin</a:t>
                </a:r>
                <a:r>
                  <a:rPr lang="zh-CN" altLang="zh-CN" sz="1200" kern="1200" dirty="0">
                    <a:solidFill>
                      <a:schemeClr val="tx1"/>
                    </a:solidFill>
                    <a:effectLst/>
                    <a:latin typeface="+mn-lt"/>
                    <a:ea typeface="+mn-ea"/>
                    <a:cs typeface="+mn-cs"/>
                  </a:rPr>
                  <a:t>指纹的模数，即</a:t>
                </a:r>
                <a:r>
                  <a:rPr lang="en-US" altLang="zh-CN" sz="1200" i="0" kern="1200">
                    <a:solidFill>
                      <a:schemeClr val="tx1"/>
                    </a:solidFill>
                    <a:effectLst/>
                    <a:latin typeface="+mn-lt"/>
                    <a:ea typeface="+mn-ea"/>
                    <a:cs typeface="+mn-cs"/>
                  </a:rPr>
                  <a:t>𝑓 𝑚𝑜𝑑 𝐷</a:t>
                </a:r>
                <a:r>
                  <a:rPr lang="zh-CN" altLang="zh-CN" sz="1200" kern="1200" dirty="0">
                    <a:solidFill>
                      <a:schemeClr val="tx1"/>
                    </a:solidFill>
                    <a:effectLst/>
                    <a:latin typeface="+mn-lt"/>
                    <a:ea typeface="+mn-ea"/>
                    <a:cs typeface="+mn-cs"/>
                  </a:rPr>
                  <a:t>等于一个预定义值（</a:t>
                </a:r>
                <a:r>
                  <a:rPr lang="en-US" altLang="zh-CN" sz="1200" i="0" kern="1200">
                    <a:solidFill>
                      <a:schemeClr val="tx1"/>
                    </a:solidFill>
                    <a:effectLst/>
                    <a:latin typeface="+mn-lt"/>
                    <a:ea typeface="+mn-ea"/>
                    <a:cs typeface="+mn-cs"/>
                  </a:rPr>
                  <a:t>𝐷</a:t>
                </a:r>
                <a:r>
                  <a:rPr lang="zh-CN" altLang="zh-CN" sz="1200" kern="1200" dirty="0">
                    <a:solidFill>
                      <a:schemeClr val="tx1"/>
                    </a:solidFill>
                    <a:effectLst/>
                    <a:latin typeface="+mn-lt"/>
                    <a:ea typeface="+mn-ea"/>
                    <a:cs typeface="+mn-cs"/>
                  </a:rPr>
                  <a:t>为期望的平均分块大小），就认为这是一个数据块的边界。</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2.2</a:t>
                </a:r>
                <a:r>
                  <a:rPr lang="zh-CN" altLang="zh-CN" sz="1200" kern="1200" dirty="0">
                    <a:solidFill>
                      <a:schemeClr val="tx1"/>
                    </a:solidFill>
                    <a:effectLst/>
                    <a:latin typeface="+mn-lt"/>
                    <a:ea typeface="+mn-ea"/>
                    <a:cs typeface="+mn-cs"/>
                  </a:rPr>
                  <a:t>所示，通过</a:t>
                </a:r>
                <a:r>
                  <a:rPr lang="en-US" altLang="zh-CN" sz="1200" kern="1200" dirty="0">
                    <a:solidFill>
                      <a:schemeClr val="tx1"/>
                    </a:solidFill>
                    <a:effectLst/>
                    <a:latin typeface="+mn-lt"/>
                    <a:ea typeface="+mn-ea"/>
                    <a:cs typeface="+mn-cs"/>
                  </a:rPr>
                  <a:t>Rabin</a:t>
                </a:r>
                <a:r>
                  <a:rPr lang="zh-CN" altLang="zh-CN" sz="1200" kern="1200" dirty="0">
                    <a:solidFill>
                      <a:schemeClr val="tx1"/>
                    </a:solidFill>
                    <a:effectLst/>
                    <a:latin typeface="+mn-lt"/>
                    <a:ea typeface="+mn-ea"/>
                    <a:cs typeface="+mn-cs"/>
                  </a:rPr>
                  <a:t>算法计算滑动窗口</a:t>
                </a:r>
                <a:r>
                  <a:rPr lang="en-US" altLang="zh-CN" sz="1200" i="0" kern="1200">
                    <a:solidFill>
                      <a:schemeClr val="tx1"/>
                    </a:solidFill>
                    <a:effectLst/>
                    <a:latin typeface="+mn-lt"/>
                    <a:ea typeface="+mn-ea"/>
                    <a:cs typeface="+mn-cs"/>
                  </a:rPr>
                  <a:t>𝑓</a:t>
                </a:r>
                <a:r>
                  <a:rPr lang="zh-CN" altLang="zh-CN" sz="1200" kern="1200" dirty="0">
                    <a:solidFill>
                      <a:schemeClr val="tx1"/>
                    </a:solidFill>
                    <a:effectLst/>
                    <a:latin typeface="+mn-lt"/>
                    <a:ea typeface="+mn-ea"/>
                    <a:cs typeface="+mn-cs"/>
                  </a:rPr>
                  <a:t>的哈希值，如果哈希值的最低</a:t>
                </a:r>
                <a:r>
                  <a:rPr lang="en-US" altLang="zh-CN" sz="1200" i="0" kern="1200">
                    <a:solidFill>
                      <a:schemeClr val="tx1"/>
                    </a:solidFill>
                    <a:effectLst/>
                    <a:latin typeface="+mn-lt"/>
                    <a:ea typeface="+mn-ea"/>
                    <a:cs typeface="+mn-cs"/>
                  </a:rPr>
                  <a:t>log</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𝐷</a:t>
                </a:r>
                <a:r>
                  <a:rPr lang="zh-CN" altLang="zh-CN" sz="1200" kern="1200" dirty="0">
                    <a:solidFill>
                      <a:schemeClr val="tx1"/>
                    </a:solidFill>
                    <a:effectLst/>
                    <a:latin typeface="+mn-lt"/>
                    <a:ea typeface="+mn-ea"/>
                    <a:cs typeface="+mn-cs"/>
                  </a:rPr>
                  <a:t>比特匹配预定义值</a:t>
                </a:r>
                <a:r>
                  <a:rPr lang="en-US" altLang="zh-CN" sz="1200" i="0" kern="1200">
                    <a:solidFill>
                      <a:schemeClr val="tx1"/>
                    </a:solidFill>
                    <a:effectLst/>
                    <a:latin typeface="+mn-lt"/>
                    <a:ea typeface="+mn-ea"/>
                    <a:cs typeface="+mn-cs"/>
                  </a:rPr>
                  <a:t>𝑟</a:t>
                </a:r>
                <a:r>
                  <a:rPr lang="zh-CN" altLang="zh-CN" sz="1200" kern="1200" dirty="0">
                    <a:solidFill>
                      <a:schemeClr val="tx1"/>
                    </a:solidFill>
                    <a:effectLst/>
                    <a:latin typeface="+mn-lt"/>
                    <a:ea typeface="+mn-ea"/>
                    <a:cs typeface="+mn-cs"/>
                  </a:rPr>
                  <a:t>，即</a:t>
                </a:r>
                <a:r>
                  <a:rPr lang="en-US" altLang="zh-CN" sz="1200" i="0" kern="1200">
                    <a:solidFill>
                      <a:schemeClr val="tx1"/>
                    </a:solidFill>
                    <a:effectLst/>
                    <a:latin typeface="+mn-lt"/>
                    <a:ea typeface="+mn-ea"/>
                    <a:cs typeface="+mn-cs"/>
                  </a:rPr>
                  <a:t>𝑓 𝑚𝑜𝑑 𝐷=𝑟</a:t>
                </a:r>
                <a:r>
                  <a:rPr lang="zh-CN" altLang="zh-CN" sz="1200" kern="1200" dirty="0">
                    <a:solidFill>
                      <a:schemeClr val="tx1"/>
                    </a:solidFill>
                    <a:effectLst/>
                    <a:latin typeface="+mn-lt"/>
                    <a:ea typeface="+mn-ea"/>
                    <a:cs typeface="+mn-cs"/>
                  </a:rPr>
                  <a:t>，就认为这是一个数据块的边界。图</a:t>
                </a:r>
                <a:r>
                  <a:rPr lang="en-US" altLang="zh-CN" sz="1200" kern="1200" dirty="0">
                    <a:solidFill>
                      <a:schemeClr val="tx1"/>
                    </a:solidFill>
                    <a:effectLst/>
                    <a:latin typeface="+mn-lt"/>
                    <a:ea typeface="+mn-ea"/>
                    <a:cs typeface="+mn-cs"/>
                  </a:rPr>
                  <a:t>2.2</a:t>
                </a:r>
                <a:r>
                  <a:rPr lang="zh-CN" altLang="zh-CN" sz="1200" kern="1200" dirty="0">
                    <a:solidFill>
                      <a:schemeClr val="tx1"/>
                    </a:solidFill>
                    <a:effectLst/>
                    <a:latin typeface="+mn-lt"/>
                    <a:ea typeface="+mn-ea"/>
                    <a:cs typeface="+mn-cs"/>
                  </a:rPr>
                  <a:t>中文件</a:t>
                </a:r>
                <a:r>
                  <a:rPr lang="en-US" altLang="zh-CN" sz="1200" kern="1200" dirty="0">
                    <a:solidFill>
                      <a:schemeClr val="tx1"/>
                    </a:solidFill>
                    <a:effectLst/>
                    <a:latin typeface="+mn-lt"/>
                    <a:ea typeface="+mn-ea"/>
                    <a:cs typeface="+mn-cs"/>
                  </a:rPr>
                  <a:t>V2</a:t>
                </a:r>
                <a:r>
                  <a:rPr lang="zh-CN" altLang="zh-CN" sz="1200" kern="1200" dirty="0">
                    <a:solidFill>
                      <a:schemeClr val="tx1"/>
                    </a:solidFill>
                    <a:effectLst/>
                    <a:latin typeface="+mn-lt"/>
                    <a:ea typeface="+mn-ea"/>
                    <a:cs typeface="+mn-cs"/>
                  </a:rPr>
                  <a:t>是在文件</a:t>
                </a:r>
                <a:r>
                  <a:rPr lang="en-US" altLang="zh-CN" sz="1200" kern="1200" dirty="0">
                    <a:solidFill>
                      <a:schemeClr val="tx1"/>
                    </a:solidFill>
                    <a:effectLst/>
                    <a:latin typeface="+mn-lt"/>
                    <a:ea typeface="+mn-ea"/>
                    <a:cs typeface="+mn-cs"/>
                  </a:rPr>
                  <a:t>V1</a:t>
                </a:r>
                <a:r>
                  <a:rPr lang="zh-CN" altLang="zh-CN" sz="1200" kern="1200" dirty="0">
                    <a:solidFill>
                      <a:schemeClr val="tx1"/>
                    </a:solidFill>
                    <a:effectLst/>
                    <a:latin typeface="+mn-lt"/>
                    <a:ea typeface="+mn-ea"/>
                    <a:cs typeface="+mn-cs"/>
                  </a:rPr>
                  <a:t>基础上修改得到。文件</a:t>
                </a:r>
                <a:r>
                  <a:rPr lang="en-US" altLang="zh-CN" sz="1200" kern="1200" dirty="0">
                    <a:solidFill>
                      <a:schemeClr val="tx1"/>
                    </a:solidFill>
                    <a:effectLst/>
                    <a:latin typeface="+mn-lt"/>
                    <a:ea typeface="+mn-ea"/>
                    <a:cs typeface="+mn-cs"/>
                  </a:rPr>
                  <a:t>V2</a:t>
                </a:r>
                <a:r>
                  <a:rPr lang="zh-CN" altLang="zh-CN" sz="1200" kern="1200" dirty="0">
                    <a:solidFill>
                      <a:schemeClr val="tx1"/>
                    </a:solidFill>
                    <a:effectLst/>
                    <a:latin typeface="+mn-lt"/>
                    <a:ea typeface="+mn-ea"/>
                    <a:cs typeface="+mn-cs"/>
                  </a:rPr>
                  <a:t>的数据块</a:t>
                </a:r>
                <a:r>
                  <a:rPr lang="en-US" altLang="zh-CN" sz="1200" kern="1200" dirty="0">
                    <a:solidFill>
                      <a:schemeClr val="tx1"/>
                    </a:solidFill>
                    <a:effectLst/>
                    <a:latin typeface="+mn-lt"/>
                    <a:ea typeface="+mn-ea"/>
                    <a:cs typeface="+mn-cs"/>
                  </a:rPr>
                  <a:t>C5</a:t>
                </a:r>
                <a:r>
                  <a:rPr lang="zh-CN" altLang="zh-CN" sz="1200" kern="1200" dirty="0">
                    <a:solidFill>
                      <a:schemeClr val="tx1"/>
                    </a:solidFill>
                    <a:effectLst/>
                    <a:latin typeface="+mn-lt"/>
                    <a:ea typeface="+mn-ea"/>
                    <a:cs typeface="+mn-cs"/>
                  </a:rPr>
                  <a:t>中的阴影部分表示文件</a:t>
                </a:r>
                <a:r>
                  <a:rPr lang="en-US" altLang="zh-CN" sz="1200" kern="1200" dirty="0">
                    <a:solidFill>
                      <a:schemeClr val="tx1"/>
                    </a:solidFill>
                    <a:effectLst/>
                    <a:latin typeface="+mn-lt"/>
                    <a:ea typeface="+mn-ea"/>
                    <a:cs typeface="+mn-cs"/>
                  </a:rPr>
                  <a:t>V2</a:t>
                </a:r>
                <a:r>
                  <a:rPr lang="zh-CN" altLang="zh-CN" sz="1200" kern="1200" dirty="0">
                    <a:solidFill>
                      <a:schemeClr val="tx1"/>
                    </a:solidFill>
                    <a:effectLst/>
                    <a:latin typeface="+mn-lt"/>
                    <a:ea typeface="+mn-ea"/>
                    <a:cs typeface="+mn-cs"/>
                  </a:rPr>
                  <a:t>与文件</a:t>
                </a:r>
                <a:r>
                  <a:rPr lang="en-US" altLang="zh-CN" sz="1200" kern="1200" dirty="0">
                    <a:solidFill>
                      <a:schemeClr val="tx1"/>
                    </a:solidFill>
                    <a:effectLst/>
                    <a:latin typeface="+mn-lt"/>
                    <a:ea typeface="+mn-ea"/>
                    <a:cs typeface="+mn-cs"/>
                  </a:rPr>
                  <a:t>V1</a:t>
                </a:r>
                <a:r>
                  <a:rPr lang="zh-CN" altLang="zh-CN" sz="1200" kern="1200" dirty="0">
                    <a:solidFill>
                      <a:schemeClr val="tx1"/>
                    </a:solidFill>
                    <a:effectLst/>
                    <a:latin typeface="+mn-lt"/>
                    <a:ea typeface="+mn-ea"/>
                    <a:cs typeface="+mn-cs"/>
                  </a:rPr>
                  <a:t>相比新插入的内容。通过使用基于内容定义分块算法</a:t>
                </a:r>
                <a:r>
                  <a:rPr lang="en-US" altLang="zh-CN" sz="1200" kern="1200" dirty="0">
                    <a:solidFill>
                      <a:schemeClr val="tx1"/>
                    </a:solidFill>
                    <a:effectLst/>
                    <a:latin typeface="+mn-lt"/>
                    <a:ea typeface="+mn-ea"/>
                    <a:cs typeface="+mn-cs"/>
                  </a:rPr>
                  <a:t>(the Content-Defined chunking, CDC)</a:t>
                </a:r>
                <a:r>
                  <a:rPr lang="zh-CN" altLang="zh-CN" sz="1200" kern="1200" dirty="0">
                    <a:solidFill>
                      <a:schemeClr val="tx1"/>
                    </a:solidFill>
                    <a:effectLst/>
                    <a:latin typeface="+mn-lt"/>
                    <a:ea typeface="+mn-ea"/>
                    <a:cs typeface="+mn-cs"/>
                  </a:rPr>
                  <a:t>，仍然可以识别其内容尚未被修改的数据块</a:t>
                </a:r>
                <a:r>
                  <a:rPr lang="en-US" altLang="zh-CN" sz="1200" kern="1200" dirty="0">
                    <a:solidFill>
                      <a:schemeClr val="tx1"/>
                    </a:solidFill>
                    <a:effectLst/>
                    <a:latin typeface="+mn-lt"/>
                    <a:ea typeface="+mn-ea"/>
                    <a:cs typeface="+mn-cs"/>
                  </a:rPr>
                  <a:t>C3</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C4</a:t>
                </a:r>
                <a:r>
                  <a:rPr lang="zh-CN" altLang="zh-CN" sz="1200" kern="1200" dirty="0">
                    <a:solidFill>
                      <a:schemeClr val="tx1"/>
                    </a:solidFill>
                    <a:effectLst/>
                    <a:latin typeface="+mn-lt"/>
                    <a:ea typeface="+mn-ea"/>
                    <a:cs typeface="+mn-cs"/>
                  </a:rPr>
                  <a:t>的正确边界。所以基于内容分块的数据去重技术更能适应内容频繁修改的文件或数据流，能够找到更多的冗余数据。根据</a:t>
                </a:r>
                <a:r>
                  <a:rPr lang="en-US" altLang="zh-CN" sz="1200" kern="1200" dirty="0">
                    <a:solidFill>
                      <a:schemeClr val="tx1"/>
                    </a:solidFill>
                    <a:effectLst/>
                    <a:latin typeface="+mn-lt"/>
                    <a:ea typeface="+mn-ea"/>
                    <a:cs typeface="+mn-cs"/>
                  </a:rPr>
                  <a:t>Microsoft</a:t>
                </a:r>
                <a:r>
                  <a:rPr lang="zh-CN" altLang="zh-CN" sz="1200" kern="1200" dirty="0">
                    <a:solidFill>
                      <a:schemeClr val="tx1"/>
                    </a:solidFill>
                    <a:effectLst/>
                    <a:latin typeface="+mn-lt"/>
                    <a:ea typeface="+mn-ea"/>
                    <a:cs typeface="+mn-cs"/>
                  </a:rPr>
                  <a:t>的研究数据（样本为</a:t>
                </a:r>
                <a:r>
                  <a:rPr lang="en-US" altLang="zh-CN" sz="1200" kern="1200" dirty="0">
                    <a:solidFill>
                      <a:schemeClr val="tx1"/>
                    </a:solidFill>
                    <a:effectLst/>
                    <a:latin typeface="+mn-lt"/>
                    <a:ea typeface="+mn-ea"/>
                    <a:cs typeface="+mn-cs"/>
                  </a:rPr>
                  <a:t>852</a:t>
                </a:r>
                <a:r>
                  <a:rPr lang="zh-CN" altLang="zh-CN" sz="1200" kern="1200" dirty="0">
                    <a:solidFill>
                      <a:schemeClr val="tx1"/>
                    </a:solidFill>
                    <a:effectLst/>
                    <a:latin typeface="+mn-lt"/>
                    <a:ea typeface="+mn-ea"/>
                    <a:cs typeface="+mn-cs"/>
                  </a:rPr>
                  <a:t>个用户文件系统的数据负载）表明</a:t>
                </a:r>
                <a:r>
                  <a:rPr lang="en-US" altLang="zh-CN" sz="1200" kern="1200" baseline="30000" dirty="0">
                    <a:solidFill>
                      <a:schemeClr val="tx1"/>
                    </a:solidFill>
                    <a:effectLst/>
                    <a:latin typeface="+mn-lt"/>
                    <a:ea typeface="+mn-ea"/>
                    <a:cs typeface="+mn-cs"/>
                  </a:rPr>
                  <a:t>[5,6]</a:t>
                </a:r>
                <a:r>
                  <a:rPr lang="zh-CN" altLang="zh-CN" sz="1200" kern="1200" dirty="0">
                    <a:solidFill>
                      <a:schemeClr val="tx1"/>
                    </a:solidFill>
                    <a:effectLst/>
                    <a:latin typeface="+mn-lt"/>
                    <a:ea typeface="+mn-ea"/>
                    <a:cs typeface="+mn-cs"/>
                  </a:rPr>
                  <a:t>，当平均分块为</a:t>
                </a:r>
                <a:r>
                  <a:rPr lang="en-US" altLang="zh-CN" sz="1200" kern="1200" dirty="0">
                    <a:solidFill>
                      <a:schemeClr val="tx1"/>
                    </a:solidFill>
                    <a:effectLst/>
                    <a:latin typeface="+mn-lt"/>
                    <a:ea typeface="+mn-ea"/>
                    <a:cs typeface="+mn-cs"/>
                  </a:rPr>
                  <a:t>8KB</a:t>
                </a:r>
                <a:r>
                  <a:rPr lang="zh-CN" altLang="zh-CN" sz="1200" kern="1200" dirty="0">
                    <a:solidFill>
                      <a:schemeClr val="tx1"/>
                    </a:solidFill>
                    <a:effectLst/>
                    <a:latin typeface="+mn-lt"/>
                    <a:ea typeface="+mn-ea"/>
                    <a:cs typeface="+mn-cs"/>
                  </a:rPr>
                  <a:t>时，基于内容定义的分块算法可以比定长分块算法多检测到约</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的冗余数据。所以目前主流的数据去重系统大多采用基于</a:t>
                </a:r>
                <a:r>
                  <a:rPr lang="en-US" altLang="zh-CN" sz="1200" kern="1200" dirty="0">
                    <a:solidFill>
                      <a:schemeClr val="tx1"/>
                    </a:solidFill>
                    <a:effectLst/>
                    <a:latin typeface="+mn-lt"/>
                    <a:ea typeface="+mn-ea"/>
                    <a:cs typeface="+mn-cs"/>
                  </a:rPr>
                  <a:t>Rabin</a:t>
                </a:r>
                <a:r>
                  <a:rPr lang="zh-CN" altLang="zh-CN" sz="1200" kern="1200" dirty="0">
                    <a:solidFill>
                      <a:schemeClr val="tx1"/>
                    </a:solidFill>
                    <a:effectLst/>
                    <a:latin typeface="+mn-lt"/>
                    <a:ea typeface="+mn-ea"/>
                    <a:cs typeface="+mn-cs"/>
                  </a:rPr>
                  <a:t>指纹的内容定义分块算法</a:t>
                </a:r>
                <a:r>
                  <a:rPr lang="en-US" altLang="zh-CN" sz="1200" kern="1200" baseline="30000" dirty="0">
                    <a:solidFill>
                      <a:schemeClr val="tx1"/>
                    </a:solidFill>
                    <a:effectLst/>
                    <a:latin typeface="+mn-lt"/>
                    <a:ea typeface="+mn-ea"/>
                    <a:cs typeface="+mn-cs"/>
                  </a:rPr>
                  <a:t>[7,15]</a:t>
                </a:r>
                <a:r>
                  <a:rPr lang="zh-CN" altLang="zh-CN" sz="1200" kern="1200" dirty="0">
                    <a:solidFill>
                      <a:schemeClr val="tx1"/>
                    </a:solidFill>
                    <a:effectLst/>
                    <a:latin typeface="+mn-lt"/>
                    <a:ea typeface="+mn-ea"/>
                    <a:cs typeface="+mn-cs"/>
                  </a:rPr>
                  <a:t>。</a:t>
                </a:r>
              </a:p>
              <a:p>
                <a:endParaRPr lang="zh-CN" altLang="en-US" dirty="0"/>
              </a:p>
            </p:txBody>
          </p:sp>
        </mc:Fallback>
      </mc:AlternateContent>
      <p:sp>
        <p:nvSpPr>
          <p:cNvPr id="4" name="灯片编号占位符 3"/>
          <p:cNvSpPr>
            <a:spLocks noGrp="1"/>
          </p:cNvSpPr>
          <p:nvPr>
            <p:ph type="sldNum" sz="quarter" idx="5"/>
          </p:nvPr>
        </p:nvSpPr>
        <p:spPr/>
        <p:txBody>
          <a:bodyPr/>
          <a:lstStyle/>
          <a:p>
            <a:fld id="{05DB237A-E83D-4D66-ACA7-E726E4B86443}" type="slidenum">
              <a:rPr lang="zh-CN" altLang="en-US" smtClean="0"/>
              <a:t>10</a:t>
            </a:fld>
            <a:endParaRPr lang="zh-CN" altLang="en-US"/>
          </a:p>
        </p:txBody>
      </p:sp>
    </p:spTree>
    <p:extLst>
      <p:ext uri="{BB962C8B-B14F-4D97-AF65-F5344CB8AC3E}">
        <p14:creationId xmlns:p14="http://schemas.microsoft.com/office/powerpoint/2010/main" val="27645670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pic>
        <p:nvPicPr>
          <p:cNvPr id="2050" name="图片 8"/>
          <p:cNvPicPr>
            <a:picLocks noChangeAspect="1"/>
          </p:cNvPicPr>
          <p:nvPr userDrawn="1"/>
        </p:nvPicPr>
        <p:blipFill>
          <a:blip r:embed="rId2"/>
          <a:stretch>
            <a:fillRect/>
          </a:stretch>
        </p:blipFill>
        <p:spPr>
          <a:xfrm>
            <a:off x="1588" y="9525"/>
            <a:ext cx="9144000" cy="6845300"/>
          </a:xfrm>
          <a:prstGeom prst="rect">
            <a:avLst/>
          </a:prstGeom>
          <a:noFill/>
          <a:ln w="9525">
            <a:noFill/>
          </a:ln>
        </p:spPr>
      </p:pic>
      <p:sp>
        <p:nvSpPr>
          <p:cNvPr id="2" name="Rectangle 23"/>
          <p:cNvSpPr>
            <a:spLocks noChangeArrowheads="1"/>
          </p:cNvSpPr>
          <p:nvPr/>
        </p:nvSpPr>
        <p:spPr bwMode="auto">
          <a:xfrm flipV="1">
            <a:off x="315913" y="3589340"/>
            <a:ext cx="8693150" cy="55563"/>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2pPr>
            <a:lvl3pPr marL="11430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3pPr>
            <a:lvl4pPr marL="16002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4pPr>
            <a:lvl5pPr marL="20574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5pPr>
            <a:lvl6pPr marL="25146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6pPr>
            <a:lvl7pPr marL="29718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7pPr>
            <a:lvl8pPr marL="34290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8pPr>
            <a:lvl9pPr marL="38862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9pPr>
          </a:lstStyle>
          <a:p>
            <a:pPr fontAlgn="base">
              <a:spcAft>
                <a:spcPct val="0"/>
              </a:spcAft>
              <a:defRPr/>
            </a:pPr>
            <a:endParaRPr lang="zh-CN" altLang="en-US" sz="1500"/>
          </a:p>
        </p:txBody>
      </p:sp>
      <p:sp>
        <p:nvSpPr>
          <p:cNvPr id="136195" name="Rectangle 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b="1">
                <a:solidFill>
                  <a:srgbClr val="0000CC"/>
                </a:solidFill>
                <a:latin typeface="Times" charset="0"/>
              </a:defRPr>
            </a:lvl1pPr>
          </a:lstStyle>
          <a:p>
            <a:pPr lvl="0"/>
            <a:r>
              <a:rPr lang="zh-CN" altLang="en-US" noProof="0"/>
              <a:t>单击此处编辑母版副标题样式</a:t>
            </a:r>
          </a:p>
        </p:txBody>
      </p:sp>
      <p:sp>
        <p:nvSpPr>
          <p:cNvPr id="10" name="标题 9"/>
          <p:cNvSpPr>
            <a:spLocks noGrp="1"/>
          </p:cNvSpPr>
          <p:nvPr>
            <p:ph type="title"/>
          </p:nvPr>
        </p:nvSpPr>
        <p:spPr>
          <a:xfrm>
            <a:off x="485775" y="908720"/>
            <a:ext cx="8229600" cy="863600"/>
          </a:xfrm>
        </p:spPr>
        <p:txBody>
          <a:bodyPr/>
          <a:lstStyle/>
          <a:p>
            <a:r>
              <a:rPr lang="zh-CN" altLang="en-US" dirty="0"/>
              <a:t>单击此处编辑母版标题样式</a:t>
            </a:r>
          </a:p>
        </p:txBody>
      </p:sp>
      <p:sp>
        <p:nvSpPr>
          <p:cNvPr id="11" name="日期占位符 1"/>
          <p:cNvSpPr>
            <a:spLocks noGrp="1"/>
          </p:cNvSpPr>
          <p:nvPr>
            <p:ph type="dt" sz="half" idx="2"/>
          </p:nvPr>
        </p:nvSpPr>
        <p:spPr bwMode="auto">
          <a:xfrm>
            <a:off x="457200" y="6245225"/>
            <a:ext cx="2133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defRPr/>
            </a:pPr>
            <a:endParaRPr lang="en-US" altLang="zh-CN" dirty="0">
              <a:solidFill>
                <a:srgbClr val="000000"/>
              </a:solidFill>
            </a:endParaRPr>
          </a:p>
        </p:txBody>
      </p:sp>
      <p:sp>
        <p:nvSpPr>
          <p:cNvPr id="12" name="页脚占位符 2"/>
          <p:cNvSpPr>
            <a:spLocks noGrp="1"/>
          </p:cNvSpPr>
          <p:nvPr>
            <p:ph type="ftr" sz="quarter" idx="3"/>
          </p:nvPr>
        </p:nvSpPr>
        <p:spPr bwMode="auto">
          <a:xfrm>
            <a:off x="3124200" y="6245225"/>
            <a:ext cx="2895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defRPr/>
            </a:pPr>
            <a:endParaRPr lang="en-US" altLang="zh-CN" dirty="0">
              <a:solidFill>
                <a:srgbClr val="000000"/>
              </a:solidFill>
            </a:endParaRPr>
          </a:p>
        </p:txBody>
      </p:sp>
      <p:sp>
        <p:nvSpPr>
          <p:cNvPr id="13" name="灯片编号占位符 8"/>
          <p:cNvSpPr>
            <a:spLocks noGrp="1"/>
          </p:cNvSpPr>
          <p:nvPr>
            <p:ph type="sldNum" sz="quarter" idx="4"/>
          </p:nvPr>
        </p:nvSpPr>
        <p:spPr bwMode="auto">
          <a:xfrm>
            <a:off x="6553200" y="6245225"/>
            <a:ext cx="2133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defRPr/>
            </a:pPr>
            <a:fld id="{6A90D09A-ED5D-47CC-A45F-D492BA9A6C1B}" type="slidenum">
              <a:rPr lang="en-US" altLang="zh-CN" smtClean="0">
                <a:solidFill>
                  <a:srgbClr val="000000"/>
                </a:solidFill>
              </a:rPr>
              <a:t>‹#›</a:t>
            </a:fld>
            <a:endParaRPr lang="en-US" altLang="zh-CN" dirty="0">
              <a:solidFill>
                <a:srgbClr val="00000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dirty="0">
              <a:solidFill>
                <a:srgbClr val="000000"/>
              </a:solidFill>
            </a:endParaRPr>
          </a:p>
        </p:txBody>
      </p:sp>
      <p:sp>
        <p:nvSpPr>
          <p:cNvPr id="3" name="Footer Placeholder 2"/>
          <p:cNvSpPr>
            <a:spLocks noGrp="1"/>
          </p:cNvSpPr>
          <p:nvPr>
            <p:ph type="ftr" sz="quarter" idx="11"/>
          </p:nvPr>
        </p:nvSpPr>
        <p:spPr/>
        <p:txBody>
          <a:bodyPr/>
          <a:lstStyle/>
          <a:p>
            <a:pPr>
              <a:defRPr/>
            </a:pPr>
            <a:endParaRPr lang="en-US" altLang="zh-CN" dirty="0">
              <a:solidFill>
                <a:srgbClr val="000000"/>
              </a:solidFill>
            </a:endParaRPr>
          </a:p>
        </p:txBody>
      </p:sp>
      <p:sp>
        <p:nvSpPr>
          <p:cNvPr id="4" name="Slide Number Placeholder 3"/>
          <p:cNvSpPr>
            <a:spLocks noGrp="1"/>
          </p:cNvSpPr>
          <p:nvPr>
            <p:ph type="sldNum" sz="quarter" idx="12"/>
          </p:nvPr>
        </p:nvSpPr>
        <p:spPr/>
        <p:txBody>
          <a:bodyPr/>
          <a:lstStyle/>
          <a:p>
            <a:pPr>
              <a:defRPr/>
            </a:pPr>
            <a:fld id="{6A90D09A-ED5D-47CC-A45F-D492BA9A6C1B}" type="slidenum">
              <a:rPr lang="en-US" altLang="zh-CN" smtClean="0">
                <a:solidFill>
                  <a:srgbClr val="000000"/>
                </a:solidFill>
              </a:rPr>
              <a:t>‹#›</a:t>
            </a:fld>
            <a:endParaRPr lang="en-US" altLang="zh-CN" dirty="0">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pPr fontAlgn="base">
              <a:spcAft>
                <a:spcPct val="0"/>
              </a:spcAft>
              <a:defRPr/>
            </a:pPr>
            <a:endParaRPr lang="en-US" altLang="zh-CN" dirty="0">
              <a:solidFill>
                <a:srgbClr val="000000"/>
              </a:solidFill>
              <a:latin typeface="Arial" panose="020B0604020202020204" pitchFamily="34" charset="0"/>
            </a:endParaRPr>
          </a:p>
        </p:txBody>
      </p:sp>
      <p:sp>
        <p:nvSpPr>
          <p:cNvPr id="6" name="Footer Placeholder 5"/>
          <p:cNvSpPr>
            <a:spLocks noGrp="1"/>
          </p:cNvSpPr>
          <p:nvPr>
            <p:ph type="ftr" sz="quarter" idx="11"/>
          </p:nvPr>
        </p:nvSpPr>
        <p:spPr/>
        <p:txBody>
          <a:bodyPr/>
          <a:lstStyle/>
          <a:p>
            <a:pPr fontAlgn="base">
              <a:spcAft>
                <a:spcPct val="0"/>
              </a:spcAft>
              <a:defRPr/>
            </a:pPr>
            <a:endParaRPr lang="en-US" altLang="zh-CN" dirty="0">
              <a:solidFill>
                <a:srgbClr val="000000"/>
              </a:solidFill>
              <a:latin typeface="Arial" panose="020B0604020202020204" pitchFamily="34" charset="0"/>
            </a:endParaRPr>
          </a:p>
        </p:txBody>
      </p:sp>
      <p:sp>
        <p:nvSpPr>
          <p:cNvPr id="7" name="Slide Number Placeholder 6"/>
          <p:cNvSpPr>
            <a:spLocks noGrp="1"/>
          </p:cNvSpPr>
          <p:nvPr>
            <p:ph type="sldNum" sz="quarter" idx="12"/>
          </p:nvPr>
        </p:nvSpPr>
        <p:spPr/>
        <p:txBody>
          <a:bodyPr/>
          <a:lstStyle/>
          <a:p>
            <a:pPr fontAlgn="base">
              <a:spcAft>
                <a:spcPct val="0"/>
              </a:spcAft>
              <a:defRPr/>
            </a:pPr>
            <a:fld id="{6A90D09A-ED5D-47CC-A45F-D492BA9A6C1B}" type="slidenum">
              <a:rPr lang="en-US" altLang="zh-CN" smtClean="0">
                <a:solidFill>
                  <a:srgbClr val="000000"/>
                </a:solidFill>
                <a:latin typeface="Arial" panose="020B0604020202020204" pitchFamily="34" charset="0"/>
              </a:rPr>
              <a:t>‹#›</a:t>
            </a:fld>
            <a:endParaRPr lang="en-US" altLang="zh-CN" dirty="0">
              <a:solidFill>
                <a:srgbClr val="000000"/>
              </a:solidFill>
              <a:latin typeface="Arial" panose="020B0604020202020204" pitchFamily="34" charset="0"/>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pPr fontAlgn="base">
              <a:spcAft>
                <a:spcPct val="0"/>
              </a:spcAft>
              <a:defRPr/>
            </a:pPr>
            <a:endParaRPr lang="en-US" altLang="zh-CN" dirty="0">
              <a:solidFill>
                <a:srgbClr val="000000"/>
              </a:solidFill>
              <a:latin typeface="Arial" panose="020B0604020202020204" pitchFamily="34" charset="0"/>
            </a:endParaRPr>
          </a:p>
        </p:txBody>
      </p:sp>
      <p:sp>
        <p:nvSpPr>
          <p:cNvPr id="6" name="Footer Placeholder 5"/>
          <p:cNvSpPr>
            <a:spLocks noGrp="1"/>
          </p:cNvSpPr>
          <p:nvPr>
            <p:ph type="ftr" sz="quarter" idx="11"/>
          </p:nvPr>
        </p:nvSpPr>
        <p:spPr/>
        <p:txBody>
          <a:bodyPr/>
          <a:lstStyle/>
          <a:p>
            <a:pPr fontAlgn="base">
              <a:spcAft>
                <a:spcPct val="0"/>
              </a:spcAft>
              <a:defRPr/>
            </a:pPr>
            <a:endParaRPr lang="en-US" altLang="zh-CN" dirty="0">
              <a:solidFill>
                <a:srgbClr val="000000"/>
              </a:solidFill>
              <a:latin typeface="Arial" panose="020B0604020202020204" pitchFamily="34" charset="0"/>
            </a:endParaRPr>
          </a:p>
        </p:txBody>
      </p:sp>
      <p:sp>
        <p:nvSpPr>
          <p:cNvPr id="7" name="Slide Number Placeholder 6"/>
          <p:cNvSpPr>
            <a:spLocks noGrp="1"/>
          </p:cNvSpPr>
          <p:nvPr>
            <p:ph type="sldNum" sz="quarter" idx="12"/>
          </p:nvPr>
        </p:nvSpPr>
        <p:spPr/>
        <p:txBody>
          <a:bodyPr/>
          <a:lstStyle/>
          <a:p>
            <a:pPr fontAlgn="base">
              <a:spcAft>
                <a:spcPct val="0"/>
              </a:spcAft>
              <a:defRPr/>
            </a:pPr>
            <a:fld id="{6A90D09A-ED5D-47CC-A45F-D492BA9A6C1B}" type="slidenum">
              <a:rPr lang="en-US" altLang="zh-CN" smtClean="0">
                <a:solidFill>
                  <a:srgbClr val="000000"/>
                </a:solidFill>
                <a:latin typeface="Arial" panose="020B0604020202020204" pitchFamily="34" charset="0"/>
              </a:rPr>
              <a:t>‹#›</a:t>
            </a:fld>
            <a:endParaRPr lang="en-US" altLang="zh-CN" dirty="0">
              <a:solidFill>
                <a:srgbClr val="000000"/>
              </a:solidFill>
              <a:latin typeface="Arial" panose="020B0604020202020204" pitchFamily="34" charset="0"/>
            </a:endParaRP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fontAlgn="base">
              <a:spcAft>
                <a:spcPct val="0"/>
              </a:spcAft>
              <a:defRPr/>
            </a:pPr>
            <a:endParaRPr lang="en-US" altLang="zh-CN" dirty="0">
              <a:solidFill>
                <a:srgbClr val="000000"/>
              </a:solidFill>
              <a:latin typeface="Arial" panose="020B0604020202020204" pitchFamily="34" charset="0"/>
            </a:endParaRPr>
          </a:p>
        </p:txBody>
      </p:sp>
      <p:sp>
        <p:nvSpPr>
          <p:cNvPr id="5" name="Footer Placeholder 4"/>
          <p:cNvSpPr>
            <a:spLocks noGrp="1"/>
          </p:cNvSpPr>
          <p:nvPr>
            <p:ph type="ftr" sz="quarter" idx="11"/>
          </p:nvPr>
        </p:nvSpPr>
        <p:spPr/>
        <p:txBody>
          <a:bodyPr/>
          <a:lstStyle/>
          <a:p>
            <a:pPr fontAlgn="base">
              <a:spcAft>
                <a:spcPct val="0"/>
              </a:spcAft>
              <a:defRPr/>
            </a:pPr>
            <a:endParaRPr lang="en-US" altLang="zh-CN" dirty="0">
              <a:solidFill>
                <a:srgbClr val="000000"/>
              </a:solidFill>
              <a:latin typeface="Arial" panose="020B0604020202020204" pitchFamily="34" charset="0"/>
            </a:endParaRPr>
          </a:p>
        </p:txBody>
      </p:sp>
      <p:sp>
        <p:nvSpPr>
          <p:cNvPr id="6" name="Slide Number Placeholder 5"/>
          <p:cNvSpPr>
            <a:spLocks noGrp="1"/>
          </p:cNvSpPr>
          <p:nvPr>
            <p:ph type="sldNum" sz="quarter" idx="12"/>
          </p:nvPr>
        </p:nvSpPr>
        <p:spPr/>
        <p:txBody>
          <a:bodyPr/>
          <a:lstStyle/>
          <a:p>
            <a:pPr fontAlgn="base">
              <a:spcAft>
                <a:spcPct val="0"/>
              </a:spcAft>
              <a:defRPr/>
            </a:pPr>
            <a:fld id="{6A90D09A-ED5D-47CC-A45F-D492BA9A6C1B}" type="slidenum">
              <a:rPr lang="en-US" altLang="zh-CN" smtClean="0">
                <a:solidFill>
                  <a:srgbClr val="000000"/>
                </a:solidFill>
                <a:latin typeface="Arial" panose="020B0604020202020204" pitchFamily="34" charset="0"/>
              </a:rPr>
              <a:t>‹#›</a:t>
            </a:fld>
            <a:endParaRPr lang="en-US" altLang="zh-CN" dirty="0">
              <a:solidFill>
                <a:srgbClr val="000000"/>
              </a:solidFill>
              <a:latin typeface="Arial" panose="020B0604020202020204" pitchFamily="34" charset="0"/>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fontAlgn="base">
              <a:spcAft>
                <a:spcPct val="0"/>
              </a:spcAft>
              <a:defRPr/>
            </a:pPr>
            <a:endParaRPr lang="en-US" altLang="zh-CN" dirty="0">
              <a:solidFill>
                <a:srgbClr val="000000"/>
              </a:solidFill>
              <a:latin typeface="Arial" panose="020B0604020202020204" pitchFamily="34" charset="0"/>
            </a:endParaRPr>
          </a:p>
        </p:txBody>
      </p:sp>
      <p:sp>
        <p:nvSpPr>
          <p:cNvPr id="5" name="Footer Placeholder 4"/>
          <p:cNvSpPr>
            <a:spLocks noGrp="1"/>
          </p:cNvSpPr>
          <p:nvPr>
            <p:ph type="ftr" sz="quarter" idx="11"/>
          </p:nvPr>
        </p:nvSpPr>
        <p:spPr/>
        <p:txBody>
          <a:bodyPr/>
          <a:lstStyle/>
          <a:p>
            <a:pPr fontAlgn="base">
              <a:spcAft>
                <a:spcPct val="0"/>
              </a:spcAft>
              <a:defRPr/>
            </a:pPr>
            <a:endParaRPr lang="en-US" altLang="zh-CN" dirty="0">
              <a:solidFill>
                <a:srgbClr val="000000"/>
              </a:solidFill>
              <a:latin typeface="Arial" panose="020B0604020202020204" pitchFamily="34" charset="0"/>
            </a:endParaRPr>
          </a:p>
        </p:txBody>
      </p:sp>
      <p:sp>
        <p:nvSpPr>
          <p:cNvPr id="6" name="Slide Number Placeholder 5"/>
          <p:cNvSpPr>
            <a:spLocks noGrp="1"/>
          </p:cNvSpPr>
          <p:nvPr>
            <p:ph type="sldNum" sz="quarter" idx="12"/>
          </p:nvPr>
        </p:nvSpPr>
        <p:spPr/>
        <p:txBody>
          <a:bodyPr/>
          <a:lstStyle/>
          <a:p>
            <a:pPr fontAlgn="base">
              <a:spcAft>
                <a:spcPct val="0"/>
              </a:spcAft>
              <a:defRPr/>
            </a:pPr>
            <a:fld id="{6A90D09A-ED5D-47CC-A45F-D492BA9A6C1B}" type="slidenum">
              <a:rPr lang="en-US" altLang="zh-CN" smtClean="0">
                <a:solidFill>
                  <a:srgbClr val="000000"/>
                </a:solidFill>
                <a:latin typeface="Arial" panose="020B0604020202020204" pitchFamily="34" charset="0"/>
              </a:rPr>
              <a:t>‹#›</a:t>
            </a:fld>
            <a:endParaRPr lang="en-US" altLang="zh-CN" dirty="0">
              <a:solidFill>
                <a:srgbClr val="000000"/>
              </a:solidFill>
              <a:latin typeface="Arial" panose="020B0604020202020204" pitchFamily="34"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700" b="0"/>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pPr>
              <a:defRPr/>
            </a:pPr>
            <a:endParaRPr lang="en-US" altLang="zh-CN" dirty="0">
              <a:solidFill>
                <a:srgbClr val="000000"/>
              </a:solidFill>
            </a:endParaRPr>
          </a:p>
        </p:txBody>
      </p:sp>
      <p:sp>
        <p:nvSpPr>
          <p:cNvPr id="5" name="页脚占位符 4"/>
          <p:cNvSpPr>
            <a:spLocks noGrp="1"/>
          </p:cNvSpPr>
          <p:nvPr>
            <p:ph type="ftr" sz="quarter" idx="11"/>
          </p:nvPr>
        </p:nvSpPr>
        <p:spPr/>
        <p:txBody>
          <a:bodyPr/>
          <a:lstStyle/>
          <a:p>
            <a:pPr>
              <a:defRPr/>
            </a:pPr>
            <a:endParaRPr lang="en-US" altLang="zh-CN" dirty="0">
              <a:solidFill>
                <a:srgbClr val="000000"/>
              </a:solidFill>
            </a:endParaRPr>
          </a:p>
        </p:txBody>
      </p:sp>
      <p:sp>
        <p:nvSpPr>
          <p:cNvPr id="6" name="灯片编号占位符 5"/>
          <p:cNvSpPr>
            <a:spLocks noGrp="1"/>
          </p:cNvSpPr>
          <p:nvPr>
            <p:ph type="sldNum" sz="quarter" idx="12"/>
          </p:nvPr>
        </p:nvSpPr>
        <p:spPr/>
        <p:txBody>
          <a:bodyPr/>
          <a:lstStyle/>
          <a:p>
            <a:pPr>
              <a:defRPr/>
            </a:pPr>
            <a:fld id="{6A90D09A-ED5D-47CC-A45F-D492BA9A6C1B}" type="slidenum">
              <a:rPr lang="en-US" altLang="zh-CN">
                <a:solidFill>
                  <a:srgbClr val="000000"/>
                </a:solidFill>
              </a:rPr>
              <a:t>‹#›</a:t>
            </a:fld>
            <a:endParaRPr lang="en-US" altLang="zh-CN" dirty="0">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dirty="0">
              <a:solidFill>
                <a:srgbClr val="000000"/>
              </a:solidFill>
            </a:endParaRPr>
          </a:p>
        </p:txBody>
      </p:sp>
      <p:sp>
        <p:nvSpPr>
          <p:cNvPr id="3" name="页脚占位符 2"/>
          <p:cNvSpPr>
            <a:spLocks noGrp="1"/>
          </p:cNvSpPr>
          <p:nvPr>
            <p:ph type="ftr" sz="quarter" idx="11"/>
          </p:nvPr>
        </p:nvSpPr>
        <p:spPr/>
        <p:txBody>
          <a:bodyPr/>
          <a:lstStyle/>
          <a:p>
            <a:pPr>
              <a:defRPr/>
            </a:pPr>
            <a:endParaRPr lang="en-US" altLang="zh-CN" dirty="0">
              <a:solidFill>
                <a:srgbClr val="000000"/>
              </a:solidFill>
            </a:endParaRPr>
          </a:p>
        </p:txBody>
      </p:sp>
      <p:sp>
        <p:nvSpPr>
          <p:cNvPr id="4" name="灯片编号占位符 3"/>
          <p:cNvSpPr>
            <a:spLocks noGrp="1"/>
          </p:cNvSpPr>
          <p:nvPr>
            <p:ph type="sldNum" sz="quarter" idx="12"/>
          </p:nvPr>
        </p:nvSpPr>
        <p:spPr/>
        <p:txBody>
          <a:bodyPr/>
          <a:lstStyle/>
          <a:p>
            <a:pPr>
              <a:defRPr/>
            </a:pPr>
            <a:fld id="{6A90D09A-ED5D-47CC-A45F-D492BA9A6C1B}" type="slidenum">
              <a:rPr lang="en-US" altLang="zh-CN">
                <a:solidFill>
                  <a:srgbClr val="000000"/>
                </a:solidFill>
              </a:rPr>
              <a:t>‹#›</a:t>
            </a:fld>
            <a:endParaRPr lang="en-US" altLang="zh-CN" dirty="0">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dirty="0">
              <a:solidFill>
                <a:srgbClr val="000000"/>
              </a:solidFill>
            </a:endParaRPr>
          </a:p>
        </p:txBody>
      </p:sp>
      <p:sp>
        <p:nvSpPr>
          <p:cNvPr id="5" name="Footer Placeholder 4"/>
          <p:cNvSpPr>
            <a:spLocks noGrp="1"/>
          </p:cNvSpPr>
          <p:nvPr>
            <p:ph type="ftr" sz="quarter" idx="11"/>
          </p:nvPr>
        </p:nvSpPr>
        <p:spPr/>
        <p:txBody>
          <a:bodyPr/>
          <a:lstStyle/>
          <a:p>
            <a:pPr>
              <a:defRPr/>
            </a:pPr>
            <a:endParaRPr lang="en-US" altLang="zh-CN" dirty="0">
              <a:solidFill>
                <a:srgbClr val="000000"/>
              </a:solidFill>
            </a:endParaRPr>
          </a:p>
        </p:txBody>
      </p:sp>
      <p:sp>
        <p:nvSpPr>
          <p:cNvPr id="6" name="Slide Number Placeholder 5"/>
          <p:cNvSpPr>
            <a:spLocks noGrp="1"/>
          </p:cNvSpPr>
          <p:nvPr>
            <p:ph type="sldNum" sz="quarter" idx="12"/>
          </p:nvPr>
        </p:nvSpPr>
        <p:spPr/>
        <p:txBody>
          <a:bodyPr/>
          <a:lstStyle/>
          <a:p>
            <a:pPr>
              <a:defRPr/>
            </a:pPr>
            <a:fld id="{6A90D09A-ED5D-47CC-A45F-D492BA9A6C1B}" type="slidenum">
              <a:rPr lang="en-US" altLang="zh-CN" smtClean="0">
                <a:solidFill>
                  <a:srgbClr val="000000"/>
                </a:solidFill>
              </a:rPr>
              <a:t>‹#›</a:t>
            </a:fld>
            <a:endParaRPr lang="en-US" altLang="zh-CN" dirty="0">
              <a:solidFill>
                <a:srgbClr val="000000"/>
              </a:solidFill>
            </a:endParaRPr>
          </a:p>
        </p:txBody>
      </p:sp>
      <p:pic>
        <p:nvPicPr>
          <p:cNvPr id="7" name="图片 8"/>
          <p:cNvPicPr>
            <a:picLocks noChangeAspect="1"/>
          </p:cNvPicPr>
          <p:nvPr userDrawn="1"/>
        </p:nvPicPr>
        <p:blipFill>
          <a:blip r:embed="rId2"/>
          <a:stretch>
            <a:fillRect/>
          </a:stretch>
        </p:blipFill>
        <p:spPr>
          <a:xfrm>
            <a:off x="1588" y="9525"/>
            <a:ext cx="9144000" cy="6845300"/>
          </a:xfrm>
          <a:prstGeom prst="rect">
            <a:avLst/>
          </a:prstGeom>
          <a:noFill/>
          <a:ln w="9525">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dirty="0">
              <a:solidFill>
                <a:srgbClr val="000000"/>
              </a:solidFill>
            </a:endParaRPr>
          </a:p>
        </p:txBody>
      </p:sp>
      <p:sp>
        <p:nvSpPr>
          <p:cNvPr id="5" name="Footer Placeholder 4"/>
          <p:cNvSpPr>
            <a:spLocks noGrp="1"/>
          </p:cNvSpPr>
          <p:nvPr>
            <p:ph type="ftr" sz="quarter" idx="11"/>
          </p:nvPr>
        </p:nvSpPr>
        <p:spPr/>
        <p:txBody>
          <a:bodyPr/>
          <a:lstStyle/>
          <a:p>
            <a:pPr>
              <a:defRPr/>
            </a:pPr>
            <a:endParaRPr lang="en-US" altLang="zh-CN" dirty="0">
              <a:solidFill>
                <a:srgbClr val="000000"/>
              </a:solidFill>
            </a:endParaRPr>
          </a:p>
        </p:txBody>
      </p:sp>
      <p:sp>
        <p:nvSpPr>
          <p:cNvPr id="6" name="Slide Number Placeholder 5"/>
          <p:cNvSpPr>
            <a:spLocks noGrp="1"/>
          </p:cNvSpPr>
          <p:nvPr>
            <p:ph type="sldNum" sz="quarter" idx="12"/>
          </p:nvPr>
        </p:nvSpPr>
        <p:spPr/>
        <p:txBody>
          <a:bodyPr/>
          <a:lstStyle/>
          <a:p>
            <a:pPr>
              <a:defRPr/>
            </a:pPr>
            <a:fld id="{6A90D09A-ED5D-47CC-A45F-D492BA9A6C1B}" type="slidenum">
              <a:rPr lang="en-US" altLang="zh-CN" smtClean="0">
                <a:solidFill>
                  <a:srgbClr val="000000"/>
                </a:solidFill>
              </a:rPr>
              <a:t>‹#›</a:t>
            </a:fld>
            <a:endParaRPr lang="en-US" altLang="zh-CN" dirty="0">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fontAlgn="base">
              <a:spcAft>
                <a:spcPct val="0"/>
              </a:spcAft>
              <a:defRPr/>
            </a:pPr>
            <a:endParaRPr lang="en-US" altLang="zh-CN" dirty="0">
              <a:solidFill>
                <a:srgbClr val="000000"/>
              </a:solidFill>
              <a:latin typeface="Arial" panose="020B0604020202020204" pitchFamily="34" charset="0"/>
            </a:endParaRPr>
          </a:p>
        </p:txBody>
      </p:sp>
      <p:sp>
        <p:nvSpPr>
          <p:cNvPr id="5" name="Footer Placeholder 4"/>
          <p:cNvSpPr>
            <a:spLocks noGrp="1"/>
          </p:cNvSpPr>
          <p:nvPr>
            <p:ph type="ftr" sz="quarter" idx="11"/>
          </p:nvPr>
        </p:nvSpPr>
        <p:spPr/>
        <p:txBody>
          <a:bodyPr/>
          <a:lstStyle/>
          <a:p>
            <a:pPr fontAlgn="base">
              <a:spcAft>
                <a:spcPct val="0"/>
              </a:spcAft>
              <a:defRPr/>
            </a:pPr>
            <a:endParaRPr lang="en-US" altLang="zh-CN" dirty="0">
              <a:solidFill>
                <a:srgbClr val="000000"/>
              </a:solidFill>
              <a:latin typeface="Arial" panose="020B0604020202020204" pitchFamily="34" charset="0"/>
            </a:endParaRPr>
          </a:p>
        </p:txBody>
      </p:sp>
      <p:sp>
        <p:nvSpPr>
          <p:cNvPr id="6" name="Slide Number Placeholder 5"/>
          <p:cNvSpPr>
            <a:spLocks noGrp="1"/>
          </p:cNvSpPr>
          <p:nvPr>
            <p:ph type="sldNum" sz="quarter" idx="12"/>
          </p:nvPr>
        </p:nvSpPr>
        <p:spPr/>
        <p:txBody>
          <a:bodyPr/>
          <a:lstStyle/>
          <a:p>
            <a:pPr fontAlgn="base">
              <a:spcAft>
                <a:spcPct val="0"/>
              </a:spcAft>
              <a:defRPr/>
            </a:pPr>
            <a:fld id="{6A90D09A-ED5D-47CC-A45F-D492BA9A6C1B}" type="slidenum">
              <a:rPr lang="en-US" altLang="zh-CN" smtClean="0">
                <a:solidFill>
                  <a:srgbClr val="000000"/>
                </a:solidFill>
                <a:latin typeface="Arial" panose="020B0604020202020204" pitchFamily="34" charset="0"/>
              </a:rPr>
              <a:t>‹#›</a:t>
            </a:fld>
            <a:endParaRPr lang="en-US" altLang="zh-CN" dirty="0">
              <a:solidFill>
                <a:srgbClr val="000000"/>
              </a:solidFill>
              <a:latin typeface="Arial" panose="020B0604020202020204" pitchFamily="34" charset="0"/>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fontAlgn="base">
              <a:spcAft>
                <a:spcPct val="0"/>
              </a:spcAft>
              <a:defRPr/>
            </a:pPr>
            <a:endParaRPr lang="en-US" altLang="zh-CN" dirty="0">
              <a:solidFill>
                <a:srgbClr val="000000"/>
              </a:solidFill>
              <a:latin typeface="Arial" panose="020B0604020202020204" pitchFamily="34" charset="0"/>
            </a:endParaRPr>
          </a:p>
        </p:txBody>
      </p:sp>
      <p:sp>
        <p:nvSpPr>
          <p:cNvPr id="6" name="Footer Placeholder 5"/>
          <p:cNvSpPr>
            <a:spLocks noGrp="1"/>
          </p:cNvSpPr>
          <p:nvPr>
            <p:ph type="ftr" sz="quarter" idx="11"/>
          </p:nvPr>
        </p:nvSpPr>
        <p:spPr/>
        <p:txBody>
          <a:bodyPr/>
          <a:lstStyle/>
          <a:p>
            <a:pPr fontAlgn="base">
              <a:spcAft>
                <a:spcPct val="0"/>
              </a:spcAft>
              <a:defRPr/>
            </a:pPr>
            <a:endParaRPr lang="en-US" altLang="zh-CN" dirty="0">
              <a:solidFill>
                <a:srgbClr val="000000"/>
              </a:solidFill>
              <a:latin typeface="Arial" panose="020B0604020202020204" pitchFamily="34" charset="0"/>
            </a:endParaRPr>
          </a:p>
        </p:txBody>
      </p:sp>
      <p:sp>
        <p:nvSpPr>
          <p:cNvPr id="7" name="Slide Number Placeholder 6"/>
          <p:cNvSpPr>
            <a:spLocks noGrp="1"/>
          </p:cNvSpPr>
          <p:nvPr>
            <p:ph type="sldNum" sz="quarter" idx="12"/>
          </p:nvPr>
        </p:nvSpPr>
        <p:spPr/>
        <p:txBody>
          <a:bodyPr/>
          <a:lstStyle/>
          <a:p>
            <a:pPr fontAlgn="base">
              <a:spcAft>
                <a:spcPct val="0"/>
              </a:spcAft>
              <a:defRPr/>
            </a:pPr>
            <a:fld id="{6A90D09A-ED5D-47CC-A45F-D492BA9A6C1B}" type="slidenum">
              <a:rPr lang="en-US" altLang="zh-CN" smtClean="0">
                <a:solidFill>
                  <a:srgbClr val="000000"/>
                </a:solidFill>
                <a:latin typeface="Arial" panose="020B0604020202020204" pitchFamily="34" charset="0"/>
              </a:rPr>
              <a:t>‹#›</a:t>
            </a:fld>
            <a:endParaRPr lang="en-US" altLang="zh-CN" dirty="0">
              <a:solidFill>
                <a:srgbClr val="000000"/>
              </a:solidFill>
              <a:latin typeface="Arial" panose="020B0604020202020204" pitchFamily="34" charset="0"/>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fontAlgn="base">
              <a:spcAft>
                <a:spcPct val="0"/>
              </a:spcAft>
              <a:defRPr/>
            </a:pPr>
            <a:endParaRPr lang="en-US" altLang="zh-CN" dirty="0">
              <a:solidFill>
                <a:srgbClr val="000000"/>
              </a:solidFill>
              <a:latin typeface="Arial" panose="020B0604020202020204" pitchFamily="34" charset="0"/>
            </a:endParaRPr>
          </a:p>
        </p:txBody>
      </p:sp>
      <p:sp>
        <p:nvSpPr>
          <p:cNvPr id="8" name="Footer Placeholder 7"/>
          <p:cNvSpPr>
            <a:spLocks noGrp="1"/>
          </p:cNvSpPr>
          <p:nvPr>
            <p:ph type="ftr" sz="quarter" idx="11"/>
          </p:nvPr>
        </p:nvSpPr>
        <p:spPr/>
        <p:txBody>
          <a:bodyPr/>
          <a:lstStyle/>
          <a:p>
            <a:pPr fontAlgn="base">
              <a:spcAft>
                <a:spcPct val="0"/>
              </a:spcAft>
              <a:defRPr/>
            </a:pPr>
            <a:endParaRPr lang="en-US" altLang="zh-CN" dirty="0">
              <a:solidFill>
                <a:srgbClr val="000000"/>
              </a:solidFill>
              <a:latin typeface="Arial" panose="020B0604020202020204" pitchFamily="34" charset="0"/>
            </a:endParaRPr>
          </a:p>
        </p:txBody>
      </p:sp>
      <p:sp>
        <p:nvSpPr>
          <p:cNvPr id="9" name="Slide Number Placeholder 8"/>
          <p:cNvSpPr>
            <a:spLocks noGrp="1"/>
          </p:cNvSpPr>
          <p:nvPr>
            <p:ph type="sldNum" sz="quarter" idx="12"/>
          </p:nvPr>
        </p:nvSpPr>
        <p:spPr/>
        <p:txBody>
          <a:bodyPr/>
          <a:lstStyle/>
          <a:p>
            <a:pPr fontAlgn="base">
              <a:spcAft>
                <a:spcPct val="0"/>
              </a:spcAft>
              <a:defRPr/>
            </a:pPr>
            <a:fld id="{6A90D09A-ED5D-47CC-A45F-D492BA9A6C1B}" type="slidenum">
              <a:rPr lang="en-US" altLang="zh-CN" smtClean="0">
                <a:solidFill>
                  <a:srgbClr val="000000"/>
                </a:solidFill>
                <a:latin typeface="Arial" panose="020B0604020202020204" pitchFamily="34" charset="0"/>
              </a:rPr>
              <a:t>‹#›</a:t>
            </a:fld>
            <a:endParaRPr lang="en-US" altLang="zh-CN" dirty="0">
              <a:solidFill>
                <a:srgbClr val="000000"/>
              </a:solidFill>
              <a:latin typeface="Arial" panose="020B0604020202020204" pitchFamily="34" charset="0"/>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fontAlgn="base">
              <a:spcAft>
                <a:spcPct val="0"/>
              </a:spcAft>
              <a:defRPr/>
            </a:pPr>
            <a:endParaRPr lang="en-US" altLang="zh-CN" dirty="0">
              <a:solidFill>
                <a:srgbClr val="000000"/>
              </a:solidFill>
              <a:latin typeface="Arial" panose="020B0604020202020204" pitchFamily="34" charset="0"/>
            </a:endParaRPr>
          </a:p>
        </p:txBody>
      </p:sp>
      <p:sp>
        <p:nvSpPr>
          <p:cNvPr id="4" name="Footer Placeholder 3"/>
          <p:cNvSpPr>
            <a:spLocks noGrp="1"/>
          </p:cNvSpPr>
          <p:nvPr>
            <p:ph type="ftr" sz="quarter" idx="11"/>
          </p:nvPr>
        </p:nvSpPr>
        <p:spPr/>
        <p:txBody>
          <a:bodyPr/>
          <a:lstStyle/>
          <a:p>
            <a:pPr fontAlgn="base">
              <a:spcAft>
                <a:spcPct val="0"/>
              </a:spcAft>
              <a:defRPr/>
            </a:pPr>
            <a:endParaRPr lang="en-US" altLang="zh-CN" dirty="0">
              <a:solidFill>
                <a:srgbClr val="000000"/>
              </a:solidFill>
              <a:latin typeface="Arial" panose="020B0604020202020204" pitchFamily="34" charset="0"/>
            </a:endParaRPr>
          </a:p>
        </p:txBody>
      </p:sp>
      <p:sp>
        <p:nvSpPr>
          <p:cNvPr id="5" name="Slide Number Placeholder 4"/>
          <p:cNvSpPr>
            <a:spLocks noGrp="1"/>
          </p:cNvSpPr>
          <p:nvPr>
            <p:ph type="sldNum" sz="quarter" idx="12"/>
          </p:nvPr>
        </p:nvSpPr>
        <p:spPr/>
        <p:txBody>
          <a:bodyPr/>
          <a:lstStyle/>
          <a:p>
            <a:pPr fontAlgn="base">
              <a:spcAft>
                <a:spcPct val="0"/>
              </a:spcAft>
              <a:defRPr/>
            </a:pPr>
            <a:fld id="{6A90D09A-ED5D-47CC-A45F-D492BA9A6C1B}" type="slidenum">
              <a:rPr lang="en-US" altLang="zh-CN" smtClean="0">
                <a:solidFill>
                  <a:srgbClr val="000000"/>
                </a:solidFill>
                <a:latin typeface="Arial" panose="020B0604020202020204" pitchFamily="34" charset="0"/>
              </a:rPr>
              <a:t>‹#›</a:t>
            </a:fld>
            <a:endParaRPr lang="en-US" altLang="zh-CN" dirty="0">
              <a:solidFill>
                <a:srgbClr val="000000"/>
              </a:solidFill>
              <a:latin typeface="Arial" panose="020B0604020202020204" pitchFamily="34" charset="0"/>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1.jpe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图片 1"/>
          <p:cNvPicPr>
            <a:picLocks noChangeAspect="1"/>
          </p:cNvPicPr>
          <p:nvPr userDrawn="1"/>
        </p:nvPicPr>
        <p:blipFill>
          <a:blip r:embed="rId5"/>
          <a:stretch>
            <a:fillRect/>
          </a:stretch>
        </p:blipFill>
        <p:spPr>
          <a:xfrm>
            <a:off x="0" y="6350"/>
            <a:ext cx="9144000" cy="6845300"/>
          </a:xfrm>
          <a:prstGeom prst="rect">
            <a:avLst/>
          </a:prstGeom>
          <a:noFill/>
          <a:ln w="9525">
            <a:noFill/>
          </a:ln>
        </p:spPr>
      </p:pic>
      <p:sp>
        <p:nvSpPr>
          <p:cNvPr id="135170" name="Rectangle 2"/>
          <p:cNvSpPr>
            <a:spLocks noGrp="1" noChangeArrowheads="1"/>
          </p:cNvSpPr>
          <p:nvPr>
            <p:ph type="title"/>
          </p:nvPr>
        </p:nvSpPr>
        <p:spPr bwMode="auto">
          <a:xfrm>
            <a:off x="457200" y="836613"/>
            <a:ext cx="82296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a:t>模板</a:t>
            </a:r>
            <a:r>
              <a:rPr lang="en-US" altLang="zh-CN" dirty="0"/>
              <a:t>Chapter</a:t>
            </a:r>
          </a:p>
        </p:txBody>
      </p:sp>
      <p:sp>
        <p:nvSpPr>
          <p:cNvPr id="1028" name="Rectangle 3"/>
          <p:cNvSpPr>
            <a:spLocks noGrp="1"/>
          </p:cNvSpPr>
          <p:nvPr>
            <p:ph type="body" idx="1"/>
          </p:nvPr>
        </p:nvSpPr>
        <p:spPr>
          <a:xfrm>
            <a:off x="457200" y="1916113"/>
            <a:ext cx="8229600" cy="4525962"/>
          </a:xfrm>
          <a:prstGeom prst="rect">
            <a:avLst/>
          </a:prstGeom>
          <a:noFill/>
          <a:ln w="9525">
            <a:noFill/>
          </a:ln>
        </p:spPr>
        <p:txBody>
          <a:bodyPr/>
          <a:lstStyle/>
          <a:p>
            <a:pPr lvl="0"/>
            <a:r>
              <a:rPr lang="zh-CN" altLang="en-US" dirty="0"/>
              <a:t>第一级</a:t>
            </a:r>
            <a:r>
              <a:rPr lang="en-US" altLang="zh-CN" dirty="0"/>
              <a:t>abcd</a:t>
            </a:r>
          </a:p>
          <a:p>
            <a:pPr lvl="1"/>
            <a:r>
              <a:rPr lang="zh-CN" altLang="en-US" dirty="0"/>
              <a:t>第二级</a:t>
            </a:r>
            <a:r>
              <a:rPr lang="en-US" altLang="zh-CN" dirty="0"/>
              <a:t>adb</a:t>
            </a:r>
          </a:p>
          <a:p>
            <a:pPr lvl="2"/>
            <a:r>
              <a:rPr lang="zh-CN" altLang="en-US" dirty="0"/>
              <a:t>第三级</a:t>
            </a:r>
            <a:r>
              <a:rPr lang="en-US" altLang="zh-CN" dirty="0"/>
              <a:t>kljaskf</a:t>
            </a:r>
          </a:p>
          <a:p>
            <a:pPr lvl="3"/>
            <a:r>
              <a:rPr lang="zh-CN" altLang="en-US" dirty="0"/>
              <a:t>第四级</a:t>
            </a:r>
          </a:p>
          <a:p>
            <a:pPr lvl="4"/>
            <a:r>
              <a:rPr lang="zh-CN" altLang="en-US" dirty="0"/>
              <a:t>第五级</a:t>
            </a:r>
          </a:p>
        </p:txBody>
      </p:sp>
      <p:sp>
        <p:nvSpPr>
          <p:cNvPr id="13517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lnSpc>
                <a:spcPct val="100000"/>
              </a:lnSpc>
              <a:spcBef>
                <a:spcPct val="0"/>
              </a:spcBef>
              <a:buClrTx/>
              <a:buSzTx/>
              <a:buFontTx/>
              <a:buNone/>
              <a:defRPr kumimoji="0" sz="1050">
                <a:solidFill>
                  <a:schemeClr val="tx1"/>
                </a:solidFill>
                <a:ea typeface="宋体" panose="02010600030101010101" pitchFamily="2" charset="-122"/>
              </a:defRPr>
            </a:lvl1pPr>
          </a:lstStyle>
          <a:p>
            <a:pPr fontAlgn="base">
              <a:spcAft>
                <a:spcPct val="0"/>
              </a:spcAft>
              <a:defRPr/>
            </a:pPr>
            <a:endParaRPr lang="en-US" altLang="zh-CN" dirty="0">
              <a:solidFill>
                <a:srgbClr val="000000"/>
              </a:solidFill>
              <a:latin typeface="Arial" panose="020B0604020202020204" pitchFamily="34" charset="0"/>
            </a:endParaRPr>
          </a:p>
        </p:txBody>
      </p:sp>
      <p:sp>
        <p:nvSpPr>
          <p:cNvPr id="13517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lnSpc>
                <a:spcPct val="100000"/>
              </a:lnSpc>
              <a:spcBef>
                <a:spcPct val="0"/>
              </a:spcBef>
              <a:buClrTx/>
              <a:buSzTx/>
              <a:buFontTx/>
              <a:buNone/>
              <a:defRPr kumimoji="0" sz="1050">
                <a:solidFill>
                  <a:schemeClr val="tx1"/>
                </a:solidFill>
                <a:ea typeface="宋体" panose="02010600030101010101" pitchFamily="2" charset="-122"/>
              </a:defRPr>
            </a:lvl1pPr>
          </a:lstStyle>
          <a:p>
            <a:pPr fontAlgn="base">
              <a:spcAft>
                <a:spcPct val="0"/>
              </a:spcAft>
              <a:defRPr/>
            </a:pPr>
            <a:endParaRPr lang="en-US" altLang="zh-CN" dirty="0">
              <a:solidFill>
                <a:srgbClr val="000000"/>
              </a:solidFill>
              <a:latin typeface="Arial" panose="020B0604020202020204" pitchFamily="34" charset="0"/>
            </a:endParaRPr>
          </a:p>
        </p:txBody>
      </p:sp>
      <p:sp>
        <p:nvSpPr>
          <p:cNvPr id="13517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lnSpc>
                <a:spcPct val="100000"/>
              </a:lnSpc>
              <a:spcBef>
                <a:spcPct val="0"/>
              </a:spcBef>
              <a:buClrTx/>
              <a:buSzTx/>
              <a:buFontTx/>
              <a:buNone/>
              <a:defRPr kumimoji="0" sz="1050">
                <a:solidFill>
                  <a:schemeClr val="tx1"/>
                </a:solidFill>
                <a:ea typeface="宋体" panose="02010600030101010101" pitchFamily="2" charset="-122"/>
              </a:defRPr>
            </a:lvl1pPr>
          </a:lstStyle>
          <a:p>
            <a:pPr fontAlgn="base">
              <a:spcAft>
                <a:spcPct val="0"/>
              </a:spcAft>
              <a:defRPr/>
            </a:pPr>
            <a:fld id="{6A90D09A-ED5D-47CC-A45F-D492BA9A6C1B}" type="slidenum">
              <a:rPr lang="en-US" altLang="zh-CN">
                <a:solidFill>
                  <a:srgbClr val="000000"/>
                </a:solidFill>
                <a:latin typeface="Arial" panose="020B0604020202020204" pitchFamily="34" charset="0"/>
              </a:rPr>
              <a:t>‹#›</a:t>
            </a:fld>
            <a:endParaRPr lang="en-US" altLang="zh-CN" dirty="0">
              <a:solidFill>
                <a:srgbClr val="000000"/>
              </a:solidFill>
              <a:latin typeface="Arial" panose="020B0604020202020204" pitchFamily="34" charset="0"/>
            </a:endParaRPr>
          </a:p>
        </p:txBody>
      </p:sp>
      <p:sp>
        <p:nvSpPr>
          <p:cNvPr id="1032" name="Rectangle 17"/>
          <p:cNvSpPr>
            <a:spLocks noChangeArrowheads="1"/>
          </p:cNvSpPr>
          <p:nvPr/>
        </p:nvSpPr>
        <p:spPr bwMode="gray">
          <a:xfrm>
            <a:off x="442914" y="166846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2pPr>
            <a:lvl3pPr marL="11430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3pPr>
            <a:lvl4pPr marL="16002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4pPr>
            <a:lvl5pPr marL="20574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5pPr>
            <a:lvl6pPr marL="25146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6pPr>
            <a:lvl7pPr marL="29718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7pPr>
            <a:lvl8pPr marL="34290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8pPr>
            <a:lvl9pPr marL="38862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9pPr>
          </a:lstStyle>
          <a:p>
            <a:pPr algn="ctr" fontAlgn="base">
              <a:lnSpc>
                <a:spcPct val="100000"/>
              </a:lnSpc>
              <a:spcBef>
                <a:spcPct val="0"/>
              </a:spcBef>
              <a:spcAft>
                <a:spcPct val="0"/>
              </a:spcAft>
              <a:buClrTx/>
              <a:buSzTx/>
              <a:buFontTx/>
              <a:buNone/>
              <a:defRPr/>
            </a:pPr>
            <a:endParaRPr lang="zh-CN" altLang="zh-CN" sz="1800">
              <a:solidFill>
                <a:srgbClr val="000000"/>
              </a:solidFill>
              <a:latin typeface="Tahoma" panose="020B060403050404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ctr" rtl="0" eaLnBrk="0" fontAlgn="base" hangingPunct="0">
        <a:spcBef>
          <a:spcPct val="0"/>
        </a:spcBef>
        <a:spcAft>
          <a:spcPct val="0"/>
        </a:spcAft>
        <a:defRPr kumimoji="1" sz="2700" b="0" kern="1200">
          <a:solidFill>
            <a:srgbClr val="CC00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3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2pPr>
      <a:lvl3pPr algn="ctr" rtl="0" eaLnBrk="0" fontAlgn="base" hangingPunct="0">
        <a:spcBef>
          <a:spcPct val="0"/>
        </a:spcBef>
        <a:spcAft>
          <a:spcPct val="0"/>
        </a:spcAft>
        <a:defRPr kumimoji="1" sz="33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3pPr>
      <a:lvl4pPr algn="ctr" rtl="0" eaLnBrk="0" fontAlgn="base" hangingPunct="0">
        <a:spcBef>
          <a:spcPct val="0"/>
        </a:spcBef>
        <a:spcAft>
          <a:spcPct val="0"/>
        </a:spcAft>
        <a:defRPr kumimoji="1" sz="33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4pPr>
      <a:lvl5pPr algn="ctr" rtl="0" eaLnBrk="0" fontAlgn="base" hangingPunct="0">
        <a:spcBef>
          <a:spcPct val="0"/>
        </a:spcBef>
        <a:spcAft>
          <a:spcPct val="0"/>
        </a:spcAft>
        <a:defRPr kumimoji="1" sz="33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5pPr>
      <a:lvl6pPr marL="342900" algn="ctr" rtl="0" fontAlgn="base">
        <a:spcBef>
          <a:spcPct val="0"/>
        </a:spcBef>
        <a:spcAft>
          <a:spcPct val="0"/>
        </a:spcAft>
        <a:defRPr kumimoji="1" sz="33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6pPr>
      <a:lvl7pPr marL="685800" algn="ctr" rtl="0" fontAlgn="base">
        <a:spcBef>
          <a:spcPct val="0"/>
        </a:spcBef>
        <a:spcAft>
          <a:spcPct val="0"/>
        </a:spcAft>
        <a:defRPr kumimoji="1" sz="33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7pPr>
      <a:lvl8pPr marL="1028700" algn="ctr" rtl="0" fontAlgn="base">
        <a:spcBef>
          <a:spcPct val="0"/>
        </a:spcBef>
        <a:spcAft>
          <a:spcPct val="0"/>
        </a:spcAft>
        <a:defRPr kumimoji="1" sz="33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8pPr>
      <a:lvl9pPr marL="1371600" algn="ctr" rtl="0" fontAlgn="base">
        <a:spcBef>
          <a:spcPct val="0"/>
        </a:spcBef>
        <a:spcAft>
          <a:spcPct val="0"/>
        </a:spcAft>
        <a:defRPr kumimoji="1" sz="33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9pPr>
    </p:titleStyle>
    <p:bodyStyle>
      <a:lvl1pPr marL="257175" indent="-257175" algn="l" rtl="0" eaLnBrk="0" fontAlgn="base" hangingPunct="0">
        <a:spcBef>
          <a:spcPct val="20000"/>
        </a:spcBef>
        <a:spcAft>
          <a:spcPct val="0"/>
        </a:spcAft>
        <a:buClr>
          <a:srgbClr val="3366FF"/>
        </a:buClr>
        <a:buSzPct val="75000"/>
        <a:buFont typeface="Wingdings" panose="05000000000000000000" pitchFamily="2" charset="2"/>
        <a:buChar char="ª"/>
        <a:defRPr kumimoji="1" sz="2700" kern="1200">
          <a:solidFill>
            <a:schemeClr val="tx1"/>
          </a:solidFill>
          <a:latin typeface="+mn-lt"/>
          <a:ea typeface="+mn-ea"/>
          <a:cs typeface="+mn-cs"/>
        </a:defRPr>
      </a:lvl1pPr>
      <a:lvl2pPr marL="557530" indent="-214630" algn="l" rtl="0" eaLnBrk="0" fontAlgn="base" hangingPunct="0">
        <a:spcBef>
          <a:spcPct val="20000"/>
        </a:spcBef>
        <a:spcAft>
          <a:spcPct val="0"/>
        </a:spcAft>
        <a:buClr>
          <a:srgbClr val="990033"/>
        </a:buClr>
        <a:buSzPct val="80000"/>
        <a:buFont typeface="Wingdings" panose="05000000000000000000" pitchFamily="2" charset="2"/>
        <a:buChar char="Ø"/>
        <a:defRPr sz="2100" kern="1200">
          <a:solidFill>
            <a:schemeClr val="tx1"/>
          </a:solidFill>
          <a:latin typeface="Arial" panose="020B0604020202020204" pitchFamily="34" charset="0"/>
          <a:ea typeface="+mn-ea"/>
          <a:cs typeface="+mn-cs"/>
        </a:defRPr>
      </a:lvl2pPr>
      <a:lvl3pPr marL="857250" indent="-171450" algn="l" rtl="0" eaLnBrk="0" fontAlgn="base" hangingPunct="0">
        <a:spcBef>
          <a:spcPct val="20000"/>
        </a:spcBef>
        <a:spcAft>
          <a:spcPct val="0"/>
        </a:spcAft>
        <a:buClr>
          <a:srgbClr val="FF0000"/>
        </a:buClr>
        <a:buChar char="•"/>
        <a:defRPr sz="1800" b="1" kern="1200">
          <a:solidFill>
            <a:schemeClr val="tx1"/>
          </a:solidFill>
          <a:latin typeface="Comic Sans MS" panose="030F0702030302020204" pitchFamily="66" charset="0"/>
          <a:ea typeface="楷体_GB2312" pitchFamily="49" charset="-122"/>
          <a:cs typeface="+mn-cs"/>
        </a:defRPr>
      </a:lvl3pPr>
      <a:lvl4pPr marL="1200150" indent="-171450" algn="l" rtl="0" eaLnBrk="0" fontAlgn="base" hangingPunct="0">
        <a:spcBef>
          <a:spcPct val="20000"/>
        </a:spcBef>
        <a:spcAft>
          <a:spcPct val="0"/>
        </a:spcAft>
        <a:buChar char="–"/>
        <a:defRPr sz="1500" kern="1200">
          <a:solidFill>
            <a:schemeClr val="tx1"/>
          </a:solidFill>
          <a:latin typeface="Arial" panose="020B0604020202020204" pitchFamily="34" charset="0"/>
          <a:ea typeface="宋体" panose="02010600030101010101" pitchFamily="2" charset="-122"/>
          <a:cs typeface="+mn-cs"/>
        </a:defRPr>
      </a:lvl4pPr>
      <a:lvl5pPr marL="1543050" indent="-171450" algn="l" rtl="0" eaLnBrk="0" fontAlgn="base" hangingPunct="0">
        <a:spcBef>
          <a:spcPct val="20000"/>
        </a:spcBef>
        <a:spcAft>
          <a:spcPct val="0"/>
        </a:spcAft>
        <a:buChar char="»"/>
        <a:defRPr sz="1500" kern="1200">
          <a:solidFill>
            <a:schemeClr val="tx1"/>
          </a:solidFill>
          <a:latin typeface="Arial" panose="020B0604020202020204" pitchFamily="34" charset="0"/>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Aft>
                <a:spcPct val="0"/>
              </a:spcAft>
              <a:defRPr/>
            </a:pPr>
            <a:endParaRPr lang="en-US" altLang="zh-CN" dirty="0">
              <a:solidFill>
                <a:srgbClr val="000000"/>
              </a:solidFill>
              <a:latin typeface="Arial" panose="020B0604020202020204" pitchFamily="34" charset="0"/>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Aft>
                <a:spcPct val="0"/>
              </a:spcAft>
              <a:defRPr/>
            </a:pPr>
            <a:endParaRPr lang="en-US" altLang="zh-CN" dirty="0">
              <a:solidFill>
                <a:srgbClr val="000000"/>
              </a:solidFill>
              <a:latin typeface="Arial" panose="020B0604020202020204" pitchFamily="34" charset="0"/>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Aft>
                <a:spcPct val="0"/>
              </a:spcAft>
              <a:defRPr/>
            </a:pPr>
            <a:fld id="{6A90D09A-ED5D-47CC-A45F-D492BA9A6C1B}" type="slidenum">
              <a:rPr lang="en-US" altLang="zh-CN" smtClean="0">
                <a:solidFill>
                  <a:srgbClr val="000000"/>
                </a:solidFill>
                <a:latin typeface="Arial" panose="020B0604020202020204" pitchFamily="34" charset="0"/>
              </a:rPr>
              <a:t>‹#›</a:t>
            </a:fld>
            <a:endParaRPr lang="en-US" altLang="zh-CN" dirty="0">
              <a:solidFill>
                <a:srgbClr val="000000"/>
              </a:solidFill>
              <a:latin typeface="Arial" panose="020B0604020202020204" pitchFamily="34" charset="0"/>
            </a:endParaRPr>
          </a:p>
        </p:txBody>
      </p:sp>
      <p:pic>
        <p:nvPicPr>
          <p:cNvPr id="7" name="图片 1"/>
          <p:cNvPicPr>
            <a:picLocks noChangeAspect="1"/>
          </p:cNvPicPr>
          <p:nvPr userDrawn="1"/>
        </p:nvPicPr>
        <p:blipFill>
          <a:blip r:embed="rId13"/>
          <a:stretch>
            <a:fillRect/>
          </a:stretch>
        </p:blipFill>
        <p:spPr>
          <a:xfrm>
            <a:off x="0" y="6350"/>
            <a:ext cx="9144000" cy="68453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A90D09A-ED5D-47CC-A45F-D492BA9A6C1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a:ea typeface="等线" panose="02010600030101010101" pitchFamily="2" charset="-122"/>
                <a:cs typeface="+mn-cs"/>
              </a:rPr>
              <a:t>1</a:t>
            </a:fld>
            <a:endParaRPr kumimoji="0" lang="en-US" altLang="zh-CN" sz="1200" b="0" i="0" u="none" strike="noStrike" kern="1200" cap="none" spc="0" normalizeH="0" baseline="0" noProof="0" dirty="0">
              <a:ln>
                <a:noFill/>
              </a:ln>
              <a:solidFill>
                <a:srgbClr val="000000"/>
              </a:solidFill>
              <a:effectLst/>
              <a:uLnTx/>
              <a:uFillTx/>
              <a:latin typeface="Calibri" panose="020F0502020204030204"/>
              <a:ea typeface="等线" panose="02010600030101010101" pitchFamily="2" charset="-122"/>
              <a:cs typeface="+mn-cs"/>
            </a:endParaRPr>
          </a:p>
        </p:txBody>
      </p:sp>
      <p:sp>
        <p:nvSpPr>
          <p:cNvPr id="8" name="标题 7">
            <a:extLst>
              <a:ext uri="{FF2B5EF4-FFF2-40B4-BE49-F238E27FC236}">
                <a16:creationId xmlns:a16="http://schemas.microsoft.com/office/drawing/2014/main" id="{1091120C-12AA-F84D-A743-1815DFB914AC}"/>
              </a:ext>
            </a:extLst>
          </p:cNvPr>
          <p:cNvSpPr>
            <a:spLocks noGrp="1"/>
          </p:cNvSpPr>
          <p:nvPr>
            <p:ph type="ctrTitle"/>
          </p:nvPr>
        </p:nvSpPr>
        <p:spPr>
          <a:xfrm>
            <a:off x="685800" y="2503487"/>
            <a:ext cx="7772400" cy="614363"/>
          </a:xfrm>
        </p:spPr>
        <p:txBody>
          <a:bodyPr>
            <a:normAutofit/>
          </a:bodyPr>
          <a:lstStyle/>
          <a:p>
            <a:r>
              <a:rPr lang="zh-CN" altLang="en-US" sz="3200" dirty="0">
                <a:latin typeface="Microsoft YaHei" panose="020B0503020204020204" pitchFamily="34" charset="-122"/>
                <a:ea typeface="Microsoft YaHei" panose="020B0503020204020204" pitchFamily="34" charset="-122"/>
              </a:rPr>
              <a:t>数据去重相关技术研究综述</a:t>
            </a:r>
          </a:p>
        </p:txBody>
      </p:sp>
      <p:sp>
        <p:nvSpPr>
          <p:cNvPr id="9" name="矩形 76">
            <a:extLst>
              <a:ext uri="{FF2B5EF4-FFF2-40B4-BE49-F238E27FC236}">
                <a16:creationId xmlns:a16="http://schemas.microsoft.com/office/drawing/2014/main" id="{2D55A933-DE78-C544-93C2-96A96CA6AF1B}"/>
              </a:ext>
            </a:extLst>
          </p:cNvPr>
          <p:cNvSpPr>
            <a:spLocks noChangeArrowheads="1"/>
          </p:cNvSpPr>
          <p:nvPr/>
        </p:nvSpPr>
        <p:spPr bwMode="auto">
          <a:xfrm>
            <a:off x="2058458" y="4229269"/>
            <a:ext cx="502708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kumimoji="1" lang="zh-CN" altLang="en-US" sz="2000" b="1" dirty="0">
                <a:latin typeface="微软雅黑" panose="020B0503020204020204" pitchFamily="34" charset="-122"/>
                <a:ea typeface="微软雅黑" panose="020B0503020204020204" pitchFamily="34" charset="-122"/>
              </a:rPr>
              <a:t>课程指导教师：冯丹 教授  陈俭喜 副教授</a:t>
            </a:r>
            <a:endParaRPr kumimoji="1" lang="en-US" altLang="zh-CN" sz="2000" b="1" dirty="0">
              <a:latin typeface="微软雅黑" panose="020B0503020204020204" pitchFamily="34" charset="-122"/>
              <a:ea typeface="微软雅黑" panose="020B0503020204020204" pitchFamily="34" charset="-122"/>
            </a:endParaRPr>
          </a:p>
          <a:p>
            <a:pPr eaLnBrk="1" hangingPunct="1"/>
            <a:r>
              <a:rPr kumimoji="1" lang="en-US" altLang="zh-CN" sz="2000" b="1" dirty="0">
                <a:latin typeface="微软雅黑" panose="020B0503020204020204" pitchFamily="34" charset="-122"/>
                <a:ea typeface="微软雅黑" panose="020B0503020204020204" pitchFamily="34" charset="-122"/>
              </a:rPr>
              <a:t>        </a:t>
            </a:r>
            <a:r>
              <a:rPr kumimoji="1" lang="zh-CN" altLang="en-US" sz="2000" b="1" dirty="0">
                <a:latin typeface="微软雅黑" panose="020B0503020204020204" pitchFamily="34" charset="-122"/>
                <a:ea typeface="微软雅黑" panose="020B0503020204020204" pitchFamily="34" charset="-122"/>
              </a:rPr>
              <a:t>组   长    ：鲍瑞祺</a:t>
            </a:r>
            <a:endParaRPr kumimoji="1" lang="en-US" altLang="zh-CN" sz="2000" b="1" dirty="0">
              <a:latin typeface="微软雅黑" panose="020B0503020204020204" pitchFamily="34" charset="-122"/>
              <a:ea typeface="微软雅黑" panose="020B0503020204020204" pitchFamily="34" charset="-122"/>
            </a:endParaRPr>
          </a:p>
          <a:p>
            <a:pPr eaLnBrk="1" hangingPunct="1"/>
            <a:r>
              <a:rPr kumimoji="1" lang="zh-CN" altLang="en-US" sz="2000" b="1" dirty="0">
                <a:latin typeface="微软雅黑" panose="020B0503020204020204" pitchFamily="34" charset="-122"/>
                <a:ea typeface="微软雅黑" panose="020B0503020204020204" pitchFamily="34" charset="-122"/>
              </a:rPr>
              <a:t>        组   员    ：周恒  程欢</a:t>
            </a:r>
          </a:p>
        </p:txBody>
      </p:sp>
    </p:spTree>
    <p:extLst>
      <p:ext uri="{BB962C8B-B14F-4D97-AF65-F5344CB8AC3E}">
        <p14:creationId xmlns:p14="http://schemas.microsoft.com/office/powerpoint/2010/main" val="683859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8D101CF1-DE48-4D52-A6A0-9E84542ED58D}"/>
              </a:ext>
            </a:extLst>
          </p:cNvPr>
          <p:cNvSpPr>
            <a:spLocks noGrp="1"/>
          </p:cNvSpPr>
          <p:nvPr>
            <p:ph type="sldNum" sz="quarter" idx="12"/>
          </p:nvPr>
        </p:nvSpPr>
        <p:spPr/>
        <p:txBody>
          <a:bodyPr/>
          <a:lstStyle/>
          <a:p>
            <a:pPr>
              <a:defRPr/>
            </a:pPr>
            <a:fld id="{6A90D09A-ED5D-47CC-A45F-D492BA9A6C1B}" type="slidenum">
              <a:rPr lang="en-US" altLang="zh-CN" smtClean="0">
                <a:solidFill>
                  <a:srgbClr val="000000"/>
                </a:solidFill>
              </a:rPr>
              <a:t>10</a:t>
            </a:fld>
            <a:endParaRPr lang="en-US" altLang="zh-CN" dirty="0">
              <a:solidFill>
                <a:srgbClr val="000000"/>
              </a:solidFill>
            </a:endParaRPr>
          </a:p>
        </p:txBody>
      </p:sp>
      <p:sp>
        <p:nvSpPr>
          <p:cNvPr id="6" name="矩形 5">
            <a:extLst>
              <a:ext uri="{FF2B5EF4-FFF2-40B4-BE49-F238E27FC236}">
                <a16:creationId xmlns:a16="http://schemas.microsoft.com/office/drawing/2014/main" id="{7DE3B21F-2C04-4DC2-8C72-E37BBE8BE1A1}"/>
              </a:ext>
            </a:extLst>
          </p:cNvPr>
          <p:cNvSpPr/>
          <p:nvPr/>
        </p:nvSpPr>
        <p:spPr>
          <a:xfrm>
            <a:off x="1" y="905630"/>
            <a:ext cx="9144000" cy="550862"/>
          </a:xfrm>
          <a:prstGeom prst="rect">
            <a:avLst/>
          </a:prstGeom>
          <a:solidFill>
            <a:schemeClr val="accent5">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Rectangle 47">
            <a:extLst>
              <a:ext uri="{FF2B5EF4-FFF2-40B4-BE49-F238E27FC236}">
                <a16:creationId xmlns:a16="http://schemas.microsoft.com/office/drawing/2014/main" id="{D8B1EE0D-7358-4897-920B-20727F274FC7}"/>
              </a:ext>
            </a:extLst>
          </p:cNvPr>
          <p:cNvSpPr>
            <a:spLocks noChangeArrowheads="1"/>
          </p:cNvSpPr>
          <p:nvPr/>
        </p:nvSpPr>
        <p:spPr bwMode="auto">
          <a:xfrm>
            <a:off x="295274" y="921312"/>
            <a:ext cx="19367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3200" b="1" dirty="0">
                <a:latin typeface="微软雅黑" panose="020B0503020204020204" pitchFamily="34" charset="-122"/>
                <a:ea typeface="微软雅黑" panose="020B0503020204020204" pitchFamily="34" charset="-122"/>
                <a:cs typeface="Arial" panose="020B0604020202020204" pitchFamily="34" charset="0"/>
              </a:rPr>
              <a:t>基本流程</a:t>
            </a:r>
            <a:endParaRPr lang="en-US" altLang="zh-CN" sz="32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矩形 7">
            <a:extLst>
              <a:ext uri="{FF2B5EF4-FFF2-40B4-BE49-F238E27FC236}">
                <a16:creationId xmlns:a16="http://schemas.microsoft.com/office/drawing/2014/main" id="{2ED722AD-2EB1-49D3-B0D4-170CC27C0861}"/>
              </a:ext>
            </a:extLst>
          </p:cNvPr>
          <p:cNvSpPr/>
          <p:nvPr/>
        </p:nvSpPr>
        <p:spPr>
          <a:xfrm>
            <a:off x="347662" y="1560783"/>
            <a:ext cx="1107996" cy="369332"/>
          </a:xfrm>
          <a:prstGeom prst="rect">
            <a:avLst/>
          </a:prstGeom>
        </p:spPr>
        <p:txBody>
          <a:bodyPr wrap="none">
            <a:spAutoFit/>
          </a:bodyPr>
          <a:lstStyle/>
          <a:p>
            <a:r>
              <a:rPr kumimoji="1" lang="zh-CN" altLang="en-US" b="1" dirty="0">
                <a:latin typeface="Microsoft YaHei" panose="020B0503020204020204" pitchFamily="34" charset="-122"/>
                <a:ea typeface="Microsoft YaHei" panose="020B0503020204020204" pitchFamily="34" charset="-122"/>
              </a:rPr>
              <a:t>数据分块</a:t>
            </a:r>
          </a:p>
        </p:txBody>
      </p:sp>
      <p:sp>
        <p:nvSpPr>
          <p:cNvPr id="9" name="文本框 8">
            <a:extLst>
              <a:ext uri="{FF2B5EF4-FFF2-40B4-BE49-F238E27FC236}">
                <a16:creationId xmlns:a16="http://schemas.microsoft.com/office/drawing/2014/main" id="{A0609126-F7F1-4C06-9516-6F9548D577A6}"/>
              </a:ext>
            </a:extLst>
          </p:cNvPr>
          <p:cNvSpPr txBox="1"/>
          <p:nvPr/>
        </p:nvSpPr>
        <p:spPr>
          <a:xfrm>
            <a:off x="675883" y="2034406"/>
            <a:ext cx="8414329" cy="830997"/>
          </a:xfrm>
          <a:prstGeom prst="rect">
            <a:avLst/>
          </a:prstGeom>
          <a:noFill/>
        </p:spPr>
        <p:txBody>
          <a:bodyPr wrap="square" rtlCol="0">
            <a:spAutoFit/>
          </a:bodyPr>
          <a:lstStyle/>
          <a:p>
            <a:r>
              <a:rPr lang="zh-CN" altLang="en-US" sz="1600" b="1" dirty="0">
                <a:latin typeface="SimSun" panose="02010600030101010101" pitchFamily="2" charset="-122"/>
                <a:ea typeface="SimSun" panose="02010600030101010101" pitchFamily="2" charset="-122"/>
              </a:rPr>
              <a:t>变长分块（基于内容定义的分块算法</a:t>
            </a:r>
            <a:r>
              <a:rPr lang="en-US" altLang="zh-CN" sz="1600" b="1" dirty="0">
                <a:latin typeface="Times New Roman" panose="02020603050405020304" pitchFamily="18" charset="0"/>
                <a:ea typeface="SimSun" panose="02010600030101010101" pitchFamily="2" charset="-122"/>
                <a:cs typeface="Times New Roman" panose="02020603050405020304" pitchFamily="18" charset="0"/>
              </a:rPr>
              <a:t>T</a:t>
            </a:r>
            <a:r>
              <a:rPr lang="en-US" altLang="zh-CN" sz="1600" b="1" dirty="0">
                <a:latin typeface="Times New Roman" panose="02020603050405020304" pitchFamily="18" charset="0"/>
                <a:cs typeface="Times New Roman" panose="02020603050405020304" pitchFamily="18" charset="0"/>
              </a:rPr>
              <a:t>he Content-Defined chunking</a:t>
            </a:r>
            <a:r>
              <a:rPr lang="zh-CN" altLang="en-US" sz="1600" b="1" dirty="0">
                <a:latin typeface="SimSun" panose="02010600030101010101" pitchFamily="2" charset="-122"/>
                <a:ea typeface="SimSun" panose="02010600030101010101" pitchFamily="2" charset="-122"/>
              </a:rPr>
              <a:t>）：</a:t>
            </a:r>
            <a:endParaRPr lang="en-US" altLang="zh-CN" sz="1600" b="1" dirty="0">
              <a:latin typeface="SimSun" panose="02010600030101010101" pitchFamily="2" charset="-122"/>
              <a:ea typeface="SimSun" panose="02010600030101010101" pitchFamily="2" charset="-122"/>
            </a:endParaRPr>
          </a:p>
          <a:p>
            <a:pPr marL="342900" lvl="0" indent="-342900" eaLnBrk="0" fontAlgn="base" hangingPunct="0">
              <a:spcBef>
                <a:spcPct val="0"/>
              </a:spcBef>
              <a:spcAft>
                <a:spcPct val="0"/>
              </a:spcAft>
              <a:buFont typeface="Arial" panose="020B0604020202020204" pitchFamily="34" charset="0"/>
              <a:buChar char="•"/>
            </a:pPr>
            <a:r>
              <a:rPr lang="zh-CN" altLang="en-US" sz="1600" dirty="0">
                <a:solidFill>
                  <a:prstClr val="black"/>
                </a:solidFill>
                <a:latin typeface="SimSun" panose="02010600030101010101" pitchFamily="2" charset="-122"/>
                <a:ea typeface="SimSun" panose="02010600030101010101" pitchFamily="2" charset="-122"/>
              </a:rPr>
              <a:t>滑动窗口技术处理数据流</a:t>
            </a:r>
            <a:endParaRPr lang="en-US" altLang="zh-CN" sz="1600" dirty="0">
              <a:solidFill>
                <a:prstClr val="black"/>
              </a:solidFill>
              <a:latin typeface="SimSun" panose="02010600030101010101" pitchFamily="2" charset="-122"/>
              <a:ea typeface="SimSun" panose="02010600030101010101" pitchFamily="2" charset="-122"/>
            </a:endParaRPr>
          </a:p>
          <a:p>
            <a:pPr marL="342900" lvl="0" indent="-342900" eaLnBrk="0" fontAlgn="base" hangingPunct="0">
              <a:spcBef>
                <a:spcPct val="0"/>
              </a:spcBef>
              <a:spcAft>
                <a:spcPct val="0"/>
              </a:spcAft>
              <a:buFont typeface="Arial" panose="020B0604020202020204" pitchFamily="34" charset="0"/>
              <a:buChar char="•"/>
            </a:pPr>
            <a:r>
              <a:rPr lang="en-US" altLang="zh-CN" sz="1600" dirty="0">
                <a:solidFill>
                  <a:prstClr val="black"/>
                </a:solidFill>
                <a:latin typeface="SimSun" panose="02010600030101010101" pitchFamily="2" charset="-122"/>
                <a:ea typeface="SimSun" panose="02010600030101010101" pitchFamily="2" charset="-122"/>
              </a:rPr>
              <a:t>Rabin</a:t>
            </a:r>
            <a:r>
              <a:rPr lang="zh-CN" altLang="en-US" sz="1600" dirty="0">
                <a:solidFill>
                  <a:prstClr val="black"/>
                </a:solidFill>
                <a:latin typeface="SimSun" panose="02010600030101010101" pitchFamily="2" charset="-122"/>
                <a:ea typeface="SimSun" panose="02010600030101010101" pitchFamily="2" charset="-122"/>
              </a:rPr>
              <a:t>指纹算法计算滑动窗口内容哈希值</a:t>
            </a:r>
            <a:endParaRPr lang="en-US" altLang="zh-CN" sz="1600" dirty="0">
              <a:solidFill>
                <a:prstClr val="black"/>
              </a:solidFill>
              <a:latin typeface="SimSun" panose="02010600030101010101" pitchFamily="2" charset="-122"/>
              <a:ea typeface="SimSun" panose="02010600030101010101" pitchFamily="2" charset="-122"/>
            </a:endParaRPr>
          </a:p>
        </p:txBody>
      </p:sp>
      <p:grpSp>
        <p:nvGrpSpPr>
          <p:cNvPr id="10" name="组合 24">
            <a:extLst>
              <a:ext uri="{FF2B5EF4-FFF2-40B4-BE49-F238E27FC236}">
                <a16:creationId xmlns:a16="http://schemas.microsoft.com/office/drawing/2014/main" id="{9D5BA65E-2ECB-4ED4-8BA3-CFC8A1638207}"/>
              </a:ext>
            </a:extLst>
          </p:cNvPr>
          <p:cNvGrpSpPr>
            <a:grpSpLocks/>
          </p:cNvGrpSpPr>
          <p:nvPr/>
        </p:nvGrpSpPr>
        <p:grpSpPr bwMode="auto">
          <a:xfrm>
            <a:off x="293295" y="2034406"/>
            <a:ext cx="382588" cy="382588"/>
            <a:chOff x="366820" y="355496"/>
            <a:chExt cx="629846" cy="629846"/>
          </a:xfrm>
        </p:grpSpPr>
        <p:sp>
          <p:nvSpPr>
            <p:cNvPr id="11" name="椭圆 10">
              <a:extLst>
                <a:ext uri="{FF2B5EF4-FFF2-40B4-BE49-F238E27FC236}">
                  <a16:creationId xmlns:a16="http://schemas.microsoft.com/office/drawing/2014/main" id="{2F588FC0-A7B8-48E5-82DE-CD013D47652A}"/>
                </a:ext>
              </a:extLst>
            </p:cNvPr>
            <p:cNvSpPr/>
            <p:nvPr/>
          </p:nvSpPr>
          <p:spPr>
            <a:xfrm>
              <a:off x="366820" y="355496"/>
              <a:ext cx="629846" cy="629846"/>
            </a:xfrm>
            <a:prstGeom prst="ellipse">
              <a:avLst/>
            </a:prstGeom>
            <a:solidFill>
              <a:srgbClr val="1983B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2" name="Freeform 40">
              <a:extLst>
                <a:ext uri="{FF2B5EF4-FFF2-40B4-BE49-F238E27FC236}">
                  <a16:creationId xmlns:a16="http://schemas.microsoft.com/office/drawing/2014/main" id="{B5289810-0DE1-4C1D-AFCF-7F3355C38D26}"/>
                </a:ext>
              </a:extLst>
            </p:cNvPr>
            <p:cNvSpPr>
              <a:spLocks noEditPoints="1"/>
            </p:cNvSpPr>
            <p:nvPr/>
          </p:nvSpPr>
          <p:spPr bwMode="auto">
            <a:xfrm>
              <a:off x="453065" y="475715"/>
              <a:ext cx="392020" cy="389407"/>
            </a:xfrm>
            <a:custGeom>
              <a:avLst/>
              <a:gdLst>
                <a:gd name="T0" fmla="*/ 179900 w 473"/>
                <a:gd name="T1" fmla="*/ 316918 h 473"/>
                <a:gd name="T2" fmla="*/ 269851 w 473"/>
                <a:gd name="T3" fmla="*/ 494726 h 473"/>
                <a:gd name="T4" fmla="*/ 494726 w 473"/>
                <a:gd name="T5" fmla="*/ 0 h 473"/>
                <a:gd name="T6" fmla="*/ 0 w 473"/>
                <a:gd name="T7" fmla="*/ 237427 h 473"/>
                <a:gd name="T8" fmla="*/ 179900 w 473"/>
                <a:gd name="T9" fmla="*/ 316918 h 473"/>
                <a:gd name="T10" fmla="*/ 185130 w 473"/>
                <a:gd name="T11" fmla="*/ 297045 h 473"/>
                <a:gd name="T12" fmla="*/ 49159 w 473"/>
                <a:gd name="T13" fmla="*/ 234289 h 473"/>
                <a:gd name="T14" fmla="*/ 427786 w 473"/>
                <a:gd name="T15" fmla="*/ 54388 h 473"/>
                <a:gd name="T16" fmla="*/ 185130 w 473"/>
                <a:gd name="T17" fmla="*/ 297045 h 473"/>
                <a:gd name="T18" fmla="*/ 269851 w 473"/>
                <a:gd name="T19" fmla="*/ 447659 h 473"/>
                <a:gd name="T20" fmla="*/ 199773 w 473"/>
                <a:gd name="T21" fmla="*/ 309596 h 473"/>
                <a:gd name="T22" fmla="*/ 442429 w 473"/>
                <a:gd name="T23" fmla="*/ 63802 h 473"/>
                <a:gd name="T24" fmla="*/ 269851 w 473"/>
                <a:gd name="T25" fmla="*/ 447659 h 4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73" h="473">
                  <a:moveTo>
                    <a:pt x="172" y="303"/>
                  </a:moveTo>
                  <a:lnTo>
                    <a:pt x="258" y="473"/>
                  </a:lnTo>
                  <a:lnTo>
                    <a:pt x="473" y="0"/>
                  </a:lnTo>
                  <a:lnTo>
                    <a:pt x="0" y="227"/>
                  </a:lnTo>
                  <a:lnTo>
                    <a:pt x="172" y="303"/>
                  </a:lnTo>
                  <a:close/>
                  <a:moveTo>
                    <a:pt x="177" y="284"/>
                  </a:moveTo>
                  <a:lnTo>
                    <a:pt x="47" y="224"/>
                  </a:lnTo>
                  <a:lnTo>
                    <a:pt x="409" y="52"/>
                  </a:lnTo>
                  <a:lnTo>
                    <a:pt x="177" y="284"/>
                  </a:lnTo>
                  <a:close/>
                  <a:moveTo>
                    <a:pt x="258" y="428"/>
                  </a:moveTo>
                  <a:lnTo>
                    <a:pt x="191" y="296"/>
                  </a:lnTo>
                  <a:lnTo>
                    <a:pt x="423" y="61"/>
                  </a:lnTo>
                  <a:lnTo>
                    <a:pt x="258" y="428"/>
                  </a:lnTo>
                  <a:close/>
                </a:path>
              </a:pathLst>
            </a:custGeom>
            <a:solidFill>
              <a:schemeClr val="bg1"/>
            </a:solidFill>
            <a:ln>
              <a:noFill/>
            </a:ln>
          </p:spPr>
          <p:txBody>
            <a:bodyPr/>
            <a:lstStyle/>
            <a:p>
              <a:pPr eaLnBrk="1" fontAlgn="auto" hangingPunct="1">
                <a:spcBef>
                  <a:spcPts val="0"/>
                </a:spcBef>
                <a:spcAft>
                  <a:spcPts val="0"/>
                </a:spcAft>
                <a:defRPr/>
              </a:pPr>
              <a:endParaRPr lang="zh-CN" altLang="en-US" sz="1350">
                <a:latin typeface="+mn-lt"/>
                <a:ea typeface="+mn-ea"/>
              </a:endParaRPr>
            </a:p>
          </p:txBody>
        </p:sp>
      </p:grpSp>
      <p:pic>
        <p:nvPicPr>
          <p:cNvPr id="14" name="图片 13">
            <a:extLst>
              <a:ext uri="{FF2B5EF4-FFF2-40B4-BE49-F238E27FC236}">
                <a16:creationId xmlns:a16="http://schemas.microsoft.com/office/drawing/2014/main" id="{82849096-0E59-40F3-98A1-EE5ACDAE0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828" y="3011310"/>
            <a:ext cx="6110344" cy="3199133"/>
          </a:xfrm>
          <a:prstGeom prst="rect">
            <a:avLst/>
          </a:prstGeom>
        </p:spPr>
      </p:pic>
    </p:spTree>
    <p:extLst>
      <p:ext uri="{BB962C8B-B14F-4D97-AF65-F5344CB8AC3E}">
        <p14:creationId xmlns:p14="http://schemas.microsoft.com/office/powerpoint/2010/main" val="538052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D88C7624-4A66-4F22-AF40-BC6D528C3FA0}"/>
              </a:ext>
            </a:extLst>
          </p:cNvPr>
          <p:cNvSpPr>
            <a:spLocks noGrp="1"/>
          </p:cNvSpPr>
          <p:nvPr>
            <p:ph type="sldNum" sz="quarter" idx="12"/>
          </p:nvPr>
        </p:nvSpPr>
        <p:spPr/>
        <p:txBody>
          <a:bodyPr/>
          <a:lstStyle/>
          <a:p>
            <a:pPr>
              <a:defRPr/>
            </a:pPr>
            <a:fld id="{6A90D09A-ED5D-47CC-A45F-D492BA9A6C1B}" type="slidenum">
              <a:rPr lang="en-US" altLang="zh-CN" smtClean="0">
                <a:solidFill>
                  <a:srgbClr val="000000"/>
                </a:solidFill>
              </a:rPr>
              <a:t>11</a:t>
            </a:fld>
            <a:endParaRPr lang="en-US" altLang="zh-CN" dirty="0">
              <a:solidFill>
                <a:srgbClr val="000000"/>
              </a:solidFill>
            </a:endParaRPr>
          </a:p>
        </p:txBody>
      </p:sp>
      <p:sp>
        <p:nvSpPr>
          <p:cNvPr id="6" name="矩形 5">
            <a:extLst>
              <a:ext uri="{FF2B5EF4-FFF2-40B4-BE49-F238E27FC236}">
                <a16:creationId xmlns:a16="http://schemas.microsoft.com/office/drawing/2014/main" id="{34B27F49-C2B0-424F-B189-D8EAC0319FE2}"/>
              </a:ext>
            </a:extLst>
          </p:cNvPr>
          <p:cNvSpPr/>
          <p:nvPr/>
        </p:nvSpPr>
        <p:spPr>
          <a:xfrm>
            <a:off x="1" y="905630"/>
            <a:ext cx="9144000" cy="550862"/>
          </a:xfrm>
          <a:prstGeom prst="rect">
            <a:avLst/>
          </a:prstGeom>
          <a:solidFill>
            <a:schemeClr val="accent5">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Rectangle 47">
            <a:extLst>
              <a:ext uri="{FF2B5EF4-FFF2-40B4-BE49-F238E27FC236}">
                <a16:creationId xmlns:a16="http://schemas.microsoft.com/office/drawing/2014/main" id="{0E4523DC-F9BB-40FA-9DA5-694F23802714}"/>
              </a:ext>
            </a:extLst>
          </p:cNvPr>
          <p:cNvSpPr>
            <a:spLocks noChangeArrowheads="1"/>
          </p:cNvSpPr>
          <p:nvPr/>
        </p:nvSpPr>
        <p:spPr bwMode="auto">
          <a:xfrm>
            <a:off x="295274" y="921312"/>
            <a:ext cx="19367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3200" b="1" dirty="0">
                <a:latin typeface="微软雅黑" panose="020B0503020204020204" pitchFamily="34" charset="-122"/>
                <a:ea typeface="微软雅黑" panose="020B0503020204020204" pitchFamily="34" charset="-122"/>
                <a:cs typeface="Arial" panose="020B0604020202020204" pitchFamily="34" charset="0"/>
              </a:rPr>
              <a:t>基本流程</a:t>
            </a:r>
            <a:endParaRPr lang="en-US" altLang="zh-CN" sz="32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矩形 7">
            <a:extLst>
              <a:ext uri="{FF2B5EF4-FFF2-40B4-BE49-F238E27FC236}">
                <a16:creationId xmlns:a16="http://schemas.microsoft.com/office/drawing/2014/main" id="{30E9EF86-B584-4E88-B3C7-FA43D8F3C646}"/>
              </a:ext>
            </a:extLst>
          </p:cNvPr>
          <p:cNvSpPr/>
          <p:nvPr/>
        </p:nvSpPr>
        <p:spPr>
          <a:xfrm>
            <a:off x="347662" y="1560783"/>
            <a:ext cx="1107996" cy="369332"/>
          </a:xfrm>
          <a:prstGeom prst="rect">
            <a:avLst/>
          </a:prstGeom>
        </p:spPr>
        <p:txBody>
          <a:bodyPr wrap="none">
            <a:spAutoFit/>
          </a:bodyPr>
          <a:lstStyle/>
          <a:p>
            <a:r>
              <a:rPr kumimoji="1" lang="zh-CN" altLang="en-US" b="1" dirty="0">
                <a:latin typeface="Microsoft YaHei" panose="020B0503020204020204" pitchFamily="34" charset="-122"/>
                <a:ea typeface="Microsoft YaHei" panose="020B0503020204020204" pitchFamily="34" charset="-122"/>
              </a:rPr>
              <a:t>数据分块</a:t>
            </a:r>
          </a:p>
        </p:txBody>
      </p:sp>
      <p:graphicFrame>
        <p:nvGraphicFramePr>
          <p:cNvPr id="10" name="表格 9">
            <a:extLst>
              <a:ext uri="{FF2B5EF4-FFF2-40B4-BE49-F238E27FC236}">
                <a16:creationId xmlns:a16="http://schemas.microsoft.com/office/drawing/2014/main" id="{8D531226-8946-4821-9ADC-C6B6D4FC0E99}"/>
              </a:ext>
            </a:extLst>
          </p:cNvPr>
          <p:cNvGraphicFramePr>
            <a:graphicFrameLocks noGrp="1"/>
          </p:cNvGraphicFramePr>
          <p:nvPr>
            <p:extLst>
              <p:ext uri="{D42A27DB-BD31-4B8C-83A1-F6EECF244321}">
                <p14:modId xmlns:p14="http://schemas.microsoft.com/office/powerpoint/2010/main" val="1551418158"/>
              </p:ext>
            </p:extLst>
          </p:nvPr>
        </p:nvGraphicFramePr>
        <p:xfrm>
          <a:off x="1939925" y="1930115"/>
          <a:ext cx="5264150" cy="4434383"/>
        </p:xfrm>
        <a:graphic>
          <a:graphicData uri="http://schemas.openxmlformats.org/drawingml/2006/table">
            <a:tbl>
              <a:tblPr firstRow="1" firstCol="1" bandRow="1">
                <a:tableStyleId>{5C22544A-7EE6-4342-B048-85BDC9FD1C3A}</a:tableStyleId>
              </a:tblPr>
              <a:tblGrid>
                <a:gridCol w="1754505">
                  <a:extLst>
                    <a:ext uri="{9D8B030D-6E8A-4147-A177-3AD203B41FA5}">
                      <a16:colId xmlns:a16="http://schemas.microsoft.com/office/drawing/2014/main" val="947976074"/>
                    </a:ext>
                  </a:extLst>
                </a:gridCol>
                <a:gridCol w="1754505">
                  <a:extLst>
                    <a:ext uri="{9D8B030D-6E8A-4147-A177-3AD203B41FA5}">
                      <a16:colId xmlns:a16="http://schemas.microsoft.com/office/drawing/2014/main" val="3462239952"/>
                    </a:ext>
                  </a:extLst>
                </a:gridCol>
                <a:gridCol w="1755140">
                  <a:extLst>
                    <a:ext uri="{9D8B030D-6E8A-4147-A177-3AD203B41FA5}">
                      <a16:colId xmlns:a16="http://schemas.microsoft.com/office/drawing/2014/main" val="1841431704"/>
                    </a:ext>
                  </a:extLst>
                </a:gridCol>
              </a:tblGrid>
              <a:tr h="178384">
                <a:tc>
                  <a:txBody>
                    <a:bodyPr/>
                    <a:lstStyle/>
                    <a:p>
                      <a:pPr algn="ctr">
                        <a:spcAft>
                          <a:spcPts val="0"/>
                        </a:spcAft>
                      </a:pPr>
                      <a:r>
                        <a:rPr lang="zh-CN" sz="1050" kern="100">
                          <a:effectLst/>
                        </a:rPr>
                        <a:t>算法</a:t>
                      </a:r>
                      <a:r>
                        <a:rPr lang="en-US" sz="1050" kern="100">
                          <a:effectLst/>
                        </a:rPr>
                        <a:t>/</a:t>
                      </a:r>
                      <a:r>
                        <a:rPr lang="zh-CN" sz="1050" kern="100">
                          <a:effectLst/>
                        </a:rPr>
                        <a:t>系统名称</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050" kern="100" dirty="0">
                          <a:effectLst/>
                        </a:rPr>
                        <a:t>具体方法与实现</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050" kern="100">
                          <a:effectLst/>
                        </a:rPr>
                        <a:t>主要策略</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322341632"/>
                  </a:ext>
                </a:extLst>
              </a:tr>
              <a:tr h="340480">
                <a:tc>
                  <a:txBody>
                    <a:bodyPr/>
                    <a:lstStyle/>
                    <a:p>
                      <a:pPr algn="ctr">
                        <a:spcAft>
                          <a:spcPts val="0"/>
                        </a:spcAft>
                      </a:pPr>
                      <a:r>
                        <a:rPr lang="en-US" sz="1050" kern="100" dirty="0">
                          <a:effectLst/>
                        </a:rPr>
                        <a:t>LBFS</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050" kern="100">
                          <a:effectLst/>
                        </a:rPr>
                        <a:t>限制极大</a:t>
                      </a:r>
                      <a:r>
                        <a:rPr lang="en-US" sz="1050" kern="100">
                          <a:effectLst/>
                        </a:rPr>
                        <a:t>/</a:t>
                      </a:r>
                      <a:r>
                        <a:rPr lang="zh-CN" sz="1050" kern="100">
                          <a:effectLst/>
                        </a:rPr>
                        <a:t>极小</a:t>
                      </a:r>
                      <a:r>
                        <a:rPr lang="en-US" sz="1050" kern="100">
                          <a:effectLst/>
                        </a:rPr>
                        <a:t>/</a:t>
                      </a:r>
                      <a:r>
                        <a:rPr lang="zh-CN" sz="1050" kern="100">
                          <a:effectLst/>
                        </a:rPr>
                        <a:t>平均数据块大小为</a:t>
                      </a:r>
                      <a:r>
                        <a:rPr lang="en-US" sz="1050" kern="100">
                          <a:effectLst/>
                        </a:rPr>
                        <a:t>64KB/2KB/8KB</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rowSpan="5">
                  <a:txBody>
                    <a:bodyPr/>
                    <a:lstStyle/>
                    <a:p>
                      <a:pPr algn="ctr">
                        <a:spcAft>
                          <a:spcPts val="0"/>
                        </a:spcAft>
                      </a:pPr>
                      <a:r>
                        <a:rPr lang="zh-CN" sz="1050" kern="100">
                          <a:effectLst/>
                        </a:rPr>
                        <a:t>控制基于内容定义分块的极大块和极小块</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9725649"/>
                  </a:ext>
                </a:extLst>
              </a:tr>
              <a:tr h="340480">
                <a:tc>
                  <a:txBody>
                    <a:bodyPr/>
                    <a:lstStyle/>
                    <a:p>
                      <a:pPr algn="ctr">
                        <a:spcAft>
                          <a:spcPts val="0"/>
                        </a:spcAft>
                      </a:pPr>
                      <a:r>
                        <a:rPr lang="en-US" sz="1050" kern="100" dirty="0">
                          <a:effectLst/>
                        </a:rPr>
                        <a:t>TTTD</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050" kern="100">
                          <a:effectLst/>
                        </a:rPr>
                        <a:t>对极大和极小数据块设置阈值</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3306162500"/>
                  </a:ext>
                </a:extLst>
              </a:tr>
              <a:tr h="340480">
                <a:tc>
                  <a:txBody>
                    <a:bodyPr/>
                    <a:lstStyle/>
                    <a:p>
                      <a:pPr algn="ctr">
                        <a:spcAft>
                          <a:spcPts val="0"/>
                        </a:spcAft>
                      </a:pPr>
                      <a:r>
                        <a:rPr lang="en-US" sz="1050" kern="100" dirty="0">
                          <a:effectLst/>
                        </a:rPr>
                        <a:t>Regression Chunking</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050" kern="100">
                          <a:effectLst/>
                        </a:rPr>
                        <a:t>使用多个阈值控制和减少偏大的数据块</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3711741469"/>
                  </a:ext>
                </a:extLst>
              </a:tr>
              <a:tr h="170239">
                <a:tc>
                  <a:txBody>
                    <a:bodyPr/>
                    <a:lstStyle/>
                    <a:p>
                      <a:pPr algn="ctr">
                        <a:spcAft>
                          <a:spcPts val="0"/>
                        </a:spcAft>
                      </a:pPr>
                      <a:r>
                        <a:rPr lang="en-US" sz="1050" kern="100" dirty="0">
                          <a:effectLst/>
                        </a:rPr>
                        <a:t>Fingerdiff</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050" kern="100">
                          <a:effectLst/>
                        </a:rPr>
                        <a:t>合并数据块成超级块</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1058711507"/>
                  </a:ext>
                </a:extLst>
              </a:tr>
              <a:tr h="340480">
                <a:tc>
                  <a:txBody>
                    <a:bodyPr/>
                    <a:lstStyle/>
                    <a:p>
                      <a:pPr algn="ctr">
                        <a:spcAft>
                          <a:spcPts val="0"/>
                        </a:spcAft>
                      </a:pPr>
                      <a:r>
                        <a:rPr lang="en-US" sz="1050" kern="100" dirty="0">
                          <a:effectLst/>
                        </a:rPr>
                        <a:t>MAXP</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050" kern="100">
                          <a:effectLst/>
                        </a:rPr>
                        <a:t>将固定大小区域中的对称极值视为分块切割点</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3879647089"/>
                  </a:ext>
                </a:extLst>
              </a:tr>
              <a:tr h="340480">
                <a:tc>
                  <a:txBody>
                    <a:bodyPr/>
                    <a:lstStyle/>
                    <a:p>
                      <a:pPr algn="ctr">
                        <a:spcAft>
                          <a:spcPts val="0"/>
                        </a:spcAft>
                      </a:pPr>
                      <a:r>
                        <a:rPr lang="en-US" sz="1050" kern="100" dirty="0">
                          <a:effectLst/>
                        </a:rPr>
                        <a:t>Bimodal Chunking</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050" kern="100">
                          <a:effectLst/>
                        </a:rPr>
                        <a:t>对去重后选择重复数据块相邻块继续分块</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rowSpan="4">
                  <a:txBody>
                    <a:bodyPr/>
                    <a:lstStyle/>
                    <a:p>
                      <a:pPr algn="ctr">
                        <a:spcAft>
                          <a:spcPts val="0"/>
                        </a:spcAft>
                      </a:pPr>
                      <a:r>
                        <a:rPr lang="zh-CN" sz="1050" kern="100">
                          <a:effectLst/>
                        </a:rPr>
                        <a:t>对去重后的数据进一步分块去重</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539733914"/>
                  </a:ext>
                </a:extLst>
              </a:tr>
              <a:tr h="340480">
                <a:tc>
                  <a:txBody>
                    <a:bodyPr/>
                    <a:lstStyle/>
                    <a:p>
                      <a:pPr algn="ctr">
                        <a:spcAft>
                          <a:spcPts val="0"/>
                        </a:spcAft>
                      </a:pPr>
                      <a:r>
                        <a:rPr lang="en-US" sz="1050" kern="100" dirty="0">
                          <a:effectLst/>
                        </a:rPr>
                        <a:t>Subchunk</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050" kern="100">
                          <a:effectLst/>
                        </a:rPr>
                        <a:t>对去重后的所有非重复数据块继续分块</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984713452"/>
                  </a:ext>
                </a:extLst>
              </a:tr>
              <a:tr h="340480">
                <a:tc>
                  <a:txBody>
                    <a:bodyPr/>
                    <a:lstStyle/>
                    <a:p>
                      <a:pPr algn="ctr">
                        <a:spcAft>
                          <a:spcPts val="0"/>
                        </a:spcAft>
                      </a:pPr>
                      <a:r>
                        <a:rPr lang="en-US" sz="1050" kern="100" dirty="0">
                          <a:effectLst/>
                        </a:rPr>
                        <a:t>FBC</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050" kern="100">
                          <a:effectLst/>
                        </a:rPr>
                        <a:t>基于统计预测频繁出现的数据块继续分块</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1040435440"/>
                  </a:ext>
                </a:extLst>
              </a:tr>
              <a:tr h="340480">
                <a:tc>
                  <a:txBody>
                    <a:bodyPr/>
                    <a:lstStyle/>
                    <a:p>
                      <a:pPr algn="ctr">
                        <a:spcAft>
                          <a:spcPts val="0"/>
                        </a:spcAft>
                      </a:pPr>
                      <a:r>
                        <a:rPr lang="en-US" sz="1050" kern="100" dirty="0">
                          <a:effectLst/>
                        </a:rPr>
                        <a:t>BHD</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050" kern="100">
                          <a:effectLst/>
                        </a:rPr>
                        <a:t>基于数据块多种元数据信息分析继续分块</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1797128435"/>
                  </a:ext>
                </a:extLst>
              </a:tr>
              <a:tr h="340480">
                <a:tc>
                  <a:txBody>
                    <a:bodyPr/>
                    <a:lstStyle/>
                    <a:p>
                      <a:pPr algn="ctr">
                        <a:spcAft>
                          <a:spcPts val="0"/>
                        </a:spcAft>
                      </a:pPr>
                      <a:r>
                        <a:rPr lang="en-US" sz="1050" kern="100" dirty="0">
                          <a:effectLst/>
                        </a:rPr>
                        <a:t>SampleByte</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050" kern="100" dirty="0">
                          <a:effectLst/>
                        </a:rPr>
                        <a:t>跳过期望块大小的一半来加速分块</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rowSpan="4">
                  <a:txBody>
                    <a:bodyPr/>
                    <a:lstStyle/>
                    <a:p>
                      <a:pPr algn="ctr">
                        <a:spcAft>
                          <a:spcPts val="0"/>
                        </a:spcAft>
                      </a:pPr>
                      <a:r>
                        <a:rPr lang="zh-CN" sz="1050" kern="100">
                          <a:effectLst/>
                        </a:rPr>
                        <a:t>提升基于内容定义分块算法的速度</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884881473"/>
                  </a:ext>
                </a:extLst>
              </a:tr>
              <a:tr h="340480">
                <a:tc>
                  <a:txBody>
                    <a:bodyPr/>
                    <a:lstStyle/>
                    <a:p>
                      <a:pPr algn="ctr">
                        <a:spcAft>
                          <a:spcPts val="0"/>
                        </a:spcAft>
                      </a:pPr>
                      <a:r>
                        <a:rPr lang="en-US" sz="1050" kern="100" dirty="0">
                          <a:effectLst/>
                        </a:rPr>
                        <a:t>Gear</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050" kern="100" dirty="0">
                          <a:effectLst/>
                        </a:rPr>
                        <a:t>通过随机整数表减少哈希计算</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574093768"/>
                  </a:ext>
                </a:extLst>
              </a:tr>
              <a:tr h="340480">
                <a:tc>
                  <a:txBody>
                    <a:bodyPr/>
                    <a:lstStyle/>
                    <a:p>
                      <a:pPr algn="ctr">
                        <a:spcAft>
                          <a:spcPts val="0"/>
                        </a:spcAft>
                      </a:pPr>
                      <a:r>
                        <a:rPr lang="en-US" sz="1050" kern="100" dirty="0">
                          <a:effectLst/>
                        </a:rPr>
                        <a:t>AE</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050" kern="100">
                          <a:effectLst/>
                        </a:rPr>
                        <a:t>使用不对称滑动窗口来识别分块切割点</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1453725119"/>
                  </a:ext>
                </a:extLst>
              </a:tr>
              <a:tr h="340480">
                <a:tc>
                  <a:txBody>
                    <a:bodyPr/>
                    <a:lstStyle/>
                    <a:p>
                      <a:pPr algn="ctr">
                        <a:spcAft>
                          <a:spcPts val="0"/>
                        </a:spcAft>
                      </a:pPr>
                      <a:r>
                        <a:rPr lang="en-US" sz="1050" kern="100" dirty="0">
                          <a:effectLst/>
                        </a:rPr>
                        <a:t>Leap-based CDC</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050" kern="100" dirty="0">
                          <a:effectLst/>
                        </a:rPr>
                        <a:t>使滑动窗口向前跳跃以减少计算</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2541700110"/>
                  </a:ext>
                </a:extLst>
              </a:tr>
            </a:tbl>
          </a:graphicData>
        </a:graphic>
      </p:graphicFrame>
    </p:spTree>
    <p:extLst>
      <p:ext uri="{BB962C8B-B14F-4D97-AF65-F5344CB8AC3E}">
        <p14:creationId xmlns:p14="http://schemas.microsoft.com/office/powerpoint/2010/main" val="3668724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D5329B48-B0F7-477E-B076-265901A6EA6C}"/>
              </a:ext>
            </a:extLst>
          </p:cNvPr>
          <p:cNvSpPr>
            <a:spLocks noGrp="1"/>
          </p:cNvSpPr>
          <p:nvPr>
            <p:ph type="sldNum" sz="quarter" idx="12"/>
          </p:nvPr>
        </p:nvSpPr>
        <p:spPr/>
        <p:txBody>
          <a:bodyPr/>
          <a:lstStyle/>
          <a:p>
            <a:pPr>
              <a:defRPr/>
            </a:pPr>
            <a:fld id="{6A90D09A-ED5D-47CC-A45F-D492BA9A6C1B}" type="slidenum">
              <a:rPr lang="en-US" altLang="zh-CN" smtClean="0">
                <a:solidFill>
                  <a:srgbClr val="000000"/>
                </a:solidFill>
              </a:rPr>
              <a:t>12</a:t>
            </a:fld>
            <a:endParaRPr lang="en-US" altLang="zh-CN" dirty="0">
              <a:solidFill>
                <a:srgbClr val="000000"/>
              </a:solidFill>
            </a:endParaRPr>
          </a:p>
        </p:txBody>
      </p:sp>
      <p:sp>
        <p:nvSpPr>
          <p:cNvPr id="9" name="矩形 8">
            <a:extLst>
              <a:ext uri="{FF2B5EF4-FFF2-40B4-BE49-F238E27FC236}">
                <a16:creationId xmlns:a16="http://schemas.microsoft.com/office/drawing/2014/main" id="{23162D49-E8E5-4B19-9D25-9F56D3EF0049}"/>
              </a:ext>
            </a:extLst>
          </p:cNvPr>
          <p:cNvSpPr/>
          <p:nvPr/>
        </p:nvSpPr>
        <p:spPr>
          <a:xfrm>
            <a:off x="1" y="905630"/>
            <a:ext cx="9144000" cy="550862"/>
          </a:xfrm>
          <a:prstGeom prst="rect">
            <a:avLst/>
          </a:prstGeom>
          <a:solidFill>
            <a:schemeClr val="accent5">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Rectangle 47">
            <a:extLst>
              <a:ext uri="{FF2B5EF4-FFF2-40B4-BE49-F238E27FC236}">
                <a16:creationId xmlns:a16="http://schemas.microsoft.com/office/drawing/2014/main" id="{2E65456B-365C-4A56-BCE3-CA107FC24641}"/>
              </a:ext>
            </a:extLst>
          </p:cNvPr>
          <p:cNvSpPr>
            <a:spLocks noChangeArrowheads="1"/>
          </p:cNvSpPr>
          <p:nvPr/>
        </p:nvSpPr>
        <p:spPr bwMode="auto">
          <a:xfrm>
            <a:off x="295274" y="921312"/>
            <a:ext cx="19367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3200" b="1" dirty="0">
                <a:latin typeface="微软雅黑" panose="020B0503020204020204" pitchFamily="34" charset="-122"/>
                <a:ea typeface="微软雅黑" panose="020B0503020204020204" pitchFamily="34" charset="-122"/>
                <a:cs typeface="Arial" panose="020B0604020202020204" pitchFamily="34" charset="0"/>
              </a:rPr>
              <a:t>基本流程</a:t>
            </a:r>
            <a:endParaRPr lang="en-US" altLang="zh-CN" sz="32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矩形 10">
            <a:extLst>
              <a:ext uri="{FF2B5EF4-FFF2-40B4-BE49-F238E27FC236}">
                <a16:creationId xmlns:a16="http://schemas.microsoft.com/office/drawing/2014/main" id="{FEEA1AC7-29B9-45DE-8D18-807300D41E06}"/>
              </a:ext>
            </a:extLst>
          </p:cNvPr>
          <p:cNvSpPr/>
          <p:nvPr/>
        </p:nvSpPr>
        <p:spPr>
          <a:xfrm>
            <a:off x="347662" y="1694379"/>
            <a:ext cx="1107996" cy="369332"/>
          </a:xfrm>
          <a:prstGeom prst="rect">
            <a:avLst/>
          </a:prstGeom>
        </p:spPr>
        <p:txBody>
          <a:bodyPr wrap="none">
            <a:spAutoFit/>
          </a:bodyPr>
          <a:lstStyle/>
          <a:p>
            <a:r>
              <a:rPr kumimoji="1" lang="zh-CN" altLang="en-US" b="1" dirty="0">
                <a:latin typeface="Microsoft YaHei" panose="020B0503020204020204" pitchFamily="34" charset="-122"/>
                <a:ea typeface="Microsoft YaHei" panose="020B0503020204020204" pitchFamily="34" charset="-122"/>
              </a:rPr>
              <a:t>指纹计算</a:t>
            </a:r>
          </a:p>
        </p:txBody>
      </p:sp>
      <p:pic>
        <p:nvPicPr>
          <p:cNvPr id="13" name="图片 12">
            <a:extLst>
              <a:ext uri="{FF2B5EF4-FFF2-40B4-BE49-F238E27FC236}">
                <a16:creationId xmlns:a16="http://schemas.microsoft.com/office/drawing/2014/main" id="{EB220F21-3BD7-48D9-8361-94A33ACAA0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0514" y="3860734"/>
            <a:ext cx="6042970" cy="1879217"/>
          </a:xfrm>
          <a:prstGeom prst="rect">
            <a:avLst/>
          </a:prstGeom>
        </p:spPr>
      </p:pic>
      <p:sp>
        <p:nvSpPr>
          <p:cNvPr id="14" name="矩形 13">
            <a:extLst>
              <a:ext uri="{FF2B5EF4-FFF2-40B4-BE49-F238E27FC236}">
                <a16:creationId xmlns:a16="http://schemas.microsoft.com/office/drawing/2014/main" id="{FFF2813F-E5B7-45AE-B2A4-B635DB0DD24C}"/>
              </a:ext>
            </a:extLst>
          </p:cNvPr>
          <p:cNvSpPr/>
          <p:nvPr/>
        </p:nvSpPr>
        <p:spPr>
          <a:xfrm>
            <a:off x="3402448" y="5739951"/>
            <a:ext cx="2339102" cy="276999"/>
          </a:xfrm>
          <a:prstGeom prst="rect">
            <a:avLst/>
          </a:prstGeom>
        </p:spPr>
        <p:txBody>
          <a:bodyPr wrap="none">
            <a:spAutoFit/>
          </a:bodyPr>
          <a:lstStyle/>
          <a:p>
            <a:r>
              <a:rPr kumimoji="1" lang="zh-CN" altLang="en-US" sz="1200" dirty="0">
                <a:latin typeface="宋体" panose="02010600030101010101" pitchFamily="2" charset="-122"/>
                <a:ea typeface="宋体" panose="02010600030101010101" pitchFamily="2" charset="-122"/>
              </a:rPr>
              <a:t>数据去重技术的基本流程示意图</a:t>
            </a:r>
          </a:p>
        </p:txBody>
      </p:sp>
      <p:sp>
        <p:nvSpPr>
          <p:cNvPr id="15" name="矩形 14">
            <a:extLst>
              <a:ext uri="{FF2B5EF4-FFF2-40B4-BE49-F238E27FC236}">
                <a16:creationId xmlns:a16="http://schemas.microsoft.com/office/drawing/2014/main" id="{0B25974C-6F03-4C58-A19B-23B14ACAAE73}"/>
              </a:ext>
            </a:extLst>
          </p:cNvPr>
          <p:cNvSpPr/>
          <p:nvPr/>
        </p:nvSpPr>
        <p:spPr>
          <a:xfrm>
            <a:off x="347662" y="2473409"/>
            <a:ext cx="1300356" cy="369332"/>
          </a:xfrm>
          <a:prstGeom prst="rect">
            <a:avLst/>
          </a:prstGeom>
        </p:spPr>
        <p:txBody>
          <a:bodyPr wrap="none">
            <a:spAutoFit/>
          </a:bodyPr>
          <a:lstStyle/>
          <a:p>
            <a:r>
              <a:rPr kumimoji="1" lang="en-US" altLang="zh-CN" b="1" dirty="0">
                <a:solidFill>
                  <a:srgbClr val="FF0000"/>
                </a:solidFill>
                <a:latin typeface="Microsoft YaHei" panose="020B0503020204020204" pitchFamily="34" charset="-122"/>
                <a:ea typeface="Microsoft YaHei" panose="020B0503020204020204" pitchFamily="34" charset="-122"/>
              </a:rPr>
              <a:t>Hash </a:t>
            </a:r>
            <a:r>
              <a:rPr kumimoji="1" lang="zh-CN" altLang="en-US" b="1" dirty="0">
                <a:solidFill>
                  <a:srgbClr val="FF0000"/>
                </a:solidFill>
                <a:latin typeface="Microsoft YaHei" panose="020B0503020204020204" pitchFamily="34" charset="-122"/>
                <a:ea typeface="Microsoft YaHei" panose="020B0503020204020204" pitchFamily="34" charset="-122"/>
              </a:rPr>
              <a:t>算法</a:t>
            </a:r>
          </a:p>
        </p:txBody>
      </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4AD50303-56A4-4857-86BA-C8F56DE2655C}"/>
                  </a:ext>
                </a:extLst>
              </p:cNvPr>
              <p:cNvSpPr/>
              <p:nvPr/>
            </p:nvSpPr>
            <p:spPr>
              <a:xfrm>
                <a:off x="1680566" y="3244334"/>
                <a:ext cx="5782865" cy="369332"/>
              </a:xfrm>
              <a:prstGeom prst="rect">
                <a:avLst/>
              </a:prstGeom>
            </p:spPr>
            <p:txBody>
              <a:bodyPr wrap="none">
                <a:spAutoFit/>
              </a:bodyPr>
              <a:lstStyle/>
              <a:p>
                <a14:m>
                  <m:oMath xmlns:m="http://schemas.openxmlformats.org/officeDocument/2006/math">
                    <m:r>
                      <a:rPr lang="zh-CN" altLang="en-US" i="1" kern="0">
                        <a:latin typeface="Cambria Math" panose="02040503050406030204" pitchFamily="18" charset="0"/>
                        <a:ea typeface="宋体" panose="02010600030101010101" pitchFamily="2" charset="-122"/>
                        <a:cs typeface="Times New Roman" panose="02020603050405020304" pitchFamily="18" charset="0"/>
                      </a:rPr>
                      <m:t>数据</m:t>
                    </m:r>
                    <m:r>
                      <a:rPr lang="zh-CN" altLang="en-US" i="1" kern="0" smtClean="0">
                        <a:latin typeface="Cambria Math" panose="02040503050406030204" pitchFamily="18" charset="0"/>
                        <a:ea typeface="宋体" panose="02010600030101010101" pitchFamily="2" charset="-122"/>
                        <a:cs typeface="Times New Roman" panose="02020603050405020304" pitchFamily="18" charset="0"/>
                      </a:rPr>
                      <m:t>哈希计算</m:t>
                    </m:r>
                    <m:r>
                      <a:rPr lang="zh-CN" altLang="en-US" i="1" kern="0">
                        <a:latin typeface="Cambria Math" panose="02040503050406030204" pitchFamily="18" charset="0"/>
                        <a:ea typeface="宋体" panose="02010600030101010101" pitchFamily="2" charset="-122"/>
                        <a:cs typeface="Times New Roman" panose="02020603050405020304" pitchFamily="18" charset="0"/>
                      </a:rPr>
                      <m:t>：</m:t>
                    </m:r>
                    <m:r>
                      <a:rPr lang="en-US" altLang="zh-CN" b="0" i="1" kern="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i="1" kern="0">
                        <a:latin typeface="Cambria Math" panose="02040503050406030204" pitchFamily="18" charset="0"/>
                        <a:ea typeface="宋体" panose="02010600030101010101" pitchFamily="2" charset="-122"/>
                        <a:cs typeface="Times New Roman" panose="02020603050405020304" pitchFamily="18" charset="0"/>
                      </a:rPr>
                      <m:t>𝐶𝐴</m:t>
                    </m:r>
                    <m:r>
                      <a:rPr lang="en-US" altLang="zh-CN" i="1" kern="0">
                        <a:latin typeface="Cambria Math" panose="02040503050406030204" pitchFamily="18" charset="0"/>
                        <a:ea typeface="宋体" panose="02010600030101010101" pitchFamily="2" charset="-122"/>
                        <a:cs typeface="Times New Roman" panose="02020603050405020304" pitchFamily="18" charset="0"/>
                      </a:rPr>
                      <m:t>=</m:t>
                    </m:r>
                    <m:r>
                      <a:rPr lang="en-US" altLang="zh-CN" i="1" kern="0">
                        <a:latin typeface="Cambria Math" panose="02040503050406030204" pitchFamily="18" charset="0"/>
                        <a:ea typeface="宋体" panose="02010600030101010101" pitchFamily="2" charset="-122"/>
                        <a:cs typeface="Times New Roman" panose="02020603050405020304" pitchFamily="18" charset="0"/>
                      </a:rPr>
                      <m:t>𝐻𝑐</m:t>
                    </m:r>
                    <m:r>
                      <a:rPr lang="en-US" altLang="zh-CN" i="1" kern="0">
                        <a:latin typeface="Cambria Math" panose="02040503050406030204" pitchFamily="18" charset="0"/>
                        <a:ea typeface="宋体" panose="02010600030101010101" pitchFamily="2" charset="-122"/>
                        <a:cs typeface="Times New Roman" panose="02020603050405020304" pitchFamily="18" charset="0"/>
                      </a:rPr>
                      <m:t>(</m:t>
                    </m:r>
                    <m:r>
                      <a:rPr lang="en-US" altLang="zh-CN" i="1" kern="0">
                        <a:latin typeface="Cambria Math" panose="02040503050406030204" pitchFamily="18" charset="0"/>
                        <a:ea typeface="宋体" panose="02010600030101010101" pitchFamily="2" charset="-122"/>
                        <a:cs typeface="Times New Roman" panose="02020603050405020304" pitchFamily="18" charset="0"/>
                      </a:rPr>
                      <m:t>𝑐𝑜𝑛𝑡𝑒𝑛𝑡</m:t>
                    </m:r>
                    <m:r>
                      <a:rPr lang="en-US" altLang="zh-CN" i="1" kern="0">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kern="0" dirty="0">
                    <a:latin typeface="Times New Roman" panose="02020603050405020304" pitchFamily="18" charset="0"/>
                    <a:ea typeface="宋体" panose="02010600030101010101" pitchFamily="2" charset="-122"/>
                  </a:rPr>
                  <a:t> (</a:t>
                </a:r>
                <a14:m>
                  <m:oMath xmlns:m="http://schemas.openxmlformats.org/officeDocument/2006/math">
                    <m:r>
                      <a:rPr lang="en-US" altLang="zh-CN" i="1" kern="0">
                        <a:latin typeface="Cambria Math" panose="02040503050406030204" pitchFamily="18" charset="0"/>
                        <a:ea typeface="宋体" panose="02010600030101010101" pitchFamily="2" charset="-122"/>
                        <a:cs typeface="Times New Roman" panose="02020603050405020304" pitchFamily="18" charset="0"/>
                      </a:rPr>
                      <m:t>𝐶𝐴</m:t>
                    </m:r>
                  </m:oMath>
                </a14:m>
                <a:r>
                  <a:rPr lang="zh-CN" altLang="zh-CN" kern="0" dirty="0">
                    <a:latin typeface="Times New Roman" panose="02020603050405020304" pitchFamily="18" charset="0"/>
                    <a:ea typeface="宋体" panose="02010600030101010101" pitchFamily="2" charset="-122"/>
                    <a:cs typeface="Times New Roman" panose="02020603050405020304" pitchFamily="18" charset="0"/>
                  </a:rPr>
                  <a:t>的长度为</a:t>
                </a:r>
                <a14:m>
                  <m:oMath xmlns:m="http://schemas.openxmlformats.org/officeDocument/2006/math">
                    <m:r>
                      <a:rPr lang="en-US" altLang="zh-CN" i="1" kern="0">
                        <a:latin typeface="Cambria Math" panose="02040503050406030204" pitchFamily="18" charset="0"/>
                        <a:ea typeface="宋体" panose="02010600030101010101" pitchFamily="2" charset="-122"/>
                        <a:cs typeface="Times New Roman" panose="02020603050405020304" pitchFamily="18" charset="0"/>
                      </a:rPr>
                      <m:t>𝑚</m:t>
                    </m:r>
                    <m:r>
                      <a:rPr lang="en-US" altLang="zh-CN" i="1" kern="0">
                        <a:latin typeface="Cambria Math" panose="02040503050406030204" pitchFamily="18" charset="0"/>
                        <a:ea typeface="宋体" panose="02010600030101010101" pitchFamily="2" charset="-122"/>
                        <a:cs typeface="Times New Roman" panose="02020603050405020304" pitchFamily="18" charset="0"/>
                      </a:rPr>
                      <m:t> </m:t>
                    </m:r>
                    <m:r>
                      <a:rPr lang="en-US" altLang="zh-CN" i="1" kern="0">
                        <a:latin typeface="Cambria Math" panose="02040503050406030204" pitchFamily="18" charset="0"/>
                        <a:ea typeface="宋体" panose="02010600030101010101" pitchFamily="2" charset="-122"/>
                        <a:cs typeface="Times New Roman" panose="02020603050405020304" pitchFamily="18" charset="0"/>
                      </a:rPr>
                      <m:t>𝑏𝑖𝑡𝑠</m:t>
                    </m:r>
                  </m:oMath>
                </a14:m>
                <a:r>
                  <a:rPr lang="en-US" altLang="zh-CN" kern="0" dirty="0">
                    <a:latin typeface="Times New Roman" panose="02020603050405020304" pitchFamily="18" charset="0"/>
                    <a:ea typeface="宋体" panose="02010600030101010101" pitchFamily="2" charset="-122"/>
                  </a:rPr>
                  <a:t>)</a:t>
                </a:r>
                <a:endParaRPr lang="zh-CN" altLang="en-US" dirty="0"/>
              </a:p>
            </p:txBody>
          </p:sp>
        </mc:Choice>
        <mc:Fallback xmlns="">
          <p:sp>
            <p:nvSpPr>
              <p:cNvPr id="16" name="矩形 15">
                <a:extLst>
                  <a:ext uri="{FF2B5EF4-FFF2-40B4-BE49-F238E27FC236}">
                    <a16:creationId xmlns:a16="http://schemas.microsoft.com/office/drawing/2014/main" id="{4AD50303-56A4-4857-86BA-C8F56DE2655C}"/>
                  </a:ext>
                </a:extLst>
              </p:cNvPr>
              <p:cNvSpPr>
                <a:spLocks noRot="1" noChangeAspect="1" noMove="1" noResize="1" noEditPoints="1" noAdjustHandles="1" noChangeArrowheads="1" noChangeShapeType="1" noTextEdit="1"/>
              </p:cNvSpPr>
              <p:nvPr/>
            </p:nvSpPr>
            <p:spPr>
              <a:xfrm>
                <a:off x="1680566" y="3244334"/>
                <a:ext cx="5782865" cy="369332"/>
              </a:xfrm>
              <a:prstGeom prst="rect">
                <a:avLst/>
              </a:prstGeom>
              <a:blipFill>
                <a:blip r:embed="rId4"/>
                <a:stretch>
                  <a:fillRect l="-316" t="-13115" r="-211"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57251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D5329B48-B0F7-477E-B076-265901A6EA6C}"/>
              </a:ext>
            </a:extLst>
          </p:cNvPr>
          <p:cNvSpPr>
            <a:spLocks noGrp="1"/>
          </p:cNvSpPr>
          <p:nvPr>
            <p:ph type="sldNum" sz="quarter" idx="12"/>
          </p:nvPr>
        </p:nvSpPr>
        <p:spPr/>
        <p:txBody>
          <a:bodyPr/>
          <a:lstStyle/>
          <a:p>
            <a:pPr>
              <a:defRPr/>
            </a:pPr>
            <a:fld id="{6A90D09A-ED5D-47CC-A45F-D492BA9A6C1B}" type="slidenum">
              <a:rPr lang="en-US" altLang="zh-CN" smtClean="0">
                <a:solidFill>
                  <a:srgbClr val="000000"/>
                </a:solidFill>
              </a:rPr>
              <a:t>13</a:t>
            </a:fld>
            <a:endParaRPr lang="en-US" altLang="zh-CN" dirty="0">
              <a:solidFill>
                <a:srgbClr val="000000"/>
              </a:solidFill>
            </a:endParaRPr>
          </a:p>
        </p:txBody>
      </p:sp>
      <p:sp>
        <p:nvSpPr>
          <p:cNvPr id="9" name="矩形 8">
            <a:extLst>
              <a:ext uri="{FF2B5EF4-FFF2-40B4-BE49-F238E27FC236}">
                <a16:creationId xmlns:a16="http://schemas.microsoft.com/office/drawing/2014/main" id="{23162D49-E8E5-4B19-9D25-9F56D3EF0049}"/>
              </a:ext>
            </a:extLst>
          </p:cNvPr>
          <p:cNvSpPr/>
          <p:nvPr/>
        </p:nvSpPr>
        <p:spPr>
          <a:xfrm>
            <a:off x="1" y="905630"/>
            <a:ext cx="9144000" cy="550862"/>
          </a:xfrm>
          <a:prstGeom prst="rect">
            <a:avLst/>
          </a:prstGeom>
          <a:solidFill>
            <a:schemeClr val="accent5">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Rectangle 47">
            <a:extLst>
              <a:ext uri="{FF2B5EF4-FFF2-40B4-BE49-F238E27FC236}">
                <a16:creationId xmlns:a16="http://schemas.microsoft.com/office/drawing/2014/main" id="{2E65456B-365C-4A56-BCE3-CA107FC24641}"/>
              </a:ext>
            </a:extLst>
          </p:cNvPr>
          <p:cNvSpPr>
            <a:spLocks noChangeArrowheads="1"/>
          </p:cNvSpPr>
          <p:nvPr/>
        </p:nvSpPr>
        <p:spPr bwMode="auto">
          <a:xfrm>
            <a:off x="295274" y="921312"/>
            <a:ext cx="19367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3200" b="1" dirty="0">
                <a:latin typeface="微软雅黑" panose="020B0503020204020204" pitchFamily="34" charset="-122"/>
                <a:ea typeface="微软雅黑" panose="020B0503020204020204" pitchFamily="34" charset="-122"/>
                <a:cs typeface="Arial" panose="020B0604020202020204" pitchFamily="34" charset="0"/>
              </a:rPr>
              <a:t>基本流程</a:t>
            </a:r>
            <a:endParaRPr lang="en-US" altLang="zh-CN" sz="32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矩形 10">
            <a:extLst>
              <a:ext uri="{FF2B5EF4-FFF2-40B4-BE49-F238E27FC236}">
                <a16:creationId xmlns:a16="http://schemas.microsoft.com/office/drawing/2014/main" id="{FEEA1AC7-29B9-45DE-8D18-807300D41E06}"/>
              </a:ext>
            </a:extLst>
          </p:cNvPr>
          <p:cNvSpPr/>
          <p:nvPr/>
        </p:nvSpPr>
        <p:spPr>
          <a:xfrm>
            <a:off x="347662" y="1694379"/>
            <a:ext cx="1107996" cy="369332"/>
          </a:xfrm>
          <a:prstGeom prst="rect">
            <a:avLst/>
          </a:prstGeom>
        </p:spPr>
        <p:txBody>
          <a:bodyPr wrap="none">
            <a:spAutoFit/>
          </a:bodyPr>
          <a:lstStyle/>
          <a:p>
            <a:r>
              <a:rPr kumimoji="1" lang="zh-CN" altLang="en-US" b="1" dirty="0">
                <a:latin typeface="Microsoft YaHei" panose="020B0503020204020204" pitchFamily="34" charset="-122"/>
                <a:ea typeface="Microsoft YaHei" panose="020B0503020204020204" pitchFamily="34" charset="-122"/>
              </a:rPr>
              <a:t>指纹计算</a:t>
            </a:r>
          </a:p>
        </p:txBody>
      </p:sp>
      <p:sp>
        <p:nvSpPr>
          <p:cNvPr id="15" name="矩形 14">
            <a:extLst>
              <a:ext uri="{FF2B5EF4-FFF2-40B4-BE49-F238E27FC236}">
                <a16:creationId xmlns:a16="http://schemas.microsoft.com/office/drawing/2014/main" id="{0B25974C-6F03-4C58-A19B-23B14ACAAE73}"/>
              </a:ext>
            </a:extLst>
          </p:cNvPr>
          <p:cNvSpPr/>
          <p:nvPr/>
        </p:nvSpPr>
        <p:spPr>
          <a:xfrm>
            <a:off x="347662" y="2301598"/>
            <a:ext cx="1300356" cy="369332"/>
          </a:xfrm>
          <a:prstGeom prst="rect">
            <a:avLst/>
          </a:prstGeom>
        </p:spPr>
        <p:txBody>
          <a:bodyPr wrap="none">
            <a:spAutoFit/>
          </a:bodyPr>
          <a:lstStyle/>
          <a:p>
            <a:r>
              <a:rPr kumimoji="1" lang="en-US" altLang="zh-CN" b="1" dirty="0">
                <a:solidFill>
                  <a:srgbClr val="FF0000"/>
                </a:solidFill>
                <a:latin typeface="Microsoft YaHei" panose="020B0503020204020204" pitchFamily="34" charset="-122"/>
                <a:ea typeface="Microsoft YaHei" panose="020B0503020204020204" pitchFamily="34" charset="-122"/>
              </a:rPr>
              <a:t>Hash </a:t>
            </a:r>
            <a:r>
              <a:rPr kumimoji="1" lang="zh-CN" altLang="en-US" b="1" dirty="0">
                <a:solidFill>
                  <a:srgbClr val="FF0000"/>
                </a:solidFill>
                <a:latin typeface="Microsoft YaHei" panose="020B0503020204020204" pitchFamily="34" charset="-122"/>
                <a:ea typeface="Microsoft YaHei" panose="020B0503020204020204" pitchFamily="34" charset="-122"/>
              </a:rPr>
              <a:t>算法</a:t>
            </a:r>
          </a:p>
        </p:txBody>
      </p: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60488AC2-BE92-45D9-A552-DDED81536FFD}"/>
                  </a:ext>
                </a:extLst>
              </p:cNvPr>
              <p:cNvSpPr/>
              <p:nvPr/>
            </p:nvSpPr>
            <p:spPr>
              <a:xfrm>
                <a:off x="2232024" y="2650235"/>
                <a:ext cx="4898264" cy="503471"/>
              </a:xfrm>
              <a:prstGeom prst="rect">
                <a:avLst/>
              </a:prstGeom>
            </p:spPr>
            <p:txBody>
              <a:bodyPr wrap="none">
                <a:spAutoFit/>
              </a:bodyPr>
              <a:lstStyle/>
              <a:p>
                <a14:m>
                  <m:oMath xmlns:m="http://schemas.openxmlformats.org/officeDocument/2006/math">
                    <m:r>
                      <a:rPr lang="zh-CN" altLang="en-US" i="1" kern="0" smtClean="0">
                        <a:solidFill>
                          <a:srgbClr val="FF0000"/>
                        </a:solidFill>
                        <a:latin typeface="Cambria Math" panose="02040503050406030204" pitchFamily="18" charset="0"/>
                        <a:ea typeface="宋体" panose="02010600030101010101" pitchFamily="2" charset="-122"/>
                        <a:cs typeface="Times New Roman" panose="02020603050405020304" pitchFamily="18" charset="0"/>
                      </a:rPr>
                      <m:t>哈希碰撞</m:t>
                    </m:r>
                    <m:r>
                      <a:rPr lang="zh-CN" altLang="en-US" i="1" kern="0">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dirty="0"/>
                  <a:t> </a:t>
                </a:r>
                <a14:m>
                  <m:oMath xmlns:m="http://schemas.openxmlformats.org/officeDocument/2006/math">
                    <m:r>
                      <a:rPr lang="en-US" altLang="zh-CN" i="1">
                        <a:latin typeface="Cambria Math" panose="02040503050406030204" pitchFamily="18" charset="0"/>
                      </a:rPr>
                      <m:t>𝑝</m:t>
                    </m:r>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𝑛</m:t>
                        </m:r>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−1</m:t>
                            </m:r>
                          </m:e>
                        </m:d>
                      </m:num>
                      <m:den>
                        <m:r>
                          <a:rPr lang="en-US" altLang="zh-CN" i="1">
                            <a:latin typeface="Cambria Math" panose="02040503050406030204" pitchFamily="18" charset="0"/>
                          </a:rPr>
                          <m:t>2</m:t>
                        </m:r>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𝑚</m:t>
                            </m:r>
                          </m:sup>
                        </m:sSup>
                      </m:den>
                    </m:f>
                    <m:r>
                      <a:rPr lang="en-US" altLang="zh-CN" i="1" smtClean="0">
                        <a:latin typeface="Cambria Math" panose="02040503050406030204" pitchFamily="18" charset="0"/>
                      </a:rPr>
                      <m:t> (</m:t>
                    </m:r>
                    <m:r>
                      <a:rPr lang="en-US" altLang="zh-CN" i="1" smtClean="0">
                        <a:latin typeface="Cambria Math" panose="02040503050406030204" pitchFamily="18" charset="0"/>
                      </a:rPr>
                      <m:t>𝑛</m:t>
                    </m:r>
                    <m:r>
                      <m:rPr>
                        <m:nor/>
                      </m:rPr>
                      <a:rPr lang="zh-CN" altLang="zh-CN" kern="0" dirty="0">
                        <a:latin typeface="Times New Roman" panose="02020603050405020304" pitchFamily="18" charset="0"/>
                        <a:ea typeface="宋体" panose="02010600030101010101" pitchFamily="2" charset="-122"/>
                        <a:cs typeface="Times New Roman" panose="02020603050405020304" pitchFamily="18" charset="0"/>
                      </a:rPr>
                      <m:t>为</m:t>
                    </m:r>
                    <m:r>
                      <a:rPr lang="zh-CN" altLang="en-US" i="1" kern="0" dirty="0" smtClean="0">
                        <a:latin typeface="Cambria Math" panose="02040503050406030204" pitchFamily="18" charset="0"/>
                        <a:ea typeface="宋体" panose="02010600030101010101" pitchFamily="2" charset="-122"/>
                        <a:cs typeface="Times New Roman" panose="02020603050405020304" pitchFamily="18" charset="0"/>
                      </a:rPr>
                      <m:t>数据</m:t>
                    </m:r>
                    <m:r>
                      <a:rPr lang="zh-CN" altLang="en-US" i="1" kern="0" dirty="0">
                        <a:latin typeface="Cambria Math" panose="02040503050406030204" pitchFamily="18" charset="0"/>
                        <a:ea typeface="宋体" panose="02010600030101010101" pitchFamily="2" charset="-122"/>
                        <a:cs typeface="Times New Roman" panose="02020603050405020304" pitchFamily="18" charset="0"/>
                      </a:rPr>
                      <m:t>块</m:t>
                    </m:r>
                    <m:r>
                      <a:rPr lang="zh-CN" altLang="en-US" i="1" kern="0" dirty="0" smtClean="0">
                        <a:latin typeface="Cambria Math" panose="02040503050406030204" pitchFamily="18" charset="0"/>
                        <a:ea typeface="宋体" panose="02010600030101010101" pitchFamily="2" charset="-122"/>
                        <a:cs typeface="Times New Roman" panose="02020603050405020304" pitchFamily="18" charset="0"/>
                      </a:rPr>
                      <m:t>总</m:t>
                    </m:r>
                    <m:r>
                      <a:rPr lang="zh-CN" altLang="en-US" i="1" kern="0" dirty="0">
                        <a:latin typeface="Cambria Math" panose="02040503050406030204" pitchFamily="18" charset="0"/>
                        <a:ea typeface="宋体" panose="02010600030101010101" pitchFamily="2" charset="-122"/>
                        <a:cs typeface="Times New Roman" panose="02020603050405020304" pitchFamily="18" charset="0"/>
                      </a:rPr>
                      <m:t>数目</m:t>
                    </m:r>
                    <m:r>
                      <a:rPr lang="en-US" altLang="zh-CN" i="1">
                        <a:latin typeface="Cambria Math" panose="02040503050406030204" pitchFamily="18" charset="0"/>
                      </a:rPr>
                      <m:t>)</m:t>
                    </m:r>
                  </m:oMath>
                </a14:m>
                <a:endParaRPr lang="zh-CN" altLang="en-US" dirty="0"/>
              </a:p>
            </p:txBody>
          </p:sp>
        </mc:Choice>
        <mc:Fallback xmlns="">
          <p:sp>
            <p:nvSpPr>
              <p:cNvPr id="17" name="矩形 16">
                <a:extLst>
                  <a:ext uri="{FF2B5EF4-FFF2-40B4-BE49-F238E27FC236}">
                    <a16:creationId xmlns:a16="http://schemas.microsoft.com/office/drawing/2014/main" id="{60488AC2-BE92-45D9-A552-DDED81536FFD}"/>
                  </a:ext>
                </a:extLst>
              </p:cNvPr>
              <p:cNvSpPr>
                <a:spLocks noRot="1" noChangeAspect="1" noMove="1" noResize="1" noEditPoints="1" noAdjustHandles="1" noChangeArrowheads="1" noChangeShapeType="1" noTextEdit="1"/>
              </p:cNvSpPr>
              <p:nvPr/>
            </p:nvSpPr>
            <p:spPr>
              <a:xfrm>
                <a:off x="2232024" y="2650235"/>
                <a:ext cx="4898264" cy="503471"/>
              </a:xfrm>
              <a:prstGeom prst="rect">
                <a:avLst/>
              </a:prstGeom>
              <a:blipFill>
                <a:blip r:embed="rId3"/>
                <a:stretch>
                  <a:fillRect l="-373" b="-2439"/>
                </a:stretch>
              </a:blipFill>
            </p:spPr>
            <p:txBody>
              <a:bodyPr/>
              <a:lstStyle/>
              <a:p>
                <a:r>
                  <a:rPr lang="zh-CN" altLang="en-US">
                    <a:noFill/>
                  </a:rPr>
                  <a:t> </a:t>
                </a:r>
              </a:p>
            </p:txBody>
          </p:sp>
        </mc:Fallback>
      </mc:AlternateContent>
      <p:graphicFrame>
        <p:nvGraphicFramePr>
          <p:cNvPr id="18" name="表格 17">
            <a:extLst>
              <a:ext uri="{FF2B5EF4-FFF2-40B4-BE49-F238E27FC236}">
                <a16:creationId xmlns:a16="http://schemas.microsoft.com/office/drawing/2014/main" id="{57E1B0CA-9054-482A-9554-FD0A9F31779A}"/>
              </a:ext>
            </a:extLst>
          </p:cNvPr>
          <p:cNvGraphicFramePr>
            <a:graphicFrameLocks noGrp="1"/>
          </p:cNvGraphicFramePr>
          <p:nvPr>
            <p:extLst>
              <p:ext uri="{D42A27DB-BD31-4B8C-83A1-F6EECF244321}">
                <p14:modId xmlns:p14="http://schemas.microsoft.com/office/powerpoint/2010/main" val="651932618"/>
              </p:ext>
            </p:extLst>
          </p:nvPr>
        </p:nvGraphicFramePr>
        <p:xfrm>
          <a:off x="2049081" y="3704295"/>
          <a:ext cx="5264150" cy="1463040"/>
        </p:xfrm>
        <a:graphic>
          <a:graphicData uri="http://schemas.openxmlformats.org/drawingml/2006/table">
            <a:tbl>
              <a:tblPr firstRow="1" firstCol="1" bandRow="1">
                <a:tableStyleId>{5C22544A-7EE6-4342-B048-85BDC9FD1C3A}</a:tableStyleId>
              </a:tblPr>
              <a:tblGrid>
                <a:gridCol w="1315720">
                  <a:extLst>
                    <a:ext uri="{9D8B030D-6E8A-4147-A177-3AD203B41FA5}">
                      <a16:colId xmlns:a16="http://schemas.microsoft.com/office/drawing/2014/main" val="2588964386"/>
                    </a:ext>
                  </a:extLst>
                </a:gridCol>
                <a:gridCol w="1315720">
                  <a:extLst>
                    <a:ext uri="{9D8B030D-6E8A-4147-A177-3AD203B41FA5}">
                      <a16:colId xmlns:a16="http://schemas.microsoft.com/office/drawing/2014/main" val="2497736457"/>
                    </a:ext>
                  </a:extLst>
                </a:gridCol>
                <a:gridCol w="1316355">
                  <a:extLst>
                    <a:ext uri="{9D8B030D-6E8A-4147-A177-3AD203B41FA5}">
                      <a16:colId xmlns:a16="http://schemas.microsoft.com/office/drawing/2014/main" val="2692453223"/>
                    </a:ext>
                  </a:extLst>
                </a:gridCol>
                <a:gridCol w="1316355">
                  <a:extLst>
                    <a:ext uri="{9D8B030D-6E8A-4147-A177-3AD203B41FA5}">
                      <a16:colId xmlns:a16="http://schemas.microsoft.com/office/drawing/2014/main" val="454790598"/>
                    </a:ext>
                  </a:extLst>
                </a:gridCol>
              </a:tblGrid>
              <a:tr h="0">
                <a:tc>
                  <a:txBody>
                    <a:bodyPr/>
                    <a:lstStyle/>
                    <a:p>
                      <a:pPr algn="ctr">
                        <a:spcAft>
                          <a:spcPts val="0"/>
                        </a:spcAft>
                      </a:pPr>
                      <a:r>
                        <a:rPr lang="zh-CN" sz="1200" kern="100">
                          <a:effectLst/>
                        </a:rPr>
                        <a:t>非重复数据大小</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200" kern="100" dirty="0">
                          <a:effectLst/>
                        </a:rPr>
                        <a:t>SHA-1</a:t>
                      </a:r>
                      <a:endParaRPr lang="zh-CN" sz="1200" kern="100" dirty="0">
                        <a:effectLst/>
                      </a:endParaRPr>
                    </a:p>
                    <a:p>
                      <a:pPr algn="ctr">
                        <a:spcAft>
                          <a:spcPts val="0"/>
                        </a:spcAft>
                      </a:pPr>
                      <a:r>
                        <a:rPr lang="en-US" sz="1200" kern="100" dirty="0">
                          <a:effectLst/>
                        </a:rPr>
                        <a:t>160 bits</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200" kern="100" dirty="0">
                          <a:effectLst/>
                        </a:rPr>
                        <a:t>SHA-256</a:t>
                      </a:r>
                      <a:endParaRPr lang="zh-CN" sz="1200" kern="100" dirty="0">
                        <a:effectLst/>
                      </a:endParaRPr>
                    </a:p>
                    <a:p>
                      <a:pPr algn="ctr">
                        <a:spcAft>
                          <a:spcPts val="0"/>
                        </a:spcAft>
                      </a:pPr>
                      <a:r>
                        <a:rPr lang="en-US" sz="1200" kern="100" dirty="0">
                          <a:effectLst/>
                        </a:rPr>
                        <a:t>256 bits</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200" kern="100" dirty="0">
                          <a:effectLst/>
                        </a:rPr>
                        <a:t>SHA-512</a:t>
                      </a:r>
                      <a:endParaRPr lang="zh-CN" sz="1200" kern="100" dirty="0">
                        <a:effectLst/>
                      </a:endParaRPr>
                    </a:p>
                    <a:p>
                      <a:pPr algn="ctr">
                        <a:spcAft>
                          <a:spcPts val="0"/>
                        </a:spcAft>
                      </a:pPr>
                      <a:r>
                        <a:rPr lang="en-US" sz="1200" kern="100" dirty="0">
                          <a:effectLst/>
                        </a:rPr>
                        <a:t>512 bits</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005198193"/>
                  </a:ext>
                </a:extLst>
              </a:tr>
              <a:tr h="0">
                <a:tc>
                  <a:txBody>
                    <a:bodyPr/>
                    <a:lstStyle/>
                    <a:p>
                      <a:pPr algn="ctr">
                        <a:spcAft>
                          <a:spcPts val="0"/>
                        </a:spcAft>
                      </a:pPr>
                      <a:r>
                        <a:rPr lang="en-US" sz="1200" kern="100">
                          <a:effectLst/>
                        </a:rPr>
                        <a:t>1GB(2</a:t>
                      </a:r>
                      <a:r>
                        <a:rPr lang="en-US" sz="1200" kern="100" baseline="30000">
                          <a:effectLst/>
                        </a:rPr>
                        <a:t>30</a:t>
                      </a:r>
                      <a:r>
                        <a:rPr lang="en-US" sz="1200" kern="100">
                          <a:effectLst/>
                        </a:rPr>
                        <a:t>B)</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200" kern="100">
                          <a:effectLst/>
                        </a:rPr>
                        <a:t>10</a:t>
                      </a:r>
                      <a:r>
                        <a:rPr lang="en-US" sz="1200" kern="100" baseline="30000">
                          <a:effectLst/>
                        </a:rPr>
                        <a:t>-38</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200" kern="100" dirty="0">
                          <a:effectLst/>
                        </a:rPr>
                        <a:t>10</a:t>
                      </a:r>
                      <a:r>
                        <a:rPr lang="en-US" sz="1200" kern="100" baseline="30000" dirty="0">
                          <a:effectLst/>
                        </a:rPr>
                        <a:t>-67</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200" kern="100">
                          <a:effectLst/>
                        </a:rPr>
                        <a:t>10</a:t>
                      </a:r>
                      <a:r>
                        <a:rPr lang="en-US" sz="1200" kern="100" baseline="30000">
                          <a:effectLst/>
                        </a:rPr>
                        <a:t>-144</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951628474"/>
                  </a:ext>
                </a:extLst>
              </a:tr>
              <a:tr h="0">
                <a:tc>
                  <a:txBody>
                    <a:bodyPr/>
                    <a:lstStyle/>
                    <a:p>
                      <a:pPr algn="ctr">
                        <a:spcAft>
                          <a:spcPts val="0"/>
                        </a:spcAft>
                      </a:pPr>
                      <a:r>
                        <a:rPr lang="en-US" sz="1200" kern="100">
                          <a:effectLst/>
                        </a:rPr>
                        <a:t>1TB(2</a:t>
                      </a:r>
                      <a:r>
                        <a:rPr lang="en-US" sz="1200" kern="100" baseline="30000">
                          <a:effectLst/>
                        </a:rPr>
                        <a:t>40</a:t>
                      </a:r>
                      <a:r>
                        <a:rPr lang="en-US" sz="1200" kern="100">
                          <a:effectLst/>
                        </a:rPr>
                        <a:t>B)</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200" kern="100">
                          <a:effectLst/>
                        </a:rPr>
                        <a:t>10</a:t>
                      </a:r>
                      <a:r>
                        <a:rPr lang="en-US" sz="1200" kern="100" baseline="30000">
                          <a:effectLst/>
                        </a:rPr>
                        <a:t>-32</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200" kern="100">
                          <a:effectLst/>
                        </a:rPr>
                        <a:t>10</a:t>
                      </a:r>
                      <a:r>
                        <a:rPr lang="en-US" sz="1200" kern="100" baseline="30000">
                          <a:effectLst/>
                        </a:rPr>
                        <a:t>-61</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200" kern="100">
                          <a:effectLst/>
                        </a:rPr>
                        <a:t>10</a:t>
                      </a:r>
                      <a:r>
                        <a:rPr lang="en-US" sz="1200" kern="100" baseline="30000">
                          <a:effectLst/>
                        </a:rPr>
                        <a:t>-138</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456842043"/>
                  </a:ext>
                </a:extLst>
              </a:tr>
              <a:tr h="0">
                <a:tc>
                  <a:txBody>
                    <a:bodyPr/>
                    <a:lstStyle/>
                    <a:p>
                      <a:pPr algn="ctr">
                        <a:spcAft>
                          <a:spcPts val="0"/>
                        </a:spcAft>
                      </a:pPr>
                      <a:r>
                        <a:rPr lang="en-US" sz="1200" kern="100">
                          <a:effectLst/>
                        </a:rPr>
                        <a:t>1PB(2</a:t>
                      </a:r>
                      <a:r>
                        <a:rPr lang="en-US" sz="1200" kern="100" baseline="30000">
                          <a:effectLst/>
                        </a:rPr>
                        <a:t>50</a:t>
                      </a:r>
                      <a:r>
                        <a:rPr lang="en-US" sz="1200" kern="100">
                          <a:effectLst/>
                        </a:rPr>
                        <a:t>B)</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200" kern="100">
                          <a:effectLst/>
                        </a:rPr>
                        <a:t>10</a:t>
                      </a:r>
                      <a:r>
                        <a:rPr lang="en-US" sz="1200" kern="100" baseline="30000">
                          <a:effectLst/>
                        </a:rPr>
                        <a:t>-26</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200" kern="100">
                          <a:effectLst/>
                        </a:rPr>
                        <a:t>10</a:t>
                      </a:r>
                      <a:r>
                        <a:rPr lang="en-US" sz="1200" kern="100" baseline="30000">
                          <a:effectLst/>
                        </a:rPr>
                        <a:t>-55</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200" kern="100">
                          <a:effectLst/>
                        </a:rPr>
                        <a:t>10</a:t>
                      </a:r>
                      <a:r>
                        <a:rPr lang="en-US" sz="1200" kern="100" baseline="30000">
                          <a:effectLst/>
                        </a:rPr>
                        <a:t>-132</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61671044"/>
                  </a:ext>
                </a:extLst>
              </a:tr>
              <a:tr h="0">
                <a:tc>
                  <a:txBody>
                    <a:bodyPr/>
                    <a:lstStyle/>
                    <a:p>
                      <a:pPr algn="ctr">
                        <a:spcAft>
                          <a:spcPts val="0"/>
                        </a:spcAft>
                      </a:pPr>
                      <a:r>
                        <a:rPr lang="en-US" sz="1200" kern="100">
                          <a:effectLst/>
                        </a:rPr>
                        <a:t>1EB(2</a:t>
                      </a:r>
                      <a:r>
                        <a:rPr lang="en-US" sz="1200" kern="100" baseline="30000">
                          <a:effectLst/>
                        </a:rPr>
                        <a:t>60</a:t>
                      </a:r>
                      <a:r>
                        <a:rPr lang="en-US" sz="1200" kern="100">
                          <a:effectLst/>
                        </a:rPr>
                        <a:t>B)</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200" kern="100">
                          <a:effectLst/>
                        </a:rPr>
                        <a:t>10</a:t>
                      </a:r>
                      <a:r>
                        <a:rPr lang="en-US" sz="1200" kern="100" baseline="30000">
                          <a:effectLst/>
                        </a:rPr>
                        <a:t>-20</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200" kern="100">
                          <a:effectLst/>
                        </a:rPr>
                        <a:t>10</a:t>
                      </a:r>
                      <a:r>
                        <a:rPr lang="en-US" sz="1200" kern="100" baseline="30000">
                          <a:effectLst/>
                        </a:rPr>
                        <a:t>-49</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200" kern="100">
                          <a:effectLst/>
                        </a:rPr>
                        <a:t>10</a:t>
                      </a:r>
                      <a:r>
                        <a:rPr lang="en-US" sz="1200" kern="100" baseline="30000">
                          <a:effectLst/>
                        </a:rPr>
                        <a:t>-126</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122959646"/>
                  </a:ext>
                </a:extLst>
              </a:tr>
              <a:tr h="0">
                <a:tc>
                  <a:txBody>
                    <a:bodyPr/>
                    <a:lstStyle/>
                    <a:p>
                      <a:pPr algn="ctr">
                        <a:spcAft>
                          <a:spcPts val="0"/>
                        </a:spcAft>
                      </a:pPr>
                      <a:r>
                        <a:rPr lang="en-US" sz="1200" kern="100">
                          <a:effectLst/>
                        </a:rPr>
                        <a:t>1ZB(2</a:t>
                      </a:r>
                      <a:r>
                        <a:rPr lang="en-US" sz="1200" kern="100" baseline="30000">
                          <a:effectLst/>
                        </a:rPr>
                        <a:t>70</a:t>
                      </a:r>
                      <a:r>
                        <a:rPr lang="en-US" sz="1200" kern="100">
                          <a:effectLst/>
                        </a:rPr>
                        <a:t>B)</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200" kern="100">
                          <a:effectLst/>
                        </a:rPr>
                        <a:t>10</a:t>
                      </a:r>
                      <a:r>
                        <a:rPr lang="en-US" sz="1200" kern="100" baseline="30000">
                          <a:effectLst/>
                        </a:rPr>
                        <a:t>-14</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200" kern="100">
                          <a:effectLst/>
                        </a:rPr>
                        <a:t>10</a:t>
                      </a:r>
                      <a:r>
                        <a:rPr lang="en-US" sz="1200" kern="100" baseline="30000">
                          <a:effectLst/>
                        </a:rPr>
                        <a:t>-43</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200" kern="100">
                          <a:effectLst/>
                        </a:rPr>
                        <a:t>10</a:t>
                      </a:r>
                      <a:r>
                        <a:rPr lang="en-US" sz="1200" kern="100" baseline="30000">
                          <a:effectLst/>
                        </a:rPr>
                        <a:t>-120</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13646382"/>
                  </a:ext>
                </a:extLst>
              </a:tr>
              <a:tr h="0">
                <a:tc>
                  <a:txBody>
                    <a:bodyPr/>
                    <a:lstStyle/>
                    <a:p>
                      <a:pPr algn="ctr">
                        <a:spcAft>
                          <a:spcPts val="0"/>
                        </a:spcAft>
                      </a:pPr>
                      <a:r>
                        <a:rPr lang="en-US" sz="1200" kern="100" dirty="0">
                          <a:effectLst/>
                        </a:rPr>
                        <a:t>1YB(2</a:t>
                      </a:r>
                      <a:r>
                        <a:rPr lang="en-US" sz="1200" kern="100" baseline="30000" dirty="0">
                          <a:effectLst/>
                        </a:rPr>
                        <a:t>80</a:t>
                      </a:r>
                      <a:r>
                        <a:rPr lang="en-US" sz="1200" kern="100" dirty="0">
                          <a:effectLst/>
                        </a:rPr>
                        <a:t>B)</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200" kern="100">
                          <a:effectLst/>
                        </a:rPr>
                        <a:t>10</a:t>
                      </a:r>
                      <a:r>
                        <a:rPr lang="en-US" sz="1200" kern="100" baseline="30000">
                          <a:effectLst/>
                        </a:rPr>
                        <a:t>-8</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200" kern="100">
                          <a:effectLst/>
                        </a:rPr>
                        <a:t>10</a:t>
                      </a:r>
                      <a:r>
                        <a:rPr lang="en-US" sz="1200" kern="100" baseline="30000">
                          <a:effectLst/>
                        </a:rPr>
                        <a:t>-37</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200" kern="100" dirty="0">
                          <a:effectLst/>
                        </a:rPr>
                        <a:t>10</a:t>
                      </a:r>
                      <a:r>
                        <a:rPr lang="en-US" sz="1200" kern="100" baseline="30000" dirty="0">
                          <a:effectLst/>
                        </a:rPr>
                        <a:t>-114</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140122801"/>
                  </a:ext>
                </a:extLst>
              </a:tr>
            </a:tbl>
          </a:graphicData>
        </a:graphic>
      </p:graphicFrame>
      <p:sp>
        <p:nvSpPr>
          <p:cNvPr id="19" name="矩形 18">
            <a:extLst>
              <a:ext uri="{FF2B5EF4-FFF2-40B4-BE49-F238E27FC236}">
                <a16:creationId xmlns:a16="http://schemas.microsoft.com/office/drawing/2014/main" id="{89B4120D-6DA1-478D-8BEE-D79B15F374F4}"/>
              </a:ext>
            </a:extLst>
          </p:cNvPr>
          <p:cNvSpPr/>
          <p:nvPr/>
        </p:nvSpPr>
        <p:spPr>
          <a:xfrm>
            <a:off x="2578099" y="5282455"/>
            <a:ext cx="4572000" cy="369332"/>
          </a:xfrm>
          <a:prstGeom prst="rect">
            <a:avLst/>
          </a:prstGeom>
        </p:spPr>
        <p:txBody>
          <a:bodyPr>
            <a:spAutoFit/>
          </a:bodyPr>
          <a:lstStyle/>
          <a:p>
            <a:r>
              <a:rPr lang="zh-CN" altLang="zh-CN" kern="0" dirty="0">
                <a:ea typeface="黑体" panose="02010609060101010101" pitchFamily="49" charset="-122"/>
                <a:cs typeface="宋体" panose="02010600030101010101" pitchFamily="2" charset="-122"/>
              </a:rPr>
              <a:t> </a:t>
            </a:r>
            <a:r>
              <a:rPr lang="zh-CN" altLang="zh-CN" sz="1200" kern="0" dirty="0">
                <a:latin typeface="宋体" panose="02010600030101010101" pitchFamily="2" charset="-122"/>
                <a:ea typeface="宋体" panose="02010600030101010101" pitchFamily="2" charset="-122"/>
                <a:cs typeface="宋体" panose="02010600030101010101" pitchFamily="2" charset="-122"/>
              </a:rPr>
              <a:t>存储系统中</a:t>
            </a:r>
            <a:r>
              <a:rPr lang="en-US" altLang="zh-CN" sz="1200" kern="0" dirty="0">
                <a:latin typeface="宋体" panose="02010600030101010101" pitchFamily="2" charset="-122"/>
                <a:ea typeface="宋体" panose="02010600030101010101" pitchFamily="2" charset="-122"/>
              </a:rPr>
              <a:t>SHA-1</a:t>
            </a:r>
            <a:r>
              <a:rPr lang="zh-CN" altLang="zh-CN" sz="1200" kern="0" dirty="0">
                <a:latin typeface="宋体" panose="02010600030101010101" pitchFamily="2" charset="-122"/>
                <a:ea typeface="宋体" panose="02010600030101010101" pitchFamily="2" charset="-122"/>
                <a:cs typeface="宋体" panose="02010600030101010101" pitchFamily="2" charset="-122"/>
              </a:rPr>
              <a:t>，</a:t>
            </a:r>
            <a:r>
              <a:rPr lang="en-US" altLang="zh-CN" sz="1200" kern="0" dirty="0">
                <a:latin typeface="宋体" panose="02010600030101010101" pitchFamily="2" charset="-122"/>
                <a:ea typeface="宋体" panose="02010600030101010101" pitchFamily="2" charset="-122"/>
              </a:rPr>
              <a:t>SHA-256</a:t>
            </a:r>
            <a:r>
              <a:rPr lang="zh-CN" altLang="zh-CN" sz="1200" kern="0" dirty="0">
                <a:latin typeface="宋体" panose="02010600030101010101" pitchFamily="2" charset="-122"/>
                <a:ea typeface="宋体" panose="02010600030101010101" pitchFamily="2" charset="-122"/>
                <a:cs typeface="宋体" panose="02010600030101010101" pitchFamily="2" charset="-122"/>
              </a:rPr>
              <a:t>和</a:t>
            </a:r>
            <a:r>
              <a:rPr lang="en-US" altLang="zh-CN" sz="1200" kern="0" dirty="0">
                <a:latin typeface="宋体" panose="02010600030101010101" pitchFamily="2" charset="-122"/>
                <a:ea typeface="宋体" panose="02010600030101010101" pitchFamily="2" charset="-122"/>
              </a:rPr>
              <a:t>SHA-512</a:t>
            </a:r>
            <a:r>
              <a:rPr lang="zh-CN" altLang="zh-CN" sz="1200" kern="0" dirty="0">
                <a:latin typeface="宋体" panose="02010600030101010101" pitchFamily="2" charset="-122"/>
                <a:ea typeface="宋体" panose="02010600030101010101" pitchFamily="2" charset="-122"/>
                <a:cs typeface="宋体" panose="02010600030101010101" pitchFamily="2" charset="-122"/>
              </a:rPr>
              <a:t>的哈希冲突概率分析</a:t>
            </a:r>
            <a:endParaRPr lang="zh-CN" altLang="en-US" sz="12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56490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7269CCC-E0F3-49D7-AA33-B96D0AFE5778}"/>
              </a:ext>
            </a:extLst>
          </p:cNvPr>
          <p:cNvSpPr>
            <a:spLocks noGrp="1"/>
          </p:cNvSpPr>
          <p:nvPr>
            <p:ph type="sldNum" sz="quarter" idx="12"/>
          </p:nvPr>
        </p:nvSpPr>
        <p:spPr/>
        <p:txBody>
          <a:bodyPr/>
          <a:lstStyle/>
          <a:p>
            <a:pPr>
              <a:defRPr/>
            </a:pPr>
            <a:fld id="{6A90D09A-ED5D-47CC-A45F-D492BA9A6C1B}" type="slidenum">
              <a:rPr lang="en-US" altLang="zh-CN" smtClean="0">
                <a:solidFill>
                  <a:srgbClr val="000000"/>
                </a:solidFill>
              </a:rPr>
              <a:t>14</a:t>
            </a:fld>
            <a:endParaRPr lang="en-US" altLang="zh-CN" dirty="0">
              <a:solidFill>
                <a:srgbClr val="000000"/>
              </a:solidFill>
            </a:endParaRPr>
          </a:p>
        </p:txBody>
      </p:sp>
      <p:sp>
        <p:nvSpPr>
          <p:cNvPr id="5" name="矩形 4">
            <a:extLst>
              <a:ext uri="{FF2B5EF4-FFF2-40B4-BE49-F238E27FC236}">
                <a16:creationId xmlns:a16="http://schemas.microsoft.com/office/drawing/2014/main" id="{DEE0106E-D231-411B-B6E9-6E67913E43FC}"/>
              </a:ext>
            </a:extLst>
          </p:cNvPr>
          <p:cNvSpPr/>
          <p:nvPr/>
        </p:nvSpPr>
        <p:spPr>
          <a:xfrm>
            <a:off x="1" y="905630"/>
            <a:ext cx="9144000" cy="550862"/>
          </a:xfrm>
          <a:prstGeom prst="rect">
            <a:avLst/>
          </a:prstGeom>
          <a:solidFill>
            <a:schemeClr val="accent5">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Rectangle 47">
            <a:extLst>
              <a:ext uri="{FF2B5EF4-FFF2-40B4-BE49-F238E27FC236}">
                <a16:creationId xmlns:a16="http://schemas.microsoft.com/office/drawing/2014/main" id="{F2C60445-E6CA-40CF-B918-B503E2B1E8A8}"/>
              </a:ext>
            </a:extLst>
          </p:cNvPr>
          <p:cNvSpPr>
            <a:spLocks noChangeArrowheads="1"/>
          </p:cNvSpPr>
          <p:nvPr/>
        </p:nvSpPr>
        <p:spPr bwMode="auto">
          <a:xfrm>
            <a:off x="295274" y="921312"/>
            <a:ext cx="19367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3200" b="1" dirty="0">
                <a:latin typeface="微软雅黑" panose="020B0503020204020204" pitchFamily="34" charset="-122"/>
                <a:ea typeface="微软雅黑" panose="020B0503020204020204" pitchFamily="34" charset="-122"/>
                <a:cs typeface="Arial" panose="020B0604020202020204" pitchFamily="34" charset="0"/>
              </a:rPr>
              <a:t>基本流程</a:t>
            </a:r>
            <a:endParaRPr lang="en-US" altLang="zh-CN" sz="32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矩形 6">
            <a:extLst>
              <a:ext uri="{FF2B5EF4-FFF2-40B4-BE49-F238E27FC236}">
                <a16:creationId xmlns:a16="http://schemas.microsoft.com/office/drawing/2014/main" id="{F88C18C9-38BE-4D4B-8A94-1AF4D1A5A8DB}"/>
              </a:ext>
            </a:extLst>
          </p:cNvPr>
          <p:cNvSpPr/>
          <p:nvPr/>
        </p:nvSpPr>
        <p:spPr>
          <a:xfrm>
            <a:off x="347662" y="1694379"/>
            <a:ext cx="1107996" cy="369332"/>
          </a:xfrm>
          <a:prstGeom prst="rect">
            <a:avLst/>
          </a:prstGeom>
        </p:spPr>
        <p:txBody>
          <a:bodyPr wrap="none">
            <a:spAutoFit/>
          </a:bodyPr>
          <a:lstStyle/>
          <a:p>
            <a:r>
              <a:rPr kumimoji="1" lang="zh-CN" altLang="en-US" b="1" dirty="0">
                <a:latin typeface="Microsoft YaHei" panose="020B0503020204020204" pitchFamily="34" charset="-122"/>
                <a:ea typeface="Microsoft YaHei" panose="020B0503020204020204" pitchFamily="34" charset="-122"/>
              </a:rPr>
              <a:t>指纹索引</a:t>
            </a:r>
          </a:p>
        </p:txBody>
      </p:sp>
      <p:sp>
        <p:nvSpPr>
          <p:cNvPr id="8" name="矩形 7">
            <a:extLst>
              <a:ext uri="{FF2B5EF4-FFF2-40B4-BE49-F238E27FC236}">
                <a16:creationId xmlns:a16="http://schemas.microsoft.com/office/drawing/2014/main" id="{C23D6BA7-0A62-401C-8200-270FFDECF469}"/>
              </a:ext>
            </a:extLst>
          </p:cNvPr>
          <p:cNvSpPr/>
          <p:nvPr/>
        </p:nvSpPr>
        <p:spPr>
          <a:xfrm>
            <a:off x="347662" y="2301598"/>
            <a:ext cx="1107996" cy="369332"/>
          </a:xfrm>
          <a:prstGeom prst="rect">
            <a:avLst/>
          </a:prstGeom>
        </p:spPr>
        <p:txBody>
          <a:bodyPr wrap="none">
            <a:spAutoFit/>
          </a:bodyPr>
          <a:lstStyle/>
          <a:p>
            <a:r>
              <a:rPr kumimoji="1" lang="zh-CN" altLang="en-US" b="1" dirty="0">
                <a:solidFill>
                  <a:srgbClr val="FF0000"/>
                </a:solidFill>
                <a:latin typeface="Microsoft YaHei" panose="020B0503020204020204" pitchFamily="34" charset="-122"/>
                <a:ea typeface="Microsoft YaHei" panose="020B0503020204020204" pitchFamily="34" charset="-122"/>
              </a:rPr>
              <a:t>可扩展性</a:t>
            </a:r>
          </a:p>
        </p:txBody>
      </p:sp>
      <p:sp>
        <p:nvSpPr>
          <p:cNvPr id="9" name="可选流程 3">
            <a:extLst>
              <a:ext uri="{FF2B5EF4-FFF2-40B4-BE49-F238E27FC236}">
                <a16:creationId xmlns:a16="http://schemas.microsoft.com/office/drawing/2014/main" id="{204DEEEA-F42D-4122-9BF3-5E5A68FA8C81}"/>
              </a:ext>
            </a:extLst>
          </p:cNvPr>
          <p:cNvSpPr/>
          <p:nvPr/>
        </p:nvSpPr>
        <p:spPr>
          <a:xfrm>
            <a:off x="1455658" y="3427162"/>
            <a:ext cx="2296731" cy="2205501"/>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 name="文本框 10">
            <a:extLst>
              <a:ext uri="{FF2B5EF4-FFF2-40B4-BE49-F238E27FC236}">
                <a16:creationId xmlns:a16="http://schemas.microsoft.com/office/drawing/2014/main" id="{1D0CCB47-1621-4D1A-9D2F-58EBB6448B28}"/>
              </a:ext>
            </a:extLst>
          </p:cNvPr>
          <p:cNvSpPr txBox="1"/>
          <p:nvPr/>
        </p:nvSpPr>
        <p:spPr>
          <a:xfrm>
            <a:off x="1541528" y="3841876"/>
            <a:ext cx="2210862" cy="646331"/>
          </a:xfrm>
          <a:prstGeom prst="rect">
            <a:avLst/>
          </a:prstGeom>
          <a:noFill/>
        </p:spPr>
        <p:txBody>
          <a:bodyPr wrap="none" rtlCol="0">
            <a:spAutoFit/>
          </a:bodyPr>
          <a:lstStyle/>
          <a:p>
            <a:r>
              <a:rPr kumimoji="1" lang="zh-CN" altLang="en-US" dirty="0">
                <a:latin typeface="SimSun" panose="02010600030101010101" pitchFamily="2" charset="-122"/>
                <a:ea typeface="SimSun" panose="02010600030101010101" pitchFamily="2" charset="-122"/>
                <a:cs typeface="Times New Roman" panose="02020603050405020304" pitchFamily="18" charset="0"/>
              </a:rPr>
              <a:t>对</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800TB</a:t>
            </a:r>
            <a:r>
              <a:rPr kumimoji="1" lang="zh-CN" altLang="en-US" dirty="0">
                <a:latin typeface="SimSun" panose="02010600030101010101" pitchFamily="2" charset="-122"/>
                <a:ea typeface="SimSun" panose="02010600030101010101" pitchFamily="2" charset="-122"/>
              </a:rPr>
              <a:t>非重复数据</a:t>
            </a:r>
            <a:endParaRPr kumimoji="1" lang="en-US" altLang="zh-CN" dirty="0">
              <a:latin typeface="SimSun" panose="02010600030101010101" pitchFamily="2" charset="-122"/>
              <a:ea typeface="SimSun" panose="02010600030101010101" pitchFamily="2" charset="-122"/>
            </a:endParaRPr>
          </a:p>
          <a:p>
            <a:r>
              <a:rPr kumimoji="1" lang="zh-CN" altLang="en-US" dirty="0">
                <a:latin typeface="SimSun" panose="02010600030101010101" pitchFamily="2" charset="-122"/>
                <a:ea typeface="SimSun" panose="02010600030101010101" pitchFamily="2" charset="-122"/>
              </a:rPr>
              <a:t>数据去重</a:t>
            </a:r>
          </a:p>
        </p:txBody>
      </p:sp>
      <p:sp>
        <p:nvSpPr>
          <p:cNvPr id="12" name="文本框 11">
            <a:extLst>
              <a:ext uri="{FF2B5EF4-FFF2-40B4-BE49-F238E27FC236}">
                <a16:creationId xmlns:a16="http://schemas.microsoft.com/office/drawing/2014/main" id="{C285EBF4-5BBE-4B82-8125-7F68E729FCBA}"/>
              </a:ext>
            </a:extLst>
          </p:cNvPr>
          <p:cNvSpPr txBox="1"/>
          <p:nvPr/>
        </p:nvSpPr>
        <p:spPr>
          <a:xfrm>
            <a:off x="1541528" y="4571617"/>
            <a:ext cx="2005677" cy="646331"/>
          </a:xfrm>
          <a:prstGeom prst="rect">
            <a:avLst/>
          </a:prstGeom>
          <a:noFill/>
        </p:spPr>
        <p:txBody>
          <a:bodyPr wrap="none" rtlCol="0">
            <a:spAutoFit/>
          </a:bodyPr>
          <a:lstStyle/>
          <a:p>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SHA-1</a:t>
            </a:r>
            <a:r>
              <a:rPr kumimoji="1" lang="zh-CN" altLang="en-US" dirty="0">
                <a:latin typeface="SimSun" panose="02010600030101010101" pitchFamily="2" charset="-122"/>
                <a:ea typeface="SimSun" panose="02010600030101010101" pitchFamily="2" charset="-122"/>
              </a:rPr>
              <a:t>指纹算法</a:t>
            </a:r>
            <a:endParaRPr kumimoji="1" lang="en-US" altLang="zh-CN" dirty="0">
              <a:latin typeface="SimSun" panose="02010600030101010101" pitchFamily="2" charset="-122"/>
              <a:ea typeface="SimSun" panose="02010600030101010101" pitchFamily="2" charset="-122"/>
            </a:endParaRPr>
          </a:p>
          <a:p>
            <a:r>
              <a:rPr kumimoji="1" lang="zh-CN" altLang="en-US" dirty="0">
                <a:latin typeface="SimSun" panose="02010600030101010101" pitchFamily="2" charset="-122"/>
                <a:ea typeface="SimSun" panose="02010600030101010101" pitchFamily="2" charset="-122"/>
              </a:rPr>
              <a:t>平均分块大小</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8KB</a:t>
            </a:r>
            <a:endParaRPr kumimoji="1" lang="zh-CN" altLang="en-US"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3" name="可选流程 11">
            <a:extLst>
              <a:ext uri="{FF2B5EF4-FFF2-40B4-BE49-F238E27FC236}">
                <a16:creationId xmlns:a16="http://schemas.microsoft.com/office/drawing/2014/main" id="{F7B32ED4-151D-4BF2-9F28-E2843F075CA4}"/>
              </a:ext>
            </a:extLst>
          </p:cNvPr>
          <p:cNvSpPr/>
          <p:nvPr/>
        </p:nvSpPr>
        <p:spPr>
          <a:xfrm>
            <a:off x="5356352" y="3429000"/>
            <a:ext cx="2296731" cy="2205501"/>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4" name="文本框 13">
            <a:extLst>
              <a:ext uri="{FF2B5EF4-FFF2-40B4-BE49-F238E27FC236}">
                <a16:creationId xmlns:a16="http://schemas.microsoft.com/office/drawing/2014/main" id="{AFE901B8-5DB0-4B1F-8138-E01A0B805B14}"/>
              </a:ext>
            </a:extLst>
          </p:cNvPr>
          <p:cNvSpPr txBox="1"/>
          <p:nvPr/>
        </p:nvSpPr>
        <p:spPr>
          <a:xfrm>
            <a:off x="5442222" y="3843714"/>
            <a:ext cx="2210862" cy="369332"/>
          </a:xfrm>
          <a:prstGeom prst="rect">
            <a:avLst/>
          </a:prstGeom>
          <a:noFill/>
        </p:spPr>
        <p:txBody>
          <a:bodyPr wrap="none" rtlCol="0">
            <a:spAutoFit/>
          </a:bodyPr>
          <a:lstStyle/>
          <a:p>
            <a:r>
              <a:rPr kumimoji="1" lang="zh-CN" altLang="en-US" dirty="0">
                <a:latin typeface="SimSun" panose="02010600030101010101" pitchFamily="2" charset="-122"/>
                <a:ea typeface="SimSun" panose="02010600030101010101" pitchFamily="2" charset="-122"/>
                <a:cs typeface="Times New Roman" panose="02020603050405020304" pitchFamily="18" charset="0"/>
              </a:rPr>
              <a:t>生成</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2TB</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数据块指纹</a:t>
            </a:r>
            <a:endParaRPr kumimoji="1" lang="en-US" altLang="zh-CN"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3918310A-928B-4C09-B49F-096BA254D71E}"/>
              </a:ext>
            </a:extLst>
          </p:cNvPr>
          <p:cNvSpPr txBox="1"/>
          <p:nvPr/>
        </p:nvSpPr>
        <p:spPr>
          <a:xfrm>
            <a:off x="5895046" y="4347260"/>
            <a:ext cx="1107996" cy="870688"/>
          </a:xfrm>
          <a:prstGeom prst="rect">
            <a:avLst/>
          </a:prstGeom>
          <a:noFill/>
        </p:spPr>
        <p:txBody>
          <a:bodyPr wrap="none" rtlCol="0">
            <a:spAutoFit/>
          </a:bodyPr>
          <a:lstStyle/>
          <a:p>
            <a:pPr>
              <a:lnSpc>
                <a:spcPct val="150000"/>
              </a:lnSpc>
            </a:pPr>
            <a:r>
              <a:rPr kumimoji="1" lang="zh-CN" altLang="en-US" b="1"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全局索引</a:t>
            </a:r>
            <a:endParaRPr kumimoji="1" lang="en-US" altLang="zh-CN" b="1" dirty="0">
              <a:solidFill>
                <a:srgbClr val="C00000"/>
              </a:solidFill>
              <a:latin typeface="Microsoft YaHei" panose="020B0503020204020204" pitchFamily="34" charset="-122"/>
              <a:ea typeface="Microsoft YaHei" panose="020B0503020204020204" pitchFamily="34" charset="-122"/>
            </a:endParaRPr>
          </a:p>
          <a:p>
            <a:pPr>
              <a:lnSpc>
                <a:spcPct val="150000"/>
              </a:lnSpc>
            </a:pPr>
            <a:r>
              <a:rPr kumimoji="1" lang="zh-CN" altLang="en-US" b="1"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磁盘瓶颈</a:t>
            </a:r>
          </a:p>
        </p:txBody>
      </p:sp>
      <p:sp>
        <p:nvSpPr>
          <p:cNvPr id="16" name="右箭头 7">
            <a:extLst>
              <a:ext uri="{FF2B5EF4-FFF2-40B4-BE49-F238E27FC236}">
                <a16:creationId xmlns:a16="http://schemas.microsoft.com/office/drawing/2014/main" id="{33F6FB5A-5F83-47C1-9D0C-B25628EAF23A}"/>
              </a:ext>
            </a:extLst>
          </p:cNvPr>
          <p:cNvSpPr/>
          <p:nvPr/>
        </p:nvSpPr>
        <p:spPr>
          <a:xfrm>
            <a:off x="3923434" y="4122447"/>
            <a:ext cx="1261872"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879088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7269CCC-E0F3-49D7-AA33-B96D0AFE5778}"/>
              </a:ext>
            </a:extLst>
          </p:cNvPr>
          <p:cNvSpPr>
            <a:spLocks noGrp="1"/>
          </p:cNvSpPr>
          <p:nvPr>
            <p:ph type="sldNum" sz="quarter" idx="12"/>
          </p:nvPr>
        </p:nvSpPr>
        <p:spPr/>
        <p:txBody>
          <a:bodyPr/>
          <a:lstStyle/>
          <a:p>
            <a:pPr>
              <a:defRPr/>
            </a:pPr>
            <a:fld id="{6A90D09A-ED5D-47CC-A45F-D492BA9A6C1B}" type="slidenum">
              <a:rPr lang="en-US" altLang="zh-CN" smtClean="0">
                <a:solidFill>
                  <a:srgbClr val="000000"/>
                </a:solidFill>
              </a:rPr>
              <a:t>15</a:t>
            </a:fld>
            <a:endParaRPr lang="en-US" altLang="zh-CN" dirty="0">
              <a:solidFill>
                <a:srgbClr val="000000"/>
              </a:solidFill>
            </a:endParaRPr>
          </a:p>
        </p:txBody>
      </p:sp>
      <p:sp>
        <p:nvSpPr>
          <p:cNvPr id="5" name="矩形 4">
            <a:extLst>
              <a:ext uri="{FF2B5EF4-FFF2-40B4-BE49-F238E27FC236}">
                <a16:creationId xmlns:a16="http://schemas.microsoft.com/office/drawing/2014/main" id="{DEE0106E-D231-411B-B6E9-6E67913E43FC}"/>
              </a:ext>
            </a:extLst>
          </p:cNvPr>
          <p:cNvSpPr/>
          <p:nvPr/>
        </p:nvSpPr>
        <p:spPr>
          <a:xfrm>
            <a:off x="1" y="905630"/>
            <a:ext cx="9144000" cy="550862"/>
          </a:xfrm>
          <a:prstGeom prst="rect">
            <a:avLst/>
          </a:prstGeom>
          <a:solidFill>
            <a:schemeClr val="accent5">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Rectangle 47">
            <a:extLst>
              <a:ext uri="{FF2B5EF4-FFF2-40B4-BE49-F238E27FC236}">
                <a16:creationId xmlns:a16="http://schemas.microsoft.com/office/drawing/2014/main" id="{F2C60445-E6CA-40CF-B918-B503E2B1E8A8}"/>
              </a:ext>
            </a:extLst>
          </p:cNvPr>
          <p:cNvSpPr>
            <a:spLocks noChangeArrowheads="1"/>
          </p:cNvSpPr>
          <p:nvPr/>
        </p:nvSpPr>
        <p:spPr bwMode="auto">
          <a:xfrm>
            <a:off x="295274" y="921312"/>
            <a:ext cx="19367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3200" b="1" dirty="0">
                <a:latin typeface="微软雅黑" panose="020B0503020204020204" pitchFamily="34" charset="-122"/>
                <a:ea typeface="微软雅黑" panose="020B0503020204020204" pitchFamily="34" charset="-122"/>
                <a:cs typeface="Arial" panose="020B0604020202020204" pitchFamily="34" charset="0"/>
              </a:rPr>
              <a:t>基本流程</a:t>
            </a:r>
            <a:endParaRPr lang="en-US" altLang="zh-CN" sz="32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矩形 6">
            <a:extLst>
              <a:ext uri="{FF2B5EF4-FFF2-40B4-BE49-F238E27FC236}">
                <a16:creationId xmlns:a16="http://schemas.microsoft.com/office/drawing/2014/main" id="{F88C18C9-38BE-4D4B-8A94-1AF4D1A5A8DB}"/>
              </a:ext>
            </a:extLst>
          </p:cNvPr>
          <p:cNvSpPr/>
          <p:nvPr/>
        </p:nvSpPr>
        <p:spPr>
          <a:xfrm>
            <a:off x="347662" y="1694379"/>
            <a:ext cx="1107996" cy="369332"/>
          </a:xfrm>
          <a:prstGeom prst="rect">
            <a:avLst/>
          </a:prstGeom>
        </p:spPr>
        <p:txBody>
          <a:bodyPr wrap="none">
            <a:spAutoFit/>
          </a:bodyPr>
          <a:lstStyle/>
          <a:p>
            <a:r>
              <a:rPr kumimoji="1" lang="zh-CN" altLang="en-US" b="1" dirty="0">
                <a:latin typeface="Microsoft YaHei" panose="020B0503020204020204" pitchFamily="34" charset="-122"/>
                <a:ea typeface="Microsoft YaHei" panose="020B0503020204020204" pitchFamily="34" charset="-122"/>
              </a:rPr>
              <a:t>指纹索引</a:t>
            </a:r>
          </a:p>
        </p:txBody>
      </p:sp>
      <p:sp>
        <p:nvSpPr>
          <p:cNvPr id="8" name="矩形 7">
            <a:extLst>
              <a:ext uri="{FF2B5EF4-FFF2-40B4-BE49-F238E27FC236}">
                <a16:creationId xmlns:a16="http://schemas.microsoft.com/office/drawing/2014/main" id="{C23D6BA7-0A62-401C-8200-270FFDECF469}"/>
              </a:ext>
            </a:extLst>
          </p:cNvPr>
          <p:cNvSpPr/>
          <p:nvPr/>
        </p:nvSpPr>
        <p:spPr>
          <a:xfrm>
            <a:off x="347662" y="2301598"/>
            <a:ext cx="2954655" cy="369332"/>
          </a:xfrm>
          <a:prstGeom prst="rect">
            <a:avLst/>
          </a:prstGeom>
        </p:spPr>
        <p:txBody>
          <a:bodyPr wrap="none">
            <a:spAutoFit/>
          </a:bodyPr>
          <a:lstStyle/>
          <a:p>
            <a:r>
              <a:rPr kumimoji="1" lang="zh-CN" altLang="en-US" b="1" dirty="0">
                <a:solidFill>
                  <a:srgbClr val="FF0000"/>
                </a:solidFill>
                <a:latin typeface="Microsoft YaHei" panose="020B0503020204020204" pitchFamily="34" charset="-122"/>
                <a:ea typeface="Microsoft YaHei" panose="020B0503020204020204" pitchFamily="34" charset="-122"/>
              </a:rPr>
              <a:t>基于局部性的指纹索引方法</a:t>
            </a:r>
          </a:p>
        </p:txBody>
      </p:sp>
      <p:pic>
        <p:nvPicPr>
          <p:cNvPr id="10" name="图片 9">
            <a:extLst>
              <a:ext uri="{FF2B5EF4-FFF2-40B4-BE49-F238E27FC236}">
                <a16:creationId xmlns:a16="http://schemas.microsoft.com/office/drawing/2014/main" id="{B235068D-0B36-4320-BDCC-CD8B918448B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1593" r="20093"/>
          <a:stretch/>
        </p:blipFill>
        <p:spPr>
          <a:xfrm>
            <a:off x="820943" y="2908817"/>
            <a:ext cx="7268807" cy="1598455"/>
          </a:xfrm>
          <a:prstGeom prst="rect">
            <a:avLst/>
          </a:prstGeom>
        </p:spPr>
      </p:pic>
      <p:graphicFrame>
        <p:nvGraphicFramePr>
          <p:cNvPr id="15" name="表格 14">
            <a:extLst>
              <a:ext uri="{FF2B5EF4-FFF2-40B4-BE49-F238E27FC236}">
                <a16:creationId xmlns:a16="http://schemas.microsoft.com/office/drawing/2014/main" id="{0FC0CF25-72C4-45DC-8900-19DA90A077BF}"/>
              </a:ext>
            </a:extLst>
          </p:cNvPr>
          <p:cNvGraphicFramePr>
            <a:graphicFrameLocks noGrp="1"/>
          </p:cNvGraphicFramePr>
          <p:nvPr>
            <p:extLst>
              <p:ext uri="{D42A27DB-BD31-4B8C-83A1-F6EECF244321}">
                <p14:modId xmlns:p14="http://schemas.microsoft.com/office/powerpoint/2010/main" val="65679902"/>
              </p:ext>
            </p:extLst>
          </p:nvPr>
        </p:nvGraphicFramePr>
        <p:xfrm>
          <a:off x="1263648" y="4792102"/>
          <a:ext cx="2393952" cy="335280"/>
        </p:xfrm>
        <a:graphic>
          <a:graphicData uri="http://schemas.openxmlformats.org/drawingml/2006/table">
            <a:tbl>
              <a:tblPr firstRow="1" bandRow="1">
                <a:tableStyleId>{5C22544A-7EE6-4342-B048-85BDC9FD1C3A}</a:tableStyleId>
              </a:tblPr>
              <a:tblGrid>
                <a:gridCol w="598488">
                  <a:extLst>
                    <a:ext uri="{9D8B030D-6E8A-4147-A177-3AD203B41FA5}">
                      <a16:colId xmlns:a16="http://schemas.microsoft.com/office/drawing/2014/main" val="1333154916"/>
                    </a:ext>
                  </a:extLst>
                </a:gridCol>
                <a:gridCol w="658640">
                  <a:extLst>
                    <a:ext uri="{9D8B030D-6E8A-4147-A177-3AD203B41FA5}">
                      <a16:colId xmlns:a16="http://schemas.microsoft.com/office/drawing/2014/main" val="2459033665"/>
                    </a:ext>
                  </a:extLst>
                </a:gridCol>
                <a:gridCol w="584056">
                  <a:extLst>
                    <a:ext uri="{9D8B030D-6E8A-4147-A177-3AD203B41FA5}">
                      <a16:colId xmlns:a16="http://schemas.microsoft.com/office/drawing/2014/main" val="310322389"/>
                    </a:ext>
                  </a:extLst>
                </a:gridCol>
                <a:gridCol w="552768">
                  <a:extLst>
                    <a:ext uri="{9D8B030D-6E8A-4147-A177-3AD203B41FA5}">
                      <a16:colId xmlns:a16="http://schemas.microsoft.com/office/drawing/2014/main" val="2118506727"/>
                    </a:ext>
                  </a:extLst>
                </a:gridCol>
              </a:tblGrid>
              <a:tr h="231719">
                <a:tc>
                  <a:txBody>
                    <a:bodyPr/>
                    <a:lstStyle/>
                    <a:p>
                      <a:pPr algn="ctr"/>
                      <a:r>
                        <a:rPr lang="en-US" altLang="zh-CN" sz="1600" b="0" dirty="0">
                          <a:solidFill>
                            <a:schemeClr val="tx1"/>
                          </a:solidFill>
                          <a:latin typeface="+mn-ea"/>
                          <a:ea typeface="+mn-ea"/>
                          <a:cs typeface="Times New Roman" panose="02020603050405020304" pitchFamily="18" charset="0"/>
                        </a:rPr>
                        <a:t>3b</a:t>
                      </a:r>
                      <a:endParaRPr lang="zh-CN" altLang="en-US" sz="1600" b="0" dirty="0">
                        <a:solidFill>
                          <a:schemeClr val="tx1"/>
                        </a:solidFill>
                        <a:latin typeface="+mn-ea"/>
                        <a:ea typeface="+mn-ea"/>
                        <a:cs typeface="Times New Roman" panose="02020603050405020304" pitchFamily="18" charset="0"/>
                      </a:endParaRPr>
                    </a:p>
                  </a:txBody>
                  <a:tcPr anchor="ctr">
                    <a:solidFill>
                      <a:schemeClr val="accent4">
                        <a:lumMod val="60000"/>
                        <a:lumOff val="40000"/>
                      </a:schemeClr>
                    </a:solidFill>
                  </a:tcPr>
                </a:tc>
                <a:tc>
                  <a:txBody>
                    <a:bodyPr/>
                    <a:lstStyle/>
                    <a:p>
                      <a:pPr algn="ctr"/>
                      <a:r>
                        <a:rPr lang="en-US" altLang="zh-CN" sz="1600" b="0" dirty="0">
                          <a:solidFill>
                            <a:schemeClr val="tx1"/>
                          </a:solidFill>
                          <a:latin typeface="+mn-ea"/>
                          <a:ea typeface="+mn-ea"/>
                        </a:rPr>
                        <a:t>b8</a:t>
                      </a:r>
                      <a:endParaRPr lang="zh-CN" altLang="en-US" sz="1600" b="0" dirty="0">
                        <a:solidFill>
                          <a:schemeClr val="tx1"/>
                        </a:solidFill>
                        <a:latin typeface="+mn-ea"/>
                        <a:ea typeface="+mn-ea"/>
                      </a:endParaRPr>
                    </a:p>
                  </a:txBody>
                  <a:tcPr anchor="ctr">
                    <a:solidFill>
                      <a:schemeClr val="accent1">
                        <a:lumMod val="60000"/>
                        <a:lumOff val="40000"/>
                      </a:schemeClr>
                    </a:solidFill>
                  </a:tcPr>
                </a:tc>
                <a:tc>
                  <a:txBody>
                    <a:bodyPr/>
                    <a:lstStyle/>
                    <a:p>
                      <a:pPr algn="ctr"/>
                      <a:r>
                        <a:rPr lang="en-US" altLang="zh-CN" sz="1600" b="0" dirty="0">
                          <a:solidFill>
                            <a:schemeClr val="tx1"/>
                          </a:solidFill>
                          <a:latin typeface="+mn-ea"/>
                          <a:ea typeface="+mn-ea"/>
                        </a:rPr>
                        <a:t>c5</a:t>
                      </a:r>
                      <a:endParaRPr lang="zh-CN" altLang="en-US" sz="1600" b="0" dirty="0">
                        <a:solidFill>
                          <a:schemeClr val="tx1"/>
                        </a:solidFill>
                        <a:latin typeface="+mn-ea"/>
                        <a:ea typeface="+mn-ea"/>
                      </a:endParaRPr>
                    </a:p>
                  </a:txBody>
                  <a:tcPr anchor="ctr">
                    <a:solidFill>
                      <a:schemeClr val="accent2">
                        <a:lumMod val="60000"/>
                        <a:lumOff val="40000"/>
                      </a:schemeClr>
                    </a:solidFill>
                  </a:tcPr>
                </a:tc>
                <a:tc>
                  <a:txBody>
                    <a:bodyPr/>
                    <a:lstStyle/>
                    <a:p>
                      <a:pPr algn="ctr"/>
                      <a:r>
                        <a:rPr lang="en-US" altLang="zh-CN" sz="1600" b="0" dirty="0">
                          <a:solidFill>
                            <a:schemeClr val="tx1"/>
                          </a:solidFill>
                          <a:latin typeface="+mn-ea"/>
                          <a:ea typeface="+mn-ea"/>
                        </a:rPr>
                        <a:t>7d</a:t>
                      </a:r>
                      <a:endParaRPr lang="zh-CN" altLang="en-US" sz="1600" b="0" dirty="0">
                        <a:solidFill>
                          <a:schemeClr val="tx1"/>
                        </a:solidFill>
                        <a:latin typeface="+mn-ea"/>
                        <a:ea typeface="+mn-ea"/>
                      </a:endParaRPr>
                    </a:p>
                  </a:txBody>
                  <a:tcPr anchor="ctr">
                    <a:solidFill>
                      <a:schemeClr val="accent6">
                        <a:lumMod val="60000"/>
                        <a:lumOff val="40000"/>
                      </a:schemeClr>
                    </a:solidFill>
                  </a:tcPr>
                </a:tc>
                <a:extLst>
                  <a:ext uri="{0D108BD9-81ED-4DB2-BD59-A6C34878D82A}">
                    <a16:rowId xmlns:a16="http://schemas.microsoft.com/office/drawing/2014/main" val="3850066280"/>
                  </a:ext>
                </a:extLst>
              </a:tr>
            </a:tbl>
          </a:graphicData>
        </a:graphic>
      </p:graphicFrame>
      <p:sp>
        <p:nvSpPr>
          <p:cNvPr id="16" name="文本框 15">
            <a:extLst>
              <a:ext uri="{FF2B5EF4-FFF2-40B4-BE49-F238E27FC236}">
                <a16:creationId xmlns:a16="http://schemas.microsoft.com/office/drawing/2014/main" id="{B5B7DD71-7FD2-487C-8551-1C2D944E4EF4}"/>
              </a:ext>
            </a:extLst>
          </p:cNvPr>
          <p:cNvSpPr txBox="1"/>
          <p:nvPr/>
        </p:nvSpPr>
        <p:spPr>
          <a:xfrm>
            <a:off x="1054250" y="4403097"/>
            <a:ext cx="902811" cy="307777"/>
          </a:xfrm>
          <a:prstGeom prst="rect">
            <a:avLst/>
          </a:prstGeom>
          <a:noFill/>
        </p:spPr>
        <p:txBody>
          <a:bodyPr wrap="none" rtlCol="0">
            <a:spAutoFit/>
          </a:bodyPr>
          <a:lstStyle/>
          <a:p>
            <a:r>
              <a:rPr kumimoji="1" lang="zh-CN" altLang="en-US" sz="1400" dirty="0">
                <a:latin typeface="SimSun" panose="02010600030101010101" pitchFamily="2" charset="-122"/>
                <a:ea typeface="SimSun" panose="02010600030101010101" pitchFamily="2" charset="-122"/>
              </a:rPr>
              <a:t>输入数据</a:t>
            </a:r>
          </a:p>
        </p:txBody>
      </p:sp>
      <p:sp>
        <p:nvSpPr>
          <p:cNvPr id="17" name="文本框 16">
            <a:extLst>
              <a:ext uri="{FF2B5EF4-FFF2-40B4-BE49-F238E27FC236}">
                <a16:creationId xmlns:a16="http://schemas.microsoft.com/office/drawing/2014/main" id="{E2C4007B-F5ED-4239-8F0D-E53CEB7DAB28}"/>
              </a:ext>
            </a:extLst>
          </p:cNvPr>
          <p:cNvSpPr txBox="1"/>
          <p:nvPr/>
        </p:nvSpPr>
        <p:spPr>
          <a:xfrm>
            <a:off x="1054250" y="5353332"/>
            <a:ext cx="2031325" cy="338554"/>
          </a:xfrm>
          <a:prstGeom prst="rect">
            <a:avLst/>
          </a:prstGeom>
          <a:noFill/>
        </p:spPr>
        <p:txBody>
          <a:bodyPr wrap="none" rtlCol="0">
            <a:spAutoFit/>
          </a:bodyPr>
          <a:lstStyle/>
          <a:p>
            <a:r>
              <a:rPr kumimoji="1" lang="zh-CN" altLang="en-US" sz="1600" b="1" dirty="0">
                <a:latin typeface="Microsoft YaHei" panose="020B0503020204020204" pitchFamily="34" charset="-122"/>
                <a:ea typeface="Microsoft YaHei" panose="020B0503020204020204" pitchFamily="34" charset="-122"/>
              </a:rPr>
              <a:t>利用数据流的局部性</a:t>
            </a:r>
          </a:p>
        </p:txBody>
      </p:sp>
      <p:sp>
        <p:nvSpPr>
          <p:cNvPr id="18" name="文本框 17">
            <a:extLst>
              <a:ext uri="{FF2B5EF4-FFF2-40B4-BE49-F238E27FC236}">
                <a16:creationId xmlns:a16="http://schemas.microsoft.com/office/drawing/2014/main" id="{3A28FE02-FE32-457F-B39B-ED862A388B83}"/>
              </a:ext>
            </a:extLst>
          </p:cNvPr>
          <p:cNvSpPr txBox="1"/>
          <p:nvPr/>
        </p:nvSpPr>
        <p:spPr>
          <a:xfrm>
            <a:off x="1325055" y="5811432"/>
            <a:ext cx="3057247" cy="773289"/>
          </a:xfrm>
          <a:prstGeom prst="rect">
            <a:avLst/>
          </a:prstGeom>
          <a:noFill/>
        </p:spPr>
        <p:txBody>
          <a:bodyPr wrap="none" rtlCol="0">
            <a:spAutoFit/>
          </a:bodyPr>
          <a:lstStyle/>
          <a:p>
            <a:pPr>
              <a:lnSpc>
                <a:spcPct val="150000"/>
              </a:lnSpc>
            </a:pPr>
            <a:r>
              <a:rPr kumimoji="1" lang="en-US" altLang="zh-CN" sz="1600" dirty="0">
                <a:latin typeface="SimSun" panose="02010600030101010101" pitchFamily="2" charset="-122"/>
                <a:ea typeface="SimSun" panose="02010600030101010101" pitchFamily="2" charset="-122"/>
              </a:rPr>
              <a:t>·</a:t>
            </a:r>
            <a:r>
              <a:rPr kumimoji="1" lang="zh-CN" altLang="en-US" sz="1600" dirty="0">
                <a:latin typeface="SimSun" panose="02010600030101010101" pitchFamily="2" charset="-122"/>
                <a:ea typeface="SimSun" panose="02010600030101010101" pitchFamily="2" charset="-122"/>
              </a:rPr>
              <a:t>最大化</a:t>
            </a:r>
            <a:r>
              <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rPr>
              <a:t>内存使用率</a:t>
            </a:r>
          </a:p>
          <a:p>
            <a:pPr>
              <a:lnSpc>
                <a:spcPct val="150000"/>
              </a:lnSpc>
            </a:pPr>
            <a:r>
              <a:rPr kumimoji="1" lang="en-US" altLang="zh-CN" sz="1600" dirty="0">
                <a:latin typeface="SimSun" panose="02010600030101010101" pitchFamily="2" charset="-122"/>
                <a:ea typeface="SimSun" panose="02010600030101010101" pitchFamily="2" charset="-122"/>
              </a:rPr>
              <a:t>·</a:t>
            </a:r>
            <a:r>
              <a:rPr kumimoji="1" lang="zh-CN" altLang="en-US" sz="1600" dirty="0">
                <a:latin typeface="SimSun" panose="02010600030101010101" pitchFamily="2" charset="-122"/>
                <a:ea typeface="SimSun" panose="02010600030101010101" pitchFamily="2" charset="-122"/>
              </a:rPr>
              <a:t>减少对磁盘上索引的访问次数</a:t>
            </a:r>
          </a:p>
        </p:txBody>
      </p:sp>
      <p:sp>
        <p:nvSpPr>
          <p:cNvPr id="19" name="矩形 18">
            <a:extLst>
              <a:ext uri="{FF2B5EF4-FFF2-40B4-BE49-F238E27FC236}">
                <a16:creationId xmlns:a16="http://schemas.microsoft.com/office/drawing/2014/main" id="{A0760F73-4219-4442-9A12-26DD5ACA5971}"/>
              </a:ext>
            </a:extLst>
          </p:cNvPr>
          <p:cNvSpPr/>
          <p:nvPr/>
        </p:nvSpPr>
        <p:spPr>
          <a:xfrm>
            <a:off x="5371253" y="5353332"/>
            <a:ext cx="800219" cy="338554"/>
          </a:xfrm>
          <a:prstGeom prst="rect">
            <a:avLst/>
          </a:prstGeom>
        </p:spPr>
        <p:txBody>
          <a:bodyPr wrap="none">
            <a:spAutoFit/>
          </a:bodyPr>
          <a:lstStyle/>
          <a:p>
            <a:r>
              <a:rPr kumimoji="1" lang="zh-CN" altLang="en-US" sz="1600" b="1" dirty="0">
                <a:solidFill>
                  <a:srgbClr val="C00000"/>
                </a:solidFill>
                <a:latin typeface="Microsoft YaHei" panose="020B0503020204020204" pitchFamily="34" charset="-122"/>
                <a:ea typeface="Microsoft YaHei" panose="020B0503020204020204" pitchFamily="34" charset="-122"/>
              </a:rPr>
              <a:t>局限性</a:t>
            </a:r>
          </a:p>
        </p:txBody>
      </p:sp>
      <p:sp>
        <p:nvSpPr>
          <p:cNvPr id="20" name="矩形 19">
            <a:extLst>
              <a:ext uri="{FF2B5EF4-FFF2-40B4-BE49-F238E27FC236}">
                <a16:creationId xmlns:a16="http://schemas.microsoft.com/office/drawing/2014/main" id="{3D5C73D3-09F9-470C-AD86-08F9CB0D2153}"/>
              </a:ext>
            </a:extLst>
          </p:cNvPr>
          <p:cNvSpPr/>
          <p:nvPr/>
        </p:nvSpPr>
        <p:spPr>
          <a:xfrm>
            <a:off x="5642058" y="5814997"/>
            <a:ext cx="4572000" cy="773289"/>
          </a:xfrm>
          <a:prstGeom prst="rect">
            <a:avLst/>
          </a:prstGeom>
        </p:spPr>
        <p:txBody>
          <a:bodyPr>
            <a:spAutoFit/>
          </a:bodyPr>
          <a:lstStyle/>
          <a:p>
            <a:pPr>
              <a:lnSpc>
                <a:spcPct val="150000"/>
              </a:lnSpc>
            </a:pPr>
            <a:r>
              <a:rPr kumimoji="1" lang="en-US" altLang="zh-CN" sz="1600" dirty="0">
                <a:latin typeface="SimSun" panose="02010600030101010101" pitchFamily="2" charset="-122"/>
                <a:ea typeface="SimSun" panose="02010600030101010101" pitchFamily="2" charset="-122"/>
              </a:rPr>
              <a:t>·</a:t>
            </a:r>
            <a:r>
              <a:rPr kumimoji="1" lang="zh-CN" altLang="en-US" sz="1600" dirty="0">
                <a:latin typeface="SimSun" panose="02010600030101010101" pitchFamily="2" charset="-122"/>
                <a:ea typeface="SimSun" panose="02010600030101010101" pitchFamily="2" charset="-122"/>
              </a:rPr>
              <a:t>过于依赖数据流的局部性</a:t>
            </a:r>
            <a:endParaRPr kumimoji="1" lang="en-US" altLang="zh-CN" sz="1600" dirty="0">
              <a:latin typeface="SimSun" panose="02010600030101010101" pitchFamily="2" charset="-122"/>
              <a:ea typeface="SimSun" panose="02010600030101010101" pitchFamily="2" charset="-122"/>
            </a:endParaRPr>
          </a:p>
          <a:p>
            <a:pPr>
              <a:lnSpc>
                <a:spcPct val="150000"/>
              </a:lnSpc>
            </a:pPr>
            <a:r>
              <a:rPr kumimoji="1" lang="en-US" altLang="zh-CN" sz="1600" dirty="0">
                <a:latin typeface="SimSun" panose="02010600030101010101" pitchFamily="2" charset="-122"/>
                <a:ea typeface="SimSun" panose="02010600030101010101" pitchFamily="2" charset="-122"/>
              </a:rPr>
              <a:t>·</a:t>
            </a:r>
            <a:r>
              <a:rPr kumimoji="1" lang="zh-CN" altLang="en-US" sz="1600" dirty="0">
                <a:latin typeface="SimSun" panose="02010600030101010101" pitchFamily="2" charset="-122"/>
                <a:ea typeface="SimSun" panose="02010600030101010101" pitchFamily="2" charset="-122"/>
              </a:rPr>
              <a:t>内存开销大</a:t>
            </a:r>
          </a:p>
        </p:txBody>
      </p:sp>
    </p:spTree>
    <p:extLst>
      <p:ext uri="{BB962C8B-B14F-4D97-AF65-F5344CB8AC3E}">
        <p14:creationId xmlns:p14="http://schemas.microsoft.com/office/powerpoint/2010/main" val="3959693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7269CCC-E0F3-49D7-AA33-B96D0AFE5778}"/>
              </a:ext>
            </a:extLst>
          </p:cNvPr>
          <p:cNvSpPr>
            <a:spLocks noGrp="1"/>
          </p:cNvSpPr>
          <p:nvPr>
            <p:ph type="sldNum" sz="quarter" idx="12"/>
          </p:nvPr>
        </p:nvSpPr>
        <p:spPr/>
        <p:txBody>
          <a:bodyPr/>
          <a:lstStyle/>
          <a:p>
            <a:pPr>
              <a:defRPr/>
            </a:pPr>
            <a:fld id="{6A90D09A-ED5D-47CC-A45F-D492BA9A6C1B}" type="slidenum">
              <a:rPr lang="en-US" altLang="zh-CN" smtClean="0">
                <a:solidFill>
                  <a:srgbClr val="000000"/>
                </a:solidFill>
              </a:rPr>
              <a:t>16</a:t>
            </a:fld>
            <a:endParaRPr lang="en-US" altLang="zh-CN" dirty="0">
              <a:solidFill>
                <a:srgbClr val="000000"/>
              </a:solidFill>
            </a:endParaRPr>
          </a:p>
        </p:txBody>
      </p:sp>
      <p:sp>
        <p:nvSpPr>
          <p:cNvPr id="5" name="矩形 4">
            <a:extLst>
              <a:ext uri="{FF2B5EF4-FFF2-40B4-BE49-F238E27FC236}">
                <a16:creationId xmlns:a16="http://schemas.microsoft.com/office/drawing/2014/main" id="{DEE0106E-D231-411B-B6E9-6E67913E43FC}"/>
              </a:ext>
            </a:extLst>
          </p:cNvPr>
          <p:cNvSpPr/>
          <p:nvPr/>
        </p:nvSpPr>
        <p:spPr>
          <a:xfrm>
            <a:off x="1" y="905630"/>
            <a:ext cx="9144000" cy="550862"/>
          </a:xfrm>
          <a:prstGeom prst="rect">
            <a:avLst/>
          </a:prstGeom>
          <a:solidFill>
            <a:schemeClr val="accent5">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Rectangle 47">
            <a:extLst>
              <a:ext uri="{FF2B5EF4-FFF2-40B4-BE49-F238E27FC236}">
                <a16:creationId xmlns:a16="http://schemas.microsoft.com/office/drawing/2014/main" id="{F2C60445-E6CA-40CF-B918-B503E2B1E8A8}"/>
              </a:ext>
            </a:extLst>
          </p:cNvPr>
          <p:cNvSpPr>
            <a:spLocks noChangeArrowheads="1"/>
          </p:cNvSpPr>
          <p:nvPr/>
        </p:nvSpPr>
        <p:spPr bwMode="auto">
          <a:xfrm>
            <a:off x="295274" y="921312"/>
            <a:ext cx="19367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3200" b="1" dirty="0">
                <a:latin typeface="微软雅黑" panose="020B0503020204020204" pitchFamily="34" charset="-122"/>
                <a:ea typeface="微软雅黑" panose="020B0503020204020204" pitchFamily="34" charset="-122"/>
                <a:cs typeface="Arial" panose="020B0604020202020204" pitchFamily="34" charset="0"/>
              </a:rPr>
              <a:t>基本流程</a:t>
            </a:r>
            <a:endParaRPr lang="en-US" altLang="zh-CN" sz="32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矩形 6">
            <a:extLst>
              <a:ext uri="{FF2B5EF4-FFF2-40B4-BE49-F238E27FC236}">
                <a16:creationId xmlns:a16="http://schemas.microsoft.com/office/drawing/2014/main" id="{F88C18C9-38BE-4D4B-8A94-1AF4D1A5A8DB}"/>
              </a:ext>
            </a:extLst>
          </p:cNvPr>
          <p:cNvSpPr/>
          <p:nvPr/>
        </p:nvSpPr>
        <p:spPr>
          <a:xfrm>
            <a:off x="347662" y="1694379"/>
            <a:ext cx="1107996" cy="369332"/>
          </a:xfrm>
          <a:prstGeom prst="rect">
            <a:avLst/>
          </a:prstGeom>
        </p:spPr>
        <p:txBody>
          <a:bodyPr wrap="none">
            <a:spAutoFit/>
          </a:bodyPr>
          <a:lstStyle/>
          <a:p>
            <a:r>
              <a:rPr kumimoji="1" lang="zh-CN" altLang="en-US" b="1" dirty="0">
                <a:latin typeface="Microsoft YaHei" panose="020B0503020204020204" pitchFamily="34" charset="-122"/>
                <a:ea typeface="Microsoft YaHei" panose="020B0503020204020204" pitchFamily="34" charset="-122"/>
              </a:rPr>
              <a:t>指纹索引</a:t>
            </a:r>
          </a:p>
        </p:txBody>
      </p:sp>
      <p:sp>
        <p:nvSpPr>
          <p:cNvPr id="8" name="矩形 7">
            <a:extLst>
              <a:ext uri="{FF2B5EF4-FFF2-40B4-BE49-F238E27FC236}">
                <a16:creationId xmlns:a16="http://schemas.microsoft.com/office/drawing/2014/main" id="{C23D6BA7-0A62-401C-8200-270FFDECF469}"/>
              </a:ext>
            </a:extLst>
          </p:cNvPr>
          <p:cNvSpPr/>
          <p:nvPr/>
        </p:nvSpPr>
        <p:spPr>
          <a:xfrm>
            <a:off x="347662" y="2301598"/>
            <a:ext cx="1438664" cy="369332"/>
          </a:xfrm>
          <a:prstGeom prst="rect">
            <a:avLst/>
          </a:prstGeom>
        </p:spPr>
        <p:txBody>
          <a:bodyPr wrap="none">
            <a:spAutoFit/>
          </a:bodyPr>
          <a:lstStyle/>
          <a:p>
            <a:r>
              <a:rPr kumimoji="1" lang="en-US" altLang="zh-CN" b="1" dirty="0">
                <a:solidFill>
                  <a:srgbClr val="FF0000"/>
                </a:solidFill>
                <a:latin typeface="Microsoft YaHei" panose="020B0503020204020204" pitchFamily="34" charset="-122"/>
                <a:ea typeface="Microsoft YaHei" panose="020B0503020204020204" pitchFamily="34" charset="-122"/>
              </a:rPr>
              <a:t>Broder</a:t>
            </a:r>
            <a:r>
              <a:rPr kumimoji="1" lang="zh-CN" altLang="en-US" b="1" dirty="0">
                <a:solidFill>
                  <a:srgbClr val="FF0000"/>
                </a:solidFill>
                <a:latin typeface="Microsoft YaHei" panose="020B0503020204020204" pitchFamily="34" charset="-122"/>
                <a:ea typeface="Microsoft YaHei" panose="020B0503020204020204" pitchFamily="34" charset="-122"/>
              </a:rPr>
              <a:t>定理</a:t>
            </a:r>
          </a:p>
        </p:txBody>
      </p: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E622EC08-326B-4693-84E4-698B6BF4616E}"/>
                  </a:ext>
                </a:extLst>
              </p:cNvPr>
              <p:cNvSpPr/>
              <p:nvPr/>
            </p:nvSpPr>
            <p:spPr>
              <a:xfrm>
                <a:off x="2120431" y="3060149"/>
                <a:ext cx="4903137" cy="7377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zh-CN" altLang="en-US" sz="2000" i="1">
                              <a:latin typeface="Cambria Math" panose="02040503050406030204" pitchFamily="18" charset="0"/>
                            </a:rPr>
                          </m:ctrlPr>
                        </m:funcPr>
                        <m:fName>
                          <m:r>
                            <m:rPr>
                              <m:sty m:val="p"/>
                            </m:rPr>
                            <a:rPr lang="zh-CN" altLang="en-US" sz="2000">
                              <a:latin typeface="Cambria Math" panose="02040503050406030204" pitchFamily="18" charset="0"/>
                            </a:rPr>
                            <m:t>Pr</m:t>
                          </m:r>
                        </m:fName>
                        <m:e>
                          <m:d>
                            <m:dPr>
                              <m:begChr m:val="["/>
                              <m:endChr m:val="]"/>
                              <m:ctrlPr>
                                <a:rPr lang="zh-CN" altLang="en-US" sz="2000" i="1">
                                  <a:latin typeface="Cambria Math" panose="02040503050406030204" pitchFamily="18" charset="0"/>
                                </a:rPr>
                              </m:ctrlPr>
                            </m:dPr>
                            <m:e>
                              <m:func>
                                <m:funcPr>
                                  <m:ctrlPr>
                                    <a:rPr lang="zh-CN" altLang="en-US" sz="2000" i="1">
                                      <a:latin typeface="Cambria Math" panose="02040503050406030204" pitchFamily="18" charset="0"/>
                                    </a:rPr>
                                  </m:ctrlPr>
                                </m:funcPr>
                                <m:fName>
                                  <m:r>
                                    <m:rPr>
                                      <m:sty m:val="p"/>
                                    </m:rPr>
                                    <a:rPr lang="zh-CN" altLang="en-US" sz="2000" i="0">
                                      <a:latin typeface="Cambria Math" panose="02040503050406030204" pitchFamily="18" charset="0"/>
                                    </a:rPr>
                                    <m:t>min</m:t>
                                  </m:r>
                                </m:fName>
                                <m:e>
                                  <m:d>
                                    <m:dPr>
                                      <m:ctrlPr>
                                        <a:rPr lang="zh-CN" altLang="en-US" sz="2000" i="1">
                                          <a:latin typeface="Cambria Math" panose="02040503050406030204" pitchFamily="18" charset="0"/>
                                        </a:rPr>
                                      </m:ctrlPr>
                                    </m:dPr>
                                    <m:e>
                                      <m:r>
                                        <a:rPr lang="zh-CN" altLang="en-US" sz="2000" i="1">
                                          <a:latin typeface="Cambria Math" panose="02040503050406030204" pitchFamily="18" charset="0"/>
                                        </a:rPr>
                                        <m:t>𝐻</m:t>
                                      </m:r>
                                      <m:d>
                                        <m:dPr>
                                          <m:ctrlPr>
                                            <a:rPr lang="zh-CN" altLang="en-US" sz="2000" i="1">
                                              <a:latin typeface="Cambria Math" panose="02040503050406030204" pitchFamily="18" charset="0"/>
                                            </a:rPr>
                                          </m:ctrlPr>
                                        </m:dP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𝑆</m:t>
                                              </m:r>
                                            </m:e>
                                            <m:sub>
                                              <m:r>
                                                <a:rPr lang="zh-CN" altLang="en-US" sz="2000" i="0">
                                                  <a:latin typeface="Cambria Math" panose="02040503050406030204" pitchFamily="18" charset="0"/>
                                                </a:rPr>
                                                <m:t>1</m:t>
                                              </m:r>
                                            </m:sub>
                                          </m:sSub>
                                        </m:e>
                                      </m:d>
                                    </m:e>
                                  </m:d>
                                </m:e>
                              </m:func>
                              <m:r>
                                <a:rPr lang="zh-CN" altLang="en-US" sz="2000" i="0">
                                  <a:latin typeface="Cambria Math" panose="02040503050406030204" pitchFamily="18" charset="0"/>
                                </a:rPr>
                                <m:t>=</m:t>
                              </m:r>
                              <m:func>
                                <m:funcPr>
                                  <m:ctrlPr>
                                    <a:rPr lang="zh-CN" altLang="en-US" sz="2000" i="1">
                                      <a:latin typeface="Cambria Math" panose="02040503050406030204" pitchFamily="18" charset="0"/>
                                    </a:rPr>
                                  </m:ctrlPr>
                                </m:funcPr>
                                <m:fName>
                                  <m:r>
                                    <m:rPr>
                                      <m:sty m:val="p"/>
                                    </m:rPr>
                                    <a:rPr lang="zh-CN" altLang="en-US" sz="2000" i="0">
                                      <a:latin typeface="Cambria Math" panose="02040503050406030204" pitchFamily="18" charset="0"/>
                                    </a:rPr>
                                    <m:t>min</m:t>
                                  </m:r>
                                </m:fName>
                                <m:e>
                                  <m:d>
                                    <m:dPr>
                                      <m:ctrlPr>
                                        <a:rPr lang="zh-CN" altLang="en-US" sz="2000" i="1">
                                          <a:latin typeface="Cambria Math" panose="02040503050406030204" pitchFamily="18" charset="0"/>
                                        </a:rPr>
                                      </m:ctrlPr>
                                    </m:dPr>
                                    <m:e>
                                      <m:r>
                                        <a:rPr lang="zh-CN" altLang="en-US" sz="2000" i="1">
                                          <a:latin typeface="Cambria Math" panose="02040503050406030204" pitchFamily="18" charset="0"/>
                                        </a:rPr>
                                        <m:t>𝐻</m:t>
                                      </m:r>
                                      <m:d>
                                        <m:dPr>
                                          <m:ctrlPr>
                                            <a:rPr lang="zh-CN" altLang="en-US" sz="2000" i="1">
                                              <a:latin typeface="Cambria Math" panose="02040503050406030204" pitchFamily="18" charset="0"/>
                                            </a:rPr>
                                          </m:ctrlPr>
                                        </m:dP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𝑆</m:t>
                                              </m:r>
                                            </m:e>
                                            <m:sub>
                                              <m:r>
                                                <a:rPr lang="zh-CN" altLang="en-US" sz="2000" i="0">
                                                  <a:latin typeface="Cambria Math" panose="02040503050406030204" pitchFamily="18" charset="0"/>
                                                </a:rPr>
                                                <m:t>2</m:t>
                                              </m:r>
                                            </m:sub>
                                          </m:sSub>
                                        </m:e>
                                      </m:d>
                                    </m:e>
                                  </m:d>
                                </m:e>
                              </m:func>
                            </m:e>
                          </m:d>
                        </m:e>
                      </m:func>
                      <m:r>
                        <a:rPr lang="zh-CN" altLang="en-US" sz="2000" i="0">
                          <a:latin typeface="Cambria Math" panose="02040503050406030204" pitchFamily="18" charset="0"/>
                        </a:rPr>
                        <m:t>=</m:t>
                      </m:r>
                      <m:f>
                        <m:fPr>
                          <m:ctrlPr>
                            <a:rPr lang="zh-CN" altLang="en-US" sz="2000" i="1">
                              <a:latin typeface="Cambria Math" panose="02040503050406030204" pitchFamily="18" charset="0"/>
                            </a:rPr>
                          </m:ctrlPr>
                        </m:fPr>
                        <m:num>
                          <m:d>
                            <m:dPr>
                              <m:begChr m:val="|"/>
                              <m:endChr m:val=""/>
                              <m:ctrlPr>
                                <a:rPr lang="zh-CN" altLang="en-US" sz="2000" i="1">
                                  <a:latin typeface="Cambria Math" panose="02040503050406030204" pitchFamily="18" charset="0"/>
                                </a:rPr>
                              </m:ctrlPr>
                            </m:dP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𝑆</m:t>
                                  </m:r>
                                </m:e>
                                <m:sub>
                                  <m:r>
                                    <a:rPr lang="zh-CN" altLang="en-US" sz="2000" i="0">
                                      <a:latin typeface="Cambria Math" panose="02040503050406030204" pitchFamily="18" charset="0"/>
                                    </a:rPr>
                                    <m:t>1</m:t>
                                  </m:r>
                                </m:sub>
                              </m:sSub>
                              <m:r>
                                <a:rPr lang="zh-CN" altLang="en-US" sz="2000" i="0">
                                  <a:latin typeface="Cambria Math" panose="02040503050406030204" pitchFamily="18" charset="0"/>
                                </a:rPr>
                                <m:t>∩</m:t>
                              </m:r>
                              <m:d>
                                <m:dPr>
                                  <m:begChr m:val=""/>
                                  <m:endChr m:val="|"/>
                                  <m:ctrlPr>
                                    <a:rPr lang="zh-CN" altLang="en-US" sz="2000" i="1">
                                      <a:latin typeface="Cambria Math" panose="02040503050406030204" pitchFamily="18" charset="0"/>
                                    </a:rPr>
                                  </m:ctrlPr>
                                </m:dP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𝑆</m:t>
                                      </m:r>
                                    </m:e>
                                    <m:sub>
                                      <m:r>
                                        <a:rPr lang="zh-CN" altLang="en-US" sz="2000" i="0">
                                          <a:latin typeface="Cambria Math" panose="02040503050406030204" pitchFamily="18" charset="0"/>
                                        </a:rPr>
                                        <m:t>2</m:t>
                                      </m:r>
                                    </m:sub>
                                  </m:sSub>
                                </m:e>
                              </m:d>
                            </m:e>
                          </m:d>
                        </m:num>
                        <m:den>
                          <m:d>
                            <m:dPr>
                              <m:begChr m:val="|"/>
                              <m:endChr m:val=""/>
                              <m:ctrlPr>
                                <a:rPr lang="zh-CN" altLang="en-US" sz="2000" i="1">
                                  <a:latin typeface="Cambria Math" panose="02040503050406030204" pitchFamily="18" charset="0"/>
                                </a:rPr>
                              </m:ctrlPr>
                            </m:dP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𝑆</m:t>
                                  </m:r>
                                </m:e>
                                <m:sub>
                                  <m:r>
                                    <a:rPr lang="zh-CN" altLang="en-US" sz="2000" i="0">
                                      <a:latin typeface="Cambria Math" panose="02040503050406030204" pitchFamily="18" charset="0"/>
                                    </a:rPr>
                                    <m:t>1</m:t>
                                  </m:r>
                                </m:sub>
                              </m:sSub>
                              <m:r>
                                <a:rPr lang="zh-CN" altLang="en-US" sz="2000" i="0">
                                  <a:latin typeface="Cambria Math" panose="02040503050406030204" pitchFamily="18" charset="0"/>
                                </a:rPr>
                                <m:t>∪</m:t>
                              </m:r>
                              <m:d>
                                <m:dPr>
                                  <m:begChr m:val=""/>
                                  <m:endChr m:val="|"/>
                                  <m:ctrlPr>
                                    <a:rPr lang="zh-CN" altLang="en-US" sz="2000" i="1">
                                      <a:latin typeface="Cambria Math" panose="02040503050406030204" pitchFamily="18" charset="0"/>
                                    </a:rPr>
                                  </m:ctrlPr>
                                </m:dP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𝑆</m:t>
                                      </m:r>
                                    </m:e>
                                    <m:sub>
                                      <m:r>
                                        <a:rPr lang="zh-CN" altLang="en-US" sz="2000" i="0">
                                          <a:latin typeface="Cambria Math" panose="02040503050406030204" pitchFamily="18" charset="0"/>
                                        </a:rPr>
                                        <m:t>2</m:t>
                                      </m:r>
                                    </m:sub>
                                  </m:sSub>
                                </m:e>
                              </m:d>
                            </m:e>
                          </m:d>
                        </m:den>
                      </m:f>
                    </m:oMath>
                  </m:oMathPara>
                </a14:m>
                <a:endParaRPr lang="zh-CN" altLang="en-US" sz="2000" dirty="0"/>
              </a:p>
            </p:txBody>
          </p:sp>
        </mc:Choice>
        <mc:Fallback xmlns="">
          <p:sp>
            <p:nvSpPr>
              <p:cNvPr id="17" name="矩形 16">
                <a:extLst>
                  <a:ext uri="{FF2B5EF4-FFF2-40B4-BE49-F238E27FC236}">
                    <a16:creationId xmlns:a16="http://schemas.microsoft.com/office/drawing/2014/main" id="{E622EC08-326B-4693-84E4-698B6BF4616E}"/>
                  </a:ext>
                </a:extLst>
              </p:cNvPr>
              <p:cNvSpPr>
                <a:spLocks noRot="1" noChangeAspect="1" noMove="1" noResize="1" noEditPoints="1" noAdjustHandles="1" noChangeArrowheads="1" noChangeShapeType="1" noTextEdit="1"/>
              </p:cNvSpPr>
              <p:nvPr/>
            </p:nvSpPr>
            <p:spPr>
              <a:xfrm>
                <a:off x="2120431" y="3060149"/>
                <a:ext cx="4903137" cy="73770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91AA54DD-BB43-4C30-B455-DC7016CC226E}"/>
                  </a:ext>
                </a:extLst>
              </p:cNvPr>
              <p:cNvSpPr/>
              <p:nvPr/>
            </p:nvSpPr>
            <p:spPr>
              <a:xfrm>
                <a:off x="1024477" y="4615436"/>
                <a:ext cx="7095043" cy="923330"/>
              </a:xfrm>
              <a:prstGeom prst="rect">
                <a:avLst/>
              </a:prstGeom>
            </p:spPr>
            <p:txBody>
              <a:bodyPr wrap="square">
                <a:spAutoFit/>
              </a:bodyPr>
              <a:lstStyle/>
              <a:p>
                <a:r>
                  <a:rPr lang="en-US" altLang="zh-CN" kern="0" dirty="0">
                    <a:latin typeface="Times New Roman" panose="02020603050405020304" pitchFamily="18" charset="0"/>
                    <a:ea typeface="宋体" panose="02010600030101010101" pitchFamily="2" charset="-122"/>
                  </a:rPr>
                  <a:t>Extreme Binning</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根据</a:t>
                </a:r>
                <a:r>
                  <a:rPr lang="en-US" altLang="zh-CN" kern="0" dirty="0">
                    <a:latin typeface="Times New Roman" panose="02020603050405020304" pitchFamily="18" charset="0"/>
                    <a:ea typeface="宋体" panose="02010600030101010101" pitchFamily="2" charset="-122"/>
                  </a:rPr>
                  <a:t>Broder</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定理</a:t>
                </a:r>
                <a:r>
                  <a:rPr lang="zh-CN" altLang="en-US" kern="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即相似性理论来挖掘备份文件之间的相似性特征：文件</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0">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i="1" kern="0">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kern="0" dirty="0">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0">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i="1" kern="0">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拥有相同代表性指纹的概率与它们之间的相似程度密切相关。</a:t>
                </a:r>
                <a:endParaRPr lang="zh-CN" altLang="en-US" dirty="0"/>
              </a:p>
            </p:txBody>
          </p:sp>
        </mc:Choice>
        <mc:Fallback xmlns="">
          <p:sp>
            <p:nvSpPr>
              <p:cNvPr id="2" name="矩形 1">
                <a:extLst>
                  <a:ext uri="{FF2B5EF4-FFF2-40B4-BE49-F238E27FC236}">
                    <a16:creationId xmlns:a16="http://schemas.microsoft.com/office/drawing/2014/main" id="{91AA54DD-BB43-4C30-B455-DC7016CC226E}"/>
                  </a:ext>
                </a:extLst>
              </p:cNvPr>
              <p:cNvSpPr>
                <a:spLocks noRot="1" noChangeAspect="1" noMove="1" noResize="1" noEditPoints="1" noAdjustHandles="1" noChangeArrowheads="1" noChangeShapeType="1" noTextEdit="1"/>
              </p:cNvSpPr>
              <p:nvPr/>
            </p:nvSpPr>
            <p:spPr>
              <a:xfrm>
                <a:off x="1024477" y="4615436"/>
                <a:ext cx="7095043" cy="923330"/>
              </a:xfrm>
              <a:prstGeom prst="rect">
                <a:avLst/>
              </a:prstGeom>
              <a:blipFill>
                <a:blip r:embed="rId4"/>
                <a:stretch>
                  <a:fillRect l="-687" t="-4605" b="-72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43527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7269CCC-E0F3-49D7-AA33-B96D0AFE5778}"/>
              </a:ext>
            </a:extLst>
          </p:cNvPr>
          <p:cNvSpPr>
            <a:spLocks noGrp="1"/>
          </p:cNvSpPr>
          <p:nvPr>
            <p:ph type="sldNum" sz="quarter" idx="12"/>
          </p:nvPr>
        </p:nvSpPr>
        <p:spPr/>
        <p:txBody>
          <a:bodyPr/>
          <a:lstStyle/>
          <a:p>
            <a:pPr>
              <a:defRPr/>
            </a:pPr>
            <a:fld id="{6A90D09A-ED5D-47CC-A45F-D492BA9A6C1B}" type="slidenum">
              <a:rPr lang="en-US" altLang="zh-CN" smtClean="0">
                <a:solidFill>
                  <a:srgbClr val="000000"/>
                </a:solidFill>
              </a:rPr>
              <a:t>17</a:t>
            </a:fld>
            <a:endParaRPr lang="en-US" altLang="zh-CN" dirty="0">
              <a:solidFill>
                <a:srgbClr val="000000"/>
              </a:solidFill>
            </a:endParaRPr>
          </a:p>
        </p:txBody>
      </p:sp>
      <p:sp>
        <p:nvSpPr>
          <p:cNvPr id="5" name="矩形 4">
            <a:extLst>
              <a:ext uri="{FF2B5EF4-FFF2-40B4-BE49-F238E27FC236}">
                <a16:creationId xmlns:a16="http://schemas.microsoft.com/office/drawing/2014/main" id="{DEE0106E-D231-411B-B6E9-6E67913E43FC}"/>
              </a:ext>
            </a:extLst>
          </p:cNvPr>
          <p:cNvSpPr/>
          <p:nvPr/>
        </p:nvSpPr>
        <p:spPr>
          <a:xfrm>
            <a:off x="1" y="905630"/>
            <a:ext cx="9144000" cy="550862"/>
          </a:xfrm>
          <a:prstGeom prst="rect">
            <a:avLst/>
          </a:prstGeom>
          <a:solidFill>
            <a:schemeClr val="accent5">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Rectangle 47">
            <a:extLst>
              <a:ext uri="{FF2B5EF4-FFF2-40B4-BE49-F238E27FC236}">
                <a16:creationId xmlns:a16="http://schemas.microsoft.com/office/drawing/2014/main" id="{F2C60445-E6CA-40CF-B918-B503E2B1E8A8}"/>
              </a:ext>
            </a:extLst>
          </p:cNvPr>
          <p:cNvSpPr>
            <a:spLocks noChangeArrowheads="1"/>
          </p:cNvSpPr>
          <p:nvPr/>
        </p:nvSpPr>
        <p:spPr bwMode="auto">
          <a:xfrm>
            <a:off x="295274" y="921312"/>
            <a:ext cx="19367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3200" b="1" dirty="0">
                <a:latin typeface="微软雅黑" panose="020B0503020204020204" pitchFamily="34" charset="-122"/>
                <a:ea typeface="微软雅黑" panose="020B0503020204020204" pitchFamily="34" charset="-122"/>
                <a:cs typeface="Arial" panose="020B0604020202020204" pitchFamily="34" charset="0"/>
              </a:rPr>
              <a:t>基本流程</a:t>
            </a:r>
            <a:endParaRPr lang="en-US" altLang="zh-CN" sz="32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矩形 6">
            <a:extLst>
              <a:ext uri="{FF2B5EF4-FFF2-40B4-BE49-F238E27FC236}">
                <a16:creationId xmlns:a16="http://schemas.microsoft.com/office/drawing/2014/main" id="{F88C18C9-38BE-4D4B-8A94-1AF4D1A5A8DB}"/>
              </a:ext>
            </a:extLst>
          </p:cNvPr>
          <p:cNvSpPr/>
          <p:nvPr/>
        </p:nvSpPr>
        <p:spPr>
          <a:xfrm>
            <a:off x="347662" y="1694379"/>
            <a:ext cx="1107996" cy="369332"/>
          </a:xfrm>
          <a:prstGeom prst="rect">
            <a:avLst/>
          </a:prstGeom>
        </p:spPr>
        <p:txBody>
          <a:bodyPr wrap="none">
            <a:spAutoFit/>
          </a:bodyPr>
          <a:lstStyle/>
          <a:p>
            <a:r>
              <a:rPr kumimoji="1" lang="zh-CN" altLang="en-US" b="1" dirty="0">
                <a:latin typeface="Microsoft YaHei" panose="020B0503020204020204" pitchFamily="34" charset="-122"/>
                <a:ea typeface="Microsoft YaHei" panose="020B0503020204020204" pitchFamily="34" charset="-122"/>
              </a:rPr>
              <a:t>指纹索引</a:t>
            </a:r>
          </a:p>
        </p:txBody>
      </p:sp>
      <p:sp>
        <p:nvSpPr>
          <p:cNvPr id="8" name="矩形 7">
            <a:extLst>
              <a:ext uri="{FF2B5EF4-FFF2-40B4-BE49-F238E27FC236}">
                <a16:creationId xmlns:a16="http://schemas.microsoft.com/office/drawing/2014/main" id="{C23D6BA7-0A62-401C-8200-270FFDECF469}"/>
              </a:ext>
            </a:extLst>
          </p:cNvPr>
          <p:cNvSpPr/>
          <p:nvPr/>
        </p:nvSpPr>
        <p:spPr>
          <a:xfrm>
            <a:off x="347662" y="2301598"/>
            <a:ext cx="2954655" cy="369332"/>
          </a:xfrm>
          <a:prstGeom prst="rect">
            <a:avLst/>
          </a:prstGeom>
        </p:spPr>
        <p:txBody>
          <a:bodyPr wrap="none">
            <a:spAutoFit/>
          </a:bodyPr>
          <a:lstStyle/>
          <a:p>
            <a:r>
              <a:rPr kumimoji="1" lang="zh-CN" altLang="en-US" b="1" dirty="0">
                <a:solidFill>
                  <a:srgbClr val="FF0000"/>
                </a:solidFill>
                <a:latin typeface="Microsoft YaHei" panose="020B0503020204020204" pitchFamily="34" charset="-122"/>
                <a:ea typeface="Microsoft YaHei" panose="020B0503020204020204" pitchFamily="34" charset="-122"/>
              </a:rPr>
              <a:t>基于相似性的指纹索引方法</a:t>
            </a:r>
          </a:p>
        </p:txBody>
      </p:sp>
      <p:pic>
        <p:nvPicPr>
          <p:cNvPr id="3" name="图片 2">
            <a:extLst>
              <a:ext uri="{FF2B5EF4-FFF2-40B4-BE49-F238E27FC236}">
                <a16:creationId xmlns:a16="http://schemas.microsoft.com/office/drawing/2014/main" id="{1821BF79-8229-4B20-BC7A-8E1190AAC92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1530" r="20486"/>
          <a:stretch/>
        </p:blipFill>
        <p:spPr>
          <a:xfrm>
            <a:off x="856087" y="2908817"/>
            <a:ext cx="7431825" cy="1759966"/>
          </a:xfrm>
          <a:prstGeom prst="rect">
            <a:avLst/>
          </a:prstGeom>
        </p:spPr>
      </p:pic>
      <p:sp>
        <p:nvSpPr>
          <p:cNvPr id="11" name="任意多边形: 形状 36">
            <a:extLst>
              <a:ext uri="{FF2B5EF4-FFF2-40B4-BE49-F238E27FC236}">
                <a16:creationId xmlns:a16="http://schemas.microsoft.com/office/drawing/2014/main" id="{96220B36-ACA1-4C58-ABC3-2B2BF8E4DA53}"/>
              </a:ext>
            </a:extLst>
          </p:cNvPr>
          <p:cNvSpPr/>
          <p:nvPr/>
        </p:nvSpPr>
        <p:spPr bwMode="auto">
          <a:xfrm>
            <a:off x="6910099" y="5422804"/>
            <a:ext cx="160338" cy="157162"/>
          </a:xfrm>
          <a:custGeom>
            <a:avLst/>
            <a:gdLst>
              <a:gd name="connsiteX0" fmla="*/ 292147 w 331788"/>
              <a:gd name="connsiteY0" fmla="*/ 109538 h 328613"/>
              <a:gd name="connsiteX1" fmla="*/ 327025 w 331788"/>
              <a:gd name="connsiteY1" fmla="*/ 145621 h 328613"/>
              <a:gd name="connsiteX2" fmla="*/ 327025 w 331788"/>
              <a:gd name="connsiteY2" fmla="*/ 229385 h 328613"/>
              <a:gd name="connsiteX3" fmla="*/ 293438 w 331788"/>
              <a:gd name="connsiteY3" fmla="*/ 264179 h 328613"/>
              <a:gd name="connsiteX4" fmla="*/ 252101 w 331788"/>
              <a:gd name="connsiteY4" fmla="*/ 264179 h 328613"/>
              <a:gd name="connsiteX5" fmla="*/ 252101 w 331788"/>
              <a:gd name="connsiteY5" fmla="*/ 319593 h 328613"/>
              <a:gd name="connsiteX6" fmla="*/ 243059 w 331788"/>
              <a:gd name="connsiteY6" fmla="*/ 328613 h 328613"/>
              <a:gd name="connsiteX7" fmla="*/ 205596 w 331788"/>
              <a:gd name="connsiteY7" fmla="*/ 328613 h 328613"/>
              <a:gd name="connsiteX8" fmla="*/ 195262 w 331788"/>
              <a:gd name="connsiteY8" fmla="*/ 319593 h 328613"/>
              <a:gd name="connsiteX9" fmla="*/ 195262 w 331788"/>
              <a:gd name="connsiteY9" fmla="*/ 235829 h 328613"/>
              <a:gd name="connsiteX10" fmla="*/ 224973 w 331788"/>
              <a:gd name="connsiteY10" fmla="*/ 207478 h 328613"/>
              <a:gd name="connsiteX11" fmla="*/ 255976 w 331788"/>
              <a:gd name="connsiteY11" fmla="*/ 207478 h 328613"/>
              <a:gd name="connsiteX12" fmla="*/ 255976 w 331788"/>
              <a:gd name="connsiteY12" fmla="*/ 145621 h 328613"/>
              <a:gd name="connsiteX13" fmla="*/ 292147 w 331788"/>
              <a:gd name="connsiteY13" fmla="*/ 109538 h 328613"/>
              <a:gd name="connsiteX14" fmla="*/ 38473 w 331788"/>
              <a:gd name="connsiteY14" fmla="*/ 109538 h 328613"/>
              <a:gd name="connsiteX15" fmla="*/ 75079 w 331788"/>
              <a:gd name="connsiteY15" fmla="*/ 145621 h 328613"/>
              <a:gd name="connsiteX16" fmla="*/ 75079 w 331788"/>
              <a:gd name="connsiteY16" fmla="*/ 207478 h 328613"/>
              <a:gd name="connsiteX17" fmla="*/ 106456 w 331788"/>
              <a:gd name="connsiteY17" fmla="*/ 207478 h 328613"/>
              <a:gd name="connsiteX18" fmla="*/ 136525 w 331788"/>
              <a:gd name="connsiteY18" fmla="*/ 235829 h 328613"/>
              <a:gd name="connsiteX19" fmla="*/ 136525 w 331788"/>
              <a:gd name="connsiteY19" fmla="*/ 319593 h 328613"/>
              <a:gd name="connsiteX20" fmla="*/ 126066 w 331788"/>
              <a:gd name="connsiteY20" fmla="*/ 328613 h 328613"/>
              <a:gd name="connsiteX21" fmla="*/ 88153 w 331788"/>
              <a:gd name="connsiteY21" fmla="*/ 328613 h 328613"/>
              <a:gd name="connsiteX22" fmla="*/ 79001 w 331788"/>
              <a:gd name="connsiteY22" fmla="*/ 319593 h 328613"/>
              <a:gd name="connsiteX23" fmla="*/ 79001 w 331788"/>
              <a:gd name="connsiteY23" fmla="*/ 264179 h 328613"/>
              <a:gd name="connsiteX24" fmla="*/ 37166 w 331788"/>
              <a:gd name="connsiteY24" fmla="*/ 264179 h 328613"/>
              <a:gd name="connsiteX25" fmla="*/ 3175 w 331788"/>
              <a:gd name="connsiteY25" fmla="*/ 229385 h 328613"/>
              <a:gd name="connsiteX26" fmla="*/ 3175 w 331788"/>
              <a:gd name="connsiteY26" fmla="*/ 145621 h 328613"/>
              <a:gd name="connsiteX27" fmla="*/ 38473 w 331788"/>
              <a:gd name="connsiteY27" fmla="*/ 109538 h 328613"/>
              <a:gd name="connsiteX28" fmla="*/ 160734 w 331788"/>
              <a:gd name="connsiteY28" fmla="*/ 88900 h 328613"/>
              <a:gd name="connsiteX29" fmla="*/ 171053 w 331788"/>
              <a:gd name="connsiteY29" fmla="*/ 88900 h 328613"/>
              <a:gd name="connsiteX30" fmla="*/ 173633 w 331788"/>
              <a:gd name="connsiteY30" fmla="*/ 90195 h 328613"/>
              <a:gd name="connsiteX31" fmla="*/ 174923 w 331788"/>
              <a:gd name="connsiteY31" fmla="*/ 95375 h 328613"/>
              <a:gd name="connsiteX32" fmla="*/ 169763 w 331788"/>
              <a:gd name="connsiteY32" fmla="*/ 103146 h 328613"/>
              <a:gd name="connsiteX33" fmla="*/ 172343 w 331788"/>
              <a:gd name="connsiteY33" fmla="*/ 123867 h 328613"/>
              <a:gd name="connsiteX34" fmla="*/ 167184 w 331788"/>
              <a:gd name="connsiteY34" fmla="*/ 136818 h 328613"/>
              <a:gd name="connsiteX35" fmla="*/ 164604 w 331788"/>
              <a:gd name="connsiteY35" fmla="*/ 136818 h 328613"/>
              <a:gd name="connsiteX36" fmla="*/ 159444 w 331788"/>
              <a:gd name="connsiteY36" fmla="*/ 123867 h 328613"/>
              <a:gd name="connsiteX37" fmla="*/ 162024 w 331788"/>
              <a:gd name="connsiteY37" fmla="*/ 103146 h 328613"/>
              <a:gd name="connsiteX38" fmla="*/ 156865 w 331788"/>
              <a:gd name="connsiteY38" fmla="*/ 95375 h 328613"/>
              <a:gd name="connsiteX39" fmla="*/ 158155 w 331788"/>
              <a:gd name="connsiteY39" fmla="*/ 90195 h 328613"/>
              <a:gd name="connsiteX40" fmla="*/ 160734 w 331788"/>
              <a:gd name="connsiteY40" fmla="*/ 88900 h 328613"/>
              <a:gd name="connsiteX41" fmla="*/ 136182 w 331788"/>
              <a:gd name="connsiteY41" fmla="*/ 88900 h 328613"/>
              <a:gd name="connsiteX42" fmla="*/ 138766 w 331788"/>
              <a:gd name="connsiteY42" fmla="*/ 91502 h 328613"/>
              <a:gd name="connsiteX43" fmla="*/ 165893 w 331788"/>
              <a:gd name="connsiteY43" fmla="*/ 165652 h 328613"/>
              <a:gd name="connsiteX44" fmla="*/ 193021 w 331788"/>
              <a:gd name="connsiteY44" fmla="*/ 91502 h 328613"/>
              <a:gd name="connsiteX45" fmla="*/ 196897 w 331788"/>
              <a:gd name="connsiteY45" fmla="*/ 90201 h 328613"/>
              <a:gd name="connsiteX46" fmla="*/ 208523 w 331788"/>
              <a:gd name="connsiteY46" fmla="*/ 92802 h 328613"/>
              <a:gd name="connsiteX47" fmla="*/ 231775 w 331788"/>
              <a:gd name="connsiteY47" fmla="*/ 125325 h 328613"/>
              <a:gd name="connsiteX48" fmla="*/ 231775 w 331788"/>
              <a:gd name="connsiteY48" fmla="*/ 176059 h 328613"/>
              <a:gd name="connsiteX49" fmla="*/ 226608 w 331788"/>
              <a:gd name="connsiteY49" fmla="*/ 182563 h 328613"/>
              <a:gd name="connsiteX50" fmla="*/ 105179 w 331788"/>
              <a:gd name="connsiteY50" fmla="*/ 182563 h 328613"/>
              <a:gd name="connsiteX51" fmla="*/ 100012 w 331788"/>
              <a:gd name="connsiteY51" fmla="*/ 176059 h 328613"/>
              <a:gd name="connsiteX52" fmla="*/ 100012 w 331788"/>
              <a:gd name="connsiteY52" fmla="*/ 125325 h 328613"/>
              <a:gd name="connsiteX53" fmla="*/ 123264 w 331788"/>
              <a:gd name="connsiteY53" fmla="*/ 92802 h 328613"/>
              <a:gd name="connsiteX54" fmla="*/ 134890 w 331788"/>
              <a:gd name="connsiteY54" fmla="*/ 90201 h 328613"/>
              <a:gd name="connsiteX55" fmla="*/ 136182 w 331788"/>
              <a:gd name="connsiteY55" fmla="*/ 88900 h 328613"/>
              <a:gd name="connsiteX56" fmla="*/ 292100 w 331788"/>
              <a:gd name="connsiteY56" fmla="*/ 19050 h 328613"/>
              <a:gd name="connsiteX57" fmla="*/ 331788 w 331788"/>
              <a:gd name="connsiteY57" fmla="*/ 58738 h 328613"/>
              <a:gd name="connsiteX58" fmla="*/ 292100 w 331788"/>
              <a:gd name="connsiteY58" fmla="*/ 98426 h 328613"/>
              <a:gd name="connsiteX59" fmla="*/ 252412 w 331788"/>
              <a:gd name="connsiteY59" fmla="*/ 58738 h 328613"/>
              <a:gd name="connsiteX60" fmla="*/ 292100 w 331788"/>
              <a:gd name="connsiteY60" fmla="*/ 19050 h 328613"/>
              <a:gd name="connsiteX61" fmla="*/ 39688 w 331788"/>
              <a:gd name="connsiteY61" fmla="*/ 19050 h 328613"/>
              <a:gd name="connsiteX62" fmla="*/ 79376 w 331788"/>
              <a:gd name="connsiteY62" fmla="*/ 58738 h 328613"/>
              <a:gd name="connsiteX63" fmla="*/ 39688 w 331788"/>
              <a:gd name="connsiteY63" fmla="*/ 98426 h 328613"/>
              <a:gd name="connsiteX64" fmla="*/ 0 w 331788"/>
              <a:gd name="connsiteY64" fmla="*/ 58738 h 328613"/>
              <a:gd name="connsiteX65" fmla="*/ 39688 w 331788"/>
              <a:gd name="connsiteY65" fmla="*/ 19050 h 328613"/>
              <a:gd name="connsiteX66" fmla="*/ 165894 w 331788"/>
              <a:gd name="connsiteY66" fmla="*/ 0 h 328613"/>
              <a:gd name="connsiteX67" fmla="*/ 204788 w 331788"/>
              <a:gd name="connsiteY67" fmla="*/ 39688 h 328613"/>
              <a:gd name="connsiteX68" fmla="*/ 165894 w 331788"/>
              <a:gd name="connsiteY68" fmla="*/ 79376 h 328613"/>
              <a:gd name="connsiteX69" fmla="*/ 127000 w 331788"/>
              <a:gd name="connsiteY69" fmla="*/ 39688 h 328613"/>
              <a:gd name="connsiteX70" fmla="*/ 165894 w 331788"/>
              <a:gd name="connsiteY70"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31788" h="328613">
                <a:moveTo>
                  <a:pt x="292147" y="109538"/>
                </a:moveTo>
                <a:cubicBezTo>
                  <a:pt x="311524" y="109538"/>
                  <a:pt x="327025" y="126291"/>
                  <a:pt x="327025" y="145621"/>
                </a:cubicBezTo>
                <a:cubicBezTo>
                  <a:pt x="327025" y="145621"/>
                  <a:pt x="327025" y="145621"/>
                  <a:pt x="327025" y="229385"/>
                </a:cubicBezTo>
                <a:cubicBezTo>
                  <a:pt x="327025" y="248715"/>
                  <a:pt x="311524" y="264179"/>
                  <a:pt x="293438" y="264179"/>
                </a:cubicBezTo>
                <a:cubicBezTo>
                  <a:pt x="293438" y="264179"/>
                  <a:pt x="293438" y="264179"/>
                  <a:pt x="252101" y="264179"/>
                </a:cubicBezTo>
                <a:cubicBezTo>
                  <a:pt x="252101" y="264179"/>
                  <a:pt x="252101" y="264179"/>
                  <a:pt x="252101" y="319593"/>
                </a:cubicBezTo>
                <a:cubicBezTo>
                  <a:pt x="252101" y="324747"/>
                  <a:pt x="248226" y="328613"/>
                  <a:pt x="243059" y="328613"/>
                </a:cubicBezTo>
                <a:cubicBezTo>
                  <a:pt x="243059" y="328613"/>
                  <a:pt x="243059" y="328613"/>
                  <a:pt x="205596" y="328613"/>
                </a:cubicBezTo>
                <a:cubicBezTo>
                  <a:pt x="199138" y="328613"/>
                  <a:pt x="195262" y="324747"/>
                  <a:pt x="195262" y="319593"/>
                </a:cubicBezTo>
                <a:cubicBezTo>
                  <a:pt x="195262" y="319593"/>
                  <a:pt x="195262" y="319593"/>
                  <a:pt x="195262" y="235829"/>
                </a:cubicBezTo>
                <a:cubicBezTo>
                  <a:pt x="195262" y="220364"/>
                  <a:pt x="208180" y="207478"/>
                  <a:pt x="224973" y="207478"/>
                </a:cubicBezTo>
                <a:cubicBezTo>
                  <a:pt x="224973" y="207478"/>
                  <a:pt x="224973" y="207478"/>
                  <a:pt x="255976" y="207478"/>
                </a:cubicBezTo>
                <a:cubicBezTo>
                  <a:pt x="255976" y="207478"/>
                  <a:pt x="255976" y="207478"/>
                  <a:pt x="255976" y="145621"/>
                </a:cubicBezTo>
                <a:cubicBezTo>
                  <a:pt x="255976" y="126291"/>
                  <a:pt x="271478" y="109538"/>
                  <a:pt x="292147" y="109538"/>
                </a:cubicBezTo>
                <a:close/>
                <a:moveTo>
                  <a:pt x="38473" y="109538"/>
                </a:moveTo>
                <a:cubicBezTo>
                  <a:pt x="59391" y="109538"/>
                  <a:pt x="75079" y="126291"/>
                  <a:pt x="75079" y="145621"/>
                </a:cubicBezTo>
                <a:cubicBezTo>
                  <a:pt x="75079" y="145621"/>
                  <a:pt x="75079" y="145621"/>
                  <a:pt x="75079" y="207478"/>
                </a:cubicBezTo>
                <a:cubicBezTo>
                  <a:pt x="75079" y="207478"/>
                  <a:pt x="75079" y="207478"/>
                  <a:pt x="106456" y="207478"/>
                </a:cubicBezTo>
                <a:cubicBezTo>
                  <a:pt x="123451" y="207478"/>
                  <a:pt x="136525" y="220364"/>
                  <a:pt x="136525" y="235829"/>
                </a:cubicBezTo>
                <a:cubicBezTo>
                  <a:pt x="136525" y="235829"/>
                  <a:pt x="136525" y="235829"/>
                  <a:pt x="136525" y="319593"/>
                </a:cubicBezTo>
                <a:cubicBezTo>
                  <a:pt x="136525" y="324747"/>
                  <a:pt x="132603" y="328613"/>
                  <a:pt x="126066" y="328613"/>
                </a:cubicBezTo>
                <a:cubicBezTo>
                  <a:pt x="126066" y="328613"/>
                  <a:pt x="126066" y="328613"/>
                  <a:pt x="88153" y="328613"/>
                </a:cubicBezTo>
                <a:cubicBezTo>
                  <a:pt x="82923" y="328613"/>
                  <a:pt x="79001" y="324747"/>
                  <a:pt x="79001" y="319593"/>
                </a:cubicBezTo>
                <a:cubicBezTo>
                  <a:pt x="79001" y="319593"/>
                  <a:pt x="79001" y="319593"/>
                  <a:pt x="79001" y="264179"/>
                </a:cubicBezTo>
                <a:cubicBezTo>
                  <a:pt x="79001" y="264179"/>
                  <a:pt x="79001" y="264179"/>
                  <a:pt x="37166" y="264179"/>
                </a:cubicBezTo>
                <a:cubicBezTo>
                  <a:pt x="18863" y="264179"/>
                  <a:pt x="3175" y="248715"/>
                  <a:pt x="3175" y="229385"/>
                </a:cubicBezTo>
                <a:cubicBezTo>
                  <a:pt x="3175" y="229385"/>
                  <a:pt x="3175" y="229385"/>
                  <a:pt x="3175" y="145621"/>
                </a:cubicBezTo>
                <a:cubicBezTo>
                  <a:pt x="3175" y="126291"/>
                  <a:pt x="18863" y="109538"/>
                  <a:pt x="38473" y="109538"/>
                </a:cubicBezTo>
                <a:close/>
                <a:moveTo>
                  <a:pt x="160734" y="88900"/>
                </a:moveTo>
                <a:cubicBezTo>
                  <a:pt x="160734" y="88900"/>
                  <a:pt x="160734" y="88900"/>
                  <a:pt x="171053" y="88900"/>
                </a:cubicBezTo>
                <a:cubicBezTo>
                  <a:pt x="172343" y="88900"/>
                  <a:pt x="173633" y="90195"/>
                  <a:pt x="173633" y="90195"/>
                </a:cubicBezTo>
                <a:cubicBezTo>
                  <a:pt x="174923" y="92785"/>
                  <a:pt x="176213" y="94080"/>
                  <a:pt x="174923" y="95375"/>
                </a:cubicBezTo>
                <a:cubicBezTo>
                  <a:pt x="174923" y="95375"/>
                  <a:pt x="174923" y="95375"/>
                  <a:pt x="169763" y="103146"/>
                </a:cubicBezTo>
                <a:cubicBezTo>
                  <a:pt x="169763" y="103146"/>
                  <a:pt x="169763" y="103146"/>
                  <a:pt x="172343" y="123867"/>
                </a:cubicBezTo>
                <a:cubicBezTo>
                  <a:pt x="172343" y="123867"/>
                  <a:pt x="172343" y="123867"/>
                  <a:pt x="167184" y="136818"/>
                </a:cubicBezTo>
                <a:cubicBezTo>
                  <a:pt x="167184" y="138113"/>
                  <a:pt x="164604" y="138113"/>
                  <a:pt x="164604" y="136818"/>
                </a:cubicBezTo>
                <a:cubicBezTo>
                  <a:pt x="164604" y="136818"/>
                  <a:pt x="164604" y="136818"/>
                  <a:pt x="159444" y="123867"/>
                </a:cubicBezTo>
                <a:cubicBezTo>
                  <a:pt x="159444" y="123867"/>
                  <a:pt x="159444" y="123867"/>
                  <a:pt x="162024" y="103146"/>
                </a:cubicBezTo>
                <a:cubicBezTo>
                  <a:pt x="162024" y="103146"/>
                  <a:pt x="162024" y="103146"/>
                  <a:pt x="156865" y="95375"/>
                </a:cubicBezTo>
                <a:cubicBezTo>
                  <a:pt x="155575" y="94080"/>
                  <a:pt x="156865" y="92785"/>
                  <a:pt x="158155" y="90195"/>
                </a:cubicBezTo>
                <a:cubicBezTo>
                  <a:pt x="158155" y="90195"/>
                  <a:pt x="159444" y="88900"/>
                  <a:pt x="160734" y="88900"/>
                </a:cubicBezTo>
                <a:close/>
                <a:moveTo>
                  <a:pt x="136182" y="88900"/>
                </a:moveTo>
                <a:cubicBezTo>
                  <a:pt x="137474" y="88900"/>
                  <a:pt x="138766" y="90201"/>
                  <a:pt x="138766" y="91502"/>
                </a:cubicBezTo>
                <a:cubicBezTo>
                  <a:pt x="138766" y="91502"/>
                  <a:pt x="138766" y="91502"/>
                  <a:pt x="165893" y="165652"/>
                </a:cubicBezTo>
                <a:cubicBezTo>
                  <a:pt x="165893" y="165652"/>
                  <a:pt x="165893" y="165652"/>
                  <a:pt x="193021" y="91502"/>
                </a:cubicBezTo>
                <a:cubicBezTo>
                  <a:pt x="193021" y="90201"/>
                  <a:pt x="195605" y="88900"/>
                  <a:pt x="196897" y="90201"/>
                </a:cubicBezTo>
                <a:cubicBezTo>
                  <a:pt x="196897" y="90201"/>
                  <a:pt x="196897" y="90201"/>
                  <a:pt x="208523" y="92802"/>
                </a:cubicBezTo>
                <a:cubicBezTo>
                  <a:pt x="222733" y="98006"/>
                  <a:pt x="231775" y="111015"/>
                  <a:pt x="231775" y="125325"/>
                </a:cubicBezTo>
                <a:cubicBezTo>
                  <a:pt x="231775" y="125325"/>
                  <a:pt x="231775" y="125325"/>
                  <a:pt x="231775" y="176059"/>
                </a:cubicBezTo>
                <a:cubicBezTo>
                  <a:pt x="231775" y="179961"/>
                  <a:pt x="229192" y="182563"/>
                  <a:pt x="226608" y="182563"/>
                </a:cubicBezTo>
                <a:cubicBezTo>
                  <a:pt x="226608" y="182563"/>
                  <a:pt x="226608" y="182563"/>
                  <a:pt x="105179" y="182563"/>
                </a:cubicBezTo>
                <a:cubicBezTo>
                  <a:pt x="102595" y="182563"/>
                  <a:pt x="100012" y="179961"/>
                  <a:pt x="100012" y="176059"/>
                </a:cubicBezTo>
                <a:cubicBezTo>
                  <a:pt x="100012" y="176059"/>
                  <a:pt x="100012" y="176059"/>
                  <a:pt x="100012" y="125325"/>
                </a:cubicBezTo>
                <a:cubicBezTo>
                  <a:pt x="100012" y="111015"/>
                  <a:pt x="109054" y="98006"/>
                  <a:pt x="123264" y="92802"/>
                </a:cubicBezTo>
                <a:cubicBezTo>
                  <a:pt x="123264" y="92802"/>
                  <a:pt x="123264" y="92802"/>
                  <a:pt x="134890" y="90201"/>
                </a:cubicBezTo>
                <a:cubicBezTo>
                  <a:pt x="134890" y="88900"/>
                  <a:pt x="134890" y="88900"/>
                  <a:pt x="136182" y="88900"/>
                </a:cubicBezTo>
                <a:close/>
                <a:moveTo>
                  <a:pt x="292100" y="19050"/>
                </a:moveTo>
                <a:cubicBezTo>
                  <a:pt x="314019" y="19050"/>
                  <a:pt x="331788" y="36819"/>
                  <a:pt x="331788" y="58738"/>
                </a:cubicBezTo>
                <a:cubicBezTo>
                  <a:pt x="331788" y="80657"/>
                  <a:pt x="314019" y="98426"/>
                  <a:pt x="292100" y="98426"/>
                </a:cubicBezTo>
                <a:cubicBezTo>
                  <a:pt x="270181" y="98426"/>
                  <a:pt x="252412" y="80657"/>
                  <a:pt x="252412" y="58738"/>
                </a:cubicBezTo>
                <a:cubicBezTo>
                  <a:pt x="252412" y="36819"/>
                  <a:pt x="270181" y="19050"/>
                  <a:pt x="292100" y="19050"/>
                </a:cubicBezTo>
                <a:close/>
                <a:moveTo>
                  <a:pt x="39688" y="19050"/>
                </a:moveTo>
                <a:cubicBezTo>
                  <a:pt x="61607" y="19050"/>
                  <a:pt x="79376" y="36819"/>
                  <a:pt x="79376" y="58738"/>
                </a:cubicBezTo>
                <a:cubicBezTo>
                  <a:pt x="79376" y="80657"/>
                  <a:pt x="61607" y="98426"/>
                  <a:pt x="39688" y="98426"/>
                </a:cubicBezTo>
                <a:cubicBezTo>
                  <a:pt x="17769" y="98426"/>
                  <a:pt x="0" y="80657"/>
                  <a:pt x="0" y="58738"/>
                </a:cubicBezTo>
                <a:cubicBezTo>
                  <a:pt x="0" y="36819"/>
                  <a:pt x="17769" y="19050"/>
                  <a:pt x="39688" y="19050"/>
                </a:cubicBezTo>
                <a:close/>
                <a:moveTo>
                  <a:pt x="165894" y="0"/>
                </a:moveTo>
                <a:cubicBezTo>
                  <a:pt x="187375" y="0"/>
                  <a:pt x="204788" y="17769"/>
                  <a:pt x="204788" y="39688"/>
                </a:cubicBezTo>
                <a:cubicBezTo>
                  <a:pt x="204788" y="61607"/>
                  <a:pt x="187375" y="79376"/>
                  <a:pt x="165894" y="79376"/>
                </a:cubicBezTo>
                <a:cubicBezTo>
                  <a:pt x="144413" y="79376"/>
                  <a:pt x="127000" y="61607"/>
                  <a:pt x="127000" y="39688"/>
                </a:cubicBezTo>
                <a:cubicBezTo>
                  <a:pt x="127000" y="17769"/>
                  <a:pt x="144413" y="0"/>
                  <a:pt x="165894" y="0"/>
                </a:cubicBezTo>
                <a:close/>
              </a:path>
            </a:pathLst>
          </a:custGeom>
          <a:solidFill>
            <a:srgbClr val="FFFFFF"/>
          </a:solidFill>
          <a:ln>
            <a:noFill/>
          </a:ln>
        </p:spPr>
        <p:txBody>
          <a:bodyPr anchor="ctr"/>
          <a:lstStyle/>
          <a:p>
            <a:pPr algn="ctr" eaLnBrk="1" fontAlgn="auto" hangingPunct="1">
              <a:spcBef>
                <a:spcPts val="0"/>
              </a:spcBef>
              <a:spcAft>
                <a:spcPts val="0"/>
              </a:spcAft>
              <a:defRPr/>
            </a:pPr>
            <a:endParaRPr sz="1600" kern="0">
              <a:solidFill>
                <a:srgbClr val="000000"/>
              </a:solidFill>
              <a:latin typeface="Arial" panose="020B0604020202020204"/>
              <a:ea typeface="微软雅黑" panose="020B0503020204020204" pitchFamily="34" charset="-122"/>
            </a:endParaRPr>
          </a:p>
        </p:txBody>
      </p:sp>
      <p:sp>
        <p:nvSpPr>
          <p:cNvPr id="12" name="任意多边形: 形状 36">
            <a:extLst>
              <a:ext uri="{FF2B5EF4-FFF2-40B4-BE49-F238E27FC236}">
                <a16:creationId xmlns:a16="http://schemas.microsoft.com/office/drawing/2014/main" id="{5C7EDEEA-E0F3-4B41-BD24-552D6D716400}"/>
              </a:ext>
            </a:extLst>
          </p:cNvPr>
          <p:cNvSpPr/>
          <p:nvPr/>
        </p:nvSpPr>
        <p:spPr bwMode="auto">
          <a:xfrm>
            <a:off x="7194770" y="4775754"/>
            <a:ext cx="158750" cy="158750"/>
          </a:xfrm>
          <a:custGeom>
            <a:avLst/>
            <a:gdLst>
              <a:gd name="connsiteX0" fmla="*/ 292147 w 331788"/>
              <a:gd name="connsiteY0" fmla="*/ 109538 h 328613"/>
              <a:gd name="connsiteX1" fmla="*/ 327025 w 331788"/>
              <a:gd name="connsiteY1" fmla="*/ 145621 h 328613"/>
              <a:gd name="connsiteX2" fmla="*/ 327025 w 331788"/>
              <a:gd name="connsiteY2" fmla="*/ 229385 h 328613"/>
              <a:gd name="connsiteX3" fmla="*/ 293438 w 331788"/>
              <a:gd name="connsiteY3" fmla="*/ 264179 h 328613"/>
              <a:gd name="connsiteX4" fmla="*/ 252101 w 331788"/>
              <a:gd name="connsiteY4" fmla="*/ 264179 h 328613"/>
              <a:gd name="connsiteX5" fmla="*/ 252101 w 331788"/>
              <a:gd name="connsiteY5" fmla="*/ 319593 h 328613"/>
              <a:gd name="connsiteX6" fmla="*/ 243059 w 331788"/>
              <a:gd name="connsiteY6" fmla="*/ 328613 h 328613"/>
              <a:gd name="connsiteX7" fmla="*/ 205596 w 331788"/>
              <a:gd name="connsiteY7" fmla="*/ 328613 h 328613"/>
              <a:gd name="connsiteX8" fmla="*/ 195262 w 331788"/>
              <a:gd name="connsiteY8" fmla="*/ 319593 h 328613"/>
              <a:gd name="connsiteX9" fmla="*/ 195262 w 331788"/>
              <a:gd name="connsiteY9" fmla="*/ 235829 h 328613"/>
              <a:gd name="connsiteX10" fmla="*/ 224973 w 331788"/>
              <a:gd name="connsiteY10" fmla="*/ 207478 h 328613"/>
              <a:gd name="connsiteX11" fmla="*/ 255976 w 331788"/>
              <a:gd name="connsiteY11" fmla="*/ 207478 h 328613"/>
              <a:gd name="connsiteX12" fmla="*/ 255976 w 331788"/>
              <a:gd name="connsiteY12" fmla="*/ 145621 h 328613"/>
              <a:gd name="connsiteX13" fmla="*/ 292147 w 331788"/>
              <a:gd name="connsiteY13" fmla="*/ 109538 h 328613"/>
              <a:gd name="connsiteX14" fmla="*/ 38473 w 331788"/>
              <a:gd name="connsiteY14" fmla="*/ 109538 h 328613"/>
              <a:gd name="connsiteX15" fmla="*/ 75079 w 331788"/>
              <a:gd name="connsiteY15" fmla="*/ 145621 h 328613"/>
              <a:gd name="connsiteX16" fmla="*/ 75079 w 331788"/>
              <a:gd name="connsiteY16" fmla="*/ 207478 h 328613"/>
              <a:gd name="connsiteX17" fmla="*/ 106456 w 331788"/>
              <a:gd name="connsiteY17" fmla="*/ 207478 h 328613"/>
              <a:gd name="connsiteX18" fmla="*/ 136525 w 331788"/>
              <a:gd name="connsiteY18" fmla="*/ 235829 h 328613"/>
              <a:gd name="connsiteX19" fmla="*/ 136525 w 331788"/>
              <a:gd name="connsiteY19" fmla="*/ 319593 h 328613"/>
              <a:gd name="connsiteX20" fmla="*/ 126066 w 331788"/>
              <a:gd name="connsiteY20" fmla="*/ 328613 h 328613"/>
              <a:gd name="connsiteX21" fmla="*/ 88153 w 331788"/>
              <a:gd name="connsiteY21" fmla="*/ 328613 h 328613"/>
              <a:gd name="connsiteX22" fmla="*/ 79001 w 331788"/>
              <a:gd name="connsiteY22" fmla="*/ 319593 h 328613"/>
              <a:gd name="connsiteX23" fmla="*/ 79001 w 331788"/>
              <a:gd name="connsiteY23" fmla="*/ 264179 h 328613"/>
              <a:gd name="connsiteX24" fmla="*/ 37166 w 331788"/>
              <a:gd name="connsiteY24" fmla="*/ 264179 h 328613"/>
              <a:gd name="connsiteX25" fmla="*/ 3175 w 331788"/>
              <a:gd name="connsiteY25" fmla="*/ 229385 h 328613"/>
              <a:gd name="connsiteX26" fmla="*/ 3175 w 331788"/>
              <a:gd name="connsiteY26" fmla="*/ 145621 h 328613"/>
              <a:gd name="connsiteX27" fmla="*/ 38473 w 331788"/>
              <a:gd name="connsiteY27" fmla="*/ 109538 h 328613"/>
              <a:gd name="connsiteX28" fmla="*/ 160734 w 331788"/>
              <a:gd name="connsiteY28" fmla="*/ 88900 h 328613"/>
              <a:gd name="connsiteX29" fmla="*/ 171053 w 331788"/>
              <a:gd name="connsiteY29" fmla="*/ 88900 h 328613"/>
              <a:gd name="connsiteX30" fmla="*/ 173633 w 331788"/>
              <a:gd name="connsiteY30" fmla="*/ 90195 h 328613"/>
              <a:gd name="connsiteX31" fmla="*/ 174923 w 331788"/>
              <a:gd name="connsiteY31" fmla="*/ 95375 h 328613"/>
              <a:gd name="connsiteX32" fmla="*/ 169763 w 331788"/>
              <a:gd name="connsiteY32" fmla="*/ 103146 h 328613"/>
              <a:gd name="connsiteX33" fmla="*/ 172343 w 331788"/>
              <a:gd name="connsiteY33" fmla="*/ 123867 h 328613"/>
              <a:gd name="connsiteX34" fmla="*/ 167184 w 331788"/>
              <a:gd name="connsiteY34" fmla="*/ 136818 h 328613"/>
              <a:gd name="connsiteX35" fmla="*/ 164604 w 331788"/>
              <a:gd name="connsiteY35" fmla="*/ 136818 h 328613"/>
              <a:gd name="connsiteX36" fmla="*/ 159444 w 331788"/>
              <a:gd name="connsiteY36" fmla="*/ 123867 h 328613"/>
              <a:gd name="connsiteX37" fmla="*/ 162024 w 331788"/>
              <a:gd name="connsiteY37" fmla="*/ 103146 h 328613"/>
              <a:gd name="connsiteX38" fmla="*/ 156865 w 331788"/>
              <a:gd name="connsiteY38" fmla="*/ 95375 h 328613"/>
              <a:gd name="connsiteX39" fmla="*/ 158155 w 331788"/>
              <a:gd name="connsiteY39" fmla="*/ 90195 h 328613"/>
              <a:gd name="connsiteX40" fmla="*/ 160734 w 331788"/>
              <a:gd name="connsiteY40" fmla="*/ 88900 h 328613"/>
              <a:gd name="connsiteX41" fmla="*/ 136182 w 331788"/>
              <a:gd name="connsiteY41" fmla="*/ 88900 h 328613"/>
              <a:gd name="connsiteX42" fmla="*/ 138766 w 331788"/>
              <a:gd name="connsiteY42" fmla="*/ 91502 h 328613"/>
              <a:gd name="connsiteX43" fmla="*/ 165893 w 331788"/>
              <a:gd name="connsiteY43" fmla="*/ 165652 h 328613"/>
              <a:gd name="connsiteX44" fmla="*/ 193021 w 331788"/>
              <a:gd name="connsiteY44" fmla="*/ 91502 h 328613"/>
              <a:gd name="connsiteX45" fmla="*/ 196897 w 331788"/>
              <a:gd name="connsiteY45" fmla="*/ 90201 h 328613"/>
              <a:gd name="connsiteX46" fmla="*/ 208523 w 331788"/>
              <a:gd name="connsiteY46" fmla="*/ 92802 h 328613"/>
              <a:gd name="connsiteX47" fmla="*/ 231775 w 331788"/>
              <a:gd name="connsiteY47" fmla="*/ 125325 h 328613"/>
              <a:gd name="connsiteX48" fmla="*/ 231775 w 331788"/>
              <a:gd name="connsiteY48" fmla="*/ 176059 h 328613"/>
              <a:gd name="connsiteX49" fmla="*/ 226608 w 331788"/>
              <a:gd name="connsiteY49" fmla="*/ 182563 h 328613"/>
              <a:gd name="connsiteX50" fmla="*/ 105179 w 331788"/>
              <a:gd name="connsiteY50" fmla="*/ 182563 h 328613"/>
              <a:gd name="connsiteX51" fmla="*/ 100012 w 331788"/>
              <a:gd name="connsiteY51" fmla="*/ 176059 h 328613"/>
              <a:gd name="connsiteX52" fmla="*/ 100012 w 331788"/>
              <a:gd name="connsiteY52" fmla="*/ 125325 h 328613"/>
              <a:gd name="connsiteX53" fmla="*/ 123264 w 331788"/>
              <a:gd name="connsiteY53" fmla="*/ 92802 h 328613"/>
              <a:gd name="connsiteX54" fmla="*/ 134890 w 331788"/>
              <a:gd name="connsiteY54" fmla="*/ 90201 h 328613"/>
              <a:gd name="connsiteX55" fmla="*/ 136182 w 331788"/>
              <a:gd name="connsiteY55" fmla="*/ 88900 h 328613"/>
              <a:gd name="connsiteX56" fmla="*/ 292100 w 331788"/>
              <a:gd name="connsiteY56" fmla="*/ 19050 h 328613"/>
              <a:gd name="connsiteX57" fmla="*/ 331788 w 331788"/>
              <a:gd name="connsiteY57" fmla="*/ 58738 h 328613"/>
              <a:gd name="connsiteX58" fmla="*/ 292100 w 331788"/>
              <a:gd name="connsiteY58" fmla="*/ 98426 h 328613"/>
              <a:gd name="connsiteX59" fmla="*/ 252412 w 331788"/>
              <a:gd name="connsiteY59" fmla="*/ 58738 h 328613"/>
              <a:gd name="connsiteX60" fmla="*/ 292100 w 331788"/>
              <a:gd name="connsiteY60" fmla="*/ 19050 h 328613"/>
              <a:gd name="connsiteX61" fmla="*/ 39688 w 331788"/>
              <a:gd name="connsiteY61" fmla="*/ 19050 h 328613"/>
              <a:gd name="connsiteX62" fmla="*/ 79376 w 331788"/>
              <a:gd name="connsiteY62" fmla="*/ 58738 h 328613"/>
              <a:gd name="connsiteX63" fmla="*/ 39688 w 331788"/>
              <a:gd name="connsiteY63" fmla="*/ 98426 h 328613"/>
              <a:gd name="connsiteX64" fmla="*/ 0 w 331788"/>
              <a:gd name="connsiteY64" fmla="*/ 58738 h 328613"/>
              <a:gd name="connsiteX65" fmla="*/ 39688 w 331788"/>
              <a:gd name="connsiteY65" fmla="*/ 19050 h 328613"/>
              <a:gd name="connsiteX66" fmla="*/ 165894 w 331788"/>
              <a:gd name="connsiteY66" fmla="*/ 0 h 328613"/>
              <a:gd name="connsiteX67" fmla="*/ 204788 w 331788"/>
              <a:gd name="connsiteY67" fmla="*/ 39688 h 328613"/>
              <a:gd name="connsiteX68" fmla="*/ 165894 w 331788"/>
              <a:gd name="connsiteY68" fmla="*/ 79376 h 328613"/>
              <a:gd name="connsiteX69" fmla="*/ 127000 w 331788"/>
              <a:gd name="connsiteY69" fmla="*/ 39688 h 328613"/>
              <a:gd name="connsiteX70" fmla="*/ 165894 w 331788"/>
              <a:gd name="connsiteY70"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31788" h="328613">
                <a:moveTo>
                  <a:pt x="292147" y="109538"/>
                </a:moveTo>
                <a:cubicBezTo>
                  <a:pt x="311524" y="109538"/>
                  <a:pt x="327025" y="126291"/>
                  <a:pt x="327025" y="145621"/>
                </a:cubicBezTo>
                <a:cubicBezTo>
                  <a:pt x="327025" y="145621"/>
                  <a:pt x="327025" y="145621"/>
                  <a:pt x="327025" y="229385"/>
                </a:cubicBezTo>
                <a:cubicBezTo>
                  <a:pt x="327025" y="248715"/>
                  <a:pt x="311524" y="264179"/>
                  <a:pt x="293438" y="264179"/>
                </a:cubicBezTo>
                <a:cubicBezTo>
                  <a:pt x="293438" y="264179"/>
                  <a:pt x="293438" y="264179"/>
                  <a:pt x="252101" y="264179"/>
                </a:cubicBezTo>
                <a:cubicBezTo>
                  <a:pt x="252101" y="264179"/>
                  <a:pt x="252101" y="264179"/>
                  <a:pt x="252101" y="319593"/>
                </a:cubicBezTo>
                <a:cubicBezTo>
                  <a:pt x="252101" y="324747"/>
                  <a:pt x="248226" y="328613"/>
                  <a:pt x="243059" y="328613"/>
                </a:cubicBezTo>
                <a:cubicBezTo>
                  <a:pt x="243059" y="328613"/>
                  <a:pt x="243059" y="328613"/>
                  <a:pt x="205596" y="328613"/>
                </a:cubicBezTo>
                <a:cubicBezTo>
                  <a:pt x="199138" y="328613"/>
                  <a:pt x="195262" y="324747"/>
                  <a:pt x="195262" y="319593"/>
                </a:cubicBezTo>
                <a:cubicBezTo>
                  <a:pt x="195262" y="319593"/>
                  <a:pt x="195262" y="319593"/>
                  <a:pt x="195262" y="235829"/>
                </a:cubicBezTo>
                <a:cubicBezTo>
                  <a:pt x="195262" y="220364"/>
                  <a:pt x="208180" y="207478"/>
                  <a:pt x="224973" y="207478"/>
                </a:cubicBezTo>
                <a:cubicBezTo>
                  <a:pt x="224973" y="207478"/>
                  <a:pt x="224973" y="207478"/>
                  <a:pt x="255976" y="207478"/>
                </a:cubicBezTo>
                <a:cubicBezTo>
                  <a:pt x="255976" y="207478"/>
                  <a:pt x="255976" y="207478"/>
                  <a:pt x="255976" y="145621"/>
                </a:cubicBezTo>
                <a:cubicBezTo>
                  <a:pt x="255976" y="126291"/>
                  <a:pt x="271478" y="109538"/>
                  <a:pt x="292147" y="109538"/>
                </a:cubicBezTo>
                <a:close/>
                <a:moveTo>
                  <a:pt x="38473" y="109538"/>
                </a:moveTo>
                <a:cubicBezTo>
                  <a:pt x="59391" y="109538"/>
                  <a:pt x="75079" y="126291"/>
                  <a:pt x="75079" y="145621"/>
                </a:cubicBezTo>
                <a:cubicBezTo>
                  <a:pt x="75079" y="145621"/>
                  <a:pt x="75079" y="145621"/>
                  <a:pt x="75079" y="207478"/>
                </a:cubicBezTo>
                <a:cubicBezTo>
                  <a:pt x="75079" y="207478"/>
                  <a:pt x="75079" y="207478"/>
                  <a:pt x="106456" y="207478"/>
                </a:cubicBezTo>
                <a:cubicBezTo>
                  <a:pt x="123451" y="207478"/>
                  <a:pt x="136525" y="220364"/>
                  <a:pt x="136525" y="235829"/>
                </a:cubicBezTo>
                <a:cubicBezTo>
                  <a:pt x="136525" y="235829"/>
                  <a:pt x="136525" y="235829"/>
                  <a:pt x="136525" y="319593"/>
                </a:cubicBezTo>
                <a:cubicBezTo>
                  <a:pt x="136525" y="324747"/>
                  <a:pt x="132603" y="328613"/>
                  <a:pt x="126066" y="328613"/>
                </a:cubicBezTo>
                <a:cubicBezTo>
                  <a:pt x="126066" y="328613"/>
                  <a:pt x="126066" y="328613"/>
                  <a:pt x="88153" y="328613"/>
                </a:cubicBezTo>
                <a:cubicBezTo>
                  <a:pt x="82923" y="328613"/>
                  <a:pt x="79001" y="324747"/>
                  <a:pt x="79001" y="319593"/>
                </a:cubicBezTo>
                <a:cubicBezTo>
                  <a:pt x="79001" y="319593"/>
                  <a:pt x="79001" y="319593"/>
                  <a:pt x="79001" y="264179"/>
                </a:cubicBezTo>
                <a:cubicBezTo>
                  <a:pt x="79001" y="264179"/>
                  <a:pt x="79001" y="264179"/>
                  <a:pt x="37166" y="264179"/>
                </a:cubicBezTo>
                <a:cubicBezTo>
                  <a:pt x="18863" y="264179"/>
                  <a:pt x="3175" y="248715"/>
                  <a:pt x="3175" y="229385"/>
                </a:cubicBezTo>
                <a:cubicBezTo>
                  <a:pt x="3175" y="229385"/>
                  <a:pt x="3175" y="229385"/>
                  <a:pt x="3175" y="145621"/>
                </a:cubicBezTo>
                <a:cubicBezTo>
                  <a:pt x="3175" y="126291"/>
                  <a:pt x="18863" y="109538"/>
                  <a:pt x="38473" y="109538"/>
                </a:cubicBezTo>
                <a:close/>
                <a:moveTo>
                  <a:pt x="160734" y="88900"/>
                </a:moveTo>
                <a:cubicBezTo>
                  <a:pt x="160734" y="88900"/>
                  <a:pt x="160734" y="88900"/>
                  <a:pt x="171053" y="88900"/>
                </a:cubicBezTo>
                <a:cubicBezTo>
                  <a:pt x="172343" y="88900"/>
                  <a:pt x="173633" y="90195"/>
                  <a:pt x="173633" y="90195"/>
                </a:cubicBezTo>
                <a:cubicBezTo>
                  <a:pt x="174923" y="92785"/>
                  <a:pt x="176213" y="94080"/>
                  <a:pt x="174923" y="95375"/>
                </a:cubicBezTo>
                <a:cubicBezTo>
                  <a:pt x="174923" y="95375"/>
                  <a:pt x="174923" y="95375"/>
                  <a:pt x="169763" y="103146"/>
                </a:cubicBezTo>
                <a:cubicBezTo>
                  <a:pt x="169763" y="103146"/>
                  <a:pt x="169763" y="103146"/>
                  <a:pt x="172343" y="123867"/>
                </a:cubicBezTo>
                <a:cubicBezTo>
                  <a:pt x="172343" y="123867"/>
                  <a:pt x="172343" y="123867"/>
                  <a:pt x="167184" y="136818"/>
                </a:cubicBezTo>
                <a:cubicBezTo>
                  <a:pt x="167184" y="138113"/>
                  <a:pt x="164604" y="138113"/>
                  <a:pt x="164604" y="136818"/>
                </a:cubicBezTo>
                <a:cubicBezTo>
                  <a:pt x="164604" y="136818"/>
                  <a:pt x="164604" y="136818"/>
                  <a:pt x="159444" y="123867"/>
                </a:cubicBezTo>
                <a:cubicBezTo>
                  <a:pt x="159444" y="123867"/>
                  <a:pt x="159444" y="123867"/>
                  <a:pt x="162024" y="103146"/>
                </a:cubicBezTo>
                <a:cubicBezTo>
                  <a:pt x="162024" y="103146"/>
                  <a:pt x="162024" y="103146"/>
                  <a:pt x="156865" y="95375"/>
                </a:cubicBezTo>
                <a:cubicBezTo>
                  <a:pt x="155575" y="94080"/>
                  <a:pt x="156865" y="92785"/>
                  <a:pt x="158155" y="90195"/>
                </a:cubicBezTo>
                <a:cubicBezTo>
                  <a:pt x="158155" y="90195"/>
                  <a:pt x="159444" y="88900"/>
                  <a:pt x="160734" y="88900"/>
                </a:cubicBezTo>
                <a:close/>
                <a:moveTo>
                  <a:pt x="136182" y="88900"/>
                </a:moveTo>
                <a:cubicBezTo>
                  <a:pt x="137474" y="88900"/>
                  <a:pt x="138766" y="90201"/>
                  <a:pt x="138766" y="91502"/>
                </a:cubicBezTo>
                <a:cubicBezTo>
                  <a:pt x="138766" y="91502"/>
                  <a:pt x="138766" y="91502"/>
                  <a:pt x="165893" y="165652"/>
                </a:cubicBezTo>
                <a:cubicBezTo>
                  <a:pt x="165893" y="165652"/>
                  <a:pt x="165893" y="165652"/>
                  <a:pt x="193021" y="91502"/>
                </a:cubicBezTo>
                <a:cubicBezTo>
                  <a:pt x="193021" y="90201"/>
                  <a:pt x="195605" y="88900"/>
                  <a:pt x="196897" y="90201"/>
                </a:cubicBezTo>
                <a:cubicBezTo>
                  <a:pt x="196897" y="90201"/>
                  <a:pt x="196897" y="90201"/>
                  <a:pt x="208523" y="92802"/>
                </a:cubicBezTo>
                <a:cubicBezTo>
                  <a:pt x="222733" y="98006"/>
                  <a:pt x="231775" y="111015"/>
                  <a:pt x="231775" y="125325"/>
                </a:cubicBezTo>
                <a:cubicBezTo>
                  <a:pt x="231775" y="125325"/>
                  <a:pt x="231775" y="125325"/>
                  <a:pt x="231775" y="176059"/>
                </a:cubicBezTo>
                <a:cubicBezTo>
                  <a:pt x="231775" y="179961"/>
                  <a:pt x="229192" y="182563"/>
                  <a:pt x="226608" y="182563"/>
                </a:cubicBezTo>
                <a:cubicBezTo>
                  <a:pt x="226608" y="182563"/>
                  <a:pt x="226608" y="182563"/>
                  <a:pt x="105179" y="182563"/>
                </a:cubicBezTo>
                <a:cubicBezTo>
                  <a:pt x="102595" y="182563"/>
                  <a:pt x="100012" y="179961"/>
                  <a:pt x="100012" y="176059"/>
                </a:cubicBezTo>
                <a:cubicBezTo>
                  <a:pt x="100012" y="176059"/>
                  <a:pt x="100012" y="176059"/>
                  <a:pt x="100012" y="125325"/>
                </a:cubicBezTo>
                <a:cubicBezTo>
                  <a:pt x="100012" y="111015"/>
                  <a:pt x="109054" y="98006"/>
                  <a:pt x="123264" y="92802"/>
                </a:cubicBezTo>
                <a:cubicBezTo>
                  <a:pt x="123264" y="92802"/>
                  <a:pt x="123264" y="92802"/>
                  <a:pt x="134890" y="90201"/>
                </a:cubicBezTo>
                <a:cubicBezTo>
                  <a:pt x="134890" y="88900"/>
                  <a:pt x="134890" y="88900"/>
                  <a:pt x="136182" y="88900"/>
                </a:cubicBezTo>
                <a:close/>
                <a:moveTo>
                  <a:pt x="292100" y="19050"/>
                </a:moveTo>
                <a:cubicBezTo>
                  <a:pt x="314019" y="19050"/>
                  <a:pt x="331788" y="36819"/>
                  <a:pt x="331788" y="58738"/>
                </a:cubicBezTo>
                <a:cubicBezTo>
                  <a:pt x="331788" y="80657"/>
                  <a:pt x="314019" y="98426"/>
                  <a:pt x="292100" y="98426"/>
                </a:cubicBezTo>
                <a:cubicBezTo>
                  <a:pt x="270181" y="98426"/>
                  <a:pt x="252412" y="80657"/>
                  <a:pt x="252412" y="58738"/>
                </a:cubicBezTo>
                <a:cubicBezTo>
                  <a:pt x="252412" y="36819"/>
                  <a:pt x="270181" y="19050"/>
                  <a:pt x="292100" y="19050"/>
                </a:cubicBezTo>
                <a:close/>
                <a:moveTo>
                  <a:pt x="39688" y="19050"/>
                </a:moveTo>
                <a:cubicBezTo>
                  <a:pt x="61607" y="19050"/>
                  <a:pt x="79376" y="36819"/>
                  <a:pt x="79376" y="58738"/>
                </a:cubicBezTo>
                <a:cubicBezTo>
                  <a:pt x="79376" y="80657"/>
                  <a:pt x="61607" y="98426"/>
                  <a:pt x="39688" y="98426"/>
                </a:cubicBezTo>
                <a:cubicBezTo>
                  <a:pt x="17769" y="98426"/>
                  <a:pt x="0" y="80657"/>
                  <a:pt x="0" y="58738"/>
                </a:cubicBezTo>
                <a:cubicBezTo>
                  <a:pt x="0" y="36819"/>
                  <a:pt x="17769" y="19050"/>
                  <a:pt x="39688" y="19050"/>
                </a:cubicBezTo>
                <a:close/>
                <a:moveTo>
                  <a:pt x="165894" y="0"/>
                </a:moveTo>
                <a:cubicBezTo>
                  <a:pt x="187375" y="0"/>
                  <a:pt x="204788" y="17769"/>
                  <a:pt x="204788" y="39688"/>
                </a:cubicBezTo>
                <a:cubicBezTo>
                  <a:pt x="204788" y="61607"/>
                  <a:pt x="187375" y="79376"/>
                  <a:pt x="165894" y="79376"/>
                </a:cubicBezTo>
                <a:cubicBezTo>
                  <a:pt x="144413" y="79376"/>
                  <a:pt x="127000" y="61607"/>
                  <a:pt x="127000" y="39688"/>
                </a:cubicBezTo>
                <a:cubicBezTo>
                  <a:pt x="127000" y="17769"/>
                  <a:pt x="144413" y="0"/>
                  <a:pt x="165894" y="0"/>
                </a:cubicBezTo>
                <a:close/>
              </a:path>
            </a:pathLst>
          </a:custGeom>
          <a:solidFill>
            <a:srgbClr val="FFFFFF"/>
          </a:solidFill>
          <a:ln>
            <a:noFill/>
          </a:ln>
        </p:spPr>
        <p:txBody>
          <a:bodyPr anchor="ctr"/>
          <a:lstStyle/>
          <a:p>
            <a:pPr algn="ctr" eaLnBrk="1" fontAlgn="auto" hangingPunct="1">
              <a:spcBef>
                <a:spcPts val="0"/>
              </a:spcBef>
              <a:spcAft>
                <a:spcPts val="0"/>
              </a:spcAft>
              <a:defRPr/>
            </a:pPr>
            <a:endParaRPr sz="1600" kern="0">
              <a:solidFill>
                <a:srgbClr val="000000"/>
              </a:solidFill>
              <a:latin typeface="Arial" panose="020B0604020202020204"/>
              <a:ea typeface="微软雅黑" panose="020B0503020204020204" pitchFamily="34" charset="-122"/>
            </a:endParaRPr>
          </a:p>
        </p:txBody>
      </p:sp>
      <p:sp>
        <p:nvSpPr>
          <p:cNvPr id="13" name="文本框 12">
            <a:extLst>
              <a:ext uri="{FF2B5EF4-FFF2-40B4-BE49-F238E27FC236}">
                <a16:creationId xmlns:a16="http://schemas.microsoft.com/office/drawing/2014/main" id="{75C1B29B-C8B4-4915-A6A8-2E897FDA6035}"/>
              </a:ext>
            </a:extLst>
          </p:cNvPr>
          <p:cNvSpPr txBox="1"/>
          <p:nvPr/>
        </p:nvSpPr>
        <p:spPr>
          <a:xfrm>
            <a:off x="1455658" y="4825067"/>
            <a:ext cx="2031325" cy="338554"/>
          </a:xfrm>
          <a:prstGeom prst="rect">
            <a:avLst/>
          </a:prstGeom>
          <a:noFill/>
        </p:spPr>
        <p:txBody>
          <a:bodyPr wrap="none" rtlCol="0">
            <a:spAutoFit/>
          </a:bodyPr>
          <a:lstStyle/>
          <a:p>
            <a:r>
              <a:rPr kumimoji="1" lang="zh-CN" altLang="en-US" sz="1600" b="1" dirty="0">
                <a:latin typeface="Microsoft YaHei" panose="020B0503020204020204" pitchFamily="34" charset="-122"/>
                <a:ea typeface="Microsoft YaHei" panose="020B0503020204020204" pitchFamily="34" charset="-122"/>
              </a:rPr>
              <a:t>利用数据流的相似性</a:t>
            </a:r>
          </a:p>
        </p:txBody>
      </p:sp>
      <p:sp>
        <p:nvSpPr>
          <p:cNvPr id="14" name="文本框 13">
            <a:extLst>
              <a:ext uri="{FF2B5EF4-FFF2-40B4-BE49-F238E27FC236}">
                <a16:creationId xmlns:a16="http://schemas.microsoft.com/office/drawing/2014/main" id="{C7644989-77B6-47D6-9490-3C2A4C73FB85}"/>
              </a:ext>
            </a:extLst>
          </p:cNvPr>
          <p:cNvSpPr txBox="1"/>
          <p:nvPr/>
        </p:nvSpPr>
        <p:spPr>
          <a:xfrm>
            <a:off x="1726463" y="5283167"/>
            <a:ext cx="1826141" cy="1142620"/>
          </a:xfrm>
          <a:prstGeom prst="rect">
            <a:avLst/>
          </a:prstGeom>
          <a:noFill/>
        </p:spPr>
        <p:txBody>
          <a:bodyPr wrap="none" rtlCol="0">
            <a:spAutoFit/>
          </a:bodyPr>
          <a:lstStyle/>
          <a:p>
            <a:pPr>
              <a:lnSpc>
                <a:spcPct val="150000"/>
              </a:lnSpc>
            </a:pPr>
            <a:r>
              <a:rPr kumimoji="1" lang="en-US" altLang="zh-CN" sz="1600" dirty="0">
                <a:latin typeface="SimSun" panose="02010600030101010101" pitchFamily="2" charset="-122"/>
                <a:ea typeface="SimSun" panose="02010600030101010101" pitchFamily="2" charset="-122"/>
              </a:rPr>
              <a:t>·</a:t>
            </a:r>
            <a:r>
              <a:rPr kumimoji="1" lang="zh-CN" altLang="en-US" sz="1600" dirty="0">
                <a:latin typeface="SimSun" panose="02010600030101010101" pitchFamily="2" charset="-122"/>
                <a:ea typeface="SimSun" panose="02010600030101010101" pitchFamily="2" charset="-122"/>
              </a:rPr>
              <a:t>避免全局索引</a:t>
            </a:r>
            <a:endParaRPr kumimoji="1" lang="en-US" altLang="zh-CN" sz="1600" dirty="0">
              <a:latin typeface="SimSun" panose="02010600030101010101" pitchFamily="2" charset="-122"/>
              <a:ea typeface="SimSun" panose="02010600030101010101" pitchFamily="2" charset="-122"/>
            </a:endParaRPr>
          </a:p>
          <a:p>
            <a:pPr>
              <a:lnSpc>
                <a:spcPct val="150000"/>
              </a:lnSpc>
            </a:pPr>
            <a:r>
              <a:rPr kumimoji="1" lang="en-US" altLang="zh-CN" sz="1600" dirty="0">
                <a:latin typeface="SimSun" panose="02010600030101010101" pitchFamily="2" charset="-122"/>
                <a:ea typeface="SimSun" panose="02010600030101010101" pitchFamily="2" charset="-122"/>
                <a:cs typeface="Times New Roman" panose="02020603050405020304" pitchFamily="18" charset="0"/>
              </a:rPr>
              <a:t>·</a:t>
            </a:r>
            <a:r>
              <a:rPr kumimoji="1" lang="zh-CN" altLang="en-US" sz="1600" dirty="0">
                <a:latin typeface="SimSun" panose="02010600030101010101" pitchFamily="2" charset="-122"/>
                <a:ea typeface="SimSun" panose="02010600030101010101" pitchFamily="2" charset="-122"/>
                <a:cs typeface="Times New Roman" panose="02020603050405020304" pitchFamily="18" charset="0"/>
              </a:rPr>
              <a:t>一次性磁盘访问</a:t>
            </a:r>
            <a:endParaRPr kumimoji="1" lang="zh-CN" altLang="en-US" sz="1600" dirty="0">
              <a:latin typeface="Times New Roman" panose="02020603050405020304" pitchFamily="18" charset="0"/>
              <a:ea typeface="SimSun" panose="02010600030101010101" pitchFamily="2" charset="-122"/>
              <a:cs typeface="Times New Roman" panose="02020603050405020304" pitchFamily="18" charset="0"/>
            </a:endParaRPr>
          </a:p>
          <a:p>
            <a:pPr>
              <a:lnSpc>
                <a:spcPct val="150000"/>
              </a:lnSpc>
            </a:pPr>
            <a:r>
              <a:rPr kumimoji="1" lang="en-US" altLang="zh-CN" sz="1600" dirty="0">
                <a:latin typeface="SimSun" panose="02010600030101010101" pitchFamily="2" charset="-122"/>
                <a:ea typeface="SimSun" panose="02010600030101010101" pitchFamily="2" charset="-122"/>
              </a:rPr>
              <a:t>·</a:t>
            </a:r>
            <a:r>
              <a:rPr kumimoji="1" lang="zh-CN" altLang="en-US" sz="1600" dirty="0">
                <a:latin typeface="SimSun" panose="02010600030101010101" pitchFamily="2" charset="-122"/>
                <a:ea typeface="SimSun" panose="02010600030101010101" pitchFamily="2" charset="-122"/>
              </a:rPr>
              <a:t>内存开销小</a:t>
            </a:r>
          </a:p>
        </p:txBody>
      </p:sp>
      <p:sp>
        <p:nvSpPr>
          <p:cNvPr id="15" name="矩形 14">
            <a:extLst>
              <a:ext uri="{FF2B5EF4-FFF2-40B4-BE49-F238E27FC236}">
                <a16:creationId xmlns:a16="http://schemas.microsoft.com/office/drawing/2014/main" id="{1D7658E9-8843-4DBD-A92D-AD233F80BFE4}"/>
              </a:ext>
            </a:extLst>
          </p:cNvPr>
          <p:cNvSpPr/>
          <p:nvPr/>
        </p:nvSpPr>
        <p:spPr>
          <a:xfrm>
            <a:off x="5772661" y="4825067"/>
            <a:ext cx="800219" cy="338554"/>
          </a:xfrm>
          <a:prstGeom prst="rect">
            <a:avLst/>
          </a:prstGeom>
        </p:spPr>
        <p:txBody>
          <a:bodyPr wrap="none">
            <a:spAutoFit/>
          </a:bodyPr>
          <a:lstStyle/>
          <a:p>
            <a:r>
              <a:rPr kumimoji="1" lang="zh-CN" altLang="en-US" sz="1600" b="1" dirty="0">
                <a:solidFill>
                  <a:srgbClr val="C00000"/>
                </a:solidFill>
                <a:latin typeface="Microsoft YaHei" panose="020B0503020204020204" pitchFamily="34" charset="-122"/>
                <a:ea typeface="Microsoft YaHei" panose="020B0503020204020204" pitchFamily="34" charset="-122"/>
              </a:rPr>
              <a:t>局限性</a:t>
            </a:r>
          </a:p>
        </p:txBody>
      </p:sp>
      <p:sp>
        <p:nvSpPr>
          <p:cNvPr id="16" name="矩形 15">
            <a:extLst>
              <a:ext uri="{FF2B5EF4-FFF2-40B4-BE49-F238E27FC236}">
                <a16:creationId xmlns:a16="http://schemas.microsoft.com/office/drawing/2014/main" id="{88703D5D-C6E5-470C-818A-CB2DE715124D}"/>
              </a:ext>
            </a:extLst>
          </p:cNvPr>
          <p:cNvSpPr/>
          <p:nvPr/>
        </p:nvSpPr>
        <p:spPr>
          <a:xfrm>
            <a:off x="6043466" y="5286732"/>
            <a:ext cx="4572000" cy="403957"/>
          </a:xfrm>
          <a:prstGeom prst="rect">
            <a:avLst/>
          </a:prstGeom>
        </p:spPr>
        <p:txBody>
          <a:bodyPr>
            <a:spAutoFit/>
          </a:bodyPr>
          <a:lstStyle/>
          <a:p>
            <a:pPr>
              <a:lnSpc>
                <a:spcPct val="150000"/>
              </a:lnSpc>
            </a:pPr>
            <a:r>
              <a:rPr kumimoji="1" lang="en-US" altLang="zh-CN" sz="1600" dirty="0">
                <a:latin typeface="SimSun" panose="02010600030101010101" pitchFamily="2" charset="-122"/>
                <a:ea typeface="SimSun" panose="02010600030101010101" pitchFamily="2" charset="-122"/>
              </a:rPr>
              <a:t>·</a:t>
            </a:r>
            <a:r>
              <a:rPr kumimoji="1" lang="zh-CN" altLang="en-US" sz="1600" dirty="0">
                <a:latin typeface="SimSun" panose="02010600030101010101" pitchFamily="2" charset="-122"/>
                <a:ea typeface="SimSun" panose="02010600030101010101" pitchFamily="2" charset="-122"/>
              </a:rPr>
              <a:t>降低数据去重效率</a:t>
            </a:r>
            <a:endParaRPr kumimoji="1" lang="en-US" altLang="zh-CN" sz="1600"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748690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7269CCC-E0F3-49D7-AA33-B96D0AFE5778}"/>
              </a:ext>
            </a:extLst>
          </p:cNvPr>
          <p:cNvSpPr>
            <a:spLocks noGrp="1"/>
          </p:cNvSpPr>
          <p:nvPr>
            <p:ph type="sldNum" sz="quarter" idx="12"/>
          </p:nvPr>
        </p:nvSpPr>
        <p:spPr>
          <a:xfrm>
            <a:off x="6457950" y="6356351"/>
            <a:ext cx="2057400" cy="365125"/>
          </a:xfrm>
        </p:spPr>
        <p:txBody>
          <a:bodyPr/>
          <a:lstStyle/>
          <a:p>
            <a:pPr>
              <a:defRPr/>
            </a:pPr>
            <a:fld id="{6A90D09A-ED5D-47CC-A45F-D492BA9A6C1B}" type="slidenum">
              <a:rPr lang="en-US" altLang="zh-CN" smtClean="0">
                <a:solidFill>
                  <a:srgbClr val="000000"/>
                </a:solidFill>
              </a:rPr>
              <a:t>18</a:t>
            </a:fld>
            <a:endParaRPr lang="en-US" altLang="zh-CN" dirty="0">
              <a:solidFill>
                <a:srgbClr val="000000"/>
              </a:solidFill>
            </a:endParaRPr>
          </a:p>
        </p:txBody>
      </p:sp>
      <p:sp>
        <p:nvSpPr>
          <p:cNvPr id="5" name="矩形 4">
            <a:extLst>
              <a:ext uri="{FF2B5EF4-FFF2-40B4-BE49-F238E27FC236}">
                <a16:creationId xmlns:a16="http://schemas.microsoft.com/office/drawing/2014/main" id="{DEE0106E-D231-411B-B6E9-6E67913E43FC}"/>
              </a:ext>
            </a:extLst>
          </p:cNvPr>
          <p:cNvSpPr/>
          <p:nvPr/>
        </p:nvSpPr>
        <p:spPr>
          <a:xfrm>
            <a:off x="1" y="905630"/>
            <a:ext cx="9144000" cy="550862"/>
          </a:xfrm>
          <a:prstGeom prst="rect">
            <a:avLst/>
          </a:prstGeom>
          <a:solidFill>
            <a:schemeClr val="accent5">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Rectangle 47">
            <a:extLst>
              <a:ext uri="{FF2B5EF4-FFF2-40B4-BE49-F238E27FC236}">
                <a16:creationId xmlns:a16="http://schemas.microsoft.com/office/drawing/2014/main" id="{F2C60445-E6CA-40CF-B918-B503E2B1E8A8}"/>
              </a:ext>
            </a:extLst>
          </p:cNvPr>
          <p:cNvSpPr>
            <a:spLocks noChangeArrowheads="1"/>
          </p:cNvSpPr>
          <p:nvPr/>
        </p:nvSpPr>
        <p:spPr bwMode="auto">
          <a:xfrm>
            <a:off x="295274" y="921312"/>
            <a:ext cx="19367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3200" b="1" dirty="0">
                <a:latin typeface="微软雅黑" panose="020B0503020204020204" pitchFamily="34" charset="-122"/>
                <a:ea typeface="微软雅黑" panose="020B0503020204020204" pitchFamily="34" charset="-122"/>
                <a:cs typeface="Arial" panose="020B0604020202020204" pitchFamily="34" charset="0"/>
              </a:rPr>
              <a:t>基本流程</a:t>
            </a:r>
            <a:endParaRPr lang="en-US" altLang="zh-CN" sz="32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矩形 6">
            <a:extLst>
              <a:ext uri="{FF2B5EF4-FFF2-40B4-BE49-F238E27FC236}">
                <a16:creationId xmlns:a16="http://schemas.microsoft.com/office/drawing/2014/main" id="{F88C18C9-38BE-4D4B-8A94-1AF4D1A5A8DB}"/>
              </a:ext>
            </a:extLst>
          </p:cNvPr>
          <p:cNvSpPr/>
          <p:nvPr/>
        </p:nvSpPr>
        <p:spPr>
          <a:xfrm>
            <a:off x="347662" y="1694379"/>
            <a:ext cx="1107996" cy="369332"/>
          </a:xfrm>
          <a:prstGeom prst="rect">
            <a:avLst/>
          </a:prstGeom>
        </p:spPr>
        <p:txBody>
          <a:bodyPr wrap="none">
            <a:spAutoFit/>
          </a:bodyPr>
          <a:lstStyle/>
          <a:p>
            <a:r>
              <a:rPr kumimoji="1" lang="zh-CN" altLang="en-US" b="1" dirty="0">
                <a:latin typeface="Microsoft YaHei" panose="020B0503020204020204" pitchFamily="34" charset="-122"/>
                <a:ea typeface="Microsoft YaHei" panose="020B0503020204020204" pitchFamily="34" charset="-122"/>
              </a:rPr>
              <a:t>指纹索引</a:t>
            </a:r>
          </a:p>
        </p:txBody>
      </p:sp>
      <p:sp>
        <p:nvSpPr>
          <p:cNvPr id="8" name="矩形 7">
            <a:extLst>
              <a:ext uri="{FF2B5EF4-FFF2-40B4-BE49-F238E27FC236}">
                <a16:creationId xmlns:a16="http://schemas.microsoft.com/office/drawing/2014/main" id="{C23D6BA7-0A62-401C-8200-270FFDECF469}"/>
              </a:ext>
            </a:extLst>
          </p:cNvPr>
          <p:cNvSpPr/>
          <p:nvPr/>
        </p:nvSpPr>
        <p:spPr>
          <a:xfrm>
            <a:off x="347662" y="2290840"/>
            <a:ext cx="184731" cy="369332"/>
          </a:xfrm>
          <a:prstGeom prst="rect">
            <a:avLst/>
          </a:prstGeom>
        </p:spPr>
        <p:txBody>
          <a:bodyPr wrap="none">
            <a:spAutoFit/>
          </a:bodyPr>
          <a:lstStyle/>
          <a:p>
            <a:endParaRPr kumimoji="1" lang="zh-CN" altLang="en-US" b="1" dirty="0">
              <a:solidFill>
                <a:srgbClr val="FF0000"/>
              </a:solidFill>
              <a:latin typeface="Microsoft YaHei" panose="020B0503020204020204" pitchFamily="34" charset="-122"/>
              <a:ea typeface="Microsoft YaHei" panose="020B0503020204020204" pitchFamily="34" charset="-122"/>
            </a:endParaRPr>
          </a:p>
        </p:txBody>
      </p:sp>
      <mc:AlternateContent xmlns:mc="http://schemas.openxmlformats.org/markup-compatibility/2006">
        <mc:Choice xmlns:a14="http://schemas.microsoft.com/office/drawing/2010/main" Requires="a14">
          <p:graphicFrame>
            <p:nvGraphicFramePr>
              <p:cNvPr id="9" name="表格 8">
                <a:extLst>
                  <a:ext uri="{FF2B5EF4-FFF2-40B4-BE49-F238E27FC236}">
                    <a16:creationId xmlns:a16="http://schemas.microsoft.com/office/drawing/2014/main" id="{549B0563-4BB1-48E9-B436-2AFC5C59203D}"/>
                  </a:ext>
                </a:extLst>
              </p:cNvPr>
              <p:cNvGraphicFramePr>
                <a:graphicFrameLocks noGrp="1"/>
              </p:cNvGraphicFramePr>
              <p:nvPr>
                <p:extLst>
                  <p:ext uri="{D42A27DB-BD31-4B8C-83A1-F6EECF244321}">
                    <p14:modId xmlns:p14="http://schemas.microsoft.com/office/powerpoint/2010/main" val="1975571705"/>
                  </p:ext>
                </p:extLst>
              </p:nvPr>
            </p:nvGraphicFramePr>
            <p:xfrm>
              <a:off x="1649095" y="2475506"/>
              <a:ext cx="5845810" cy="3423476"/>
            </p:xfrm>
            <a:graphic>
              <a:graphicData uri="http://schemas.openxmlformats.org/drawingml/2006/table">
                <a:tbl>
                  <a:tblPr firstRow="1" firstCol="1" bandRow="1">
                    <a:tableStyleId>{5C22544A-7EE6-4342-B048-85BDC9FD1C3A}</a:tableStyleId>
                  </a:tblPr>
                  <a:tblGrid>
                    <a:gridCol w="1329055">
                      <a:extLst>
                        <a:ext uri="{9D8B030D-6E8A-4147-A177-3AD203B41FA5}">
                          <a16:colId xmlns:a16="http://schemas.microsoft.com/office/drawing/2014/main" val="1495121139"/>
                        </a:ext>
                      </a:extLst>
                    </a:gridCol>
                    <a:gridCol w="1170305">
                      <a:extLst>
                        <a:ext uri="{9D8B030D-6E8A-4147-A177-3AD203B41FA5}">
                          <a16:colId xmlns:a16="http://schemas.microsoft.com/office/drawing/2014/main" val="941664571"/>
                        </a:ext>
                      </a:extLst>
                    </a:gridCol>
                    <a:gridCol w="449580">
                      <a:extLst>
                        <a:ext uri="{9D8B030D-6E8A-4147-A177-3AD203B41FA5}">
                          <a16:colId xmlns:a16="http://schemas.microsoft.com/office/drawing/2014/main" val="21155355"/>
                        </a:ext>
                      </a:extLst>
                    </a:gridCol>
                    <a:gridCol w="2896870">
                      <a:extLst>
                        <a:ext uri="{9D8B030D-6E8A-4147-A177-3AD203B41FA5}">
                          <a16:colId xmlns:a16="http://schemas.microsoft.com/office/drawing/2014/main" val="2492878879"/>
                        </a:ext>
                      </a:extLst>
                    </a:gridCol>
                  </a:tblGrid>
                  <a:tr h="46266">
                    <a:tc>
                      <a:txBody>
                        <a:bodyPr/>
                        <a:lstStyle/>
                        <a:p>
                          <a:pPr algn="ctr">
                            <a:spcAft>
                              <a:spcPts val="0"/>
                            </a:spcAft>
                          </a:pPr>
                          <a:r>
                            <a:rPr lang="zh-CN" sz="1100">
                              <a:effectLst/>
                            </a:rPr>
                            <a:t>系统名称</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100">
                              <a:effectLst/>
                            </a:rPr>
                            <a:t>主要策略</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100">
                              <a:effectLst/>
                            </a:rPr>
                            <a:t>去重</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100" dirty="0">
                              <a:effectLst/>
                            </a:rPr>
                            <a:t>具体算法与实现</a:t>
                          </a:r>
                          <a:endParaRPr lang="zh-CN" sz="1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008395947"/>
                      </a:ext>
                    </a:extLst>
                  </a:tr>
                  <a:tr h="0">
                    <a:tc>
                      <a:txBody>
                        <a:bodyPr/>
                        <a:lstStyle/>
                        <a:p>
                          <a:pPr algn="ctr">
                            <a:spcAft>
                              <a:spcPts val="0"/>
                            </a:spcAft>
                          </a:pPr>
                          <a:r>
                            <a:rPr lang="en-US" sz="1100">
                              <a:effectLst/>
                            </a:rPr>
                            <a:t>DDFS</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rowSpan="6">
                      <a:txBody>
                        <a:bodyPr/>
                        <a:lstStyle/>
                        <a:p>
                          <a:pPr algn="ctr">
                            <a:spcAft>
                              <a:spcPts val="0"/>
                            </a:spcAft>
                          </a:pPr>
                          <a:r>
                            <a:rPr lang="zh-CN" sz="1100" dirty="0">
                              <a:effectLst/>
                            </a:rPr>
                            <a:t>挖掘备份数据</a:t>
                          </a:r>
                        </a:p>
                        <a:p>
                          <a:pPr algn="ctr">
                            <a:spcAft>
                              <a:spcPts val="0"/>
                            </a:spcAft>
                          </a:pPr>
                          <a:r>
                            <a:rPr lang="zh-CN" sz="1100" dirty="0">
                              <a:effectLst/>
                            </a:rPr>
                            <a:t>流的局部性</a:t>
                          </a:r>
                          <a:endParaRPr lang="zh-CN" sz="1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100">
                              <a:effectLst/>
                            </a:rPr>
                            <a:t>精确</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100" b="0" dirty="0">
                              <a:effectLst/>
                              <a:latin typeface="Times New Roman" panose="02020603050405020304" pitchFamily="18" charset="0"/>
                              <a:ea typeface="宋体" panose="02010600030101010101" pitchFamily="2" charset="-122"/>
                              <a:cs typeface="Times New Roman" panose="02020603050405020304" pitchFamily="18" charset="0"/>
                            </a:rPr>
                            <a:t>Bloom Filter优化索引+指纹局部性缓存</a:t>
                          </a:r>
                          <a:endParaRPr lang="zh-CN" sz="1100" b="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0907480"/>
                      </a:ext>
                    </a:extLst>
                  </a:tr>
                  <a:tr h="0">
                    <a:tc>
                      <a:txBody>
                        <a:bodyPr/>
                        <a:lstStyle/>
                        <a:p>
                          <a:pPr algn="ctr">
                            <a:spcAft>
                              <a:spcPts val="0"/>
                            </a:spcAft>
                          </a:pPr>
                          <a:r>
                            <a:rPr lang="en-US" sz="1100">
                              <a:effectLst/>
                            </a:rPr>
                            <a:t>Sparse Indexing</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vMerge="1">
                      <a:txBody>
                        <a:bodyPr/>
                        <a:lstStyle/>
                        <a:p>
                          <a:endParaRPr lang="zh-CN" altLang="en-US"/>
                        </a:p>
                      </a:txBody>
                      <a:tcPr/>
                    </a:tc>
                    <a:tc>
                      <a:txBody>
                        <a:bodyPr/>
                        <a:lstStyle/>
                        <a:p>
                          <a:pPr algn="ctr">
                            <a:spcAft>
                              <a:spcPts val="0"/>
                            </a:spcAft>
                          </a:pPr>
                          <a:r>
                            <a:rPr lang="zh-CN" sz="1100">
                              <a:effectLst/>
                            </a:rPr>
                            <a:t>近似</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100" dirty="0">
                              <a:effectLst/>
                              <a:latin typeface="Times New Roman" panose="02020603050405020304" pitchFamily="18" charset="0"/>
                              <a:ea typeface="宋体" panose="02010600030101010101" pitchFamily="2" charset="-122"/>
                              <a:cs typeface="Times New Roman" panose="02020603050405020304" pitchFamily="18" charset="0"/>
                            </a:rPr>
                            <a:t>稀疏采样建立索引</a:t>
                          </a:r>
                          <a:r>
                            <a:rPr lang="en-US" sz="1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100" dirty="0">
                              <a:effectLst/>
                              <a:latin typeface="Times New Roman" panose="02020603050405020304" pitchFamily="18" charset="0"/>
                              <a:ea typeface="宋体" panose="02010600030101010101" pitchFamily="2" charset="-122"/>
                              <a:cs typeface="Times New Roman" panose="02020603050405020304" pitchFamily="18" charset="0"/>
                            </a:rPr>
                            <a:t>指纹局部性挖掘</a:t>
                          </a:r>
                        </a:p>
                      </a:txBody>
                      <a:tcPr marL="68580" marR="68580" marT="0" marB="0" anchor="ctr"/>
                    </a:tc>
                    <a:extLst>
                      <a:ext uri="{0D108BD9-81ED-4DB2-BD59-A6C34878D82A}">
                        <a16:rowId xmlns:a16="http://schemas.microsoft.com/office/drawing/2014/main" val="569648060"/>
                      </a:ext>
                    </a:extLst>
                  </a:tr>
                  <a:tr h="0">
                    <a:tc>
                      <a:txBody>
                        <a:bodyPr/>
                        <a:lstStyle/>
                        <a:p>
                          <a:pPr algn="ctr">
                            <a:spcAft>
                              <a:spcPts val="0"/>
                            </a:spcAft>
                          </a:pPr>
                          <a:r>
                            <a:rPr lang="en-US" sz="1100">
                              <a:effectLst/>
                            </a:rPr>
                            <a:t>HPDS</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vMerge="1">
                      <a:txBody>
                        <a:bodyPr/>
                        <a:lstStyle/>
                        <a:p>
                          <a:endParaRPr lang="zh-CN" altLang="en-US"/>
                        </a:p>
                      </a:txBody>
                      <a:tcPr/>
                    </a:tc>
                    <a:tc>
                      <a:txBody>
                        <a:bodyPr/>
                        <a:lstStyle/>
                        <a:p>
                          <a:pPr algn="ctr">
                            <a:spcAft>
                              <a:spcPts val="0"/>
                            </a:spcAft>
                          </a:pPr>
                          <a:r>
                            <a:rPr lang="zh-CN" sz="1100">
                              <a:effectLst/>
                            </a:rPr>
                            <a:t>近似</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100" dirty="0">
                              <a:effectLst/>
                              <a:latin typeface="Times New Roman" panose="02020603050405020304" pitchFamily="18" charset="0"/>
                              <a:ea typeface="宋体" panose="02010600030101010101" pitchFamily="2" charset="-122"/>
                              <a:cs typeface="Times New Roman" panose="02020603050405020304" pitchFamily="18" charset="0"/>
                            </a:rPr>
                            <a:t>增强型采样组织索引</a:t>
                          </a:r>
                          <a:r>
                            <a:rPr lang="en-US" sz="1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100" dirty="0">
                              <a:effectLst/>
                              <a:latin typeface="Times New Roman" panose="02020603050405020304" pitchFamily="18" charset="0"/>
                              <a:ea typeface="宋体" panose="02010600030101010101" pitchFamily="2" charset="-122"/>
                              <a:cs typeface="Times New Roman" panose="02020603050405020304" pitchFamily="18" charset="0"/>
                            </a:rPr>
                            <a:t>指纹局部性缓存</a:t>
                          </a:r>
                        </a:p>
                      </a:txBody>
                      <a:tcPr marL="68580" marR="68580" marT="0" marB="0" anchor="ctr"/>
                    </a:tc>
                    <a:extLst>
                      <a:ext uri="{0D108BD9-81ED-4DB2-BD59-A6C34878D82A}">
                        <a16:rowId xmlns:a16="http://schemas.microsoft.com/office/drawing/2014/main" val="2665298627"/>
                      </a:ext>
                    </a:extLst>
                  </a:tr>
                  <a:tr h="0">
                    <a:tc>
                      <a:txBody>
                        <a:bodyPr/>
                        <a:lstStyle/>
                        <a:p>
                          <a:pPr algn="ctr">
                            <a:spcAft>
                              <a:spcPts val="0"/>
                            </a:spcAft>
                          </a:pPr>
                          <a:r>
                            <a:rPr lang="en-US" sz="1100">
                              <a:effectLst/>
                            </a:rPr>
                            <a:t>MAD2</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vMerge="1">
                      <a:txBody>
                        <a:bodyPr/>
                        <a:lstStyle/>
                        <a:p>
                          <a:endParaRPr lang="zh-CN" altLang="en-US"/>
                        </a:p>
                      </a:txBody>
                      <a:tcPr/>
                    </a:tc>
                    <a:tc>
                      <a:txBody>
                        <a:bodyPr/>
                        <a:lstStyle/>
                        <a:p>
                          <a:pPr algn="ctr">
                            <a:spcAft>
                              <a:spcPts val="0"/>
                            </a:spcAft>
                          </a:pPr>
                          <a:r>
                            <a:rPr lang="zh-CN" sz="1100">
                              <a:effectLst/>
                            </a:rPr>
                            <a:t>精确</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100" dirty="0">
                              <a:effectLst/>
                              <a:latin typeface="Times New Roman" panose="02020603050405020304" pitchFamily="18" charset="0"/>
                              <a:ea typeface="宋体" panose="02010600030101010101" pitchFamily="2" charset="-122"/>
                              <a:cs typeface="Times New Roman" panose="02020603050405020304" pitchFamily="18" charset="0"/>
                            </a:rPr>
                            <a:t>Bloom Filter数组+指纹局部性缓存</a:t>
                          </a:r>
                          <a:endParaRPr lang="zh-CN" sz="1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92013045"/>
                      </a:ext>
                    </a:extLst>
                  </a:tr>
                  <a:tr h="0">
                    <a:tc>
                      <a:txBody>
                        <a:bodyPr/>
                        <a:lstStyle/>
                        <a:p>
                          <a:pPr algn="ctr">
                            <a:spcAft>
                              <a:spcPts val="0"/>
                            </a:spcAft>
                          </a:pPr>
                          <a:r>
                            <a:rPr lang="en-US" sz="1100">
                              <a:effectLst/>
                            </a:rPr>
                            <a:t>SAM</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vMerge="1">
                      <a:txBody>
                        <a:bodyPr/>
                        <a:lstStyle/>
                        <a:p>
                          <a:endParaRPr lang="zh-CN" altLang="en-US"/>
                        </a:p>
                      </a:txBody>
                      <a:tcPr/>
                    </a:tc>
                    <a:tc>
                      <a:txBody>
                        <a:bodyPr/>
                        <a:lstStyle/>
                        <a:p>
                          <a:pPr algn="ctr">
                            <a:spcAft>
                              <a:spcPts val="0"/>
                            </a:spcAft>
                          </a:pPr>
                          <a:r>
                            <a:rPr lang="zh-CN" sz="1100">
                              <a:effectLst/>
                            </a:rPr>
                            <a:t>精确</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100" dirty="0">
                              <a:effectLst/>
                              <a:latin typeface="Times New Roman" panose="02020603050405020304" pitchFamily="18" charset="0"/>
                              <a:ea typeface="宋体" panose="02010600030101010101" pitchFamily="2" charset="-122"/>
                              <a:cs typeface="Times New Roman" panose="02020603050405020304" pitchFamily="18" charset="0"/>
                            </a:rPr>
                            <a:t>挖掘备份文件大小</a:t>
                          </a:r>
                          <a:r>
                            <a:rPr lang="en-US" sz="1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100" dirty="0">
                              <a:effectLst/>
                              <a:latin typeface="Times New Roman" panose="02020603050405020304" pitchFamily="18" charset="0"/>
                              <a:ea typeface="宋体" panose="02010600030101010101" pitchFamily="2" charset="-122"/>
                              <a:cs typeface="Times New Roman" panose="02020603050405020304" pitchFamily="18" charset="0"/>
                            </a:rPr>
                            <a:t>类型</a:t>
                          </a:r>
                          <a:r>
                            <a:rPr lang="en-US" sz="1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100" dirty="0">
                              <a:effectLst/>
                              <a:latin typeface="Times New Roman" panose="02020603050405020304" pitchFamily="18" charset="0"/>
                              <a:ea typeface="宋体" panose="02010600030101010101" pitchFamily="2" charset="-122"/>
                              <a:cs typeface="Times New Roman" panose="02020603050405020304" pitchFamily="18" charset="0"/>
                            </a:rPr>
                            <a:t>局部性等语义</a:t>
                          </a:r>
                        </a:p>
                      </a:txBody>
                      <a:tcPr marL="68580" marR="68580" marT="0" marB="0" anchor="ctr"/>
                    </a:tc>
                    <a:extLst>
                      <a:ext uri="{0D108BD9-81ED-4DB2-BD59-A6C34878D82A}">
                        <a16:rowId xmlns:a16="http://schemas.microsoft.com/office/drawing/2014/main" val="1372977660"/>
                      </a:ext>
                    </a:extLst>
                  </a:tr>
                  <a:tr h="0">
                    <a:tc>
                      <a:txBody>
                        <a:bodyPr/>
                        <a:lstStyle/>
                        <a:p>
                          <a:pPr algn="ctr">
                            <a:spcAft>
                              <a:spcPts val="0"/>
                            </a:spcAft>
                          </a:pPr>
                          <a:r>
                            <a:rPr lang="en-US" sz="1100">
                              <a:effectLst/>
                            </a:rPr>
                            <a:t>BLC</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vMerge="1">
                      <a:txBody>
                        <a:bodyPr/>
                        <a:lstStyle/>
                        <a:p>
                          <a:endParaRPr lang="zh-CN" altLang="en-US"/>
                        </a:p>
                      </a:txBody>
                      <a:tcPr/>
                    </a:tc>
                    <a:tc>
                      <a:txBody>
                        <a:bodyPr/>
                        <a:lstStyle/>
                        <a:p>
                          <a:pPr algn="ctr">
                            <a:spcAft>
                              <a:spcPts val="0"/>
                            </a:spcAft>
                          </a:pPr>
                          <a:r>
                            <a:rPr lang="zh-CN" sz="1100">
                              <a:effectLst/>
                            </a:rPr>
                            <a:t>精确</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100" dirty="0">
                              <a:effectLst/>
                              <a:latin typeface="Times New Roman" panose="02020603050405020304" pitchFamily="18" charset="0"/>
                              <a:ea typeface="宋体" panose="02010600030101010101" pitchFamily="2" charset="-122"/>
                              <a:cs typeface="Times New Roman" panose="02020603050405020304" pitchFamily="18" charset="0"/>
                            </a:rPr>
                            <a:t>在内存中缓存最近备份数据流的局部性</a:t>
                          </a:r>
                        </a:p>
                      </a:txBody>
                      <a:tcPr marL="68580" marR="68580" marT="0" marB="0" anchor="ctr"/>
                    </a:tc>
                    <a:extLst>
                      <a:ext uri="{0D108BD9-81ED-4DB2-BD59-A6C34878D82A}">
                        <a16:rowId xmlns:a16="http://schemas.microsoft.com/office/drawing/2014/main" val="4034121155"/>
                      </a:ext>
                    </a:extLst>
                  </a:tr>
                  <a:tr h="0">
                    <a:tc>
                      <a:txBody>
                        <a:bodyPr/>
                        <a:lstStyle/>
                        <a:p>
                          <a:pPr algn="ctr">
                            <a:spcAft>
                              <a:spcPts val="0"/>
                            </a:spcAft>
                          </a:pPr>
                          <a:r>
                            <a:rPr lang="en-US" sz="1100">
                              <a:effectLst/>
                            </a:rPr>
                            <a:t>Extreme Binning</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rowSpan="2">
                      <a:txBody>
                        <a:bodyPr/>
                        <a:lstStyle/>
                        <a:p>
                          <a:pPr algn="ctr">
                            <a:spcAft>
                              <a:spcPts val="0"/>
                            </a:spcAft>
                          </a:pPr>
                          <a:r>
                            <a:rPr lang="zh-CN" sz="1100">
                              <a:effectLst/>
                            </a:rPr>
                            <a:t>挖掘备份数据</a:t>
                          </a:r>
                        </a:p>
                        <a:p>
                          <a:pPr algn="ctr">
                            <a:spcAft>
                              <a:spcPts val="0"/>
                            </a:spcAft>
                          </a:pPr>
                          <a:r>
                            <a:rPr lang="zh-CN" sz="1100">
                              <a:effectLst/>
                            </a:rPr>
                            <a:t>流的相似性</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100">
                              <a:effectLst/>
                            </a:rPr>
                            <a:t>近似</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100" dirty="0">
                              <a:effectLst/>
                              <a:latin typeface="Times New Roman" panose="02020603050405020304" pitchFamily="18" charset="0"/>
                              <a:ea typeface="宋体" panose="02010600030101010101" pitchFamily="2" charset="-122"/>
                              <a:cs typeface="Times New Roman" panose="02020603050405020304" pitchFamily="18" charset="0"/>
                            </a:rPr>
                            <a:t>使用文件代表指纹组织索引</a:t>
                          </a:r>
                        </a:p>
                      </a:txBody>
                      <a:tcPr marL="68580" marR="68580" marT="0" marB="0" anchor="ctr"/>
                    </a:tc>
                    <a:extLst>
                      <a:ext uri="{0D108BD9-81ED-4DB2-BD59-A6C34878D82A}">
                        <a16:rowId xmlns:a16="http://schemas.microsoft.com/office/drawing/2014/main" val="4219752146"/>
                      </a:ext>
                    </a:extLst>
                  </a:tr>
                  <a:tr h="0">
                    <a:tc>
                      <a:txBody>
                        <a:bodyPr/>
                        <a:lstStyle/>
                        <a:p>
                          <a:pPr algn="ctr">
                            <a:spcAft>
                              <a:spcPts val="0"/>
                            </a:spcAft>
                          </a:pPr>
                          <a:r>
                            <a:rPr lang="en-US" sz="1100">
                              <a:effectLst/>
                            </a:rPr>
                            <a:t>Aronovich et al.</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vMerge="1">
                      <a:txBody>
                        <a:bodyPr/>
                        <a:lstStyle/>
                        <a:p>
                          <a:endParaRPr lang="zh-CN" altLang="en-US"/>
                        </a:p>
                      </a:txBody>
                      <a:tcPr/>
                    </a:tc>
                    <a:tc>
                      <a:txBody>
                        <a:bodyPr/>
                        <a:lstStyle/>
                        <a:p>
                          <a:pPr algn="ctr">
                            <a:spcAft>
                              <a:spcPts val="0"/>
                            </a:spcAft>
                          </a:pPr>
                          <a:r>
                            <a:rPr lang="zh-CN" sz="1100">
                              <a:effectLst/>
                            </a:rPr>
                            <a:t>近似</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100" dirty="0">
                              <a:effectLst/>
                              <a:latin typeface="Times New Roman" panose="02020603050405020304" pitchFamily="18" charset="0"/>
                              <a:ea typeface="宋体" panose="02010600030101010101" pitchFamily="2" charset="-122"/>
                              <a:cs typeface="Times New Roman" panose="02020603050405020304" pitchFamily="18" charset="0"/>
                            </a:rPr>
                            <a:t>用</a:t>
                          </a:r>
                          <a:r>
                            <a:rPr lang="en-US" sz="1100" dirty="0">
                              <a:effectLst/>
                              <a:latin typeface="Times New Roman" panose="02020603050405020304" pitchFamily="18" charset="0"/>
                              <a:ea typeface="宋体" panose="02010600030101010101" pitchFamily="2" charset="-122"/>
                              <a:cs typeface="Times New Roman" panose="02020603050405020304" pitchFamily="18" charset="0"/>
                            </a:rPr>
                            <a:t>Rabin</a:t>
                          </a:r>
                          <a:r>
                            <a:rPr lang="zh-CN" sz="1100" dirty="0">
                              <a:effectLst/>
                              <a:latin typeface="Times New Roman" panose="02020603050405020304" pitchFamily="18" charset="0"/>
                              <a:ea typeface="宋体" panose="02010600030101010101" pitchFamily="2" charset="-122"/>
                              <a:cs typeface="Times New Roman" panose="02020603050405020304" pitchFamily="18" charset="0"/>
                            </a:rPr>
                            <a:t>指纹构建数据块相似性签名</a:t>
                          </a:r>
                        </a:p>
                      </a:txBody>
                      <a:tcPr marL="68580" marR="68580" marT="0" marB="0" anchor="ctr"/>
                    </a:tc>
                    <a:extLst>
                      <a:ext uri="{0D108BD9-81ED-4DB2-BD59-A6C34878D82A}">
                        <a16:rowId xmlns:a16="http://schemas.microsoft.com/office/drawing/2014/main" val="3324953221"/>
                      </a:ext>
                    </a:extLst>
                  </a:tr>
                  <a:tr h="0">
                    <a:tc>
                      <a:txBody>
                        <a:bodyPr/>
                        <a:lstStyle/>
                        <a:p>
                          <a:pPr algn="ctr">
                            <a:spcAft>
                              <a:spcPts val="0"/>
                            </a:spcAft>
                          </a:pPr>
                          <a:r>
                            <a:rPr lang="en-US" sz="1100">
                              <a:effectLst/>
                            </a:rPr>
                            <a:t>ChunkStash</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rowSpan="4">
                      <a:txBody>
                        <a:bodyPr/>
                        <a:lstStyle/>
                        <a:p>
                          <a:pPr algn="ctr">
                            <a:spcAft>
                              <a:spcPts val="0"/>
                            </a:spcAft>
                          </a:pPr>
                          <a:r>
                            <a:rPr lang="zh-CN" sz="1100">
                              <a:effectLst/>
                            </a:rPr>
                            <a:t>利用固态盘</a:t>
                          </a:r>
                        </a:p>
                        <a:p>
                          <a:pPr algn="ctr">
                            <a:spcAft>
                              <a:spcPts val="0"/>
                            </a:spcAft>
                          </a:pPr>
                          <a:r>
                            <a:rPr lang="zh-CN" sz="1100">
                              <a:effectLst/>
                            </a:rPr>
                            <a:t>加速指纹查找</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100">
                              <a:effectLst/>
                            </a:rPr>
                            <a:t>精确</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100" dirty="0">
                              <a:effectLst/>
                              <a:latin typeface="Times New Roman" panose="02020603050405020304" pitchFamily="18" charset="0"/>
                              <a:ea typeface="宋体" panose="02010600030101010101" pitchFamily="2" charset="-122"/>
                              <a:cs typeface="Times New Roman" panose="02020603050405020304" pitchFamily="18" charset="0"/>
                            </a:rPr>
                            <a:t>Cuckoo</a:t>
                          </a:r>
                          <a:r>
                            <a:rPr lang="zh-CN" sz="1100" dirty="0">
                              <a:effectLst/>
                              <a:latin typeface="Times New Roman" panose="02020603050405020304" pitchFamily="18" charset="0"/>
                              <a:ea typeface="宋体" panose="02010600030101010101" pitchFamily="2" charset="-122"/>
                              <a:cs typeface="Times New Roman" panose="02020603050405020304" pitchFamily="18" charset="0"/>
                            </a:rPr>
                            <a:t>哈希组织内存索引</a:t>
                          </a:r>
                          <a:r>
                            <a:rPr lang="en-US" sz="1100" dirty="0">
                              <a:effectLst/>
                              <a:latin typeface="Times New Roman" panose="02020603050405020304" pitchFamily="18" charset="0"/>
                              <a:ea typeface="宋体" panose="02010600030101010101" pitchFamily="2" charset="-122"/>
                              <a:cs typeface="Times New Roman" panose="02020603050405020304" pitchFamily="18" charset="0"/>
                            </a:rPr>
                            <a:t>+SSD</a:t>
                          </a:r>
                          <a:r>
                            <a:rPr lang="zh-CN" sz="1100" dirty="0">
                              <a:effectLst/>
                              <a:latin typeface="Times New Roman" panose="02020603050405020304" pitchFamily="18" charset="0"/>
                              <a:ea typeface="宋体" panose="02010600030101010101" pitchFamily="2" charset="-122"/>
                              <a:cs typeface="Times New Roman" panose="02020603050405020304" pitchFamily="18" charset="0"/>
                            </a:rPr>
                            <a:t>指纹存储</a:t>
                          </a:r>
                        </a:p>
                      </a:txBody>
                      <a:tcPr marL="68580" marR="68580" marT="0" marB="0" anchor="ctr"/>
                    </a:tc>
                    <a:extLst>
                      <a:ext uri="{0D108BD9-81ED-4DB2-BD59-A6C34878D82A}">
                        <a16:rowId xmlns:a16="http://schemas.microsoft.com/office/drawing/2014/main" val="734600206"/>
                      </a:ext>
                    </a:extLst>
                  </a:tr>
                  <a:tr h="0">
                    <a:tc>
                      <a:txBody>
                        <a:bodyPr/>
                        <a:lstStyle/>
                        <a:p>
                          <a:pPr algn="ctr">
                            <a:spcAft>
                              <a:spcPts val="0"/>
                            </a:spcAft>
                          </a:pPr>
                          <a:r>
                            <a:rPr lang="en-US" sz="1100">
                              <a:effectLst/>
                            </a:rPr>
                            <a:t>FlashStore</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vMerge="1">
                      <a:txBody>
                        <a:bodyPr/>
                        <a:lstStyle/>
                        <a:p>
                          <a:endParaRPr lang="zh-CN" altLang="en-US"/>
                        </a:p>
                      </a:txBody>
                      <a:tcPr/>
                    </a:tc>
                    <a:tc>
                      <a:txBody>
                        <a:bodyPr/>
                        <a:lstStyle/>
                        <a:p>
                          <a:pPr algn="ctr">
                            <a:spcAft>
                              <a:spcPts val="0"/>
                            </a:spcAft>
                          </a:pPr>
                          <a:r>
                            <a:rPr lang="zh-CN" sz="1100">
                              <a:effectLst/>
                            </a:rPr>
                            <a:t>精确</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100" dirty="0" err="1">
                              <a:effectLst/>
                              <a:latin typeface="Times New Roman" panose="02020603050405020304" pitchFamily="18" charset="0"/>
                              <a:ea typeface="宋体" panose="02010600030101010101" pitchFamily="2" charset="-122"/>
                              <a:cs typeface="Times New Roman" panose="02020603050405020304" pitchFamily="18" charset="0"/>
                            </a:rPr>
                            <a:t>Cuckoo哈希+Bloom</a:t>
                          </a:r>
                          <a:r>
                            <a:rPr lang="en-US" sz="1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100" dirty="0" err="1">
                              <a:effectLst/>
                              <a:latin typeface="Times New Roman" panose="02020603050405020304" pitchFamily="18" charset="0"/>
                              <a:ea typeface="宋体" panose="02010600030101010101" pitchFamily="2" charset="-122"/>
                              <a:cs typeface="Times New Roman" panose="02020603050405020304" pitchFamily="18" charset="0"/>
                            </a:rPr>
                            <a:t>Filter+SSD指纹存储</a:t>
                          </a:r>
                          <a:endParaRPr lang="zh-CN" sz="1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27924020"/>
                      </a:ext>
                    </a:extLst>
                  </a:tr>
                  <a:tr h="0">
                    <a:tc>
                      <a:txBody>
                        <a:bodyPr/>
                        <a:lstStyle/>
                        <a:p>
                          <a:pPr algn="ctr">
                            <a:spcAft>
                              <a:spcPts val="0"/>
                            </a:spcAft>
                          </a:pPr>
                          <a:r>
                            <a:rPr lang="en-US" sz="1100">
                              <a:effectLst/>
                            </a:rPr>
                            <a:t>DedupeV1</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vMerge="1">
                      <a:txBody>
                        <a:bodyPr/>
                        <a:lstStyle/>
                        <a:p>
                          <a:endParaRPr lang="zh-CN" altLang="en-US"/>
                        </a:p>
                      </a:txBody>
                      <a:tcPr/>
                    </a:tc>
                    <a:tc>
                      <a:txBody>
                        <a:bodyPr/>
                        <a:lstStyle/>
                        <a:p>
                          <a:pPr algn="ctr">
                            <a:spcAft>
                              <a:spcPts val="0"/>
                            </a:spcAft>
                          </a:pPr>
                          <a:r>
                            <a:rPr lang="zh-CN" sz="1100">
                              <a:effectLst/>
                            </a:rPr>
                            <a:t>精确</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100" dirty="0">
                              <a:effectLst/>
                              <a:latin typeface="Times New Roman" panose="02020603050405020304" pitchFamily="18" charset="0"/>
                              <a:ea typeface="宋体" panose="02010600030101010101" pitchFamily="2" charset="-122"/>
                              <a:cs typeface="Times New Roman" panose="02020603050405020304" pitchFamily="18" charset="0"/>
                            </a:rPr>
                            <a:t>直接把指纹存储在</a:t>
                          </a:r>
                          <a:r>
                            <a:rPr lang="en-US" sz="1100" dirty="0">
                              <a:effectLst/>
                              <a:latin typeface="Times New Roman" panose="02020603050405020304" pitchFamily="18" charset="0"/>
                              <a:ea typeface="宋体" panose="02010600030101010101" pitchFamily="2" charset="-122"/>
                              <a:cs typeface="Times New Roman" panose="02020603050405020304" pitchFamily="18" charset="0"/>
                            </a:rPr>
                            <a:t>SSD</a:t>
                          </a:r>
                          <a:r>
                            <a:rPr lang="zh-CN" sz="1100" dirty="0">
                              <a:effectLst/>
                              <a:latin typeface="Times New Roman" panose="02020603050405020304" pitchFamily="18" charset="0"/>
                              <a:ea typeface="宋体" panose="02010600030101010101" pitchFamily="2" charset="-122"/>
                              <a:cs typeface="Times New Roman" panose="02020603050405020304" pitchFamily="18" charset="0"/>
                            </a:rPr>
                            <a:t>设备上加速索引</a:t>
                          </a:r>
                        </a:p>
                      </a:txBody>
                      <a:tcPr marL="68580" marR="68580" marT="0" marB="0" anchor="ctr"/>
                    </a:tc>
                    <a:extLst>
                      <a:ext uri="{0D108BD9-81ED-4DB2-BD59-A6C34878D82A}">
                        <a16:rowId xmlns:a16="http://schemas.microsoft.com/office/drawing/2014/main" val="2046455261"/>
                      </a:ext>
                    </a:extLst>
                  </a:tr>
                  <a:tr h="0">
                    <a:tc>
                      <a:txBody>
                        <a:bodyPr/>
                        <a:lstStyle/>
                        <a:p>
                          <a:pPr algn="ctr">
                            <a:spcAft>
                              <a:spcPts val="0"/>
                            </a:spcAft>
                          </a:pPr>
                          <a:r>
                            <a:rPr lang="en-US" sz="1100">
                              <a:effectLst/>
                            </a:rPr>
                            <a:t>BloomStore</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vMerge="1">
                      <a:txBody>
                        <a:bodyPr/>
                        <a:lstStyle/>
                        <a:p>
                          <a:endParaRPr lang="zh-CN" altLang="en-US"/>
                        </a:p>
                      </a:txBody>
                      <a:tcPr/>
                    </a:tc>
                    <a:tc>
                      <a:txBody>
                        <a:bodyPr/>
                        <a:lstStyle/>
                        <a:p>
                          <a:pPr algn="ctr">
                            <a:spcAft>
                              <a:spcPts val="0"/>
                            </a:spcAft>
                          </a:pPr>
                          <a:r>
                            <a:rPr lang="zh-CN" sz="1100">
                              <a:effectLst/>
                            </a:rPr>
                            <a:t>精确</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100" dirty="0">
                              <a:effectLst/>
                              <a:latin typeface="Times New Roman" panose="02020603050405020304" pitchFamily="18" charset="0"/>
                              <a:ea typeface="宋体" panose="02010600030101010101" pitchFamily="2" charset="-122"/>
                              <a:cs typeface="Times New Roman" panose="02020603050405020304" pitchFamily="18" charset="0"/>
                            </a:rPr>
                            <a:t>Bloom </a:t>
                          </a:r>
                          <a:r>
                            <a:rPr lang="en-US" sz="1100" dirty="0" err="1">
                              <a:effectLst/>
                              <a:latin typeface="Times New Roman" panose="02020603050405020304" pitchFamily="18" charset="0"/>
                              <a:ea typeface="宋体" panose="02010600030101010101" pitchFamily="2" charset="-122"/>
                              <a:cs typeface="Times New Roman" panose="02020603050405020304" pitchFamily="18" charset="0"/>
                            </a:rPr>
                            <a:t>Filter内存索引+SSD指纹存储</a:t>
                          </a:r>
                          <a:endParaRPr lang="zh-CN" sz="1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89311094"/>
                      </a:ext>
                    </a:extLst>
                  </a:tr>
                  <a:tr h="0">
                    <a:tc>
                      <a:txBody>
                        <a:bodyPr/>
                        <a:lstStyle/>
                        <a:p>
                          <a:pPr algn="ctr">
                            <a:spcAft>
                              <a:spcPts val="0"/>
                            </a:spcAft>
                          </a:pPr>
                          <a:r>
                            <a:rPr lang="en-US" sz="1100">
                              <a:effectLst/>
                            </a:rPr>
                            <a:t>HYDRAstor</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rowSpan="6">
                      <a:txBody>
                        <a:bodyPr/>
                        <a:lstStyle/>
                        <a:p>
                          <a:pPr algn="ctr">
                            <a:spcAft>
                              <a:spcPts val="0"/>
                            </a:spcAft>
                          </a:pPr>
                          <a:r>
                            <a:rPr lang="zh-CN" sz="1100" dirty="0">
                              <a:effectLst/>
                            </a:rPr>
                            <a:t>基于多节点的</a:t>
                          </a:r>
                        </a:p>
                        <a:p>
                          <a:pPr algn="ctr">
                            <a:spcAft>
                              <a:spcPts val="0"/>
                            </a:spcAft>
                          </a:pPr>
                          <a:r>
                            <a:rPr lang="zh-CN" sz="1100" dirty="0">
                              <a:effectLst/>
                            </a:rPr>
                            <a:t>集群去重</a:t>
                          </a:r>
                          <a:endParaRPr lang="zh-CN" sz="1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100">
                              <a:effectLst/>
                            </a:rPr>
                            <a:t>精确</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100" dirty="0">
                              <a:effectLst/>
                              <a:latin typeface="Times New Roman" panose="02020603050405020304" pitchFamily="18" charset="0"/>
                              <a:ea typeface="宋体" panose="02010600030101010101" pitchFamily="2" charset="-122"/>
                              <a:cs typeface="Times New Roman" panose="02020603050405020304" pitchFamily="18" charset="0"/>
                            </a:rPr>
                            <a:t>基于指纹前缀的静态路由技术</a:t>
                          </a:r>
                        </a:p>
                      </a:txBody>
                      <a:tcPr marL="68580" marR="68580" marT="0" marB="0" anchor="ctr"/>
                    </a:tc>
                    <a:extLst>
                      <a:ext uri="{0D108BD9-81ED-4DB2-BD59-A6C34878D82A}">
                        <a16:rowId xmlns:a16="http://schemas.microsoft.com/office/drawing/2014/main" val="3316730227"/>
                      </a:ext>
                    </a:extLst>
                  </a:tr>
                  <a:tr h="0">
                    <a:tc>
                      <a:txBody>
                        <a:bodyPr/>
                        <a:lstStyle/>
                        <a:p>
                          <a:pPr algn="ctr">
                            <a:spcAft>
                              <a:spcPts val="0"/>
                            </a:spcAft>
                          </a:pPr>
                          <a:r>
                            <a:rPr lang="en-US" sz="1100">
                              <a:effectLst/>
                            </a:rPr>
                            <a:t>DEBAR</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vMerge="1">
                      <a:txBody>
                        <a:bodyPr/>
                        <a:lstStyle/>
                        <a:p>
                          <a:endParaRPr lang="zh-CN" altLang="en-US"/>
                        </a:p>
                      </a:txBody>
                      <a:tcPr/>
                    </a:tc>
                    <a:tc>
                      <a:txBody>
                        <a:bodyPr/>
                        <a:lstStyle/>
                        <a:p>
                          <a:pPr algn="ctr">
                            <a:spcAft>
                              <a:spcPts val="0"/>
                            </a:spcAft>
                          </a:pPr>
                          <a:r>
                            <a:rPr lang="zh-CN" sz="1100">
                              <a:effectLst/>
                            </a:rPr>
                            <a:t>精确</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100" dirty="0">
                              <a:effectLst/>
                              <a:latin typeface="Times New Roman" panose="02020603050405020304" pitchFamily="18" charset="0"/>
                              <a:ea typeface="宋体" panose="02010600030101010101" pitchFamily="2" charset="-122"/>
                              <a:cs typeface="Times New Roman" panose="02020603050405020304" pitchFamily="18" charset="0"/>
                            </a:rPr>
                            <a:t>后处理的指纹批量去重算法</a:t>
                          </a:r>
                        </a:p>
                      </a:txBody>
                      <a:tcPr marL="68580" marR="68580" marT="0" marB="0" anchor="ctr"/>
                    </a:tc>
                    <a:extLst>
                      <a:ext uri="{0D108BD9-81ED-4DB2-BD59-A6C34878D82A}">
                        <a16:rowId xmlns:a16="http://schemas.microsoft.com/office/drawing/2014/main" val="405670505"/>
                      </a:ext>
                    </a:extLst>
                  </a:tr>
                  <a:tr h="0">
                    <a:tc>
                      <a:txBody>
                        <a:bodyPr/>
                        <a:lstStyle/>
                        <a:p>
                          <a:pPr algn="ctr">
                            <a:spcAft>
                              <a:spcPts val="0"/>
                            </a:spcAft>
                          </a:pPr>
                          <a:r>
                            <a:rPr lang="en-US" sz="1100">
                              <a:effectLst/>
                            </a:rPr>
                            <a:t>Dong et al.</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vMerge="1">
                      <a:txBody>
                        <a:bodyPr/>
                        <a:lstStyle/>
                        <a:p>
                          <a:endParaRPr lang="zh-CN" altLang="en-US"/>
                        </a:p>
                      </a:txBody>
                      <a:tcPr/>
                    </a:tc>
                    <a:tc>
                      <a:txBody>
                        <a:bodyPr/>
                        <a:lstStyle/>
                        <a:p>
                          <a:pPr algn="ctr">
                            <a:spcAft>
                              <a:spcPts val="0"/>
                            </a:spcAft>
                          </a:pPr>
                          <a:r>
                            <a:rPr lang="zh-CN" sz="1100">
                              <a:effectLst/>
                            </a:rPr>
                            <a:t>近似</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100" dirty="0">
                              <a:effectLst/>
                              <a:latin typeface="Times New Roman" panose="02020603050405020304" pitchFamily="18" charset="0"/>
                              <a:ea typeface="宋体" panose="02010600030101010101" pitchFamily="2" charset="-122"/>
                              <a:cs typeface="Times New Roman" panose="02020603050405020304" pitchFamily="18" charset="0"/>
                            </a:rPr>
                            <a:t>基于超级块的代表指纹路由技术</a:t>
                          </a:r>
                        </a:p>
                      </a:txBody>
                      <a:tcPr marL="68580" marR="68580" marT="0" marB="0" anchor="ctr"/>
                    </a:tc>
                    <a:extLst>
                      <a:ext uri="{0D108BD9-81ED-4DB2-BD59-A6C34878D82A}">
                        <a16:rowId xmlns:a16="http://schemas.microsoft.com/office/drawing/2014/main" val="4053533986"/>
                      </a:ext>
                    </a:extLst>
                  </a:tr>
                  <a:tr h="0">
                    <a:tc>
                      <a:txBody>
                        <a:bodyPr/>
                        <a:lstStyle/>
                        <a:p>
                          <a:pPr algn="ctr">
                            <a:spcAft>
                              <a:spcPts val="0"/>
                            </a:spcAft>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zh-CN" sz="1100">
                                        <a:effectLst/>
                                      </a:rPr>
                                    </m:ctrlPr>
                                  </m:naryPr>
                                  <m:sub/>
                                  <m:sup/>
                                  <m:e>
                                    <m:r>
                                      <a:rPr lang="zh-CN" altLang="en-US" sz="1100">
                                        <a:effectLst/>
                                      </a:rPr>
                                      <m:t>−</m:t>
                                    </m:r>
                                    <m:r>
                                      <a:rPr lang="en-US" sz="1100">
                                        <a:effectLst/>
                                      </a:rPr>
                                      <m:t>𝑫𝒆𝒅𝒖𝒑𝒆</m:t>
                                    </m:r>
                                  </m:e>
                                </m:nary>
                              </m:oMath>
                            </m:oMathPara>
                          </a14:m>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vMerge="1">
                      <a:txBody>
                        <a:bodyPr/>
                        <a:lstStyle/>
                        <a:p>
                          <a:endParaRPr lang="zh-CN" altLang="en-US"/>
                        </a:p>
                      </a:txBody>
                      <a:tcPr/>
                    </a:tc>
                    <a:tc>
                      <a:txBody>
                        <a:bodyPr/>
                        <a:lstStyle/>
                        <a:p>
                          <a:pPr algn="ctr">
                            <a:spcAft>
                              <a:spcPts val="0"/>
                            </a:spcAft>
                          </a:pPr>
                          <a:r>
                            <a:rPr lang="zh-CN" sz="1100">
                              <a:effectLst/>
                            </a:rPr>
                            <a:t>近似</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100" dirty="0">
                              <a:effectLst/>
                              <a:latin typeface="Times New Roman" panose="02020603050405020304" pitchFamily="18" charset="0"/>
                              <a:ea typeface="宋体" panose="02010600030101010101" pitchFamily="2" charset="-122"/>
                              <a:cs typeface="Times New Roman" panose="02020603050405020304" pitchFamily="18" charset="0"/>
                            </a:rPr>
                            <a:t>相似性和局部性结合路由技术</a:t>
                          </a:r>
                        </a:p>
                      </a:txBody>
                      <a:tcPr marL="68580" marR="68580" marT="0" marB="0" anchor="ctr"/>
                    </a:tc>
                    <a:extLst>
                      <a:ext uri="{0D108BD9-81ED-4DB2-BD59-A6C34878D82A}">
                        <a16:rowId xmlns:a16="http://schemas.microsoft.com/office/drawing/2014/main" val="1881355323"/>
                      </a:ext>
                    </a:extLst>
                  </a:tr>
                  <a:tr h="0">
                    <a:tc>
                      <a:txBody>
                        <a:bodyPr/>
                        <a:lstStyle/>
                        <a:p>
                          <a:pPr algn="ctr">
                            <a:spcAft>
                              <a:spcPts val="0"/>
                            </a:spcAft>
                          </a:pPr>
                          <a:r>
                            <a:rPr lang="en-US" sz="1100">
                              <a:effectLst/>
                            </a:rPr>
                            <a:t>Kaiser et al.</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vMerge="1">
                      <a:txBody>
                        <a:bodyPr/>
                        <a:lstStyle/>
                        <a:p>
                          <a:endParaRPr lang="zh-CN" altLang="en-US"/>
                        </a:p>
                      </a:txBody>
                      <a:tcPr/>
                    </a:tc>
                    <a:tc>
                      <a:txBody>
                        <a:bodyPr/>
                        <a:lstStyle/>
                        <a:p>
                          <a:pPr algn="ctr">
                            <a:spcAft>
                              <a:spcPts val="0"/>
                            </a:spcAft>
                          </a:pPr>
                          <a:r>
                            <a:rPr lang="zh-CN" sz="1100">
                              <a:effectLst/>
                            </a:rPr>
                            <a:t>精确</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100" dirty="0">
                              <a:effectLst/>
                              <a:latin typeface="Times New Roman" panose="02020603050405020304" pitchFamily="18" charset="0"/>
                              <a:ea typeface="宋体" panose="02010600030101010101" pitchFamily="2" charset="-122"/>
                              <a:cs typeface="Times New Roman" panose="02020603050405020304" pitchFamily="18" charset="0"/>
                            </a:rPr>
                            <a:t>建立了联合分布式的共享指纹索引</a:t>
                          </a:r>
                        </a:p>
                      </a:txBody>
                      <a:tcPr marL="68580" marR="68580" marT="0" marB="0" anchor="ctr"/>
                    </a:tc>
                    <a:extLst>
                      <a:ext uri="{0D108BD9-81ED-4DB2-BD59-A6C34878D82A}">
                        <a16:rowId xmlns:a16="http://schemas.microsoft.com/office/drawing/2014/main" val="1400837756"/>
                      </a:ext>
                    </a:extLst>
                  </a:tr>
                  <a:tr h="0">
                    <a:tc>
                      <a:txBody>
                        <a:bodyPr/>
                        <a:lstStyle/>
                        <a:p>
                          <a:pPr algn="ctr">
                            <a:spcAft>
                              <a:spcPts val="0"/>
                            </a:spcAft>
                          </a:pPr>
                          <a:r>
                            <a:rPr lang="en-US" sz="1100">
                              <a:effectLst/>
                            </a:rPr>
                            <a:t>Produck</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vMerge="1">
                      <a:txBody>
                        <a:bodyPr/>
                        <a:lstStyle/>
                        <a:p>
                          <a:endParaRPr lang="zh-CN" altLang="en-US"/>
                        </a:p>
                      </a:txBody>
                      <a:tcPr/>
                    </a:tc>
                    <a:tc>
                      <a:txBody>
                        <a:bodyPr/>
                        <a:lstStyle/>
                        <a:p>
                          <a:pPr algn="ctr">
                            <a:spcAft>
                              <a:spcPts val="0"/>
                            </a:spcAft>
                          </a:pPr>
                          <a:r>
                            <a:rPr lang="zh-CN" sz="1100">
                              <a:effectLst/>
                            </a:rPr>
                            <a:t>近似</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100" dirty="0">
                              <a:effectLst/>
                              <a:latin typeface="Times New Roman" panose="02020603050405020304" pitchFamily="18" charset="0"/>
                              <a:ea typeface="宋体" panose="02010600030101010101" pitchFamily="2" charset="-122"/>
                              <a:cs typeface="Times New Roman" panose="02020603050405020304" pitchFamily="18" charset="0"/>
                            </a:rPr>
                            <a:t>轻量级的基于概率路由技术</a:t>
                          </a:r>
                        </a:p>
                      </a:txBody>
                      <a:tcPr marL="68580" marR="68580" marT="0" marB="0" anchor="ctr"/>
                    </a:tc>
                    <a:extLst>
                      <a:ext uri="{0D108BD9-81ED-4DB2-BD59-A6C34878D82A}">
                        <a16:rowId xmlns:a16="http://schemas.microsoft.com/office/drawing/2014/main" val="1843118485"/>
                      </a:ext>
                    </a:extLst>
                  </a:tr>
                </a:tbl>
              </a:graphicData>
            </a:graphic>
          </p:graphicFrame>
        </mc:Choice>
        <mc:Fallback>
          <p:graphicFrame>
            <p:nvGraphicFramePr>
              <p:cNvPr id="9" name="表格 8">
                <a:extLst>
                  <a:ext uri="{FF2B5EF4-FFF2-40B4-BE49-F238E27FC236}">
                    <a16:creationId xmlns:a16="http://schemas.microsoft.com/office/drawing/2014/main" id="{549B0563-4BB1-48E9-B436-2AFC5C59203D}"/>
                  </a:ext>
                </a:extLst>
              </p:cNvPr>
              <p:cNvGraphicFramePr>
                <a:graphicFrameLocks noGrp="1"/>
              </p:cNvGraphicFramePr>
              <p:nvPr>
                <p:extLst>
                  <p:ext uri="{D42A27DB-BD31-4B8C-83A1-F6EECF244321}">
                    <p14:modId xmlns:p14="http://schemas.microsoft.com/office/powerpoint/2010/main" val="1975571705"/>
                  </p:ext>
                </p:extLst>
              </p:nvPr>
            </p:nvGraphicFramePr>
            <p:xfrm>
              <a:off x="1649095" y="2475506"/>
              <a:ext cx="5845810" cy="3423476"/>
            </p:xfrm>
            <a:graphic>
              <a:graphicData uri="http://schemas.openxmlformats.org/drawingml/2006/table">
                <a:tbl>
                  <a:tblPr firstRow="1" firstCol="1" bandRow="1">
                    <a:tableStyleId>{5C22544A-7EE6-4342-B048-85BDC9FD1C3A}</a:tableStyleId>
                  </a:tblPr>
                  <a:tblGrid>
                    <a:gridCol w="1329055">
                      <a:extLst>
                        <a:ext uri="{9D8B030D-6E8A-4147-A177-3AD203B41FA5}">
                          <a16:colId xmlns:a16="http://schemas.microsoft.com/office/drawing/2014/main" val="1495121139"/>
                        </a:ext>
                      </a:extLst>
                    </a:gridCol>
                    <a:gridCol w="1170305">
                      <a:extLst>
                        <a:ext uri="{9D8B030D-6E8A-4147-A177-3AD203B41FA5}">
                          <a16:colId xmlns:a16="http://schemas.microsoft.com/office/drawing/2014/main" val="941664571"/>
                        </a:ext>
                      </a:extLst>
                    </a:gridCol>
                    <a:gridCol w="449580">
                      <a:extLst>
                        <a:ext uri="{9D8B030D-6E8A-4147-A177-3AD203B41FA5}">
                          <a16:colId xmlns:a16="http://schemas.microsoft.com/office/drawing/2014/main" val="21155355"/>
                        </a:ext>
                      </a:extLst>
                    </a:gridCol>
                    <a:gridCol w="2896870">
                      <a:extLst>
                        <a:ext uri="{9D8B030D-6E8A-4147-A177-3AD203B41FA5}">
                          <a16:colId xmlns:a16="http://schemas.microsoft.com/office/drawing/2014/main" val="2492878879"/>
                        </a:ext>
                      </a:extLst>
                    </a:gridCol>
                  </a:tblGrid>
                  <a:tr h="167640">
                    <a:tc>
                      <a:txBody>
                        <a:bodyPr/>
                        <a:lstStyle/>
                        <a:p>
                          <a:pPr algn="ctr">
                            <a:spcAft>
                              <a:spcPts val="0"/>
                            </a:spcAft>
                          </a:pPr>
                          <a:r>
                            <a:rPr lang="zh-CN" sz="1100">
                              <a:effectLst/>
                            </a:rPr>
                            <a:t>系统名称</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100">
                              <a:effectLst/>
                            </a:rPr>
                            <a:t>主要策略</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100">
                              <a:effectLst/>
                            </a:rPr>
                            <a:t>去重</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100" dirty="0">
                              <a:effectLst/>
                            </a:rPr>
                            <a:t>具体算法与实现</a:t>
                          </a:r>
                          <a:endParaRPr lang="zh-CN" sz="1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008395947"/>
                      </a:ext>
                    </a:extLst>
                  </a:tr>
                  <a:tr h="167640">
                    <a:tc>
                      <a:txBody>
                        <a:bodyPr/>
                        <a:lstStyle/>
                        <a:p>
                          <a:pPr algn="ctr">
                            <a:spcAft>
                              <a:spcPts val="0"/>
                            </a:spcAft>
                          </a:pPr>
                          <a:r>
                            <a:rPr lang="en-US" sz="1100">
                              <a:effectLst/>
                            </a:rPr>
                            <a:t>DDFS</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rowSpan="6">
                      <a:txBody>
                        <a:bodyPr/>
                        <a:lstStyle/>
                        <a:p>
                          <a:pPr algn="ctr">
                            <a:spcAft>
                              <a:spcPts val="0"/>
                            </a:spcAft>
                          </a:pPr>
                          <a:r>
                            <a:rPr lang="zh-CN" sz="1100" dirty="0">
                              <a:effectLst/>
                            </a:rPr>
                            <a:t>挖掘备份数据</a:t>
                          </a:r>
                        </a:p>
                        <a:p>
                          <a:pPr algn="ctr">
                            <a:spcAft>
                              <a:spcPts val="0"/>
                            </a:spcAft>
                          </a:pPr>
                          <a:r>
                            <a:rPr lang="zh-CN" sz="1100" dirty="0">
                              <a:effectLst/>
                            </a:rPr>
                            <a:t>流的局部性</a:t>
                          </a:r>
                          <a:endParaRPr lang="zh-CN" sz="1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100">
                              <a:effectLst/>
                            </a:rPr>
                            <a:t>精确</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100" b="0" dirty="0">
                              <a:effectLst/>
                              <a:latin typeface="Times New Roman" panose="02020603050405020304" pitchFamily="18" charset="0"/>
                              <a:ea typeface="宋体" panose="02010600030101010101" pitchFamily="2" charset="-122"/>
                              <a:cs typeface="Times New Roman" panose="02020603050405020304" pitchFamily="18" charset="0"/>
                            </a:rPr>
                            <a:t>Bloom Filter优化索引+指纹局部性缓存</a:t>
                          </a:r>
                          <a:endParaRPr lang="zh-CN" sz="1100" b="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0907480"/>
                      </a:ext>
                    </a:extLst>
                  </a:tr>
                  <a:tr h="167640">
                    <a:tc>
                      <a:txBody>
                        <a:bodyPr/>
                        <a:lstStyle/>
                        <a:p>
                          <a:pPr algn="ctr">
                            <a:spcAft>
                              <a:spcPts val="0"/>
                            </a:spcAft>
                          </a:pPr>
                          <a:r>
                            <a:rPr lang="en-US" sz="1100">
                              <a:effectLst/>
                            </a:rPr>
                            <a:t>Sparse Indexing</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vMerge="1">
                      <a:txBody>
                        <a:bodyPr/>
                        <a:lstStyle/>
                        <a:p>
                          <a:endParaRPr lang="zh-CN" altLang="en-US"/>
                        </a:p>
                      </a:txBody>
                      <a:tcPr/>
                    </a:tc>
                    <a:tc>
                      <a:txBody>
                        <a:bodyPr/>
                        <a:lstStyle/>
                        <a:p>
                          <a:pPr algn="ctr">
                            <a:spcAft>
                              <a:spcPts val="0"/>
                            </a:spcAft>
                          </a:pPr>
                          <a:r>
                            <a:rPr lang="zh-CN" sz="1100">
                              <a:effectLst/>
                            </a:rPr>
                            <a:t>近似</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100" dirty="0">
                              <a:effectLst/>
                              <a:latin typeface="Times New Roman" panose="02020603050405020304" pitchFamily="18" charset="0"/>
                              <a:ea typeface="宋体" panose="02010600030101010101" pitchFamily="2" charset="-122"/>
                              <a:cs typeface="Times New Roman" panose="02020603050405020304" pitchFamily="18" charset="0"/>
                            </a:rPr>
                            <a:t>稀疏采样建立索引</a:t>
                          </a:r>
                          <a:r>
                            <a:rPr lang="en-US" sz="1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100" dirty="0">
                              <a:effectLst/>
                              <a:latin typeface="Times New Roman" panose="02020603050405020304" pitchFamily="18" charset="0"/>
                              <a:ea typeface="宋体" panose="02010600030101010101" pitchFamily="2" charset="-122"/>
                              <a:cs typeface="Times New Roman" panose="02020603050405020304" pitchFamily="18" charset="0"/>
                            </a:rPr>
                            <a:t>指纹局部性挖掘</a:t>
                          </a:r>
                        </a:p>
                      </a:txBody>
                      <a:tcPr marL="68580" marR="68580" marT="0" marB="0" anchor="ctr"/>
                    </a:tc>
                    <a:extLst>
                      <a:ext uri="{0D108BD9-81ED-4DB2-BD59-A6C34878D82A}">
                        <a16:rowId xmlns:a16="http://schemas.microsoft.com/office/drawing/2014/main" val="569648060"/>
                      </a:ext>
                    </a:extLst>
                  </a:tr>
                  <a:tr h="167640">
                    <a:tc>
                      <a:txBody>
                        <a:bodyPr/>
                        <a:lstStyle/>
                        <a:p>
                          <a:pPr algn="ctr">
                            <a:spcAft>
                              <a:spcPts val="0"/>
                            </a:spcAft>
                          </a:pPr>
                          <a:r>
                            <a:rPr lang="en-US" sz="1100">
                              <a:effectLst/>
                            </a:rPr>
                            <a:t>HPDS</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vMerge="1">
                      <a:txBody>
                        <a:bodyPr/>
                        <a:lstStyle/>
                        <a:p>
                          <a:endParaRPr lang="zh-CN" altLang="en-US"/>
                        </a:p>
                      </a:txBody>
                      <a:tcPr/>
                    </a:tc>
                    <a:tc>
                      <a:txBody>
                        <a:bodyPr/>
                        <a:lstStyle/>
                        <a:p>
                          <a:pPr algn="ctr">
                            <a:spcAft>
                              <a:spcPts val="0"/>
                            </a:spcAft>
                          </a:pPr>
                          <a:r>
                            <a:rPr lang="zh-CN" sz="1100">
                              <a:effectLst/>
                            </a:rPr>
                            <a:t>近似</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100" dirty="0">
                              <a:effectLst/>
                              <a:latin typeface="Times New Roman" panose="02020603050405020304" pitchFamily="18" charset="0"/>
                              <a:ea typeface="宋体" panose="02010600030101010101" pitchFamily="2" charset="-122"/>
                              <a:cs typeface="Times New Roman" panose="02020603050405020304" pitchFamily="18" charset="0"/>
                            </a:rPr>
                            <a:t>增强型采样组织索引</a:t>
                          </a:r>
                          <a:r>
                            <a:rPr lang="en-US" sz="1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100" dirty="0">
                              <a:effectLst/>
                              <a:latin typeface="Times New Roman" panose="02020603050405020304" pitchFamily="18" charset="0"/>
                              <a:ea typeface="宋体" panose="02010600030101010101" pitchFamily="2" charset="-122"/>
                              <a:cs typeface="Times New Roman" panose="02020603050405020304" pitchFamily="18" charset="0"/>
                            </a:rPr>
                            <a:t>指纹局部性缓存</a:t>
                          </a:r>
                        </a:p>
                      </a:txBody>
                      <a:tcPr marL="68580" marR="68580" marT="0" marB="0" anchor="ctr"/>
                    </a:tc>
                    <a:extLst>
                      <a:ext uri="{0D108BD9-81ED-4DB2-BD59-A6C34878D82A}">
                        <a16:rowId xmlns:a16="http://schemas.microsoft.com/office/drawing/2014/main" val="2665298627"/>
                      </a:ext>
                    </a:extLst>
                  </a:tr>
                  <a:tr h="167640">
                    <a:tc>
                      <a:txBody>
                        <a:bodyPr/>
                        <a:lstStyle/>
                        <a:p>
                          <a:pPr algn="ctr">
                            <a:spcAft>
                              <a:spcPts val="0"/>
                            </a:spcAft>
                          </a:pPr>
                          <a:r>
                            <a:rPr lang="en-US" sz="1100">
                              <a:effectLst/>
                            </a:rPr>
                            <a:t>MAD2</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vMerge="1">
                      <a:txBody>
                        <a:bodyPr/>
                        <a:lstStyle/>
                        <a:p>
                          <a:endParaRPr lang="zh-CN" altLang="en-US"/>
                        </a:p>
                      </a:txBody>
                      <a:tcPr/>
                    </a:tc>
                    <a:tc>
                      <a:txBody>
                        <a:bodyPr/>
                        <a:lstStyle/>
                        <a:p>
                          <a:pPr algn="ctr">
                            <a:spcAft>
                              <a:spcPts val="0"/>
                            </a:spcAft>
                          </a:pPr>
                          <a:r>
                            <a:rPr lang="zh-CN" sz="1100">
                              <a:effectLst/>
                            </a:rPr>
                            <a:t>精确</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100" dirty="0">
                              <a:effectLst/>
                              <a:latin typeface="Times New Roman" panose="02020603050405020304" pitchFamily="18" charset="0"/>
                              <a:ea typeface="宋体" panose="02010600030101010101" pitchFamily="2" charset="-122"/>
                              <a:cs typeface="Times New Roman" panose="02020603050405020304" pitchFamily="18" charset="0"/>
                            </a:rPr>
                            <a:t>Bloom Filter数组+指纹局部性缓存</a:t>
                          </a:r>
                          <a:endParaRPr lang="zh-CN" sz="1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92013045"/>
                      </a:ext>
                    </a:extLst>
                  </a:tr>
                  <a:tr h="167640">
                    <a:tc>
                      <a:txBody>
                        <a:bodyPr/>
                        <a:lstStyle/>
                        <a:p>
                          <a:pPr algn="ctr">
                            <a:spcAft>
                              <a:spcPts val="0"/>
                            </a:spcAft>
                          </a:pPr>
                          <a:r>
                            <a:rPr lang="en-US" sz="1100">
                              <a:effectLst/>
                            </a:rPr>
                            <a:t>SAM</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vMerge="1">
                      <a:txBody>
                        <a:bodyPr/>
                        <a:lstStyle/>
                        <a:p>
                          <a:endParaRPr lang="zh-CN" altLang="en-US"/>
                        </a:p>
                      </a:txBody>
                      <a:tcPr/>
                    </a:tc>
                    <a:tc>
                      <a:txBody>
                        <a:bodyPr/>
                        <a:lstStyle/>
                        <a:p>
                          <a:pPr algn="ctr">
                            <a:spcAft>
                              <a:spcPts val="0"/>
                            </a:spcAft>
                          </a:pPr>
                          <a:r>
                            <a:rPr lang="zh-CN" sz="1100">
                              <a:effectLst/>
                            </a:rPr>
                            <a:t>精确</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100" dirty="0">
                              <a:effectLst/>
                              <a:latin typeface="Times New Roman" panose="02020603050405020304" pitchFamily="18" charset="0"/>
                              <a:ea typeface="宋体" panose="02010600030101010101" pitchFamily="2" charset="-122"/>
                              <a:cs typeface="Times New Roman" panose="02020603050405020304" pitchFamily="18" charset="0"/>
                            </a:rPr>
                            <a:t>挖掘备份文件大小</a:t>
                          </a:r>
                          <a:r>
                            <a:rPr lang="en-US" sz="1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100" dirty="0">
                              <a:effectLst/>
                              <a:latin typeface="Times New Roman" panose="02020603050405020304" pitchFamily="18" charset="0"/>
                              <a:ea typeface="宋体" panose="02010600030101010101" pitchFamily="2" charset="-122"/>
                              <a:cs typeface="Times New Roman" panose="02020603050405020304" pitchFamily="18" charset="0"/>
                            </a:rPr>
                            <a:t>类型</a:t>
                          </a:r>
                          <a:r>
                            <a:rPr lang="en-US" sz="1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100" dirty="0">
                              <a:effectLst/>
                              <a:latin typeface="Times New Roman" panose="02020603050405020304" pitchFamily="18" charset="0"/>
                              <a:ea typeface="宋体" panose="02010600030101010101" pitchFamily="2" charset="-122"/>
                              <a:cs typeface="Times New Roman" panose="02020603050405020304" pitchFamily="18" charset="0"/>
                            </a:rPr>
                            <a:t>局部性等语义</a:t>
                          </a:r>
                        </a:p>
                      </a:txBody>
                      <a:tcPr marL="68580" marR="68580" marT="0" marB="0" anchor="ctr"/>
                    </a:tc>
                    <a:extLst>
                      <a:ext uri="{0D108BD9-81ED-4DB2-BD59-A6C34878D82A}">
                        <a16:rowId xmlns:a16="http://schemas.microsoft.com/office/drawing/2014/main" val="1372977660"/>
                      </a:ext>
                    </a:extLst>
                  </a:tr>
                  <a:tr h="167640">
                    <a:tc>
                      <a:txBody>
                        <a:bodyPr/>
                        <a:lstStyle/>
                        <a:p>
                          <a:pPr algn="ctr">
                            <a:spcAft>
                              <a:spcPts val="0"/>
                            </a:spcAft>
                          </a:pPr>
                          <a:r>
                            <a:rPr lang="en-US" sz="1100">
                              <a:effectLst/>
                            </a:rPr>
                            <a:t>BLC</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vMerge="1">
                      <a:txBody>
                        <a:bodyPr/>
                        <a:lstStyle/>
                        <a:p>
                          <a:endParaRPr lang="zh-CN" altLang="en-US"/>
                        </a:p>
                      </a:txBody>
                      <a:tcPr/>
                    </a:tc>
                    <a:tc>
                      <a:txBody>
                        <a:bodyPr/>
                        <a:lstStyle/>
                        <a:p>
                          <a:pPr algn="ctr">
                            <a:spcAft>
                              <a:spcPts val="0"/>
                            </a:spcAft>
                          </a:pPr>
                          <a:r>
                            <a:rPr lang="zh-CN" sz="1100">
                              <a:effectLst/>
                            </a:rPr>
                            <a:t>精确</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100" dirty="0">
                              <a:effectLst/>
                              <a:latin typeface="Times New Roman" panose="02020603050405020304" pitchFamily="18" charset="0"/>
                              <a:ea typeface="宋体" panose="02010600030101010101" pitchFamily="2" charset="-122"/>
                              <a:cs typeface="Times New Roman" panose="02020603050405020304" pitchFamily="18" charset="0"/>
                            </a:rPr>
                            <a:t>在内存中缓存最近备份数据流的局部性</a:t>
                          </a:r>
                        </a:p>
                      </a:txBody>
                      <a:tcPr marL="68580" marR="68580" marT="0" marB="0" anchor="ctr"/>
                    </a:tc>
                    <a:extLst>
                      <a:ext uri="{0D108BD9-81ED-4DB2-BD59-A6C34878D82A}">
                        <a16:rowId xmlns:a16="http://schemas.microsoft.com/office/drawing/2014/main" val="4034121155"/>
                      </a:ext>
                    </a:extLst>
                  </a:tr>
                  <a:tr h="167640">
                    <a:tc>
                      <a:txBody>
                        <a:bodyPr/>
                        <a:lstStyle/>
                        <a:p>
                          <a:pPr algn="ctr">
                            <a:spcAft>
                              <a:spcPts val="0"/>
                            </a:spcAft>
                          </a:pPr>
                          <a:r>
                            <a:rPr lang="en-US" sz="1100">
                              <a:effectLst/>
                            </a:rPr>
                            <a:t>Extreme Binning</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rowSpan="2">
                      <a:txBody>
                        <a:bodyPr/>
                        <a:lstStyle/>
                        <a:p>
                          <a:pPr algn="ctr">
                            <a:spcAft>
                              <a:spcPts val="0"/>
                            </a:spcAft>
                          </a:pPr>
                          <a:r>
                            <a:rPr lang="zh-CN" sz="1100">
                              <a:effectLst/>
                            </a:rPr>
                            <a:t>挖掘备份数据</a:t>
                          </a:r>
                        </a:p>
                        <a:p>
                          <a:pPr algn="ctr">
                            <a:spcAft>
                              <a:spcPts val="0"/>
                            </a:spcAft>
                          </a:pPr>
                          <a:r>
                            <a:rPr lang="zh-CN" sz="1100">
                              <a:effectLst/>
                            </a:rPr>
                            <a:t>流的相似性</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100">
                              <a:effectLst/>
                            </a:rPr>
                            <a:t>近似</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100" dirty="0">
                              <a:effectLst/>
                              <a:latin typeface="Times New Roman" panose="02020603050405020304" pitchFamily="18" charset="0"/>
                              <a:ea typeface="宋体" panose="02010600030101010101" pitchFamily="2" charset="-122"/>
                              <a:cs typeface="Times New Roman" panose="02020603050405020304" pitchFamily="18" charset="0"/>
                            </a:rPr>
                            <a:t>使用文件代表指纹组织索引</a:t>
                          </a:r>
                        </a:p>
                      </a:txBody>
                      <a:tcPr marL="68580" marR="68580" marT="0" marB="0" anchor="ctr"/>
                    </a:tc>
                    <a:extLst>
                      <a:ext uri="{0D108BD9-81ED-4DB2-BD59-A6C34878D82A}">
                        <a16:rowId xmlns:a16="http://schemas.microsoft.com/office/drawing/2014/main" val="4219752146"/>
                      </a:ext>
                    </a:extLst>
                  </a:tr>
                  <a:tr h="167640">
                    <a:tc>
                      <a:txBody>
                        <a:bodyPr/>
                        <a:lstStyle/>
                        <a:p>
                          <a:pPr algn="ctr">
                            <a:spcAft>
                              <a:spcPts val="0"/>
                            </a:spcAft>
                          </a:pPr>
                          <a:r>
                            <a:rPr lang="en-US" sz="1100">
                              <a:effectLst/>
                            </a:rPr>
                            <a:t>Aronovich et al.</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vMerge="1">
                      <a:txBody>
                        <a:bodyPr/>
                        <a:lstStyle/>
                        <a:p>
                          <a:endParaRPr lang="zh-CN" altLang="en-US"/>
                        </a:p>
                      </a:txBody>
                      <a:tcPr/>
                    </a:tc>
                    <a:tc>
                      <a:txBody>
                        <a:bodyPr/>
                        <a:lstStyle/>
                        <a:p>
                          <a:pPr algn="ctr">
                            <a:spcAft>
                              <a:spcPts val="0"/>
                            </a:spcAft>
                          </a:pPr>
                          <a:r>
                            <a:rPr lang="zh-CN" sz="1100">
                              <a:effectLst/>
                            </a:rPr>
                            <a:t>近似</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100" dirty="0">
                              <a:effectLst/>
                              <a:latin typeface="Times New Roman" panose="02020603050405020304" pitchFamily="18" charset="0"/>
                              <a:ea typeface="宋体" panose="02010600030101010101" pitchFamily="2" charset="-122"/>
                              <a:cs typeface="Times New Roman" panose="02020603050405020304" pitchFamily="18" charset="0"/>
                            </a:rPr>
                            <a:t>用</a:t>
                          </a:r>
                          <a:r>
                            <a:rPr lang="en-US" sz="1100" dirty="0">
                              <a:effectLst/>
                              <a:latin typeface="Times New Roman" panose="02020603050405020304" pitchFamily="18" charset="0"/>
                              <a:ea typeface="宋体" panose="02010600030101010101" pitchFamily="2" charset="-122"/>
                              <a:cs typeface="Times New Roman" panose="02020603050405020304" pitchFamily="18" charset="0"/>
                            </a:rPr>
                            <a:t>Rabin</a:t>
                          </a:r>
                          <a:r>
                            <a:rPr lang="zh-CN" sz="1100" dirty="0">
                              <a:effectLst/>
                              <a:latin typeface="Times New Roman" panose="02020603050405020304" pitchFamily="18" charset="0"/>
                              <a:ea typeface="宋体" panose="02010600030101010101" pitchFamily="2" charset="-122"/>
                              <a:cs typeface="Times New Roman" panose="02020603050405020304" pitchFamily="18" charset="0"/>
                            </a:rPr>
                            <a:t>指纹构建数据块相似性签名</a:t>
                          </a:r>
                        </a:p>
                      </a:txBody>
                      <a:tcPr marL="68580" marR="68580" marT="0" marB="0" anchor="ctr"/>
                    </a:tc>
                    <a:extLst>
                      <a:ext uri="{0D108BD9-81ED-4DB2-BD59-A6C34878D82A}">
                        <a16:rowId xmlns:a16="http://schemas.microsoft.com/office/drawing/2014/main" val="3324953221"/>
                      </a:ext>
                    </a:extLst>
                  </a:tr>
                  <a:tr h="167640">
                    <a:tc>
                      <a:txBody>
                        <a:bodyPr/>
                        <a:lstStyle/>
                        <a:p>
                          <a:pPr algn="ctr">
                            <a:spcAft>
                              <a:spcPts val="0"/>
                            </a:spcAft>
                          </a:pPr>
                          <a:r>
                            <a:rPr lang="en-US" sz="1100">
                              <a:effectLst/>
                            </a:rPr>
                            <a:t>ChunkStash</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rowSpan="4">
                      <a:txBody>
                        <a:bodyPr/>
                        <a:lstStyle/>
                        <a:p>
                          <a:pPr algn="ctr">
                            <a:spcAft>
                              <a:spcPts val="0"/>
                            </a:spcAft>
                          </a:pPr>
                          <a:r>
                            <a:rPr lang="zh-CN" sz="1100">
                              <a:effectLst/>
                            </a:rPr>
                            <a:t>利用固态盘</a:t>
                          </a:r>
                        </a:p>
                        <a:p>
                          <a:pPr algn="ctr">
                            <a:spcAft>
                              <a:spcPts val="0"/>
                            </a:spcAft>
                          </a:pPr>
                          <a:r>
                            <a:rPr lang="zh-CN" sz="1100">
                              <a:effectLst/>
                            </a:rPr>
                            <a:t>加速指纹查找</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100">
                              <a:effectLst/>
                            </a:rPr>
                            <a:t>精确</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100" dirty="0">
                              <a:effectLst/>
                              <a:latin typeface="Times New Roman" panose="02020603050405020304" pitchFamily="18" charset="0"/>
                              <a:ea typeface="宋体" panose="02010600030101010101" pitchFamily="2" charset="-122"/>
                              <a:cs typeface="Times New Roman" panose="02020603050405020304" pitchFamily="18" charset="0"/>
                            </a:rPr>
                            <a:t>Cuckoo</a:t>
                          </a:r>
                          <a:r>
                            <a:rPr lang="zh-CN" sz="1100" dirty="0">
                              <a:effectLst/>
                              <a:latin typeface="Times New Roman" panose="02020603050405020304" pitchFamily="18" charset="0"/>
                              <a:ea typeface="宋体" panose="02010600030101010101" pitchFamily="2" charset="-122"/>
                              <a:cs typeface="Times New Roman" panose="02020603050405020304" pitchFamily="18" charset="0"/>
                            </a:rPr>
                            <a:t>哈希组织内存索引</a:t>
                          </a:r>
                          <a:r>
                            <a:rPr lang="en-US" sz="1100" dirty="0">
                              <a:effectLst/>
                              <a:latin typeface="Times New Roman" panose="02020603050405020304" pitchFamily="18" charset="0"/>
                              <a:ea typeface="宋体" panose="02010600030101010101" pitchFamily="2" charset="-122"/>
                              <a:cs typeface="Times New Roman" panose="02020603050405020304" pitchFamily="18" charset="0"/>
                            </a:rPr>
                            <a:t>+SSD</a:t>
                          </a:r>
                          <a:r>
                            <a:rPr lang="zh-CN" sz="1100" dirty="0">
                              <a:effectLst/>
                              <a:latin typeface="Times New Roman" panose="02020603050405020304" pitchFamily="18" charset="0"/>
                              <a:ea typeface="宋体" panose="02010600030101010101" pitchFamily="2" charset="-122"/>
                              <a:cs typeface="Times New Roman" panose="02020603050405020304" pitchFamily="18" charset="0"/>
                            </a:rPr>
                            <a:t>指纹存储</a:t>
                          </a:r>
                        </a:p>
                      </a:txBody>
                      <a:tcPr marL="68580" marR="68580" marT="0" marB="0" anchor="ctr"/>
                    </a:tc>
                    <a:extLst>
                      <a:ext uri="{0D108BD9-81ED-4DB2-BD59-A6C34878D82A}">
                        <a16:rowId xmlns:a16="http://schemas.microsoft.com/office/drawing/2014/main" val="734600206"/>
                      </a:ext>
                    </a:extLst>
                  </a:tr>
                  <a:tr h="167640">
                    <a:tc>
                      <a:txBody>
                        <a:bodyPr/>
                        <a:lstStyle/>
                        <a:p>
                          <a:pPr algn="ctr">
                            <a:spcAft>
                              <a:spcPts val="0"/>
                            </a:spcAft>
                          </a:pPr>
                          <a:r>
                            <a:rPr lang="en-US" sz="1100">
                              <a:effectLst/>
                            </a:rPr>
                            <a:t>FlashStore</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vMerge="1">
                      <a:txBody>
                        <a:bodyPr/>
                        <a:lstStyle/>
                        <a:p>
                          <a:endParaRPr lang="zh-CN" altLang="en-US"/>
                        </a:p>
                      </a:txBody>
                      <a:tcPr/>
                    </a:tc>
                    <a:tc>
                      <a:txBody>
                        <a:bodyPr/>
                        <a:lstStyle/>
                        <a:p>
                          <a:pPr algn="ctr">
                            <a:spcAft>
                              <a:spcPts val="0"/>
                            </a:spcAft>
                          </a:pPr>
                          <a:r>
                            <a:rPr lang="zh-CN" sz="1100">
                              <a:effectLst/>
                            </a:rPr>
                            <a:t>精确</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100" dirty="0" err="1">
                              <a:effectLst/>
                              <a:latin typeface="Times New Roman" panose="02020603050405020304" pitchFamily="18" charset="0"/>
                              <a:ea typeface="宋体" panose="02010600030101010101" pitchFamily="2" charset="-122"/>
                              <a:cs typeface="Times New Roman" panose="02020603050405020304" pitchFamily="18" charset="0"/>
                            </a:rPr>
                            <a:t>Cuckoo哈希+Bloom</a:t>
                          </a:r>
                          <a:r>
                            <a:rPr lang="en-US" sz="1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100" dirty="0" err="1">
                              <a:effectLst/>
                              <a:latin typeface="Times New Roman" panose="02020603050405020304" pitchFamily="18" charset="0"/>
                              <a:ea typeface="宋体" panose="02010600030101010101" pitchFamily="2" charset="-122"/>
                              <a:cs typeface="Times New Roman" panose="02020603050405020304" pitchFamily="18" charset="0"/>
                            </a:rPr>
                            <a:t>Filter+SSD指纹存储</a:t>
                          </a:r>
                          <a:endParaRPr lang="zh-CN" sz="1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27924020"/>
                      </a:ext>
                    </a:extLst>
                  </a:tr>
                  <a:tr h="167640">
                    <a:tc>
                      <a:txBody>
                        <a:bodyPr/>
                        <a:lstStyle/>
                        <a:p>
                          <a:pPr algn="ctr">
                            <a:spcAft>
                              <a:spcPts val="0"/>
                            </a:spcAft>
                          </a:pPr>
                          <a:r>
                            <a:rPr lang="en-US" sz="1100">
                              <a:effectLst/>
                            </a:rPr>
                            <a:t>DedupeV1</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vMerge="1">
                      <a:txBody>
                        <a:bodyPr/>
                        <a:lstStyle/>
                        <a:p>
                          <a:endParaRPr lang="zh-CN" altLang="en-US"/>
                        </a:p>
                      </a:txBody>
                      <a:tcPr/>
                    </a:tc>
                    <a:tc>
                      <a:txBody>
                        <a:bodyPr/>
                        <a:lstStyle/>
                        <a:p>
                          <a:pPr algn="ctr">
                            <a:spcAft>
                              <a:spcPts val="0"/>
                            </a:spcAft>
                          </a:pPr>
                          <a:r>
                            <a:rPr lang="zh-CN" sz="1100">
                              <a:effectLst/>
                            </a:rPr>
                            <a:t>精确</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100" dirty="0">
                              <a:effectLst/>
                              <a:latin typeface="Times New Roman" panose="02020603050405020304" pitchFamily="18" charset="0"/>
                              <a:ea typeface="宋体" panose="02010600030101010101" pitchFamily="2" charset="-122"/>
                              <a:cs typeface="Times New Roman" panose="02020603050405020304" pitchFamily="18" charset="0"/>
                            </a:rPr>
                            <a:t>直接把指纹存储在</a:t>
                          </a:r>
                          <a:r>
                            <a:rPr lang="en-US" sz="1100" dirty="0">
                              <a:effectLst/>
                              <a:latin typeface="Times New Roman" panose="02020603050405020304" pitchFamily="18" charset="0"/>
                              <a:ea typeface="宋体" panose="02010600030101010101" pitchFamily="2" charset="-122"/>
                              <a:cs typeface="Times New Roman" panose="02020603050405020304" pitchFamily="18" charset="0"/>
                            </a:rPr>
                            <a:t>SSD</a:t>
                          </a:r>
                          <a:r>
                            <a:rPr lang="zh-CN" sz="1100" dirty="0">
                              <a:effectLst/>
                              <a:latin typeface="Times New Roman" panose="02020603050405020304" pitchFamily="18" charset="0"/>
                              <a:ea typeface="宋体" panose="02010600030101010101" pitchFamily="2" charset="-122"/>
                              <a:cs typeface="Times New Roman" panose="02020603050405020304" pitchFamily="18" charset="0"/>
                            </a:rPr>
                            <a:t>设备上加速索引</a:t>
                          </a:r>
                        </a:p>
                      </a:txBody>
                      <a:tcPr marL="68580" marR="68580" marT="0" marB="0" anchor="ctr"/>
                    </a:tc>
                    <a:extLst>
                      <a:ext uri="{0D108BD9-81ED-4DB2-BD59-A6C34878D82A}">
                        <a16:rowId xmlns:a16="http://schemas.microsoft.com/office/drawing/2014/main" val="2046455261"/>
                      </a:ext>
                    </a:extLst>
                  </a:tr>
                  <a:tr h="167640">
                    <a:tc>
                      <a:txBody>
                        <a:bodyPr/>
                        <a:lstStyle/>
                        <a:p>
                          <a:pPr algn="ctr">
                            <a:spcAft>
                              <a:spcPts val="0"/>
                            </a:spcAft>
                          </a:pPr>
                          <a:r>
                            <a:rPr lang="en-US" sz="1100">
                              <a:effectLst/>
                            </a:rPr>
                            <a:t>BloomStore</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vMerge="1">
                      <a:txBody>
                        <a:bodyPr/>
                        <a:lstStyle/>
                        <a:p>
                          <a:endParaRPr lang="zh-CN" altLang="en-US"/>
                        </a:p>
                      </a:txBody>
                      <a:tcPr/>
                    </a:tc>
                    <a:tc>
                      <a:txBody>
                        <a:bodyPr/>
                        <a:lstStyle/>
                        <a:p>
                          <a:pPr algn="ctr">
                            <a:spcAft>
                              <a:spcPts val="0"/>
                            </a:spcAft>
                          </a:pPr>
                          <a:r>
                            <a:rPr lang="zh-CN" sz="1100">
                              <a:effectLst/>
                            </a:rPr>
                            <a:t>精确</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100" dirty="0">
                              <a:effectLst/>
                              <a:latin typeface="Times New Roman" panose="02020603050405020304" pitchFamily="18" charset="0"/>
                              <a:ea typeface="宋体" panose="02010600030101010101" pitchFamily="2" charset="-122"/>
                              <a:cs typeface="Times New Roman" panose="02020603050405020304" pitchFamily="18" charset="0"/>
                            </a:rPr>
                            <a:t>Bloom </a:t>
                          </a:r>
                          <a:r>
                            <a:rPr lang="en-US" sz="1100" dirty="0" err="1">
                              <a:effectLst/>
                              <a:latin typeface="Times New Roman" panose="02020603050405020304" pitchFamily="18" charset="0"/>
                              <a:ea typeface="宋体" panose="02010600030101010101" pitchFamily="2" charset="-122"/>
                              <a:cs typeface="Times New Roman" panose="02020603050405020304" pitchFamily="18" charset="0"/>
                            </a:rPr>
                            <a:t>Filter内存索引+SSD指纹存储</a:t>
                          </a:r>
                          <a:endParaRPr lang="zh-CN" sz="1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89311094"/>
                      </a:ext>
                    </a:extLst>
                  </a:tr>
                  <a:tr h="167640">
                    <a:tc>
                      <a:txBody>
                        <a:bodyPr/>
                        <a:lstStyle/>
                        <a:p>
                          <a:pPr algn="ctr">
                            <a:spcAft>
                              <a:spcPts val="0"/>
                            </a:spcAft>
                          </a:pPr>
                          <a:r>
                            <a:rPr lang="en-US" sz="1100">
                              <a:effectLst/>
                            </a:rPr>
                            <a:t>HYDRAstor</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rowSpan="6">
                      <a:txBody>
                        <a:bodyPr/>
                        <a:lstStyle/>
                        <a:p>
                          <a:pPr algn="ctr">
                            <a:spcAft>
                              <a:spcPts val="0"/>
                            </a:spcAft>
                          </a:pPr>
                          <a:r>
                            <a:rPr lang="zh-CN" sz="1100" dirty="0">
                              <a:effectLst/>
                            </a:rPr>
                            <a:t>基于多节点的</a:t>
                          </a:r>
                        </a:p>
                        <a:p>
                          <a:pPr algn="ctr">
                            <a:spcAft>
                              <a:spcPts val="0"/>
                            </a:spcAft>
                          </a:pPr>
                          <a:r>
                            <a:rPr lang="zh-CN" sz="1100" dirty="0">
                              <a:effectLst/>
                            </a:rPr>
                            <a:t>集群去重</a:t>
                          </a:r>
                          <a:endParaRPr lang="zh-CN" sz="1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100">
                              <a:effectLst/>
                            </a:rPr>
                            <a:t>精确</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100" dirty="0">
                              <a:effectLst/>
                              <a:latin typeface="Times New Roman" panose="02020603050405020304" pitchFamily="18" charset="0"/>
                              <a:ea typeface="宋体" panose="02010600030101010101" pitchFamily="2" charset="-122"/>
                              <a:cs typeface="Times New Roman" panose="02020603050405020304" pitchFamily="18" charset="0"/>
                            </a:rPr>
                            <a:t>基于指纹前缀的静态路由技术</a:t>
                          </a:r>
                        </a:p>
                      </a:txBody>
                      <a:tcPr marL="68580" marR="68580" marT="0" marB="0" anchor="ctr"/>
                    </a:tc>
                    <a:extLst>
                      <a:ext uri="{0D108BD9-81ED-4DB2-BD59-A6C34878D82A}">
                        <a16:rowId xmlns:a16="http://schemas.microsoft.com/office/drawing/2014/main" val="3316730227"/>
                      </a:ext>
                    </a:extLst>
                  </a:tr>
                  <a:tr h="167640">
                    <a:tc>
                      <a:txBody>
                        <a:bodyPr/>
                        <a:lstStyle/>
                        <a:p>
                          <a:pPr algn="ctr">
                            <a:spcAft>
                              <a:spcPts val="0"/>
                            </a:spcAft>
                          </a:pPr>
                          <a:r>
                            <a:rPr lang="en-US" sz="1100">
                              <a:effectLst/>
                            </a:rPr>
                            <a:t>DEBAR</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vMerge="1">
                      <a:txBody>
                        <a:bodyPr/>
                        <a:lstStyle/>
                        <a:p>
                          <a:endParaRPr lang="zh-CN" altLang="en-US"/>
                        </a:p>
                      </a:txBody>
                      <a:tcPr/>
                    </a:tc>
                    <a:tc>
                      <a:txBody>
                        <a:bodyPr/>
                        <a:lstStyle/>
                        <a:p>
                          <a:pPr algn="ctr">
                            <a:spcAft>
                              <a:spcPts val="0"/>
                            </a:spcAft>
                          </a:pPr>
                          <a:r>
                            <a:rPr lang="zh-CN" sz="1100">
                              <a:effectLst/>
                            </a:rPr>
                            <a:t>精确</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100" dirty="0">
                              <a:effectLst/>
                              <a:latin typeface="Times New Roman" panose="02020603050405020304" pitchFamily="18" charset="0"/>
                              <a:ea typeface="宋体" panose="02010600030101010101" pitchFamily="2" charset="-122"/>
                              <a:cs typeface="Times New Roman" panose="02020603050405020304" pitchFamily="18" charset="0"/>
                            </a:rPr>
                            <a:t>后处理的指纹批量去重算法</a:t>
                          </a:r>
                        </a:p>
                      </a:txBody>
                      <a:tcPr marL="68580" marR="68580" marT="0" marB="0" anchor="ctr"/>
                    </a:tc>
                    <a:extLst>
                      <a:ext uri="{0D108BD9-81ED-4DB2-BD59-A6C34878D82A}">
                        <a16:rowId xmlns:a16="http://schemas.microsoft.com/office/drawing/2014/main" val="405670505"/>
                      </a:ext>
                    </a:extLst>
                  </a:tr>
                  <a:tr h="167640">
                    <a:tc>
                      <a:txBody>
                        <a:bodyPr/>
                        <a:lstStyle/>
                        <a:p>
                          <a:pPr algn="ctr">
                            <a:spcAft>
                              <a:spcPts val="0"/>
                            </a:spcAft>
                          </a:pPr>
                          <a:r>
                            <a:rPr lang="en-US" sz="1100">
                              <a:effectLst/>
                            </a:rPr>
                            <a:t>Dong et al.</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vMerge="1">
                      <a:txBody>
                        <a:bodyPr/>
                        <a:lstStyle/>
                        <a:p>
                          <a:endParaRPr lang="zh-CN" altLang="en-US"/>
                        </a:p>
                      </a:txBody>
                      <a:tcPr/>
                    </a:tc>
                    <a:tc>
                      <a:txBody>
                        <a:bodyPr/>
                        <a:lstStyle/>
                        <a:p>
                          <a:pPr algn="ctr">
                            <a:spcAft>
                              <a:spcPts val="0"/>
                            </a:spcAft>
                          </a:pPr>
                          <a:r>
                            <a:rPr lang="zh-CN" sz="1100">
                              <a:effectLst/>
                            </a:rPr>
                            <a:t>近似</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100" dirty="0">
                              <a:effectLst/>
                              <a:latin typeface="Times New Roman" panose="02020603050405020304" pitchFamily="18" charset="0"/>
                              <a:ea typeface="宋体" panose="02010600030101010101" pitchFamily="2" charset="-122"/>
                              <a:cs typeface="Times New Roman" panose="02020603050405020304" pitchFamily="18" charset="0"/>
                            </a:rPr>
                            <a:t>基于超级块的代表指纹路由技术</a:t>
                          </a:r>
                        </a:p>
                      </a:txBody>
                      <a:tcPr marL="68580" marR="68580" marT="0" marB="0" anchor="ctr"/>
                    </a:tc>
                    <a:extLst>
                      <a:ext uri="{0D108BD9-81ED-4DB2-BD59-A6C34878D82A}">
                        <a16:rowId xmlns:a16="http://schemas.microsoft.com/office/drawing/2014/main" val="4053533986"/>
                      </a:ext>
                    </a:extLst>
                  </a:tr>
                  <a:tr h="405956">
                    <a:tc>
                      <a:txBody>
                        <a:bodyPr/>
                        <a:lstStyle/>
                        <a:p>
                          <a:endParaRPr lang="zh-CN"/>
                        </a:p>
                      </a:txBody>
                      <a:tcPr marL="68580" marR="68580" marT="0" marB="0" anchor="ctr">
                        <a:blipFill>
                          <a:blip r:embed="rId3"/>
                          <a:stretch>
                            <a:fillRect l="-459" t="-667164" r="-342202" b="-208955"/>
                          </a:stretch>
                        </a:blipFill>
                      </a:tcPr>
                    </a:tc>
                    <a:tc vMerge="1">
                      <a:txBody>
                        <a:bodyPr/>
                        <a:lstStyle/>
                        <a:p>
                          <a:endParaRPr lang="zh-CN" altLang="en-US"/>
                        </a:p>
                      </a:txBody>
                      <a:tcPr/>
                    </a:tc>
                    <a:tc>
                      <a:txBody>
                        <a:bodyPr/>
                        <a:lstStyle/>
                        <a:p>
                          <a:pPr algn="ctr">
                            <a:spcAft>
                              <a:spcPts val="0"/>
                            </a:spcAft>
                          </a:pPr>
                          <a:r>
                            <a:rPr lang="zh-CN" sz="1100">
                              <a:effectLst/>
                            </a:rPr>
                            <a:t>近似</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100" dirty="0">
                              <a:effectLst/>
                              <a:latin typeface="Times New Roman" panose="02020603050405020304" pitchFamily="18" charset="0"/>
                              <a:ea typeface="宋体" panose="02010600030101010101" pitchFamily="2" charset="-122"/>
                              <a:cs typeface="Times New Roman" panose="02020603050405020304" pitchFamily="18" charset="0"/>
                            </a:rPr>
                            <a:t>相似性和局部性结合路由技术</a:t>
                          </a:r>
                        </a:p>
                      </a:txBody>
                      <a:tcPr marL="68580" marR="68580" marT="0" marB="0" anchor="ctr"/>
                    </a:tc>
                    <a:extLst>
                      <a:ext uri="{0D108BD9-81ED-4DB2-BD59-A6C34878D82A}">
                        <a16:rowId xmlns:a16="http://schemas.microsoft.com/office/drawing/2014/main" val="1881355323"/>
                      </a:ext>
                    </a:extLst>
                  </a:tr>
                  <a:tr h="167640">
                    <a:tc>
                      <a:txBody>
                        <a:bodyPr/>
                        <a:lstStyle/>
                        <a:p>
                          <a:pPr algn="ctr">
                            <a:spcAft>
                              <a:spcPts val="0"/>
                            </a:spcAft>
                          </a:pPr>
                          <a:r>
                            <a:rPr lang="en-US" sz="1100">
                              <a:effectLst/>
                            </a:rPr>
                            <a:t>Kaiser et al.</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vMerge="1">
                      <a:txBody>
                        <a:bodyPr/>
                        <a:lstStyle/>
                        <a:p>
                          <a:endParaRPr lang="zh-CN" altLang="en-US"/>
                        </a:p>
                      </a:txBody>
                      <a:tcPr/>
                    </a:tc>
                    <a:tc>
                      <a:txBody>
                        <a:bodyPr/>
                        <a:lstStyle/>
                        <a:p>
                          <a:pPr algn="ctr">
                            <a:spcAft>
                              <a:spcPts val="0"/>
                            </a:spcAft>
                          </a:pPr>
                          <a:r>
                            <a:rPr lang="zh-CN" sz="1100">
                              <a:effectLst/>
                            </a:rPr>
                            <a:t>精确</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100" dirty="0">
                              <a:effectLst/>
                              <a:latin typeface="Times New Roman" panose="02020603050405020304" pitchFamily="18" charset="0"/>
                              <a:ea typeface="宋体" panose="02010600030101010101" pitchFamily="2" charset="-122"/>
                              <a:cs typeface="Times New Roman" panose="02020603050405020304" pitchFamily="18" charset="0"/>
                            </a:rPr>
                            <a:t>建立了联合分布式的共享指纹索引</a:t>
                          </a:r>
                        </a:p>
                      </a:txBody>
                      <a:tcPr marL="68580" marR="68580" marT="0" marB="0" anchor="ctr"/>
                    </a:tc>
                    <a:extLst>
                      <a:ext uri="{0D108BD9-81ED-4DB2-BD59-A6C34878D82A}">
                        <a16:rowId xmlns:a16="http://schemas.microsoft.com/office/drawing/2014/main" val="1400837756"/>
                      </a:ext>
                    </a:extLst>
                  </a:tr>
                  <a:tr h="167640">
                    <a:tc>
                      <a:txBody>
                        <a:bodyPr/>
                        <a:lstStyle/>
                        <a:p>
                          <a:pPr algn="ctr">
                            <a:spcAft>
                              <a:spcPts val="0"/>
                            </a:spcAft>
                          </a:pPr>
                          <a:r>
                            <a:rPr lang="en-US" sz="1100">
                              <a:effectLst/>
                            </a:rPr>
                            <a:t>Produck</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vMerge="1">
                      <a:txBody>
                        <a:bodyPr/>
                        <a:lstStyle/>
                        <a:p>
                          <a:endParaRPr lang="zh-CN" altLang="en-US"/>
                        </a:p>
                      </a:txBody>
                      <a:tcPr/>
                    </a:tc>
                    <a:tc>
                      <a:txBody>
                        <a:bodyPr/>
                        <a:lstStyle/>
                        <a:p>
                          <a:pPr algn="ctr">
                            <a:spcAft>
                              <a:spcPts val="0"/>
                            </a:spcAft>
                          </a:pPr>
                          <a:r>
                            <a:rPr lang="zh-CN" sz="1100">
                              <a:effectLst/>
                            </a:rPr>
                            <a:t>近似</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100" dirty="0">
                              <a:effectLst/>
                              <a:latin typeface="Times New Roman" panose="02020603050405020304" pitchFamily="18" charset="0"/>
                              <a:ea typeface="宋体" panose="02010600030101010101" pitchFamily="2" charset="-122"/>
                              <a:cs typeface="Times New Roman" panose="02020603050405020304" pitchFamily="18" charset="0"/>
                            </a:rPr>
                            <a:t>轻量级的基于概率路由技术</a:t>
                          </a:r>
                        </a:p>
                      </a:txBody>
                      <a:tcPr marL="68580" marR="68580" marT="0" marB="0" anchor="ctr"/>
                    </a:tc>
                    <a:extLst>
                      <a:ext uri="{0D108BD9-81ED-4DB2-BD59-A6C34878D82A}">
                        <a16:rowId xmlns:a16="http://schemas.microsoft.com/office/drawing/2014/main" val="1843118485"/>
                      </a:ext>
                    </a:extLst>
                  </a:tr>
                </a:tbl>
              </a:graphicData>
            </a:graphic>
          </p:graphicFrame>
        </mc:Fallback>
      </mc:AlternateContent>
    </p:spTree>
    <p:extLst>
      <p:ext uri="{BB962C8B-B14F-4D97-AF65-F5344CB8AC3E}">
        <p14:creationId xmlns:p14="http://schemas.microsoft.com/office/powerpoint/2010/main" val="1952977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7269CCC-E0F3-49D7-AA33-B96D0AFE5778}"/>
              </a:ext>
            </a:extLst>
          </p:cNvPr>
          <p:cNvSpPr>
            <a:spLocks noGrp="1"/>
          </p:cNvSpPr>
          <p:nvPr>
            <p:ph type="sldNum" sz="quarter" idx="12"/>
          </p:nvPr>
        </p:nvSpPr>
        <p:spPr/>
        <p:txBody>
          <a:bodyPr/>
          <a:lstStyle/>
          <a:p>
            <a:pPr>
              <a:defRPr/>
            </a:pPr>
            <a:fld id="{6A90D09A-ED5D-47CC-A45F-D492BA9A6C1B}" type="slidenum">
              <a:rPr lang="en-US" altLang="zh-CN" smtClean="0">
                <a:solidFill>
                  <a:srgbClr val="000000"/>
                </a:solidFill>
              </a:rPr>
              <a:t>19</a:t>
            </a:fld>
            <a:endParaRPr lang="en-US" altLang="zh-CN" dirty="0">
              <a:solidFill>
                <a:srgbClr val="000000"/>
              </a:solidFill>
            </a:endParaRPr>
          </a:p>
        </p:txBody>
      </p:sp>
      <p:sp>
        <p:nvSpPr>
          <p:cNvPr id="5" name="矩形 4">
            <a:extLst>
              <a:ext uri="{FF2B5EF4-FFF2-40B4-BE49-F238E27FC236}">
                <a16:creationId xmlns:a16="http://schemas.microsoft.com/office/drawing/2014/main" id="{DEE0106E-D231-411B-B6E9-6E67913E43FC}"/>
              </a:ext>
            </a:extLst>
          </p:cNvPr>
          <p:cNvSpPr/>
          <p:nvPr/>
        </p:nvSpPr>
        <p:spPr>
          <a:xfrm>
            <a:off x="1" y="905630"/>
            <a:ext cx="9144000" cy="550862"/>
          </a:xfrm>
          <a:prstGeom prst="rect">
            <a:avLst/>
          </a:prstGeom>
          <a:solidFill>
            <a:schemeClr val="accent5">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Rectangle 47">
            <a:extLst>
              <a:ext uri="{FF2B5EF4-FFF2-40B4-BE49-F238E27FC236}">
                <a16:creationId xmlns:a16="http://schemas.microsoft.com/office/drawing/2014/main" id="{F2C60445-E6CA-40CF-B918-B503E2B1E8A8}"/>
              </a:ext>
            </a:extLst>
          </p:cNvPr>
          <p:cNvSpPr>
            <a:spLocks noChangeArrowheads="1"/>
          </p:cNvSpPr>
          <p:nvPr/>
        </p:nvSpPr>
        <p:spPr bwMode="auto">
          <a:xfrm>
            <a:off x="295274" y="921312"/>
            <a:ext cx="19367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3200" b="1" dirty="0">
                <a:latin typeface="微软雅黑" panose="020B0503020204020204" pitchFamily="34" charset="-122"/>
                <a:ea typeface="微软雅黑" panose="020B0503020204020204" pitchFamily="34" charset="-122"/>
                <a:cs typeface="Arial" panose="020B0604020202020204" pitchFamily="34" charset="0"/>
              </a:rPr>
              <a:t>基本流程</a:t>
            </a:r>
            <a:endParaRPr lang="en-US" altLang="zh-CN" sz="32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矩形 6">
            <a:extLst>
              <a:ext uri="{FF2B5EF4-FFF2-40B4-BE49-F238E27FC236}">
                <a16:creationId xmlns:a16="http://schemas.microsoft.com/office/drawing/2014/main" id="{F88C18C9-38BE-4D4B-8A94-1AF4D1A5A8DB}"/>
              </a:ext>
            </a:extLst>
          </p:cNvPr>
          <p:cNvSpPr/>
          <p:nvPr/>
        </p:nvSpPr>
        <p:spPr>
          <a:xfrm>
            <a:off x="347662" y="1694379"/>
            <a:ext cx="1107996" cy="369332"/>
          </a:xfrm>
          <a:prstGeom prst="rect">
            <a:avLst/>
          </a:prstGeom>
        </p:spPr>
        <p:txBody>
          <a:bodyPr wrap="none">
            <a:spAutoFit/>
          </a:bodyPr>
          <a:lstStyle/>
          <a:p>
            <a:r>
              <a:rPr kumimoji="1" lang="zh-CN" altLang="en-US" b="1" dirty="0">
                <a:latin typeface="Microsoft YaHei" panose="020B0503020204020204" pitchFamily="34" charset="-122"/>
                <a:ea typeface="Microsoft YaHei" panose="020B0503020204020204" pitchFamily="34" charset="-122"/>
              </a:rPr>
              <a:t>存储管理</a:t>
            </a:r>
          </a:p>
        </p:txBody>
      </p:sp>
      <p:sp>
        <p:nvSpPr>
          <p:cNvPr id="11" name="任意多边形: 形状 36">
            <a:extLst>
              <a:ext uri="{FF2B5EF4-FFF2-40B4-BE49-F238E27FC236}">
                <a16:creationId xmlns:a16="http://schemas.microsoft.com/office/drawing/2014/main" id="{96220B36-ACA1-4C58-ABC3-2B2BF8E4DA53}"/>
              </a:ext>
            </a:extLst>
          </p:cNvPr>
          <p:cNvSpPr/>
          <p:nvPr/>
        </p:nvSpPr>
        <p:spPr bwMode="auto">
          <a:xfrm>
            <a:off x="6910099" y="5422804"/>
            <a:ext cx="160338" cy="157162"/>
          </a:xfrm>
          <a:custGeom>
            <a:avLst/>
            <a:gdLst>
              <a:gd name="connsiteX0" fmla="*/ 292147 w 331788"/>
              <a:gd name="connsiteY0" fmla="*/ 109538 h 328613"/>
              <a:gd name="connsiteX1" fmla="*/ 327025 w 331788"/>
              <a:gd name="connsiteY1" fmla="*/ 145621 h 328613"/>
              <a:gd name="connsiteX2" fmla="*/ 327025 w 331788"/>
              <a:gd name="connsiteY2" fmla="*/ 229385 h 328613"/>
              <a:gd name="connsiteX3" fmla="*/ 293438 w 331788"/>
              <a:gd name="connsiteY3" fmla="*/ 264179 h 328613"/>
              <a:gd name="connsiteX4" fmla="*/ 252101 w 331788"/>
              <a:gd name="connsiteY4" fmla="*/ 264179 h 328613"/>
              <a:gd name="connsiteX5" fmla="*/ 252101 w 331788"/>
              <a:gd name="connsiteY5" fmla="*/ 319593 h 328613"/>
              <a:gd name="connsiteX6" fmla="*/ 243059 w 331788"/>
              <a:gd name="connsiteY6" fmla="*/ 328613 h 328613"/>
              <a:gd name="connsiteX7" fmla="*/ 205596 w 331788"/>
              <a:gd name="connsiteY7" fmla="*/ 328613 h 328613"/>
              <a:gd name="connsiteX8" fmla="*/ 195262 w 331788"/>
              <a:gd name="connsiteY8" fmla="*/ 319593 h 328613"/>
              <a:gd name="connsiteX9" fmla="*/ 195262 w 331788"/>
              <a:gd name="connsiteY9" fmla="*/ 235829 h 328613"/>
              <a:gd name="connsiteX10" fmla="*/ 224973 w 331788"/>
              <a:gd name="connsiteY10" fmla="*/ 207478 h 328613"/>
              <a:gd name="connsiteX11" fmla="*/ 255976 w 331788"/>
              <a:gd name="connsiteY11" fmla="*/ 207478 h 328613"/>
              <a:gd name="connsiteX12" fmla="*/ 255976 w 331788"/>
              <a:gd name="connsiteY12" fmla="*/ 145621 h 328613"/>
              <a:gd name="connsiteX13" fmla="*/ 292147 w 331788"/>
              <a:gd name="connsiteY13" fmla="*/ 109538 h 328613"/>
              <a:gd name="connsiteX14" fmla="*/ 38473 w 331788"/>
              <a:gd name="connsiteY14" fmla="*/ 109538 h 328613"/>
              <a:gd name="connsiteX15" fmla="*/ 75079 w 331788"/>
              <a:gd name="connsiteY15" fmla="*/ 145621 h 328613"/>
              <a:gd name="connsiteX16" fmla="*/ 75079 w 331788"/>
              <a:gd name="connsiteY16" fmla="*/ 207478 h 328613"/>
              <a:gd name="connsiteX17" fmla="*/ 106456 w 331788"/>
              <a:gd name="connsiteY17" fmla="*/ 207478 h 328613"/>
              <a:gd name="connsiteX18" fmla="*/ 136525 w 331788"/>
              <a:gd name="connsiteY18" fmla="*/ 235829 h 328613"/>
              <a:gd name="connsiteX19" fmla="*/ 136525 w 331788"/>
              <a:gd name="connsiteY19" fmla="*/ 319593 h 328613"/>
              <a:gd name="connsiteX20" fmla="*/ 126066 w 331788"/>
              <a:gd name="connsiteY20" fmla="*/ 328613 h 328613"/>
              <a:gd name="connsiteX21" fmla="*/ 88153 w 331788"/>
              <a:gd name="connsiteY21" fmla="*/ 328613 h 328613"/>
              <a:gd name="connsiteX22" fmla="*/ 79001 w 331788"/>
              <a:gd name="connsiteY22" fmla="*/ 319593 h 328613"/>
              <a:gd name="connsiteX23" fmla="*/ 79001 w 331788"/>
              <a:gd name="connsiteY23" fmla="*/ 264179 h 328613"/>
              <a:gd name="connsiteX24" fmla="*/ 37166 w 331788"/>
              <a:gd name="connsiteY24" fmla="*/ 264179 h 328613"/>
              <a:gd name="connsiteX25" fmla="*/ 3175 w 331788"/>
              <a:gd name="connsiteY25" fmla="*/ 229385 h 328613"/>
              <a:gd name="connsiteX26" fmla="*/ 3175 w 331788"/>
              <a:gd name="connsiteY26" fmla="*/ 145621 h 328613"/>
              <a:gd name="connsiteX27" fmla="*/ 38473 w 331788"/>
              <a:gd name="connsiteY27" fmla="*/ 109538 h 328613"/>
              <a:gd name="connsiteX28" fmla="*/ 160734 w 331788"/>
              <a:gd name="connsiteY28" fmla="*/ 88900 h 328613"/>
              <a:gd name="connsiteX29" fmla="*/ 171053 w 331788"/>
              <a:gd name="connsiteY29" fmla="*/ 88900 h 328613"/>
              <a:gd name="connsiteX30" fmla="*/ 173633 w 331788"/>
              <a:gd name="connsiteY30" fmla="*/ 90195 h 328613"/>
              <a:gd name="connsiteX31" fmla="*/ 174923 w 331788"/>
              <a:gd name="connsiteY31" fmla="*/ 95375 h 328613"/>
              <a:gd name="connsiteX32" fmla="*/ 169763 w 331788"/>
              <a:gd name="connsiteY32" fmla="*/ 103146 h 328613"/>
              <a:gd name="connsiteX33" fmla="*/ 172343 w 331788"/>
              <a:gd name="connsiteY33" fmla="*/ 123867 h 328613"/>
              <a:gd name="connsiteX34" fmla="*/ 167184 w 331788"/>
              <a:gd name="connsiteY34" fmla="*/ 136818 h 328613"/>
              <a:gd name="connsiteX35" fmla="*/ 164604 w 331788"/>
              <a:gd name="connsiteY35" fmla="*/ 136818 h 328613"/>
              <a:gd name="connsiteX36" fmla="*/ 159444 w 331788"/>
              <a:gd name="connsiteY36" fmla="*/ 123867 h 328613"/>
              <a:gd name="connsiteX37" fmla="*/ 162024 w 331788"/>
              <a:gd name="connsiteY37" fmla="*/ 103146 h 328613"/>
              <a:gd name="connsiteX38" fmla="*/ 156865 w 331788"/>
              <a:gd name="connsiteY38" fmla="*/ 95375 h 328613"/>
              <a:gd name="connsiteX39" fmla="*/ 158155 w 331788"/>
              <a:gd name="connsiteY39" fmla="*/ 90195 h 328613"/>
              <a:gd name="connsiteX40" fmla="*/ 160734 w 331788"/>
              <a:gd name="connsiteY40" fmla="*/ 88900 h 328613"/>
              <a:gd name="connsiteX41" fmla="*/ 136182 w 331788"/>
              <a:gd name="connsiteY41" fmla="*/ 88900 h 328613"/>
              <a:gd name="connsiteX42" fmla="*/ 138766 w 331788"/>
              <a:gd name="connsiteY42" fmla="*/ 91502 h 328613"/>
              <a:gd name="connsiteX43" fmla="*/ 165893 w 331788"/>
              <a:gd name="connsiteY43" fmla="*/ 165652 h 328613"/>
              <a:gd name="connsiteX44" fmla="*/ 193021 w 331788"/>
              <a:gd name="connsiteY44" fmla="*/ 91502 h 328613"/>
              <a:gd name="connsiteX45" fmla="*/ 196897 w 331788"/>
              <a:gd name="connsiteY45" fmla="*/ 90201 h 328613"/>
              <a:gd name="connsiteX46" fmla="*/ 208523 w 331788"/>
              <a:gd name="connsiteY46" fmla="*/ 92802 h 328613"/>
              <a:gd name="connsiteX47" fmla="*/ 231775 w 331788"/>
              <a:gd name="connsiteY47" fmla="*/ 125325 h 328613"/>
              <a:gd name="connsiteX48" fmla="*/ 231775 w 331788"/>
              <a:gd name="connsiteY48" fmla="*/ 176059 h 328613"/>
              <a:gd name="connsiteX49" fmla="*/ 226608 w 331788"/>
              <a:gd name="connsiteY49" fmla="*/ 182563 h 328613"/>
              <a:gd name="connsiteX50" fmla="*/ 105179 w 331788"/>
              <a:gd name="connsiteY50" fmla="*/ 182563 h 328613"/>
              <a:gd name="connsiteX51" fmla="*/ 100012 w 331788"/>
              <a:gd name="connsiteY51" fmla="*/ 176059 h 328613"/>
              <a:gd name="connsiteX52" fmla="*/ 100012 w 331788"/>
              <a:gd name="connsiteY52" fmla="*/ 125325 h 328613"/>
              <a:gd name="connsiteX53" fmla="*/ 123264 w 331788"/>
              <a:gd name="connsiteY53" fmla="*/ 92802 h 328613"/>
              <a:gd name="connsiteX54" fmla="*/ 134890 w 331788"/>
              <a:gd name="connsiteY54" fmla="*/ 90201 h 328613"/>
              <a:gd name="connsiteX55" fmla="*/ 136182 w 331788"/>
              <a:gd name="connsiteY55" fmla="*/ 88900 h 328613"/>
              <a:gd name="connsiteX56" fmla="*/ 292100 w 331788"/>
              <a:gd name="connsiteY56" fmla="*/ 19050 h 328613"/>
              <a:gd name="connsiteX57" fmla="*/ 331788 w 331788"/>
              <a:gd name="connsiteY57" fmla="*/ 58738 h 328613"/>
              <a:gd name="connsiteX58" fmla="*/ 292100 w 331788"/>
              <a:gd name="connsiteY58" fmla="*/ 98426 h 328613"/>
              <a:gd name="connsiteX59" fmla="*/ 252412 w 331788"/>
              <a:gd name="connsiteY59" fmla="*/ 58738 h 328613"/>
              <a:gd name="connsiteX60" fmla="*/ 292100 w 331788"/>
              <a:gd name="connsiteY60" fmla="*/ 19050 h 328613"/>
              <a:gd name="connsiteX61" fmla="*/ 39688 w 331788"/>
              <a:gd name="connsiteY61" fmla="*/ 19050 h 328613"/>
              <a:gd name="connsiteX62" fmla="*/ 79376 w 331788"/>
              <a:gd name="connsiteY62" fmla="*/ 58738 h 328613"/>
              <a:gd name="connsiteX63" fmla="*/ 39688 w 331788"/>
              <a:gd name="connsiteY63" fmla="*/ 98426 h 328613"/>
              <a:gd name="connsiteX64" fmla="*/ 0 w 331788"/>
              <a:gd name="connsiteY64" fmla="*/ 58738 h 328613"/>
              <a:gd name="connsiteX65" fmla="*/ 39688 w 331788"/>
              <a:gd name="connsiteY65" fmla="*/ 19050 h 328613"/>
              <a:gd name="connsiteX66" fmla="*/ 165894 w 331788"/>
              <a:gd name="connsiteY66" fmla="*/ 0 h 328613"/>
              <a:gd name="connsiteX67" fmla="*/ 204788 w 331788"/>
              <a:gd name="connsiteY67" fmla="*/ 39688 h 328613"/>
              <a:gd name="connsiteX68" fmla="*/ 165894 w 331788"/>
              <a:gd name="connsiteY68" fmla="*/ 79376 h 328613"/>
              <a:gd name="connsiteX69" fmla="*/ 127000 w 331788"/>
              <a:gd name="connsiteY69" fmla="*/ 39688 h 328613"/>
              <a:gd name="connsiteX70" fmla="*/ 165894 w 331788"/>
              <a:gd name="connsiteY70"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31788" h="328613">
                <a:moveTo>
                  <a:pt x="292147" y="109538"/>
                </a:moveTo>
                <a:cubicBezTo>
                  <a:pt x="311524" y="109538"/>
                  <a:pt x="327025" y="126291"/>
                  <a:pt x="327025" y="145621"/>
                </a:cubicBezTo>
                <a:cubicBezTo>
                  <a:pt x="327025" y="145621"/>
                  <a:pt x="327025" y="145621"/>
                  <a:pt x="327025" y="229385"/>
                </a:cubicBezTo>
                <a:cubicBezTo>
                  <a:pt x="327025" y="248715"/>
                  <a:pt x="311524" y="264179"/>
                  <a:pt x="293438" y="264179"/>
                </a:cubicBezTo>
                <a:cubicBezTo>
                  <a:pt x="293438" y="264179"/>
                  <a:pt x="293438" y="264179"/>
                  <a:pt x="252101" y="264179"/>
                </a:cubicBezTo>
                <a:cubicBezTo>
                  <a:pt x="252101" y="264179"/>
                  <a:pt x="252101" y="264179"/>
                  <a:pt x="252101" y="319593"/>
                </a:cubicBezTo>
                <a:cubicBezTo>
                  <a:pt x="252101" y="324747"/>
                  <a:pt x="248226" y="328613"/>
                  <a:pt x="243059" y="328613"/>
                </a:cubicBezTo>
                <a:cubicBezTo>
                  <a:pt x="243059" y="328613"/>
                  <a:pt x="243059" y="328613"/>
                  <a:pt x="205596" y="328613"/>
                </a:cubicBezTo>
                <a:cubicBezTo>
                  <a:pt x="199138" y="328613"/>
                  <a:pt x="195262" y="324747"/>
                  <a:pt x="195262" y="319593"/>
                </a:cubicBezTo>
                <a:cubicBezTo>
                  <a:pt x="195262" y="319593"/>
                  <a:pt x="195262" y="319593"/>
                  <a:pt x="195262" y="235829"/>
                </a:cubicBezTo>
                <a:cubicBezTo>
                  <a:pt x="195262" y="220364"/>
                  <a:pt x="208180" y="207478"/>
                  <a:pt x="224973" y="207478"/>
                </a:cubicBezTo>
                <a:cubicBezTo>
                  <a:pt x="224973" y="207478"/>
                  <a:pt x="224973" y="207478"/>
                  <a:pt x="255976" y="207478"/>
                </a:cubicBezTo>
                <a:cubicBezTo>
                  <a:pt x="255976" y="207478"/>
                  <a:pt x="255976" y="207478"/>
                  <a:pt x="255976" y="145621"/>
                </a:cubicBezTo>
                <a:cubicBezTo>
                  <a:pt x="255976" y="126291"/>
                  <a:pt x="271478" y="109538"/>
                  <a:pt x="292147" y="109538"/>
                </a:cubicBezTo>
                <a:close/>
                <a:moveTo>
                  <a:pt x="38473" y="109538"/>
                </a:moveTo>
                <a:cubicBezTo>
                  <a:pt x="59391" y="109538"/>
                  <a:pt x="75079" y="126291"/>
                  <a:pt x="75079" y="145621"/>
                </a:cubicBezTo>
                <a:cubicBezTo>
                  <a:pt x="75079" y="145621"/>
                  <a:pt x="75079" y="145621"/>
                  <a:pt x="75079" y="207478"/>
                </a:cubicBezTo>
                <a:cubicBezTo>
                  <a:pt x="75079" y="207478"/>
                  <a:pt x="75079" y="207478"/>
                  <a:pt x="106456" y="207478"/>
                </a:cubicBezTo>
                <a:cubicBezTo>
                  <a:pt x="123451" y="207478"/>
                  <a:pt x="136525" y="220364"/>
                  <a:pt x="136525" y="235829"/>
                </a:cubicBezTo>
                <a:cubicBezTo>
                  <a:pt x="136525" y="235829"/>
                  <a:pt x="136525" y="235829"/>
                  <a:pt x="136525" y="319593"/>
                </a:cubicBezTo>
                <a:cubicBezTo>
                  <a:pt x="136525" y="324747"/>
                  <a:pt x="132603" y="328613"/>
                  <a:pt x="126066" y="328613"/>
                </a:cubicBezTo>
                <a:cubicBezTo>
                  <a:pt x="126066" y="328613"/>
                  <a:pt x="126066" y="328613"/>
                  <a:pt x="88153" y="328613"/>
                </a:cubicBezTo>
                <a:cubicBezTo>
                  <a:pt x="82923" y="328613"/>
                  <a:pt x="79001" y="324747"/>
                  <a:pt x="79001" y="319593"/>
                </a:cubicBezTo>
                <a:cubicBezTo>
                  <a:pt x="79001" y="319593"/>
                  <a:pt x="79001" y="319593"/>
                  <a:pt x="79001" y="264179"/>
                </a:cubicBezTo>
                <a:cubicBezTo>
                  <a:pt x="79001" y="264179"/>
                  <a:pt x="79001" y="264179"/>
                  <a:pt x="37166" y="264179"/>
                </a:cubicBezTo>
                <a:cubicBezTo>
                  <a:pt x="18863" y="264179"/>
                  <a:pt x="3175" y="248715"/>
                  <a:pt x="3175" y="229385"/>
                </a:cubicBezTo>
                <a:cubicBezTo>
                  <a:pt x="3175" y="229385"/>
                  <a:pt x="3175" y="229385"/>
                  <a:pt x="3175" y="145621"/>
                </a:cubicBezTo>
                <a:cubicBezTo>
                  <a:pt x="3175" y="126291"/>
                  <a:pt x="18863" y="109538"/>
                  <a:pt x="38473" y="109538"/>
                </a:cubicBezTo>
                <a:close/>
                <a:moveTo>
                  <a:pt x="160734" y="88900"/>
                </a:moveTo>
                <a:cubicBezTo>
                  <a:pt x="160734" y="88900"/>
                  <a:pt x="160734" y="88900"/>
                  <a:pt x="171053" y="88900"/>
                </a:cubicBezTo>
                <a:cubicBezTo>
                  <a:pt x="172343" y="88900"/>
                  <a:pt x="173633" y="90195"/>
                  <a:pt x="173633" y="90195"/>
                </a:cubicBezTo>
                <a:cubicBezTo>
                  <a:pt x="174923" y="92785"/>
                  <a:pt x="176213" y="94080"/>
                  <a:pt x="174923" y="95375"/>
                </a:cubicBezTo>
                <a:cubicBezTo>
                  <a:pt x="174923" y="95375"/>
                  <a:pt x="174923" y="95375"/>
                  <a:pt x="169763" y="103146"/>
                </a:cubicBezTo>
                <a:cubicBezTo>
                  <a:pt x="169763" y="103146"/>
                  <a:pt x="169763" y="103146"/>
                  <a:pt x="172343" y="123867"/>
                </a:cubicBezTo>
                <a:cubicBezTo>
                  <a:pt x="172343" y="123867"/>
                  <a:pt x="172343" y="123867"/>
                  <a:pt x="167184" y="136818"/>
                </a:cubicBezTo>
                <a:cubicBezTo>
                  <a:pt x="167184" y="138113"/>
                  <a:pt x="164604" y="138113"/>
                  <a:pt x="164604" y="136818"/>
                </a:cubicBezTo>
                <a:cubicBezTo>
                  <a:pt x="164604" y="136818"/>
                  <a:pt x="164604" y="136818"/>
                  <a:pt x="159444" y="123867"/>
                </a:cubicBezTo>
                <a:cubicBezTo>
                  <a:pt x="159444" y="123867"/>
                  <a:pt x="159444" y="123867"/>
                  <a:pt x="162024" y="103146"/>
                </a:cubicBezTo>
                <a:cubicBezTo>
                  <a:pt x="162024" y="103146"/>
                  <a:pt x="162024" y="103146"/>
                  <a:pt x="156865" y="95375"/>
                </a:cubicBezTo>
                <a:cubicBezTo>
                  <a:pt x="155575" y="94080"/>
                  <a:pt x="156865" y="92785"/>
                  <a:pt x="158155" y="90195"/>
                </a:cubicBezTo>
                <a:cubicBezTo>
                  <a:pt x="158155" y="90195"/>
                  <a:pt x="159444" y="88900"/>
                  <a:pt x="160734" y="88900"/>
                </a:cubicBezTo>
                <a:close/>
                <a:moveTo>
                  <a:pt x="136182" y="88900"/>
                </a:moveTo>
                <a:cubicBezTo>
                  <a:pt x="137474" y="88900"/>
                  <a:pt x="138766" y="90201"/>
                  <a:pt x="138766" y="91502"/>
                </a:cubicBezTo>
                <a:cubicBezTo>
                  <a:pt x="138766" y="91502"/>
                  <a:pt x="138766" y="91502"/>
                  <a:pt x="165893" y="165652"/>
                </a:cubicBezTo>
                <a:cubicBezTo>
                  <a:pt x="165893" y="165652"/>
                  <a:pt x="165893" y="165652"/>
                  <a:pt x="193021" y="91502"/>
                </a:cubicBezTo>
                <a:cubicBezTo>
                  <a:pt x="193021" y="90201"/>
                  <a:pt x="195605" y="88900"/>
                  <a:pt x="196897" y="90201"/>
                </a:cubicBezTo>
                <a:cubicBezTo>
                  <a:pt x="196897" y="90201"/>
                  <a:pt x="196897" y="90201"/>
                  <a:pt x="208523" y="92802"/>
                </a:cubicBezTo>
                <a:cubicBezTo>
                  <a:pt x="222733" y="98006"/>
                  <a:pt x="231775" y="111015"/>
                  <a:pt x="231775" y="125325"/>
                </a:cubicBezTo>
                <a:cubicBezTo>
                  <a:pt x="231775" y="125325"/>
                  <a:pt x="231775" y="125325"/>
                  <a:pt x="231775" y="176059"/>
                </a:cubicBezTo>
                <a:cubicBezTo>
                  <a:pt x="231775" y="179961"/>
                  <a:pt x="229192" y="182563"/>
                  <a:pt x="226608" y="182563"/>
                </a:cubicBezTo>
                <a:cubicBezTo>
                  <a:pt x="226608" y="182563"/>
                  <a:pt x="226608" y="182563"/>
                  <a:pt x="105179" y="182563"/>
                </a:cubicBezTo>
                <a:cubicBezTo>
                  <a:pt x="102595" y="182563"/>
                  <a:pt x="100012" y="179961"/>
                  <a:pt x="100012" y="176059"/>
                </a:cubicBezTo>
                <a:cubicBezTo>
                  <a:pt x="100012" y="176059"/>
                  <a:pt x="100012" y="176059"/>
                  <a:pt x="100012" y="125325"/>
                </a:cubicBezTo>
                <a:cubicBezTo>
                  <a:pt x="100012" y="111015"/>
                  <a:pt x="109054" y="98006"/>
                  <a:pt x="123264" y="92802"/>
                </a:cubicBezTo>
                <a:cubicBezTo>
                  <a:pt x="123264" y="92802"/>
                  <a:pt x="123264" y="92802"/>
                  <a:pt x="134890" y="90201"/>
                </a:cubicBezTo>
                <a:cubicBezTo>
                  <a:pt x="134890" y="88900"/>
                  <a:pt x="134890" y="88900"/>
                  <a:pt x="136182" y="88900"/>
                </a:cubicBezTo>
                <a:close/>
                <a:moveTo>
                  <a:pt x="292100" y="19050"/>
                </a:moveTo>
                <a:cubicBezTo>
                  <a:pt x="314019" y="19050"/>
                  <a:pt x="331788" y="36819"/>
                  <a:pt x="331788" y="58738"/>
                </a:cubicBezTo>
                <a:cubicBezTo>
                  <a:pt x="331788" y="80657"/>
                  <a:pt x="314019" y="98426"/>
                  <a:pt x="292100" y="98426"/>
                </a:cubicBezTo>
                <a:cubicBezTo>
                  <a:pt x="270181" y="98426"/>
                  <a:pt x="252412" y="80657"/>
                  <a:pt x="252412" y="58738"/>
                </a:cubicBezTo>
                <a:cubicBezTo>
                  <a:pt x="252412" y="36819"/>
                  <a:pt x="270181" y="19050"/>
                  <a:pt x="292100" y="19050"/>
                </a:cubicBezTo>
                <a:close/>
                <a:moveTo>
                  <a:pt x="39688" y="19050"/>
                </a:moveTo>
                <a:cubicBezTo>
                  <a:pt x="61607" y="19050"/>
                  <a:pt x="79376" y="36819"/>
                  <a:pt x="79376" y="58738"/>
                </a:cubicBezTo>
                <a:cubicBezTo>
                  <a:pt x="79376" y="80657"/>
                  <a:pt x="61607" y="98426"/>
                  <a:pt x="39688" y="98426"/>
                </a:cubicBezTo>
                <a:cubicBezTo>
                  <a:pt x="17769" y="98426"/>
                  <a:pt x="0" y="80657"/>
                  <a:pt x="0" y="58738"/>
                </a:cubicBezTo>
                <a:cubicBezTo>
                  <a:pt x="0" y="36819"/>
                  <a:pt x="17769" y="19050"/>
                  <a:pt x="39688" y="19050"/>
                </a:cubicBezTo>
                <a:close/>
                <a:moveTo>
                  <a:pt x="165894" y="0"/>
                </a:moveTo>
                <a:cubicBezTo>
                  <a:pt x="187375" y="0"/>
                  <a:pt x="204788" y="17769"/>
                  <a:pt x="204788" y="39688"/>
                </a:cubicBezTo>
                <a:cubicBezTo>
                  <a:pt x="204788" y="61607"/>
                  <a:pt x="187375" y="79376"/>
                  <a:pt x="165894" y="79376"/>
                </a:cubicBezTo>
                <a:cubicBezTo>
                  <a:pt x="144413" y="79376"/>
                  <a:pt x="127000" y="61607"/>
                  <a:pt x="127000" y="39688"/>
                </a:cubicBezTo>
                <a:cubicBezTo>
                  <a:pt x="127000" y="17769"/>
                  <a:pt x="144413" y="0"/>
                  <a:pt x="165894" y="0"/>
                </a:cubicBezTo>
                <a:close/>
              </a:path>
            </a:pathLst>
          </a:custGeom>
          <a:solidFill>
            <a:srgbClr val="FFFFFF"/>
          </a:solidFill>
          <a:ln>
            <a:noFill/>
          </a:ln>
        </p:spPr>
        <p:txBody>
          <a:bodyPr anchor="ctr"/>
          <a:lstStyle/>
          <a:p>
            <a:pPr algn="ctr" eaLnBrk="1" fontAlgn="auto" hangingPunct="1">
              <a:spcBef>
                <a:spcPts val="0"/>
              </a:spcBef>
              <a:spcAft>
                <a:spcPts val="0"/>
              </a:spcAft>
              <a:defRPr/>
            </a:pPr>
            <a:endParaRPr sz="1600" kern="0">
              <a:solidFill>
                <a:srgbClr val="000000"/>
              </a:solidFill>
              <a:latin typeface="Arial" panose="020B0604020202020204"/>
              <a:ea typeface="微软雅黑" panose="020B0503020204020204" pitchFamily="34" charset="-122"/>
            </a:endParaRPr>
          </a:p>
        </p:txBody>
      </p:sp>
      <p:sp>
        <p:nvSpPr>
          <p:cNvPr id="12" name="任意多边形: 形状 36">
            <a:extLst>
              <a:ext uri="{FF2B5EF4-FFF2-40B4-BE49-F238E27FC236}">
                <a16:creationId xmlns:a16="http://schemas.microsoft.com/office/drawing/2014/main" id="{5C7EDEEA-E0F3-4B41-BD24-552D6D716400}"/>
              </a:ext>
            </a:extLst>
          </p:cNvPr>
          <p:cNvSpPr/>
          <p:nvPr/>
        </p:nvSpPr>
        <p:spPr bwMode="auto">
          <a:xfrm>
            <a:off x="7194770" y="4775754"/>
            <a:ext cx="158750" cy="158750"/>
          </a:xfrm>
          <a:custGeom>
            <a:avLst/>
            <a:gdLst>
              <a:gd name="connsiteX0" fmla="*/ 292147 w 331788"/>
              <a:gd name="connsiteY0" fmla="*/ 109538 h 328613"/>
              <a:gd name="connsiteX1" fmla="*/ 327025 w 331788"/>
              <a:gd name="connsiteY1" fmla="*/ 145621 h 328613"/>
              <a:gd name="connsiteX2" fmla="*/ 327025 w 331788"/>
              <a:gd name="connsiteY2" fmla="*/ 229385 h 328613"/>
              <a:gd name="connsiteX3" fmla="*/ 293438 w 331788"/>
              <a:gd name="connsiteY3" fmla="*/ 264179 h 328613"/>
              <a:gd name="connsiteX4" fmla="*/ 252101 w 331788"/>
              <a:gd name="connsiteY4" fmla="*/ 264179 h 328613"/>
              <a:gd name="connsiteX5" fmla="*/ 252101 w 331788"/>
              <a:gd name="connsiteY5" fmla="*/ 319593 h 328613"/>
              <a:gd name="connsiteX6" fmla="*/ 243059 w 331788"/>
              <a:gd name="connsiteY6" fmla="*/ 328613 h 328613"/>
              <a:gd name="connsiteX7" fmla="*/ 205596 w 331788"/>
              <a:gd name="connsiteY7" fmla="*/ 328613 h 328613"/>
              <a:gd name="connsiteX8" fmla="*/ 195262 w 331788"/>
              <a:gd name="connsiteY8" fmla="*/ 319593 h 328613"/>
              <a:gd name="connsiteX9" fmla="*/ 195262 w 331788"/>
              <a:gd name="connsiteY9" fmla="*/ 235829 h 328613"/>
              <a:gd name="connsiteX10" fmla="*/ 224973 w 331788"/>
              <a:gd name="connsiteY10" fmla="*/ 207478 h 328613"/>
              <a:gd name="connsiteX11" fmla="*/ 255976 w 331788"/>
              <a:gd name="connsiteY11" fmla="*/ 207478 h 328613"/>
              <a:gd name="connsiteX12" fmla="*/ 255976 w 331788"/>
              <a:gd name="connsiteY12" fmla="*/ 145621 h 328613"/>
              <a:gd name="connsiteX13" fmla="*/ 292147 w 331788"/>
              <a:gd name="connsiteY13" fmla="*/ 109538 h 328613"/>
              <a:gd name="connsiteX14" fmla="*/ 38473 w 331788"/>
              <a:gd name="connsiteY14" fmla="*/ 109538 h 328613"/>
              <a:gd name="connsiteX15" fmla="*/ 75079 w 331788"/>
              <a:gd name="connsiteY15" fmla="*/ 145621 h 328613"/>
              <a:gd name="connsiteX16" fmla="*/ 75079 w 331788"/>
              <a:gd name="connsiteY16" fmla="*/ 207478 h 328613"/>
              <a:gd name="connsiteX17" fmla="*/ 106456 w 331788"/>
              <a:gd name="connsiteY17" fmla="*/ 207478 h 328613"/>
              <a:gd name="connsiteX18" fmla="*/ 136525 w 331788"/>
              <a:gd name="connsiteY18" fmla="*/ 235829 h 328613"/>
              <a:gd name="connsiteX19" fmla="*/ 136525 w 331788"/>
              <a:gd name="connsiteY19" fmla="*/ 319593 h 328613"/>
              <a:gd name="connsiteX20" fmla="*/ 126066 w 331788"/>
              <a:gd name="connsiteY20" fmla="*/ 328613 h 328613"/>
              <a:gd name="connsiteX21" fmla="*/ 88153 w 331788"/>
              <a:gd name="connsiteY21" fmla="*/ 328613 h 328613"/>
              <a:gd name="connsiteX22" fmla="*/ 79001 w 331788"/>
              <a:gd name="connsiteY22" fmla="*/ 319593 h 328613"/>
              <a:gd name="connsiteX23" fmla="*/ 79001 w 331788"/>
              <a:gd name="connsiteY23" fmla="*/ 264179 h 328613"/>
              <a:gd name="connsiteX24" fmla="*/ 37166 w 331788"/>
              <a:gd name="connsiteY24" fmla="*/ 264179 h 328613"/>
              <a:gd name="connsiteX25" fmla="*/ 3175 w 331788"/>
              <a:gd name="connsiteY25" fmla="*/ 229385 h 328613"/>
              <a:gd name="connsiteX26" fmla="*/ 3175 w 331788"/>
              <a:gd name="connsiteY26" fmla="*/ 145621 h 328613"/>
              <a:gd name="connsiteX27" fmla="*/ 38473 w 331788"/>
              <a:gd name="connsiteY27" fmla="*/ 109538 h 328613"/>
              <a:gd name="connsiteX28" fmla="*/ 160734 w 331788"/>
              <a:gd name="connsiteY28" fmla="*/ 88900 h 328613"/>
              <a:gd name="connsiteX29" fmla="*/ 171053 w 331788"/>
              <a:gd name="connsiteY29" fmla="*/ 88900 h 328613"/>
              <a:gd name="connsiteX30" fmla="*/ 173633 w 331788"/>
              <a:gd name="connsiteY30" fmla="*/ 90195 h 328613"/>
              <a:gd name="connsiteX31" fmla="*/ 174923 w 331788"/>
              <a:gd name="connsiteY31" fmla="*/ 95375 h 328613"/>
              <a:gd name="connsiteX32" fmla="*/ 169763 w 331788"/>
              <a:gd name="connsiteY32" fmla="*/ 103146 h 328613"/>
              <a:gd name="connsiteX33" fmla="*/ 172343 w 331788"/>
              <a:gd name="connsiteY33" fmla="*/ 123867 h 328613"/>
              <a:gd name="connsiteX34" fmla="*/ 167184 w 331788"/>
              <a:gd name="connsiteY34" fmla="*/ 136818 h 328613"/>
              <a:gd name="connsiteX35" fmla="*/ 164604 w 331788"/>
              <a:gd name="connsiteY35" fmla="*/ 136818 h 328613"/>
              <a:gd name="connsiteX36" fmla="*/ 159444 w 331788"/>
              <a:gd name="connsiteY36" fmla="*/ 123867 h 328613"/>
              <a:gd name="connsiteX37" fmla="*/ 162024 w 331788"/>
              <a:gd name="connsiteY37" fmla="*/ 103146 h 328613"/>
              <a:gd name="connsiteX38" fmla="*/ 156865 w 331788"/>
              <a:gd name="connsiteY38" fmla="*/ 95375 h 328613"/>
              <a:gd name="connsiteX39" fmla="*/ 158155 w 331788"/>
              <a:gd name="connsiteY39" fmla="*/ 90195 h 328613"/>
              <a:gd name="connsiteX40" fmla="*/ 160734 w 331788"/>
              <a:gd name="connsiteY40" fmla="*/ 88900 h 328613"/>
              <a:gd name="connsiteX41" fmla="*/ 136182 w 331788"/>
              <a:gd name="connsiteY41" fmla="*/ 88900 h 328613"/>
              <a:gd name="connsiteX42" fmla="*/ 138766 w 331788"/>
              <a:gd name="connsiteY42" fmla="*/ 91502 h 328613"/>
              <a:gd name="connsiteX43" fmla="*/ 165893 w 331788"/>
              <a:gd name="connsiteY43" fmla="*/ 165652 h 328613"/>
              <a:gd name="connsiteX44" fmla="*/ 193021 w 331788"/>
              <a:gd name="connsiteY44" fmla="*/ 91502 h 328613"/>
              <a:gd name="connsiteX45" fmla="*/ 196897 w 331788"/>
              <a:gd name="connsiteY45" fmla="*/ 90201 h 328613"/>
              <a:gd name="connsiteX46" fmla="*/ 208523 w 331788"/>
              <a:gd name="connsiteY46" fmla="*/ 92802 h 328613"/>
              <a:gd name="connsiteX47" fmla="*/ 231775 w 331788"/>
              <a:gd name="connsiteY47" fmla="*/ 125325 h 328613"/>
              <a:gd name="connsiteX48" fmla="*/ 231775 w 331788"/>
              <a:gd name="connsiteY48" fmla="*/ 176059 h 328613"/>
              <a:gd name="connsiteX49" fmla="*/ 226608 w 331788"/>
              <a:gd name="connsiteY49" fmla="*/ 182563 h 328613"/>
              <a:gd name="connsiteX50" fmla="*/ 105179 w 331788"/>
              <a:gd name="connsiteY50" fmla="*/ 182563 h 328613"/>
              <a:gd name="connsiteX51" fmla="*/ 100012 w 331788"/>
              <a:gd name="connsiteY51" fmla="*/ 176059 h 328613"/>
              <a:gd name="connsiteX52" fmla="*/ 100012 w 331788"/>
              <a:gd name="connsiteY52" fmla="*/ 125325 h 328613"/>
              <a:gd name="connsiteX53" fmla="*/ 123264 w 331788"/>
              <a:gd name="connsiteY53" fmla="*/ 92802 h 328613"/>
              <a:gd name="connsiteX54" fmla="*/ 134890 w 331788"/>
              <a:gd name="connsiteY54" fmla="*/ 90201 h 328613"/>
              <a:gd name="connsiteX55" fmla="*/ 136182 w 331788"/>
              <a:gd name="connsiteY55" fmla="*/ 88900 h 328613"/>
              <a:gd name="connsiteX56" fmla="*/ 292100 w 331788"/>
              <a:gd name="connsiteY56" fmla="*/ 19050 h 328613"/>
              <a:gd name="connsiteX57" fmla="*/ 331788 w 331788"/>
              <a:gd name="connsiteY57" fmla="*/ 58738 h 328613"/>
              <a:gd name="connsiteX58" fmla="*/ 292100 w 331788"/>
              <a:gd name="connsiteY58" fmla="*/ 98426 h 328613"/>
              <a:gd name="connsiteX59" fmla="*/ 252412 w 331788"/>
              <a:gd name="connsiteY59" fmla="*/ 58738 h 328613"/>
              <a:gd name="connsiteX60" fmla="*/ 292100 w 331788"/>
              <a:gd name="connsiteY60" fmla="*/ 19050 h 328613"/>
              <a:gd name="connsiteX61" fmla="*/ 39688 w 331788"/>
              <a:gd name="connsiteY61" fmla="*/ 19050 h 328613"/>
              <a:gd name="connsiteX62" fmla="*/ 79376 w 331788"/>
              <a:gd name="connsiteY62" fmla="*/ 58738 h 328613"/>
              <a:gd name="connsiteX63" fmla="*/ 39688 w 331788"/>
              <a:gd name="connsiteY63" fmla="*/ 98426 h 328613"/>
              <a:gd name="connsiteX64" fmla="*/ 0 w 331788"/>
              <a:gd name="connsiteY64" fmla="*/ 58738 h 328613"/>
              <a:gd name="connsiteX65" fmla="*/ 39688 w 331788"/>
              <a:gd name="connsiteY65" fmla="*/ 19050 h 328613"/>
              <a:gd name="connsiteX66" fmla="*/ 165894 w 331788"/>
              <a:gd name="connsiteY66" fmla="*/ 0 h 328613"/>
              <a:gd name="connsiteX67" fmla="*/ 204788 w 331788"/>
              <a:gd name="connsiteY67" fmla="*/ 39688 h 328613"/>
              <a:gd name="connsiteX68" fmla="*/ 165894 w 331788"/>
              <a:gd name="connsiteY68" fmla="*/ 79376 h 328613"/>
              <a:gd name="connsiteX69" fmla="*/ 127000 w 331788"/>
              <a:gd name="connsiteY69" fmla="*/ 39688 h 328613"/>
              <a:gd name="connsiteX70" fmla="*/ 165894 w 331788"/>
              <a:gd name="connsiteY70"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31788" h="328613">
                <a:moveTo>
                  <a:pt x="292147" y="109538"/>
                </a:moveTo>
                <a:cubicBezTo>
                  <a:pt x="311524" y="109538"/>
                  <a:pt x="327025" y="126291"/>
                  <a:pt x="327025" y="145621"/>
                </a:cubicBezTo>
                <a:cubicBezTo>
                  <a:pt x="327025" y="145621"/>
                  <a:pt x="327025" y="145621"/>
                  <a:pt x="327025" y="229385"/>
                </a:cubicBezTo>
                <a:cubicBezTo>
                  <a:pt x="327025" y="248715"/>
                  <a:pt x="311524" y="264179"/>
                  <a:pt x="293438" y="264179"/>
                </a:cubicBezTo>
                <a:cubicBezTo>
                  <a:pt x="293438" y="264179"/>
                  <a:pt x="293438" y="264179"/>
                  <a:pt x="252101" y="264179"/>
                </a:cubicBezTo>
                <a:cubicBezTo>
                  <a:pt x="252101" y="264179"/>
                  <a:pt x="252101" y="264179"/>
                  <a:pt x="252101" y="319593"/>
                </a:cubicBezTo>
                <a:cubicBezTo>
                  <a:pt x="252101" y="324747"/>
                  <a:pt x="248226" y="328613"/>
                  <a:pt x="243059" y="328613"/>
                </a:cubicBezTo>
                <a:cubicBezTo>
                  <a:pt x="243059" y="328613"/>
                  <a:pt x="243059" y="328613"/>
                  <a:pt x="205596" y="328613"/>
                </a:cubicBezTo>
                <a:cubicBezTo>
                  <a:pt x="199138" y="328613"/>
                  <a:pt x="195262" y="324747"/>
                  <a:pt x="195262" y="319593"/>
                </a:cubicBezTo>
                <a:cubicBezTo>
                  <a:pt x="195262" y="319593"/>
                  <a:pt x="195262" y="319593"/>
                  <a:pt x="195262" y="235829"/>
                </a:cubicBezTo>
                <a:cubicBezTo>
                  <a:pt x="195262" y="220364"/>
                  <a:pt x="208180" y="207478"/>
                  <a:pt x="224973" y="207478"/>
                </a:cubicBezTo>
                <a:cubicBezTo>
                  <a:pt x="224973" y="207478"/>
                  <a:pt x="224973" y="207478"/>
                  <a:pt x="255976" y="207478"/>
                </a:cubicBezTo>
                <a:cubicBezTo>
                  <a:pt x="255976" y="207478"/>
                  <a:pt x="255976" y="207478"/>
                  <a:pt x="255976" y="145621"/>
                </a:cubicBezTo>
                <a:cubicBezTo>
                  <a:pt x="255976" y="126291"/>
                  <a:pt x="271478" y="109538"/>
                  <a:pt x="292147" y="109538"/>
                </a:cubicBezTo>
                <a:close/>
                <a:moveTo>
                  <a:pt x="38473" y="109538"/>
                </a:moveTo>
                <a:cubicBezTo>
                  <a:pt x="59391" y="109538"/>
                  <a:pt x="75079" y="126291"/>
                  <a:pt x="75079" y="145621"/>
                </a:cubicBezTo>
                <a:cubicBezTo>
                  <a:pt x="75079" y="145621"/>
                  <a:pt x="75079" y="145621"/>
                  <a:pt x="75079" y="207478"/>
                </a:cubicBezTo>
                <a:cubicBezTo>
                  <a:pt x="75079" y="207478"/>
                  <a:pt x="75079" y="207478"/>
                  <a:pt x="106456" y="207478"/>
                </a:cubicBezTo>
                <a:cubicBezTo>
                  <a:pt x="123451" y="207478"/>
                  <a:pt x="136525" y="220364"/>
                  <a:pt x="136525" y="235829"/>
                </a:cubicBezTo>
                <a:cubicBezTo>
                  <a:pt x="136525" y="235829"/>
                  <a:pt x="136525" y="235829"/>
                  <a:pt x="136525" y="319593"/>
                </a:cubicBezTo>
                <a:cubicBezTo>
                  <a:pt x="136525" y="324747"/>
                  <a:pt x="132603" y="328613"/>
                  <a:pt x="126066" y="328613"/>
                </a:cubicBezTo>
                <a:cubicBezTo>
                  <a:pt x="126066" y="328613"/>
                  <a:pt x="126066" y="328613"/>
                  <a:pt x="88153" y="328613"/>
                </a:cubicBezTo>
                <a:cubicBezTo>
                  <a:pt x="82923" y="328613"/>
                  <a:pt x="79001" y="324747"/>
                  <a:pt x="79001" y="319593"/>
                </a:cubicBezTo>
                <a:cubicBezTo>
                  <a:pt x="79001" y="319593"/>
                  <a:pt x="79001" y="319593"/>
                  <a:pt x="79001" y="264179"/>
                </a:cubicBezTo>
                <a:cubicBezTo>
                  <a:pt x="79001" y="264179"/>
                  <a:pt x="79001" y="264179"/>
                  <a:pt x="37166" y="264179"/>
                </a:cubicBezTo>
                <a:cubicBezTo>
                  <a:pt x="18863" y="264179"/>
                  <a:pt x="3175" y="248715"/>
                  <a:pt x="3175" y="229385"/>
                </a:cubicBezTo>
                <a:cubicBezTo>
                  <a:pt x="3175" y="229385"/>
                  <a:pt x="3175" y="229385"/>
                  <a:pt x="3175" y="145621"/>
                </a:cubicBezTo>
                <a:cubicBezTo>
                  <a:pt x="3175" y="126291"/>
                  <a:pt x="18863" y="109538"/>
                  <a:pt x="38473" y="109538"/>
                </a:cubicBezTo>
                <a:close/>
                <a:moveTo>
                  <a:pt x="160734" y="88900"/>
                </a:moveTo>
                <a:cubicBezTo>
                  <a:pt x="160734" y="88900"/>
                  <a:pt x="160734" y="88900"/>
                  <a:pt x="171053" y="88900"/>
                </a:cubicBezTo>
                <a:cubicBezTo>
                  <a:pt x="172343" y="88900"/>
                  <a:pt x="173633" y="90195"/>
                  <a:pt x="173633" y="90195"/>
                </a:cubicBezTo>
                <a:cubicBezTo>
                  <a:pt x="174923" y="92785"/>
                  <a:pt x="176213" y="94080"/>
                  <a:pt x="174923" y="95375"/>
                </a:cubicBezTo>
                <a:cubicBezTo>
                  <a:pt x="174923" y="95375"/>
                  <a:pt x="174923" y="95375"/>
                  <a:pt x="169763" y="103146"/>
                </a:cubicBezTo>
                <a:cubicBezTo>
                  <a:pt x="169763" y="103146"/>
                  <a:pt x="169763" y="103146"/>
                  <a:pt x="172343" y="123867"/>
                </a:cubicBezTo>
                <a:cubicBezTo>
                  <a:pt x="172343" y="123867"/>
                  <a:pt x="172343" y="123867"/>
                  <a:pt x="167184" y="136818"/>
                </a:cubicBezTo>
                <a:cubicBezTo>
                  <a:pt x="167184" y="138113"/>
                  <a:pt x="164604" y="138113"/>
                  <a:pt x="164604" y="136818"/>
                </a:cubicBezTo>
                <a:cubicBezTo>
                  <a:pt x="164604" y="136818"/>
                  <a:pt x="164604" y="136818"/>
                  <a:pt x="159444" y="123867"/>
                </a:cubicBezTo>
                <a:cubicBezTo>
                  <a:pt x="159444" y="123867"/>
                  <a:pt x="159444" y="123867"/>
                  <a:pt x="162024" y="103146"/>
                </a:cubicBezTo>
                <a:cubicBezTo>
                  <a:pt x="162024" y="103146"/>
                  <a:pt x="162024" y="103146"/>
                  <a:pt x="156865" y="95375"/>
                </a:cubicBezTo>
                <a:cubicBezTo>
                  <a:pt x="155575" y="94080"/>
                  <a:pt x="156865" y="92785"/>
                  <a:pt x="158155" y="90195"/>
                </a:cubicBezTo>
                <a:cubicBezTo>
                  <a:pt x="158155" y="90195"/>
                  <a:pt x="159444" y="88900"/>
                  <a:pt x="160734" y="88900"/>
                </a:cubicBezTo>
                <a:close/>
                <a:moveTo>
                  <a:pt x="136182" y="88900"/>
                </a:moveTo>
                <a:cubicBezTo>
                  <a:pt x="137474" y="88900"/>
                  <a:pt x="138766" y="90201"/>
                  <a:pt x="138766" y="91502"/>
                </a:cubicBezTo>
                <a:cubicBezTo>
                  <a:pt x="138766" y="91502"/>
                  <a:pt x="138766" y="91502"/>
                  <a:pt x="165893" y="165652"/>
                </a:cubicBezTo>
                <a:cubicBezTo>
                  <a:pt x="165893" y="165652"/>
                  <a:pt x="165893" y="165652"/>
                  <a:pt x="193021" y="91502"/>
                </a:cubicBezTo>
                <a:cubicBezTo>
                  <a:pt x="193021" y="90201"/>
                  <a:pt x="195605" y="88900"/>
                  <a:pt x="196897" y="90201"/>
                </a:cubicBezTo>
                <a:cubicBezTo>
                  <a:pt x="196897" y="90201"/>
                  <a:pt x="196897" y="90201"/>
                  <a:pt x="208523" y="92802"/>
                </a:cubicBezTo>
                <a:cubicBezTo>
                  <a:pt x="222733" y="98006"/>
                  <a:pt x="231775" y="111015"/>
                  <a:pt x="231775" y="125325"/>
                </a:cubicBezTo>
                <a:cubicBezTo>
                  <a:pt x="231775" y="125325"/>
                  <a:pt x="231775" y="125325"/>
                  <a:pt x="231775" y="176059"/>
                </a:cubicBezTo>
                <a:cubicBezTo>
                  <a:pt x="231775" y="179961"/>
                  <a:pt x="229192" y="182563"/>
                  <a:pt x="226608" y="182563"/>
                </a:cubicBezTo>
                <a:cubicBezTo>
                  <a:pt x="226608" y="182563"/>
                  <a:pt x="226608" y="182563"/>
                  <a:pt x="105179" y="182563"/>
                </a:cubicBezTo>
                <a:cubicBezTo>
                  <a:pt x="102595" y="182563"/>
                  <a:pt x="100012" y="179961"/>
                  <a:pt x="100012" y="176059"/>
                </a:cubicBezTo>
                <a:cubicBezTo>
                  <a:pt x="100012" y="176059"/>
                  <a:pt x="100012" y="176059"/>
                  <a:pt x="100012" y="125325"/>
                </a:cubicBezTo>
                <a:cubicBezTo>
                  <a:pt x="100012" y="111015"/>
                  <a:pt x="109054" y="98006"/>
                  <a:pt x="123264" y="92802"/>
                </a:cubicBezTo>
                <a:cubicBezTo>
                  <a:pt x="123264" y="92802"/>
                  <a:pt x="123264" y="92802"/>
                  <a:pt x="134890" y="90201"/>
                </a:cubicBezTo>
                <a:cubicBezTo>
                  <a:pt x="134890" y="88900"/>
                  <a:pt x="134890" y="88900"/>
                  <a:pt x="136182" y="88900"/>
                </a:cubicBezTo>
                <a:close/>
                <a:moveTo>
                  <a:pt x="292100" y="19050"/>
                </a:moveTo>
                <a:cubicBezTo>
                  <a:pt x="314019" y="19050"/>
                  <a:pt x="331788" y="36819"/>
                  <a:pt x="331788" y="58738"/>
                </a:cubicBezTo>
                <a:cubicBezTo>
                  <a:pt x="331788" y="80657"/>
                  <a:pt x="314019" y="98426"/>
                  <a:pt x="292100" y="98426"/>
                </a:cubicBezTo>
                <a:cubicBezTo>
                  <a:pt x="270181" y="98426"/>
                  <a:pt x="252412" y="80657"/>
                  <a:pt x="252412" y="58738"/>
                </a:cubicBezTo>
                <a:cubicBezTo>
                  <a:pt x="252412" y="36819"/>
                  <a:pt x="270181" y="19050"/>
                  <a:pt x="292100" y="19050"/>
                </a:cubicBezTo>
                <a:close/>
                <a:moveTo>
                  <a:pt x="39688" y="19050"/>
                </a:moveTo>
                <a:cubicBezTo>
                  <a:pt x="61607" y="19050"/>
                  <a:pt x="79376" y="36819"/>
                  <a:pt x="79376" y="58738"/>
                </a:cubicBezTo>
                <a:cubicBezTo>
                  <a:pt x="79376" y="80657"/>
                  <a:pt x="61607" y="98426"/>
                  <a:pt x="39688" y="98426"/>
                </a:cubicBezTo>
                <a:cubicBezTo>
                  <a:pt x="17769" y="98426"/>
                  <a:pt x="0" y="80657"/>
                  <a:pt x="0" y="58738"/>
                </a:cubicBezTo>
                <a:cubicBezTo>
                  <a:pt x="0" y="36819"/>
                  <a:pt x="17769" y="19050"/>
                  <a:pt x="39688" y="19050"/>
                </a:cubicBezTo>
                <a:close/>
                <a:moveTo>
                  <a:pt x="165894" y="0"/>
                </a:moveTo>
                <a:cubicBezTo>
                  <a:pt x="187375" y="0"/>
                  <a:pt x="204788" y="17769"/>
                  <a:pt x="204788" y="39688"/>
                </a:cubicBezTo>
                <a:cubicBezTo>
                  <a:pt x="204788" y="61607"/>
                  <a:pt x="187375" y="79376"/>
                  <a:pt x="165894" y="79376"/>
                </a:cubicBezTo>
                <a:cubicBezTo>
                  <a:pt x="144413" y="79376"/>
                  <a:pt x="127000" y="61607"/>
                  <a:pt x="127000" y="39688"/>
                </a:cubicBezTo>
                <a:cubicBezTo>
                  <a:pt x="127000" y="17769"/>
                  <a:pt x="144413" y="0"/>
                  <a:pt x="165894" y="0"/>
                </a:cubicBezTo>
                <a:close/>
              </a:path>
            </a:pathLst>
          </a:custGeom>
          <a:solidFill>
            <a:srgbClr val="FFFFFF"/>
          </a:solidFill>
          <a:ln>
            <a:noFill/>
          </a:ln>
        </p:spPr>
        <p:txBody>
          <a:bodyPr anchor="ctr"/>
          <a:lstStyle/>
          <a:p>
            <a:pPr algn="ctr" eaLnBrk="1" fontAlgn="auto" hangingPunct="1">
              <a:spcBef>
                <a:spcPts val="0"/>
              </a:spcBef>
              <a:spcAft>
                <a:spcPts val="0"/>
              </a:spcAft>
              <a:defRPr/>
            </a:pPr>
            <a:endParaRPr sz="1600" kern="0">
              <a:solidFill>
                <a:srgbClr val="000000"/>
              </a:solidFill>
              <a:latin typeface="Arial" panose="020B0604020202020204"/>
              <a:ea typeface="微软雅黑" panose="020B0503020204020204" pitchFamily="34" charset="-122"/>
            </a:endParaRPr>
          </a:p>
        </p:txBody>
      </p:sp>
      <p:sp>
        <p:nvSpPr>
          <p:cNvPr id="9" name="矩形 8">
            <a:extLst>
              <a:ext uri="{FF2B5EF4-FFF2-40B4-BE49-F238E27FC236}">
                <a16:creationId xmlns:a16="http://schemas.microsoft.com/office/drawing/2014/main" id="{B86300C8-3166-433F-9E6D-910B028B69E7}"/>
              </a:ext>
            </a:extLst>
          </p:cNvPr>
          <p:cNvSpPr/>
          <p:nvPr/>
        </p:nvSpPr>
        <p:spPr>
          <a:xfrm>
            <a:off x="347662" y="2301598"/>
            <a:ext cx="1107996" cy="369332"/>
          </a:xfrm>
          <a:prstGeom prst="rect">
            <a:avLst/>
          </a:prstGeom>
        </p:spPr>
        <p:txBody>
          <a:bodyPr wrap="none">
            <a:spAutoFit/>
          </a:bodyPr>
          <a:lstStyle/>
          <a:p>
            <a:r>
              <a:rPr kumimoji="1" lang="zh-CN" altLang="en-US" b="1" dirty="0">
                <a:solidFill>
                  <a:srgbClr val="FF0000"/>
                </a:solidFill>
                <a:latin typeface="Microsoft YaHei" panose="020B0503020204020204" pitchFamily="34" charset="-122"/>
                <a:ea typeface="Microsoft YaHei" panose="020B0503020204020204" pitchFamily="34" charset="-122"/>
              </a:rPr>
              <a:t>数据恢复</a:t>
            </a:r>
          </a:p>
        </p:txBody>
      </p:sp>
      <p:pic>
        <p:nvPicPr>
          <p:cNvPr id="19" name="图片 18">
            <a:extLst>
              <a:ext uri="{FF2B5EF4-FFF2-40B4-BE49-F238E27FC236}">
                <a16:creationId xmlns:a16="http://schemas.microsoft.com/office/drawing/2014/main" id="{16CE233E-C980-49D2-BD38-DCFE40EF14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3649" y="2908817"/>
            <a:ext cx="6827923" cy="2604752"/>
          </a:xfrm>
          <a:prstGeom prst="rect">
            <a:avLst/>
          </a:prstGeom>
        </p:spPr>
      </p:pic>
    </p:spTree>
    <p:extLst>
      <p:ext uri="{BB962C8B-B14F-4D97-AF65-F5344CB8AC3E}">
        <p14:creationId xmlns:p14="http://schemas.microsoft.com/office/powerpoint/2010/main" val="2877385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B3B3AA2-05C5-B04E-9A32-D9D83F041D7B}"/>
              </a:ext>
            </a:extLst>
          </p:cNvPr>
          <p:cNvSpPr>
            <a:spLocks noGrp="1"/>
          </p:cNvSpPr>
          <p:nvPr>
            <p:ph type="sldNum" sz="quarter" idx="12"/>
          </p:nvPr>
        </p:nvSpPr>
        <p:spPr/>
        <p:txBody>
          <a:bodyPr/>
          <a:lstStyle/>
          <a:p>
            <a:pPr>
              <a:defRPr/>
            </a:pPr>
            <a:fld id="{6A90D09A-ED5D-47CC-A45F-D492BA9A6C1B}" type="slidenum">
              <a:rPr lang="en-US" altLang="zh-CN" smtClean="0">
                <a:solidFill>
                  <a:srgbClr val="000000"/>
                </a:solidFill>
              </a:rPr>
              <a:t>2</a:t>
            </a:fld>
            <a:endParaRPr lang="en-US" altLang="zh-CN" dirty="0">
              <a:solidFill>
                <a:srgbClr val="000000"/>
              </a:solidFill>
            </a:endParaRPr>
          </a:p>
        </p:txBody>
      </p:sp>
      <p:sp>
        <p:nvSpPr>
          <p:cNvPr id="20" name="矩形 19">
            <a:extLst>
              <a:ext uri="{FF2B5EF4-FFF2-40B4-BE49-F238E27FC236}">
                <a16:creationId xmlns:a16="http://schemas.microsoft.com/office/drawing/2014/main" id="{796A5B5C-2DE8-394E-B051-384FF7E9AB44}"/>
              </a:ext>
            </a:extLst>
          </p:cNvPr>
          <p:cNvSpPr/>
          <p:nvPr/>
        </p:nvSpPr>
        <p:spPr>
          <a:xfrm>
            <a:off x="1587" y="1127629"/>
            <a:ext cx="9142413" cy="1855787"/>
          </a:xfrm>
          <a:prstGeom prst="rect">
            <a:avLst/>
          </a:pr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chemeClr val="tx1"/>
              </a:solidFill>
              <a:effectLst/>
              <a:uLnTx/>
              <a:uFillTx/>
              <a:latin typeface="等线"/>
              <a:ea typeface="等线" panose="02010600030101010101" pitchFamily="2" charset="-122"/>
              <a:cs typeface="+mn-cs"/>
            </a:endParaRPr>
          </a:p>
        </p:txBody>
      </p:sp>
      <p:sp>
        <p:nvSpPr>
          <p:cNvPr id="21" name="Rectangle 47">
            <a:extLst>
              <a:ext uri="{FF2B5EF4-FFF2-40B4-BE49-F238E27FC236}">
                <a16:creationId xmlns:a16="http://schemas.microsoft.com/office/drawing/2014/main" id="{05906725-31EA-3547-BE6A-4A4DE729B43A}"/>
              </a:ext>
            </a:extLst>
          </p:cNvPr>
          <p:cNvSpPr>
            <a:spLocks noChangeArrowheads="1"/>
          </p:cNvSpPr>
          <p:nvPr/>
        </p:nvSpPr>
        <p:spPr bwMode="auto">
          <a:xfrm>
            <a:off x="1675209" y="2554288"/>
            <a:ext cx="6155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背景</a:t>
            </a:r>
            <a:endPar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2" name="组合 78">
            <a:extLst>
              <a:ext uri="{FF2B5EF4-FFF2-40B4-BE49-F238E27FC236}">
                <a16:creationId xmlns:a16="http://schemas.microsoft.com/office/drawing/2014/main" id="{318E1CE0-321A-974B-AAF7-396E1A0998F7}"/>
              </a:ext>
            </a:extLst>
          </p:cNvPr>
          <p:cNvGrpSpPr>
            <a:grpSpLocks/>
          </p:cNvGrpSpPr>
          <p:nvPr/>
        </p:nvGrpSpPr>
        <p:grpSpPr bwMode="auto">
          <a:xfrm>
            <a:off x="1116013" y="2468563"/>
            <a:ext cx="468312" cy="473075"/>
            <a:chOff x="3805238" y="2093913"/>
            <a:chExt cx="679450" cy="685800"/>
          </a:xfrm>
        </p:grpSpPr>
        <p:sp>
          <p:nvSpPr>
            <p:cNvPr id="23" name="Oval 5">
              <a:extLst>
                <a:ext uri="{FF2B5EF4-FFF2-40B4-BE49-F238E27FC236}">
                  <a16:creationId xmlns:a16="http://schemas.microsoft.com/office/drawing/2014/main" id="{44467FF0-484F-9A4A-9A8F-7E8E41209C04}"/>
                </a:ext>
              </a:extLst>
            </p:cNvPr>
            <p:cNvSpPr>
              <a:spLocks noChangeArrowheads="1"/>
            </p:cNvSpPr>
            <p:nvPr/>
          </p:nvSpPr>
          <p:spPr bwMode="auto">
            <a:xfrm>
              <a:off x="3805238" y="2093913"/>
              <a:ext cx="679450" cy="685800"/>
            </a:xfrm>
            <a:prstGeom prst="ellipse">
              <a:avLst/>
            </a:prstGeom>
            <a:solidFill>
              <a:srgbClr val="1983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24" name="Freeform 6">
              <a:extLst>
                <a:ext uri="{FF2B5EF4-FFF2-40B4-BE49-F238E27FC236}">
                  <a16:creationId xmlns:a16="http://schemas.microsoft.com/office/drawing/2014/main" id="{D0FF2FB0-EFC6-5349-80C8-7048763C0DBE}"/>
                </a:ext>
              </a:extLst>
            </p:cNvPr>
            <p:cNvSpPr>
              <a:spLocks noEditPoints="1"/>
            </p:cNvSpPr>
            <p:nvPr/>
          </p:nvSpPr>
          <p:spPr bwMode="auto">
            <a:xfrm>
              <a:off x="3911186" y="2301034"/>
              <a:ext cx="433006" cy="271558"/>
            </a:xfrm>
            <a:custGeom>
              <a:avLst/>
              <a:gdLst>
                <a:gd name="T0" fmla="*/ 100 w 102"/>
                <a:gd name="T1" fmla="*/ 54 h 63"/>
                <a:gd name="T2" fmla="*/ 94 w 102"/>
                <a:gd name="T3" fmla="*/ 54 h 63"/>
                <a:gd name="T4" fmla="*/ 94 w 102"/>
                <a:gd name="T5" fmla="*/ 45 h 63"/>
                <a:gd name="T6" fmla="*/ 88 w 102"/>
                <a:gd name="T7" fmla="*/ 45 h 63"/>
                <a:gd name="T8" fmla="*/ 88 w 102"/>
                <a:gd name="T9" fmla="*/ 51 h 63"/>
                <a:gd name="T10" fmla="*/ 13 w 102"/>
                <a:gd name="T11" fmla="*/ 51 h 63"/>
                <a:gd name="T12" fmla="*/ 13 w 102"/>
                <a:gd name="T13" fmla="*/ 7 h 63"/>
                <a:gd name="T14" fmla="*/ 88 w 102"/>
                <a:gd name="T15" fmla="*/ 7 h 63"/>
                <a:gd name="T16" fmla="*/ 88 w 102"/>
                <a:gd name="T17" fmla="*/ 22 h 63"/>
                <a:gd name="T18" fmla="*/ 94 w 102"/>
                <a:gd name="T19" fmla="*/ 22 h 63"/>
                <a:gd name="T20" fmla="*/ 94 w 102"/>
                <a:gd name="T21" fmla="*/ 4 h 63"/>
                <a:gd name="T22" fmla="*/ 91 w 102"/>
                <a:gd name="T23" fmla="*/ 0 h 63"/>
                <a:gd name="T24" fmla="*/ 11 w 102"/>
                <a:gd name="T25" fmla="*/ 0 h 63"/>
                <a:gd name="T26" fmla="*/ 7 w 102"/>
                <a:gd name="T27" fmla="*/ 4 h 63"/>
                <a:gd name="T28" fmla="*/ 7 w 102"/>
                <a:gd name="T29" fmla="*/ 54 h 63"/>
                <a:gd name="T30" fmla="*/ 2 w 102"/>
                <a:gd name="T31" fmla="*/ 54 h 63"/>
                <a:gd name="T32" fmla="*/ 0 w 102"/>
                <a:gd name="T33" fmla="*/ 56 h 63"/>
                <a:gd name="T34" fmla="*/ 7 w 102"/>
                <a:gd name="T35" fmla="*/ 63 h 63"/>
                <a:gd name="T36" fmla="*/ 68 w 102"/>
                <a:gd name="T37" fmla="*/ 63 h 63"/>
                <a:gd name="T38" fmla="*/ 68 w 102"/>
                <a:gd name="T39" fmla="*/ 60 h 63"/>
                <a:gd name="T40" fmla="*/ 70 w 102"/>
                <a:gd name="T41" fmla="*/ 58 h 63"/>
                <a:gd name="T42" fmla="*/ 72 w 102"/>
                <a:gd name="T43" fmla="*/ 60 h 63"/>
                <a:gd name="T44" fmla="*/ 72 w 102"/>
                <a:gd name="T45" fmla="*/ 63 h 63"/>
                <a:gd name="T46" fmla="*/ 76 w 102"/>
                <a:gd name="T47" fmla="*/ 63 h 63"/>
                <a:gd name="T48" fmla="*/ 76 w 102"/>
                <a:gd name="T49" fmla="*/ 60 h 63"/>
                <a:gd name="T50" fmla="*/ 78 w 102"/>
                <a:gd name="T51" fmla="*/ 58 h 63"/>
                <a:gd name="T52" fmla="*/ 80 w 102"/>
                <a:gd name="T53" fmla="*/ 60 h 63"/>
                <a:gd name="T54" fmla="*/ 80 w 102"/>
                <a:gd name="T55" fmla="*/ 63 h 63"/>
                <a:gd name="T56" fmla="*/ 94 w 102"/>
                <a:gd name="T57" fmla="*/ 63 h 63"/>
                <a:gd name="T58" fmla="*/ 102 w 102"/>
                <a:gd name="T59" fmla="*/ 56 h 63"/>
                <a:gd name="T60" fmla="*/ 100 w 102"/>
                <a:gd name="T61" fmla="*/ 54 h 63"/>
                <a:gd name="T62" fmla="*/ 100 w 102"/>
                <a:gd name="T63" fmla="*/ 54 h 63"/>
                <a:gd name="T64" fmla="*/ 100 w 102"/>
                <a:gd name="T65" fmla="*/ 5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2" h="63">
                  <a:moveTo>
                    <a:pt x="100" y="54"/>
                  </a:moveTo>
                  <a:cubicBezTo>
                    <a:pt x="94" y="54"/>
                    <a:pt x="94" y="54"/>
                    <a:pt x="94" y="54"/>
                  </a:cubicBezTo>
                  <a:cubicBezTo>
                    <a:pt x="94" y="45"/>
                    <a:pt x="94" y="45"/>
                    <a:pt x="94" y="45"/>
                  </a:cubicBezTo>
                  <a:cubicBezTo>
                    <a:pt x="88" y="45"/>
                    <a:pt x="88" y="45"/>
                    <a:pt x="88" y="45"/>
                  </a:cubicBezTo>
                  <a:cubicBezTo>
                    <a:pt x="88" y="51"/>
                    <a:pt x="88" y="51"/>
                    <a:pt x="88" y="51"/>
                  </a:cubicBezTo>
                  <a:cubicBezTo>
                    <a:pt x="13" y="51"/>
                    <a:pt x="13" y="51"/>
                    <a:pt x="13" y="51"/>
                  </a:cubicBezTo>
                  <a:cubicBezTo>
                    <a:pt x="13" y="7"/>
                    <a:pt x="13" y="7"/>
                    <a:pt x="13" y="7"/>
                  </a:cubicBezTo>
                  <a:cubicBezTo>
                    <a:pt x="88" y="7"/>
                    <a:pt x="88" y="7"/>
                    <a:pt x="88" y="7"/>
                  </a:cubicBezTo>
                  <a:cubicBezTo>
                    <a:pt x="88" y="22"/>
                    <a:pt x="88" y="22"/>
                    <a:pt x="88" y="22"/>
                  </a:cubicBezTo>
                  <a:cubicBezTo>
                    <a:pt x="94" y="22"/>
                    <a:pt x="94" y="22"/>
                    <a:pt x="94" y="22"/>
                  </a:cubicBezTo>
                  <a:cubicBezTo>
                    <a:pt x="94" y="4"/>
                    <a:pt x="94" y="4"/>
                    <a:pt x="94" y="4"/>
                  </a:cubicBezTo>
                  <a:cubicBezTo>
                    <a:pt x="94" y="2"/>
                    <a:pt x="93" y="0"/>
                    <a:pt x="91" y="0"/>
                  </a:cubicBezTo>
                  <a:cubicBezTo>
                    <a:pt x="11" y="0"/>
                    <a:pt x="11" y="0"/>
                    <a:pt x="11" y="0"/>
                  </a:cubicBezTo>
                  <a:cubicBezTo>
                    <a:pt x="9" y="0"/>
                    <a:pt x="7" y="2"/>
                    <a:pt x="7" y="4"/>
                  </a:cubicBezTo>
                  <a:cubicBezTo>
                    <a:pt x="7" y="54"/>
                    <a:pt x="7" y="54"/>
                    <a:pt x="7" y="54"/>
                  </a:cubicBezTo>
                  <a:cubicBezTo>
                    <a:pt x="2" y="54"/>
                    <a:pt x="2" y="54"/>
                    <a:pt x="2" y="54"/>
                  </a:cubicBezTo>
                  <a:cubicBezTo>
                    <a:pt x="1" y="54"/>
                    <a:pt x="0" y="55"/>
                    <a:pt x="0" y="56"/>
                  </a:cubicBezTo>
                  <a:cubicBezTo>
                    <a:pt x="0" y="60"/>
                    <a:pt x="3" y="63"/>
                    <a:pt x="7" y="63"/>
                  </a:cubicBezTo>
                  <a:cubicBezTo>
                    <a:pt x="68" y="63"/>
                    <a:pt x="68" y="63"/>
                    <a:pt x="68" y="63"/>
                  </a:cubicBezTo>
                  <a:cubicBezTo>
                    <a:pt x="68" y="60"/>
                    <a:pt x="68" y="60"/>
                    <a:pt x="68" y="60"/>
                  </a:cubicBezTo>
                  <a:cubicBezTo>
                    <a:pt x="68" y="59"/>
                    <a:pt x="69" y="58"/>
                    <a:pt x="70" y="58"/>
                  </a:cubicBezTo>
                  <a:cubicBezTo>
                    <a:pt x="72" y="58"/>
                    <a:pt x="72" y="59"/>
                    <a:pt x="72" y="60"/>
                  </a:cubicBezTo>
                  <a:cubicBezTo>
                    <a:pt x="72" y="63"/>
                    <a:pt x="72" y="63"/>
                    <a:pt x="72" y="63"/>
                  </a:cubicBezTo>
                  <a:cubicBezTo>
                    <a:pt x="76" y="63"/>
                    <a:pt x="76" y="63"/>
                    <a:pt x="76" y="63"/>
                  </a:cubicBezTo>
                  <a:cubicBezTo>
                    <a:pt x="76" y="60"/>
                    <a:pt x="76" y="60"/>
                    <a:pt x="76" y="60"/>
                  </a:cubicBezTo>
                  <a:cubicBezTo>
                    <a:pt x="76" y="59"/>
                    <a:pt x="77" y="58"/>
                    <a:pt x="78" y="58"/>
                  </a:cubicBezTo>
                  <a:cubicBezTo>
                    <a:pt x="79" y="58"/>
                    <a:pt x="80" y="59"/>
                    <a:pt x="80" y="60"/>
                  </a:cubicBezTo>
                  <a:cubicBezTo>
                    <a:pt x="80" y="63"/>
                    <a:pt x="80" y="63"/>
                    <a:pt x="80" y="63"/>
                  </a:cubicBezTo>
                  <a:cubicBezTo>
                    <a:pt x="94" y="63"/>
                    <a:pt x="94" y="63"/>
                    <a:pt x="94" y="63"/>
                  </a:cubicBezTo>
                  <a:cubicBezTo>
                    <a:pt x="98" y="63"/>
                    <a:pt x="102" y="60"/>
                    <a:pt x="102" y="56"/>
                  </a:cubicBezTo>
                  <a:cubicBezTo>
                    <a:pt x="102" y="55"/>
                    <a:pt x="101" y="54"/>
                    <a:pt x="100" y="54"/>
                  </a:cubicBezTo>
                  <a:close/>
                  <a:moveTo>
                    <a:pt x="100" y="54"/>
                  </a:moveTo>
                  <a:cubicBezTo>
                    <a:pt x="100" y="54"/>
                    <a:pt x="100" y="54"/>
                    <a:pt x="100" y="54"/>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25" name="Freeform 7">
              <a:extLst>
                <a:ext uri="{FF2B5EF4-FFF2-40B4-BE49-F238E27FC236}">
                  <a16:creationId xmlns:a16="http://schemas.microsoft.com/office/drawing/2014/main" id="{AF13A0FC-C84A-5C43-81C6-59C4B7D4E420}"/>
                </a:ext>
              </a:extLst>
            </p:cNvPr>
            <p:cNvSpPr>
              <a:spLocks noEditPoints="1"/>
            </p:cNvSpPr>
            <p:nvPr/>
          </p:nvSpPr>
          <p:spPr bwMode="auto">
            <a:xfrm>
              <a:off x="4037863" y="2370074"/>
              <a:ext cx="25336" cy="29917"/>
            </a:xfrm>
            <a:custGeom>
              <a:avLst/>
              <a:gdLst>
                <a:gd name="T0" fmla="*/ 5 w 6"/>
                <a:gd name="T1" fmla="*/ 2 h 7"/>
                <a:gd name="T2" fmla="*/ 2 w 6"/>
                <a:gd name="T3" fmla="*/ 0 h 7"/>
                <a:gd name="T4" fmla="*/ 1 w 6"/>
                <a:gd name="T5" fmla="*/ 4 h 7"/>
                <a:gd name="T6" fmla="*/ 4 w 6"/>
                <a:gd name="T7" fmla="*/ 6 h 7"/>
                <a:gd name="T8" fmla="*/ 5 w 6"/>
                <a:gd name="T9" fmla="*/ 2 h 7"/>
                <a:gd name="T10" fmla="*/ 4 w 6"/>
                <a:gd name="T11" fmla="*/ 5 h 7"/>
                <a:gd name="T12" fmla="*/ 2 w 6"/>
                <a:gd name="T13" fmla="*/ 3 h 7"/>
                <a:gd name="T14" fmla="*/ 2 w 6"/>
                <a:gd name="T15" fmla="*/ 1 h 7"/>
                <a:gd name="T16" fmla="*/ 4 w 6"/>
                <a:gd name="T17" fmla="*/ 3 h 7"/>
                <a:gd name="T18" fmla="*/ 4 w 6"/>
                <a:gd name="T19" fmla="*/ 5 h 7"/>
                <a:gd name="T20" fmla="*/ 4 w 6"/>
                <a:gd name="T21" fmla="*/ 5 h 7"/>
                <a:gd name="T22" fmla="*/ 4 w 6"/>
                <a:gd name="T23"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7">
                  <a:moveTo>
                    <a:pt x="5" y="2"/>
                  </a:moveTo>
                  <a:cubicBezTo>
                    <a:pt x="5" y="1"/>
                    <a:pt x="4" y="0"/>
                    <a:pt x="2" y="0"/>
                  </a:cubicBezTo>
                  <a:cubicBezTo>
                    <a:pt x="1" y="1"/>
                    <a:pt x="0" y="2"/>
                    <a:pt x="1" y="4"/>
                  </a:cubicBezTo>
                  <a:cubicBezTo>
                    <a:pt x="1" y="6"/>
                    <a:pt x="2" y="7"/>
                    <a:pt x="4" y="6"/>
                  </a:cubicBezTo>
                  <a:cubicBezTo>
                    <a:pt x="6" y="6"/>
                    <a:pt x="6" y="4"/>
                    <a:pt x="5" y="2"/>
                  </a:cubicBezTo>
                  <a:close/>
                  <a:moveTo>
                    <a:pt x="4" y="5"/>
                  </a:moveTo>
                  <a:cubicBezTo>
                    <a:pt x="3" y="5"/>
                    <a:pt x="3" y="5"/>
                    <a:pt x="2" y="3"/>
                  </a:cubicBezTo>
                  <a:cubicBezTo>
                    <a:pt x="2" y="2"/>
                    <a:pt x="2" y="1"/>
                    <a:pt x="2" y="1"/>
                  </a:cubicBezTo>
                  <a:cubicBezTo>
                    <a:pt x="3" y="1"/>
                    <a:pt x="4" y="2"/>
                    <a:pt x="4" y="3"/>
                  </a:cubicBezTo>
                  <a:cubicBezTo>
                    <a:pt x="4" y="4"/>
                    <a:pt x="4" y="5"/>
                    <a:pt x="4" y="5"/>
                  </a:cubicBezTo>
                  <a:close/>
                  <a:moveTo>
                    <a:pt x="4" y="5"/>
                  </a:moveTo>
                  <a:cubicBezTo>
                    <a:pt x="4" y="5"/>
                    <a:pt x="4" y="5"/>
                    <a:pt x="4" y="5"/>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26" name="Freeform 8">
              <a:extLst>
                <a:ext uri="{FF2B5EF4-FFF2-40B4-BE49-F238E27FC236}">
                  <a16:creationId xmlns:a16="http://schemas.microsoft.com/office/drawing/2014/main" id="{AC1CB275-4FA7-7F44-B5B3-18751EDA07A8}"/>
                </a:ext>
              </a:extLst>
            </p:cNvPr>
            <p:cNvSpPr>
              <a:spLocks noEditPoints="1"/>
            </p:cNvSpPr>
            <p:nvPr/>
          </p:nvSpPr>
          <p:spPr bwMode="auto">
            <a:xfrm>
              <a:off x="4063199" y="2363169"/>
              <a:ext cx="23032" cy="29918"/>
            </a:xfrm>
            <a:custGeom>
              <a:avLst/>
              <a:gdLst>
                <a:gd name="T0" fmla="*/ 5 w 5"/>
                <a:gd name="T1" fmla="*/ 4 h 7"/>
                <a:gd name="T2" fmla="*/ 2 w 5"/>
                <a:gd name="T3" fmla="*/ 1 h 7"/>
                <a:gd name="T4" fmla="*/ 0 w 5"/>
                <a:gd name="T5" fmla="*/ 4 h 7"/>
                <a:gd name="T6" fmla="*/ 3 w 5"/>
                <a:gd name="T7" fmla="*/ 7 h 7"/>
                <a:gd name="T8" fmla="*/ 5 w 5"/>
                <a:gd name="T9" fmla="*/ 4 h 7"/>
                <a:gd name="T10" fmla="*/ 3 w 5"/>
                <a:gd name="T11" fmla="*/ 6 h 7"/>
                <a:gd name="T12" fmla="*/ 2 w 5"/>
                <a:gd name="T13" fmla="*/ 4 h 7"/>
                <a:gd name="T14" fmla="*/ 2 w 5"/>
                <a:gd name="T15" fmla="*/ 2 h 7"/>
                <a:gd name="T16" fmla="*/ 3 w 5"/>
                <a:gd name="T17" fmla="*/ 4 h 7"/>
                <a:gd name="T18" fmla="*/ 3 w 5"/>
                <a:gd name="T19" fmla="*/ 6 h 7"/>
                <a:gd name="T20" fmla="*/ 3 w 5"/>
                <a:gd name="T21" fmla="*/ 6 h 7"/>
                <a:gd name="T22" fmla="*/ 3 w 5"/>
                <a:gd name="T23"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7">
                  <a:moveTo>
                    <a:pt x="5" y="4"/>
                  </a:moveTo>
                  <a:cubicBezTo>
                    <a:pt x="5" y="2"/>
                    <a:pt x="4" y="0"/>
                    <a:pt x="2" y="1"/>
                  </a:cubicBezTo>
                  <a:cubicBezTo>
                    <a:pt x="0" y="1"/>
                    <a:pt x="0" y="3"/>
                    <a:pt x="0" y="4"/>
                  </a:cubicBezTo>
                  <a:cubicBezTo>
                    <a:pt x="0" y="6"/>
                    <a:pt x="1" y="7"/>
                    <a:pt x="3" y="7"/>
                  </a:cubicBezTo>
                  <a:cubicBezTo>
                    <a:pt x="5" y="7"/>
                    <a:pt x="5" y="5"/>
                    <a:pt x="5" y="4"/>
                  </a:cubicBezTo>
                  <a:close/>
                  <a:moveTo>
                    <a:pt x="3" y="6"/>
                  </a:moveTo>
                  <a:cubicBezTo>
                    <a:pt x="2" y="6"/>
                    <a:pt x="2" y="5"/>
                    <a:pt x="2" y="4"/>
                  </a:cubicBezTo>
                  <a:cubicBezTo>
                    <a:pt x="1" y="3"/>
                    <a:pt x="2" y="2"/>
                    <a:pt x="2" y="2"/>
                  </a:cubicBezTo>
                  <a:cubicBezTo>
                    <a:pt x="3" y="2"/>
                    <a:pt x="3" y="2"/>
                    <a:pt x="3" y="4"/>
                  </a:cubicBezTo>
                  <a:cubicBezTo>
                    <a:pt x="4" y="5"/>
                    <a:pt x="3" y="6"/>
                    <a:pt x="3" y="6"/>
                  </a:cubicBezTo>
                  <a:close/>
                  <a:moveTo>
                    <a:pt x="3" y="6"/>
                  </a:moveTo>
                  <a:cubicBezTo>
                    <a:pt x="3" y="6"/>
                    <a:pt x="3" y="6"/>
                    <a:pt x="3" y="6"/>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27" name="Freeform 9">
              <a:extLst>
                <a:ext uri="{FF2B5EF4-FFF2-40B4-BE49-F238E27FC236}">
                  <a16:creationId xmlns:a16="http://schemas.microsoft.com/office/drawing/2014/main" id="{C38419BE-2625-5541-9EDC-A715CD7EA710}"/>
                </a:ext>
              </a:extLst>
            </p:cNvPr>
            <p:cNvSpPr>
              <a:spLocks noEditPoints="1"/>
            </p:cNvSpPr>
            <p:nvPr/>
          </p:nvSpPr>
          <p:spPr bwMode="auto">
            <a:xfrm>
              <a:off x="4088534" y="2363169"/>
              <a:ext cx="16123" cy="29918"/>
            </a:xfrm>
            <a:custGeom>
              <a:avLst/>
              <a:gdLst>
                <a:gd name="T0" fmla="*/ 9 w 9"/>
                <a:gd name="T1" fmla="*/ 0 h 19"/>
                <a:gd name="T2" fmla="*/ 6 w 9"/>
                <a:gd name="T3" fmla="*/ 0 h 19"/>
                <a:gd name="T4" fmla="*/ 0 w 9"/>
                <a:gd name="T5" fmla="*/ 3 h 19"/>
                <a:gd name="T6" fmla="*/ 0 w 9"/>
                <a:gd name="T7" fmla="*/ 5 h 19"/>
                <a:gd name="T8" fmla="*/ 6 w 9"/>
                <a:gd name="T9" fmla="*/ 5 h 19"/>
                <a:gd name="T10" fmla="*/ 6 w 9"/>
                <a:gd name="T11" fmla="*/ 5 h 19"/>
                <a:gd name="T12" fmla="*/ 6 w 9"/>
                <a:gd name="T13" fmla="*/ 19 h 19"/>
                <a:gd name="T14" fmla="*/ 9 w 9"/>
                <a:gd name="T15" fmla="*/ 19 h 19"/>
                <a:gd name="T16" fmla="*/ 9 w 9"/>
                <a:gd name="T17" fmla="*/ 0 h 19"/>
                <a:gd name="T18" fmla="*/ 9 w 9"/>
                <a:gd name="T19" fmla="*/ 0 h 19"/>
                <a:gd name="T20" fmla="*/ 9 w 9"/>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9">
                  <a:moveTo>
                    <a:pt x="9" y="0"/>
                  </a:moveTo>
                  <a:lnTo>
                    <a:pt x="6" y="0"/>
                  </a:lnTo>
                  <a:lnTo>
                    <a:pt x="0" y="3"/>
                  </a:lnTo>
                  <a:lnTo>
                    <a:pt x="0" y="5"/>
                  </a:lnTo>
                  <a:lnTo>
                    <a:pt x="6" y="5"/>
                  </a:lnTo>
                  <a:lnTo>
                    <a:pt x="6" y="5"/>
                  </a:lnTo>
                  <a:lnTo>
                    <a:pt x="6" y="19"/>
                  </a:lnTo>
                  <a:lnTo>
                    <a:pt x="9" y="19"/>
                  </a:lnTo>
                  <a:lnTo>
                    <a:pt x="9" y="0"/>
                  </a:lnTo>
                  <a:close/>
                  <a:moveTo>
                    <a:pt x="9" y="0"/>
                  </a:moveTo>
                  <a:lnTo>
                    <a:pt x="9" y="0"/>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28" name="Freeform 10">
              <a:extLst>
                <a:ext uri="{FF2B5EF4-FFF2-40B4-BE49-F238E27FC236}">
                  <a16:creationId xmlns:a16="http://schemas.microsoft.com/office/drawing/2014/main" id="{389699EC-1D00-AA49-98EA-BB0A0CFE4CF0}"/>
                </a:ext>
              </a:extLst>
            </p:cNvPr>
            <p:cNvSpPr>
              <a:spLocks noEditPoints="1"/>
            </p:cNvSpPr>
            <p:nvPr/>
          </p:nvSpPr>
          <p:spPr bwMode="auto">
            <a:xfrm>
              <a:off x="4088534" y="2363169"/>
              <a:ext cx="16123" cy="29918"/>
            </a:xfrm>
            <a:custGeom>
              <a:avLst/>
              <a:gdLst>
                <a:gd name="T0" fmla="*/ 9 w 9"/>
                <a:gd name="T1" fmla="*/ 0 h 19"/>
                <a:gd name="T2" fmla="*/ 6 w 9"/>
                <a:gd name="T3" fmla="*/ 0 h 19"/>
                <a:gd name="T4" fmla="*/ 0 w 9"/>
                <a:gd name="T5" fmla="*/ 3 h 19"/>
                <a:gd name="T6" fmla="*/ 0 w 9"/>
                <a:gd name="T7" fmla="*/ 5 h 19"/>
                <a:gd name="T8" fmla="*/ 6 w 9"/>
                <a:gd name="T9" fmla="*/ 5 h 19"/>
                <a:gd name="T10" fmla="*/ 6 w 9"/>
                <a:gd name="T11" fmla="*/ 5 h 19"/>
                <a:gd name="T12" fmla="*/ 6 w 9"/>
                <a:gd name="T13" fmla="*/ 19 h 19"/>
                <a:gd name="T14" fmla="*/ 9 w 9"/>
                <a:gd name="T15" fmla="*/ 19 h 19"/>
                <a:gd name="T16" fmla="*/ 9 w 9"/>
                <a:gd name="T17" fmla="*/ 0 h 19"/>
                <a:gd name="T18" fmla="*/ 9 w 9"/>
                <a:gd name="T19" fmla="*/ 0 h 19"/>
                <a:gd name="T20" fmla="*/ 9 w 9"/>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9">
                  <a:moveTo>
                    <a:pt x="9" y="0"/>
                  </a:moveTo>
                  <a:lnTo>
                    <a:pt x="6" y="0"/>
                  </a:lnTo>
                  <a:lnTo>
                    <a:pt x="0" y="3"/>
                  </a:lnTo>
                  <a:lnTo>
                    <a:pt x="0" y="5"/>
                  </a:lnTo>
                  <a:lnTo>
                    <a:pt x="6" y="5"/>
                  </a:lnTo>
                  <a:lnTo>
                    <a:pt x="6" y="5"/>
                  </a:lnTo>
                  <a:lnTo>
                    <a:pt x="6" y="19"/>
                  </a:lnTo>
                  <a:lnTo>
                    <a:pt x="9" y="19"/>
                  </a:lnTo>
                  <a:lnTo>
                    <a:pt x="9" y="0"/>
                  </a:lnTo>
                  <a:moveTo>
                    <a:pt x="9" y="0"/>
                  </a:moveTo>
                  <a:lnTo>
                    <a:pt x="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29" name="Freeform 11">
              <a:extLst>
                <a:ext uri="{FF2B5EF4-FFF2-40B4-BE49-F238E27FC236}">
                  <a16:creationId xmlns:a16="http://schemas.microsoft.com/office/drawing/2014/main" id="{44BEB888-3B70-624B-99FC-A82D6A29F253}"/>
                </a:ext>
              </a:extLst>
            </p:cNvPr>
            <p:cNvSpPr>
              <a:spLocks noEditPoints="1"/>
            </p:cNvSpPr>
            <p:nvPr/>
          </p:nvSpPr>
          <p:spPr bwMode="auto">
            <a:xfrm>
              <a:off x="4111566" y="2363169"/>
              <a:ext cx="20730" cy="29918"/>
            </a:xfrm>
            <a:custGeom>
              <a:avLst/>
              <a:gdLst>
                <a:gd name="T0" fmla="*/ 3 w 5"/>
                <a:gd name="T1" fmla="*/ 0 h 7"/>
                <a:gd name="T2" fmla="*/ 0 w 5"/>
                <a:gd name="T3" fmla="*/ 3 h 7"/>
                <a:gd name="T4" fmla="*/ 2 w 5"/>
                <a:gd name="T5" fmla="*/ 7 h 7"/>
                <a:gd name="T6" fmla="*/ 5 w 5"/>
                <a:gd name="T7" fmla="*/ 4 h 7"/>
                <a:gd name="T8" fmla="*/ 3 w 5"/>
                <a:gd name="T9" fmla="*/ 0 h 7"/>
                <a:gd name="T10" fmla="*/ 3 w 5"/>
                <a:gd name="T11" fmla="*/ 4 h 7"/>
                <a:gd name="T12" fmla="*/ 2 w 5"/>
                <a:gd name="T13" fmla="*/ 6 h 7"/>
                <a:gd name="T14" fmla="*/ 2 w 5"/>
                <a:gd name="T15" fmla="*/ 4 h 7"/>
                <a:gd name="T16" fmla="*/ 3 w 5"/>
                <a:gd name="T17" fmla="*/ 1 h 7"/>
                <a:gd name="T18" fmla="*/ 3 w 5"/>
                <a:gd name="T19" fmla="*/ 4 h 7"/>
                <a:gd name="T20" fmla="*/ 3 w 5"/>
                <a:gd name="T21" fmla="*/ 4 h 7"/>
                <a:gd name="T22" fmla="*/ 3 w 5"/>
                <a:gd name="T2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7">
                  <a:moveTo>
                    <a:pt x="3" y="0"/>
                  </a:moveTo>
                  <a:cubicBezTo>
                    <a:pt x="1" y="0"/>
                    <a:pt x="0" y="2"/>
                    <a:pt x="0" y="3"/>
                  </a:cubicBezTo>
                  <a:cubicBezTo>
                    <a:pt x="0" y="5"/>
                    <a:pt x="1" y="7"/>
                    <a:pt x="2" y="7"/>
                  </a:cubicBezTo>
                  <a:cubicBezTo>
                    <a:pt x="4" y="7"/>
                    <a:pt x="5" y="6"/>
                    <a:pt x="5" y="4"/>
                  </a:cubicBezTo>
                  <a:cubicBezTo>
                    <a:pt x="5" y="2"/>
                    <a:pt x="5" y="0"/>
                    <a:pt x="3" y="0"/>
                  </a:cubicBezTo>
                  <a:close/>
                  <a:moveTo>
                    <a:pt x="3" y="4"/>
                  </a:moveTo>
                  <a:cubicBezTo>
                    <a:pt x="3" y="5"/>
                    <a:pt x="3" y="6"/>
                    <a:pt x="2" y="6"/>
                  </a:cubicBezTo>
                  <a:cubicBezTo>
                    <a:pt x="2" y="6"/>
                    <a:pt x="2" y="5"/>
                    <a:pt x="2" y="4"/>
                  </a:cubicBezTo>
                  <a:cubicBezTo>
                    <a:pt x="2" y="2"/>
                    <a:pt x="2" y="1"/>
                    <a:pt x="3" y="1"/>
                  </a:cubicBezTo>
                  <a:cubicBezTo>
                    <a:pt x="3" y="1"/>
                    <a:pt x="4" y="2"/>
                    <a:pt x="3" y="4"/>
                  </a:cubicBezTo>
                  <a:close/>
                  <a:moveTo>
                    <a:pt x="3" y="4"/>
                  </a:moveTo>
                  <a:cubicBezTo>
                    <a:pt x="3" y="4"/>
                    <a:pt x="3" y="4"/>
                    <a:pt x="3" y="4"/>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30" name="Freeform 12">
              <a:extLst>
                <a:ext uri="{FF2B5EF4-FFF2-40B4-BE49-F238E27FC236}">
                  <a16:creationId xmlns:a16="http://schemas.microsoft.com/office/drawing/2014/main" id="{34EDC8A2-36C2-7E46-BFF7-2638D9C72AE7}"/>
                </a:ext>
              </a:extLst>
            </p:cNvPr>
            <p:cNvSpPr>
              <a:spLocks noEditPoints="1"/>
            </p:cNvSpPr>
            <p:nvPr/>
          </p:nvSpPr>
          <p:spPr bwMode="auto">
            <a:xfrm>
              <a:off x="4141509" y="2367772"/>
              <a:ext cx="13819" cy="29918"/>
            </a:xfrm>
            <a:custGeom>
              <a:avLst/>
              <a:gdLst>
                <a:gd name="T0" fmla="*/ 2 w 8"/>
                <a:gd name="T1" fmla="*/ 0 h 19"/>
                <a:gd name="T2" fmla="*/ 0 w 8"/>
                <a:gd name="T3" fmla="*/ 2 h 19"/>
                <a:gd name="T4" fmla="*/ 0 w 8"/>
                <a:gd name="T5" fmla="*/ 5 h 19"/>
                <a:gd name="T6" fmla="*/ 2 w 8"/>
                <a:gd name="T7" fmla="*/ 2 h 19"/>
                <a:gd name="T8" fmla="*/ 2 w 8"/>
                <a:gd name="T9" fmla="*/ 2 h 19"/>
                <a:gd name="T10" fmla="*/ 0 w 8"/>
                <a:gd name="T11" fmla="*/ 16 h 19"/>
                <a:gd name="T12" fmla="*/ 2 w 8"/>
                <a:gd name="T13" fmla="*/ 19 h 19"/>
                <a:gd name="T14" fmla="*/ 8 w 8"/>
                <a:gd name="T15" fmla="*/ 0 h 19"/>
                <a:gd name="T16" fmla="*/ 2 w 8"/>
                <a:gd name="T17" fmla="*/ 0 h 19"/>
                <a:gd name="T18" fmla="*/ 2 w 8"/>
                <a:gd name="T19" fmla="*/ 0 h 19"/>
                <a:gd name="T20" fmla="*/ 2 w 8"/>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9">
                  <a:moveTo>
                    <a:pt x="2" y="0"/>
                  </a:moveTo>
                  <a:lnTo>
                    <a:pt x="0" y="2"/>
                  </a:lnTo>
                  <a:lnTo>
                    <a:pt x="0" y="5"/>
                  </a:lnTo>
                  <a:lnTo>
                    <a:pt x="2" y="2"/>
                  </a:lnTo>
                  <a:lnTo>
                    <a:pt x="2" y="2"/>
                  </a:lnTo>
                  <a:lnTo>
                    <a:pt x="0" y="16"/>
                  </a:lnTo>
                  <a:lnTo>
                    <a:pt x="2" y="19"/>
                  </a:lnTo>
                  <a:lnTo>
                    <a:pt x="8" y="0"/>
                  </a:lnTo>
                  <a:lnTo>
                    <a:pt x="2" y="0"/>
                  </a:lnTo>
                  <a:close/>
                  <a:moveTo>
                    <a:pt x="2" y="0"/>
                  </a:moveTo>
                  <a:lnTo>
                    <a:pt x="2" y="0"/>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31" name="Freeform 13">
              <a:extLst>
                <a:ext uri="{FF2B5EF4-FFF2-40B4-BE49-F238E27FC236}">
                  <a16:creationId xmlns:a16="http://schemas.microsoft.com/office/drawing/2014/main" id="{00B21D24-0FDE-4E46-8E5B-BBA9EB078A62}"/>
                </a:ext>
              </a:extLst>
            </p:cNvPr>
            <p:cNvSpPr>
              <a:spLocks noEditPoints="1"/>
            </p:cNvSpPr>
            <p:nvPr/>
          </p:nvSpPr>
          <p:spPr bwMode="auto">
            <a:xfrm>
              <a:off x="4141509" y="2367772"/>
              <a:ext cx="13819" cy="29918"/>
            </a:xfrm>
            <a:custGeom>
              <a:avLst/>
              <a:gdLst>
                <a:gd name="T0" fmla="*/ 2 w 8"/>
                <a:gd name="T1" fmla="*/ 0 h 19"/>
                <a:gd name="T2" fmla="*/ 0 w 8"/>
                <a:gd name="T3" fmla="*/ 2 h 19"/>
                <a:gd name="T4" fmla="*/ 0 w 8"/>
                <a:gd name="T5" fmla="*/ 5 h 19"/>
                <a:gd name="T6" fmla="*/ 2 w 8"/>
                <a:gd name="T7" fmla="*/ 2 h 19"/>
                <a:gd name="T8" fmla="*/ 2 w 8"/>
                <a:gd name="T9" fmla="*/ 2 h 19"/>
                <a:gd name="T10" fmla="*/ 0 w 8"/>
                <a:gd name="T11" fmla="*/ 16 h 19"/>
                <a:gd name="T12" fmla="*/ 2 w 8"/>
                <a:gd name="T13" fmla="*/ 19 h 19"/>
                <a:gd name="T14" fmla="*/ 8 w 8"/>
                <a:gd name="T15" fmla="*/ 0 h 19"/>
                <a:gd name="T16" fmla="*/ 2 w 8"/>
                <a:gd name="T17" fmla="*/ 0 h 19"/>
                <a:gd name="T18" fmla="*/ 2 w 8"/>
                <a:gd name="T19" fmla="*/ 0 h 19"/>
                <a:gd name="T20" fmla="*/ 2 w 8"/>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9">
                  <a:moveTo>
                    <a:pt x="2" y="0"/>
                  </a:moveTo>
                  <a:lnTo>
                    <a:pt x="0" y="2"/>
                  </a:lnTo>
                  <a:lnTo>
                    <a:pt x="0" y="5"/>
                  </a:lnTo>
                  <a:lnTo>
                    <a:pt x="2" y="2"/>
                  </a:lnTo>
                  <a:lnTo>
                    <a:pt x="2" y="2"/>
                  </a:lnTo>
                  <a:lnTo>
                    <a:pt x="0" y="16"/>
                  </a:lnTo>
                  <a:lnTo>
                    <a:pt x="2" y="19"/>
                  </a:lnTo>
                  <a:lnTo>
                    <a:pt x="8" y="0"/>
                  </a:lnTo>
                  <a:lnTo>
                    <a:pt x="2" y="0"/>
                  </a:lnTo>
                  <a:moveTo>
                    <a:pt x="2" y="0"/>
                  </a:move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32" name="Freeform 14">
              <a:extLst>
                <a:ext uri="{FF2B5EF4-FFF2-40B4-BE49-F238E27FC236}">
                  <a16:creationId xmlns:a16="http://schemas.microsoft.com/office/drawing/2014/main" id="{C3ED596B-16B4-E349-AA36-DB760891B790}"/>
                </a:ext>
              </a:extLst>
            </p:cNvPr>
            <p:cNvSpPr>
              <a:spLocks noEditPoints="1"/>
            </p:cNvSpPr>
            <p:nvPr/>
          </p:nvSpPr>
          <p:spPr bwMode="auto">
            <a:xfrm>
              <a:off x="4162237" y="2370074"/>
              <a:ext cx="13819" cy="29917"/>
            </a:xfrm>
            <a:custGeom>
              <a:avLst/>
              <a:gdLst>
                <a:gd name="T0" fmla="*/ 5 w 8"/>
                <a:gd name="T1" fmla="*/ 19 h 19"/>
                <a:gd name="T2" fmla="*/ 8 w 8"/>
                <a:gd name="T3" fmla="*/ 3 h 19"/>
                <a:gd name="T4" fmla="*/ 5 w 8"/>
                <a:gd name="T5" fmla="*/ 0 h 19"/>
                <a:gd name="T6" fmla="*/ 0 w 8"/>
                <a:gd name="T7" fmla="*/ 3 h 19"/>
                <a:gd name="T8" fmla="*/ 0 w 8"/>
                <a:gd name="T9" fmla="*/ 6 h 19"/>
                <a:gd name="T10" fmla="*/ 3 w 8"/>
                <a:gd name="T11" fmla="*/ 6 h 19"/>
                <a:gd name="T12" fmla="*/ 3 w 8"/>
                <a:gd name="T13" fmla="*/ 6 h 19"/>
                <a:gd name="T14" fmla="*/ 0 w 8"/>
                <a:gd name="T15" fmla="*/ 17 h 19"/>
                <a:gd name="T16" fmla="*/ 5 w 8"/>
                <a:gd name="T17" fmla="*/ 19 h 19"/>
                <a:gd name="T18" fmla="*/ 5 w 8"/>
                <a:gd name="T19" fmla="*/ 19 h 19"/>
                <a:gd name="T20" fmla="*/ 5 w 8"/>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9">
                  <a:moveTo>
                    <a:pt x="5" y="19"/>
                  </a:moveTo>
                  <a:lnTo>
                    <a:pt x="8" y="3"/>
                  </a:lnTo>
                  <a:lnTo>
                    <a:pt x="5" y="0"/>
                  </a:lnTo>
                  <a:lnTo>
                    <a:pt x="0" y="3"/>
                  </a:lnTo>
                  <a:lnTo>
                    <a:pt x="0" y="6"/>
                  </a:lnTo>
                  <a:lnTo>
                    <a:pt x="3" y="6"/>
                  </a:lnTo>
                  <a:lnTo>
                    <a:pt x="3" y="6"/>
                  </a:lnTo>
                  <a:lnTo>
                    <a:pt x="0" y="17"/>
                  </a:lnTo>
                  <a:lnTo>
                    <a:pt x="5" y="19"/>
                  </a:lnTo>
                  <a:close/>
                  <a:moveTo>
                    <a:pt x="5" y="19"/>
                  </a:moveTo>
                  <a:lnTo>
                    <a:pt x="5" y="1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33" name="Freeform 15">
              <a:extLst>
                <a:ext uri="{FF2B5EF4-FFF2-40B4-BE49-F238E27FC236}">
                  <a16:creationId xmlns:a16="http://schemas.microsoft.com/office/drawing/2014/main" id="{0023369B-EF4F-6943-8212-C665B672131B}"/>
                </a:ext>
              </a:extLst>
            </p:cNvPr>
            <p:cNvSpPr>
              <a:spLocks noEditPoints="1"/>
            </p:cNvSpPr>
            <p:nvPr/>
          </p:nvSpPr>
          <p:spPr bwMode="auto">
            <a:xfrm>
              <a:off x="4162237" y="2370074"/>
              <a:ext cx="13819" cy="29917"/>
            </a:xfrm>
            <a:custGeom>
              <a:avLst/>
              <a:gdLst>
                <a:gd name="T0" fmla="*/ 5 w 8"/>
                <a:gd name="T1" fmla="*/ 19 h 19"/>
                <a:gd name="T2" fmla="*/ 8 w 8"/>
                <a:gd name="T3" fmla="*/ 3 h 19"/>
                <a:gd name="T4" fmla="*/ 5 w 8"/>
                <a:gd name="T5" fmla="*/ 0 h 19"/>
                <a:gd name="T6" fmla="*/ 0 w 8"/>
                <a:gd name="T7" fmla="*/ 3 h 19"/>
                <a:gd name="T8" fmla="*/ 0 w 8"/>
                <a:gd name="T9" fmla="*/ 6 h 19"/>
                <a:gd name="T10" fmla="*/ 3 w 8"/>
                <a:gd name="T11" fmla="*/ 6 h 19"/>
                <a:gd name="T12" fmla="*/ 3 w 8"/>
                <a:gd name="T13" fmla="*/ 6 h 19"/>
                <a:gd name="T14" fmla="*/ 0 w 8"/>
                <a:gd name="T15" fmla="*/ 17 h 19"/>
                <a:gd name="T16" fmla="*/ 5 w 8"/>
                <a:gd name="T17" fmla="*/ 19 h 19"/>
                <a:gd name="T18" fmla="*/ 5 w 8"/>
                <a:gd name="T19" fmla="*/ 19 h 19"/>
                <a:gd name="T20" fmla="*/ 5 w 8"/>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9">
                  <a:moveTo>
                    <a:pt x="5" y="19"/>
                  </a:moveTo>
                  <a:lnTo>
                    <a:pt x="8" y="3"/>
                  </a:lnTo>
                  <a:lnTo>
                    <a:pt x="5" y="0"/>
                  </a:lnTo>
                  <a:lnTo>
                    <a:pt x="0" y="3"/>
                  </a:lnTo>
                  <a:lnTo>
                    <a:pt x="0" y="6"/>
                  </a:lnTo>
                  <a:lnTo>
                    <a:pt x="3" y="6"/>
                  </a:lnTo>
                  <a:lnTo>
                    <a:pt x="3" y="6"/>
                  </a:lnTo>
                  <a:lnTo>
                    <a:pt x="0" y="17"/>
                  </a:lnTo>
                  <a:lnTo>
                    <a:pt x="5" y="19"/>
                  </a:lnTo>
                  <a:moveTo>
                    <a:pt x="5" y="19"/>
                  </a:moveTo>
                  <a:lnTo>
                    <a:pt x="5" y="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34" name="Freeform 16">
              <a:extLst>
                <a:ext uri="{FF2B5EF4-FFF2-40B4-BE49-F238E27FC236}">
                  <a16:creationId xmlns:a16="http://schemas.microsoft.com/office/drawing/2014/main" id="{EF1745F0-BFA1-B742-832C-7EDD43891448}"/>
                </a:ext>
              </a:extLst>
            </p:cNvPr>
            <p:cNvSpPr>
              <a:spLocks noEditPoints="1"/>
            </p:cNvSpPr>
            <p:nvPr/>
          </p:nvSpPr>
          <p:spPr bwMode="auto">
            <a:xfrm>
              <a:off x="4180663" y="2374677"/>
              <a:ext cx="20730" cy="34519"/>
            </a:xfrm>
            <a:custGeom>
              <a:avLst/>
              <a:gdLst>
                <a:gd name="T0" fmla="*/ 4 w 5"/>
                <a:gd name="T1" fmla="*/ 1 h 8"/>
                <a:gd name="T2" fmla="*/ 0 w 5"/>
                <a:gd name="T3" fmla="*/ 3 h 8"/>
                <a:gd name="T4" fmla="*/ 2 w 5"/>
                <a:gd name="T5" fmla="*/ 7 h 8"/>
                <a:gd name="T6" fmla="*/ 5 w 5"/>
                <a:gd name="T7" fmla="*/ 5 h 8"/>
                <a:gd name="T8" fmla="*/ 4 w 5"/>
                <a:gd name="T9" fmla="*/ 1 h 8"/>
                <a:gd name="T10" fmla="*/ 3 w 5"/>
                <a:gd name="T11" fmla="*/ 4 h 8"/>
                <a:gd name="T12" fmla="*/ 2 w 5"/>
                <a:gd name="T13" fmla="*/ 6 h 8"/>
                <a:gd name="T14" fmla="*/ 2 w 5"/>
                <a:gd name="T15" fmla="*/ 4 h 8"/>
                <a:gd name="T16" fmla="*/ 3 w 5"/>
                <a:gd name="T17" fmla="*/ 2 h 8"/>
                <a:gd name="T18" fmla="*/ 3 w 5"/>
                <a:gd name="T19" fmla="*/ 4 h 8"/>
                <a:gd name="T20" fmla="*/ 3 w 5"/>
                <a:gd name="T21" fmla="*/ 4 h 8"/>
                <a:gd name="T22" fmla="*/ 3 w 5"/>
                <a:gd name="T23"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8">
                  <a:moveTo>
                    <a:pt x="4" y="1"/>
                  </a:moveTo>
                  <a:cubicBezTo>
                    <a:pt x="2" y="0"/>
                    <a:pt x="1" y="2"/>
                    <a:pt x="0" y="3"/>
                  </a:cubicBezTo>
                  <a:cubicBezTo>
                    <a:pt x="0" y="5"/>
                    <a:pt x="0" y="7"/>
                    <a:pt x="2" y="7"/>
                  </a:cubicBezTo>
                  <a:cubicBezTo>
                    <a:pt x="3" y="8"/>
                    <a:pt x="4" y="7"/>
                    <a:pt x="5" y="5"/>
                  </a:cubicBezTo>
                  <a:cubicBezTo>
                    <a:pt x="5" y="3"/>
                    <a:pt x="5" y="2"/>
                    <a:pt x="4" y="1"/>
                  </a:cubicBezTo>
                  <a:close/>
                  <a:moveTo>
                    <a:pt x="3" y="4"/>
                  </a:moveTo>
                  <a:cubicBezTo>
                    <a:pt x="3" y="6"/>
                    <a:pt x="2" y="6"/>
                    <a:pt x="2" y="6"/>
                  </a:cubicBezTo>
                  <a:cubicBezTo>
                    <a:pt x="1" y="6"/>
                    <a:pt x="1" y="5"/>
                    <a:pt x="2" y="4"/>
                  </a:cubicBezTo>
                  <a:cubicBezTo>
                    <a:pt x="2" y="2"/>
                    <a:pt x="3" y="2"/>
                    <a:pt x="3" y="2"/>
                  </a:cubicBezTo>
                  <a:cubicBezTo>
                    <a:pt x="4" y="2"/>
                    <a:pt x="4" y="3"/>
                    <a:pt x="3" y="4"/>
                  </a:cubicBezTo>
                  <a:close/>
                  <a:moveTo>
                    <a:pt x="3" y="4"/>
                  </a:moveTo>
                  <a:cubicBezTo>
                    <a:pt x="3" y="4"/>
                    <a:pt x="3" y="4"/>
                    <a:pt x="3" y="4"/>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35" name="Freeform 17">
              <a:extLst>
                <a:ext uri="{FF2B5EF4-FFF2-40B4-BE49-F238E27FC236}">
                  <a16:creationId xmlns:a16="http://schemas.microsoft.com/office/drawing/2014/main" id="{64108D55-65A6-AF4B-A232-9D5F35106FAB}"/>
                </a:ext>
              </a:extLst>
            </p:cNvPr>
            <p:cNvSpPr>
              <a:spLocks noEditPoints="1"/>
            </p:cNvSpPr>
            <p:nvPr/>
          </p:nvSpPr>
          <p:spPr bwMode="auto">
            <a:xfrm>
              <a:off x="4201392" y="2383882"/>
              <a:ext cx="25335" cy="34519"/>
            </a:xfrm>
            <a:custGeom>
              <a:avLst/>
              <a:gdLst>
                <a:gd name="T0" fmla="*/ 1 w 6"/>
                <a:gd name="T1" fmla="*/ 7 h 8"/>
                <a:gd name="T2" fmla="*/ 5 w 6"/>
                <a:gd name="T3" fmla="*/ 5 h 8"/>
                <a:gd name="T4" fmla="*/ 4 w 6"/>
                <a:gd name="T5" fmla="*/ 1 h 8"/>
                <a:gd name="T6" fmla="*/ 0 w 6"/>
                <a:gd name="T7" fmla="*/ 3 h 8"/>
                <a:gd name="T8" fmla="*/ 1 w 6"/>
                <a:gd name="T9" fmla="*/ 7 h 8"/>
                <a:gd name="T10" fmla="*/ 2 w 6"/>
                <a:gd name="T11" fmla="*/ 4 h 8"/>
                <a:gd name="T12" fmla="*/ 3 w 6"/>
                <a:gd name="T13" fmla="*/ 2 h 8"/>
                <a:gd name="T14" fmla="*/ 3 w 6"/>
                <a:gd name="T15" fmla="*/ 4 h 8"/>
                <a:gd name="T16" fmla="*/ 2 w 6"/>
                <a:gd name="T17" fmla="*/ 6 h 8"/>
                <a:gd name="T18" fmla="*/ 2 w 6"/>
                <a:gd name="T19" fmla="*/ 4 h 8"/>
                <a:gd name="T20" fmla="*/ 2 w 6"/>
                <a:gd name="T21" fmla="*/ 4 h 8"/>
                <a:gd name="T22" fmla="*/ 2 w 6"/>
                <a:gd name="T23"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8">
                  <a:moveTo>
                    <a:pt x="1" y="7"/>
                  </a:moveTo>
                  <a:cubicBezTo>
                    <a:pt x="3" y="8"/>
                    <a:pt x="4" y="7"/>
                    <a:pt x="5" y="5"/>
                  </a:cubicBezTo>
                  <a:cubicBezTo>
                    <a:pt x="6" y="3"/>
                    <a:pt x="5" y="2"/>
                    <a:pt x="4" y="1"/>
                  </a:cubicBezTo>
                  <a:cubicBezTo>
                    <a:pt x="2" y="0"/>
                    <a:pt x="1" y="1"/>
                    <a:pt x="0" y="3"/>
                  </a:cubicBezTo>
                  <a:cubicBezTo>
                    <a:pt x="0" y="5"/>
                    <a:pt x="0" y="6"/>
                    <a:pt x="1" y="7"/>
                  </a:cubicBezTo>
                  <a:close/>
                  <a:moveTo>
                    <a:pt x="2" y="4"/>
                  </a:moveTo>
                  <a:cubicBezTo>
                    <a:pt x="2" y="2"/>
                    <a:pt x="3" y="2"/>
                    <a:pt x="3" y="2"/>
                  </a:cubicBezTo>
                  <a:cubicBezTo>
                    <a:pt x="4" y="2"/>
                    <a:pt x="4" y="3"/>
                    <a:pt x="3" y="4"/>
                  </a:cubicBezTo>
                  <a:cubicBezTo>
                    <a:pt x="3" y="6"/>
                    <a:pt x="2" y="6"/>
                    <a:pt x="2" y="6"/>
                  </a:cubicBezTo>
                  <a:cubicBezTo>
                    <a:pt x="1" y="6"/>
                    <a:pt x="1" y="5"/>
                    <a:pt x="2" y="4"/>
                  </a:cubicBezTo>
                  <a:close/>
                  <a:moveTo>
                    <a:pt x="2" y="4"/>
                  </a:moveTo>
                  <a:cubicBezTo>
                    <a:pt x="2" y="4"/>
                    <a:pt x="2" y="4"/>
                    <a:pt x="2" y="4"/>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36" name="Freeform 18">
              <a:extLst>
                <a:ext uri="{FF2B5EF4-FFF2-40B4-BE49-F238E27FC236}">
                  <a16:creationId xmlns:a16="http://schemas.microsoft.com/office/drawing/2014/main" id="{5BC6C950-06C8-1040-AF0B-98057A684325}"/>
                </a:ext>
              </a:extLst>
            </p:cNvPr>
            <p:cNvSpPr>
              <a:spLocks noEditPoints="1"/>
            </p:cNvSpPr>
            <p:nvPr/>
          </p:nvSpPr>
          <p:spPr bwMode="auto">
            <a:xfrm>
              <a:off x="4226727" y="2397690"/>
              <a:ext cx="16123" cy="25314"/>
            </a:xfrm>
            <a:custGeom>
              <a:avLst/>
              <a:gdLst>
                <a:gd name="T0" fmla="*/ 5 w 11"/>
                <a:gd name="T1" fmla="*/ 16 h 16"/>
                <a:gd name="T2" fmla="*/ 11 w 11"/>
                <a:gd name="T3" fmla="*/ 0 h 16"/>
                <a:gd name="T4" fmla="*/ 8 w 11"/>
                <a:gd name="T5" fmla="*/ 0 h 16"/>
                <a:gd name="T6" fmla="*/ 3 w 11"/>
                <a:gd name="T7" fmla="*/ 0 h 16"/>
                <a:gd name="T8" fmla="*/ 3 w 11"/>
                <a:gd name="T9" fmla="*/ 2 h 16"/>
                <a:gd name="T10" fmla="*/ 5 w 11"/>
                <a:gd name="T11" fmla="*/ 2 h 16"/>
                <a:gd name="T12" fmla="*/ 5 w 11"/>
                <a:gd name="T13" fmla="*/ 2 h 16"/>
                <a:gd name="T14" fmla="*/ 0 w 11"/>
                <a:gd name="T15" fmla="*/ 16 h 16"/>
                <a:gd name="T16" fmla="*/ 5 w 11"/>
                <a:gd name="T17" fmla="*/ 16 h 16"/>
                <a:gd name="T18" fmla="*/ 5 w 11"/>
                <a:gd name="T19" fmla="*/ 16 h 16"/>
                <a:gd name="T20" fmla="*/ 5 w 11"/>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6">
                  <a:moveTo>
                    <a:pt x="5" y="16"/>
                  </a:moveTo>
                  <a:lnTo>
                    <a:pt x="11" y="0"/>
                  </a:lnTo>
                  <a:lnTo>
                    <a:pt x="8" y="0"/>
                  </a:lnTo>
                  <a:lnTo>
                    <a:pt x="3" y="0"/>
                  </a:lnTo>
                  <a:lnTo>
                    <a:pt x="3" y="2"/>
                  </a:lnTo>
                  <a:lnTo>
                    <a:pt x="5" y="2"/>
                  </a:lnTo>
                  <a:lnTo>
                    <a:pt x="5" y="2"/>
                  </a:lnTo>
                  <a:lnTo>
                    <a:pt x="0" y="16"/>
                  </a:lnTo>
                  <a:lnTo>
                    <a:pt x="5" y="16"/>
                  </a:lnTo>
                  <a:close/>
                  <a:moveTo>
                    <a:pt x="5" y="16"/>
                  </a:moveTo>
                  <a:lnTo>
                    <a:pt x="5" y="16"/>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37" name="Freeform 19">
              <a:extLst>
                <a:ext uri="{FF2B5EF4-FFF2-40B4-BE49-F238E27FC236}">
                  <a16:creationId xmlns:a16="http://schemas.microsoft.com/office/drawing/2014/main" id="{A9B749C4-9466-994D-B147-9273E6281F18}"/>
                </a:ext>
              </a:extLst>
            </p:cNvPr>
            <p:cNvSpPr>
              <a:spLocks noEditPoints="1"/>
            </p:cNvSpPr>
            <p:nvPr/>
          </p:nvSpPr>
          <p:spPr bwMode="auto">
            <a:xfrm>
              <a:off x="4226727" y="2397690"/>
              <a:ext cx="16123" cy="25314"/>
            </a:xfrm>
            <a:custGeom>
              <a:avLst/>
              <a:gdLst>
                <a:gd name="T0" fmla="*/ 5 w 11"/>
                <a:gd name="T1" fmla="*/ 16 h 16"/>
                <a:gd name="T2" fmla="*/ 11 w 11"/>
                <a:gd name="T3" fmla="*/ 0 h 16"/>
                <a:gd name="T4" fmla="*/ 8 w 11"/>
                <a:gd name="T5" fmla="*/ 0 h 16"/>
                <a:gd name="T6" fmla="*/ 3 w 11"/>
                <a:gd name="T7" fmla="*/ 0 h 16"/>
                <a:gd name="T8" fmla="*/ 3 w 11"/>
                <a:gd name="T9" fmla="*/ 2 h 16"/>
                <a:gd name="T10" fmla="*/ 5 w 11"/>
                <a:gd name="T11" fmla="*/ 2 h 16"/>
                <a:gd name="T12" fmla="*/ 5 w 11"/>
                <a:gd name="T13" fmla="*/ 2 h 16"/>
                <a:gd name="T14" fmla="*/ 0 w 11"/>
                <a:gd name="T15" fmla="*/ 16 h 16"/>
                <a:gd name="T16" fmla="*/ 5 w 11"/>
                <a:gd name="T17" fmla="*/ 16 h 16"/>
                <a:gd name="T18" fmla="*/ 5 w 11"/>
                <a:gd name="T19" fmla="*/ 16 h 16"/>
                <a:gd name="T20" fmla="*/ 5 w 11"/>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6">
                  <a:moveTo>
                    <a:pt x="5" y="16"/>
                  </a:moveTo>
                  <a:lnTo>
                    <a:pt x="11" y="0"/>
                  </a:lnTo>
                  <a:lnTo>
                    <a:pt x="8" y="0"/>
                  </a:lnTo>
                  <a:lnTo>
                    <a:pt x="3" y="0"/>
                  </a:lnTo>
                  <a:lnTo>
                    <a:pt x="3" y="2"/>
                  </a:lnTo>
                  <a:lnTo>
                    <a:pt x="5" y="2"/>
                  </a:lnTo>
                  <a:lnTo>
                    <a:pt x="5" y="2"/>
                  </a:lnTo>
                  <a:lnTo>
                    <a:pt x="0" y="16"/>
                  </a:lnTo>
                  <a:lnTo>
                    <a:pt x="5" y="16"/>
                  </a:lnTo>
                  <a:moveTo>
                    <a:pt x="5" y="16"/>
                  </a:moveTo>
                  <a:lnTo>
                    <a:pt x="5" y="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38" name="Freeform 20">
              <a:extLst>
                <a:ext uri="{FF2B5EF4-FFF2-40B4-BE49-F238E27FC236}">
                  <a16:creationId xmlns:a16="http://schemas.microsoft.com/office/drawing/2014/main" id="{BAB04A62-D81E-3E4A-B765-969C82149F79}"/>
                </a:ext>
              </a:extLst>
            </p:cNvPr>
            <p:cNvSpPr>
              <a:spLocks noEditPoints="1"/>
            </p:cNvSpPr>
            <p:nvPr/>
          </p:nvSpPr>
          <p:spPr bwMode="auto">
            <a:xfrm>
              <a:off x="4242850" y="2399991"/>
              <a:ext cx="25335" cy="29918"/>
            </a:xfrm>
            <a:custGeom>
              <a:avLst/>
              <a:gdLst>
                <a:gd name="T0" fmla="*/ 4 w 6"/>
                <a:gd name="T1" fmla="*/ 0 h 7"/>
                <a:gd name="T2" fmla="*/ 1 w 6"/>
                <a:gd name="T3" fmla="*/ 3 h 7"/>
                <a:gd name="T4" fmla="*/ 2 w 6"/>
                <a:gd name="T5" fmla="*/ 7 h 7"/>
                <a:gd name="T6" fmla="*/ 5 w 6"/>
                <a:gd name="T7" fmla="*/ 4 h 7"/>
                <a:gd name="T8" fmla="*/ 4 w 6"/>
                <a:gd name="T9" fmla="*/ 0 h 7"/>
                <a:gd name="T10" fmla="*/ 4 w 6"/>
                <a:gd name="T11" fmla="*/ 4 h 7"/>
                <a:gd name="T12" fmla="*/ 2 w 6"/>
                <a:gd name="T13" fmla="*/ 6 h 7"/>
                <a:gd name="T14" fmla="*/ 2 w 6"/>
                <a:gd name="T15" fmla="*/ 3 h 7"/>
                <a:gd name="T16" fmla="*/ 3 w 6"/>
                <a:gd name="T17" fmla="*/ 2 h 7"/>
                <a:gd name="T18" fmla="*/ 4 w 6"/>
                <a:gd name="T19" fmla="*/ 4 h 7"/>
                <a:gd name="T20" fmla="*/ 4 w 6"/>
                <a:gd name="T21" fmla="*/ 4 h 7"/>
                <a:gd name="T22" fmla="*/ 4 w 6"/>
                <a:gd name="T2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7">
                  <a:moveTo>
                    <a:pt x="4" y="0"/>
                  </a:moveTo>
                  <a:cubicBezTo>
                    <a:pt x="2" y="0"/>
                    <a:pt x="1" y="1"/>
                    <a:pt x="1" y="3"/>
                  </a:cubicBezTo>
                  <a:cubicBezTo>
                    <a:pt x="0" y="5"/>
                    <a:pt x="0" y="6"/>
                    <a:pt x="2" y="7"/>
                  </a:cubicBezTo>
                  <a:cubicBezTo>
                    <a:pt x="4" y="7"/>
                    <a:pt x="5" y="6"/>
                    <a:pt x="5" y="4"/>
                  </a:cubicBezTo>
                  <a:cubicBezTo>
                    <a:pt x="6" y="2"/>
                    <a:pt x="5" y="1"/>
                    <a:pt x="4" y="0"/>
                  </a:cubicBezTo>
                  <a:close/>
                  <a:moveTo>
                    <a:pt x="4" y="4"/>
                  </a:moveTo>
                  <a:cubicBezTo>
                    <a:pt x="3" y="5"/>
                    <a:pt x="3" y="6"/>
                    <a:pt x="2" y="6"/>
                  </a:cubicBezTo>
                  <a:cubicBezTo>
                    <a:pt x="2" y="5"/>
                    <a:pt x="2" y="5"/>
                    <a:pt x="2" y="3"/>
                  </a:cubicBezTo>
                  <a:cubicBezTo>
                    <a:pt x="2" y="2"/>
                    <a:pt x="3" y="1"/>
                    <a:pt x="3" y="2"/>
                  </a:cubicBezTo>
                  <a:cubicBezTo>
                    <a:pt x="4" y="2"/>
                    <a:pt x="4" y="2"/>
                    <a:pt x="4" y="4"/>
                  </a:cubicBezTo>
                  <a:close/>
                  <a:moveTo>
                    <a:pt x="4" y="4"/>
                  </a:moveTo>
                  <a:cubicBezTo>
                    <a:pt x="4" y="4"/>
                    <a:pt x="4" y="4"/>
                    <a:pt x="4" y="4"/>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39" name="Freeform 21">
              <a:extLst>
                <a:ext uri="{FF2B5EF4-FFF2-40B4-BE49-F238E27FC236}">
                  <a16:creationId xmlns:a16="http://schemas.microsoft.com/office/drawing/2014/main" id="{831B4C00-CE23-6844-8628-52654C868E45}"/>
                </a:ext>
              </a:extLst>
            </p:cNvPr>
            <p:cNvSpPr>
              <a:spLocks noEditPoints="1"/>
            </p:cNvSpPr>
            <p:nvPr/>
          </p:nvSpPr>
          <p:spPr bwMode="auto">
            <a:xfrm>
              <a:off x="4272792" y="2409196"/>
              <a:ext cx="11517" cy="25315"/>
            </a:xfrm>
            <a:custGeom>
              <a:avLst/>
              <a:gdLst>
                <a:gd name="T0" fmla="*/ 3 w 8"/>
                <a:gd name="T1" fmla="*/ 0 h 16"/>
                <a:gd name="T2" fmla="*/ 0 w 8"/>
                <a:gd name="T3" fmla="*/ 0 h 16"/>
                <a:gd name="T4" fmla="*/ 0 w 8"/>
                <a:gd name="T5" fmla="*/ 2 h 16"/>
                <a:gd name="T6" fmla="*/ 3 w 8"/>
                <a:gd name="T7" fmla="*/ 2 h 16"/>
                <a:gd name="T8" fmla="*/ 3 w 8"/>
                <a:gd name="T9" fmla="*/ 2 h 16"/>
                <a:gd name="T10" fmla="*/ 0 w 8"/>
                <a:gd name="T11" fmla="*/ 16 h 16"/>
                <a:gd name="T12" fmla="*/ 6 w 8"/>
                <a:gd name="T13" fmla="*/ 16 h 16"/>
                <a:gd name="T14" fmla="*/ 8 w 8"/>
                <a:gd name="T15" fmla="*/ 0 h 16"/>
                <a:gd name="T16" fmla="*/ 3 w 8"/>
                <a:gd name="T17" fmla="*/ 0 h 16"/>
                <a:gd name="T18" fmla="*/ 3 w 8"/>
                <a:gd name="T19" fmla="*/ 0 h 16"/>
                <a:gd name="T20" fmla="*/ 3 w 8"/>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6">
                  <a:moveTo>
                    <a:pt x="3" y="0"/>
                  </a:moveTo>
                  <a:lnTo>
                    <a:pt x="0" y="0"/>
                  </a:lnTo>
                  <a:lnTo>
                    <a:pt x="0" y="2"/>
                  </a:lnTo>
                  <a:lnTo>
                    <a:pt x="3" y="2"/>
                  </a:lnTo>
                  <a:lnTo>
                    <a:pt x="3" y="2"/>
                  </a:lnTo>
                  <a:lnTo>
                    <a:pt x="0" y="16"/>
                  </a:lnTo>
                  <a:lnTo>
                    <a:pt x="6" y="16"/>
                  </a:lnTo>
                  <a:lnTo>
                    <a:pt x="8" y="0"/>
                  </a:lnTo>
                  <a:lnTo>
                    <a:pt x="3" y="0"/>
                  </a:lnTo>
                  <a:close/>
                  <a:moveTo>
                    <a:pt x="3" y="0"/>
                  </a:moveTo>
                  <a:lnTo>
                    <a:pt x="3" y="0"/>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40" name="Freeform 22">
              <a:extLst>
                <a:ext uri="{FF2B5EF4-FFF2-40B4-BE49-F238E27FC236}">
                  <a16:creationId xmlns:a16="http://schemas.microsoft.com/office/drawing/2014/main" id="{037DB613-2F3A-D849-A02D-5CD3820FD90E}"/>
                </a:ext>
              </a:extLst>
            </p:cNvPr>
            <p:cNvSpPr>
              <a:spLocks noEditPoints="1"/>
            </p:cNvSpPr>
            <p:nvPr/>
          </p:nvSpPr>
          <p:spPr bwMode="auto">
            <a:xfrm>
              <a:off x="4272792" y="2409196"/>
              <a:ext cx="11517" cy="25315"/>
            </a:xfrm>
            <a:custGeom>
              <a:avLst/>
              <a:gdLst>
                <a:gd name="T0" fmla="*/ 3 w 8"/>
                <a:gd name="T1" fmla="*/ 0 h 16"/>
                <a:gd name="T2" fmla="*/ 0 w 8"/>
                <a:gd name="T3" fmla="*/ 0 h 16"/>
                <a:gd name="T4" fmla="*/ 0 w 8"/>
                <a:gd name="T5" fmla="*/ 2 h 16"/>
                <a:gd name="T6" fmla="*/ 3 w 8"/>
                <a:gd name="T7" fmla="*/ 2 h 16"/>
                <a:gd name="T8" fmla="*/ 3 w 8"/>
                <a:gd name="T9" fmla="*/ 2 h 16"/>
                <a:gd name="T10" fmla="*/ 0 w 8"/>
                <a:gd name="T11" fmla="*/ 16 h 16"/>
                <a:gd name="T12" fmla="*/ 6 w 8"/>
                <a:gd name="T13" fmla="*/ 16 h 16"/>
                <a:gd name="T14" fmla="*/ 8 w 8"/>
                <a:gd name="T15" fmla="*/ 0 h 16"/>
                <a:gd name="T16" fmla="*/ 3 w 8"/>
                <a:gd name="T17" fmla="*/ 0 h 16"/>
                <a:gd name="T18" fmla="*/ 3 w 8"/>
                <a:gd name="T19" fmla="*/ 0 h 16"/>
                <a:gd name="T20" fmla="*/ 3 w 8"/>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6">
                  <a:moveTo>
                    <a:pt x="3" y="0"/>
                  </a:moveTo>
                  <a:lnTo>
                    <a:pt x="0" y="0"/>
                  </a:lnTo>
                  <a:lnTo>
                    <a:pt x="0" y="2"/>
                  </a:lnTo>
                  <a:lnTo>
                    <a:pt x="3" y="2"/>
                  </a:lnTo>
                  <a:lnTo>
                    <a:pt x="3" y="2"/>
                  </a:lnTo>
                  <a:lnTo>
                    <a:pt x="0" y="16"/>
                  </a:lnTo>
                  <a:lnTo>
                    <a:pt x="6" y="16"/>
                  </a:lnTo>
                  <a:lnTo>
                    <a:pt x="8" y="0"/>
                  </a:lnTo>
                  <a:lnTo>
                    <a:pt x="3" y="0"/>
                  </a:lnTo>
                  <a:moveTo>
                    <a:pt x="3" y="0"/>
                  </a:move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41" name="Freeform 23">
              <a:extLst>
                <a:ext uri="{FF2B5EF4-FFF2-40B4-BE49-F238E27FC236}">
                  <a16:creationId xmlns:a16="http://schemas.microsoft.com/office/drawing/2014/main" id="{3E8D0003-189B-5C4A-8BF7-A1E18A21A9A5}"/>
                </a:ext>
              </a:extLst>
            </p:cNvPr>
            <p:cNvSpPr>
              <a:spLocks noEditPoints="1"/>
            </p:cNvSpPr>
            <p:nvPr/>
          </p:nvSpPr>
          <p:spPr bwMode="auto">
            <a:xfrm>
              <a:off x="4293521" y="2409196"/>
              <a:ext cx="13819" cy="29918"/>
            </a:xfrm>
            <a:custGeom>
              <a:avLst/>
              <a:gdLst>
                <a:gd name="T0" fmla="*/ 5 w 8"/>
                <a:gd name="T1" fmla="*/ 0 h 19"/>
                <a:gd name="T2" fmla="*/ 0 w 8"/>
                <a:gd name="T3" fmla="*/ 2 h 19"/>
                <a:gd name="T4" fmla="*/ 0 w 8"/>
                <a:gd name="T5" fmla="*/ 5 h 19"/>
                <a:gd name="T6" fmla="*/ 3 w 8"/>
                <a:gd name="T7" fmla="*/ 5 h 19"/>
                <a:gd name="T8" fmla="*/ 3 w 8"/>
                <a:gd name="T9" fmla="*/ 5 h 19"/>
                <a:gd name="T10" fmla="*/ 3 w 8"/>
                <a:gd name="T11" fmla="*/ 16 h 19"/>
                <a:gd name="T12" fmla="*/ 5 w 8"/>
                <a:gd name="T13" fmla="*/ 19 h 19"/>
                <a:gd name="T14" fmla="*/ 8 w 8"/>
                <a:gd name="T15" fmla="*/ 0 h 19"/>
                <a:gd name="T16" fmla="*/ 5 w 8"/>
                <a:gd name="T17" fmla="*/ 0 h 19"/>
                <a:gd name="T18" fmla="*/ 5 w 8"/>
                <a:gd name="T19" fmla="*/ 0 h 19"/>
                <a:gd name="T20" fmla="*/ 5 w 8"/>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9">
                  <a:moveTo>
                    <a:pt x="5" y="0"/>
                  </a:moveTo>
                  <a:lnTo>
                    <a:pt x="0" y="2"/>
                  </a:lnTo>
                  <a:lnTo>
                    <a:pt x="0" y="5"/>
                  </a:lnTo>
                  <a:lnTo>
                    <a:pt x="3" y="5"/>
                  </a:lnTo>
                  <a:lnTo>
                    <a:pt x="3" y="5"/>
                  </a:lnTo>
                  <a:lnTo>
                    <a:pt x="3" y="16"/>
                  </a:lnTo>
                  <a:lnTo>
                    <a:pt x="5" y="19"/>
                  </a:lnTo>
                  <a:lnTo>
                    <a:pt x="8" y="0"/>
                  </a:lnTo>
                  <a:lnTo>
                    <a:pt x="5" y="0"/>
                  </a:lnTo>
                  <a:close/>
                  <a:moveTo>
                    <a:pt x="5" y="0"/>
                  </a:moveTo>
                  <a:lnTo>
                    <a:pt x="5" y="0"/>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42" name="Freeform 24">
              <a:extLst>
                <a:ext uri="{FF2B5EF4-FFF2-40B4-BE49-F238E27FC236}">
                  <a16:creationId xmlns:a16="http://schemas.microsoft.com/office/drawing/2014/main" id="{A69000D1-63EC-F243-8F9C-50F1010C79F4}"/>
                </a:ext>
              </a:extLst>
            </p:cNvPr>
            <p:cNvSpPr>
              <a:spLocks noEditPoints="1"/>
            </p:cNvSpPr>
            <p:nvPr/>
          </p:nvSpPr>
          <p:spPr bwMode="auto">
            <a:xfrm>
              <a:off x="4293521" y="2409196"/>
              <a:ext cx="13819" cy="29918"/>
            </a:xfrm>
            <a:custGeom>
              <a:avLst/>
              <a:gdLst>
                <a:gd name="T0" fmla="*/ 5 w 8"/>
                <a:gd name="T1" fmla="*/ 0 h 19"/>
                <a:gd name="T2" fmla="*/ 0 w 8"/>
                <a:gd name="T3" fmla="*/ 2 h 19"/>
                <a:gd name="T4" fmla="*/ 0 w 8"/>
                <a:gd name="T5" fmla="*/ 5 h 19"/>
                <a:gd name="T6" fmla="*/ 3 w 8"/>
                <a:gd name="T7" fmla="*/ 5 h 19"/>
                <a:gd name="T8" fmla="*/ 3 w 8"/>
                <a:gd name="T9" fmla="*/ 5 h 19"/>
                <a:gd name="T10" fmla="*/ 3 w 8"/>
                <a:gd name="T11" fmla="*/ 16 h 19"/>
                <a:gd name="T12" fmla="*/ 5 w 8"/>
                <a:gd name="T13" fmla="*/ 19 h 19"/>
                <a:gd name="T14" fmla="*/ 8 w 8"/>
                <a:gd name="T15" fmla="*/ 0 h 19"/>
                <a:gd name="T16" fmla="*/ 5 w 8"/>
                <a:gd name="T17" fmla="*/ 0 h 19"/>
                <a:gd name="T18" fmla="*/ 5 w 8"/>
                <a:gd name="T19" fmla="*/ 0 h 19"/>
                <a:gd name="T20" fmla="*/ 5 w 8"/>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9">
                  <a:moveTo>
                    <a:pt x="5" y="0"/>
                  </a:moveTo>
                  <a:lnTo>
                    <a:pt x="0" y="2"/>
                  </a:lnTo>
                  <a:lnTo>
                    <a:pt x="0" y="5"/>
                  </a:lnTo>
                  <a:lnTo>
                    <a:pt x="3" y="5"/>
                  </a:lnTo>
                  <a:lnTo>
                    <a:pt x="3" y="5"/>
                  </a:lnTo>
                  <a:lnTo>
                    <a:pt x="3" y="16"/>
                  </a:lnTo>
                  <a:lnTo>
                    <a:pt x="5" y="19"/>
                  </a:lnTo>
                  <a:lnTo>
                    <a:pt x="8" y="0"/>
                  </a:lnTo>
                  <a:lnTo>
                    <a:pt x="5" y="0"/>
                  </a:lnTo>
                  <a:moveTo>
                    <a:pt x="5" y="0"/>
                  </a:move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43" name="Freeform 25">
              <a:extLst>
                <a:ext uri="{FF2B5EF4-FFF2-40B4-BE49-F238E27FC236}">
                  <a16:creationId xmlns:a16="http://schemas.microsoft.com/office/drawing/2014/main" id="{0BF91967-5C3D-B14E-B497-DC1C08CF2FC9}"/>
                </a:ext>
              </a:extLst>
            </p:cNvPr>
            <p:cNvSpPr>
              <a:spLocks noEditPoints="1"/>
            </p:cNvSpPr>
            <p:nvPr/>
          </p:nvSpPr>
          <p:spPr bwMode="auto">
            <a:xfrm>
              <a:off x="4314250" y="2409196"/>
              <a:ext cx="18426" cy="29918"/>
            </a:xfrm>
            <a:custGeom>
              <a:avLst/>
              <a:gdLst>
                <a:gd name="T0" fmla="*/ 2 w 4"/>
                <a:gd name="T1" fmla="*/ 7 h 7"/>
                <a:gd name="T2" fmla="*/ 4 w 4"/>
                <a:gd name="T3" fmla="*/ 3 h 7"/>
                <a:gd name="T4" fmla="*/ 2 w 4"/>
                <a:gd name="T5" fmla="*/ 0 h 7"/>
                <a:gd name="T6" fmla="*/ 0 w 4"/>
                <a:gd name="T7" fmla="*/ 4 h 7"/>
                <a:gd name="T8" fmla="*/ 2 w 4"/>
                <a:gd name="T9" fmla="*/ 7 h 7"/>
                <a:gd name="T10" fmla="*/ 2 w 4"/>
                <a:gd name="T11" fmla="*/ 1 h 7"/>
                <a:gd name="T12" fmla="*/ 3 w 4"/>
                <a:gd name="T13" fmla="*/ 3 h 7"/>
                <a:gd name="T14" fmla="*/ 2 w 4"/>
                <a:gd name="T15" fmla="*/ 6 h 7"/>
                <a:gd name="T16" fmla="*/ 1 w 4"/>
                <a:gd name="T17" fmla="*/ 3 h 7"/>
                <a:gd name="T18" fmla="*/ 2 w 4"/>
                <a:gd name="T19" fmla="*/ 1 h 7"/>
                <a:gd name="T20" fmla="*/ 2 w 4"/>
                <a:gd name="T21" fmla="*/ 1 h 7"/>
                <a:gd name="T22" fmla="*/ 2 w 4"/>
                <a:gd name="T2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7">
                  <a:moveTo>
                    <a:pt x="2" y="7"/>
                  </a:moveTo>
                  <a:cubicBezTo>
                    <a:pt x="4" y="7"/>
                    <a:pt x="4" y="5"/>
                    <a:pt x="4" y="3"/>
                  </a:cubicBezTo>
                  <a:cubicBezTo>
                    <a:pt x="4" y="2"/>
                    <a:pt x="4" y="0"/>
                    <a:pt x="2" y="0"/>
                  </a:cubicBezTo>
                  <a:cubicBezTo>
                    <a:pt x="0" y="0"/>
                    <a:pt x="0" y="2"/>
                    <a:pt x="0" y="4"/>
                  </a:cubicBezTo>
                  <a:cubicBezTo>
                    <a:pt x="0" y="5"/>
                    <a:pt x="1" y="7"/>
                    <a:pt x="2" y="7"/>
                  </a:cubicBezTo>
                  <a:close/>
                  <a:moveTo>
                    <a:pt x="2" y="1"/>
                  </a:moveTo>
                  <a:cubicBezTo>
                    <a:pt x="2" y="1"/>
                    <a:pt x="3" y="2"/>
                    <a:pt x="3" y="3"/>
                  </a:cubicBezTo>
                  <a:cubicBezTo>
                    <a:pt x="3" y="5"/>
                    <a:pt x="3" y="6"/>
                    <a:pt x="2" y="6"/>
                  </a:cubicBezTo>
                  <a:cubicBezTo>
                    <a:pt x="2" y="6"/>
                    <a:pt x="1" y="5"/>
                    <a:pt x="1" y="3"/>
                  </a:cubicBezTo>
                  <a:cubicBezTo>
                    <a:pt x="1" y="2"/>
                    <a:pt x="1" y="1"/>
                    <a:pt x="2" y="1"/>
                  </a:cubicBezTo>
                  <a:close/>
                  <a:moveTo>
                    <a:pt x="2" y="1"/>
                  </a:moveTo>
                  <a:cubicBezTo>
                    <a:pt x="2" y="1"/>
                    <a:pt x="2" y="1"/>
                    <a:pt x="2" y="1"/>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44" name="Freeform 26">
              <a:extLst>
                <a:ext uri="{FF2B5EF4-FFF2-40B4-BE49-F238E27FC236}">
                  <a16:creationId xmlns:a16="http://schemas.microsoft.com/office/drawing/2014/main" id="{77F1E810-820B-BA41-8387-57385DFA2101}"/>
                </a:ext>
              </a:extLst>
            </p:cNvPr>
            <p:cNvSpPr>
              <a:spLocks noEditPoints="1"/>
            </p:cNvSpPr>
            <p:nvPr/>
          </p:nvSpPr>
          <p:spPr bwMode="auto">
            <a:xfrm>
              <a:off x="4337282" y="2409196"/>
              <a:ext cx="16123" cy="25315"/>
            </a:xfrm>
            <a:custGeom>
              <a:avLst/>
              <a:gdLst>
                <a:gd name="T0" fmla="*/ 5 w 10"/>
                <a:gd name="T1" fmla="*/ 0 h 16"/>
                <a:gd name="T2" fmla="*/ 0 w 10"/>
                <a:gd name="T3" fmla="*/ 2 h 16"/>
                <a:gd name="T4" fmla="*/ 2 w 10"/>
                <a:gd name="T5" fmla="*/ 5 h 16"/>
                <a:gd name="T6" fmla="*/ 5 w 10"/>
                <a:gd name="T7" fmla="*/ 2 h 16"/>
                <a:gd name="T8" fmla="*/ 5 w 10"/>
                <a:gd name="T9" fmla="*/ 2 h 16"/>
                <a:gd name="T10" fmla="*/ 8 w 10"/>
                <a:gd name="T11" fmla="*/ 16 h 16"/>
                <a:gd name="T12" fmla="*/ 10 w 10"/>
                <a:gd name="T13" fmla="*/ 16 h 16"/>
                <a:gd name="T14" fmla="*/ 8 w 10"/>
                <a:gd name="T15" fmla="*/ 0 h 16"/>
                <a:gd name="T16" fmla="*/ 5 w 10"/>
                <a:gd name="T17" fmla="*/ 0 h 16"/>
                <a:gd name="T18" fmla="*/ 5 w 10"/>
                <a:gd name="T19" fmla="*/ 0 h 16"/>
                <a:gd name="T20" fmla="*/ 5 w 10"/>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6">
                  <a:moveTo>
                    <a:pt x="5" y="0"/>
                  </a:moveTo>
                  <a:lnTo>
                    <a:pt x="0" y="2"/>
                  </a:lnTo>
                  <a:lnTo>
                    <a:pt x="2" y="5"/>
                  </a:lnTo>
                  <a:lnTo>
                    <a:pt x="5" y="2"/>
                  </a:lnTo>
                  <a:lnTo>
                    <a:pt x="5" y="2"/>
                  </a:lnTo>
                  <a:lnTo>
                    <a:pt x="8" y="16"/>
                  </a:lnTo>
                  <a:lnTo>
                    <a:pt x="10" y="16"/>
                  </a:lnTo>
                  <a:lnTo>
                    <a:pt x="8" y="0"/>
                  </a:lnTo>
                  <a:lnTo>
                    <a:pt x="5" y="0"/>
                  </a:lnTo>
                  <a:close/>
                  <a:moveTo>
                    <a:pt x="5" y="0"/>
                  </a:moveTo>
                  <a:lnTo>
                    <a:pt x="5" y="0"/>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45" name="Freeform 27">
              <a:extLst>
                <a:ext uri="{FF2B5EF4-FFF2-40B4-BE49-F238E27FC236}">
                  <a16:creationId xmlns:a16="http://schemas.microsoft.com/office/drawing/2014/main" id="{1B6EDB75-5EF4-D649-995F-0ECA50DC1B1B}"/>
                </a:ext>
              </a:extLst>
            </p:cNvPr>
            <p:cNvSpPr>
              <a:spLocks noEditPoints="1"/>
            </p:cNvSpPr>
            <p:nvPr/>
          </p:nvSpPr>
          <p:spPr bwMode="auto">
            <a:xfrm>
              <a:off x="4337282" y="2409196"/>
              <a:ext cx="16123" cy="25315"/>
            </a:xfrm>
            <a:custGeom>
              <a:avLst/>
              <a:gdLst>
                <a:gd name="T0" fmla="*/ 5 w 10"/>
                <a:gd name="T1" fmla="*/ 0 h 16"/>
                <a:gd name="T2" fmla="*/ 0 w 10"/>
                <a:gd name="T3" fmla="*/ 2 h 16"/>
                <a:gd name="T4" fmla="*/ 2 w 10"/>
                <a:gd name="T5" fmla="*/ 5 h 16"/>
                <a:gd name="T6" fmla="*/ 5 w 10"/>
                <a:gd name="T7" fmla="*/ 2 h 16"/>
                <a:gd name="T8" fmla="*/ 5 w 10"/>
                <a:gd name="T9" fmla="*/ 2 h 16"/>
                <a:gd name="T10" fmla="*/ 8 w 10"/>
                <a:gd name="T11" fmla="*/ 16 h 16"/>
                <a:gd name="T12" fmla="*/ 10 w 10"/>
                <a:gd name="T13" fmla="*/ 16 h 16"/>
                <a:gd name="T14" fmla="*/ 8 w 10"/>
                <a:gd name="T15" fmla="*/ 0 h 16"/>
                <a:gd name="T16" fmla="*/ 5 w 10"/>
                <a:gd name="T17" fmla="*/ 0 h 16"/>
                <a:gd name="T18" fmla="*/ 5 w 10"/>
                <a:gd name="T19" fmla="*/ 0 h 16"/>
                <a:gd name="T20" fmla="*/ 5 w 10"/>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6">
                  <a:moveTo>
                    <a:pt x="5" y="0"/>
                  </a:moveTo>
                  <a:lnTo>
                    <a:pt x="0" y="2"/>
                  </a:lnTo>
                  <a:lnTo>
                    <a:pt x="2" y="5"/>
                  </a:lnTo>
                  <a:lnTo>
                    <a:pt x="5" y="2"/>
                  </a:lnTo>
                  <a:lnTo>
                    <a:pt x="5" y="2"/>
                  </a:lnTo>
                  <a:lnTo>
                    <a:pt x="8" y="16"/>
                  </a:lnTo>
                  <a:lnTo>
                    <a:pt x="10" y="16"/>
                  </a:lnTo>
                  <a:lnTo>
                    <a:pt x="8" y="0"/>
                  </a:lnTo>
                  <a:lnTo>
                    <a:pt x="5" y="0"/>
                  </a:lnTo>
                  <a:moveTo>
                    <a:pt x="5" y="0"/>
                  </a:move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46" name="Freeform 28">
              <a:extLst>
                <a:ext uri="{FF2B5EF4-FFF2-40B4-BE49-F238E27FC236}">
                  <a16:creationId xmlns:a16="http://schemas.microsoft.com/office/drawing/2014/main" id="{3CA87DDC-7F89-2A47-9E82-F2B6817C8B61}"/>
                </a:ext>
              </a:extLst>
            </p:cNvPr>
            <p:cNvSpPr>
              <a:spLocks noEditPoints="1"/>
            </p:cNvSpPr>
            <p:nvPr/>
          </p:nvSpPr>
          <p:spPr bwMode="auto">
            <a:xfrm>
              <a:off x="4358011" y="2399991"/>
              <a:ext cx="25335" cy="29918"/>
            </a:xfrm>
            <a:custGeom>
              <a:avLst/>
              <a:gdLst>
                <a:gd name="T0" fmla="*/ 4 w 6"/>
                <a:gd name="T1" fmla="*/ 6 h 7"/>
                <a:gd name="T2" fmla="*/ 5 w 6"/>
                <a:gd name="T3" fmla="*/ 3 h 7"/>
                <a:gd name="T4" fmla="*/ 2 w 6"/>
                <a:gd name="T5" fmla="*/ 0 h 7"/>
                <a:gd name="T6" fmla="*/ 1 w 6"/>
                <a:gd name="T7" fmla="*/ 4 h 7"/>
                <a:gd name="T8" fmla="*/ 4 w 6"/>
                <a:gd name="T9" fmla="*/ 6 h 7"/>
                <a:gd name="T10" fmla="*/ 2 w 6"/>
                <a:gd name="T11" fmla="*/ 1 h 7"/>
                <a:gd name="T12" fmla="*/ 4 w 6"/>
                <a:gd name="T13" fmla="*/ 3 h 7"/>
                <a:gd name="T14" fmla="*/ 3 w 6"/>
                <a:gd name="T15" fmla="*/ 5 h 7"/>
                <a:gd name="T16" fmla="*/ 2 w 6"/>
                <a:gd name="T17" fmla="*/ 4 h 7"/>
                <a:gd name="T18" fmla="*/ 2 w 6"/>
                <a:gd name="T19" fmla="*/ 1 h 7"/>
                <a:gd name="T20" fmla="*/ 2 w 6"/>
                <a:gd name="T21" fmla="*/ 1 h 7"/>
                <a:gd name="T22" fmla="*/ 2 w 6"/>
                <a:gd name="T2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7">
                  <a:moveTo>
                    <a:pt x="4" y="6"/>
                  </a:moveTo>
                  <a:cubicBezTo>
                    <a:pt x="5" y="6"/>
                    <a:pt x="6" y="4"/>
                    <a:pt x="5" y="3"/>
                  </a:cubicBezTo>
                  <a:cubicBezTo>
                    <a:pt x="4" y="1"/>
                    <a:pt x="3" y="0"/>
                    <a:pt x="2" y="0"/>
                  </a:cubicBezTo>
                  <a:cubicBezTo>
                    <a:pt x="0" y="1"/>
                    <a:pt x="0" y="2"/>
                    <a:pt x="1" y="4"/>
                  </a:cubicBezTo>
                  <a:cubicBezTo>
                    <a:pt x="1" y="6"/>
                    <a:pt x="2" y="7"/>
                    <a:pt x="4" y="6"/>
                  </a:cubicBezTo>
                  <a:close/>
                  <a:moveTo>
                    <a:pt x="2" y="1"/>
                  </a:moveTo>
                  <a:cubicBezTo>
                    <a:pt x="3" y="1"/>
                    <a:pt x="3" y="2"/>
                    <a:pt x="4" y="3"/>
                  </a:cubicBezTo>
                  <a:cubicBezTo>
                    <a:pt x="4" y="4"/>
                    <a:pt x="4" y="5"/>
                    <a:pt x="3" y="5"/>
                  </a:cubicBezTo>
                  <a:cubicBezTo>
                    <a:pt x="3" y="6"/>
                    <a:pt x="2" y="5"/>
                    <a:pt x="2" y="4"/>
                  </a:cubicBezTo>
                  <a:cubicBezTo>
                    <a:pt x="1" y="2"/>
                    <a:pt x="2" y="2"/>
                    <a:pt x="2" y="1"/>
                  </a:cubicBezTo>
                  <a:close/>
                  <a:moveTo>
                    <a:pt x="2" y="1"/>
                  </a:moveTo>
                  <a:cubicBezTo>
                    <a:pt x="2" y="1"/>
                    <a:pt x="2" y="1"/>
                    <a:pt x="2" y="1"/>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47" name="Freeform 29">
              <a:extLst>
                <a:ext uri="{FF2B5EF4-FFF2-40B4-BE49-F238E27FC236}">
                  <a16:creationId xmlns:a16="http://schemas.microsoft.com/office/drawing/2014/main" id="{2AEF2C0B-EEA9-0940-88EB-59517E4DBDD4}"/>
                </a:ext>
              </a:extLst>
            </p:cNvPr>
            <p:cNvSpPr>
              <a:spLocks noEditPoints="1"/>
            </p:cNvSpPr>
            <p:nvPr/>
          </p:nvSpPr>
          <p:spPr bwMode="auto">
            <a:xfrm>
              <a:off x="4042469" y="2413799"/>
              <a:ext cx="18426" cy="25315"/>
            </a:xfrm>
            <a:custGeom>
              <a:avLst/>
              <a:gdLst>
                <a:gd name="T0" fmla="*/ 3 w 11"/>
                <a:gd name="T1" fmla="*/ 0 h 17"/>
                <a:gd name="T2" fmla="*/ 0 w 11"/>
                <a:gd name="T3" fmla="*/ 3 h 17"/>
                <a:gd name="T4" fmla="*/ 0 w 11"/>
                <a:gd name="T5" fmla="*/ 6 h 17"/>
                <a:gd name="T6" fmla="*/ 3 w 11"/>
                <a:gd name="T7" fmla="*/ 3 h 17"/>
                <a:gd name="T8" fmla="*/ 3 w 11"/>
                <a:gd name="T9" fmla="*/ 3 h 17"/>
                <a:gd name="T10" fmla="*/ 8 w 11"/>
                <a:gd name="T11" fmla="*/ 17 h 17"/>
                <a:gd name="T12" fmla="*/ 11 w 11"/>
                <a:gd name="T13" fmla="*/ 14 h 17"/>
                <a:gd name="T14" fmla="*/ 5 w 11"/>
                <a:gd name="T15" fmla="*/ 0 h 17"/>
                <a:gd name="T16" fmla="*/ 3 w 11"/>
                <a:gd name="T17" fmla="*/ 0 h 17"/>
                <a:gd name="T18" fmla="*/ 3 w 11"/>
                <a:gd name="T19" fmla="*/ 0 h 17"/>
                <a:gd name="T20" fmla="*/ 3 w 11"/>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7">
                  <a:moveTo>
                    <a:pt x="3" y="0"/>
                  </a:moveTo>
                  <a:lnTo>
                    <a:pt x="0" y="3"/>
                  </a:lnTo>
                  <a:lnTo>
                    <a:pt x="0" y="6"/>
                  </a:lnTo>
                  <a:lnTo>
                    <a:pt x="3" y="3"/>
                  </a:lnTo>
                  <a:lnTo>
                    <a:pt x="3" y="3"/>
                  </a:lnTo>
                  <a:lnTo>
                    <a:pt x="8" y="17"/>
                  </a:lnTo>
                  <a:lnTo>
                    <a:pt x="11" y="14"/>
                  </a:lnTo>
                  <a:lnTo>
                    <a:pt x="5" y="0"/>
                  </a:lnTo>
                  <a:lnTo>
                    <a:pt x="3" y="0"/>
                  </a:lnTo>
                  <a:close/>
                  <a:moveTo>
                    <a:pt x="3" y="0"/>
                  </a:moveTo>
                  <a:lnTo>
                    <a:pt x="3" y="0"/>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48" name="Freeform 30">
              <a:extLst>
                <a:ext uri="{FF2B5EF4-FFF2-40B4-BE49-F238E27FC236}">
                  <a16:creationId xmlns:a16="http://schemas.microsoft.com/office/drawing/2014/main" id="{EF979715-A6D8-634F-9E9A-05C12F2A5942}"/>
                </a:ext>
              </a:extLst>
            </p:cNvPr>
            <p:cNvSpPr>
              <a:spLocks noEditPoints="1"/>
            </p:cNvSpPr>
            <p:nvPr/>
          </p:nvSpPr>
          <p:spPr bwMode="auto">
            <a:xfrm>
              <a:off x="4042469" y="2413799"/>
              <a:ext cx="18426" cy="25315"/>
            </a:xfrm>
            <a:custGeom>
              <a:avLst/>
              <a:gdLst>
                <a:gd name="T0" fmla="*/ 3 w 11"/>
                <a:gd name="T1" fmla="*/ 0 h 17"/>
                <a:gd name="T2" fmla="*/ 0 w 11"/>
                <a:gd name="T3" fmla="*/ 3 h 17"/>
                <a:gd name="T4" fmla="*/ 0 w 11"/>
                <a:gd name="T5" fmla="*/ 6 h 17"/>
                <a:gd name="T6" fmla="*/ 3 w 11"/>
                <a:gd name="T7" fmla="*/ 3 h 17"/>
                <a:gd name="T8" fmla="*/ 3 w 11"/>
                <a:gd name="T9" fmla="*/ 3 h 17"/>
                <a:gd name="T10" fmla="*/ 8 w 11"/>
                <a:gd name="T11" fmla="*/ 17 h 17"/>
                <a:gd name="T12" fmla="*/ 11 w 11"/>
                <a:gd name="T13" fmla="*/ 14 h 17"/>
                <a:gd name="T14" fmla="*/ 5 w 11"/>
                <a:gd name="T15" fmla="*/ 0 h 17"/>
                <a:gd name="T16" fmla="*/ 3 w 11"/>
                <a:gd name="T17" fmla="*/ 0 h 17"/>
                <a:gd name="T18" fmla="*/ 3 w 11"/>
                <a:gd name="T19" fmla="*/ 0 h 17"/>
                <a:gd name="T20" fmla="*/ 3 w 11"/>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7">
                  <a:moveTo>
                    <a:pt x="3" y="0"/>
                  </a:moveTo>
                  <a:lnTo>
                    <a:pt x="0" y="3"/>
                  </a:lnTo>
                  <a:lnTo>
                    <a:pt x="0" y="6"/>
                  </a:lnTo>
                  <a:lnTo>
                    <a:pt x="3" y="3"/>
                  </a:lnTo>
                  <a:lnTo>
                    <a:pt x="3" y="3"/>
                  </a:lnTo>
                  <a:lnTo>
                    <a:pt x="8" y="17"/>
                  </a:lnTo>
                  <a:lnTo>
                    <a:pt x="11" y="14"/>
                  </a:lnTo>
                  <a:lnTo>
                    <a:pt x="5" y="0"/>
                  </a:lnTo>
                  <a:lnTo>
                    <a:pt x="3" y="0"/>
                  </a:lnTo>
                  <a:moveTo>
                    <a:pt x="3" y="0"/>
                  </a:move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49" name="Freeform 31">
              <a:extLst>
                <a:ext uri="{FF2B5EF4-FFF2-40B4-BE49-F238E27FC236}">
                  <a16:creationId xmlns:a16="http://schemas.microsoft.com/office/drawing/2014/main" id="{4A64DBA2-A305-D345-9CFB-15FCB600BEED}"/>
                </a:ext>
              </a:extLst>
            </p:cNvPr>
            <p:cNvSpPr>
              <a:spLocks noEditPoints="1"/>
            </p:cNvSpPr>
            <p:nvPr/>
          </p:nvSpPr>
          <p:spPr bwMode="auto">
            <a:xfrm>
              <a:off x="4063199" y="2404593"/>
              <a:ext cx="23032" cy="29918"/>
            </a:xfrm>
            <a:custGeom>
              <a:avLst/>
              <a:gdLst>
                <a:gd name="T0" fmla="*/ 2 w 5"/>
                <a:gd name="T1" fmla="*/ 0 h 7"/>
                <a:gd name="T2" fmla="*/ 0 w 5"/>
                <a:gd name="T3" fmla="*/ 4 h 7"/>
                <a:gd name="T4" fmla="*/ 3 w 5"/>
                <a:gd name="T5" fmla="*/ 7 h 7"/>
                <a:gd name="T6" fmla="*/ 5 w 5"/>
                <a:gd name="T7" fmla="*/ 3 h 7"/>
                <a:gd name="T8" fmla="*/ 2 w 5"/>
                <a:gd name="T9" fmla="*/ 0 h 7"/>
                <a:gd name="T10" fmla="*/ 3 w 5"/>
                <a:gd name="T11" fmla="*/ 6 h 7"/>
                <a:gd name="T12" fmla="*/ 2 w 5"/>
                <a:gd name="T13" fmla="*/ 4 h 7"/>
                <a:gd name="T14" fmla="*/ 2 w 5"/>
                <a:gd name="T15" fmla="*/ 1 h 7"/>
                <a:gd name="T16" fmla="*/ 3 w 5"/>
                <a:gd name="T17" fmla="*/ 3 h 7"/>
                <a:gd name="T18" fmla="*/ 3 w 5"/>
                <a:gd name="T19" fmla="*/ 6 h 7"/>
                <a:gd name="T20" fmla="*/ 3 w 5"/>
                <a:gd name="T21" fmla="*/ 6 h 7"/>
                <a:gd name="T22" fmla="*/ 3 w 5"/>
                <a:gd name="T23"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7">
                  <a:moveTo>
                    <a:pt x="2" y="0"/>
                  </a:moveTo>
                  <a:cubicBezTo>
                    <a:pt x="0" y="1"/>
                    <a:pt x="0" y="2"/>
                    <a:pt x="0" y="4"/>
                  </a:cubicBezTo>
                  <a:cubicBezTo>
                    <a:pt x="0" y="6"/>
                    <a:pt x="1" y="7"/>
                    <a:pt x="3" y="7"/>
                  </a:cubicBezTo>
                  <a:cubicBezTo>
                    <a:pt x="5" y="7"/>
                    <a:pt x="5" y="5"/>
                    <a:pt x="5" y="3"/>
                  </a:cubicBezTo>
                  <a:cubicBezTo>
                    <a:pt x="5" y="1"/>
                    <a:pt x="4" y="0"/>
                    <a:pt x="2" y="0"/>
                  </a:cubicBezTo>
                  <a:close/>
                  <a:moveTo>
                    <a:pt x="3" y="6"/>
                  </a:moveTo>
                  <a:cubicBezTo>
                    <a:pt x="2" y="6"/>
                    <a:pt x="2" y="5"/>
                    <a:pt x="2" y="4"/>
                  </a:cubicBezTo>
                  <a:cubicBezTo>
                    <a:pt x="1" y="2"/>
                    <a:pt x="2" y="2"/>
                    <a:pt x="2" y="1"/>
                  </a:cubicBezTo>
                  <a:cubicBezTo>
                    <a:pt x="3" y="1"/>
                    <a:pt x="3" y="2"/>
                    <a:pt x="3" y="3"/>
                  </a:cubicBezTo>
                  <a:cubicBezTo>
                    <a:pt x="4" y="5"/>
                    <a:pt x="3" y="6"/>
                    <a:pt x="3" y="6"/>
                  </a:cubicBezTo>
                  <a:close/>
                  <a:moveTo>
                    <a:pt x="3" y="6"/>
                  </a:moveTo>
                  <a:cubicBezTo>
                    <a:pt x="3" y="6"/>
                    <a:pt x="3" y="6"/>
                    <a:pt x="3" y="6"/>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50" name="Freeform 32">
              <a:extLst>
                <a:ext uri="{FF2B5EF4-FFF2-40B4-BE49-F238E27FC236}">
                  <a16:creationId xmlns:a16="http://schemas.microsoft.com/office/drawing/2014/main" id="{421BEEEF-056B-A24F-835D-A28696BD3977}"/>
                </a:ext>
              </a:extLst>
            </p:cNvPr>
            <p:cNvSpPr>
              <a:spLocks noEditPoints="1"/>
            </p:cNvSpPr>
            <p:nvPr/>
          </p:nvSpPr>
          <p:spPr bwMode="auto">
            <a:xfrm>
              <a:off x="4088534" y="2404593"/>
              <a:ext cx="16123" cy="25315"/>
            </a:xfrm>
            <a:custGeom>
              <a:avLst/>
              <a:gdLst>
                <a:gd name="T0" fmla="*/ 0 w 9"/>
                <a:gd name="T1" fmla="*/ 3 h 16"/>
                <a:gd name="T2" fmla="*/ 0 w 9"/>
                <a:gd name="T3" fmla="*/ 5 h 16"/>
                <a:gd name="T4" fmla="*/ 6 w 9"/>
                <a:gd name="T5" fmla="*/ 3 h 16"/>
                <a:gd name="T6" fmla="*/ 6 w 9"/>
                <a:gd name="T7" fmla="*/ 3 h 16"/>
                <a:gd name="T8" fmla="*/ 6 w 9"/>
                <a:gd name="T9" fmla="*/ 16 h 16"/>
                <a:gd name="T10" fmla="*/ 9 w 9"/>
                <a:gd name="T11" fmla="*/ 16 h 16"/>
                <a:gd name="T12" fmla="*/ 9 w 9"/>
                <a:gd name="T13" fmla="*/ 0 h 16"/>
                <a:gd name="T14" fmla="*/ 6 w 9"/>
                <a:gd name="T15" fmla="*/ 0 h 16"/>
                <a:gd name="T16" fmla="*/ 0 w 9"/>
                <a:gd name="T17" fmla="*/ 3 h 16"/>
                <a:gd name="T18" fmla="*/ 0 w 9"/>
                <a:gd name="T19" fmla="*/ 3 h 16"/>
                <a:gd name="T20" fmla="*/ 0 w 9"/>
                <a:gd name="T21"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6">
                  <a:moveTo>
                    <a:pt x="0" y="3"/>
                  </a:moveTo>
                  <a:lnTo>
                    <a:pt x="0" y="5"/>
                  </a:lnTo>
                  <a:lnTo>
                    <a:pt x="6" y="3"/>
                  </a:lnTo>
                  <a:lnTo>
                    <a:pt x="6" y="3"/>
                  </a:lnTo>
                  <a:lnTo>
                    <a:pt x="6" y="16"/>
                  </a:lnTo>
                  <a:lnTo>
                    <a:pt x="9" y="16"/>
                  </a:lnTo>
                  <a:lnTo>
                    <a:pt x="9" y="0"/>
                  </a:lnTo>
                  <a:lnTo>
                    <a:pt x="6" y="0"/>
                  </a:lnTo>
                  <a:lnTo>
                    <a:pt x="0" y="3"/>
                  </a:lnTo>
                  <a:close/>
                  <a:moveTo>
                    <a:pt x="0" y="3"/>
                  </a:moveTo>
                  <a:lnTo>
                    <a:pt x="0" y="3"/>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51" name="Freeform 33">
              <a:extLst>
                <a:ext uri="{FF2B5EF4-FFF2-40B4-BE49-F238E27FC236}">
                  <a16:creationId xmlns:a16="http://schemas.microsoft.com/office/drawing/2014/main" id="{E23F0F0B-F047-6245-8A3B-99B8279848B0}"/>
                </a:ext>
              </a:extLst>
            </p:cNvPr>
            <p:cNvSpPr>
              <a:spLocks noEditPoints="1"/>
            </p:cNvSpPr>
            <p:nvPr/>
          </p:nvSpPr>
          <p:spPr bwMode="auto">
            <a:xfrm>
              <a:off x="4088534" y="2404593"/>
              <a:ext cx="16123" cy="25315"/>
            </a:xfrm>
            <a:custGeom>
              <a:avLst/>
              <a:gdLst>
                <a:gd name="T0" fmla="*/ 0 w 9"/>
                <a:gd name="T1" fmla="*/ 3 h 16"/>
                <a:gd name="T2" fmla="*/ 0 w 9"/>
                <a:gd name="T3" fmla="*/ 5 h 16"/>
                <a:gd name="T4" fmla="*/ 6 w 9"/>
                <a:gd name="T5" fmla="*/ 3 h 16"/>
                <a:gd name="T6" fmla="*/ 6 w 9"/>
                <a:gd name="T7" fmla="*/ 3 h 16"/>
                <a:gd name="T8" fmla="*/ 6 w 9"/>
                <a:gd name="T9" fmla="*/ 16 h 16"/>
                <a:gd name="T10" fmla="*/ 9 w 9"/>
                <a:gd name="T11" fmla="*/ 16 h 16"/>
                <a:gd name="T12" fmla="*/ 9 w 9"/>
                <a:gd name="T13" fmla="*/ 0 h 16"/>
                <a:gd name="T14" fmla="*/ 6 w 9"/>
                <a:gd name="T15" fmla="*/ 0 h 16"/>
                <a:gd name="T16" fmla="*/ 0 w 9"/>
                <a:gd name="T17" fmla="*/ 3 h 16"/>
                <a:gd name="T18" fmla="*/ 0 w 9"/>
                <a:gd name="T19" fmla="*/ 3 h 16"/>
                <a:gd name="T20" fmla="*/ 0 w 9"/>
                <a:gd name="T21"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6">
                  <a:moveTo>
                    <a:pt x="0" y="3"/>
                  </a:moveTo>
                  <a:lnTo>
                    <a:pt x="0" y="5"/>
                  </a:lnTo>
                  <a:lnTo>
                    <a:pt x="6" y="3"/>
                  </a:lnTo>
                  <a:lnTo>
                    <a:pt x="6" y="3"/>
                  </a:lnTo>
                  <a:lnTo>
                    <a:pt x="6" y="16"/>
                  </a:lnTo>
                  <a:lnTo>
                    <a:pt x="9" y="16"/>
                  </a:lnTo>
                  <a:lnTo>
                    <a:pt x="9" y="0"/>
                  </a:lnTo>
                  <a:lnTo>
                    <a:pt x="6" y="0"/>
                  </a:lnTo>
                  <a:lnTo>
                    <a:pt x="0" y="3"/>
                  </a:lnTo>
                  <a:moveTo>
                    <a:pt x="0" y="3"/>
                  </a:move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52" name="Freeform 34">
              <a:extLst>
                <a:ext uri="{FF2B5EF4-FFF2-40B4-BE49-F238E27FC236}">
                  <a16:creationId xmlns:a16="http://schemas.microsoft.com/office/drawing/2014/main" id="{93583A82-17D0-1342-B403-7CEFF4D52108}"/>
                </a:ext>
              </a:extLst>
            </p:cNvPr>
            <p:cNvSpPr>
              <a:spLocks noEditPoints="1"/>
            </p:cNvSpPr>
            <p:nvPr/>
          </p:nvSpPr>
          <p:spPr bwMode="auto">
            <a:xfrm>
              <a:off x="4111566" y="2404593"/>
              <a:ext cx="20730" cy="29918"/>
            </a:xfrm>
            <a:custGeom>
              <a:avLst/>
              <a:gdLst>
                <a:gd name="T0" fmla="*/ 3 w 5"/>
                <a:gd name="T1" fmla="*/ 0 h 7"/>
                <a:gd name="T2" fmla="*/ 0 w 5"/>
                <a:gd name="T3" fmla="*/ 3 h 7"/>
                <a:gd name="T4" fmla="*/ 2 w 5"/>
                <a:gd name="T5" fmla="*/ 6 h 7"/>
                <a:gd name="T6" fmla="*/ 5 w 5"/>
                <a:gd name="T7" fmla="*/ 3 h 7"/>
                <a:gd name="T8" fmla="*/ 3 w 5"/>
                <a:gd name="T9" fmla="*/ 0 h 7"/>
                <a:gd name="T10" fmla="*/ 3 w 5"/>
                <a:gd name="T11" fmla="*/ 3 h 7"/>
                <a:gd name="T12" fmla="*/ 2 w 5"/>
                <a:gd name="T13" fmla="*/ 5 h 7"/>
                <a:gd name="T14" fmla="*/ 2 w 5"/>
                <a:gd name="T15" fmla="*/ 3 h 7"/>
                <a:gd name="T16" fmla="*/ 3 w 5"/>
                <a:gd name="T17" fmla="*/ 1 h 7"/>
                <a:gd name="T18" fmla="*/ 3 w 5"/>
                <a:gd name="T19" fmla="*/ 3 h 7"/>
                <a:gd name="T20" fmla="*/ 3 w 5"/>
                <a:gd name="T21" fmla="*/ 3 h 7"/>
                <a:gd name="T22" fmla="*/ 3 w 5"/>
                <a:gd name="T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7">
                  <a:moveTo>
                    <a:pt x="3" y="0"/>
                  </a:moveTo>
                  <a:cubicBezTo>
                    <a:pt x="1" y="0"/>
                    <a:pt x="0" y="1"/>
                    <a:pt x="0" y="3"/>
                  </a:cubicBezTo>
                  <a:cubicBezTo>
                    <a:pt x="0" y="5"/>
                    <a:pt x="1" y="6"/>
                    <a:pt x="2" y="6"/>
                  </a:cubicBezTo>
                  <a:cubicBezTo>
                    <a:pt x="4" y="7"/>
                    <a:pt x="5" y="5"/>
                    <a:pt x="5" y="3"/>
                  </a:cubicBezTo>
                  <a:cubicBezTo>
                    <a:pt x="5" y="2"/>
                    <a:pt x="5" y="0"/>
                    <a:pt x="3" y="0"/>
                  </a:cubicBezTo>
                  <a:close/>
                  <a:moveTo>
                    <a:pt x="3" y="3"/>
                  </a:moveTo>
                  <a:cubicBezTo>
                    <a:pt x="3" y="5"/>
                    <a:pt x="3" y="5"/>
                    <a:pt x="2" y="5"/>
                  </a:cubicBezTo>
                  <a:cubicBezTo>
                    <a:pt x="2" y="5"/>
                    <a:pt x="2" y="5"/>
                    <a:pt x="2" y="3"/>
                  </a:cubicBezTo>
                  <a:cubicBezTo>
                    <a:pt x="2" y="2"/>
                    <a:pt x="2" y="1"/>
                    <a:pt x="3" y="1"/>
                  </a:cubicBezTo>
                  <a:cubicBezTo>
                    <a:pt x="3" y="1"/>
                    <a:pt x="4" y="2"/>
                    <a:pt x="3" y="3"/>
                  </a:cubicBezTo>
                  <a:close/>
                  <a:moveTo>
                    <a:pt x="3" y="3"/>
                  </a:moveTo>
                  <a:cubicBezTo>
                    <a:pt x="3" y="3"/>
                    <a:pt x="3" y="3"/>
                    <a:pt x="3" y="3"/>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53" name="Freeform 35">
              <a:extLst>
                <a:ext uri="{FF2B5EF4-FFF2-40B4-BE49-F238E27FC236}">
                  <a16:creationId xmlns:a16="http://schemas.microsoft.com/office/drawing/2014/main" id="{C7ED3420-04A5-0F4C-A67B-50862C906BF1}"/>
                </a:ext>
              </a:extLst>
            </p:cNvPr>
            <p:cNvSpPr>
              <a:spLocks noEditPoints="1"/>
            </p:cNvSpPr>
            <p:nvPr/>
          </p:nvSpPr>
          <p:spPr bwMode="auto">
            <a:xfrm>
              <a:off x="4141509" y="2409196"/>
              <a:ext cx="13819" cy="25315"/>
            </a:xfrm>
            <a:custGeom>
              <a:avLst/>
              <a:gdLst>
                <a:gd name="T0" fmla="*/ 2 w 8"/>
                <a:gd name="T1" fmla="*/ 16 h 16"/>
                <a:gd name="T2" fmla="*/ 8 w 8"/>
                <a:gd name="T3" fmla="*/ 0 h 16"/>
                <a:gd name="T4" fmla="*/ 2 w 8"/>
                <a:gd name="T5" fmla="*/ 0 h 16"/>
                <a:gd name="T6" fmla="*/ 0 w 8"/>
                <a:gd name="T7" fmla="*/ 0 h 16"/>
                <a:gd name="T8" fmla="*/ 0 w 8"/>
                <a:gd name="T9" fmla="*/ 2 h 16"/>
                <a:gd name="T10" fmla="*/ 2 w 8"/>
                <a:gd name="T11" fmla="*/ 2 h 16"/>
                <a:gd name="T12" fmla="*/ 2 w 8"/>
                <a:gd name="T13" fmla="*/ 2 h 16"/>
                <a:gd name="T14" fmla="*/ 0 w 8"/>
                <a:gd name="T15" fmla="*/ 16 h 16"/>
                <a:gd name="T16" fmla="*/ 2 w 8"/>
                <a:gd name="T17" fmla="*/ 16 h 16"/>
                <a:gd name="T18" fmla="*/ 2 w 8"/>
                <a:gd name="T19" fmla="*/ 16 h 16"/>
                <a:gd name="T20" fmla="*/ 2 w 8"/>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6">
                  <a:moveTo>
                    <a:pt x="2" y="16"/>
                  </a:moveTo>
                  <a:lnTo>
                    <a:pt x="8" y="0"/>
                  </a:lnTo>
                  <a:lnTo>
                    <a:pt x="2" y="0"/>
                  </a:lnTo>
                  <a:lnTo>
                    <a:pt x="0" y="0"/>
                  </a:lnTo>
                  <a:lnTo>
                    <a:pt x="0" y="2"/>
                  </a:lnTo>
                  <a:lnTo>
                    <a:pt x="2" y="2"/>
                  </a:lnTo>
                  <a:lnTo>
                    <a:pt x="2" y="2"/>
                  </a:lnTo>
                  <a:lnTo>
                    <a:pt x="0" y="16"/>
                  </a:lnTo>
                  <a:lnTo>
                    <a:pt x="2" y="16"/>
                  </a:lnTo>
                  <a:close/>
                  <a:moveTo>
                    <a:pt x="2" y="16"/>
                  </a:moveTo>
                  <a:lnTo>
                    <a:pt x="2" y="16"/>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54" name="Freeform 36">
              <a:extLst>
                <a:ext uri="{FF2B5EF4-FFF2-40B4-BE49-F238E27FC236}">
                  <a16:creationId xmlns:a16="http://schemas.microsoft.com/office/drawing/2014/main" id="{C0E5AE89-2F5A-264E-8073-A57DDCEC3AAC}"/>
                </a:ext>
              </a:extLst>
            </p:cNvPr>
            <p:cNvSpPr>
              <a:spLocks noEditPoints="1"/>
            </p:cNvSpPr>
            <p:nvPr/>
          </p:nvSpPr>
          <p:spPr bwMode="auto">
            <a:xfrm>
              <a:off x="4141509" y="2409196"/>
              <a:ext cx="13819" cy="25315"/>
            </a:xfrm>
            <a:custGeom>
              <a:avLst/>
              <a:gdLst>
                <a:gd name="T0" fmla="*/ 2 w 8"/>
                <a:gd name="T1" fmla="*/ 16 h 16"/>
                <a:gd name="T2" fmla="*/ 8 w 8"/>
                <a:gd name="T3" fmla="*/ 0 h 16"/>
                <a:gd name="T4" fmla="*/ 2 w 8"/>
                <a:gd name="T5" fmla="*/ 0 h 16"/>
                <a:gd name="T6" fmla="*/ 0 w 8"/>
                <a:gd name="T7" fmla="*/ 0 h 16"/>
                <a:gd name="T8" fmla="*/ 0 w 8"/>
                <a:gd name="T9" fmla="*/ 2 h 16"/>
                <a:gd name="T10" fmla="*/ 2 w 8"/>
                <a:gd name="T11" fmla="*/ 2 h 16"/>
                <a:gd name="T12" fmla="*/ 2 w 8"/>
                <a:gd name="T13" fmla="*/ 2 h 16"/>
                <a:gd name="T14" fmla="*/ 0 w 8"/>
                <a:gd name="T15" fmla="*/ 16 h 16"/>
                <a:gd name="T16" fmla="*/ 2 w 8"/>
                <a:gd name="T17" fmla="*/ 16 h 16"/>
                <a:gd name="T18" fmla="*/ 2 w 8"/>
                <a:gd name="T19" fmla="*/ 16 h 16"/>
                <a:gd name="T20" fmla="*/ 2 w 8"/>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6">
                  <a:moveTo>
                    <a:pt x="2" y="16"/>
                  </a:moveTo>
                  <a:lnTo>
                    <a:pt x="8" y="0"/>
                  </a:lnTo>
                  <a:lnTo>
                    <a:pt x="2" y="0"/>
                  </a:lnTo>
                  <a:lnTo>
                    <a:pt x="0" y="0"/>
                  </a:lnTo>
                  <a:lnTo>
                    <a:pt x="0" y="2"/>
                  </a:lnTo>
                  <a:lnTo>
                    <a:pt x="2" y="2"/>
                  </a:lnTo>
                  <a:lnTo>
                    <a:pt x="2" y="2"/>
                  </a:lnTo>
                  <a:lnTo>
                    <a:pt x="0" y="16"/>
                  </a:lnTo>
                  <a:lnTo>
                    <a:pt x="2" y="16"/>
                  </a:lnTo>
                  <a:moveTo>
                    <a:pt x="2" y="16"/>
                  </a:moveTo>
                  <a:lnTo>
                    <a:pt x="2" y="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55" name="Freeform 37">
              <a:extLst>
                <a:ext uri="{FF2B5EF4-FFF2-40B4-BE49-F238E27FC236}">
                  <a16:creationId xmlns:a16="http://schemas.microsoft.com/office/drawing/2014/main" id="{F8AE200A-BACF-9744-A1A8-964E7595608B}"/>
                </a:ext>
              </a:extLst>
            </p:cNvPr>
            <p:cNvSpPr>
              <a:spLocks noEditPoints="1"/>
            </p:cNvSpPr>
            <p:nvPr/>
          </p:nvSpPr>
          <p:spPr bwMode="auto">
            <a:xfrm>
              <a:off x="4157630" y="2413799"/>
              <a:ext cx="23032" cy="29918"/>
            </a:xfrm>
            <a:custGeom>
              <a:avLst/>
              <a:gdLst>
                <a:gd name="T0" fmla="*/ 0 w 5"/>
                <a:gd name="T1" fmla="*/ 3 h 7"/>
                <a:gd name="T2" fmla="*/ 2 w 5"/>
                <a:gd name="T3" fmla="*/ 6 h 7"/>
                <a:gd name="T4" fmla="*/ 5 w 5"/>
                <a:gd name="T5" fmla="*/ 4 h 7"/>
                <a:gd name="T6" fmla="*/ 3 w 5"/>
                <a:gd name="T7" fmla="*/ 0 h 7"/>
                <a:gd name="T8" fmla="*/ 0 w 5"/>
                <a:gd name="T9" fmla="*/ 3 h 7"/>
                <a:gd name="T10" fmla="*/ 2 w 5"/>
                <a:gd name="T11" fmla="*/ 3 h 7"/>
                <a:gd name="T12" fmla="*/ 3 w 5"/>
                <a:gd name="T13" fmla="*/ 1 h 7"/>
                <a:gd name="T14" fmla="*/ 3 w 5"/>
                <a:gd name="T15" fmla="*/ 3 h 7"/>
                <a:gd name="T16" fmla="*/ 2 w 5"/>
                <a:gd name="T17" fmla="*/ 5 h 7"/>
                <a:gd name="T18" fmla="*/ 2 w 5"/>
                <a:gd name="T19" fmla="*/ 3 h 7"/>
                <a:gd name="T20" fmla="*/ 2 w 5"/>
                <a:gd name="T21" fmla="*/ 3 h 7"/>
                <a:gd name="T22" fmla="*/ 2 w 5"/>
                <a:gd name="T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7">
                  <a:moveTo>
                    <a:pt x="0" y="3"/>
                  </a:moveTo>
                  <a:cubicBezTo>
                    <a:pt x="0" y="4"/>
                    <a:pt x="0" y="6"/>
                    <a:pt x="2" y="6"/>
                  </a:cubicBezTo>
                  <a:cubicBezTo>
                    <a:pt x="3" y="7"/>
                    <a:pt x="4" y="6"/>
                    <a:pt x="5" y="4"/>
                  </a:cubicBezTo>
                  <a:cubicBezTo>
                    <a:pt x="5" y="2"/>
                    <a:pt x="5" y="0"/>
                    <a:pt x="3" y="0"/>
                  </a:cubicBezTo>
                  <a:cubicBezTo>
                    <a:pt x="2" y="0"/>
                    <a:pt x="1" y="1"/>
                    <a:pt x="0" y="3"/>
                  </a:cubicBezTo>
                  <a:close/>
                  <a:moveTo>
                    <a:pt x="2" y="3"/>
                  </a:moveTo>
                  <a:cubicBezTo>
                    <a:pt x="2" y="1"/>
                    <a:pt x="2" y="1"/>
                    <a:pt x="3" y="1"/>
                  </a:cubicBezTo>
                  <a:cubicBezTo>
                    <a:pt x="3" y="1"/>
                    <a:pt x="4" y="2"/>
                    <a:pt x="3" y="3"/>
                  </a:cubicBezTo>
                  <a:cubicBezTo>
                    <a:pt x="3" y="5"/>
                    <a:pt x="2" y="5"/>
                    <a:pt x="2" y="5"/>
                  </a:cubicBezTo>
                  <a:cubicBezTo>
                    <a:pt x="1" y="5"/>
                    <a:pt x="1" y="4"/>
                    <a:pt x="2" y="3"/>
                  </a:cubicBezTo>
                  <a:close/>
                  <a:moveTo>
                    <a:pt x="2" y="3"/>
                  </a:moveTo>
                  <a:cubicBezTo>
                    <a:pt x="2" y="3"/>
                    <a:pt x="2" y="3"/>
                    <a:pt x="2" y="3"/>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56" name="Freeform 38">
              <a:extLst>
                <a:ext uri="{FF2B5EF4-FFF2-40B4-BE49-F238E27FC236}">
                  <a16:creationId xmlns:a16="http://schemas.microsoft.com/office/drawing/2014/main" id="{CFA4ABF9-DEFF-914C-8A26-FC17BC81E236}"/>
                </a:ext>
              </a:extLst>
            </p:cNvPr>
            <p:cNvSpPr>
              <a:spLocks noEditPoints="1"/>
            </p:cNvSpPr>
            <p:nvPr/>
          </p:nvSpPr>
          <p:spPr bwMode="auto">
            <a:xfrm>
              <a:off x="4180663" y="2418402"/>
              <a:ext cx="20730" cy="29918"/>
            </a:xfrm>
            <a:custGeom>
              <a:avLst/>
              <a:gdLst>
                <a:gd name="T0" fmla="*/ 2 w 5"/>
                <a:gd name="T1" fmla="*/ 7 h 7"/>
                <a:gd name="T2" fmla="*/ 5 w 5"/>
                <a:gd name="T3" fmla="*/ 4 h 7"/>
                <a:gd name="T4" fmla="*/ 4 w 5"/>
                <a:gd name="T5" fmla="*/ 1 h 7"/>
                <a:gd name="T6" fmla="*/ 0 w 5"/>
                <a:gd name="T7" fmla="*/ 3 h 7"/>
                <a:gd name="T8" fmla="*/ 2 w 5"/>
                <a:gd name="T9" fmla="*/ 7 h 7"/>
                <a:gd name="T10" fmla="*/ 2 w 5"/>
                <a:gd name="T11" fmla="*/ 3 h 7"/>
                <a:gd name="T12" fmla="*/ 3 w 5"/>
                <a:gd name="T13" fmla="*/ 2 h 7"/>
                <a:gd name="T14" fmla="*/ 3 w 5"/>
                <a:gd name="T15" fmla="*/ 4 h 7"/>
                <a:gd name="T16" fmla="*/ 2 w 5"/>
                <a:gd name="T17" fmla="*/ 6 h 7"/>
                <a:gd name="T18" fmla="*/ 2 w 5"/>
                <a:gd name="T19" fmla="*/ 3 h 7"/>
                <a:gd name="T20" fmla="*/ 2 w 5"/>
                <a:gd name="T21" fmla="*/ 3 h 7"/>
                <a:gd name="T22" fmla="*/ 2 w 5"/>
                <a:gd name="T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7">
                  <a:moveTo>
                    <a:pt x="2" y="7"/>
                  </a:moveTo>
                  <a:cubicBezTo>
                    <a:pt x="3" y="7"/>
                    <a:pt x="4" y="6"/>
                    <a:pt x="5" y="4"/>
                  </a:cubicBezTo>
                  <a:cubicBezTo>
                    <a:pt x="5" y="3"/>
                    <a:pt x="5" y="1"/>
                    <a:pt x="4" y="1"/>
                  </a:cubicBezTo>
                  <a:cubicBezTo>
                    <a:pt x="2" y="0"/>
                    <a:pt x="1" y="1"/>
                    <a:pt x="0" y="3"/>
                  </a:cubicBezTo>
                  <a:cubicBezTo>
                    <a:pt x="0" y="5"/>
                    <a:pt x="0" y="6"/>
                    <a:pt x="2" y="7"/>
                  </a:cubicBezTo>
                  <a:close/>
                  <a:moveTo>
                    <a:pt x="2" y="3"/>
                  </a:moveTo>
                  <a:cubicBezTo>
                    <a:pt x="2" y="2"/>
                    <a:pt x="3" y="2"/>
                    <a:pt x="3" y="2"/>
                  </a:cubicBezTo>
                  <a:cubicBezTo>
                    <a:pt x="4" y="2"/>
                    <a:pt x="4" y="3"/>
                    <a:pt x="3" y="4"/>
                  </a:cubicBezTo>
                  <a:cubicBezTo>
                    <a:pt x="3" y="5"/>
                    <a:pt x="2" y="6"/>
                    <a:pt x="2" y="6"/>
                  </a:cubicBezTo>
                  <a:cubicBezTo>
                    <a:pt x="1" y="6"/>
                    <a:pt x="1" y="5"/>
                    <a:pt x="2" y="3"/>
                  </a:cubicBezTo>
                  <a:close/>
                  <a:moveTo>
                    <a:pt x="2" y="3"/>
                  </a:moveTo>
                  <a:cubicBezTo>
                    <a:pt x="2" y="3"/>
                    <a:pt x="2" y="3"/>
                    <a:pt x="2" y="3"/>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57" name="Freeform 39">
              <a:extLst>
                <a:ext uri="{FF2B5EF4-FFF2-40B4-BE49-F238E27FC236}">
                  <a16:creationId xmlns:a16="http://schemas.microsoft.com/office/drawing/2014/main" id="{D3DD338D-350E-544C-BD3A-D861DB2CBD96}"/>
                </a:ext>
              </a:extLst>
            </p:cNvPr>
            <p:cNvSpPr>
              <a:spLocks noEditPoints="1"/>
            </p:cNvSpPr>
            <p:nvPr/>
          </p:nvSpPr>
          <p:spPr bwMode="auto">
            <a:xfrm>
              <a:off x="4201392" y="2427607"/>
              <a:ext cx="25335" cy="29918"/>
            </a:xfrm>
            <a:custGeom>
              <a:avLst/>
              <a:gdLst>
                <a:gd name="T0" fmla="*/ 1 w 6"/>
                <a:gd name="T1" fmla="*/ 7 h 7"/>
                <a:gd name="T2" fmla="*/ 5 w 6"/>
                <a:gd name="T3" fmla="*/ 5 h 7"/>
                <a:gd name="T4" fmla="*/ 4 w 6"/>
                <a:gd name="T5" fmla="*/ 1 h 7"/>
                <a:gd name="T6" fmla="*/ 0 w 6"/>
                <a:gd name="T7" fmla="*/ 3 h 7"/>
                <a:gd name="T8" fmla="*/ 1 w 6"/>
                <a:gd name="T9" fmla="*/ 7 h 7"/>
                <a:gd name="T10" fmla="*/ 2 w 6"/>
                <a:gd name="T11" fmla="*/ 3 h 7"/>
                <a:gd name="T12" fmla="*/ 3 w 6"/>
                <a:gd name="T13" fmla="*/ 2 h 7"/>
                <a:gd name="T14" fmla="*/ 3 w 6"/>
                <a:gd name="T15" fmla="*/ 4 h 7"/>
                <a:gd name="T16" fmla="*/ 2 w 6"/>
                <a:gd name="T17" fmla="*/ 6 h 7"/>
                <a:gd name="T18" fmla="*/ 2 w 6"/>
                <a:gd name="T19" fmla="*/ 3 h 7"/>
                <a:gd name="T20" fmla="*/ 2 w 6"/>
                <a:gd name="T21" fmla="*/ 3 h 7"/>
                <a:gd name="T22" fmla="*/ 2 w 6"/>
                <a:gd name="T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7">
                  <a:moveTo>
                    <a:pt x="1" y="7"/>
                  </a:moveTo>
                  <a:cubicBezTo>
                    <a:pt x="3" y="7"/>
                    <a:pt x="4" y="6"/>
                    <a:pt x="5" y="5"/>
                  </a:cubicBezTo>
                  <a:cubicBezTo>
                    <a:pt x="6" y="3"/>
                    <a:pt x="5" y="1"/>
                    <a:pt x="4" y="1"/>
                  </a:cubicBezTo>
                  <a:cubicBezTo>
                    <a:pt x="2" y="0"/>
                    <a:pt x="1" y="1"/>
                    <a:pt x="0" y="3"/>
                  </a:cubicBezTo>
                  <a:cubicBezTo>
                    <a:pt x="0" y="4"/>
                    <a:pt x="0" y="6"/>
                    <a:pt x="1" y="7"/>
                  </a:cubicBezTo>
                  <a:close/>
                  <a:moveTo>
                    <a:pt x="2" y="3"/>
                  </a:moveTo>
                  <a:cubicBezTo>
                    <a:pt x="2" y="2"/>
                    <a:pt x="3" y="1"/>
                    <a:pt x="3" y="2"/>
                  </a:cubicBezTo>
                  <a:cubicBezTo>
                    <a:pt x="4" y="2"/>
                    <a:pt x="4" y="3"/>
                    <a:pt x="3" y="4"/>
                  </a:cubicBezTo>
                  <a:cubicBezTo>
                    <a:pt x="3" y="5"/>
                    <a:pt x="2" y="6"/>
                    <a:pt x="2" y="6"/>
                  </a:cubicBezTo>
                  <a:cubicBezTo>
                    <a:pt x="1" y="5"/>
                    <a:pt x="1" y="5"/>
                    <a:pt x="2" y="3"/>
                  </a:cubicBezTo>
                  <a:close/>
                  <a:moveTo>
                    <a:pt x="2" y="3"/>
                  </a:moveTo>
                  <a:cubicBezTo>
                    <a:pt x="2" y="3"/>
                    <a:pt x="2" y="3"/>
                    <a:pt x="2" y="3"/>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58" name="Freeform 40">
              <a:extLst>
                <a:ext uri="{FF2B5EF4-FFF2-40B4-BE49-F238E27FC236}">
                  <a16:creationId xmlns:a16="http://schemas.microsoft.com/office/drawing/2014/main" id="{E815848D-CB75-C14F-B062-E8A48A045EB6}"/>
                </a:ext>
              </a:extLst>
            </p:cNvPr>
            <p:cNvSpPr>
              <a:spLocks noEditPoints="1"/>
            </p:cNvSpPr>
            <p:nvPr/>
          </p:nvSpPr>
          <p:spPr bwMode="auto">
            <a:xfrm>
              <a:off x="4222121" y="2434512"/>
              <a:ext cx="20730" cy="29917"/>
            </a:xfrm>
            <a:custGeom>
              <a:avLst/>
              <a:gdLst>
                <a:gd name="T0" fmla="*/ 2 w 5"/>
                <a:gd name="T1" fmla="*/ 7 h 7"/>
                <a:gd name="T2" fmla="*/ 5 w 5"/>
                <a:gd name="T3" fmla="*/ 4 h 7"/>
                <a:gd name="T4" fmla="*/ 4 w 5"/>
                <a:gd name="T5" fmla="*/ 1 h 7"/>
                <a:gd name="T6" fmla="*/ 0 w 5"/>
                <a:gd name="T7" fmla="*/ 3 h 7"/>
                <a:gd name="T8" fmla="*/ 2 w 5"/>
                <a:gd name="T9" fmla="*/ 7 h 7"/>
                <a:gd name="T10" fmla="*/ 2 w 5"/>
                <a:gd name="T11" fmla="*/ 3 h 7"/>
                <a:gd name="T12" fmla="*/ 3 w 5"/>
                <a:gd name="T13" fmla="*/ 2 h 7"/>
                <a:gd name="T14" fmla="*/ 4 w 5"/>
                <a:gd name="T15" fmla="*/ 4 h 7"/>
                <a:gd name="T16" fmla="*/ 2 w 5"/>
                <a:gd name="T17" fmla="*/ 6 h 7"/>
                <a:gd name="T18" fmla="*/ 2 w 5"/>
                <a:gd name="T19" fmla="*/ 3 h 7"/>
                <a:gd name="T20" fmla="*/ 2 w 5"/>
                <a:gd name="T21" fmla="*/ 3 h 7"/>
                <a:gd name="T22" fmla="*/ 2 w 5"/>
                <a:gd name="T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7">
                  <a:moveTo>
                    <a:pt x="2" y="7"/>
                  </a:moveTo>
                  <a:cubicBezTo>
                    <a:pt x="3" y="7"/>
                    <a:pt x="4" y="6"/>
                    <a:pt x="5" y="4"/>
                  </a:cubicBezTo>
                  <a:cubicBezTo>
                    <a:pt x="5" y="3"/>
                    <a:pt x="5" y="1"/>
                    <a:pt x="4" y="1"/>
                  </a:cubicBezTo>
                  <a:cubicBezTo>
                    <a:pt x="2" y="0"/>
                    <a:pt x="1" y="1"/>
                    <a:pt x="0" y="3"/>
                  </a:cubicBezTo>
                  <a:cubicBezTo>
                    <a:pt x="0" y="4"/>
                    <a:pt x="0" y="6"/>
                    <a:pt x="2" y="7"/>
                  </a:cubicBezTo>
                  <a:close/>
                  <a:moveTo>
                    <a:pt x="2" y="3"/>
                  </a:moveTo>
                  <a:cubicBezTo>
                    <a:pt x="2" y="2"/>
                    <a:pt x="3" y="1"/>
                    <a:pt x="3" y="2"/>
                  </a:cubicBezTo>
                  <a:cubicBezTo>
                    <a:pt x="4" y="2"/>
                    <a:pt x="4" y="3"/>
                    <a:pt x="4" y="4"/>
                  </a:cubicBezTo>
                  <a:cubicBezTo>
                    <a:pt x="3" y="5"/>
                    <a:pt x="3" y="6"/>
                    <a:pt x="2" y="6"/>
                  </a:cubicBezTo>
                  <a:cubicBezTo>
                    <a:pt x="1" y="5"/>
                    <a:pt x="1" y="5"/>
                    <a:pt x="2" y="3"/>
                  </a:cubicBezTo>
                  <a:close/>
                  <a:moveTo>
                    <a:pt x="2" y="3"/>
                  </a:moveTo>
                  <a:cubicBezTo>
                    <a:pt x="2" y="3"/>
                    <a:pt x="2" y="3"/>
                    <a:pt x="2" y="3"/>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59" name="Freeform 41">
              <a:extLst>
                <a:ext uri="{FF2B5EF4-FFF2-40B4-BE49-F238E27FC236}">
                  <a16:creationId xmlns:a16="http://schemas.microsoft.com/office/drawing/2014/main" id="{11864533-0725-404A-AF4F-74D505A162B2}"/>
                </a:ext>
              </a:extLst>
            </p:cNvPr>
            <p:cNvSpPr>
              <a:spLocks noEditPoints="1"/>
            </p:cNvSpPr>
            <p:nvPr/>
          </p:nvSpPr>
          <p:spPr bwMode="auto">
            <a:xfrm>
              <a:off x="4252063" y="2443717"/>
              <a:ext cx="11515" cy="25314"/>
            </a:xfrm>
            <a:custGeom>
              <a:avLst/>
              <a:gdLst>
                <a:gd name="T0" fmla="*/ 3 w 8"/>
                <a:gd name="T1" fmla="*/ 17 h 17"/>
                <a:gd name="T2" fmla="*/ 8 w 8"/>
                <a:gd name="T3" fmla="*/ 0 h 17"/>
                <a:gd name="T4" fmla="*/ 3 w 8"/>
                <a:gd name="T5" fmla="*/ 0 h 17"/>
                <a:gd name="T6" fmla="*/ 0 w 8"/>
                <a:gd name="T7" fmla="*/ 0 h 17"/>
                <a:gd name="T8" fmla="*/ 0 w 8"/>
                <a:gd name="T9" fmla="*/ 6 h 17"/>
                <a:gd name="T10" fmla="*/ 3 w 8"/>
                <a:gd name="T11" fmla="*/ 3 h 17"/>
                <a:gd name="T12" fmla="*/ 3 w 8"/>
                <a:gd name="T13" fmla="*/ 3 h 17"/>
                <a:gd name="T14" fmla="*/ 0 w 8"/>
                <a:gd name="T15" fmla="*/ 17 h 17"/>
                <a:gd name="T16" fmla="*/ 3 w 8"/>
                <a:gd name="T17" fmla="*/ 17 h 17"/>
                <a:gd name="T18" fmla="*/ 3 w 8"/>
                <a:gd name="T19" fmla="*/ 17 h 17"/>
                <a:gd name="T20" fmla="*/ 3 w 8"/>
                <a:gd name="T2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7">
                  <a:moveTo>
                    <a:pt x="3" y="17"/>
                  </a:moveTo>
                  <a:lnTo>
                    <a:pt x="8" y="0"/>
                  </a:lnTo>
                  <a:lnTo>
                    <a:pt x="3" y="0"/>
                  </a:lnTo>
                  <a:lnTo>
                    <a:pt x="0" y="0"/>
                  </a:lnTo>
                  <a:lnTo>
                    <a:pt x="0" y="6"/>
                  </a:lnTo>
                  <a:lnTo>
                    <a:pt x="3" y="3"/>
                  </a:lnTo>
                  <a:lnTo>
                    <a:pt x="3" y="3"/>
                  </a:lnTo>
                  <a:lnTo>
                    <a:pt x="0" y="17"/>
                  </a:lnTo>
                  <a:lnTo>
                    <a:pt x="3" y="17"/>
                  </a:lnTo>
                  <a:close/>
                  <a:moveTo>
                    <a:pt x="3" y="17"/>
                  </a:moveTo>
                  <a:lnTo>
                    <a:pt x="3" y="17"/>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60" name="Freeform 42">
              <a:extLst>
                <a:ext uri="{FF2B5EF4-FFF2-40B4-BE49-F238E27FC236}">
                  <a16:creationId xmlns:a16="http://schemas.microsoft.com/office/drawing/2014/main" id="{F15E6A73-D3AD-0140-8F71-9C6593A76927}"/>
                </a:ext>
              </a:extLst>
            </p:cNvPr>
            <p:cNvSpPr>
              <a:spLocks noEditPoints="1"/>
            </p:cNvSpPr>
            <p:nvPr/>
          </p:nvSpPr>
          <p:spPr bwMode="auto">
            <a:xfrm>
              <a:off x="4252063" y="2443717"/>
              <a:ext cx="11515" cy="25314"/>
            </a:xfrm>
            <a:custGeom>
              <a:avLst/>
              <a:gdLst>
                <a:gd name="T0" fmla="*/ 3 w 8"/>
                <a:gd name="T1" fmla="*/ 17 h 17"/>
                <a:gd name="T2" fmla="*/ 8 w 8"/>
                <a:gd name="T3" fmla="*/ 0 h 17"/>
                <a:gd name="T4" fmla="*/ 3 w 8"/>
                <a:gd name="T5" fmla="*/ 0 h 17"/>
                <a:gd name="T6" fmla="*/ 0 w 8"/>
                <a:gd name="T7" fmla="*/ 0 h 17"/>
                <a:gd name="T8" fmla="*/ 0 w 8"/>
                <a:gd name="T9" fmla="*/ 6 h 17"/>
                <a:gd name="T10" fmla="*/ 3 w 8"/>
                <a:gd name="T11" fmla="*/ 3 h 17"/>
                <a:gd name="T12" fmla="*/ 3 w 8"/>
                <a:gd name="T13" fmla="*/ 3 h 17"/>
                <a:gd name="T14" fmla="*/ 0 w 8"/>
                <a:gd name="T15" fmla="*/ 17 h 17"/>
                <a:gd name="T16" fmla="*/ 3 w 8"/>
                <a:gd name="T17" fmla="*/ 17 h 17"/>
                <a:gd name="T18" fmla="*/ 3 w 8"/>
                <a:gd name="T19" fmla="*/ 17 h 17"/>
                <a:gd name="T20" fmla="*/ 3 w 8"/>
                <a:gd name="T2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7">
                  <a:moveTo>
                    <a:pt x="3" y="17"/>
                  </a:moveTo>
                  <a:lnTo>
                    <a:pt x="8" y="0"/>
                  </a:lnTo>
                  <a:lnTo>
                    <a:pt x="3" y="0"/>
                  </a:lnTo>
                  <a:lnTo>
                    <a:pt x="0" y="0"/>
                  </a:lnTo>
                  <a:lnTo>
                    <a:pt x="0" y="6"/>
                  </a:lnTo>
                  <a:lnTo>
                    <a:pt x="3" y="3"/>
                  </a:lnTo>
                  <a:lnTo>
                    <a:pt x="3" y="3"/>
                  </a:lnTo>
                  <a:lnTo>
                    <a:pt x="0" y="17"/>
                  </a:lnTo>
                  <a:lnTo>
                    <a:pt x="3" y="17"/>
                  </a:lnTo>
                  <a:moveTo>
                    <a:pt x="3" y="17"/>
                  </a:moveTo>
                  <a:lnTo>
                    <a:pt x="3" y="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61" name="Freeform 43">
              <a:extLst>
                <a:ext uri="{FF2B5EF4-FFF2-40B4-BE49-F238E27FC236}">
                  <a16:creationId xmlns:a16="http://schemas.microsoft.com/office/drawing/2014/main" id="{2365B943-03FC-E248-A551-A6792C5D1BE8}"/>
                </a:ext>
              </a:extLst>
            </p:cNvPr>
            <p:cNvSpPr>
              <a:spLocks noEditPoints="1"/>
            </p:cNvSpPr>
            <p:nvPr/>
          </p:nvSpPr>
          <p:spPr bwMode="auto">
            <a:xfrm>
              <a:off x="4272792" y="2448320"/>
              <a:ext cx="11517" cy="29917"/>
            </a:xfrm>
            <a:custGeom>
              <a:avLst/>
              <a:gdLst>
                <a:gd name="T0" fmla="*/ 6 w 8"/>
                <a:gd name="T1" fmla="*/ 19 h 19"/>
                <a:gd name="T2" fmla="*/ 8 w 8"/>
                <a:gd name="T3" fmla="*/ 0 h 19"/>
                <a:gd name="T4" fmla="*/ 3 w 8"/>
                <a:gd name="T5" fmla="*/ 0 h 19"/>
                <a:gd name="T6" fmla="*/ 0 w 8"/>
                <a:gd name="T7" fmla="*/ 3 h 19"/>
                <a:gd name="T8" fmla="*/ 0 w 8"/>
                <a:gd name="T9" fmla="*/ 6 h 19"/>
                <a:gd name="T10" fmla="*/ 3 w 8"/>
                <a:gd name="T11" fmla="*/ 3 h 19"/>
                <a:gd name="T12" fmla="*/ 3 w 8"/>
                <a:gd name="T13" fmla="*/ 3 h 19"/>
                <a:gd name="T14" fmla="*/ 0 w 8"/>
                <a:gd name="T15" fmla="*/ 16 h 19"/>
                <a:gd name="T16" fmla="*/ 6 w 8"/>
                <a:gd name="T17" fmla="*/ 19 h 19"/>
                <a:gd name="T18" fmla="*/ 6 w 8"/>
                <a:gd name="T19" fmla="*/ 19 h 19"/>
                <a:gd name="T20" fmla="*/ 6 w 8"/>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9">
                  <a:moveTo>
                    <a:pt x="6" y="19"/>
                  </a:moveTo>
                  <a:lnTo>
                    <a:pt x="8" y="0"/>
                  </a:lnTo>
                  <a:lnTo>
                    <a:pt x="3" y="0"/>
                  </a:lnTo>
                  <a:lnTo>
                    <a:pt x="0" y="3"/>
                  </a:lnTo>
                  <a:lnTo>
                    <a:pt x="0" y="6"/>
                  </a:lnTo>
                  <a:lnTo>
                    <a:pt x="3" y="3"/>
                  </a:lnTo>
                  <a:lnTo>
                    <a:pt x="3" y="3"/>
                  </a:lnTo>
                  <a:lnTo>
                    <a:pt x="0" y="16"/>
                  </a:lnTo>
                  <a:lnTo>
                    <a:pt x="6" y="19"/>
                  </a:lnTo>
                  <a:close/>
                  <a:moveTo>
                    <a:pt x="6" y="19"/>
                  </a:moveTo>
                  <a:lnTo>
                    <a:pt x="6" y="1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62" name="Freeform 44">
              <a:extLst>
                <a:ext uri="{FF2B5EF4-FFF2-40B4-BE49-F238E27FC236}">
                  <a16:creationId xmlns:a16="http://schemas.microsoft.com/office/drawing/2014/main" id="{A183F032-55BB-6242-8184-518E282FCC7E}"/>
                </a:ext>
              </a:extLst>
            </p:cNvPr>
            <p:cNvSpPr>
              <a:spLocks noEditPoints="1"/>
            </p:cNvSpPr>
            <p:nvPr/>
          </p:nvSpPr>
          <p:spPr bwMode="auto">
            <a:xfrm>
              <a:off x="4272792" y="2448320"/>
              <a:ext cx="11517" cy="29917"/>
            </a:xfrm>
            <a:custGeom>
              <a:avLst/>
              <a:gdLst>
                <a:gd name="T0" fmla="*/ 6 w 8"/>
                <a:gd name="T1" fmla="*/ 19 h 19"/>
                <a:gd name="T2" fmla="*/ 8 w 8"/>
                <a:gd name="T3" fmla="*/ 0 h 19"/>
                <a:gd name="T4" fmla="*/ 3 w 8"/>
                <a:gd name="T5" fmla="*/ 0 h 19"/>
                <a:gd name="T6" fmla="*/ 0 w 8"/>
                <a:gd name="T7" fmla="*/ 3 h 19"/>
                <a:gd name="T8" fmla="*/ 0 w 8"/>
                <a:gd name="T9" fmla="*/ 6 h 19"/>
                <a:gd name="T10" fmla="*/ 3 w 8"/>
                <a:gd name="T11" fmla="*/ 3 h 19"/>
                <a:gd name="T12" fmla="*/ 3 w 8"/>
                <a:gd name="T13" fmla="*/ 3 h 19"/>
                <a:gd name="T14" fmla="*/ 0 w 8"/>
                <a:gd name="T15" fmla="*/ 16 h 19"/>
                <a:gd name="T16" fmla="*/ 6 w 8"/>
                <a:gd name="T17" fmla="*/ 19 h 19"/>
                <a:gd name="T18" fmla="*/ 6 w 8"/>
                <a:gd name="T19" fmla="*/ 19 h 19"/>
                <a:gd name="T20" fmla="*/ 6 w 8"/>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9">
                  <a:moveTo>
                    <a:pt x="6" y="19"/>
                  </a:moveTo>
                  <a:lnTo>
                    <a:pt x="8" y="0"/>
                  </a:lnTo>
                  <a:lnTo>
                    <a:pt x="3" y="0"/>
                  </a:lnTo>
                  <a:lnTo>
                    <a:pt x="0" y="3"/>
                  </a:lnTo>
                  <a:lnTo>
                    <a:pt x="0" y="6"/>
                  </a:lnTo>
                  <a:lnTo>
                    <a:pt x="3" y="3"/>
                  </a:lnTo>
                  <a:lnTo>
                    <a:pt x="3" y="3"/>
                  </a:lnTo>
                  <a:lnTo>
                    <a:pt x="0" y="16"/>
                  </a:lnTo>
                  <a:lnTo>
                    <a:pt x="6" y="19"/>
                  </a:lnTo>
                  <a:moveTo>
                    <a:pt x="6" y="19"/>
                  </a:moveTo>
                  <a:lnTo>
                    <a:pt x="6" y="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63" name="Freeform 45">
              <a:extLst>
                <a:ext uri="{FF2B5EF4-FFF2-40B4-BE49-F238E27FC236}">
                  <a16:creationId xmlns:a16="http://schemas.microsoft.com/office/drawing/2014/main" id="{2BD9D8BD-BB34-BA4E-A6A7-3BD2AA50DD48}"/>
                </a:ext>
              </a:extLst>
            </p:cNvPr>
            <p:cNvSpPr>
              <a:spLocks noEditPoints="1"/>
            </p:cNvSpPr>
            <p:nvPr/>
          </p:nvSpPr>
          <p:spPr bwMode="auto">
            <a:xfrm>
              <a:off x="4293521" y="2452922"/>
              <a:ext cx="13819" cy="25314"/>
            </a:xfrm>
            <a:custGeom>
              <a:avLst/>
              <a:gdLst>
                <a:gd name="T0" fmla="*/ 5 w 8"/>
                <a:gd name="T1" fmla="*/ 16 h 16"/>
                <a:gd name="T2" fmla="*/ 8 w 8"/>
                <a:gd name="T3" fmla="*/ 0 h 16"/>
                <a:gd name="T4" fmla="*/ 5 w 8"/>
                <a:gd name="T5" fmla="*/ 0 h 16"/>
                <a:gd name="T6" fmla="*/ 0 w 8"/>
                <a:gd name="T7" fmla="*/ 3 h 16"/>
                <a:gd name="T8" fmla="*/ 0 w 8"/>
                <a:gd name="T9" fmla="*/ 5 h 16"/>
                <a:gd name="T10" fmla="*/ 3 w 8"/>
                <a:gd name="T11" fmla="*/ 3 h 16"/>
                <a:gd name="T12" fmla="*/ 3 w 8"/>
                <a:gd name="T13" fmla="*/ 3 h 16"/>
                <a:gd name="T14" fmla="*/ 3 w 8"/>
                <a:gd name="T15" fmla="*/ 16 h 16"/>
                <a:gd name="T16" fmla="*/ 5 w 8"/>
                <a:gd name="T17" fmla="*/ 16 h 16"/>
                <a:gd name="T18" fmla="*/ 5 w 8"/>
                <a:gd name="T19" fmla="*/ 16 h 16"/>
                <a:gd name="T20" fmla="*/ 5 w 8"/>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6">
                  <a:moveTo>
                    <a:pt x="5" y="16"/>
                  </a:moveTo>
                  <a:lnTo>
                    <a:pt x="8" y="0"/>
                  </a:lnTo>
                  <a:lnTo>
                    <a:pt x="5" y="0"/>
                  </a:lnTo>
                  <a:lnTo>
                    <a:pt x="0" y="3"/>
                  </a:lnTo>
                  <a:lnTo>
                    <a:pt x="0" y="5"/>
                  </a:lnTo>
                  <a:lnTo>
                    <a:pt x="3" y="3"/>
                  </a:lnTo>
                  <a:lnTo>
                    <a:pt x="3" y="3"/>
                  </a:lnTo>
                  <a:lnTo>
                    <a:pt x="3" y="16"/>
                  </a:lnTo>
                  <a:lnTo>
                    <a:pt x="5" y="16"/>
                  </a:lnTo>
                  <a:close/>
                  <a:moveTo>
                    <a:pt x="5" y="16"/>
                  </a:moveTo>
                  <a:lnTo>
                    <a:pt x="5" y="16"/>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64" name="Freeform 46">
              <a:extLst>
                <a:ext uri="{FF2B5EF4-FFF2-40B4-BE49-F238E27FC236}">
                  <a16:creationId xmlns:a16="http://schemas.microsoft.com/office/drawing/2014/main" id="{F77E761B-B0A2-4D4D-965C-E646B486FFAA}"/>
                </a:ext>
              </a:extLst>
            </p:cNvPr>
            <p:cNvSpPr>
              <a:spLocks noEditPoints="1"/>
            </p:cNvSpPr>
            <p:nvPr/>
          </p:nvSpPr>
          <p:spPr bwMode="auto">
            <a:xfrm>
              <a:off x="4293521" y="2452922"/>
              <a:ext cx="13819" cy="25314"/>
            </a:xfrm>
            <a:custGeom>
              <a:avLst/>
              <a:gdLst>
                <a:gd name="T0" fmla="*/ 5 w 8"/>
                <a:gd name="T1" fmla="*/ 16 h 16"/>
                <a:gd name="T2" fmla="*/ 8 w 8"/>
                <a:gd name="T3" fmla="*/ 0 h 16"/>
                <a:gd name="T4" fmla="*/ 5 w 8"/>
                <a:gd name="T5" fmla="*/ 0 h 16"/>
                <a:gd name="T6" fmla="*/ 0 w 8"/>
                <a:gd name="T7" fmla="*/ 3 h 16"/>
                <a:gd name="T8" fmla="*/ 0 w 8"/>
                <a:gd name="T9" fmla="*/ 5 h 16"/>
                <a:gd name="T10" fmla="*/ 3 w 8"/>
                <a:gd name="T11" fmla="*/ 3 h 16"/>
                <a:gd name="T12" fmla="*/ 3 w 8"/>
                <a:gd name="T13" fmla="*/ 3 h 16"/>
                <a:gd name="T14" fmla="*/ 3 w 8"/>
                <a:gd name="T15" fmla="*/ 16 h 16"/>
                <a:gd name="T16" fmla="*/ 5 w 8"/>
                <a:gd name="T17" fmla="*/ 16 h 16"/>
                <a:gd name="T18" fmla="*/ 5 w 8"/>
                <a:gd name="T19" fmla="*/ 16 h 16"/>
                <a:gd name="T20" fmla="*/ 5 w 8"/>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6">
                  <a:moveTo>
                    <a:pt x="5" y="16"/>
                  </a:moveTo>
                  <a:lnTo>
                    <a:pt x="8" y="0"/>
                  </a:lnTo>
                  <a:lnTo>
                    <a:pt x="5" y="0"/>
                  </a:lnTo>
                  <a:lnTo>
                    <a:pt x="0" y="3"/>
                  </a:lnTo>
                  <a:lnTo>
                    <a:pt x="0" y="5"/>
                  </a:lnTo>
                  <a:lnTo>
                    <a:pt x="3" y="3"/>
                  </a:lnTo>
                  <a:lnTo>
                    <a:pt x="3" y="3"/>
                  </a:lnTo>
                  <a:lnTo>
                    <a:pt x="3" y="16"/>
                  </a:lnTo>
                  <a:lnTo>
                    <a:pt x="5" y="16"/>
                  </a:lnTo>
                  <a:moveTo>
                    <a:pt x="5" y="16"/>
                  </a:moveTo>
                  <a:lnTo>
                    <a:pt x="5" y="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65" name="Freeform 47">
              <a:extLst>
                <a:ext uri="{FF2B5EF4-FFF2-40B4-BE49-F238E27FC236}">
                  <a16:creationId xmlns:a16="http://schemas.microsoft.com/office/drawing/2014/main" id="{3611E710-AC41-7B4D-A22D-9232AD079799}"/>
                </a:ext>
              </a:extLst>
            </p:cNvPr>
            <p:cNvSpPr>
              <a:spLocks noEditPoints="1"/>
            </p:cNvSpPr>
            <p:nvPr/>
          </p:nvSpPr>
          <p:spPr bwMode="auto">
            <a:xfrm>
              <a:off x="4314250" y="2452922"/>
              <a:ext cx="18426" cy="25314"/>
            </a:xfrm>
            <a:custGeom>
              <a:avLst/>
              <a:gdLst>
                <a:gd name="T0" fmla="*/ 2 w 4"/>
                <a:gd name="T1" fmla="*/ 6 h 6"/>
                <a:gd name="T2" fmla="*/ 4 w 4"/>
                <a:gd name="T3" fmla="*/ 3 h 6"/>
                <a:gd name="T4" fmla="*/ 2 w 4"/>
                <a:gd name="T5" fmla="*/ 0 h 6"/>
                <a:gd name="T6" fmla="*/ 0 w 4"/>
                <a:gd name="T7" fmla="*/ 3 h 6"/>
                <a:gd name="T8" fmla="*/ 2 w 4"/>
                <a:gd name="T9" fmla="*/ 6 h 6"/>
                <a:gd name="T10" fmla="*/ 2 w 4"/>
                <a:gd name="T11" fmla="*/ 1 h 6"/>
                <a:gd name="T12" fmla="*/ 3 w 4"/>
                <a:gd name="T13" fmla="*/ 3 h 6"/>
                <a:gd name="T14" fmla="*/ 2 w 4"/>
                <a:gd name="T15" fmla="*/ 5 h 6"/>
                <a:gd name="T16" fmla="*/ 1 w 4"/>
                <a:gd name="T17" fmla="*/ 3 h 6"/>
                <a:gd name="T18" fmla="*/ 2 w 4"/>
                <a:gd name="T19" fmla="*/ 1 h 6"/>
                <a:gd name="T20" fmla="*/ 2 w 4"/>
                <a:gd name="T21" fmla="*/ 1 h 6"/>
                <a:gd name="T22" fmla="*/ 2 w 4"/>
                <a:gd name="T23"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6">
                  <a:moveTo>
                    <a:pt x="2" y="6"/>
                  </a:moveTo>
                  <a:cubicBezTo>
                    <a:pt x="4" y="6"/>
                    <a:pt x="4" y="5"/>
                    <a:pt x="4" y="3"/>
                  </a:cubicBezTo>
                  <a:cubicBezTo>
                    <a:pt x="4" y="1"/>
                    <a:pt x="4" y="0"/>
                    <a:pt x="2" y="0"/>
                  </a:cubicBezTo>
                  <a:cubicBezTo>
                    <a:pt x="0" y="0"/>
                    <a:pt x="0" y="1"/>
                    <a:pt x="0" y="3"/>
                  </a:cubicBezTo>
                  <a:cubicBezTo>
                    <a:pt x="0" y="5"/>
                    <a:pt x="1" y="6"/>
                    <a:pt x="2" y="6"/>
                  </a:cubicBezTo>
                  <a:close/>
                  <a:moveTo>
                    <a:pt x="2" y="1"/>
                  </a:moveTo>
                  <a:cubicBezTo>
                    <a:pt x="2" y="1"/>
                    <a:pt x="3" y="2"/>
                    <a:pt x="3" y="3"/>
                  </a:cubicBezTo>
                  <a:cubicBezTo>
                    <a:pt x="3" y="4"/>
                    <a:pt x="3" y="5"/>
                    <a:pt x="2" y="5"/>
                  </a:cubicBezTo>
                  <a:cubicBezTo>
                    <a:pt x="2" y="5"/>
                    <a:pt x="1" y="5"/>
                    <a:pt x="1" y="3"/>
                  </a:cubicBezTo>
                  <a:cubicBezTo>
                    <a:pt x="1" y="2"/>
                    <a:pt x="1" y="1"/>
                    <a:pt x="2" y="1"/>
                  </a:cubicBezTo>
                  <a:close/>
                  <a:moveTo>
                    <a:pt x="2" y="1"/>
                  </a:moveTo>
                  <a:cubicBezTo>
                    <a:pt x="2" y="1"/>
                    <a:pt x="2" y="1"/>
                    <a:pt x="2" y="1"/>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66" name="Freeform 48">
              <a:extLst>
                <a:ext uri="{FF2B5EF4-FFF2-40B4-BE49-F238E27FC236}">
                  <a16:creationId xmlns:a16="http://schemas.microsoft.com/office/drawing/2014/main" id="{F9FF0D0C-E893-6B45-BE2D-7D83FACB46F2}"/>
                </a:ext>
              </a:extLst>
            </p:cNvPr>
            <p:cNvSpPr>
              <a:spLocks noEditPoints="1"/>
            </p:cNvSpPr>
            <p:nvPr/>
          </p:nvSpPr>
          <p:spPr bwMode="auto">
            <a:xfrm>
              <a:off x="4337282" y="2448320"/>
              <a:ext cx="16123" cy="29917"/>
            </a:xfrm>
            <a:custGeom>
              <a:avLst/>
              <a:gdLst>
                <a:gd name="T0" fmla="*/ 5 w 10"/>
                <a:gd name="T1" fmla="*/ 0 h 19"/>
                <a:gd name="T2" fmla="*/ 0 w 10"/>
                <a:gd name="T3" fmla="*/ 3 h 19"/>
                <a:gd name="T4" fmla="*/ 2 w 10"/>
                <a:gd name="T5" fmla="*/ 6 h 19"/>
                <a:gd name="T6" fmla="*/ 5 w 10"/>
                <a:gd name="T7" fmla="*/ 6 h 19"/>
                <a:gd name="T8" fmla="*/ 5 w 10"/>
                <a:gd name="T9" fmla="*/ 6 h 19"/>
                <a:gd name="T10" fmla="*/ 8 w 10"/>
                <a:gd name="T11" fmla="*/ 19 h 19"/>
                <a:gd name="T12" fmla="*/ 10 w 10"/>
                <a:gd name="T13" fmla="*/ 16 h 19"/>
                <a:gd name="T14" fmla="*/ 8 w 10"/>
                <a:gd name="T15" fmla="*/ 0 h 19"/>
                <a:gd name="T16" fmla="*/ 5 w 10"/>
                <a:gd name="T17" fmla="*/ 0 h 19"/>
                <a:gd name="T18" fmla="*/ 5 w 10"/>
                <a:gd name="T19" fmla="*/ 0 h 19"/>
                <a:gd name="T20" fmla="*/ 5 w 10"/>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9">
                  <a:moveTo>
                    <a:pt x="5" y="0"/>
                  </a:moveTo>
                  <a:lnTo>
                    <a:pt x="0" y="3"/>
                  </a:lnTo>
                  <a:lnTo>
                    <a:pt x="2" y="6"/>
                  </a:lnTo>
                  <a:lnTo>
                    <a:pt x="5" y="6"/>
                  </a:lnTo>
                  <a:lnTo>
                    <a:pt x="5" y="6"/>
                  </a:lnTo>
                  <a:lnTo>
                    <a:pt x="8" y="19"/>
                  </a:lnTo>
                  <a:lnTo>
                    <a:pt x="10" y="16"/>
                  </a:lnTo>
                  <a:lnTo>
                    <a:pt x="8" y="0"/>
                  </a:lnTo>
                  <a:lnTo>
                    <a:pt x="5" y="0"/>
                  </a:lnTo>
                  <a:close/>
                  <a:moveTo>
                    <a:pt x="5" y="0"/>
                  </a:moveTo>
                  <a:lnTo>
                    <a:pt x="5" y="0"/>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67" name="Freeform 49">
              <a:extLst>
                <a:ext uri="{FF2B5EF4-FFF2-40B4-BE49-F238E27FC236}">
                  <a16:creationId xmlns:a16="http://schemas.microsoft.com/office/drawing/2014/main" id="{E4875146-C26D-C940-9E2E-9AC9E6568D72}"/>
                </a:ext>
              </a:extLst>
            </p:cNvPr>
            <p:cNvSpPr>
              <a:spLocks noEditPoints="1"/>
            </p:cNvSpPr>
            <p:nvPr/>
          </p:nvSpPr>
          <p:spPr bwMode="auto">
            <a:xfrm>
              <a:off x="4337282" y="2448320"/>
              <a:ext cx="16123" cy="29917"/>
            </a:xfrm>
            <a:custGeom>
              <a:avLst/>
              <a:gdLst>
                <a:gd name="T0" fmla="*/ 5 w 10"/>
                <a:gd name="T1" fmla="*/ 0 h 19"/>
                <a:gd name="T2" fmla="*/ 0 w 10"/>
                <a:gd name="T3" fmla="*/ 3 h 19"/>
                <a:gd name="T4" fmla="*/ 2 w 10"/>
                <a:gd name="T5" fmla="*/ 6 h 19"/>
                <a:gd name="T6" fmla="*/ 5 w 10"/>
                <a:gd name="T7" fmla="*/ 6 h 19"/>
                <a:gd name="T8" fmla="*/ 5 w 10"/>
                <a:gd name="T9" fmla="*/ 6 h 19"/>
                <a:gd name="T10" fmla="*/ 8 w 10"/>
                <a:gd name="T11" fmla="*/ 19 h 19"/>
                <a:gd name="T12" fmla="*/ 10 w 10"/>
                <a:gd name="T13" fmla="*/ 16 h 19"/>
                <a:gd name="T14" fmla="*/ 8 w 10"/>
                <a:gd name="T15" fmla="*/ 0 h 19"/>
                <a:gd name="T16" fmla="*/ 5 w 10"/>
                <a:gd name="T17" fmla="*/ 0 h 19"/>
                <a:gd name="T18" fmla="*/ 5 w 10"/>
                <a:gd name="T19" fmla="*/ 0 h 19"/>
                <a:gd name="T20" fmla="*/ 5 w 10"/>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9">
                  <a:moveTo>
                    <a:pt x="5" y="0"/>
                  </a:moveTo>
                  <a:lnTo>
                    <a:pt x="0" y="3"/>
                  </a:lnTo>
                  <a:lnTo>
                    <a:pt x="2" y="6"/>
                  </a:lnTo>
                  <a:lnTo>
                    <a:pt x="5" y="6"/>
                  </a:lnTo>
                  <a:lnTo>
                    <a:pt x="5" y="6"/>
                  </a:lnTo>
                  <a:lnTo>
                    <a:pt x="8" y="19"/>
                  </a:lnTo>
                  <a:lnTo>
                    <a:pt x="10" y="16"/>
                  </a:lnTo>
                  <a:lnTo>
                    <a:pt x="8" y="0"/>
                  </a:lnTo>
                  <a:lnTo>
                    <a:pt x="5" y="0"/>
                  </a:lnTo>
                  <a:moveTo>
                    <a:pt x="5" y="0"/>
                  </a:move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sp>
          <p:nvSpPr>
            <p:cNvPr id="68" name="Freeform 50">
              <a:extLst>
                <a:ext uri="{FF2B5EF4-FFF2-40B4-BE49-F238E27FC236}">
                  <a16:creationId xmlns:a16="http://schemas.microsoft.com/office/drawing/2014/main" id="{A7306E2D-679A-CF4F-B485-5F7DA891D6EA}"/>
                </a:ext>
              </a:extLst>
            </p:cNvPr>
            <p:cNvSpPr>
              <a:spLocks noEditPoints="1"/>
            </p:cNvSpPr>
            <p:nvPr/>
          </p:nvSpPr>
          <p:spPr bwMode="auto">
            <a:xfrm>
              <a:off x="4358011" y="2439114"/>
              <a:ext cx="25335" cy="34519"/>
            </a:xfrm>
            <a:custGeom>
              <a:avLst/>
              <a:gdLst>
                <a:gd name="T0" fmla="*/ 2 w 6"/>
                <a:gd name="T1" fmla="*/ 1 h 8"/>
                <a:gd name="T2" fmla="*/ 1 w 6"/>
                <a:gd name="T3" fmla="*/ 5 h 8"/>
                <a:gd name="T4" fmla="*/ 4 w 6"/>
                <a:gd name="T5" fmla="*/ 7 h 8"/>
                <a:gd name="T6" fmla="*/ 5 w 6"/>
                <a:gd name="T7" fmla="*/ 3 h 8"/>
                <a:gd name="T8" fmla="*/ 2 w 6"/>
                <a:gd name="T9" fmla="*/ 1 h 8"/>
                <a:gd name="T10" fmla="*/ 3 w 6"/>
                <a:gd name="T11" fmla="*/ 6 h 8"/>
                <a:gd name="T12" fmla="*/ 2 w 6"/>
                <a:gd name="T13" fmla="*/ 4 h 8"/>
                <a:gd name="T14" fmla="*/ 2 w 6"/>
                <a:gd name="T15" fmla="*/ 2 h 8"/>
                <a:gd name="T16" fmla="*/ 4 w 6"/>
                <a:gd name="T17" fmla="*/ 4 h 8"/>
                <a:gd name="T18" fmla="*/ 3 w 6"/>
                <a:gd name="T19" fmla="*/ 6 h 8"/>
                <a:gd name="T20" fmla="*/ 3 w 6"/>
                <a:gd name="T21" fmla="*/ 6 h 8"/>
                <a:gd name="T22" fmla="*/ 3 w 6"/>
                <a:gd name="T23"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8">
                  <a:moveTo>
                    <a:pt x="2" y="1"/>
                  </a:moveTo>
                  <a:cubicBezTo>
                    <a:pt x="0" y="2"/>
                    <a:pt x="0" y="3"/>
                    <a:pt x="1" y="5"/>
                  </a:cubicBezTo>
                  <a:cubicBezTo>
                    <a:pt x="1" y="6"/>
                    <a:pt x="2" y="8"/>
                    <a:pt x="4" y="7"/>
                  </a:cubicBezTo>
                  <a:cubicBezTo>
                    <a:pt x="5" y="7"/>
                    <a:pt x="6" y="5"/>
                    <a:pt x="5" y="3"/>
                  </a:cubicBezTo>
                  <a:cubicBezTo>
                    <a:pt x="4" y="2"/>
                    <a:pt x="3" y="0"/>
                    <a:pt x="2" y="1"/>
                  </a:cubicBezTo>
                  <a:close/>
                  <a:moveTo>
                    <a:pt x="3" y="6"/>
                  </a:moveTo>
                  <a:cubicBezTo>
                    <a:pt x="3" y="6"/>
                    <a:pt x="2" y="6"/>
                    <a:pt x="2" y="4"/>
                  </a:cubicBezTo>
                  <a:cubicBezTo>
                    <a:pt x="1" y="3"/>
                    <a:pt x="2" y="2"/>
                    <a:pt x="2" y="2"/>
                  </a:cubicBezTo>
                  <a:cubicBezTo>
                    <a:pt x="3" y="2"/>
                    <a:pt x="3" y="2"/>
                    <a:pt x="4" y="4"/>
                  </a:cubicBezTo>
                  <a:cubicBezTo>
                    <a:pt x="4" y="5"/>
                    <a:pt x="4" y="6"/>
                    <a:pt x="3" y="6"/>
                  </a:cubicBezTo>
                  <a:close/>
                  <a:moveTo>
                    <a:pt x="3" y="6"/>
                  </a:moveTo>
                  <a:cubicBezTo>
                    <a:pt x="3" y="6"/>
                    <a:pt x="3" y="6"/>
                    <a:pt x="3" y="6"/>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effectLst/>
                <a:uLnTx/>
                <a:uFillTx/>
                <a:latin typeface="等线"/>
                <a:ea typeface="等线" panose="02010600030101010101" pitchFamily="2" charset="-122"/>
                <a:cs typeface="+mn-cs"/>
              </a:endParaRPr>
            </a:p>
          </p:txBody>
        </p:sp>
      </p:grpSp>
      <p:sp>
        <p:nvSpPr>
          <p:cNvPr id="69" name="Rectangle 47">
            <a:extLst>
              <a:ext uri="{FF2B5EF4-FFF2-40B4-BE49-F238E27FC236}">
                <a16:creationId xmlns:a16="http://schemas.microsoft.com/office/drawing/2014/main" id="{9AC97D2B-AA92-E947-8260-1B7A758B2906}"/>
              </a:ext>
            </a:extLst>
          </p:cNvPr>
          <p:cNvSpPr>
            <a:spLocks noChangeArrowheads="1"/>
          </p:cNvSpPr>
          <p:nvPr/>
        </p:nvSpPr>
        <p:spPr bwMode="auto">
          <a:xfrm>
            <a:off x="5830888" y="2554288"/>
            <a:ext cx="12311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发展历程</a:t>
            </a:r>
            <a:endPar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70" name="组合 147">
            <a:extLst>
              <a:ext uri="{FF2B5EF4-FFF2-40B4-BE49-F238E27FC236}">
                <a16:creationId xmlns:a16="http://schemas.microsoft.com/office/drawing/2014/main" id="{DA7C0C09-0271-1042-9EBA-CF0F99644AF4}"/>
              </a:ext>
            </a:extLst>
          </p:cNvPr>
          <p:cNvGrpSpPr>
            <a:grpSpLocks/>
          </p:cNvGrpSpPr>
          <p:nvPr/>
        </p:nvGrpSpPr>
        <p:grpSpPr bwMode="auto">
          <a:xfrm>
            <a:off x="1103313" y="3530600"/>
            <a:ext cx="469900" cy="473075"/>
            <a:chOff x="6731001" y="2093913"/>
            <a:chExt cx="679450" cy="685800"/>
          </a:xfrm>
        </p:grpSpPr>
        <p:sp>
          <p:nvSpPr>
            <p:cNvPr id="71" name="Oval 73">
              <a:extLst>
                <a:ext uri="{FF2B5EF4-FFF2-40B4-BE49-F238E27FC236}">
                  <a16:creationId xmlns:a16="http://schemas.microsoft.com/office/drawing/2014/main" id="{DBE308EB-E81E-5743-8436-53EECA60851B}"/>
                </a:ext>
              </a:extLst>
            </p:cNvPr>
            <p:cNvSpPr>
              <a:spLocks noChangeArrowheads="1"/>
            </p:cNvSpPr>
            <p:nvPr/>
          </p:nvSpPr>
          <p:spPr bwMode="auto">
            <a:xfrm>
              <a:off x="6731001" y="2093913"/>
              <a:ext cx="679450" cy="685800"/>
            </a:xfrm>
            <a:prstGeom prst="ellipse">
              <a:avLst/>
            </a:prstGeom>
            <a:solidFill>
              <a:srgbClr val="1983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72" name="Freeform 74">
              <a:extLst>
                <a:ext uri="{FF2B5EF4-FFF2-40B4-BE49-F238E27FC236}">
                  <a16:creationId xmlns:a16="http://schemas.microsoft.com/office/drawing/2014/main" id="{48A97802-07ED-6147-B09C-03C83E0A94F6}"/>
                </a:ext>
              </a:extLst>
            </p:cNvPr>
            <p:cNvSpPr>
              <a:spLocks noEditPoints="1"/>
            </p:cNvSpPr>
            <p:nvPr/>
          </p:nvSpPr>
          <p:spPr bwMode="auto">
            <a:xfrm>
              <a:off x="7116635" y="2508155"/>
              <a:ext cx="100999" cy="103561"/>
            </a:xfrm>
            <a:custGeom>
              <a:avLst/>
              <a:gdLst>
                <a:gd name="T0" fmla="*/ 16 w 24"/>
                <a:gd name="T1" fmla="*/ 11 h 24"/>
                <a:gd name="T2" fmla="*/ 15 w 24"/>
                <a:gd name="T3" fmla="*/ 11 h 24"/>
                <a:gd name="T4" fmla="*/ 14 w 24"/>
                <a:gd name="T5" fmla="*/ 12 h 24"/>
                <a:gd name="T6" fmla="*/ 14 w 24"/>
                <a:gd name="T7" fmla="*/ 13 h 24"/>
                <a:gd name="T8" fmla="*/ 13 w 24"/>
                <a:gd name="T9" fmla="*/ 14 h 24"/>
                <a:gd name="T10" fmla="*/ 13 w 24"/>
                <a:gd name="T11" fmla="*/ 14 h 24"/>
                <a:gd name="T12" fmla="*/ 12 w 24"/>
                <a:gd name="T13" fmla="*/ 12 h 24"/>
                <a:gd name="T14" fmla="*/ 7 w 24"/>
                <a:gd name="T15" fmla="*/ 1 h 24"/>
                <a:gd name="T16" fmla="*/ 6 w 24"/>
                <a:gd name="T17" fmla="*/ 0 h 24"/>
                <a:gd name="T18" fmla="*/ 1 w 24"/>
                <a:gd name="T19" fmla="*/ 0 h 24"/>
                <a:gd name="T20" fmla="*/ 0 w 24"/>
                <a:gd name="T21" fmla="*/ 0 h 24"/>
                <a:gd name="T22" fmla="*/ 0 w 24"/>
                <a:gd name="T23" fmla="*/ 1 h 24"/>
                <a:gd name="T24" fmla="*/ 10 w 24"/>
                <a:gd name="T25" fmla="*/ 20 h 24"/>
                <a:gd name="T26" fmla="*/ 11 w 24"/>
                <a:gd name="T27" fmla="*/ 20 h 24"/>
                <a:gd name="T28" fmla="*/ 11 w 24"/>
                <a:gd name="T29" fmla="*/ 21 h 24"/>
                <a:gd name="T30" fmla="*/ 11 w 24"/>
                <a:gd name="T31" fmla="*/ 22 h 24"/>
                <a:gd name="T32" fmla="*/ 11 w 24"/>
                <a:gd name="T33" fmla="*/ 23 h 24"/>
                <a:gd name="T34" fmla="*/ 11 w 24"/>
                <a:gd name="T35" fmla="*/ 24 h 24"/>
                <a:gd name="T36" fmla="*/ 12 w 24"/>
                <a:gd name="T37" fmla="*/ 24 h 24"/>
                <a:gd name="T38" fmla="*/ 23 w 24"/>
                <a:gd name="T39" fmla="*/ 22 h 24"/>
                <a:gd name="T40" fmla="*/ 23 w 24"/>
                <a:gd name="T41" fmla="*/ 21 h 24"/>
                <a:gd name="T42" fmla="*/ 23 w 24"/>
                <a:gd name="T43" fmla="*/ 20 h 24"/>
                <a:gd name="T44" fmla="*/ 16 w 24"/>
                <a:gd name="T45" fmla="*/ 11 h 24"/>
                <a:gd name="T46" fmla="*/ 16 w 24"/>
                <a:gd name="T47" fmla="*/ 11 h 24"/>
                <a:gd name="T48" fmla="*/ 16 w 24"/>
                <a:gd name="T49"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 h="24">
                  <a:moveTo>
                    <a:pt x="16" y="11"/>
                  </a:moveTo>
                  <a:cubicBezTo>
                    <a:pt x="16" y="11"/>
                    <a:pt x="15" y="11"/>
                    <a:pt x="15" y="11"/>
                  </a:cubicBezTo>
                  <a:cubicBezTo>
                    <a:pt x="15" y="11"/>
                    <a:pt x="15" y="11"/>
                    <a:pt x="14" y="12"/>
                  </a:cubicBezTo>
                  <a:cubicBezTo>
                    <a:pt x="14" y="13"/>
                    <a:pt x="14" y="13"/>
                    <a:pt x="14" y="13"/>
                  </a:cubicBezTo>
                  <a:cubicBezTo>
                    <a:pt x="14" y="14"/>
                    <a:pt x="14" y="14"/>
                    <a:pt x="13" y="14"/>
                  </a:cubicBezTo>
                  <a:cubicBezTo>
                    <a:pt x="13" y="14"/>
                    <a:pt x="13" y="14"/>
                    <a:pt x="13" y="14"/>
                  </a:cubicBezTo>
                  <a:cubicBezTo>
                    <a:pt x="12" y="12"/>
                    <a:pt x="12" y="12"/>
                    <a:pt x="12" y="12"/>
                  </a:cubicBezTo>
                  <a:cubicBezTo>
                    <a:pt x="9" y="9"/>
                    <a:pt x="7" y="5"/>
                    <a:pt x="7" y="1"/>
                  </a:cubicBezTo>
                  <a:cubicBezTo>
                    <a:pt x="7" y="0"/>
                    <a:pt x="6" y="0"/>
                    <a:pt x="6" y="0"/>
                  </a:cubicBezTo>
                  <a:cubicBezTo>
                    <a:pt x="1" y="0"/>
                    <a:pt x="1" y="0"/>
                    <a:pt x="1" y="0"/>
                  </a:cubicBezTo>
                  <a:cubicBezTo>
                    <a:pt x="1" y="0"/>
                    <a:pt x="1" y="0"/>
                    <a:pt x="0" y="0"/>
                  </a:cubicBezTo>
                  <a:cubicBezTo>
                    <a:pt x="0" y="1"/>
                    <a:pt x="0" y="1"/>
                    <a:pt x="0" y="1"/>
                  </a:cubicBezTo>
                  <a:cubicBezTo>
                    <a:pt x="1" y="8"/>
                    <a:pt x="5" y="15"/>
                    <a:pt x="10" y="20"/>
                  </a:cubicBezTo>
                  <a:cubicBezTo>
                    <a:pt x="11" y="20"/>
                    <a:pt x="11" y="20"/>
                    <a:pt x="11" y="20"/>
                  </a:cubicBezTo>
                  <a:cubicBezTo>
                    <a:pt x="11" y="20"/>
                    <a:pt x="11" y="21"/>
                    <a:pt x="11" y="21"/>
                  </a:cubicBezTo>
                  <a:cubicBezTo>
                    <a:pt x="11" y="22"/>
                    <a:pt x="11" y="22"/>
                    <a:pt x="11" y="22"/>
                  </a:cubicBezTo>
                  <a:cubicBezTo>
                    <a:pt x="10" y="23"/>
                    <a:pt x="10" y="23"/>
                    <a:pt x="11" y="23"/>
                  </a:cubicBezTo>
                  <a:cubicBezTo>
                    <a:pt x="11" y="23"/>
                    <a:pt x="11" y="24"/>
                    <a:pt x="11" y="24"/>
                  </a:cubicBezTo>
                  <a:cubicBezTo>
                    <a:pt x="11" y="24"/>
                    <a:pt x="12" y="24"/>
                    <a:pt x="12" y="24"/>
                  </a:cubicBezTo>
                  <a:cubicBezTo>
                    <a:pt x="23" y="22"/>
                    <a:pt x="23" y="22"/>
                    <a:pt x="23" y="22"/>
                  </a:cubicBezTo>
                  <a:cubicBezTo>
                    <a:pt x="23" y="22"/>
                    <a:pt x="23" y="21"/>
                    <a:pt x="23" y="21"/>
                  </a:cubicBezTo>
                  <a:cubicBezTo>
                    <a:pt x="24" y="21"/>
                    <a:pt x="24" y="20"/>
                    <a:pt x="23" y="20"/>
                  </a:cubicBezTo>
                  <a:lnTo>
                    <a:pt x="16" y="11"/>
                  </a:lnTo>
                  <a:close/>
                  <a:moveTo>
                    <a:pt x="16" y="11"/>
                  </a:moveTo>
                  <a:cubicBezTo>
                    <a:pt x="16" y="11"/>
                    <a:pt x="16" y="11"/>
                    <a:pt x="16" y="11"/>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73" name="Freeform 75">
              <a:extLst>
                <a:ext uri="{FF2B5EF4-FFF2-40B4-BE49-F238E27FC236}">
                  <a16:creationId xmlns:a16="http://schemas.microsoft.com/office/drawing/2014/main" id="{8A1951A9-C19B-EB42-8D0B-DC85F19552FF}"/>
                </a:ext>
              </a:extLst>
            </p:cNvPr>
            <p:cNvSpPr>
              <a:spLocks noEditPoints="1"/>
            </p:cNvSpPr>
            <p:nvPr/>
          </p:nvSpPr>
          <p:spPr bwMode="auto">
            <a:xfrm>
              <a:off x="6926113" y="2508155"/>
              <a:ext cx="96408" cy="103561"/>
            </a:xfrm>
            <a:custGeom>
              <a:avLst/>
              <a:gdLst>
                <a:gd name="T0" fmla="*/ 22 w 23"/>
                <a:gd name="T1" fmla="*/ 0 h 24"/>
                <a:gd name="T2" fmla="*/ 17 w 23"/>
                <a:gd name="T3" fmla="*/ 0 h 24"/>
                <a:gd name="T4" fmla="*/ 16 w 23"/>
                <a:gd name="T5" fmla="*/ 1 h 24"/>
                <a:gd name="T6" fmla="*/ 11 w 23"/>
                <a:gd name="T7" fmla="*/ 12 h 24"/>
                <a:gd name="T8" fmla="*/ 10 w 23"/>
                <a:gd name="T9" fmla="*/ 14 h 24"/>
                <a:gd name="T10" fmla="*/ 10 w 23"/>
                <a:gd name="T11" fmla="*/ 14 h 24"/>
                <a:gd name="T12" fmla="*/ 9 w 23"/>
                <a:gd name="T13" fmla="*/ 13 h 24"/>
                <a:gd name="T14" fmla="*/ 9 w 23"/>
                <a:gd name="T15" fmla="*/ 12 h 24"/>
                <a:gd name="T16" fmla="*/ 8 w 23"/>
                <a:gd name="T17" fmla="*/ 11 h 24"/>
                <a:gd name="T18" fmla="*/ 7 w 23"/>
                <a:gd name="T19" fmla="*/ 11 h 24"/>
                <a:gd name="T20" fmla="*/ 0 w 23"/>
                <a:gd name="T21" fmla="*/ 20 h 24"/>
                <a:gd name="T22" fmla="*/ 0 w 23"/>
                <a:gd name="T23" fmla="*/ 21 h 24"/>
                <a:gd name="T24" fmla="*/ 0 w 23"/>
                <a:gd name="T25" fmla="*/ 22 h 24"/>
                <a:gd name="T26" fmla="*/ 12 w 23"/>
                <a:gd name="T27" fmla="*/ 24 h 24"/>
                <a:gd name="T28" fmla="*/ 12 w 23"/>
                <a:gd name="T29" fmla="*/ 24 h 24"/>
                <a:gd name="T30" fmla="*/ 12 w 23"/>
                <a:gd name="T31" fmla="*/ 24 h 24"/>
                <a:gd name="T32" fmla="*/ 13 w 23"/>
                <a:gd name="T33" fmla="*/ 23 h 24"/>
                <a:gd name="T34" fmla="*/ 13 w 23"/>
                <a:gd name="T35" fmla="*/ 22 h 24"/>
                <a:gd name="T36" fmla="*/ 12 w 23"/>
                <a:gd name="T37" fmla="*/ 21 h 24"/>
                <a:gd name="T38" fmla="*/ 12 w 23"/>
                <a:gd name="T39" fmla="*/ 20 h 24"/>
                <a:gd name="T40" fmla="*/ 13 w 23"/>
                <a:gd name="T41" fmla="*/ 20 h 24"/>
                <a:gd name="T42" fmla="*/ 23 w 23"/>
                <a:gd name="T43" fmla="*/ 1 h 24"/>
                <a:gd name="T44" fmla="*/ 23 w 23"/>
                <a:gd name="T45" fmla="*/ 0 h 24"/>
                <a:gd name="T46" fmla="*/ 22 w 23"/>
                <a:gd name="T47" fmla="*/ 0 h 24"/>
                <a:gd name="T48" fmla="*/ 22 w 23"/>
                <a:gd name="T49" fmla="*/ 0 h 24"/>
                <a:gd name="T50" fmla="*/ 22 w 23"/>
                <a:gd name="T5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24">
                  <a:moveTo>
                    <a:pt x="22" y="0"/>
                  </a:moveTo>
                  <a:cubicBezTo>
                    <a:pt x="17" y="0"/>
                    <a:pt x="17" y="0"/>
                    <a:pt x="17" y="0"/>
                  </a:cubicBezTo>
                  <a:cubicBezTo>
                    <a:pt x="17" y="0"/>
                    <a:pt x="17" y="0"/>
                    <a:pt x="16" y="1"/>
                  </a:cubicBezTo>
                  <a:cubicBezTo>
                    <a:pt x="16" y="5"/>
                    <a:pt x="14" y="9"/>
                    <a:pt x="11" y="12"/>
                  </a:cubicBezTo>
                  <a:cubicBezTo>
                    <a:pt x="10" y="14"/>
                    <a:pt x="10" y="14"/>
                    <a:pt x="10" y="14"/>
                  </a:cubicBezTo>
                  <a:cubicBezTo>
                    <a:pt x="10" y="14"/>
                    <a:pt x="10" y="14"/>
                    <a:pt x="10" y="14"/>
                  </a:cubicBezTo>
                  <a:cubicBezTo>
                    <a:pt x="10" y="14"/>
                    <a:pt x="9" y="14"/>
                    <a:pt x="9" y="13"/>
                  </a:cubicBezTo>
                  <a:cubicBezTo>
                    <a:pt x="9" y="12"/>
                    <a:pt x="9" y="12"/>
                    <a:pt x="9" y="12"/>
                  </a:cubicBezTo>
                  <a:cubicBezTo>
                    <a:pt x="9" y="11"/>
                    <a:pt x="8" y="11"/>
                    <a:pt x="8" y="11"/>
                  </a:cubicBezTo>
                  <a:cubicBezTo>
                    <a:pt x="8" y="11"/>
                    <a:pt x="7" y="11"/>
                    <a:pt x="7" y="11"/>
                  </a:cubicBezTo>
                  <a:cubicBezTo>
                    <a:pt x="0" y="20"/>
                    <a:pt x="0" y="20"/>
                    <a:pt x="0" y="20"/>
                  </a:cubicBezTo>
                  <a:cubicBezTo>
                    <a:pt x="0" y="20"/>
                    <a:pt x="0" y="21"/>
                    <a:pt x="0" y="21"/>
                  </a:cubicBezTo>
                  <a:cubicBezTo>
                    <a:pt x="0" y="21"/>
                    <a:pt x="0" y="22"/>
                    <a:pt x="0" y="22"/>
                  </a:cubicBezTo>
                  <a:cubicBezTo>
                    <a:pt x="12" y="24"/>
                    <a:pt x="12" y="24"/>
                    <a:pt x="12" y="24"/>
                  </a:cubicBezTo>
                  <a:cubicBezTo>
                    <a:pt x="12" y="24"/>
                    <a:pt x="12" y="24"/>
                    <a:pt x="12" y="24"/>
                  </a:cubicBezTo>
                  <a:cubicBezTo>
                    <a:pt x="12" y="24"/>
                    <a:pt x="12" y="24"/>
                    <a:pt x="12" y="24"/>
                  </a:cubicBezTo>
                  <a:cubicBezTo>
                    <a:pt x="12" y="24"/>
                    <a:pt x="13" y="23"/>
                    <a:pt x="13" y="23"/>
                  </a:cubicBezTo>
                  <a:cubicBezTo>
                    <a:pt x="13" y="23"/>
                    <a:pt x="13" y="22"/>
                    <a:pt x="13" y="22"/>
                  </a:cubicBezTo>
                  <a:cubicBezTo>
                    <a:pt x="12" y="21"/>
                    <a:pt x="12" y="21"/>
                    <a:pt x="12" y="21"/>
                  </a:cubicBezTo>
                  <a:cubicBezTo>
                    <a:pt x="12" y="21"/>
                    <a:pt x="12" y="20"/>
                    <a:pt x="12" y="20"/>
                  </a:cubicBezTo>
                  <a:cubicBezTo>
                    <a:pt x="13" y="20"/>
                    <a:pt x="13" y="20"/>
                    <a:pt x="13" y="20"/>
                  </a:cubicBezTo>
                  <a:cubicBezTo>
                    <a:pt x="19" y="15"/>
                    <a:pt x="22" y="8"/>
                    <a:pt x="23" y="1"/>
                  </a:cubicBezTo>
                  <a:cubicBezTo>
                    <a:pt x="23" y="1"/>
                    <a:pt x="23" y="1"/>
                    <a:pt x="23" y="0"/>
                  </a:cubicBezTo>
                  <a:cubicBezTo>
                    <a:pt x="23" y="0"/>
                    <a:pt x="22" y="0"/>
                    <a:pt x="22" y="0"/>
                  </a:cubicBezTo>
                  <a:close/>
                  <a:moveTo>
                    <a:pt x="22" y="0"/>
                  </a:moveTo>
                  <a:cubicBezTo>
                    <a:pt x="22" y="0"/>
                    <a:pt x="22" y="0"/>
                    <a:pt x="22" y="0"/>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74" name="Freeform 76">
              <a:extLst>
                <a:ext uri="{FF2B5EF4-FFF2-40B4-BE49-F238E27FC236}">
                  <a16:creationId xmlns:a16="http://schemas.microsoft.com/office/drawing/2014/main" id="{A0F00943-1617-8E40-A62B-CF344F9C77FB}"/>
                </a:ext>
              </a:extLst>
            </p:cNvPr>
            <p:cNvSpPr>
              <a:spLocks noEditPoints="1"/>
            </p:cNvSpPr>
            <p:nvPr/>
          </p:nvSpPr>
          <p:spPr bwMode="auto">
            <a:xfrm>
              <a:off x="7045475" y="2508155"/>
              <a:ext cx="50500" cy="108164"/>
            </a:xfrm>
            <a:custGeom>
              <a:avLst/>
              <a:gdLst>
                <a:gd name="T0" fmla="*/ 11 w 12"/>
                <a:gd name="T1" fmla="*/ 15 h 25"/>
                <a:gd name="T2" fmla="*/ 10 w 12"/>
                <a:gd name="T3" fmla="*/ 15 h 25"/>
                <a:gd name="T4" fmla="*/ 9 w 12"/>
                <a:gd name="T5" fmla="*/ 15 h 25"/>
                <a:gd name="T6" fmla="*/ 9 w 12"/>
                <a:gd name="T7" fmla="*/ 1 h 25"/>
                <a:gd name="T8" fmla="*/ 8 w 12"/>
                <a:gd name="T9" fmla="*/ 0 h 25"/>
                <a:gd name="T10" fmla="*/ 4 w 12"/>
                <a:gd name="T11" fmla="*/ 0 h 25"/>
                <a:gd name="T12" fmla="*/ 3 w 12"/>
                <a:gd name="T13" fmla="*/ 1 h 25"/>
                <a:gd name="T14" fmla="*/ 3 w 12"/>
                <a:gd name="T15" fmla="*/ 15 h 25"/>
                <a:gd name="T16" fmla="*/ 2 w 12"/>
                <a:gd name="T17" fmla="*/ 15 h 25"/>
                <a:gd name="T18" fmla="*/ 1 w 12"/>
                <a:gd name="T19" fmla="*/ 15 h 25"/>
                <a:gd name="T20" fmla="*/ 1 w 12"/>
                <a:gd name="T21" fmla="*/ 16 h 25"/>
                <a:gd name="T22" fmla="*/ 1 w 12"/>
                <a:gd name="T23" fmla="*/ 17 h 25"/>
                <a:gd name="T24" fmla="*/ 5 w 12"/>
                <a:gd name="T25" fmla="*/ 25 h 25"/>
                <a:gd name="T26" fmla="*/ 6 w 12"/>
                <a:gd name="T27" fmla="*/ 25 h 25"/>
                <a:gd name="T28" fmla="*/ 7 w 12"/>
                <a:gd name="T29" fmla="*/ 25 h 25"/>
                <a:gd name="T30" fmla="*/ 12 w 12"/>
                <a:gd name="T31" fmla="*/ 17 h 25"/>
                <a:gd name="T32" fmla="*/ 12 w 12"/>
                <a:gd name="T33" fmla="*/ 16 h 25"/>
                <a:gd name="T34" fmla="*/ 11 w 12"/>
                <a:gd name="T35" fmla="*/ 15 h 25"/>
                <a:gd name="T36" fmla="*/ 11 w 12"/>
                <a:gd name="T37" fmla="*/ 15 h 25"/>
                <a:gd name="T38" fmla="*/ 11 w 12"/>
                <a:gd name="T39" fmla="*/ 1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25">
                  <a:moveTo>
                    <a:pt x="11" y="15"/>
                  </a:moveTo>
                  <a:cubicBezTo>
                    <a:pt x="10" y="15"/>
                    <a:pt x="10" y="15"/>
                    <a:pt x="10" y="15"/>
                  </a:cubicBezTo>
                  <a:cubicBezTo>
                    <a:pt x="10" y="15"/>
                    <a:pt x="9" y="15"/>
                    <a:pt x="9" y="15"/>
                  </a:cubicBezTo>
                  <a:cubicBezTo>
                    <a:pt x="9" y="1"/>
                    <a:pt x="9" y="1"/>
                    <a:pt x="9" y="1"/>
                  </a:cubicBezTo>
                  <a:cubicBezTo>
                    <a:pt x="9" y="0"/>
                    <a:pt x="9" y="0"/>
                    <a:pt x="8" y="0"/>
                  </a:cubicBezTo>
                  <a:cubicBezTo>
                    <a:pt x="4" y="0"/>
                    <a:pt x="4" y="0"/>
                    <a:pt x="4" y="0"/>
                  </a:cubicBezTo>
                  <a:cubicBezTo>
                    <a:pt x="3" y="0"/>
                    <a:pt x="3" y="0"/>
                    <a:pt x="3" y="1"/>
                  </a:cubicBezTo>
                  <a:cubicBezTo>
                    <a:pt x="3" y="15"/>
                    <a:pt x="3" y="15"/>
                    <a:pt x="3" y="15"/>
                  </a:cubicBezTo>
                  <a:cubicBezTo>
                    <a:pt x="3" y="15"/>
                    <a:pt x="3" y="15"/>
                    <a:pt x="2" y="15"/>
                  </a:cubicBezTo>
                  <a:cubicBezTo>
                    <a:pt x="1" y="15"/>
                    <a:pt x="1" y="15"/>
                    <a:pt x="1" y="15"/>
                  </a:cubicBezTo>
                  <a:cubicBezTo>
                    <a:pt x="1" y="15"/>
                    <a:pt x="1" y="15"/>
                    <a:pt x="1" y="16"/>
                  </a:cubicBezTo>
                  <a:cubicBezTo>
                    <a:pt x="0" y="16"/>
                    <a:pt x="0" y="16"/>
                    <a:pt x="1" y="17"/>
                  </a:cubicBezTo>
                  <a:cubicBezTo>
                    <a:pt x="5" y="25"/>
                    <a:pt x="5" y="25"/>
                    <a:pt x="5" y="25"/>
                  </a:cubicBezTo>
                  <a:cubicBezTo>
                    <a:pt x="5" y="25"/>
                    <a:pt x="6" y="25"/>
                    <a:pt x="6" y="25"/>
                  </a:cubicBezTo>
                  <a:cubicBezTo>
                    <a:pt x="6" y="25"/>
                    <a:pt x="7" y="25"/>
                    <a:pt x="7" y="25"/>
                  </a:cubicBezTo>
                  <a:cubicBezTo>
                    <a:pt x="12" y="17"/>
                    <a:pt x="12" y="17"/>
                    <a:pt x="12" y="17"/>
                  </a:cubicBezTo>
                  <a:cubicBezTo>
                    <a:pt x="12" y="16"/>
                    <a:pt x="12" y="16"/>
                    <a:pt x="12" y="16"/>
                  </a:cubicBezTo>
                  <a:cubicBezTo>
                    <a:pt x="11" y="15"/>
                    <a:pt x="11" y="15"/>
                    <a:pt x="11" y="15"/>
                  </a:cubicBezTo>
                  <a:close/>
                  <a:moveTo>
                    <a:pt x="11" y="15"/>
                  </a:moveTo>
                  <a:cubicBezTo>
                    <a:pt x="11" y="15"/>
                    <a:pt x="11" y="15"/>
                    <a:pt x="11" y="15"/>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75" name="Freeform 77">
              <a:extLst>
                <a:ext uri="{FF2B5EF4-FFF2-40B4-BE49-F238E27FC236}">
                  <a16:creationId xmlns:a16="http://schemas.microsoft.com/office/drawing/2014/main" id="{8CC3230C-B40D-BA46-A8CC-4C48B56BC141}"/>
                </a:ext>
              </a:extLst>
            </p:cNvPr>
            <p:cNvSpPr>
              <a:spLocks noEditPoints="1"/>
            </p:cNvSpPr>
            <p:nvPr/>
          </p:nvSpPr>
          <p:spPr bwMode="auto">
            <a:xfrm>
              <a:off x="6891682" y="2259610"/>
              <a:ext cx="355792" cy="230134"/>
            </a:xfrm>
            <a:custGeom>
              <a:avLst/>
              <a:gdLst>
                <a:gd name="T0" fmla="*/ 68 w 84"/>
                <a:gd name="T1" fmla="*/ 15 h 54"/>
                <a:gd name="T2" fmla="*/ 52 w 84"/>
                <a:gd name="T3" fmla="*/ 6 h 54"/>
                <a:gd name="T4" fmla="*/ 46 w 84"/>
                <a:gd name="T5" fmla="*/ 7 h 54"/>
                <a:gd name="T6" fmla="*/ 30 w 84"/>
                <a:gd name="T7" fmla="*/ 0 h 54"/>
                <a:gd name="T8" fmla="*/ 11 w 84"/>
                <a:gd name="T9" fmla="*/ 17 h 54"/>
                <a:gd name="T10" fmla="*/ 0 w 84"/>
                <a:gd name="T11" fmla="*/ 34 h 54"/>
                <a:gd name="T12" fmla="*/ 20 w 84"/>
                <a:gd name="T13" fmla="*/ 54 h 54"/>
                <a:gd name="T14" fmla="*/ 64 w 84"/>
                <a:gd name="T15" fmla="*/ 54 h 54"/>
                <a:gd name="T16" fmla="*/ 84 w 84"/>
                <a:gd name="T17" fmla="*/ 34 h 54"/>
                <a:gd name="T18" fmla="*/ 68 w 84"/>
                <a:gd name="T19" fmla="*/ 15 h 54"/>
                <a:gd name="T20" fmla="*/ 68 w 84"/>
                <a:gd name="T21" fmla="*/ 15 h 54"/>
                <a:gd name="T22" fmla="*/ 68 w 84"/>
                <a:gd name="T2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54">
                  <a:moveTo>
                    <a:pt x="68" y="15"/>
                  </a:moveTo>
                  <a:cubicBezTo>
                    <a:pt x="65" y="10"/>
                    <a:pt x="59" y="6"/>
                    <a:pt x="52" y="6"/>
                  </a:cubicBezTo>
                  <a:cubicBezTo>
                    <a:pt x="50" y="6"/>
                    <a:pt x="48" y="7"/>
                    <a:pt x="46" y="7"/>
                  </a:cubicBezTo>
                  <a:cubicBezTo>
                    <a:pt x="42" y="3"/>
                    <a:pt x="37" y="0"/>
                    <a:pt x="30" y="0"/>
                  </a:cubicBezTo>
                  <a:cubicBezTo>
                    <a:pt x="20" y="0"/>
                    <a:pt x="12" y="7"/>
                    <a:pt x="11" y="17"/>
                  </a:cubicBezTo>
                  <a:cubicBezTo>
                    <a:pt x="4" y="20"/>
                    <a:pt x="0" y="27"/>
                    <a:pt x="0" y="34"/>
                  </a:cubicBezTo>
                  <a:cubicBezTo>
                    <a:pt x="0" y="45"/>
                    <a:pt x="9" y="54"/>
                    <a:pt x="20" y="54"/>
                  </a:cubicBezTo>
                  <a:cubicBezTo>
                    <a:pt x="64" y="54"/>
                    <a:pt x="64" y="54"/>
                    <a:pt x="64" y="54"/>
                  </a:cubicBezTo>
                  <a:cubicBezTo>
                    <a:pt x="76" y="54"/>
                    <a:pt x="84" y="45"/>
                    <a:pt x="84" y="34"/>
                  </a:cubicBezTo>
                  <a:cubicBezTo>
                    <a:pt x="84" y="25"/>
                    <a:pt x="78" y="17"/>
                    <a:pt x="68" y="15"/>
                  </a:cubicBezTo>
                  <a:close/>
                  <a:moveTo>
                    <a:pt x="68" y="15"/>
                  </a:moveTo>
                  <a:cubicBezTo>
                    <a:pt x="68" y="15"/>
                    <a:pt x="68" y="15"/>
                    <a:pt x="68" y="15"/>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grpSp>
      <p:sp>
        <p:nvSpPr>
          <p:cNvPr id="76" name="Rectangle 47">
            <a:extLst>
              <a:ext uri="{FF2B5EF4-FFF2-40B4-BE49-F238E27FC236}">
                <a16:creationId xmlns:a16="http://schemas.microsoft.com/office/drawing/2014/main" id="{150BFD86-BBC2-E540-8795-688FF9DDA565}"/>
              </a:ext>
            </a:extLst>
          </p:cNvPr>
          <p:cNvSpPr>
            <a:spLocks noChangeArrowheads="1"/>
          </p:cNvSpPr>
          <p:nvPr/>
        </p:nvSpPr>
        <p:spPr bwMode="auto">
          <a:xfrm>
            <a:off x="1677194" y="3600450"/>
            <a:ext cx="12311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基本流程</a:t>
            </a:r>
            <a:endPar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77" name="组合 154">
            <a:extLst>
              <a:ext uri="{FF2B5EF4-FFF2-40B4-BE49-F238E27FC236}">
                <a16:creationId xmlns:a16="http://schemas.microsoft.com/office/drawing/2014/main" id="{8B24349A-FF46-F644-ACCE-B48D6825B9DB}"/>
              </a:ext>
            </a:extLst>
          </p:cNvPr>
          <p:cNvGrpSpPr>
            <a:grpSpLocks/>
          </p:cNvGrpSpPr>
          <p:nvPr/>
        </p:nvGrpSpPr>
        <p:grpSpPr bwMode="auto">
          <a:xfrm>
            <a:off x="5146675" y="3478213"/>
            <a:ext cx="466725" cy="473075"/>
            <a:chOff x="5757863" y="2093913"/>
            <a:chExt cx="676275" cy="685800"/>
          </a:xfrm>
        </p:grpSpPr>
        <p:sp>
          <p:nvSpPr>
            <p:cNvPr id="78" name="Oval 70">
              <a:extLst>
                <a:ext uri="{FF2B5EF4-FFF2-40B4-BE49-F238E27FC236}">
                  <a16:creationId xmlns:a16="http://schemas.microsoft.com/office/drawing/2014/main" id="{4A54D77C-8104-5448-BDD5-053A915045C4}"/>
                </a:ext>
              </a:extLst>
            </p:cNvPr>
            <p:cNvSpPr>
              <a:spLocks noChangeArrowheads="1"/>
            </p:cNvSpPr>
            <p:nvPr/>
          </p:nvSpPr>
          <p:spPr bwMode="auto">
            <a:xfrm>
              <a:off x="5757863" y="2093913"/>
              <a:ext cx="676275" cy="685800"/>
            </a:xfrm>
            <a:prstGeom prst="ellipse">
              <a:avLst/>
            </a:prstGeom>
            <a:solidFill>
              <a:srgbClr val="1983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79" name="Freeform 71">
              <a:extLst>
                <a:ext uri="{FF2B5EF4-FFF2-40B4-BE49-F238E27FC236}">
                  <a16:creationId xmlns:a16="http://schemas.microsoft.com/office/drawing/2014/main" id="{5A967B8D-0F33-A242-A7B9-ABD1747CA03B}"/>
                </a:ext>
              </a:extLst>
            </p:cNvPr>
            <p:cNvSpPr>
              <a:spLocks noEditPoints="1"/>
            </p:cNvSpPr>
            <p:nvPr/>
          </p:nvSpPr>
          <p:spPr bwMode="auto">
            <a:xfrm>
              <a:off x="5886677" y="2255007"/>
              <a:ext cx="418646" cy="370515"/>
            </a:xfrm>
            <a:custGeom>
              <a:avLst/>
              <a:gdLst>
                <a:gd name="T0" fmla="*/ 95 w 99"/>
                <a:gd name="T1" fmla="*/ 64 h 86"/>
                <a:gd name="T2" fmla="*/ 23 w 99"/>
                <a:gd name="T3" fmla="*/ 64 h 86"/>
                <a:gd name="T4" fmla="*/ 23 w 99"/>
                <a:gd name="T5" fmla="*/ 3 h 86"/>
                <a:gd name="T6" fmla="*/ 20 w 99"/>
                <a:gd name="T7" fmla="*/ 0 h 86"/>
                <a:gd name="T8" fmla="*/ 16 w 99"/>
                <a:gd name="T9" fmla="*/ 3 h 86"/>
                <a:gd name="T10" fmla="*/ 16 w 99"/>
                <a:gd name="T11" fmla="*/ 64 h 86"/>
                <a:gd name="T12" fmla="*/ 3 w 99"/>
                <a:gd name="T13" fmla="*/ 64 h 86"/>
                <a:gd name="T14" fmla="*/ 0 w 99"/>
                <a:gd name="T15" fmla="*/ 68 h 86"/>
                <a:gd name="T16" fmla="*/ 3 w 99"/>
                <a:gd name="T17" fmla="*/ 72 h 86"/>
                <a:gd name="T18" fmla="*/ 16 w 99"/>
                <a:gd name="T19" fmla="*/ 72 h 86"/>
                <a:gd name="T20" fmla="*/ 16 w 99"/>
                <a:gd name="T21" fmla="*/ 82 h 86"/>
                <a:gd name="T22" fmla="*/ 20 w 99"/>
                <a:gd name="T23" fmla="*/ 86 h 86"/>
                <a:gd name="T24" fmla="*/ 23 w 99"/>
                <a:gd name="T25" fmla="*/ 82 h 86"/>
                <a:gd name="T26" fmla="*/ 23 w 99"/>
                <a:gd name="T27" fmla="*/ 72 h 86"/>
                <a:gd name="T28" fmla="*/ 95 w 99"/>
                <a:gd name="T29" fmla="*/ 72 h 86"/>
                <a:gd name="T30" fmla="*/ 99 w 99"/>
                <a:gd name="T31" fmla="*/ 68 h 86"/>
                <a:gd name="T32" fmla="*/ 95 w 99"/>
                <a:gd name="T33" fmla="*/ 64 h 86"/>
                <a:gd name="T34" fmla="*/ 95 w 99"/>
                <a:gd name="T35" fmla="*/ 64 h 86"/>
                <a:gd name="T36" fmla="*/ 95 w 99"/>
                <a:gd name="T37" fmla="*/ 6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86">
                  <a:moveTo>
                    <a:pt x="95" y="64"/>
                  </a:moveTo>
                  <a:cubicBezTo>
                    <a:pt x="23" y="64"/>
                    <a:pt x="23" y="64"/>
                    <a:pt x="23" y="64"/>
                  </a:cubicBezTo>
                  <a:cubicBezTo>
                    <a:pt x="23" y="3"/>
                    <a:pt x="23" y="3"/>
                    <a:pt x="23" y="3"/>
                  </a:cubicBezTo>
                  <a:cubicBezTo>
                    <a:pt x="23" y="1"/>
                    <a:pt x="22" y="0"/>
                    <a:pt x="20" y="0"/>
                  </a:cubicBezTo>
                  <a:cubicBezTo>
                    <a:pt x="17" y="0"/>
                    <a:pt x="16" y="1"/>
                    <a:pt x="16" y="3"/>
                  </a:cubicBezTo>
                  <a:cubicBezTo>
                    <a:pt x="16" y="64"/>
                    <a:pt x="16" y="64"/>
                    <a:pt x="16" y="64"/>
                  </a:cubicBezTo>
                  <a:cubicBezTo>
                    <a:pt x="3" y="64"/>
                    <a:pt x="3" y="64"/>
                    <a:pt x="3" y="64"/>
                  </a:cubicBezTo>
                  <a:cubicBezTo>
                    <a:pt x="1" y="64"/>
                    <a:pt x="0" y="66"/>
                    <a:pt x="0" y="68"/>
                  </a:cubicBezTo>
                  <a:cubicBezTo>
                    <a:pt x="0" y="70"/>
                    <a:pt x="1" y="72"/>
                    <a:pt x="3" y="72"/>
                  </a:cubicBezTo>
                  <a:cubicBezTo>
                    <a:pt x="16" y="72"/>
                    <a:pt x="16" y="72"/>
                    <a:pt x="16" y="72"/>
                  </a:cubicBezTo>
                  <a:cubicBezTo>
                    <a:pt x="16" y="82"/>
                    <a:pt x="16" y="82"/>
                    <a:pt x="16" y="82"/>
                  </a:cubicBezTo>
                  <a:cubicBezTo>
                    <a:pt x="16" y="84"/>
                    <a:pt x="17" y="86"/>
                    <a:pt x="20" y="86"/>
                  </a:cubicBezTo>
                  <a:cubicBezTo>
                    <a:pt x="22" y="86"/>
                    <a:pt x="23" y="84"/>
                    <a:pt x="23" y="82"/>
                  </a:cubicBezTo>
                  <a:cubicBezTo>
                    <a:pt x="23" y="72"/>
                    <a:pt x="23" y="72"/>
                    <a:pt x="23" y="72"/>
                  </a:cubicBezTo>
                  <a:cubicBezTo>
                    <a:pt x="95" y="72"/>
                    <a:pt x="95" y="72"/>
                    <a:pt x="95" y="72"/>
                  </a:cubicBezTo>
                  <a:cubicBezTo>
                    <a:pt x="98" y="72"/>
                    <a:pt x="99" y="70"/>
                    <a:pt x="99" y="68"/>
                  </a:cubicBezTo>
                  <a:cubicBezTo>
                    <a:pt x="99" y="66"/>
                    <a:pt x="98" y="64"/>
                    <a:pt x="95" y="64"/>
                  </a:cubicBezTo>
                  <a:close/>
                  <a:moveTo>
                    <a:pt x="95" y="64"/>
                  </a:moveTo>
                  <a:cubicBezTo>
                    <a:pt x="95" y="64"/>
                    <a:pt x="95" y="64"/>
                    <a:pt x="95" y="64"/>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80" name="Freeform 72">
              <a:extLst>
                <a:ext uri="{FF2B5EF4-FFF2-40B4-BE49-F238E27FC236}">
                  <a16:creationId xmlns:a16="http://schemas.microsoft.com/office/drawing/2014/main" id="{B0E3EB9C-73CE-E240-AEE0-EA6DB9EC1A60}"/>
                </a:ext>
              </a:extLst>
            </p:cNvPr>
            <p:cNvSpPr>
              <a:spLocks noEditPoints="1"/>
            </p:cNvSpPr>
            <p:nvPr/>
          </p:nvSpPr>
          <p:spPr bwMode="auto">
            <a:xfrm>
              <a:off x="6003991" y="2319445"/>
              <a:ext cx="285232" cy="181805"/>
            </a:xfrm>
            <a:custGeom>
              <a:avLst/>
              <a:gdLst>
                <a:gd name="T0" fmla="*/ 5 w 67"/>
                <a:gd name="T1" fmla="*/ 42 h 42"/>
                <a:gd name="T2" fmla="*/ 10 w 67"/>
                <a:gd name="T3" fmla="*/ 37 h 42"/>
                <a:gd name="T4" fmla="*/ 9 w 67"/>
                <a:gd name="T5" fmla="*/ 34 h 42"/>
                <a:gd name="T6" fmla="*/ 19 w 67"/>
                <a:gd name="T7" fmla="*/ 11 h 42"/>
                <a:gd name="T8" fmla="*/ 28 w 67"/>
                <a:gd name="T9" fmla="*/ 31 h 42"/>
                <a:gd name="T10" fmla="*/ 27 w 67"/>
                <a:gd name="T11" fmla="*/ 34 h 42"/>
                <a:gd name="T12" fmla="*/ 33 w 67"/>
                <a:gd name="T13" fmla="*/ 39 h 42"/>
                <a:gd name="T14" fmla="*/ 38 w 67"/>
                <a:gd name="T15" fmla="*/ 34 h 42"/>
                <a:gd name="T16" fmla="*/ 37 w 67"/>
                <a:gd name="T17" fmla="*/ 32 h 42"/>
                <a:gd name="T18" fmla="*/ 41 w 67"/>
                <a:gd name="T19" fmla="*/ 27 h 42"/>
                <a:gd name="T20" fmla="*/ 42 w 67"/>
                <a:gd name="T21" fmla="*/ 27 h 42"/>
                <a:gd name="T22" fmla="*/ 43 w 67"/>
                <a:gd name="T23" fmla="*/ 27 h 42"/>
                <a:gd name="T24" fmla="*/ 46 w 67"/>
                <a:gd name="T25" fmla="*/ 32 h 42"/>
                <a:gd name="T26" fmla="*/ 46 w 67"/>
                <a:gd name="T27" fmla="*/ 34 h 42"/>
                <a:gd name="T28" fmla="*/ 51 w 67"/>
                <a:gd name="T29" fmla="*/ 39 h 42"/>
                <a:gd name="T30" fmla="*/ 56 w 67"/>
                <a:gd name="T31" fmla="*/ 34 h 42"/>
                <a:gd name="T32" fmla="*/ 55 w 67"/>
                <a:gd name="T33" fmla="*/ 31 h 42"/>
                <a:gd name="T34" fmla="*/ 62 w 67"/>
                <a:gd name="T35" fmla="*/ 17 h 42"/>
                <a:gd name="T36" fmla="*/ 67 w 67"/>
                <a:gd name="T37" fmla="*/ 12 h 42"/>
                <a:gd name="T38" fmla="*/ 62 w 67"/>
                <a:gd name="T39" fmla="*/ 6 h 42"/>
                <a:gd name="T40" fmla="*/ 57 w 67"/>
                <a:gd name="T41" fmla="*/ 12 h 42"/>
                <a:gd name="T42" fmla="*/ 57 w 67"/>
                <a:gd name="T43" fmla="*/ 14 h 42"/>
                <a:gd name="T44" fmla="*/ 50 w 67"/>
                <a:gd name="T45" fmla="*/ 29 h 42"/>
                <a:gd name="T46" fmla="*/ 50 w 67"/>
                <a:gd name="T47" fmla="*/ 29 h 42"/>
                <a:gd name="T48" fmla="*/ 47 w 67"/>
                <a:gd name="T49" fmla="*/ 24 h 42"/>
                <a:gd name="T50" fmla="*/ 47 w 67"/>
                <a:gd name="T51" fmla="*/ 22 h 42"/>
                <a:gd name="T52" fmla="*/ 42 w 67"/>
                <a:gd name="T53" fmla="*/ 17 h 42"/>
                <a:gd name="T54" fmla="*/ 37 w 67"/>
                <a:gd name="T55" fmla="*/ 22 h 42"/>
                <a:gd name="T56" fmla="*/ 37 w 67"/>
                <a:gd name="T57" fmla="*/ 24 h 42"/>
                <a:gd name="T58" fmla="*/ 33 w 67"/>
                <a:gd name="T59" fmla="*/ 29 h 42"/>
                <a:gd name="T60" fmla="*/ 33 w 67"/>
                <a:gd name="T61" fmla="*/ 29 h 42"/>
                <a:gd name="T62" fmla="*/ 23 w 67"/>
                <a:gd name="T63" fmla="*/ 8 h 42"/>
                <a:gd name="T64" fmla="*/ 24 w 67"/>
                <a:gd name="T65" fmla="*/ 5 h 42"/>
                <a:gd name="T66" fmla="*/ 19 w 67"/>
                <a:gd name="T67" fmla="*/ 0 h 42"/>
                <a:gd name="T68" fmla="*/ 13 w 67"/>
                <a:gd name="T69" fmla="*/ 5 h 42"/>
                <a:gd name="T70" fmla="*/ 14 w 67"/>
                <a:gd name="T71" fmla="*/ 8 h 42"/>
                <a:gd name="T72" fmla="*/ 4 w 67"/>
                <a:gd name="T73" fmla="*/ 32 h 42"/>
                <a:gd name="T74" fmla="*/ 0 w 67"/>
                <a:gd name="T75" fmla="*/ 37 h 42"/>
                <a:gd name="T76" fmla="*/ 5 w 67"/>
                <a:gd name="T77" fmla="*/ 42 h 42"/>
                <a:gd name="T78" fmla="*/ 5 w 67"/>
                <a:gd name="T79" fmla="*/ 42 h 42"/>
                <a:gd name="T80" fmla="*/ 5 w 67"/>
                <a:gd name="T8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 h="42">
                  <a:moveTo>
                    <a:pt x="5" y="42"/>
                  </a:moveTo>
                  <a:cubicBezTo>
                    <a:pt x="8" y="42"/>
                    <a:pt x="10" y="40"/>
                    <a:pt x="10" y="37"/>
                  </a:cubicBezTo>
                  <a:cubicBezTo>
                    <a:pt x="10" y="36"/>
                    <a:pt x="10" y="35"/>
                    <a:pt x="9" y="34"/>
                  </a:cubicBezTo>
                  <a:cubicBezTo>
                    <a:pt x="19" y="11"/>
                    <a:pt x="19" y="11"/>
                    <a:pt x="19" y="11"/>
                  </a:cubicBezTo>
                  <a:cubicBezTo>
                    <a:pt x="28" y="31"/>
                    <a:pt x="28" y="31"/>
                    <a:pt x="28" y="31"/>
                  </a:cubicBezTo>
                  <a:cubicBezTo>
                    <a:pt x="28" y="32"/>
                    <a:pt x="27" y="33"/>
                    <a:pt x="27" y="34"/>
                  </a:cubicBezTo>
                  <a:cubicBezTo>
                    <a:pt x="27" y="37"/>
                    <a:pt x="30" y="39"/>
                    <a:pt x="33" y="39"/>
                  </a:cubicBezTo>
                  <a:cubicBezTo>
                    <a:pt x="35" y="39"/>
                    <a:pt x="38" y="37"/>
                    <a:pt x="38" y="34"/>
                  </a:cubicBezTo>
                  <a:cubicBezTo>
                    <a:pt x="38" y="33"/>
                    <a:pt x="38" y="32"/>
                    <a:pt x="37" y="32"/>
                  </a:cubicBezTo>
                  <a:cubicBezTo>
                    <a:pt x="41" y="27"/>
                    <a:pt x="41" y="27"/>
                    <a:pt x="41" y="27"/>
                  </a:cubicBezTo>
                  <a:cubicBezTo>
                    <a:pt x="41" y="27"/>
                    <a:pt x="42" y="27"/>
                    <a:pt x="42" y="27"/>
                  </a:cubicBezTo>
                  <a:cubicBezTo>
                    <a:pt x="42" y="27"/>
                    <a:pt x="42" y="27"/>
                    <a:pt x="43" y="27"/>
                  </a:cubicBezTo>
                  <a:cubicBezTo>
                    <a:pt x="46" y="32"/>
                    <a:pt x="46" y="32"/>
                    <a:pt x="46" y="32"/>
                  </a:cubicBezTo>
                  <a:cubicBezTo>
                    <a:pt x="46" y="32"/>
                    <a:pt x="46" y="33"/>
                    <a:pt x="46" y="34"/>
                  </a:cubicBezTo>
                  <a:cubicBezTo>
                    <a:pt x="46" y="37"/>
                    <a:pt x="48" y="39"/>
                    <a:pt x="51" y="39"/>
                  </a:cubicBezTo>
                  <a:cubicBezTo>
                    <a:pt x="54" y="39"/>
                    <a:pt x="56" y="37"/>
                    <a:pt x="56" y="34"/>
                  </a:cubicBezTo>
                  <a:cubicBezTo>
                    <a:pt x="56" y="33"/>
                    <a:pt x="56" y="32"/>
                    <a:pt x="55" y="31"/>
                  </a:cubicBezTo>
                  <a:cubicBezTo>
                    <a:pt x="62" y="17"/>
                    <a:pt x="62" y="17"/>
                    <a:pt x="62" y="17"/>
                  </a:cubicBezTo>
                  <a:cubicBezTo>
                    <a:pt x="65" y="17"/>
                    <a:pt x="67" y="14"/>
                    <a:pt x="67" y="12"/>
                  </a:cubicBezTo>
                  <a:cubicBezTo>
                    <a:pt x="67" y="9"/>
                    <a:pt x="65" y="6"/>
                    <a:pt x="62" y="6"/>
                  </a:cubicBezTo>
                  <a:cubicBezTo>
                    <a:pt x="59" y="6"/>
                    <a:pt x="57" y="9"/>
                    <a:pt x="57" y="12"/>
                  </a:cubicBezTo>
                  <a:cubicBezTo>
                    <a:pt x="57" y="13"/>
                    <a:pt x="57" y="14"/>
                    <a:pt x="57" y="14"/>
                  </a:cubicBezTo>
                  <a:cubicBezTo>
                    <a:pt x="50" y="29"/>
                    <a:pt x="50" y="29"/>
                    <a:pt x="50" y="29"/>
                  </a:cubicBezTo>
                  <a:cubicBezTo>
                    <a:pt x="50" y="29"/>
                    <a:pt x="50" y="29"/>
                    <a:pt x="50" y="29"/>
                  </a:cubicBezTo>
                  <a:cubicBezTo>
                    <a:pt x="47" y="24"/>
                    <a:pt x="47" y="24"/>
                    <a:pt x="47" y="24"/>
                  </a:cubicBezTo>
                  <a:cubicBezTo>
                    <a:pt x="47" y="23"/>
                    <a:pt x="47" y="23"/>
                    <a:pt x="47" y="22"/>
                  </a:cubicBezTo>
                  <a:cubicBezTo>
                    <a:pt x="47" y="19"/>
                    <a:pt x="45" y="17"/>
                    <a:pt x="42" y="17"/>
                  </a:cubicBezTo>
                  <a:cubicBezTo>
                    <a:pt x="39" y="17"/>
                    <a:pt x="37" y="19"/>
                    <a:pt x="37" y="22"/>
                  </a:cubicBezTo>
                  <a:cubicBezTo>
                    <a:pt x="37" y="23"/>
                    <a:pt x="37" y="23"/>
                    <a:pt x="37" y="24"/>
                  </a:cubicBezTo>
                  <a:cubicBezTo>
                    <a:pt x="33" y="29"/>
                    <a:pt x="33" y="29"/>
                    <a:pt x="33" y="29"/>
                  </a:cubicBezTo>
                  <a:cubicBezTo>
                    <a:pt x="33" y="29"/>
                    <a:pt x="33" y="29"/>
                    <a:pt x="33" y="29"/>
                  </a:cubicBezTo>
                  <a:cubicBezTo>
                    <a:pt x="23" y="8"/>
                    <a:pt x="23" y="8"/>
                    <a:pt x="23" y="8"/>
                  </a:cubicBezTo>
                  <a:cubicBezTo>
                    <a:pt x="23" y="7"/>
                    <a:pt x="24" y="6"/>
                    <a:pt x="24" y="5"/>
                  </a:cubicBezTo>
                  <a:cubicBezTo>
                    <a:pt x="24" y="2"/>
                    <a:pt x="21" y="0"/>
                    <a:pt x="19" y="0"/>
                  </a:cubicBezTo>
                  <a:cubicBezTo>
                    <a:pt x="16" y="0"/>
                    <a:pt x="13" y="2"/>
                    <a:pt x="13" y="5"/>
                  </a:cubicBezTo>
                  <a:cubicBezTo>
                    <a:pt x="13" y="6"/>
                    <a:pt x="14" y="7"/>
                    <a:pt x="14" y="8"/>
                  </a:cubicBezTo>
                  <a:cubicBezTo>
                    <a:pt x="4" y="32"/>
                    <a:pt x="4" y="32"/>
                    <a:pt x="4" y="32"/>
                  </a:cubicBezTo>
                  <a:cubicBezTo>
                    <a:pt x="2" y="32"/>
                    <a:pt x="0" y="35"/>
                    <a:pt x="0" y="37"/>
                  </a:cubicBezTo>
                  <a:cubicBezTo>
                    <a:pt x="0" y="40"/>
                    <a:pt x="2" y="42"/>
                    <a:pt x="5" y="42"/>
                  </a:cubicBezTo>
                  <a:close/>
                  <a:moveTo>
                    <a:pt x="5" y="42"/>
                  </a:moveTo>
                  <a:cubicBezTo>
                    <a:pt x="5" y="42"/>
                    <a:pt x="5" y="42"/>
                    <a:pt x="5" y="42"/>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grpSp>
      <p:sp>
        <p:nvSpPr>
          <p:cNvPr id="81" name="文本框 283">
            <a:extLst>
              <a:ext uri="{FF2B5EF4-FFF2-40B4-BE49-F238E27FC236}">
                <a16:creationId xmlns:a16="http://schemas.microsoft.com/office/drawing/2014/main" id="{9B0BB1E4-576C-B94D-9277-1CFEF0B62F0C}"/>
              </a:ext>
            </a:extLst>
          </p:cNvPr>
          <p:cNvSpPr txBox="1">
            <a:spLocks noChangeArrowheads="1"/>
          </p:cNvSpPr>
          <p:nvPr/>
        </p:nvSpPr>
        <p:spPr bwMode="auto">
          <a:xfrm>
            <a:off x="3235325" y="1397000"/>
            <a:ext cx="2414588"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tabLst/>
              <a:defRPr/>
            </a:pPr>
            <a:r>
              <a:rPr kumimoji="0" lang="en-US" altLang="zh-CN" sz="33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CONTENT</a:t>
            </a:r>
            <a:endParaRPr kumimoji="0" lang="en-US" altLang="zh-CN" sz="33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grpSp>
        <p:nvGrpSpPr>
          <p:cNvPr id="82" name="组合 159">
            <a:extLst>
              <a:ext uri="{FF2B5EF4-FFF2-40B4-BE49-F238E27FC236}">
                <a16:creationId xmlns:a16="http://schemas.microsoft.com/office/drawing/2014/main" id="{B9C106B9-EF02-E349-8C84-BAAE568BBA9C}"/>
              </a:ext>
            </a:extLst>
          </p:cNvPr>
          <p:cNvGrpSpPr>
            <a:grpSpLocks/>
          </p:cNvGrpSpPr>
          <p:nvPr/>
        </p:nvGrpSpPr>
        <p:grpSpPr bwMode="auto">
          <a:xfrm>
            <a:off x="1120775" y="4519613"/>
            <a:ext cx="469900" cy="473075"/>
            <a:chOff x="3805238" y="2093913"/>
            <a:chExt cx="679450" cy="685800"/>
          </a:xfrm>
        </p:grpSpPr>
        <p:sp>
          <p:nvSpPr>
            <p:cNvPr id="83" name="Oval 5">
              <a:extLst>
                <a:ext uri="{FF2B5EF4-FFF2-40B4-BE49-F238E27FC236}">
                  <a16:creationId xmlns:a16="http://schemas.microsoft.com/office/drawing/2014/main" id="{6DA1F4CF-CC57-304B-BD49-3BC433D80DA4}"/>
                </a:ext>
              </a:extLst>
            </p:cNvPr>
            <p:cNvSpPr>
              <a:spLocks noChangeArrowheads="1"/>
            </p:cNvSpPr>
            <p:nvPr/>
          </p:nvSpPr>
          <p:spPr bwMode="auto">
            <a:xfrm>
              <a:off x="3805238" y="2093913"/>
              <a:ext cx="679450" cy="685800"/>
            </a:xfrm>
            <a:prstGeom prst="ellipse">
              <a:avLst/>
            </a:prstGeom>
            <a:solidFill>
              <a:srgbClr val="1983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84" name="Freeform 6">
              <a:extLst>
                <a:ext uri="{FF2B5EF4-FFF2-40B4-BE49-F238E27FC236}">
                  <a16:creationId xmlns:a16="http://schemas.microsoft.com/office/drawing/2014/main" id="{9E15443D-719D-2E40-AE6A-06BEF7221E91}"/>
                </a:ext>
              </a:extLst>
            </p:cNvPr>
            <p:cNvSpPr>
              <a:spLocks noEditPoints="1"/>
            </p:cNvSpPr>
            <p:nvPr/>
          </p:nvSpPr>
          <p:spPr bwMode="auto">
            <a:xfrm>
              <a:off x="3910828" y="2301034"/>
              <a:ext cx="433839" cy="271558"/>
            </a:xfrm>
            <a:custGeom>
              <a:avLst/>
              <a:gdLst>
                <a:gd name="T0" fmla="*/ 100 w 102"/>
                <a:gd name="T1" fmla="*/ 54 h 63"/>
                <a:gd name="T2" fmla="*/ 94 w 102"/>
                <a:gd name="T3" fmla="*/ 54 h 63"/>
                <a:gd name="T4" fmla="*/ 94 w 102"/>
                <a:gd name="T5" fmla="*/ 45 h 63"/>
                <a:gd name="T6" fmla="*/ 88 w 102"/>
                <a:gd name="T7" fmla="*/ 45 h 63"/>
                <a:gd name="T8" fmla="*/ 88 w 102"/>
                <a:gd name="T9" fmla="*/ 51 h 63"/>
                <a:gd name="T10" fmla="*/ 13 w 102"/>
                <a:gd name="T11" fmla="*/ 51 h 63"/>
                <a:gd name="T12" fmla="*/ 13 w 102"/>
                <a:gd name="T13" fmla="*/ 7 h 63"/>
                <a:gd name="T14" fmla="*/ 88 w 102"/>
                <a:gd name="T15" fmla="*/ 7 h 63"/>
                <a:gd name="T16" fmla="*/ 88 w 102"/>
                <a:gd name="T17" fmla="*/ 22 h 63"/>
                <a:gd name="T18" fmla="*/ 94 w 102"/>
                <a:gd name="T19" fmla="*/ 22 h 63"/>
                <a:gd name="T20" fmla="*/ 94 w 102"/>
                <a:gd name="T21" fmla="*/ 4 h 63"/>
                <a:gd name="T22" fmla="*/ 91 w 102"/>
                <a:gd name="T23" fmla="*/ 0 h 63"/>
                <a:gd name="T24" fmla="*/ 11 w 102"/>
                <a:gd name="T25" fmla="*/ 0 h 63"/>
                <a:gd name="T26" fmla="*/ 7 w 102"/>
                <a:gd name="T27" fmla="*/ 4 h 63"/>
                <a:gd name="T28" fmla="*/ 7 w 102"/>
                <a:gd name="T29" fmla="*/ 54 h 63"/>
                <a:gd name="T30" fmla="*/ 2 w 102"/>
                <a:gd name="T31" fmla="*/ 54 h 63"/>
                <a:gd name="T32" fmla="*/ 0 w 102"/>
                <a:gd name="T33" fmla="*/ 56 h 63"/>
                <a:gd name="T34" fmla="*/ 7 w 102"/>
                <a:gd name="T35" fmla="*/ 63 h 63"/>
                <a:gd name="T36" fmla="*/ 68 w 102"/>
                <a:gd name="T37" fmla="*/ 63 h 63"/>
                <a:gd name="T38" fmla="*/ 68 w 102"/>
                <a:gd name="T39" fmla="*/ 60 h 63"/>
                <a:gd name="T40" fmla="*/ 70 w 102"/>
                <a:gd name="T41" fmla="*/ 58 h 63"/>
                <a:gd name="T42" fmla="*/ 72 w 102"/>
                <a:gd name="T43" fmla="*/ 60 h 63"/>
                <a:gd name="T44" fmla="*/ 72 w 102"/>
                <a:gd name="T45" fmla="*/ 63 h 63"/>
                <a:gd name="T46" fmla="*/ 76 w 102"/>
                <a:gd name="T47" fmla="*/ 63 h 63"/>
                <a:gd name="T48" fmla="*/ 76 w 102"/>
                <a:gd name="T49" fmla="*/ 60 h 63"/>
                <a:gd name="T50" fmla="*/ 78 w 102"/>
                <a:gd name="T51" fmla="*/ 58 h 63"/>
                <a:gd name="T52" fmla="*/ 80 w 102"/>
                <a:gd name="T53" fmla="*/ 60 h 63"/>
                <a:gd name="T54" fmla="*/ 80 w 102"/>
                <a:gd name="T55" fmla="*/ 63 h 63"/>
                <a:gd name="T56" fmla="*/ 94 w 102"/>
                <a:gd name="T57" fmla="*/ 63 h 63"/>
                <a:gd name="T58" fmla="*/ 102 w 102"/>
                <a:gd name="T59" fmla="*/ 56 h 63"/>
                <a:gd name="T60" fmla="*/ 100 w 102"/>
                <a:gd name="T61" fmla="*/ 54 h 63"/>
                <a:gd name="T62" fmla="*/ 100 w 102"/>
                <a:gd name="T63" fmla="*/ 54 h 63"/>
                <a:gd name="T64" fmla="*/ 100 w 102"/>
                <a:gd name="T65" fmla="*/ 5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2" h="63">
                  <a:moveTo>
                    <a:pt x="100" y="54"/>
                  </a:moveTo>
                  <a:cubicBezTo>
                    <a:pt x="94" y="54"/>
                    <a:pt x="94" y="54"/>
                    <a:pt x="94" y="54"/>
                  </a:cubicBezTo>
                  <a:cubicBezTo>
                    <a:pt x="94" y="45"/>
                    <a:pt x="94" y="45"/>
                    <a:pt x="94" y="45"/>
                  </a:cubicBezTo>
                  <a:cubicBezTo>
                    <a:pt x="88" y="45"/>
                    <a:pt x="88" y="45"/>
                    <a:pt x="88" y="45"/>
                  </a:cubicBezTo>
                  <a:cubicBezTo>
                    <a:pt x="88" y="51"/>
                    <a:pt x="88" y="51"/>
                    <a:pt x="88" y="51"/>
                  </a:cubicBezTo>
                  <a:cubicBezTo>
                    <a:pt x="13" y="51"/>
                    <a:pt x="13" y="51"/>
                    <a:pt x="13" y="51"/>
                  </a:cubicBezTo>
                  <a:cubicBezTo>
                    <a:pt x="13" y="7"/>
                    <a:pt x="13" y="7"/>
                    <a:pt x="13" y="7"/>
                  </a:cubicBezTo>
                  <a:cubicBezTo>
                    <a:pt x="88" y="7"/>
                    <a:pt x="88" y="7"/>
                    <a:pt x="88" y="7"/>
                  </a:cubicBezTo>
                  <a:cubicBezTo>
                    <a:pt x="88" y="22"/>
                    <a:pt x="88" y="22"/>
                    <a:pt x="88" y="22"/>
                  </a:cubicBezTo>
                  <a:cubicBezTo>
                    <a:pt x="94" y="22"/>
                    <a:pt x="94" y="22"/>
                    <a:pt x="94" y="22"/>
                  </a:cubicBezTo>
                  <a:cubicBezTo>
                    <a:pt x="94" y="4"/>
                    <a:pt x="94" y="4"/>
                    <a:pt x="94" y="4"/>
                  </a:cubicBezTo>
                  <a:cubicBezTo>
                    <a:pt x="94" y="2"/>
                    <a:pt x="93" y="0"/>
                    <a:pt x="91" y="0"/>
                  </a:cubicBezTo>
                  <a:cubicBezTo>
                    <a:pt x="11" y="0"/>
                    <a:pt x="11" y="0"/>
                    <a:pt x="11" y="0"/>
                  </a:cubicBezTo>
                  <a:cubicBezTo>
                    <a:pt x="9" y="0"/>
                    <a:pt x="7" y="2"/>
                    <a:pt x="7" y="4"/>
                  </a:cubicBezTo>
                  <a:cubicBezTo>
                    <a:pt x="7" y="54"/>
                    <a:pt x="7" y="54"/>
                    <a:pt x="7" y="54"/>
                  </a:cubicBezTo>
                  <a:cubicBezTo>
                    <a:pt x="2" y="54"/>
                    <a:pt x="2" y="54"/>
                    <a:pt x="2" y="54"/>
                  </a:cubicBezTo>
                  <a:cubicBezTo>
                    <a:pt x="1" y="54"/>
                    <a:pt x="0" y="55"/>
                    <a:pt x="0" y="56"/>
                  </a:cubicBezTo>
                  <a:cubicBezTo>
                    <a:pt x="0" y="60"/>
                    <a:pt x="3" y="63"/>
                    <a:pt x="7" y="63"/>
                  </a:cubicBezTo>
                  <a:cubicBezTo>
                    <a:pt x="68" y="63"/>
                    <a:pt x="68" y="63"/>
                    <a:pt x="68" y="63"/>
                  </a:cubicBezTo>
                  <a:cubicBezTo>
                    <a:pt x="68" y="60"/>
                    <a:pt x="68" y="60"/>
                    <a:pt x="68" y="60"/>
                  </a:cubicBezTo>
                  <a:cubicBezTo>
                    <a:pt x="68" y="59"/>
                    <a:pt x="69" y="58"/>
                    <a:pt x="70" y="58"/>
                  </a:cubicBezTo>
                  <a:cubicBezTo>
                    <a:pt x="72" y="58"/>
                    <a:pt x="72" y="59"/>
                    <a:pt x="72" y="60"/>
                  </a:cubicBezTo>
                  <a:cubicBezTo>
                    <a:pt x="72" y="63"/>
                    <a:pt x="72" y="63"/>
                    <a:pt x="72" y="63"/>
                  </a:cubicBezTo>
                  <a:cubicBezTo>
                    <a:pt x="76" y="63"/>
                    <a:pt x="76" y="63"/>
                    <a:pt x="76" y="63"/>
                  </a:cubicBezTo>
                  <a:cubicBezTo>
                    <a:pt x="76" y="60"/>
                    <a:pt x="76" y="60"/>
                    <a:pt x="76" y="60"/>
                  </a:cubicBezTo>
                  <a:cubicBezTo>
                    <a:pt x="76" y="59"/>
                    <a:pt x="77" y="58"/>
                    <a:pt x="78" y="58"/>
                  </a:cubicBezTo>
                  <a:cubicBezTo>
                    <a:pt x="79" y="58"/>
                    <a:pt x="80" y="59"/>
                    <a:pt x="80" y="60"/>
                  </a:cubicBezTo>
                  <a:cubicBezTo>
                    <a:pt x="80" y="63"/>
                    <a:pt x="80" y="63"/>
                    <a:pt x="80" y="63"/>
                  </a:cubicBezTo>
                  <a:cubicBezTo>
                    <a:pt x="94" y="63"/>
                    <a:pt x="94" y="63"/>
                    <a:pt x="94" y="63"/>
                  </a:cubicBezTo>
                  <a:cubicBezTo>
                    <a:pt x="98" y="63"/>
                    <a:pt x="102" y="60"/>
                    <a:pt x="102" y="56"/>
                  </a:cubicBezTo>
                  <a:cubicBezTo>
                    <a:pt x="102" y="55"/>
                    <a:pt x="101" y="54"/>
                    <a:pt x="100" y="54"/>
                  </a:cubicBezTo>
                  <a:close/>
                  <a:moveTo>
                    <a:pt x="100" y="54"/>
                  </a:moveTo>
                  <a:cubicBezTo>
                    <a:pt x="100" y="54"/>
                    <a:pt x="100" y="54"/>
                    <a:pt x="100" y="54"/>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85" name="Freeform 7">
              <a:extLst>
                <a:ext uri="{FF2B5EF4-FFF2-40B4-BE49-F238E27FC236}">
                  <a16:creationId xmlns:a16="http://schemas.microsoft.com/office/drawing/2014/main" id="{D6D37C39-625A-D44A-8E2A-894EF12FA02F}"/>
                </a:ext>
              </a:extLst>
            </p:cNvPr>
            <p:cNvSpPr>
              <a:spLocks noEditPoints="1"/>
            </p:cNvSpPr>
            <p:nvPr/>
          </p:nvSpPr>
          <p:spPr bwMode="auto">
            <a:xfrm>
              <a:off x="4039373" y="2370074"/>
              <a:ext cx="25251" cy="29917"/>
            </a:xfrm>
            <a:custGeom>
              <a:avLst/>
              <a:gdLst>
                <a:gd name="T0" fmla="*/ 5 w 6"/>
                <a:gd name="T1" fmla="*/ 2 h 7"/>
                <a:gd name="T2" fmla="*/ 2 w 6"/>
                <a:gd name="T3" fmla="*/ 0 h 7"/>
                <a:gd name="T4" fmla="*/ 1 w 6"/>
                <a:gd name="T5" fmla="*/ 4 h 7"/>
                <a:gd name="T6" fmla="*/ 4 w 6"/>
                <a:gd name="T7" fmla="*/ 6 h 7"/>
                <a:gd name="T8" fmla="*/ 5 w 6"/>
                <a:gd name="T9" fmla="*/ 2 h 7"/>
                <a:gd name="T10" fmla="*/ 4 w 6"/>
                <a:gd name="T11" fmla="*/ 5 h 7"/>
                <a:gd name="T12" fmla="*/ 2 w 6"/>
                <a:gd name="T13" fmla="*/ 3 h 7"/>
                <a:gd name="T14" fmla="*/ 2 w 6"/>
                <a:gd name="T15" fmla="*/ 1 h 7"/>
                <a:gd name="T16" fmla="*/ 4 w 6"/>
                <a:gd name="T17" fmla="*/ 3 h 7"/>
                <a:gd name="T18" fmla="*/ 4 w 6"/>
                <a:gd name="T19" fmla="*/ 5 h 7"/>
                <a:gd name="T20" fmla="*/ 4 w 6"/>
                <a:gd name="T21" fmla="*/ 5 h 7"/>
                <a:gd name="T22" fmla="*/ 4 w 6"/>
                <a:gd name="T23"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7">
                  <a:moveTo>
                    <a:pt x="5" y="2"/>
                  </a:moveTo>
                  <a:cubicBezTo>
                    <a:pt x="5" y="1"/>
                    <a:pt x="4" y="0"/>
                    <a:pt x="2" y="0"/>
                  </a:cubicBezTo>
                  <a:cubicBezTo>
                    <a:pt x="1" y="1"/>
                    <a:pt x="0" y="2"/>
                    <a:pt x="1" y="4"/>
                  </a:cubicBezTo>
                  <a:cubicBezTo>
                    <a:pt x="1" y="6"/>
                    <a:pt x="2" y="7"/>
                    <a:pt x="4" y="6"/>
                  </a:cubicBezTo>
                  <a:cubicBezTo>
                    <a:pt x="6" y="6"/>
                    <a:pt x="6" y="4"/>
                    <a:pt x="5" y="2"/>
                  </a:cubicBezTo>
                  <a:close/>
                  <a:moveTo>
                    <a:pt x="4" y="5"/>
                  </a:moveTo>
                  <a:cubicBezTo>
                    <a:pt x="3" y="5"/>
                    <a:pt x="3" y="5"/>
                    <a:pt x="2" y="3"/>
                  </a:cubicBezTo>
                  <a:cubicBezTo>
                    <a:pt x="2" y="2"/>
                    <a:pt x="2" y="1"/>
                    <a:pt x="2" y="1"/>
                  </a:cubicBezTo>
                  <a:cubicBezTo>
                    <a:pt x="3" y="1"/>
                    <a:pt x="4" y="2"/>
                    <a:pt x="4" y="3"/>
                  </a:cubicBezTo>
                  <a:cubicBezTo>
                    <a:pt x="4" y="4"/>
                    <a:pt x="4" y="5"/>
                    <a:pt x="4" y="5"/>
                  </a:cubicBezTo>
                  <a:close/>
                  <a:moveTo>
                    <a:pt x="4" y="5"/>
                  </a:moveTo>
                  <a:cubicBezTo>
                    <a:pt x="4" y="5"/>
                    <a:pt x="4" y="5"/>
                    <a:pt x="4" y="5"/>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86" name="Freeform 8">
              <a:extLst>
                <a:ext uri="{FF2B5EF4-FFF2-40B4-BE49-F238E27FC236}">
                  <a16:creationId xmlns:a16="http://schemas.microsoft.com/office/drawing/2014/main" id="{3F1C1F17-7723-7B42-BCCE-0AEAB8C320C4}"/>
                </a:ext>
              </a:extLst>
            </p:cNvPr>
            <p:cNvSpPr>
              <a:spLocks noEditPoints="1"/>
            </p:cNvSpPr>
            <p:nvPr/>
          </p:nvSpPr>
          <p:spPr bwMode="auto">
            <a:xfrm>
              <a:off x="4064623" y="2363169"/>
              <a:ext cx="20658" cy="29918"/>
            </a:xfrm>
            <a:custGeom>
              <a:avLst/>
              <a:gdLst>
                <a:gd name="T0" fmla="*/ 5 w 5"/>
                <a:gd name="T1" fmla="*/ 4 h 7"/>
                <a:gd name="T2" fmla="*/ 2 w 5"/>
                <a:gd name="T3" fmla="*/ 1 h 7"/>
                <a:gd name="T4" fmla="*/ 0 w 5"/>
                <a:gd name="T5" fmla="*/ 4 h 7"/>
                <a:gd name="T6" fmla="*/ 3 w 5"/>
                <a:gd name="T7" fmla="*/ 7 h 7"/>
                <a:gd name="T8" fmla="*/ 5 w 5"/>
                <a:gd name="T9" fmla="*/ 4 h 7"/>
                <a:gd name="T10" fmla="*/ 3 w 5"/>
                <a:gd name="T11" fmla="*/ 6 h 7"/>
                <a:gd name="T12" fmla="*/ 2 w 5"/>
                <a:gd name="T13" fmla="*/ 4 h 7"/>
                <a:gd name="T14" fmla="*/ 2 w 5"/>
                <a:gd name="T15" fmla="*/ 2 h 7"/>
                <a:gd name="T16" fmla="*/ 3 w 5"/>
                <a:gd name="T17" fmla="*/ 4 h 7"/>
                <a:gd name="T18" fmla="*/ 3 w 5"/>
                <a:gd name="T19" fmla="*/ 6 h 7"/>
                <a:gd name="T20" fmla="*/ 3 w 5"/>
                <a:gd name="T21" fmla="*/ 6 h 7"/>
                <a:gd name="T22" fmla="*/ 3 w 5"/>
                <a:gd name="T23"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7">
                  <a:moveTo>
                    <a:pt x="5" y="4"/>
                  </a:moveTo>
                  <a:cubicBezTo>
                    <a:pt x="5" y="2"/>
                    <a:pt x="4" y="0"/>
                    <a:pt x="2" y="1"/>
                  </a:cubicBezTo>
                  <a:cubicBezTo>
                    <a:pt x="0" y="1"/>
                    <a:pt x="0" y="3"/>
                    <a:pt x="0" y="4"/>
                  </a:cubicBezTo>
                  <a:cubicBezTo>
                    <a:pt x="0" y="6"/>
                    <a:pt x="1" y="7"/>
                    <a:pt x="3" y="7"/>
                  </a:cubicBezTo>
                  <a:cubicBezTo>
                    <a:pt x="5" y="7"/>
                    <a:pt x="5" y="5"/>
                    <a:pt x="5" y="4"/>
                  </a:cubicBezTo>
                  <a:close/>
                  <a:moveTo>
                    <a:pt x="3" y="6"/>
                  </a:moveTo>
                  <a:cubicBezTo>
                    <a:pt x="2" y="6"/>
                    <a:pt x="2" y="5"/>
                    <a:pt x="2" y="4"/>
                  </a:cubicBezTo>
                  <a:cubicBezTo>
                    <a:pt x="1" y="3"/>
                    <a:pt x="2" y="2"/>
                    <a:pt x="2" y="2"/>
                  </a:cubicBezTo>
                  <a:cubicBezTo>
                    <a:pt x="3" y="2"/>
                    <a:pt x="3" y="2"/>
                    <a:pt x="3" y="4"/>
                  </a:cubicBezTo>
                  <a:cubicBezTo>
                    <a:pt x="4" y="5"/>
                    <a:pt x="3" y="6"/>
                    <a:pt x="3" y="6"/>
                  </a:cubicBezTo>
                  <a:close/>
                  <a:moveTo>
                    <a:pt x="3" y="6"/>
                  </a:moveTo>
                  <a:cubicBezTo>
                    <a:pt x="3" y="6"/>
                    <a:pt x="3" y="6"/>
                    <a:pt x="3" y="6"/>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87" name="Freeform 9">
              <a:extLst>
                <a:ext uri="{FF2B5EF4-FFF2-40B4-BE49-F238E27FC236}">
                  <a16:creationId xmlns:a16="http://schemas.microsoft.com/office/drawing/2014/main" id="{27D9AD22-EFC3-7449-94A0-8D1944654A4D}"/>
                </a:ext>
              </a:extLst>
            </p:cNvPr>
            <p:cNvSpPr>
              <a:spLocks noEditPoints="1"/>
            </p:cNvSpPr>
            <p:nvPr/>
          </p:nvSpPr>
          <p:spPr bwMode="auto">
            <a:xfrm>
              <a:off x="4089872" y="2363169"/>
              <a:ext cx="13773" cy="29918"/>
            </a:xfrm>
            <a:custGeom>
              <a:avLst/>
              <a:gdLst>
                <a:gd name="T0" fmla="*/ 9 w 9"/>
                <a:gd name="T1" fmla="*/ 0 h 19"/>
                <a:gd name="T2" fmla="*/ 6 w 9"/>
                <a:gd name="T3" fmla="*/ 0 h 19"/>
                <a:gd name="T4" fmla="*/ 0 w 9"/>
                <a:gd name="T5" fmla="*/ 3 h 19"/>
                <a:gd name="T6" fmla="*/ 0 w 9"/>
                <a:gd name="T7" fmla="*/ 5 h 19"/>
                <a:gd name="T8" fmla="*/ 6 w 9"/>
                <a:gd name="T9" fmla="*/ 5 h 19"/>
                <a:gd name="T10" fmla="*/ 6 w 9"/>
                <a:gd name="T11" fmla="*/ 5 h 19"/>
                <a:gd name="T12" fmla="*/ 6 w 9"/>
                <a:gd name="T13" fmla="*/ 19 h 19"/>
                <a:gd name="T14" fmla="*/ 9 w 9"/>
                <a:gd name="T15" fmla="*/ 19 h 19"/>
                <a:gd name="T16" fmla="*/ 9 w 9"/>
                <a:gd name="T17" fmla="*/ 0 h 19"/>
                <a:gd name="T18" fmla="*/ 9 w 9"/>
                <a:gd name="T19" fmla="*/ 0 h 19"/>
                <a:gd name="T20" fmla="*/ 9 w 9"/>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9">
                  <a:moveTo>
                    <a:pt x="9" y="0"/>
                  </a:moveTo>
                  <a:lnTo>
                    <a:pt x="6" y="0"/>
                  </a:lnTo>
                  <a:lnTo>
                    <a:pt x="0" y="3"/>
                  </a:lnTo>
                  <a:lnTo>
                    <a:pt x="0" y="5"/>
                  </a:lnTo>
                  <a:lnTo>
                    <a:pt x="6" y="5"/>
                  </a:lnTo>
                  <a:lnTo>
                    <a:pt x="6" y="5"/>
                  </a:lnTo>
                  <a:lnTo>
                    <a:pt x="6" y="19"/>
                  </a:lnTo>
                  <a:lnTo>
                    <a:pt x="9" y="19"/>
                  </a:lnTo>
                  <a:lnTo>
                    <a:pt x="9" y="0"/>
                  </a:lnTo>
                  <a:close/>
                  <a:moveTo>
                    <a:pt x="9" y="0"/>
                  </a:moveTo>
                  <a:lnTo>
                    <a:pt x="9" y="0"/>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88" name="Freeform 10">
              <a:extLst>
                <a:ext uri="{FF2B5EF4-FFF2-40B4-BE49-F238E27FC236}">
                  <a16:creationId xmlns:a16="http://schemas.microsoft.com/office/drawing/2014/main" id="{22ACB10B-E6CD-1849-935A-15BB4C63499C}"/>
                </a:ext>
              </a:extLst>
            </p:cNvPr>
            <p:cNvSpPr>
              <a:spLocks noEditPoints="1"/>
            </p:cNvSpPr>
            <p:nvPr/>
          </p:nvSpPr>
          <p:spPr bwMode="auto">
            <a:xfrm>
              <a:off x="4089872" y="2363169"/>
              <a:ext cx="13773" cy="29918"/>
            </a:xfrm>
            <a:custGeom>
              <a:avLst/>
              <a:gdLst>
                <a:gd name="T0" fmla="*/ 9 w 9"/>
                <a:gd name="T1" fmla="*/ 0 h 19"/>
                <a:gd name="T2" fmla="*/ 6 w 9"/>
                <a:gd name="T3" fmla="*/ 0 h 19"/>
                <a:gd name="T4" fmla="*/ 0 w 9"/>
                <a:gd name="T5" fmla="*/ 3 h 19"/>
                <a:gd name="T6" fmla="*/ 0 w 9"/>
                <a:gd name="T7" fmla="*/ 5 h 19"/>
                <a:gd name="T8" fmla="*/ 6 w 9"/>
                <a:gd name="T9" fmla="*/ 5 h 19"/>
                <a:gd name="T10" fmla="*/ 6 w 9"/>
                <a:gd name="T11" fmla="*/ 5 h 19"/>
                <a:gd name="T12" fmla="*/ 6 w 9"/>
                <a:gd name="T13" fmla="*/ 19 h 19"/>
                <a:gd name="T14" fmla="*/ 9 w 9"/>
                <a:gd name="T15" fmla="*/ 19 h 19"/>
                <a:gd name="T16" fmla="*/ 9 w 9"/>
                <a:gd name="T17" fmla="*/ 0 h 19"/>
                <a:gd name="T18" fmla="*/ 9 w 9"/>
                <a:gd name="T19" fmla="*/ 0 h 19"/>
                <a:gd name="T20" fmla="*/ 9 w 9"/>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9">
                  <a:moveTo>
                    <a:pt x="9" y="0"/>
                  </a:moveTo>
                  <a:lnTo>
                    <a:pt x="6" y="0"/>
                  </a:lnTo>
                  <a:lnTo>
                    <a:pt x="0" y="3"/>
                  </a:lnTo>
                  <a:lnTo>
                    <a:pt x="0" y="5"/>
                  </a:lnTo>
                  <a:lnTo>
                    <a:pt x="6" y="5"/>
                  </a:lnTo>
                  <a:lnTo>
                    <a:pt x="6" y="5"/>
                  </a:lnTo>
                  <a:lnTo>
                    <a:pt x="6" y="19"/>
                  </a:lnTo>
                  <a:lnTo>
                    <a:pt x="9" y="19"/>
                  </a:lnTo>
                  <a:lnTo>
                    <a:pt x="9" y="0"/>
                  </a:lnTo>
                  <a:moveTo>
                    <a:pt x="9" y="0"/>
                  </a:moveTo>
                  <a:lnTo>
                    <a:pt x="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89" name="Freeform 11">
              <a:extLst>
                <a:ext uri="{FF2B5EF4-FFF2-40B4-BE49-F238E27FC236}">
                  <a16:creationId xmlns:a16="http://schemas.microsoft.com/office/drawing/2014/main" id="{30B47E6E-19E8-D547-902C-A46D2543B86E}"/>
                </a:ext>
              </a:extLst>
            </p:cNvPr>
            <p:cNvSpPr>
              <a:spLocks noEditPoints="1"/>
            </p:cNvSpPr>
            <p:nvPr/>
          </p:nvSpPr>
          <p:spPr bwMode="auto">
            <a:xfrm>
              <a:off x="4110532" y="2363169"/>
              <a:ext cx="20658" cy="29918"/>
            </a:xfrm>
            <a:custGeom>
              <a:avLst/>
              <a:gdLst>
                <a:gd name="T0" fmla="*/ 3 w 5"/>
                <a:gd name="T1" fmla="*/ 0 h 7"/>
                <a:gd name="T2" fmla="*/ 0 w 5"/>
                <a:gd name="T3" fmla="*/ 3 h 7"/>
                <a:gd name="T4" fmla="*/ 2 w 5"/>
                <a:gd name="T5" fmla="*/ 7 h 7"/>
                <a:gd name="T6" fmla="*/ 5 w 5"/>
                <a:gd name="T7" fmla="*/ 4 h 7"/>
                <a:gd name="T8" fmla="*/ 3 w 5"/>
                <a:gd name="T9" fmla="*/ 0 h 7"/>
                <a:gd name="T10" fmla="*/ 3 w 5"/>
                <a:gd name="T11" fmla="*/ 4 h 7"/>
                <a:gd name="T12" fmla="*/ 2 w 5"/>
                <a:gd name="T13" fmla="*/ 6 h 7"/>
                <a:gd name="T14" fmla="*/ 2 w 5"/>
                <a:gd name="T15" fmla="*/ 4 h 7"/>
                <a:gd name="T16" fmla="*/ 3 w 5"/>
                <a:gd name="T17" fmla="*/ 1 h 7"/>
                <a:gd name="T18" fmla="*/ 3 w 5"/>
                <a:gd name="T19" fmla="*/ 4 h 7"/>
                <a:gd name="T20" fmla="*/ 3 w 5"/>
                <a:gd name="T21" fmla="*/ 4 h 7"/>
                <a:gd name="T22" fmla="*/ 3 w 5"/>
                <a:gd name="T2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7">
                  <a:moveTo>
                    <a:pt x="3" y="0"/>
                  </a:moveTo>
                  <a:cubicBezTo>
                    <a:pt x="1" y="0"/>
                    <a:pt x="0" y="2"/>
                    <a:pt x="0" y="3"/>
                  </a:cubicBezTo>
                  <a:cubicBezTo>
                    <a:pt x="0" y="5"/>
                    <a:pt x="1" y="7"/>
                    <a:pt x="2" y="7"/>
                  </a:cubicBezTo>
                  <a:cubicBezTo>
                    <a:pt x="4" y="7"/>
                    <a:pt x="5" y="6"/>
                    <a:pt x="5" y="4"/>
                  </a:cubicBezTo>
                  <a:cubicBezTo>
                    <a:pt x="5" y="2"/>
                    <a:pt x="5" y="0"/>
                    <a:pt x="3" y="0"/>
                  </a:cubicBezTo>
                  <a:close/>
                  <a:moveTo>
                    <a:pt x="3" y="4"/>
                  </a:moveTo>
                  <a:cubicBezTo>
                    <a:pt x="3" y="5"/>
                    <a:pt x="3" y="6"/>
                    <a:pt x="2" y="6"/>
                  </a:cubicBezTo>
                  <a:cubicBezTo>
                    <a:pt x="2" y="6"/>
                    <a:pt x="2" y="5"/>
                    <a:pt x="2" y="4"/>
                  </a:cubicBezTo>
                  <a:cubicBezTo>
                    <a:pt x="2" y="2"/>
                    <a:pt x="2" y="1"/>
                    <a:pt x="3" y="1"/>
                  </a:cubicBezTo>
                  <a:cubicBezTo>
                    <a:pt x="3" y="1"/>
                    <a:pt x="4" y="2"/>
                    <a:pt x="3" y="4"/>
                  </a:cubicBezTo>
                  <a:close/>
                  <a:moveTo>
                    <a:pt x="3" y="4"/>
                  </a:moveTo>
                  <a:cubicBezTo>
                    <a:pt x="3" y="4"/>
                    <a:pt x="3" y="4"/>
                    <a:pt x="3" y="4"/>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90" name="Freeform 12">
              <a:extLst>
                <a:ext uri="{FF2B5EF4-FFF2-40B4-BE49-F238E27FC236}">
                  <a16:creationId xmlns:a16="http://schemas.microsoft.com/office/drawing/2014/main" id="{DD789188-6077-1942-B235-86DB229C2678}"/>
                </a:ext>
              </a:extLst>
            </p:cNvPr>
            <p:cNvSpPr>
              <a:spLocks noEditPoints="1"/>
            </p:cNvSpPr>
            <p:nvPr/>
          </p:nvSpPr>
          <p:spPr bwMode="auto">
            <a:xfrm>
              <a:off x="4142668" y="2367772"/>
              <a:ext cx="11476" cy="29918"/>
            </a:xfrm>
            <a:custGeom>
              <a:avLst/>
              <a:gdLst>
                <a:gd name="T0" fmla="*/ 2 w 8"/>
                <a:gd name="T1" fmla="*/ 0 h 19"/>
                <a:gd name="T2" fmla="*/ 0 w 8"/>
                <a:gd name="T3" fmla="*/ 2 h 19"/>
                <a:gd name="T4" fmla="*/ 0 w 8"/>
                <a:gd name="T5" fmla="*/ 5 h 19"/>
                <a:gd name="T6" fmla="*/ 2 w 8"/>
                <a:gd name="T7" fmla="*/ 2 h 19"/>
                <a:gd name="T8" fmla="*/ 2 w 8"/>
                <a:gd name="T9" fmla="*/ 2 h 19"/>
                <a:gd name="T10" fmla="*/ 0 w 8"/>
                <a:gd name="T11" fmla="*/ 16 h 19"/>
                <a:gd name="T12" fmla="*/ 2 w 8"/>
                <a:gd name="T13" fmla="*/ 19 h 19"/>
                <a:gd name="T14" fmla="*/ 8 w 8"/>
                <a:gd name="T15" fmla="*/ 0 h 19"/>
                <a:gd name="T16" fmla="*/ 2 w 8"/>
                <a:gd name="T17" fmla="*/ 0 h 19"/>
                <a:gd name="T18" fmla="*/ 2 w 8"/>
                <a:gd name="T19" fmla="*/ 0 h 19"/>
                <a:gd name="T20" fmla="*/ 2 w 8"/>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9">
                  <a:moveTo>
                    <a:pt x="2" y="0"/>
                  </a:moveTo>
                  <a:lnTo>
                    <a:pt x="0" y="2"/>
                  </a:lnTo>
                  <a:lnTo>
                    <a:pt x="0" y="5"/>
                  </a:lnTo>
                  <a:lnTo>
                    <a:pt x="2" y="2"/>
                  </a:lnTo>
                  <a:lnTo>
                    <a:pt x="2" y="2"/>
                  </a:lnTo>
                  <a:lnTo>
                    <a:pt x="0" y="16"/>
                  </a:lnTo>
                  <a:lnTo>
                    <a:pt x="2" y="19"/>
                  </a:lnTo>
                  <a:lnTo>
                    <a:pt x="8" y="0"/>
                  </a:lnTo>
                  <a:lnTo>
                    <a:pt x="2" y="0"/>
                  </a:lnTo>
                  <a:close/>
                  <a:moveTo>
                    <a:pt x="2" y="0"/>
                  </a:moveTo>
                  <a:lnTo>
                    <a:pt x="2" y="0"/>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91" name="Freeform 13">
              <a:extLst>
                <a:ext uri="{FF2B5EF4-FFF2-40B4-BE49-F238E27FC236}">
                  <a16:creationId xmlns:a16="http://schemas.microsoft.com/office/drawing/2014/main" id="{22D5A900-7370-0149-9E4D-99016D8065E1}"/>
                </a:ext>
              </a:extLst>
            </p:cNvPr>
            <p:cNvSpPr>
              <a:spLocks noEditPoints="1"/>
            </p:cNvSpPr>
            <p:nvPr/>
          </p:nvSpPr>
          <p:spPr bwMode="auto">
            <a:xfrm>
              <a:off x="4142668" y="2367772"/>
              <a:ext cx="11476" cy="29918"/>
            </a:xfrm>
            <a:custGeom>
              <a:avLst/>
              <a:gdLst>
                <a:gd name="T0" fmla="*/ 2 w 8"/>
                <a:gd name="T1" fmla="*/ 0 h 19"/>
                <a:gd name="T2" fmla="*/ 0 w 8"/>
                <a:gd name="T3" fmla="*/ 2 h 19"/>
                <a:gd name="T4" fmla="*/ 0 w 8"/>
                <a:gd name="T5" fmla="*/ 5 h 19"/>
                <a:gd name="T6" fmla="*/ 2 w 8"/>
                <a:gd name="T7" fmla="*/ 2 h 19"/>
                <a:gd name="T8" fmla="*/ 2 w 8"/>
                <a:gd name="T9" fmla="*/ 2 h 19"/>
                <a:gd name="T10" fmla="*/ 0 w 8"/>
                <a:gd name="T11" fmla="*/ 16 h 19"/>
                <a:gd name="T12" fmla="*/ 2 w 8"/>
                <a:gd name="T13" fmla="*/ 19 h 19"/>
                <a:gd name="T14" fmla="*/ 8 w 8"/>
                <a:gd name="T15" fmla="*/ 0 h 19"/>
                <a:gd name="T16" fmla="*/ 2 w 8"/>
                <a:gd name="T17" fmla="*/ 0 h 19"/>
                <a:gd name="T18" fmla="*/ 2 w 8"/>
                <a:gd name="T19" fmla="*/ 0 h 19"/>
                <a:gd name="T20" fmla="*/ 2 w 8"/>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9">
                  <a:moveTo>
                    <a:pt x="2" y="0"/>
                  </a:moveTo>
                  <a:lnTo>
                    <a:pt x="0" y="2"/>
                  </a:lnTo>
                  <a:lnTo>
                    <a:pt x="0" y="5"/>
                  </a:lnTo>
                  <a:lnTo>
                    <a:pt x="2" y="2"/>
                  </a:lnTo>
                  <a:lnTo>
                    <a:pt x="2" y="2"/>
                  </a:lnTo>
                  <a:lnTo>
                    <a:pt x="0" y="16"/>
                  </a:lnTo>
                  <a:lnTo>
                    <a:pt x="2" y="19"/>
                  </a:lnTo>
                  <a:lnTo>
                    <a:pt x="8" y="0"/>
                  </a:lnTo>
                  <a:lnTo>
                    <a:pt x="2" y="0"/>
                  </a:lnTo>
                  <a:moveTo>
                    <a:pt x="2" y="0"/>
                  </a:move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92" name="Freeform 14">
              <a:extLst>
                <a:ext uri="{FF2B5EF4-FFF2-40B4-BE49-F238E27FC236}">
                  <a16:creationId xmlns:a16="http://schemas.microsoft.com/office/drawing/2014/main" id="{A3D29292-E5BE-604A-A72F-D906F5FD6F95}"/>
                </a:ext>
              </a:extLst>
            </p:cNvPr>
            <p:cNvSpPr>
              <a:spLocks noEditPoints="1"/>
            </p:cNvSpPr>
            <p:nvPr/>
          </p:nvSpPr>
          <p:spPr bwMode="auto">
            <a:xfrm>
              <a:off x="4163327" y="2370074"/>
              <a:ext cx="11478" cy="29917"/>
            </a:xfrm>
            <a:custGeom>
              <a:avLst/>
              <a:gdLst>
                <a:gd name="T0" fmla="*/ 5 w 8"/>
                <a:gd name="T1" fmla="*/ 19 h 19"/>
                <a:gd name="T2" fmla="*/ 8 w 8"/>
                <a:gd name="T3" fmla="*/ 3 h 19"/>
                <a:gd name="T4" fmla="*/ 5 w 8"/>
                <a:gd name="T5" fmla="*/ 0 h 19"/>
                <a:gd name="T6" fmla="*/ 0 w 8"/>
                <a:gd name="T7" fmla="*/ 3 h 19"/>
                <a:gd name="T8" fmla="*/ 0 w 8"/>
                <a:gd name="T9" fmla="*/ 6 h 19"/>
                <a:gd name="T10" fmla="*/ 3 w 8"/>
                <a:gd name="T11" fmla="*/ 6 h 19"/>
                <a:gd name="T12" fmla="*/ 3 w 8"/>
                <a:gd name="T13" fmla="*/ 6 h 19"/>
                <a:gd name="T14" fmla="*/ 0 w 8"/>
                <a:gd name="T15" fmla="*/ 17 h 19"/>
                <a:gd name="T16" fmla="*/ 5 w 8"/>
                <a:gd name="T17" fmla="*/ 19 h 19"/>
                <a:gd name="T18" fmla="*/ 5 w 8"/>
                <a:gd name="T19" fmla="*/ 19 h 19"/>
                <a:gd name="T20" fmla="*/ 5 w 8"/>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9">
                  <a:moveTo>
                    <a:pt x="5" y="19"/>
                  </a:moveTo>
                  <a:lnTo>
                    <a:pt x="8" y="3"/>
                  </a:lnTo>
                  <a:lnTo>
                    <a:pt x="5" y="0"/>
                  </a:lnTo>
                  <a:lnTo>
                    <a:pt x="0" y="3"/>
                  </a:lnTo>
                  <a:lnTo>
                    <a:pt x="0" y="6"/>
                  </a:lnTo>
                  <a:lnTo>
                    <a:pt x="3" y="6"/>
                  </a:lnTo>
                  <a:lnTo>
                    <a:pt x="3" y="6"/>
                  </a:lnTo>
                  <a:lnTo>
                    <a:pt x="0" y="17"/>
                  </a:lnTo>
                  <a:lnTo>
                    <a:pt x="5" y="19"/>
                  </a:lnTo>
                  <a:close/>
                  <a:moveTo>
                    <a:pt x="5" y="19"/>
                  </a:moveTo>
                  <a:lnTo>
                    <a:pt x="5" y="1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93" name="Freeform 15">
              <a:extLst>
                <a:ext uri="{FF2B5EF4-FFF2-40B4-BE49-F238E27FC236}">
                  <a16:creationId xmlns:a16="http://schemas.microsoft.com/office/drawing/2014/main" id="{93A6220F-198C-0E4B-AF71-08392FBB64C8}"/>
                </a:ext>
              </a:extLst>
            </p:cNvPr>
            <p:cNvSpPr>
              <a:spLocks noEditPoints="1"/>
            </p:cNvSpPr>
            <p:nvPr/>
          </p:nvSpPr>
          <p:spPr bwMode="auto">
            <a:xfrm>
              <a:off x="4163327" y="2370074"/>
              <a:ext cx="11478" cy="29917"/>
            </a:xfrm>
            <a:custGeom>
              <a:avLst/>
              <a:gdLst>
                <a:gd name="T0" fmla="*/ 5 w 8"/>
                <a:gd name="T1" fmla="*/ 19 h 19"/>
                <a:gd name="T2" fmla="*/ 8 w 8"/>
                <a:gd name="T3" fmla="*/ 3 h 19"/>
                <a:gd name="T4" fmla="*/ 5 w 8"/>
                <a:gd name="T5" fmla="*/ 0 h 19"/>
                <a:gd name="T6" fmla="*/ 0 w 8"/>
                <a:gd name="T7" fmla="*/ 3 h 19"/>
                <a:gd name="T8" fmla="*/ 0 w 8"/>
                <a:gd name="T9" fmla="*/ 6 h 19"/>
                <a:gd name="T10" fmla="*/ 3 w 8"/>
                <a:gd name="T11" fmla="*/ 6 h 19"/>
                <a:gd name="T12" fmla="*/ 3 w 8"/>
                <a:gd name="T13" fmla="*/ 6 h 19"/>
                <a:gd name="T14" fmla="*/ 0 w 8"/>
                <a:gd name="T15" fmla="*/ 17 h 19"/>
                <a:gd name="T16" fmla="*/ 5 w 8"/>
                <a:gd name="T17" fmla="*/ 19 h 19"/>
                <a:gd name="T18" fmla="*/ 5 w 8"/>
                <a:gd name="T19" fmla="*/ 19 h 19"/>
                <a:gd name="T20" fmla="*/ 5 w 8"/>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9">
                  <a:moveTo>
                    <a:pt x="5" y="19"/>
                  </a:moveTo>
                  <a:lnTo>
                    <a:pt x="8" y="3"/>
                  </a:lnTo>
                  <a:lnTo>
                    <a:pt x="5" y="0"/>
                  </a:lnTo>
                  <a:lnTo>
                    <a:pt x="0" y="3"/>
                  </a:lnTo>
                  <a:lnTo>
                    <a:pt x="0" y="6"/>
                  </a:lnTo>
                  <a:lnTo>
                    <a:pt x="3" y="6"/>
                  </a:lnTo>
                  <a:lnTo>
                    <a:pt x="3" y="6"/>
                  </a:lnTo>
                  <a:lnTo>
                    <a:pt x="0" y="17"/>
                  </a:lnTo>
                  <a:lnTo>
                    <a:pt x="5" y="19"/>
                  </a:lnTo>
                  <a:moveTo>
                    <a:pt x="5" y="19"/>
                  </a:moveTo>
                  <a:lnTo>
                    <a:pt x="5" y="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94" name="Freeform 16">
              <a:extLst>
                <a:ext uri="{FF2B5EF4-FFF2-40B4-BE49-F238E27FC236}">
                  <a16:creationId xmlns:a16="http://schemas.microsoft.com/office/drawing/2014/main" id="{799F9954-AA15-6C4E-A7FE-77267E477AA1}"/>
                </a:ext>
              </a:extLst>
            </p:cNvPr>
            <p:cNvSpPr>
              <a:spLocks noEditPoints="1"/>
            </p:cNvSpPr>
            <p:nvPr/>
          </p:nvSpPr>
          <p:spPr bwMode="auto">
            <a:xfrm>
              <a:off x="4179395" y="2374677"/>
              <a:ext cx="20658" cy="34519"/>
            </a:xfrm>
            <a:custGeom>
              <a:avLst/>
              <a:gdLst>
                <a:gd name="T0" fmla="*/ 4 w 5"/>
                <a:gd name="T1" fmla="*/ 1 h 8"/>
                <a:gd name="T2" fmla="*/ 0 w 5"/>
                <a:gd name="T3" fmla="*/ 3 h 8"/>
                <a:gd name="T4" fmla="*/ 2 w 5"/>
                <a:gd name="T5" fmla="*/ 7 h 8"/>
                <a:gd name="T6" fmla="*/ 5 w 5"/>
                <a:gd name="T7" fmla="*/ 5 h 8"/>
                <a:gd name="T8" fmla="*/ 4 w 5"/>
                <a:gd name="T9" fmla="*/ 1 h 8"/>
                <a:gd name="T10" fmla="*/ 3 w 5"/>
                <a:gd name="T11" fmla="*/ 4 h 8"/>
                <a:gd name="T12" fmla="*/ 2 w 5"/>
                <a:gd name="T13" fmla="*/ 6 h 8"/>
                <a:gd name="T14" fmla="*/ 2 w 5"/>
                <a:gd name="T15" fmla="*/ 4 h 8"/>
                <a:gd name="T16" fmla="*/ 3 w 5"/>
                <a:gd name="T17" fmla="*/ 2 h 8"/>
                <a:gd name="T18" fmla="*/ 3 w 5"/>
                <a:gd name="T19" fmla="*/ 4 h 8"/>
                <a:gd name="T20" fmla="*/ 3 w 5"/>
                <a:gd name="T21" fmla="*/ 4 h 8"/>
                <a:gd name="T22" fmla="*/ 3 w 5"/>
                <a:gd name="T23"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8">
                  <a:moveTo>
                    <a:pt x="4" y="1"/>
                  </a:moveTo>
                  <a:cubicBezTo>
                    <a:pt x="2" y="0"/>
                    <a:pt x="1" y="2"/>
                    <a:pt x="0" y="3"/>
                  </a:cubicBezTo>
                  <a:cubicBezTo>
                    <a:pt x="0" y="5"/>
                    <a:pt x="0" y="7"/>
                    <a:pt x="2" y="7"/>
                  </a:cubicBezTo>
                  <a:cubicBezTo>
                    <a:pt x="3" y="8"/>
                    <a:pt x="4" y="7"/>
                    <a:pt x="5" y="5"/>
                  </a:cubicBezTo>
                  <a:cubicBezTo>
                    <a:pt x="5" y="3"/>
                    <a:pt x="5" y="2"/>
                    <a:pt x="4" y="1"/>
                  </a:cubicBezTo>
                  <a:close/>
                  <a:moveTo>
                    <a:pt x="3" y="4"/>
                  </a:moveTo>
                  <a:cubicBezTo>
                    <a:pt x="3" y="6"/>
                    <a:pt x="2" y="6"/>
                    <a:pt x="2" y="6"/>
                  </a:cubicBezTo>
                  <a:cubicBezTo>
                    <a:pt x="1" y="6"/>
                    <a:pt x="1" y="5"/>
                    <a:pt x="2" y="4"/>
                  </a:cubicBezTo>
                  <a:cubicBezTo>
                    <a:pt x="2" y="2"/>
                    <a:pt x="3" y="2"/>
                    <a:pt x="3" y="2"/>
                  </a:cubicBezTo>
                  <a:cubicBezTo>
                    <a:pt x="4" y="2"/>
                    <a:pt x="4" y="3"/>
                    <a:pt x="3" y="4"/>
                  </a:cubicBezTo>
                  <a:close/>
                  <a:moveTo>
                    <a:pt x="3" y="4"/>
                  </a:moveTo>
                  <a:cubicBezTo>
                    <a:pt x="3" y="4"/>
                    <a:pt x="3" y="4"/>
                    <a:pt x="3" y="4"/>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95" name="Freeform 17">
              <a:extLst>
                <a:ext uri="{FF2B5EF4-FFF2-40B4-BE49-F238E27FC236}">
                  <a16:creationId xmlns:a16="http://schemas.microsoft.com/office/drawing/2014/main" id="{B8F72D19-AEBF-5F4A-A8E9-86D6EB5B16BB}"/>
                </a:ext>
              </a:extLst>
            </p:cNvPr>
            <p:cNvSpPr>
              <a:spLocks noEditPoints="1"/>
            </p:cNvSpPr>
            <p:nvPr/>
          </p:nvSpPr>
          <p:spPr bwMode="auto">
            <a:xfrm>
              <a:off x="4200054" y="2383882"/>
              <a:ext cx="25251" cy="34519"/>
            </a:xfrm>
            <a:custGeom>
              <a:avLst/>
              <a:gdLst>
                <a:gd name="T0" fmla="*/ 1 w 6"/>
                <a:gd name="T1" fmla="*/ 7 h 8"/>
                <a:gd name="T2" fmla="*/ 5 w 6"/>
                <a:gd name="T3" fmla="*/ 5 h 8"/>
                <a:gd name="T4" fmla="*/ 4 w 6"/>
                <a:gd name="T5" fmla="*/ 1 h 8"/>
                <a:gd name="T6" fmla="*/ 0 w 6"/>
                <a:gd name="T7" fmla="*/ 3 h 8"/>
                <a:gd name="T8" fmla="*/ 1 w 6"/>
                <a:gd name="T9" fmla="*/ 7 h 8"/>
                <a:gd name="T10" fmla="*/ 2 w 6"/>
                <a:gd name="T11" fmla="*/ 4 h 8"/>
                <a:gd name="T12" fmla="*/ 3 w 6"/>
                <a:gd name="T13" fmla="*/ 2 h 8"/>
                <a:gd name="T14" fmla="*/ 3 w 6"/>
                <a:gd name="T15" fmla="*/ 4 h 8"/>
                <a:gd name="T16" fmla="*/ 2 w 6"/>
                <a:gd name="T17" fmla="*/ 6 h 8"/>
                <a:gd name="T18" fmla="*/ 2 w 6"/>
                <a:gd name="T19" fmla="*/ 4 h 8"/>
                <a:gd name="T20" fmla="*/ 2 w 6"/>
                <a:gd name="T21" fmla="*/ 4 h 8"/>
                <a:gd name="T22" fmla="*/ 2 w 6"/>
                <a:gd name="T23"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8">
                  <a:moveTo>
                    <a:pt x="1" y="7"/>
                  </a:moveTo>
                  <a:cubicBezTo>
                    <a:pt x="3" y="8"/>
                    <a:pt x="4" y="7"/>
                    <a:pt x="5" y="5"/>
                  </a:cubicBezTo>
                  <a:cubicBezTo>
                    <a:pt x="6" y="3"/>
                    <a:pt x="5" y="2"/>
                    <a:pt x="4" y="1"/>
                  </a:cubicBezTo>
                  <a:cubicBezTo>
                    <a:pt x="2" y="0"/>
                    <a:pt x="1" y="1"/>
                    <a:pt x="0" y="3"/>
                  </a:cubicBezTo>
                  <a:cubicBezTo>
                    <a:pt x="0" y="5"/>
                    <a:pt x="0" y="6"/>
                    <a:pt x="1" y="7"/>
                  </a:cubicBezTo>
                  <a:close/>
                  <a:moveTo>
                    <a:pt x="2" y="4"/>
                  </a:moveTo>
                  <a:cubicBezTo>
                    <a:pt x="2" y="2"/>
                    <a:pt x="3" y="2"/>
                    <a:pt x="3" y="2"/>
                  </a:cubicBezTo>
                  <a:cubicBezTo>
                    <a:pt x="4" y="2"/>
                    <a:pt x="4" y="3"/>
                    <a:pt x="3" y="4"/>
                  </a:cubicBezTo>
                  <a:cubicBezTo>
                    <a:pt x="3" y="6"/>
                    <a:pt x="2" y="6"/>
                    <a:pt x="2" y="6"/>
                  </a:cubicBezTo>
                  <a:cubicBezTo>
                    <a:pt x="1" y="6"/>
                    <a:pt x="1" y="5"/>
                    <a:pt x="2" y="4"/>
                  </a:cubicBezTo>
                  <a:close/>
                  <a:moveTo>
                    <a:pt x="2" y="4"/>
                  </a:moveTo>
                  <a:cubicBezTo>
                    <a:pt x="2" y="4"/>
                    <a:pt x="2" y="4"/>
                    <a:pt x="2" y="4"/>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96" name="Freeform 18">
              <a:extLst>
                <a:ext uri="{FF2B5EF4-FFF2-40B4-BE49-F238E27FC236}">
                  <a16:creationId xmlns:a16="http://schemas.microsoft.com/office/drawing/2014/main" id="{10E84029-C55B-5847-A0E0-01AF1A88DC49}"/>
                </a:ext>
              </a:extLst>
            </p:cNvPr>
            <p:cNvSpPr>
              <a:spLocks noEditPoints="1"/>
            </p:cNvSpPr>
            <p:nvPr/>
          </p:nvSpPr>
          <p:spPr bwMode="auto">
            <a:xfrm>
              <a:off x="4225304" y="2397690"/>
              <a:ext cx="18364" cy="25314"/>
            </a:xfrm>
            <a:custGeom>
              <a:avLst/>
              <a:gdLst>
                <a:gd name="T0" fmla="*/ 5 w 11"/>
                <a:gd name="T1" fmla="*/ 16 h 16"/>
                <a:gd name="T2" fmla="*/ 11 w 11"/>
                <a:gd name="T3" fmla="*/ 0 h 16"/>
                <a:gd name="T4" fmla="*/ 8 w 11"/>
                <a:gd name="T5" fmla="*/ 0 h 16"/>
                <a:gd name="T6" fmla="*/ 3 w 11"/>
                <a:gd name="T7" fmla="*/ 0 h 16"/>
                <a:gd name="T8" fmla="*/ 3 w 11"/>
                <a:gd name="T9" fmla="*/ 2 h 16"/>
                <a:gd name="T10" fmla="*/ 5 w 11"/>
                <a:gd name="T11" fmla="*/ 2 h 16"/>
                <a:gd name="T12" fmla="*/ 5 w 11"/>
                <a:gd name="T13" fmla="*/ 2 h 16"/>
                <a:gd name="T14" fmla="*/ 0 w 11"/>
                <a:gd name="T15" fmla="*/ 16 h 16"/>
                <a:gd name="T16" fmla="*/ 5 w 11"/>
                <a:gd name="T17" fmla="*/ 16 h 16"/>
                <a:gd name="T18" fmla="*/ 5 w 11"/>
                <a:gd name="T19" fmla="*/ 16 h 16"/>
                <a:gd name="T20" fmla="*/ 5 w 11"/>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6">
                  <a:moveTo>
                    <a:pt x="5" y="16"/>
                  </a:moveTo>
                  <a:lnTo>
                    <a:pt x="11" y="0"/>
                  </a:lnTo>
                  <a:lnTo>
                    <a:pt x="8" y="0"/>
                  </a:lnTo>
                  <a:lnTo>
                    <a:pt x="3" y="0"/>
                  </a:lnTo>
                  <a:lnTo>
                    <a:pt x="3" y="2"/>
                  </a:lnTo>
                  <a:lnTo>
                    <a:pt x="5" y="2"/>
                  </a:lnTo>
                  <a:lnTo>
                    <a:pt x="5" y="2"/>
                  </a:lnTo>
                  <a:lnTo>
                    <a:pt x="0" y="16"/>
                  </a:lnTo>
                  <a:lnTo>
                    <a:pt x="5" y="16"/>
                  </a:lnTo>
                  <a:close/>
                  <a:moveTo>
                    <a:pt x="5" y="16"/>
                  </a:moveTo>
                  <a:lnTo>
                    <a:pt x="5" y="16"/>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97" name="Freeform 19">
              <a:extLst>
                <a:ext uri="{FF2B5EF4-FFF2-40B4-BE49-F238E27FC236}">
                  <a16:creationId xmlns:a16="http://schemas.microsoft.com/office/drawing/2014/main" id="{3CB31EE3-A0DB-5343-B1B4-8A6FAC4AA1F2}"/>
                </a:ext>
              </a:extLst>
            </p:cNvPr>
            <p:cNvSpPr>
              <a:spLocks noEditPoints="1"/>
            </p:cNvSpPr>
            <p:nvPr/>
          </p:nvSpPr>
          <p:spPr bwMode="auto">
            <a:xfrm>
              <a:off x="4225304" y="2397690"/>
              <a:ext cx="18364" cy="25314"/>
            </a:xfrm>
            <a:custGeom>
              <a:avLst/>
              <a:gdLst>
                <a:gd name="T0" fmla="*/ 5 w 11"/>
                <a:gd name="T1" fmla="*/ 16 h 16"/>
                <a:gd name="T2" fmla="*/ 11 w 11"/>
                <a:gd name="T3" fmla="*/ 0 h 16"/>
                <a:gd name="T4" fmla="*/ 8 w 11"/>
                <a:gd name="T5" fmla="*/ 0 h 16"/>
                <a:gd name="T6" fmla="*/ 3 w 11"/>
                <a:gd name="T7" fmla="*/ 0 h 16"/>
                <a:gd name="T8" fmla="*/ 3 w 11"/>
                <a:gd name="T9" fmla="*/ 2 h 16"/>
                <a:gd name="T10" fmla="*/ 5 w 11"/>
                <a:gd name="T11" fmla="*/ 2 h 16"/>
                <a:gd name="T12" fmla="*/ 5 w 11"/>
                <a:gd name="T13" fmla="*/ 2 h 16"/>
                <a:gd name="T14" fmla="*/ 0 w 11"/>
                <a:gd name="T15" fmla="*/ 16 h 16"/>
                <a:gd name="T16" fmla="*/ 5 w 11"/>
                <a:gd name="T17" fmla="*/ 16 h 16"/>
                <a:gd name="T18" fmla="*/ 5 w 11"/>
                <a:gd name="T19" fmla="*/ 16 h 16"/>
                <a:gd name="T20" fmla="*/ 5 w 11"/>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6">
                  <a:moveTo>
                    <a:pt x="5" y="16"/>
                  </a:moveTo>
                  <a:lnTo>
                    <a:pt x="11" y="0"/>
                  </a:lnTo>
                  <a:lnTo>
                    <a:pt x="8" y="0"/>
                  </a:lnTo>
                  <a:lnTo>
                    <a:pt x="3" y="0"/>
                  </a:lnTo>
                  <a:lnTo>
                    <a:pt x="3" y="2"/>
                  </a:lnTo>
                  <a:lnTo>
                    <a:pt x="5" y="2"/>
                  </a:lnTo>
                  <a:lnTo>
                    <a:pt x="5" y="2"/>
                  </a:lnTo>
                  <a:lnTo>
                    <a:pt x="0" y="16"/>
                  </a:lnTo>
                  <a:lnTo>
                    <a:pt x="5" y="16"/>
                  </a:lnTo>
                  <a:moveTo>
                    <a:pt x="5" y="16"/>
                  </a:moveTo>
                  <a:lnTo>
                    <a:pt x="5" y="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98" name="Freeform 20">
              <a:extLst>
                <a:ext uri="{FF2B5EF4-FFF2-40B4-BE49-F238E27FC236}">
                  <a16:creationId xmlns:a16="http://schemas.microsoft.com/office/drawing/2014/main" id="{6991A16F-72ED-5F47-9F41-21189AA0DEC9}"/>
                </a:ext>
              </a:extLst>
            </p:cNvPr>
            <p:cNvSpPr>
              <a:spLocks noEditPoints="1"/>
            </p:cNvSpPr>
            <p:nvPr/>
          </p:nvSpPr>
          <p:spPr bwMode="auto">
            <a:xfrm>
              <a:off x="4243668" y="2399991"/>
              <a:ext cx="25249" cy="29918"/>
            </a:xfrm>
            <a:custGeom>
              <a:avLst/>
              <a:gdLst>
                <a:gd name="T0" fmla="*/ 4 w 6"/>
                <a:gd name="T1" fmla="*/ 0 h 7"/>
                <a:gd name="T2" fmla="*/ 1 w 6"/>
                <a:gd name="T3" fmla="*/ 3 h 7"/>
                <a:gd name="T4" fmla="*/ 2 w 6"/>
                <a:gd name="T5" fmla="*/ 7 h 7"/>
                <a:gd name="T6" fmla="*/ 5 w 6"/>
                <a:gd name="T7" fmla="*/ 4 h 7"/>
                <a:gd name="T8" fmla="*/ 4 w 6"/>
                <a:gd name="T9" fmla="*/ 0 h 7"/>
                <a:gd name="T10" fmla="*/ 4 w 6"/>
                <a:gd name="T11" fmla="*/ 4 h 7"/>
                <a:gd name="T12" fmla="*/ 2 w 6"/>
                <a:gd name="T13" fmla="*/ 6 h 7"/>
                <a:gd name="T14" fmla="*/ 2 w 6"/>
                <a:gd name="T15" fmla="*/ 3 h 7"/>
                <a:gd name="T16" fmla="*/ 3 w 6"/>
                <a:gd name="T17" fmla="*/ 2 h 7"/>
                <a:gd name="T18" fmla="*/ 4 w 6"/>
                <a:gd name="T19" fmla="*/ 4 h 7"/>
                <a:gd name="T20" fmla="*/ 4 w 6"/>
                <a:gd name="T21" fmla="*/ 4 h 7"/>
                <a:gd name="T22" fmla="*/ 4 w 6"/>
                <a:gd name="T2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7">
                  <a:moveTo>
                    <a:pt x="4" y="0"/>
                  </a:moveTo>
                  <a:cubicBezTo>
                    <a:pt x="2" y="0"/>
                    <a:pt x="1" y="1"/>
                    <a:pt x="1" y="3"/>
                  </a:cubicBezTo>
                  <a:cubicBezTo>
                    <a:pt x="0" y="5"/>
                    <a:pt x="0" y="6"/>
                    <a:pt x="2" y="7"/>
                  </a:cubicBezTo>
                  <a:cubicBezTo>
                    <a:pt x="4" y="7"/>
                    <a:pt x="5" y="6"/>
                    <a:pt x="5" y="4"/>
                  </a:cubicBezTo>
                  <a:cubicBezTo>
                    <a:pt x="6" y="2"/>
                    <a:pt x="5" y="1"/>
                    <a:pt x="4" y="0"/>
                  </a:cubicBezTo>
                  <a:close/>
                  <a:moveTo>
                    <a:pt x="4" y="4"/>
                  </a:moveTo>
                  <a:cubicBezTo>
                    <a:pt x="3" y="5"/>
                    <a:pt x="3" y="6"/>
                    <a:pt x="2" y="6"/>
                  </a:cubicBezTo>
                  <a:cubicBezTo>
                    <a:pt x="2" y="5"/>
                    <a:pt x="2" y="5"/>
                    <a:pt x="2" y="3"/>
                  </a:cubicBezTo>
                  <a:cubicBezTo>
                    <a:pt x="2" y="2"/>
                    <a:pt x="3" y="1"/>
                    <a:pt x="3" y="2"/>
                  </a:cubicBezTo>
                  <a:cubicBezTo>
                    <a:pt x="4" y="2"/>
                    <a:pt x="4" y="2"/>
                    <a:pt x="4" y="4"/>
                  </a:cubicBezTo>
                  <a:close/>
                  <a:moveTo>
                    <a:pt x="4" y="4"/>
                  </a:moveTo>
                  <a:cubicBezTo>
                    <a:pt x="4" y="4"/>
                    <a:pt x="4" y="4"/>
                    <a:pt x="4" y="4"/>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99" name="Freeform 21">
              <a:extLst>
                <a:ext uri="{FF2B5EF4-FFF2-40B4-BE49-F238E27FC236}">
                  <a16:creationId xmlns:a16="http://schemas.microsoft.com/office/drawing/2014/main" id="{BBE714DE-7313-2F46-8BB0-640A458DBB9A}"/>
                </a:ext>
              </a:extLst>
            </p:cNvPr>
            <p:cNvSpPr>
              <a:spLocks noEditPoints="1"/>
            </p:cNvSpPr>
            <p:nvPr/>
          </p:nvSpPr>
          <p:spPr bwMode="auto">
            <a:xfrm>
              <a:off x="4271213" y="2409196"/>
              <a:ext cx="13773" cy="25315"/>
            </a:xfrm>
            <a:custGeom>
              <a:avLst/>
              <a:gdLst>
                <a:gd name="T0" fmla="*/ 3 w 8"/>
                <a:gd name="T1" fmla="*/ 0 h 16"/>
                <a:gd name="T2" fmla="*/ 0 w 8"/>
                <a:gd name="T3" fmla="*/ 0 h 16"/>
                <a:gd name="T4" fmla="*/ 0 w 8"/>
                <a:gd name="T5" fmla="*/ 2 h 16"/>
                <a:gd name="T6" fmla="*/ 3 w 8"/>
                <a:gd name="T7" fmla="*/ 2 h 16"/>
                <a:gd name="T8" fmla="*/ 3 w 8"/>
                <a:gd name="T9" fmla="*/ 2 h 16"/>
                <a:gd name="T10" fmla="*/ 0 w 8"/>
                <a:gd name="T11" fmla="*/ 16 h 16"/>
                <a:gd name="T12" fmla="*/ 6 w 8"/>
                <a:gd name="T13" fmla="*/ 16 h 16"/>
                <a:gd name="T14" fmla="*/ 8 w 8"/>
                <a:gd name="T15" fmla="*/ 0 h 16"/>
                <a:gd name="T16" fmla="*/ 3 w 8"/>
                <a:gd name="T17" fmla="*/ 0 h 16"/>
                <a:gd name="T18" fmla="*/ 3 w 8"/>
                <a:gd name="T19" fmla="*/ 0 h 16"/>
                <a:gd name="T20" fmla="*/ 3 w 8"/>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6">
                  <a:moveTo>
                    <a:pt x="3" y="0"/>
                  </a:moveTo>
                  <a:lnTo>
                    <a:pt x="0" y="0"/>
                  </a:lnTo>
                  <a:lnTo>
                    <a:pt x="0" y="2"/>
                  </a:lnTo>
                  <a:lnTo>
                    <a:pt x="3" y="2"/>
                  </a:lnTo>
                  <a:lnTo>
                    <a:pt x="3" y="2"/>
                  </a:lnTo>
                  <a:lnTo>
                    <a:pt x="0" y="16"/>
                  </a:lnTo>
                  <a:lnTo>
                    <a:pt x="6" y="16"/>
                  </a:lnTo>
                  <a:lnTo>
                    <a:pt x="8" y="0"/>
                  </a:lnTo>
                  <a:lnTo>
                    <a:pt x="3" y="0"/>
                  </a:lnTo>
                  <a:close/>
                  <a:moveTo>
                    <a:pt x="3" y="0"/>
                  </a:moveTo>
                  <a:lnTo>
                    <a:pt x="3" y="0"/>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00" name="Freeform 22">
              <a:extLst>
                <a:ext uri="{FF2B5EF4-FFF2-40B4-BE49-F238E27FC236}">
                  <a16:creationId xmlns:a16="http://schemas.microsoft.com/office/drawing/2014/main" id="{E804BA1A-F2E2-B544-8C2E-C68722901E3E}"/>
                </a:ext>
              </a:extLst>
            </p:cNvPr>
            <p:cNvSpPr>
              <a:spLocks noEditPoints="1"/>
            </p:cNvSpPr>
            <p:nvPr/>
          </p:nvSpPr>
          <p:spPr bwMode="auto">
            <a:xfrm>
              <a:off x="4271213" y="2409196"/>
              <a:ext cx="13773" cy="25315"/>
            </a:xfrm>
            <a:custGeom>
              <a:avLst/>
              <a:gdLst>
                <a:gd name="T0" fmla="*/ 3 w 8"/>
                <a:gd name="T1" fmla="*/ 0 h 16"/>
                <a:gd name="T2" fmla="*/ 0 w 8"/>
                <a:gd name="T3" fmla="*/ 0 h 16"/>
                <a:gd name="T4" fmla="*/ 0 w 8"/>
                <a:gd name="T5" fmla="*/ 2 h 16"/>
                <a:gd name="T6" fmla="*/ 3 w 8"/>
                <a:gd name="T7" fmla="*/ 2 h 16"/>
                <a:gd name="T8" fmla="*/ 3 w 8"/>
                <a:gd name="T9" fmla="*/ 2 h 16"/>
                <a:gd name="T10" fmla="*/ 0 w 8"/>
                <a:gd name="T11" fmla="*/ 16 h 16"/>
                <a:gd name="T12" fmla="*/ 6 w 8"/>
                <a:gd name="T13" fmla="*/ 16 h 16"/>
                <a:gd name="T14" fmla="*/ 8 w 8"/>
                <a:gd name="T15" fmla="*/ 0 h 16"/>
                <a:gd name="T16" fmla="*/ 3 w 8"/>
                <a:gd name="T17" fmla="*/ 0 h 16"/>
                <a:gd name="T18" fmla="*/ 3 w 8"/>
                <a:gd name="T19" fmla="*/ 0 h 16"/>
                <a:gd name="T20" fmla="*/ 3 w 8"/>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6">
                  <a:moveTo>
                    <a:pt x="3" y="0"/>
                  </a:moveTo>
                  <a:lnTo>
                    <a:pt x="0" y="0"/>
                  </a:lnTo>
                  <a:lnTo>
                    <a:pt x="0" y="2"/>
                  </a:lnTo>
                  <a:lnTo>
                    <a:pt x="3" y="2"/>
                  </a:lnTo>
                  <a:lnTo>
                    <a:pt x="3" y="2"/>
                  </a:lnTo>
                  <a:lnTo>
                    <a:pt x="0" y="16"/>
                  </a:lnTo>
                  <a:lnTo>
                    <a:pt x="6" y="16"/>
                  </a:lnTo>
                  <a:lnTo>
                    <a:pt x="8" y="0"/>
                  </a:lnTo>
                  <a:lnTo>
                    <a:pt x="3" y="0"/>
                  </a:lnTo>
                  <a:moveTo>
                    <a:pt x="3" y="0"/>
                  </a:move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01" name="Freeform 23">
              <a:extLst>
                <a:ext uri="{FF2B5EF4-FFF2-40B4-BE49-F238E27FC236}">
                  <a16:creationId xmlns:a16="http://schemas.microsoft.com/office/drawing/2014/main" id="{ECBBF187-97C8-FB40-9F16-D37FF958A248}"/>
                </a:ext>
              </a:extLst>
            </p:cNvPr>
            <p:cNvSpPr>
              <a:spLocks noEditPoints="1"/>
            </p:cNvSpPr>
            <p:nvPr/>
          </p:nvSpPr>
          <p:spPr bwMode="auto">
            <a:xfrm>
              <a:off x="4294167" y="2409196"/>
              <a:ext cx="13773" cy="29918"/>
            </a:xfrm>
            <a:custGeom>
              <a:avLst/>
              <a:gdLst>
                <a:gd name="T0" fmla="*/ 5 w 8"/>
                <a:gd name="T1" fmla="*/ 0 h 19"/>
                <a:gd name="T2" fmla="*/ 0 w 8"/>
                <a:gd name="T3" fmla="*/ 2 h 19"/>
                <a:gd name="T4" fmla="*/ 0 w 8"/>
                <a:gd name="T5" fmla="*/ 5 h 19"/>
                <a:gd name="T6" fmla="*/ 3 w 8"/>
                <a:gd name="T7" fmla="*/ 5 h 19"/>
                <a:gd name="T8" fmla="*/ 3 w 8"/>
                <a:gd name="T9" fmla="*/ 5 h 19"/>
                <a:gd name="T10" fmla="*/ 3 w 8"/>
                <a:gd name="T11" fmla="*/ 16 h 19"/>
                <a:gd name="T12" fmla="*/ 5 w 8"/>
                <a:gd name="T13" fmla="*/ 19 h 19"/>
                <a:gd name="T14" fmla="*/ 8 w 8"/>
                <a:gd name="T15" fmla="*/ 0 h 19"/>
                <a:gd name="T16" fmla="*/ 5 w 8"/>
                <a:gd name="T17" fmla="*/ 0 h 19"/>
                <a:gd name="T18" fmla="*/ 5 w 8"/>
                <a:gd name="T19" fmla="*/ 0 h 19"/>
                <a:gd name="T20" fmla="*/ 5 w 8"/>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9">
                  <a:moveTo>
                    <a:pt x="5" y="0"/>
                  </a:moveTo>
                  <a:lnTo>
                    <a:pt x="0" y="2"/>
                  </a:lnTo>
                  <a:lnTo>
                    <a:pt x="0" y="5"/>
                  </a:lnTo>
                  <a:lnTo>
                    <a:pt x="3" y="5"/>
                  </a:lnTo>
                  <a:lnTo>
                    <a:pt x="3" y="5"/>
                  </a:lnTo>
                  <a:lnTo>
                    <a:pt x="3" y="16"/>
                  </a:lnTo>
                  <a:lnTo>
                    <a:pt x="5" y="19"/>
                  </a:lnTo>
                  <a:lnTo>
                    <a:pt x="8" y="0"/>
                  </a:lnTo>
                  <a:lnTo>
                    <a:pt x="5" y="0"/>
                  </a:lnTo>
                  <a:close/>
                  <a:moveTo>
                    <a:pt x="5" y="0"/>
                  </a:moveTo>
                  <a:lnTo>
                    <a:pt x="5" y="0"/>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02" name="Freeform 24">
              <a:extLst>
                <a:ext uri="{FF2B5EF4-FFF2-40B4-BE49-F238E27FC236}">
                  <a16:creationId xmlns:a16="http://schemas.microsoft.com/office/drawing/2014/main" id="{A7E0D8C9-D460-D549-B070-971C228E7223}"/>
                </a:ext>
              </a:extLst>
            </p:cNvPr>
            <p:cNvSpPr>
              <a:spLocks noEditPoints="1"/>
            </p:cNvSpPr>
            <p:nvPr/>
          </p:nvSpPr>
          <p:spPr bwMode="auto">
            <a:xfrm>
              <a:off x="4294167" y="2409196"/>
              <a:ext cx="13773" cy="29918"/>
            </a:xfrm>
            <a:custGeom>
              <a:avLst/>
              <a:gdLst>
                <a:gd name="T0" fmla="*/ 5 w 8"/>
                <a:gd name="T1" fmla="*/ 0 h 19"/>
                <a:gd name="T2" fmla="*/ 0 w 8"/>
                <a:gd name="T3" fmla="*/ 2 h 19"/>
                <a:gd name="T4" fmla="*/ 0 w 8"/>
                <a:gd name="T5" fmla="*/ 5 h 19"/>
                <a:gd name="T6" fmla="*/ 3 w 8"/>
                <a:gd name="T7" fmla="*/ 5 h 19"/>
                <a:gd name="T8" fmla="*/ 3 w 8"/>
                <a:gd name="T9" fmla="*/ 5 h 19"/>
                <a:gd name="T10" fmla="*/ 3 w 8"/>
                <a:gd name="T11" fmla="*/ 16 h 19"/>
                <a:gd name="T12" fmla="*/ 5 w 8"/>
                <a:gd name="T13" fmla="*/ 19 h 19"/>
                <a:gd name="T14" fmla="*/ 8 w 8"/>
                <a:gd name="T15" fmla="*/ 0 h 19"/>
                <a:gd name="T16" fmla="*/ 5 w 8"/>
                <a:gd name="T17" fmla="*/ 0 h 19"/>
                <a:gd name="T18" fmla="*/ 5 w 8"/>
                <a:gd name="T19" fmla="*/ 0 h 19"/>
                <a:gd name="T20" fmla="*/ 5 w 8"/>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9">
                  <a:moveTo>
                    <a:pt x="5" y="0"/>
                  </a:moveTo>
                  <a:lnTo>
                    <a:pt x="0" y="2"/>
                  </a:lnTo>
                  <a:lnTo>
                    <a:pt x="0" y="5"/>
                  </a:lnTo>
                  <a:lnTo>
                    <a:pt x="3" y="5"/>
                  </a:lnTo>
                  <a:lnTo>
                    <a:pt x="3" y="5"/>
                  </a:lnTo>
                  <a:lnTo>
                    <a:pt x="3" y="16"/>
                  </a:lnTo>
                  <a:lnTo>
                    <a:pt x="5" y="19"/>
                  </a:lnTo>
                  <a:lnTo>
                    <a:pt x="8" y="0"/>
                  </a:lnTo>
                  <a:lnTo>
                    <a:pt x="5" y="0"/>
                  </a:lnTo>
                  <a:moveTo>
                    <a:pt x="5" y="0"/>
                  </a:move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03" name="Freeform 25">
              <a:extLst>
                <a:ext uri="{FF2B5EF4-FFF2-40B4-BE49-F238E27FC236}">
                  <a16:creationId xmlns:a16="http://schemas.microsoft.com/office/drawing/2014/main" id="{D5886EC0-22BC-E74E-94A0-9BB08DF61D2A}"/>
                </a:ext>
              </a:extLst>
            </p:cNvPr>
            <p:cNvSpPr>
              <a:spLocks noEditPoints="1"/>
            </p:cNvSpPr>
            <p:nvPr/>
          </p:nvSpPr>
          <p:spPr bwMode="auto">
            <a:xfrm>
              <a:off x="4314826" y="2409196"/>
              <a:ext cx="18364" cy="29918"/>
            </a:xfrm>
            <a:custGeom>
              <a:avLst/>
              <a:gdLst>
                <a:gd name="T0" fmla="*/ 2 w 4"/>
                <a:gd name="T1" fmla="*/ 7 h 7"/>
                <a:gd name="T2" fmla="*/ 4 w 4"/>
                <a:gd name="T3" fmla="*/ 3 h 7"/>
                <a:gd name="T4" fmla="*/ 2 w 4"/>
                <a:gd name="T5" fmla="*/ 0 h 7"/>
                <a:gd name="T6" fmla="*/ 0 w 4"/>
                <a:gd name="T7" fmla="*/ 4 h 7"/>
                <a:gd name="T8" fmla="*/ 2 w 4"/>
                <a:gd name="T9" fmla="*/ 7 h 7"/>
                <a:gd name="T10" fmla="*/ 2 w 4"/>
                <a:gd name="T11" fmla="*/ 1 h 7"/>
                <a:gd name="T12" fmla="*/ 3 w 4"/>
                <a:gd name="T13" fmla="*/ 3 h 7"/>
                <a:gd name="T14" fmla="*/ 2 w 4"/>
                <a:gd name="T15" fmla="*/ 6 h 7"/>
                <a:gd name="T16" fmla="*/ 1 w 4"/>
                <a:gd name="T17" fmla="*/ 3 h 7"/>
                <a:gd name="T18" fmla="*/ 2 w 4"/>
                <a:gd name="T19" fmla="*/ 1 h 7"/>
                <a:gd name="T20" fmla="*/ 2 w 4"/>
                <a:gd name="T21" fmla="*/ 1 h 7"/>
                <a:gd name="T22" fmla="*/ 2 w 4"/>
                <a:gd name="T2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7">
                  <a:moveTo>
                    <a:pt x="2" y="7"/>
                  </a:moveTo>
                  <a:cubicBezTo>
                    <a:pt x="4" y="7"/>
                    <a:pt x="4" y="5"/>
                    <a:pt x="4" y="3"/>
                  </a:cubicBezTo>
                  <a:cubicBezTo>
                    <a:pt x="4" y="2"/>
                    <a:pt x="4" y="0"/>
                    <a:pt x="2" y="0"/>
                  </a:cubicBezTo>
                  <a:cubicBezTo>
                    <a:pt x="0" y="0"/>
                    <a:pt x="0" y="2"/>
                    <a:pt x="0" y="4"/>
                  </a:cubicBezTo>
                  <a:cubicBezTo>
                    <a:pt x="0" y="5"/>
                    <a:pt x="1" y="7"/>
                    <a:pt x="2" y="7"/>
                  </a:cubicBezTo>
                  <a:close/>
                  <a:moveTo>
                    <a:pt x="2" y="1"/>
                  </a:moveTo>
                  <a:cubicBezTo>
                    <a:pt x="2" y="1"/>
                    <a:pt x="3" y="2"/>
                    <a:pt x="3" y="3"/>
                  </a:cubicBezTo>
                  <a:cubicBezTo>
                    <a:pt x="3" y="5"/>
                    <a:pt x="3" y="6"/>
                    <a:pt x="2" y="6"/>
                  </a:cubicBezTo>
                  <a:cubicBezTo>
                    <a:pt x="2" y="6"/>
                    <a:pt x="1" y="5"/>
                    <a:pt x="1" y="3"/>
                  </a:cubicBezTo>
                  <a:cubicBezTo>
                    <a:pt x="1" y="2"/>
                    <a:pt x="1" y="1"/>
                    <a:pt x="2" y="1"/>
                  </a:cubicBezTo>
                  <a:close/>
                  <a:moveTo>
                    <a:pt x="2" y="1"/>
                  </a:moveTo>
                  <a:cubicBezTo>
                    <a:pt x="2" y="1"/>
                    <a:pt x="2" y="1"/>
                    <a:pt x="2" y="1"/>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04" name="Freeform 26">
              <a:extLst>
                <a:ext uri="{FF2B5EF4-FFF2-40B4-BE49-F238E27FC236}">
                  <a16:creationId xmlns:a16="http://schemas.microsoft.com/office/drawing/2014/main" id="{1C33B171-AB90-0743-A4F8-74644FC5B9FC}"/>
                </a:ext>
              </a:extLst>
            </p:cNvPr>
            <p:cNvSpPr>
              <a:spLocks noEditPoints="1"/>
            </p:cNvSpPr>
            <p:nvPr/>
          </p:nvSpPr>
          <p:spPr bwMode="auto">
            <a:xfrm>
              <a:off x="4337780" y="2409196"/>
              <a:ext cx="16069" cy="25315"/>
            </a:xfrm>
            <a:custGeom>
              <a:avLst/>
              <a:gdLst>
                <a:gd name="T0" fmla="*/ 5 w 10"/>
                <a:gd name="T1" fmla="*/ 0 h 16"/>
                <a:gd name="T2" fmla="*/ 0 w 10"/>
                <a:gd name="T3" fmla="*/ 2 h 16"/>
                <a:gd name="T4" fmla="*/ 2 w 10"/>
                <a:gd name="T5" fmla="*/ 5 h 16"/>
                <a:gd name="T6" fmla="*/ 5 w 10"/>
                <a:gd name="T7" fmla="*/ 2 h 16"/>
                <a:gd name="T8" fmla="*/ 5 w 10"/>
                <a:gd name="T9" fmla="*/ 2 h 16"/>
                <a:gd name="T10" fmla="*/ 8 w 10"/>
                <a:gd name="T11" fmla="*/ 16 h 16"/>
                <a:gd name="T12" fmla="*/ 10 w 10"/>
                <a:gd name="T13" fmla="*/ 16 h 16"/>
                <a:gd name="T14" fmla="*/ 8 w 10"/>
                <a:gd name="T15" fmla="*/ 0 h 16"/>
                <a:gd name="T16" fmla="*/ 5 w 10"/>
                <a:gd name="T17" fmla="*/ 0 h 16"/>
                <a:gd name="T18" fmla="*/ 5 w 10"/>
                <a:gd name="T19" fmla="*/ 0 h 16"/>
                <a:gd name="T20" fmla="*/ 5 w 10"/>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6">
                  <a:moveTo>
                    <a:pt x="5" y="0"/>
                  </a:moveTo>
                  <a:lnTo>
                    <a:pt x="0" y="2"/>
                  </a:lnTo>
                  <a:lnTo>
                    <a:pt x="2" y="5"/>
                  </a:lnTo>
                  <a:lnTo>
                    <a:pt x="5" y="2"/>
                  </a:lnTo>
                  <a:lnTo>
                    <a:pt x="5" y="2"/>
                  </a:lnTo>
                  <a:lnTo>
                    <a:pt x="8" y="16"/>
                  </a:lnTo>
                  <a:lnTo>
                    <a:pt x="10" y="16"/>
                  </a:lnTo>
                  <a:lnTo>
                    <a:pt x="8" y="0"/>
                  </a:lnTo>
                  <a:lnTo>
                    <a:pt x="5" y="0"/>
                  </a:lnTo>
                  <a:close/>
                  <a:moveTo>
                    <a:pt x="5" y="0"/>
                  </a:moveTo>
                  <a:lnTo>
                    <a:pt x="5" y="0"/>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05" name="Freeform 27">
              <a:extLst>
                <a:ext uri="{FF2B5EF4-FFF2-40B4-BE49-F238E27FC236}">
                  <a16:creationId xmlns:a16="http://schemas.microsoft.com/office/drawing/2014/main" id="{6E5E168B-AB7F-6146-9DBD-5F128318B0CE}"/>
                </a:ext>
              </a:extLst>
            </p:cNvPr>
            <p:cNvSpPr>
              <a:spLocks noEditPoints="1"/>
            </p:cNvSpPr>
            <p:nvPr/>
          </p:nvSpPr>
          <p:spPr bwMode="auto">
            <a:xfrm>
              <a:off x="4337780" y="2409196"/>
              <a:ext cx="16069" cy="25315"/>
            </a:xfrm>
            <a:custGeom>
              <a:avLst/>
              <a:gdLst>
                <a:gd name="T0" fmla="*/ 5 w 10"/>
                <a:gd name="T1" fmla="*/ 0 h 16"/>
                <a:gd name="T2" fmla="*/ 0 w 10"/>
                <a:gd name="T3" fmla="*/ 2 h 16"/>
                <a:gd name="T4" fmla="*/ 2 w 10"/>
                <a:gd name="T5" fmla="*/ 5 h 16"/>
                <a:gd name="T6" fmla="*/ 5 w 10"/>
                <a:gd name="T7" fmla="*/ 2 h 16"/>
                <a:gd name="T8" fmla="*/ 5 w 10"/>
                <a:gd name="T9" fmla="*/ 2 h 16"/>
                <a:gd name="T10" fmla="*/ 8 w 10"/>
                <a:gd name="T11" fmla="*/ 16 h 16"/>
                <a:gd name="T12" fmla="*/ 10 w 10"/>
                <a:gd name="T13" fmla="*/ 16 h 16"/>
                <a:gd name="T14" fmla="*/ 8 w 10"/>
                <a:gd name="T15" fmla="*/ 0 h 16"/>
                <a:gd name="T16" fmla="*/ 5 w 10"/>
                <a:gd name="T17" fmla="*/ 0 h 16"/>
                <a:gd name="T18" fmla="*/ 5 w 10"/>
                <a:gd name="T19" fmla="*/ 0 h 16"/>
                <a:gd name="T20" fmla="*/ 5 w 10"/>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6">
                  <a:moveTo>
                    <a:pt x="5" y="0"/>
                  </a:moveTo>
                  <a:lnTo>
                    <a:pt x="0" y="2"/>
                  </a:lnTo>
                  <a:lnTo>
                    <a:pt x="2" y="5"/>
                  </a:lnTo>
                  <a:lnTo>
                    <a:pt x="5" y="2"/>
                  </a:lnTo>
                  <a:lnTo>
                    <a:pt x="5" y="2"/>
                  </a:lnTo>
                  <a:lnTo>
                    <a:pt x="8" y="16"/>
                  </a:lnTo>
                  <a:lnTo>
                    <a:pt x="10" y="16"/>
                  </a:lnTo>
                  <a:lnTo>
                    <a:pt x="8" y="0"/>
                  </a:lnTo>
                  <a:lnTo>
                    <a:pt x="5" y="0"/>
                  </a:lnTo>
                  <a:moveTo>
                    <a:pt x="5" y="0"/>
                  </a:move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06" name="Freeform 28">
              <a:extLst>
                <a:ext uri="{FF2B5EF4-FFF2-40B4-BE49-F238E27FC236}">
                  <a16:creationId xmlns:a16="http://schemas.microsoft.com/office/drawing/2014/main" id="{FADCE4E7-A127-8F42-9C13-94D7BC2F84F5}"/>
                </a:ext>
              </a:extLst>
            </p:cNvPr>
            <p:cNvSpPr>
              <a:spLocks noEditPoints="1"/>
            </p:cNvSpPr>
            <p:nvPr/>
          </p:nvSpPr>
          <p:spPr bwMode="auto">
            <a:xfrm>
              <a:off x="4358440" y="2399991"/>
              <a:ext cx="25249" cy="29918"/>
            </a:xfrm>
            <a:custGeom>
              <a:avLst/>
              <a:gdLst>
                <a:gd name="T0" fmla="*/ 4 w 6"/>
                <a:gd name="T1" fmla="*/ 6 h 7"/>
                <a:gd name="T2" fmla="*/ 5 w 6"/>
                <a:gd name="T3" fmla="*/ 3 h 7"/>
                <a:gd name="T4" fmla="*/ 2 w 6"/>
                <a:gd name="T5" fmla="*/ 0 h 7"/>
                <a:gd name="T6" fmla="*/ 1 w 6"/>
                <a:gd name="T7" fmla="*/ 4 h 7"/>
                <a:gd name="T8" fmla="*/ 4 w 6"/>
                <a:gd name="T9" fmla="*/ 6 h 7"/>
                <a:gd name="T10" fmla="*/ 2 w 6"/>
                <a:gd name="T11" fmla="*/ 1 h 7"/>
                <a:gd name="T12" fmla="*/ 4 w 6"/>
                <a:gd name="T13" fmla="*/ 3 h 7"/>
                <a:gd name="T14" fmla="*/ 3 w 6"/>
                <a:gd name="T15" fmla="*/ 5 h 7"/>
                <a:gd name="T16" fmla="*/ 2 w 6"/>
                <a:gd name="T17" fmla="*/ 4 h 7"/>
                <a:gd name="T18" fmla="*/ 2 w 6"/>
                <a:gd name="T19" fmla="*/ 1 h 7"/>
                <a:gd name="T20" fmla="*/ 2 w 6"/>
                <a:gd name="T21" fmla="*/ 1 h 7"/>
                <a:gd name="T22" fmla="*/ 2 w 6"/>
                <a:gd name="T2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7">
                  <a:moveTo>
                    <a:pt x="4" y="6"/>
                  </a:moveTo>
                  <a:cubicBezTo>
                    <a:pt x="5" y="6"/>
                    <a:pt x="6" y="4"/>
                    <a:pt x="5" y="3"/>
                  </a:cubicBezTo>
                  <a:cubicBezTo>
                    <a:pt x="4" y="1"/>
                    <a:pt x="3" y="0"/>
                    <a:pt x="2" y="0"/>
                  </a:cubicBezTo>
                  <a:cubicBezTo>
                    <a:pt x="0" y="1"/>
                    <a:pt x="0" y="2"/>
                    <a:pt x="1" y="4"/>
                  </a:cubicBezTo>
                  <a:cubicBezTo>
                    <a:pt x="1" y="6"/>
                    <a:pt x="2" y="7"/>
                    <a:pt x="4" y="6"/>
                  </a:cubicBezTo>
                  <a:close/>
                  <a:moveTo>
                    <a:pt x="2" y="1"/>
                  </a:moveTo>
                  <a:cubicBezTo>
                    <a:pt x="3" y="1"/>
                    <a:pt x="3" y="2"/>
                    <a:pt x="4" y="3"/>
                  </a:cubicBezTo>
                  <a:cubicBezTo>
                    <a:pt x="4" y="4"/>
                    <a:pt x="4" y="5"/>
                    <a:pt x="3" y="5"/>
                  </a:cubicBezTo>
                  <a:cubicBezTo>
                    <a:pt x="3" y="6"/>
                    <a:pt x="2" y="5"/>
                    <a:pt x="2" y="4"/>
                  </a:cubicBezTo>
                  <a:cubicBezTo>
                    <a:pt x="1" y="2"/>
                    <a:pt x="2" y="2"/>
                    <a:pt x="2" y="1"/>
                  </a:cubicBezTo>
                  <a:close/>
                  <a:moveTo>
                    <a:pt x="2" y="1"/>
                  </a:moveTo>
                  <a:cubicBezTo>
                    <a:pt x="2" y="1"/>
                    <a:pt x="2" y="1"/>
                    <a:pt x="2" y="1"/>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07" name="Freeform 29">
              <a:extLst>
                <a:ext uri="{FF2B5EF4-FFF2-40B4-BE49-F238E27FC236}">
                  <a16:creationId xmlns:a16="http://schemas.microsoft.com/office/drawing/2014/main" id="{2DB75AEA-7DD9-8046-B252-6FBB3C435094}"/>
                </a:ext>
              </a:extLst>
            </p:cNvPr>
            <p:cNvSpPr>
              <a:spLocks noEditPoints="1"/>
            </p:cNvSpPr>
            <p:nvPr/>
          </p:nvSpPr>
          <p:spPr bwMode="auto">
            <a:xfrm>
              <a:off x="4043964" y="2413799"/>
              <a:ext cx="16069" cy="25315"/>
            </a:xfrm>
            <a:custGeom>
              <a:avLst/>
              <a:gdLst>
                <a:gd name="T0" fmla="*/ 3 w 11"/>
                <a:gd name="T1" fmla="*/ 0 h 17"/>
                <a:gd name="T2" fmla="*/ 0 w 11"/>
                <a:gd name="T3" fmla="*/ 3 h 17"/>
                <a:gd name="T4" fmla="*/ 0 w 11"/>
                <a:gd name="T5" fmla="*/ 6 h 17"/>
                <a:gd name="T6" fmla="*/ 3 w 11"/>
                <a:gd name="T7" fmla="*/ 3 h 17"/>
                <a:gd name="T8" fmla="*/ 3 w 11"/>
                <a:gd name="T9" fmla="*/ 3 h 17"/>
                <a:gd name="T10" fmla="*/ 8 w 11"/>
                <a:gd name="T11" fmla="*/ 17 h 17"/>
                <a:gd name="T12" fmla="*/ 11 w 11"/>
                <a:gd name="T13" fmla="*/ 14 h 17"/>
                <a:gd name="T14" fmla="*/ 5 w 11"/>
                <a:gd name="T15" fmla="*/ 0 h 17"/>
                <a:gd name="T16" fmla="*/ 3 w 11"/>
                <a:gd name="T17" fmla="*/ 0 h 17"/>
                <a:gd name="T18" fmla="*/ 3 w 11"/>
                <a:gd name="T19" fmla="*/ 0 h 17"/>
                <a:gd name="T20" fmla="*/ 3 w 11"/>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7">
                  <a:moveTo>
                    <a:pt x="3" y="0"/>
                  </a:moveTo>
                  <a:lnTo>
                    <a:pt x="0" y="3"/>
                  </a:lnTo>
                  <a:lnTo>
                    <a:pt x="0" y="6"/>
                  </a:lnTo>
                  <a:lnTo>
                    <a:pt x="3" y="3"/>
                  </a:lnTo>
                  <a:lnTo>
                    <a:pt x="3" y="3"/>
                  </a:lnTo>
                  <a:lnTo>
                    <a:pt x="8" y="17"/>
                  </a:lnTo>
                  <a:lnTo>
                    <a:pt x="11" y="14"/>
                  </a:lnTo>
                  <a:lnTo>
                    <a:pt x="5" y="0"/>
                  </a:lnTo>
                  <a:lnTo>
                    <a:pt x="3" y="0"/>
                  </a:lnTo>
                  <a:close/>
                  <a:moveTo>
                    <a:pt x="3" y="0"/>
                  </a:moveTo>
                  <a:lnTo>
                    <a:pt x="3" y="0"/>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08" name="Freeform 30">
              <a:extLst>
                <a:ext uri="{FF2B5EF4-FFF2-40B4-BE49-F238E27FC236}">
                  <a16:creationId xmlns:a16="http://schemas.microsoft.com/office/drawing/2014/main" id="{E2833B4C-9531-8645-B5B0-2BE8A4EF68D2}"/>
                </a:ext>
              </a:extLst>
            </p:cNvPr>
            <p:cNvSpPr>
              <a:spLocks noEditPoints="1"/>
            </p:cNvSpPr>
            <p:nvPr/>
          </p:nvSpPr>
          <p:spPr bwMode="auto">
            <a:xfrm>
              <a:off x="4043964" y="2413799"/>
              <a:ext cx="16069" cy="25315"/>
            </a:xfrm>
            <a:custGeom>
              <a:avLst/>
              <a:gdLst>
                <a:gd name="T0" fmla="*/ 3 w 11"/>
                <a:gd name="T1" fmla="*/ 0 h 17"/>
                <a:gd name="T2" fmla="*/ 0 w 11"/>
                <a:gd name="T3" fmla="*/ 3 h 17"/>
                <a:gd name="T4" fmla="*/ 0 w 11"/>
                <a:gd name="T5" fmla="*/ 6 h 17"/>
                <a:gd name="T6" fmla="*/ 3 w 11"/>
                <a:gd name="T7" fmla="*/ 3 h 17"/>
                <a:gd name="T8" fmla="*/ 3 w 11"/>
                <a:gd name="T9" fmla="*/ 3 h 17"/>
                <a:gd name="T10" fmla="*/ 8 w 11"/>
                <a:gd name="T11" fmla="*/ 17 h 17"/>
                <a:gd name="T12" fmla="*/ 11 w 11"/>
                <a:gd name="T13" fmla="*/ 14 h 17"/>
                <a:gd name="T14" fmla="*/ 5 w 11"/>
                <a:gd name="T15" fmla="*/ 0 h 17"/>
                <a:gd name="T16" fmla="*/ 3 w 11"/>
                <a:gd name="T17" fmla="*/ 0 h 17"/>
                <a:gd name="T18" fmla="*/ 3 w 11"/>
                <a:gd name="T19" fmla="*/ 0 h 17"/>
                <a:gd name="T20" fmla="*/ 3 w 11"/>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7">
                  <a:moveTo>
                    <a:pt x="3" y="0"/>
                  </a:moveTo>
                  <a:lnTo>
                    <a:pt x="0" y="3"/>
                  </a:lnTo>
                  <a:lnTo>
                    <a:pt x="0" y="6"/>
                  </a:lnTo>
                  <a:lnTo>
                    <a:pt x="3" y="3"/>
                  </a:lnTo>
                  <a:lnTo>
                    <a:pt x="3" y="3"/>
                  </a:lnTo>
                  <a:lnTo>
                    <a:pt x="8" y="17"/>
                  </a:lnTo>
                  <a:lnTo>
                    <a:pt x="11" y="14"/>
                  </a:lnTo>
                  <a:lnTo>
                    <a:pt x="5" y="0"/>
                  </a:lnTo>
                  <a:lnTo>
                    <a:pt x="3" y="0"/>
                  </a:lnTo>
                  <a:moveTo>
                    <a:pt x="3" y="0"/>
                  </a:move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09" name="Freeform 31">
              <a:extLst>
                <a:ext uri="{FF2B5EF4-FFF2-40B4-BE49-F238E27FC236}">
                  <a16:creationId xmlns:a16="http://schemas.microsoft.com/office/drawing/2014/main" id="{8450CAD6-5813-D04B-A88E-206FBFB0507E}"/>
                </a:ext>
              </a:extLst>
            </p:cNvPr>
            <p:cNvSpPr>
              <a:spLocks noEditPoints="1"/>
            </p:cNvSpPr>
            <p:nvPr/>
          </p:nvSpPr>
          <p:spPr bwMode="auto">
            <a:xfrm>
              <a:off x="4064623" y="2404593"/>
              <a:ext cx="20658" cy="29918"/>
            </a:xfrm>
            <a:custGeom>
              <a:avLst/>
              <a:gdLst>
                <a:gd name="T0" fmla="*/ 2 w 5"/>
                <a:gd name="T1" fmla="*/ 0 h 7"/>
                <a:gd name="T2" fmla="*/ 0 w 5"/>
                <a:gd name="T3" fmla="*/ 4 h 7"/>
                <a:gd name="T4" fmla="*/ 3 w 5"/>
                <a:gd name="T5" fmla="*/ 7 h 7"/>
                <a:gd name="T6" fmla="*/ 5 w 5"/>
                <a:gd name="T7" fmla="*/ 3 h 7"/>
                <a:gd name="T8" fmla="*/ 2 w 5"/>
                <a:gd name="T9" fmla="*/ 0 h 7"/>
                <a:gd name="T10" fmla="*/ 3 w 5"/>
                <a:gd name="T11" fmla="*/ 6 h 7"/>
                <a:gd name="T12" fmla="*/ 2 w 5"/>
                <a:gd name="T13" fmla="*/ 4 h 7"/>
                <a:gd name="T14" fmla="*/ 2 w 5"/>
                <a:gd name="T15" fmla="*/ 1 h 7"/>
                <a:gd name="T16" fmla="*/ 3 w 5"/>
                <a:gd name="T17" fmla="*/ 3 h 7"/>
                <a:gd name="T18" fmla="*/ 3 w 5"/>
                <a:gd name="T19" fmla="*/ 6 h 7"/>
                <a:gd name="T20" fmla="*/ 3 w 5"/>
                <a:gd name="T21" fmla="*/ 6 h 7"/>
                <a:gd name="T22" fmla="*/ 3 w 5"/>
                <a:gd name="T23"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7">
                  <a:moveTo>
                    <a:pt x="2" y="0"/>
                  </a:moveTo>
                  <a:cubicBezTo>
                    <a:pt x="0" y="1"/>
                    <a:pt x="0" y="2"/>
                    <a:pt x="0" y="4"/>
                  </a:cubicBezTo>
                  <a:cubicBezTo>
                    <a:pt x="0" y="6"/>
                    <a:pt x="1" y="7"/>
                    <a:pt x="3" y="7"/>
                  </a:cubicBezTo>
                  <a:cubicBezTo>
                    <a:pt x="5" y="7"/>
                    <a:pt x="5" y="5"/>
                    <a:pt x="5" y="3"/>
                  </a:cubicBezTo>
                  <a:cubicBezTo>
                    <a:pt x="5" y="1"/>
                    <a:pt x="4" y="0"/>
                    <a:pt x="2" y="0"/>
                  </a:cubicBezTo>
                  <a:close/>
                  <a:moveTo>
                    <a:pt x="3" y="6"/>
                  </a:moveTo>
                  <a:cubicBezTo>
                    <a:pt x="2" y="6"/>
                    <a:pt x="2" y="5"/>
                    <a:pt x="2" y="4"/>
                  </a:cubicBezTo>
                  <a:cubicBezTo>
                    <a:pt x="1" y="2"/>
                    <a:pt x="2" y="2"/>
                    <a:pt x="2" y="1"/>
                  </a:cubicBezTo>
                  <a:cubicBezTo>
                    <a:pt x="3" y="1"/>
                    <a:pt x="3" y="2"/>
                    <a:pt x="3" y="3"/>
                  </a:cubicBezTo>
                  <a:cubicBezTo>
                    <a:pt x="4" y="5"/>
                    <a:pt x="3" y="6"/>
                    <a:pt x="3" y="6"/>
                  </a:cubicBezTo>
                  <a:close/>
                  <a:moveTo>
                    <a:pt x="3" y="6"/>
                  </a:moveTo>
                  <a:cubicBezTo>
                    <a:pt x="3" y="6"/>
                    <a:pt x="3" y="6"/>
                    <a:pt x="3" y="6"/>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10" name="Freeform 32">
              <a:extLst>
                <a:ext uri="{FF2B5EF4-FFF2-40B4-BE49-F238E27FC236}">
                  <a16:creationId xmlns:a16="http://schemas.microsoft.com/office/drawing/2014/main" id="{730EC8CD-A2E8-7442-9983-CBC38183C0C3}"/>
                </a:ext>
              </a:extLst>
            </p:cNvPr>
            <p:cNvSpPr>
              <a:spLocks noEditPoints="1"/>
            </p:cNvSpPr>
            <p:nvPr/>
          </p:nvSpPr>
          <p:spPr bwMode="auto">
            <a:xfrm>
              <a:off x="4089872" y="2404593"/>
              <a:ext cx="13773" cy="25315"/>
            </a:xfrm>
            <a:custGeom>
              <a:avLst/>
              <a:gdLst>
                <a:gd name="T0" fmla="*/ 0 w 9"/>
                <a:gd name="T1" fmla="*/ 3 h 16"/>
                <a:gd name="T2" fmla="*/ 0 w 9"/>
                <a:gd name="T3" fmla="*/ 5 h 16"/>
                <a:gd name="T4" fmla="*/ 6 w 9"/>
                <a:gd name="T5" fmla="*/ 3 h 16"/>
                <a:gd name="T6" fmla="*/ 6 w 9"/>
                <a:gd name="T7" fmla="*/ 3 h 16"/>
                <a:gd name="T8" fmla="*/ 6 w 9"/>
                <a:gd name="T9" fmla="*/ 16 h 16"/>
                <a:gd name="T10" fmla="*/ 9 w 9"/>
                <a:gd name="T11" fmla="*/ 16 h 16"/>
                <a:gd name="T12" fmla="*/ 9 w 9"/>
                <a:gd name="T13" fmla="*/ 0 h 16"/>
                <a:gd name="T14" fmla="*/ 6 w 9"/>
                <a:gd name="T15" fmla="*/ 0 h 16"/>
                <a:gd name="T16" fmla="*/ 0 w 9"/>
                <a:gd name="T17" fmla="*/ 3 h 16"/>
                <a:gd name="T18" fmla="*/ 0 w 9"/>
                <a:gd name="T19" fmla="*/ 3 h 16"/>
                <a:gd name="T20" fmla="*/ 0 w 9"/>
                <a:gd name="T21"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6">
                  <a:moveTo>
                    <a:pt x="0" y="3"/>
                  </a:moveTo>
                  <a:lnTo>
                    <a:pt x="0" y="5"/>
                  </a:lnTo>
                  <a:lnTo>
                    <a:pt x="6" y="3"/>
                  </a:lnTo>
                  <a:lnTo>
                    <a:pt x="6" y="3"/>
                  </a:lnTo>
                  <a:lnTo>
                    <a:pt x="6" y="16"/>
                  </a:lnTo>
                  <a:lnTo>
                    <a:pt x="9" y="16"/>
                  </a:lnTo>
                  <a:lnTo>
                    <a:pt x="9" y="0"/>
                  </a:lnTo>
                  <a:lnTo>
                    <a:pt x="6" y="0"/>
                  </a:lnTo>
                  <a:lnTo>
                    <a:pt x="0" y="3"/>
                  </a:lnTo>
                  <a:close/>
                  <a:moveTo>
                    <a:pt x="0" y="3"/>
                  </a:moveTo>
                  <a:lnTo>
                    <a:pt x="0" y="3"/>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11" name="Freeform 33">
              <a:extLst>
                <a:ext uri="{FF2B5EF4-FFF2-40B4-BE49-F238E27FC236}">
                  <a16:creationId xmlns:a16="http://schemas.microsoft.com/office/drawing/2014/main" id="{0AC7BCD4-2845-8642-B17E-D7780C17DA71}"/>
                </a:ext>
              </a:extLst>
            </p:cNvPr>
            <p:cNvSpPr>
              <a:spLocks noEditPoints="1"/>
            </p:cNvSpPr>
            <p:nvPr/>
          </p:nvSpPr>
          <p:spPr bwMode="auto">
            <a:xfrm>
              <a:off x="4089872" y="2404593"/>
              <a:ext cx="13773" cy="25315"/>
            </a:xfrm>
            <a:custGeom>
              <a:avLst/>
              <a:gdLst>
                <a:gd name="T0" fmla="*/ 0 w 9"/>
                <a:gd name="T1" fmla="*/ 3 h 16"/>
                <a:gd name="T2" fmla="*/ 0 w 9"/>
                <a:gd name="T3" fmla="*/ 5 h 16"/>
                <a:gd name="T4" fmla="*/ 6 w 9"/>
                <a:gd name="T5" fmla="*/ 3 h 16"/>
                <a:gd name="T6" fmla="*/ 6 w 9"/>
                <a:gd name="T7" fmla="*/ 3 h 16"/>
                <a:gd name="T8" fmla="*/ 6 w 9"/>
                <a:gd name="T9" fmla="*/ 16 h 16"/>
                <a:gd name="T10" fmla="*/ 9 w 9"/>
                <a:gd name="T11" fmla="*/ 16 h 16"/>
                <a:gd name="T12" fmla="*/ 9 w 9"/>
                <a:gd name="T13" fmla="*/ 0 h 16"/>
                <a:gd name="T14" fmla="*/ 6 w 9"/>
                <a:gd name="T15" fmla="*/ 0 h 16"/>
                <a:gd name="T16" fmla="*/ 0 w 9"/>
                <a:gd name="T17" fmla="*/ 3 h 16"/>
                <a:gd name="T18" fmla="*/ 0 w 9"/>
                <a:gd name="T19" fmla="*/ 3 h 16"/>
                <a:gd name="T20" fmla="*/ 0 w 9"/>
                <a:gd name="T21"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6">
                  <a:moveTo>
                    <a:pt x="0" y="3"/>
                  </a:moveTo>
                  <a:lnTo>
                    <a:pt x="0" y="5"/>
                  </a:lnTo>
                  <a:lnTo>
                    <a:pt x="6" y="3"/>
                  </a:lnTo>
                  <a:lnTo>
                    <a:pt x="6" y="3"/>
                  </a:lnTo>
                  <a:lnTo>
                    <a:pt x="6" y="16"/>
                  </a:lnTo>
                  <a:lnTo>
                    <a:pt x="9" y="16"/>
                  </a:lnTo>
                  <a:lnTo>
                    <a:pt x="9" y="0"/>
                  </a:lnTo>
                  <a:lnTo>
                    <a:pt x="6" y="0"/>
                  </a:lnTo>
                  <a:lnTo>
                    <a:pt x="0" y="3"/>
                  </a:lnTo>
                  <a:moveTo>
                    <a:pt x="0" y="3"/>
                  </a:move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12" name="Freeform 34">
              <a:extLst>
                <a:ext uri="{FF2B5EF4-FFF2-40B4-BE49-F238E27FC236}">
                  <a16:creationId xmlns:a16="http://schemas.microsoft.com/office/drawing/2014/main" id="{2039BC94-1487-6444-97AB-1278F85D4BCD}"/>
                </a:ext>
              </a:extLst>
            </p:cNvPr>
            <p:cNvSpPr>
              <a:spLocks noEditPoints="1"/>
            </p:cNvSpPr>
            <p:nvPr/>
          </p:nvSpPr>
          <p:spPr bwMode="auto">
            <a:xfrm>
              <a:off x="4110532" y="2404593"/>
              <a:ext cx="20658" cy="29918"/>
            </a:xfrm>
            <a:custGeom>
              <a:avLst/>
              <a:gdLst>
                <a:gd name="T0" fmla="*/ 3 w 5"/>
                <a:gd name="T1" fmla="*/ 0 h 7"/>
                <a:gd name="T2" fmla="*/ 0 w 5"/>
                <a:gd name="T3" fmla="*/ 3 h 7"/>
                <a:gd name="T4" fmla="*/ 2 w 5"/>
                <a:gd name="T5" fmla="*/ 6 h 7"/>
                <a:gd name="T6" fmla="*/ 5 w 5"/>
                <a:gd name="T7" fmla="*/ 3 h 7"/>
                <a:gd name="T8" fmla="*/ 3 w 5"/>
                <a:gd name="T9" fmla="*/ 0 h 7"/>
                <a:gd name="T10" fmla="*/ 3 w 5"/>
                <a:gd name="T11" fmla="*/ 3 h 7"/>
                <a:gd name="T12" fmla="*/ 2 w 5"/>
                <a:gd name="T13" fmla="*/ 5 h 7"/>
                <a:gd name="T14" fmla="*/ 2 w 5"/>
                <a:gd name="T15" fmla="*/ 3 h 7"/>
                <a:gd name="T16" fmla="*/ 3 w 5"/>
                <a:gd name="T17" fmla="*/ 1 h 7"/>
                <a:gd name="T18" fmla="*/ 3 w 5"/>
                <a:gd name="T19" fmla="*/ 3 h 7"/>
                <a:gd name="T20" fmla="*/ 3 w 5"/>
                <a:gd name="T21" fmla="*/ 3 h 7"/>
                <a:gd name="T22" fmla="*/ 3 w 5"/>
                <a:gd name="T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7">
                  <a:moveTo>
                    <a:pt x="3" y="0"/>
                  </a:moveTo>
                  <a:cubicBezTo>
                    <a:pt x="1" y="0"/>
                    <a:pt x="0" y="1"/>
                    <a:pt x="0" y="3"/>
                  </a:cubicBezTo>
                  <a:cubicBezTo>
                    <a:pt x="0" y="5"/>
                    <a:pt x="1" y="6"/>
                    <a:pt x="2" y="6"/>
                  </a:cubicBezTo>
                  <a:cubicBezTo>
                    <a:pt x="4" y="7"/>
                    <a:pt x="5" y="5"/>
                    <a:pt x="5" y="3"/>
                  </a:cubicBezTo>
                  <a:cubicBezTo>
                    <a:pt x="5" y="2"/>
                    <a:pt x="5" y="0"/>
                    <a:pt x="3" y="0"/>
                  </a:cubicBezTo>
                  <a:close/>
                  <a:moveTo>
                    <a:pt x="3" y="3"/>
                  </a:moveTo>
                  <a:cubicBezTo>
                    <a:pt x="3" y="5"/>
                    <a:pt x="3" y="5"/>
                    <a:pt x="2" y="5"/>
                  </a:cubicBezTo>
                  <a:cubicBezTo>
                    <a:pt x="2" y="5"/>
                    <a:pt x="2" y="5"/>
                    <a:pt x="2" y="3"/>
                  </a:cubicBezTo>
                  <a:cubicBezTo>
                    <a:pt x="2" y="2"/>
                    <a:pt x="2" y="1"/>
                    <a:pt x="3" y="1"/>
                  </a:cubicBezTo>
                  <a:cubicBezTo>
                    <a:pt x="3" y="1"/>
                    <a:pt x="4" y="2"/>
                    <a:pt x="3" y="3"/>
                  </a:cubicBezTo>
                  <a:close/>
                  <a:moveTo>
                    <a:pt x="3" y="3"/>
                  </a:moveTo>
                  <a:cubicBezTo>
                    <a:pt x="3" y="3"/>
                    <a:pt x="3" y="3"/>
                    <a:pt x="3" y="3"/>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13" name="Freeform 35">
              <a:extLst>
                <a:ext uri="{FF2B5EF4-FFF2-40B4-BE49-F238E27FC236}">
                  <a16:creationId xmlns:a16="http://schemas.microsoft.com/office/drawing/2014/main" id="{B2BD22DC-3587-024F-9CF9-06AE4820B781}"/>
                </a:ext>
              </a:extLst>
            </p:cNvPr>
            <p:cNvSpPr>
              <a:spLocks noEditPoints="1"/>
            </p:cNvSpPr>
            <p:nvPr/>
          </p:nvSpPr>
          <p:spPr bwMode="auto">
            <a:xfrm>
              <a:off x="4142668" y="2409196"/>
              <a:ext cx="11476" cy="25315"/>
            </a:xfrm>
            <a:custGeom>
              <a:avLst/>
              <a:gdLst>
                <a:gd name="T0" fmla="*/ 2 w 8"/>
                <a:gd name="T1" fmla="*/ 16 h 16"/>
                <a:gd name="T2" fmla="*/ 8 w 8"/>
                <a:gd name="T3" fmla="*/ 0 h 16"/>
                <a:gd name="T4" fmla="*/ 2 w 8"/>
                <a:gd name="T5" fmla="*/ 0 h 16"/>
                <a:gd name="T6" fmla="*/ 0 w 8"/>
                <a:gd name="T7" fmla="*/ 0 h 16"/>
                <a:gd name="T8" fmla="*/ 0 w 8"/>
                <a:gd name="T9" fmla="*/ 2 h 16"/>
                <a:gd name="T10" fmla="*/ 2 w 8"/>
                <a:gd name="T11" fmla="*/ 2 h 16"/>
                <a:gd name="T12" fmla="*/ 2 w 8"/>
                <a:gd name="T13" fmla="*/ 2 h 16"/>
                <a:gd name="T14" fmla="*/ 0 w 8"/>
                <a:gd name="T15" fmla="*/ 16 h 16"/>
                <a:gd name="T16" fmla="*/ 2 w 8"/>
                <a:gd name="T17" fmla="*/ 16 h 16"/>
                <a:gd name="T18" fmla="*/ 2 w 8"/>
                <a:gd name="T19" fmla="*/ 16 h 16"/>
                <a:gd name="T20" fmla="*/ 2 w 8"/>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6">
                  <a:moveTo>
                    <a:pt x="2" y="16"/>
                  </a:moveTo>
                  <a:lnTo>
                    <a:pt x="8" y="0"/>
                  </a:lnTo>
                  <a:lnTo>
                    <a:pt x="2" y="0"/>
                  </a:lnTo>
                  <a:lnTo>
                    <a:pt x="0" y="0"/>
                  </a:lnTo>
                  <a:lnTo>
                    <a:pt x="0" y="2"/>
                  </a:lnTo>
                  <a:lnTo>
                    <a:pt x="2" y="2"/>
                  </a:lnTo>
                  <a:lnTo>
                    <a:pt x="2" y="2"/>
                  </a:lnTo>
                  <a:lnTo>
                    <a:pt x="0" y="16"/>
                  </a:lnTo>
                  <a:lnTo>
                    <a:pt x="2" y="16"/>
                  </a:lnTo>
                  <a:close/>
                  <a:moveTo>
                    <a:pt x="2" y="16"/>
                  </a:moveTo>
                  <a:lnTo>
                    <a:pt x="2" y="16"/>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14" name="Freeform 36">
              <a:extLst>
                <a:ext uri="{FF2B5EF4-FFF2-40B4-BE49-F238E27FC236}">
                  <a16:creationId xmlns:a16="http://schemas.microsoft.com/office/drawing/2014/main" id="{076EC60E-CF06-7144-BC91-E74D82F4AAF2}"/>
                </a:ext>
              </a:extLst>
            </p:cNvPr>
            <p:cNvSpPr>
              <a:spLocks noEditPoints="1"/>
            </p:cNvSpPr>
            <p:nvPr/>
          </p:nvSpPr>
          <p:spPr bwMode="auto">
            <a:xfrm>
              <a:off x="4142668" y="2409196"/>
              <a:ext cx="11476" cy="25315"/>
            </a:xfrm>
            <a:custGeom>
              <a:avLst/>
              <a:gdLst>
                <a:gd name="T0" fmla="*/ 2 w 8"/>
                <a:gd name="T1" fmla="*/ 16 h 16"/>
                <a:gd name="T2" fmla="*/ 8 w 8"/>
                <a:gd name="T3" fmla="*/ 0 h 16"/>
                <a:gd name="T4" fmla="*/ 2 w 8"/>
                <a:gd name="T5" fmla="*/ 0 h 16"/>
                <a:gd name="T6" fmla="*/ 0 w 8"/>
                <a:gd name="T7" fmla="*/ 0 h 16"/>
                <a:gd name="T8" fmla="*/ 0 w 8"/>
                <a:gd name="T9" fmla="*/ 2 h 16"/>
                <a:gd name="T10" fmla="*/ 2 w 8"/>
                <a:gd name="T11" fmla="*/ 2 h 16"/>
                <a:gd name="T12" fmla="*/ 2 w 8"/>
                <a:gd name="T13" fmla="*/ 2 h 16"/>
                <a:gd name="T14" fmla="*/ 0 w 8"/>
                <a:gd name="T15" fmla="*/ 16 h 16"/>
                <a:gd name="T16" fmla="*/ 2 w 8"/>
                <a:gd name="T17" fmla="*/ 16 h 16"/>
                <a:gd name="T18" fmla="*/ 2 w 8"/>
                <a:gd name="T19" fmla="*/ 16 h 16"/>
                <a:gd name="T20" fmla="*/ 2 w 8"/>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6">
                  <a:moveTo>
                    <a:pt x="2" y="16"/>
                  </a:moveTo>
                  <a:lnTo>
                    <a:pt x="8" y="0"/>
                  </a:lnTo>
                  <a:lnTo>
                    <a:pt x="2" y="0"/>
                  </a:lnTo>
                  <a:lnTo>
                    <a:pt x="0" y="0"/>
                  </a:lnTo>
                  <a:lnTo>
                    <a:pt x="0" y="2"/>
                  </a:lnTo>
                  <a:lnTo>
                    <a:pt x="2" y="2"/>
                  </a:lnTo>
                  <a:lnTo>
                    <a:pt x="2" y="2"/>
                  </a:lnTo>
                  <a:lnTo>
                    <a:pt x="0" y="16"/>
                  </a:lnTo>
                  <a:lnTo>
                    <a:pt x="2" y="16"/>
                  </a:lnTo>
                  <a:moveTo>
                    <a:pt x="2" y="16"/>
                  </a:moveTo>
                  <a:lnTo>
                    <a:pt x="2" y="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15" name="Freeform 37">
              <a:extLst>
                <a:ext uri="{FF2B5EF4-FFF2-40B4-BE49-F238E27FC236}">
                  <a16:creationId xmlns:a16="http://schemas.microsoft.com/office/drawing/2014/main" id="{EC6243C6-7E33-2C4E-9BA4-F3BCFF575685}"/>
                </a:ext>
              </a:extLst>
            </p:cNvPr>
            <p:cNvSpPr>
              <a:spLocks noEditPoints="1"/>
            </p:cNvSpPr>
            <p:nvPr/>
          </p:nvSpPr>
          <p:spPr bwMode="auto">
            <a:xfrm>
              <a:off x="4158736" y="2413799"/>
              <a:ext cx="20660" cy="29918"/>
            </a:xfrm>
            <a:custGeom>
              <a:avLst/>
              <a:gdLst>
                <a:gd name="T0" fmla="*/ 0 w 5"/>
                <a:gd name="T1" fmla="*/ 3 h 7"/>
                <a:gd name="T2" fmla="*/ 2 w 5"/>
                <a:gd name="T3" fmla="*/ 6 h 7"/>
                <a:gd name="T4" fmla="*/ 5 w 5"/>
                <a:gd name="T5" fmla="*/ 4 h 7"/>
                <a:gd name="T6" fmla="*/ 3 w 5"/>
                <a:gd name="T7" fmla="*/ 0 h 7"/>
                <a:gd name="T8" fmla="*/ 0 w 5"/>
                <a:gd name="T9" fmla="*/ 3 h 7"/>
                <a:gd name="T10" fmla="*/ 2 w 5"/>
                <a:gd name="T11" fmla="*/ 3 h 7"/>
                <a:gd name="T12" fmla="*/ 3 w 5"/>
                <a:gd name="T13" fmla="*/ 1 h 7"/>
                <a:gd name="T14" fmla="*/ 3 w 5"/>
                <a:gd name="T15" fmla="*/ 3 h 7"/>
                <a:gd name="T16" fmla="*/ 2 w 5"/>
                <a:gd name="T17" fmla="*/ 5 h 7"/>
                <a:gd name="T18" fmla="*/ 2 w 5"/>
                <a:gd name="T19" fmla="*/ 3 h 7"/>
                <a:gd name="T20" fmla="*/ 2 w 5"/>
                <a:gd name="T21" fmla="*/ 3 h 7"/>
                <a:gd name="T22" fmla="*/ 2 w 5"/>
                <a:gd name="T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7">
                  <a:moveTo>
                    <a:pt x="0" y="3"/>
                  </a:moveTo>
                  <a:cubicBezTo>
                    <a:pt x="0" y="4"/>
                    <a:pt x="0" y="6"/>
                    <a:pt x="2" y="6"/>
                  </a:cubicBezTo>
                  <a:cubicBezTo>
                    <a:pt x="3" y="7"/>
                    <a:pt x="4" y="6"/>
                    <a:pt x="5" y="4"/>
                  </a:cubicBezTo>
                  <a:cubicBezTo>
                    <a:pt x="5" y="2"/>
                    <a:pt x="5" y="0"/>
                    <a:pt x="3" y="0"/>
                  </a:cubicBezTo>
                  <a:cubicBezTo>
                    <a:pt x="2" y="0"/>
                    <a:pt x="1" y="1"/>
                    <a:pt x="0" y="3"/>
                  </a:cubicBezTo>
                  <a:close/>
                  <a:moveTo>
                    <a:pt x="2" y="3"/>
                  </a:moveTo>
                  <a:cubicBezTo>
                    <a:pt x="2" y="1"/>
                    <a:pt x="2" y="1"/>
                    <a:pt x="3" y="1"/>
                  </a:cubicBezTo>
                  <a:cubicBezTo>
                    <a:pt x="3" y="1"/>
                    <a:pt x="4" y="2"/>
                    <a:pt x="3" y="3"/>
                  </a:cubicBezTo>
                  <a:cubicBezTo>
                    <a:pt x="3" y="5"/>
                    <a:pt x="2" y="5"/>
                    <a:pt x="2" y="5"/>
                  </a:cubicBezTo>
                  <a:cubicBezTo>
                    <a:pt x="1" y="5"/>
                    <a:pt x="1" y="4"/>
                    <a:pt x="2" y="3"/>
                  </a:cubicBezTo>
                  <a:close/>
                  <a:moveTo>
                    <a:pt x="2" y="3"/>
                  </a:moveTo>
                  <a:cubicBezTo>
                    <a:pt x="2" y="3"/>
                    <a:pt x="2" y="3"/>
                    <a:pt x="2" y="3"/>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16" name="Freeform 38">
              <a:extLst>
                <a:ext uri="{FF2B5EF4-FFF2-40B4-BE49-F238E27FC236}">
                  <a16:creationId xmlns:a16="http://schemas.microsoft.com/office/drawing/2014/main" id="{BE64B227-DD97-E14F-9437-EAD70D908AE8}"/>
                </a:ext>
              </a:extLst>
            </p:cNvPr>
            <p:cNvSpPr>
              <a:spLocks noEditPoints="1"/>
            </p:cNvSpPr>
            <p:nvPr/>
          </p:nvSpPr>
          <p:spPr bwMode="auto">
            <a:xfrm>
              <a:off x="4179395" y="2418402"/>
              <a:ext cx="20658" cy="29918"/>
            </a:xfrm>
            <a:custGeom>
              <a:avLst/>
              <a:gdLst>
                <a:gd name="T0" fmla="*/ 2 w 5"/>
                <a:gd name="T1" fmla="*/ 7 h 7"/>
                <a:gd name="T2" fmla="*/ 5 w 5"/>
                <a:gd name="T3" fmla="*/ 4 h 7"/>
                <a:gd name="T4" fmla="*/ 4 w 5"/>
                <a:gd name="T5" fmla="*/ 1 h 7"/>
                <a:gd name="T6" fmla="*/ 0 w 5"/>
                <a:gd name="T7" fmla="*/ 3 h 7"/>
                <a:gd name="T8" fmla="*/ 2 w 5"/>
                <a:gd name="T9" fmla="*/ 7 h 7"/>
                <a:gd name="T10" fmla="*/ 2 w 5"/>
                <a:gd name="T11" fmla="*/ 3 h 7"/>
                <a:gd name="T12" fmla="*/ 3 w 5"/>
                <a:gd name="T13" fmla="*/ 2 h 7"/>
                <a:gd name="T14" fmla="*/ 3 w 5"/>
                <a:gd name="T15" fmla="*/ 4 h 7"/>
                <a:gd name="T16" fmla="*/ 2 w 5"/>
                <a:gd name="T17" fmla="*/ 6 h 7"/>
                <a:gd name="T18" fmla="*/ 2 w 5"/>
                <a:gd name="T19" fmla="*/ 3 h 7"/>
                <a:gd name="T20" fmla="*/ 2 w 5"/>
                <a:gd name="T21" fmla="*/ 3 h 7"/>
                <a:gd name="T22" fmla="*/ 2 w 5"/>
                <a:gd name="T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7">
                  <a:moveTo>
                    <a:pt x="2" y="7"/>
                  </a:moveTo>
                  <a:cubicBezTo>
                    <a:pt x="3" y="7"/>
                    <a:pt x="4" y="6"/>
                    <a:pt x="5" y="4"/>
                  </a:cubicBezTo>
                  <a:cubicBezTo>
                    <a:pt x="5" y="3"/>
                    <a:pt x="5" y="1"/>
                    <a:pt x="4" y="1"/>
                  </a:cubicBezTo>
                  <a:cubicBezTo>
                    <a:pt x="2" y="0"/>
                    <a:pt x="1" y="1"/>
                    <a:pt x="0" y="3"/>
                  </a:cubicBezTo>
                  <a:cubicBezTo>
                    <a:pt x="0" y="5"/>
                    <a:pt x="0" y="6"/>
                    <a:pt x="2" y="7"/>
                  </a:cubicBezTo>
                  <a:close/>
                  <a:moveTo>
                    <a:pt x="2" y="3"/>
                  </a:moveTo>
                  <a:cubicBezTo>
                    <a:pt x="2" y="2"/>
                    <a:pt x="3" y="2"/>
                    <a:pt x="3" y="2"/>
                  </a:cubicBezTo>
                  <a:cubicBezTo>
                    <a:pt x="4" y="2"/>
                    <a:pt x="4" y="3"/>
                    <a:pt x="3" y="4"/>
                  </a:cubicBezTo>
                  <a:cubicBezTo>
                    <a:pt x="3" y="5"/>
                    <a:pt x="2" y="6"/>
                    <a:pt x="2" y="6"/>
                  </a:cubicBezTo>
                  <a:cubicBezTo>
                    <a:pt x="1" y="6"/>
                    <a:pt x="1" y="5"/>
                    <a:pt x="2" y="3"/>
                  </a:cubicBezTo>
                  <a:close/>
                  <a:moveTo>
                    <a:pt x="2" y="3"/>
                  </a:moveTo>
                  <a:cubicBezTo>
                    <a:pt x="2" y="3"/>
                    <a:pt x="2" y="3"/>
                    <a:pt x="2" y="3"/>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17" name="Freeform 39">
              <a:extLst>
                <a:ext uri="{FF2B5EF4-FFF2-40B4-BE49-F238E27FC236}">
                  <a16:creationId xmlns:a16="http://schemas.microsoft.com/office/drawing/2014/main" id="{CFC0269A-490D-C945-B2C2-F2839C77D2B3}"/>
                </a:ext>
              </a:extLst>
            </p:cNvPr>
            <p:cNvSpPr>
              <a:spLocks noEditPoints="1"/>
            </p:cNvSpPr>
            <p:nvPr/>
          </p:nvSpPr>
          <p:spPr bwMode="auto">
            <a:xfrm>
              <a:off x="4200054" y="2427607"/>
              <a:ext cx="25251" cy="29918"/>
            </a:xfrm>
            <a:custGeom>
              <a:avLst/>
              <a:gdLst>
                <a:gd name="T0" fmla="*/ 1 w 6"/>
                <a:gd name="T1" fmla="*/ 7 h 7"/>
                <a:gd name="T2" fmla="*/ 5 w 6"/>
                <a:gd name="T3" fmla="*/ 5 h 7"/>
                <a:gd name="T4" fmla="*/ 4 w 6"/>
                <a:gd name="T5" fmla="*/ 1 h 7"/>
                <a:gd name="T6" fmla="*/ 0 w 6"/>
                <a:gd name="T7" fmla="*/ 3 h 7"/>
                <a:gd name="T8" fmla="*/ 1 w 6"/>
                <a:gd name="T9" fmla="*/ 7 h 7"/>
                <a:gd name="T10" fmla="*/ 2 w 6"/>
                <a:gd name="T11" fmla="*/ 3 h 7"/>
                <a:gd name="T12" fmla="*/ 3 w 6"/>
                <a:gd name="T13" fmla="*/ 2 h 7"/>
                <a:gd name="T14" fmla="*/ 3 w 6"/>
                <a:gd name="T15" fmla="*/ 4 h 7"/>
                <a:gd name="T16" fmla="*/ 2 w 6"/>
                <a:gd name="T17" fmla="*/ 6 h 7"/>
                <a:gd name="T18" fmla="*/ 2 w 6"/>
                <a:gd name="T19" fmla="*/ 3 h 7"/>
                <a:gd name="T20" fmla="*/ 2 w 6"/>
                <a:gd name="T21" fmla="*/ 3 h 7"/>
                <a:gd name="T22" fmla="*/ 2 w 6"/>
                <a:gd name="T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7">
                  <a:moveTo>
                    <a:pt x="1" y="7"/>
                  </a:moveTo>
                  <a:cubicBezTo>
                    <a:pt x="3" y="7"/>
                    <a:pt x="4" y="6"/>
                    <a:pt x="5" y="5"/>
                  </a:cubicBezTo>
                  <a:cubicBezTo>
                    <a:pt x="6" y="3"/>
                    <a:pt x="5" y="1"/>
                    <a:pt x="4" y="1"/>
                  </a:cubicBezTo>
                  <a:cubicBezTo>
                    <a:pt x="2" y="0"/>
                    <a:pt x="1" y="1"/>
                    <a:pt x="0" y="3"/>
                  </a:cubicBezTo>
                  <a:cubicBezTo>
                    <a:pt x="0" y="4"/>
                    <a:pt x="0" y="6"/>
                    <a:pt x="1" y="7"/>
                  </a:cubicBezTo>
                  <a:close/>
                  <a:moveTo>
                    <a:pt x="2" y="3"/>
                  </a:moveTo>
                  <a:cubicBezTo>
                    <a:pt x="2" y="2"/>
                    <a:pt x="3" y="1"/>
                    <a:pt x="3" y="2"/>
                  </a:cubicBezTo>
                  <a:cubicBezTo>
                    <a:pt x="4" y="2"/>
                    <a:pt x="4" y="3"/>
                    <a:pt x="3" y="4"/>
                  </a:cubicBezTo>
                  <a:cubicBezTo>
                    <a:pt x="3" y="5"/>
                    <a:pt x="2" y="6"/>
                    <a:pt x="2" y="6"/>
                  </a:cubicBezTo>
                  <a:cubicBezTo>
                    <a:pt x="1" y="5"/>
                    <a:pt x="1" y="5"/>
                    <a:pt x="2" y="3"/>
                  </a:cubicBezTo>
                  <a:close/>
                  <a:moveTo>
                    <a:pt x="2" y="3"/>
                  </a:moveTo>
                  <a:cubicBezTo>
                    <a:pt x="2" y="3"/>
                    <a:pt x="2" y="3"/>
                    <a:pt x="2" y="3"/>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18" name="Freeform 40">
              <a:extLst>
                <a:ext uri="{FF2B5EF4-FFF2-40B4-BE49-F238E27FC236}">
                  <a16:creationId xmlns:a16="http://schemas.microsoft.com/office/drawing/2014/main" id="{43653C49-1FDA-4546-8C8B-E0C66AF2FC50}"/>
                </a:ext>
              </a:extLst>
            </p:cNvPr>
            <p:cNvSpPr>
              <a:spLocks noEditPoints="1"/>
            </p:cNvSpPr>
            <p:nvPr/>
          </p:nvSpPr>
          <p:spPr bwMode="auto">
            <a:xfrm>
              <a:off x="4220713" y="2434512"/>
              <a:ext cx="22954" cy="29917"/>
            </a:xfrm>
            <a:custGeom>
              <a:avLst/>
              <a:gdLst>
                <a:gd name="T0" fmla="*/ 2 w 5"/>
                <a:gd name="T1" fmla="*/ 7 h 7"/>
                <a:gd name="T2" fmla="*/ 5 w 5"/>
                <a:gd name="T3" fmla="*/ 4 h 7"/>
                <a:gd name="T4" fmla="*/ 4 w 5"/>
                <a:gd name="T5" fmla="*/ 1 h 7"/>
                <a:gd name="T6" fmla="*/ 0 w 5"/>
                <a:gd name="T7" fmla="*/ 3 h 7"/>
                <a:gd name="T8" fmla="*/ 2 w 5"/>
                <a:gd name="T9" fmla="*/ 7 h 7"/>
                <a:gd name="T10" fmla="*/ 2 w 5"/>
                <a:gd name="T11" fmla="*/ 3 h 7"/>
                <a:gd name="T12" fmla="*/ 3 w 5"/>
                <a:gd name="T13" fmla="*/ 2 h 7"/>
                <a:gd name="T14" fmla="*/ 4 w 5"/>
                <a:gd name="T15" fmla="*/ 4 h 7"/>
                <a:gd name="T16" fmla="*/ 2 w 5"/>
                <a:gd name="T17" fmla="*/ 6 h 7"/>
                <a:gd name="T18" fmla="*/ 2 w 5"/>
                <a:gd name="T19" fmla="*/ 3 h 7"/>
                <a:gd name="T20" fmla="*/ 2 w 5"/>
                <a:gd name="T21" fmla="*/ 3 h 7"/>
                <a:gd name="T22" fmla="*/ 2 w 5"/>
                <a:gd name="T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7">
                  <a:moveTo>
                    <a:pt x="2" y="7"/>
                  </a:moveTo>
                  <a:cubicBezTo>
                    <a:pt x="3" y="7"/>
                    <a:pt x="4" y="6"/>
                    <a:pt x="5" y="4"/>
                  </a:cubicBezTo>
                  <a:cubicBezTo>
                    <a:pt x="5" y="3"/>
                    <a:pt x="5" y="1"/>
                    <a:pt x="4" y="1"/>
                  </a:cubicBezTo>
                  <a:cubicBezTo>
                    <a:pt x="2" y="0"/>
                    <a:pt x="1" y="1"/>
                    <a:pt x="0" y="3"/>
                  </a:cubicBezTo>
                  <a:cubicBezTo>
                    <a:pt x="0" y="4"/>
                    <a:pt x="0" y="6"/>
                    <a:pt x="2" y="7"/>
                  </a:cubicBezTo>
                  <a:close/>
                  <a:moveTo>
                    <a:pt x="2" y="3"/>
                  </a:moveTo>
                  <a:cubicBezTo>
                    <a:pt x="2" y="2"/>
                    <a:pt x="3" y="1"/>
                    <a:pt x="3" y="2"/>
                  </a:cubicBezTo>
                  <a:cubicBezTo>
                    <a:pt x="4" y="2"/>
                    <a:pt x="4" y="3"/>
                    <a:pt x="4" y="4"/>
                  </a:cubicBezTo>
                  <a:cubicBezTo>
                    <a:pt x="3" y="5"/>
                    <a:pt x="3" y="6"/>
                    <a:pt x="2" y="6"/>
                  </a:cubicBezTo>
                  <a:cubicBezTo>
                    <a:pt x="1" y="5"/>
                    <a:pt x="1" y="5"/>
                    <a:pt x="2" y="3"/>
                  </a:cubicBezTo>
                  <a:close/>
                  <a:moveTo>
                    <a:pt x="2" y="3"/>
                  </a:moveTo>
                  <a:cubicBezTo>
                    <a:pt x="2" y="3"/>
                    <a:pt x="2" y="3"/>
                    <a:pt x="2" y="3"/>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19" name="Freeform 41">
              <a:extLst>
                <a:ext uri="{FF2B5EF4-FFF2-40B4-BE49-F238E27FC236}">
                  <a16:creationId xmlns:a16="http://schemas.microsoft.com/office/drawing/2014/main" id="{3169D385-D793-3D46-B451-48950F217CDD}"/>
                </a:ext>
              </a:extLst>
            </p:cNvPr>
            <p:cNvSpPr>
              <a:spLocks noEditPoints="1"/>
            </p:cNvSpPr>
            <p:nvPr/>
          </p:nvSpPr>
          <p:spPr bwMode="auto">
            <a:xfrm>
              <a:off x="4250553" y="2443717"/>
              <a:ext cx="13773" cy="25314"/>
            </a:xfrm>
            <a:custGeom>
              <a:avLst/>
              <a:gdLst>
                <a:gd name="T0" fmla="*/ 3 w 8"/>
                <a:gd name="T1" fmla="*/ 17 h 17"/>
                <a:gd name="T2" fmla="*/ 8 w 8"/>
                <a:gd name="T3" fmla="*/ 0 h 17"/>
                <a:gd name="T4" fmla="*/ 3 w 8"/>
                <a:gd name="T5" fmla="*/ 0 h 17"/>
                <a:gd name="T6" fmla="*/ 0 w 8"/>
                <a:gd name="T7" fmla="*/ 0 h 17"/>
                <a:gd name="T8" fmla="*/ 0 w 8"/>
                <a:gd name="T9" fmla="*/ 6 h 17"/>
                <a:gd name="T10" fmla="*/ 3 w 8"/>
                <a:gd name="T11" fmla="*/ 3 h 17"/>
                <a:gd name="T12" fmla="*/ 3 w 8"/>
                <a:gd name="T13" fmla="*/ 3 h 17"/>
                <a:gd name="T14" fmla="*/ 0 w 8"/>
                <a:gd name="T15" fmla="*/ 17 h 17"/>
                <a:gd name="T16" fmla="*/ 3 w 8"/>
                <a:gd name="T17" fmla="*/ 17 h 17"/>
                <a:gd name="T18" fmla="*/ 3 w 8"/>
                <a:gd name="T19" fmla="*/ 17 h 17"/>
                <a:gd name="T20" fmla="*/ 3 w 8"/>
                <a:gd name="T2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7">
                  <a:moveTo>
                    <a:pt x="3" y="17"/>
                  </a:moveTo>
                  <a:lnTo>
                    <a:pt x="8" y="0"/>
                  </a:lnTo>
                  <a:lnTo>
                    <a:pt x="3" y="0"/>
                  </a:lnTo>
                  <a:lnTo>
                    <a:pt x="0" y="0"/>
                  </a:lnTo>
                  <a:lnTo>
                    <a:pt x="0" y="6"/>
                  </a:lnTo>
                  <a:lnTo>
                    <a:pt x="3" y="3"/>
                  </a:lnTo>
                  <a:lnTo>
                    <a:pt x="3" y="3"/>
                  </a:lnTo>
                  <a:lnTo>
                    <a:pt x="0" y="17"/>
                  </a:lnTo>
                  <a:lnTo>
                    <a:pt x="3" y="17"/>
                  </a:lnTo>
                  <a:close/>
                  <a:moveTo>
                    <a:pt x="3" y="17"/>
                  </a:moveTo>
                  <a:lnTo>
                    <a:pt x="3" y="17"/>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20" name="Freeform 42">
              <a:extLst>
                <a:ext uri="{FF2B5EF4-FFF2-40B4-BE49-F238E27FC236}">
                  <a16:creationId xmlns:a16="http://schemas.microsoft.com/office/drawing/2014/main" id="{D68B5624-E4E8-704F-8BAE-849CDBEB79D2}"/>
                </a:ext>
              </a:extLst>
            </p:cNvPr>
            <p:cNvSpPr>
              <a:spLocks noEditPoints="1"/>
            </p:cNvSpPr>
            <p:nvPr/>
          </p:nvSpPr>
          <p:spPr bwMode="auto">
            <a:xfrm>
              <a:off x="4250553" y="2443717"/>
              <a:ext cx="13773" cy="25314"/>
            </a:xfrm>
            <a:custGeom>
              <a:avLst/>
              <a:gdLst>
                <a:gd name="T0" fmla="*/ 3 w 8"/>
                <a:gd name="T1" fmla="*/ 17 h 17"/>
                <a:gd name="T2" fmla="*/ 8 w 8"/>
                <a:gd name="T3" fmla="*/ 0 h 17"/>
                <a:gd name="T4" fmla="*/ 3 w 8"/>
                <a:gd name="T5" fmla="*/ 0 h 17"/>
                <a:gd name="T6" fmla="*/ 0 w 8"/>
                <a:gd name="T7" fmla="*/ 0 h 17"/>
                <a:gd name="T8" fmla="*/ 0 w 8"/>
                <a:gd name="T9" fmla="*/ 6 h 17"/>
                <a:gd name="T10" fmla="*/ 3 w 8"/>
                <a:gd name="T11" fmla="*/ 3 h 17"/>
                <a:gd name="T12" fmla="*/ 3 w 8"/>
                <a:gd name="T13" fmla="*/ 3 h 17"/>
                <a:gd name="T14" fmla="*/ 0 w 8"/>
                <a:gd name="T15" fmla="*/ 17 h 17"/>
                <a:gd name="T16" fmla="*/ 3 w 8"/>
                <a:gd name="T17" fmla="*/ 17 h 17"/>
                <a:gd name="T18" fmla="*/ 3 w 8"/>
                <a:gd name="T19" fmla="*/ 17 h 17"/>
                <a:gd name="T20" fmla="*/ 3 w 8"/>
                <a:gd name="T2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7">
                  <a:moveTo>
                    <a:pt x="3" y="17"/>
                  </a:moveTo>
                  <a:lnTo>
                    <a:pt x="8" y="0"/>
                  </a:lnTo>
                  <a:lnTo>
                    <a:pt x="3" y="0"/>
                  </a:lnTo>
                  <a:lnTo>
                    <a:pt x="0" y="0"/>
                  </a:lnTo>
                  <a:lnTo>
                    <a:pt x="0" y="6"/>
                  </a:lnTo>
                  <a:lnTo>
                    <a:pt x="3" y="3"/>
                  </a:lnTo>
                  <a:lnTo>
                    <a:pt x="3" y="3"/>
                  </a:lnTo>
                  <a:lnTo>
                    <a:pt x="0" y="17"/>
                  </a:lnTo>
                  <a:lnTo>
                    <a:pt x="3" y="17"/>
                  </a:lnTo>
                  <a:moveTo>
                    <a:pt x="3" y="17"/>
                  </a:moveTo>
                  <a:lnTo>
                    <a:pt x="3" y="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21" name="Freeform 43">
              <a:extLst>
                <a:ext uri="{FF2B5EF4-FFF2-40B4-BE49-F238E27FC236}">
                  <a16:creationId xmlns:a16="http://schemas.microsoft.com/office/drawing/2014/main" id="{DDE7F530-DAD3-BF42-841F-9B09F41107A5}"/>
                </a:ext>
              </a:extLst>
            </p:cNvPr>
            <p:cNvSpPr>
              <a:spLocks noEditPoints="1"/>
            </p:cNvSpPr>
            <p:nvPr/>
          </p:nvSpPr>
          <p:spPr bwMode="auto">
            <a:xfrm>
              <a:off x="4271213" y="2448320"/>
              <a:ext cx="13773" cy="29917"/>
            </a:xfrm>
            <a:custGeom>
              <a:avLst/>
              <a:gdLst>
                <a:gd name="T0" fmla="*/ 6 w 8"/>
                <a:gd name="T1" fmla="*/ 19 h 19"/>
                <a:gd name="T2" fmla="*/ 8 w 8"/>
                <a:gd name="T3" fmla="*/ 0 h 19"/>
                <a:gd name="T4" fmla="*/ 3 w 8"/>
                <a:gd name="T5" fmla="*/ 0 h 19"/>
                <a:gd name="T6" fmla="*/ 0 w 8"/>
                <a:gd name="T7" fmla="*/ 3 h 19"/>
                <a:gd name="T8" fmla="*/ 0 w 8"/>
                <a:gd name="T9" fmla="*/ 6 h 19"/>
                <a:gd name="T10" fmla="*/ 3 w 8"/>
                <a:gd name="T11" fmla="*/ 3 h 19"/>
                <a:gd name="T12" fmla="*/ 3 w 8"/>
                <a:gd name="T13" fmla="*/ 3 h 19"/>
                <a:gd name="T14" fmla="*/ 0 w 8"/>
                <a:gd name="T15" fmla="*/ 16 h 19"/>
                <a:gd name="T16" fmla="*/ 6 w 8"/>
                <a:gd name="T17" fmla="*/ 19 h 19"/>
                <a:gd name="T18" fmla="*/ 6 w 8"/>
                <a:gd name="T19" fmla="*/ 19 h 19"/>
                <a:gd name="T20" fmla="*/ 6 w 8"/>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9">
                  <a:moveTo>
                    <a:pt x="6" y="19"/>
                  </a:moveTo>
                  <a:lnTo>
                    <a:pt x="8" y="0"/>
                  </a:lnTo>
                  <a:lnTo>
                    <a:pt x="3" y="0"/>
                  </a:lnTo>
                  <a:lnTo>
                    <a:pt x="0" y="3"/>
                  </a:lnTo>
                  <a:lnTo>
                    <a:pt x="0" y="6"/>
                  </a:lnTo>
                  <a:lnTo>
                    <a:pt x="3" y="3"/>
                  </a:lnTo>
                  <a:lnTo>
                    <a:pt x="3" y="3"/>
                  </a:lnTo>
                  <a:lnTo>
                    <a:pt x="0" y="16"/>
                  </a:lnTo>
                  <a:lnTo>
                    <a:pt x="6" y="19"/>
                  </a:lnTo>
                  <a:close/>
                  <a:moveTo>
                    <a:pt x="6" y="19"/>
                  </a:moveTo>
                  <a:lnTo>
                    <a:pt x="6" y="1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22" name="Freeform 44">
              <a:extLst>
                <a:ext uri="{FF2B5EF4-FFF2-40B4-BE49-F238E27FC236}">
                  <a16:creationId xmlns:a16="http://schemas.microsoft.com/office/drawing/2014/main" id="{B24B8E06-0CAE-0641-9698-AB729B060CDE}"/>
                </a:ext>
              </a:extLst>
            </p:cNvPr>
            <p:cNvSpPr>
              <a:spLocks noEditPoints="1"/>
            </p:cNvSpPr>
            <p:nvPr/>
          </p:nvSpPr>
          <p:spPr bwMode="auto">
            <a:xfrm>
              <a:off x="4271213" y="2448320"/>
              <a:ext cx="13773" cy="29917"/>
            </a:xfrm>
            <a:custGeom>
              <a:avLst/>
              <a:gdLst>
                <a:gd name="T0" fmla="*/ 6 w 8"/>
                <a:gd name="T1" fmla="*/ 19 h 19"/>
                <a:gd name="T2" fmla="*/ 8 w 8"/>
                <a:gd name="T3" fmla="*/ 0 h 19"/>
                <a:gd name="T4" fmla="*/ 3 w 8"/>
                <a:gd name="T5" fmla="*/ 0 h 19"/>
                <a:gd name="T6" fmla="*/ 0 w 8"/>
                <a:gd name="T7" fmla="*/ 3 h 19"/>
                <a:gd name="T8" fmla="*/ 0 w 8"/>
                <a:gd name="T9" fmla="*/ 6 h 19"/>
                <a:gd name="T10" fmla="*/ 3 w 8"/>
                <a:gd name="T11" fmla="*/ 3 h 19"/>
                <a:gd name="T12" fmla="*/ 3 w 8"/>
                <a:gd name="T13" fmla="*/ 3 h 19"/>
                <a:gd name="T14" fmla="*/ 0 w 8"/>
                <a:gd name="T15" fmla="*/ 16 h 19"/>
                <a:gd name="T16" fmla="*/ 6 w 8"/>
                <a:gd name="T17" fmla="*/ 19 h 19"/>
                <a:gd name="T18" fmla="*/ 6 w 8"/>
                <a:gd name="T19" fmla="*/ 19 h 19"/>
                <a:gd name="T20" fmla="*/ 6 w 8"/>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9">
                  <a:moveTo>
                    <a:pt x="6" y="19"/>
                  </a:moveTo>
                  <a:lnTo>
                    <a:pt x="8" y="0"/>
                  </a:lnTo>
                  <a:lnTo>
                    <a:pt x="3" y="0"/>
                  </a:lnTo>
                  <a:lnTo>
                    <a:pt x="0" y="3"/>
                  </a:lnTo>
                  <a:lnTo>
                    <a:pt x="0" y="6"/>
                  </a:lnTo>
                  <a:lnTo>
                    <a:pt x="3" y="3"/>
                  </a:lnTo>
                  <a:lnTo>
                    <a:pt x="3" y="3"/>
                  </a:lnTo>
                  <a:lnTo>
                    <a:pt x="0" y="16"/>
                  </a:lnTo>
                  <a:lnTo>
                    <a:pt x="6" y="19"/>
                  </a:lnTo>
                  <a:moveTo>
                    <a:pt x="6" y="19"/>
                  </a:moveTo>
                  <a:lnTo>
                    <a:pt x="6" y="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23" name="Freeform 45">
              <a:extLst>
                <a:ext uri="{FF2B5EF4-FFF2-40B4-BE49-F238E27FC236}">
                  <a16:creationId xmlns:a16="http://schemas.microsoft.com/office/drawing/2014/main" id="{4B46889C-ECF8-8C41-88E5-B300C59501E1}"/>
                </a:ext>
              </a:extLst>
            </p:cNvPr>
            <p:cNvSpPr>
              <a:spLocks noEditPoints="1"/>
            </p:cNvSpPr>
            <p:nvPr/>
          </p:nvSpPr>
          <p:spPr bwMode="auto">
            <a:xfrm>
              <a:off x="4294167" y="2452922"/>
              <a:ext cx="13773" cy="25314"/>
            </a:xfrm>
            <a:custGeom>
              <a:avLst/>
              <a:gdLst>
                <a:gd name="T0" fmla="*/ 5 w 8"/>
                <a:gd name="T1" fmla="*/ 16 h 16"/>
                <a:gd name="T2" fmla="*/ 8 w 8"/>
                <a:gd name="T3" fmla="*/ 0 h 16"/>
                <a:gd name="T4" fmla="*/ 5 w 8"/>
                <a:gd name="T5" fmla="*/ 0 h 16"/>
                <a:gd name="T6" fmla="*/ 0 w 8"/>
                <a:gd name="T7" fmla="*/ 3 h 16"/>
                <a:gd name="T8" fmla="*/ 0 w 8"/>
                <a:gd name="T9" fmla="*/ 5 h 16"/>
                <a:gd name="T10" fmla="*/ 3 w 8"/>
                <a:gd name="T11" fmla="*/ 3 h 16"/>
                <a:gd name="T12" fmla="*/ 3 w 8"/>
                <a:gd name="T13" fmla="*/ 3 h 16"/>
                <a:gd name="T14" fmla="*/ 3 w 8"/>
                <a:gd name="T15" fmla="*/ 16 h 16"/>
                <a:gd name="T16" fmla="*/ 5 w 8"/>
                <a:gd name="T17" fmla="*/ 16 h 16"/>
                <a:gd name="T18" fmla="*/ 5 w 8"/>
                <a:gd name="T19" fmla="*/ 16 h 16"/>
                <a:gd name="T20" fmla="*/ 5 w 8"/>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6">
                  <a:moveTo>
                    <a:pt x="5" y="16"/>
                  </a:moveTo>
                  <a:lnTo>
                    <a:pt x="8" y="0"/>
                  </a:lnTo>
                  <a:lnTo>
                    <a:pt x="5" y="0"/>
                  </a:lnTo>
                  <a:lnTo>
                    <a:pt x="0" y="3"/>
                  </a:lnTo>
                  <a:lnTo>
                    <a:pt x="0" y="5"/>
                  </a:lnTo>
                  <a:lnTo>
                    <a:pt x="3" y="3"/>
                  </a:lnTo>
                  <a:lnTo>
                    <a:pt x="3" y="3"/>
                  </a:lnTo>
                  <a:lnTo>
                    <a:pt x="3" y="16"/>
                  </a:lnTo>
                  <a:lnTo>
                    <a:pt x="5" y="16"/>
                  </a:lnTo>
                  <a:close/>
                  <a:moveTo>
                    <a:pt x="5" y="16"/>
                  </a:moveTo>
                  <a:lnTo>
                    <a:pt x="5" y="16"/>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24" name="Freeform 46">
              <a:extLst>
                <a:ext uri="{FF2B5EF4-FFF2-40B4-BE49-F238E27FC236}">
                  <a16:creationId xmlns:a16="http://schemas.microsoft.com/office/drawing/2014/main" id="{F93C0C8E-99E9-DC4A-9402-24B83480D6ED}"/>
                </a:ext>
              </a:extLst>
            </p:cNvPr>
            <p:cNvSpPr>
              <a:spLocks noEditPoints="1"/>
            </p:cNvSpPr>
            <p:nvPr/>
          </p:nvSpPr>
          <p:spPr bwMode="auto">
            <a:xfrm>
              <a:off x="4294167" y="2452922"/>
              <a:ext cx="13773" cy="25314"/>
            </a:xfrm>
            <a:custGeom>
              <a:avLst/>
              <a:gdLst>
                <a:gd name="T0" fmla="*/ 5 w 8"/>
                <a:gd name="T1" fmla="*/ 16 h 16"/>
                <a:gd name="T2" fmla="*/ 8 w 8"/>
                <a:gd name="T3" fmla="*/ 0 h 16"/>
                <a:gd name="T4" fmla="*/ 5 w 8"/>
                <a:gd name="T5" fmla="*/ 0 h 16"/>
                <a:gd name="T6" fmla="*/ 0 w 8"/>
                <a:gd name="T7" fmla="*/ 3 h 16"/>
                <a:gd name="T8" fmla="*/ 0 w 8"/>
                <a:gd name="T9" fmla="*/ 5 h 16"/>
                <a:gd name="T10" fmla="*/ 3 w 8"/>
                <a:gd name="T11" fmla="*/ 3 h 16"/>
                <a:gd name="T12" fmla="*/ 3 w 8"/>
                <a:gd name="T13" fmla="*/ 3 h 16"/>
                <a:gd name="T14" fmla="*/ 3 w 8"/>
                <a:gd name="T15" fmla="*/ 16 h 16"/>
                <a:gd name="T16" fmla="*/ 5 w 8"/>
                <a:gd name="T17" fmla="*/ 16 h 16"/>
                <a:gd name="T18" fmla="*/ 5 w 8"/>
                <a:gd name="T19" fmla="*/ 16 h 16"/>
                <a:gd name="T20" fmla="*/ 5 w 8"/>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6">
                  <a:moveTo>
                    <a:pt x="5" y="16"/>
                  </a:moveTo>
                  <a:lnTo>
                    <a:pt x="8" y="0"/>
                  </a:lnTo>
                  <a:lnTo>
                    <a:pt x="5" y="0"/>
                  </a:lnTo>
                  <a:lnTo>
                    <a:pt x="0" y="3"/>
                  </a:lnTo>
                  <a:lnTo>
                    <a:pt x="0" y="5"/>
                  </a:lnTo>
                  <a:lnTo>
                    <a:pt x="3" y="3"/>
                  </a:lnTo>
                  <a:lnTo>
                    <a:pt x="3" y="3"/>
                  </a:lnTo>
                  <a:lnTo>
                    <a:pt x="3" y="16"/>
                  </a:lnTo>
                  <a:lnTo>
                    <a:pt x="5" y="16"/>
                  </a:lnTo>
                  <a:moveTo>
                    <a:pt x="5" y="16"/>
                  </a:moveTo>
                  <a:lnTo>
                    <a:pt x="5" y="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25" name="Freeform 47">
              <a:extLst>
                <a:ext uri="{FF2B5EF4-FFF2-40B4-BE49-F238E27FC236}">
                  <a16:creationId xmlns:a16="http://schemas.microsoft.com/office/drawing/2014/main" id="{11603E3A-F9F0-1D49-9C37-389E8B712F98}"/>
                </a:ext>
              </a:extLst>
            </p:cNvPr>
            <p:cNvSpPr>
              <a:spLocks noEditPoints="1"/>
            </p:cNvSpPr>
            <p:nvPr/>
          </p:nvSpPr>
          <p:spPr bwMode="auto">
            <a:xfrm>
              <a:off x="4314826" y="2452922"/>
              <a:ext cx="18364" cy="25314"/>
            </a:xfrm>
            <a:custGeom>
              <a:avLst/>
              <a:gdLst>
                <a:gd name="T0" fmla="*/ 2 w 4"/>
                <a:gd name="T1" fmla="*/ 6 h 6"/>
                <a:gd name="T2" fmla="*/ 4 w 4"/>
                <a:gd name="T3" fmla="*/ 3 h 6"/>
                <a:gd name="T4" fmla="*/ 2 w 4"/>
                <a:gd name="T5" fmla="*/ 0 h 6"/>
                <a:gd name="T6" fmla="*/ 0 w 4"/>
                <a:gd name="T7" fmla="*/ 3 h 6"/>
                <a:gd name="T8" fmla="*/ 2 w 4"/>
                <a:gd name="T9" fmla="*/ 6 h 6"/>
                <a:gd name="T10" fmla="*/ 2 w 4"/>
                <a:gd name="T11" fmla="*/ 1 h 6"/>
                <a:gd name="T12" fmla="*/ 3 w 4"/>
                <a:gd name="T13" fmla="*/ 3 h 6"/>
                <a:gd name="T14" fmla="*/ 2 w 4"/>
                <a:gd name="T15" fmla="*/ 5 h 6"/>
                <a:gd name="T16" fmla="*/ 1 w 4"/>
                <a:gd name="T17" fmla="*/ 3 h 6"/>
                <a:gd name="T18" fmla="*/ 2 w 4"/>
                <a:gd name="T19" fmla="*/ 1 h 6"/>
                <a:gd name="T20" fmla="*/ 2 w 4"/>
                <a:gd name="T21" fmla="*/ 1 h 6"/>
                <a:gd name="T22" fmla="*/ 2 w 4"/>
                <a:gd name="T23"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6">
                  <a:moveTo>
                    <a:pt x="2" y="6"/>
                  </a:moveTo>
                  <a:cubicBezTo>
                    <a:pt x="4" y="6"/>
                    <a:pt x="4" y="5"/>
                    <a:pt x="4" y="3"/>
                  </a:cubicBezTo>
                  <a:cubicBezTo>
                    <a:pt x="4" y="1"/>
                    <a:pt x="4" y="0"/>
                    <a:pt x="2" y="0"/>
                  </a:cubicBezTo>
                  <a:cubicBezTo>
                    <a:pt x="0" y="0"/>
                    <a:pt x="0" y="1"/>
                    <a:pt x="0" y="3"/>
                  </a:cubicBezTo>
                  <a:cubicBezTo>
                    <a:pt x="0" y="5"/>
                    <a:pt x="1" y="6"/>
                    <a:pt x="2" y="6"/>
                  </a:cubicBezTo>
                  <a:close/>
                  <a:moveTo>
                    <a:pt x="2" y="1"/>
                  </a:moveTo>
                  <a:cubicBezTo>
                    <a:pt x="2" y="1"/>
                    <a:pt x="3" y="2"/>
                    <a:pt x="3" y="3"/>
                  </a:cubicBezTo>
                  <a:cubicBezTo>
                    <a:pt x="3" y="4"/>
                    <a:pt x="3" y="5"/>
                    <a:pt x="2" y="5"/>
                  </a:cubicBezTo>
                  <a:cubicBezTo>
                    <a:pt x="2" y="5"/>
                    <a:pt x="1" y="5"/>
                    <a:pt x="1" y="3"/>
                  </a:cubicBezTo>
                  <a:cubicBezTo>
                    <a:pt x="1" y="2"/>
                    <a:pt x="1" y="1"/>
                    <a:pt x="2" y="1"/>
                  </a:cubicBezTo>
                  <a:close/>
                  <a:moveTo>
                    <a:pt x="2" y="1"/>
                  </a:moveTo>
                  <a:cubicBezTo>
                    <a:pt x="2" y="1"/>
                    <a:pt x="2" y="1"/>
                    <a:pt x="2" y="1"/>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26" name="Freeform 48">
              <a:extLst>
                <a:ext uri="{FF2B5EF4-FFF2-40B4-BE49-F238E27FC236}">
                  <a16:creationId xmlns:a16="http://schemas.microsoft.com/office/drawing/2014/main" id="{DC01D561-63CC-E44F-B62A-429CAD97FE80}"/>
                </a:ext>
              </a:extLst>
            </p:cNvPr>
            <p:cNvSpPr>
              <a:spLocks noEditPoints="1"/>
            </p:cNvSpPr>
            <p:nvPr/>
          </p:nvSpPr>
          <p:spPr bwMode="auto">
            <a:xfrm>
              <a:off x="4337780" y="2448320"/>
              <a:ext cx="16069" cy="29917"/>
            </a:xfrm>
            <a:custGeom>
              <a:avLst/>
              <a:gdLst>
                <a:gd name="T0" fmla="*/ 5 w 10"/>
                <a:gd name="T1" fmla="*/ 0 h 19"/>
                <a:gd name="T2" fmla="*/ 0 w 10"/>
                <a:gd name="T3" fmla="*/ 3 h 19"/>
                <a:gd name="T4" fmla="*/ 2 w 10"/>
                <a:gd name="T5" fmla="*/ 6 h 19"/>
                <a:gd name="T6" fmla="*/ 5 w 10"/>
                <a:gd name="T7" fmla="*/ 6 h 19"/>
                <a:gd name="T8" fmla="*/ 5 w 10"/>
                <a:gd name="T9" fmla="*/ 6 h 19"/>
                <a:gd name="T10" fmla="*/ 8 w 10"/>
                <a:gd name="T11" fmla="*/ 19 h 19"/>
                <a:gd name="T12" fmla="*/ 10 w 10"/>
                <a:gd name="T13" fmla="*/ 16 h 19"/>
                <a:gd name="T14" fmla="*/ 8 w 10"/>
                <a:gd name="T15" fmla="*/ 0 h 19"/>
                <a:gd name="T16" fmla="*/ 5 w 10"/>
                <a:gd name="T17" fmla="*/ 0 h 19"/>
                <a:gd name="T18" fmla="*/ 5 w 10"/>
                <a:gd name="T19" fmla="*/ 0 h 19"/>
                <a:gd name="T20" fmla="*/ 5 w 10"/>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9">
                  <a:moveTo>
                    <a:pt x="5" y="0"/>
                  </a:moveTo>
                  <a:lnTo>
                    <a:pt x="0" y="3"/>
                  </a:lnTo>
                  <a:lnTo>
                    <a:pt x="2" y="6"/>
                  </a:lnTo>
                  <a:lnTo>
                    <a:pt x="5" y="6"/>
                  </a:lnTo>
                  <a:lnTo>
                    <a:pt x="5" y="6"/>
                  </a:lnTo>
                  <a:lnTo>
                    <a:pt x="8" y="19"/>
                  </a:lnTo>
                  <a:lnTo>
                    <a:pt x="10" y="16"/>
                  </a:lnTo>
                  <a:lnTo>
                    <a:pt x="8" y="0"/>
                  </a:lnTo>
                  <a:lnTo>
                    <a:pt x="5" y="0"/>
                  </a:lnTo>
                  <a:close/>
                  <a:moveTo>
                    <a:pt x="5" y="0"/>
                  </a:moveTo>
                  <a:lnTo>
                    <a:pt x="5" y="0"/>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27" name="Freeform 49">
              <a:extLst>
                <a:ext uri="{FF2B5EF4-FFF2-40B4-BE49-F238E27FC236}">
                  <a16:creationId xmlns:a16="http://schemas.microsoft.com/office/drawing/2014/main" id="{0E61253A-3C20-6B47-ADCA-A16F9D7A1063}"/>
                </a:ext>
              </a:extLst>
            </p:cNvPr>
            <p:cNvSpPr>
              <a:spLocks noEditPoints="1"/>
            </p:cNvSpPr>
            <p:nvPr/>
          </p:nvSpPr>
          <p:spPr bwMode="auto">
            <a:xfrm>
              <a:off x="4337780" y="2448320"/>
              <a:ext cx="16069" cy="29917"/>
            </a:xfrm>
            <a:custGeom>
              <a:avLst/>
              <a:gdLst>
                <a:gd name="T0" fmla="*/ 5 w 10"/>
                <a:gd name="T1" fmla="*/ 0 h 19"/>
                <a:gd name="T2" fmla="*/ 0 w 10"/>
                <a:gd name="T3" fmla="*/ 3 h 19"/>
                <a:gd name="T4" fmla="*/ 2 w 10"/>
                <a:gd name="T5" fmla="*/ 6 h 19"/>
                <a:gd name="T6" fmla="*/ 5 w 10"/>
                <a:gd name="T7" fmla="*/ 6 h 19"/>
                <a:gd name="T8" fmla="*/ 5 w 10"/>
                <a:gd name="T9" fmla="*/ 6 h 19"/>
                <a:gd name="T10" fmla="*/ 8 w 10"/>
                <a:gd name="T11" fmla="*/ 19 h 19"/>
                <a:gd name="T12" fmla="*/ 10 w 10"/>
                <a:gd name="T13" fmla="*/ 16 h 19"/>
                <a:gd name="T14" fmla="*/ 8 w 10"/>
                <a:gd name="T15" fmla="*/ 0 h 19"/>
                <a:gd name="T16" fmla="*/ 5 w 10"/>
                <a:gd name="T17" fmla="*/ 0 h 19"/>
                <a:gd name="T18" fmla="*/ 5 w 10"/>
                <a:gd name="T19" fmla="*/ 0 h 19"/>
                <a:gd name="T20" fmla="*/ 5 w 10"/>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9">
                  <a:moveTo>
                    <a:pt x="5" y="0"/>
                  </a:moveTo>
                  <a:lnTo>
                    <a:pt x="0" y="3"/>
                  </a:lnTo>
                  <a:lnTo>
                    <a:pt x="2" y="6"/>
                  </a:lnTo>
                  <a:lnTo>
                    <a:pt x="5" y="6"/>
                  </a:lnTo>
                  <a:lnTo>
                    <a:pt x="5" y="6"/>
                  </a:lnTo>
                  <a:lnTo>
                    <a:pt x="8" y="19"/>
                  </a:lnTo>
                  <a:lnTo>
                    <a:pt x="10" y="16"/>
                  </a:lnTo>
                  <a:lnTo>
                    <a:pt x="8" y="0"/>
                  </a:lnTo>
                  <a:lnTo>
                    <a:pt x="5" y="0"/>
                  </a:lnTo>
                  <a:moveTo>
                    <a:pt x="5" y="0"/>
                  </a:move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28" name="Freeform 50">
              <a:extLst>
                <a:ext uri="{FF2B5EF4-FFF2-40B4-BE49-F238E27FC236}">
                  <a16:creationId xmlns:a16="http://schemas.microsoft.com/office/drawing/2014/main" id="{83A93C9D-B838-E044-81C5-C515094CE0A2}"/>
                </a:ext>
              </a:extLst>
            </p:cNvPr>
            <p:cNvSpPr>
              <a:spLocks noEditPoints="1"/>
            </p:cNvSpPr>
            <p:nvPr/>
          </p:nvSpPr>
          <p:spPr bwMode="auto">
            <a:xfrm>
              <a:off x="4358440" y="2439114"/>
              <a:ext cx="25249" cy="34519"/>
            </a:xfrm>
            <a:custGeom>
              <a:avLst/>
              <a:gdLst>
                <a:gd name="T0" fmla="*/ 2 w 6"/>
                <a:gd name="T1" fmla="*/ 1 h 8"/>
                <a:gd name="T2" fmla="*/ 1 w 6"/>
                <a:gd name="T3" fmla="*/ 5 h 8"/>
                <a:gd name="T4" fmla="*/ 4 w 6"/>
                <a:gd name="T5" fmla="*/ 7 h 8"/>
                <a:gd name="T6" fmla="*/ 5 w 6"/>
                <a:gd name="T7" fmla="*/ 3 h 8"/>
                <a:gd name="T8" fmla="*/ 2 w 6"/>
                <a:gd name="T9" fmla="*/ 1 h 8"/>
                <a:gd name="T10" fmla="*/ 3 w 6"/>
                <a:gd name="T11" fmla="*/ 6 h 8"/>
                <a:gd name="T12" fmla="*/ 2 w 6"/>
                <a:gd name="T13" fmla="*/ 4 h 8"/>
                <a:gd name="T14" fmla="*/ 2 w 6"/>
                <a:gd name="T15" fmla="*/ 2 h 8"/>
                <a:gd name="T16" fmla="*/ 4 w 6"/>
                <a:gd name="T17" fmla="*/ 4 h 8"/>
                <a:gd name="T18" fmla="*/ 3 w 6"/>
                <a:gd name="T19" fmla="*/ 6 h 8"/>
                <a:gd name="T20" fmla="*/ 3 w 6"/>
                <a:gd name="T21" fmla="*/ 6 h 8"/>
                <a:gd name="T22" fmla="*/ 3 w 6"/>
                <a:gd name="T23"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8">
                  <a:moveTo>
                    <a:pt x="2" y="1"/>
                  </a:moveTo>
                  <a:cubicBezTo>
                    <a:pt x="0" y="2"/>
                    <a:pt x="0" y="3"/>
                    <a:pt x="1" y="5"/>
                  </a:cubicBezTo>
                  <a:cubicBezTo>
                    <a:pt x="1" y="6"/>
                    <a:pt x="2" y="8"/>
                    <a:pt x="4" y="7"/>
                  </a:cubicBezTo>
                  <a:cubicBezTo>
                    <a:pt x="5" y="7"/>
                    <a:pt x="6" y="5"/>
                    <a:pt x="5" y="3"/>
                  </a:cubicBezTo>
                  <a:cubicBezTo>
                    <a:pt x="4" y="2"/>
                    <a:pt x="3" y="0"/>
                    <a:pt x="2" y="1"/>
                  </a:cubicBezTo>
                  <a:close/>
                  <a:moveTo>
                    <a:pt x="3" y="6"/>
                  </a:moveTo>
                  <a:cubicBezTo>
                    <a:pt x="3" y="6"/>
                    <a:pt x="2" y="6"/>
                    <a:pt x="2" y="4"/>
                  </a:cubicBezTo>
                  <a:cubicBezTo>
                    <a:pt x="1" y="3"/>
                    <a:pt x="2" y="2"/>
                    <a:pt x="2" y="2"/>
                  </a:cubicBezTo>
                  <a:cubicBezTo>
                    <a:pt x="3" y="2"/>
                    <a:pt x="3" y="2"/>
                    <a:pt x="4" y="4"/>
                  </a:cubicBezTo>
                  <a:cubicBezTo>
                    <a:pt x="4" y="5"/>
                    <a:pt x="4" y="6"/>
                    <a:pt x="3" y="6"/>
                  </a:cubicBezTo>
                  <a:close/>
                  <a:moveTo>
                    <a:pt x="3" y="6"/>
                  </a:moveTo>
                  <a:cubicBezTo>
                    <a:pt x="3" y="6"/>
                    <a:pt x="3" y="6"/>
                    <a:pt x="3" y="6"/>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grpSp>
      <p:sp>
        <p:nvSpPr>
          <p:cNvPr id="129" name="Rectangle 47">
            <a:extLst>
              <a:ext uri="{FF2B5EF4-FFF2-40B4-BE49-F238E27FC236}">
                <a16:creationId xmlns:a16="http://schemas.microsoft.com/office/drawing/2014/main" id="{E01AC6BE-00A7-1244-A293-40785CD05055}"/>
              </a:ext>
            </a:extLst>
          </p:cNvPr>
          <p:cNvSpPr>
            <a:spLocks noChangeArrowheads="1"/>
          </p:cNvSpPr>
          <p:nvPr/>
        </p:nvSpPr>
        <p:spPr bwMode="auto">
          <a:xfrm>
            <a:off x="5799138" y="3530600"/>
            <a:ext cx="12271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应用场合</a:t>
            </a:r>
            <a:endPar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30" name="Rectangle 47">
            <a:extLst>
              <a:ext uri="{FF2B5EF4-FFF2-40B4-BE49-F238E27FC236}">
                <a16:creationId xmlns:a16="http://schemas.microsoft.com/office/drawing/2014/main" id="{4D0ACE6F-9F6E-5246-8327-0898105EE792}"/>
              </a:ext>
            </a:extLst>
          </p:cNvPr>
          <p:cNvSpPr>
            <a:spLocks noChangeArrowheads="1"/>
          </p:cNvSpPr>
          <p:nvPr/>
        </p:nvSpPr>
        <p:spPr bwMode="auto">
          <a:xfrm>
            <a:off x="5795168" y="4563031"/>
            <a:ext cx="1235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参考文献</a:t>
            </a:r>
            <a:endPar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131" name="组合 215">
            <a:extLst>
              <a:ext uri="{FF2B5EF4-FFF2-40B4-BE49-F238E27FC236}">
                <a16:creationId xmlns:a16="http://schemas.microsoft.com/office/drawing/2014/main" id="{07475A8C-0451-B043-95E7-2A61FC513D09}"/>
              </a:ext>
            </a:extLst>
          </p:cNvPr>
          <p:cNvGrpSpPr>
            <a:grpSpLocks/>
          </p:cNvGrpSpPr>
          <p:nvPr/>
        </p:nvGrpSpPr>
        <p:grpSpPr bwMode="auto">
          <a:xfrm>
            <a:off x="5114925" y="2513013"/>
            <a:ext cx="469900" cy="473075"/>
            <a:chOff x="6731001" y="2093913"/>
            <a:chExt cx="679450" cy="685800"/>
          </a:xfrm>
        </p:grpSpPr>
        <p:sp>
          <p:nvSpPr>
            <p:cNvPr id="132" name="Oval 73">
              <a:extLst>
                <a:ext uri="{FF2B5EF4-FFF2-40B4-BE49-F238E27FC236}">
                  <a16:creationId xmlns:a16="http://schemas.microsoft.com/office/drawing/2014/main" id="{EA6FF61D-13BD-3E42-8DB8-E14EDF0EDE8A}"/>
                </a:ext>
              </a:extLst>
            </p:cNvPr>
            <p:cNvSpPr>
              <a:spLocks noChangeArrowheads="1"/>
            </p:cNvSpPr>
            <p:nvPr/>
          </p:nvSpPr>
          <p:spPr bwMode="auto">
            <a:xfrm>
              <a:off x="6731001" y="2093913"/>
              <a:ext cx="679450" cy="685800"/>
            </a:xfrm>
            <a:prstGeom prst="ellipse">
              <a:avLst/>
            </a:prstGeom>
            <a:solidFill>
              <a:srgbClr val="1983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33" name="Freeform 74">
              <a:extLst>
                <a:ext uri="{FF2B5EF4-FFF2-40B4-BE49-F238E27FC236}">
                  <a16:creationId xmlns:a16="http://schemas.microsoft.com/office/drawing/2014/main" id="{40107AA7-3208-CB40-BB72-B8041B166795}"/>
                </a:ext>
              </a:extLst>
            </p:cNvPr>
            <p:cNvSpPr>
              <a:spLocks noEditPoints="1"/>
            </p:cNvSpPr>
            <p:nvPr/>
          </p:nvSpPr>
          <p:spPr bwMode="auto">
            <a:xfrm>
              <a:off x="7116635" y="2508155"/>
              <a:ext cx="100999" cy="103560"/>
            </a:xfrm>
            <a:custGeom>
              <a:avLst/>
              <a:gdLst>
                <a:gd name="T0" fmla="*/ 16 w 24"/>
                <a:gd name="T1" fmla="*/ 11 h 24"/>
                <a:gd name="T2" fmla="*/ 15 w 24"/>
                <a:gd name="T3" fmla="*/ 11 h 24"/>
                <a:gd name="T4" fmla="*/ 14 w 24"/>
                <a:gd name="T5" fmla="*/ 12 h 24"/>
                <a:gd name="T6" fmla="*/ 14 w 24"/>
                <a:gd name="T7" fmla="*/ 13 h 24"/>
                <a:gd name="T8" fmla="*/ 13 w 24"/>
                <a:gd name="T9" fmla="*/ 14 h 24"/>
                <a:gd name="T10" fmla="*/ 13 w 24"/>
                <a:gd name="T11" fmla="*/ 14 h 24"/>
                <a:gd name="T12" fmla="*/ 12 w 24"/>
                <a:gd name="T13" fmla="*/ 12 h 24"/>
                <a:gd name="T14" fmla="*/ 7 w 24"/>
                <a:gd name="T15" fmla="*/ 1 h 24"/>
                <a:gd name="T16" fmla="*/ 6 w 24"/>
                <a:gd name="T17" fmla="*/ 0 h 24"/>
                <a:gd name="T18" fmla="*/ 1 w 24"/>
                <a:gd name="T19" fmla="*/ 0 h 24"/>
                <a:gd name="T20" fmla="*/ 0 w 24"/>
                <a:gd name="T21" fmla="*/ 0 h 24"/>
                <a:gd name="T22" fmla="*/ 0 w 24"/>
                <a:gd name="T23" fmla="*/ 1 h 24"/>
                <a:gd name="T24" fmla="*/ 10 w 24"/>
                <a:gd name="T25" fmla="*/ 20 h 24"/>
                <a:gd name="T26" fmla="*/ 11 w 24"/>
                <a:gd name="T27" fmla="*/ 20 h 24"/>
                <a:gd name="T28" fmla="*/ 11 w 24"/>
                <a:gd name="T29" fmla="*/ 21 h 24"/>
                <a:gd name="T30" fmla="*/ 11 w 24"/>
                <a:gd name="T31" fmla="*/ 22 h 24"/>
                <a:gd name="T32" fmla="*/ 11 w 24"/>
                <a:gd name="T33" fmla="*/ 23 h 24"/>
                <a:gd name="T34" fmla="*/ 11 w 24"/>
                <a:gd name="T35" fmla="*/ 24 h 24"/>
                <a:gd name="T36" fmla="*/ 12 w 24"/>
                <a:gd name="T37" fmla="*/ 24 h 24"/>
                <a:gd name="T38" fmla="*/ 23 w 24"/>
                <a:gd name="T39" fmla="*/ 22 h 24"/>
                <a:gd name="T40" fmla="*/ 23 w 24"/>
                <a:gd name="T41" fmla="*/ 21 h 24"/>
                <a:gd name="T42" fmla="*/ 23 w 24"/>
                <a:gd name="T43" fmla="*/ 20 h 24"/>
                <a:gd name="T44" fmla="*/ 16 w 24"/>
                <a:gd name="T45" fmla="*/ 11 h 24"/>
                <a:gd name="T46" fmla="*/ 16 w 24"/>
                <a:gd name="T47" fmla="*/ 11 h 24"/>
                <a:gd name="T48" fmla="*/ 16 w 24"/>
                <a:gd name="T49"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 h="24">
                  <a:moveTo>
                    <a:pt x="16" y="11"/>
                  </a:moveTo>
                  <a:cubicBezTo>
                    <a:pt x="16" y="11"/>
                    <a:pt x="15" y="11"/>
                    <a:pt x="15" y="11"/>
                  </a:cubicBezTo>
                  <a:cubicBezTo>
                    <a:pt x="15" y="11"/>
                    <a:pt x="15" y="11"/>
                    <a:pt x="14" y="12"/>
                  </a:cubicBezTo>
                  <a:cubicBezTo>
                    <a:pt x="14" y="13"/>
                    <a:pt x="14" y="13"/>
                    <a:pt x="14" y="13"/>
                  </a:cubicBezTo>
                  <a:cubicBezTo>
                    <a:pt x="14" y="14"/>
                    <a:pt x="14" y="14"/>
                    <a:pt x="13" y="14"/>
                  </a:cubicBezTo>
                  <a:cubicBezTo>
                    <a:pt x="13" y="14"/>
                    <a:pt x="13" y="14"/>
                    <a:pt x="13" y="14"/>
                  </a:cubicBezTo>
                  <a:cubicBezTo>
                    <a:pt x="12" y="12"/>
                    <a:pt x="12" y="12"/>
                    <a:pt x="12" y="12"/>
                  </a:cubicBezTo>
                  <a:cubicBezTo>
                    <a:pt x="9" y="9"/>
                    <a:pt x="7" y="5"/>
                    <a:pt x="7" y="1"/>
                  </a:cubicBezTo>
                  <a:cubicBezTo>
                    <a:pt x="7" y="0"/>
                    <a:pt x="6" y="0"/>
                    <a:pt x="6" y="0"/>
                  </a:cubicBezTo>
                  <a:cubicBezTo>
                    <a:pt x="1" y="0"/>
                    <a:pt x="1" y="0"/>
                    <a:pt x="1" y="0"/>
                  </a:cubicBezTo>
                  <a:cubicBezTo>
                    <a:pt x="1" y="0"/>
                    <a:pt x="1" y="0"/>
                    <a:pt x="0" y="0"/>
                  </a:cubicBezTo>
                  <a:cubicBezTo>
                    <a:pt x="0" y="1"/>
                    <a:pt x="0" y="1"/>
                    <a:pt x="0" y="1"/>
                  </a:cubicBezTo>
                  <a:cubicBezTo>
                    <a:pt x="1" y="8"/>
                    <a:pt x="5" y="15"/>
                    <a:pt x="10" y="20"/>
                  </a:cubicBezTo>
                  <a:cubicBezTo>
                    <a:pt x="11" y="20"/>
                    <a:pt x="11" y="20"/>
                    <a:pt x="11" y="20"/>
                  </a:cubicBezTo>
                  <a:cubicBezTo>
                    <a:pt x="11" y="20"/>
                    <a:pt x="11" y="21"/>
                    <a:pt x="11" y="21"/>
                  </a:cubicBezTo>
                  <a:cubicBezTo>
                    <a:pt x="11" y="22"/>
                    <a:pt x="11" y="22"/>
                    <a:pt x="11" y="22"/>
                  </a:cubicBezTo>
                  <a:cubicBezTo>
                    <a:pt x="10" y="23"/>
                    <a:pt x="10" y="23"/>
                    <a:pt x="11" y="23"/>
                  </a:cubicBezTo>
                  <a:cubicBezTo>
                    <a:pt x="11" y="23"/>
                    <a:pt x="11" y="24"/>
                    <a:pt x="11" y="24"/>
                  </a:cubicBezTo>
                  <a:cubicBezTo>
                    <a:pt x="11" y="24"/>
                    <a:pt x="12" y="24"/>
                    <a:pt x="12" y="24"/>
                  </a:cubicBezTo>
                  <a:cubicBezTo>
                    <a:pt x="23" y="22"/>
                    <a:pt x="23" y="22"/>
                    <a:pt x="23" y="22"/>
                  </a:cubicBezTo>
                  <a:cubicBezTo>
                    <a:pt x="23" y="22"/>
                    <a:pt x="23" y="21"/>
                    <a:pt x="23" y="21"/>
                  </a:cubicBezTo>
                  <a:cubicBezTo>
                    <a:pt x="24" y="21"/>
                    <a:pt x="24" y="20"/>
                    <a:pt x="23" y="20"/>
                  </a:cubicBezTo>
                  <a:lnTo>
                    <a:pt x="16" y="11"/>
                  </a:lnTo>
                  <a:close/>
                  <a:moveTo>
                    <a:pt x="16" y="11"/>
                  </a:moveTo>
                  <a:cubicBezTo>
                    <a:pt x="16" y="11"/>
                    <a:pt x="16" y="11"/>
                    <a:pt x="16" y="11"/>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34" name="Freeform 75">
              <a:extLst>
                <a:ext uri="{FF2B5EF4-FFF2-40B4-BE49-F238E27FC236}">
                  <a16:creationId xmlns:a16="http://schemas.microsoft.com/office/drawing/2014/main" id="{250A30D1-09A4-F449-A165-39C86B6747E7}"/>
                </a:ext>
              </a:extLst>
            </p:cNvPr>
            <p:cNvSpPr>
              <a:spLocks noEditPoints="1"/>
            </p:cNvSpPr>
            <p:nvPr/>
          </p:nvSpPr>
          <p:spPr bwMode="auto">
            <a:xfrm>
              <a:off x="6926114" y="2508155"/>
              <a:ext cx="96408" cy="103560"/>
            </a:xfrm>
            <a:custGeom>
              <a:avLst/>
              <a:gdLst>
                <a:gd name="T0" fmla="*/ 22 w 23"/>
                <a:gd name="T1" fmla="*/ 0 h 24"/>
                <a:gd name="T2" fmla="*/ 17 w 23"/>
                <a:gd name="T3" fmla="*/ 0 h 24"/>
                <a:gd name="T4" fmla="*/ 16 w 23"/>
                <a:gd name="T5" fmla="*/ 1 h 24"/>
                <a:gd name="T6" fmla="*/ 11 w 23"/>
                <a:gd name="T7" fmla="*/ 12 h 24"/>
                <a:gd name="T8" fmla="*/ 10 w 23"/>
                <a:gd name="T9" fmla="*/ 14 h 24"/>
                <a:gd name="T10" fmla="*/ 10 w 23"/>
                <a:gd name="T11" fmla="*/ 14 h 24"/>
                <a:gd name="T12" fmla="*/ 9 w 23"/>
                <a:gd name="T13" fmla="*/ 13 h 24"/>
                <a:gd name="T14" fmla="*/ 9 w 23"/>
                <a:gd name="T15" fmla="*/ 12 h 24"/>
                <a:gd name="T16" fmla="*/ 8 w 23"/>
                <a:gd name="T17" fmla="*/ 11 h 24"/>
                <a:gd name="T18" fmla="*/ 7 w 23"/>
                <a:gd name="T19" fmla="*/ 11 h 24"/>
                <a:gd name="T20" fmla="*/ 0 w 23"/>
                <a:gd name="T21" fmla="*/ 20 h 24"/>
                <a:gd name="T22" fmla="*/ 0 w 23"/>
                <a:gd name="T23" fmla="*/ 21 h 24"/>
                <a:gd name="T24" fmla="*/ 0 w 23"/>
                <a:gd name="T25" fmla="*/ 22 h 24"/>
                <a:gd name="T26" fmla="*/ 12 w 23"/>
                <a:gd name="T27" fmla="*/ 24 h 24"/>
                <a:gd name="T28" fmla="*/ 12 w 23"/>
                <a:gd name="T29" fmla="*/ 24 h 24"/>
                <a:gd name="T30" fmla="*/ 12 w 23"/>
                <a:gd name="T31" fmla="*/ 24 h 24"/>
                <a:gd name="T32" fmla="*/ 13 w 23"/>
                <a:gd name="T33" fmla="*/ 23 h 24"/>
                <a:gd name="T34" fmla="*/ 13 w 23"/>
                <a:gd name="T35" fmla="*/ 22 h 24"/>
                <a:gd name="T36" fmla="*/ 12 w 23"/>
                <a:gd name="T37" fmla="*/ 21 h 24"/>
                <a:gd name="T38" fmla="*/ 12 w 23"/>
                <a:gd name="T39" fmla="*/ 20 h 24"/>
                <a:gd name="T40" fmla="*/ 13 w 23"/>
                <a:gd name="T41" fmla="*/ 20 h 24"/>
                <a:gd name="T42" fmla="*/ 23 w 23"/>
                <a:gd name="T43" fmla="*/ 1 h 24"/>
                <a:gd name="T44" fmla="*/ 23 w 23"/>
                <a:gd name="T45" fmla="*/ 0 h 24"/>
                <a:gd name="T46" fmla="*/ 22 w 23"/>
                <a:gd name="T47" fmla="*/ 0 h 24"/>
                <a:gd name="T48" fmla="*/ 22 w 23"/>
                <a:gd name="T49" fmla="*/ 0 h 24"/>
                <a:gd name="T50" fmla="*/ 22 w 23"/>
                <a:gd name="T5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24">
                  <a:moveTo>
                    <a:pt x="22" y="0"/>
                  </a:moveTo>
                  <a:cubicBezTo>
                    <a:pt x="17" y="0"/>
                    <a:pt x="17" y="0"/>
                    <a:pt x="17" y="0"/>
                  </a:cubicBezTo>
                  <a:cubicBezTo>
                    <a:pt x="17" y="0"/>
                    <a:pt x="17" y="0"/>
                    <a:pt x="16" y="1"/>
                  </a:cubicBezTo>
                  <a:cubicBezTo>
                    <a:pt x="16" y="5"/>
                    <a:pt x="14" y="9"/>
                    <a:pt x="11" y="12"/>
                  </a:cubicBezTo>
                  <a:cubicBezTo>
                    <a:pt x="10" y="14"/>
                    <a:pt x="10" y="14"/>
                    <a:pt x="10" y="14"/>
                  </a:cubicBezTo>
                  <a:cubicBezTo>
                    <a:pt x="10" y="14"/>
                    <a:pt x="10" y="14"/>
                    <a:pt x="10" y="14"/>
                  </a:cubicBezTo>
                  <a:cubicBezTo>
                    <a:pt x="10" y="14"/>
                    <a:pt x="9" y="14"/>
                    <a:pt x="9" y="13"/>
                  </a:cubicBezTo>
                  <a:cubicBezTo>
                    <a:pt x="9" y="12"/>
                    <a:pt x="9" y="12"/>
                    <a:pt x="9" y="12"/>
                  </a:cubicBezTo>
                  <a:cubicBezTo>
                    <a:pt x="9" y="11"/>
                    <a:pt x="8" y="11"/>
                    <a:pt x="8" y="11"/>
                  </a:cubicBezTo>
                  <a:cubicBezTo>
                    <a:pt x="8" y="11"/>
                    <a:pt x="7" y="11"/>
                    <a:pt x="7" y="11"/>
                  </a:cubicBezTo>
                  <a:cubicBezTo>
                    <a:pt x="0" y="20"/>
                    <a:pt x="0" y="20"/>
                    <a:pt x="0" y="20"/>
                  </a:cubicBezTo>
                  <a:cubicBezTo>
                    <a:pt x="0" y="20"/>
                    <a:pt x="0" y="21"/>
                    <a:pt x="0" y="21"/>
                  </a:cubicBezTo>
                  <a:cubicBezTo>
                    <a:pt x="0" y="21"/>
                    <a:pt x="0" y="22"/>
                    <a:pt x="0" y="22"/>
                  </a:cubicBezTo>
                  <a:cubicBezTo>
                    <a:pt x="12" y="24"/>
                    <a:pt x="12" y="24"/>
                    <a:pt x="12" y="24"/>
                  </a:cubicBezTo>
                  <a:cubicBezTo>
                    <a:pt x="12" y="24"/>
                    <a:pt x="12" y="24"/>
                    <a:pt x="12" y="24"/>
                  </a:cubicBezTo>
                  <a:cubicBezTo>
                    <a:pt x="12" y="24"/>
                    <a:pt x="12" y="24"/>
                    <a:pt x="12" y="24"/>
                  </a:cubicBezTo>
                  <a:cubicBezTo>
                    <a:pt x="12" y="24"/>
                    <a:pt x="13" y="23"/>
                    <a:pt x="13" y="23"/>
                  </a:cubicBezTo>
                  <a:cubicBezTo>
                    <a:pt x="13" y="23"/>
                    <a:pt x="13" y="22"/>
                    <a:pt x="13" y="22"/>
                  </a:cubicBezTo>
                  <a:cubicBezTo>
                    <a:pt x="12" y="21"/>
                    <a:pt x="12" y="21"/>
                    <a:pt x="12" y="21"/>
                  </a:cubicBezTo>
                  <a:cubicBezTo>
                    <a:pt x="12" y="21"/>
                    <a:pt x="12" y="20"/>
                    <a:pt x="12" y="20"/>
                  </a:cubicBezTo>
                  <a:cubicBezTo>
                    <a:pt x="13" y="20"/>
                    <a:pt x="13" y="20"/>
                    <a:pt x="13" y="20"/>
                  </a:cubicBezTo>
                  <a:cubicBezTo>
                    <a:pt x="19" y="15"/>
                    <a:pt x="22" y="8"/>
                    <a:pt x="23" y="1"/>
                  </a:cubicBezTo>
                  <a:cubicBezTo>
                    <a:pt x="23" y="1"/>
                    <a:pt x="23" y="1"/>
                    <a:pt x="23" y="0"/>
                  </a:cubicBezTo>
                  <a:cubicBezTo>
                    <a:pt x="23" y="0"/>
                    <a:pt x="22" y="0"/>
                    <a:pt x="22" y="0"/>
                  </a:cubicBezTo>
                  <a:close/>
                  <a:moveTo>
                    <a:pt x="22" y="0"/>
                  </a:moveTo>
                  <a:cubicBezTo>
                    <a:pt x="22" y="0"/>
                    <a:pt x="22" y="0"/>
                    <a:pt x="22" y="0"/>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35" name="Freeform 76">
              <a:extLst>
                <a:ext uri="{FF2B5EF4-FFF2-40B4-BE49-F238E27FC236}">
                  <a16:creationId xmlns:a16="http://schemas.microsoft.com/office/drawing/2014/main" id="{9CF6C608-F457-C04B-8F36-3DB6DECA7AD1}"/>
                </a:ext>
              </a:extLst>
            </p:cNvPr>
            <p:cNvSpPr>
              <a:spLocks noEditPoints="1"/>
            </p:cNvSpPr>
            <p:nvPr/>
          </p:nvSpPr>
          <p:spPr bwMode="auto">
            <a:xfrm>
              <a:off x="7045477" y="2508155"/>
              <a:ext cx="50500" cy="108162"/>
            </a:xfrm>
            <a:custGeom>
              <a:avLst/>
              <a:gdLst>
                <a:gd name="T0" fmla="*/ 11 w 12"/>
                <a:gd name="T1" fmla="*/ 15 h 25"/>
                <a:gd name="T2" fmla="*/ 10 w 12"/>
                <a:gd name="T3" fmla="*/ 15 h 25"/>
                <a:gd name="T4" fmla="*/ 9 w 12"/>
                <a:gd name="T5" fmla="*/ 15 h 25"/>
                <a:gd name="T6" fmla="*/ 9 w 12"/>
                <a:gd name="T7" fmla="*/ 1 h 25"/>
                <a:gd name="T8" fmla="*/ 8 w 12"/>
                <a:gd name="T9" fmla="*/ 0 h 25"/>
                <a:gd name="T10" fmla="*/ 4 w 12"/>
                <a:gd name="T11" fmla="*/ 0 h 25"/>
                <a:gd name="T12" fmla="*/ 3 w 12"/>
                <a:gd name="T13" fmla="*/ 1 h 25"/>
                <a:gd name="T14" fmla="*/ 3 w 12"/>
                <a:gd name="T15" fmla="*/ 15 h 25"/>
                <a:gd name="T16" fmla="*/ 2 w 12"/>
                <a:gd name="T17" fmla="*/ 15 h 25"/>
                <a:gd name="T18" fmla="*/ 1 w 12"/>
                <a:gd name="T19" fmla="*/ 15 h 25"/>
                <a:gd name="T20" fmla="*/ 1 w 12"/>
                <a:gd name="T21" fmla="*/ 16 h 25"/>
                <a:gd name="T22" fmla="*/ 1 w 12"/>
                <a:gd name="T23" fmla="*/ 17 h 25"/>
                <a:gd name="T24" fmla="*/ 5 w 12"/>
                <a:gd name="T25" fmla="*/ 25 h 25"/>
                <a:gd name="T26" fmla="*/ 6 w 12"/>
                <a:gd name="T27" fmla="*/ 25 h 25"/>
                <a:gd name="T28" fmla="*/ 7 w 12"/>
                <a:gd name="T29" fmla="*/ 25 h 25"/>
                <a:gd name="T30" fmla="*/ 12 w 12"/>
                <a:gd name="T31" fmla="*/ 17 h 25"/>
                <a:gd name="T32" fmla="*/ 12 w 12"/>
                <a:gd name="T33" fmla="*/ 16 h 25"/>
                <a:gd name="T34" fmla="*/ 11 w 12"/>
                <a:gd name="T35" fmla="*/ 15 h 25"/>
                <a:gd name="T36" fmla="*/ 11 w 12"/>
                <a:gd name="T37" fmla="*/ 15 h 25"/>
                <a:gd name="T38" fmla="*/ 11 w 12"/>
                <a:gd name="T39" fmla="*/ 1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25">
                  <a:moveTo>
                    <a:pt x="11" y="15"/>
                  </a:moveTo>
                  <a:cubicBezTo>
                    <a:pt x="10" y="15"/>
                    <a:pt x="10" y="15"/>
                    <a:pt x="10" y="15"/>
                  </a:cubicBezTo>
                  <a:cubicBezTo>
                    <a:pt x="10" y="15"/>
                    <a:pt x="9" y="15"/>
                    <a:pt x="9" y="15"/>
                  </a:cubicBezTo>
                  <a:cubicBezTo>
                    <a:pt x="9" y="1"/>
                    <a:pt x="9" y="1"/>
                    <a:pt x="9" y="1"/>
                  </a:cubicBezTo>
                  <a:cubicBezTo>
                    <a:pt x="9" y="0"/>
                    <a:pt x="9" y="0"/>
                    <a:pt x="8" y="0"/>
                  </a:cubicBezTo>
                  <a:cubicBezTo>
                    <a:pt x="4" y="0"/>
                    <a:pt x="4" y="0"/>
                    <a:pt x="4" y="0"/>
                  </a:cubicBezTo>
                  <a:cubicBezTo>
                    <a:pt x="3" y="0"/>
                    <a:pt x="3" y="0"/>
                    <a:pt x="3" y="1"/>
                  </a:cubicBezTo>
                  <a:cubicBezTo>
                    <a:pt x="3" y="15"/>
                    <a:pt x="3" y="15"/>
                    <a:pt x="3" y="15"/>
                  </a:cubicBezTo>
                  <a:cubicBezTo>
                    <a:pt x="3" y="15"/>
                    <a:pt x="3" y="15"/>
                    <a:pt x="2" y="15"/>
                  </a:cubicBezTo>
                  <a:cubicBezTo>
                    <a:pt x="1" y="15"/>
                    <a:pt x="1" y="15"/>
                    <a:pt x="1" y="15"/>
                  </a:cubicBezTo>
                  <a:cubicBezTo>
                    <a:pt x="1" y="15"/>
                    <a:pt x="1" y="15"/>
                    <a:pt x="1" y="16"/>
                  </a:cubicBezTo>
                  <a:cubicBezTo>
                    <a:pt x="0" y="16"/>
                    <a:pt x="0" y="16"/>
                    <a:pt x="1" y="17"/>
                  </a:cubicBezTo>
                  <a:cubicBezTo>
                    <a:pt x="5" y="25"/>
                    <a:pt x="5" y="25"/>
                    <a:pt x="5" y="25"/>
                  </a:cubicBezTo>
                  <a:cubicBezTo>
                    <a:pt x="5" y="25"/>
                    <a:pt x="6" y="25"/>
                    <a:pt x="6" y="25"/>
                  </a:cubicBezTo>
                  <a:cubicBezTo>
                    <a:pt x="6" y="25"/>
                    <a:pt x="7" y="25"/>
                    <a:pt x="7" y="25"/>
                  </a:cubicBezTo>
                  <a:cubicBezTo>
                    <a:pt x="12" y="17"/>
                    <a:pt x="12" y="17"/>
                    <a:pt x="12" y="17"/>
                  </a:cubicBezTo>
                  <a:cubicBezTo>
                    <a:pt x="12" y="16"/>
                    <a:pt x="12" y="16"/>
                    <a:pt x="12" y="16"/>
                  </a:cubicBezTo>
                  <a:cubicBezTo>
                    <a:pt x="11" y="15"/>
                    <a:pt x="11" y="15"/>
                    <a:pt x="11" y="15"/>
                  </a:cubicBezTo>
                  <a:close/>
                  <a:moveTo>
                    <a:pt x="11" y="15"/>
                  </a:moveTo>
                  <a:cubicBezTo>
                    <a:pt x="11" y="15"/>
                    <a:pt x="11" y="15"/>
                    <a:pt x="11" y="15"/>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36" name="Freeform 77">
              <a:extLst>
                <a:ext uri="{FF2B5EF4-FFF2-40B4-BE49-F238E27FC236}">
                  <a16:creationId xmlns:a16="http://schemas.microsoft.com/office/drawing/2014/main" id="{31280A03-61A4-2842-B99A-46BE37FEA061}"/>
                </a:ext>
              </a:extLst>
            </p:cNvPr>
            <p:cNvSpPr>
              <a:spLocks noEditPoints="1"/>
            </p:cNvSpPr>
            <p:nvPr/>
          </p:nvSpPr>
          <p:spPr bwMode="auto">
            <a:xfrm>
              <a:off x="6891682" y="2259610"/>
              <a:ext cx="355794" cy="230134"/>
            </a:xfrm>
            <a:custGeom>
              <a:avLst/>
              <a:gdLst>
                <a:gd name="T0" fmla="*/ 68 w 84"/>
                <a:gd name="T1" fmla="*/ 15 h 54"/>
                <a:gd name="T2" fmla="*/ 52 w 84"/>
                <a:gd name="T3" fmla="*/ 6 h 54"/>
                <a:gd name="T4" fmla="*/ 46 w 84"/>
                <a:gd name="T5" fmla="*/ 7 h 54"/>
                <a:gd name="T6" fmla="*/ 30 w 84"/>
                <a:gd name="T7" fmla="*/ 0 h 54"/>
                <a:gd name="T8" fmla="*/ 11 w 84"/>
                <a:gd name="T9" fmla="*/ 17 h 54"/>
                <a:gd name="T10" fmla="*/ 0 w 84"/>
                <a:gd name="T11" fmla="*/ 34 h 54"/>
                <a:gd name="T12" fmla="*/ 20 w 84"/>
                <a:gd name="T13" fmla="*/ 54 h 54"/>
                <a:gd name="T14" fmla="*/ 64 w 84"/>
                <a:gd name="T15" fmla="*/ 54 h 54"/>
                <a:gd name="T16" fmla="*/ 84 w 84"/>
                <a:gd name="T17" fmla="*/ 34 h 54"/>
                <a:gd name="T18" fmla="*/ 68 w 84"/>
                <a:gd name="T19" fmla="*/ 15 h 54"/>
                <a:gd name="T20" fmla="*/ 68 w 84"/>
                <a:gd name="T21" fmla="*/ 15 h 54"/>
                <a:gd name="T22" fmla="*/ 68 w 84"/>
                <a:gd name="T2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54">
                  <a:moveTo>
                    <a:pt x="68" y="15"/>
                  </a:moveTo>
                  <a:cubicBezTo>
                    <a:pt x="65" y="10"/>
                    <a:pt x="59" y="6"/>
                    <a:pt x="52" y="6"/>
                  </a:cubicBezTo>
                  <a:cubicBezTo>
                    <a:pt x="50" y="6"/>
                    <a:pt x="48" y="7"/>
                    <a:pt x="46" y="7"/>
                  </a:cubicBezTo>
                  <a:cubicBezTo>
                    <a:pt x="42" y="3"/>
                    <a:pt x="37" y="0"/>
                    <a:pt x="30" y="0"/>
                  </a:cubicBezTo>
                  <a:cubicBezTo>
                    <a:pt x="20" y="0"/>
                    <a:pt x="12" y="7"/>
                    <a:pt x="11" y="17"/>
                  </a:cubicBezTo>
                  <a:cubicBezTo>
                    <a:pt x="4" y="20"/>
                    <a:pt x="0" y="27"/>
                    <a:pt x="0" y="34"/>
                  </a:cubicBezTo>
                  <a:cubicBezTo>
                    <a:pt x="0" y="45"/>
                    <a:pt x="9" y="54"/>
                    <a:pt x="20" y="54"/>
                  </a:cubicBezTo>
                  <a:cubicBezTo>
                    <a:pt x="64" y="54"/>
                    <a:pt x="64" y="54"/>
                    <a:pt x="64" y="54"/>
                  </a:cubicBezTo>
                  <a:cubicBezTo>
                    <a:pt x="76" y="54"/>
                    <a:pt x="84" y="45"/>
                    <a:pt x="84" y="34"/>
                  </a:cubicBezTo>
                  <a:cubicBezTo>
                    <a:pt x="84" y="25"/>
                    <a:pt x="78" y="17"/>
                    <a:pt x="68" y="15"/>
                  </a:cubicBezTo>
                  <a:close/>
                  <a:moveTo>
                    <a:pt x="68" y="15"/>
                  </a:moveTo>
                  <a:cubicBezTo>
                    <a:pt x="68" y="15"/>
                    <a:pt x="68" y="15"/>
                    <a:pt x="68" y="15"/>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grpSp>
      <p:grpSp>
        <p:nvGrpSpPr>
          <p:cNvPr id="137" name="组合 221">
            <a:extLst>
              <a:ext uri="{FF2B5EF4-FFF2-40B4-BE49-F238E27FC236}">
                <a16:creationId xmlns:a16="http://schemas.microsoft.com/office/drawing/2014/main" id="{6FF80792-EBE0-FC49-92A7-08B0451F5860}"/>
              </a:ext>
            </a:extLst>
          </p:cNvPr>
          <p:cNvGrpSpPr>
            <a:grpSpLocks/>
          </p:cNvGrpSpPr>
          <p:nvPr/>
        </p:nvGrpSpPr>
        <p:grpSpPr bwMode="auto">
          <a:xfrm>
            <a:off x="5149850" y="4483100"/>
            <a:ext cx="469900" cy="473075"/>
            <a:chOff x="3805238" y="2093913"/>
            <a:chExt cx="679450" cy="685800"/>
          </a:xfrm>
        </p:grpSpPr>
        <p:sp>
          <p:nvSpPr>
            <p:cNvPr id="138" name="Oval 5">
              <a:extLst>
                <a:ext uri="{FF2B5EF4-FFF2-40B4-BE49-F238E27FC236}">
                  <a16:creationId xmlns:a16="http://schemas.microsoft.com/office/drawing/2014/main" id="{BD7F2D77-E0B7-E54C-BADE-00CEC42EF7B1}"/>
                </a:ext>
              </a:extLst>
            </p:cNvPr>
            <p:cNvSpPr>
              <a:spLocks noChangeArrowheads="1"/>
            </p:cNvSpPr>
            <p:nvPr/>
          </p:nvSpPr>
          <p:spPr bwMode="auto">
            <a:xfrm>
              <a:off x="3805238" y="2093913"/>
              <a:ext cx="679450" cy="685800"/>
            </a:xfrm>
            <a:prstGeom prst="ellipse">
              <a:avLst/>
            </a:prstGeom>
            <a:solidFill>
              <a:srgbClr val="1983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39" name="Freeform 6">
              <a:extLst>
                <a:ext uri="{FF2B5EF4-FFF2-40B4-BE49-F238E27FC236}">
                  <a16:creationId xmlns:a16="http://schemas.microsoft.com/office/drawing/2014/main" id="{08A263C3-325A-3B44-B995-D5521151382B}"/>
                </a:ext>
              </a:extLst>
            </p:cNvPr>
            <p:cNvSpPr>
              <a:spLocks noEditPoints="1"/>
            </p:cNvSpPr>
            <p:nvPr/>
          </p:nvSpPr>
          <p:spPr bwMode="auto">
            <a:xfrm>
              <a:off x="3910828" y="2301034"/>
              <a:ext cx="433839" cy="271558"/>
            </a:xfrm>
            <a:custGeom>
              <a:avLst/>
              <a:gdLst>
                <a:gd name="T0" fmla="*/ 100 w 102"/>
                <a:gd name="T1" fmla="*/ 54 h 63"/>
                <a:gd name="T2" fmla="*/ 94 w 102"/>
                <a:gd name="T3" fmla="*/ 54 h 63"/>
                <a:gd name="T4" fmla="*/ 94 w 102"/>
                <a:gd name="T5" fmla="*/ 45 h 63"/>
                <a:gd name="T6" fmla="*/ 88 w 102"/>
                <a:gd name="T7" fmla="*/ 45 h 63"/>
                <a:gd name="T8" fmla="*/ 88 w 102"/>
                <a:gd name="T9" fmla="*/ 51 h 63"/>
                <a:gd name="T10" fmla="*/ 13 w 102"/>
                <a:gd name="T11" fmla="*/ 51 h 63"/>
                <a:gd name="T12" fmla="*/ 13 w 102"/>
                <a:gd name="T13" fmla="*/ 7 h 63"/>
                <a:gd name="T14" fmla="*/ 88 w 102"/>
                <a:gd name="T15" fmla="*/ 7 h 63"/>
                <a:gd name="T16" fmla="*/ 88 w 102"/>
                <a:gd name="T17" fmla="*/ 22 h 63"/>
                <a:gd name="T18" fmla="*/ 94 w 102"/>
                <a:gd name="T19" fmla="*/ 22 h 63"/>
                <a:gd name="T20" fmla="*/ 94 w 102"/>
                <a:gd name="T21" fmla="*/ 4 h 63"/>
                <a:gd name="T22" fmla="*/ 91 w 102"/>
                <a:gd name="T23" fmla="*/ 0 h 63"/>
                <a:gd name="T24" fmla="*/ 11 w 102"/>
                <a:gd name="T25" fmla="*/ 0 h 63"/>
                <a:gd name="T26" fmla="*/ 7 w 102"/>
                <a:gd name="T27" fmla="*/ 4 h 63"/>
                <a:gd name="T28" fmla="*/ 7 w 102"/>
                <a:gd name="T29" fmla="*/ 54 h 63"/>
                <a:gd name="T30" fmla="*/ 2 w 102"/>
                <a:gd name="T31" fmla="*/ 54 h 63"/>
                <a:gd name="T32" fmla="*/ 0 w 102"/>
                <a:gd name="T33" fmla="*/ 56 h 63"/>
                <a:gd name="T34" fmla="*/ 7 w 102"/>
                <a:gd name="T35" fmla="*/ 63 h 63"/>
                <a:gd name="T36" fmla="*/ 68 w 102"/>
                <a:gd name="T37" fmla="*/ 63 h 63"/>
                <a:gd name="T38" fmla="*/ 68 w 102"/>
                <a:gd name="T39" fmla="*/ 60 h 63"/>
                <a:gd name="T40" fmla="*/ 70 w 102"/>
                <a:gd name="T41" fmla="*/ 58 h 63"/>
                <a:gd name="T42" fmla="*/ 72 w 102"/>
                <a:gd name="T43" fmla="*/ 60 h 63"/>
                <a:gd name="T44" fmla="*/ 72 w 102"/>
                <a:gd name="T45" fmla="*/ 63 h 63"/>
                <a:gd name="T46" fmla="*/ 76 w 102"/>
                <a:gd name="T47" fmla="*/ 63 h 63"/>
                <a:gd name="T48" fmla="*/ 76 w 102"/>
                <a:gd name="T49" fmla="*/ 60 h 63"/>
                <a:gd name="T50" fmla="*/ 78 w 102"/>
                <a:gd name="T51" fmla="*/ 58 h 63"/>
                <a:gd name="T52" fmla="*/ 80 w 102"/>
                <a:gd name="T53" fmla="*/ 60 h 63"/>
                <a:gd name="T54" fmla="*/ 80 w 102"/>
                <a:gd name="T55" fmla="*/ 63 h 63"/>
                <a:gd name="T56" fmla="*/ 94 w 102"/>
                <a:gd name="T57" fmla="*/ 63 h 63"/>
                <a:gd name="T58" fmla="*/ 102 w 102"/>
                <a:gd name="T59" fmla="*/ 56 h 63"/>
                <a:gd name="T60" fmla="*/ 100 w 102"/>
                <a:gd name="T61" fmla="*/ 54 h 63"/>
                <a:gd name="T62" fmla="*/ 100 w 102"/>
                <a:gd name="T63" fmla="*/ 54 h 63"/>
                <a:gd name="T64" fmla="*/ 100 w 102"/>
                <a:gd name="T65" fmla="*/ 5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2" h="63">
                  <a:moveTo>
                    <a:pt x="100" y="54"/>
                  </a:moveTo>
                  <a:cubicBezTo>
                    <a:pt x="94" y="54"/>
                    <a:pt x="94" y="54"/>
                    <a:pt x="94" y="54"/>
                  </a:cubicBezTo>
                  <a:cubicBezTo>
                    <a:pt x="94" y="45"/>
                    <a:pt x="94" y="45"/>
                    <a:pt x="94" y="45"/>
                  </a:cubicBezTo>
                  <a:cubicBezTo>
                    <a:pt x="88" y="45"/>
                    <a:pt x="88" y="45"/>
                    <a:pt x="88" y="45"/>
                  </a:cubicBezTo>
                  <a:cubicBezTo>
                    <a:pt x="88" y="51"/>
                    <a:pt x="88" y="51"/>
                    <a:pt x="88" y="51"/>
                  </a:cubicBezTo>
                  <a:cubicBezTo>
                    <a:pt x="13" y="51"/>
                    <a:pt x="13" y="51"/>
                    <a:pt x="13" y="51"/>
                  </a:cubicBezTo>
                  <a:cubicBezTo>
                    <a:pt x="13" y="7"/>
                    <a:pt x="13" y="7"/>
                    <a:pt x="13" y="7"/>
                  </a:cubicBezTo>
                  <a:cubicBezTo>
                    <a:pt x="88" y="7"/>
                    <a:pt x="88" y="7"/>
                    <a:pt x="88" y="7"/>
                  </a:cubicBezTo>
                  <a:cubicBezTo>
                    <a:pt x="88" y="22"/>
                    <a:pt x="88" y="22"/>
                    <a:pt x="88" y="22"/>
                  </a:cubicBezTo>
                  <a:cubicBezTo>
                    <a:pt x="94" y="22"/>
                    <a:pt x="94" y="22"/>
                    <a:pt x="94" y="22"/>
                  </a:cubicBezTo>
                  <a:cubicBezTo>
                    <a:pt x="94" y="4"/>
                    <a:pt x="94" y="4"/>
                    <a:pt x="94" y="4"/>
                  </a:cubicBezTo>
                  <a:cubicBezTo>
                    <a:pt x="94" y="2"/>
                    <a:pt x="93" y="0"/>
                    <a:pt x="91" y="0"/>
                  </a:cubicBezTo>
                  <a:cubicBezTo>
                    <a:pt x="11" y="0"/>
                    <a:pt x="11" y="0"/>
                    <a:pt x="11" y="0"/>
                  </a:cubicBezTo>
                  <a:cubicBezTo>
                    <a:pt x="9" y="0"/>
                    <a:pt x="7" y="2"/>
                    <a:pt x="7" y="4"/>
                  </a:cubicBezTo>
                  <a:cubicBezTo>
                    <a:pt x="7" y="54"/>
                    <a:pt x="7" y="54"/>
                    <a:pt x="7" y="54"/>
                  </a:cubicBezTo>
                  <a:cubicBezTo>
                    <a:pt x="2" y="54"/>
                    <a:pt x="2" y="54"/>
                    <a:pt x="2" y="54"/>
                  </a:cubicBezTo>
                  <a:cubicBezTo>
                    <a:pt x="1" y="54"/>
                    <a:pt x="0" y="55"/>
                    <a:pt x="0" y="56"/>
                  </a:cubicBezTo>
                  <a:cubicBezTo>
                    <a:pt x="0" y="60"/>
                    <a:pt x="3" y="63"/>
                    <a:pt x="7" y="63"/>
                  </a:cubicBezTo>
                  <a:cubicBezTo>
                    <a:pt x="68" y="63"/>
                    <a:pt x="68" y="63"/>
                    <a:pt x="68" y="63"/>
                  </a:cubicBezTo>
                  <a:cubicBezTo>
                    <a:pt x="68" y="60"/>
                    <a:pt x="68" y="60"/>
                    <a:pt x="68" y="60"/>
                  </a:cubicBezTo>
                  <a:cubicBezTo>
                    <a:pt x="68" y="59"/>
                    <a:pt x="69" y="58"/>
                    <a:pt x="70" y="58"/>
                  </a:cubicBezTo>
                  <a:cubicBezTo>
                    <a:pt x="72" y="58"/>
                    <a:pt x="72" y="59"/>
                    <a:pt x="72" y="60"/>
                  </a:cubicBezTo>
                  <a:cubicBezTo>
                    <a:pt x="72" y="63"/>
                    <a:pt x="72" y="63"/>
                    <a:pt x="72" y="63"/>
                  </a:cubicBezTo>
                  <a:cubicBezTo>
                    <a:pt x="76" y="63"/>
                    <a:pt x="76" y="63"/>
                    <a:pt x="76" y="63"/>
                  </a:cubicBezTo>
                  <a:cubicBezTo>
                    <a:pt x="76" y="60"/>
                    <a:pt x="76" y="60"/>
                    <a:pt x="76" y="60"/>
                  </a:cubicBezTo>
                  <a:cubicBezTo>
                    <a:pt x="76" y="59"/>
                    <a:pt x="77" y="58"/>
                    <a:pt x="78" y="58"/>
                  </a:cubicBezTo>
                  <a:cubicBezTo>
                    <a:pt x="79" y="58"/>
                    <a:pt x="80" y="59"/>
                    <a:pt x="80" y="60"/>
                  </a:cubicBezTo>
                  <a:cubicBezTo>
                    <a:pt x="80" y="63"/>
                    <a:pt x="80" y="63"/>
                    <a:pt x="80" y="63"/>
                  </a:cubicBezTo>
                  <a:cubicBezTo>
                    <a:pt x="94" y="63"/>
                    <a:pt x="94" y="63"/>
                    <a:pt x="94" y="63"/>
                  </a:cubicBezTo>
                  <a:cubicBezTo>
                    <a:pt x="98" y="63"/>
                    <a:pt x="102" y="60"/>
                    <a:pt x="102" y="56"/>
                  </a:cubicBezTo>
                  <a:cubicBezTo>
                    <a:pt x="102" y="55"/>
                    <a:pt x="101" y="54"/>
                    <a:pt x="100" y="54"/>
                  </a:cubicBezTo>
                  <a:close/>
                  <a:moveTo>
                    <a:pt x="100" y="54"/>
                  </a:moveTo>
                  <a:cubicBezTo>
                    <a:pt x="100" y="54"/>
                    <a:pt x="100" y="54"/>
                    <a:pt x="100" y="54"/>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40" name="Freeform 7">
              <a:extLst>
                <a:ext uri="{FF2B5EF4-FFF2-40B4-BE49-F238E27FC236}">
                  <a16:creationId xmlns:a16="http://schemas.microsoft.com/office/drawing/2014/main" id="{DF0CE9EA-9427-254D-8232-725EB9BCB76F}"/>
                </a:ext>
              </a:extLst>
            </p:cNvPr>
            <p:cNvSpPr>
              <a:spLocks noEditPoints="1"/>
            </p:cNvSpPr>
            <p:nvPr/>
          </p:nvSpPr>
          <p:spPr bwMode="auto">
            <a:xfrm>
              <a:off x="4039373" y="2370074"/>
              <a:ext cx="25251" cy="29918"/>
            </a:xfrm>
            <a:custGeom>
              <a:avLst/>
              <a:gdLst>
                <a:gd name="T0" fmla="*/ 5 w 6"/>
                <a:gd name="T1" fmla="*/ 2 h 7"/>
                <a:gd name="T2" fmla="*/ 2 w 6"/>
                <a:gd name="T3" fmla="*/ 0 h 7"/>
                <a:gd name="T4" fmla="*/ 1 w 6"/>
                <a:gd name="T5" fmla="*/ 4 h 7"/>
                <a:gd name="T6" fmla="*/ 4 w 6"/>
                <a:gd name="T7" fmla="*/ 6 h 7"/>
                <a:gd name="T8" fmla="*/ 5 w 6"/>
                <a:gd name="T9" fmla="*/ 2 h 7"/>
                <a:gd name="T10" fmla="*/ 4 w 6"/>
                <a:gd name="T11" fmla="*/ 5 h 7"/>
                <a:gd name="T12" fmla="*/ 2 w 6"/>
                <a:gd name="T13" fmla="*/ 3 h 7"/>
                <a:gd name="T14" fmla="*/ 2 w 6"/>
                <a:gd name="T15" fmla="*/ 1 h 7"/>
                <a:gd name="T16" fmla="*/ 4 w 6"/>
                <a:gd name="T17" fmla="*/ 3 h 7"/>
                <a:gd name="T18" fmla="*/ 4 w 6"/>
                <a:gd name="T19" fmla="*/ 5 h 7"/>
                <a:gd name="T20" fmla="*/ 4 w 6"/>
                <a:gd name="T21" fmla="*/ 5 h 7"/>
                <a:gd name="T22" fmla="*/ 4 w 6"/>
                <a:gd name="T23"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7">
                  <a:moveTo>
                    <a:pt x="5" y="2"/>
                  </a:moveTo>
                  <a:cubicBezTo>
                    <a:pt x="5" y="1"/>
                    <a:pt x="4" y="0"/>
                    <a:pt x="2" y="0"/>
                  </a:cubicBezTo>
                  <a:cubicBezTo>
                    <a:pt x="1" y="1"/>
                    <a:pt x="0" y="2"/>
                    <a:pt x="1" y="4"/>
                  </a:cubicBezTo>
                  <a:cubicBezTo>
                    <a:pt x="1" y="6"/>
                    <a:pt x="2" y="7"/>
                    <a:pt x="4" y="6"/>
                  </a:cubicBezTo>
                  <a:cubicBezTo>
                    <a:pt x="6" y="6"/>
                    <a:pt x="6" y="4"/>
                    <a:pt x="5" y="2"/>
                  </a:cubicBezTo>
                  <a:close/>
                  <a:moveTo>
                    <a:pt x="4" y="5"/>
                  </a:moveTo>
                  <a:cubicBezTo>
                    <a:pt x="3" y="5"/>
                    <a:pt x="3" y="5"/>
                    <a:pt x="2" y="3"/>
                  </a:cubicBezTo>
                  <a:cubicBezTo>
                    <a:pt x="2" y="2"/>
                    <a:pt x="2" y="1"/>
                    <a:pt x="2" y="1"/>
                  </a:cubicBezTo>
                  <a:cubicBezTo>
                    <a:pt x="3" y="1"/>
                    <a:pt x="4" y="2"/>
                    <a:pt x="4" y="3"/>
                  </a:cubicBezTo>
                  <a:cubicBezTo>
                    <a:pt x="4" y="4"/>
                    <a:pt x="4" y="5"/>
                    <a:pt x="4" y="5"/>
                  </a:cubicBezTo>
                  <a:close/>
                  <a:moveTo>
                    <a:pt x="4" y="5"/>
                  </a:moveTo>
                  <a:cubicBezTo>
                    <a:pt x="4" y="5"/>
                    <a:pt x="4" y="5"/>
                    <a:pt x="4" y="5"/>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41" name="Freeform 8">
              <a:extLst>
                <a:ext uri="{FF2B5EF4-FFF2-40B4-BE49-F238E27FC236}">
                  <a16:creationId xmlns:a16="http://schemas.microsoft.com/office/drawing/2014/main" id="{5DBB189B-81BE-4A47-9270-494AA1FCBCAF}"/>
                </a:ext>
              </a:extLst>
            </p:cNvPr>
            <p:cNvSpPr>
              <a:spLocks noEditPoints="1"/>
            </p:cNvSpPr>
            <p:nvPr/>
          </p:nvSpPr>
          <p:spPr bwMode="auto">
            <a:xfrm>
              <a:off x="4064623" y="2363171"/>
              <a:ext cx="20658" cy="29917"/>
            </a:xfrm>
            <a:custGeom>
              <a:avLst/>
              <a:gdLst>
                <a:gd name="T0" fmla="*/ 5 w 5"/>
                <a:gd name="T1" fmla="*/ 4 h 7"/>
                <a:gd name="T2" fmla="*/ 2 w 5"/>
                <a:gd name="T3" fmla="*/ 1 h 7"/>
                <a:gd name="T4" fmla="*/ 0 w 5"/>
                <a:gd name="T5" fmla="*/ 4 h 7"/>
                <a:gd name="T6" fmla="*/ 3 w 5"/>
                <a:gd name="T7" fmla="*/ 7 h 7"/>
                <a:gd name="T8" fmla="*/ 5 w 5"/>
                <a:gd name="T9" fmla="*/ 4 h 7"/>
                <a:gd name="T10" fmla="*/ 3 w 5"/>
                <a:gd name="T11" fmla="*/ 6 h 7"/>
                <a:gd name="T12" fmla="*/ 2 w 5"/>
                <a:gd name="T13" fmla="*/ 4 h 7"/>
                <a:gd name="T14" fmla="*/ 2 w 5"/>
                <a:gd name="T15" fmla="*/ 2 h 7"/>
                <a:gd name="T16" fmla="*/ 3 w 5"/>
                <a:gd name="T17" fmla="*/ 4 h 7"/>
                <a:gd name="T18" fmla="*/ 3 w 5"/>
                <a:gd name="T19" fmla="*/ 6 h 7"/>
                <a:gd name="T20" fmla="*/ 3 w 5"/>
                <a:gd name="T21" fmla="*/ 6 h 7"/>
                <a:gd name="T22" fmla="*/ 3 w 5"/>
                <a:gd name="T23"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7">
                  <a:moveTo>
                    <a:pt x="5" y="4"/>
                  </a:moveTo>
                  <a:cubicBezTo>
                    <a:pt x="5" y="2"/>
                    <a:pt x="4" y="0"/>
                    <a:pt x="2" y="1"/>
                  </a:cubicBezTo>
                  <a:cubicBezTo>
                    <a:pt x="0" y="1"/>
                    <a:pt x="0" y="3"/>
                    <a:pt x="0" y="4"/>
                  </a:cubicBezTo>
                  <a:cubicBezTo>
                    <a:pt x="0" y="6"/>
                    <a:pt x="1" y="7"/>
                    <a:pt x="3" y="7"/>
                  </a:cubicBezTo>
                  <a:cubicBezTo>
                    <a:pt x="5" y="7"/>
                    <a:pt x="5" y="5"/>
                    <a:pt x="5" y="4"/>
                  </a:cubicBezTo>
                  <a:close/>
                  <a:moveTo>
                    <a:pt x="3" y="6"/>
                  </a:moveTo>
                  <a:cubicBezTo>
                    <a:pt x="2" y="6"/>
                    <a:pt x="2" y="5"/>
                    <a:pt x="2" y="4"/>
                  </a:cubicBezTo>
                  <a:cubicBezTo>
                    <a:pt x="1" y="3"/>
                    <a:pt x="2" y="2"/>
                    <a:pt x="2" y="2"/>
                  </a:cubicBezTo>
                  <a:cubicBezTo>
                    <a:pt x="3" y="2"/>
                    <a:pt x="3" y="2"/>
                    <a:pt x="3" y="4"/>
                  </a:cubicBezTo>
                  <a:cubicBezTo>
                    <a:pt x="4" y="5"/>
                    <a:pt x="3" y="6"/>
                    <a:pt x="3" y="6"/>
                  </a:cubicBezTo>
                  <a:close/>
                  <a:moveTo>
                    <a:pt x="3" y="6"/>
                  </a:moveTo>
                  <a:cubicBezTo>
                    <a:pt x="3" y="6"/>
                    <a:pt x="3" y="6"/>
                    <a:pt x="3" y="6"/>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42" name="Freeform 9">
              <a:extLst>
                <a:ext uri="{FF2B5EF4-FFF2-40B4-BE49-F238E27FC236}">
                  <a16:creationId xmlns:a16="http://schemas.microsoft.com/office/drawing/2014/main" id="{6ADCF19A-D5C1-3643-B6E2-CF1635C40855}"/>
                </a:ext>
              </a:extLst>
            </p:cNvPr>
            <p:cNvSpPr>
              <a:spLocks noEditPoints="1"/>
            </p:cNvSpPr>
            <p:nvPr/>
          </p:nvSpPr>
          <p:spPr bwMode="auto">
            <a:xfrm>
              <a:off x="4089872" y="2363171"/>
              <a:ext cx="13773" cy="29917"/>
            </a:xfrm>
            <a:custGeom>
              <a:avLst/>
              <a:gdLst>
                <a:gd name="T0" fmla="*/ 9 w 9"/>
                <a:gd name="T1" fmla="*/ 0 h 19"/>
                <a:gd name="T2" fmla="*/ 6 w 9"/>
                <a:gd name="T3" fmla="*/ 0 h 19"/>
                <a:gd name="T4" fmla="*/ 0 w 9"/>
                <a:gd name="T5" fmla="*/ 3 h 19"/>
                <a:gd name="T6" fmla="*/ 0 w 9"/>
                <a:gd name="T7" fmla="*/ 5 h 19"/>
                <a:gd name="T8" fmla="*/ 6 w 9"/>
                <a:gd name="T9" fmla="*/ 5 h 19"/>
                <a:gd name="T10" fmla="*/ 6 w 9"/>
                <a:gd name="T11" fmla="*/ 5 h 19"/>
                <a:gd name="T12" fmla="*/ 6 w 9"/>
                <a:gd name="T13" fmla="*/ 19 h 19"/>
                <a:gd name="T14" fmla="*/ 9 w 9"/>
                <a:gd name="T15" fmla="*/ 19 h 19"/>
                <a:gd name="T16" fmla="*/ 9 w 9"/>
                <a:gd name="T17" fmla="*/ 0 h 19"/>
                <a:gd name="T18" fmla="*/ 9 w 9"/>
                <a:gd name="T19" fmla="*/ 0 h 19"/>
                <a:gd name="T20" fmla="*/ 9 w 9"/>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9">
                  <a:moveTo>
                    <a:pt x="9" y="0"/>
                  </a:moveTo>
                  <a:lnTo>
                    <a:pt x="6" y="0"/>
                  </a:lnTo>
                  <a:lnTo>
                    <a:pt x="0" y="3"/>
                  </a:lnTo>
                  <a:lnTo>
                    <a:pt x="0" y="5"/>
                  </a:lnTo>
                  <a:lnTo>
                    <a:pt x="6" y="5"/>
                  </a:lnTo>
                  <a:lnTo>
                    <a:pt x="6" y="5"/>
                  </a:lnTo>
                  <a:lnTo>
                    <a:pt x="6" y="19"/>
                  </a:lnTo>
                  <a:lnTo>
                    <a:pt x="9" y="19"/>
                  </a:lnTo>
                  <a:lnTo>
                    <a:pt x="9" y="0"/>
                  </a:lnTo>
                  <a:close/>
                  <a:moveTo>
                    <a:pt x="9" y="0"/>
                  </a:moveTo>
                  <a:lnTo>
                    <a:pt x="9" y="0"/>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43" name="Freeform 10">
              <a:extLst>
                <a:ext uri="{FF2B5EF4-FFF2-40B4-BE49-F238E27FC236}">
                  <a16:creationId xmlns:a16="http://schemas.microsoft.com/office/drawing/2014/main" id="{42771AEA-D10C-F945-876F-FB13087B8F51}"/>
                </a:ext>
              </a:extLst>
            </p:cNvPr>
            <p:cNvSpPr>
              <a:spLocks noEditPoints="1"/>
            </p:cNvSpPr>
            <p:nvPr/>
          </p:nvSpPr>
          <p:spPr bwMode="auto">
            <a:xfrm>
              <a:off x="4089872" y="2363171"/>
              <a:ext cx="13773" cy="29917"/>
            </a:xfrm>
            <a:custGeom>
              <a:avLst/>
              <a:gdLst>
                <a:gd name="T0" fmla="*/ 9 w 9"/>
                <a:gd name="T1" fmla="*/ 0 h 19"/>
                <a:gd name="T2" fmla="*/ 6 w 9"/>
                <a:gd name="T3" fmla="*/ 0 h 19"/>
                <a:gd name="T4" fmla="*/ 0 w 9"/>
                <a:gd name="T5" fmla="*/ 3 h 19"/>
                <a:gd name="T6" fmla="*/ 0 w 9"/>
                <a:gd name="T7" fmla="*/ 5 h 19"/>
                <a:gd name="T8" fmla="*/ 6 w 9"/>
                <a:gd name="T9" fmla="*/ 5 h 19"/>
                <a:gd name="T10" fmla="*/ 6 w 9"/>
                <a:gd name="T11" fmla="*/ 5 h 19"/>
                <a:gd name="T12" fmla="*/ 6 w 9"/>
                <a:gd name="T13" fmla="*/ 19 h 19"/>
                <a:gd name="T14" fmla="*/ 9 w 9"/>
                <a:gd name="T15" fmla="*/ 19 h 19"/>
                <a:gd name="T16" fmla="*/ 9 w 9"/>
                <a:gd name="T17" fmla="*/ 0 h 19"/>
                <a:gd name="T18" fmla="*/ 9 w 9"/>
                <a:gd name="T19" fmla="*/ 0 h 19"/>
                <a:gd name="T20" fmla="*/ 9 w 9"/>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9">
                  <a:moveTo>
                    <a:pt x="9" y="0"/>
                  </a:moveTo>
                  <a:lnTo>
                    <a:pt x="6" y="0"/>
                  </a:lnTo>
                  <a:lnTo>
                    <a:pt x="0" y="3"/>
                  </a:lnTo>
                  <a:lnTo>
                    <a:pt x="0" y="5"/>
                  </a:lnTo>
                  <a:lnTo>
                    <a:pt x="6" y="5"/>
                  </a:lnTo>
                  <a:lnTo>
                    <a:pt x="6" y="5"/>
                  </a:lnTo>
                  <a:lnTo>
                    <a:pt x="6" y="19"/>
                  </a:lnTo>
                  <a:lnTo>
                    <a:pt x="9" y="19"/>
                  </a:lnTo>
                  <a:lnTo>
                    <a:pt x="9" y="0"/>
                  </a:lnTo>
                  <a:moveTo>
                    <a:pt x="9" y="0"/>
                  </a:moveTo>
                  <a:lnTo>
                    <a:pt x="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44" name="Freeform 11">
              <a:extLst>
                <a:ext uri="{FF2B5EF4-FFF2-40B4-BE49-F238E27FC236}">
                  <a16:creationId xmlns:a16="http://schemas.microsoft.com/office/drawing/2014/main" id="{2230DD4D-E1CC-8540-966B-5AD250A3D14F}"/>
                </a:ext>
              </a:extLst>
            </p:cNvPr>
            <p:cNvSpPr>
              <a:spLocks noEditPoints="1"/>
            </p:cNvSpPr>
            <p:nvPr/>
          </p:nvSpPr>
          <p:spPr bwMode="auto">
            <a:xfrm>
              <a:off x="4110532" y="2363171"/>
              <a:ext cx="20658" cy="29917"/>
            </a:xfrm>
            <a:custGeom>
              <a:avLst/>
              <a:gdLst>
                <a:gd name="T0" fmla="*/ 3 w 5"/>
                <a:gd name="T1" fmla="*/ 0 h 7"/>
                <a:gd name="T2" fmla="*/ 0 w 5"/>
                <a:gd name="T3" fmla="*/ 3 h 7"/>
                <a:gd name="T4" fmla="*/ 2 w 5"/>
                <a:gd name="T5" fmla="*/ 7 h 7"/>
                <a:gd name="T6" fmla="*/ 5 w 5"/>
                <a:gd name="T7" fmla="*/ 4 h 7"/>
                <a:gd name="T8" fmla="*/ 3 w 5"/>
                <a:gd name="T9" fmla="*/ 0 h 7"/>
                <a:gd name="T10" fmla="*/ 3 w 5"/>
                <a:gd name="T11" fmla="*/ 4 h 7"/>
                <a:gd name="T12" fmla="*/ 2 w 5"/>
                <a:gd name="T13" fmla="*/ 6 h 7"/>
                <a:gd name="T14" fmla="*/ 2 w 5"/>
                <a:gd name="T15" fmla="*/ 4 h 7"/>
                <a:gd name="T16" fmla="*/ 3 w 5"/>
                <a:gd name="T17" fmla="*/ 1 h 7"/>
                <a:gd name="T18" fmla="*/ 3 w 5"/>
                <a:gd name="T19" fmla="*/ 4 h 7"/>
                <a:gd name="T20" fmla="*/ 3 w 5"/>
                <a:gd name="T21" fmla="*/ 4 h 7"/>
                <a:gd name="T22" fmla="*/ 3 w 5"/>
                <a:gd name="T2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7">
                  <a:moveTo>
                    <a:pt x="3" y="0"/>
                  </a:moveTo>
                  <a:cubicBezTo>
                    <a:pt x="1" y="0"/>
                    <a:pt x="0" y="2"/>
                    <a:pt x="0" y="3"/>
                  </a:cubicBezTo>
                  <a:cubicBezTo>
                    <a:pt x="0" y="5"/>
                    <a:pt x="1" y="7"/>
                    <a:pt x="2" y="7"/>
                  </a:cubicBezTo>
                  <a:cubicBezTo>
                    <a:pt x="4" y="7"/>
                    <a:pt x="5" y="6"/>
                    <a:pt x="5" y="4"/>
                  </a:cubicBezTo>
                  <a:cubicBezTo>
                    <a:pt x="5" y="2"/>
                    <a:pt x="5" y="0"/>
                    <a:pt x="3" y="0"/>
                  </a:cubicBezTo>
                  <a:close/>
                  <a:moveTo>
                    <a:pt x="3" y="4"/>
                  </a:moveTo>
                  <a:cubicBezTo>
                    <a:pt x="3" y="5"/>
                    <a:pt x="3" y="6"/>
                    <a:pt x="2" y="6"/>
                  </a:cubicBezTo>
                  <a:cubicBezTo>
                    <a:pt x="2" y="6"/>
                    <a:pt x="2" y="5"/>
                    <a:pt x="2" y="4"/>
                  </a:cubicBezTo>
                  <a:cubicBezTo>
                    <a:pt x="2" y="2"/>
                    <a:pt x="2" y="1"/>
                    <a:pt x="3" y="1"/>
                  </a:cubicBezTo>
                  <a:cubicBezTo>
                    <a:pt x="3" y="1"/>
                    <a:pt x="4" y="2"/>
                    <a:pt x="3" y="4"/>
                  </a:cubicBezTo>
                  <a:close/>
                  <a:moveTo>
                    <a:pt x="3" y="4"/>
                  </a:moveTo>
                  <a:cubicBezTo>
                    <a:pt x="3" y="4"/>
                    <a:pt x="3" y="4"/>
                    <a:pt x="3" y="4"/>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45" name="Freeform 12">
              <a:extLst>
                <a:ext uri="{FF2B5EF4-FFF2-40B4-BE49-F238E27FC236}">
                  <a16:creationId xmlns:a16="http://schemas.microsoft.com/office/drawing/2014/main" id="{9A1EC782-FB20-1448-BAB0-E7D3C79F561A}"/>
                </a:ext>
              </a:extLst>
            </p:cNvPr>
            <p:cNvSpPr>
              <a:spLocks noEditPoints="1"/>
            </p:cNvSpPr>
            <p:nvPr/>
          </p:nvSpPr>
          <p:spPr bwMode="auto">
            <a:xfrm>
              <a:off x="4142668" y="2367773"/>
              <a:ext cx="11476" cy="29917"/>
            </a:xfrm>
            <a:custGeom>
              <a:avLst/>
              <a:gdLst>
                <a:gd name="T0" fmla="*/ 2 w 8"/>
                <a:gd name="T1" fmla="*/ 0 h 19"/>
                <a:gd name="T2" fmla="*/ 0 w 8"/>
                <a:gd name="T3" fmla="*/ 2 h 19"/>
                <a:gd name="T4" fmla="*/ 0 w 8"/>
                <a:gd name="T5" fmla="*/ 5 h 19"/>
                <a:gd name="T6" fmla="*/ 2 w 8"/>
                <a:gd name="T7" fmla="*/ 2 h 19"/>
                <a:gd name="T8" fmla="*/ 2 w 8"/>
                <a:gd name="T9" fmla="*/ 2 h 19"/>
                <a:gd name="T10" fmla="*/ 0 w 8"/>
                <a:gd name="T11" fmla="*/ 16 h 19"/>
                <a:gd name="T12" fmla="*/ 2 w 8"/>
                <a:gd name="T13" fmla="*/ 19 h 19"/>
                <a:gd name="T14" fmla="*/ 8 w 8"/>
                <a:gd name="T15" fmla="*/ 0 h 19"/>
                <a:gd name="T16" fmla="*/ 2 w 8"/>
                <a:gd name="T17" fmla="*/ 0 h 19"/>
                <a:gd name="T18" fmla="*/ 2 w 8"/>
                <a:gd name="T19" fmla="*/ 0 h 19"/>
                <a:gd name="T20" fmla="*/ 2 w 8"/>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9">
                  <a:moveTo>
                    <a:pt x="2" y="0"/>
                  </a:moveTo>
                  <a:lnTo>
                    <a:pt x="0" y="2"/>
                  </a:lnTo>
                  <a:lnTo>
                    <a:pt x="0" y="5"/>
                  </a:lnTo>
                  <a:lnTo>
                    <a:pt x="2" y="2"/>
                  </a:lnTo>
                  <a:lnTo>
                    <a:pt x="2" y="2"/>
                  </a:lnTo>
                  <a:lnTo>
                    <a:pt x="0" y="16"/>
                  </a:lnTo>
                  <a:lnTo>
                    <a:pt x="2" y="19"/>
                  </a:lnTo>
                  <a:lnTo>
                    <a:pt x="8" y="0"/>
                  </a:lnTo>
                  <a:lnTo>
                    <a:pt x="2" y="0"/>
                  </a:lnTo>
                  <a:close/>
                  <a:moveTo>
                    <a:pt x="2" y="0"/>
                  </a:moveTo>
                  <a:lnTo>
                    <a:pt x="2" y="0"/>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46" name="Freeform 13">
              <a:extLst>
                <a:ext uri="{FF2B5EF4-FFF2-40B4-BE49-F238E27FC236}">
                  <a16:creationId xmlns:a16="http://schemas.microsoft.com/office/drawing/2014/main" id="{56E3BDF1-EDDA-1948-A9C8-051BAB0DCD82}"/>
                </a:ext>
              </a:extLst>
            </p:cNvPr>
            <p:cNvSpPr>
              <a:spLocks noEditPoints="1"/>
            </p:cNvSpPr>
            <p:nvPr/>
          </p:nvSpPr>
          <p:spPr bwMode="auto">
            <a:xfrm>
              <a:off x="4142668" y="2367773"/>
              <a:ext cx="11476" cy="29917"/>
            </a:xfrm>
            <a:custGeom>
              <a:avLst/>
              <a:gdLst>
                <a:gd name="T0" fmla="*/ 2 w 8"/>
                <a:gd name="T1" fmla="*/ 0 h 19"/>
                <a:gd name="T2" fmla="*/ 0 w 8"/>
                <a:gd name="T3" fmla="*/ 2 h 19"/>
                <a:gd name="T4" fmla="*/ 0 w 8"/>
                <a:gd name="T5" fmla="*/ 5 h 19"/>
                <a:gd name="T6" fmla="*/ 2 w 8"/>
                <a:gd name="T7" fmla="*/ 2 h 19"/>
                <a:gd name="T8" fmla="*/ 2 w 8"/>
                <a:gd name="T9" fmla="*/ 2 h 19"/>
                <a:gd name="T10" fmla="*/ 0 w 8"/>
                <a:gd name="T11" fmla="*/ 16 h 19"/>
                <a:gd name="T12" fmla="*/ 2 w 8"/>
                <a:gd name="T13" fmla="*/ 19 h 19"/>
                <a:gd name="T14" fmla="*/ 8 w 8"/>
                <a:gd name="T15" fmla="*/ 0 h 19"/>
                <a:gd name="T16" fmla="*/ 2 w 8"/>
                <a:gd name="T17" fmla="*/ 0 h 19"/>
                <a:gd name="T18" fmla="*/ 2 w 8"/>
                <a:gd name="T19" fmla="*/ 0 h 19"/>
                <a:gd name="T20" fmla="*/ 2 w 8"/>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9">
                  <a:moveTo>
                    <a:pt x="2" y="0"/>
                  </a:moveTo>
                  <a:lnTo>
                    <a:pt x="0" y="2"/>
                  </a:lnTo>
                  <a:lnTo>
                    <a:pt x="0" y="5"/>
                  </a:lnTo>
                  <a:lnTo>
                    <a:pt x="2" y="2"/>
                  </a:lnTo>
                  <a:lnTo>
                    <a:pt x="2" y="2"/>
                  </a:lnTo>
                  <a:lnTo>
                    <a:pt x="0" y="16"/>
                  </a:lnTo>
                  <a:lnTo>
                    <a:pt x="2" y="19"/>
                  </a:lnTo>
                  <a:lnTo>
                    <a:pt x="8" y="0"/>
                  </a:lnTo>
                  <a:lnTo>
                    <a:pt x="2" y="0"/>
                  </a:lnTo>
                  <a:moveTo>
                    <a:pt x="2" y="0"/>
                  </a:move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47" name="Freeform 14">
              <a:extLst>
                <a:ext uri="{FF2B5EF4-FFF2-40B4-BE49-F238E27FC236}">
                  <a16:creationId xmlns:a16="http://schemas.microsoft.com/office/drawing/2014/main" id="{3AB610FB-697B-8446-A3F3-F489C55D53A9}"/>
                </a:ext>
              </a:extLst>
            </p:cNvPr>
            <p:cNvSpPr>
              <a:spLocks noEditPoints="1"/>
            </p:cNvSpPr>
            <p:nvPr/>
          </p:nvSpPr>
          <p:spPr bwMode="auto">
            <a:xfrm>
              <a:off x="4163327" y="2370074"/>
              <a:ext cx="11478" cy="29918"/>
            </a:xfrm>
            <a:custGeom>
              <a:avLst/>
              <a:gdLst>
                <a:gd name="T0" fmla="*/ 5 w 8"/>
                <a:gd name="T1" fmla="*/ 19 h 19"/>
                <a:gd name="T2" fmla="*/ 8 w 8"/>
                <a:gd name="T3" fmla="*/ 3 h 19"/>
                <a:gd name="T4" fmla="*/ 5 w 8"/>
                <a:gd name="T5" fmla="*/ 0 h 19"/>
                <a:gd name="T6" fmla="*/ 0 w 8"/>
                <a:gd name="T7" fmla="*/ 3 h 19"/>
                <a:gd name="T8" fmla="*/ 0 w 8"/>
                <a:gd name="T9" fmla="*/ 6 h 19"/>
                <a:gd name="T10" fmla="*/ 3 w 8"/>
                <a:gd name="T11" fmla="*/ 6 h 19"/>
                <a:gd name="T12" fmla="*/ 3 w 8"/>
                <a:gd name="T13" fmla="*/ 6 h 19"/>
                <a:gd name="T14" fmla="*/ 0 w 8"/>
                <a:gd name="T15" fmla="*/ 17 h 19"/>
                <a:gd name="T16" fmla="*/ 5 w 8"/>
                <a:gd name="T17" fmla="*/ 19 h 19"/>
                <a:gd name="T18" fmla="*/ 5 w 8"/>
                <a:gd name="T19" fmla="*/ 19 h 19"/>
                <a:gd name="T20" fmla="*/ 5 w 8"/>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9">
                  <a:moveTo>
                    <a:pt x="5" y="19"/>
                  </a:moveTo>
                  <a:lnTo>
                    <a:pt x="8" y="3"/>
                  </a:lnTo>
                  <a:lnTo>
                    <a:pt x="5" y="0"/>
                  </a:lnTo>
                  <a:lnTo>
                    <a:pt x="0" y="3"/>
                  </a:lnTo>
                  <a:lnTo>
                    <a:pt x="0" y="6"/>
                  </a:lnTo>
                  <a:lnTo>
                    <a:pt x="3" y="6"/>
                  </a:lnTo>
                  <a:lnTo>
                    <a:pt x="3" y="6"/>
                  </a:lnTo>
                  <a:lnTo>
                    <a:pt x="0" y="17"/>
                  </a:lnTo>
                  <a:lnTo>
                    <a:pt x="5" y="19"/>
                  </a:lnTo>
                  <a:close/>
                  <a:moveTo>
                    <a:pt x="5" y="19"/>
                  </a:moveTo>
                  <a:lnTo>
                    <a:pt x="5" y="1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48" name="Freeform 15">
              <a:extLst>
                <a:ext uri="{FF2B5EF4-FFF2-40B4-BE49-F238E27FC236}">
                  <a16:creationId xmlns:a16="http://schemas.microsoft.com/office/drawing/2014/main" id="{8766C392-74AE-5745-921F-32D71FC90300}"/>
                </a:ext>
              </a:extLst>
            </p:cNvPr>
            <p:cNvSpPr>
              <a:spLocks noEditPoints="1"/>
            </p:cNvSpPr>
            <p:nvPr/>
          </p:nvSpPr>
          <p:spPr bwMode="auto">
            <a:xfrm>
              <a:off x="4163327" y="2370074"/>
              <a:ext cx="11478" cy="29918"/>
            </a:xfrm>
            <a:custGeom>
              <a:avLst/>
              <a:gdLst>
                <a:gd name="T0" fmla="*/ 5 w 8"/>
                <a:gd name="T1" fmla="*/ 19 h 19"/>
                <a:gd name="T2" fmla="*/ 8 w 8"/>
                <a:gd name="T3" fmla="*/ 3 h 19"/>
                <a:gd name="T4" fmla="*/ 5 w 8"/>
                <a:gd name="T5" fmla="*/ 0 h 19"/>
                <a:gd name="T6" fmla="*/ 0 w 8"/>
                <a:gd name="T7" fmla="*/ 3 h 19"/>
                <a:gd name="T8" fmla="*/ 0 w 8"/>
                <a:gd name="T9" fmla="*/ 6 h 19"/>
                <a:gd name="T10" fmla="*/ 3 w 8"/>
                <a:gd name="T11" fmla="*/ 6 h 19"/>
                <a:gd name="T12" fmla="*/ 3 w 8"/>
                <a:gd name="T13" fmla="*/ 6 h 19"/>
                <a:gd name="T14" fmla="*/ 0 w 8"/>
                <a:gd name="T15" fmla="*/ 17 h 19"/>
                <a:gd name="T16" fmla="*/ 5 w 8"/>
                <a:gd name="T17" fmla="*/ 19 h 19"/>
                <a:gd name="T18" fmla="*/ 5 w 8"/>
                <a:gd name="T19" fmla="*/ 19 h 19"/>
                <a:gd name="T20" fmla="*/ 5 w 8"/>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9">
                  <a:moveTo>
                    <a:pt x="5" y="19"/>
                  </a:moveTo>
                  <a:lnTo>
                    <a:pt x="8" y="3"/>
                  </a:lnTo>
                  <a:lnTo>
                    <a:pt x="5" y="0"/>
                  </a:lnTo>
                  <a:lnTo>
                    <a:pt x="0" y="3"/>
                  </a:lnTo>
                  <a:lnTo>
                    <a:pt x="0" y="6"/>
                  </a:lnTo>
                  <a:lnTo>
                    <a:pt x="3" y="6"/>
                  </a:lnTo>
                  <a:lnTo>
                    <a:pt x="3" y="6"/>
                  </a:lnTo>
                  <a:lnTo>
                    <a:pt x="0" y="17"/>
                  </a:lnTo>
                  <a:lnTo>
                    <a:pt x="5" y="19"/>
                  </a:lnTo>
                  <a:moveTo>
                    <a:pt x="5" y="19"/>
                  </a:moveTo>
                  <a:lnTo>
                    <a:pt x="5" y="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49" name="Freeform 16">
              <a:extLst>
                <a:ext uri="{FF2B5EF4-FFF2-40B4-BE49-F238E27FC236}">
                  <a16:creationId xmlns:a16="http://schemas.microsoft.com/office/drawing/2014/main" id="{AC0BE811-2DFE-2043-AB24-EA47DE38F016}"/>
                </a:ext>
              </a:extLst>
            </p:cNvPr>
            <p:cNvSpPr>
              <a:spLocks noEditPoints="1"/>
            </p:cNvSpPr>
            <p:nvPr/>
          </p:nvSpPr>
          <p:spPr bwMode="auto">
            <a:xfrm>
              <a:off x="4179395" y="2374677"/>
              <a:ext cx="20658" cy="34521"/>
            </a:xfrm>
            <a:custGeom>
              <a:avLst/>
              <a:gdLst>
                <a:gd name="T0" fmla="*/ 4 w 5"/>
                <a:gd name="T1" fmla="*/ 1 h 8"/>
                <a:gd name="T2" fmla="*/ 0 w 5"/>
                <a:gd name="T3" fmla="*/ 3 h 8"/>
                <a:gd name="T4" fmla="*/ 2 w 5"/>
                <a:gd name="T5" fmla="*/ 7 h 8"/>
                <a:gd name="T6" fmla="*/ 5 w 5"/>
                <a:gd name="T7" fmla="*/ 5 h 8"/>
                <a:gd name="T8" fmla="*/ 4 w 5"/>
                <a:gd name="T9" fmla="*/ 1 h 8"/>
                <a:gd name="T10" fmla="*/ 3 w 5"/>
                <a:gd name="T11" fmla="*/ 4 h 8"/>
                <a:gd name="T12" fmla="*/ 2 w 5"/>
                <a:gd name="T13" fmla="*/ 6 h 8"/>
                <a:gd name="T14" fmla="*/ 2 w 5"/>
                <a:gd name="T15" fmla="*/ 4 h 8"/>
                <a:gd name="T16" fmla="*/ 3 w 5"/>
                <a:gd name="T17" fmla="*/ 2 h 8"/>
                <a:gd name="T18" fmla="*/ 3 w 5"/>
                <a:gd name="T19" fmla="*/ 4 h 8"/>
                <a:gd name="T20" fmla="*/ 3 w 5"/>
                <a:gd name="T21" fmla="*/ 4 h 8"/>
                <a:gd name="T22" fmla="*/ 3 w 5"/>
                <a:gd name="T23"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8">
                  <a:moveTo>
                    <a:pt x="4" y="1"/>
                  </a:moveTo>
                  <a:cubicBezTo>
                    <a:pt x="2" y="0"/>
                    <a:pt x="1" y="2"/>
                    <a:pt x="0" y="3"/>
                  </a:cubicBezTo>
                  <a:cubicBezTo>
                    <a:pt x="0" y="5"/>
                    <a:pt x="0" y="7"/>
                    <a:pt x="2" y="7"/>
                  </a:cubicBezTo>
                  <a:cubicBezTo>
                    <a:pt x="3" y="8"/>
                    <a:pt x="4" y="7"/>
                    <a:pt x="5" y="5"/>
                  </a:cubicBezTo>
                  <a:cubicBezTo>
                    <a:pt x="5" y="3"/>
                    <a:pt x="5" y="2"/>
                    <a:pt x="4" y="1"/>
                  </a:cubicBezTo>
                  <a:close/>
                  <a:moveTo>
                    <a:pt x="3" y="4"/>
                  </a:moveTo>
                  <a:cubicBezTo>
                    <a:pt x="3" y="6"/>
                    <a:pt x="2" y="6"/>
                    <a:pt x="2" y="6"/>
                  </a:cubicBezTo>
                  <a:cubicBezTo>
                    <a:pt x="1" y="6"/>
                    <a:pt x="1" y="5"/>
                    <a:pt x="2" y="4"/>
                  </a:cubicBezTo>
                  <a:cubicBezTo>
                    <a:pt x="2" y="2"/>
                    <a:pt x="3" y="2"/>
                    <a:pt x="3" y="2"/>
                  </a:cubicBezTo>
                  <a:cubicBezTo>
                    <a:pt x="4" y="2"/>
                    <a:pt x="4" y="3"/>
                    <a:pt x="3" y="4"/>
                  </a:cubicBezTo>
                  <a:close/>
                  <a:moveTo>
                    <a:pt x="3" y="4"/>
                  </a:moveTo>
                  <a:cubicBezTo>
                    <a:pt x="3" y="4"/>
                    <a:pt x="3" y="4"/>
                    <a:pt x="3" y="4"/>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50" name="Freeform 17">
              <a:extLst>
                <a:ext uri="{FF2B5EF4-FFF2-40B4-BE49-F238E27FC236}">
                  <a16:creationId xmlns:a16="http://schemas.microsoft.com/office/drawing/2014/main" id="{8A94BD4F-1372-6E4B-B9BA-9C4ECD8754DD}"/>
                </a:ext>
              </a:extLst>
            </p:cNvPr>
            <p:cNvSpPr>
              <a:spLocks noEditPoints="1"/>
            </p:cNvSpPr>
            <p:nvPr/>
          </p:nvSpPr>
          <p:spPr bwMode="auto">
            <a:xfrm>
              <a:off x="4200054" y="2383882"/>
              <a:ext cx="25251" cy="34521"/>
            </a:xfrm>
            <a:custGeom>
              <a:avLst/>
              <a:gdLst>
                <a:gd name="T0" fmla="*/ 1 w 6"/>
                <a:gd name="T1" fmla="*/ 7 h 8"/>
                <a:gd name="T2" fmla="*/ 5 w 6"/>
                <a:gd name="T3" fmla="*/ 5 h 8"/>
                <a:gd name="T4" fmla="*/ 4 w 6"/>
                <a:gd name="T5" fmla="*/ 1 h 8"/>
                <a:gd name="T6" fmla="*/ 0 w 6"/>
                <a:gd name="T7" fmla="*/ 3 h 8"/>
                <a:gd name="T8" fmla="*/ 1 w 6"/>
                <a:gd name="T9" fmla="*/ 7 h 8"/>
                <a:gd name="T10" fmla="*/ 2 w 6"/>
                <a:gd name="T11" fmla="*/ 4 h 8"/>
                <a:gd name="T12" fmla="*/ 3 w 6"/>
                <a:gd name="T13" fmla="*/ 2 h 8"/>
                <a:gd name="T14" fmla="*/ 3 w 6"/>
                <a:gd name="T15" fmla="*/ 4 h 8"/>
                <a:gd name="T16" fmla="*/ 2 w 6"/>
                <a:gd name="T17" fmla="*/ 6 h 8"/>
                <a:gd name="T18" fmla="*/ 2 w 6"/>
                <a:gd name="T19" fmla="*/ 4 h 8"/>
                <a:gd name="T20" fmla="*/ 2 w 6"/>
                <a:gd name="T21" fmla="*/ 4 h 8"/>
                <a:gd name="T22" fmla="*/ 2 w 6"/>
                <a:gd name="T23"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8">
                  <a:moveTo>
                    <a:pt x="1" y="7"/>
                  </a:moveTo>
                  <a:cubicBezTo>
                    <a:pt x="3" y="8"/>
                    <a:pt x="4" y="7"/>
                    <a:pt x="5" y="5"/>
                  </a:cubicBezTo>
                  <a:cubicBezTo>
                    <a:pt x="6" y="3"/>
                    <a:pt x="5" y="2"/>
                    <a:pt x="4" y="1"/>
                  </a:cubicBezTo>
                  <a:cubicBezTo>
                    <a:pt x="2" y="0"/>
                    <a:pt x="1" y="1"/>
                    <a:pt x="0" y="3"/>
                  </a:cubicBezTo>
                  <a:cubicBezTo>
                    <a:pt x="0" y="5"/>
                    <a:pt x="0" y="6"/>
                    <a:pt x="1" y="7"/>
                  </a:cubicBezTo>
                  <a:close/>
                  <a:moveTo>
                    <a:pt x="2" y="4"/>
                  </a:moveTo>
                  <a:cubicBezTo>
                    <a:pt x="2" y="2"/>
                    <a:pt x="3" y="2"/>
                    <a:pt x="3" y="2"/>
                  </a:cubicBezTo>
                  <a:cubicBezTo>
                    <a:pt x="4" y="2"/>
                    <a:pt x="4" y="3"/>
                    <a:pt x="3" y="4"/>
                  </a:cubicBezTo>
                  <a:cubicBezTo>
                    <a:pt x="3" y="6"/>
                    <a:pt x="2" y="6"/>
                    <a:pt x="2" y="6"/>
                  </a:cubicBezTo>
                  <a:cubicBezTo>
                    <a:pt x="1" y="6"/>
                    <a:pt x="1" y="5"/>
                    <a:pt x="2" y="4"/>
                  </a:cubicBezTo>
                  <a:close/>
                  <a:moveTo>
                    <a:pt x="2" y="4"/>
                  </a:moveTo>
                  <a:cubicBezTo>
                    <a:pt x="2" y="4"/>
                    <a:pt x="2" y="4"/>
                    <a:pt x="2" y="4"/>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51" name="Freeform 18">
              <a:extLst>
                <a:ext uri="{FF2B5EF4-FFF2-40B4-BE49-F238E27FC236}">
                  <a16:creationId xmlns:a16="http://schemas.microsoft.com/office/drawing/2014/main" id="{ED988864-34C8-8C4A-A2D2-1B03ABA388E6}"/>
                </a:ext>
              </a:extLst>
            </p:cNvPr>
            <p:cNvSpPr>
              <a:spLocks noEditPoints="1"/>
            </p:cNvSpPr>
            <p:nvPr/>
          </p:nvSpPr>
          <p:spPr bwMode="auto">
            <a:xfrm>
              <a:off x="4225304" y="2397690"/>
              <a:ext cx="18364" cy="25315"/>
            </a:xfrm>
            <a:custGeom>
              <a:avLst/>
              <a:gdLst>
                <a:gd name="T0" fmla="*/ 5 w 11"/>
                <a:gd name="T1" fmla="*/ 16 h 16"/>
                <a:gd name="T2" fmla="*/ 11 w 11"/>
                <a:gd name="T3" fmla="*/ 0 h 16"/>
                <a:gd name="T4" fmla="*/ 8 w 11"/>
                <a:gd name="T5" fmla="*/ 0 h 16"/>
                <a:gd name="T6" fmla="*/ 3 w 11"/>
                <a:gd name="T7" fmla="*/ 0 h 16"/>
                <a:gd name="T8" fmla="*/ 3 w 11"/>
                <a:gd name="T9" fmla="*/ 2 h 16"/>
                <a:gd name="T10" fmla="*/ 5 w 11"/>
                <a:gd name="T11" fmla="*/ 2 h 16"/>
                <a:gd name="T12" fmla="*/ 5 w 11"/>
                <a:gd name="T13" fmla="*/ 2 h 16"/>
                <a:gd name="T14" fmla="*/ 0 w 11"/>
                <a:gd name="T15" fmla="*/ 16 h 16"/>
                <a:gd name="T16" fmla="*/ 5 w 11"/>
                <a:gd name="T17" fmla="*/ 16 h 16"/>
                <a:gd name="T18" fmla="*/ 5 w 11"/>
                <a:gd name="T19" fmla="*/ 16 h 16"/>
                <a:gd name="T20" fmla="*/ 5 w 11"/>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6">
                  <a:moveTo>
                    <a:pt x="5" y="16"/>
                  </a:moveTo>
                  <a:lnTo>
                    <a:pt x="11" y="0"/>
                  </a:lnTo>
                  <a:lnTo>
                    <a:pt x="8" y="0"/>
                  </a:lnTo>
                  <a:lnTo>
                    <a:pt x="3" y="0"/>
                  </a:lnTo>
                  <a:lnTo>
                    <a:pt x="3" y="2"/>
                  </a:lnTo>
                  <a:lnTo>
                    <a:pt x="5" y="2"/>
                  </a:lnTo>
                  <a:lnTo>
                    <a:pt x="5" y="2"/>
                  </a:lnTo>
                  <a:lnTo>
                    <a:pt x="0" y="16"/>
                  </a:lnTo>
                  <a:lnTo>
                    <a:pt x="5" y="16"/>
                  </a:lnTo>
                  <a:close/>
                  <a:moveTo>
                    <a:pt x="5" y="16"/>
                  </a:moveTo>
                  <a:lnTo>
                    <a:pt x="5" y="16"/>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52" name="Freeform 19">
              <a:extLst>
                <a:ext uri="{FF2B5EF4-FFF2-40B4-BE49-F238E27FC236}">
                  <a16:creationId xmlns:a16="http://schemas.microsoft.com/office/drawing/2014/main" id="{29D7EC94-9D0F-7145-95CD-9B58614AD4DE}"/>
                </a:ext>
              </a:extLst>
            </p:cNvPr>
            <p:cNvSpPr>
              <a:spLocks noEditPoints="1"/>
            </p:cNvSpPr>
            <p:nvPr/>
          </p:nvSpPr>
          <p:spPr bwMode="auto">
            <a:xfrm>
              <a:off x="4225304" y="2397690"/>
              <a:ext cx="18364" cy="25315"/>
            </a:xfrm>
            <a:custGeom>
              <a:avLst/>
              <a:gdLst>
                <a:gd name="T0" fmla="*/ 5 w 11"/>
                <a:gd name="T1" fmla="*/ 16 h 16"/>
                <a:gd name="T2" fmla="*/ 11 w 11"/>
                <a:gd name="T3" fmla="*/ 0 h 16"/>
                <a:gd name="T4" fmla="*/ 8 w 11"/>
                <a:gd name="T5" fmla="*/ 0 h 16"/>
                <a:gd name="T6" fmla="*/ 3 w 11"/>
                <a:gd name="T7" fmla="*/ 0 h 16"/>
                <a:gd name="T8" fmla="*/ 3 w 11"/>
                <a:gd name="T9" fmla="*/ 2 h 16"/>
                <a:gd name="T10" fmla="*/ 5 w 11"/>
                <a:gd name="T11" fmla="*/ 2 h 16"/>
                <a:gd name="T12" fmla="*/ 5 w 11"/>
                <a:gd name="T13" fmla="*/ 2 h 16"/>
                <a:gd name="T14" fmla="*/ 0 w 11"/>
                <a:gd name="T15" fmla="*/ 16 h 16"/>
                <a:gd name="T16" fmla="*/ 5 w 11"/>
                <a:gd name="T17" fmla="*/ 16 h 16"/>
                <a:gd name="T18" fmla="*/ 5 w 11"/>
                <a:gd name="T19" fmla="*/ 16 h 16"/>
                <a:gd name="T20" fmla="*/ 5 w 11"/>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6">
                  <a:moveTo>
                    <a:pt x="5" y="16"/>
                  </a:moveTo>
                  <a:lnTo>
                    <a:pt x="11" y="0"/>
                  </a:lnTo>
                  <a:lnTo>
                    <a:pt x="8" y="0"/>
                  </a:lnTo>
                  <a:lnTo>
                    <a:pt x="3" y="0"/>
                  </a:lnTo>
                  <a:lnTo>
                    <a:pt x="3" y="2"/>
                  </a:lnTo>
                  <a:lnTo>
                    <a:pt x="5" y="2"/>
                  </a:lnTo>
                  <a:lnTo>
                    <a:pt x="5" y="2"/>
                  </a:lnTo>
                  <a:lnTo>
                    <a:pt x="0" y="16"/>
                  </a:lnTo>
                  <a:lnTo>
                    <a:pt x="5" y="16"/>
                  </a:lnTo>
                  <a:moveTo>
                    <a:pt x="5" y="16"/>
                  </a:moveTo>
                  <a:lnTo>
                    <a:pt x="5" y="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53" name="Freeform 20">
              <a:extLst>
                <a:ext uri="{FF2B5EF4-FFF2-40B4-BE49-F238E27FC236}">
                  <a16:creationId xmlns:a16="http://schemas.microsoft.com/office/drawing/2014/main" id="{23ED4908-7EC6-AB4E-8022-E4F11D59B896}"/>
                </a:ext>
              </a:extLst>
            </p:cNvPr>
            <p:cNvSpPr>
              <a:spLocks noEditPoints="1"/>
            </p:cNvSpPr>
            <p:nvPr/>
          </p:nvSpPr>
          <p:spPr bwMode="auto">
            <a:xfrm>
              <a:off x="4243668" y="2399992"/>
              <a:ext cx="25249" cy="29917"/>
            </a:xfrm>
            <a:custGeom>
              <a:avLst/>
              <a:gdLst>
                <a:gd name="T0" fmla="*/ 4 w 6"/>
                <a:gd name="T1" fmla="*/ 0 h 7"/>
                <a:gd name="T2" fmla="*/ 1 w 6"/>
                <a:gd name="T3" fmla="*/ 3 h 7"/>
                <a:gd name="T4" fmla="*/ 2 w 6"/>
                <a:gd name="T5" fmla="*/ 7 h 7"/>
                <a:gd name="T6" fmla="*/ 5 w 6"/>
                <a:gd name="T7" fmla="*/ 4 h 7"/>
                <a:gd name="T8" fmla="*/ 4 w 6"/>
                <a:gd name="T9" fmla="*/ 0 h 7"/>
                <a:gd name="T10" fmla="*/ 4 w 6"/>
                <a:gd name="T11" fmla="*/ 4 h 7"/>
                <a:gd name="T12" fmla="*/ 2 w 6"/>
                <a:gd name="T13" fmla="*/ 6 h 7"/>
                <a:gd name="T14" fmla="*/ 2 w 6"/>
                <a:gd name="T15" fmla="*/ 3 h 7"/>
                <a:gd name="T16" fmla="*/ 3 w 6"/>
                <a:gd name="T17" fmla="*/ 2 h 7"/>
                <a:gd name="T18" fmla="*/ 4 w 6"/>
                <a:gd name="T19" fmla="*/ 4 h 7"/>
                <a:gd name="T20" fmla="*/ 4 w 6"/>
                <a:gd name="T21" fmla="*/ 4 h 7"/>
                <a:gd name="T22" fmla="*/ 4 w 6"/>
                <a:gd name="T2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7">
                  <a:moveTo>
                    <a:pt x="4" y="0"/>
                  </a:moveTo>
                  <a:cubicBezTo>
                    <a:pt x="2" y="0"/>
                    <a:pt x="1" y="1"/>
                    <a:pt x="1" y="3"/>
                  </a:cubicBezTo>
                  <a:cubicBezTo>
                    <a:pt x="0" y="5"/>
                    <a:pt x="0" y="6"/>
                    <a:pt x="2" y="7"/>
                  </a:cubicBezTo>
                  <a:cubicBezTo>
                    <a:pt x="4" y="7"/>
                    <a:pt x="5" y="6"/>
                    <a:pt x="5" y="4"/>
                  </a:cubicBezTo>
                  <a:cubicBezTo>
                    <a:pt x="6" y="2"/>
                    <a:pt x="5" y="1"/>
                    <a:pt x="4" y="0"/>
                  </a:cubicBezTo>
                  <a:close/>
                  <a:moveTo>
                    <a:pt x="4" y="4"/>
                  </a:moveTo>
                  <a:cubicBezTo>
                    <a:pt x="3" y="5"/>
                    <a:pt x="3" y="6"/>
                    <a:pt x="2" y="6"/>
                  </a:cubicBezTo>
                  <a:cubicBezTo>
                    <a:pt x="2" y="5"/>
                    <a:pt x="2" y="5"/>
                    <a:pt x="2" y="3"/>
                  </a:cubicBezTo>
                  <a:cubicBezTo>
                    <a:pt x="2" y="2"/>
                    <a:pt x="3" y="1"/>
                    <a:pt x="3" y="2"/>
                  </a:cubicBezTo>
                  <a:cubicBezTo>
                    <a:pt x="4" y="2"/>
                    <a:pt x="4" y="2"/>
                    <a:pt x="4" y="4"/>
                  </a:cubicBezTo>
                  <a:close/>
                  <a:moveTo>
                    <a:pt x="4" y="4"/>
                  </a:moveTo>
                  <a:cubicBezTo>
                    <a:pt x="4" y="4"/>
                    <a:pt x="4" y="4"/>
                    <a:pt x="4" y="4"/>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54" name="Freeform 21">
              <a:extLst>
                <a:ext uri="{FF2B5EF4-FFF2-40B4-BE49-F238E27FC236}">
                  <a16:creationId xmlns:a16="http://schemas.microsoft.com/office/drawing/2014/main" id="{92FD6AF6-0A59-FE4F-97B6-D256D5DDD1DB}"/>
                </a:ext>
              </a:extLst>
            </p:cNvPr>
            <p:cNvSpPr>
              <a:spLocks noEditPoints="1"/>
            </p:cNvSpPr>
            <p:nvPr/>
          </p:nvSpPr>
          <p:spPr bwMode="auto">
            <a:xfrm>
              <a:off x="4271213" y="2409198"/>
              <a:ext cx="13773" cy="25314"/>
            </a:xfrm>
            <a:custGeom>
              <a:avLst/>
              <a:gdLst>
                <a:gd name="T0" fmla="*/ 3 w 8"/>
                <a:gd name="T1" fmla="*/ 0 h 16"/>
                <a:gd name="T2" fmla="*/ 0 w 8"/>
                <a:gd name="T3" fmla="*/ 0 h 16"/>
                <a:gd name="T4" fmla="*/ 0 w 8"/>
                <a:gd name="T5" fmla="*/ 2 h 16"/>
                <a:gd name="T6" fmla="*/ 3 w 8"/>
                <a:gd name="T7" fmla="*/ 2 h 16"/>
                <a:gd name="T8" fmla="*/ 3 w 8"/>
                <a:gd name="T9" fmla="*/ 2 h 16"/>
                <a:gd name="T10" fmla="*/ 0 w 8"/>
                <a:gd name="T11" fmla="*/ 16 h 16"/>
                <a:gd name="T12" fmla="*/ 6 w 8"/>
                <a:gd name="T13" fmla="*/ 16 h 16"/>
                <a:gd name="T14" fmla="*/ 8 w 8"/>
                <a:gd name="T15" fmla="*/ 0 h 16"/>
                <a:gd name="T16" fmla="*/ 3 w 8"/>
                <a:gd name="T17" fmla="*/ 0 h 16"/>
                <a:gd name="T18" fmla="*/ 3 w 8"/>
                <a:gd name="T19" fmla="*/ 0 h 16"/>
                <a:gd name="T20" fmla="*/ 3 w 8"/>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6">
                  <a:moveTo>
                    <a:pt x="3" y="0"/>
                  </a:moveTo>
                  <a:lnTo>
                    <a:pt x="0" y="0"/>
                  </a:lnTo>
                  <a:lnTo>
                    <a:pt x="0" y="2"/>
                  </a:lnTo>
                  <a:lnTo>
                    <a:pt x="3" y="2"/>
                  </a:lnTo>
                  <a:lnTo>
                    <a:pt x="3" y="2"/>
                  </a:lnTo>
                  <a:lnTo>
                    <a:pt x="0" y="16"/>
                  </a:lnTo>
                  <a:lnTo>
                    <a:pt x="6" y="16"/>
                  </a:lnTo>
                  <a:lnTo>
                    <a:pt x="8" y="0"/>
                  </a:lnTo>
                  <a:lnTo>
                    <a:pt x="3" y="0"/>
                  </a:lnTo>
                  <a:close/>
                  <a:moveTo>
                    <a:pt x="3" y="0"/>
                  </a:moveTo>
                  <a:lnTo>
                    <a:pt x="3" y="0"/>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55" name="Freeform 22">
              <a:extLst>
                <a:ext uri="{FF2B5EF4-FFF2-40B4-BE49-F238E27FC236}">
                  <a16:creationId xmlns:a16="http://schemas.microsoft.com/office/drawing/2014/main" id="{04C2DE4F-880E-EE4B-B16B-51D831305F81}"/>
                </a:ext>
              </a:extLst>
            </p:cNvPr>
            <p:cNvSpPr>
              <a:spLocks noEditPoints="1"/>
            </p:cNvSpPr>
            <p:nvPr/>
          </p:nvSpPr>
          <p:spPr bwMode="auto">
            <a:xfrm>
              <a:off x="4271213" y="2409198"/>
              <a:ext cx="13773" cy="25314"/>
            </a:xfrm>
            <a:custGeom>
              <a:avLst/>
              <a:gdLst>
                <a:gd name="T0" fmla="*/ 3 w 8"/>
                <a:gd name="T1" fmla="*/ 0 h 16"/>
                <a:gd name="T2" fmla="*/ 0 w 8"/>
                <a:gd name="T3" fmla="*/ 0 h 16"/>
                <a:gd name="T4" fmla="*/ 0 w 8"/>
                <a:gd name="T5" fmla="*/ 2 h 16"/>
                <a:gd name="T6" fmla="*/ 3 w 8"/>
                <a:gd name="T7" fmla="*/ 2 h 16"/>
                <a:gd name="T8" fmla="*/ 3 w 8"/>
                <a:gd name="T9" fmla="*/ 2 h 16"/>
                <a:gd name="T10" fmla="*/ 0 w 8"/>
                <a:gd name="T11" fmla="*/ 16 h 16"/>
                <a:gd name="T12" fmla="*/ 6 w 8"/>
                <a:gd name="T13" fmla="*/ 16 h 16"/>
                <a:gd name="T14" fmla="*/ 8 w 8"/>
                <a:gd name="T15" fmla="*/ 0 h 16"/>
                <a:gd name="T16" fmla="*/ 3 w 8"/>
                <a:gd name="T17" fmla="*/ 0 h 16"/>
                <a:gd name="T18" fmla="*/ 3 w 8"/>
                <a:gd name="T19" fmla="*/ 0 h 16"/>
                <a:gd name="T20" fmla="*/ 3 w 8"/>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6">
                  <a:moveTo>
                    <a:pt x="3" y="0"/>
                  </a:moveTo>
                  <a:lnTo>
                    <a:pt x="0" y="0"/>
                  </a:lnTo>
                  <a:lnTo>
                    <a:pt x="0" y="2"/>
                  </a:lnTo>
                  <a:lnTo>
                    <a:pt x="3" y="2"/>
                  </a:lnTo>
                  <a:lnTo>
                    <a:pt x="3" y="2"/>
                  </a:lnTo>
                  <a:lnTo>
                    <a:pt x="0" y="16"/>
                  </a:lnTo>
                  <a:lnTo>
                    <a:pt x="6" y="16"/>
                  </a:lnTo>
                  <a:lnTo>
                    <a:pt x="8" y="0"/>
                  </a:lnTo>
                  <a:lnTo>
                    <a:pt x="3" y="0"/>
                  </a:lnTo>
                  <a:moveTo>
                    <a:pt x="3" y="0"/>
                  </a:move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56" name="Freeform 23">
              <a:extLst>
                <a:ext uri="{FF2B5EF4-FFF2-40B4-BE49-F238E27FC236}">
                  <a16:creationId xmlns:a16="http://schemas.microsoft.com/office/drawing/2014/main" id="{E74A1C4B-B5A5-6240-B1DF-DD9B4421D074}"/>
                </a:ext>
              </a:extLst>
            </p:cNvPr>
            <p:cNvSpPr>
              <a:spLocks noEditPoints="1"/>
            </p:cNvSpPr>
            <p:nvPr/>
          </p:nvSpPr>
          <p:spPr bwMode="auto">
            <a:xfrm>
              <a:off x="4294167" y="2409198"/>
              <a:ext cx="13773" cy="29917"/>
            </a:xfrm>
            <a:custGeom>
              <a:avLst/>
              <a:gdLst>
                <a:gd name="T0" fmla="*/ 5 w 8"/>
                <a:gd name="T1" fmla="*/ 0 h 19"/>
                <a:gd name="T2" fmla="*/ 0 w 8"/>
                <a:gd name="T3" fmla="*/ 2 h 19"/>
                <a:gd name="T4" fmla="*/ 0 w 8"/>
                <a:gd name="T5" fmla="*/ 5 h 19"/>
                <a:gd name="T6" fmla="*/ 3 w 8"/>
                <a:gd name="T7" fmla="*/ 5 h 19"/>
                <a:gd name="T8" fmla="*/ 3 w 8"/>
                <a:gd name="T9" fmla="*/ 5 h 19"/>
                <a:gd name="T10" fmla="*/ 3 w 8"/>
                <a:gd name="T11" fmla="*/ 16 h 19"/>
                <a:gd name="T12" fmla="*/ 5 w 8"/>
                <a:gd name="T13" fmla="*/ 19 h 19"/>
                <a:gd name="T14" fmla="*/ 8 w 8"/>
                <a:gd name="T15" fmla="*/ 0 h 19"/>
                <a:gd name="T16" fmla="*/ 5 w 8"/>
                <a:gd name="T17" fmla="*/ 0 h 19"/>
                <a:gd name="T18" fmla="*/ 5 w 8"/>
                <a:gd name="T19" fmla="*/ 0 h 19"/>
                <a:gd name="T20" fmla="*/ 5 w 8"/>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9">
                  <a:moveTo>
                    <a:pt x="5" y="0"/>
                  </a:moveTo>
                  <a:lnTo>
                    <a:pt x="0" y="2"/>
                  </a:lnTo>
                  <a:lnTo>
                    <a:pt x="0" y="5"/>
                  </a:lnTo>
                  <a:lnTo>
                    <a:pt x="3" y="5"/>
                  </a:lnTo>
                  <a:lnTo>
                    <a:pt x="3" y="5"/>
                  </a:lnTo>
                  <a:lnTo>
                    <a:pt x="3" y="16"/>
                  </a:lnTo>
                  <a:lnTo>
                    <a:pt x="5" y="19"/>
                  </a:lnTo>
                  <a:lnTo>
                    <a:pt x="8" y="0"/>
                  </a:lnTo>
                  <a:lnTo>
                    <a:pt x="5" y="0"/>
                  </a:lnTo>
                  <a:close/>
                  <a:moveTo>
                    <a:pt x="5" y="0"/>
                  </a:moveTo>
                  <a:lnTo>
                    <a:pt x="5" y="0"/>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57" name="Freeform 24">
              <a:extLst>
                <a:ext uri="{FF2B5EF4-FFF2-40B4-BE49-F238E27FC236}">
                  <a16:creationId xmlns:a16="http://schemas.microsoft.com/office/drawing/2014/main" id="{3D276C96-4C96-5E4B-B497-827F1A750B98}"/>
                </a:ext>
              </a:extLst>
            </p:cNvPr>
            <p:cNvSpPr>
              <a:spLocks noEditPoints="1"/>
            </p:cNvSpPr>
            <p:nvPr/>
          </p:nvSpPr>
          <p:spPr bwMode="auto">
            <a:xfrm>
              <a:off x="4294167" y="2409198"/>
              <a:ext cx="13773" cy="29917"/>
            </a:xfrm>
            <a:custGeom>
              <a:avLst/>
              <a:gdLst>
                <a:gd name="T0" fmla="*/ 5 w 8"/>
                <a:gd name="T1" fmla="*/ 0 h 19"/>
                <a:gd name="T2" fmla="*/ 0 w 8"/>
                <a:gd name="T3" fmla="*/ 2 h 19"/>
                <a:gd name="T4" fmla="*/ 0 w 8"/>
                <a:gd name="T5" fmla="*/ 5 h 19"/>
                <a:gd name="T6" fmla="*/ 3 w 8"/>
                <a:gd name="T7" fmla="*/ 5 h 19"/>
                <a:gd name="T8" fmla="*/ 3 w 8"/>
                <a:gd name="T9" fmla="*/ 5 h 19"/>
                <a:gd name="T10" fmla="*/ 3 w 8"/>
                <a:gd name="T11" fmla="*/ 16 h 19"/>
                <a:gd name="T12" fmla="*/ 5 w 8"/>
                <a:gd name="T13" fmla="*/ 19 h 19"/>
                <a:gd name="T14" fmla="*/ 8 w 8"/>
                <a:gd name="T15" fmla="*/ 0 h 19"/>
                <a:gd name="T16" fmla="*/ 5 w 8"/>
                <a:gd name="T17" fmla="*/ 0 h 19"/>
                <a:gd name="T18" fmla="*/ 5 w 8"/>
                <a:gd name="T19" fmla="*/ 0 h 19"/>
                <a:gd name="T20" fmla="*/ 5 w 8"/>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9">
                  <a:moveTo>
                    <a:pt x="5" y="0"/>
                  </a:moveTo>
                  <a:lnTo>
                    <a:pt x="0" y="2"/>
                  </a:lnTo>
                  <a:lnTo>
                    <a:pt x="0" y="5"/>
                  </a:lnTo>
                  <a:lnTo>
                    <a:pt x="3" y="5"/>
                  </a:lnTo>
                  <a:lnTo>
                    <a:pt x="3" y="5"/>
                  </a:lnTo>
                  <a:lnTo>
                    <a:pt x="3" y="16"/>
                  </a:lnTo>
                  <a:lnTo>
                    <a:pt x="5" y="19"/>
                  </a:lnTo>
                  <a:lnTo>
                    <a:pt x="8" y="0"/>
                  </a:lnTo>
                  <a:lnTo>
                    <a:pt x="5" y="0"/>
                  </a:lnTo>
                  <a:moveTo>
                    <a:pt x="5" y="0"/>
                  </a:move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58" name="Freeform 25">
              <a:extLst>
                <a:ext uri="{FF2B5EF4-FFF2-40B4-BE49-F238E27FC236}">
                  <a16:creationId xmlns:a16="http://schemas.microsoft.com/office/drawing/2014/main" id="{3BFC5E3E-B653-154B-AED1-4400AD92253C}"/>
                </a:ext>
              </a:extLst>
            </p:cNvPr>
            <p:cNvSpPr>
              <a:spLocks noEditPoints="1"/>
            </p:cNvSpPr>
            <p:nvPr/>
          </p:nvSpPr>
          <p:spPr bwMode="auto">
            <a:xfrm>
              <a:off x="4314826" y="2409198"/>
              <a:ext cx="18364" cy="29917"/>
            </a:xfrm>
            <a:custGeom>
              <a:avLst/>
              <a:gdLst>
                <a:gd name="T0" fmla="*/ 2 w 4"/>
                <a:gd name="T1" fmla="*/ 7 h 7"/>
                <a:gd name="T2" fmla="*/ 4 w 4"/>
                <a:gd name="T3" fmla="*/ 3 h 7"/>
                <a:gd name="T4" fmla="*/ 2 w 4"/>
                <a:gd name="T5" fmla="*/ 0 h 7"/>
                <a:gd name="T6" fmla="*/ 0 w 4"/>
                <a:gd name="T7" fmla="*/ 4 h 7"/>
                <a:gd name="T8" fmla="*/ 2 w 4"/>
                <a:gd name="T9" fmla="*/ 7 h 7"/>
                <a:gd name="T10" fmla="*/ 2 w 4"/>
                <a:gd name="T11" fmla="*/ 1 h 7"/>
                <a:gd name="T12" fmla="*/ 3 w 4"/>
                <a:gd name="T13" fmla="*/ 3 h 7"/>
                <a:gd name="T14" fmla="*/ 2 w 4"/>
                <a:gd name="T15" fmla="*/ 6 h 7"/>
                <a:gd name="T16" fmla="*/ 1 w 4"/>
                <a:gd name="T17" fmla="*/ 3 h 7"/>
                <a:gd name="T18" fmla="*/ 2 w 4"/>
                <a:gd name="T19" fmla="*/ 1 h 7"/>
                <a:gd name="T20" fmla="*/ 2 w 4"/>
                <a:gd name="T21" fmla="*/ 1 h 7"/>
                <a:gd name="T22" fmla="*/ 2 w 4"/>
                <a:gd name="T2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7">
                  <a:moveTo>
                    <a:pt x="2" y="7"/>
                  </a:moveTo>
                  <a:cubicBezTo>
                    <a:pt x="4" y="7"/>
                    <a:pt x="4" y="5"/>
                    <a:pt x="4" y="3"/>
                  </a:cubicBezTo>
                  <a:cubicBezTo>
                    <a:pt x="4" y="2"/>
                    <a:pt x="4" y="0"/>
                    <a:pt x="2" y="0"/>
                  </a:cubicBezTo>
                  <a:cubicBezTo>
                    <a:pt x="0" y="0"/>
                    <a:pt x="0" y="2"/>
                    <a:pt x="0" y="4"/>
                  </a:cubicBezTo>
                  <a:cubicBezTo>
                    <a:pt x="0" y="5"/>
                    <a:pt x="1" y="7"/>
                    <a:pt x="2" y="7"/>
                  </a:cubicBezTo>
                  <a:close/>
                  <a:moveTo>
                    <a:pt x="2" y="1"/>
                  </a:moveTo>
                  <a:cubicBezTo>
                    <a:pt x="2" y="1"/>
                    <a:pt x="3" y="2"/>
                    <a:pt x="3" y="3"/>
                  </a:cubicBezTo>
                  <a:cubicBezTo>
                    <a:pt x="3" y="5"/>
                    <a:pt x="3" y="6"/>
                    <a:pt x="2" y="6"/>
                  </a:cubicBezTo>
                  <a:cubicBezTo>
                    <a:pt x="2" y="6"/>
                    <a:pt x="1" y="5"/>
                    <a:pt x="1" y="3"/>
                  </a:cubicBezTo>
                  <a:cubicBezTo>
                    <a:pt x="1" y="2"/>
                    <a:pt x="1" y="1"/>
                    <a:pt x="2" y="1"/>
                  </a:cubicBezTo>
                  <a:close/>
                  <a:moveTo>
                    <a:pt x="2" y="1"/>
                  </a:moveTo>
                  <a:cubicBezTo>
                    <a:pt x="2" y="1"/>
                    <a:pt x="2" y="1"/>
                    <a:pt x="2" y="1"/>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59" name="Freeform 26">
              <a:extLst>
                <a:ext uri="{FF2B5EF4-FFF2-40B4-BE49-F238E27FC236}">
                  <a16:creationId xmlns:a16="http://schemas.microsoft.com/office/drawing/2014/main" id="{5A9E87BD-6525-F54A-B1FB-BC3D08D68092}"/>
                </a:ext>
              </a:extLst>
            </p:cNvPr>
            <p:cNvSpPr>
              <a:spLocks noEditPoints="1"/>
            </p:cNvSpPr>
            <p:nvPr/>
          </p:nvSpPr>
          <p:spPr bwMode="auto">
            <a:xfrm>
              <a:off x="4337780" y="2409198"/>
              <a:ext cx="16069" cy="25314"/>
            </a:xfrm>
            <a:custGeom>
              <a:avLst/>
              <a:gdLst>
                <a:gd name="T0" fmla="*/ 5 w 10"/>
                <a:gd name="T1" fmla="*/ 0 h 16"/>
                <a:gd name="T2" fmla="*/ 0 w 10"/>
                <a:gd name="T3" fmla="*/ 2 h 16"/>
                <a:gd name="T4" fmla="*/ 2 w 10"/>
                <a:gd name="T5" fmla="*/ 5 h 16"/>
                <a:gd name="T6" fmla="*/ 5 w 10"/>
                <a:gd name="T7" fmla="*/ 2 h 16"/>
                <a:gd name="T8" fmla="*/ 5 w 10"/>
                <a:gd name="T9" fmla="*/ 2 h 16"/>
                <a:gd name="T10" fmla="*/ 8 w 10"/>
                <a:gd name="T11" fmla="*/ 16 h 16"/>
                <a:gd name="T12" fmla="*/ 10 w 10"/>
                <a:gd name="T13" fmla="*/ 16 h 16"/>
                <a:gd name="T14" fmla="*/ 8 w 10"/>
                <a:gd name="T15" fmla="*/ 0 h 16"/>
                <a:gd name="T16" fmla="*/ 5 w 10"/>
                <a:gd name="T17" fmla="*/ 0 h 16"/>
                <a:gd name="T18" fmla="*/ 5 w 10"/>
                <a:gd name="T19" fmla="*/ 0 h 16"/>
                <a:gd name="T20" fmla="*/ 5 w 10"/>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6">
                  <a:moveTo>
                    <a:pt x="5" y="0"/>
                  </a:moveTo>
                  <a:lnTo>
                    <a:pt x="0" y="2"/>
                  </a:lnTo>
                  <a:lnTo>
                    <a:pt x="2" y="5"/>
                  </a:lnTo>
                  <a:lnTo>
                    <a:pt x="5" y="2"/>
                  </a:lnTo>
                  <a:lnTo>
                    <a:pt x="5" y="2"/>
                  </a:lnTo>
                  <a:lnTo>
                    <a:pt x="8" y="16"/>
                  </a:lnTo>
                  <a:lnTo>
                    <a:pt x="10" y="16"/>
                  </a:lnTo>
                  <a:lnTo>
                    <a:pt x="8" y="0"/>
                  </a:lnTo>
                  <a:lnTo>
                    <a:pt x="5" y="0"/>
                  </a:lnTo>
                  <a:close/>
                  <a:moveTo>
                    <a:pt x="5" y="0"/>
                  </a:moveTo>
                  <a:lnTo>
                    <a:pt x="5" y="0"/>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60" name="Freeform 27">
              <a:extLst>
                <a:ext uri="{FF2B5EF4-FFF2-40B4-BE49-F238E27FC236}">
                  <a16:creationId xmlns:a16="http://schemas.microsoft.com/office/drawing/2014/main" id="{B824EB49-555E-5043-9A02-14BF5AEEF94D}"/>
                </a:ext>
              </a:extLst>
            </p:cNvPr>
            <p:cNvSpPr>
              <a:spLocks noEditPoints="1"/>
            </p:cNvSpPr>
            <p:nvPr/>
          </p:nvSpPr>
          <p:spPr bwMode="auto">
            <a:xfrm>
              <a:off x="4337780" y="2409198"/>
              <a:ext cx="16069" cy="25314"/>
            </a:xfrm>
            <a:custGeom>
              <a:avLst/>
              <a:gdLst>
                <a:gd name="T0" fmla="*/ 5 w 10"/>
                <a:gd name="T1" fmla="*/ 0 h 16"/>
                <a:gd name="T2" fmla="*/ 0 w 10"/>
                <a:gd name="T3" fmla="*/ 2 h 16"/>
                <a:gd name="T4" fmla="*/ 2 w 10"/>
                <a:gd name="T5" fmla="*/ 5 h 16"/>
                <a:gd name="T6" fmla="*/ 5 w 10"/>
                <a:gd name="T7" fmla="*/ 2 h 16"/>
                <a:gd name="T8" fmla="*/ 5 w 10"/>
                <a:gd name="T9" fmla="*/ 2 h 16"/>
                <a:gd name="T10" fmla="*/ 8 w 10"/>
                <a:gd name="T11" fmla="*/ 16 h 16"/>
                <a:gd name="T12" fmla="*/ 10 w 10"/>
                <a:gd name="T13" fmla="*/ 16 h 16"/>
                <a:gd name="T14" fmla="*/ 8 w 10"/>
                <a:gd name="T15" fmla="*/ 0 h 16"/>
                <a:gd name="T16" fmla="*/ 5 w 10"/>
                <a:gd name="T17" fmla="*/ 0 h 16"/>
                <a:gd name="T18" fmla="*/ 5 w 10"/>
                <a:gd name="T19" fmla="*/ 0 h 16"/>
                <a:gd name="T20" fmla="*/ 5 w 10"/>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6">
                  <a:moveTo>
                    <a:pt x="5" y="0"/>
                  </a:moveTo>
                  <a:lnTo>
                    <a:pt x="0" y="2"/>
                  </a:lnTo>
                  <a:lnTo>
                    <a:pt x="2" y="5"/>
                  </a:lnTo>
                  <a:lnTo>
                    <a:pt x="5" y="2"/>
                  </a:lnTo>
                  <a:lnTo>
                    <a:pt x="5" y="2"/>
                  </a:lnTo>
                  <a:lnTo>
                    <a:pt x="8" y="16"/>
                  </a:lnTo>
                  <a:lnTo>
                    <a:pt x="10" y="16"/>
                  </a:lnTo>
                  <a:lnTo>
                    <a:pt x="8" y="0"/>
                  </a:lnTo>
                  <a:lnTo>
                    <a:pt x="5" y="0"/>
                  </a:lnTo>
                  <a:moveTo>
                    <a:pt x="5" y="0"/>
                  </a:move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61" name="Freeform 28">
              <a:extLst>
                <a:ext uri="{FF2B5EF4-FFF2-40B4-BE49-F238E27FC236}">
                  <a16:creationId xmlns:a16="http://schemas.microsoft.com/office/drawing/2014/main" id="{77DFEE9D-9AAD-4040-B86A-3126849D5F0D}"/>
                </a:ext>
              </a:extLst>
            </p:cNvPr>
            <p:cNvSpPr>
              <a:spLocks noEditPoints="1"/>
            </p:cNvSpPr>
            <p:nvPr/>
          </p:nvSpPr>
          <p:spPr bwMode="auto">
            <a:xfrm>
              <a:off x="4358440" y="2399992"/>
              <a:ext cx="25249" cy="29917"/>
            </a:xfrm>
            <a:custGeom>
              <a:avLst/>
              <a:gdLst>
                <a:gd name="T0" fmla="*/ 4 w 6"/>
                <a:gd name="T1" fmla="*/ 6 h 7"/>
                <a:gd name="T2" fmla="*/ 5 w 6"/>
                <a:gd name="T3" fmla="*/ 3 h 7"/>
                <a:gd name="T4" fmla="*/ 2 w 6"/>
                <a:gd name="T5" fmla="*/ 0 h 7"/>
                <a:gd name="T6" fmla="*/ 1 w 6"/>
                <a:gd name="T7" fmla="*/ 4 h 7"/>
                <a:gd name="T8" fmla="*/ 4 w 6"/>
                <a:gd name="T9" fmla="*/ 6 h 7"/>
                <a:gd name="T10" fmla="*/ 2 w 6"/>
                <a:gd name="T11" fmla="*/ 1 h 7"/>
                <a:gd name="T12" fmla="*/ 4 w 6"/>
                <a:gd name="T13" fmla="*/ 3 h 7"/>
                <a:gd name="T14" fmla="*/ 3 w 6"/>
                <a:gd name="T15" fmla="*/ 5 h 7"/>
                <a:gd name="T16" fmla="*/ 2 w 6"/>
                <a:gd name="T17" fmla="*/ 4 h 7"/>
                <a:gd name="T18" fmla="*/ 2 w 6"/>
                <a:gd name="T19" fmla="*/ 1 h 7"/>
                <a:gd name="T20" fmla="*/ 2 w 6"/>
                <a:gd name="T21" fmla="*/ 1 h 7"/>
                <a:gd name="T22" fmla="*/ 2 w 6"/>
                <a:gd name="T2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7">
                  <a:moveTo>
                    <a:pt x="4" y="6"/>
                  </a:moveTo>
                  <a:cubicBezTo>
                    <a:pt x="5" y="6"/>
                    <a:pt x="6" y="4"/>
                    <a:pt x="5" y="3"/>
                  </a:cubicBezTo>
                  <a:cubicBezTo>
                    <a:pt x="4" y="1"/>
                    <a:pt x="3" y="0"/>
                    <a:pt x="2" y="0"/>
                  </a:cubicBezTo>
                  <a:cubicBezTo>
                    <a:pt x="0" y="1"/>
                    <a:pt x="0" y="2"/>
                    <a:pt x="1" y="4"/>
                  </a:cubicBezTo>
                  <a:cubicBezTo>
                    <a:pt x="1" y="6"/>
                    <a:pt x="2" y="7"/>
                    <a:pt x="4" y="6"/>
                  </a:cubicBezTo>
                  <a:close/>
                  <a:moveTo>
                    <a:pt x="2" y="1"/>
                  </a:moveTo>
                  <a:cubicBezTo>
                    <a:pt x="3" y="1"/>
                    <a:pt x="3" y="2"/>
                    <a:pt x="4" y="3"/>
                  </a:cubicBezTo>
                  <a:cubicBezTo>
                    <a:pt x="4" y="4"/>
                    <a:pt x="4" y="5"/>
                    <a:pt x="3" y="5"/>
                  </a:cubicBezTo>
                  <a:cubicBezTo>
                    <a:pt x="3" y="6"/>
                    <a:pt x="2" y="5"/>
                    <a:pt x="2" y="4"/>
                  </a:cubicBezTo>
                  <a:cubicBezTo>
                    <a:pt x="1" y="2"/>
                    <a:pt x="2" y="2"/>
                    <a:pt x="2" y="1"/>
                  </a:cubicBezTo>
                  <a:close/>
                  <a:moveTo>
                    <a:pt x="2" y="1"/>
                  </a:moveTo>
                  <a:cubicBezTo>
                    <a:pt x="2" y="1"/>
                    <a:pt x="2" y="1"/>
                    <a:pt x="2" y="1"/>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62" name="Freeform 29">
              <a:extLst>
                <a:ext uri="{FF2B5EF4-FFF2-40B4-BE49-F238E27FC236}">
                  <a16:creationId xmlns:a16="http://schemas.microsoft.com/office/drawing/2014/main" id="{01CDE81E-A8FB-504D-AFAF-9CC5D3E2FB30}"/>
                </a:ext>
              </a:extLst>
            </p:cNvPr>
            <p:cNvSpPr>
              <a:spLocks noEditPoints="1"/>
            </p:cNvSpPr>
            <p:nvPr/>
          </p:nvSpPr>
          <p:spPr bwMode="auto">
            <a:xfrm>
              <a:off x="4043964" y="2413800"/>
              <a:ext cx="16069" cy="25314"/>
            </a:xfrm>
            <a:custGeom>
              <a:avLst/>
              <a:gdLst>
                <a:gd name="T0" fmla="*/ 3 w 11"/>
                <a:gd name="T1" fmla="*/ 0 h 17"/>
                <a:gd name="T2" fmla="*/ 0 w 11"/>
                <a:gd name="T3" fmla="*/ 3 h 17"/>
                <a:gd name="T4" fmla="*/ 0 w 11"/>
                <a:gd name="T5" fmla="*/ 6 h 17"/>
                <a:gd name="T6" fmla="*/ 3 w 11"/>
                <a:gd name="T7" fmla="*/ 3 h 17"/>
                <a:gd name="T8" fmla="*/ 3 w 11"/>
                <a:gd name="T9" fmla="*/ 3 h 17"/>
                <a:gd name="T10" fmla="*/ 8 w 11"/>
                <a:gd name="T11" fmla="*/ 17 h 17"/>
                <a:gd name="T12" fmla="*/ 11 w 11"/>
                <a:gd name="T13" fmla="*/ 14 h 17"/>
                <a:gd name="T14" fmla="*/ 5 w 11"/>
                <a:gd name="T15" fmla="*/ 0 h 17"/>
                <a:gd name="T16" fmla="*/ 3 w 11"/>
                <a:gd name="T17" fmla="*/ 0 h 17"/>
                <a:gd name="T18" fmla="*/ 3 w 11"/>
                <a:gd name="T19" fmla="*/ 0 h 17"/>
                <a:gd name="T20" fmla="*/ 3 w 11"/>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7">
                  <a:moveTo>
                    <a:pt x="3" y="0"/>
                  </a:moveTo>
                  <a:lnTo>
                    <a:pt x="0" y="3"/>
                  </a:lnTo>
                  <a:lnTo>
                    <a:pt x="0" y="6"/>
                  </a:lnTo>
                  <a:lnTo>
                    <a:pt x="3" y="3"/>
                  </a:lnTo>
                  <a:lnTo>
                    <a:pt x="3" y="3"/>
                  </a:lnTo>
                  <a:lnTo>
                    <a:pt x="8" y="17"/>
                  </a:lnTo>
                  <a:lnTo>
                    <a:pt x="11" y="14"/>
                  </a:lnTo>
                  <a:lnTo>
                    <a:pt x="5" y="0"/>
                  </a:lnTo>
                  <a:lnTo>
                    <a:pt x="3" y="0"/>
                  </a:lnTo>
                  <a:close/>
                  <a:moveTo>
                    <a:pt x="3" y="0"/>
                  </a:moveTo>
                  <a:lnTo>
                    <a:pt x="3" y="0"/>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63" name="Freeform 30">
              <a:extLst>
                <a:ext uri="{FF2B5EF4-FFF2-40B4-BE49-F238E27FC236}">
                  <a16:creationId xmlns:a16="http://schemas.microsoft.com/office/drawing/2014/main" id="{94791856-2488-2B4E-934A-C6FE9CA93AE6}"/>
                </a:ext>
              </a:extLst>
            </p:cNvPr>
            <p:cNvSpPr>
              <a:spLocks noEditPoints="1"/>
            </p:cNvSpPr>
            <p:nvPr/>
          </p:nvSpPr>
          <p:spPr bwMode="auto">
            <a:xfrm>
              <a:off x="4043964" y="2413800"/>
              <a:ext cx="16069" cy="25314"/>
            </a:xfrm>
            <a:custGeom>
              <a:avLst/>
              <a:gdLst>
                <a:gd name="T0" fmla="*/ 3 w 11"/>
                <a:gd name="T1" fmla="*/ 0 h 17"/>
                <a:gd name="T2" fmla="*/ 0 w 11"/>
                <a:gd name="T3" fmla="*/ 3 h 17"/>
                <a:gd name="T4" fmla="*/ 0 w 11"/>
                <a:gd name="T5" fmla="*/ 6 h 17"/>
                <a:gd name="T6" fmla="*/ 3 w 11"/>
                <a:gd name="T7" fmla="*/ 3 h 17"/>
                <a:gd name="T8" fmla="*/ 3 w 11"/>
                <a:gd name="T9" fmla="*/ 3 h 17"/>
                <a:gd name="T10" fmla="*/ 8 w 11"/>
                <a:gd name="T11" fmla="*/ 17 h 17"/>
                <a:gd name="T12" fmla="*/ 11 w 11"/>
                <a:gd name="T13" fmla="*/ 14 h 17"/>
                <a:gd name="T14" fmla="*/ 5 w 11"/>
                <a:gd name="T15" fmla="*/ 0 h 17"/>
                <a:gd name="T16" fmla="*/ 3 w 11"/>
                <a:gd name="T17" fmla="*/ 0 h 17"/>
                <a:gd name="T18" fmla="*/ 3 w 11"/>
                <a:gd name="T19" fmla="*/ 0 h 17"/>
                <a:gd name="T20" fmla="*/ 3 w 11"/>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7">
                  <a:moveTo>
                    <a:pt x="3" y="0"/>
                  </a:moveTo>
                  <a:lnTo>
                    <a:pt x="0" y="3"/>
                  </a:lnTo>
                  <a:lnTo>
                    <a:pt x="0" y="6"/>
                  </a:lnTo>
                  <a:lnTo>
                    <a:pt x="3" y="3"/>
                  </a:lnTo>
                  <a:lnTo>
                    <a:pt x="3" y="3"/>
                  </a:lnTo>
                  <a:lnTo>
                    <a:pt x="8" y="17"/>
                  </a:lnTo>
                  <a:lnTo>
                    <a:pt x="11" y="14"/>
                  </a:lnTo>
                  <a:lnTo>
                    <a:pt x="5" y="0"/>
                  </a:lnTo>
                  <a:lnTo>
                    <a:pt x="3" y="0"/>
                  </a:lnTo>
                  <a:moveTo>
                    <a:pt x="3" y="0"/>
                  </a:move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64" name="Freeform 31">
              <a:extLst>
                <a:ext uri="{FF2B5EF4-FFF2-40B4-BE49-F238E27FC236}">
                  <a16:creationId xmlns:a16="http://schemas.microsoft.com/office/drawing/2014/main" id="{34F2A053-36B2-EA46-88CC-793B27183E18}"/>
                </a:ext>
              </a:extLst>
            </p:cNvPr>
            <p:cNvSpPr>
              <a:spLocks noEditPoints="1"/>
            </p:cNvSpPr>
            <p:nvPr/>
          </p:nvSpPr>
          <p:spPr bwMode="auto">
            <a:xfrm>
              <a:off x="4064623" y="2404595"/>
              <a:ext cx="20658" cy="29917"/>
            </a:xfrm>
            <a:custGeom>
              <a:avLst/>
              <a:gdLst>
                <a:gd name="T0" fmla="*/ 2 w 5"/>
                <a:gd name="T1" fmla="*/ 0 h 7"/>
                <a:gd name="T2" fmla="*/ 0 w 5"/>
                <a:gd name="T3" fmla="*/ 4 h 7"/>
                <a:gd name="T4" fmla="*/ 3 w 5"/>
                <a:gd name="T5" fmla="*/ 7 h 7"/>
                <a:gd name="T6" fmla="*/ 5 w 5"/>
                <a:gd name="T7" fmla="*/ 3 h 7"/>
                <a:gd name="T8" fmla="*/ 2 w 5"/>
                <a:gd name="T9" fmla="*/ 0 h 7"/>
                <a:gd name="T10" fmla="*/ 3 w 5"/>
                <a:gd name="T11" fmla="*/ 6 h 7"/>
                <a:gd name="T12" fmla="*/ 2 w 5"/>
                <a:gd name="T13" fmla="*/ 4 h 7"/>
                <a:gd name="T14" fmla="*/ 2 w 5"/>
                <a:gd name="T15" fmla="*/ 1 h 7"/>
                <a:gd name="T16" fmla="*/ 3 w 5"/>
                <a:gd name="T17" fmla="*/ 3 h 7"/>
                <a:gd name="T18" fmla="*/ 3 w 5"/>
                <a:gd name="T19" fmla="*/ 6 h 7"/>
                <a:gd name="T20" fmla="*/ 3 w 5"/>
                <a:gd name="T21" fmla="*/ 6 h 7"/>
                <a:gd name="T22" fmla="*/ 3 w 5"/>
                <a:gd name="T23"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7">
                  <a:moveTo>
                    <a:pt x="2" y="0"/>
                  </a:moveTo>
                  <a:cubicBezTo>
                    <a:pt x="0" y="1"/>
                    <a:pt x="0" y="2"/>
                    <a:pt x="0" y="4"/>
                  </a:cubicBezTo>
                  <a:cubicBezTo>
                    <a:pt x="0" y="6"/>
                    <a:pt x="1" y="7"/>
                    <a:pt x="3" y="7"/>
                  </a:cubicBezTo>
                  <a:cubicBezTo>
                    <a:pt x="5" y="7"/>
                    <a:pt x="5" y="5"/>
                    <a:pt x="5" y="3"/>
                  </a:cubicBezTo>
                  <a:cubicBezTo>
                    <a:pt x="5" y="1"/>
                    <a:pt x="4" y="0"/>
                    <a:pt x="2" y="0"/>
                  </a:cubicBezTo>
                  <a:close/>
                  <a:moveTo>
                    <a:pt x="3" y="6"/>
                  </a:moveTo>
                  <a:cubicBezTo>
                    <a:pt x="2" y="6"/>
                    <a:pt x="2" y="5"/>
                    <a:pt x="2" y="4"/>
                  </a:cubicBezTo>
                  <a:cubicBezTo>
                    <a:pt x="1" y="2"/>
                    <a:pt x="2" y="2"/>
                    <a:pt x="2" y="1"/>
                  </a:cubicBezTo>
                  <a:cubicBezTo>
                    <a:pt x="3" y="1"/>
                    <a:pt x="3" y="2"/>
                    <a:pt x="3" y="3"/>
                  </a:cubicBezTo>
                  <a:cubicBezTo>
                    <a:pt x="4" y="5"/>
                    <a:pt x="3" y="6"/>
                    <a:pt x="3" y="6"/>
                  </a:cubicBezTo>
                  <a:close/>
                  <a:moveTo>
                    <a:pt x="3" y="6"/>
                  </a:moveTo>
                  <a:cubicBezTo>
                    <a:pt x="3" y="6"/>
                    <a:pt x="3" y="6"/>
                    <a:pt x="3" y="6"/>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65" name="Freeform 32">
              <a:extLst>
                <a:ext uri="{FF2B5EF4-FFF2-40B4-BE49-F238E27FC236}">
                  <a16:creationId xmlns:a16="http://schemas.microsoft.com/office/drawing/2014/main" id="{3572C34E-5EA0-F243-8C0A-CB3235DBC032}"/>
                </a:ext>
              </a:extLst>
            </p:cNvPr>
            <p:cNvSpPr>
              <a:spLocks noEditPoints="1"/>
            </p:cNvSpPr>
            <p:nvPr/>
          </p:nvSpPr>
          <p:spPr bwMode="auto">
            <a:xfrm>
              <a:off x="4089872" y="2404595"/>
              <a:ext cx="13773" cy="25314"/>
            </a:xfrm>
            <a:custGeom>
              <a:avLst/>
              <a:gdLst>
                <a:gd name="T0" fmla="*/ 0 w 9"/>
                <a:gd name="T1" fmla="*/ 3 h 16"/>
                <a:gd name="T2" fmla="*/ 0 w 9"/>
                <a:gd name="T3" fmla="*/ 5 h 16"/>
                <a:gd name="T4" fmla="*/ 6 w 9"/>
                <a:gd name="T5" fmla="*/ 3 h 16"/>
                <a:gd name="T6" fmla="*/ 6 w 9"/>
                <a:gd name="T7" fmla="*/ 3 h 16"/>
                <a:gd name="T8" fmla="*/ 6 w 9"/>
                <a:gd name="T9" fmla="*/ 16 h 16"/>
                <a:gd name="T10" fmla="*/ 9 w 9"/>
                <a:gd name="T11" fmla="*/ 16 h 16"/>
                <a:gd name="T12" fmla="*/ 9 w 9"/>
                <a:gd name="T13" fmla="*/ 0 h 16"/>
                <a:gd name="T14" fmla="*/ 6 w 9"/>
                <a:gd name="T15" fmla="*/ 0 h 16"/>
                <a:gd name="T16" fmla="*/ 0 w 9"/>
                <a:gd name="T17" fmla="*/ 3 h 16"/>
                <a:gd name="T18" fmla="*/ 0 w 9"/>
                <a:gd name="T19" fmla="*/ 3 h 16"/>
                <a:gd name="T20" fmla="*/ 0 w 9"/>
                <a:gd name="T21"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6">
                  <a:moveTo>
                    <a:pt x="0" y="3"/>
                  </a:moveTo>
                  <a:lnTo>
                    <a:pt x="0" y="5"/>
                  </a:lnTo>
                  <a:lnTo>
                    <a:pt x="6" y="3"/>
                  </a:lnTo>
                  <a:lnTo>
                    <a:pt x="6" y="3"/>
                  </a:lnTo>
                  <a:lnTo>
                    <a:pt x="6" y="16"/>
                  </a:lnTo>
                  <a:lnTo>
                    <a:pt x="9" y="16"/>
                  </a:lnTo>
                  <a:lnTo>
                    <a:pt x="9" y="0"/>
                  </a:lnTo>
                  <a:lnTo>
                    <a:pt x="6" y="0"/>
                  </a:lnTo>
                  <a:lnTo>
                    <a:pt x="0" y="3"/>
                  </a:lnTo>
                  <a:close/>
                  <a:moveTo>
                    <a:pt x="0" y="3"/>
                  </a:moveTo>
                  <a:lnTo>
                    <a:pt x="0" y="3"/>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66" name="Freeform 33">
              <a:extLst>
                <a:ext uri="{FF2B5EF4-FFF2-40B4-BE49-F238E27FC236}">
                  <a16:creationId xmlns:a16="http://schemas.microsoft.com/office/drawing/2014/main" id="{BAB9561F-401F-CF42-8E5B-AFFF477C21B7}"/>
                </a:ext>
              </a:extLst>
            </p:cNvPr>
            <p:cNvSpPr>
              <a:spLocks noEditPoints="1"/>
            </p:cNvSpPr>
            <p:nvPr/>
          </p:nvSpPr>
          <p:spPr bwMode="auto">
            <a:xfrm>
              <a:off x="4089872" y="2404595"/>
              <a:ext cx="13773" cy="25314"/>
            </a:xfrm>
            <a:custGeom>
              <a:avLst/>
              <a:gdLst>
                <a:gd name="T0" fmla="*/ 0 w 9"/>
                <a:gd name="T1" fmla="*/ 3 h 16"/>
                <a:gd name="T2" fmla="*/ 0 w 9"/>
                <a:gd name="T3" fmla="*/ 5 h 16"/>
                <a:gd name="T4" fmla="*/ 6 w 9"/>
                <a:gd name="T5" fmla="*/ 3 h 16"/>
                <a:gd name="T6" fmla="*/ 6 w 9"/>
                <a:gd name="T7" fmla="*/ 3 h 16"/>
                <a:gd name="T8" fmla="*/ 6 w 9"/>
                <a:gd name="T9" fmla="*/ 16 h 16"/>
                <a:gd name="T10" fmla="*/ 9 w 9"/>
                <a:gd name="T11" fmla="*/ 16 h 16"/>
                <a:gd name="T12" fmla="*/ 9 w 9"/>
                <a:gd name="T13" fmla="*/ 0 h 16"/>
                <a:gd name="T14" fmla="*/ 6 w 9"/>
                <a:gd name="T15" fmla="*/ 0 h 16"/>
                <a:gd name="T16" fmla="*/ 0 w 9"/>
                <a:gd name="T17" fmla="*/ 3 h 16"/>
                <a:gd name="T18" fmla="*/ 0 w 9"/>
                <a:gd name="T19" fmla="*/ 3 h 16"/>
                <a:gd name="T20" fmla="*/ 0 w 9"/>
                <a:gd name="T21"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6">
                  <a:moveTo>
                    <a:pt x="0" y="3"/>
                  </a:moveTo>
                  <a:lnTo>
                    <a:pt x="0" y="5"/>
                  </a:lnTo>
                  <a:lnTo>
                    <a:pt x="6" y="3"/>
                  </a:lnTo>
                  <a:lnTo>
                    <a:pt x="6" y="3"/>
                  </a:lnTo>
                  <a:lnTo>
                    <a:pt x="6" y="16"/>
                  </a:lnTo>
                  <a:lnTo>
                    <a:pt x="9" y="16"/>
                  </a:lnTo>
                  <a:lnTo>
                    <a:pt x="9" y="0"/>
                  </a:lnTo>
                  <a:lnTo>
                    <a:pt x="6" y="0"/>
                  </a:lnTo>
                  <a:lnTo>
                    <a:pt x="0" y="3"/>
                  </a:lnTo>
                  <a:moveTo>
                    <a:pt x="0" y="3"/>
                  </a:move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67" name="Freeform 34">
              <a:extLst>
                <a:ext uri="{FF2B5EF4-FFF2-40B4-BE49-F238E27FC236}">
                  <a16:creationId xmlns:a16="http://schemas.microsoft.com/office/drawing/2014/main" id="{E14FE1CE-25B6-A14F-BEB5-298D4D29CCE0}"/>
                </a:ext>
              </a:extLst>
            </p:cNvPr>
            <p:cNvSpPr>
              <a:spLocks noEditPoints="1"/>
            </p:cNvSpPr>
            <p:nvPr/>
          </p:nvSpPr>
          <p:spPr bwMode="auto">
            <a:xfrm>
              <a:off x="4110532" y="2404595"/>
              <a:ext cx="20658" cy="29917"/>
            </a:xfrm>
            <a:custGeom>
              <a:avLst/>
              <a:gdLst>
                <a:gd name="T0" fmla="*/ 3 w 5"/>
                <a:gd name="T1" fmla="*/ 0 h 7"/>
                <a:gd name="T2" fmla="*/ 0 w 5"/>
                <a:gd name="T3" fmla="*/ 3 h 7"/>
                <a:gd name="T4" fmla="*/ 2 w 5"/>
                <a:gd name="T5" fmla="*/ 6 h 7"/>
                <a:gd name="T6" fmla="*/ 5 w 5"/>
                <a:gd name="T7" fmla="*/ 3 h 7"/>
                <a:gd name="T8" fmla="*/ 3 w 5"/>
                <a:gd name="T9" fmla="*/ 0 h 7"/>
                <a:gd name="T10" fmla="*/ 3 w 5"/>
                <a:gd name="T11" fmla="*/ 3 h 7"/>
                <a:gd name="T12" fmla="*/ 2 w 5"/>
                <a:gd name="T13" fmla="*/ 5 h 7"/>
                <a:gd name="T14" fmla="*/ 2 w 5"/>
                <a:gd name="T15" fmla="*/ 3 h 7"/>
                <a:gd name="T16" fmla="*/ 3 w 5"/>
                <a:gd name="T17" fmla="*/ 1 h 7"/>
                <a:gd name="T18" fmla="*/ 3 w 5"/>
                <a:gd name="T19" fmla="*/ 3 h 7"/>
                <a:gd name="T20" fmla="*/ 3 w 5"/>
                <a:gd name="T21" fmla="*/ 3 h 7"/>
                <a:gd name="T22" fmla="*/ 3 w 5"/>
                <a:gd name="T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7">
                  <a:moveTo>
                    <a:pt x="3" y="0"/>
                  </a:moveTo>
                  <a:cubicBezTo>
                    <a:pt x="1" y="0"/>
                    <a:pt x="0" y="1"/>
                    <a:pt x="0" y="3"/>
                  </a:cubicBezTo>
                  <a:cubicBezTo>
                    <a:pt x="0" y="5"/>
                    <a:pt x="1" y="6"/>
                    <a:pt x="2" y="6"/>
                  </a:cubicBezTo>
                  <a:cubicBezTo>
                    <a:pt x="4" y="7"/>
                    <a:pt x="5" y="5"/>
                    <a:pt x="5" y="3"/>
                  </a:cubicBezTo>
                  <a:cubicBezTo>
                    <a:pt x="5" y="2"/>
                    <a:pt x="5" y="0"/>
                    <a:pt x="3" y="0"/>
                  </a:cubicBezTo>
                  <a:close/>
                  <a:moveTo>
                    <a:pt x="3" y="3"/>
                  </a:moveTo>
                  <a:cubicBezTo>
                    <a:pt x="3" y="5"/>
                    <a:pt x="3" y="5"/>
                    <a:pt x="2" y="5"/>
                  </a:cubicBezTo>
                  <a:cubicBezTo>
                    <a:pt x="2" y="5"/>
                    <a:pt x="2" y="5"/>
                    <a:pt x="2" y="3"/>
                  </a:cubicBezTo>
                  <a:cubicBezTo>
                    <a:pt x="2" y="2"/>
                    <a:pt x="2" y="1"/>
                    <a:pt x="3" y="1"/>
                  </a:cubicBezTo>
                  <a:cubicBezTo>
                    <a:pt x="3" y="1"/>
                    <a:pt x="4" y="2"/>
                    <a:pt x="3" y="3"/>
                  </a:cubicBezTo>
                  <a:close/>
                  <a:moveTo>
                    <a:pt x="3" y="3"/>
                  </a:moveTo>
                  <a:cubicBezTo>
                    <a:pt x="3" y="3"/>
                    <a:pt x="3" y="3"/>
                    <a:pt x="3" y="3"/>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68" name="Freeform 35">
              <a:extLst>
                <a:ext uri="{FF2B5EF4-FFF2-40B4-BE49-F238E27FC236}">
                  <a16:creationId xmlns:a16="http://schemas.microsoft.com/office/drawing/2014/main" id="{1A744DAA-44A4-E34A-898E-F2F65268E867}"/>
                </a:ext>
              </a:extLst>
            </p:cNvPr>
            <p:cNvSpPr>
              <a:spLocks noEditPoints="1"/>
            </p:cNvSpPr>
            <p:nvPr/>
          </p:nvSpPr>
          <p:spPr bwMode="auto">
            <a:xfrm>
              <a:off x="4142668" y="2409198"/>
              <a:ext cx="11476" cy="25314"/>
            </a:xfrm>
            <a:custGeom>
              <a:avLst/>
              <a:gdLst>
                <a:gd name="T0" fmla="*/ 2 w 8"/>
                <a:gd name="T1" fmla="*/ 16 h 16"/>
                <a:gd name="T2" fmla="*/ 8 w 8"/>
                <a:gd name="T3" fmla="*/ 0 h 16"/>
                <a:gd name="T4" fmla="*/ 2 w 8"/>
                <a:gd name="T5" fmla="*/ 0 h 16"/>
                <a:gd name="T6" fmla="*/ 0 w 8"/>
                <a:gd name="T7" fmla="*/ 0 h 16"/>
                <a:gd name="T8" fmla="*/ 0 w 8"/>
                <a:gd name="T9" fmla="*/ 2 h 16"/>
                <a:gd name="T10" fmla="*/ 2 w 8"/>
                <a:gd name="T11" fmla="*/ 2 h 16"/>
                <a:gd name="T12" fmla="*/ 2 w 8"/>
                <a:gd name="T13" fmla="*/ 2 h 16"/>
                <a:gd name="T14" fmla="*/ 0 w 8"/>
                <a:gd name="T15" fmla="*/ 16 h 16"/>
                <a:gd name="T16" fmla="*/ 2 w 8"/>
                <a:gd name="T17" fmla="*/ 16 h 16"/>
                <a:gd name="T18" fmla="*/ 2 w 8"/>
                <a:gd name="T19" fmla="*/ 16 h 16"/>
                <a:gd name="T20" fmla="*/ 2 w 8"/>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6">
                  <a:moveTo>
                    <a:pt x="2" y="16"/>
                  </a:moveTo>
                  <a:lnTo>
                    <a:pt x="8" y="0"/>
                  </a:lnTo>
                  <a:lnTo>
                    <a:pt x="2" y="0"/>
                  </a:lnTo>
                  <a:lnTo>
                    <a:pt x="0" y="0"/>
                  </a:lnTo>
                  <a:lnTo>
                    <a:pt x="0" y="2"/>
                  </a:lnTo>
                  <a:lnTo>
                    <a:pt x="2" y="2"/>
                  </a:lnTo>
                  <a:lnTo>
                    <a:pt x="2" y="2"/>
                  </a:lnTo>
                  <a:lnTo>
                    <a:pt x="0" y="16"/>
                  </a:lnTo>
                  <a:lnTo>
                    <a:pt x="2" y="16"/>
                  </a:lnTo>
                  <a:close/>
                  <a:moveTo>
                    <a:pt x="2" y="16"/>
                  </a:moveTo>
                  <a:lnTo>
                    <a:pt x="2" y="16"/>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69" name="Freeform 36">
              <a:extLst>
                <a:ext uri="{FF2B5EF4-FFF2-40B4-BE49-F238E27FC236}">
                  <a16:creationId xmlns:a16="http://schemas.microsoft.com/office/drawing/2014/main" id="{654865F2-40F5-4044-9BC5-22EB4FB6FD19}"/>
                </a:ext>
              </a:extLst>
            </p:cNvPr>
            <p:cNvSpPr>
              <a:spLocks noEditPoints="1"/>
            </p:cNvSpPr>
            <p:nvPr/>
          </p:nvSpPr>
          <p:spPr bwMode="auto">
            <a:xfrm>
              <a:off x="4142668" y="2409198"/>
              <a:ext cx="11476" cy="25314"/>
            </a:xfrm>
            <a:custGeom>
              <a:avLst/>
              <a:gdLst>
                <a:gd name="T0" fmla="*/ 2 w 8"/>
                <a:gd name="T1" fmla="*/ 16 h 16"/>
                <a:gd name="T2" fmla="*/ 8 w 8"/>
                <a:gd name="T3" fmla="*/ 0 h 16"/>
                <a:gd name="T4" fmla="*/ 2 w 8"/>
                <a:gd name="T5" fmla="*/ 0 h 16"/>
                <a:gd name="T6" fmla="*/ 0 w 8"/>
                <a:gd name="T7" fmla="*/ 0 h 16"/>
                <a:gd name="T8" fmla="*/ 0 w 8"/>
                <a:gd name="T9" fmla="*/ 2 h 16"/>
                <a:gd name="T10" fmla="*/ 2 w 8"/>
                <a:gd name="T11" fmla="*/ 2 h 16"/>
                <a:gd name="T12" fmla="*/ 2 w 8"/>
                <a:gd name="T13" fmla="*/ 2 h 16"/>
                <a:gd name="T14" fmla="*/ 0 w 8"/>
                <a:gd name="T15" fmla="*/ 16 h 16"/>
                <a:gd name="T16" fmla="*/ 2 w 8"/>
                <a:gd name="T17" fmla="*/ 16 h 16"/>
                <a:gd name="T18" fmla="*/ 2 w 8"/>
                <a:gd name="T19" fmla="*/ 16 h 16"/>
                <a:gd name="T20" fmla="*/ 2 w 8"/>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6">
                  <a:moveTo>
                    <a:pt x="2" y="16"/>
                  </a:moveTo>
                  <a:lnTo>
                    <a:pt x="8" y="0"/>
                  </a:lnTo>
                  <a:lnTo>
                    <a:pt x="2" y="0"/>
                  </a:lnTo>
                  <a:lnTo>
                    <a:pt x="0" y="0"/>
                  </a:lnTo>
                  <a:lnTo>
                    <a:pt x="0" y="2"/>
                  </a:lnTo>
                  <a:lnTo>
                    <a:pt x="2" y="2"/>
                  </a:lnTo>
                  <a:lnTo>
                    <a:pt x="2" y="2"/>
                  </a:lnTo>
                  <a:lnTo>
                    <a:pt x="0" y="16"/>
                  </a:lnTo>
                  <a:lnTo>
                    <a:pt x="2" y="16"/>
                  </a:lnTo>
                  <a:moveTo>
                    <a:pt x="2" y="16"/>
                  </a:moveTo>
                  <a:lnTo>
                    <a:pt x="2" y="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70" name="Freeform 37">
              <a:extLst>
                <a:ext uri="{FF2B5EF4-FFF2-40B4-BE49-F238E27FC236}">
                  <a16:creationId xmlns:a16="http://schemas.microsoft.com/office/drawing/2014/main" id="{A7CD71EB-1629-134D-A9FF-EA63F36E36C8}"/>
                </a:ext>
              </a:extLst>
            </p:cNvPr>
            <p:cNvSpPr>
              <a:spLocks noEditPoints="1"/>
            </p:cNvSpPr>
            <p:nvPr/>
          </p:nvSpPr>
          <p:spPr bwMode="auto">
            <a:xfrm>
              <a:off x="4158736" y="2413800"/>
              <a:ext cx="20660" cy="29917"/>
            </a:xfrm>
            <a:custGeom>
              <a:avLst/>
              <a:gdLst>
                <a:gd name="T0" fmla="*/ 0 w 5"/>
                <a:gd name="T1" fmla="*/ 3 h 7"/>
                <a:gd name="T2" fmla="*/ 2 w 5"/>
                <a:gd name="T3" fmla="*/ 6 h 7"/>
                <a:gd name="T4" fmla="*/ 5 w 5"/>
                <a:gd name="T5" fmla="*/ 4 h 7"/>
                <a:gd name="T6" fmla="*/ 3 w 5"/>
                <a:gd name="T7" fmla="*/ 0 h 7"/>
                <a:gd name="T8" fmla="*/ 0 w 5"/>
                <a:gd name="T9" fmla="*/ 3 h 7"/>
                <a:gd name="T10" fmla="*/ 2 w 5"/>
                <a:gd name="T11" fmla="*/ 3 h 7"/>
                <a:gd name="T12" fmla="*/ 3 w 5"/>
                <a:gd name="T13" fmla="*/ 1 h 7"/>
                <a:gd name="T14" fmla="*/ 3 w 5"/>
                <a:gd name="T15" fmla="*/ 3 h 7"/>
                <a:gd name="T16" fmla="*/ 2 w 5"/>
                <a:gd name="T17" fmla="*/ 5 h 7"/>
                <a:gd name="T18" fmla="*/ 2 w 5"/>
                <a:gd name="T19" fmla="*/ 3 h 7"/>
                <a:gd name="T20" fmla="*/ 2 w 5"/>
                <a:gd name="T21" fmla="*/ 3 h 7"/>
                <a:gd name="T22" fmla="*/ 2 w 5"/>
                <a:gd name="T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7">
                  <a:moveTo>
                    <a:pt x="0" y="3"/>
                  </a:moveTo>
                  <a:cubicBezTo>
                    <a:pt x="0" y="4"/>
                    <a:pt x="0" y="6"/>
                    <a:pt x="2" y="6"/>
                  </a:cubicBezTo>
                  <a:cubicBezTo>
                    <a:pt x="3" y="7"/>
                    <a:pt x="4" y="6"/>
                    <a:pt x="5" y="4"/>
                  </a:cubicBezTo>
                  <a:cubicBezTo>
                    <a:pt x="5" y="2"/>
                    <a:pt x="5" y="0"/>
                    <a:pt x="3" y="0"/>
                  </a:cubicBezTo>
                  <a:cubicBezTo>
                    <a:pt x="2" y="0"/>
                    <a:pt x="1" y="1"/>
                    <a:pt x="0" y="3"/>
                  </a:cubicBezTo>
                  <a:close/>
                  <a:moveTo>
                    <a:pt x="2" y="3"/>
                  </a:moveTo>
                  <a:cubicBezTo>
                    <a:pt x="2" y="1"/>
                    <a:pt x="2" y="1"/>
                    <a:pt x="3" y="1"/>
                  </a:cubicBezTo>
                  <a:cubicBezTo>
                    <a:pt x="3" y="1"/>
                    <a:pt x="4" y="2"/>
                    <a:pt x="3" y="3"/>
                  </a:cubicBezTo>
                  <a:cubicBezTo>
                    <a:pt x="3" y="5"/>
                    <a:pt x="2" y="5"/>
                    <a:pt x="2" y="5"/>
                  </a:cubicBezTo>
                  <a:cubicBezTo>
                    <a:pt x="1" y="5"/>
                    <a:pt x="1" y="4"/>
                    <a:pt x="2" y="3"/>
                  </a:cubicBezTo>
                  <a:close/>
                  <a:moveTo>
                    <a:pt x="2" y="3"/>
                  </a:moveTo>
                  <a:cubicBezTo>
                    <a:pt x="2" y="3"/>
                    <a:pt x="2" y="3"/>
                    <a:pt x="2" y="3"/>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71" name="Freeform 38">
              <a:extLst>
                <a:ext uri="{FF2B5EF4-FFF2-40B4-BE49-F238E27FC236}">
                  <a16:creationId xmlns:a16="http://schemas.microsoft.com/office/drawing/2014/main" id="{6EB2D321-FB4F-B245-828F-6E4BE14ACB36}"/>
                </a:ext>
              </a:extLst>
            </p:cNvPr>
            <p:cNvSpPr>
              <a:spLocks noEditPoints="1"/>
            </p:cNvSpPr>
            <p:nvPr/>
          </p:nvSpPr>
          <p:spPr bwMode="auto">
            <a:xfrm>
              <a:off x="4179395" y="2418403"/>
              <a:ext cx="20658" cy="29917"/>
            </a:xfrm>
            <a:custGeom>
              <a:avLst/>
              <a:gdLst>
                <a:gd name="T0" fmla="*/ 2 w 5"/>
                <a:gd name="T1" fmla="*/ 7 h 7"/>
                <a:gd name="T2" fmla="*/ 5 w 5"/>
                <a:gd name="T3" fmla="*/ 4 h 7"/>
                <a:gd name="T4" fmla="*/ 4 w 5"/>
                <a:gd name="T5" fmla="*/ 1 h 7"/>
                <a:gd name="T6" fmla="*/ 0 w 5"/>
                <a:gd name="T7" fmla="*/ 3 h 7"/>
                <a:gd name="T8" fmla="*/ 2 w 5"/>
                <a:gd name="T9" fmla="*/ 7 h 7"/>
                <a:gd name="T10" fmla="*/ 2 w 5"/>
                <a:gd name="T11" fmla="*/ 3 h 7"/>
                <a:gd name="T12" fmla="*/ 3 w 5"/>
                <a:gd name="T13" fmla="*/ 2 h 7"/>
                <a:gd name="T14" fmla="*/ 3 w 5"/>
                <a:gd name="T15" fmla="*/ 4 h 7"/>
                <a:gd name="T16" fmla="*/ 2 w 5"/>
                <a:gd name="T17" fmla="*/ 6 h 7"/>
                <a:gd name="T18" fmla="*/ 2 w 5"/>
                <a:gd name="T19" fmla="*/ 3 h 7"/>
                <a:gd name="T20" fmla="*/ 2 w 5"/>
                <a:gd name="T21" fmla="*/ 3 h 7"/>
                <a:gd name="T22" fmla="*/ 2 w 5"/>
                <a:gd name="T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7">
                  <a:moveTo>
                    <a:pt x="2" y="7"/>
                  </a:moveTo>
                  <a:cubicBezTo>
                    <a:pt x="3" y="7"/>
                    <a:pt x="4" y="6"/>
                    <a:pt x="5" y="4"/>
                  </a:cubicBezTo>
                  <a:cubicBezTo>
                    <a:pt x="5" y="3"/>
                    <a:pt x="5" y="1"/>
                    <a:pt x="4" y="1"/>
                  </a:cubicBezTo>
                  <a:cubicBezTo>
                    <a:pt x="2" y="0"/>
                    <a:pt x="1" y="1"/>
                    <a:pt x="0" y="3"/>
                  </a:cubicBezTo>
                  <a:cubicBezTo>
                    <a:pt x="0" y="5"/>
                    <a:pt x="0" y="6"/>
                    <a:pt x="2" y="7"/>
                  </a:cubicBezTo>
                  <a:close/>
                  <a:moveTo>
                    <a:pt x="2" y="3"/>
                  </a:moveTo>
                  <a:cubicBezTo>
                    <a:pt x="2" y="2"/>
                    <a:pt x="3" y="2"/>
                    <a:pt x="3" y="2"/>
                  </a:cubicBezTo>
                  <a:cubicBezTo>
                    <a:pt x="4" y="2"/>
                    <a:pt x="4" y="3"/>
                    <a:pt x="3" y="4"/>
                  </a:cubicBezTo>
                  <a:cubicBezTo>
                    <a:pt x="3" y="5"/>
                    <a:pt x="2" y="6"/>
                    <a:pt x="2" y="6"/>
                  </a:cubicBezTo>
                  <a:cubicBezTo>
                    <a:pt x="1" y="6"/>
                    <a:pt x="1" y="5"/>
                    <a:pt x="2" y="3"/>
                  </a:cubicBezTo>
                  <a:close/>
                  <a:moveTo>
                    <a:pt x="2" y="3"/>
                  </a:moveTo>
                  <a:cubicBezTo>
                    <a:pt x="2" y="3"/>
                    <a:pt x="2" y="3"/>
                    <a:pt x="2" y="3"/>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72" name="Freeform 39">
              <a:extLst>
                <a:ext uri="{FF2B5EF4-FFF2-40B4-BE49-F238E27FC236}">
                  <a16:creationId xmlns:a16="http://schemas.microsoft.com/office/drawing/2014/main" id="{E37B027C-D180-E74F-B3D7-62D82E3BB0B5}"/>
                </a:ext>
              </a:extLst>
            </p:cNvPr>
            <p:cNvSpPr>
              <a:spLocks noEditPoints="1"/>
            </p:cNvSpPr>
            <p:nvPr/>
          </p:nvSpPr>
          <p:spPr bwMode="auto">
            <a:xfrm>
              <a:off x="4200054" y="2427608"/>
              <a:ext cx="25251" cy="29917"/>
            </a:xfrm>
            <a:custGeom>
              <a:avLst/>
              <a:gdLst>
                <a:gd name="T0" fmla="*/ 1 w 6"/>
                <a:gd name="T1" fmla="*/ 7 h 7"/>
                <a:gd name="T2" fmla="*/ 5 w 6"/>
                <a:gd name="T3" fmla="*/ 5 h 7"/>
                <a:gd name="T4" fmla="*/ 4 w 6"/>
                <a:gd name="T5" fmla="*/ 1 h 7"/>
                <a:gd name="T6" fmla="*/ 0 w 6"/>
                <a:gd name="T7" fmla="*/ 3 h 7"/>
                <a:gd name="T8" fmla="*/ 1 w 6"/>
                <a:gd name="T9" fmla="*/ 7 h 7"/>
                <a:gd name="T10" fmla="*/ 2 w 6"/>
                <a:gd name="T11" fmla="*/ 3 h 7"/>
                <a:gd name="T12" fmla="*/ 3 w 6"/>
                <a:gd name="T13" fmla="*/ 2 h 7"/>
                <a:gd name="T14" fmla="*/ 3 w 6"/>
                <a:gd name="T15" fmla="*/ 4 h 7"/>
                <a:gd name="T16" fmla="*/ 2 w 6"/>
                <a:gd name="T17" fmla="*/ 6 h 7"/>
                <a:gd name="T18" fmla="*/ 2 w 6"/>
                <a:gd name="T19" fmla="*/ 3 h 7"/>
                <a:gd name="T20" fmla="*/ 2 w 6"/>
                <a:gd name="T21" fmla="*/ 3 h 7"/>
                <a:gd name="T22" fmla="*/ 2 w 6"/>
                <a:gd name="T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7">
                  <a:moveTo>
                    <a:pt x="1" y="7"/>
                  </a:moveTo>
                  <a:cubicBezTo>
                    <a:pt x="3" y="7"/>
                    <a:pt x="4" y="6"/>
                    <a:pt x="5" y="5"/>
                  </a:cubicBezTo>
                  <a:cubicBezTo>
                    <a:pt x="6" y="3"/>
                    <a:pt x="5" y="1"/>
                    <a:pt x="4" y="1"/>
                  </a:cubicBezTo>
                  <a:cubicBezTo>
                    <a:pt x="2" y="0"/>
                    <a:pt x="1" y="1"/>
                    <a:pt x="0" y="3"/>
                  </a:cubicBezTo>
                  <a:cubicBezTo>
                    <a:pt x="0" y="4"/>
                    <a:pt x="0" y="6"/>
                    <a:pt x="1" y="7"/>
                  </a:cubicBezTo>
                  <a:close/>
                  <a:moveTo>
                    <a:pt x="2" y="3"/>
                  </a:moveTo>
                  <a:cubicBezTo>
                    <a:pt x="2" y="2"/>
                    <a:pt x="3" y="1"/>
                    <a:pt x="3" y="2"/>
                  </a:cubicBezTo>
                  <a:cubicBezTo>
                    <a:pt x="4" y="2"/>
                    <a:pt x="4" y="3"/>
                    <a:pt x="3" y="4"/>
                  </a:cubicBezTo>
                  <a:cubicBezTo>
                    <a:pt x="3" y="5"/>
                    <a:pt x="2" y="6"/>
                    <a:pt x="2" y="6"/>
                  </a:cubicBezTo>
                  <a:cubicBezTo>
                    <a:pt x="1" y="5"/>
                    <a:pt x="1" y="5"/>
                    <a:pt x="2" y="3"/>
                  </a:cubicBezTo>
                  <a:close/>
                  <a:moveTo>
                    <a:pt x="2" y="3"/>
                  </a:moveTo>
                  <a:cubicBezTo>
                    <a:pt x="2" y="3"/>
                    <a:pt x="2" y="3"/>
                    <a:pt x="2" y="3"/>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73" name="Freeform 40">
              <a:extLst>
                <a:ext uri="{FF2B5EF4-FFF2-40B4-BE49-F238E27FC236}">
                  <a16:creationId xmlns:a16="http://schemas.microsoft.com/office/drawing/2014/main" id="{CF71D9E9-CDB3-F14F-A224-715D48CD242F}"/>
                </a:ext>
              </a:extLst>
            </p:cNvPr>
            <p:cNvSpPr>
              <a:spLocks noEditPoints="1"/>
            </p:cNvSpPr>
            <p:nvPr/>
          </p:nvSpPr>
          <p:spPr bwMode="auto">
            <a:xfrm>
              <a:off x="4220713" y="2434512"/>
              <a:ext cx="22954" cy="29918"/>
            </a:xfrm>
            <a:custGeom>
              <a:avLst/>
              <a:gdLst>
                <a:gd name="T0" fmla="*/ 2 w 5"/>
                <a:gd name="T1" fmla="*/ 7 h 7"/>
                <a:gd name="T2" fmla="*/ 5 w 5"/>
                <a:gd name="T3" fmla="*/ 4 h 7"/>
                <a:gd name="T4" fmla="*/ 4 w 5"/>
                <a:gd name="T5" fmla="*/ 1 h 7"/>
                <a:gd name="T6" fmla="*/ 0 w 5"/>
                <a:gd name="T7" fmla="*/ 3 h 7"/>
                <a:gd name="T8" fmla="*/ 2 w 5"/>
                <a:gd name="T9" fmla="*/ 7 h 7"/>
                <a:gd name="T10" fmla="*/ 2 w 5"/>
                <a:gd name="T11" fmla="*/ 3 h 7"/>
                <a:gd name="T12" fmla="*/ 3 w 5"/>
                <a:gd name="T13" fmla="*/ 2 h 7"/>
                <a:gd name="T14" fmla="*/ 4 w 5"/>
                <a:gd name="T15" fmla="*/ 4 h 7"/>
                <a:gd name="T16" fmla="*/ 2 w 5"/>
                <a:gd name="T17" fmla="*/ 6 h 7"/>
                <a:gd name="T18" fmla="*/ 2 w 5"/>
                <a:gd name="T19" fmla="*/ 3 h 7"/>
                <a:gd name="T20" fmla="*/ 2 w 5"/>
                <a:gd name="T21" fmla="*/ 3 h 7"/>
                <a:gd name="T22" fmla="*/ 2 w 5"/>
                <a:gd name="T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7">
                  <a:moveTo>
                    <a:pt x="2" y="7"/>
                  </a:moveTo>
                  <a:cubicBezTo>
                    <a:pt x="3" y="7"/>
                    <a:pt x="4" y="6"/>
                    <a:pt x="5" y="4"/>
                  </a:cubicBezTo>
                  <a:cubicBezTo>
                    <a:pt x="5" y="3"/>
                    <a:pt x="5" y="1"/>
                    <a:pt x="4" y="1"/>
                  </a:cubicBezTo>
                  <a:cubicBezTo>
                    <a:pt x="2" y="0"/>
                    <a:pt x="1" y="1"/>
                    <a:pt x="0" y="3"/>
                  </a:cubicBezTo>
                  <a:cubicBezTo>
                    <a:pt x="0" y="4"/>
                    <a:pt x="0" y="6"/>
                    <a:pt x="2" y="7"/>
                  </a:cubicBezTo>
                  <a:close/>
                  <a:moveTo>
                    <a:pt x="2" y="3"/>
                  </a:moveTo>
                  <a:cubicBezTo>
                    <a:pt x="2" y="2"/>
                    <a:pt x="3" y="1"/>
                    <a:pt x="3" y="2"/>
                  </a:cubicBezTo>
                  <a:cubicBezTo>
                    <a:pt x="4" y="2"/>
                    <a:pt x="4" y="3"/>
                    <a:pt x="4" y="4"/>
                  </a:cubicBezTo>
                  <a:cubicBezTo>
                    <a:pt x="3" y="5"/>
                    <a:pt x="3" y="6"/>
                    <a:pt x="2" y="6"/>
                  </a:cubicBezTo>
                  <a:cubicBezTo>
                    <a:pt x="1" y="5"/>
                    <a:pt x="1" y="5"/>
                    <a:pt x="2" y="3"/>
                  </a:cubicBezTo>
                  <a:close/>
                  <a:moveTo>
                    <a:pt x="2" y="3"/>
                  </a:moveTo>
                  <a:cubicBezTo>
                    <a:pt x="2" y="3"/>
                    <a:pt x="2" y="3"/>
                    <a:pt x="2" y="3"/>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74" name="Freeform 41">
              <a:extLst>
                <a:ext uri="{FF2B5EF4-FFF2-40B4-BE49-F238E27FC236}">
                  <a16:creationId xmlns:a16="http://schemas.microsoft.com/office/drawing/2014/main" id="{7D06FBE1-2351-134D-A165-093683A30155}"/>
                </a:ext>
              </a:extLst>
            </p:cNvPr>
            <p:cNvSpPr>
              <a:spLocks noEditPoints="1"/>
            </p:cNvSpPr>
            <p:nvPr/>
          </p:nvSpPr>
          <p:spPr bwMode="auto">
            <a:xfrm>
              <a:off x="4250553" y="2443717"/>
              <a:ext cx="13773" cy="25315"/>
            </a:xfrm>
            <a:custGeom>
              <a:avLst/>
              <a:gdLst>
                <a:gd name="T0" fmla="*/ 3 w 8"/>
                <a:gd name="T1" fmla="*/ 17 h 17"/>
                <a:gd name="T2" fmla="*/ 8 w 8"/>
                <a:gd name="T3" fmla="*/ 0 h 17"/>
                <a:gd name="T4" fmla="*/ 3 w 8"/>
                <a:gd name="T5" fmla="*/ 0 h 17"/>
                <a:gd name="T6" fmla="*/ 0 w 8"/>
                <a:gd name="T7" fmla="*/ 0 h 17"/>
                <a:gd name="T8" fmla="*/ 0 w 8"/>
                <a:gd name="T9" fmla="*/ 6 h 17"/>
                <a:gd name="T10" fmla="*/ 3 w 8"/>
                <a:gd name="T11" fmla="*/ 3 h 17"/>
                <a:gd name="T12" fmla="*/ 3 w 8"/>
                <a:gd name="T13" fmla="*/ 3 h 17"/>
                <a:gd name="T14" fmla="*/ 0 w 8"/>
                <a:gd name="T15" fmla="*/ 17 h 17"/>
                <a:gd name="T16" fmla="*/ 3 w 8"/>
                <a:gd name="T17" fmla="*/ 17 h 17"/>
                <a:gd name="T18" fmla="*/ 3 w 8"/>
                <a:gd name="T19" fmla="*/ 17 h 17"/>
                <a:gd name="T20" fmla="*/ 3 w 8"/>
                <a:gd name="T2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7">
                  <a:moveTo>
                    <a:pt x="3" y="17"/>
                  </a:moveTo>
                  <a:lnTo>
                    <a:pt x="8" y="0"/>
                  </a:lnTo>
                  <a:lnTo>
                    <a:pt x="3" y="0"/>
                  </a:lnTo>
                  <a:lnTo>
                    <a:pt x="0" y="0"/>
                  </a:lnTo>
                  <a:lnTo>
                    <a:pt x="0" y="6"/>
                  </a:lnTo>
                  <a:lnTo>
                    <a:pt x="3" y="3"/>
                  </a:lnTo>
                  <a:lnTo>
                    <a:pt x="3" y="3"/>
                  </a:lnTo>
                  <a:lnTo>
                    <a:pt x="0" y="17"/>
                  </a:lnTo>
                  <a:lnTo>
                    <a:pt x="3" y="17"/>
                  </a:lnTo>
                  <a:close/>
                  <a:moveTo>
                    <a:pt x="3" y="17"/>
                  </a:moveTo>
                  <a:lnTo>
                    <a:pt x="3" y="17"/>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75" name="Freeform 42">
              <a:extLst>
                <a:ext uri="{FF2B5EF4-FFF2-40B4-BE49-F238E27FC236}">
                  <a16:creationId xmlns:a16="http://schemas.microsoft.com/office/drawing/2014/main" id="{8E3B9710-D6E1-6742-9D67-3C149AC7882E}"/>
                </a:ext>
              </a:extLst>
            </p:cNvPr>
            <p:cNvSpPr>
              <a:spLocks noEditPoints="1"/>
            </p:cNvSpPr>
            <p:nvPr/>
          </p:nvSpPr>
          <p:spPr bwMode="auto">
            <a:xfrm>
              <a:off x="4250553" y="2443717"/>
              <a:ext cx="13773" cy="25315"/>
            </a:xfrm>
            <a:custGeom>
              <a:avLst/>
              <a:gdLst>
                <a:gd name="T0" fmla="*/ 3 w 8"/>
                <a:gd name="T1" fmla="*/ 17 h 17"/>
                <a:gd name="T2" fmla="*/ 8 w 8"/>
                <a:gd name="T3" fmla="*/ 0 h 17"/>
                <a:gd name="T4" fmla="*/ 3 w 8"/>
                <a:gd name="T5" fmla="*/ 0 h 17"/>
                <a:gd name="T6" fmla="*/ 0 w 8"/>
                <a:gd name="T7" fmla="*/ 0 h 17"/>
                <a:gd name="T8" fmla="*/ 0 w 8"/>
                <a:gd name="T9" fmla="*/ 6 h 17"/>
                <a:gd name="T10" fmla="*/ 3 w 8"/>
                <a:gd name="T11" fmla="*/ 3 h 17"/>
                <a:gd name="T12" fmla="*/ 3 w 8"/>
                <a:gd name="T13" fmla="*/ 3 h 17"/>
                <a:gd name="T14" fmla="*/ 0 w 8"/>
                <a:gd name="T15" fmla="*/ 17 h 17"/>
                <a:gd name="T16" fmla="*/ 3 w 8"/>
                <a:gd name="T17" fmla="*/ 17 h 17"/>
                <a:gd name="T18" fmla="*/ 3 w 8"/>
                <a:gd name="T19" fmla="*/ 17 h 17"/>
                <a:gd name="T20" fmla="*/ 3 w 8"/>
                <a:gd name="T2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7">
                  <a:moveTo>
                    <a:pt x="3" y="17"/>
                  </a:moveTo>
                  <a:lnTo>
                    <a:pt x="8" y="0"/>
                  </a:lnTo>
                  <a:lnTo>
                    <a:pt x="3" y="0"/>
                  </a:lnTo>
                  <a:lnTo>
                    <a:pt x="0" y="0"/>
                  </a:lnTo>
                  <a:lnTo>
                    <a:pt x="0" y="6"/>
                  </a:lnTo>
                  <a:lnTo>
                    <a:pt x="3" y="3"/>
                  </a:lnTo>
                  <a:lnTo>
                    <a:pt x="3" y="3"/>
                  </a:lnTo>
                  <a:lnTo>
                    <a:pt x="0" y="17"/>
                  </a:lnTo>
                  <a:lnTo>
                    <a:pt x="3" y="17"/>
                  </a:lnTo>
                  <a:moveTo>
                    <a:pt x="3" y="17"/>
                  </a:moveTo>
                  <a:lnTo>
                    <a:pt x="3" y="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76" name="Freeform 43">
              <a:extLst>
                <a:ext uri="{FF2B5EF4-FFF2-40B4-BE49-F238E27FC236}">
                  <a16:creationId xmlns:a16="http://schemas.microsoft.com/office/drawing/2014/main" id="{9E37AB41-C9DE-BC46-AAFE-DCC048983270}"/>
                </a:ext>
              </a:extLst>
            </p:cNvPr>
            <p:cNvSpPr>
              <a:spLocks noEditPoints="1"/>
            </p:cNvSpPr>
            <p:nvPr/>
          </p:nvSpPr>
          <p:spPr bwMode="auto">
            <a:xfrm>
              <a:off x="4271213" y="2448320"/>
              <a:ext cx="13773" cy="29918"/>
            </a:xfrm>
            <a:custGeom>
              <a:avLst/>
              <a:gdLst>
                <a:gd name="T0" fmla="*/ 6 w 8"/>
                <a:gd name="T1" fmla="*/ 19 h 19"/>
                <a:gd name="T2" fmla="*/ 8 w 8"/>
                <a:gd name="T3" fmla="*/ 0 h 19"/>
                <a:gd name="T4" fmla="*/ 3 w 8"/>
                <a:gd name="T5" fmla="*/ 0 h 19"/>
                <a:gd name="T6" fmla="*/ 0 w 8"/>
                <a:gd name="T7" fmla="*/ 3 h 19"/>
                <a:gd name="T8" fmla="*/ 0 w 8"/>
                <a:gd name="T9" fmla="*/ 6 h 19"/>
                <a:gd name="T10" fmla="*/ 3 w 8"/>
                <a:gd name="T11" fmla="*/ 3 h 19"/>
                <a:gd name="T12" fmla="*/ 3 w 8"/>
                <a:gd name="T13" fmla="*/ 3 h 19"/>
                <a:gd name="T14" fmla="*/ 0 w 8"/>
                <a:gd name="T15" fmla="*/ 16 h 19"/>
                <a:gd name="T16" fmla="*/ 6 w 8"/>
                <a:gd name="T17" fmla="*/ 19 h 19"/>
                <a:gd name="T18" fmla="*/ 6 w 8"/>
                <a:gd name="T19" fmla="*/ 19 h 19"/>
                <a:gd name="T20" fmla="*/ 6 w 8"/>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9">
                  <a:moveTo>
                    <a:pt x="6" y="19"/>
                  </a:moveTo>
                  <a:lnTo>
                    <a:pt x="8" y="0"/>
                  </a:lnTo>
                  <a:lnTo>
                    <a:pt x="3" y="0"/>
                  </a:lnTo>
                  <a:lnTo>
                    <a:pt x="0" y="3"/>
                  </a:lnTo>
                  <a:lnTo>
                    <a:pt x="0" y="6"/>
                  </a:lnTo>
                  <a:lnTo>
                    <a:pt x="3" y="3"/>
                  </a:lnTo>
                  <a:lnTo>
                    <a:pt x="3" y="3"/>
                  </a:lnTo>
                  <a:lnTo>
                    <a:pt x="0" y="16"/>
                  </a:lnTo>
                  <a:lnTo>
                    <a:pt x="6" y="19"/>
                  </a:lnTo>
                  <a:close/>
                  <a:moveTo>
                    <a:pt x="6" y="19"/>
                  </a:moveTo>
                  <a:lnTo>
                    <a:pt x="6" y="1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77" name="Freeform 44">
              <a:extLst>
                <a:ext uri="{FF2B5EF4-FFF2-40B4-BE49-F238E27FC236}">
                  <a16:creationId xmlns:a16="http://schemas.microsoft.com/office/drawing/2014/main" id="{6F1CF711-7B0C-B14A-A056-103F6677508D}"/>
                </a:ext>
              </a:extLst>
            </p:cNvPr>
            <p:cNvSpPr>
              <a:spLocks noEditPoints="1"/>
            </p:cNvSpPr>
            <p:nvPr/>
          </p:nvSpPr>
          <p:spPr bwMode="auto">
            <a:xfrm>
              <a:off x="4271213" y="2448320"/>
              <a:ext cx="13773" cy="29918"/>
            </a:xfrm>
            <a:custGeom>
              <a:avLst/>
              <a:gdLst>
                <a:gd name="T0" fmla="*/ 6 w 8"/>
                <a:gd name="T1" fmla="*/ 19 h 19"/>
                <a:gd name="T2" fmla="*/ 8 w 8"/>
                <a:gd name="T3" fmla="*/ 0 h 19"/>
                <a:gd name="T4" fmla="*/ 3 w 8"/>
                <a:gd name="T5" fmla="*/ 0 h 19"/>
                <a:gd name="T6" fmla="*/ 0 w 8"/>
                <a:gd name="T7" fmla="*/ 3 h 19"/>
                <a:gd name="T8" fmla="*/ 0 w 8"/>
                <a:gd name="T9" fmla="*/ 6 h 19"/>
                <a:gd name="T10" fmla="*/ 3 w 8"/>
                <a:gd name="T11" fmla="*/ 3 h 19"/>
                <a:gd name="T12" fmla="*/ 3 w 8"/>
                <a:gd name="T13" fmla="*/ 3 h 19"/>
                <a:gd name="T14" fmla="*/ 0 w 8"/>
                <a:gd name="T15" fmla="*/ 16 h 19"/>
                <a:gd name="T16" fmla="*/ 6 w 8"/>
                <a:gd name="T17" fmla="*/ 19 h 19"/>
                <a:gd name="T18" fmla="*/ 6 w 8"/>
                <a:gd name="T19" fmla="*/ 19 h 19"/>
                <a:gd name="T20" fmla="*/ 6 w 8"/>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9">
                  <a:moveTo>
                    <a:pt x="6" y="19"/>
                  </a:moveTo>
                  <a:lnTo>
                    <a:pt x="8" y="0"/>
                  </a:lnTo>
                  <a:lnTo>
                    <a:pt x="3" y="0"/>
                  </a:lnTo>
                  <a:lnTo>
                    <a:pt x="0" y="3"/>
                  </a:lnTo>
                  <a:lnTo>
                    <a:pt x="0" y="6"/>
                  </a:lnTo>
                  <a:lnTo>
                    <a:pt x="3" y="3"/>
                  </a:lnTo>
                  <a:lnTo>
                    <a:pt x="3" y="3"/>
                  </a:lnTo>
                  <a:lnTo>
                    <a:pt x="0" y="16"/>
                  </a:lnTo>
                  <a:lnTo>
                    <a:pt x="6" y="19"/>
                  </a:lnTo>
                  <a:moveTo>
                    <a:pt x="6" y="19"/>
                  </a:moveTo>
                  <a:lnTo>
                    <a:pt x="6" y="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78" name="Freeform 45">
              <a:extLst>
                <a:ext uri="{FF2B5EF4-FFF2-40B4-BE49-F238E27FC236}">
                  <a16:creationId xmlns:a16="http://schemas.microsoft.com/office/drawing/2014/main" id="{F5FE86E6-1841-8F40-801F-BC706B056A5F}"/>
                </a:ext>
              </a:extLst>
            </p:cNvPr>
            <p:cNvSpPr>
              <a:spLocks noEditPoints="1"/>
            </p:cNvSpPr>
            <p:nvPr/>
          </p:nvSpPr>
          <p:spPr bwMode="auto">
            <a:xfrm>
              <a:off x="4294167" y="2452922"/>
              <a:ext cx="13773" cy="25315"/>
            </a:xfrm>
            <a:custGeom>
              <a:avLst/>
              <a:gdLst>
                <a:gd name="T0" fmla="*/ 5 w 8"/>
                <a:gd name="T1" fmla="*/ 16 h 16"/>
                <a:gd name="T2" fmla="*/ 8 w 8"/>
                <a:gd name="T3" fmla="*/ 0 h 16"/>
                <a:gd name="T4" fmla="*/ 5 w 8"/>
                <a:gd name="T5" fmla="*/ 0 h 16"/>
                <a:gd name="T6" fmla="*/ 0 w 8"/>
                <a:gd name="T7" fmla="*/ 3 h 16"/>
                <a:gd name="T8" fmla="*/ 0 w 8"/>
                <a:gd name="T9" fmla="*/ 5 h 16"/>
                <a:gd name="T10" fmla="*/ 3 w 8"/>
                <a:gd name="T11" fmla="*/ 3 h 16"/>
                <a:gd name="T12" fmla="*/ 3 w 8"/>
                <a:gd name="T13" fmla="*/ 3 h 16"/>
                <a:gd name="T14" fmla="*/ 3 w 8"/>
                <a:gd name="T15" fmla="*/ 16 h 16"/>
                <a:gd name="T16" fmla="*/ 5 w 8"/>
                <a:gd name="T17" fmla="*/ 16 h 16"/>
                <a:gd name="T18" fmla="*/ 5 w 8"/>
                <a:gd name="T19" fmla="*/ 16 h 16"/>
                <a:gd name="T20" fmla="*/ 5 w 8"/>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6">
                  <a:moveTo>
                    <a:pt x="5" y="16"/>
                  </a:moveTo>
                  <a:lnTo>
                    <a:pt x="8" y="0"/>
                  </a:lnTo>
                  <a:lnTo>
                    <a:pt x="5" y="0"/>
                  </a:lnTo>
                  <a:lnTo>
                    <a:pt x="0" y="3"/>
                  </a:lnTo>
                  <a:lnTo>
                    <a:pt x="0" y="5"/>
                  </a:lnTo>
                  <a:lnTo>
                    <a:pt x="3" y="3"/>
                  </a:lnTo>
                  <a:lnTo>
                    <a:pt x="3" y="3"/>
                  </a:lnTo>
                  <a:lnTo>
                    <a:pt x="3" y="16"/>
                  </a:lnTo>
                  <a:lnTo>
                    <a:pt x="5" y="16"/>
                  </a:lnTo>
                  <a:close/>
                  <a:moveTo>
                    <a:pt x="5" y="16"/>
                  </a:moveTo>
                  <a:lnTo>
                    <a:pt x="5" y="16"/>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79" name="Freeform 46">
              <a:extLst>
                <a:ext uri="{FF2B5EF4-FFF2-40B4-BE49-F238E27FC236}">
                  <a16:creationId xmlns:a16="http://schemas.microsoft.com/office/drawing/2014/main" id="{6B327E16-CB9C-B441-9D2A-63ACA07E85C5}"/>
                </a:ext>
              </a:extLst>
            </p:cNvPr>
            <p:cNvSpPr>
              <a:spLocks noEditPoints="1"/>
            </p:cNvSpPr>
            <p:nvPr/>
          </p:nvSpPr>
          <p:spPr bwMode="auto">
            <a:xfrm>
              <a:off x="4294167" y="2452922"/>
              <a:ext cx="13773" cy="25315"/>
            </a:xfrm>
            <a:custGeom>
              <a:avLst/>
              <a:gdLst>
                <a:gd name="T0" fmla="*/ 5 w 8"/>
                <a:gd name="T1" fmla="*/ 16 h 16"/>
                <a:gd name="T2" fmla="*/ 8 w 8"/>
                <a:gd name="T3" fmla="*/ 0 h 16"/>
                <a:gd name="T4" fmla="*/ 5 w 8"/>
                <a:gd name="T5" fmla="*/ 0 h 16"/>
                <a:gd name="T6" fmla="*/ 0 w 8"/>
                <a:gd name="T7" fmla="*/ 3 h 16"/>
                <a:gd name="T8" fmla="*/ 0 w 8"/>
                <a:gd name="T9" fmla="*/ 5 h 16"/>
                <a:gd name="T10" fmla="*/ 3 w 8"/>
                <a:gd name="T11" fmla="*/ 3 h 16"/>
                <a:gd name="T12" fmla="*/ 3 w 8"/>
                <a:gd name="T13" fmla="*/ 3 h 16"/>
                <a:gd name="T14" fmla="*/ 3 w 8"/>
                <a:gd name="T15" fmla="*/ 16 h 16"/>
                <a:gd name="T16" fmla="*/ 5 w 8"/>
                <a:gd name="T17" fmla="*/ 16 h 16"/>
                <a:gd name="T18" fmla="*/ 5 w 8"/>
                <a:gd name="T19" fmla="*/ 16 h 16"/>
                <a:gd name="T20" fmla="*/ 5 w 8"/>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6">
                  <a:moveTo>
                    <a:pt x="5" y="16"/>
                  </a:moveTo>
                  <a:lnTo>
                    <a:pt x="8" y="0"/>
                  </a:lnTo>
                  <a:lnTo>
                    <a:pt x="5" y="0"/>
                  </a:lnTo>
                  <a:lnTo>
                    <a:pt x="0" y="3"/>
                  </a:lnTo>
                  <a:lnTo>
                    <a:pt x="0" y="5"/>
                  </a:lnTo>
                  <a:lnTo>
                    <a:pt x="3" y="3"/>
                  </a:lnTo>
                  <a:lnTo>
                    <a:pt x="3" y="3"/>
                  </a:lnTo>
                  <a:lnTo>
                    <a:pt x="3" y="16"/>
                  </a:lnTo>
                  <a:lnTo>
                    <a:pt x="5" y="16"/>
                  </a:lnTo>
                  <a:moveTo>
                    <a:pt x="5" y="16"/>
                  </a:moveTo>
                  <a:lnTo>
                    <a:pt x="5" y="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80" name="Freeform 47">
              <a:extLst>
                <a:ext uri="{FF2B5EF4-FFF2-40B4-BE49-F238E27FC236}">
                  <a16:creationId xmlns:a16="http://schemas.microsoft.com/office/drawing/2014/main" id="{55365767-D3A8-F041-A681-19241744664E}"/>
                </a:ext>
              </a:extLst>
            </p:cNvPr>
            <p:cNvSpPr>
              <a:spLocks noEditPoints="1"/>
            </p:cNvSpPr>
            <p:nvPr/>
          </p:nvSpPr>
          <p:spPr bwMode="auto">
            <a:xfrm>
              <a:off x="4314826" y="2452922"/>
              <a:ext cx="18364" cy="25315"/>
            </a:xfrm>
            <a:custGeom>
              <a:avLst/>
              <a:gdLst>
                <a:gd name="T0" fmla="*/ 2 w 4"/>
                <a:gd name="T1" fmla="*/ 6 h 6"/>
                <a:gd name="T2" fmla="*/ 4 w 4"/>
                <a:gd name="T3" fmla="*/ 3 h 6"/>
                <a:gd name="T4" fmla="*/ 2 w 4"/>
                <a:gd name="T5" fmla="*/ 0 h 6"/>
                <a:gd name="T6" fmla="*/ 0 w 4"/>
                <a:gd name="T7" fmla="*/ 3 h 6"/>
                <a:gd name="T8" fmla="*/ 2 w 4"/>
                <a:gd name="T9" fmla="*/ 6 h 6"/>
                <a:gd name="T10" fmla="*/ 2 w 4"/>
                <a:gd name="T11" fmla="*/ 1 h 6"/>
                <a:gd name="T12" fmla="*/ 3 w 4"/>
                <a:gd name="T13" fmla="*/ 3 h 6"/>
                <a:gd name="T14" fmla="*/ 2 w 4"/>
                <a:gd name="T15" fmla="*/ 5 h 6"/>
                <a:gd name="T16" fmla="*/ 1 w 4"/>
                <a:gd name="T17" fmla="*/ 3 h 6"/>
                <a:gd name="T18" fmla="*/ 2 w 4"/>
                <a:gd name="T19" fmla="*/ 1 h 6"/>
                <a:gd name="T20" fmla="*/ 2 w 4"/>
                <a:gd name="T21" fmla="*/ 1 h 6"/>
                <a:gd name="T22" fmla="*/ 2 w 4"/>
                <a:gd name="T23"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6">
                  <a:moveTo>
                    <a:pt x="2" y="6"/>
                  </a:moveTo>
                  <a:cubicBezTo>
                    <a:pt x="4" y="6"/>
                    <a:pt x="4" y="5"/>
                    <a:pt x="4" y="3"/>
                  </a:cubicBezTo>
                  <a:cubicBezTo>
                    <a:pt x="4" y="1"/>
                    <a:pt x="4" y="0"/>
                    <a:pt x="2" y="0"/>
                  </a:cubicBezTo>
                  <a:cubicBezTo>
                    <a:pt x="0" y="0"/>
                    <a:pt x="0" y="1"/>
                    <a:pt x="0" y="3"/>
                  </a:cubicBezTo>
                  <a:cubicBezTo>
                    <a:pt x="0" y="5"/>
                    <a:pt x="1" y="6"/>
                    <a:pt x="2" y="6"/>
                  </a:cubicBezTo>
                  <a:close/>
                  <a:moveTo>
                    <a:pt x="2" y="1"/>
                  </a:moveTo>
                  <a:cubicBezTo>
                    <a:pt x="2" y="1"/>
                    <a:pt x="3" y="2"/>
                    <a:pt x="3" y="3"/>
                  </a:cubicBezTo>
                  <a:cubicBezTo>
                    <a:pt x="3" y="4"/>
                    <a:pt x="3" y="5"/>
                    <a:pt x="2" y="5"/>
                  </a:cubicBezTo>
                  <a:cubicBezTo>
                    <a:pt x="2" y="5"/>
                    <a:pt x="1" y="5"/>
                    <a:pt x="1" y="3"/>
                  </a:cubicBezTo>
                  <a:cubicBezTo>
                    <a:pt x="1" y="2"/>
                    <a:pt x="1" y="1"/>
                    <a:pt x="2" y="1"/>
                  </a:cubicBezTo>
                  <a:close/>
                  <a:moveTo>
                    <a:pt x="2" y="1"/>
                  </a:moveTo>
                  <a:cubicBezTo>
                    <a:pt x="2" y="1"/>
                    <a:pt x="2" y="1"/>
                    <a:pt x="2" y="1"/>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81" name="Freeform 48">
              <a:extLst>
                <a:ext uri="{FF2B5EF4-FFF2-40B4-BE49-F238E27FC236}">
                  <a16:creationId xmlns:a16="http://schemas.microsoft.com/office/drawing/2014/main" id="{F9649085-ACD3-BC43-A535-F753A5DE1B12}"/>
                </a:ext>
              </a:extLst>
            </p:cNvPr>
            <p:cNvSpPr>
              <a:spLocks noEditPoints="1"/>
            </p:cNvSpPr>
            <p:nvPr/>
          </p:nvSpPr>
          <p:spPr bwMode="auto">
            <a:xfrm>
              <a:off x="4337780" y="2448320"/>
              <a:ext cx="16069" cy="29918"/>
            </a:xfrm>
            <a:custGeom>
              <a:avLst/>
              <a:gdLst>
                <a:gd name="T0" fmla="*/ 5 w 10"/>
                <a:gd name="T1" fmla="*/ 0 h 19"/>
                <a:gd name="T2" fmla="*/ 0 w 10"/>
                <a:gd name="T3" fmla="*/ 3 h 19"/>
                <a:gd name="T4" fmla="*/ 2 w 10"/>
                <a:gd name="T5" fmla="*/ 6 h 19"/>
                <a:gd name="T6" fmla="*/ 5 w 10"/>
                <a:gd name="T7" fmla="*/ 6 h 19"/>
                <a:gd name="T8" fmla="*/ 5 w 10"/>
                <a:gd name="T9" fmla="*/ 6 h 19"/>
                <a:gd name="T10" fmla="*/ 8 w 10"/>
                <a:gd name="T11" fmla="*/ 19 h 19"/>
                <a:gd name="T12" fmla="*/ 10 w 10"/>
                <a:gd name="T13" fmla="*/ 16 h 19"/>
                <a:gd name="T14" fmla="*/ 8 w 10"/>
                <a:gd name="T15" fmla="*/ 0 h 19"/>
                <a:gd name="T16" fmla="*/ 5 w 10"/>
                <a:gd name="T17" fmla="*/ 0 h 19"/>
                <a:gd name="T18" fmla="*/ 5 w 10"/>
                <a:gd name="T19" fmla="*/ 0 h 19"/>
                <a:gd name="T20" fmla="*/ 5 w 10"/>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9">
                  <a:moveTo>
                    <a:pt x="5" y="0"/>
                  </a:moveTo>
                  <a:lnTo>
                    <a:pt x="0" y="3"/>
                  </a:lnTo>
                  <a:lnTo>
                    <a:pt x="2" y="6"/>
                  </a:lnTo>
                  <a:lnTo>
                    <a:pt x="5" y="6"/>
                  </a:lnTo>
                  <a:lnTo>
                    <a:pt x="5" y="6"/>
                  </a:lnTo>
                  <a:lnTo>
                    <a:pt x="8" y="19"/>
                  </a:lnTo>
                  <a:lnTo>
                    <a:pt x="10" y="16"/>
                  </a:lnTo>
                  <a:lnTo>
                    <a:pt x="8" y="0"/>
                  </a:lnTo>
                  <a:lnTo>
                    <a:pt x="5" y="0"/>
                  </a:lnTo>
                  <a:close/>
                  <a:moveTo>
                    <a:pt x="5" y="0"/>
                  </a:moveTo>
                  <a:lnTo>
                    <a:pt x="5" y="0"/>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82" name="Freeform 49">
              <a:extLst>
                <a:ext uri="{FF2B5EF4-FFF2-40B4-BE49-F238E27FC236}">
                  <a16:creationId xmlns:a16="http://schemas.microsoft.com/office/drawing/2014/main" id="{2D63B9EB-7F9E-5048-865D-B16B8682E401}"/>
                </a:ext>
              </a:extLst>
            </p:cNvPr>
            <p:cNvSpPr>
              <a:spLocks noEditPoints="1"/>
            </p:cNvSpPr>
            <p:nvPr/>
          </p:nvSpPr>
          <p:spPr bwMode="auto">
            <a:xfrm>
              <a:off x="4337780" y="2448320"/>
              <a:ext cx="16069" cy="29918"/>
            </a:xfrm>
            <a:custGeom>
              <a:avLst/>
              <a:gdLst>
                <a:gd name="T0" fmla="*/ 5 w 10"/>
                <a:gd name="T1" fmla="*/ 0 h 19"/>
                <a:gd name="T2" fmla="*/ 0 w 10"/>
                <a:gd name="T3" fmla="*/ 3 h 19"/>
                <a:gd name="T4" fmla="*/ 2 w 10"/>
                <a:gd name="T5" fmla="*/ 6 h 19"/>
                <a:gd name="T6" fmla="*/ 5 w 10"/>
                <a:gd name="T7" fmla="*/ 6 h 19"/>
                <a:gd name="T8" fmla="*/ 5 w 10"/>
                <a:gd name="T9" fmla="*/ 6 h 19"/>
                <a:gd name="T10" fmla="*/ 8 w 10"/>
                <a:gd name="T11" fmla="*/ 19 h 19"/>
                <a:gd name="T12" fmla="*/ 10 w 10"/>
                <a:gd name="T13" fmla="*/ 16 h 19"/>
                <a:gd name="T14" fmla="*/ 8 w 10"/>
                <a:gd name="T15" fmla="*/ 0 h 19"/>
                <a:gd name="T16" fmla="*/ 5 w 10"/>
                <a:gd name="T17" fmla="*/ 0 h 19"/>
                <a:gd name="T18" fmla="*/ 5 w 10"/>
                <a:gd name="T19" fmla="*/ 0 h 19"/>
                <a:gd name="T20" fmla="*/ 5 w 10"/>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9">
                  <a:moveTo>
                    <a:pt x="5" y="0"/>
                  </a:moveTo>
                  <a:lnTo>
                    <a:pt x="0" y="3"/>
                  </a:lnTo>
                  <a:lnTo>
                    <a:pt x="2" y="6"/>
                  </a:lnTo>
                  <a:lnTo>
                    <a:pt x="5" y="6"/>
                  </a:lnTo>
                  <a:lnTo>
                    <a:pt x="5" y="6"/>
                  </a:lnTo>
                  <a:lnTo>
                    <a:pt x="8" y="19"/>
                  </a:lnTo>
                  <a:lnTo>
                    <a:pt x="10" y="16"/>
                  </a:lnTo>
                  <a:lnTo>
                    <a:pt x="8" y="0"/>
                  </a:lnTo>
                  <a:lnTo>
                    <a:pt x="5" y="0"/>
                  </a:lnTo>
                  <a:moveTo>
                    <a:pt x="5" y="0"/>
                  </a:move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83" name="Freeform 50">
              <a:extLst>
                <a:ext uri="{FF2B5EF4-FFF2-40B4-BE49-F238E27FC236}">
                  <a16:creationId xmlns:a16="http://schemas.microsoft.com/office/drawing/2014/main" id="{5F1329CD-084C-6341-BFB3-14D4009BAC14}"/>
                </a:ext>
              </a:extLst>
            </p:cNvPr>
            <p:cNvSpPr>
              <a:spLocks noEditPoints="1"/>
            </p:cNvSpPr>
            <p:nvPr/>
          </p:nvSpPr>
          <p:spPr bwMode="auto">
            <a:xfrm>
              <a:off x="4358440" y="2439114"/>
              <a:ext cx="25249" cy="34521"/>
            </a:xfrm>
            <a:custGeom>
              <a:avLst/>
              <a:gdLst>
                <a:gd name="T0" fmla="*/ 2 w 6"/>
                <a:gd name="T1" fmla="*/ 1 h 8"/>
                <a:gd name="T2" fmla="*/ 1 w 6"/>
                <a:gd name="T3" fmla="*/ 5 h 8"/>
                <a:gd name="T4" fmla="*/ 4 w 6"/>
                <a:gd name="T5" fmla="*/ 7 h 8"/>
                <a:gd name="T6" fmla="*/ 5 w 6"/>
                <a:gd name="T7" fmla="*/ 3 h 8"/>
                <a:gd name="T8" fmla="*/ 2 w 6"/>
                <a:gd name="T9" fmla="*/ 1 h 8"/>
                <a:gd name="T10" fmla="*/ 3 w 6"/>
                <a:gd name="T11" fmla="*/ 6 h 8"/>
                <a:gd name="T12" fmla="*/ 2 w 6"/>
                <a:gd name="T13" fmla="*/ 4 h 8"/>
                <a:gd name="T14" fmla="*/ 2 w 6"/>
                <a:gd name="T15" fmla="*/ 2 h 8"/>
                <a:gd name="T16" fmla="*/ 4 w 6"/>
                <a:gd name="T17" fmla="*/ 4 h 8"/>
                <a:gd name="T18" fmla="*/ 3 w 6"/>
                <a:gd name="T19" fmla="*/ 6 h 8"/>
                <a:gd name="T20" fmla="*/ 3 w 6"/>
                <a:gd name="T21" fmla="*/ 6 h 8"/>
                <a:gd name="T22" fmla="*/ 3 w 6"/>
                <a:gd name="T23"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8">
                  <a:moveTo>
                    <a:pt x="2" y="1"/>
                  </a:moveTo>
                  <a:cubicBezTo>
                    <a:pt x="0" y="2"/>
                    <a:pt x="0" y="3"/>
                    <a:pt x="1" y="5"/>
                  </a:cubicBezTo>
                  <a:cubicBezTo>
                    <a:pt x="1" y="6"/>
                    <a:pt x="2" y="8"/>
                    <a:pt x="4" y="7"/>
                  </a:cubicBezTo>
                  <a:cubicBezTo>
                    <a:pt x="5" y="7"/>
                    <a:pt x="6" y="5"/>
                    <a:pt x="5" y="3"/>
                  </a:cubicBezTo>
                  <a:cubicBezTo>
                    <a:pt x="4" y="2"/>
                    <a:pt x="3" y="0"/>
                    <a:pt x="2" y="1"/>
                  </a:cubicBezTo>
                  <a:close/>
                  <a:moveTo>
                    <a:pt x="3" y="6"/>
                  </a:moveTo>
                  <a:cubicBezTo>
                    <a:pt x="3" y="6"/>
                    <a:pt x="2" y="6"/>
                    <a:pt x="2" y="4"/>
                  </a:cubicBezTo>
                  <a:cubicBezTo>
                    <a:pt x="1" y="3"/>
                    <a:pt x="2" y="2"/>
                    <a:pt x="2" y="2"/>
                  </a:cubicBezTo>
                  <a:cubicBezTo>
                    <a:pt x="3" y="2"/>
                    <a:pt x="3" y="2"/>
                    <a:pt x="4" y="4"/>
                  </a:cubicBezTo>
                  <a:cubicBezTo>
                    <a:pt x="4" y="5"/>
                    <a:pt x="4" y="6"/>
                    <a:pt x="3" y="6"/>
                  </a:cubicBezTo>
                  <a:close/>
                  <a:moveTo>
                    <a:pt x="3" y="6"/>
                  </a:moveTo>
                  <a:cubicBezTo>
                    <a:pt x="3" y="6"/>
                    <a:pt x="3" y="6"/>
                    <a:pt x="3" y="6"/>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grpSp>
      <p:sp>
        <p:nvSpPr>
          <p:cNvPr id="184" name="Rectangle 47">
            <a:extLst>
              <a:ext uri="{FF2B5EF4-FFF2-40B4-BE49-F238E27FC236}">
                <a16:creationId xmlns:a16="http://schemas.microsoft.com/office/drawing/2014/main" id="{F6BDF61A-59A1-3144-8967-741CA5BC61DC}"/>
              </a:ext>
            </a:extLst>
          </p:cNvPr>
          <p:cNvSpPr>
            <a:spLocks noChangeArrowheads="1"/>
          </p:cNvSpPr>
          <p:nvPr/>
        </p:nvSpPr>
        <p:spPr bwMode="auto">
          <a:xfrm>
            <a:off x="1673225" y="4560888"/>
            <a:ext cx="1235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发展趋势</a:t>
            </a:r>
            <a:endPar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18965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7269CCC-E0F3-49D7-AA33-B96D0AFE5778}"/>
              </a:ext>
            </a:extLst>
          </p:cNvPr>
          <p:cNvSpPr>
            <a:spLocks noGrp="1"/>
          </p:cNvSpPr>
          <p:nvPr>
            <p:ph type="sldNum" sz="quarter" idx="12"/>
          </p:nvPr>
        </p:nvSpPr>
        <p:spPr/>
        <p:txBody>
          <a:bodyPr/>
          <a:lstStyle/>
          <a:p>
            <a:pPr>
              <a:defRPr/>
            </a:pPr>
            <a:fld id="{6A90D09A-ED5D-47CC-A45F-D492BA9A6C1B}" type="slidenum">
              <a:rPr lang="en-US" altLang="zh-CN" smtClean="0">
                <a:solidFill>
                  <a:srgbClr val="000000"/>
                </a:solidFill>
              </a:rPr>
              <a:t>20</a:t>
            </a:fld>
            <a:endParaRPr lang="en-US" altLang="zh-CN" dirty="0">
              <a:solidFill>
                <a:srgbClr val="000000"/>
              </a:solidFill>
            </a:endParaRPr>
          </a:p>
        </p:txBody>
      </p:sp>
      <p:sp>
        <p:nvSpPr>
          <p:cNvPr id="5" name="矩形 4">
            <a:extLst>
              <a:ext uri="{FF2B5EF4-FFF2-40B4-BE49-F238E27FC236}">
                <a16:creationId xmlns:a16="http://schemas.microsoft.com/office/drawing/2014/main" id="{DEE0106E-D231-411B-B6E9-6E67913E43FC}"/>
              </a:ext>
            </a:extLst>
          </p:cNvPr>
          <p:cNvSpPr/>
          <p:nvPr/>
        </p:nvSpPr>
        <p:spPr>
          <a:xfrm>
            <a:off x="1" y="905630"/>
            <a:ext cx="9144000" cy="550862"/>
          </a:xfrm>
          <a:prstGeom prst="rect">
            <a:avLst/>
          </a:prstGeom>
          <a:solidFill>
            <a:schemeClr val="accent5">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Rectangle 47">
            <a:extLst>
              <a:ext uri="{FF2B5EF4-FFF2-40B4-BE49-F238E27FC236}">
                <a16:creationId xmlns:a16="http://schemas.microsoft.com/office/drawing/2014/main" id="{F2C60445-E6CA-40CF-B918-B503E2B1E8A8}"/>
              </a:ext>
            </a:extLst>
          </p:cNvPr>
          <p:cNvSpPr>
            <a:spLocks noChangeArrowheads="1"/>
          </p:cNvSpPr>
          <p:nvPr/>
        </p:nvSpPr>
        <p:spPr bwMode="auto">
          <a:xfrm>
            <a:off x="295274" y="921312"/>
            <a:ext cx="19367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3200" b="1" dirty="0">
                <a:latin typeface="微软雅黑" panose="020B0503020204020204" pitchFamily="34" charset="-122"/>
                <a:ea typeface="微软雅黑" panose="020B0503020204020204" pitchFamily="34" charset="-122"/>
                <a:cs typeface="Arial" panose="020B0604020202020204" pitchFamily="34" charset="0"/>
              </a:rPr>
              <a:t>基本流程</a:t>
            </a:r>
            <a:endParaRPr lang="en-US" altLang="zh-CN" sz="32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矩形 6">
            <a:extLst>
              <a:ext uri="{FF2B5EF4-FFF2-40B4-BE49-F238E27FC236}">
                <a16:creationId xmlns:a16="http://schemas.microsoft.com/office/drawing/2014/main" id="{F88C18C9-38BE-4D4B-8A94-1AF4D1A5A8DB}"/>
              </a:ext>
            </a:extLst>
          </p:cNvPr>
          <p:cNvSpPr/>
          <p:nvPr/>
        </p:nvSpPr>
        <p:spPr>
          <a:xfrm>
            <a:off x="347662" y="1694379"/>
            <a:ext cx="1107996" cy="369332"/>
          </a:xfrm>
          <a:prstGeom prst="rect">
            <a:avLst/>
          </a:prstGeom>
        </p:spPr>
        <p:txBody>
          <a:bodyPr wrap="none">
            <a:spAutoFit/>
          </a:bodyPr>
          <a:lstStyle/>
          <a:p>
            <a:r>
              <a:rPr kumimoji="1" lang="zh-CN" altLang="en-US" b="1" dirty="0">
                <a:latin typeface="Microsoft YaHei" panose="020B0503020204020204" pitchFamily="34" charset="-122"/>
                <a:ea typeface="Microsoft YaHei" panose="020B0503020204020204" pitchFamily="34" charset="-122"/>
              </a:rPr>
              <a:t>存储管理</a:t>
            </a:r>
          </a:p>
        </p:txBody>
      </p:sp>
      <p:sp>
        <p:nvSpPr>
          <p:cNvPr id="11" name="任意多边形: 形状 36">
            <a:extLst>
              <a:ext uri="{FF2B5EF4-FFF2-40B4-BE49-F238E27FC236}">
                <a16:creationId xmlns:a16="http://schemas.microsoft.com/office/drawing/2014/main" id="{96220B36-ACA1-4C58-ABC3-2B2BF8E4DA53}"/>
              </a:ext>
            </a:extLst>
          </p:cNvPr>
          <p:cNvSpPr/>
          <p:nvPr/>
        </p:nvSpPr>
        <p:spPr bwMode="auto">
          <a:xfrm>
            <a:off x="6801696" y="5422804"/>
            <a:ext cx="160338" cy="157162"/>
          </a:xfrm>
          <a:custGeom>
            <a:avLst/>
            <a:gdLst>
              <a:gd name="connsiteX0" fmla="*/ 292147 w 331788"/>
              <a:gd name="connsiteY0" fmla="*/ 109538 h 328613"/>
              <a:gd name="connsiteX1" fmla="*/ 327025 w 331788"/>
              <a:gd name="connsiteY1" fmla="*/ 145621 h 328613"/>
              <a:gd name="connsiteX2" fmla="*/ 327025 w 331788"/>
              <a:gd name="connsiteY2" fmla="*/ 229385 h 328613"/>
              <a:gd name="connsiteX3" fmla="*/ 293438 w 331788"/>
              <a:gd name="connsiteY3" fmla="*/ 264179 h 328613"/>
              <a:gd name="connsiteX4" fmla="*/ 252101 w 331788"/>
              <a:gd name="connsiteY4" fmla="*/ 264179 h 328613"/>
              <a:gd name="connsiteX5" fmla="*/ 252101 w 331788"/>
              <a:gd name="connsiteY5" fmla="*/ 319593 h 328613"/>
              <a:gd name="connsiteX6" fmla="*/ 243059 w 331788"/>
              <a:gd name="connsiteY6" fmla="*/ 328613 h 328613"/>
              <a:gd name="connsiteX7" fmla="*/ 205596 w 331788"/>
              <a:gd name="connsiteY7" fmla="*/ 328613 h 328613"/>
              <a:gd name="connsiteX8" fmla="*/ 195262 w 331788"/>
              <a:gd name="connsiteY8" fmla="*/ 319593 h 328613"/>
              <a:gd name="connsiteX9" fmla="*/ 195262 w 331788"/>
              <a:gd name="connsiteY9" fmla="*/ 235829 h 328613"/>
              <a:gd name="connsiteX10" fmla="*/ 224973 w 331788"/>
              <a:gd name="connsiteY10" fmla="*/ 207478 h 328613"/>
              <a:gd name="connsiteX11" fmla="*/ 255976 w 331788"/>
              <a:gd name="connsiteY11" fmla="*/ 207478 h 328613"/>
              <a:gd name="connsiteX12" fmla="*/ 255976 w 331788"/>
              <a:gd name="connsiteY12" fmla="*/ 145621 h 328613"/>
              <a:gd name="connsiteX13" fmla="*/ 292147 w 331788"/>
              <a:gd name="connsiteY13" fmla="*/ 109538 h 328613"/>
              <a:gd name="connsiteX14" fmla="*/ 38473 w 331788"/>
              <a:gd name="connsiteY14" fmla="*/ 109538 h 328613"/>
              <a:gd name="connsiteX15" fmla="*/ 75079 w 331788"/>
              <a:gd name="connsiteY15" fmla="*/ 145621 h 328613"/>
              <a:gd name="connsiteX16" fmla="*/ 75079 w 331788"/>
              <a:gd name="connsiteY16" fmla="*/ 207478 h 328613"/>
              <a:gd name="connsiteX17" fmla="*/ 106456 w 331788"/>
              <a:gd name="connsiteY17" fmla="*/ 207478 h 328613"/>
              <a:gd name="connsiteX18" fmla="*/ 136525 w 331788"/>
              <a:gd name="connsiteY18" fmla="*/ 235829 h 328613"/>
              <a:gd name="connsiteX19" fmla="*/ 136525 w 331788"/>
              <a:gd name="connsiteY19" fmla="*/ 319593 h 328613"/>
              <a:gd name="connsiteX20" fmla="*/ 126066 w 331788"/>
              <a:gd name="connsiteY20" fmla="*/ 328613 h 328613"/>
              <a:gd name="connsiteX21" fmla="*/ 88153 w 331788"/>
              <a:gd name="connsiteY21" fmla="*/ 328613 h 328613"/>
              <a:gd name="connsiteX22" fmla="*/ 79001 w 331788"/>
              <a:gd name="connsiteY22" fmla="*/ 319593 h 328613"/>
              <a:gd name="connsiteX23" fmla="*/ 79001 w 331788"/>
              <a:gd name="connsiteY23" fmla="*/ 264179 h 328613"/>
              <a:gd name="connsiteX24" fmla="*/ 37166 w 331788"/>
              <a:gd name="connsiteY24" fmla="*/ 264179 h 328613"/>
              <a:gd name="connsiteX25" fmla="*/ 3175 w 331788"/>
              <a:gd name="connsiteY25" fmla="*/ 229385 h 328613"/>
              <a:gd name="connsiteX26" fmla="*/ 3175 w 331788"/>
              <a:gd name="connsiteY26" fmla="*/ 145621 h 328613"/>
              <a:gd name="connsiteX27" fmla="*/ 38473 w 331788"/>
              <a:gd name="connsiteY27" fmla="*/ 109538 h 328613"/>
              <a:gd name="connsiteX28" fmla="*/ 160734 w 331788"/>
              <a:gd name="connsiteY28" fmla="*/ 88900 h 328613"/>
              <a:gd name="connsiteX29" fmla="*/ 171053 w 331788"/>
              <a:gd name="connsiteY29" fmla="*/ 88900 h 328613"/>
              <a:gd name="connsiteX30" fmla="*/ 173633 w 331788"/>
              <a:gd name="connsiteY30" fmla="*/ 90195 h 328613"/>
              <a:gd name="connsiteX31" fmla="*/ 174923 w 331788"/>
              <a:gd name="connsiteY31" fmla="*/ 95375 h 328613"/>
              <a:gd name="connsiteX32" fmla="*/ 169763 w 331788"/>
              <a:gd name="connsiteY32" fmla="*/ 103146 h 328613"/>
              <a:gd name="connsiteX33" fmla="*/ 172343 w 331788"/>
              <a:gd name="connsiteY33" fmla="*/ 123867 h 328613"/>
              <a:gd name="connsiteX34" fmla="*/ 167184 w 331788"/>
              <a:gd name="connsiteY34" fmla="*/ 136818 h 328613"/>
              <a:gd name="connsiteX35" fmla="*/ 164604 w 331788"/>
              <a:gd name="connsiteY35" fmla="*/ 136818 h 328613"/>
              <a:gd name="connsiteX36" fmla="*/ 159444 w 331788"/>
              <a:gd name="connsiteY36" fmla="*/ 123867 h 328613"/>
              <a:gd name="connsiteX37" fmla="*/ 162024 w 331788"/>
              <a:gd name="connsiteY37" fmla="*/ 103146 h 328613"/>
              <a:gd name="connsiteX38" fmla="*/ 156865 w 331788"/>
              <a:gd name="connsiteY38" fmla="*/ 95375 h 328613"/>
              <a:gd name="connsiteX39" fmla="*/ 158155 w 331788"/>
              <a:gd name="connsiteY39" fmla="*/ 90195 h 328613"/>
              <a:gd name="connsiteX40" fmla="*/ 160734 w 331788"/>
              <a:gd name="connsiteY40" fmla="*/ 88900 h 328613"/>
              <a:gd name="connsiteX41" fmla="*/ 136182 w 331788"/>
              <a:gd name="connsiteY41" fmla="*/ 88900 h 328613"/>
              <a:gd name="connsiteX42" fmla="*/ 138766 w 331788"/>
              <a:gd name="connsiteY42" fmla="*/ 91502 h 328613"/>
              <a:gd name="connsiteX43" fmla="*/ 165893 w 331788"/>
              <a:gd name="connsiteY43" fmla="*/ 165652 h 328613"/>
              <a:gd name="connsiteX44" fmla="*/ 193021 w 331788"/>
              <a:gd name="connsiteY44" fmla="*/ 91502 h 328613"/>
              <a:gd name="connsiteX45" fmla="*/ 196897 w 331788"/>
              <a:gd name="connsiteY45" fmla="*/ 90201 h 328613"/>
              <a:gd name="connsiteX46" fmla="*/ 208523 w 331788"/>
              <a:gd name="connsiteY46" fmla="*/ 92802 h 328613"/>
              <a:gd name="connsiteX47" fmla="*/ 231775 w 331788"/>
              <a:gd name="connsiteY47" fmla="*/ 125325 h 328613"/>
              <a:gd name="connsiteX48" fmla="*/ 231775 w 331788"/>
              <a:gd name="connsiteY48" fmla="*/ 176059 h 328613"/>
              <a:gd name="connsiteX49" fmla="*/ 226608 w 331788"/>
              <a:gd name="connsiteY49" fmla="*/ 182563 h 328613"/>
              <a:gd name="connsiteX50" fmla="*/ 105179 w 331788"/>
              <a:gd name="connsiteY50" fmla="*/ 182563 h 328613"/>
              <a:gd name="connsiteX51" fmla="*/ 100012 w 331788"/>
              <a:gd name="connsiteY51" fmla="*/ 176059 h 328613"/>
              <a:gd name="connsiteX52" fmla="*/ 100012 w 331788"/>
              <a:gd name="connsiteY52" fmla="*/ 125325 h 328613"/>
              <a:gd name="connsiteX53" fmla="*/ 123264 w 331788"/>
              <a:gd name="connsiteY53" fmla="*/ 92802 h 328613"/>
              <a:gd name="connsiteX54" fmla="*/ 134890 w 331788"/>
              <a:gd name="connsiteY54" fmla="*/ 90201 h 328613"/>
              <a:gd name="connsiteX55" fmla="*/ 136182 w 331788"/>
              <a:gd name="connsiteY55" fmla="*/ 88900 h 328613"/>
              <a:gd name="connsiteX56" fmla="*/ 292100 w 331788"/>
              <a:gd name="connsiteY56" fmla="*/ 19050 h 328613"/>
              <a:gd name="connsiteX57" fmla="*/ 331788 w 331788"/>
              <a:gd name="connsiteY57" fmla="*/ 58738 h 328613"/>
              <a:gd name="connsiteX58" fmla="*/ 292100 w 331788"/>
              <a:gd name="connsiteY58" fmla="*/ 98426 h 328613"/>
              <a:gd name="connsiteX59" fmla="*/ 252412 w 331788"/>
              <a:gd name="connsiteY59" fmla="*/ 58738 h 328613"/>
              <a:gd name="connsiteX60" fmla="*/ 292100 w 331788"/>
              <a:gd name="connsiteY60" fmla="*/ 19050 h 328613"/>
              <a:gd name="connsiteX61" fmla="*/ 39688 w 331788"/>
              <a:gd name="connsiteY61" fmla="*/ 19050 h 328613"/>
              <a:gd name="connsiteX62" fmla="*/ 79376 w 331788"/>
              <a:gd name="connsiteY62" fmla="*/ 58738 h 328613"/>
              <a:gd name="connsiteX63" fmla="*/ 39688 w 331788"/>
              <a:gd name="connsiteY63" fmla="*/ 98426 h 328613"/>
              <a:gd name="connsiteX64" fmla="*/ 0 w 331788"/>
              <a:gd name="connsiteY64" fmla="*/ 58738 h 328613"/>
              <a:gd name="connsiteX65" fmla="*/ 39688 w 331788"/>
              <a:gd name="connsiteY65" fmla="*/ 19050 h 328613"/>
              <a:gd name="connsiteX66" fmla="*/ 165894 w 331788"/>
              <a:gd name="connsiteY66" fmla="*/ 0 h 328613"/>
              <a:gd name="connsiteX67" fmla="*/ 204788 w 331788"/>
              <a:gd name="connsiteY67" fmla="*/ 39688 h 328613"/>
              <a:gd name="connsiteX68" fmla="*/ 165894 w 331788"/>
              <a:gd name="connsiteY68" fmla="*/ 79376 h 328613"/>
              <a:gd name="connsiteX69" fmla="*/ 127000 w 331788"/>
              <a:gd name="connsiteY69" fmla="*/ 39688 h 328613"/>
              <a:gd name="connsiteX70" fmla="*/ 165894 w 331788"/>
              <a:gd name="connsiteY70"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31788" h="328613">
                <a:moveTo>
                  <a:pt x="292147" y="109538"/>
                </a:moveTo>
                <a:cubicBezTo>
                  <a:pt x="311524" y="109538"/>
                  <a:pt x="327025" y="126291"/>
                  <a:pt x="327025" y="145621"/>
                </a:cubicBezTo>
                <a:cubicBezTo>
                  <a:pt x="327025" y="145621"/>
                  <a:pt x="327025" y="145621"/>
                  <a:pt x="327025" y="229385"/>
                </a:cubicBezTo>
                <a:cubicBezTo>
                  <a:pt x="327025" y="248715"/>
                  <a:pt x="311524" y="264179"/>
                  <a:pt x="293438" y="264179"/>
                </a:cubicBezTo>
                <a:cubicBezTo>
                  <a:pt x="293438" y="264179"/>
                  <a:pt x="293438" y="264179"/>
                  <a:pt x="252101" y="264179"/>
                </a:cubicBezTo>
                <a:cubicBezTo>
                  <a:pt x="252101" y="264179"/>
                  <a:pt x="252101" y="264179"/>
                  <a:pt x="252101" y="319593"/>
                </a:cubicBezTo>
                <a:cubicBezTo>
                  <a:pt x="252101" y="324747"/>
                  <a:pt x="248226" y="328613"/>
                  <a:pt x="243059" y="328613"/>
                </a:cubicBezTo>
                <a:cubicBezTo>
                  <a:pt x="243059" y="328613"/>
                  <a:pt x="243059" y="328613"/>
                  <a:pt x="205596" y="328613"/>
                </a:cubicBezTo>
                <a:cubicBezTo>
                  <a:pt x="199138" y="328613"/>
                  <a:pt x="195262" y="324747"/>
                  <a:pt x="195262" y="319593"/>
                </a:cubicBezTo>
                <a:cubicBezTo>
                  <a:pt x="195262" y="319593"/>
                  <a:pt x="195262" y="319593"/>
                  <a:pt x="195262" y="235829"/>
                </a:cubicBezTo>
                <a:cubicBezTo>
                  <a:pt x="195262" y="220364"/>
                  <a:pt x="208180" y="207478"/>
                  <a:pt x="224973" y="207478"/>
                </a:cubicBezTo>
                <a:cubicBezTo>
                  <a:pt x="224973" y="207478"/>
                  <a:pt x="224973" y="207478"/>
                  <a:pt x="255976" y="207478"/>
                </a:cubicBezTo>
                <a:cubicBezTo>
                  <a:pt x="255976" y="207478"/>
                  <a:pt x="255976" y="207478"/>
                  <a:pt x="255976" y="145621"/>
                </a:cubicBezTo>
                <a:cubicBezTo>
                  <a:pt x="255976" y="126291"/>
                  <a:pt x="271478" y="109538"/>
                  <a:pt x="292147" y="109538"/>
                </a:cubicBezTo>
                <a:close/>
                <a:moveTo>
                  <a:pt x="38473" y="109538"/>
                </a:moveTo>
                <a:cubicBezTo>
                  <a:pt x="59391" y="109538"/>
                  <a:pt x="75079" y="126291"/>
                  <a:pt x="75079" y="145621"/>
                </a:cubicBezTo>
                <a:cubicBezTo>
                  <a:pt x="75079" y="145621"/>
                  <a:pt x="75079" y="145621"/>
                  <a:pt x="75079" y="207478"/>
                </a:cubicBezTo>
                <a:cubicBezTo>
                  <a:pt x="75079" y="207478"/>
                  <a:pt x="75079" y="207478"/>
                  <a:pt x="106456" y="207478"/>
                </a:cubicBezTo>
                <a:cubicBezTo>
                  <a:pt x="123451" y="207478"/>
                  <a:pt x="136525" y="220364"/>
                  <a:pt x="136525" y="235829"/>
                </a:cubicBezTo>
                <a:cubicBezTo>
                  <a:pt x="136525" y="235829"/>
                  <a:pt x="136525" y="235829"/>
                  <a:pt x="136525" y="319593"/>
                </a:cubicBezTo>
                <a:cubicBezTo>
                  <a:pt x="136525" y="324747"/>
                  <a:pt x="132603" y="328613"/>
                  <a:pt x="126066" y="328613"/>
                </a:cubicBezTo>
                <a:cubicBezTo>
                  <a:pt x="126066" y="328613"/>
                  <a:pt x="126066" y="328613"/>
                  <a:pt x="88153" y="328613"/>
                </a:cubicBezTo>
                <a:cubicBezTo>
                  <a:pt x="82923" y="328613"/>
                  <a:pt x="79001" y="324747"/>
                  <a:pt x="79001" y="319593"/>
                </a:cubicBezTo>
                <a:cubicBezTo>
                  <a:pt x="79001" y="319593"/>
                  <a:pt x="79001" y="319593"/>
                  <a:pt x="79001" y="264179"/>
                </a:cubicBezTo>
                <a:cubicBezTo>
                  <a:pt x="79001" y="264179"/>
                  <a:pt x="79001" y="264179"/>
                  <a:pt x="37166" y="264179"/>
                </a:cubicBezTo>
                <a:cubicBezTo>
                  <a:pt x="18863" y="264179"/>
                  <a:pt x="3175" y="248715"/>
                  <a:pt x="3175" y="229385"/>
                </a:cubicBezTo>
                <a:cubicBezTo>
                  <a:pt x="3175" y="229385"/>
                  <a:pt x="3175" y="229385"/>
                  <a:pt x="3175" y="145621"/>
                </a:cubicBezTo>
                <a:cubicBezTo>
                  <a:pt x="3175" y="126291"/>
                  <a:pt x="18863" y="109538"/>
                  <a:pt x="38473" y="109538"/>
                </a:cubicBezTo>
                <a:close/>
                <a:moveTo>
                  <a:pt x="160734" y="88900"/>
                </a:moveTo>
                <a:cubicBezTo>
                  <a:pt x="160734" y="88900"/>
                  <a:pt x="160734" y="88900"/>
                  <a:pt x="171053" y="88900"/>
                </a:cubicBezTo>
                <a:cubicBezTo>
                  <a:pt x="172343" y="88900"/>
                  <a:pt x="173633" y="90195"/>
                  <a:pt x="173633" y="90195"/>
                </a:cubicBezTo>
                <a:cubicBezTo>
                  <a:pt x="174923" y="92785"/>
                  <a:pt x="176213" y="94080"/>
                  <a:pt x="174923" y="95375"/>
                </a:cubicBezTo>
                <a:cubicBezTo>
                  <a:pt x="174923" y="95375"/>
                  <a:pt x="174923" y="95375"/>
                  <a:pt x="169763" y="103146"/>
                </a:cubicBezTo>
                <a:cubicBezTo>
                  <a:pt x="169763" y="103146"/>
                  <a:pt x="169763" y="103146"/>
                  <a:pt x="172343" y="123867"/>
                </a:cubicBezTo>
                <a:cubicBezTo>
                  <a:pt x="172343" y="123867"/>
                  <a:pt x="172343" y="123867"/>
                  <a:pt x="167184" y="136818"/>
                </a:cubicBezTo>
                <a:cubicBezTo>
                  <a:pt x="167184" y="138113"/>
                  <a:pt x="164604" y="138113"/>
                  <a:pt x="164604" y="136818"/>
                </a:cubicBezTo>
                <a:cubicBezTo>
                  <a:pt x="164604" y="136818"/>
                  <a:pt x="164604" y="136818"/>
                  <a:pt x="159444" y="123867"/>
                </a:cubicBezTo>
                <a:cubicBezTo>
                  <a:pt x="159444" y="123867"/>
                  <a:pt x="159444" y="123867"/>
                  <a:pt x="162024" y="103146"/>
                </a:cubicBezTo>
                <a:cubicBezTo>
                  <a:pt x="162024" y="103146"/>
                  <a:pt x="162024" y="103146"/>
                  <a:pt x="156865" y="95375"/>
                </a:cubicBezTo>
                <a:cubicBezTo>
                  <a:pt x="155575" y="94080"/>
                  <a:pt x="156865" y="92785"/>
                  <a:pt x="158155" y="90195"/>
                </a:cubicBezTo>
                <a:cubicBezTo>
                  <a:pt x="158155" y="90195"/>
                  <a:pt x="159444" y="88900"/>
                  <a:pt x="160734" y="88900"/>
                </a:cubicBezTo>
                <a:close/>
                <a:moveTo>
                  <a:pt x="136182" y="88900"/>
                </a:moveTo>
                <a:cubicBezTo>
                  <a:pt x="137474" y="88900"/>
                  <a:pt x="138766" y="90201"/>
                  <a:pt x="138766" y="91502"/>
                </a:cubicBezTo>
                <a:cubicBezTo>
                  <a:pt x="138766" y="91502"/>
                  <a:pt x="138766" y="91502"/>
                  <a:pt x="165893" y="165652"/>
                </a:cubicBezTo>
                <a:cubicBezTo>
                  <a:pt x="165893" y="165652"/>
                  <a:pt x="165893" y="165652"/>
                  <a:pt x="193021" y="91502"/>
                </a:cubicBezTo>
                <a:cubicBezTo>
                  <a:pt x="193021" y="90201"/>
                  <a:pt x="195605" y="88900"/>
                  <a:pt x="196897" y="90201"/>
                </a:cubicBezTo>
                <a:cubicBezTo>
                  <a:pt x="196897" y="90201"/>
                  <a:pt x="196897" y="90201"/>
                  <a:pt x="208523" y="92802"/>
                </a:cubicBezTo>
                <a:cubicBezTo>
                  <a:pt x="222733" y="98006"/>
                  <a:pt x="231775" y="111015"/>
                  <a:pt x="231775" y="125325"/>
                </a:cubicBezTo>
                <a:cubicBezTo>
                  <a:pt x="231775" y="125325"/>
                  <a:pt x="231775" y="125325"/>
                  <a:pt x="231775" y="176059"/>
                </a:cubicBezTo>
                <a:cubicBezTo>
                  <a:pt x="231775" y="179961"/>
                  <a:pt x="229192" y="182563"/>
                  <a:pt x="226608" y="182563"/>
                </a:cubicBezTo>
                <a:cubicBezTo>
                  <a:pt x="226608" y="182563"/>
                  <a:pt x="226608" y="182563"/>
                  <a:pt x="105179" y="182563"/>
                </a:cubicBezTo>
                <a:cubicBezTo>
                  <a:pt x="102595" y="182563"/>
                  <a:pt x="100012" y="179961"/>
                  <a:pt x="100012" y="176059"/>
                </a:cubicBezTo>
                <a:cubicBezTo>
                  <a:pt x="100012" y="176059"/>
                  <a:pt x="100012" y="176059"/>
                  <a:pt x="100012" y="125325"/>
                </a:cubicBezTo>
                <a:cubicBezTo>
                  <a:pt x="100012" y="111015"/>
                  <a:pt x="109054" y="98006"/>
                  <a:pt x="123264" y="92802"/>
                </a:cubicBezTo>
                <a:cubicBezTo>
                  <a:pt x="123264" y="92802"/>
                  <a:pt x="123264" y="92802"/>
                  <a:pt x="134890" y="90201"/>
                </a:cubicBezTo>
                <a:cubicBezTo>
                  <a:pt x="134890" y="88900"/>
                  <a:pt x="134890" y="88900"/>
                  <a:pt x="136182" y="88900"/>
                </a:cubicBezTo>
                <a:close/>
                <a:moveTo>
                  <a:pt x="292100" y="19050"/>
                </a:moveTo>
                <a:cubicBezTo>
                  <a:pt x="314019" y="19050"/>
                  <a:pt x="331788" y="36819"/>
                  <a:pt x="331788" y="58738"/>
                </a:cubicBezTo>
                <a:cubicBezTo>
                  <a:pt x="331788" y="80657"/>
                  <a:pt x="314019" y="98426"/>
                  <a:pt x="292100" y="98426"/>
                </a:cubicBezTo>
                <a:cubicBezTo>
                  <a:pt x="270181" y="98426"/>
                  <a:pt x="252412" y="80657"/>
                  <a:pt x="252412" y="58738"/>
                </a:cubicBezTo>
                <a:cubicBezTo>
                  <a:pt x="252412" y="36819"/>
                  <a:pt x="270181" y="19050"/>
                  <a:pt x="292100" y="19050"/>
                </a:cubicBezTo>
                <a:close/>
                <a:moveTo>
                  <a:pt x="39688" y="19050"/>
                </a:moveTo>
                <a:cubicBezTo>
                  <a:pt x="61607" y="19050"/>
                  <a:pt x="79376" y="36819"/>
                  <a:pt x="79376" y="58738"/>
                </a:cubicBezTo>
                <a:cubicBezTo>
                  <a:pt x="79376" y="80657"/>
                  <a:pt x="61607" y="98426"/>
                  <a:pt x="39688" y="98426"/>
                </a:cubicBezTo>
                <a:cubicBezTo>
                  <a:pt x="17769" y="98426"/>
                  <a:pt x="0" y="80657"/>
                  <a:pt x="0" y="58738"/>
                </a:cubicBezTo>
                <a:cubicBezTo>
                  <a:pt x="0" y="36819"/>
                  <a:pt x="17769" y="19050"/>
                  <a:pt x="39688" y="19050"/>
                </a:cubicBezTo>
                <a:close/>
                <a:moveTo>
                  <a:pt x="165894" y="0"/>
                </a:moveTo>
                <a:cubicBezTo>
                  <a:pt x="187375" y="0"/>
                  <a:pt x="204788" y="17769"/>
                  <a:pt x="204788" y="39688"/>
                </a:cubicBezTo>
                <a:cubicBezTo>
                  <a:pt x="204788" y="61607"/>
                  <a:pt x="187375" y="79376"/>
                  <a:pt x="165894" y="79376"/>
                </a:cubicBezTo>
                <a:cubicBezTo>
                  <a:pt x="144413" y="79376"/>
                  <a:pt x="127000" y="61607"/>
                  <a:pt x="127000" y="39688"/>
                </a:cubicBezTo>
                <a:cubicBezTo>
                  <a:pt x="127000" y="17769"/>
                  <a:pt x="144413" y="0"/>
                  <a:pt x="165894" y="0"/>
                </a:cubicBezTo>
                <a:close/>
              </a:path>
            </a:pathLst>
          </a:custGeom>
          <a:solidFill>
            <a:srgbClr val="FFFFFF"/>
          </a:solidFill>
          <a:ln>
            <a:noFill/>
          </a:ln>
        </p:spPr>
        <p:txBody>
          <a:bodyPr anchor="ctr"/>
          <a:lstStyle/>
          <a:p>
            <a:pPr algn="ctr" eaLnBrk="1" fontAlgn="auto" hangingPunct="1">
              <a:spcBef>
                <a:spcPts val="0"/>
              </a:spcBef>
              <a:spcAft>
                <a:spcPts val="0"/>
              </a:spcAft>
              <a:defRPr/>
            </a:pPr>
            <a:endParaRPr sz="1600" kern="0">
              <a:solidFill>
                <a:srgbClr val="000000"/>
              </a:solidFill>
              <a:latin typeface="Arial" panose="020B0604020202020204"/>
              <a:ea typeface="微软雅黑" panose="020B0503020204020204" pitchFamily="34" charset="-122"/>
            </a:endParaRPr>
          </a:p>
        </p:txBody>
      </p:sp>
      <p:sp>
        <p:nvSpPr>
          <p:cNvPr id="12" name="任意多边形: 形状 36">
            <a:extLst>
              <a:ext uri="{FF2B5EF4-FFF2-40B4-BE49-F238E27FC236}">
                <a16:creationId xmlns:a16="http://schemas.microsoft.com/office/drawing/2014/main" id="{5C7EDEEA-E0F3-4B41-BD24-552D6D716400}"/>
              </a:ext>
            </a:extLst>
          </p:cNvPr>
          <p:cNvSpPr/>
          <p:nvPr/>
        </p:nvSpPr>
        <p:spPr bwMode="auto">
          <a:xfrm>
            <a:off x="7086367" y="4775754"/>
            <a:ext cx="158750" cy="158750"/>
          </a:xfrm>
          <a:custGeom>
            <a:avLst/>
            <a:gdLst>
              <a:gd name="connsiteX0" fmla="*/ 292147 w 331788"/>
              <a:gd name="connsiteY0" fmla="*/ 109538 h 328613"/>
              <a:gd name="connsiteX1" fmla="*/ 327025 w 331788"/>
              <a:gd name="connsiteY1" fmla="*/ 145621 h 328613"/>
              <a:gd name="connsiteX2" fmla="*/ 327025 w 331788"/>
              <a:gd name="connsiteY2" fmla="*/ 229385 h 328613"/>
              <a:gd name="connsiteX3" fmla="*/ 293438 w 331788"/>
              <a:gd name="connsiteY3" fmla="*/ 264179 h 328613"/>
              <a:gd name="connsiteX4" fmla="*/ 252101 w 331788"/>
              <a:gd name="connsiteY4" fmla="*/ 264179 h 328613"/>
              <a:gd name="connsiteX5" fmla="*/ 252101 w 331788"/>
              <a:gd name="connsiteY5" fmla="*/ 319593 h 328613"/>
              <a:gd name="connsiteX6" fmla="*/ 243059 w 331788"/>
              <a:gd name="connsiteY6" fmla="*/ 328613 h 328613"/>
              <a:gd name="connsiteX7" fmla="*/ 205596 w 331788"/>
              <a:gd name="connsiteY7" fmla="*/ 328613 h 328613"/>
              <a:gd name="connsiteX8" fmla="*/ 195262 w 331788"/>
              <a:gd name="connsiteY8" fmla="*/ 319593 h 328613"/>
              <a:gd name="connsiteX9" fmla="*/ 195262 w 331788"/>
              <a:gd name="connsiteY9" fmla="*/ 235829 h 328613"/>
              <a:gd name="connsiteX10" fmla="*/ 224973 w 331788"/>
              <a:gd name="connsiteY10" fmla="*/ 207478 h 328613"/>
              <a:gd name="connsiteX11" fmla="*/ 255976 w 331788"/>
              <a:gd name="connsiteY11" fmla="*/ 207478 h 328613"/>
              <a:gd name="connsiteX12" fmla="*/ 255976 w 331788"/>
              <a:gd name="connsiteY12" fmla="*/ 145621 h 328613"/>
              <a:gd name="connsiteX13" fmla="*/ 292147 w 331788"/>
              <a:gd name="connsiteY13" fmla="*/ 109538 h 328613"/>
              <a:gd name="connsiteX14" fmla="*/ 38473 w 331788"/>
              <a:gd name="connsiteY14" fmla="*/ 109538 h 328613"/>
              <a:gd name="connsiteX15" fmla="*/ 75079 w 331788"/>
              <a:gd name="connsiteY15" fmla="*/ 145621 h 328613"/>
              <a:gd name="connsiteX16" fmla="*/ 75079 w 331788"/>
              <a:gd name="connsiteY16" fmla="*/ 207478 h 328613"/>
              <a:gd name="connsiteX17" fmla="*/ 106456 w 331788"/>
              <a:gd name="connsiteY17" fmla="*/ 207478 h 328613"/>
              <a:gd name="connsiteX18" fmla="*/ 136525 w 331788"/>
              <a:gd name="connsiteY18" fmla="*/ 235829 h 328613"/>
              <a:gd name="connsiteX19" fmla="*/ 136525 w 331788"/>
              <a:gd name="connsiteY19" fmla="*/ 319593 h 328613"/>
              <a:gd name="connsiteX20" fmla="*/ 126066 w 331788"/>
              <a:gd name="connsiteY20" fmla="*/ 328613 h 328613"/>
              <a:gd name="connsiteX21" fmla="*/ 88153 w 331788"/>
              <a:gd name="connsiteY21" fmla="*/ 328613 h 328613"/>
              <a:gd name="connsiteX22" fmla="*/ 79001 w 331788"/>
              <a:gd name="connsiteY22" fmla="*/ 319593 h 328613"/>
              <a:gd name="connsiteX23" fmla="*/ 79001 w 331788"/>
              <a:gd name="connsiteY23" fmla="*/ 264179 h 328613"/>
              <a:gd name="connsiteX24" fmla="*/ 37166 w 331788"/>
              <a:gd name="connsiteY24" fmla="*/ 264179 h 328613"/>
              <a:gd name="connsiteX25" fmla="*/ 3175 w 331788"/>
              <a:gd name="connsiteY25" fmla="*/ 229385 h 328613"/>
              <a:gd name="connsiteX26" fmla="*/ 3175 w 331788"/>
              <a:gd name="connsiteY26" fmla="*/ 145621 h 328613"/>
              <a:gd name="connsiteX27" fmla="*/ 38473 w 331788"/>
              <a:gd name="connsiteY27" fmla="*/ 109538 h 328613"/>
              <a:gd name="connsiteX28" fmla="*/ 160734 w 331788"/>
              <a:gd name="connsiteY28" fmla="*/ 88900 h 328613"/>
              <a:gd name="connsiteX29" fmla="*/ 171053 w 331788"/>
              <a:gd name="connsiteY29" fmla="*/ 88900 h 328613"/>
              <a:gd name="connsiteX30" fmla="*/ 173633 w 331788"/>
              <a:gd name="connsiteY30" fmla="*/ 90195 h 328613"/>
              <a:gd name="connsiteX31" fmla="*/ 174923 w 331788"/>
              <a:gd name="connsiteY31" fmla="*/ 95375 h 328613"/>
              <a:gd name="connsiteX32" fmla="*/ 169763 w 331788"/>
              <a:gd name="connsiteY32" fmla="*/ 103146 h 328613"/>
              <a:gd name="connsiteX33" fmla="*/ 172343 w 331788"/>
              <a:gd name="connsiteY33" fmla="*/ 123867 h 328613"/>
              <a:gd name="connsiteX34" fmla="*/ 167184 w 331788"/>
              <a:gd name="connsiteY34" fmla="*/ 136818 h 328613"/>
              <a:gd name="connsiteX35" fmla="*/ 164604 w 331788"/>
              <a:gd name="connsiteY35" fmla="*/ 136818 h 328613"/>
              <a:gd name="connsiteX36" fmla="*/ 159444 w 331788"/>
              <a:gd name="connsiteY36" fmla="*/ 123867 h 328613"/>
              <a:gd name="connsiteX37" fmla="*/ 162024 w 331788"/>
              <a:gd name="connsiteY37" fmla="*/ 103146 h 328613"/>
              <a:gd name="connsiteX38" fmla="*/ 156865 w 331788"/>
              <a:gd name="connsiteY38" fmla="*/ 95375 h 328613"/>
              <a:gd name="connsiteX39" fmla="*/ 158155 w 331788"/>
              <a:gd name="connsiteY39" fmla="*/ 90195 h 328613"/>
              <a:gd name="connsiteX40" fmla="*/ 160734 w 331788"/>
              <a:gd name="connsiteY40" fmla="*/ 88900 h 328613"/>
              <a:gd name="connsiteX41" fmla="*/ 136182 w 331788"/>
              <a:gd name="connsiteY41" fmla="*/ 88900 h 328613"/>
              <a:gd name="connsiteX42" fmla="*/ 138766 w 331788"/>
              <a:gd name="connsiteY42" fmla="*/ 91502 h 328613"/>
              <a:gd name="connsiteX43" fmla="*/ 165893 w 331788"/>
              <a:gd name="connsiteY43" fmla="*/ 165652 h 328613"/>
              <a:gd name="connsiteX44" fmla="*/ 193021 w 331788"/>
              <a:gd name="connsiteY44" fmla="*/ 91502 h 328613"/>
              <a:gd name="connsiteX45" fmla="*/ 196897 w 331788"/>
              <a:gd name="connsiteY45" fmla="*/ 90201 h 328613"/>
              <a:gd name="connsiteX46" fmla="*/ 208523 w 331788"/>
              <a:gd name="connsiteY46" fmla="*/ 92802 h 328613"/>
              <a:gd name="connsiteX47" fmla="*/ 231775 w 331788"/>
              <a:gd name="connsiteY47" fmla="*/ 125325 h 328613"/>
              <a:gd name="connsiteX48" fmla="*/ 231775 w 331788"/>
              <a:gd name="connsiteY48" fmla="*/ 176059 h 328613"/>
              <a:gd name="connsiteX49" fmla="*/ 226608 w 331788"/>
              <a:gd name="connsiteY49" fmla="*/ 182563 h 328613"/>
              <a:gd name="connsiteX50" fmla="*/ 105179 w 331788"/>
              <a:gd name="connsiteY50" fmla="*/ 182563 h 328613"/>
              <a:gd name="connsiteX51" fmla="*/ 100012 w 331788"/>
              <a:gd name="connsiteY51" fmla="*/ 176059 h 328613"/>
              <a:gd name="connsiteX52" fmla="*/ 100012 w 331788"/>
              <a:gd name="connsiteY52" fmla="*/ 125325 h 328613"/>
              <a:gd name="connsiteX53" fmla="*/ 123264 w 331788"/>
              <a:gd name="connsiteY53" fmla="*/ 92802 h 328613"/>
              <a:gd name="connsiteX54" fmla="*/ 134890 w 331788"/>
              <a:gd name="connsiteY54" fmla="*/ 90201 h 328613"/>
              <a:gd name="connsiteX55" fmla="*/ 136182 w 331788"/>
              <a:gd name="connsiteY55" fmla="*/ 88900 h 328613"/>
              <a:gd name="connsiteX56" fmla="*/ 292100 w 331788"/>
              <a:gd name="connsiteY56" fmla="*/ 19050 h 328613"/>
              <a:gd name="connsiteX57" fmla="*/ 331788 w 331788"/>
              <a:gd name="connsiteY57" fmla="*/ 58738 h 328613"/>
              <a:gd name="connsiteX58" fmla="*/ 292100 w 331788"/>
              <a:gd name="connsiteY58" fmla="*/ 98426 h 328613"/>
              <a:gd name="connsiteX59" fmla="*/ 252412 w 331788"/>
              <a:gd name="connsiteY59" fmla="*/ 58738 h 328613"/>
              <a:gd name="connsiteX60" fmla="*/ 292100 w 331788"/>
              <a:gd name="connsiteY60" fmla="*/ 19050 h 328613"/>
              <a:gd name="connsiteX61" fmla="*/ 39688 w 331788"/>
              <a:gd name="connsiteY61" fmla="*/ 19050 h 328613"/>
              <a:gd name="connsiteX62" fmla="*/ 79376 w 331788"/>
              <a:gd name="connsiteY62" fmla="*/ 58738 h 328613"/>
              <a:gd name="connsiteX63" fmla="*/ 39688 w 331788"/>
              <a:gd name="connsiteY63" fmla="*/ 98426 h 328613"/>
              <a:gd name="connsiteX64" fmla="*/ 0 w 331788"/>
              <a:gd name="connsiteY64" fmla="*/ 58738 h 328613"/>
              <a:gd name="connsiteX65" fmla="*/ 39688 w 331788"/>
              <a:gd name="connsiteY65" fmla="*/ 19050 h 328613"/>
              <a:gd name="connsiteX66" fmla="*/ 165894 w 331788"/>
              <a:gd name="connsiteY66" fmla="*/ 0 h 328613"/>
              <a:gd name="connsiteX67" fmla="*/ 204788 w 331788"/>
              <a:gd name="connsiteY67" fmla="*/ 39688 h 328613"/>
              <a:gd name="connsiteX68" fmla="*/ 165894 w 331788"/>
              <a:gd name="connsiteY68" fmla="*/ 79376 h 328613"/>
              <a:gd name="connsiteX69" fmla="*/ 127000 w 331788"/>
              <a:gd name="connsiteY69" fmla="*/ 39688 h 328613"/>
              <a:gd name="connsiteX70" fmla="*/ 165894 w 331788"/>
              <a:gd name="connsiteY70"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31788" h="328613">
                <a:moveTo>
                  <a:pt x="292147" y="109538"/>
                </a:moveTo>
                <a:cubicBezTo>
                  <a:pt x="311524" y="109538"/>
                  <a:pt x="327025" y="126291"/>
                  <a:pt x="327025" y="145621"/>
                </a:cubicBezTo>
                <a:cubicBezTo>
                  <a:pt x="327025" y="145621"/>
                  <a:pt x="327025" y="145621"/>
                  <a:pt x="327025" y="229385"/>
                </a:cubicBezTo>
                <a:cubicBezTo>
                  <a:pt x="327025" y="248715"/>
                  <a:pt x="311524" y="264179"/>
                  <a:pt x="293438" y="264179"/>
                </a:cubicBezTo>
                <a:cubicBezTo>
                  <a:pt x="293438" y="264179"/>
                  <a:pt x="293438" y="264179"/>
                  <a:pt x="252101" y="264179"/>
                </a:cubicBezTo>
                <a:cubicBezTo>
                  <a:pt x="252101" y="264179"/>
                  <a:pt x="252101" y="264179"/>
                  <a:pt x="252101" y="319593"/>
                </a:cubicBezTo>
                <a:cubicBezTo>
                  <a:pt x="252101" y="324747"/>
                  <a:pt x="248226" y="328613"/>
                  <a:pt x="243059" y="328613"/>
                </a:cubicBezTo>
                <a:cubicBezTo>
                  <a:pt x="243059" y="328613"/>
                  <a:pt x="243059" y="328613"/>
                  <a:pt x="205596" y="328613"/>
                </a:cubicBezTo>
                <a:cubicBezTo>
                  <a:pt x="199138" y="328613"/>
                  <a:pt x="195262" y="324747"/>
                  <a:pt x="195262" y="319593"/>
                </a:cubicBezTo>
                <a:cubicBezTo>
                  <a:pt x="195262" y="319593"/>
                  <a:pt x="195262" y="319593"/>
                  <a:pt x="195262" y="235829"/>
                </a:cubicBezTo>
                <a:cubicBezTo>
                  <a:pt x="195262" y="220364"/>
                  <a:pt x="208180" y="207478"/>
                  <a:pt x="224973" y="207478"/>
                </a:cubicBezTo>
                <a:cubicBezTo>
                  <a:pt x="224973" y="207478"/>
                  <a:pt x="224973" y="207478"/>
                  <a:pt x="255976" y="207478"/>
                </a:cubicBezTo>
                <a:cubicBezTo>
                  <a:pt x="255976" y="207478"/>
                  <a:pt x="255976" y="207478"/>
                  <a:pt x="255976" y="145621"/>
                </a:cubicBezTo>
                <a:cubicBezTo>
                  <a:pt x="255976" y="126291"/>
                  <a:pt x="271478" y="109538"/>
                  <a:pt x="292147" y="109538"/>
                </a:cubicBezTo>
                <a:close/>
                <a:moveTo>
                  <a:pt x="38473" y="109538"/>
                </a:moveTo>
                <a:cubicBezTo>
                  <a:pt x="59391" y="109538"/>
                  <a:pt x="75079" y="126291"/>
                  <a:pt x="75079" y="145621"/>
                </a:cubicBezTo>
                <a:cubicBezTo>
                  <a:pt x="75079" y="145621"/>
                  <a:pt x="75079" y="145621"/>
                  <a:pt x="75079" y="207478"/>
                </a:cubicBezTo>
                <a:cubicBezTo>
                  <a:pt x="75079" y="207478"/>
                  <a:pt x="75079" y="207478"/>
                  <a:pt x="106456" y="207478"/>
                </a:cubicBezTo>
                <a:cubicBezTo>
                  <a:pt x="123451" y="207478"/>
                  <a:pt x="136525" y="220364"/>
                  <a:pt x="136525" y="235829"/>
                </a:cubicBezTo>
                <a:cubicBezTo>
                  <a:pt x="136525" y="235829"/>
                  <a:pt x="136525" y="235829"/>
                  <a:pt x="136525" y="319593"/>
                </a:cubicBezTo>
                <a:cubicBezTo>
                  <a:pt x="136525" y="324747"/>
                  <a:pt x="132603" y="328613"/>
                  <a:pt x="126066" y="328613"/>
                </a:cubicBezTo>
                <a:cubicBezTo>
                  <a:pt x="126066" y="328613"/>
                  <a:pt x="126066" y="328613"/>
                  <a:pt x="88153" y="328613"/>
                </a:cubicBezTo>
                <a:cubicBezTo>
                  <a:pt x="82923" y="328613"/>
                  <a:pt x="79001" y="324747"/>
                  <a:pt x="79001" y="319593"/>
                </a:cubicBezTo>
                <a:cubicBezTo>
                  <a:pt x="79001" y="319593"/>
                  <a:pt x="79001" y="319593"/>
                  <a:pt x="79001" y="264179"/>
                </a:cubicBezTo>
                <a:cubicBezTo>
                  <a:pt x="79001" y="264179"/>
                  <a:pt x="79001" y="264179"/>
                  <a:pt x="37166" y="264179"/>
                </a:cubicBezTo>
                <a:cubicBezTo>
                  <a:pt x="18863" y="264179"/>
                  <a:pt x="3175" y="248715"/>
                  <a:pt x="3175" y="229385"/>
                </a:cubicBezTo>
                <a:cubicBezTo>
                  <a:pt x="3175" y="229385"/>
                  <a:pt x="3175" y="229385"/>
                  <a:pt x="3175" y="145621"/>
                </a:cubicBezTo>
                <a:cubicBezTo>
                  <a:pt x="3175" y="126291"/>
                  <a:pt x="18863" y="109538"/>
                  <a:pt x="38473" y="109538"/>
                </a:cubicBezTo>
                <a:close/>
                <a:moveTo>
                  <a:pt x="160734" y="88900"/>
                </a:moveTo>
                <a:cubicBezTo>
                  <a:pt x="160734" y="88900"/>
                  <a:pt x="160734" y="88900"/>
                  <a:pt x="171053" y="88900"/>
                </a:cubicBezTo>
                <a:cubicBezTo>
                  <a:pt x="172343" y="88900"/>
                  <a:pt x="173633" y="90195"/>
                  <a:pt x="173633" y="90195"/>
                </a:cubicBezTo>
                <a:cubicBezTo>
                  <a:pt x="174923" y="92785"/>
                  <a:pt x="176213" y="94080"/>
                  <a:pt x="174923" y="95375"/>
                </a:cubicBezTo>
                <a:cubicBezTo>
                  <a:pt x="174923" y="95375"/>
                  <a:pt x="174923" y="95375"/>
                  <a:pt x="169763" y="103146"/>
                </a:cubicBezTo>
                <a:cubicBezTo>
                  <a:pt x="169763" y="103146"/>
                  <a:pt x="169763" y="103146"/>
                  <a:pt x="172343" y="123867"/>
                </a:cubicBezTo>
                <a:cubicBezTo>
                  <a:pt x="172343" y="123867"/>
                  <a:pt x="172343" y="123867"/>
                  <a:pt x="167184" y="136818"/>
                </a:cubicBezTo>
                <a:cubicBezTo>
                  <a:pt x="167184" y="138113"/>
                  <a:pt x="164604" y="138113"/>
                  <a:pt x="164604" y="136818"/>
                </a:cubicBezTo>
                <a:cubicBezTo>
                  <a:pt x="164604" y="136818"/>
                  <a:pt x="164604" y="136818"/>
                  <a:pt x="159444" y="123867"/>
                </a:cubicBezTo>
                <a:cubicBezTo>
                  <a:pt x="159444" y="123867"/>
                  <a:pt x="159444" y="123867"/>
                  <a:pt x="162024" y="103146"/>
                </a:cubicBezTo>
                <a:cubicBezTo>
                  <a:pt x="162024" y="103146"/>
                  <a:pt x="162024" y="103146"/>
                  <a:pt x="156865" y="95375"/>
                </a:cubicBezTo>
                <a:cubicBezTo>
                  <a:pt x="155575" y="94080"/>
                  <a:pt x="156865" y="92785"/>
                  <a:pt x="158155" y="90195"/>
                </a:cubicBezTo>
                <a:cubicBezTo>
                  <a:pt x="158155" y="90195"/>
                  <a:pt x="159444" y="88900"/>
                  <a:pt x="160734" y="88900"/>
                </a:cubicBezTo>
                <a:close/>
                <a:moveTo>
                  <a:pt x="136182" y="88900"/>
                </a:moveTo>
                <a:cubicBezTo>
                  <a:pt x="137474" y="88900"/>
                  <a:pt x="138766" y="90201"/>
                  <a:pt x="138766" y="91502"/>
                </a:cubicBezTo>
                <a:cubicBezTo>
                  <a:pt x="138766" y="91502"/>
                  <a:pt x="138766" y="91502"/>
                  <a:pt x="165893" y="165652"/>
                </a:cubicBezTo>
                <a:cubicBezTo>
                  <a:pt x="165893" y="165652"/>
                  <a:pt x="165893" y="165652"/>
                  <a:pt x="193021" y="91502"/>
                </a:cubicBezTo>
                <a:cubicBezTo>
                  <a:pt x="193021" y="90201"/>
                  <a:pt x="195605" y="88900"/>
                  <a:pt x="196897" y="90201"/>
                </a:cubicBezTo>
                <a:cubicBezTo>
                  <a:pt x="196897" y="90201"/>
                  <a:pt x="196897" y="90201"/>
                  <a:pt x="208523" y="92802"/>
                </a:cubicBezTo>
                <a:cubicBezTo>
                  <a:pt x="222733" y="98006"/>
                  <a:pt x="231775" y="111015"/>
                  <a:pt x="231775" y="125325"/>
                </a:cubicBezTo>
                <a:cubicBezTo>
                  <a:pt x="231775" y="125325"/>
                  <a:pt x="231775" y="125325"/>
                  <a:pt x="231775" y="176059"/>
                </a:cubicBezTo>
                <a:cubicBezTo>
                  <a:pt x="231775" y="179961"/>
                  <a:pt x="229192" y="182563"/>
                  <a:pt x="226608" y="182563"/>
                </a:cubicBezTo>
                <a:cubicBezTo>
                  <a:pt x="226608" y="182563"/>
                  <a:pt x="226608" y="182563"/>
                  <a:pt x="105179" y="182563"/>
                </a:cubicBezTo>
                <a:cubicBezTo>
                  <a:pt x="102595" y="182563"/>
                  <a:pt x="100012" y="179961"/>
                  <a:pt x="100012" y="176059"/>
                </a:cubicBezTo>
                <a:cubicBezTo>
                  <a:pt x="100012" y="176059"/>
                  <a:pt x="100012" y="176059"/>
                  <a:pt x="100012" y="125325"/>
                </a:cubicBezTo>
                <a:cubicBezTo>
                  <a:pt x="100012" y="111015"/>
                  <a:pt x="109054" y="98006"/>
                  <a:pt x="123264" y="92802"/>
                </a:cubicBezTo>
                <a:cubicBezTo>
                  <a:pt x="123264" y="92802"/>
                  <a:pt x="123264" y="92802"/>
                  <a:pt x="134890" y="90201"/>
                </a:cubicBezTo>
                <a:cubicBezTo>
                  <a:pt x="134890" y="88900"/>
                  <a:pt x="134890" y="88900"/>
                  <a:pt x="136182" y="88900"/>
                </a:cubicBezTo>
                <a:close/>
                <a:moveTo>
                  <a:pt x="292100" y="19050"/>
                </a:moveTo>
                <a:cubicBezTo>
                  <a:pt x="314019" y="19050"/>
                  <a:pt x="331788" y="36819"/>
                  <a:pt x="331788" y="58738"/>
                </a:cubicBezTo>
                <a:cubicBezTo>
                  <a:pt x="331788" y="80657"/>
                  <a:pt x="314019" y="98426"/>
                  <a:pt x="292100" y="98426"/>
                </a:cubicBezTo>
                <a:cubicBezTo>
                  <a:pt x="270181" y="98426"/>
                  <a:pt x="252412" y="80657"/>
                  <a:pt x="252412" y="58738"/>
                </a:cubicBezTo>
                <a:cubicBezTo>
                  <a:pt x="252412" y="36819"/>
                  <a:pt x="270181" y="19050"/>
                  <a:pt x="292100" y="19050"/>
                </a:cubicBezTo>
                <a:close/>
                <a:moveTo>
                  <a:pt x="39688" y="19050"/>
                </a:moveTo>
                <a:cubicBezTo>
                  <a:pt x="61607" y="19050"/>
                  <a:pt x="79376" y="36819"/>
                  <a:pt x="79376" y="58738"/>
                </a:cubicBezTo>
                <a:cubicBezTo>
                  <a:pt x="79376" y="80657"/>
                  <a:pt x="61607" y="98426"/>
                  <a:pt x="39688" y="98426"/>
                </a:cubicBezTo>
                <a:cubicBezTo>
                  <a:pt x="17769" y="98426"/>
                  <a:pt x="0" y="80657"/>
                  <a:pt x="0" y="58738"/>
                </a:cubicBezTo>
                <a:cubicBezTo>
                  <a:pt x="0" y="36819"/>
                  <a:pt x="17769" y="19050"/>
                  <a:pt x="39688" y="19050"/>
                </a:cubicBezTo>
                <a:close/>
                <a:moveTo>
                  <a:pt x="165894" y="0"/>
                </a:moveTo>
                <a:cubicBezTo>
                  <a:pt x="187375" y="0"/>
                  <a:pt x="204788" y="17769"/>
                  <a:pt x="204788" y="39688"/>
                </a:cubicBezTo>
                <a:cubicBezTo>
                  <a:pt x="204788" y="61607"/>
                  <a:pt x="187375" y="79376"/>
                  <a:pt x="165894" y="79376"/>
                </a:cubicBezTo>
                <a:cubicBezTo>
                  <a:pt x="144413" y="79376"/>
                  <a:pt x="127000" y="61607"/>
                  <a:pt x="127000" y="39688"/>
                </a:cubicBezTo>
                <a:cubicBezTo>
                  <a:pt x="127000" y="17769"/>
                  <a:pt x="144413" y="0"/>
                  <a:pt x="165894" y="0"/>
                </a:cubicBezTo>
                <a:close/>
              </a:path>
            </a:pathLst>
          </a:custGeom>
          <a:solidFill>
            <a:srgbClr val="FFFFFF"/>
          </a:solidFill>
          <a:ln>
            <a:noFill/>
          </a:ln>
        </p:spPr>
        <p:txBody>
          <a:bodyPr anchor="ctr"/>
          <a:lstStyle/>
          <a:p>
            <a:pPr algn="ctr" eaLnBrk="1" fontAlgn="auto" hangingPunct="1">
              <a:spcBef>
                <a:spcPts val="0"/>
              </a:spcBef>
              <a:spcAft>
                <a:spcPts val="0"/>
              </a:spcAft>
              <a:defRPr/>
            </a:pPr>
            <a:endParaRPr sz="1600" kern="0">
              <a:solidFill>
                <a:srgbClr val="000000"/>
              </a:solidFill>
              <a:latin typeface="Arial" panose="020B0604020202020204"/>
              <a:ea typeface="微软雅黑" panose="020B0503020204020204" pitchFamily="34" charset="-122"/>
            </a:endParaRPr>
          </a:p>
        </p:txBody>
      </p:sp>
      <p:sp>
        <p:nvSpPr>
          <p:cNvPr id="2" name="矩形 1">
            <a:extLst>
              <a:ext uri="{FF2B5EF4-FFF2-40B4-BE49-F238E27FC236}">
                <a16:creationId xmlns:a16="http://schemas.microsoft.com/office/drawing/2014/main" id="{66D2FC9E-96F3-4105-9382-6B904E01463F}"/>
              </a:ext>
            </a:extLst>
          </p:cNvPr>
          <p:cNvSpPr/>
          <p:nvPr/>
        </p:nvSpPr>
        <p:spPr>
          <a:xfrm>
            <a:off x="295274" y="2301598"/>
            <a:ext cx="8167688" cy="369332"/>
          </a:xfrm>
          <a:prstGeom prst="rect">
            <a:avLst/>
          </a:prstGeom>
        </p:spPr>
        <p:txBody>
          <a:bodyPr wrap="square">
            <a:spAutoFit/>
          </a:bodyPr>
          <a:lstStyle/>
          <a:p>
            <a:r>
              <a:rPr lang="en-US" altLang="zh-CN" dirty="0">
                <a:latin typeface="宋体" panose="02010600030101010101" pitchFamily="2" charset="-122"/>
                <a:ea typeface="宋体" panose="02010600030101010101" pitchFamily="2" charset="-122"/>
              </a:rPr>
              <a:t>  </a:t>
            </a:r>
            <a:endParaRPr lang="zh-CN" altLang="en-US" sz="1600" dirty="0"/>
          </a:p>
        </p:txBody>
      </p:sp>
      <p:sp>
        <p:nvSpPr>
          <p:cNvPr id="13" name="矩形 12">
            <a:extLst>
              <a:ext uri="{FF2B5EF4-FFF2-40B4-BE49-F238E27FC236}">
                <a16:creationId xmlns:a16="http://schemas.microsoft.com/office/drawing/2014/main" id="{63C843C8-A945-428F-95F3-0D96C20ACBF6}"/>
              </a:ext>
            </a:extLst>
          </p:cNvPr>
          <p:cNvSpPr/>
          <p:nvPr/>
        </p:nvSpPr>
        <p:spPr>
          <a:xfrm>
            <a:off x="347662" y="2301598"/>
            <a:ext cx="1569660" cy="369332"/>
          </a:xfrm>
          <a:prstGeom prst="rect">
            <a:avLst/>
          </a:prstGeom>
        </p:spPr>
        <p:txBody>
          <a:bodyPr wrap="none">
            <a:spAutoFit/>
          </a:bodyPr>
          <a:lstStyle/>
          <a:p>
            <a:r>
              <a:rPr kumimoji="1" lang="zh-CN" altLang="en-US" b="1" dirty="0">
                <a:solidFill>
                  <a:srgbClr val="FF0000"/>
                </a:solidFill>
                <a:latin typeface="Microsoft YaHei" panose="020B0503020204020204" pitchFamily="34" charset="-122"/>
                <a:ea typeface="Microsoft YaHei" panose="020B0503020204020204" pitchFamily="34" charset="-122"/>
              </a:rPr>
              <a:t>数据恢复性能</a:t>
            </a:r>
          </a:p>
        </p:txBody>
      </p:sp>
      <p:graphicFrame>
        <p:nvGraphicFramePr>
          <p:cNvPr id="8" name="表格 7">
            <a:extLst>
              <a:ext uri="{FF2B5EF4-FFF2-40B4-BE49-F238E27FC236}">
                <a16:creationId xmlns:a16="http://schemas.microsoft.com/office/drawing/2014/main" id="{664D2D22-7492-4FA8-B735-AED4B2467DBF}"/>
              </a:ext>
            </a:extLst>
          </p:cNvPr>
          <p:cNvGraphicFramePr>
            <a:graphicFrameLocks noGrp="1"/>
          </p:cNvGraphicFramePr>
          <p:nvPr>
            <p:extLst>
              <p:ext uri="{D42A27DB-BD31-4B8C-83A1-F6EECF244321}">
                <p14:modId xmlns:p14="http://schemas.microsoft.com/office/powerpoint/2010/main" val="1900509816"/>
              </p:ext>
            </p:extLst>
          </p:nvPr>
        </p:nvGraphicFramePr>
        <p:xfrm>
          <a:off x="1455658" y="3167103"/>
          <a:ext cx="6898901" cy="2693074"/>
        </p:xfrm>
        <a:graphic>
          <a:graphicData uri="http://schemas.openxmlformats.org/drawingml/2006/table">
            <a:tbl>
              <a:tblPr/>
              <a:tblGrid>
                <a:gridCol w="1368052">
                  <a:extLst>
                    <a:ext uri="{9D8B030D-6E8A-4147-A177-3AD203B41FA5}">
                      <a16:colId xmlns:a16="http://schemas.microsoft.com/office/drawing/2014/main" val="3293644342"/>
                    </a:ext>
                  </a:extLst>
                </a:gridCol>
                <a:gridCol w="2209816">
                  <a:extLst>
                    <a:ext uri="{9D8B030D-6E8A-4147-A177-3AD203B41FA5}">
                      <a16:colId xmlns:a16="http://schemas.microsoft.com/office/drawing/2014/main" val="3189810995"/>
                    </a:ext>
                  </a:extLst>
                </a:gridCol>
                <a:gridCol w="3321033">
                  <a:extLst>
                    <a:ext uri="{9D8B030D-6E8A-4147-A177-3AD203B41FA5}">
                      <a16:colId xmlns:a16="http://schemas.microsoft.com/office/drawing/2014/main" val="2827757570"/>
                    </a:ext>
                  </a:extLst>
                </a:gridCol>
              </a:tblGrid>
              <a:tr h="386042">
                <a:tc>
                  <a:txBody>
                    <a:bodyPr/>
                    <a:lstStyle/>
                    <a:p>
                      <a:pPr marL="71120" marR="60325" algn="ctr" eaLnBrk="0" hangingPunct="0">
                        <a:spcBef>
                          <a:spcPts val="75"/>
                        </a:spcBef>
                        <a:spcAft>
                          <a:spcPts val="0"/>
                        </a:spcAft>
                      </a:pPr>
                      <a:r>
                        <a:rPr lang="en-US" sz="1200" b="1"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系统名称</a:t>
                      </a:r>
                      <a:endParaRPr lang="zh-CN" sz="1200" b="1"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4572C3"/>
                    </a:solidFill>
                  </a:tcPr>
                </a:tc>
                <a:tc>
                  <a:txBody>
                    <a:bodyPr/>
                    <a:lstStyle/>
                    <a:p>
                      <a:pPr marL="161925" marR="133350" algn="ctr" eaLnBrk="0" hangingPunct="0">
                        <a:spcBef>
                          <a:spcPts val="75"/>
                        </a:spcBef>
                        <a:spcAft>
                          <a:spcPts val="0"/>
                        </a:spcAft>
                      </a:pPr>
                      <a:r>
                        <a:rPr lang="en-US" sz="1200" b="1"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去重场景和问题</a:t>
                      </a:r>
                      <a:endParaRPr lang="zh-CN" sz="1200" b="1"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4572C3"/>
                    </a:solidFill>
                  </a:tcPr>
                </a:tc>
                <a:tc>
                  <a:txBody>
                    <a:bodyPr/>
                    <a:lstStyle/>
                    <a:p>
                      <a:pPr marL="59690" marR="55245" algn="ctr" eaLnBrk="0" hangingPunct="0">
                        <a:spcBef>
                          <a:spcPts val="75"/>
                        </a:spcBef>
                        <a:spcAft>
                          <a:spcPts val="0"/>
                        </a:spcAft>
                      </a:pPr>
                      <a:r>
                        <a:rPr lang="en-US" sz="1200" b="1" dirty="0" err="1">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具体方法与实现</a:t>
                      </a:r>
                      <a:endParaRPr lang="zh-CN" sz="1200" b="1"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4572C3"/>
                    </a:solidFill>
                  </a:tcPr>
                </a:tc>
                <a:extLst>
                  <a:ext uri="{0D108BD9-81ED-4DB2-BD59-A6C34878D82A}">
                    <a16:rowId xmlns:a16="http://schemas.microsoft.com/office/drawing/2014/main" val="3023860449"/>
                  </a:ext>
                </a:extLst>
              </a:tr>
              <a:tr h="402175">
                <a:tc>
                  <a:txBody>
                    <a:bodyPr/>
                    <a:lstStyle/>
                    <a:p>
                      <a:pPr marL="71120" marR="66675" algn="ctr" eaLnBrk="0" hangingPunct="0">
                        <a:spcBef>
                          <a:spcPts val="75"/>
                        </a:spcBef>
                        <a:spcAft>
                          <a:spcPts val="0"/>
                        </a:spcAft>
                      </a:pPr>
                      <a:r>
                        <a:rPr lang="en-US" sz="1200">
                          <a:effectLst/>
                          <a:latin typeface="Times New Roman" panose="02020603050405020304" pitchFamily="18" charset="0"/>
                          <a:ea typeface="宋体" panose="02010600030101010101" pitchFamily="2" charset="-122"/>
                          <a:cs typeface="宋体" panose="02010600030101010101" pitchFamily="2" charset="-122"/>
                        </a:rPr>
                        <a:t>iDedup</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marL="161925" marR="133985" algn="ctr" eaLnBrk="0" hangingPunct="0">
                        <a:spcBef>
                          <a:spcPts val="75"/>
                        </a:spcBef>
                        <a:spcAft>
                          <a:spcPts val="0"/>
                        </a:spcAft>
                      </a:pPr>
                      <a:r>
                        <a:rPr lang="zh-CN" sz="1200" dirty="0">
                          <a:effectLst/>
                          <a:latin typeface="Times New Roman" panose="02020603050405020304" pitchFamily="18" charset="0"/>
                          <a:ea typeface="宋体" panose="02010600030101010101" pitchFamily="2" charset="-122"/>
                          <a:cs typeface="Times New Roman" panose="02020603050405020304" pitchFamily="18" charset="0"/>
                        </a:rPr>
                        <a:t>主存储去重的恢复性能</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marL="59690" marR="55880" algn="ctr" eaLnBrk="0" hangingPunct="0">
                        <a:spcBef>
                          <a:spcPts val="75"/>
                        </a:spcBef>
                        <a:spcAft>
                          <a:spcPts val="0"/>
                        </a:spcAft>
                      </a:pPr>
                      <a:r>
                        <a:rPr lang="zh-CN" sz="1200">
                          <a:effectLst/>
                          <a:latin typeface="Times New Roman" panose="02020603050405020304" pitchFamily="18" charset="0"/>
                          <a:ea typeface="宋体" panose="02010600030101010101" pitchFamily="2" charset="-122"/>
                          <a:cs typeface="Times New Roman" panose="02020603050405020304" pitchFamily="18" charset="0"/>
                        </a:rPr>
                        <a:t>选择对物理连续的重复数据块去重</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3584483934"/>
                  </a:ext>
                </a:extLst>
              </a:tr>
              <a:tr h="390651">
                <a:tc>
                  <a:txBody>
                    <a:bodyPr/>
                    <a:lstStyle/>
                    <a:p>
                      <a:pPr marL="71120" marR="66675" algn="ctr" eaLnBrk="0" hangingPunct="0">
                        <a:spcBef>
                          <a:spcPts val="150"/>
                        </a:spcBef>
                        <a:spcAft>
                          <a:spcPts val="0"/>
                        </a:spcAft>
                      </a:pPr>
                      <a:r>
                        <a:rPr lang="en-US" sz="1200">
                          <a:effectLst/>
                          <a:latin typeface="Times New Roman" panose="02020603050405020304" pitchFamily="18" charset="0"/>
                          <a:ea typeface="宋体" panose="02010600030101010101" pitchFamily="2" charset="-122"/>
                          <a:cs typeface="宋体" panose="02010600030101010101" pitchFamily="2" charset="-122"/>
                        </a:rPr>
                        <a:t>CFL-SD</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rowSpan="3">
                  <a:txBody>
                    <a:bodyPr/>
                    <a:lstStyle/>
                    <a:p>
                      <a:pPr marL="177165" marR="120015" algn="ctr" eaLnBrk="0" hangingPunct="0">
                        <a:lnSpc>
                          <a:spcPct val="120000"/>
                        </a:lnSpc>
                        <a:spcBef>
                          <a:spcPts val="990"/>
                        </a:spcBef>
                        <a:spcAft>
                          <a:spcPts val="0"/>
                        </a:spcAft>
                      </a:pPr>
                      <a:r>
                        <a:rPr lang="zh-CN" sz="1200" dirty="0">
                          <a:effectLst/>
                          <a:latin typeface="Times New Roman" panose="02020603050405020304" pitchFamily="18" charset="0"/>
                          <a:ea typeface="宋体" panose="02010600030101010101" pitchFamily="2" charset="-122"/>
                          <a:cs typeface="Times New Roman" panose="02020603050405020304" pitchFamily="18" charset="0"/>
                        </a:rPr>
                        <a:t>备份系统中的恢复性能去重后的磁盘碎片问题</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marL="59690" marR="55880" algn="ctr" eaLnBrk="0" hangingPunct="0">
                        <a:spcBef>
                          <a:spcPts val="145"/>
                        </a:spcBef>
                        <a:spcAft>
                          <a:spcPts val="0"/>
                        </a:spcAft>
                      </a:pPr>
                      <a:r>
                        <a:rPr lang="zh-CN" sz="1200" dirty="0">
                          <a:effectLst/>
                          <a:latin typeface="Times New Roman" panose="02020603050405020304" pitchFamily="18" charset="0"/>
                          <a:ea typeface="宋体" panose="02010600030101010101" pitchFamily="2" charset="-122"/>
                          <a:cs typeface="Times New Roman" panose="02020603050405020304" pitchFamily="18" charset="0"/>
                        </a:rPr>
                        <a:t>根据每个缓冲区的块碎片化程度</a:t>
                      </a:r>
                      <a:r>
                        <a:rPr lang="en-US" sz="1200" dirty="0">
                          <a:effectLst/>
                          <a:latin typeface="Times New Roman" panose="02020603050405020304" pitchFamily="18" charset="0"/>
                          <a:ea typeface="宋体" panose="02010600030101010101" pitchFamily="2" charset="-122"/>
                          <a:cs typeface="宋体" panose="02010600030101010101" pitchFamily="2" charset="-122"/>
                        </a:rPr>
                        <a:t>(CFL)</a:t>
                      </a:r>
                      <a:r>
                        <a:rPr lang="zh-CN" sz="1200" dirty="0">
                          <a:effectLst/>
                          <a:latin typeface="Times New Roman" panose="02020603050405020304" pitchFamily="18" charset="0"/>
                          <a:ea typeface="宋体" panose="02010600030101010101" pitchFamily="2" charset="-122"/>
                          <a:cs typeface="Times New Roman" panose="02020603050405020304" pitchFamily="18" charset="0"/>
                        </a:rPr>
                        <a:t>去重</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880340998"/>
                  </a:ext>
                </a:extLst>
              </a:tr>
              <a:tr h="353776">
                <a:tc>
                  <a:txBody>
                    <a:bodyPr/>
                    <a:lstStyle/>
                    <a:p>
                      <a:pPr marL="71120" marR="66675" algn="ctr" eaLnBrk="0" hangingPunct="0">
                        <a:lnSpc>
                          <a:spcPct val="67000"/>
                        </a:lnSpc>
                        <a:spcBef>
                          <a:spcPts val="195"/>
                        </a:spcBef>
                        <a:spcAft>
                          <a:spcPts val="0"/>
                        </a:spcAft>
                      </a:pPr>
                      <a:r>
                        <a:rPr lang="en-US" sz="1200">
                          <a:effectLst/>
                          <a:latin typeface="Times New Roman" panose="02020603050405020304" pitchFamily="18" charset="0"/>
                          <a:ea typeface="宋体" panose="02010600030101010101" pitchFamily="2" charset="-122"/>
                          <a:cs typeface="宋体" panose="02010600030101010101" pitchFamily="2" charset="-122"/>
                        </a:rPr>
                        <a:t>CBR</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vMerge="1">
                  <a:txBody>
                    <a:bodyPr/>
                    <a:lstStyle/>
                    <a:p>
                      <a:endParaRPr lang="zh-CN" altLang="en-US"/>
                    </a:p>
                  </a:txBody>
                  <a:tcPr/>
                </a:tc>
                <a:tc>
                  <a:txBody>
                    <a:bodyPr/>
                    <a:lstStyle/>
                    <a:p>
                      <a:pPr marL="59690" marR="55880" algn="ctr" eaLnBrk="0" hangingPunct="0">
                        <a:lnSpc>
                          <a:spcPts val="1395"/>
                        </a:lnSpc>
                        <a:spcAft>
                          <a:spcPts val="0"/>
                        </a:spcAft>
                      </a:pPr>
                      <a:r>
                        <a:rPr lang="zh-CN" sz="1200" dirty="0">
                          <a:effectLst/>
                          <a:latin typeface="Times New Roman" panose="02020603050405020304" pitchFamily="18" charset="0"/>
                          <a:ea typeface="宋体" panose="02010600030101010101" pitchFamily="2" charset="-122"/>
                          <a:cs typeface="Times New Roman" panose="02020603050405020304" pitchFamily="18" charset="0"/>
                        </a:rPr>
                        <a:t>根据数据块的上下文分析其去重收益程度</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376142755"/>
                  </a:ext>
                </a:extLst>
              </a:tr>
              <a:tr h="381432">
                <a:tc>
                  <a:txBody>
                    <a:bodyPr/>
                    <a:lstStyle/>
                    <a:p>
                      <a:pPr marL="71120" marR="66675" algn="ctr" eaLnBrk="0" hangingPunct="0">
                        <a:lnSpc>
                          <a:spcPts val="1325"/>
                        </a:lnSpc>
                        <a:spcAft>
                          <a:spcPts val="0"/>
                        </a:spcAft>
                      </a:pPr>
                      <a:r>
                        <a:rPr lang="en-US" sz="1200">
                          <a:effectLst/>
                          <a:latin typeface="Times New Roman" panose="02020603050405020304" pitchFamily="18" charset="0"/>
                          <a:ea typeface="宋体" panose="02010600030101010101" pitchFamily="2" charset="-122"/>
                          <a:cs typeface="宋体" panose="02010600030101010101" pitchFamily="2" charset="-122"/>
                        </a:rPr>
                        <a:t>Capping</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vMerge="1">
                  <a:txBody>
                    <a:bodyPr/>
                    <a:lstStyle/>
                    <a:p>
                      <a:endParaRPr lang="zh-CN" altLang="en-US"/>
                    </a:p>
                  </a:txBody>
                  <a:tcPr/>
                </a:tc>
                <a:tc>
                  <a:txBody>
                    <a:bodyPr/>
                    <a:lstStyle/>
                    <a:p>
                      <a:pPr marL="59690" marR="55880" algn="ctr" eaLnBrk="0" hangingPunct="0">
                        <a:lnSpc>
                          <a:spcPts val="1395"/>
                        </a:lnSpc>
                        <a:spcAft>
                          <a:spcPts val="0"/>
                        </a:spcAft>
                      </a:pPr>
                      <a:r>
                        <a:rPr lang="zh-CN" sz="1200" dirty="0">
                          <a:effectLst/>
                          <a:latin typeface="Times New Roman" panose="02020603050405020304" pitchFamily="18" charset="0"/>
                          <a:ea typeface="宋体" panose="02010600030101010101" pitchFamily="2" charset="-122"/>
                          <a:cs typeface="Times New Roman" panose="02020603050405020304" pitchFamily="18" charset="0"/>
                        </a:rPr>
                        <a:t>扩大缓冲区范围来对碎片化程度分析排序</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892664864"/>
                  </a:ext>
                </a:extLst>
              </a:tr>
              <a:tr h="402175">
                <a:tc>
                  <a:txBody>
                    <a:bodyPr/>
                    <a:lstStyle/>
                    <a:p>
                      <a:pPr marL="71120" marR="66675" algn="ctr" eaLnBrk="0" hangingPunct="0">
                        <a:spcBef>
                          <a:spcPts val="145"/>
                        </a:spcBef>
                        <a:spcAft>
                          <a:spcPts val="0"/>
                        </a:spcAft>
                      </a:pPr>
                      <a:r>
                        <a:rPr lang="en-US" sz="1200">
                          <a:effectLst/>
                          <a:latin typeface="Times New Roman" panose="02020603050405020304" pitchFamily="18" charset="0"/>
                          <a:ea typeface="宋体" panose="02010600030101010101" pitchFamily="2" charset="-122"/>
                          <a:cs typeface="宋体" panose="02010600030101010101" pitchFamily="2" charset="-122"/>
                        </a:rPr>
                        <a:t>CABDedupe</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rowSpan="2">
                  <a:txBody>
                    <a:bodyPr/>
                    <a:lstStyle/>
                    <a:p>
                      <a:pPr marL="177165" algn="ctr" eaLnBrk="0" hangingPunct="0">
                        <a:spcBef>
                          <a:spcPts val="955"/>
                        </a:spcBef>
                        <a:spcAft>
                          <a:spcPts val="0"/>
                        </a:spcAft>
                      </a:pPr>
                      <a:r>
                        <a:rPr lang="zh-CN" sz="1200">
                          <a:effectLst/>
                          <a:latin typeface="Times New Roman" panose="02020603050405020304" pitchFamily="18" charset="0"/>
                          <a:ea typeface="宋体" panose="02010600030101010101" pitchFamily="2" charset="-122"/>
                          <a:cs typeface="Times New Roman" panose="02020603050405020304" pitchFamily="18" charset="0"/>
                        </a:rPr>
                        <a:t>云存储去重的恢复性能</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marL="59690" marR="55880" algn="ctr" eaLnBrk="0" hangingPunct="0">
                        <a:spcBef>
                          <a:spcPts val="145"/>
                        </a:spcBef>
                        <a:spcAft>
                          <a:spcPts val="0"/>
                        </a:spcAft>
                      </a:pPr>
                      <a:r>
                        <a:rPr lang="zh-CN" sz="1200" dirty="0">
                          <a:effectLst/>
                          <a:latin typeface="Times New Roman" panose="02020603050405020304" pitchFamily="18" charset="0"/>
                          <a:ea typeface="宋体" panose="02010600030101010101" pitchFamily="2" charset="-122"/>
                          <a:cs typeface="Times New Roman" panose="02020603050405020304" pitchFamily="18" charset="0"/>
                        </a:rPr>
                        <a:t>识别客户端与云端的重复数据来加速恢复</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336934786"/>
                  </a:ext>
                </a:extLst>
              </a:tr>
              <a:tr h="376823">
                <a:tc>
                  <a:txBody>
                    <a:bodyPr/>
                    <a:lstStyle/>
                    <a:p>
                      <a:pPr marL="71120" marR="66675" algn="ctr" eaLnBrk="0" hangingPunct="0">
                        <a:spcBef>
                          <a:spcPts val="40"/>
                        </a:spcBef>
                        <a:spcAft>
                          <a:spcPts val="0"/>
                        </a:spcAft>
                      </a:pPr>
                      <a:r>
                        <a:rPr lang="en-US" sz="1200">
                          <a:effectLst/>
                          <a:latin typeface="Times New Roman" panose="02020603050405020304" pitchFamily="18" charset="0"/>
                          <a:ea typeface="宋体" panose="02010600030101010101" pitchFamily="2" charset="-122"/>
                          <a:cs typeface="宋体" panose="02010600030101010101" pitchFamily="2" charset="-122"/>
                        </a:rPr>
                        <a:t>SAR</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vMerge="1">
                  <a:txBody>
                    <a:bodyPr/>
                    <a:lstStyle/>
                    <a:p>
                      <a:endParaRPr lang="zh-CN" altLang="en-US"/>
                    </a:p>
                  </a:txBody>
                  <a:tcPr/>
                </a:tc>
                <a:tc>
                  <a:txBody>
                    <a:bodyPr/>
                    <a:lstStyle/>
                    <a:p>
                      <a:pPr marL="59690" marR="55880" algn="ctr" eaLnBrk="0" hangingPunct="0">
                        <a:spcBef>
                          <a:spcPts val="35"/>
                        </a:spcBef>
                        <a:spcAft>
                          <a:spcPts val="0"/>
                        </a:spcAft>
                      </a:pPr>
                      <a:r>
                        <a:rPr lang="zh-CN" sz="1200" dirty="0">
                          <a:effectLst/>
                          <a:latin typeface="Times New Roman" panose="02020603050405020304" pitchFamily="18" charset="0"/>
                          <a:ea typeface="宋体" panose="02010600030101010101" pitchFamily="2" charset="-122"/>
                          <a:cs typeface="Times New Roman" panose="02020603050405020304" pitchFamily="18" charset="0"/>
                        </a:rPr>
                        <a:t>将去重后热点数据放在在固态盘加速恢复</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2907579398"/>
                  </a:ext>
                </a:extLst>
              </a:tr>
            </a:tbl>
          </a:graphicData>
        </a:graphic>
      </p:graphicFrame>
    </p:spTree>
    <p:extLst>
      <p:ext uri="{BB962C8B-B14F-4D97-AF65-F5344CB8AC3E}">
        <p14:creationId xmlns:p14="http://schemas.microsoft.com/office/powerpoint/2010/main" val="3939536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7269CCC-E0F3-49D7-AA33-B96D0AFE5778}"/>
              </a:ext>
            </a:extLst>
          </p:cNvPr>
          <p:cNvSpPr>
            <a:spLocks noGrp="1"/>
          </p:cNvSpPr>
          <p:nvPr>
            <p:ph type="sldNum" sz="quarter" idx="12"/>
          </p:nvPr>
        </p:nvSpPr>
        <p:spPr/>
        <p:txBody>
          <a:bodyPr/>
          <a:lstStyle/>
          <a:p>
            <a:pPr>
              <a:defRPr/>
            </a:pPr>
            <a:fld id="{6A90D09A-ED5D-47CC-A45F-D492BA9A6C1B}" type="slidenum">
              <a:rPr lang="en-US" altLang="zh-CN" smtClean="0">
                <a:solidFill>
                  <a:srgbClr val="000000"/>
                </a:solidFill>
              </a:rPr>
              <a:t>21</a:t>
            </a:fld>
            <a:endParaRPr lang="en-US" altLang="zh-CN" dirty="0">
              <a:solidFill>
                <a:srgbClr val="000000"/>
              </a:solidFill>
            </a:endParaRPr>
          </a:p>
        </p:txBody>
      </p:sp>
      <p:sp>
        <p:nvSpPr>
          <p:cNvPr id="5" name="矩形 4">
            <a:extLst>
              <a:ext uri="{FF2B5EF4-FFF2-40B4-BE49-F238E27FC236}">
                <a16:creationId xmlns:a16="http://schemas.microsoft.com/office/drawing/2014/main" id="{DEE0106E-D231-411B-B6E9-6E67913E43FC}"/>
              </a:ext>
            </a:extLst>
          </p:cNvPr>
          <p:cNvSpPr/>
          <p:nvPr/>
        </p:nvSpPr>
        <p:spPr>
          <a:xfrm>
            <a:off x="1" y="905630"/>
            <a:ext cx="9144000" cy="550862"/>
          </a:xfrm>
          <a:prstGeom prst="rect">
            <a:avLst/>
          </a:prstGeom>
          <a:solidFill>
            <a:schemeClr val="accent5">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Rectangle 47">
            <a:extLst>
              <a:ext uri="{FF2B5EF4-FFF2-40B4-BE49-F238E27FC236}">
                <a16:creationId xmlns:a16="http://schemas.microsoft.com/office/drawing/2014/main" id="{F2C60445-E6CA-40CF-B918-B503E2B1E8A8}"/>
              </a:ext>
            </a:extLst>
          </p:cNvPr>
          <p:cNvSpPr>
            <a:spLocks noChangeArrowheads="1"/>
          </p:cNvSpPr>
          <p:nvPr/>
        </p:nvSpPr>
        <p:spPr bwMode="auto">
          <a:xfrm>
            <a:off x="295274" y="921312"/>
            <a:ext cx="19367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3200" b="1" dirty="0">
                <a:latin typeface="微软雅黑" panose="020B0503020204020204" pitchFamily="34" charset="-122"/>
                <a:ea typeface="微软雅黑" panose="020B0503020204020204" pitchFamily="34" charset="-122"/>
                <a:cs typeface="Arial" panose="020B0604020202020204" pitchFamily="34" charset="0"/>
              </a:rPr>
              <a:t>基本流程</a:t>
            </a:r>
            <a:endParaRPr lang="en-US" altLang="zh-CN" sz="32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矩形 6">
            <a:extLst>
              <a:ext uri="{FF2B5EF4-FFF2-40B4-BE49-F238E27FC236}">
                <a16:creationId xmlns:a16="http://schemas.microsoft.com/office/drawing/2014/main" id="{F88C18C9-38BE-4D4B-8A94-1AF4D1A5A8DB}"/>
              </a:ext>
            </a:extLst>
          </p:cNvPr>
          <p:cNvSpPr/>
          <p:nvPr/>
        </p:nvSpPr>
        <p:spPr>
          <a:xfrm>
            <a:off x="347662" y="1694379"/>
            <a:ext cx="1107996" cy="369332"/>
          </a:xfrm>
          <a:prstGeom prst="rect">
            <a:avLst/>
          </a:prstGeom>
        </p:spPr>
        <p:txBody>
          <a:bodyPr wrap="none">
            <a:spAutoFit/>
          </a:bodyPr>
          <a:lstStyle/>
          <a:p>
            <a:r>
              <a:rPr kumimoji="1" lang="zh-CN" altLang="en-US" b="1" dirty="0">
                <a:latin typeface="Microsoft YaHei" panose="020B0503020204020204" pitchFamily="34" charset="-122"/>
                <a:ea typeface="Microsoft YaHei" panose="020B0503020204020204" pitchFamily="34" charset="-122"/>
              </a:rPr>
              <a:t>存储管理</a:t>
            </a:r>
          </a:p>
        </p:txBody>
      </p:sp>
      <p:sp>
        <p:nvSpPr>
          <p:cNvPr id="2" name="矩形 1">
            <a:extLst>
              <a:ext uri="{FF2B5EF4-FFF2-40B4-BE49-F238E27FC236}">
                <a16:creationId xmlns:a16="http://schemas.microsoft.com/office/drawing/2014/main" id="{66D2FC9E-96F3-4105-9382-6B904E01463F}"/>
              </a:ext>
            </a:extLst>
          </p:cNvPr>
          <p:cNvSpPr/>
          <p:nvPr/>
        </p:nvSpPr>
        <p:spPr>
          <a:xfrm>
            <a:off x="295274" y="2301598"/>
            <a:ext cx="8167688" cy="369332"/>
          </a:xfrm>
          <a:prstGeom prst="rect">
            <a:avLst/>
          </a:prstGeom>
        </p:spPr>
        <p:txBody>
          <a:bodyPr wrap="square">
            <a:spAutoFit/>
          </a:bodyPr>
          <a:lstStyle/>
          <a:p>
            <a:r>
              <a:rPr lang="en-US" altLang="zh-CN" dirty="0">
                <a:latin typeface="宋体" panose="02010600030101010101" pitchFamily="2" charset="-122"/>
                <a:ea typeface="宋体" panose="02010600030101010101" pitchFamily="2" charset="-122"/>
              </a:rPr>
              <a:t>  </a:t>
            </a:r>
            <a:endParaRPr lang="zh-CN" altLang="en-US" sz="1600" dirty="0"/>
          </a:p>
        </p:txBody>
      </p:sp>
      <p:sp>
        <p:nvSpPr>
          <p:cNvPr id="13" name="矩形 12">
            <a:extLst>
              <a:ext uri="{FF2B5EF4-FFF2-40B4-BE49-F238E27FC236}">
                <a16:creationId xmlns:a16="http://schemas.microsoft.com/office/drawing/2014/main" id="{63C843C8-A945-428F-95F3-0D96C20ACBF6}"/>
              </a:ext>
            </a:extLst>
          </p:cNvPr>
          <p:cNvSpPr/>
          <p:nvPr/>
        </p:nvSpPr>
        <p:spPr>
          <a:xfrm>
            <a:off x="347662" y="2301598"/>
            <a:ext cx="1800493" cy="369332"/>
          </a:xfrm>
          <a:prstGeom prst="rect">
            <a:avLst/>
          </a:prstGeom>
        </p:spPr>
        <p:txBody>
          <a:bodyPr wrap="none">
            <a:spAutoFit/>
          </a:bodyPr>
          <a:lstStyle/>
          <a:p>
            <a:r>
              <a:rPr kumimoji="1" lang="zh-CN" altLang="en-US" b="1" dirty="0">
                <a:solidFill>
                  <a:srgbClr val="FF0000"/>
                </a:solidFill>
                <a:latin typeface="Microsoft YaHei" panose="020B0503020204020204" pitchFamily="34" charset="-122"/>
                <a:ea typeface="Microsoft YaHei" panose="020B0503020204020204" pitchFamily="34" charset="-122"/>
              </a:rPr>
              <a:t>安全性与可靠性</a:t>
            </a:r>
          </a:p>
        </p:txBody>
      </p:sp>
      <p:graphicFrame>
        <p:nvGraphicFramePr>
          <p:cNvPr id="3" name="表格 2">
            <a:extLst>
              <a:ext uri="{FF2B5EF4-FFF2-40B4-BE49-F238E27FC236}">
                <a16:creationId xmlns:a16="http://schemas.microsoft.com/office/drawing/2014/main" id="{A3019A0C-1756-4EFE-8CD8-05C6B83FFAAE}"/>
              </a:ext>
            </a:extLst>
          </p:cNvPr>
          <p:cNvGraphicFramePr>
            <a:graphicFrameLocks noGrp="1"/>
          </p:cNvGraphicFramePr>
          <p:nvPr>
            <p:extLst>
              <p:ext uri="{D42A27DB-BD31-4B8C-83A1-F6EECF244321}">
                <p14:modId xmlns:p14="http://schemas.microsoft.com/office/powerpoint/2010/main" val="2161399525"/>
              </p:ext>
            </p:extLst>
          </p:nvPr>
        </p:nvGraphicFramePr>
        <p:xfrm>
          <a:off x="1455658" y="2986667"/>
          <a:ext cx="6827730" cy="3053946"/>
        </p:xfrm>
        <a:graphic>
          <a:graphicData uri="http://schemas.openxmlformats.org/drawingml/2006/table">
            <a:tbl>
              <a:tblPr/>
              <a:tblGrid>
                <a:gridCol w="1287895">
                  <a:extLst>
                    <a:ext uri="{9D8B030D-6E8A-4147-A177-3AD203B41FA5}">
                      <a16:colId xmlns:a16="http://schemas.microsoft.com/office/drawing/2014/main" val="429958444"/>
                    </a:ext>
                  </a:extLst>
                </a:gridCol>
                <a:gridCol w="2079317">
                  <a:extLst>
                    <a:ext uri="{9D8B030D-6E8A-4147-A177-3AD203B41FA5}">
                      <a16:colId xmlns:a16="http://schemas.microsoft.com/office/drawing/2014/main" val="1007804841"/>
                    </a:ext>
                  </a:extLst>
                </a:gridCol>
                <a:gridCol w="3460518">
                  <a:extLst>
                    <a:ext uri="{9D8B030D-6E8A-4147-A177-3AD203B41FA5}">
                      <a16:colId xmlns:a16="http://schemas.microsoft.com/office/drawing/2014/main" val="1617255624"/>
                    </a:ext>
                  </a:extLst>
                </a:gridCol>
              </a:tblGrid>
              <a:tr h="290398">
                <a:tc>
                  <a:txBody>
                    <a:bodyPr/>
                    <a:lstStyle/>
                    <a:p>
                      <a:pPr marL="71120" marR="60325" algn="ctr" eaLnBrk="0" hangingPunct="0">
                        <a:spcBef>
                          <a:spcPts val="75"/>
                        </a:spcBef>
                        <a:spcAft>
                          <a:spcPts val="0"/>
                        </a:spcAft>
                      </a:pPr>
                      <a:r>
                        <a:rPr lang="en-US" sz="1200" b="1"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系统名称</a:t>
                      </a:r>
                      <a:endParaRPr lang="zh-CN" sz="1200" b="1"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4572C3"/>
                    </a:solidFill>
                  </a:tcPr>
                </a:tc>
                <a:tc>
                  <a:txBody>
                    <a:bodyPr/>
                    <a:lstStyle/>
                    <a:p>
                      <a:pPr marL="161925" marR="133985" algn="ctr" eaLnBrk="0" hangingPunct="0">
                        <a:spcBef>
                          <a:spcPts val="75"/>
                        </a:spcBef>
                        <a:spcAft>
                          <a:spcPts val="0"/>
                        </a:spcAft>
                      </a:pPr>
                      <a:r>
                        <a:rPr lang="en-US" sz="1200" b="1"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研究阶段和问题</a:t>
                      </a:r>
                      <a:endParaRPr lang="zh-CN" sz="1200" b="1"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4572C3"/>
                    </a:solidFill>
                  </a:tcPr>
                </a:tc>
                <a:tc>
                  <a:txBody>
                    <a:bodyPr/>
                    <a:lstStyle/>
                    <a:p>
                      <a:pPr algn="ctr" eaLnBrk="0" hangingPunct="0">
                        <a:spcBef>
                          <a:spcPts val="75"/>
                        </a:spcBef>
                        <a:spcAft>
                          <a:spcPts val="0"/>
                        </a:spcAft>
                      </a:pPr>
                      <a:r>
                        <a:rPr lang="en-US" sz="1200" b="1"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具体算法与实现</a:t>
                      </a:r>
                      <a:endParaRPr lang="zh-CN" sz="1200" b="1"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4572C3"/>
                    </a:solidFill>
                  </a:tcPr>
                </a:tc>
                <a:extLst>
                  <a:ext uri="{0D108BD9-81ED-4DB2-BD59-A6C34878D82A}">
                    <a16:rowId xmlns:a16="http://schemas.microsoft.com/office/drawing/2014/main" val="3571914472"/>
                  </a:ext>
                </a:extLst>
              </a:tr>
              <a:tr h="281729">
                <a:tc>
                  <a:txBody>
                    <a:bodyPr/>
                    <a:lstStyle/>
                    <a:p>
                      <a:pPr marL="71120" marR="66675" algn="ctr" eaLnBrk="0" hangingPunct="0">
                        <a:spcBef>
                          <a:spcPts val="80"/>
                        </a:spcBef>
                        <a:spcAft>
                          <a:spcPts val="0"/>
                        </a:spcAft>
                      </a:pPr>
                      <a:r>
                        <a:rPr lang="en-US" sz="1200">
                          <a:effectLst/>
                          <a:latin typeface="Times New Roman" panose="02020603050405020304" pitchFamily="18" charset="0"/>
                          <a:ea typeface="宋体" panose="02010600030101010101" pitchFamily="2" charset="-122"/>
                          <a:cs typeface="宋体" panose="02010600030101010101" pitchFamily="2" charset="-122"/>
                        </a:rPr>
                        <a:t>Farsite</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rowSpan="3">
                  <a:txBody>
                    <a:bodyPr/>
                    <a:lstStyle/>
                    <a:p>
                      <a:pPr marL="177165" algn="ctr" eaLnBrk="0" hangingPunct="0">
                        <a:spcBef>
                          <a:spcPts val="920"/>
                        </a:spcBef>
                        <a:spcAft>
                          <a:spcPts val="0"/>
                        </a:spcAft>
                      </a:pPr>
                      <a:r>
                        <a:rPr lang="zh-CN" sz="1200" dirty="0">
                          <a:effectLst/>
                          <a:latin typeface="Times New Roman" panose="02020603050405020304" pitchFamily="18" charset="0"/>
                          <a:ea typeface="宋体" panose="02010600030101010101" pitchFamily="2" charset="-122"/>
                          <a:cs typeface="Times New Roman" panose="02020603050405020304" pitchFamily="18" charset="0"/>
                        </a:rPr>
                        <a:t>提出并应用收敛加密</a:t>
                      </a:r>
                      <a:r>
                        <a:rPr lang="zh-CN" sz="1200" dirty="0">
                          <a:effectLst/>
                          <a:latin typeface="宋体" panose="02010600030101010101" pitchFamily="2" charset="-122"/>
                          <a:ea typeface="Times New Roman" panose="02020603050405020304" pitchFamily="18" charset="0"/>
                          <a:cs typeface="宋体" panose="02010600030101010101" pitchFamily="2" charset="-122"/>
                        </a:rPr>
                        <a:t>  </a:t>
                      </a:r>
                      <a:r>
                        <a:rPr lang="en-US" altLang="zh-CN" sz="1200" dirty="0">
                          <a:effectLst/>
                          <a:latin typeface="宋体" panose="02010600030101010101" pitchFamily="2" charset="-122"/>
                          <a:ea typeface="Times New Roman" panose="02020603050405020304" pitchFamily="18" charset="0"/>
                          <a:cs typeface="宋体" panose="02010600030101010101" pitchFamily="2" charset="-122"/>
                        </a:rPr>
                        <a:t>  </a:t>
                      </a:r>
                      <a:r>
                        <a:rPr lang="zh-CN" sz="1200" dirty="0">
                          <a:effectLst/>
                          <a:latin typeface="Times New Roman" panose="02020603050405020304" pitchFamily="18" charset="0"/>
                          <a:ea typeface="宋体" panose="02010600030101010101" pitchFamily="2" charset="-122"/>
                          <a:cs typeface="Times New Roman" panose="02020603050405020304" pitchFamily="18" charset="0"/>
                        </a:rPr>
                        <a:t>（保证加密后去重）</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eaLnBrk="0" hangingPunct="0">
                        <a:spcBef>
                          <a:spcPts val="75"/>
                        </a:spcBef>
                        <a:spcAft>
                          <a:spcPts val="0"/>
                        </a:spcAft>
                      </a:pPr>
                      <a:r>
                        <a:rPr lang="zh-CN" sz="1200" dirty="0">
                          <a:effectLst/>
                          <a:latin typeface="Times New Roman" panose="02020603050405020304" pitchFamily="18" charset="0"/>
                          <a:ea typeface="宋体" panose="02010600030101010101" pitchFamily="2" charset="-122"/>
                          <a:cs typeface="Times New Roman" panose="02020603050405020304" pitchFamily="18" charset="0"/>
                        </a:rPr>
                        <a:t>提出并应用收敛加密在文件去重</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2927235300"/>
                  </a:ext>
                </a:extLst>
              </a:tr>
              <a:tr h="266126">
                <a:tc>
                  <a:txBody>
                    <a:bodyPr/>
                    <a:lstStyle/>
                    <a:p>
                      <a:pPr marL="71120" marR="66675" algn="ctr" eaLnBrk="0" hangingPunct="0">
                        <a:lnSpc>
                          <a:spcPts val="1325"/>
                        </a:lnSpc>
                        <a:spcAft>
                          <a:spcPts val="0"/>
                        </a:spcAft>
                      </a:pPr>
                      <a:r>
                        <a:rPr lang="en-US" sz="1200" dirty="0">
                          <a:effectLst/>
                          <a:latin typeface="Times New Roman" panose="02020603050405020304" pitchFamily="18" charset="0"/>
                          <a:ea typeface="宋体" panose="02010600030101010101" pitchFamily="2" charset="-122"/>
                          <a:cs typeface="宋体" panose="02010600030101010101" pitchFamily="2" charset="-122"/>
                        </a:rPr>
                        <a:t>Storer et al.</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vMerge="1">
                  <a:txBody>
                    <a:bodyPr/>
                    <a:lstStyle/>
                    <a:p>
                      <a:endParaRPr lang="zh-CN" altLang="en-US"/>
                    </a:p>
                  </a:txBody>
                  <a:tcPr/>
                </a:tc>
                <a:tc>
                  <a:txBody>
                    <a:bodyPr/>
                    <a:lstStyle/>
                    <a:p>
                      <a:pPr algn="ctr" eaLnBrk="0" hangingPunct="0">
                        <a:lnSpc>
                          <a:spcPts val="1395"/>
                        </a:lnSpc>
                        <a:spcAft>
                          <a:spcPts val="0"/>
                        </a:spcAft>
                      </a:pPr>
                      <a:r>
                        <a:rPr lang="zh-CN" sz="1200">
                          <a:effectLst/>
                          <a:latin typeface="Times New Roman" panose="02020603050405020304" pitchFamily="18" charset="0"/>
                          <a:ea typeface="宋体" panose="02010600030101010101" pitchFamily="2" charset="-122"/>
                          <a:cs typeface="Times New Roman" panose="02020603050405020304" pitchFamily="18" charset="0"/>
                        </a:rPr>
                        <a:t>应用收敛加密在块级去重系统中</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3904039369"/>
                  </a:ext>
                </a:extLst>
              </a:tr>
              <a:tr h="450767">
                <a:tc>
                  <a:txBody>
                    <a:bodyPr/>
                    <a:lstStyle/>
                    <a:p>
                      <a:pPr marL="71120" marR="66675" algn="ctr" eaLnBrk="0" hangingPunct="0">
                        <a:lnSpc>
                          <a:spcPts val="1325"/>
                        </a:lnSpc>
                        <a:spcAft>
                          <a:spcPts val="0"/>
                        </a:spcAft>
                      </a:pPr>
                      <a:r>
                        <a:rPr lang="en-US" sz="1200" dirty="0">
                          <a:effectLst/>
                          <a:latin typeface="Times New Roman" panose="02020603050405020304" pitchFamily="18" charset="0"/>
                          <a:ea typeface="宋体" panose="02010600030101010101" pitchFamily="2" charset="-122"/>
                          <a:cs typeface="宋体" panose="02010600030101010101" pitchFamily="2" charset="-122"/>
                        </a:rPr>
                        <a:t>Anderson et al.</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vMerge="1">
                  <a:txBody>
                    <a:bodyPr/>
                    <a:lstStyle/>
                    <a:p>
                      <a:endParaRPr lang="zh-CN" altLang="en-US"/>
                    </a:p>
                  </a:txBody>
                  <a:tcPr/>
                </a:tc>
                <a:tc>
                  <a:txBody>
                    <a:bodyPr/>
                    <a:lstStyle/>
                    <a:p>
                      <a:pPr algn="ctr" eaLnBrk="0" hangingPunct="0">
                        <a:lnSpc>
                          <a:spcPts val="1395"/>
                        </a:lnSpc>
                        <a:spcAft>
                          <a:spcPts val="0"/>
                        </a:spcAft>
                      </a:pPr>
                      <a:r>
                        <a:rPr lang="zh-CN" sz="1200" dirty="0">
                          <a:effectLst/>
                          <a:latin typeface="Times New Roman" panose="02020603050405020304" pitchFamily="18" charset="0"/>
                          <a:ea typeface="宋体" panose="02010600030101010101" pitchFamily="2" charset="-122"/>
                          <a:cs typeface="Times New Roman" panose="02020603050405020304" pitchFamily="18" charset="0"/>
                        </a:rPr>
                        <a:t>应用收敛加密到云备份系统中</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3137006143"/>
                  </a:ext>
                </a:extLst>
              </a:tr>
              <a:tr h="293865">
                <a:tc>
                  <a:txBody>
                    <a:bodyPr/>
                    <a:lstStyle/>
                    <a:p>
                      <a:pPr marL="71120" marR="66675" algn="ctr" eaLnBrk="0" hangingPunct="0">
                        <a:spcBef>
                          <a:spcPts val="150"/>
                        </a:spcBef>
                        <a:spcAft>
                          <a:spcPts val="0"/>
                        </a:spcAft>
                      </a:pPr>
                      <a:r>
                        <a:rPr lang="en-US" sz="1200">
                          <a:effectLst/>
                          <a:latin typeface="Times New Roman" panose="02020603050405020304" pitchFamily="18" charset="0"/>
                          <a:ea typeface="宋体" panose="02010600030101010101" pitchFamily="2" charset="-122"/>
                          <a:cs typeface="宋体" panose="02010600030101010101" pitchFamily="2" charset="-122"/>
                        </a:rPr>
                        <a:t>DupLESS</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rowSpan="2">
                  <a:txBody>
                    <a:bodyPr/>
                    <a:lstStyle/>
                    <a:p>
                      <a:pPr marL="177165" algn="ctr" eaLnBrk="0" hangingPunct="0">
                        <a:spcBef>
                          <a:spcPts val="145"/>
                        </a:spcBef>
                        <a:spcAft>
                          <a:spcPts val="0"/>
                        </a:spcAft>
                      </a:pPr>
                      <a:r>
                        <a:rPr lang="zh-CN" sz="1200" dirty="0">
                          <a:effectLst/>
                          <a:latin typeface="Times New Roman" panose="02020603050405020304" pitchFamily="18" charset="0"/>
                          <a:ea typeface="宋体" panose="02010600030101010101" pitchFamily="2" charset="-122"/>
                          <a:cs typeface="Times New Roman" panose="02020603050405020304" pitchFamily="18" charset="0"/>
                        </a:rPr>
                        <a:t>改进收敛加密的密钥</a:t>
                      </a:r>
                      <a:r>
                        <a:rPr lang="zh-CN" sz="1200" dirty="0">
                          <a:effectLst/>
                          <a:latin typeface="宋体" panose="02010600030101010101" pitchFamily="2" charset="-122"/>
                          <a:ea typeface="Times New Roman" panose="02020603050405020304" pitchFamily="18" charset="0"/>
                          <a:cs typeface="宋体" panose="02010600030101010101" pitchFamily="2" charset="-122"/>
                        </a:rPr>
                        <a:t>  </a:t>
                      </a:r>
                      <a:r>
                        <a:rPr lang="en-US" altLang="zh-CN" sz="1200" dirty="0">
                          <a:effectLst/>
                          <a:latin typeface="宋体" panose="02010600030101010101" pitchFamily="2" charset="-122"/>
                          <a:ea typeface="Times New Roman" panose="02020603050405020304" pitchFamily="18" charset="0"/>
                          <a:cs typeface="宋体" panose="02010600030101010101" pitchFamily="2" charset="-122"/>
                        </a:rPr>
                        <a:t>  </a:t>
                      </a:r>
                      <a:r>
                        <a:rPr lang="zh-CN" sz="1200" dirty="0">
                          <a:effectLst/>
                          <a:latin typeface="Times New Roman" panose="02020603050405020304" pitchFamily="18" charset="0"/>
                          <a:ea typeface="宋体" panose="02010600030101010101" pitchFamily="2" charset="-122"/>
                          <a:cs typeface="Times New Roman" panose="02020603050405020304" pitchFamily="18" charset="0"/>
                        </a:rPr>
                        <a:t>（生成与存储管理）</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eaLnBrk="0" hangingPunct="0">
                        <a:spcBef>
                          <a:spcPts val="145"/>
                        </a:spcBef>
                        <a:spcAft>
                          <a:spcPts val="0"/>
                        </a:spcAft>
                      </a:pPr>
                      <a:r>
                        <a:rPr lang="zh-CN" sz="1200" dirty="0">
                          <a:effectLst/>
                          <a:latin typeface="Times New Roman" panose="02020603050405020304" pitchFamily="18" charset="0"/>
                          <a:ea typeface="宋体" panose="02010600030101010101" pitchFamily="2" charset="-122"/>
                          <a:cs typeface="Times New Roman" panose="02020603050405020304" pitchFamily="18" charset="0"/>
                        </a:rPr>
                        <a:t>建立密钥服务器防范基于字典的暴力破解</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252620071"/>
                  </a:ext>
                </a:extLst>
              </a:tr>
              <a:tr h="286931">
                <a:tc>
                  <a:txBody>
                    <a:bodyPr/>
                    <a:lstStyle/>
                    <a:p>
                      <a:pPr marL="71120" marR="66675" algn="ctr" eaLnBrk="0" hangingPunct="0">
                        <a:lnSpc>
                          <a:spcPct val="67000"/>
                        </a:lnSpc>
                        <a:spcBef>
                          <a:spcPts val="195"/>
                        </a:spcBef>
                        <a:spcAft>
                          <a:spcPts val="0"/>
                        </a:spcAft>
                      </a:pPr>
                      <a:r>
                        <a:rPr lang="en-US" sz="1200">
                          <a:effectLst/>
                          <a:latin typeface="Times New Roman" panose="02020603050405020304" pitchFamily="18" charset="0"/>
                          <a:ea typeface="宋体" panose="02010600030101010101" pitchFamily="2" charset="-122"/>
                          <a:cs typeface="宋体" panose="02010600030101010101" pitchFamily="2" charset="-122"/>
                        </a:rPr>
                        <a:t>DeKey</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vMerge="1">
                  <a:txBody>
                    <a:bodyPr/>
                    <a:lstStyle/>
                    <a:p>
                      <a:endParaRPr lang="zh-CN" altLang="en-US"/>
                    </a:p>
                  </a:txBody>
                  <a:tcPr/>
                </a:tc>
                <a:tc>
                  <a:txBody>
                    <a:bodyPr/>
                    <a:lstStyle/>
                    <a:p>
                      <a:pPr algn="ctr" eaLnBrk="0" hangingPunct="0">
                        <a:lnSpc>
                          <a:spcPts val="1395"/>
                        </a:lnSpc>
                        <a:spcAft>
                          <a:spcPts val="0"/>
                        </a:spcAft>
                      </a:pPr>
                      <a:r>
                        <a:rPr lang="zh-CN" sz="1200" dirty="0">
                          <a:effectLst/>
                          <a:latin typeface="Times New Roman" panose="02020603050405020304" pitchFamily="18" charset="0"/>
                          <a:ea typeface="宋体" panose="02010600030101010101" pitchFamily="2" charset="-122"/>
                          <a:cs typeface="Times New Roman" panose="02020603050405020304" pitchFamily="18" charset="0"/>
                        </a:rPr>
                        <a:t>使用</a:t>
                      </a:r>
                      <a:r>
                        <a:rPr lang="en-US" sz="1200" dirty="0">
                          <a:effectLst/>
                          <a:latin typeface="Times New Roman" panose="02020603050405020304" pitchFamily="18" charset="0"/>
                          <a:ea typeface="宋体" panose="02010600030101010101" pitchFamily="2" charset="-122"/>
                          <a:cs typeface="宋体" panose="02010600030101010101" pitchFamily="2" charset="-122"/>
                        </a:rPr>
                        <a:t>RSSS</a:t>
                      </a:r>
                      <a:r>
                        <a:rPr lang="zh-CN" sz="1200" dirty="0">
                          <a:effectLst/>
                          <a:latin typeface="Times New Roman" panose="02020603050405020304" pitchFamily="18" charset="0"/>
                          <a:ea typeface="宋体" panose="02010600030101010101" pitchFamily="2" charset="-122"/>
                          <a:cs typeface="Times New Roman" panose="02020603050405020304" pitchFamily="18" charset="0"/>
                        </a:rPr>
                        <a:t>技术存储管理收敛加密的密钥</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2745885815"/>
                  </a:ext>
                </a:extLst>
              </a:tr>
              <a:tr h="314670">
                <a:tc>
                  <a:txBody>
                    <a:bodyPr/>
                    <a:lstStyle/>
                    <a:p>
                      <a:pPr marL="71120" marR="66675" algn="ctr" eaLnBrk="0" hangingPunct="0">
                        <a:spcBef>
                          <a:spcPts val="145"/>
                        </a:spcBef>
                        <a:spcAft>
                          <a:spcPts val="0"/>
                        </a:spcAft>
                      </a:pPr>
                      <a:r>
                        <a:rPr lang="en-US" sz="1200">
                          <a:effectLst/>
                          <a:latin typeface="Times New Roman" panose="02020603050405020304" pitchFamily="18" charset="0"/>
                          <a:ea typeface="宋体" panose="02010600030101010101" pitchFamily="2" charset="-122"/>
                          <a:cs typeface="宋体" panose="02010600030101010101" pitchFamily="2" charset="-122"/>
                        </a:rPr>
                        <a:t>Side-Channel</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marL="161925" marR="133985" algn="ctr" eaLnBrk="0" hangingPunct="0">
                        <a:spcBef>
                          <a:spcPts val="145"/>
                        </a:spcBef>
                        <a:spcAft>
                          <a:spcPts val="0"/>
                        </a:spcAft>
                      </a:pPr>
                      <a:r>
                        <a:rPr lang="en-US" sz="1200">
                          <a:effectLst/>
                          <a:latin typeface="Times New Roman" panose="02020603050405020304" pitchFamily="18" charset="0"/>
                          <a:ea typeface="宋体" panose="02010600030101010101" pitchFamily="2" charset="-122"/>
                          <a:cs typeface="Times New Roman" panose="02020603050405020304" pitchFamily="18" charset="0"/>
                        </a:rPr>
                        <a:t>去重后用户信息泄露</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eaLnBrk="0" hangingPunct="0">
                        <a:spcBef>
                          <a:spcPts val="145"/>
                        </a:spcBef>
                        <a:spcAft>
                          <a:spcPts val="0"/>
                        </a:spcAft>
                      </a:pPr>
                      <a:r>
                        <a:rPr lang="zh-CN" sz="1200" dirty="0">
                          <a:effectLst/>
                          <a:latin typeface="Times New Roman" panose="02020603050405020304" pitchFamily="18" charset="0"/>
                          <a:ea typeface="宋体" panose="02010600030101010101" pitchFamily="2" charset="-122"/>
                          <a:cs typeface="Times New Roman" panose="02020603050405020304" pitchFamily="18" charset="0"/>
                        </a:rPr>
                        <a:t>基于源端和目标端的混合去重策略</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3626455313"/>
                  </a:ext>
                </a:extLst>
              </a:tr>
              <a:tr h="302534">
                <a:tc>
                  <a:txBody>
                    <a:bodyPr/>
                    <a:lstStyle/>
                    <a:p>
                      <a:pPr marL="71120" marR="66675" algn="ctr" eaLnBrk="0" hangingPunct="0">
                        <a:spcBef>
                          <a:spcPts val="150"/>
                        </a:spcBef>
                        <a:spcAft>
                          <a:spcPts val="0"/>
                        </a:spcAft>
                      </a:pPr>
                      <a:r>
                        <a:rPr lang="en-US" sz="1200">
                          <a:effectLst/>
                          <a:latin typeface="Times New Roman" panose="02020603050405020304" pitchFamily="18" charset="0"/>
                          <a:ea typeface="宋体" panose="02010600030101010101" pitchFamily="2" charset="-122"/>
                          <a:cs typeface="宋体" panose="02010600030101010101" pitchFamily="2" charset="-122"/>
                        </a:rPr>
                        <a:t>PoWs</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rowSpan="3">
                  <a:txBody>
                    <a:bodyPr/>
                    <a:lstStyle/>
                    <a:p>
                      <a:pPr algn="ctr" eaLnBrk="0" hangingPunct="0">
                        <a:spcBef>
                          <a:spcPts val="10"/>
                        </a:spcBef>
                        <a:spcAft>
                          <a:spcPts val="0"/>
                        </a:spcAft>
                      </a:pPr>
                      <a:r>
                        <a:rPr lang="en-US" sz="1200">
                          <a:effectLst/>
                          <a:latin typeface="Times New Roman" panose="02020603050405020304" pitchFamily="18" charset="0"/>
                          <a:ea typeface="宋体" panose="02010600030101010101" pitchFamily="2" charset="-122"/>
                          <a:cs typeface="宋体" panose="02010600030101010101" pitchFamily="2" charset="-122"/>
                        </a:rPr>
                        <a:t> </a:t>
                      </a:r>
                      <a:endParaRPr lang="zh-CN" sz="1200">
                        <a:effectLst/>
                        <a:latin typeface="宋体" panose="02010600030101010101" pitchFamily="2" charset="-122"/>
                        <a:ea typeface="宋体" panose="02010600030101010101" pitchFamily="2" charset="-122"/>
                        <a:cs typeface="宋体" panose="02010600030101010101" pitchFamily="2" charset="-122"/>
                      </a:endParaRPr>
                    </a:p>
                    <a:p>
                      <a:pPr marL="386080" marR="121285" indent="-208915" algn="ctr" eaLnBrk="0" hangingPunct="0">
                        <a:lnSpc>
                          <a:spcPct val="120000"/>
                        </a:lnSpc>
                        <a:spcAft>
                          <a:spcPts val="0"/>
                        </a:spcAft>
                      </a:pPr>
                      <a:r>
                        <a:rPr lang="zh-CN" sz="1200">
                          <a:effectLst/>
                          <a:latin typeface="Times New Roman" panose="02020603050405020304" pitchFamily="18" charset="0"/>
                          <a:ea typeface="宋体" panose="02010600030101010101" pitchFamily="2" charset="-122"/>
                          <a:cs typeface="Times New Roman" panose="02020603050405020304" pitchFamily="18" charset="0"/>
                        </a:rPr>
                        <a:t>用户对去重后数据的所有权证明</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eaLnBrk="0" hangingPunct="0">
                        <a:spcBef>
                          <a:spcPts val="145"/>
                        </a:spcBef>
                        <a:spcAft>
                          <a:spcPts val="0"/>
                        </a:spcAft>
                      </a:pPr>
                      <a:r>
                        <a:rPr lang="zh-CN" sz="1200" dirty="0">
                          <a:effectLst/>
                          <a:latin typeface="Times New Roman" panose="02020603050405020304" pitchFamily="18" charset="0"/>
                          <a:ea typeface="宋体" panose="02010600030101010101" pitchFamily="2" charset="-122"/>
                          <a:cs typeface="Times New Roman" panose="02020603050405020304" pitchFamily="18" charset="0"/>
                        </a:rPr>
                        <a:t>基于</a:t>
                      </a:r>
                      <a:r>
                        <a:rPr lang="en-US" sz="1200" dirty="0">
                          <a:effectLst/>
                          <a:latin typeface="Times New Roman" panose="02020603050405020304" pitchFamily="18" charset="0"/>
                          <a:ea typeface="宋体" panose="02010600030101010101" pitchFamily="2" charset="-122"/>
                          <a:cs typeface="宋体" panose="02010600030101010101" pitchFamily="2" charset="-122"/>
                        </a:rPr>
                        <a:t>Merkle</a:t>
                      </a:r>
                      <a:r>
                        <a:rPr lang="zh-CN" sz="1200" dirty="0">
                          <a:effectLst/>
                          <a:latin typeface="Times New Roman" panose="02020603050405020304" pitchFamily="18" charset="0"/>
                          <a:ea typeface="宋体" panose="02010600030101010101" pitchFamily="2" charset="-122"/>
                          <a:cs typeface="Times New Roman" panose="02020603050405020304" pitchFamily="18" charset="0"/>
                        </a:rPr>
                        <a:t>树和纠删码保障用户的拥有性</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3218465165"/>
                  </a:ext>
                </a:extLst>
              </a:tr>
              <a:tr h="283463">
                <a:tc>
                  <a:txBody>
                    <a:bodyPr/>
                    <a:lstStyle/>
                    <a:p>
                      <a:pPr marL="71120" marR="66675" algn="ctr" eaLnBrk="0" hangingPunct="0">
                        <a:spcBef>
                          <a:spcPts val="40"/>
                        </a:spcBef>
                        <a:spcAft>
                          <a:spcPts val="0"/>
                        </a:spcAft>
                      </a:pPr>
                      <a:r>
                        <a:rPr lang="en-US" sz="1200">
                          <a:effectLst/>
                          <a:latin typeface="Times New Roman" panose="02020603050405020304" pitchFamily="18" charset="0"/>
                          <a:ea typeface="宋体" panose="02010600030101010101" pitchFamily="2" charset="-122"/>
                          <a:cs typeface="宋体" panose="02010600030101010101" pitchFamily="2" charset="-122"/>
                        </a:rPr>
                        <a:t>s-POW</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vMerge="1">
                  <a:txBody>
                    <a:bodyPr/>
                    <a:lstStyle/>
                    <a:p>
                      <a:endParaRPr lang="zh-CN" altLang="en-US"/>
                    </a:p>
                  </a:txBody>
                  <a:tcPr/>
                </a:tc>
                <a:tc>
                  <a:txBody>
                    <a:bodyPr/>
                    <a:lstStyle/>
                    <a:p>
                      <a:pPr algn="ctr" eaLnBrk="0" hangingPunct="0">
                        <a:spcBef>
                          <a:spcPts val="35"/>
                        </a:spcBef>
                        <a:spcAft>
                          <a:spcPts val="0"/>
                        </a:spcAft>
                      </a:pPr>
                      <a:r>
                        <a:rPr lang="zh-CN" sz="1200" dirty="0">
                          <a:effectLst/>
                          <a:latin typeface="Times New Roman" panose="02020603050405020304" pitchFamily="18" charset="0"/>
                          <a:ea typeface="宋体" panose="02010600030101010101" pitchFamily="2" charset="-122"/>
                          <a:cs typeface="Times New Roman" panose="02020603050405020304" pitchFamily="18" charset="0"/>
                        </a:rPr>
                        <a:t>降低实现</a:t>
                      </a:r>
                      <a:r>
                        <a:rPr lang="en-US" sz="1200" dirty="0">
                          <a:effectLst/>
                          <a:latin typeface="Times New Roman" panose="02020603050405020304" pitchFamily="18" charset="0"/>
                          <a:ea typeface="宋体" panose="02010600030101010101" pitchFamily="2" charset="-122"/>
                          <a:cs typeface="宋体" panose="02010600030101010101" pitchFamily="2" charset="-122"/>
                        </a:rPr>
                        <a:t>POW</a:t>
                      </a:r>
                      <a:r>
                        <a:rPr lang="zh-CN" sz="1200" dirty="0">
                          <a:effectLst/>
                          <a:latin typeface="Times New Roman" panose="02020603050405020304" pitchFamily="18" charset="0"/>
                          <a:ea typeface="宋体" panose="02010600030101010101" pitchFamily="2" charset="-122"/>
                          <a:cs typeface="Times New Roman" panose="02020603050405020304" pitchFamily="18" charset="0"/>
                        </a:rPr>
                        <a:t>实现过程中的计算开销</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2830830950"/>
                  </a:ext>
                </a:extLst>
              </a:tr>
              <a:tr h="283463">
                <a:tc>
                  <a:txBody>
                    <a:bodyPr/>
                    <a:lstStyle/>
                    <a:p>
                      <a:pPr marL="71120" marR="66675" algn="ctr" eaLnBrk="0" hangingPunct="0">
                        <a:spcBef>
                          <a:spcPts val="35"/>
                        </a:spcBef>
                        <a:spcAft>
                          <a:spcPts val="0"/>
                        </a:spcAft>
                      </a:pPr>
                      <a:r>
                        <a:rPr lang="en-US" sz="1200">
                          <a:effectLst/>
                          <a:latin typeface="Times New Roman" panose="02020603050405020304" pitchFamily="18" charset="0"/>
                          <a:ea typeface="宋体" panose="02010600030101010101" pitchFamily="2" charset="-122"/>
                          <a:cs typeface="宋体" panose="02010600030101010101" pitchFamily="2" charset="-122"/>
                        </a:rPr>
                        <a:t>Xu et al.</a:t>
                      </a:r>
                      <a:endParaRPr lang="zh-CN" sz="12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vMerge="1">
                  <a:txBody>
                    <a:bodyPr/>
                    <a:lstStyle/>
                    <a:p>
                      <a:endParaRPr lang="zh-CN" altLang="en-US"/>
                    </a:p>
                  </a:txBody>
                  <a:tcPr/>
                </a:tc>
                <a:tc>
                  <a:txBody>
                    <a:bodyPr/>
                    <a:lstStyle/>
                    <a:p>
                      <a:pPr algn="ctr" eaLnBrk="0" hangingPunct="0">
                        <a:spcBef>
                          <a:spcPts val="35"/>
                        </a:spcBef>
                        <a:spcAft>
                          <a:spcPts val="0"/>
                        </a:spcAft>
                      </a:pPr>
                      <a:r>
                        <a:rPr lang="zh-CN" sz="1200" dirty="0">
                          <a:effectLst/>
                          <a:latin typeface="Times New Roman" panose="02020603050405020304" pitchFamily="18" charset="0"/>
                          <a:ea typeface="宋体" panose="02010600030101010101" pitchFamily="2" charset="-122"/>
                          <a:cs typeface="Times New Roman" panose="02020603050405020304" pitchFamily="18" charset="0"/>
                        </a:rPr>
                        <a:t>广义化收敛加密，强化用户所有权证明</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2962432016"/>
                  </a:ext>
                </a:extLst>
              </a:tr>
            </a:tbl>
          </a:graphicData>
        </a:graphic>
      </p:graphicFrame>
    </p:spTree>
    <p:extLst>
      <p:ext uri="{BB962C8B-B14F-4D97-AF65-F5344CB8AC3E}">
        <p14:creationId xmlns:p14="http://schemas.microsoft.com/office/powerpoint/2010/main" val="3179181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7269CCC-E0F3-49D7-AA33-B96D0AFE5778}"/>
              </a:ext>
            </a:extLst>
          </p:cNvPr>
          <p:cNvSpPr>
            <a:spLocks noGrp="1"/>
          </p:cNvSpPr>
          <p:nvPr>
            <p:ph type="sldNum" sz="quarter" idx="12"/>
          </p:nvPr>
        </p:nvSpPr>
        <p:spPr/>
        <p:txBody>
          <a:bodyPr/>
          <a:lstStyle/>
          <a:p>
            <a:pPr>
              <a:defRPr/>
            </a:pPr>
            <a:fld id="{6A90D09A-ED5D-47CC-A45F-D492BA9A6C1B}" type="slidenum">
              <a:rPr lang="en-US" altLang="zh-CN" smtClean="0">
                <a:solidFill>
                  <a:srgbClr val="000000"/>
                </a:solidFill>
              </a:rPr>
              <a:t>22</a:t>
            </a:fld>
            <a:endParaRPr lang="en-US" altLang="zh-CN" dirty="0">
              <a:solidFill>
                <a:srgbClr val="000000"/>
              </a:solidFill>
            </a:endParaRPr>
          </a:p>
        </p:txBody>
      </p:sp>
      <p:sp>
        <p:nvSpPr>
          <p:cNvPr id="5" name="矩形 4">
            <a:extLst>
              <a:ext uri="{FF2B5EF4-FFF2-40B4-BE49-F238E27FC236}">
                <a16:creationId xmlns:a16="http://schemas.microsoft.com/office/drawing/2014/main" id="{DEE0106E-D231-411B-B6E9-6E67913E43FC}"/>
              </a:ext>
            </a:extLst>
          </p:cNvPr>
          <p:cNvSpPr/>
          <p:nvPr/>
        </p:nvSpPr>
        <p:spPr>
          <a:xfrm>
            <a:off x="1" y="905630"/>
            <a:ext cx="9144000" cy="550862"/>
          </a:xfrm>
          <a:prstGeom prst="rect">
            <a:avLst/>
          </a:prstGeom>
          <a:solidFill>
            <a:schemeClr val="accent5">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Rectangle 47">
            <a:extLst>
              <a:ext uri="{FF2B5EF4-FFF2-40B4-BE49-F238E27FC236}">
                <a16:creationId xmlns:a16="http://schemas.microsoft.com/office/drawing/2014/main" id="{F2C60445-E6CA-40CF-B918-B503E2B1E8A8}"/>
              </a:ext>
            </a:extLst>
          </p:cNvPr>
          <p:cNvSpPr>
            <a:spLocks noChangeArrowheads="1"/>
          </p:cNvSpPr>
          <p:nvPr/>
        </p:nvSpPr>
        <p:spPr bwMode="auto">
          <a:xfrm>
            <a:off x="295274" y="921312"/>
            <a:ext cx="19367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3200" b="1" dirty="0">
                <a:latin typeface="微软雅黑" panose="020B0503020204020204" pitchFamily="34" charset="-122"/>
                <a:ea typeface="微软雅黑" panose="020B0503020204020204" pitchFamily="34" charset="-122"/>
                <a:cs typeface="Arial" panose="020B0604020202020204" pitchFamily="34" charset="0"/>
              </a:rPr>
              <a:t>应用场合</a:t>
            </a:r>
            <a:endParaRPr lang="en-US" altLang="zh-CN" sz="32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矩形 1">
            <a:extLst>
              <a:ext uri="{FF2B5EF4-FFF2-40B4-BE49-F238E27FC236}">
                <a16:creationId xmlns:a16="http://schemas.microsoft.com/office/drawing/2014/main" id="{66D2FC9E-96F3-4105-9382-6B904E01463F}"/>
              </a:ext>
            </a:extLst>
          </p:cNvPr>
          <p:cNvSpPr/>
          <p:nvPr/>
        </p:nvSpPr>
        <p:spPr>
          <a:xfrm>
            <a:off x="204395" y="2021633"/>
            <a:ext cx="8167688" cy="369332"/>
          </a:xfrm>
          <a:prstGeom prst="rect">
            <a:avLst/>
          </a:prstGeom>
        </p:spPr>
        <p:txBody>
          <a:bodyPr wrap="square">
            <a:spAutoFit/>
          </a:bodyPr>
          <a:lstStyle/>
          <a:p>
            <a:r>
              <a:rPr lang="en-US" altLang="zh-CN" dirty="0">
                <a:latin typeface="宋体" panose="02010600030101010101" pitchFamily="2" charset="-122"/>
                <a:ea typeface="宋体" panose="02010600030101010101" pitchFamily="2" charset="-122"/>
              </a:rPr>
              <a:t>  </a:t>
            </a:r>
            <a:endParaRPr lang="zh-CN" altLang="en-US" sz="1600" dirty="0"/>
          </a:p>
        </p:txBody>
      </p:sp>
      <p:graphicFrame>
        <p:nvGraphicFramePr>
          <p:cNvPr id="8" name="表格 7">
            <a:extLst>
              <a:ext uri="{FF2B5EF4-FFF2-40B4-BE49-F238E27FC236}">
                <a16:creationId xmlns:a16="http://schemas.microsoft.com/office/drawing/2014/main" id="{4B3151BE-9C4A-4FA7-AC67-411C7806F3FB}"/>
              </a:ext>
            </a:extLst>
          </p:cNvPr>
          <p:cNvGraphicFramePr>
            <a:graphicFrameLocks noGrp="1"/>
          </p:cNvGraphicFramePr>
          <p:nvPr>
            <p:extLst>
              <p:ext uri="{D42A27DB-BD31-4B8C-83A1-F6EECF244321}">
                <p14:modId xmlns:p14="http://schemas.microsoft.com/office/powerpoint/2010/main" val="2264335575"/>
              </p:ext>
            </p:extLst>
          </p:nvPr>
        </p:nvGraphicFramePr>
        <p:xfrm>
          <a:off x="1211822" y="2206299"/>
          <a:ext cx="6720355" cy="2958907"/>
        </p:xfrm>
        <a:graphic>
          <a:graphicData uri="http://schemas.openxmlformats.org/drawingml/2006/table">
            <a:tbl>
              <a:tblPr firstRow="1" firstCol="1" bandRow="1">
                <a:tableStyleId>{5C22544A-7EE6-4342-B048-85BDC9FD1C3A}</a:tableStyleId>
              </a:tblPr>
              <a:tblGrid>
                <a:gridCol w="1631544">
                  <a:extLst>
                    <a:ext uri="{9D8B030D-6E8A-4147-A177-3AD203B41FA5}">
                      <a16:colId xmlns:a16="http://schemas.microsoft.com/office/drawing/2014/main" val="3627552747"/>
                    </a:ext>
                  </a:extLst>
                </a:gridCol>
                <a:gridCol w="3207608">
                  <a:extLst>
                    <a:ext uri="{9D8B030D-6E8A-4147-A177-3AD203B41FA5}">
                      <a16:colId xmlns:a16="http://schemas.microsoft.com/office/drawing/2014/main" val="3171165267"/>
                    </a:ext>
                  </a:extLst>
                </a:gridCol>
                <a:gridCol w="1881203">
                  <a:extLst>
                    <a:ext uri="{9D8B030D-6E8A-4147-A177-3AD203B41FA5}">
                      <a16:colId xmlns:a16="http://schemas.microsoft.com/office/drawing/2014/main" val="1719095482"/>
                    </a:ext>
                  </a:extLst>
                </a:gridCol>
              </a:tblGrid>
              <a:tr h="422701">
                <a:tc>
                  <a:txBody>
                    <a:bodyPr/>
                    <a:lstStyle/>
                    <a:p>
                      <a:pPr algn="ctr" eaLnBrk="0" hangingPunct="0">
                        <a:spcAft>
                          <a:spcPts val="0"/>
                        </a:spcAft>
                      </a:pPr>
                      <a:r>
                        <a:rPr lang="zh-CN" sz="1200">
                          <a:effectLst/>
                        </a:rPr>
                        <a:t>应用场合</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eaLnBrk="0" hangingPunct="0">
                        <a:spcAft>
                          <a:spcPts val="0"/>
                        </a:spcAft>
                      </a:pPr>
                      <a:r>
                        <a:rPr lang="zh-CN" sz="1200" dirty="0">
                          <a:effectLst/>
                        </a:rPr>
                        <a:t>应用数据去重技术的主要优势</a:t>
                      </a:r>
                      <a:endParaRPr lang="zh-CN" sz="1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eaLnBrk="0" hangingPunct="0">
                        <a:spcAft>
                          <a:spcPts val="0"/>
                        </a:spcAft>
                      </a:pPr>
                      <a:r>
                        <a:rPr lang="zh-CN" sz="1200">
                          <a:effectLst/>
                        </a:rPr>
                        <a:t>代表工作</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252439807"/>
                  </a:ext>
                </a:extLst>
              </a:tr>
              <a:tr h="422701">
                <a:tc>
                  <a:txBody>
                    <a:bodyPr/>
                    <a:lstStyle/>
                    <a:p>
                      <a:pPr algn="ctr" eaLnBrk="0" hangingPunct="0">
                        <a:spcAft>
                          <a:spcPts val="0"/>
                        </a:spcAft>
                      </a:pPr>
                      <a:r>
                        <a:rPr lang="zh-CN" sz="1200">
                          <a:effectLst/>
                        </a:rPr>
                        <a:t>备份归档系统</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eaLnBrk="0" hangingPunct="0">
                        <a:spcAft>
                          <a:spcPts val="0"/>
                        </a:spcAft>
                      </a:pPr>
                      <a:r>
                        <a:rPr lang="zh-CN" sz="1200">
                          <a:effectLst/>
                        </a:rPr>
                        <a:t>减少备份空间、节省用户备份时间</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eaLnBrk="0" hangingPunct="0">
                        <a:spcAft>
                          <a:spcPts val="0"/>
                        </a:spcAft>
                      </a:pPr>
                      <a:r>
                        <a:rPr lang="en-US" sz="1200">
                          <a:effectLst/>
                        </a:rPr>
                        <a:t>Venti, DDFS, HydraStor</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019034745"/>
                  </a:ext>
                </a:extLst>
              </a:tr>
              <a:tr h="422701">
                <a:tc>
                  <a:txBody>
                    <a:bodyPr/>
                    <a:lstStyle/>
                    <a:p>
                      <a:pPr algn="ctr" eaLnBrk="0" hangingPunct="0">
                        <a:spcAft>
                          <a:spcPts val="0"/>
                        </a:spcAft>
                      </a:pPr>
                      <a:r>
                        <a:rPr lang="zh-CN" sz="1200">
                          <a:effectLst/>
                        </a:rPr>
                        <a:t>主存储系统</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eaLnBrk="0" hangingPunct="0">
                        <a:spcAft>
                          <a:spcPts val="0"/>
                        </a:spcAft>
                      </a:pPr>
                      <a:r>
                        <a:rPr lang="zh-CN" sz="1200">
                          <a:effectLst/>
                        </a:rPr>
                        <a:t>节省存储空间、节省用户写入时间</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eaLnBrk="0" hangingPunct="0">
                        <a:spcAft>
                          <a:spcPts val="0"/>
                        </a:spcAft>
                      </a:pPr>
                      <a:r>
                        <a:rPr lang="en-US" sz="1200">
                          <a:effectLst/>
                        </a:rPr>
                        <a:t>iDedup, ZFS</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665126027"/>
                  </a:ext>
                </a:extLst>
              </a:tr>
              <a:tr h="422701">
                <a:tc>
                  <a:txBody>
                    <a:bodyPr/>
                    <a:lstStyle/>
                    <a:p>
                      <a:pPr algn="ctr" eaLnBrk="0" hangingPunct="0">
                        <a:spcAft>
                          <a:spcPts val="0"/>
                        </a:spcAft>
                      </a:pPr>
                      <a:r>
                        <a:rPr lang="zh-CN" sz="1200">
                          <a:effectLst/>
                        </a:rPr>
                        <a:t>云存储</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eaLnBrk="0" hangingPunct="0">
                        <a:spcAft>
                          <a:spcPts val="0"/>
                        </a:spcAft>
                      </a:pPr>
                      <a:r>
                        <a:rPr lang="zh-CN" sz="1200">
                          <a:effectLst/>
                        </a:rPr>
                        <a:t>节省用户上传时间、节省存储空间</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eaLnBrk="0" hangingPunct="0">
                        <a:spcAft>
                          <a:spcPts val="0"/>
                        </a:spcAft>
                      </a:pPr>
                      <a:r>
                        <a:rPr lang="en-US" sz="1200">
                          <a:effectLst/>
                        </a:rPr>
                        <a:t>DropBox</a:t>
                      </a:r>
                      <a:r>
                        <a:rPr lang="zh-CN" sz="1200">
                          <a:effectLst/>
                        </a:rPr>
                        <a:t>， </a:t>
                      </a:r>
                      <a:r>
                        <a:rPr lang="en-US" sz="1200">
                          <a:effectLst/>
                        </a:rPr>
                        <a:t>Cumulus</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229913527"/>
                  </a:ext>
                </a:extLst>
              </a:tr>
              <a:tr h="422701">
                <a:tc>
                  <a:txBody>
                    <a:bodyPr/>
                    <a:lstStyle/>
                    <a:p>
                      <a:pPr algn="ctr" eaLnBrk="0" hangingPunct="0">
                        <a:spcAft>
                          <a:spcPts val="0"/>
                        </a:spcAft>
                      </a:pPr>
                      <a:r>
                        <a:rPr lang="zh-CN" sz="1200">
                          <a:effectLst/>
                        </a:rPr>
                        <a:t>虚拟化环境</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eaLnBrk="0" hangingPunct="0">
                        <a:spcAft>
                          <a:spcPts val="0"/>
                        </a:spcAft>
                      </a:pPr>
                      <a:r>
                        <a:rPr lang="zh-CN" sz="1200">
                          <a:effectLst/>
                        </a:rPr>
                        <a:t>节省存储开销、加快虚拟机迁移</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eaLnBrk="0" hangingPunct="0">
                        <a:spcAft>
                          <a:spcPts val="0"/>
                        </a:spcAft>
                      </a:pPr>
                      <a:r>
                        <a:rPr lang="en-US" sz="1200">
                          <a:effectLst/>
                        </a:rPr>
                        <a:t>VMware ESX, VMflock</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804737700"/>
                  </a:ext>
                </a:extLst>
              </a:tr>
              <a:tr h="422701">
                <a:tc>
                  <a:txBody>
                    <a:bodyPr/>
                    <a:lstStyle/>
                    <a:p>
                      <a:pPr algn="ctr" eaLnBrk="0" hangingPunct="0">
                        <a:spcAft>
                          <a:spcPts val="0"/>
                        </a:spcAft>
                      </a:pPr>
                      <a:r>
                        <a:rPr lang="zh-CN" sz="1200">
                          <a:effectLst/>
                        </a:rPr>
                        <a:t>网络环境</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eaLnBrk="0" hangingPunct="0">
                        <a:spcAft>
                          <a:spcPts val="0"/>
                        </a:spcAft>
                      </a:pPr>
                      <a:r>
                        <a:rPr lang="zh-CN" sz="1200">
                          <a:effectLst/>
                        </a:rPr>
                        <a:t>减少冗余数据传输、优化网络带宽</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eaLnBrk="0" hangingPunct="0">
                        <a:spcAft>
                          <a:spcPts val="0"/>
                        </a:spcAft>
                      </a:pPr>
                      <a:r>
                        <a:rPr lang="en-US" sz="1200">
                          <a:effectLst/>
                        </a:rPr>
                        <a:t>EndRE, SmartRE</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567390484"/>
                  </a:ext>
                </a:extLst>
              </a:tr>
              <a:tr h="422701">
                <a:tc>
                  <a:txBody>
                    <a:bodyPr/>
                    <a:lstStyle/>
                    <a:p>
                      <a:pPr algn="ctr" eaLnBrk="0" hangingPunct="0">
                        <a:spcAft>
                          <a:spcPts val="0"/>
                        </a:spcAft>
                      </a:pPr>
                      <a:r>
                        <a:rPr lang="zh-CN" sz="1200">
                          <a:effectLst/>
                        </a:rPr>
                        <a:t>缓存、固态盘等</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eaLnBrk="0" hangingPunct="0">
                        <a:spcAft>
                          <a:spcPts val="0"/>
                        </a:spcAft>
                      </a:pPr>
                      <a:r>
                        <a:rPr lang="zh-CN" sz="1200">
                          <a:effectLst/>
                        </a:rPr>
                        <a:t>通过消除重复数据来提高系统性能</a:t>
                      </a:r>
                      <a:endParaRPr lang="zh-CN" sz="1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eaLnBrk="0" hangingPunct="0">
                        <a:spcAft>
                          <a:spcPts val="0"/>
                        </a:spcAft>
                      </a:pPr>
                      <a:r>
                        <a:rPr lang="en-US" sz="1200" dirty="0">
                          <a:effectLst/>
                        </a:rPr>
                        <a:t>CAFTL, Nitro</a:t>
                      </a:r>
                      <a:endParaRPr lang="zh-CN" sz="1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721383382"/>
                  </a:ext>
                </a:extLst>
              </a:tr>
            </a:tbl>
          </a:graphicData>
        </a:graphic>
      </p:graphicFrame>
    </p:spTree>
    <p:extLst>
      <p:ext uri="{BB962C8B-B14F-4D97-AF65-F5344CB8AC3E}">
        <p14:creationId xmlns:p14="http://schemas.microsoft.com/office/powerpoint/2010/main" val="1221698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8F3A88A3-74CE-47D1-B6AD-D5C32CA900EB}"/>
              </a:ext>
            </a:extLst>
          </p:cNvPr>
          <p:cNvSpPr>
            <a:spLocks noGrp="1"/>
          </p:cNvSpPr>
          <p:nvPr>
            <p:ph type="sldNum" sz="quarter" idx="12"/>
          </p:nvPr>
        </p:nvSpPr>
        <p:spPr/>
        <p:txBody>
          <a:bodyPr/>
          <a:lstStyle/>
          <a:p>
            <a:pPr>
              <a:defRPr/>
            </a:pPr>
            <a:fld id="{6A90D09A-ED5D-47CC-A45F-D492BA9A6C1B}" type="slidenum">
              <a:rPr lang="en-US" altLang="zh-CN" smtClean="0">
                <a:solidFill>
                  <a:srgbClr val="000000"/>
                </a:solidFill>
              </a:rPr>
              <a:t>23</a:t>
            </a:fld>
            <a:endParaRPr lang="en-US" altLang="zh-CN" dirty="0">
              <a:solidFill>
                <a:srgbClr val="000000"/>
              </a:solidFill>
            </a:endParaRPr>
          </a:p>
        </p:txBody>
      </p:sp>
      <p:sp>
        <p:nvSpPr>
          <p:cNvPr id="5" name="矩形 4">
            <a:extLst>
              <a:ext uri="{FF2B5EF4-FFF2-40B4-BE49-F238E27FC236}">
                <a16:creationId xmlns:a16="http://schemas.microsoft.com/office/drawing/2014/main" id="{797ADD5B-A735-4B33-B4D6-34FA0A771982}"/>
              </a:ext>
            </a:extLst>
          </p:cNvPr>
          <p:cNvSpPr/>
          <p:nvPr/>
        </p:nvSpPr>
        <p:spPr>
          <a:xfrm>
            <a:off x="1" y="905630"/>
            <a:ext cx="9144000" cy="550862"/>
          </a:xfrm>
          <a:prstGeom prst="rect">
            <a:avLst/>
          </a:prstGeom>
          <a:solidFill>
            <a:schemeClr val="accent5">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Rectangle 47">
            <a:extLst>
              <a:ext uri="{FF2B5EF4-FFF2-40B4-BE49-F238E27FC236}">
                <a16:creationId xmlns:a16="http://schemas.microsoft.com/office/drawing/2014/main" id="{D0682B06-DB53-49C4-9C19-F913DA277904}"/>
              </a:ext>
            </a:extLst>
          </p:cNvPr>
          <p:cNvSpPr>
            <a:spLocks noChangeArrowheads="1"/>
          </p:cNvSpPr>
          <p:nvPr/>
        </p:nvSpPr>
        <p:spPr bwMode="auto">
          <a:xfrm>
            <a:off x="295274" y="921312"/>
            <a:ext cx="19367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3200" b="1" dirty="0">
                <a:latin typeface="微软雅黑" panose="020B0503020204020204" pitchFamily="34" charset="-122"/>
                <a:ea typeface="微软雅黑" panose="020B0503020204020204" pitchFamily="34" charset="-122"/>
                <a:cs typeface="Arial" panose="020B0604020202020204" pitchFamily="34" charset="0"/>
              </a:rPr>
              <a:t>发展趋势</a:t>
            </a:r>
            <a:endParaRPr lang="en-US" altLang="zh-CN" sz="32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副标题 3">
            <a:extLst>
              <a:ext uri="{FF2B5EF4-FFF2-40B4-BE49-F238E27FC236}">
                <a16:creationId xmlns:a16="http://schemas.microsoft.com/office/drawing/2014/main" id="{2F6F3A42-EDF5-458D-94B6-B8980CE868E0}"/>
              </a:ext>
            </a:extLst>
          </p:cNvPr>
          <p:cNvSpPr txBox="1">
            <a:spLocks/>
          </p:cNvSpPr>
          <p:nvPr/>
        </p:nvSpPr>
        <p:spPr>
          <a:xfrm>
            <a:off x="2058931" y="2245962"/>
            <a:ext cx="5026137" cy="33209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50000"/>
              </a:lnSpc>
              <a:buFont typeface="Wingdings" panose="05000000000000000000" pitchFamily="2" charset="2"/>
              <a:buChar char="Ø"/>
            </a:pPr>
            <a:r>
              <a:rPr lang="zh-CN" altLang="en-US" sz="1800" b="1" dirty="0">
                <a:latin typeface="宋体" panose="02010600030101010101" pitchFamily="2" charset="-122"/>
                <a:ea typeface="宋体" panose="02010600030101010101" pitchFamily="2" charset="-122"/>
              </a:rPr>
              <a:t>数据去重传输标准</a:t>
            </a:r>
            <a:endParaRPr lang="en-US" altLang="zh-CN" sz="1800" b="1" dirty="0">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Ø"/>
            </a:pPr>
            <a:r>
              <a:rPr lang="zh-CN" altLang="en-US" sz="1800" b="1" dirty="0">
                <a:latin typeface="宋体" panose="02010600030101010101" pitchFamily="2" charset="-122"/>
                <a:ea typeface="宋体" panose="02010600030101010101" pitchFamily="2" charset="-122"/>
              </a:rPr>
              <a:t>数据去重后的恢复和垃圾回收</a:t>
            </a:r>
            <a:endParaRPr lang="en-US" altLang="zh-CN" sz="1800" b="1" dirty="0">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Ø"/>
            </a:pPr>
            <a:r>
              <a:rPr lang="zh-CN" altLang="en-US" sz="1800" b="1" dirty="0">
                <a:latin typeface="宋体" panose="02010600030101010101" pitchFamily="2" charset="-122"/>
                <a:ea typeface="宋体" panose="02010600030101010101" pitchFamily="2" charset="-122"/>
              </a:rPr>
              <a:t>面向云存储的数据去重安全性</a:t>
            </a:r>
            <a:endParaRPr lang="en-US" altLang="zh-CN" sz="1800" b="1" dirty="0">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Ø"/>
            </a:pPr>
            <a:r>
              <a:rPr lang="zh-CN" altLang="en-US" sz="1800" b="1" dirty="0">
                <a:latin typeface="宋体" panose="02010600030101010101" pitchFamily="2" charset="-122"/>
                <a:ea typeface="宋体" panose="02010600030101010101" pitchFamily="2" charset="-122"/>
              </a:rPr>
              <a:t>基于数据去重的长期存储系统的可靠性</a:t>
            </a:r>
            <a:endParaRPr lang="en-US" altLang="zh-CN" sz="1800" b="1" dirty="0">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Ø"/>
            </a:pPr>
            <a:r>
              <a:rPr lang="zh-CN" altLang="en-US" sz="1800" b="1" dirty="0">
                <a:latin typeface="宋体" panose="02010600030101010101" pitchFamily="2" charset="-122"/>
                <a:ea typeface="宋体" panose="02010600030101010101" pitchFamily="2" charset="-122"/>
              </a:rPr>
              <a:t>主存储系统数据去重</a:t>
            </a:r>
            <a:endParaRPr lang="en-US" altLang="zh-CN" sz="1800" b="1" dirty="0">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Ø"/>
            </a:pPr>
            <a:r>
              <a:rPr lang="zh-CN" altLang="en-US" sz="1800" b="1" dirty="0">
                <a:latin typeface="宋体" panose="02010600030101010101" pitchFamily="2" charset="-122"/>
                <a:ea typeface="宋体" panose="02010600030101010101" pitchFamily="2" charset="-122"/>
              </a:rPr>
              <a:t>新兴的应用程序</a:t>
            </a:r>
            <a:endParaRPr lang="en-US" altLang="zh-CN" sz="18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46498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244D578-FB1D-40D6-B16D-1982D35FE178}"/>
              </a:ext>
            </a:extLst>
          </p:cNvPr>
          <p:cNvSpPr>
            <a:spLocks noGrp="1"/>
          </p:cNvSpPr>
          <p:nvPr>
            <p:ph type="sldNum" sz="quarter" idx="12"/>
          </p:nvPr>
        </p:nvSpPr>
        <p:spPr/>
        <p:txBody>
          <a:bodyPr/>
          <a:lstStyle/>
          <a:p>
            <a:pPr>
              <a:defRPr/>
            </a:pPr>
            <a:fld id="{6A90D09A-ED5D-47CC-A45F-D492BA9A6C1B}" type="slidenum">
              <a:rPr lang="en-US" altLang="zh-CN" smtClean="0">
                <a:solidFill>
                  <a:srgbClr val="000000"/>
                </a:solidFill>
              </a:rPr>
              <a:t>24</a:t>
            </a:fld>
            <a:endParaRPr lang="en-US" altLang="zh-CN" dirty="0">
              <a:solidFill>
                <a:srgbClr val="000000"/>
              </a:solidFill>
            </a:endParaRPr>
          </a:p>
        </p:txBody>
      </p:sp>
      <p:sp>
        <p:nvSpPr>
          <p:cNvPr id="5" name="矩形 4">
            <a:extLst>
              <a:ext uri="{FF2B5EF4-FFF2-40B4-BE49-F238E27FC236}">
                <a16:creationId xmlns:a16="http://schemas.microsoft.com/office/drawing/2014/main" id="{87052CFC-331F-476C-A039-3D0906A7BEB4}"/>
              </a:ext>
            </a:extLst>
          </p:cNvPr>
          <p:cNvSpPr/>
          <p:nvPr/>
        </p:nvSpPr>
        <p:spPr>
          <a:xfrm>
            <a:off x="1" y="905630"/>
            <a:ext cx="9144000" cy="550862"/>
          </a:xfrm>
          <a:prstGeom prst="rect">
            <a:avLst/>
          </a:prstGeom>
          <a:solidFill>
            <a:schemeClr val="accent5">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Rectangle 47">
            <a:extLst>
              <a:ext uri="{FF2B5EF4-FFF2-40B4-BE49-F238E27FC236}">
                <a16:creationId xmlns:a16="http://schemas.microsoft.com/office/drawing/2014/main" id="{4B58FC64-2919-4BB3-BF93-7EE9A66D4521}"/>
              </a:ext>
            </a:extLst>
          </p:cNvPr>
          <p:cNvSpPr>
            <a:spLocks noChangeArrowheads="1"/>
          </p:cNvSpPr>
          <p:nvPr/>
        </p:nvSpPr>
        <p:spPr bwMode="auto">
          <a:xfrm>
            <a:off x="295274" y="921312"/>
            <a:ext cx="19367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3200" b="1" dirty="0">
                <a:latin typeface="微软雅黑" panose="020B0503020204020204" pitchFamily="34" charset="-122"/>
                <a:ea typeface="微软雅黑" panose="020B0503020204020204" pitchFamily="34" charset="-122"/>
                <a:cs typeface="Arial" panose="020B0604020202020204" pitchFamily="34" charset="0"/>
              </a:rPr>
              <a:t>参考文献</a:t>
            </a:r>
            <a:endParaRPr lang="en-US" altLang="zh-CN" sz="32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矩形 6">
            <a:extLst>
              <a:ext uri="{FF2B5EF4-FFF2-40B4-BE49-F238E27FC236}">
                <a16:creationId xmlns:a16="http://schemas.microsoft.com/office/drawing/2014/main" id="{EC59046A-3022-4FA2-A958-6B7E76642132}"/>
              </a:ext>
            </a:extLst>
          </p:cNvPr>
          <p:cNvSpPr/>
          <p:nvPr/>
        </p:nvSpPr>
        <p:spPr>
          <a:xfrm>
            <a:off x="387276" y="1828929"/>
            <a:ext cx="8369448" cy="4154984"/>
          </a:xfrm>
          <a:prstGeom prst="rect">
            <a:avLst/>
          </a:prstGeom>
        </p:spPr>
        <p:txBody>
          <a:bodyPr wrap="square">
            <a:spAutoFit/>
          </a:bodyPr>
          <a:lstStyle/>
          <a:p>
            <a:pPr marL="342900" lvl="0" indent="-342900" algn="just">
              <a:spcAft>
                <a:spcPts val="0"/>
              </a:spcAft>
              <a:buFont typeface="宋体" panose="02010600030101010101" pitchFamily="2" charset="-122"/>
              <a:buAutoNum type="arabicPeriod"/>
            </a:pPr>
            <a:r>
              <a:rPr lang="zh-CN" altLang="zh-CN" sz="1200" kern="100" dirty="0">
                <a:latin typeface="Times New Roman" panose="02020603050405020304" pitchFamily="18" charset="0"/>
                <a:ea typeface="宋体" panose="02010600030101010101" pitchFamily="2" charset="-122"/>
                <a:cs typeface="Times New Roman" panose="02020603050405020304" pitchFamily="18" charset="0"/>
              </a:rPr>
              <a:t>胡奇奇</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(2019). </a:t>
            </a:r>
            <a:r>
              <a:rPr lang="zh-CN" altLang="zh-CN" sz="1200" kern="100" dirty="0">
                <a:latin typeface="Times New Roman" panose="02020603050405020304" pitchFamily="18" charset="0"/>
                <a:ea typeface="宋体" panose="02010600030101010101" pitchFamily="2" charset="-122"/>
                <a:cs typeface="Times New Roman" panose="02020603050405020304" pitchFamily="18" charset="0"/>
              </a:rPr>
              <a:t>基于开放通道固态盘的数据去重技术研究</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200" kern="100" dirty="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spcAft>
                <a:spcPts val="0"/>
              </a:spcAft>
              <a:buFont typeface="宋体" panose="02010600030101010101" pitchFamily="2" charset="-122"/>
              <a:buAutoNum type="arabicPeriod"/>
            </a:pPr>
            <a:r>
              <a:rPr lang="zh-CN" altLang="zh-CN" sz="1200" kern="100" dirty="0">
                <a:latin typeface="Times New Roman" panose="02020603050405020304" pitchFamily="18" charset="0"/>
                <a:ea typeface="宋体" panose="02010600030101010101" pitchFamily="2" charset="-122"/>
                <a:cs typeface="Times New Roman" panose="02020603050405020304" pitchFamily="18" charset="0"/>
              </a:rPr>
              <a:t>夏文</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(2014). </a:t>
            </a:r>
            <a:r>
              <a:rPr lang="zh-CN" altLang="zh-CN" sz="1200" kern="100" dirty="0">
                <a:latin typeface="Times New Roman" panose="02020603050405020304" pitchFamily="18" charset="0"/>
                <a:ea typeface="宋体" panose="02010600030101010101" pitchFamily="2" charset="-122"/>
                <a:cs typeface="Times New Roman" panose="02020603050405020304" pitchFamily="18" charset="0"/>
              </a:rPr>
              <a:t>数据备份系统中冗余数据的高性能消除技术研究</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200" kern="100" dirty="0">
                <a:latin typeface="Times New Roman" panose="02020603050405020304" pitchFamily="18" charset="0"/>
                <a:ea typeface="宋体" panose="02010600030101010101" pitchFamily="2" charset="-122"/>
                <a:cs typeface="Times New Roman" panose="02020603050405020304" pitchFamily="18" charset="0"/>
              </a:rPr>
              <a:t>博士</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200" kern="100" dirty="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spcAft>
                <a:spcPts val="0"/>
              </a:spcAft>
              <a:buFont typeface="宋体" panose="02010600030101010101" pitchFamily="2" charset="-122"/>
              <a:buAutoNum type="arabicPeriod"/>
            </a:pP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Cao, Z., Liu, S., Wu, F., Wang, G., Li, B., &amp; Du, D. H. (2019). </a:t>
            </a:r>
            <a:r>
              <a:rPr lang="en-US" altLang="zh-CN" sz="1200" i="1" kern="100" dirty="0">
                <a:latin typeface="Times New Roman" panose="02020603050405020304" pitchFamily="18" charset="0"/>
                <a:ea typeface="宋体" panose="02010600030101010101" pitchFamily="2" charset="-122"/>
                <a:cs typeface="Times New Roman" panose="02020603050405020304" pitchFamily="18" charset="0"/>
              </a:rPr>
              <a:t>Sliding look-back window assisted data chunk rewriting for improving deduplication restore performance.</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Paper presented at the 17th USENIX Conference on File and Storage Technologies (FAST 19).</a:t>
            </a:r>
            <a:endParaRPr lang="zh-CN" altLang="zh-CN" sz="1200" kern="100" dirty="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spcAft>
                <a:spcPts val="0"/>
              </a:spcAft>
              <a:buFont typeface="宋体" panose="02010600030101010101" pitchFamily="2" charset="-122"/>
              <a:buAutoNum type="arabicPeriod"/>
            </a:pP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Cao, Z., Wen, H., Wu, F., &amp; Du, D. H. (2018). </a:t>
            </a:r>
            <a:r>
              <a:rPr lang="en-US" altLang="zh-CN" sz="1200" i="1" kern="100" dirty="0">
                <a:latin typeface="Times New Roman" panose="02020603050405020304" pitchFamily="18" charset="0"/>
                <a:ea typeface="宋体" panose="02010600030101010101" pitchFamily="2" charset="-122"/>
                <a:cs typeface="Times New Roman" panose="02020603050405020304" pitchFamily="18" charset="0"/>
              </a:rPr>
              <a:t>ALACC: Accelerating Restore Performance of Data Deduplication Systems Using Adaptive Look-Ahead Window Assisted Chunk Caching.</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Paper presented at the 16th USENIX Conference on File and Storage Technologies (FAST 18).</a:t>
            </a:r>
            <a:endParaRPr lang="zh-CN" altLang="zh-CN" sz="1200" kern="100" dirty="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spcAft>
                <a:spcPts val="0"/>
              </a:spcAft>
              <a:buFont typeface="宋体" panose="02010600030101010101" pitchFamily="2" charset="-122"/>
              <a:buAutoNum type="arabicPeriod"/>
            </a:pP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Duggal, A., Jenkins, F., Shilane, P., Chinthekindi, R., Shah, R., &amp; Kamat, M. (2019). </a:t>
            </a:r>
            <a:r>
              <a:rPr lang="en-US" altLang="zh-CN" sz="1200" i="1" kern="100" dirty="0">
                <a:latin typeface="Times New Roman" panose="02020603050405020304" pitchFamily="18" charset="0"/>
                <a:ea typeface="宋体" panose="02010600030101010101" pitchFamily="2" charset="-122"/>
                <a:cs typeface="Times New Roman" panose="02020603050405020304" pitchFamily="18" charset="0"/>
              </a:rPr>
              <a:t>Data Domain Cloud Tier: Backup here, backup there, deduplicated everywhere!</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Paper presented at the 2019 USENIX Annual Technical Conference (USENIX ATC 19).</a:t>
            </a:r>
            <a:endParaRPr lang="zh-CN" altLang="zh-CN" sz="1200" kern="100" dirty="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spcAft>
                <a:spcPts val="0"/>
              </a:spcAft>
              <a:buFont typeface="宋体" panose="02010600030101010101" pitchFamily="2" charset="-122"/>
              <a:buAutoNum type="arabicPeriod"/>
            </a:pP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Harnik, D., Hershcovitch, M., Shatsky, Y., Epstein, A., &amp; Kat, R. (2019). </a:t>
            </a:r>
            <a:r>
              <a:rPr lang="en-US" altLang="zh-CN" sz="1200" i="1" kern="100" dirty="0">
                <a:latin typeface="Times New Roman" panose="02020603050405020304" pitchFamily="18" charset="0"/>
                <a:ea typeface="宋体" panose="02010600030101010101" pitchFamily="2" charset="-122"/>
                <a:cs typeface="Times New Roman" panose="02020603050405020304" pitchFamily="18" charset="0"/>
              </a:rPr>
              <a:t>Sketching volume capacities in deduplicated storage.</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Paper presented at the 17th USENIX Conference on File and Storage Technologies (FAST 19).</a:t>
            </a:r>
            <a:endParaRPr lang="zh-CN" altLang="zh-CN" sz="1200" kern="100" dirty="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spcAft>
                <a:spcPts val="0"/>
              </a:spcAft>
              <a:buFont typeface="宋体" panose="02010600030101010101" pitchFamily="2" charset="-122"/>
              <a:buAutoNum type="arabicPeriod"/>
            </a:pP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Harnik, D., Khaitzin, E., &amp; Sotnikov, D. (2016). </a:t>
            </a:r>
            <a:r>
              <a:rPr lang="en-US" altLang="zh-CN" sz="1200" i="1" kern="100" dirty="0">
                <a:latin typeface="Times New Roman" panose="02020603050405020304" pitchFamily="18" charset="0"/>
                <a:ea typeface="宋体" panose="02010600030101010101" pitchFamily="2" charset="-122"/>
                <a:cs typeface="Times New Roman" panose="02020603050405020304" pitchFamily="18" charset="0"/>
              </a:rPr>
              <a:t>Estimating unseen deduplication—from theory to practice.</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Paper presented at the 14th USENIX Conference on File and Storage Technologies (FAST 16).</a:t>
            </a:r>
            <a:endParaRPr lang="zh-CN" altLang="zh-CN" sz="1200" kern="100" dirty="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spcAft>
                <a:spcPts val="0"/>
              </a:spcAft>
              <a:buFont typeface="宋体" panose="02010600030101010101" pitchFamily="2" charset="-122"/>
              <a:buAutoNum type="arabicPeriod"/>
            </a:pP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Wu, J., Hua, Y., Zuo, P. F., &amp; Sun, Y. Y. (2019). Improving Restore Performance in Deduplication Systems via a Cost-Efficient Rewriting Scheme. </a:t>
            </a:r>
            <a:r>
              <a:rPr lang="en-US" altLang="zh-CN" sz="1200" i="1" kern="100" dirty="0">
                <a:latin typeface="Times New Roman" panose="02020603050405020304" pitchFamily="18" charset="0"/>
                <a:ea typeface="宋体" panose="02010600030101010101" pitchFamily="2" charset="-122"/>
                <a:cs typeface="Times New Roman" panose="02020603050405020304" pitchFamily="18" charset="0"/>
              </a:rPr>
              <a:t>Ieee Transactions on Parallel and Distributed Systems, 30</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(1), 119-132. doi:10.1109/Tpds.2018.2852642</a:t>
            </a:r>
            <a:endParaRPr lang="zh-CN" altLang="zh-CN" sz="1200" kern="100" dirty="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spcAft>
                <a:spcPts val="0"/>
              </a:spcAft>
              <a:buFont typeface="宋体" panose="02010600030101010101" pitchFamily="2" charset="-122"/>
              <a:buAutoNum type="arabicPeriod"/>
            </a:pP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Xia, N., Tian, C., Luo, Y., Liu, H., &amp; Wang, X. (2018). </a:t>
            </a:r>
            <a:r>
              <a:rPr lang="en-US" altLang="zh-CN" sz="1200" i="1" kern="100" dirty="0">
                <a:latin typeface="Times New Roman" panose="02020603050405020304" pitchFamily="18" charset="0"/>
                <a:ea typeface="宋体" panose="02010600030101010101" pitchFamily="2" charset="-122"/>
                <a:cs typeface="Times New Roman" panose="02020603050405020304" pitchFamily="18" charset="0"/>
              </a:rPr>
              <a:t>UKSM: Swift Memory Deduplication via Hierarchical and Adaptive Memory Region Distilling.</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Paper presented at the 16th USENIX Conference on File and Storage Technologies (FAST 18).</a:t>
            </a:r>
            <a:endParaRPr lang="zh-CN" altLang="zh-CN" sz="1200" kern="100" dirty="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spcAft>
                <a:spcPts val="0"/>
              </a:spcAft>
              <a:buFont typeface="宋体" panose="02010600030101010101" pitchFamily="2" charset="-122"/>
              <a:buAutoNum type="arabicPeriod"/>
            </a:pP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Xia, W., Jiang, H., Feng, D., Douglis, F., Shilane, P., Hua, Y., . . . Zhou, Y. K. (2016). A Comprehensive Study of the Past, Present, and Future of Data Deduplication. </a:t>
            </a:r>
            <a:r>
              <a:rPr lang="en-US" altLang="zh-CN" sz="1200" i="1" kern="100" dirty="0">
                <a:latin typeface="Times New Roman" panose="02020603050405020304" pitchFamily="18" charset="0"/>
                <a:ea typeface="宋体" panose="02010600030101010101" pitchFamily="2" charset="-122"/>
                <a:cs typeface="Times New Roman" panose="02020603050405020304" pitchFamily="18" charset="0"/>
              </a:rPr>
              <a:t>Proceedings of the Ieee, 104</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(9), 1681-1710. doi:10.1109/Jproc.2016.2571298</a:t>
            </a:r>
            <a:endParaRPr lang="zh-CN" altLang="zh-CN" sz="1200" kern="100" dirty="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spcAft>
                <a:spcPts val="0"/>
              </a:spcAft>
              <a:buFont typeface="宋体" panose="02010600030101010101" pitchFamily="2" charset="-122"/>
              <a:buAutoNum type="arabicPeriod"/>
            </a:pP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Yang, Q., Jin, R., &amp; Zhao, M. (2019). </a:t>
            </a:r>
            <a:r>
              <a:rPr lang="en-US" altLang="zh-CN" sz="1200" i="1" kern="100" dirty="0">
                <a:latin typeface="Times New Roman" panose="02020603050405020304" pitchFamily="18" charset="0"/>
                <a:ea typeface="宋体" panose="02010600030101010101" pitchFamily="2" charset="-122"/>
                <a:cs typeface="Times New Roman" panose="02020603050405020304" pitchFamily="18" charset="0"/>
              </a:rPr>
              <a:t>Smartdedup: optimizing deduplication for resource-constrained devices.</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Paper presented at the 2019 USENIX Annual Technical Conference (USENIX ATC 19).</a:t>
            </a:r>
            <a:endParaRPr lang="zh-CN" altLang="zh-CN" sz="1200"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41430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854326"/>
            <a:ext cx="7886700" cy="1325563"/>
          </a:xfrm>
        </p:spPr>
        <p:txBody>
          <a:bodyPr>
            <a:normAutofit/>
          </a:bodyPr>
          <a:lstStyle/>
          <a:p>
            <a:pPr algn="ctr"/>
            <a:r>
              <a:rPr lang="en-US" altLang="zh-CN" sz="6000" dirty="0"/>
              <a:t>Thanks!</a:t>
            </a:r>
            <a:endParaRPr lang="zh-CN" altLang="en-US" sz="6000" dirty="0"/>
          </a:p>
        </p:txBody>
      </p:sp>
      <p:sp>
        <p:nvSpPr>
          <p:cNvPr id="4" name="灯片编号占位符 3"/>
          <p:cNvSpPr>
            <a:spLocks noGrp="1"/>
          </p:cNvSpPr>
          <p:nvPr>
            <p:ph type="sldNum" sz="quarter" idx="12"/>
          </p:nvPr>
        </p:nvSpPr>
        <p:spPr/>
        <p:txBody>
          <a:bodyPr/>
          <a:lstStyle/>
          <a:p>
            <a:pPr>
              <a:defRPr/>
            </a:pPr>
            <a:fld id="{6A90D09A-ED5D-47CC-A45F-D492BA9A6C1B}" type="slidenum">
              <a:rPr lang="en-US" altLang="zh-CN" smtClean="0">
                <a:solidFill>
                  <a:srgbClr val="000000"/>
                </a:solidFill>
              </a:rPr>
              <a:t>25</a:t>
            </a:fld>
            <a:endParaRPr lang="en-US" altLang="zh-CN" dirty="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矩形 192">
            <a:extLst>
              <a:ext uri="{FF2B5EF4-FFF2-40B4-BE49-F238E27FC236}">
                <a16:creationId xmlns:a16="http://schemas.microsoft.com/office/drawing/2014/main" id="{3822BC0B-30A4-8042-B668-6857A08B2D16}"/>
              </a:ext>
            </a:extLst>
          </p:cNvPr>
          <p:cNvSpPr/>
          <p:nvPr/>
        </p:nvSpPr>
        <p:spPr>
          <a:xfrm>
            <a:off x="1" y="905630"/>
            <a:ext cx="9144000" cy="550862"/>
          </a:xfrm>
          <a:prstGeom prst="rect">
            <a:avLst/>
          </a:prstGeom>
          <a:solidFill>
            <a:schemeClr val="accent5">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灯片编号占位符 3">
            <a:extLst>
              <a:ext uri="{FF2B5EF4-FFF2-40B4-BE49-F238E27FC236}">
                <a16:creationId xmlns:a16="http://schemas.microsoft.com/office/drawing/2014/main" id="{16AC10D5-C69C-9143-8704-4A67FC9A9DB5}"/>
              </a:ext>
            </a:extLst>
          </p:cNvPr>
          <p:cNvSpPr>
            <a:spLocks noGrp="1"/>
          </p:cNvSpPr>
          <p:nvPr>
            <p:ph type="sldNum" sz="quarter" idx="12"/>
          </p:nvPr>
        </p:nvSpPr>
        <p:spPr/>
        <p:txBody>
          <a:bodyPr/>
          <a:lstStyle/>
          <a:p>
            <a:pPr>
              <a:defRPr/>
            </a:pPr>
            <a:fld id="{6A90D09A-ED5D-47CC-A45F-D492BA9A6C1B}" type="slidenum">
              <a:rPr lang="en-US" altLang="zh-CN" smtClean="0">
                <a:solidFill>
                  <a:srgbClr val="000000"/>
                </a:solidFill>
              </a:rPr>
              <a:t>3</a:t>
            </a:fld>
            <a:endParaRPr lang="en-US" altLang="zh-CN" dirty="0">
              <a:solidFill>
                <a:srgbClr val="000000"/>
              </a:solidFill>
            </a:endParaRPr>
          </a:p>
        </p:txBody>
      </p:sp>
      <p:sp>
        <p:nvSpPr>
          <p:cNvPr id="185" name="Rectangle 47">
            <a:extLst>
              <a:ext uri="{FF2B5EF4-FFF2-40B4-BE49-F238E27FC236}">
                <a16:creationId xmlns:a16="http://schemas.microsoft.com/office/drawing/2014/main" id="{01C2E2AE-DF2D-FC4B-B994-BB51E8AE00C3}"/>
              </a:ext>
            </a:extLst>
          </p:cNvPr>
          <p:cNvSpPr>
            <a:spLocks noChangeArrowheads="1"/>
          </p:cNvSpPr>
          <p:nvPr/>
        </p:nvSpPr>
        <p:spPr bwMode="auto">
          <a:xfrm>
            <a:off x="295274" y="921312"/>
            <a:ext cx="19367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3200" b="1" dirty="0">
                <a:latin typeface="微软雅黑" panose="020B0503020204020204" pitchFamily="34" charset="-122"/>
                <a:ea typeface="微软雅黑" panose="020B0503020204020204" pitchFamily="34" charset="-122"/>
                <a:cs typeface="Arial" panose="020B0604020202020204" pitchFamily="34" charset="0"/>
              </a:rPr>
              <a:t>背景</a:t>
            </a:r>
            <a:endParaRPr lang="en-US" altLang="zh-CN" sz="3200" b="1"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186" name="图片 185">
            <a:extLst>
              <a:ext uri="{FF2B5EF4-FFF2-40B4-BE49-F238E27FC236}">
                <a16:creationId xmlns:a16="http://schemas.microsoft.com/office/drawing/2014/main" id="{1745CE23-5916-EC47-8B59-95FF9365D67B}"/>
              </a:ext>
            </a:extLst>
          </p:cNvPr>
          <p:cNvPicPr>
            <a:picLocks noChangeAspect="1"/>
          </p:cNvPicPr>
          <p:nvPr/>
        </p:nvPicPr>
        <p:blipFill>
          <a:blip r:embed="rId3"/>
          <a:stretch>
            <a:fillRect/>
          </a:stretch>
        </p:blipFill>
        <p:spPr>
          <a:xfrm>
            <a:off x="1485520" y="1634161"/>
            <a:ext cx="6172957" cy="1852438"/>
          </a:xfrm>
          <a:prstGeom prst="rect">
            <a:avLst/>
          </a:prstGeom>
        </p:spPr>
      </p:pic>
      <p:pic>
        <p:nvPicPr>
          <p:cNvPr id="195" name="图片 194">
            <a:extLst>
              <a:ext uri="{FF2B5EF4-FFF2-40B4-BE49-F238E27FC236}">
                <a16:creationId xmlns:a16="http://schemas.microsoft.com/office/drawing/2014/main" id="{628E153A-2830-9E42-B263-533DA476E8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7223" y="3607615"/>
            <a:ext cx="5449549" cy="2931298"/>
          </a:xfrm>
          <a:prstGeom prst="rect">
            <a:avLst/>
          </a:prstGeom>
        </p:spPr>
      </p:pic>
      <p:sp>
        <p:nvSpPr>
          <p:cNvPr id="196" name="矩形 195">
            <a:extLst>
              <a:ext uri="{FF2B5EF4-FFF2-40B4-BE49-F238E27FC236}">
                <a16:creationId xmlns:a16="http://schemas.microsoft.com/office/drawing/2014/main" id="{927F4039-1F2A-F84E-A982-9E9A04A59367}"/>
              </a:ext>
            </a:extLst>
          </p:cNvPr>
          <p:cNvSpPr/>
          <p:nvPr/>
        </p:nvSpPr>
        <p:spPr>
          <a:xfrm>
            <a:off x="2914650" y="6477531"/>
            <a:ext cx="4572000" cy="246221"/>
          </a:xfrm>
          <a:prstGeom prst="rect">
            <a:avLst/>
          </a:prstGeom>
        </p:spPr>
        <p:txBody>
          <a:bodyPr>
            <a:spAutoFit/>
          </a:bodyPr>
          <a:lstStyle/>
          <a:p>
            <a:r>
              <a:rPr lang="zh-CN" altLang="en-US" sz="1000" b="1" dirty="0">
                <a:latin typeface="SimSun" panose="02010600030101010101" pitchFamily="2" charset="-122"/>
                <a:ea typeface="SimSun" panose="02010600030101010101" pitchFamily="2" charset="-122"/>
              </a:rPr>
              <a:t>主流研究机构公布的大规模存储系统中的冗余数据负载 </a:t>
            </a:r>
          </a:p>
        </p:txBody>
      </p:sp>
    </p:spTree>
    <p:extLst>
      <p:ext uri="{BB962C8B-B14F-4D97-AF65-F5344CB8AC3E}">
        <p14:creationId xmlns:p14="http://schemas.microsoft.com/office/powerpoint/2010/main" val="3602019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C7843F9-8DA5-3A43-8220-103F0BC463E8}"/>
              </a:ext>
            </a:extLst>
          </p:cNvPr>
          <p:cNvSpPr>
            <a:spLocks noGrp="1"/>
          </p:cNvSpPr>
          <p:nvPr>
            <p:ph type="sldNum" sz="quarter" idx="12"/>
          </p:nvPr>
        </p:nvSpPr>
        <p:spPr/>
        <p:txBody>
          <a:bodyPr/>
          <a:lstStyle/>
          <a:p>
            <a:pPr>
              <a:defRPr/>
            </a:pPr>
            <a:fld id="{6A90D09A-ED5D-47CC-A45F-D492BA9A6C1B}" type="slidenum">
              <a:rPr lang="en-US" altLang="zh-CN" smtClean="0">
                <a:solidFill>
                  <a:srgbClr val="000000"/>
                </a:solidFill>
              </a:rPr>
              <a:t>4</a:t>
            </a:fld>
            <a:endParaRPr lang="en-US" altLang="zh-CN" dirty="0">
              <a:solidFill>
                <a:srgbClr val="000000"/>
              </a:solidFill>
            </a:endParaRPr>
          </a:p>
        </p:txBody>
      </p:sp>
      <p:sp>
        <p:nvSpPr>
          <p:cNvPr id="5" name="矩形 4">
            <a:extLst>
              <a:ext uri="{FF2B5EF4-FFF2-40B4-BE49-F238E27FC236}">
                <a16:creationId xmlns:a16="http://schemas.microsoft.com/office/drawing/2014/main" id="{16164D80-2849-4A49-8566-F6341BA4E7E2}"/>
              </a:ext>
            </a:extLst>
          </p:cNvPr>
          <p:cNvSpPr/>
          <p:nvPr/>
        </p:nvSpPr>
        <p:spPr>
          <a:xfrm>
            <a:off x="1" y="905630"/>
            <a:ext cx="9144000" cy="550862"/>
          </a:xfrm>
          <a:prstGeom prst="rect">
            <a:avLst/>
          </a:prstGeom>
          <a:solidFill>
            <a:schemeClr val="accent5">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Rectangle 47">
            <a:extLst>
              <a:ext uri="{FF2B5EF4-FFF2-40B4-BE49-F238E27FC236}">
                <a16:creationId xmlns:a16="http://schemas.microsoft.com/office/drawing/2014/main" id="{5D39C83B-0B22-0549-A14B-6B658FE04B24}"/>
              </a:ext>
            </a:extLst>
          </p:cNvPr>
          <p:cNvSpPr>
            <a:spLocks noChangeArrowheads="1"/>
          </p:cNvSpPr>
          <p:nvPr/>
        </p:nvSpPr>
        <p:spPr bwMode="auto">
          <a:xfrm>
            <a:off x="295274" y="921312"/>
            <a:ext cx="19367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3200" b="1" dirty="0">
                <a:latin typeface="微软雅黑" panose="020B0503020204020204" pitchFamily="34" charset="-122"/>
                <a:ea typeface="微软雅黑" panose="020B0503020204020204" pitchFamily="34" charset="-122"/>
                <a:cs typeface="Arial" panose="020B0604020202020204" pitchFamily="34" charset="0"/>
              </a:rPr>
              <a:t>背景</a:t>
            </a:r>
            <a:endParaRPr lang="en-US" altLang="zh-CN" sz="32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文本框 6">
            <a:extLst>
              <a:ext uri="{FF2B5EF4-FFF2-40B4-BE49-F238E27FC236}">
                <a16:creationId xmlns:a16="http://schemas.microsoft.com/office/drawing/2014/main" id="{4BEEDB86-B2E9-1140-BDDB-446E2724BAEF}"/>
              </a:ext>
            </a:extLst>
          </p:cNvPr>
          <p:cNvSpPr txBox="1"/>
          <p:nvPr/>
        </p:nvSpPr>
        <p:spPr>
          <a:xfrm>
            <a:off x="295274" y="2122699"/>
            <a:ext cx="3262432" cy="461665"/>
          </a:xfrm>
          <a:prstGeom prst="rect">
            <a:avLst/>
          </a:prstGeom>
          <a:noFill/>
        </p:spPr>
        <p:txBody>
          <a:bodyPr wrap="none" rtlCol="0">
            <a:spAutoFit/>
          </a:bodyPr>
          <a:lstStyle/>
          <a:p>
            <a:r>
              <a:rPr kumimoji="1" lang="zh-CN" altLang="en-US" sz="2400" b="1" dirty="0">
                <a:latin typeface="Microsoft YaHei" panose="020B0503020204020204" pitchFamily="34" charset="-122"/>
                <a:ea typeface="Microsoft YaHei" panose="020B0503020204020204" pitchFamily="34" charset="-122"/>
              </a:rPr>
              <a:t>为什么需要数据去重？</a:t>
            </a:r>
          </a:p>
        </p:txBody>
      </p:sp>
      <p:sp>
        <p:nvSpPr>
          <p:cNvPr id="8" name="文本框 7">
            <a:extLst>
              <a:ext uri="{FF2B5EF4-FFF2-40B4-BE49-F238E27FC236}">
                <a16:creationId xmlns:a16="http://schemas.microsoft.com/office/drawing/2014/main" id="{5B068652-9DF9-504B-A565-A8D9D1265085}"/>
              </a:ext>
            </a:extLst>
          </p:cNvPr>
          <p:cNvSpPr txBox="1"/>
          <p:nvPr/>
        </p:nvSpPr>
        <p:spPr>
          <a:xfrm>
            <a:off x="569237" y="2529838"/>
            <a:ext cx="3775393" cy="943528"/>
          </a:xfrm>
          <a:prstGeom prst="rect">
            <a:avLst/>
          </a:prstGeom>
          <a:noFill/>
        </p:spPr>
        <p:txBody>
          <a:bodyPr wrap="none" rtlCol="0">
            <a:spAutoFit/>
          </a:bodyPr>
          <a:lstStyle/>
          <a:p>
            <a:pPr>
              <a:lnSpc>
                <a:spcPct val="150000"/>
              </a:lnSpc>
            </a:pPr>
            <a:r>
              <a:rPr kumimoji="1" lang="en-US" altLang="zh-CN" sz="2000" dirty="0">
                <a:latin typeface="SimSun" panose="02010600030101010101" pitchFamily="2" charset="-122"/>
                <a:ea typeface="SimSun" panose="02010600030101010101" pitchFamily="2" charset="-122"/>
              </a:rPr>
              <a:t>·</a:t>
            </a:r>
            <a:r>
              <a:rPr kumimoji="1" lang="zh-CN" altLang="en-US" sz="2000" dirty="0">
                <a:latin typeface="SimSun" panose="02010600030101010101" pitchFamily="2" charset="-122"/>
                <a:ea typeface="SimSun" panose="02010600030101010101" pitchFamily="2" charset="-122"/>
              </a:rPr>
              <a:t>减轻数据存储负担</a:t>
            </a:r>
            <a:endParaRPr kumimoji="1" lang="en-US" altLang="zh-CN" sz="2000" dirty="0">
              <a:latin typeface="SimSun" panose="02010600030101010101" pitchFamily="2" charset="-122"/>
              <a:ea typeface="SimSun" panose="02010600030101010101" pitchFamily="2" charset="-122"/>
            </a:endParaRPr>
          </a:p>
          <a:p>
            <a:pPr>
              <a:lnSpc>
                <a:spcPct val="150000"/>
              </a:lnSpc>
            </a:pPr>
            <a:r>
              <a:rPr kumimoji="1" lang="en-US" altLang="zh-CN" sz="2000" dirty="0">
                <a:latin typeface="SimSun" panose="02010600030101010101" pitchFamily="2" charset="-122"/>
                <a:ea typeface="SimSun" panose="02010600030101010101" pitchFamily="2" charset="-122"/>
              </a:rPr>
              <a:t>·</a:t>
            </a:r>
            <a:r>
              <a:rPr kumimoji="1" lang="zh-CN" altLang="en-US" sz="2000" dirty="0">
                <a:latin typeface="SimSun" panose="02010600030101010101" pitchFamily="2" charset="-122"/>
                <a:ea typeface="SimSun" panose="02010600030101010101" pitchFamily="2" charset="-122"/>
              </a:rPr>
              <a:t>最小化网络传输中的冗余数据</a:t>
            </a:r>
          </a:p>
        </p:txBody>
      </p:sp>
      <p:sp>
        <p:nvSpPr>
          <p:cNvPr id="9" name="矩形 8">
            <a:extLst>
              <a:ext uri="{FF2B5EF4-FFF2-40B4-BE49-F238E27FC236}">
                <a16:creationId xmlns:a16="http://schemas.microsoft.com/office/drawing/2014/main" id="{7FA2EC0F-81A3-0C40-9664-C76E45E509A5}"/>
              </a:ext>
            </a:extLst>
          </p:cNvPr>
          <p:cNvSpPr/>
          <p:nvPr/>
        </p:nvSpPr>
        <p:spPr>
          <a:xfrm>
            <a:off x="295274" y="3627118"/>
            <a:ext cx="3262432" cy="461665"/>
          </a:xfrm>
          <a:prstGeom prst="rect">
            <a:avLst/>
          </a:prstGeom>
        </p:spPr>
        <p:txBody>
          <a:bodyPr wrap="none">
            <a:spAutoFit/>
          </a:bodyPr>
          <a:lstStyle/>
          <a:p>
            <a:r>
              <a:rPr kumimoji="1" lang="zh-CN" altLang="en-US" sz="2400" b="1" dirty="0">
                <a:latin typeface="Microsoft YaHei" panose="020B0503020204020204" pitchFamily="34" charset="-122"/>
                <a:ea typeface="Microsoft YaHei" panose="020B0503020204020204" pitchFamily="34" charset="-122"/>
              </a:rPr>
              <a:t>数据去重所使用的技术</a:t>
            </a:r>
          </a:p>
        </p:txBody>
      </p:sp>
      <p:sp>
        <p:nvSpPr>
          <p:cNvPr id="10" name="矩形 9">
            <a:extLst>
              <a:ext uri="{FF2B5EF4-FFF2-40B4-BE49-F238E27FC236}">
                <a16:creationId xmlns:a16="http://schemas.microsoft.com/office/drawing/2014/main" id="{DFE89FFA-FCB8-9440-96F7-C264A99424DB}"/>
              </a:ext>
            </a:extLst>
          </p:cNvPr>
          <p:cNvSpPr/>
          <p:nvPr/>
        </p:nvSpPr>
        <p:spPr>
          <a:xfrm>
            <a:off x="569237" y="4034257"/>
            <a:ext cx="4572000" cy="943528"/>
          </a:xfrm>
          <a:prstGeom prst="rect">
            <a:avLst/>
          </a:prstGeom>
        </p:spPr>
        <p:txBody>
          <a:bodyPr>
            <a:spAutoFit/>
          </a:bodyPr>
          <a:lstStyle/>
          <a:p>
            <a:pPr>
              <a:lnSpc>
                <a:spcPct val="150000"/>
              </a:lnSpc>
            </a:pPr>
            <a:r>
              <a:rPr kumimoji="1" lang="en-US" altLang="zh-CN" sz="2000" dirty="0">
                <a:latin typeface="SimSun" panose="02010600030101010101" pitchFamily="2" charset="-122"/>
                <a:ea typeface="SimSun" panose="02010600030101010101" pitchFamily="2" charset="-122"/>
              </a:rPr>
              <a:t>·</a:t>
            </a:r>
            <a:r>
              <a:rPr kumimoji="1" lang="zh-CN" altLang="en-US" sz="2000" dirty="0">
                <a:latin typeface="SimSun" panose="02010600030101010101" pitchFamily="2" charset="-122"/>
                <a:ea typeface="SimSun" panose="02010600030101010101" pitchFamily="2" charset="-122"/>
              </a:rPr>
              <a:t>数据指纹：</a:t>
            </a:r>
            <a:r>
              <a:rPr kumimoji="1" lang="en-US" altLang="zh-CN" sz="2000" dirty="0">
                <a:latin typeface="SimSun" panose="02010600030101010101" pitchFamily="2" charset="-122"/>
                <a:ea typeface="SimSun" panose="02010600030101010101" pitchFamily="2" charset="-122"/>
              </a:rPr>
              <a:t>MD5</a:t>
            </a:r>
            <a:r>
              <a:rPr kumimoji="1" lang="zh-CN" altLang="en-US" sz="2000" dirty="0">
                <a:latin typeface="SimSun" panose="02010600030101010101" pitchFamily="2" charset="-122"/>
                <a:ea typeface="SimSun" panose="02010600030101010101" pitchFamily="2" charset="-122"/>
              </a:rPr>
              <a:t>，</a:t>
            </a:r>
            <a:r>
              <a:rPr kumimoji="1" lang="en-US" altLang="zh-CN" sz="2000" dirty="0">
                <a:latin typeface="SimSun" panose="02010600030101010101" pitchFamily="2" charset="-122"/>
                <a:ea typeface="SimSun" panose="02010600030101010101" pitchFamily="2" charset="-122"/>
              </a:rPr>
              <a:t>SHA-1</a:t>
            </a:r>
            <a:r>
              <a:rPr kumimoji="1" lang="zh-CN" altLang="en-US" sz="2000" dirty="0">
                <a:latin typeface="SimSun" panose="02010600030101010101" pitchFamily="2" charset="-122"/>
                <a:ea typeface="SimSun" panose="02010600030101010101" pitchFamily="2" charset="-122"/>
              </a:rPr>
              <a:t>，</a:t>
            </a:r>
            <a:r>
              <a:rPr kumimoji="1" lang="en-US" altLang="zh-CN" sz="2000" dirty="0">
                <a:latin typeface="SimSun" panose="02010600030101010101" pitchFamily="2" charset="-122"/>
                <a:ea typeface="SimSun" panose="02010600030101010101" pitchFamily="2" charset="-122"/>
              </a:rPr>
              <a:t>SHA-256</a:t>
            </a:r>
          </a:p>
          <a:p>
            <a:pPr>
              <a:lnSpc>
                <a:spcPct val="150000"/>
              </a:lnSpc>
            </a:pPr>
            <a:r>
              <a:rPr kumimoji="1" lang="en-US" altLang="zh-CN" sz="2000" dirty="0">
                <a:latin typeface="SimSun" panose="02010600030101010101" pitchFamily="2" charset="-122"/>
                <a:ea typeface="SimSun" panose="02010600030101010101" pitchFamily="2" charset="-122"/>
              </a:rPr>
              <a:t>·</a:t>
            </a:r>
            <a:r>
              <a:rPr kumimoji="1" lang="zh-CN" altLang="en-US" sz="2000" dirty="0">
                <a:latin typeface="SimSun" panose="02010600030101010101" pitchFamily="2" charset="-122"/>
                <a:ea typeface="SimSun" panose="02010600030101010101" pitchFamily="2" charset="-122"/>
              </a:rPr>
              <a:t>通过比对数据指纹来消除重复数据</a:t>
            </a:r>
          </a:p>
        </p:txBody>
      </p:sp>
      <p:sp>
        <p:nvSpPr>
          <p:cNvPr id="11" name="矩形 10">
            <a:extLst>
              <a:ext uri="{FF2B5EF4-FFF2-40B4-BE49-F238E27FC236}">
                <a16:creationId xmlns:a16="http://schemas.microsoft.com/office/drawing/2014/main" id="{24EF7222-0D26-294D-8395-24C4F074761B}"/>
              </a:ext>
            </a:extLst>
          </p:cNvPr>
          <p:cNvSpPr/>
          <p:nvPr/>
        </p:nvSpPr>
        <p:spPr>
          <a:xfrm>
            <a:off x="5138079" y="2248045"/>
            <a:ext cx="2401619" cy="461665"/>
          </a:xfrm>
          <a:prstGeom prst="rect">
            <a:avLst/>
          </a:prstGeom>
        </p:spPr>
        <p:txBody>
          <a:bodyPr wrap="none">
            <a:spAutoFit/>
          </a:bodyPr>
          <a:lstStyle/>
          <a:p>
            <a:r>
              <a:rPr kumimoji="1" lang="zh-CN" altLang="en-US" sz="2400" b="1" dirty="0">
                <a:latin typeface="Microsoft YaHei" panose="020B0503020204020204" pitchFamily="34" charset="-122"/>
                <a:ea typeface="Microsoft YaHei" panose="020B0503020204020204" pitchFamily="34" charset="-122"/>
              </a:rPr>
              <a:t>数据去重的粒度</a:t>
            </a:r>
          </a:p>
        </p:txBody>
      </p:sp>
      <p:sp>
        <p:nvSpPr>
          <p:cNvPr id="12" name="矩形 11">
            <a:extLst>
              <a:ext uri="{FF2B5EF4-FFF2-40B4-BE49-F238E27FC236}">
                <a16:creationId xmlns:a16="http://schemas.microsoft.com/office/drawing/2014/main" id="{F0A314F9-D42B-E244-A3B6-C17F8EBCB521}"/>
              </a:ext>
            </a:extLst>
          </p:cNvPr>
          <p:cNvSpPr/>
          <p:nvPr/>
        </p:nvSpPr>
        <p:spPr>
          <a:xfrm>
            <a:off x="5586296" y="2709710"/>
            <a:ext cx="4572000" cy="943528"/>
          </a:xfrm>
          <a:prstGeom prst="rect">
            <a:avLst/>
          </a:prstGeom>
        </p:spPr>
        <p:txBody>
          <a:bodyPr>
            <a:spAutoFit/>
          </a:bodyPr>
          <a:lstStyle/>
          <a:p>
            <a:pPr>
              <a:lnSpc>
                <a:spcPct val="150000"/>
              </a:lnSpc>
            </a:pPr>
            <a:r>
              <a:rPr kumimoji="1" lang="en-US" altLang="zh-CN" sz="2000" dirty="0">
                <a:latin typeface="SimSun" panose="02010600030101010101" pitchFamily="2" charset="-122"/>
                <a:ea typeface="SimSun" panose="02010600030101010101" pitchFamily="2" charset="-122"/>
              </a:rPr>
              <a:t>·</a:t>
            </a:r>
            <a:r>
              <a:rPr kumimoji="1" lang="zh-CN" altLang="en-US" sz="2000" dirty="0">
                <a:latin typeface="SimSun" panose="02010600030101010101" pitchFamily="2" charset="-122"/>
                <a:ea typeface="SimSun" panose="02010600030101010101" pitchFamily="2" charset="-122"/>
              </a:rPr>
              <a:t>文件级</a:t>
            </a:r>
            <a:endParaRPr kumimoji="1" lang="en-US" altLang="zh-CN" sz="2000" dirty="0">
              <a:latin typeface="SimSun" panose="02010600030101010101" pitchFamily="2" charset="-122"/>
              <a:ea typeface="SimSun" panose="02010600030101010101" pitchFamily="2" charset="-122"/>
            </a:endParaRPr>
          </a:p>
          <a:p>
            <a:pPr>
              <a:lnSpc>
                <a:spcPct val="150000"/>
              </a:lnSpc>
            </a:pPr>
            <a:r>
              <a:rPr kumimoji="1" lang="en-US" altLang="zh-CN" sz="2000" dirty="0">
                <a:latin typeface="SimSun" panose="02010600030101010101" pitchFamily="2" charset="-122"/>
                <a:ea typeface="SimSun" panose="02010600030101010101" pitchFamily="2" charset="-122"/>
              </a:rPr>
              <a:t>·</a:t>
            </a:r>
            <a:r>
              <a:rPr kumimoji="1" lang="zh-CN" altLang="en-US" sz="2000" dirty="0">
                <a:latin typeface="SimSun" panose="02010600030101010101" pitchFamily="2" charset="-122"/>
                <a:ea typeface="SimSun" panose="02010600030101010101" pitchFamily="2" charset="-122"/>
              </a:rPr>
              <a:t>数据块级</a:t>
            </a:r>
          </a:p>
        </p:txBody>
      </p:sp>
    </p:spTree>
    <p:extLst>
      <p:ext uri="{BB962C8B-B14F-4D97-AF65-F5344CB8AC3E}">
        <p14:creationId xmlns:p14="http://schemas.microsoft.com/office/powerpoint/2010/main" val="3697498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8E833DE-C34A-457E-ACBF-396343514444}"/>
              </a:ext>
            </a:extLst>
          </p:cNvPr>
          <p:cNvSpPr>
            <a:spLocks noGrp="1"/>
          </p:cNvSpPr>
          <p:nvPr>
            <p:ph type="sldNum" sz="quarter" idx="12"/>
          </p:nvPr>
        </p:nvSpPr>
        <p:spPr/>
        <p:txBody>
          <a:bodyPr/>
          <a:lstStyle/>
          <a:p>
            <a:pPr>
              <a:defRPr/>
            </a:pPr>
            <a:fld id="{6A90D09A-ED5D-47CC-A45F-D492BA9A6C1B}" type="slidenum">
              <a:rPr lang="en-US" altLang="zh-CN" smtClean="0">
                <a:solidFill>
                  <a:srgbClr val="000000"/>
                </a:solidFill>
              </a:rPr>
              <a:t>5</a:t>
            </a:fld>
            <a:endParaRPr lang="en-US" altLang="zh-CN" dirty="0">
              <a:solidFill>
                <a:srgbClr val="000000"/>
              </a:solidFill>
            </a:endParaRPr>
          </a:p>
        </p:txBody>
      </p:sp>
      <p:sp>
        <p:nvSpPr>
          <p:cNvPr id="7" name="矩形 6">
            <a:extLst>
              <a:ext uri="{FF2B5EF4-FFF2-40B4-BE49-F238E27FC236}">
                <a16:creationId xmlns:a16="http://schemas.microsoft.com/office/drawing/2014/main" id="{8ACD0EBC-DFFF-4A7D-A836-4900D63791BE}"/>
              </a:ext>
            </a:extLst>
          </p:cNvPr>
          <p:cNvSpPr/>
          <p:nvPr/>
        </p:nvSpPr>
        <p:spPr>
          <a:xfrm>
            <a:off x="1" y="905630"/>
            <a:ext cx="9144000" cy="550862"/>
          </a:xfrm>
          <a:prstGeom prst="rect">
            <a:avLst/>
          </a:prstGeom>
          <a:solidFill>
            <a:schemeClr val="accent5">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Rectangle 47">
            <a:extLst>
              <a:ext uri="{FF2B5EF4-FFF2-40B4-BE49-F238E27FC236}">
                <a16:creationId xmlns:a16="http://schemas.microsoft.com/office/drawing/2014/main" id="{BB58A724-C251-4670-BC26-763B51F058AA}"/>
              </a:ext>
            </a:extLst>
          </p:cNvPr>
          <p:cNvSpPr>
            <a:spLocks noChangeArrowheads="1"/>
          </p:cNvSpPr>
          <p:nvPr/>
        </p:nvSpPr>
        <p:spPr bwMode="auto">
          <a:xfrm>
            <a:off x="295274" y="921312"/>
            <a:ext cx="19367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3200" b="1" dirty="0">
                <a:latin typeface="微软雅黑" panose="020B0503020204020204" pitchFamily="34" charset="-122"/>
                <a:ea typeface="微软雅黑" panose="020B0503020204020204" pitchFamily="34" charset="-122"/>
                <a:cs typeface="Arial" panose="020B0604020202020204" pitchFamily="34" charset="0"/>
              </a:rPr>
              <a:t>发展历程</a:t>
            </a:r>
            <a:endParaRPr lang="en-US" altLang="zh-CN" sz="32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矩形 8">
            <a:extLst>
              <a:ext uri="{FF2B5EF4-FFF2-40B4-BE49-F238E27FC236}">
                <a16:creationId xmlns:a16="http://schemas.microsoft.com/office/drawing/2014/main" id="{3C9F4DD5-13EB-433E-A5D7-DF69A02D81CC}"/>
              </a:ext>
            </a:extLst>
          </p:cNvPr>
          <p:cNvSpPr/>
          <p:nvPr/>
        </p:nvSpPr>
        <p:spPr>
          <a:xfrm>
            <a:off x="295274" y="1695233"/>
            <a:ext cx="3715504" cy="369332"/>
          </a:xfrm>
          <a:prstGeom prst="rect">
            <a:avLst/>
          </a:prstGeom>
        </p:spPr>
        <p:txBody>
          <a:bodyPr wrap="none">
            <a:spAutoFit/>
          </a:bodyPr>
          <a:lstStyle/>
          <a:p>
            <a:r>
              <a:rPr kumimoji="1" lang="zh-CN" altLang="en-US" b="1" dirty="0">
                <a:latin typeface="Microsoft YaHei" panose="020B0503020204020204" pitchFamily="34" charset="-122"/>
                <a:ea typeface="Microsoft YaHei" panose="020B0503020204020204" pitchFamily="34" charset="-122"/>
              </a:rPr>
              <a:t>信息熵（</a:t>
            </a:r>
            <a:r>
              <a:rPr kumimoji="1" lang="en-US" altLang="zh-CN" b="1" dirty="0">
                <a:latin typeface="Microsoft YaHei" panose="020B0503020204020204" pitchFamily="34" charset="-122"/>
                <a:ea typeface="Microsoft YaHei" panose="020B0503020204020204" pitchFamily="34" charset="-122"/>
              </a:rPr>
              <a:t>Information Entropy</a:t>
            </a:r>
            <a:r>
              <a:rPr kumimoji="1" lang="zh-CN" altLang="en-US" b="1" dirty="0">
                <a:latin typeface="Microsoft YaHei" panose="020B0503020204020204" pitchFamily="34" charset="-122"/>
                <a:ea typeface="Microsoft YaHei" panose="020B0503020204020204" pitchFamily="34" charset="-122"/>
              </a:rPr>
              <a:t>）</a:t>
            </a:r>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0CE479A4-1C50-4C28-B804-2A160E3403CA}"/>
                  </a:ext>
                </a:extLst>
              </p:cNvPr>
              <p:cNvSpPr/>
              <p:nvPr/>
            </p:nvSpPr>
            <p:spPr>
              <a:xfrm>
                <a:off x="1724778" y="2848392"/>
                <a:ext cx="4572000" cy="1161215"/>
              </a:xfrm>
              <a:prstGeom prst="rect">
                <a:avLst/>
              </a:prstGeom>
            </p:spPr>
            <p:txBody>
              <a:bodyPr>
                <a:spAutoFit/>
              </a:bodyPr>
              <a:lstStyle/>
              <a:p>
                <a:pPr algn="ctr"/>
                <a14:m>
                  <m:oMathPara xmlns:m="http://schemas.openxmlformats.org/officeDocument/2006/math">
                    <m:oMathParaPr>
                      <m:jc m:val="centerGroup"/>
                    </m:oMathParaPr>
                    <m:oMath xmlns:m="http://schemas.openxmlformats.org/officeDocument/2006/math">
                      <m:r>
                        <a:rPr lang="en-US" altLang="zh-CN" b="0" i="1" smtClean="0">
                          <a:solidFill>
                            <a:srgbClr val="FF0000"/>
                          </a:solidFill>
                          <a:latin typeface="Cambria Math" panose="02040503050406030204" pitchFamily="18" charset="0"/>
                        </a:rPr>
                        <m:t>𝐸𝑛𝑡𝑟𝑜𝑝𝑦</m:t>
                      </m:r>
                      <m:d>
                        <m:dPr>
                          <m:ctrlPr>
                            <a:rPr lang="zh-CN" altLang="en-US" i="1">
                              <a:solidFill>
                                <a:srgbClr val="FF0000"/>
                              </a:solidFill>
                              <a:latin typeface="Cambria Math" panose="02040503050406030204" pitchFamily="18" charset="0"/>
                            </a:rPr>
                          </m:ctrlPr>
                        </m:dPr>
                        <m:e>
                          <m:r>
                            <a:rPr lang="zh-CN" altLang="en-US" i="1">
                              <a:solidFill>
                                <a:srgbClr val="FF0000"/>
                              </a:solidFill>
                              <a:latin typeface="Cambria Math" panose="02040503050406030204" pitchFamily="18" charset="0"/>
                            </a:rPr>
                            <m:t>𝑥</m:t>
                          </m:r>
                        </m:e>
                      </m:d>
                      <m:r>
                        <a:rPr lang="zh-CN" altLang="en-US">
                          <a:solidFill>
                            <a:srgbClr val="FF0000"/>
                          </a:solidFill>
                          <a:latin typeface="Cambria Math" panose="02040503050406030204" pitchFamily="18" charset="0"/>
                        </a:rPr>
                        <m:t>=</m:t>
                      </m:r>
                      <m:r>
                        <a:rPr lang="zh-CN" altLang="en-US" i="1">
                          <a:solidFill>
                            <a:srgbClr val="FF0000"/>
                          </a:solidFill>
                          <a:latin typeface="Cambria Math" panose="02040503050406030204" pitchFamily="18" charset="0"/>
                        </a:rPr>
                        <m:t>𝐸</m:t>
                      </m:r>
                      <m:d>
                        <m:dPr>
                          <m:ctrlPr>
                            <a:rPr lang="zh-CN" altLang="en-US" i="1">
                              <a:solidFill>
                                <a:srgbClr val="FF0000"/>
                              </a:solidFill>
                              <a:latin typeface="Cambria Math" panose="02040503050406030204" pitchFamily="18" charset="0"/>
                            </a:rPr>
                          </m:ctrlPr>
                        </m:dPr>
                        <m:e>
                          <m:r>
                            <a:rPr lang="zh-CN" altLang="en-US" i="1">
                              <a:solidFill>
                                <a:srgbClr val="FF0000"/>
                              </a:solidFill>
                              <a:latin typeface="Cambria Math" panose="02040503050406030204" pitchFamily="18" charset="0"/>
                            </a:rPr>
                            <m:t>𝐼</m:t>
                          </m:r>
                          <m:d>
                            <m:dPr>
                              <m:ctrlPr>
                                <a:rPr lang="zh-CN" altLang="en-US" i="1">
                                  <a:solidFill>
                                    <a:srgbClr val="FF0000"/>
                                  </a:solidFill>
                                  <a:latin typeface="Cambria Math" panose="02040503050406030204" pitchFamily="18" charset="0"/>
                                </a:rPr>
                              </m:ctrlPr>
                            </m:dPr>
                            <m:e>
                              <m:r>
                                <a:rPr lang="zh-CN" altLang="en-US" i="1">
                                  <a:solidFill>
                                    <a:srgbClr val="FF0000"/>
                                  </a:solidFill>
                                  <a:latin typeface="Cambria Math" panose="02040503050406030204" pitchFamily="18" charset="0"/>
                                </a:rPr>
                                <m:t>𝑋</m:t>
                              </m:r>
                            </m:e>
                          </m:d>
                        </m:e>
                      </m:d>
                      <m:r>
                        <a:rPr lang="zh-CN" altLang="en-US">
                          <a:solidFill>
                            <a:srgbClr val="FF0000"/>
                          </a:solidFill>
                          <a:latin typeface="Cambria Math" panose="02040503050406030204" pitchFamily="18" charset="0"/>
                        </a:rPr>
                        <m:t>=</m:t>
                      </m:r>
                      <m:nary>
                        <m:naryPr>
                          <m:chr m:val="∑"/>
                          <m:limLoc m:val="undOvr"/>
                          <m:ctrlPr>
                            <a:rPr lang="zh-CN" altLang="en-US" i="1">
                              <a:solidFill>
                                <a:srgbClr val="FF0000"/>
                              </a:solidFill>
                              <a:latin typeface="Cambria Math" panose="02040503050406030204" pitchFamily="18" charset="0"/>
                            </a:rPr>
                          </m:ctrlPr>
                        </m:naryPr>
                        <m:sub>
                          <m:r>
                            <a:rPr lang="zh-CN" altLang="en-US" i="1">
                              <a:solidFill>
                                <a:srgbClr val="FF0000"/>
                              </a:solidFill>
                              <a:latin typeface="Cambria Math" panose="02040503050406030204" pitchFamily="18" charset="0"/>
                            </a:rPr>
                            <m:t>𝑖</m:t>
                          </m:r>
                          <m:r>
                            <a:rPr lang="zh-CN" altLang="en-US">
                              <a:solidFill>
                                <a:srgbClr val="FF0000"/>
                              </a:solidFill>
                              <a:latin typeface="Cambria Math" panose="02040503050406030204" pitchFamily="18" charset="0"/>
                            </a:rPr>
                            <m:t>=1</m:t>
                          </m:r>
                        </m:sub>
                        <m:sup>
                          <m:r>
                            <a:rPr lang="zh-CN" altLang="en-US" i="1">
                              <a:solidFill>
                                <a:srgbClr val="FF0000"/>
                              </a:solidFill>
                              <a:latin typeface="Cambria Math" panose="02040503050406030204" pitchFamily="18" charset="0"/>
                            </a:rPr>
                            <m:t>𝑛</m:t>
                          </m:r>
                        </m:sup>
                        <m:e>
                          <m:r>
                            <a:rPr lang="zh-CN" altLang="en-US" i="1">
                              <a:solidFill>
                                <a:srgbClr val="FF0000"/>
                              </a:solidFill>
                              <a:latin typeface="Cambria Math" panose="02040503050406030204" pitchFamily="18" charset="0"/>
                            </a:rPr>
                            <m:t>𝑃</m:t>
                          </m:r>
                          <m:d>
                            <m:dPr>
                              <m:ctrlPr>
                                <a:rPr lang="zh-CN" altLang="en-US" i="1">
                                  <a:solidFill>
                                    <a:srgbClr val="FF0000"/>
                                  </a:solidFill>
                                  <a:latin typeface="Cambria Math" panose="02040503050406030204" pitchFamily="18" charset="0"/>
                                </a:rPr>
                              </m:ctrlPr>
                            </m:dPr>
                            <m:e>
                              <m:sSub>
                                <m:sSubPr>
                                  <m:ctrlPr>
                                    <a:rPr lang="zh-CN" altLang="en-US" i="1">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𝑥</m:t>
                                  </m:r>
                                </m:e>
                                <m:sub>
                                  <m:r>
                                    <a:rPr lang="zh-CN" altLang="en-US" i="1">
                                      <a:solidFill>
                                        <a:srgbClr val="FF0000"/>
                                      </a:solidFill>
                                      <a:latin typeface="Cambria Math" panose="02040503050406030204" pitchFamily="18" charset="0"/>
                                    </a:rPr>
                                    <m:t>𝑖</m:t>
                                  </m:r>
                                </m:sub>
                              </m:sSub>
                            </m:e>
                          </m:d>
                          <m:r>
                            <a:rPr lang="zh-CN" altLang="en-US" i="1">
                              <a:solidFill>
                                <a:srgbClr val="FF0000"/>
                              </a:solidFill>
                              <a:latin typeface="Cambria Math" panose="02040503050406030204" pitchFamily="18" charset="0"/>
                            </a:rPr>
                            <m:t>𝐼</m:t>
                          </m:r>
                          <m:d>
                            <m:dPr>
                              <m:ctrlPr>
                                <a:rPr lang="zh-CN" altLang="en-US" i="1">
                                  <a:solidFill>
                                    <a:srgbClr val="FF0000"/>
                                  </a:solidFill>
                                  <a:latin typeface="Cambria Math" panose="02040503050406030204" pitchFamily="18" charset="0"/>
                                </a:rPr>
                              </m:ctrlPr>
                            </m:dPr>
                            <m:e>
                              <m:sSub>
                                <m:sSubPr>
                                  <m:ctrlPr>
                                    <a:rPr lang="zh-CN" altLang="en-US" i="1">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𝑥</m:t>
                                  </m:r>
                                </m:e>
                                <m:sub>
                                  <m:r>
                                    <a:rPr lang="zh-CN" altLang="en-US" i="1">
                                      <a:solidFill>
                                        <a:srgbClr val="FF0000"/>
                                      </a:solidFill>
                                      <a:latin typeface="Cambria Math" panose="02040503050406030204" pitchFamily="18" charset="0"/>
                                    </a:rPr>
                                    <m:t>𝑖</m:t>
                                  </m:r>
                                </m:sub>
                              </m:sSub>
                            </m:e>
                          </m:d>
                          <m:r>
                            <a:rPr lang="zh-CN" altLang="en-US">
                              <a:solidFill>
                                <a:srgbClr val="FF0000"/>
                              </a:solidFill>
                              <a:latin typeface="Cambria Math" panose="02040503050406030204" pitchFamily="18" charset="0"/>
                            </a:rPr>
                            <m:t>=−</m:t>
                          </m:r>
                          <m:nary>
                            <m:naryPr>
                              <m:chr m:val="∑"/>
                              <m:limLoc m:val="undOvr"/>
                              <m:ctrlPr>
                                <a:rPr lang="zh-CN" altLang="en-US" i="1">
                                  <a:solidFill>
                                    <a:srgbClr val="FF0000"/>
                                  </a:solidFill>
                                  <a:latin typeface="Cambria Math" panose="02040503050406030204" pitchFamily="18" charset="0"/>
                                </a:rPr>
                              </m:ctrlPr>
                            </m:naryPr>
                            <m:sub>
                              <m:r>
                                <a:rPr lang="zh-CN" altLang="en-US" i="1">
                                  <a:solidFill>
                                    <a:srgbClr val="FF0000"/>
                                  </a:solidFill>
                                  <a:latin typeface="Cambria Math" panose="02040503050406030204" pitchFamily="18" charset="0"/>
                                </a:rPr>
                                <m:t>𝑖</m:t>
                              </m:r>
                              <m:r>
                                <a:rPr lang="zh-CN" altLang="en-US">
                                  <a:solidFill>
                                    <a:srgbClr val="FF0000"/>
                                  </a:solidFill>
                                  <a:latin typeface="Cambria Math" panose="02040503050406030204" pitchFamily="18" charset="0"/>
                                </a:rPr>
                                <m:t>=1</m:t>
                              </m:r>
                            </m:sub>
                            <m:sup>
                              <m:r>
                                <a:rPr lang="zh-CN" altLang="en-US" i="1">
                                  <a:solidFill>
                                    <a:srgbClr val="FF0000"/>
                                  </a:solidFill>
                                  <a:latin typeface="Cambria Math" panose="02040503050406030204" pitchFamily="18" charset="0"/>
                                </a:rPr>
                                <m:t>𝑛</m:t>
                              </m:r>
                            </m:sup>
                            <m:e>
                              <m:r>
                                <a:rPr lang="zh-CN" altLang="en-US" i="1">
                                  <a:solidFill>
                                    <a:srgbClr val="FF0000"/>
                                  </a:solidFill>
                                  <a:latin typeface="Cambria Math" panose="02040503050406030204" pitchFamily="18" charset="0"/>
                                </a:rPr>
                                <m:t>𝑝</m:t>
                              </m:r>
                              <m:r>
                                <a:rPr lang="zh-CN" altLang="en-US">
                                  <a:solidFill>
                                    <a:srgbClr val="FF0000"/>
                                  </a:solidFill>
                                  <a:latin typeface="Cambria Math" panose="02040503050406030204" pitchFamily="18" charset="0"/>
                                </a:rPr>
                                <m:t>(</m:t>
                              </m:r>
                              <m:sSub>
                                <m:sSubPr>
                                  <m:ctrlPr>
                                    <a:rPr lang="zh-CN" altLang="en-US" i="1">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𝑥</m:t>
                                  </m:r>
                                </m:e>
                                <m:sub>
                                  <m:r>
                                    <a:rPr lang="zh-CN" altLang="en-US" i="1">
                                      <a:solidFill>
                                        <a:srgbClr val="FF0000"/>
                                      </a:solidFill>
                                      <a:latin typeface="Cambria Math" panose="02040503050406030204" pitchFamily="18" charset="0"/>
                                    </a:rPr>
                                    <m:t>𝑖</m:t>
                                  </m:r>
                                </m:sub>
                              </m:sSub>
                              <m:r>
                                <a:rPr lang="zh-CN" altLang="en-US">
                                  <a:solidFill>
                                    <a:srgbClr val="FF0000"/>
                                  </a:solidFill>
                                  <a:latin typeface="Cambria Math" panose="02040503050406030204" pitchFamily="18" charset="0"/>
                                </a:rPr>
                                <m:t>)</m:t>
                              </m:r>
                              <m:func>
                                <m:funcPr>
                                  <m:ctrlPr>
                                    <a:rPr lang="zh-CN" altLang="en-US" i="1">
                                      <a:solidFill>
                                        <a:srgbClr val="FF0000"/>
                                      </a:solidFill>
                                      <a:latin typeface="Cambria Math" panose="02040503050406030204" pitchFamily="18" charset="0"/>
                                    </a:rPr>
                                  </m:ctrlPr>
                                </m:funcPr>
                                <m:fName>
                                  <m:sSub>
                                    <m:sSubPr>
                                      <m:ctrlPr>
                                        <a:rPr lang="zh-CN" altLang="en-US" i="1">
                                          <a:solidFill>
                                            <a:srgbClr val="FF0000"/>
                                          </a:solidFill>
                                          <a:latin typeface="Cambria Math" panose="02040503050406030204" pitchFamily="18" charset="0"/>
                                        </a:rPr>
                                      </m:ctrlPr>
                                    </m:sSubPr>
                                    <m:e>
                                      <m:r>
                                        <m:rPr>
                                          <m:sty m:val="p"/>
                                        </m:rPr>
                                        <a:rPr lang="zh-CN" altLang="en-US">
                                          <a:solidFill>
                                            <a:srgbClr val="FF0000"/>
                                          </a:solidFill>
                                          <a:latin typeface="Cambria Math" panose="02040503050406030204" pitchFamily="18" charset="0"/>
                                        </a:rPr>
                                        <m:t>log</m:t>
                                      </m:r>
                                    </m:e>
                                    <m:sub>
                                      <m:r>
                                        <a:rPr lang="zh-CN" altLang="en-US" i="1">
                                          <a:solidFill>
                                            <a:srgbClr val="FF0000"/>
                                          </a:solidFill>
                                          <a:latin typeface="Cambria Math" panose="02040503050406030204" pitchFamily="18" charset="0"/>
                                        </a:rPr>
                                        <m:t>𝑏</m:t>
                                      </m:r>
                                    </m:sub>
                                  </m:sSub>
                                </m:fName>
                                <m:e>
                                  <m:d>
                                    <m:dPr>
                                      <m:begChr m:val=""/>
                                      <m:ctrlPr>
                                        <a:rPr lang="zh-CN" altLang="en-US" i="1">
                                          <a:solidFill>
                                            <a:srgbClr val="FF0000"/>
                                          </a:solidFill>
                                          <a:latin typeface="Cambria Math" panose="02040503050406030204" pitchFamily="18" charset="0"/>
                                        </a:rPr>
                                      </m:ctrlPr>
                                    </m:dPr>
                                    <m:e>
                                      <m:r>
                                        <a:rPr lang="zh-CN" altLang="en-US" i="1">
                                          <a:solidFill>
                                            <a:srgbClr val="FF0000"/>
                                          </a:solidFill>
                                          <a:latin typeface="Cambria Math" panose="02040503050406030204" pitchFamily="18" charset="0"/>
                                        </a:rPr>
                                        <m:t>𝑝</m:t>
                                      </m:r>
                                      <m:r>
                                        <a:rPr lang="zh-CN" altLang="en-US">
                                          <a:solidFill>
                                            <a:srgbClr val="FF0000"/>
                                          </a:solidFill>
                                          <a:latin typeface="Cambria Math" panose="02040503050406030204" pitchFamily="18" charset="0"/>
                                        </a:rPr>
                                        <m:t>(</m:t>
                                      </m:r>
                                      <m:sSub>
                                        <m:sSubPr>
                                          <m:ctrlPr>
                                            <a:rPr lang="zh-CN" altLang="en-US" i="1">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𝑥</m:t>
                                          </m:r>
                                        </m:e>
                                        <m:sub>
                                          <m:r>
                                            <a:rPr lang="zh-CN" altLang="en-US" i="1">
                                              <a:solidFill>
                                                <a:srgbClr val="FF0000"/>
                                              </a:solidFill>
                                              <a:latin typeface="Cambria Math" panose="02040503050406030204" pitchFamily="18" charset="0"/>
                                            </a:rPr>
                                            <m:t>𝑖</m:t>
                                          </m:r>
                                        </m:sub>
                                      </m:sSub>
                                    </m:e>
                                  </m:d>
                                </m:e>
                              </m:func>
                            </m:e>
                          </m:nary>
                        </m:e>
                      </m:nary>
                    </m:oMath>
                  </m:oMathPara>
                </a14:m>
                <a:endParaRPr lang="zh-CN" altLang="en-US" dirty="0"/>
              </a:p>
            </p:txBody>
          </p:sp>
        </mc:Choice>
        <mc:Fallback xmlns="">
          <p:sp>
            <p:nvSpPr>
              <p:cNvPr id="10" name="矩形 9">
                <a:extLst>
                  <a:ext uri="{FF2B5EF4-FFF2-40B4-BE49-F238E27FC236}">
                    <a16:creationId xmlns:a16="http://schemas.microsoft.com/office/drawing/2014/main" id="{0CE479A4-1C50-4C28-B804-2A160E3403CA}"/>
                  </a:ext>
                </a:extLst>
              </p:cNvPr>
              <p:cNvSpPr>
                <a:spLocks noRot="1" noChangeAspect="1" noMove="1" noResize="1" noEditPoints="1" noAdjustHandles="1" noChangeArrowheads="1" noChangeShapeType="1" noTextEdit="1"/>
              </p:cNvSpPr>
              <p:nvPr/>
            </p:nvSpPr>
            <p:spPr>
              <a:xfrm>
                <a:off x="1724778" y="2848392"/>
                <a:ext cx="4572000" cy="1161215"/>
              </a:xfrm>
              <a:prstGeom prst="rect">
                <a:avLst/>
              </a:prstGeom>
              <a:blipFill>
                <a:blip r:embed="rId3"/>
                <a:stretch>
                  <a:fillRect/>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EADAC57C-24D3-4C2A-AA6F-5212E15007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31153" y="1879899"/>
            <a:ext cx="2117573" cy="2826571"/>
          </a:xfrm>
          <a:prstGeom prst="rect">
            <a:avLst/>
          </a:prstGeom>
        </p:spPr>
      </p:pic>
      <p:sp>
        <p:nvSpPr>
          <p:cNvPr id="15" name="矩形 14">
            <a:extLst>
              <a:ext uri="{FF2B5EF4-FFF2-40B4-BE49-F238E27FC236}">
                <a16:creationId xmlns:a16="http://schemas.microsoft.com/office/drawing/2014/main" id="{5BEC8458-AE7B-4F00-B8E3-BD2FF6E51CBA}"/>
              </a:ext>
            </a:extLst>
          </p:cNvPr>
          <p:cNvSpPr/>
          <p:nvPr/>
        </p:nvSpPr>
        <p:spPr>
          <a:xfrm>
            <a:off x="822960" y="4793434"/>
            <a:ext cx="4572000" cy="1107996"/>
          </a:xfrm>
          <a:prstGeom prst="rect">
            <a:avLst/>
          </a:prstGeom>
        </p:spPr>
        <p:txBody>
          <a:bodyPr>
            <a:spAutoFit/>
          </a:bodyPr>
          <a:lstStyle/>
          <a:p>
            <a:r>
              <a:rPr lang="en-US" altLang="zh-CN"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在信息世界里，熵越低，其反映的信息量越低，代表数据可以压缩的程度越高；熵越高，其反映的信息量也越高，则代表数据可以压缩的程度越低。</a:t>
            </a:r>
            <a:endParaRPr lang="zh-CN" altLang="en-US" sz="1600" dirty="0"/>
          </a:p>
        </p:txBody>
      </p:sp>
      <p:sp>
        <p:nvSpPr>
          <p:cNvPr id="2" name="矩形 1">
            <a:extLst>
              <a:ext uri="{FF2B5EF4-FFF2-40B4-BE49-F238E27FC236}">
                <a16:creationId xmlns:a16="http://schemas.microsoft.com/office/drawing/2014/main" id="{8B6CE4EC-F899-41FA-8427-176CDE581586}"/>
              </a:ext>
            </a:extLst>
          </p:cNvPr>
          <p:cNvSpPr/>
          <p:nvPr/>
        </p:nvSpPr>
        <p:spPr>
          <a:xfrm>
            <a:off x="628650" y="6277303"/>
            <a:ext cx="7616415" cy="261610"/>
          </a:xfrm>
          <a:prstGeom prst="rect">
            <a:avLst/>
          </a:prstGeom>
        </p:spPr>
        <p:txBody>
          <a:bodyPr wrap="square">
            <a:spAutoFit/>
          </a:bodyPr>
          <a:lstStyle/>
          <a:p>
            <a:r>
              <a:rPr lang="en-US" altLang="zh-CN" sz="1100" dirty="0">
                <a:latin typeface="Times New Roman" panose="02020603050405020304" pitchFamily="18" charset="0"/>
                <a:cs typeface="Times New Roman" panose="02020603050405020304" pitchFamily="18" charset="0"/>
              </a:rPr>
              <a:t>Shannon C E . A Mathematical Theory of Communication[J]. The Bell System Technical Journal, 1948, 27.</a:t>
            </a:r>
          </a:p>
        </p:txBody>
      </p:sp>
    </p:spTree>
    <p:extLst>
      <p:ext uri="{BB962C8B-B14F-4D97-AF65-F5344CB8AC3E}">
        <p14:creationId xmlns:p14="http://schemas.microsoft.com/office/powerpoint/2010/main" val="443631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6CF05EC-F6C7-AD47-B656-DBCED1AFF33B}"/>
              </a:ext>
            </a:extLst>
          </p:cNvPr>
          <p:cNvSpPr>
            <a:spLocks noGrp="1"/>
          </p:cNvSpPr>
          <p:nvPr>
            <p:ph type="sldNum" sz="quarter" idx="12"/>
          </p:nvPr>
        </p:nvSpPr>
        <p:spPr/>
        <p:txBody>
          <a:bodyPr/>
          <a:lstStyle/>
          <a:p>
            <a:pPr>
              <a:defRPr/>
            </a:pPr>
            <a:fld id="{6A90D09A-ED5D-47CC-A45F-D492BA9A6C1B}" type="slidenum">
              <a:rPr lang="en-US" altLang="zh-CN" smtClean="0">
                <a:solidFill>
                  <a:srgbClr val="000000"/>
                </a:solidFill>
              </a:rPr>
              <a:t>6</a:t>
            </a:fld>
            <a:endParaRPr lang="en-US" altLang="zh-CN" dirty="0">
              <a:solidFill>
                <a:srgbClr val="000000"/>
              </a:solidFill>
            </a:endParaRPr>
          </a:p>
        </p:txBody>
      </p:sp>
      <p:sp>
        <p:nvSpPr>
          <p:cNvPr id="5" name="矩形 4">
            <a:extLst>
              <a:ext uri="{FF2B5EF4-FFF2-40B4-BE49-F238E27FC236}">
                <a16:creationId xmlns:a16="http://schemas.microsoft.com/office/drawing/2014/main" id="{A0616143-7562-F440-BAA2-878397D6EA14}"/>
              </a:ext>
            </a:extLst>
          </p:cNvPr>
          <p:cNvSpPr/>
          <p:nvPr/>
        </p:nvSpPr>
        <p:spPr>
          <a:xfrm>
            <a:off x="1" y="905630"/>
            <a:ext cx="9144000" cy="550862"/>
          </a:xfrm>
          <a:prstGeom prst="rect">
            <a:avLst/>
          </a:prstGeom>
          <a:solidFill>
            <a:schemeClr val="accent5">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Rectangle 47">
            <a:extLst>
              <a:ext uri="{FF2B5EF4-FFF2-40B4-BE49-F238E27FC236}">
                <a16:creationId xmlns:a16="http://schemas.microsoft.com/office/drawing/2014/main" id="{ABCCC83A-5D6A-FB44-B749-915777A44148}"/>
              </a:ext>
            </a:extLst>
          </p:cNvPr>
          <p:cNvSpPr>
            <a:spLocks noChangeArrowheads="1"/>
          </p:cNvSpPr>
          <p:nvPr/>
        </p:nvSpPr>
        <p:spPr bwMode="auto">
          <a:xfrm>
            <a:off x="295274" y="921312"/>
            <a:ext cx="19367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3200" b="1" dirty="0">
                <a:latin typeface="微软雅黑" panose="020B0503020204020204" pitchFamily="34" charset="-122"/>
                <a:ea typeface="微软雅黑" panose="020B0503020204020204" pitchFamily="34" charset="-122"/>
                <a:cs typeface="Arial" panose="020B0604020202020204" pitchFamily="34" charset="0"/>
              </a:rPr>
              <a:t>发展历程</a:t>
            </a:r>
            <a:endParaRPr lang="en-US" altLang="zh-CN" sz="3200" b="1"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12" name="图片 11">
            <a:extLst>
              <a:ext uri="{FF2B5EF4-FFF2-40B4-BE49-F238E27FC236}">
                <a16:creationId xmlns:a16="http://schemas.microsoft.com/office/drawing/2014/main" id="{C2F1A956-0763-482C-8F49-F7DEE7CAE7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268831"/>
            <a:ext cx="9144000" cy="3275180"/>
          </a:xfrm>
          <a:prstGeom prst="rect">
            <a:avLst/>
          </a:prstGeom>
        </p:spPr>
      </p:pic>
    </p:spTree>
    <p:extLst>
      <p:ext uri="{BB962C8B-B14F-4D97-AF65-F5344CB8AC3E}">
        <p14:creationId xmlns:p14="http://schemas.microsoft.com/office/powerpoint/2010/main" val="198546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BA6AC5B-F508-49B1-8C06-3EE193DEE145}"/>
              </a:ext>
            </a:extLst>
          </p:cNvPr>
          <p:cNvSpPr>
            <a:spLocks noGrp="1"/>
          </p:cNvSpPr>
          <p:nvPr>
            <p:ph type="sldNum" sz="quarter" idx="12"/>
          </p:nvPr>
        </p:nvSpPr>
        <p:spPr/>
        <p:txBody>
          <a:bodyPr/>
          <a:lstStyle/>
          <a:p>
            <a:pPr>
              <a:defRPr/>
            </a:pPr>
            <a:fld id="{6A90D09A-ED5D-47CC-A45F-D492BA9A6C1B}" type="slidenum">
              <a:rPr lang="en-US" altLang="zh-CN" smtClean="0">
                <a:solidFill>
                  <a:srgbClr val="000000"/>
                </a:solidFill>
              </a:rPr>
              <a:t>7</a:t>
            </a:fld>
            <a:endParaRPr lang="en-US" altLang="zh-CN" dirty="0">
              <a:solidFill>
                <a:srgbClr val="000000"/>
              </a:solidFill>
            </a:endParaRPr>
          </a:p>
        </p:txBody>
      </p:sp>
      <p:sp>
        <p:nvSpPr>
          <p:cNvPr id="5" name="矩形 4">
            <a:extLst>
              <a:ext uri="{FF2B5EF4-FFF2-40B4-BE49-F238E27FC236}">
                <a16:creationId xmlns:a16="http://schemas.microsoft.com/office/drawing/2014/main" id="{E5B85290-549D-42FB-A451-D609F1567673}"/>
              </a:ext>
            </a:extLst>
          </p:cNvPr>
          <p:cNvSpPr/>
          <p:nvPr/>
        </p:nvSpPr>
        <p:spPr>
          <a:xfrm>
            <a:off x="1" y="905630"/>
            <a:ext cx="9144000" cy="550862"/>
          </a:xfrm>
          <a:prstGeom prst="rect">
            <a:avLst/>
          </a:prstGeom>
          <a:solidFill>
            <a:schemeClr val="accent5">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Rectangle 47">
            <a:extLst>
              <a:ext uri="{FF2B5EF4-FFF2-40B4-BE49-F238E27FC236}">
                <a16:creationId xmlns:a16="http://schemas.microsoft.com/office/drawing/2014/main" id="{DF0C7D3F-B5E8-42DE-944F-C450EE7D2578}"/>
              </a:ext>
            </a:extLst>
          </p:cNvPr>
          <p:cNvSpPr>
            <a:spLocks noChangeArrowheads="1"/>
          </p:cNvSpPr>
          <p:nvPr/>
        </p:nvSpPr>
        <p:spPr bwMode="auto">
          <a:xfrm>
            <a:off x="295274" y="921312"/>
            <a:ext cx="19367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3200" b="1" dirty="0">
                <a:latin typeface="微软雅黑" panose="020B0503020204020204" pitchFamily="34" charset="-122"/>
                <a:ea typeface="微软雅黑" panose="020B0503020204020204" pitchFamily="34" charset="-122"/>
                <a:cs typeface="Arial" panose="020B0604020202020204" pitchFamily="34" charset="0"/>
              </a:rPr>
              <a:t>基本流程</a:t>
            </a:r>
            <a:endParaRPr lang="en-US" altLang="zh-CN" sz="32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矩形 8">
            <a:extLst>
              <a:ext uri="{FF2B5EF4-FFF2-40B4-BE49-F238E27FC236}">
                <a16:creationId xmlns:a16="http://schemas.microsoft.com/office/drawing/2014/main" id="{F753A151-FC74-4C29-9F1F-1567524C9BF5}"/>
              </a:ext>
            </a:extLst>
          </p:cNvPr>
          <p:cNvSpPr/>
          <p:nvPr/>
        </p:nvSpPr>
        <p:spPr>
          <a:xfrm>
            <a:off x="295274" y="1837667"/>
            <a:ext cx="3416320" cy="369332"/>
          </a:xfrm>
          <a:prstGeom prst="rect">
            <a:avLst/>
          </a:prstGeom>
        </p:spPr>
        <p:txBody>
          <a:bodyPr wrap="none">
            <a:spAutoFit/>
          </a:bodyPr>
          <a:lstStyle/>
          <a:p>
            <a:r>
              <a:rPr kumimoji="1" lang="zh-CN" altLang="en-US" b="1" dirty="0">
                <a:latin typeface="Microsoft YaHei" panose="020B0503020204020204" pitchFamily="34" charset="-122"/>
                <a:ea typeface="Microsoft YaHei" panose="020B0503020204020204" pitchFamily="34" charset="-122"/>
              </a:rPr>
              <a:t>数据去重技术的基本流程示意图</a:t>
            </a:r>
          </a:p>
        </p:txBody>
      </p:sp>
      <p:pic>
        <p:nvPicPr>
          <p:cNvPr id="11" name="图片 10">
            <a:extLst>
              <a:ext uri="{FF2B5EF4-FFF2-40B4-BE49-F238E27FC236}">
                <a16:creationId xmlns:a16="http://schemas.microsoft.com/office/drawing/2014/main" id="{92F378A8-45D2-47AE-8EE5-2490F7B3F2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9225" y="2601496"/>
            <a:ext cx="6305550" cy="2609850"/>
          </a:xfrm>
          <a:prstGeom prst="rect">
            <a:avLst/>
          </a:prstGeom>
        </p:spPr>
      </p:pic>
    </p:spTree>
    <p:extLst>
      <p:ext uri="{BB962C8B-B14F-4D97-AF65-F5344CB8AC3E}">
        <p14:creationId xmlns:p14="http://schemas.microsoft.com/office/powerpoint/2010/main" val="3165187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8D101CF1-DE48-4D52-A6A0-9E84542ED58D}"/>
              </a:ext>
            </a:extLst>
          </p:cNvPr>
          <p:cNvSpPr>
            <a:spLocks noGrp="1"/>
          </p:cNvSpPr>
          <p:nvPr>
            <p:ph type="sldNum" sz="quarter" idx="12"/>
          </p:nvPr>
        </p:nvSpPr>
        <p:spPr/>
        <p:txBody>
          <a:bodyPr/>
          <a:lstStyle/>
          <a:p>
            <a:pPr>
              <a:defRPr/>
            </a:pPr>
            <a:fld id="{6A90D09A-ED5D-47CC-A45F-D492BA9A6C1B}" type="slidenum">
              <a:rPr lang="en-US" altLang="zh-CN" smtClean="0">
                <a:solidFill>
                  <a:srgbClr val="000000"/>
                </a:solidFill>
              </a:rPr>
              <a:t>8</a:t>
            </a:fld>
            <a:endParaRPr lang="en-US" altLang="zh-CN" dirty="0">
              <a:solidFill>
                <a:srgbClr val="000000"/>
              </a:solidFill>
            </a:endParaRPr>
          </a:p>
        </p:txBody>
      </p:sp>
      <p:sp>
        <p:nvSpPr>
          <p:cNvPr id="6" name="矩形 5">
            <a:extLst>
              <a:ext uri="{FF2B5EF4-FFF2-40B4-BE49-F238E27FC236}">
                <a16:creationId xmlns:a16="http://schemas.microsoft.com/office/drawing/2014/main" id="{7DE3B21F-2C04-4DC2-8C72-E37BBE8BE1A1}"/>
              </a:ext>
            </a:extLst>
          </p:cNvPr>
          <p:cNvSpPr/>
          <p:nvPr/>
        </p:nvSpPr>
        <p:spPr>
          <a:xfrm>
            <a:off x="1" y="905630"/>
            <a:ext cx="9144000" cy="550862"/>
          </a:xfrm>
          <a:prstGeom prst="rect">
            <a:avLst/>
          </a:prstGeom>
          <a:solidFill>
            <a:schemeClr val="accent5">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Rectangle 47">
            <a:extLst>
              <a:ext uri="{FF2B5EF4-FFF2-40B4-BE49-F238E27FC236}">
                <a16:creationId xmlns:a16="http://schemas.microsoft.com/office/drawing/2014/main" id="{D8B1EE0D-7358-4897-920B-20727F274FC7}"/>
              </a:ext>
            </a:extLst>
          </p:cNvPr>
          <p:cNvSpPr>
            <a:spLocks noChangeArrowheads="1"/>
          </p:cNvSpPr>
          <p:nvPr/>
        </p:nvSpPr>
        <p:spPr bwMode="auto">
          <a:xfrm>
            <a:off x="295274" y="921312"/>
            <a:ext cx="19367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3200" b="1" dirty="0">
                <a:latin typeface="微软雅黑" panose="020B0503020204020204" pitchFamily="34" charset="-122"/>
                <a:ea typeface="微软雅黑" panose="020B0503020204020204" pitchFamily="34" charset="-122"/>
                <a:cs typeface="Arial" panose="020B0604020202020204" pitchFamily="34" charset="0"/>
              </a:rPr>
              <a:t>基本流程</a:t>
            </a:r>
            <a:endParaRPr lang="en-US" altLang="zh-CN" sz="32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矩形 7">
            <a:extLst>
              <a:ext uri="{FF2B5EF4-FFF2-40B4-BE49-F238E27FC236}">
                <a16:creationId xmlns:a16="http://schemas.microsoft.com/office/drawing/2014/main" id="{2ED722AD-2EB1-49D3-B0D4-170CC27C0861}"/>
              </a:ext>
            </a:extLst>
          </p:cNvPr>
          <p:cNvSpPr/>
          <p:nvPr/>
        </p:nvSpPr>
        <p:spPr>
          <a:xfrm>
            <a:off x="347662" y="1560783"/>
            <a:ext cx="1107996" cy="369332"/>
          </a:xfrm>
          <a:prstGeom prst="rect">
            <a:avLst/>
          </a:prstGeom>
        </p:spPr>
        <p:txBody>
          <a:bodyPr wrap="none">
            <a:spAutoFit/>
          </a:bodyPr>
          <a:lstStyle/>
          <a:p>
            <a:r>
              <a:rPr kumimoji="1" lang="zh-CN" altLang="en-US" b="1" dirty="0">
                <a:latin typeface="Microsoft YaHei" panose="020B0503020204020204" pitchFamily="34" charset="-122"/>
                <a:ea typeface="Microsoft YaHei" panose="020B0503020204020204" pitchFamily="34" charset="-122"/>
              </a:rPr>
              <a:t>数据分块</a:t>
            </a:r>
          </a:p>
        </p:txBody>
      </p:sp>
      <p:sp>
        <p:nvSpPr>
          <p:cNvPr id="9" name="文本框 8">
            <a:extLst>
              <a:ext uri="{FF2B5EF4-FFF2-40B4-BE49-F238E27FC236}">
                <a16:creationId xmlns:a16="http://schemas.microsoft.com/office/drawing/2014/main" id="{A0609126-F7F1-4C06-9516-6F9548D577A6}"/>
              </a:ext>
            </a:extLst>
          </p:cNvPr>
          <p:cNvSpPr txBox="1"/>
          <p:nvPr/>
        </p:nvSpPr>
        <p:spPr>
          <a:xfrm>
            <a:off x="675883" y="2034406"/>
            <a:ext cx="8414329" cy="1077218"/>
          </a:xfrm>
          <a:prstGeom prst="rect">
            <a:avLst/>
          </a:prstGeom>
          <a:noFill/>
        </p:spPr>
        <p:txBody>
          <a:bodyPr wrap="square" rtlCol="0">
            <a:spAutoFit/>
          </a:bodyPr>
          <a:lstStyle/>
          <a:p>
            <a:r>
              <a:rPr lang="zh-CN" altLang="en-US" sz="1600" b="1" dirty="0">
                <a:latin typeface="SimSun" panose="02010600030101010101" pitchFamily="2" charset="-122"/>
                <a:ea typeface="SimSun" panose="02010600030101010101" pitchFamily="2" charset="-122"/>
              </a:rPr>
              <a:t>定长分块</a:t>
            </a:r>
            <a:r>
              <a:rPr lang="zh-CN" altLang="en-US" sz="1600" b="1" dirty="0">
                <a:latin typeface="Times New Roman" panose="02020603050405020304" pitchFamily="18" charset="0"/>
                <a:ea typeface="SimSun" panose="02010600030101010101" pitchFamily="2" charset="-122"/>
                <a:cs typeface="Times New Roman" panose="02020603050405020304" pitchFamily="18" charset="0"/>
              </a:rPr>
              <a:t>（</a:t>
            </a:r>
            <a:r>
              <a:rPr lang="en-US" altLang="zh-CN" sz="1600" b="1" dirty="0">
                <a:latin typeface="Times New Roman" panose="02020603050405020304" pitchFamily="18" charset="0"/>
                <a:ea typeface="SimSun" panose="02010600030101010101" pitchFamily="2" charset="-122"/>
                <a:cs typeface="Times New Roman" panose="02020603050405020304" pitchFamily="18" charset="0"/>
              </a:rPr>
              <a:t>The Fixed-Size Chunking</a:t>
            </a:r>
            <a:r>
              <a:rPr lang="zh-CN" altLang="en-US" sz="1600" b="1" dirty="0">
                <a:latin typeface="Times New Roman" panose="02020603050405020304" pitchFamily="18" charset="0"/>
                <a:ea typeface="SimSun" panose="02010600030101010101" pitchFamily="2" charset="-122"/>
                <a:cs typeface="Times New Roman" panose="02020603050405020304" pitchFamily="18" charset="0"/>
              </a:rPr>
              <a:t>）</a:t>
            </a:r>
            <a:r>
              <a:rPr lang="zh-CN" altLang="en-US" sz="1600" b="1" dirty="0">
                <a:latin typeface="SimSun" panose="02010600030101010101" pitchFamily="2" charset="-122"/>
                <a:ea typeface="SimSun" panose="02010600030101010101" pitchFamily="2" charset="-122"/>
              </a:rPr>
              <a:t>：</a:t>
            </a:r>
            <a:endParaRPr lang="en-US" altLang="zh-CN" sz="1600" dirty="0">
              <a:latin typeface="SimSun" panose="02010600030101010101" pitchFamily="2" charset="-122"/>
              <a:ea typeface="SimSun" panose="02010600030101010101" pitchFamily="2" charset="-122"/>
            </a:endParaRPr>
          </a:p>
          <a:p>
            <a:pPr algn="just"/>
            <a:endParaRPr lang="en-US" altLang="zh-CN" sz="1600" dirty="0">
              <a:latin typeface="SimSun" panose="02010600030101010101" pitchFamily="2" charset="-122"/>
              <a:ea typeface="SimSun" panose="02010600030101010101" pitchFamily="2" charset="-122"/>
            </a:endParaRPr>
          </a:p>
          <a:p>
            <a:pPr algn="just"/>
            <a:r>
              <a:rPr lang="zh-CN" altLang="en-US" sz="1600" dirty="0">
                <a:latin typeface="SimSun" panose="02010600030101010101" pitchFamily="2" charset="-122"/>
                <a:ea typeface="SimSun" panose="02010600030101010101" pitchFamily="2" charset="-122"/>
              </a:rPr>
              <a:t>若输入数据流发生改变，所有数据块的边界均会发生改变，导致修改前的相同的数据块变得不同，从而发生</a:t>
            </a:r>
            <a:r>
              <a:rPr lang="zh-CN" altLang="en-US" sz="1600" dirty="0">
                <a:solidFill>
                  <a:srgbClr val="FF0000"/>
                </a:solidFill>
                <a:latin typeface="SimSun" panose="02010600030101010101" pitchFamily="2" charset="-122"/>
                <a:ea typeface="SimSun" panose="02010600030101010101" pitchFamily="2" charset="-122"/>
              </a:rPr>
              <a:t>边界位移（</a:t>
            </a:r>
            <a:r>
              <a:rPr lang="en-US" altLang="zh-CN" sz="16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boundary-shift</a:t>
            </a:r>
            <a:r>
              <a:rPr lang="zh-CN" altLang="en-US" sz="1600" dirty="0">
                <a:solidFill>
                  <a:srgbClr val="FF0000"/>
                </a:solidFill>
                <a:latin typeface="SimSun" panose="02010600030101010101" pitchFamily="2" charset="-122"/>
                <a:ea typeface="SimSun" panose="02010600030101010101" pitchFamily="2" charset="-122"/>
              </a:rPr>
              <a:t>）</a:t>
            </a:r>
            <a:r>
              <a:rPr lang="zh-CN" altLang="en-US" sz="1600" dirty="0">
                <a:latin typeface="SimSun" panose="02010600030101010101" pitchFamily="2" charset="-122"/>
                <a:ea typeface="SimSun" panose="02010600030101010101" pitchFamily="2" charset="-122"/>
              </a:rPr>
              <a:t>的问题，造成</a:t>
            </a:r>
            <a:r>
              <a:rPr lang="zh-CN" altLang="en-US" sz="1600" dirty="0">
                <a:solidFill>
                  <a:srgbClr val="FF0000"/>
                </a:solidFill>
                <a:latin typeface="SimSun" panose="02010600030101010101" pitchFamily="2" charset="-122"/>
                <a:ea typeface="SimSun" panose="02010600030101010101" pitchFamily="2" charset="-122"/>
              </a:rPr>
              <a:t>重复数据识别率降低</a:t>
            </a:r>
            <a:r>
              <a:rPr lang="zh-CN" altLang="en-US" sz="1600" dirty="0">
                <a:latin typeface="SimSun" panose="02010600030101010101" pitchFamily="2" charset="-122"/>
                <a:ea typeface="SimSun" panose="02010600030101010101" pitchFamily="2" charset="-122"/>
              </a:rPr>
              <a:t>。</a:t>
            </a:r>
          </a:p>
        </p:txBody>
      </p:sp>
      <p:grpSp>
        <p:nvGrpSpPr>
          <p:cNvPr id="10" name="组合 24">
            <a:extLst>
              <a:ext uri="{FF2B5EF4-FFF2-40B4-BE49-F238E27FC236}">
                <a16:creationId xmlns:a16="http://schemas.microsoft.com/office/drawing/2014/main" id="{9D5BA65E-2ECB-4ED4-8BA3-CFC8A1638207}"/>
              </a:ext>
            </a:extLst>
          </p:cNvPr>
          <p:cNvGrpSpPr>
            <a:grpSpLocks/>
          </p:cNvGrpSpPr>
          <p:nvPr/>
        </p:nvGrpSpPr>
        <p:grpSpPr bwMode="auto">
          <a:xfrm>
            <a:off x="293295" y="2034406"/>
            <a:ext cx="382588" cy="382588"/>
            <a:chOff x="366820" y="355496"/>
            <a:chExt cx="629846" cy="629846"/>
          </a:xfrm>
        </p:grpSpPr>
        <p:sp>
          <p:nvSpPr>
            <p:cNvPr id="11" name="椭圆 10">
              <a:extLst>
                <a:ext uri="{FF2B5EF4-FFF2-40B4-BE49-F238E27FC236}">
                  <a16:creationId xmlns:a16="http://schemas.microsoft.com/office/drawing/2014/main" id="{2F588FC0-A7B8-48E5-82DE-CD013D47652A}"/>
                </a:ext>
              </a:extLst>
            </p:cNvPr>
            <p:cNvSpPr/>
            <p:nvPr/>
          </p:nvSpPr>
          <p:spPr>
            <a:xfrm>
              <a:off x="366820" y="355496"/>
              <a:ext cx="629846" cy="629846"/>
            </a:xfrm>
            <a:prstGeom prst="ellipse">
              <a:avLst/>
            </a:prstGeom>
            <a:solidFill>
              <a:srgbClr val="1983B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2" name="Freeform 40">
              <a:extLst>
                <a:ext uri="{FF2B5EF4-FFF2-40B4-BE49-F238E27FC236}">
                  <a16:creationId xmlns:a16="http://schemas.microsoft.com/office/drawing/2014/main" id="{B5289810-0DE1-4C1D-AFCF-7F3355C38D26}"/>
                </a:ext>
              </a:extLst>
            </p:cNvPr>
            <p:cNvSpPr>
              <a:spLocks noEditPoints="1"/>
            </p:cNvSpPr>
            <p:nvPr/>
          </p:nvSpPr>
          <p:spPr bwMode="auto">
            <a:xfrm>
              <a:off x="453065" y="475715"/>
              <a:ext cx="392020" cy="389407"/>
            </a:xfrm>
            <a:custGeom>
              <a:avLst/>
              <a:gdLst>
                <a:gd name="T0" fmla="*/ 179900 w 473"/>
                <a:gd name="T1" fmla="*/ 316918 h 473"/>
                <a:gd name="T2" fmla="*/ 269851 w 473"/>
                <a:gd name="T3" fmla="*/ 494726 h 473"/>
                <a:gd name="T4" fmla="*/ 494726 w 473"/>
                <a:gd name="T5" fmla="*/ 0 h 473"/>
                <a:gd name="T6" fmla="*/ 0 w 473"/>
                <a:gd name="T7" fmla="*/ 237427 h 473"/>
                <a:gd name="T8" fmla="*/ 179900 w 473"/>
                <a:gd name="T9" fmla="*/ 316918 h 473"/>
                <a:gd name="T10" fmla="*/ 185130 w 473"/>
                <a:gd name="T11" fmla="*/ 297045 h 473"/>
                <a:gd name="T12" fmla="*/ 49159 w 473"/>
                <a:gd name="T13" fmla="*/ 234289 h 473"/>
                <a:gd name="T14" fmla="*/ 427786 w 473"/>
                <a:gd name="T15" fmla="*/ 54388 h 473"/>
                <a:gd name="T16" fmla="*/ 185130 w 473"/>
                <a:gd name="T17" fmla="*/ 297045 h 473"/>
                <a:gd name="T18" fmla="*/ 269851 w 473"/>
                <a:gd name="T19" fmla="*/ 447659 h 473"/>
                <a:gd name="T20" fmla="*/ 199773 w 473"/>
                <a:gd name="T21" fmla="*/ 309596 h 473"/>
                <a:gd name="T22" fmla="*/ 442429 w 473"/>
                <a:gd name="T23" fmla="*/ 63802 h 473"/>
                <a:gd name="T24" fmla="*/ 269851 w 473"/>
                <a:gd name="T25" fmla="*/ 447659 h 4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73" h="473">
                  <a:moveTo>
                    <a:pt x="172" y="303"/>
                  </a:moveTo>
                  <a:lnTo>
                    <a:pt x="258" y="473"/>
                  </a:lnTo>
                  <a:lnTo>
                    <a:pt x="473" y="0"/>
                  </a:lnTo>
                  <a:lnTo>
                    <a:pt x="0" y="227"/>
                  </a:lnTo>
                  <a:lnTo>
                    <a:pt x="172" y="303"/>
                  </a:lnTo>
                  <a:close/>
                  <a:moveTo>
                    <a:pt x="177" y="284"/>
                  </a:moveTo>
                  <a:lnTo>
                    <a:pt x="47" y="224"/>
                  </a:lnTo>
                  <a:lnTo>
                    <a:pt x="409" y="52"/>
                  </a:lnTo>
                  <a:lnTo>
                    <a:pt x="177" y="284"/>
                  </a:lnTo>
                  <a:close/>
                  <a:moveTo>
                    <a:pt x="258" y="428"/>
                  </a:moveTo>
                  <a:lnTo>
                    <a:pt x="191" y="296"/>
                  </a:lnTo>
                  <a:lnTo>
                    <a:pt x="423" y="61"/>
                  </a:lnTo>
                  <a:lnTo>
                    <a:pt x="258" y="428"/>
                  </a:lnTo>
                  <a:close/>
                </a:path>
              </a:pathLst>
            </a:custGeom>
            <a:solidFill>
              <a:schemeClr val="bg1"/>
            </a:solidFill>
            <a:ln>
              <a:noFill/>
            </a:ln>
          </p:spPr>
          <p:txBody>
            <a:bodyPr/>
            <a:lstStyle/>
            <a:p>
              <a:pPr eaLnBrk="1" fontAlgn="auto" hangingPunct="1">
                <a:spcBef>
                  <a:spcPts val="0"/>
                </a:spcBef>
                <a:spcAft>
                  <a:spcPts val="0"/>
                </a:spcAft>
                <a:defRPr/>
              </a:pPr>
              <a:endParaRPr lang="zh-CN" altLang="en-US" sz="1350">
                <a:latin typeface="+mn-lt"/>
                <a:ea typeface="+mn-ea"/>
              </a:endParaRPr>
            </a:p>
          </p:txBody>
        </p:sp>
      </p:grpSp>
      <p:pic>
        <p:nvPicPr>
          <p:cNvPr id="17" name="图片 16">
            <a:extLst>
              <a:ext uri="{FF2B5EF4-FFF2-40B4-BE49-F238E27FC236}">
                <a16:creationId xmlns:a16="http://schemas.microsoft.com/office/drawing/2014/main" id="{8DB17EC9-1087-4F16-843A-535C9D78EE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45673"/>
            <a:ext cx="9144000" cy="2130408"/>
          </a:xfrm>
          <a:prstGeom prst="rect">
            <a:avLst/>
          </a:prstGeom>
        </p:spPr>
      </p:pic>
    </p:spTree>
    <p:extLst>
      <p:ext uri="{BB962C8B-B14F-4D97-AF65-F5344CB8AC3E}">
        <p14:creationId xmlns:p14="http://schemas.microsoft.com/office/powerpoint/2010/main" val="3124463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8D101CF1-DE48-4D52-A6A0-9E84542ED58D}"/>
              </a:ext>
            </a:extLst>
          </p:cNvPr>
          <p:cNvSpPr>
            <a:spLocks noGrp="1"/>
          </p:cNvSpPr>
          <p:nvPr>
            <p:ph type="sldNum" sz="quarter" idx="12"/>
          </p:nvPr>
        </p:nvSpPr>
        <p:spPr/>
        <p:txBody>
          <a:bodyPr/>
          <a:lstStyle/>
          <a:p>
            <a:pPr>
              <a:defRPr/>
            </a:pPr>
            <a:fld id="{6A90D09A-ED5D-47CC-A45F-D492BA9A6C1B}" type="slidenum">
              <a:rPr lang="en-US" altLang="zh-CN" smtClean="0">
                <a:solidFill>
                  <a:srgbClr val="000000"/>
                </a:solidFill>
              </a:rPr>
              <a:t>9</a:t>
            </a:fld>
            <a:endParaRPr lang="en-US" altLang="zh-CN" dirty="0">
              <a:solidFill>
                <a:srgbClr val="000000"/>
              </a:solidFill>
            </a:endParaRPr>
          </a:p>
        </p:txBody>
      </p:sp>
      <p:sp>
        <p:nvSpPr>
          <p:cNvPr id="6" name="矩形 5">
            <a:extLst>
              <a:ext uri="{FF2B5EF4-FFF2-40B4-BE49-F238E27FC236}">
                <a16:creationId xmlns:a16="http://schemas.microsoft.com/office/drawing/2014/main" id="{7DE3B21F-2C04-4DC2-8C72-E37BBE8BE1A1}"/>
              </a:ext>
            </a:extLst>
          </p:cNvPr>
          <p:cNvSpPr/>
          <p:nvPr/>
        </p:nvSpPr>
        <p:spPr>
          <a:xfrm>
            <a:off x="1" y="905630"/>
            <a:ext cx="9144000" cy="550862"/>
          </a:xfrm>
          <a:prstGeom prst="rect">
            <a:avLst/>
          </a:prstGeom>
          <a:solidFill>
            <a:schemeClr val="accent5">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Rectangle 47">
            <a:extLst>
              <a:ext uri="{FF2B5EF4-FFF2-40B4-BE49-F238E27FC236}">
                <a16:creationId xmlns:a16="http://schemas.microsoft.com/office/drawing/2014/main" id="{D8B1EE0D-7358-4897-920B-20727F274FC7}"/>
              </a:ext>
            </a:extLst>
          </p:cNvPr>
          <p:cNvSpPr>
            <a:spLocks noChangeArrowheads="1"/>
          </p:cNvSpPr>
          <p:nvPr/>
        </p:nvSpPr>
        <p:spPr bwMode="auto">
          <a:xfrm>
            <a:off x="295274" y="921312"/>
            <a:ext cx="19367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3200" b="1" dirty="0">
                <a:latin typeface="微软雅黑" panose="020B0503020204020204" pitchFamily="34" charset="-122"/>
                <a:ea typeface="微软雅黑" panose="020B0503020204020204" pitchFamily="34" charset="-122"/>
                <a:cs typeface="Arial" panose="020B0604020202020204" pitchFamily="34" charset="0"/>
              </a:rPr>
              <a:t>基本流程</a:t>
            </a:r>
            <a:endParaRPr lang="en-US" altLang="zh-CN" sz="32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矩形 7">
            <a:extLst>
              <a:ext uri="{FF2B5EF4-FFF2-40B4-BE49-F238E27FC236}">
                <a16:creationId xmlns:a16="http://schemas.microsoft.com/office/drawing/2014/main" id="{2ED722AD-2EB1-49D3-B0D4-170CC27C0861}"/>
              </a:ext>
            </a:extLst>
          </p:cNvPr>
          <p:cNvSpPr/>
          <p:nvPr/>
        </p:nvSpPr>
        <p:spPr>
          <a:xfrm>
            <a:off x="347662" y="1560783"/>
            <a:ext cx="1107996" cy="369332"/>
          </a:xfrm>
          <a:prstGeom prst="rect">
            <a:avLst/>
          </a:prstGeom>
        </p:spPr>
        <p:txBody>
          <a:bodyPr wrap="none">
            <a:spAutoFit/>
          </a:bodyPr>
          <a:lstStyle/>
          <a:p>
            <a:r>
              <a:rPr kumimoji="1" lang="zh-CN" altLang="en-US" b="1" dirty="0">
                <a:latin typeface="Microsoft YaHei" panose="020B0503020204020204" pitchFamily="34" charset="-122"/>
                <a:ea typeface="Microsoft YaHei" panose="020B0503020204020204" pitchFamily="34" charset="-122"/>
              </a:rPr>
              <a:t>数据分块</a:t>
            </a:r>
          </a:p>
        </p:txBody>
      </p:sp>
      <p:sp>
        <p:nvSpPr>
          <p:cNvPr id="13" name="矩形 12">
            <a:extLst>
              <a:ext uri="{FF2B5EF4-FFF2-40B4-BE49-F238E27FC236}">
                <a16:creationId xmlns:a16="http://schemas.microsoft.com/office/drawing/2014/main" id="{5E2999FB-F974-48D7-A7BA-4E2212C8CE84}"/>
              </a:ext>
            </a:extLst>
          </p:cNvPr>
          <p:cNvSpPr/>
          <p:nvPr/>
        </p:nvSpPr>
        <p:spPr>
          <a:xfrm>
            <a:off x="347662" y="1930115"/>
            <a:ext cx="1382110" cy="369332"/>
          </a:xfrm>
          <a:prstGeom prst="rect">
            <a:avLst/>
          </a:prstGeom>
        </p:spPr>
        <p:txBody>
          <a:bodyPr wrap="none">
            <a:spAutoFit/>
          </a:bodyPr>
          <a:lstStyle/>
          <a:p>
            <a:r>
              <a:rPr kumimoji="1" lang="en-US" altLang="zh-CN" b="1" dirty="0">
                <a:solidFill>
                  <a:srgbClr val="FF0000"/>
                </a:solidFill>
                <a:latin typeface="Microsoft YaHei" panose="020B0503020204020204" pitchFamily="34" charset="-122"/>
                <a:ea typeface="Microsoft YaHei" panose="020B0503020204020204" pitchFamily="34" charset="-122"/>
              </a:rPr>
              <a:t>Rabin </a:t>
            </a:r>
            <a:r>
              <a:rPr kumimoji="1" lang="zh-CN" altLang="en-US" b="1" dirty="0">
                <a:solidFill>
                  <a:srgbClr val="FF0000"/>
                </a:solidFill>
                <a:latin typeface="Microsoft YaHei" panose="020B0503020204020204" pitchFamily="34" charset="-122"/>
                <a:ea typeface="Microsoft YaHei" panose="020B0503020204020204" pitchFamily="34" charset="-122"/>
              </a:rPr>
              <a:t>算法</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D99BADEC-6562-4156-B6EF-B4E4576CF6CB}"/>
                  </a:ext>
                </a:extLst>
              </p:cNvPr>
              <p:cNvSpPr/>
              <p:nvPr/>
            </p:nvSpPr>
            <p:spPr>
              <a:xfrm>
                <a:off x="2232024" y="2299447"/>
                <a:ext cx="454143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solidFill>
                            <a:prstClr val="black"/>
                          </a:solidFill>
                          <a:latin typeface="Cambria Math" panose="02040503050406030204" pitchFamily="18" charset="0"/>
                        </a:rPr>
                        <m:t>𝑅𝑎𝑏𝑖𝑛</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𝐵</m:t>
                              </m:r>
                            </m:e>
                            <m:sub>
                              <m:r>
                                <a:rPr lang="zh-CN" altLang="en-US">
                                  <a:latin typeface="Cambria Math" panose="02040503050406030204" pitchFamily="18" charset="0"/>
                                </a:rPr>
                                <m:t>1</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𝐵</m:t>
                              </m:r>
                            </m:e>
                            <m:sub>
                              <m:r>
                                <a:rPr lang="zh-CN" altLang="en-US">
                                  <a:latin typeface="Cambria Math" panose="02040503050406030204" pitchFamily="18" charset="0"/>
                                </a:rPr>
                                <m:t>2</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𝐵</m:t>
                              </m:r>
                            </m:e>
                            <m:sub>
                              <m:r>
                                <a:rPr lang="zh-CN" altLang="en-US" i="1">
                                  <a:latin typeface="Cambria Math" panose="02040503050406030204" pitchFamily="18" charset="0"/>
                                </a:rPr>
                                <m:t>𝛼</m:t>
                              </m:r>
                            </m:sub>
                          </m:sSub>
                        </m:e>
                      </m:d>
                      <m:r>
                        <a:rPr lang="zh-CN" altLang="en-US">
                          <a:latin typeface="Cambria Math" panose="02040503050406030204" pitchFamily="18" charset="0"/>
                        </a:rPr>
                        <m:t>=</m:t>
                      </m:r>
                      <m:d>
                        <m:dPr>
                          <m:begChr m:val="{"/>
                          <m:endChr m:val="}"/>
                          <m:ctrlPr>
                            <a:rPr lang="zh-CN" altLang="en-US" i="1">
                              <a:latin typeface="Cambria Math" panose="02040503050406030204" pitchFamily="18" charset="0"/>
                            </a:rPr>
                          </m:ctrlPr>
                        </m:dPr>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𝑥</m:t>
                              </m:r>
                              <m:r>
                                <a:rPr lang="zh-CN" altLang="en-US">
                                  <a:latin typeface="Cambria Math" panose="02040503050406030204" pitchFamily="18" charset="0"/>
                                </a:rPr>
                                <m:t>=1</m:t>
                              </m:r>
                            </m:sub>
                            <m:sup>
                              <m:r>
                                <a:rPr lang="zh-CN" altLang="en-US" i="1">
                                  <a:latin typeface="Cambria Math" panose="02040503050406030204" pitchFamily="18" charset="0"/>
                                </a:rPr>
                                <m:t>𝛼</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𝐵</m:t>
                                  </m:r>
                                </m:e>
                                <m:sub>
                                  <m:r>
                                    <a:rPr lang="zh-CN" altLang="en-US" i="1">
                                      <a:latin typeface="Cambria Math" panose="02040503050406030204" pitchFamily="18" charset="0"/>
                                    </a:rPr>
                                    <m:t>𝑥</m:t>
                                  </m:r>
                                </m:sub>
                              </m:sSub>
                              <m:sSup>
                                <m:sSupPr>
                                  <m:ctrlPr>
                                    <a:rPr lang="zh-CN" altLang="en-US" i="1">
                                      <a:latin typeface="Cambria Math" panose="02040503050406030204" pitchFamily="18" charset="0"/>
                                    </a:rPr>
                                  </m:ctrlPr>
                                </m:sSupPr>
                                <m:e>
                                  <m:r>
                                    <a:rPr lang="zh-CN" altLang="en-US" i="1">
                                      <a:latin typeface="Cambria Math" panose="02040503050406030204" pitchFamily="18" charset="0"/>
                                    </a:rPr>
                                    <m:t>𝑝</m:t>
                                  </m:r>
                                </m:e>
                                <m:sup>
                                  <m:r>
                                    <a:rPr lang="zh-CN" altLang="en-US" i="1">
                                      <a:latin typeface="Cambria Math" panose="02040503050406030204" pitchFamily="18" charset="0"/>
                                    </a:rPr>
                                    <m:t>𝛼</m:t>
                                  </m:r>
                                  <m:r>
                                    <a:rPr lang="zh-CN" altLang="en-US">
                                      <a:latin typeface="Cambria Math" panose="02040503050406030204" pitchFamily="18" charset="0"/>
                                    </a:rPr>
                                    <m:t>−</m:t>
                                  </m:r>
                                  <m:r>
                                    <a:rPr lang="zh-CN" altLang="en-US" i="1">
                                      <a:latin typeface="Cambria Math" panose="02040503050406030204" pitchFamily="18" charset="0"/>
                                    </a:rPr>
                                    <m:t>𝑥</m:t>
                                  </m:r>
                                </m:sup>
                              </m:sSup>
                            </m:e>
                          </m:nary>
                        </m:e>
                      </m:d>
                      <m:r>
                        <a:rPr lang="zh-CN" altLang="en-US" i="1">
                          <a:latin typeface="Cambria Math" panose="02040503050406030204" pitchFamily="18" charset="0"/>
                        </a:rPr>
                        <m:t>𝑚𝑜𝑑</m:t>
                      </m:r>
                      <m:r>
                        <a:rPr lang="zh-CN" altLang="en-US">
                          <a:latin typeface="Cambria Math" panose="02040503050406030204" pitchFamily="18" charset="0"/>
                        </a:rPr>
                        <m:t> </m:t>
                      </m:r>
                      <m:r>
                        <a:rPr lang="zh-CN" altLang="en-US" i="1">
                          <a:latin typeface="Cambria Math" panose="02040503050406030204" pitchFamily="18" charset="0"/>
                        </a:rPr>
                        <m:t>𝐷</m:t>
                      </m:r>
                    </m:oMath>
                  </m:oMathPara>
                </a14:m>
                <a:endParaRPr lang="zh-CN" altLang="en-US" dirty="0"/>
              </a:p>
            </p:txBody>
          </p:sp>
        </mc:Choice>
        <mc:Fallback xmlns="">
          <p:sp>
            <p:nvSpPr>
              <p:cNvPr id="2" name="矩形 1">
                <a:extLst>
                  <a:ext uri="{FF2B5EF4-FFF2-40B4-BE49-F238E27FC236}">
                    <a16:creationId xmlns:a16="http://schemas.microsoft.com/office/drawing/2014/main" id="{D99BADEC-6562-4156-B6EF-B4E4576CF6CB}"/>
                  </a:ext>
                </a:extLst>
              </p:cNvPr>
              <p:cNvSpPr>
                <a:spLocks noRot="1" noChangeAspect="1" noMove="1" noResize="1" noEditPoints="1" noAdjustHandles="1" noChangeArrowheads="1" noChangeShapeType="1" noTextEdit="1"/>
              </p:cNvSpPr>
              <p:nvPr/>
            </p:nvSpPr>
            <p:spPr>
              <a:xfrm>
                <a:off x="2232024" y="2299447"/>
                <a:ext cx="4541435" cy="84850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73BE0B08-55F1-44B9-B571-4EDA5883549E}"/>
                  </a:ext>
                </a:extLst>
              </p:cNvPr>
              <p:cNvSpPr/>
              <p:nvPr/>
            </p:nvSpPr>
            <p:spPr>
              <a:xfrm>
                <a:off x="2455098" y="3239740"/>
                <a:ext cx="5427511" cy="3299173"/>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zh-CN" altLang="en-US" i="1">
                          <a:latin typeface="Cambria Math" panose="02040503050406030204" pitchFamily="18" charset="0"/>
                        </a:rPr>
                        <m:t>𝑅𝑎𝑏𝑖𝑛</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𝐵</m:t>
                              </m:r>
                            </m:e>
                            <m:sub>
                              <m:r>
                                <a:rPr lang="zh-CN" altLang="en-US" i="1">
                                  <a:latin typeface="Cambria Math" panose="02040503050406030204" pitchFamily="18" charset="0"/>
                                </a:rPr>
                                <m:t>𝑖</m:t>
                              </m:r>
                              <m:r>
                                <a:rPr lang="zh-CN" altLang="en-US">
                                  <a:latin typeface="Cambria Math" panose="02040503050406030204" pitchFamily="18" charset="0"/>
                                </a:rPr>
                                <m:t>+1</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𝐵</m:t>
                              </m:r>
                            </m:e>
                            <m:sub>
                              <m:r>
                                <a:rPr lang="zh-CN" altLang="en-US" i="1">
                                  <a:latin typeface="Cambria Math" panose="02040503050406030204" pitchFamily="18" charset="0"/>
                                </a:rPr>
                                <m:t>𝑖</m:t>
                              </m:r>
                              <m:r>
                                <a:rPr lang="zh-CN" altLang="en-US">
                                  <a:latin typeface="Cambria Math" panose="02040503050406030204" pitchFamily="18" charset="0"/>
                                </a:rPr>
                                <m:t>+2</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𝐵</m:t>
                              </m:r>
                            </m:e>
                            <m:sub>
                              <m:r>
                                <a:rPr lang="zh-CN" altLang="en-US" i="1">
                                  <a:latin typeface="Cambria Math" panose="02040503050406030204" pitchFamily="18" charset="0"/>
                                </a:rPr>
                                <m:t>𝑖</m:t>
                              </m:r>
                              <m:r>
                                <a:rPr lang="zh-CN" altLang="en-US">
                                  <a:latin typeface="Cambria Math" panose="02040503050406030204" pitchFamily="18" charset="0"/>
                                </a:rPr>
                                <m:t>+</m:t>
                              </m:r>
                              <m:r>
                                <a:rPr lang="zh-CN" altLang="en-US" i="1">
                                  <a:latin typeface="Cambria Math" panose="02040503050406030204" pitchFamily="18" charset="0"/>
                                </a:rPr>
                                <m:t>𝛼</m:t>
                              </m:r>
                            </m:sub>
                          </m:sSub>
                        </m:e>
                      </m:d>
                    </m:oMath>
                  </m:oMathPara>
                </a14:m>
                <a:endParaRPr lang="en-US" altLang="zh-CN" dirty="0"/>
              </a:p>
              <a:p>
                <a:pPr>
                  <a:spcAft>
                    <a:spcPts val="0"/>
                  </a:spcAft>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dPr>
                        <m:e>
                          <m:nary>
                            <m:naryPr>
                              <m:chr m:val="∑"/>
                              <m:limLoc m:val="undOv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a:latin typeface="Cambria Math" panose="02040503050406030204" pitchFamily="18" charset="0"/>
                                  <a:ea typeface="宋体" panose="02010600030101010101" pitchFamily="2" charset="-122"/>
                                  <a:cs typeface="Times New Roman" panose="02020603050405020304" pitchFamily="18" charset="0"/>
                                </a:rPr>
                                <m:t>𝑥</m:t>
                              </m:r>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𝑖</m:t>
                              </m:r>
                              <m:r>
                                <a:rPr lang="en-US" altLang="zh-CN" i="1">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i="1">
                                  <a:latin typeface="Cambria Math" panose="02040503050406030204" pitchFamily="18" charset="0"/>
                                  <a:ea typeface="宋体" panose="02010600030101010101" pitchFamily="2" charset="-122"/>
                                  <a:cs typeface="宋体" panose="02010600030101010101" pitchFamily="2" charset="-122"/>
                                </a:rPr>
                                <m:t>𝑖</m:t>
                              </m:r>
                              <m:r>
                                <a:rPr lang="en-US" altLang="zh-CN" i="1">
                                  <a:latin typeface="Cambria Math" panose="02040503050406030204" pitchFamily="18" charset="0"/>
                                  <a:ea typeface="宋体" panose="02010600030101010101" pitchFamily="2" charset="-122"/>
                                  <a:cs typeface="宋体" panose="02010600030101010101" pitchFamily="2" charset="-122"/>
                                </a:rPr>
                                <m:t>+</m:t>
                              </m:r>
                              <m:r>
                                <a:rPr lang="en-US" altLang="zh-CN" i="1">
                                  <a:latin typeface="Cambria Math" panose="02040503050406030204" pitchFamily="18" charset="0"/>
                                  <a:ea typeface="宋体" panose="02010600030101010101" pitchFamily="2" charset="-122"/>
                                  <a:cs typeface="宋体" panose="02010600030101010101" pitchFamily="2" charset="-122"/>
                                </a:rPr>
                                <m:t>𝛼</m:t>
                              </m:r>
                            </m:sup>
                            <m:e>
                              <m:sSub>
                                <m:sSubPr>
                                  <m:ctrlPr>
                                    <a:rPr lang="zh-CN" altLang="zh-CN" i="1">
                                      <a:latin typeface="Cambria Math" panose="02040503050406030204" pitchFamily="18" charset="0"/>
                                      <a:ea typeface="Cambria Math" panose="02040503050406030204" pitchFamily="18" charset="0"/>
                                      <a:cs typeface="宋体" panose="02010600030101010101" pitchFamily="2" charset="-122"/>
                                    </a:rPr>
                                  </m:ctrlPr>
                                </m:sSubPr>
                                <m:e>
                                  <m:r>
                                    <a:rPr lang="en-US" altLang="zh-CN" i="1">
                                      <a:latin typeface="Cambria Math" panose="02040503050406030204" pitchFamily="18" charset="0"/>
                                      <a:ea typeface="宋体" panose="02010600030101010101" pitchFamily="2" charset="-122"/>
                                      <a:cs typeface="宋体" panose="02010600030101010101" pitchFamily="2" charset="-122"/>
                                    </a:rPr>
                                    <m:t>𝐵</m:t>
                                  </m:r>
                                </m:e>
                                <m:sub>
                                  <m:r>
                                    <a:rPr lang="en-US" altLang="zh-CN" i="1">
                                      <a:latin typeface="Cambria Math" panose="02040503050406030204" pitchFamily="18" charset="0"/>
                                      <a:ea typeface="宋体" panose="02010600030101010101" pitchFamily="2" charset="-122"/>
                                      <a:cs typeface="宋体" panose="02010600030101010101" pitchFamily="2" charset="-122"/>
                                    </a:rPr>
                                    <m:t>𝑥</m:t>
                                  </m:r>
                                </m:sub>
                              </m:sSub>
                              <m:sSup>
                                <m:sSupPr>
                                  <m:ctrlPr>
                                    <a:rPr lang="zh-CN" altLang="zh-CN" i="1">
                                      <a:latin typeface="Cambria Math" panose="02040503050406030204" pitchFamily="18" charset="0"/>
                                      <a:ea typeface="Cambria Math" panose="02040503050406030204" pitchFamily="18" charset="0"/>
                                      <a:cs typeface="宋体" panose="02010600030101010101" pitchFamily="2" charset="-122"/>
                                    </a:rPr>
                                  </m:ctrlPr>
                                </m:sSupPr>
                                <m:e>
                                  <m:r>
                                    <a:rPr lang="en-US" altLang="zh-CN" i="1">
                                      <a:latin typeface="Cambria Math" panose="02040503050406030204" pitchFamily="18" charset="0"/>
                                      <a:ea typeface="宋体" panose="02010600030101010101" pitchFamily="2" charset="-122"/>
                                      <a:cs typeface="宋体" panose="02010600030101010101" pitchFamily="2" charset="-122"/>
                                    </a:rPr>
                                    <m:t>𝑝</m:t>
                                  </m:r>
                                </m:e>
                                <m:sup>
                                  <m:r>
                                    <a:rPr lang="en-US" altLang="zh-CN" i="1">
                                      <a:latin typeface="Cambria Math" panose="02040503050406030204" pitchFamily="18" charset="0"/>
                                      <a:ea typeface="宋体" panose="02010600030101010101" pitchFamily="2" charset="-122"/>
                                      <a:cs typeface="宋体" panose="02010600030101010101" pitchFamily="2" charset="-122"/>
                                    </a:rPr>
                                    <m:t>𝛼</m:t>
                                  </m:r>
                                  <m:r>
                                    <a:rPr lang="en-US" altLang="zh-CN" i="1">
                                      <a:latin typeface="Cambria Math" panose="02040503050406030204" pitchFamily="18" charset="0"/>
                                      <a:ea typeface="宋体" panose="02010600030101010101" pitchFamily="2" charset="-122"/>
                                      <a:cs typeface="宋体" panose="02010600030101010101" pitchFamily="2" charset="-122"/>
                                    </a:rPr>
                                    <m:t>−</m:t>
                                  </m:r>
                                  <m:r>
                                    <a:rPr lang="en-US" altLang="zh-CN" i="1">
                                      <a:latin typeface="Cambria Math" panose="02040503050406030204" pitchFamily="18" charset="0"/>
                                      <a:ea typeface="宋体" panose="02010600030101010101" pitchFamily="2" charset="-122"/>
                                      <a:cs typeface="宋体" panose="02010600030101010101" pitchFamily="2" charset="-122"/>
                                    </a:rPr>
                                    <m:t>𝑥</m:t>
                                  </m:r>
                                  <m:r>
                                    <a:rPr lang="en-US" altLang="zh-CN" i="1">
                                      <a:latin typeface="Cambria Math" panose="02040503050406030204" pitchFamily="18" charset="0"/>
                                      <a:ea typeface="宋体" panose="02010600030101010101" pitchFamily="2" charset="-122"/>
                                      <a:cs typeface="宋体" panose="02010600030101010101" pitchFamily="2" charset="-122"/>
                                    </a:rPr>
                                    <m:t>+</m:t>
                                  </m:r>
                                  <m:r>
                                    <a:rPr lang="en-US" altLang="zh-CN" i="1">
                                      <a:latin typeface="Cambria Math" panose="02040503050406030204" pitchFamily="18" charset="0"/>
                                      <a:ea typeface="宋体" panose="02010600030101010101" pitchFamily="2" charset="-122"/>
                                      <a:cs typeface="宋体" panose="02010600030101010101" pitchFamily="2" charset="-122"/>
                                    </a:rPr>
                                    <m:t>𝑖</m:t>
                                  </m:r>
                                </m:sup>
                              </m:sSup>
                            </m:e>
                          </m:nary>
                        </m:e>
                      </m:d>
                      <m:r>
                        <a:rPr lang="en-US" altLang="zh-CN" i="1">
                          <a:latin typeface="Cambria Math" panose="02040503050406030204" pitchFamily="18" charset="0"/>
                          <a:ea typeface="宋体" panose="02010600030101010101" pitchFamily="2" charset="-122"/>
                          <a:cs typeface="Times New Roman" panose="02020603050405020304" pitchFamily="18" charset="0"/>
                        </a:rPr>
                        <m:t>𝑚𝑜𝑑</m:t>
                      </m:r>
                      <m:r>
                        <a:rPr lang="en-US" altLang="zh-CN" i="1">
                          <a:latin typeface="Cambria Math" panose="02040503050406030204" pitchFamily="18" charset="0"/>
                          <a:ea typeface="宋体" panose="02010600030101010101" pitchFamily="2" charset="-122"/>
                          <a:cs typeface="Times New Roman" panose="02020603050405020304" pitchFamily="18" charset="0"/>
                        </a:rPr>
                        <m:t> </m:t>
                      </m:r>
                      <m:r>
                        <a:rPr lang="en-US" altLang="zh-CN" i="1">
                          <a:latin typeface="Cambria Math" panose="02040503050406030204" pitchFamily="18" charset="0"/>
                          <a:ea typeface="宋体" panose="02010600030101010101" pitchFamily="2" charset="-122"/>
                          <a:cs typeface="Times New Roman" panose="02020603050405020304" pitchFamily="18" charset="0"/>
                        </a:rPr>
                        <m:t>𝐷</m:t>
                      </m:r>
                    </m:oMath>
                  </m:oMathPara>
                </a14:m>
                <a:endParaRPr lang="zh-CN" altLang="zh-CN" dirty="0">
                  <a:latin typeface="宋体" panose="02010600030101010101" pitchFamily="2" charset="-122"/>
                  <a:ea typeface="宋体" panose="02010600030101010101" pitchFamily="2" charset="-122"/>
                  <a:cs typeface="宋体" panose="02010600030101010101" pitchFamily="2" charset="-122"/>
                </a:endParaRPr>
              </a:p>
              <a:p>
                <a:pPr>
                  <a:spcAft>
                    <a:spcPts val="0"/>
                  </a:spcAft>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dPr>
                        <m:e>
                          <m:d>
                            <m:dPr>
                              <m:begChr m:val="["/>
                              <m:endChr m:val="]"/>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dPr>
                            <m:e>
                              <m:nary>
                                <m:naryPr>
                                  <m:chr m:val="∑"/>
                                  <m:limLoc m:val="undOv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a:latin typeface="Cambria Math" panose="02040503050406030204" pitchFamily="18" charset="0"/>
                                      <a:ea typeface="宋体" panose="02010600030101010101" pitchFamily="2" charset="-122"/>
                                      <a:cs typeface="Times New Roman" panose="02020603050405020304" pitchFamily="18" charset="0"/>
                                    </a:rPr>
                                    <m:t>𝑥</m:t>
                                  </m:r>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i="1">
                                      <a:latin typeface="Cambria Math" panose="02040503050406030204" pitchFamily="18" charset="0"/>
                                      <a:ea typeface="宋体" panose="02010600030101010101" pitchFamily="2" charset="-122"/>
                                      <a:cs typeface="宋体" panose="02010600030101010101" pitchFamily="2" charset="-122"/>
                                    </a:rPr>
                                    <m:t>𝑖</m:t>
                                  </m:r>
                                  <m:r>
                                    <a:rPr lang="en-US" altLang="zh-CN" i="1">
                                      <a:latin typeface="Cambria Math" panose="02040503050406030204" pitchFamily="18" charset="0"/>
                                      <a:ea typeface="宋体" panose="02010600030101010101" pitchFamily="2" charset="-122"/>
                                      <a:cs typeface="宋体" panose="02010600030101010101" pitchFamily="2" charset="-122"/>
                                    </a:rPr>
                                    <m:t>+</m:t>
                                  </m:r>
                                  <m:r>
                                    <a:rPr lang="en-US" altLang="zh-CN" i="1">
                                      <a:latin typeface="Cambria Math" panose="02040503050406030204" pitchFamily="18" charset="0"/>
                                      <a:ea typeface="宋体" panose="02010600030101010101" pitchFamily="2" charset="-122"/>
                                      <a:cs typeface="宋体" panose="02010600030101010101" pitchFamily="2" charset="-122"/>
                                    </a:rPr>
                                    <m:t>𝛼</m:t>
                                  </m:r>
                                  <m:r>
                                    <a:rPr lang="en-US" altLang="zh-CN" i="1">
                                      <a:latin typeface="Cambria Math" panose="02040503050406030204" pitchFamily="18" charset="0"/>
                                      <a:ea typeface="宋体" panose="02010600030101010101" pitchFamily="2" charset="-122"/>
                                      <a:cs typeface="宋体" panose="02010600030101010101" pitchFamily="2" charset="-122"/>
                                    </a:rPr>
                                    <m:t>−1</m:t>
                                  </m:r>
                                </m:sup>
                                <m:e>
                                  <m:sSub>
                                    <m:sSubPr>
                                      <m:ctrlPr>
                                        <a:rPr lang="zh-CN" altLang="zh-CN" i="1">
                                          <a:latin typeface="Cambria Math" panose="02040503050406030204" pitchFamily="18" charset="0"/>
                                          <a:ea typeface="Cambria Math" panose="02040503050406030204" pitchFamily="18" charset="0"/>
                                          <a:cs typeface="宋体" panose="02010600030101010101" pitchFamily="2" charset="-122"/>
                                        </a:rPr>
                                      </m:ctrlPr>
                                    </m:sSubPr>
                                    <m:e>
                                      <m:r>
                                        <a:rPr lang="en-US" altLang="zh-CN" i="1">
                                          <a:latin typeface="Cambria Math" panose="02040503050406030204" pitchFamily="18" charset="0"/>
                                          <a:ea typeface="宋体" panose="02010600030101010101" pitchFamily="2" charset="-122"/>
                                          <a:cs typeface="宋体" panose="02010600030101010101" pitchFamily="2" charset="-122"/>
                                        </a:rPr>
                                        <m:t>𝐵</m:t>
                                      </m:r>
                                    </m:e>
                                    <m:sub>
                                      <m:r>
                                        <a:rPr lang="en-US" altLang="zh-CN" i="1">
                                          <a:latin typeface="Cambria Math" panose="02040503050406030204" pitchFamily="18" charset="0"/>
                                          <a:ea typeface="宋体" panose="02010600030101010101" pitchFamily="2" charset="-122"/>
                                          <a:cs typeface="宋体" panose="02010600030101010101" pitchFamily="2" charset="-122"/>
                                        </a:rPr>
                                        <m:t>𝑥</m:t>
                                      </m:r>
                                    </m:sub>
                                  </m:sSub>
                                  <m:sSup>
                                    <m:sSupPr>
                                      <m:ctrlPr>
                                        <a:rPr lang="zh-CN" altLang="zh-CN" i="1">
                                          <a:latin typeface="Cambria Math" panose="02040503050406030204" pitchFamily="18" charset="0"/>
                                          <a:ea typeface="Cambria Math" panose="02040503050406030204" pitchFamily="18" charset="0"/>
                                          <a:cs typeface="宋体" panose="02010600030101010101" pitchFamily="2" charset="-122"/>
                                        </a:rPr>
                                      </m:ctrlPr>
                                    </m:sSupPr>
                                    <m:e>
                                      <m:r>
                                        <a:rPr lang="en-US" altLang="zh-CN" i="1">
                                          <a:latin typeface="Cambria Math" panose="02040503050406030204" pitchFamily="18" charset="0"/>
                                          <a:ea typeface="宋体" panose="02010600030101010101" pitchFamily="2" charset="-122"/>
                                          <a:cs typeface="宋体" panose="02010600030101010101" pitchFamily="2" charset="-122"/>
                                        </a:rPr>
                                        <m:t>𝑝</m:t>
                                      </m:r>
                                    </m:e>
                                    <m:sup>
                                      <m:r>
                                        <a:rPr lang="en-US" altLang="zh-CN" i="1">
                                          <a:latin typeface="Cambria Math" panose="02040503050406030204" pitchFamily="18" charset="0"/>
                                          <a:ea typeface="宋体" panose="02010600030101010101" pitchFamily="2" charset="-122"/>
                                          <a:cs typeface="宋体" panose="02010600030101010101" pitchFamily="2" charset="-122"/>
                                        </a:rPr>
                                        <m:t>𝛼</m:t>
                                      </m:r>
                                      <m:r>
                                        <a:rPr lang="en-US" altLang="zh-CN" i="1">
                                          <a:latin typeface="Cambria Math" panose="02040503050406030204" pitchFamily="18" charset="0"/>
                                          <a:ea typeface="宋体" panose="02010600030101010101" pitchFamily="2" charset="-122"/>
                                          <a:cs typeface="宋体" panose="02010600030101010101" pitchFamily="2" charset="-122"/>
                                        </a:rPr>
                                        <m:t>−</m:t>
                                      </m:r>
                                      <m:r>
                                        <a:rPr lang="en-US" altLang="zh-CN" i="1">
                                          <a:latin typeface="Cambria Math" panose="02040503050406030204" pitchFamily="18" charset="0"/>
                                          <a:ea typeface="宋体" panose="02010600030101010101" pitchFamily="2" charset="-122"/>
                                          <a:cs typeface="宋体" panose="02010600030101010101" pitchFamily="2" charset="-122"/>
                                        </a:rPr>
                                        <m:t>𝑥</m:t>
                                      </m:r>
                                      <m:r>
                                        <a:rPr lang="en-US" altLang="zh-CN" i="1">
                                          <a:latin typeface="Cambria Math" panose="02040503050406030204" pitchFamily="18" charset="0"/>
                                          <a:ea typeface="宋体" panose="02010600030101010101" pitchFamily="2" charset="-122"/>
                                          <a:cs typeface="宋体" panose="02010600030101010101" pitchFamily="2" charset="-122"/>
                                        </a:rPr>
                                        <m:t>+</m:t>
                                      </m:r>
                                      <m:r>
                                        <a:rPr lang="en-US" altLang="zh-CN" i="1">
                                          <a:latin typeface="Cambria Math" panose="02040503050406030204" pitchFamily="18" charset="0"/>
                                          <a:ea typeface="宋体" panose="02010600030101010101" pitchFamily="2" charset="-122"/>
                                          <a:cs typeface="宋体" panose="02010600030101010101" pitchFamily="2" charset="-122"/>
                                        </a:rPr>
                                        <m:t>𝑖</m:t>
                                      </m:r>
                                      <m:r>
                                        <a:rPr lang="en-US" altLang="zh-CN" i="1">
                                          <a:latin typeface="Cambria Math" panose="02040503050406030204" pitchFamily="18" charset="0"/>
                                          <a:ea typeface="宋体" panose="02010600030101010101" pitchFamily="2" charset="-122"/>
                                          <a:cs typeface="宋体" panose="02010600030101010101" pitchFamily="2" charset="-122"/>
                                        </a:rPr>
                                        <m:t>−1</m:t>
                                      </m:r>
                                    </m:sup>
                                  </m:sSup>
                                  <m:r>
                                    <a:rPr lang="en-US" altLang="zh-CN" i="1">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i="1">
                                          <a:latin typeface="Cambria Math" panose="02040503050406030204" pitchFamily="18" charset="0"/>
                                          <a:ea typeface="Cambria Math" panose="02040503050406030204" pitchFamily="18" charset="0"/>
                                          <a:cs typeface="宋体" panose="02010600030101010101" pitchFamily="2" charset="-122"/>
                                        </a:rPr>
                                      </m:ctrlPr>
                                    </m:sSubPr>
                                    <m:e>
                                      <m:r>
                                        <a:rPr lang="en-US" altLang="zh-CN" i="1">
                                          <a:latin typeface="Cambria Math" panose="02040503050406030204" pitchFamily="18" charset="0"/>
                                          <a:ea typeface="宋体" panose="02010600030101010101" pitchFamily="2" charset="-122"/>
                                          <a:cs typeface="宋体" panose="02010600030101010101" pitchFamily="2" charset="-122"/>
                                        </a:rPr>
                                        <m:t>𝐵</m:t>
                                      </m:r>
                                    </m:e>
                                    <m:sub>
                                      <m:r>
                                        <a:rPr lang="en-US" altLang="zh-CN" i="1">
                                          <a:latin typeface="Cambria Math" panose="02040503050406030204" pitchFamily="18" charset="0"/>
                                          <a:ea typeface="宋体" panose="02010600030101010101" pitchFamily="2" charset="-122"/>
                                          <a:cs typeface="宋体" panose="02010600030101010101" pitchFamily="2" charset="-122"/>
                                        </a:rPr>
                                        <m:t>𝑖</m:t>
                                      </m:r>
                                    </m:sub>
                                  </m:sSub>
                                  <m:sSup>
                                    <m:sSupPr>
                                      <m:ctrlPr>
                                        <a:rPr lang="zh-CN" altLang="zh-CN" i="1">
                                          <a:latin typeface="Cambria Math" panose="02040503050406030204" pitchFamily="18" charset="0"/>
                                          <a:ea typeface="Cambria Math" panose="02040503050406030204" pitchFamily="18" charset="0"/>
                                          <a:cs typeface="宋体" panose="02010600030101010101" pitchFamily="2" charset="-122"/>
                                        </a:rPr>
                                      </m:ctrlPr>
                                    </m:sSupPr>
                                    <m:e>
                                      <m:r>
                                        <a:rPr lang="en-US" altLang="zh-CN" i="1">
                                          <a:latin typeface="Cambria Math" panose="02040503050406030204" pitchFamily="18" charset="0"/>
                                          <a:ea typeface="宋体" panose="02010600030101010101" pitchFamily="2" charset="-122"/>
                                          <a:cs typeface="宋体" panose="02010600030101010101" pitchFamily="2" charset="-122"/>
                                        </a:rPr>
                                        <m:t>𝑝</m:t>
                                      </m:r>
                                    </m:e>
                                    <m:sup>
                                      <m:r>
                                        <a:rPr lang="en-US" altLang="zh-CN" i="1">
                                          <a:latin typeface="Cambria Math" panose="02040503050406030204" pitchFamily="18" charset="0"/>
                                          <a:ea typeface="宋体" panose="02010600030101010101" pitchFamily="2" charset="-122"/>
                                          <a:cs typeface="宋体" panose="02010600030101010101" pitchFamily="2" charset="-122"/>
                                        </a:rPr>
                                        <m:t>𝛼</m:t>
                                      </m:r>
                                      <m:r>
                                        <a:rPr lang="en-US" altLang="zh-CN" i="1">
                                          <a:latin typeface="Cambria Math" panose="02040503050406030204" pitchFamily="18" charset="0"/>
                                          <a:ea typeface="宋体" panose="02010600030101010101" pitchFamily="2" charset="-122"/>
                                          <a:cs typeface="宋体" panose="02010600030101010101" pitchFamily="2" charset="-122"/>
                                        </a:rPr>
                                        <m:t>−1</m:t>
                                      </m:r>
                                    </m:sup>
                                  </m:sSup>
                                </m:e>
                              </m:nary>
                            </m:e>
                          </m:d>
                          <m:r>
                            <a:rPr lang="en-US" altLang="zh-CN" i="1">
                              <a:latin typeface="Cambria Math" panose="02040503050406030204" pitchFamily="18" charset="0"/>
                              <a:ea typeface="宋体" panose="02010600030101010101" pitchFamily="2" charset="-122"/>
                              <a:cs typeface="Times New Roman" panose="02020603050405020304" pitchFamily="18" charset="0"/>
                            </a:rPr>
                            <m:t>𝑝</m:t>
                          </m:r>
                          <m:r>
                            <a:rPr lang="en-US" altLang="zh-CN" i="1">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latin typeface="Cambria Math" panose="02040503050406030204" pitchFamily="18" charset="0"/>
                                  <a:ea typeface="Cambria Math" panose="02040503050406030204" pitchFamily="18" charset="0"/>
                                  <a:cs typeface="宋体" panose="02010600030101010101" pitchFamily="2" charset="-122"/>
                                </a:rPr>
                              </m:ctrlPr>
                            </m:sSubPr>
                            <m:e>
                              <m:r>
                                <a:rPr lang="en-US" altLang="zh-CN" i="1">
                                  <a:latin typeface="Cambria Math" panose="02040503050406030204" pitchFamily="18" charset="0"/>
                                  <a:ea typeface="宋体" panose="02010600030101010101" pitchFamily="2" charset="-122"/>
                                  <a:cs typeface="宋体" panose="02010600030101010101" pitchFamily="2" charset="-122"/>
                                </a:rPr>
                                <m:t>𝐵</m:t>
                              </m:r>
                            </m:e>
                            <m:sub>
                              <m:r>
                                <a:rPr lang="en-US" altLang="zh-CN" i="1">
                                  <a:latin typeface="Cambria Math" panose="02040503050406030204" pitchFamily="18" charset="0"/>
                                  <a:ea typeface="宋体" panose="02010600030101010101" pitchFamily="2" charset="-122"/>
                                  <a:cs typeface="宋体" panose="02010600030101010101" pitchFamily="2" charset="-122"/>
                                </a:rPr>
                                <m:t>𝑖</m:t>
                              </m:r>
                              <m:r>
                                <a:rPr lang="en-US" altLang="zh-CN" i="1">
                                  <a:latin typeface="Cambria Math" panose="02040503050406030204" pitchFamily="18" charset="0"/>
                                  <a:ea typeface="宋体" panose="02010600030101010101" pitchFamily="2" charset="-122"/>
                                  <a:cs typeface="宋体" panose="02010600030101010101" pitchFamily="2" charset="-122"/>
                                </a:rPr>
                                <m:t>+</m:t>
                              </m:r>
                              <m:r>
                                <a:rPr lang="en-US" altLang="zh-CN" i="1">
                                  <a:latin typeface="Cambria Math" panose="02040503050406030204" pitchFamily="18" charset="0"/>
                                  <a:ea typeface="宋体" panose="02010600030101010101" pitchFamily="2" charset="-122"/>
                                  <a:cs typeface="宋体" panose="02010600030101010101" pitchFamily="2" charset="-122"/>
                                </a:rPr>
                                <m:t>𝑎</m:t>
                              </m:r>
                            </m:sub>
                          </m:sSub>
                        </m:e>
                      </m:d>
                      <m:r>
                        <a:rPr lang="en-US" altLang="zh-CN" i="1">
                          <a:latin typeface="Cambria Math" panose="02040503050406030204" pitchFamily="18" charset="0"/>
                          <a:ea typeface="宋体" panose="02010600030101010101" pitchFamily="2" charset="-122"/>
                          <a:cs typeface="Times New Roman" panose="02020603050405020304" pitchFamily="18" charset="0"/>
                        </a:rPr>
                        <m:t>𝑚𝑜𝑑</m:t>
                      </m:r>
                      <m:r>
                        <a:rPr lang="en-US" altLang="zh-CN" i="1">
                          <a:latin typeface="Cambria Math" panose="02040503050406030204" pitchFamily="18" charset="0"/>
                          <a:ea typeface="宋体" panose="02010600030101010101" pitchFamily="2" charset="-122"/>
                          <a:cs typeface="Times New Roman" panose="02020603050405020304" pitchFamily="18" charset="0"/>
                        </a:rPr>
                        <m:t> </m:t>
                      </m:r>
                      <m:r>
                        <a:rPr lang="en-US" altLang="zh-CN" i="1">
                          <a:latin typeface="Cambria Math" panose="02040503050406030204" pitchFamily="18" charset="0"/>
                          <a:ea typeface="宋体" panose="02010600030101010101" pitchFamily="2" charset="-122"/>
                          <a:cs typeface="Times New Roman" panose="02020603050405020304" pitchFamily="18" charset="0"/>
                        </a:rPr>
                        <m:t>𝐷</m:t>
                      </m:r>
                    </m:oMath>
                  </m:oMathPara>
                </a14:m>
                <a:endParaRPr lang="zh-CN" altLang="zh-CN" dirty="0">
                  <a:latin typeface="宋体" panose="02010600030101010101" pitchFamily="2" charset="-122"/>
                  <a:ea typeface="宋体" panose="02010600030101010101" pitchFamily="2" charset="-122"/>
                  <a:cs typeface="宋体" panose="02010600030101010101" pitchFamily="2" charset="-122"/>
                </a:endParaRPr>
              </a:p>
              <a:p>
                <a:pPr>
                  <a:spcAft>
                    <a:spcPts val="0"/>
                  </a:spcAft>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dPr>
                        <m:e>
                          <m:d>
                            <m:dPr>
                              <m:begChr m:val="["/>
                              <m:endChr m:val="]"/>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dPr>
                            <m:e>
                              <m:nary>
                                <m:naryPr>
                                  <m:chr m:val="∑"/>
                                  <m:limLoc m:val="undOv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a:latin typeface="Cambria Math" panose="02040503050406030204" pitchFamily="18" charset="0"/>
                                      <a:ea typeface="宋体" panose="02010600030101010101" pitchFamily="2" charset="-122"/>
                                      <a:cs typeface="Times New Roman" panose="02020603050405020304" pitchFamily="18" charset="0"/>
                                    </a:rPr>
                                    <m:t>𝑥</m:t>
                                  </m:r>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i="1">
                                      <a:latin typeface="Cambria Math" panose="02040503050406030204" pitchFamily="18" charset="0"/>
                                      <a:ea typeface="宋体" panose="02010600030101010101" pitchFamily="2" charset="-122"/>
                                      <a:cs typeface="宋体" panose="02010600030101010101" pitchFamily="2" charset="-122"/>
                                    </a:rPr>
                                    <m:t>𝑖</m:t>
                                  </m:r>
                                  <m:r>
                                    <a:rPr lang="en-US" altLang="zh-CN" i="1">
                                      <a:latin typeface="Cambria Math" panose="02040503050406030204" pitchFamily="18" charset="0"/>
                                      <a:ea typeface="宋体" panose="02010600030101010101" pitchFamily="2" charset="-122"/>
                                      <a:cs typeface="宋体" panose="02010600030101010101" pitchFamily="2" charset="-122"/>
                                    </a:rPr>
                                    <m:t>+</m:t>
                                  </m:r>
                                  <m:r>
                                    <a:rPr lang="en-US" altLang="zh-CN" i="1">
                                      <a:latin typeface="Cambria Math" panose="02040503050406030204" pitchFamily="18" charset="0"/>
                                      <a:ea typeface="宋体" panose="02010600030101010101" pitchFamily="2" charset="-122"/>
                                      <a:cs typeface="宋体" panose="02010600030101010101" pitchFamily="2" charset="-122"/>
                                    </a:rPr>
                                    <m:t>𝛼</m:t>
                                  </m:r>
                                  <m:r>
                                    <a:rPr lang="en-US" altLang="zh-CN" i="1">
                                      <a:latin typeface="Cambria Math" panose="02040503050406030204" pitchFamily="18" charset="0"/>
                                      <a:ea typeface="宋体" panose="02010600030101010101" pitchFamily="2" charset="-122"/>
                                      <a:cs typeface="宋体" panose="02010600030101010101" pitchFamily="2" charset="-122"/>
                                    </a:rPr>
                                    <m:t>−1</m:t>
                                  </m:r>
                                </m:sup>
                                <m:e>
                                  <m:sSub>
                                    <m:sSubPr>
                                      <m:ctrlPr>
                                        <a:rPr lang="zh-CN" altLang="zh-CN" i="1">
                                          <a:latin typeface="Cambria Math" panose="02040503050406030204" pitchFamily="18" charset="0"/>
                                          <a:ea typeface="Cambria Math" panose="02040503050406030204" pitchFamily="18" charset="0"/>
                                          <a:cs typeface="宋体" panose="02010600030101010101" pitchFamily="2" charset="-122"/>
                                        </a:rPr>
                                      </m:ctrlPr>
                                    </m:sSubPr>
                                    <m:e>
                                      <m:r>
                                        <a:rPr lang="en-US" altLang="zh-CN" i="1">
                                          <a:latin typeface="Cambria Math" panose="02040503050406030204" pitchFamily="18" charset="0"/>
                                          <a:ea typeface="宋体" panose="02010600030101010101" pitchFamily="2" charset="-122"/>
                                          <a:cs typeface="宋体" panose="02010600030101010101" pitchFamily="2" charset="-122"/>
                                        </a:rPr>
                                        <m:t>𝐵</m:t>
                                      </m:r>
                                    </m:e>
                                    <m:sub>
                                      <m:r>
                                        <a:rPr lang="en-US" altLang="zh-CN" i="1">
                                          <a:latin typeface="Cambria Math" panose="02040503050406030204" pitchFamily="18" charset="0"/>
                                          <a:ea typeface="宋体" panose="02010600030101010101" pitchFamily="2" charset="-122"/>
                                          <a:cs typeface="宋体" panose="02010600030101010101" pitchFamily="2" charset="-122"/>
                                        </a:rPr>
                                        <m:t>𝑥</m:t>
                                      </m:r>
                                    </m:sub>
                                  </m:sSub>
                                  <m:sSup>
                                    <m:sSupPr>
                                      <m:ctrlPr>
                                        <a:rPr lang="zh-CN" altLang="zh-CN" i="1">
                                          <a:latin typeface="Cambria Math" panose="02040503050406030204" pitchFamily="18" charset="0"/>
                                          <a:ea typeface="Cambria Math" panose="02040503050406030204" pitchFamily="18" charset="0"/>
                                          <a:cs typeface="宋体" panose="02010600030101010101" pitchFamily="2" charset="-122"/>
                                        </a:rPr>
                                      </m:ctrlPr>
                                    </m:sSupPr>
                                    <m:e>
                                      <m:r>
                                        <a:rPr lang="en-US" altLang="zh-CN" i="1">
                                          <a:latin typeface="Cambria Math" panose="02040503050406030204" pitchFamily="18" charset="0"/>
                                          <a:ea typeface="宋体" panose="02010600030101010101" pitchFamily="2" charset="-122"/>
                                          <a:cs typeface="宋体" panose="02010600030101010101" pitchFamily="2" charset="-122"/>
                                        </a:rPr>
                                        <m:t>𝑝</m:t>
                                      </m:r>
                                    </m:e>
                                    <m:sup>
                                      <m:r>
                                        <a:rPr lang="en-US" altLang="zh-CN" i="1">
                                          <a:latin typeface="Cambria Math" panose="02040503050406030204" pitchFamily="18" charset="0"/>
                                          <a:ea typeface="宋体" panose="02010600030101010101" pitchFamily="2" charset="-122"/>
                                          <a:cs typeface="宋体" panose="02010600030101010101" pitchFamily="2" charset="-122"/>
                                        </a:rPr>
                                        <m:t>𝛼</m:t>
                                      </m:r>
                                      <m:r>
                                        <a:rPr lang="en-US" altLang="zh-CN" i="1">
                                          <a:latin typeface="Cambria Math" panose="02040503050406030204" pitchFamily="18" charset="0"/>
                                          <a:ea typeface="宋体" panose="02010600030101010101" pitchFamily="2" charset="-122"/>
                                          <a:cs typeface="宋体" panose="02010600030101010101" pitchFamily="2" charset="-122"/>
                                        </a:rPr>
                                        <m:t>−</m:t>
                                      </m:r>
                                      <m:r>
                                        <a:rPr lang="en-US" altLang="zh-CN" i="1">
                                          <a:latin typeface="Cambria Math" panose="02040503050406030204" pitchFamily="18" charset="0"/>
                                          <a:ea typeface="宋体" panose="02010600030101010101" pitchFamily="2" charset="-122"/>
                                          <a:cs typeface="宋体" panose="02010600030101010101" pitchFamily="2" charset="-122"/>
                                        </a:rPr>
                                        <m:t>𝑥</m:t>
                                      </m:r>
                                      <m:r>
                                        <a:rPr lang="en-US" altLang="zh-CN" i="1">
                                          <a:latin typeface="Cambria Math" panose="02040503050406030204" pitchFamily="18" charset="0"/>
                                          <a:ea typeface="宋体" panose="02010600030101010101" pitchFamily="2" charset="-122"/>
                                          <a:cs typeface="宋体" panose="02010600030101010101" pitchFamily="2" charset="-122"/>
                                        </a:rPr>
                                        <m:t>+</m:t>
                                      </m:r>
                                      <m:r>
                                        <a:rPr lang="en-US" altLang="zh-CN" i="1">
                                          <a:latin typeface="Cambria Math" panose="02040503050406030204" pitchFamily="18" charset="0"/>
                                          <a:ea typeface="宋体" panose="02010600030101010101" pitchFamily="2" charset="-122"/>
                                          <a:cs typeface="宋体" panose="02010600030101010101" pitchFamily="2" charset="-122"/>
                                        </a:rPr>
                                        <m:t>𝑖</m:t>
                                      </m:r>
                                      <m:r>
                                        <a:rPr lang="en-US" altLang="zh-CN" i="1">
                                          <a:latin typeface="Cambria Math" panose="02040503050406030204" pitchFamily="18" charset="0"/>
                                          <a:ea typeface="宋体" panose="02010600030101010101" pitchFamily="2" charset="-122"/>
                                          <a:cs typeface="宋体" panose="02010600030101010101" pitchFamily="2" charset="-122"/>
                                        </a:rPr>
                                        <m:t>−1</m:t>
                                      </m:r>
                                    </m:sup>
                                  </m:sSup>
                                  <m:r>
                                    <a:rPr lang="en-US" altLang="zh-CN" i="1">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i="1">
                                          <a:latin typeface="Cambria Math" panose="02040503050406030204" pitchFamily="18" charset="0"/>
                                          <a:ea typeface="Cambria Math" panose="02040503050406030204" pitchFamily="18" charset="0"/>
                                          <a:cs typeface="宋体" panose="02010600030101010101" pitchFamily="2" charset="-122"/>
                                        </a:rPr>
                                      </m:ctrlPr>
                                    </m:sSubPr>
                                    <m:e>
                                      <m:r>
                                        <a:rPr lang="en-US" altLang="zh-CN" i="1">
                                          <a:latin typeface="Cambria Math" panose="02040503050406030204" pitchFamily="18" charset="0"/>
                                          <a:ea typeface="宋体" panose="02010600030101010101" pitchFamily="2" charset="-122"/>
                                          <a:cs typeface="宋体" panose="02010600030101010101" pitchFamily="2" charset="-122"/>
                                        </a:rPr>
                                        <m:t>𝐵</m:t>
                                      </m:r>
                                    </m:e>
                                    <m:sub>
                                      <m:r>
                                        <a:rPr lang="en-US" altLang="zh-CN" i="1">
                                          <a:latin typeface="Cambria Math" panose="02040503050406030204" pitchFamily="18" charset="0"/>
                                          <a:ea typeface="宋体" panose="02010600030101010101" pitchFamily="2" charset="-122"/>
                                          <a:cs typeface="宋体" panose="02010600030101010101" pitchFamily="2" charset="-122"/>
                                        </a:rPr>
                                        <m:t>𝑖</m:t>
                                      </m:r>
                                    </m:sub>
                                  </m:sSub>
                                  <m:sSup>
                                    <m:sSupPr>
                                      <m:ctrlPr>
                                        <a:rPr lang="zh-CN" altLang="zh-CN" i="1">
                                          <a:latin typeface="Cambria Math" panose="02040503050406030204" pitchFamily="18" charset="0"/>
                                          <a:ea typeface="Cambria Math" panose="02040503050406030204" pitchFamily="18" charset="0"/>
                                          <a:cs typeface="宋体" panose="02010600030101010101" pitchFamily="2" charset="-122"/>
                                        </a:rPr>
                                      </m:ctrlPr>
                                    </m:sSupPr>
                                    <m:e>
                                      <m:r>
                                        <a:rPr lang="en-US" altLang="zh-CN" i="1">
                                          <a:latin typeface="Cambria Math" panose="02040503050406030204" pitchFamily="18" charset="0"/>
                                          <a:ea typeface="宋体" panose="02010600030101010101" pitchFamily="2" charset="-122"/>
                                          <a:cs typeface="宋体" panose="02010600030101010101" pitchFamily="2" charset="-122"/>
                                        </a:rPr>
                                        <m:t>𝑝</m:t>
                                      </m:r>
                                    </m:e>
                                    <m:sup>
                                      <m:r>
                                        <a:rPr lang="en-US" altLang="zh-CN" i="1">
                                          <a:latin typeface="Cambria Math" panose="02040503050406030204" pitchFamily="18" charset="0"/>
                                          <a:ea typeface="宋体" panose="02010600030101010101" pitchFamily="2" charset="-122"/>
                                          <a:cs typeface="宋体" panose="02010600030101010101" pitchFamily="2" charset="-122"/>
                                        </a:rPr>
                                        <m:t>𝛼</m:t>
                                      </m:r>
                                      <m:r>
                                        <a:rPr lang="en-US" altLang="zh-CN" i="1">
                                          <a:latin typeface="Cambria Math" panose="02040503050406030204" pitchFamily="18" charset="0"/>
                                          <a:ea typeface="宋体" panose="02010600030101010101" pitchFamily="2" charset="-122"/>
                                          <a:cs typeface="宋体" panose="02010600030101010101" pitchFamily="2" charset="-122"/>
                                        </a:rPr>
                                        <m:t>−1</m:t>
                                      </m:r>
                                    </m:sup>
                                  </m:sSup>
                                </m:e>
                              </m:nary>
                            </m:e>
                          </m:d>
                          <m:r>
                            <a:rPr lang="en-US" altLang="zh-CN" i="1">
                              <a:latin typeface="Cambria Math" panose="02040503050406030204" pitchFamily="18" charset="0"/>
                              <a:ea typeface="宋体" panose="02010600030101010101" pitchFamily="2" charset="-122"/>
                              <a:cs typeface="Times New Roman" panose="02020603050405020304" pitchFamily="18" charset="0"/>
                            </a:rPr>
                            <m:t>𝑝</m:t>
                          </m:r>
                          <m:r>
                            <a:rPr lang="en-US" altLang="zh-CN" i="1">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latin typeface="Cambria Math" panose="02040503050406030204" pitchFamily="18" charset="0"/>
                                  <a:ea typeface="Cambria Math" panose="02040503050406030204" pitchFamily="18" charset="0"/>
                                  <a:cs typeface="宋体" panose="02010600030101010101" pitchFamily="2" charset="-122"/>
                                </a:rPr>
                              </m:ctrlPr>
                            </m:sSubPr>
                            <m:e>
                              <m:r>
                                <a:rPr lang="en-US" altLang="zh-CN" i="1">
                                  <a:latin typeface="Cambria Math" panose="02040503050406030204" pitchFamily="18" charset="0"/>
                                  <a:ea typeface="宋体" panose="02010600030101010101" pitchFamily="2" charset="-122"/>
                                  <a:cs typeface="宋体" panose="02010600030101010101" pitchFamily="2" charset="-122"/>
                                </a:rPr>
                                <m:t>𝐵</m:t>
                              </m:r>
                            </m:e>
                            <m:sub>
                              <m:r>
                                <a:rPr lang="en-US" altLang="zh-CN" i="1">
                                  <a:latin typeface="Cambria Math" panose="02040503050406030204" pitchFamily="18" charset="0"/>
                                  <a:ea typeface="宋体" panose="02010600030101010101" pitchFamily="2" charset="-122"/>
                                  <a:cs typeface="宋体" panose="02010600030101010101" pitchFamily="2" charset="-122"/>
                                </a:rPr>
                                <m:t>𝑖</m:t>
                              </m:r>
                              <m:r>
                                <a:rPr lang="en-US" altLang="zh-CN" i="1">
                                  <a:latin typeface="Cambria Math" panose="02040503050406030204" pitchFamily="18" charset="0"/>
                                  <a:ea typeface="宋体" panose="02010600030101010101" pitchFamily="2" charset="-122"/>
                                  <a:cs typeface="宋体" panose="02010600030101010101" pitchFamily="2" charset="-122"/>
                                </a:rPr>
                                <m:t>+</m:t>
                              </m:r>
                              <m:r>
                                <a:rPr lang="en-US" altLang="zh-CN" i="1">
                                  <a:latin typeface="Cambria Math" panose="02040503050406030204" pitchFamily="18" charset="0"/>
                                  <a:ea typeface="宋体" panose="02010600030101010101" pitchFamily="2" charset="-122"/>
                                  <a:cs typeface="宋体" panose="02010600030101010101" pitchFamily="2" charset="-122"/>
                                </a:rPr>
                                <m:t>𝑎</m:t>
                              </m:r>
                            </m:sub>
                          </m:sSub>
                        </m:e>
                      </m:d>
                      <m:r>
                        <a:rPr lang="en-US" altLang="zh-CN" i="1">
                          <a:latin typeface="Cambria Math" panose="02040503050406030204" pitchFamily="18" charset="0"/>
                          <a:ea typeface="宋体" panose="02010600030101010101" pitchFamily="2" charset="-122"/>
                          <a:cs typeface="Times New Roman" panose="02020603050405020304" pitchFamily="18" charset="0"/>
                        </a:rPr>
                        <m:t>𝑚𝑜𝑑</m:t>
                      </m:r>
                      <m:r>
                        <a:rPr lang="en-US" altLang="zh-CN" i="1">
                          <a:latin typeface="Cambria Math" panose="02040503050406030204" pitchFamily="18" charset="0"/>
                          <a:ea typeface="宋体" panose="02010600030101010101" pitchFamily="2" charset="-122"/>
                          <a:cs typeface="Times New Roman" panose="02020603050405020304" pitchFamily="18" charset="0"/>
                        </a:rPr>
                        <m:t> </m:t>
                      </m:r>
                      <m:r>
                        <a:rPr lang="en-US" altLang="zh-CN" i="1">
                          <a:latin typeface="Cambria Math" panose="02040503050406030204" pitchFamily="18" charset="0"/>
                          <a:ea typeface="宋体" panose="02010600030101010101" pitchFamily="2" charset="-122"/>
                          <a:cs typeface="Times New Roman" panose="02020603050405020304" pitchFamily="18" charset="0"/>
                        </a:rPr>
                        <m:t>𝐷</m:t>
                      </m:r>
                    </m:oMath>
                  </m:oMathPara>
                </a14:m>
                <a:endParaRPr lang="zh-CN" altLang="zh-CN" dirty="0">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mc:Choice>
        <mc:Fallback xmlns="">
          <p:sp>
            <p:nvSpPr>
              <p:cNvPr id="15" name="矩形 14">
                <a:extLst>
                  <a:ext uri="{FF2B5EF4-FFF2-40B4-BE49-F238E27FC236}">
                    <a16:creationId xmlns:a16="http://schemas.microsoft.com/office/drawing/2014/main" id="{73BE0B08-55F1-44B9-B571-4EDA5883549E}"/>
                  </a:ext>
                </a:extLst>
              </p:cNvPr>
              <p:cNvSpPr>
                <a:spLocks noRot="1" noChangeAspect="1" noMove="1" noResize="1" noEditPoints="1" noAdjustHandles="1" noChangeArrowheads="1" noChangeShapeType="1" noTextEdit="1"/>
              </p:cNvSpPr>
              <p:nvPr/>
            </p:nvSpPr>
            <p:spPr>
              <a:xfrm>
                <a:off x="2455098" y="3239740"/>
                <a:ext cx="5427511" cy="3299173"/>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06725099"/>
      </p:ext>
    </p:extLst>
  </p:cSld>
  <p:clrMapOvr>
    <a:masterClrMapping/>
  </p:clrMapOvr>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Lucida Sans"/>
        <a:ea typeface="黑体"/>
        <a:cs typeface=""/>
      </a:majorFont>
      <a:minorFont>
        <a:latin typeface="Berlin Sans FB"/>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outerShdw dist="107763" dir="2700000" algn="ctr" rotWithShape="0">
            <a:schemeClr val="bg2">
              <a:alpha val="50000"/>
            </a:schemeClr>
          </a:outerShdw>
        </a:effectLst>
      </a:spPr>
      <a:bodyPr vert="horz" wrap="none" lIns="91440" tIns="45720" rIns="91440" bIns="45720" numCol="1" anchor="t" anchorCtr="0" compatLnSpc="1">
        <a:spAutoFit/>
      </a:bodyPr>
      <a:lstStyle>
        <a:def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defRPr kumimoji="1" lang="zh-CN" altLang="en-US" sz="2000" b="0" i="0" u="none" strike="noStrike" cap="none" normalizeH="0" baseline="0" smtClean="0">
            <a:ln>
              <a:noFill/>
            </a:ln>
            <a:solidFill>
              <a:srgbClr val="FF3300"/>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noFill/>
        <a:ln>
          <a:noFill/>
        </a:ln>
        <a:effectLst>
          <a:outerShdw dist="107763" dir="2700000" algn="ctr" rotWithShape="0">
            <a:schemeClr val="bg2">
              <a:alpha val="50000"/>
            </a:schemeClr>
          </a:outerShdw>
        </a:effectLst>
      </a:spPr>
      <a:bodyPr vert="horz" wrap="none" lIns="91440" tIns="45720" rIns="91440" bIns="45720" numCol="1" anchor="t" anchorCtr="0" compatLnSpc="1">
        <a:spAutoFit/>
      </a:bodyPr>
      <a:lstStyle>
        <a:def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defRPr kumimoji="1" lang="zh-CN" altLang="en-US" sz="2000" b="0" i="0" u="none" strike="noStrike" cap="none" normalizeH="0" baseline="0" smtClean="0">
            <a:ln>
              <a:noFill/>
            </a:ln>
            <a:solidFill>
              <a:srgbClr val="FF3300"/>
            </a:solidFill>
            <a:effectLst/>
            <a:latin typeface="Arial" panose="020B0604020202020204" pitchFamily="34" charset="0"/>
            <a:ea typeface="黑体" panose="02010609060101010101"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自定义设计方案">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2486</TotalTime>
  <Words>5933</Words>
  <Application>Microsoft Office PowerPoint</Application>
  <PresentationFormat>全屏显示(4:3)</PresentationFormat>
  <Paragraphs>422</Paragraphs>
  <Slides>25</Slides>
  <Notes>21</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25</vt:i4>
      </vt:variant>
    </vt:vector>
  </HeadingPairs>
  <TitlesOfParts>
    <vt:vector size="46" baseType="lpstr">
      <vt:lpstr>等线</vt:lpstr>
      <vt:lpstr>等线 Light</vt:lpstr>
      <vt:lpstr>黑体</vt:lpstr>
      <vt:lpstr>楷体_GB2312</vt:lpstr>
      <vt:lpstr>宋体</vt:lpstr>
      <vt:lpstr>宋体</vt:lpstr>
      <vt:lpstr>微软雅黑</vt:lpstr>
      <vt:lpstr>微软雅黑</vt:lpstr>
      <vt:lpstr>Arial</vt:lpstr>
      <vt:lpstr>Berlin Sans FB</vt:lpstr>
      <vt:lpstr>Calibri</vt:lpstr>
      <vt:lpstr>Calibri Light</vt:lpstr>
      <vt:lpstr>Cambria Math</vt:lpstr>
      <vt:lpstr>Comic Sans MS</vt:lpstr>
      <vt:lpstr>Lucida Sans</vt:lpstr>
      <vt:lpstr>Tahoma</vt:lpstr>
      <vt:lpstr>Times</vt:lpstr>
      <vt:lpstr>Times New Roman</vt:lpstr>
      <vt:lpstr>Wingdings</vt:lpstr>
      <vt:lpstr>1_自定义设计方案</vt:lpstr>
      <vt:lpstr>2_自定义设计方案</vt:lpstr>
      <vt:lpstr>数据去重相关技术研究综述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Papillon YT</dc:creator>
  <cp:lastModifiedBy>dell</cp:lastModifiedBy>
  <cp:revision>153</cp:revision>
  <dcterms:created xsi:type="dcterms:W3CDTF">2018-11-01T02:12:00Z</dcterms:created>
  <dcterms:modified xsi:type="dcterms:W3CDTF">2019-10-29T15:48:28Z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2052-10.1.0.7668</vt:lpwstr>
  </property>
</Properties>
</file>