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9" r:id="rId3"/>
    <p:sldId id="263" r:id="rId4"/>
    <p:sldId id="268" r:id="rId5"/>
    <p:sldId id="261" r:id="rId6"/>
    <p:sldId id="265" r:id="rId7"/>
    <p:sldId id="279" r:id="rId8"/>
    <p:sldId id="291" r:id="rId9"/>
    <p:sldId id="266" r:id="rId10"/>
    <p:sldId id="290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288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322" autoAdjust="0"/>
  </p:normalViewPr>
  <p:slideViewPr>
    <p:cSldViewPr snapToGrid="0">
      <p:cViewPr varScale="1">
        <p:scale>
          <a:sx n="84" d="100"/>
          <a:sy n="84" d="100"/>
        </p:scale>
        <p:origin x="-90" y="-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19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9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我的陈述到此结束，请各位老师指正。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79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我将分为研究背景、研究方法与思路、实验测试及结果分析、总结与展望四个部分来进行今天的答辩陈述。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86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34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77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首先需要阅读</a:t>
            </a:r>
            <a:r>
              <a:rPr lang="en-US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RAFI</a:t>
            </a:r>
            <a:r>
              <a:rPr lang="zh-CN" altLang="zh-CN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的源码，了解其执行流程，并分析源码以及之前的性能测试结果，设计出改进方案。由于集群类型及规模的限制，我们需要寻找一个合理的大规模集群的测试方法，最后统计并分析测试结果。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83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870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69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57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82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7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 advTm="8016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48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 advTm="8016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5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 advTm="8016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27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016">
        <p14:flythrough/>
      </p:transition>
    </mc:Choice>
    <mc:Fallback xmlns="">
      <p:transition spd="slow" advTm="8016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39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 advTm="8016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17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 advTm="8016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34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 advTm="8016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78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 advTm="8016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936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 advTm="8016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54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 advTm="8016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892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 advTm="8016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40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 advTm="8016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93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 advTm="8016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2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 advTm="8016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44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 advTm="8016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19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 advTm="8016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34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 advTm="8016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4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 advTm="8016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45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 advTm="8016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17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 advTm="8016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0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 advTm="8016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44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 advTm="8016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909698" y="2349261"/>
            <a:ext cx="3003857" cy="281329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/>
          <a:p>
            <a:r>
              <a:rPr lang="zh-CN" altLang="en-US" sz="1575" dirty="0">
                <a:solidFill>
                  <a:srgbClr val="1B4367"/>
                </a:solidFill>
                <a:cs typeface="+mn-ea"/>
                <a:sym typeface="+mn-lt"/>
              </a:rPr>
              <a:t>分布式存储的一致性协议综述</a:t>
            </a:r>
          </a:p>
        </p:txBody>
      </p:sp>
      <p:sp>
        <p:nvSpPr>
          <p:cNvPr id="3075" name="文本框 3074"/>
          <p:cNvSpPr txBox="1"/>
          <p:nvPr/>
        </p:nvSpPr>
        <p:spPr>
          <a:xfrm>
            <a:off x="3915495" y="3180338"/>
            <a:ext cx="2719497" cy="35057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38576" tIns="19289" rIns="38576" bIns="19289" anchor="t">
            <a:spAutoFit/>
          </a:bodyPr>
          <a:lstStyle/>
          <a:p>
            <a:pPr lvl="0" eaLnBrk="0" hangingPunct="0"/>
            <a:r>
              <a:rPr lang="zh-CN" altLang="en-US" sz="67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汇报人：刘晋通     汇报时间：</a:t>
            </a:r>
            <a:r>
              <a:rPr lang="en-US" altLang="zh-CN" sz="67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2019</a:t>
            </a:r>
            <a:r>
              <a:rPr lang="zh-CN" altLang="en-US" sz="67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67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10</a:t>
            </a:r>
            <a:r>
              <a:rPr lang="zh-CN" altLang="en-US" sz="67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67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CN" altLang="en-US" sz="67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日</a:t>
            </a:r>
            <a:endParaRPr lang="en-US" altLang="zh-CN" sz="67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endParaRPr lang="en-US" altLang="zh-CN" sz="675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 eaLnBrk="0" hangingPunct="0"/>
            <a:r>
              <a:rPr lang="zh-CN" altLang="en-US" sz="675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小组成员：黄炜宸、刘晋通、董子豪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15286" y="2665239"/>
            <a:ext cx="3014306" cy="164502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/>
          <a:p>
            <a:pPr lvl="0" eaLnBrk="0" hangingPunct="0"/>
            <a:r>
              <a:rPr lang="en-US" altLang="zh-CN" sz="816" dirty="0">
                <a:solidFill>
                  <a:srgbClr val="1B4367"/>
                </a:solidFill>
                <a:cs typeface="+mn-ea"/>
                <a:sym typeface="+mn-lt"/>
              </a:rPr>
              <a:t>Review of Consensus Protocols for Distributed Storage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945752" y="2859966"/>
            <a:ext cx="1876829" cy="217081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675" dirty="0">
                <a:solidFill>
                  <a:schemeClr val="bg1"/>
                </a:solidFill>
                <a:cs typeface="+mn-ea"/>
                <a:sym typeface="+mn-lt"/>
              </a:rPr>
              <a:t>信息存储技术课堂报告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440" y="1449123"/>
            <a:ext cx="989606" cy="823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0738">
        <p14:flythrough/>
      </p:transition>
    </mc:Choice>
    <mc:Fallback xmlns="">
      <p:transition spd="slow" advTm="1073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847210" y="336643"/>
            <a:ext cx="1878405" cy="346731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B4367"/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PBFT</a:t>
            </a:r>
            <a:endParaRPr lang="zh-CN" altLang="en-US" dirty="0">
              <a:sym typeface="+mn-lt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536701" y="808892"/>
            <a:ext cx="6886330" cy="35394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000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PBFT</a:t>
            </a:r>
            <a:r>
              <a:rPr lang="zh-CN" altLang="en-US" sz="2400" dirty="0"/>
              <a:t>算法基于状态机副本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节点分为主节点以及从节点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对于</a:t>
            </a:r>
            <a:r>
              <a:rPr lang="en-US" altLang="zh-CN" sz="2000" dirty="0"/>
              <a:t>n</a:t>
            </a:r>
            <a:r>
              <a:rPr lang="zh-CN" altLang="en-US" sz="2000" dirty="0"/>
              <a:t>个节点，存在</a:t>
            </a:r>
            <a:r>
              <a:rPr lang="en-US" altLang="zh-CN" sz="2000" dirty="0"/>
              <a:t>n</a:t>
            </a:r>
            <a:r>
              <a:rPr lang="zh-CN" altLang="en-US" sz="2000" dirty="0"/>
              <a:t>个视图</a:t>
            </a:r>
            <a:r>
              <a:rPr lang="en-US" altLang="zh-CN" sz="2000" dirty="0"/>
              <a:t>{0,1,...,n-1};</a:t>
            </a:r>
            <a:endParaRPr lang="zh-CN" alt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在视图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中，节点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为主节点；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当</a:t>
            </a:r>
            <a:r>
              <a:rPr lang="en-US" altLang="zh-CN" sz="2000" dirty="0"/>
              <a:t>2f</a:t>
            </a:r>
            <a:r>
              <a:rPr lang="zh-CN" altLang="en-US" sz="2000" dirty="0"/>
              <a:t>个节点认为主节点出错时会触发视图切换；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视图切换时，视图自增且模</a:t>
            </a:r>
            <a:r>
              <a:rPr lang="en-US" altLang="zh-CN" sz="2000" dirty="0"/>
              <a:t>n</a:t>
            </a:r>
            <a:r>
              <a:rPr lang="zh-CN" altLang="en-US" sz="2000" dirty="0"/>
              <a:t>；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在少于</a:t>
            </a:r>
            <a:r>
              <a:rPr lang="en-US" altLang="zh-CN" sz="2400" dirty="0"/>
              <a:t>1/3</a:t>
            </a:r>
            <a:r>
              <a:rPr lang="zh-CN" altLang="en-US" sz="2400" dirty="0"/>
              <a:t>节点发生错误的情况下可以保证系统的活性和安全。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1726B22-D7DF-4AF2-9B1F-61E51FCECC37}"/>
              </a:ext>
            </a:extLst>
          </p:cNvPr>
          <p:cNvSpPr/>
          <p:nvPr/>
        </p:nvSpPr>
        <p:spPr>
          <a:xfrm>
            <a:off x="1935480" y="248398"/>
            <a:ext cx="6682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CASTRO M, LISKOV B. Practical Byzantine Fault Tolerance[C] // In the Proceedings of the Third Symposium on Operating Systems Design and Implementation. 1999.</a:t>
            </a:r>
          </a:p>
        </p:txBody>
      </p:sp>
    </p:spTree>
    <p:extLst>
      <p:ext uri="{BB962C8B-B14F-4D97-AF65-F5344CB8AC3E}">
        <p14:creationId xmlns:p14="http://schemas.microsoft.com/office/powerpoint/2010/main" val="319459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41366">
        <p14:flythrough/>
      </p:transition>
    </mc:Choice>
    <mc:Fallback xmlns="">
      <p:transition spd="slow" advTm="4136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艾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95" y="808892"/>
            <a:ext cx="6594231" cy="4475109"/>
          </a:xfrm>
          <a:prstGeom prst="rect">
            <a:avLst/>
          </a:prstGeom>
        </p:spPr>
      </p:pic>
      <p:sp>
        <p:nvSpPr>
          <p:cNvPr id="2" name="文本框 15"/>
          <p:cNvSpPr txBox="1"/>
          <p:nvPr/>
        </p:nvSpPr>
        <p:spPr>
          <a:xfrm>
            <a:off x="847210" y="336643"/>
            <a:ext cx="1878405" cy="346731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B4367"/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PBFT</a:t>
            </a:r>
            <a:r>
              <a:rPr lang="zh-CN" altLang="en-US" dirty="0">
                <a:sym typeface="+mn-lt"/>
              </a:rPr>
              <a:t>算法主流程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847210" y="808892"/>
            <a:ext cx="7575821" cy="14302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000"/>
            </a:lvl1pPr>
          </a:lstStyle>
          <a:p>
            <a:r>
              <a:rPr lang="en-US" altLang="zh-CN" dirty="0"/>
              <a:t>Request</a:t>
            </a:r>
            <a:r>
              <a:rPr lang="zh-CN" altLang="en-US" dirty="0"/>
              <a:t>阶段：用户发送一个请求消息给主节点，主节点在接受到消息后，为消息计算摘要，并为该消息设置下一个连续的数</a:t>
            </a:r>
            <a:r>
              <a:rPr lang="en-US" altLang="zh-CN" dirty="0"/>
              <a:t>n</a:t>
            </a:r>
            <a:r>
              <a:rPr lang="zh-CN" altLang="en-US" dirty="0"/>
              <a:t>作为该消息的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</a:p>
        </p:txBody>
      </p:sp>
      <p:sp>
        <p:nvSpPr>
          <p:cNvPr id="5" name="下箭头 4"/>
          <p:cNvSpPr/>
          <p:nvPr/>
        </p:nvSpPr>
        <p:spPr>
          <a:xfrm>
            <a:off x="3131722" y="1881554"/>
            <a:ext cx="156601" cy="4831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48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016">
        <p14:flythrough/>
      </p:transition>
    </mc:Choice>
    <mc:Fallback xmlns="">
      <p:transition spd="slow" advTm="80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847210" y="336643"/>
            <a:ext cx="1878405" cy="346731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B4367"/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PBFT</a:t>
            </a:r>
            <a:r>
              <a:rPr lang="zh-CN" altLang="en-US" dirty="0">
                <a:sym typeface="+mn-lt"/>
              </a:rPr>
              <a:t>算法主流程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847210" y="808892"/>
            <a:ext cx="7575821" cy="18919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000"/>
            </a:lvl1pPr>
          </a:lstStyle>
          <a:p>
            <a:pPr lvl="0"/>
            <a:r>
              <a:rPr lang="en-US" altLang="zh-CN" dirty="0"/>
              <a:t>Pre-prepare</a:t>
            </a:r>
            <a:r>
              <a:rPr lang="zh-CN" altLang="en-US" dirty="0"/>
              <a:t>阶段：主节点向所有的从节点发送</a:t>
            </a:r>
            <a:r>
              <a:rPr lang="en-US" altLang="zh-CN" dirty="0"/>
              <a:t>Pre-prepare</a:t>
            </a:r>
            <a:r>
              <a:rPr lang="zh-CN" altLang="en-US" dirty="0"/>
              <a:t>消息。从节点会验证该消息，当视图</a:t>
            </a:r>
            <a:r>
              <a:rPr lang="en-US" altLang="zh-CN" dirty="0"/>
              <a:t>v</a:t>
            </a:r>
            <a:r>
              <a:rPr lang="zh-CN" altLang="en-US" dirty="0"/>
              <a:t>一致，连续数</a:t>
            </a:r>
            <a:r>
              <a:rPr lang="en-US" altLang="zh-CN" dirty="0"/>
              <a:t>n</a:t>
            </a:r>
            <a:r>
              <a:rPr lang="zh-CN" altLang="en-US" dirty="0"/>
              <a:t>未出现（不在</a:t>
            </a:r>
            <a:r>
              <a:rPr lang="en-US" altLang="zh-CN" dirty="0"/>
              <a:t>log</a:t>
            </a:r>
            <a:r>
              <a:rPr lang="zh-CN" altLang="en-US" dirty="0"/>
              <a:t>文件中）且处于高低水平线之间，消息与消息摘要一致，则接受该请求后者拒绝。</a:t>
            </a:r>
          </a:p>
        </p:txBody>
      </p:sp>
      <p:pic>
        <p:nvPicPr>
          <p:cNvPr id="5" name="图片 4" descr="艾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15" y="1371600"/>
            <a:ext cx="5816894" cy="3947577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3970387" y="2286000"/>
            <a:ext cx="169349" cy="4148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70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016">
        <p14:flythrough/>
      </p:transition>
    </mc:Choice>
    <mc:Fallback xmlns="">
      <p:transition spd="slow" advTm="80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847210" y="336643"/>
            <a:ext cx="1878405" cy="346731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B4367"/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PBFT</a:t>
            </a:r>
            <a:r>
              <a:rPr lang="zh-CN" altLang="en-US" dirty="0">
                <a:sym typeface="+mn-lt"/>
              </a:rPr>
              <a:t>算法主流程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847210" y="808892"/>
            <a:ext cx="7575821" cy="14302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000"/>
            </a:lvl1pPr>
          </a:lstStyle>
          <a:p>
            <a:pPr lvl="0"/>
            <a:r>
              <a:rPr lang="en-US" altLang="zh-CN" dirty="0"/>
              <a:t>Prepare</a:t>
            </a:r>
            <a:r>
              <a:rPr lang="zh-CN" altLang="en-US" dirty="0"/>
              <a:t>阶段：从节点在接受</a:t>
            </a:r>
            <a:r>
              <a:rPr lang="en-US" altLang="zh-CN" dirty="0"/>
              <a:t>Pre-prepare</a:t>
            </a:r>
            <a:r>
              <a:rPr lang="zh-CN" altLang="en-US" dirty="0"/>
              <a:t>消息后，会向所有节点发送</a:t>
            </a:r>
            <a:r>
              <a:rPr lang="en-US" altLang="zh-CN" dirty="0"/>
              <a:t>Prepare</a:t>
            </a:r>
            <a:r>
              <a:rPr lang="zh-CN" altLang="en-US" dirty="0"/>
              <a:t>消息。当节点接收到</a:t>
            </a:r>
            <a:r>
              <a:rPr lang="en-US" altLang="zh-CN" dirty="0"/>
              <a:t>f+1</a:t>
            </a:r>
            <a:r>
              <a:rPr lang="zh-CN" altLang="en-US" dirty="0"/>
              <a:t>个相同的</a:t>
            </a:r>
            <a:r>
              <a:rPr lang="en-US" altLang="zh-CN" dirty="0">
                <a:sym typeface="+mn-ea"/>
              </a:rPr>
              <a:t>Prepare</a:t>
            </a:r>
            <a:r>
              <a:rPr lang="zh-CN" altLang="en-US" dirty="0">
                <a:sym typeface="+mn-ea"/>
              </a:rPr>
              <a:t>消息后表示该阶段结束。这一阶段是为了让所有节点达成一致</a:t>
            </a:r>
          </a:p>
        </p:txBody>
      </p:sp>
      <p:pic>
        <p:nvPicPr>
          <p:cNvPr id="6" name="图片 5" descr="艾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10" y="1178951"/>
            <a:ext cx="6256508" cy="4245917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4635120" y="2239155"/>
            <a:ext cx="200649" cy="3700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26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016">
        <p14:flythrough/>
      </p:transition>
    </mc:Choice>
    <mc:Fallback xmlns="">
      <p:transition spd="slow" advTm="80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艾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5" y="1243757"/>
            <a:ext cx="6137032" cy="4164836"/>
          </a:xfrm>
          <a:prstGeom prst="rect">
            <a:avLst/>
          </a:prstGeom>
        </p:spPr>
      </p:pic>
      <p:sp>
        <p:nvSpPr>
          <p:cNvPr id="2" name="文本框 15"/>
          <p:cNvSpPr txBox="1"/>
          <p:nvPr/>
        </p:nvSpPr>
        <p:spPr>
          <a:xfrm>
            <a:off x="847210" y="336643"/>
            <a:ext cx="1878405" cy="346731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B4367"/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PBFT</a:t>
            </a:r>
            <a:r>
              <a:rPr lang="zh-CN" altLang="en-US" dirty="0">
                <a:sym typeface="+mn-lt"/>
              </a:rPr>
              <a:t>算法主流程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847210" y="808892"/>
            <a:ext cx="7575821" cy="14302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000"/>
            </a:lvl1pPr>
          </a:lstStyle>
          <a:p>
            <a:pPr lvl="0"/>
            <a:r>
              <a:rPr lang="en-US" altLang="zh-CN" dirty="0">
                <a:sym typeface="+mn-ea"/>
              </a:rPr>
              <a:t>Commit</a:t>
            </a:r>
            <a:r>
              <a:rPr lang="zh-CN" altLang="en-US" dirty="0">
                <a:sym typeface="+mn-ea"/>
              </a:rPr>
              <a:t>阶段：节点在接受</a:t>
            </a:r>
            <a:r>
              <a:rPr lang="en-US" altLang="zh-CN" dirty="0">
                <a:sym typeface="+mn-ea"/>
              </a:rPr>
              <a:t>Prepare</a:t>
            </a:r>
            <a:r>
              <a:rPr lang="zh-CN" altLang="en-US" dirty="0">
                <a:sym typeface="+mn-ea"/>
              </a:rPr>
              <a:t>消息后，会向所有节点发</a:t>
            </a:r>
            <a:r>
              <a:rPr lang="en-US" altLang="zh-CN" dirty="0">
                <a:sym typeface="+mn-ea"/>
              </a:rPr>
              <a:t>Commit</a:t>
            </a:r>
            <a:r>
              <a:rPr lang="zh-CN" altLang="en-US" dirty="0">
                <a:sym typeface="+mn-ea"/>
              </a:rPr>
              <a:t>消息。当节点接收到</a:t>
            </a:r>
            <a:r>
              <a:rPr lang="en-US" altLang="zh-CN" dirty="0">
                <a:sym typeface="+mn-ea"/>
              </a:rPr>
              <a:t>f+1</a:t>
            </a:r>
            <a:r>
              <a:rPr lang="zh-CN" altLang="en-US" dirty="0">
                <a:sym typeface="+mn-ea"/>
              </a:rPr>
              <a:t>个相同的</a:t>
            </a:r>
            <a:r>
              <a:rPr lang="en-US" altLang="zh-CN" dirty="0">
                <a:sym typeface="+mn-ea"/>
              </a:rPr>
              <a:t>Commit</a:t>
            </a:r>
            <a:r>
              <a:rPr lang="zh-CN" altLang="en-US" dirty="0">
                <a:sym typeface="+mn-ea"/>
              </a:rPr>
              <a:t>消息后表示该阶段结束</a:t>
            </a:r>
            <a:r>
              <a:rPr lang="zh-CN" altLang="en-US" dirty="0"/>
              <a:t>。这一阶段是为了让所有的节点确认达成了一致并确认收到了请求。</a:t>
            </a:r>
          </a:p>
        </p:txBody>
      </p:sp>
      <p:sp>
        <p:nvSpPr>
          <p:cNvPr id="7" name="下箭头 6"/>
          <p:cNvSpPr/>
          <p:nvPr/>
        </p:nvSpPr>
        <p:spPr>
          <a:xfrm>
            <a:off x="5162659" y="2302669"/>
            <a:ext cx="200649" cy="3700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1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016">
        <p14:flythrough/>
      </p:transition>
    </mc:Choice>
    <mc:Fallback xmlns="">
      <p:transition spd="slow" advTm="80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艾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5" y="808892"/>
            <a:ext cx="6928340" cy="4701849"/>
          </a:xfrm>
          <a:prstGeom prst="rect">
            <a:avLst/>
          </a:prstGeom>
        </p:spPr>
      </p:pic>
      <p:sp>
        <p:nvSpPr>
          <p:cNvPr id="2" name="文本框 15"/>
          <p:cNvSpPr txBox="1"/>
          <p:nvPr/>
        </p:nvSpPr>
        <p:spPr>
          <a:xfrm>
            <a:off x="847210" y="336643"/>
            <a:ext cx="1878405" cy="346731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B4367"/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PBFT</a:t>
            </a:r>
            <a:r>
              <a:rPr lang="zh-CN" altLang="en-US" dirty="0">
                <a:sym typeface="+mn-lt"/>
              </a:rPr>
              <a:t>算法主流程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847210" y="808892"/>
            <a:ext cx="7575821" cy="9685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000"/>
            </a:lvl1pPr>
          </a:lstStyle>
          <a:p>
            <a:pPr lvl="0"/>
            <a:r>
              <a:rPr lang="en-US" altLang="zh-CN" dirty="0"/>
              <a:t>Reply</a:t>
            </a:r>
            <a:r>
              <a:rPr lang="zh-CN" altLang="en-US" dirty="0"/>
              <a:t>阶段：节点向客户端返回共识的结果。当用户收到</a:t>
            </a:r>
            <a:r>
              <a:rPr lang="en-US" altLang="zh-CN" dirty="0"/>
              <a:t>f+1</a:t>
            </a:r>
            <a:r>
              <a:rPr lang="zh-CN" altLang="en-US" dirty="0"/>
              <a:t>个相同的结果后，会将其作为最终的共识结果。</a:t>
            </a:r>
          </a:p>
        </p:txBody>
      </p:sp>
      <p:sp>
        <p:nvSpPr>
          <p:cNvPr id="7" name="下箭头 6"/>
          <p:cNvSpPr/>
          <p:nvPr/>
        </p:nvSpPr>
        <p:spPr>
          <a:xfrm>
            <a:off x="6305658" y="1903008"/>
            <a:ext cx="200649" cy="3700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2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016">
        <p14:flythrough/>
      </p:transition>
    </mc:Choice>
    <mc:Fallback xmlns="">
      <p:transition spd="slow" advTm="80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847210" y="336643"/>
            <a:ext cx="2405944" cy="346731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B4367"/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PBFT</a:t>
            </a:r>
            <a:r>
              <a:rPr lang="zh-CN" altLang="en-US" dirty="0">
                <a:sym typeface="+mn-lt"/>
              </a:rPr>
              <a:t>算法：视图切换</a:t>
            </a:r>
          </a:p>
        </p:txBody>
      </p:sp>
      <p:pic>
        <p:nvPicPr>
          <p:cNvPr id="3" name="图片 2" descr="艾克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54" y="336643"/>
            <a:ext cx="6299902" cy="479498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39615" y="1336198"/>
            <a:ext cx="4572000" cy="33786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当其他节点认为主节点出错时会触发视图切换。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从节点认为主节点出错时会向其他节点发送</a:t>
            </a:r>
            <a:r>
              <a:rPr lang="en-US" altLang="zh-CN" sz="1600" dirty="0"/>
              <a:t>view-change</a:t>
            </a:r>
            <a:r>
              <a:rPr lang="zh-CN" altLang="en-US" sz="1600" dirty="0"/>
              <a:t>消息，选举节点</a:t>
            </a:r>
            <a:r>
              <a:rPr lang="en-US" altLang="zh-CN" sz="1600" dirty="0"/>
              <a:t>v+1(mod n)</a:t>
            </a:r>
            <a:r>
              <a:rPr lang="zh-CN" altLang="en-US" sz="1600" dirty="0"/>
              <a:t>作为主节点。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当其他节点接收到</a:t>
            </a:r>
            <a:r>
              <a:rPr lang="en-US" altLang="zh-CN" sz="1600" dirty="0"/>
              <a:t>2f</a:t>
            </a:r>
            <a:r>
              <a:rPr lang="zh-CN" altLang="en-US" sz="1600" dirty="0"/>
              <a:t>个</a:t>
            </a:r>
            <a:r>
              <a:rPr lang="en-US" altLang="zh-CN" sz="1600" dirty="0">
                <a:sym typeface="+mn-ea"/>
              </a:rPr>
              <a:t>view-change</a:t>
            </a:r>
            <a:r>
              <a:rPr lang="zh-CN" altLang="en-US" sz="1600" dirty="0">
                <a:sym typeface="+mn-ea"/>
              </a:rPr>
              <a:t>消息</a:t>
            </a:r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ym typeface="+mn-ea"/>
              </a:rPr>
              <a:t>     后会发送</a:t>
            </a:r>
            <a:r>
              <a:rPr lang="en-US" altLang="zh-CN" sz="1600" dirty="0">
                <a:sym typeface="+mn-ea"/>
              </a:rPr>
              <a:t>view-change-</a:t>
            </a:r>
            <a:r>
              <a:rPr lang="en-US" altLang="zh-CN" sz="1600" dirty="0" err="1">
                <a:sym typeface="+mn-ea"/>
              </a:rPr>
              <a:t>ack</a:t>
            </a:r>
            <a:r>
              <a:rPr lang="zh-CN" altLang="en-US" sz="1600" dirty="0">
                <a:sym typeface="+mn-ea"/>
              </a:rPr>
              <a:t>给新的主节点。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+mn-ea"/>
              </a:rPr>
              <a:t>当新主节点接收到</a:t>
            </a:r>
            <a:r>
              <a:rPr lang="en-US" altLang="zh-CN" sz="1600" dirty="0">
                <a:sym typeface="+mn-ea"/>
              </a:rPr>
              <a:t>2f</a:t>
            </a:r>
            <a:r>
              <a:rPr lang="zh-CN" altLang="en-US" sz="1600" dirty="0">
                <a:sym typeface="+mn-ea"/>
              </a:rPr>
              <a:t>个</a:t>
            </a:r>
            <a:r>
              <a:rPr lang="en-US" altLang="zh-CN" sz="1600" dirty="0">
                <a:sym typeface="+mn-ea"/>
              </a:rPr>
              <a:t>view-change-</a:t>
            </a:r>
            <a:r>
              <a:rPr lang="en-US" altLang="zh-CN" sz="1600" dirty="0" err="1">
                <a:sym typeface="+mn-ea"/>
              </a:rPr>
              <a:t>ack</a:t>
            </a:r>
            <a:endParaRPr lang="en-US" altLang="zh-CN" sz="1600" dirty="0">
              <a:sym typeface="+mn-ea"/>
            </a:endParaRPr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ym typeface="+mn-ea"/>
              </a:rPr>
              <a:t>     消息后认为绝大多数节点认可自己，</a:t>
            </a:r>
          </a:p>
          <a:p>
            <a:pPr lvl="0" indent="0">
              <a:lnSpc>
                <a:spcPct val="150000"/>
              </a:lnSpc>
              <a:buNone/>
            </a:pPr>
            <a:r>
              <a:rPr lang="zh-CN" altLang="en-US" sz="1600" dirty="0">
                <a:sym typeface="+mn-ea"/>
              </a:rPr>
              <a:t>     然后向其他节点发送新视图。</a:t>
            </a:r>
          </a:p>
        </p:txBody>
      </p:sp>
    </p:spTree>
    <p:extLst>
      <p:ext uri="{BB962C8B-B14F-4D97-AF65-F5344CB8AC3E}">
        <p14:creationId xmlns:p14="http://schemas.microsoft.com/office/powerpoint/2010/main" val="358431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016">
        <p14:flythrough/>
      </p:transition>
    </mc:Choice>
    <mc:Fallback xmlns="">
      <p:transition spd="slow" advTm="80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847210" y="336643"/>
            <a:ext cx="1878405" cy="346731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B4367"/>
                </a:solidFill>
                <a:cs typeface="+mn-ea"/>
              </a:defRPr>
            </a:lvl1pPr>
          </a:lstStyle>
          <a:p>
            <a:r>
              <a:rPr lang="en-US" altLang="zh-CN" dirty="0" err="1">
                <a:sym typeface="+mn-lt"/>
              </a:rPr>
              <a:t>Algorand</a:t>
            </a:r>
            <a:endParaRPr lang="zh-CN" altLang="en-US" dirty="0"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3780" y="1659418"/>
            <a:ext cx="86133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Algorand</a:t>
            </a:r>
            <a:r>
              <a:rPr lang="en-US" altLang="zh-CN" sz="2400" dirty="0"/>
              <a:t>: Scaling Byzantine Agreements for </a:t>
            </a:r>
            <a:r>
              <a:rPr lang="en-US" altLang="zh-CN" sz="2400" dirty="0" err="1"/>
              <a:t>Crytocurrencies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Silvio </a:t>
            </a:r>
            <a:r>
              <a:rPr lang="en-US" altLang="zh-CN" sz="2400" dirty="0" err="1"/>
              <a:t>Micali</a:t>
            </a:r>
            <a:r>
              <a:rPr lang="en-US" altLang="zh-CN" sz="2400" dirty="0"/>
              <a:t>, 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SOSP ’17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510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016">
        <p14:flythrough/>
      </p:transition>
    </mc:Choice>
    <mc:Fallback xmlns="">
      <p:transition spd="slow" advTm="80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847210" y="336643"/>
            <a:ext cx="1878405" cy="500620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B4367"/>
                </a:solidFill>
                <a:cs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dirty="0" err="1">
                <a:sym typeface="+mn-lt"/>
              </a:rPr>
              <a:t>Algorand</a:t>
            </a:r>
            <a:r>
              <a:rPr lang="en-US" altLang="zh-CN" dirty="0">
                <a:sym typeface="+mn-lt"/>
              </a:rPr>
              <a:t>-</a:t>
            </a:r>
            <a:r>
              <a:rPr lang="zh-CN" altLang="en-US" dirty="0">
                <a:sym typeface="+mn-lt"/>
              </a:rPr>
              <a:t>概况</a:t>
            </a:r>
          </a:p>
        </p:txBody>
      </p:sp>
      <p:sp>
        <p:nvSpPr>
          <p:cNvPr id="3" name="矩形 2"/>
          <p:cNvSpPr/>
          <p:nvPr/>
        </p:nvSpPr>
        <p:spPr>
          <a:xfrm>
            <a:off x="1635369" y="1114293"/>
            <a:ext cx="6295292" cy="3359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基于拜占庭容错</a:t>
            </a:r>
            <a:r>
              <a:rPr lang="en-US" altLang="zh-CN" sz="2400" dirty="0"/>
              <a:t>BFT</a:t>
            </a:r>
            <a:r>
              <a:rPr lang="zh-CN" altLang="en-US" sz="2400" dirty="0"/>
              <a:t>，结合权益证明</a:t>
            </a:r>
            <a:r>
              <a:rPr lang="en-US" altLang="zh-CN" sz="2400" dirty="0" err="1"/>
              <a:t>PoS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主要过程：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）选举区块生产者与验证者；</a:t>
            </a:r>
          </a:p>
          <a:p>
            <a:pPr lvl="1">
              <a:lnSpc>
                <a:spcPct val="150000"/>
              </a:lnSpc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）推举区块与投票；</a:t>
            </a:r>
          </a:p>
          <a:p>
            <a:pPr lvl="1">
              <a:lnSpc>
                <a:spcPct val="150000"/>
              </a:lnSpc>
            </a:pPr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）对区块的上链进行共识。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022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016">
        <p14:flythrough/>
      </p:transition>
    </mc:Choice>
    <mc:Fallback xmlns="">
      <p:transition spd="slow" advTm="80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847210" y="336643"/>
            <a:ext cx="1878405" cy="453555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B4367"/>
                </a:solidFill>
                <a:cs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dirty="0" err="1"/>
              <a:t>Algorand</a:t>
            </a:r>
            <a:r>
              <a:rPr lang="en-US" altLang="zh-CN" dirty="0"/>
              <a:t>-</a:t>
            </a:r>
            <a:r>
              <a:rPr lang="zh-CN" altLang="en-US" dirty="0"/>
              <a:t>选举</a:t>
            </a:r>
            <a:endParaRPr lang="zh-CN" altLang="en-US" dirty="0"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35369" y="1114293"/>
            <a:ext cx="6295292" cy="3359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可验证随机函数</a:t>
            </a:r>
            <a:r>
              <a:rPr lang="en-US" altLang="zh-CN" sz="2400" dirty="0"/>
              <a:t>VRF</a:t>
            </a:r>
            <a:r>
              <a:rPr lang="zh-CN" altLang="en-US" sz="2400" dirty="0"/>
              <a:t>、公开的伪随机种子、私钥、公钥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权重与得点（</a:t>
            </a:r>
            <a:r>
              <a:rPr lang="en-US" altLang="zh-CN" sz="2400" dirty="0"/>
              <a:t>sub-users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女巫攻击（</a:t>
            </a:r>
            <a:r>
              <a:rPr lang="en-US" altLang="zh-CN" sz="2400" dirty="0"/>
              <a:t>Sybil Attack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自发完成（公正无负担）、门槛（共识快）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0964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016">
        <p14:flythrough/>
      </p:transition>
    </mc:Choice>
    <mc:Fallback xmlns="">
      <p:transition spd="slow" advTm="80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175581" y="1899791"/>
            <a:ext cx="1418100" cy="26489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956" dirty="0">
                <a:solidFill>
                  <a:schemeClr val="bg1"/>
                </a:solidFill>
                <a:cs typeface="+mn-ea"/>
                <a:sym typeface="+mn-lt"/>
              </a:rPr>
              <a:t>背景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889114" y="1888644"/>
            <a:ext cx="269175" cy="253551"/>
            <a:chOff x="5640108" y="966369"/>
            <a:chExt cx="476097" cy="448462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88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8"/>
              <a:ext cx="476097" cy="43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013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3612651" y="2257291"/>
            <a:ext cx="1207856" cy="47320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475" b="1" spc="-127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12651" y="2612340"/>
            <a:ext cx="1188650" cy="30008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135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175581" y="2303409"/>
            <a:ext cx="1418101" cy="26489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956" dirty="0">
                <a:solidFill>
                  <a:schemeClr val="bg1"/>
                </a:solidFill>
                <a:cs typeface="+mn-ea"/>
                <a:sym typeface="+mn-lt"/>
              </a:rPr>
              <a:t>传统分布式一致性协议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4889114" y="2292262"/>
            <a:ext cx="269175" cy="253551"/>
            <a:chOff x="5640108" y="966369"/>
            <a:chExt cx="476097" cy="448462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88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8"/>
              <a:ext cx="476097" cy="43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013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175581" y="2707028"/>
            <a:ext cx="1418100" cy="26489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956" dirty="0">
                <a:solidFill>
                  <a:schemeClr val="bg1"/>
                </a:solidFill>
                <a:cs typeface="+mn-ea"/>
                <a:sym typeface="+mn-lt"/>
              </a:rPr>
              <a:t>区块链一致性协议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4889114" y="2695881"/>
            <a:ext cx="269175" cy="253551"/>
            <a:chOff x="5640108" y="966369"/>
            <a:chExt cx="476097" cy="448462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88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8"/>
              <a:ext cx="476097" cy="43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013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175581" y="3110646"/>
            <a:ext cx="1418100" cy="264895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956" dirty="0">
                <a:solidFill>
                  <a:schemeClr val="bg1"/>
                </a:solidFill>
                <a:cs typeface="+mn-ea"/>
                <a:sym typeface="+mn-lt"/>
              </a:rPr>
              <a:t>总结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4889114" y="3099499"/>
            <a:ext cx="269175" cy="253551"/>
            <a:chOff x="5640108" y="966369"/>
            <a:chExt cx="476097" cy="448462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88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8"/>
              <a:ext cx="476097" cy="43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013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</a:p>
          </p:txBody>
        </p:sp>
      </p:grpSp>
      <p:sp>
        <p:nvSpPr>
          <p:cNvPr id="4" name="燕尾形 3"/>
          <p:cNvSpPr/>
          <p:nvPr/>
        </p:nvSpPr>
        <p:spPr>
          <a:xfrm>
            <a:off x="4410182" y="2353355"/>
            <a:ext cx="144480" cy="25224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88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6479">
        <p14:flythrough/>
      </p:transition>
    </mc:Choice>
    <mc:Fallback xmlns="">
      <p:transition spd="slow" advTm="647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847210" y="336643"/>
            <a:ext cx="2388359" cy="500620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B4367"/>
                </a:solidFill>
                <a:cs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dirty="0" err="1"/>
              <a:t>Algorand</a:t>
            </a:r>
            <a:r>
              <a:rPr lang="en-US" altLang="zh-CN" dirty="0"/>
              <a:t>-</a:t>
            </a:r>
            <a:r>
              <a:rPr lang="zh-CN" altLang="en-US" dirty="0"/>
              <a:t>推块与投票</a:t>
            </a:r>
            <a:endParaRPr lang="zh-CN" altLang="en-US" dirty="0"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35369" y="1114293"/>
            <a:ext cx="6295292" cy="2621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高优先级区块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I</a:t>
            </a:r>
            <a:r>
              <a:rPr lang="zh-CN" altLang="en-US" sz="2000" dirty="0"/>
              <a:t>类：完整区块（</a:t>
            </a:r>
            <a:r>
              <a:rPr lang="en-US" altLang="zh-CN" sz="2000" dirty="0" err="1"/>
              <a:t>MBytes</a:t>
            </a:r>
            <a:r>
              <a:rPr lang="zh-CN" altLang="en-US" sz="2000" dirty="0"/>
              <a:t>）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II</a:t>
            </a:r>
            <a:r>
              <a:rPr lang="zh-CN" altLang="en-US" sz="2000" dirty="0"/>
              <a:t>类：优先级与证明（</a:t>
            </a:r>
            <a:r>
              <a:rPr lang="en-US" altLang="zh-CN" sz="2000" dirty="0"/>
              <a:t>Bytes</a:t>
            </a:r>
            <a:r>
              <a:rPr lang="zh-CN" altLang="en-US" sz="2000" dirty="0"/>
              <a:t>）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初始化</a:t>
            </a:r>
            <a:r>
              <a:rPr lang="en-US" altLang="zh-CN" sz="2400" dirty="0"/>
              <a:t>BA*</a:t>
            </a:r>
            <a:r>
              <a:rPr lang="zh-CN" altLang="en-US" sz="2400" dirty="0"/>
              <a:t>、私钥签名并广播投票信息</a:t>
            </a:r>
          </a:p>
        </p:txBody>
      </p:sp>
    </p:spTree>
    <p:extLst>
      <p:ext uri="{BB962C8B-B14F-4D97-AF65-F5344CB8AC3E}">
        <p14:creationId xmlns:p14="http://schemas.microsoft.com/office/powerpoint/2010/main" val="223400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016">
        <p14:flythrough/>
      </p:transition>
    </mc:Choice>
    <mc:Fallback xmlns="">
      <p:transition spd="slow" advTm="80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847210" y="336643"/>
            <a:ext cx="2388359" cy="453555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B4367"/>
                </a:solidFill>
                <a:cs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dirty="0" err="1"/>
              <a:t>Algorand</a:t>
            </a:r>
            <a:r>
              <a:rPr lang="en-US" altLang="zh-CN" dirty="0"/>
              <a:t>-</a:t>
            </a:r>
            <a:r>
              <a:rPr lang="zh-CN" altLang="en-US" dirty="0"/>
              <a:t>共识</a:t>
            </a:r>
            <a:endParaRPr lang="zh-CN" altLang="en-US" dirty="0">
              <a:sym typeface="+mn-lt"/>
            </a:endParaRPr>
          </a:p>
        </p:txBody>
      </p:sp>
      <p:pic>
        <p:nvPicPr>
          <p:cNvPr id="4" name="Picture 2" descr="F:\研究生\课程\信息存储技术\algora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2300" y="979245"/>
            <a:ext cx="6099085" cy="41642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364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016">
        <p14:flythrough/>
      </p:transition>
    </mc:Choice>
    <mc:Fallback xmlns="">
      <p:transition spd="slow" advTm="80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847210" y="336643"/>
            <a:ext cx="2388359" cy="453555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B4367"/>
                </a:solidFill>
                <a:cs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dirty="0" err="1"/>
              <a:t>Algorand</a:t>
            </a:r>
            <a:r>
              <a:rPr lang="en-US" altLang="zh-CN" dirty="0"/>
              <a:t>-</a:t>
            </a:r>
            <a:r>
              <a:rPr lang="zh-CN" altLang="en-US" dirty="0"/>
              <a:t>共识</a:t>
            </a:r>
            <a:endParaRPr lang="zh-CN" altLang="en-US" dirty="0"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5369" y="938447"/>
            <a:ext cx="6295292" cy="391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核心为</a:t>
            </a:r>
            <a:r>
              <a:rPr lang="en-US" altLang="zh-CN" sz="2400" dirty="0"/>
              <a:t>BA*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所有节点都会用区块初始化</a:t>
            </a:r>
            <a:r>
              <a:rPr lang="en-US" altLang="zh-CN" sz="2400" dirty="0"/>
              <a:t>BA*</a:t>
            </a:r>
            <a:r>
              <a:rPr lang="zh-CN" altLang="en-US" sz="2400" dirty="0"/>
              <a:t>，进行共识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去中心化、一致性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1</a:t>
            </a:r>
            <a:r>
              <a:rPr lang="zh-CN" altLang="en-US" sz="2400" dirty="0"/>
              <a:t>、简化（</a:t>
            </a:r>
            <a:r>
              <a:rPr lang="en-US" altLang="zh-CN" sz="2400" dirty="0"/>
              <a:t>Reduction</a:t>
            </a:r>
            <a:r>
              <a:rPr lang="zh-CN" altLang="en-US" sz="2400" dirty="0"/>
              <a:t>）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2</a:t>
            </a:r>
            <a:r>
              <a:rPr lang="zh-CN" altLang="en-US" sz="2400" dirty="0"/>
              <a:t>、二择（</a:t>
            </a:r>
            <a:r>
              <a:rPr lang="en-US" altLang="zh-CN" sz="2400" dirty="0" err="1"/>
              <a:t>BinaryBA</a:t>
            </a:r>
            <a:r>
              <a:rPr lang="en-US" altLang="zh-CN" sz="2400" dirty="0"/>
              <a:t>*</a:t>
            </a:r>
            <a:r>
              <a:rPr lang="zh-CN" altLang="en-US" sz="2400" dirty="0"/>
              <a:t>）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达成共识，区块成为暂定区块或最终区块</a:t>
            </a:r>
          </a:p>
        </p:txBody>
      </p:sp>
    </p:spTree>
    <p:extLst>
      <p:ext uri="{BB962C8B-B14F-4D97-AF65-F5344CB8AC3E}">
        <p14:creationId xmlns:p14="http://schemas.microsoft.com/office/powerpoint/2010/main" val="209997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016">
        <p14:flythrough/>
      </p:transition>
    </mc:Choice>
    <mc:Fallback xmlns="">
      <p:transition spd="slow" advTm="80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847210" y="336643"/>
            <a:ext cx="2388359" cy="453555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B4367"/>
                </a:solidFill>
                <a:cs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dirty="0" err="1"/>
              <a:t>Algorand</a:t>
            </a:r>
            <a:r>
              <a:rPr lang="en-US" altLang="zh-CN" dirty="0"/>
              <a:t>-</a:t>
            </a:r>
            <a:r>
              <a:rPr lang="zh-CN" altLang="en-US" dirty="0"/>
              <a:t>简化</a:t>
            </a:r>
            <a:endParaRPr lang="zh-CN" altLang="en-US" dirty="0"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7210" y="1061540"/>
            <a:ext cx="6295292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Reduction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569" y="1061540"/>
            <a:ext cx="4387588" cy="3716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616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016">
        <p14:flythrough/>
      </p:transition>
    </mc:Choice>
    <mc:Fallback xmlns="">
      <p:transition spd="slow" advTm="80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847210" y="336643"/>
            <a:ext cx="2388359" cy="453555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B4367"/>
                </a:solidFill>
                <a:cs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dirty="0" err="1"/>
              <a:t>Algorand</a:t>
            </a:r>
            <a:r>
              <a:rPr lang="en-US" altLang="zh-CN" dirty="0"/>
              <a:t>-</a:t>
            </a:r>
            <a:r>
              <a:rPr lang="zh-CN" altLang="en-US" dirty="0"/>
              <a:t>简化</a:t>
            </a:r>
            <a:endParaRPr lang="zh-CN" altLang="en-US" dirty="0"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97841" y="956032"/>
            <a:ext cx="6295292" cy="3913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多个区块简化为两个选项：唯一块或空块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1</a:t>
            </a:r>
            <a:r>
              <a:rPr lang="zh-CN" altLang="en-US" sz="2400" dirty="0"/>
              <a:t>、每个节点为自己初始化</a:t>
            </a:r>
            <a:r>
              <a:rPr lang="en-US" altLang="zh-CN" sz="2400" dirty="0"/>
              <a:t>BA</a:t>
            </a:r>
            <a:r>
              <a:rPr lang="zh-CN" altLang="en-US" sz="2400" dirty="0"/>
              <a:t>*的区块投票，并统计所有区块的得票情况，返回第一个达到阈值要求的区块或空块。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2</a:t>
            </a:r>
            <a:r>
              <a:rPr lang="zh-CN" altLang="en-US" sz="2400" dirty="0"/>
              <a:t>、为得票达标的区块投票，返回再次达标的区块或空块。</a:t>
            </a:r>
          </a:p>
        </p:txBody>
      </p:sp>
    </p:spTree>
    <p:extLst>
      <p:ext uri="{BB962C8B-B14F-4D97-AF65-F5344CB8AC3E}">
        <p14:creationId xmlns:p14="http://schemas.microsoft.com/office/powerpoint/2010/main" val="291972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016">
        <p14:flythrough/>
      </p:transition>
    </mc:Choice>
    <mc:Fallback xmlns="">
      <p:transition spd="slow" advTm="80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847210" y="336643"/>
            <a:ext cx="2388359" cy="453555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B4367"/>
                </a:solidFill>
                <a:cs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dirty="0" err="1"/>
              <a:t>Algorand</a:t>
            </a:r>
            <a:r>
              <a:rPr lang="en-US" altLang="zh-CN" dirty="0"/>
              <a:t>-</a:t>
            </a:r>
            <a:r>
              <a:rPr lang="zh-CN" altLang="en-US" dirty="0"/>
              <a:t>二择</a:t>
            </a:r>
            <a:endParaRPr lang="zh-CN" altLang="en-US" dirty="0"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7210" y="1061540"/>
            <a:ext cx="6295292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/>
              <a:t>BinaryBA</a:t>
            </a:r>
            <a:r>
              <a:rPr lang="en-US" altLang="zh-CN" sz="2400" dirty="0"/>
              <a:t>*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7582" y="1061540"/>
            <a:ext cx="58293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801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016">
        <p14:flythrough/>
      </p:transition>
    </mc:Choice>
    <mc:Fallback xmlns="">
      <p:transition spd="slow" advTm="80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847210" y="336643"/>
            <a:ext cx="2388359" cy="453555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B4367"/>
                </a:solidFill>
                <a:cs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dirty="0" err="1"/>
              <a:t>Algorand</a:t>
            </a:r>
            <a:r>
              <a:rPr lang="en-US" altLang="zh-CN" dirty="0"/>
              <a:t>-</a:t>
            </a:r>
            <a:r>
              <a:rPr lang="zh-CN" altLang="en-US" dirty="0"/>
              <a:t>二择</a:t>
            </a:r>
            <a:endParaRPr lang="zh-CN" altLang="en-US" dirty="0"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0257" y="1079125"/>
            <a:ext cx="6295292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altLang="zh-CN" sz="2000" dirty="0"/>
              <a:t>Reduction</a:t>
            </a:r>
            <a:r>
              <a:rPr lang="zh-CN" altLang="en-US" sz="2000" dirty="0"/>
              <a:t>返回的区块或空块上达成共识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节点在不同情况下执行的步骤数量不一致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</a:t>
            </a:r>
            <a:r>
              <a:rPr lang="zh-CN" altLang="en-US" sz="2000" dirty="0"/>
              <a:t>、强同步、区块有效：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1</a:t>
            </a:r>
            <a:r>
              <a:rPr lang="zh-CN" altLang="en-US" dirty="0"/>
              <a:t>步达成共识，为该区块在最终步的共识中投票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B</a:t>
            </a:r>
            <a:r>
              <a:rPr lang="zh-CN" altLang="en-US" sz="2000" dirty="0"/>
              <a:t>、弱同步、异步、无效区块：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多步达成共识，但不会在最终共识中投票</a:t>
            </a:r>
          </a:p>
        </p:txBody>
      </p:sp>
    </p:spTree>
    <p:extLst>
      <p:ext uri="{BB962C8B-B14F-4D97-AF65-F5344CB8AC3E}">
        <p14:creationId xmlns:p14="http://schemas.microsoft.com/office/powerpoint/2010/main" val="182027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016">
        <p14:flythrough/>
      </p:transition>
    </mc:Choice>
    <mc:Fallback xmlns="">
      <p:transition spd="slow" advTm="80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5381" y="2092569"/>
            <a:ext cx="4479681" cy="305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5"/>
          <p:cNvSpPr txBox="1"/>
          <p:nvPr/>
        </p:nvSpPr>
        <p:spPr>
          <a:xfrm>
            <a:off x="847210" y="336643"/>
            <a:ext cx="2388359" cy="453555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B4367"/>
                </a:solidFill>
                <a:cs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dirty="0" err="1"/>
              <a:t>Algorand</a:t>
            </a:r>
            <a:r>
              <a:rPr lang="en-US" altLang="zh-CN" dirty="0"/>
              <a:t>-</a:t>
            </a:r>
            <a:r>
              <a:rPr lang="zh-CN" altLang="en-US" dirty="0"/>
              <a:t>最终共识</a:t>
            </a:r>
            <a:endParaRPr lang="zh-CN" altLang="en-US" dirty="0"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7210" y="1061540"/>
            <a:ext cx="4727112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统计最终步共识的投票情况。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</a:t>
            </a:r>
            <a:r>
              <a:rPr lang="zh-CN" altLang="en-US" sz="2000" dirty="0"/>
              <a:t>、与</a:t>
            </a:r>
            <a:r>
              <a:rPr lang="en-US" altLang="zh-CN" sz="2000" dirty="0" err="1"/>
              <a:t>BinaryBA</a:t>
            </a:r>
            <a:r>
              <a:rPr lang="en-US" altLang="zh-CN" sz="2000" dirty="0"/>
              <a:t>*</a:t>
            </a:r>
            <a:r>
              <a:rPr lang="zh-CN" altLang="en-US" sz="2000" dirty="0"/>
              <a:t>返回的区块一致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最终区块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B</a:t>
            </a:r>
            <a:r>
              <a:rPr lang="zh-CN" altLang="en-US" sz="2000" dirty="0"/>
              <a:t>、不一致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暂定区块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最终逆推确认暂定</a:t>
            </a:r>
          </a:p>
        </p:txBody>
      </p:sp>
    </p:spTree>
    <p:extLst>
      <p:ext uri="{BB962C8B-B14F-4D97-AF65-F5344CB8AC3E}">
        <p14:creationId xmlns:p14="http://schemas.microsoft.com/office/powerpoint/2010/main" val="372913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016">
        <p14:flythrough/>
      </p:transition>
    </mc:Choice>
    <mc:Fallback xmlns="">
      <p:transition spd="slow" advTm="80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847210" y="336643"/>
            <a:ext cx="2388359" cy="453555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B4367"/>
                </a:solidFill>
                <a:cs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dirty="0" err="1"/>
              <a:t>Algorand</a:t>
            </a:r>
            <a:r>
              <a:rPr lang="en-US" altLang="zh-CN" dirty="0"/>
              <a:t>-</a:t>
            </a:r>
            <a:r>
              <a:rPr lang="zh-CN" altLang="en-US" dirty="0"/>
              <a:t>特点</a:t>
            </a:r>
            <a:endParaRPr lang="zh-CN" altLang="en-US" dirty="0"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7210" y="1061540"/>
            <a:ext cx="7452728" cy="327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每一轮都会重新选举区块的生产者，</a:t>
            </a:r>
            <a:br>
              <a:rPr lang="zh-CN" altLang="en-US" sz="2000" dirty="0"/>
            </a:br>
            <a:r>
              <a:rPr lang="zh-CN" altLang="en-US" sz="2000" dirty="0"/>
              <a:t>每一步都会重新选举区块的验证者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集中攻击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共识过程中除了投票需要用户的私钥外，不持有任何其他私密信息，所有节点都参与到共识当中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去中心化</a:t>
            </a:r>
          </a:p>
        </p:txBody>
      </p:sp>
    </p:spTree>
    <p:extLst>
      <p:ext uri="{BB962C8B-B14F-4D97-AF65-F5344CB8AC3E}">
        <p14:creationId xmlns:p14="http://schemas.microsoft.com/office/powerpoint/2010/main" val="198655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016">
        <p14:flythrough/>
      </p:transition>
    </mc:Choice>
    <mc:Fallback xmlns="">
      <p:transition spd="slow" advTm="80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847210" y="336643"/>
            <a:ext cx="2388359" cy="453555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B4367"/>
                </a:solidFill>
                <a:cs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dirty="0" err="1"/>
              <a:t>Algorand</a:t>
            </a:r>
            <a:r>
              <a:rPr lang="en-US" altLang="zh-CN" dirty="0"/>
              <a:t>-</a:t>
            </a:r>
            <a:r>
              <a:rPr lang="zh-CN" altLang="en-US" dirty="0"/>
              <a:t>优缺点</a:t>
            </a:r>
            <a:endParaRPr lang="zh-CN" altLang="en-US" dirty="0"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7210" y="1659417"/>
            <a:ext cx="7452728" cy="143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去中心化、女巫攻击抗性、可扩展性、共识快、通信量低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中心化、集中攻击、伪随机种子、非真正意义上的扩展</a:t>
            </a:r>
          </a:p>
        </p:txBody>
      </p:sp>
    </p:spTree>
    <p:extLst>
      <p:ext uri="{BB962C8B-B14F-4D97-AF65-F5344CB8AC3E}">
        <p14:creationId xmlns:p14="http://schemas.microsoft.com/office/powerpoint/2010/main" val="181384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016">
        <p14:flythrough/>
      </p:transition>
    </mc:Choice>
    <mc:Fallback xmlns="">
      <p:transition spd="slow" advTm="80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01" y="705457"/>
            <a:ext cx="2835952" cy="15750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64" y="706160"/>
            <a:ext cx="2131723" cy="9059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98" y="2746257"/>
            <a:ext cx="719104" cy="5475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71" y="2279995"/>
            <a:ext cx="991415" cy="47734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44" y="2746250"/>
            <a:ext cx="554209" cy="55420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68" y="2756815"/>
            <a:ext cx="924602" cy="53626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06" y="2651671"/>
            <a:ext cx="1165659" cy="66225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7" y="2338917"/>
            <a:ext cx="1275445" cy="418427"/>
          </a:xfrm>
          <a:prstGeom prst="rect">
            <a:avLst/>
          </a:prstGeom>
        </p:spPr>
      </p:pic>
      <p:sp>
        <p:nvSpPr>
          <p:cNvPr id="31" name="文本框 15"/>
          <p:cNvSpPr txBox="1"/>
          <p:nvPr/>
        </p:nvSpPr>
        <p:spPr>
          <a:xfrm>
            <a:off x="847210" y="336643"/>
            <a:ext cx="1844367" cy="346731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B4367"/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背景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FCABB02-2ADF-4D2A-A950-C091BF3D4B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0694" y="3377277"/>
            <a:ext cx="975704" cy="103004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5AC5275D-5C86-42C0-A571-595DF9095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3463229"/>
            <a:ext cx="1312815" cy="97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xmlns="" id="{51C672AC-C9E5-41D5-A99D-132A65DCA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169" y="3422894"/>
            <a:ext cx="1235275" cy="123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47043">
        <p14:flythrough/>
      </p:transition>
    </mc:Choice>
    <mc:Fallback xmlns="">
      <p:transition spd="slow" advTm="4704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847210" y="336643"/>
            <a:ext cx="2388359" cy="453555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B4367"/>
                </a:solidFill>
                <a:cs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/>
              <a:t>一致性协议总结</a:t>
            </a:r>
            <a:endParaRPr lang="zh-CN" altLang="en-US" dirty="0"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7210" y="1184632"/>
            <a:ext cx="7452728" cy="3096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一致性协议的重要性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传统分布式存储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区块链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一致性的问题来源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传统分布式存储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区块链</a:t>
            </a:r>
          </a:p>
        </p:txBody>
      </p:sp>
    </p:spTree>
    <p:extLst>
      <p:ext uri="{BB962C8B-B14F-4D97-AF65-F5344CB8AC3E}">
        <p14:creationId xmlns:p14="http://schemas.microsoft.com/office/powerpoint/2010/main" val="199269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016">
        <p14:flythrough/>
      </p:transition>
    </mc:Choice>
    <mc:Fallback xmlns="">
      <p:transition spd="slow" advTm="80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5"/>
          <p:cNvSpPr txBox="1"/>
          <p:nvPr/>
        </p:nvSpPr>
        <p:spPr>
          <a:xfrm>
            <a:off x="847210" y="336643"/>
            <a:ext cx="2388359" cy="453555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B4367"/>
                </a:solidFill>
                <a:cs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/>
              <a:t>一致性协议总结</a:t>
            </a:r>
            <a:endParaRPr lang="zh-CN" altLang="en-US" dirty="0"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7210" y="1184632"/>
            <a:ext cx="7452728" cy="281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Paxos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Raft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PBFT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Algorand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旨在解决分布式存储不一致的前提下，具有更高的效率，更简洁易理解，且能实用于真实场景。</a:t>
            </a:r>
          </a:p>
        </p:txBody>
      </p:sp>
    </p:spTree>
    <p:extLst>
      <p:ext uri="{BB962C8B-B14F-4D97-AF65-F5344CB8AC3E}">
        <p14:creationId xmlns:p14="http://schemas.microsoft.com/office/powerpoint/2010/main" val="21699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016">
        <p14:flythrough/>
      </p:transition>
    </mc:Choice>
    <mc:Fallback xmlns="">
      <p:transition spd="slow" advTm="80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335704" y="2185313"/>
            <a:ext cx="2403247" cy="610330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/>
          <a:p>
            <a:pPr algn="ctr">
              <a:defRPr/>
            </a:pPr>
            <a:r>
              <a:rPr lang="en-US" altLang="zh-CN" sz="3713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20928" y="2795575"/>
            <a:ext cx="1632797" cy="298706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/>
          <a:p>
            <a:pPr algn="ctr">
              <a:defRPr/>
            </a:pPr>
            <a:r>
              <a:rPr lang="zh-CN" altLang="en-US" sz="1688" dirty="0">
                <a:solidFill>
                  <a:srgbClr val="1B4367"/>
                </a:solidFill>
                <a:cs typeface="+mn-ea"/>
                <a:sym typeface="+mn-lt"/>
              </a:rPr>
              <a:t>欢迎交流讨论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9959">
        <p14:flythrough/>
      </p:transition>
    </mc:Choice>
    <mc:Fallback xmlns="">
      <p:transition spd="slow" advTm="995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647845" y="1899468"/>
            <a:ext cx="338753" cy="338753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15" name="泪滴形 14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88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31762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sz="788" dirty="0">
                  <a:cs typeface="+mn-ea"/>
                  <a:sym typeface="+mn-lt"/>
                </a:endParaRPr>
              </a:p>
            </p:txBody>
          </p:sp>
          <p:sp>
            <p:nvSpPr>
              <p:cNvPr id="31763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sz="788" dirty="0">
                  <a:cs typeface="+mn-ea"/>
                  <a:sym typeface="+mn-lt"/>
                </a:endParaRPr>
              </a:p>
            </p:txBody>
          </p:sp>
          <p:sp>
            <p:nvSpPr>
              <p:cNvPr id="31764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sz="788" dirty="0">
                  <a:cs typeface="+mn-ea"/>
                  <a:sym typeface="+mn-lt"/>
                </a:endParaRPr>
              </a:p>
            </p:txBody>
          </p:sp>
          <p:sp>
            <p:nvSpPr>
              <p:cNvPr id="31765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sz="788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647845" y="2830466"/>
            <a:ext cx="338753" cy="338753"/>
            <a:chOff x="1201568" y="2978687"/>
            <a:chExt cx="602227" cy="602227"/>
          </a:xfrm>
          <a:solidFill>
            <a:schemeClr val="bg1"/>
          </a:solidFill>
        </p:grpSpPr>
        <p:sp>
          <p:nvSpPr>
            <p:cNvPr id="40" name="泪滴形 39"/>
            <p:cNvSpPr/>
            <p:nvPr/>
          </p:nvSpPr>
          <p:spPr>
            <a:xfrm>
              <a:off x="1201568" y="29786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88"/>
            </a:p>
          </p:txBody>
        </p:sp>
        <p:sp>
          <p:nvSpPr>
            <p:cNvPr id="31761" name="Freeform 36"/>
            <p:cNvSpPr/>
            <p:nvPr/>
          </p:nvSpPr>
          <p:spPr>
            <a:xfrm>
              <a:off x="1311282" y="3111644"/>
              <a:ext cx="382799" cy="3363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34" h="117">
                  <a:moveTo>
                    <a:pt x="134" y="20"/>
                  </a:moveTo>
                  <a:cubicBezTo>
                    <a:pt x="134" y="9"/>
                    <a:pt x="125" y="0"/>
                    <a:pt x="114" y="0"/>
                  </a:cubicBezTo>
                  <a:cubicBezTo>
                    <a:pt x="103" y="0"/>
                    <a:pt x="94" y="9"/>
                    <a:pt x="94" y="20"/>
                  </a:cubicBezTo>
                  <a:cubicBezTo>
                    <a:pt x="94" y="26"/>
                    <a:pt x="96" y="31"/>
                    <a:pt x="100" y="34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5" y="62"/>
                    <a:pt x="23" y="62"/>
                    <a:pt x="21" y="62"/>
                  </a:cubicBezTo>
                  <a:cubicBezTo>
                    <a:pt x="9" y="62"/>
                    <a:pt x="0" y="71"/>
                    <a:pt x="0" y="82"/>
                  </a:cubicBezTo>
                  <a:cubicBezTo>
                    <a:pt x="0" y="93"/>
                    <a:pt x="9" y="102"/>
                    <a:pt x="21" y="102"/>
                  </a:cubicBezTo>
                  <a:cubicBezTo>
                    <a:pt x="32" y="102"/>
                    <a:pt x="41" y="93"/>
                    <a:pt x="41" y="82"/>
                  </a:cubicBezTo>
                  <a:cubicBezTo>
                    <a:pt x="41" y="81"/>
                    <a:pt x="41" y="79"/>
                    <a:pt x="40" y="78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28" y="37"/>
                    <a:pt x="134" y="29"/>
                    <a:pt x="134" y="2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 sz="788"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379367" y="1709588"/>
            <a:ext cx="3429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传统分布式不一致会导致系统的混乱、数据和状态输出不一致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379367" y="2799230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区块链不一致会导致无法正常运作、且威胁区块链安全</a:t>
            </a:r>
          </a:p>
        </p:txBody>
      </p:sp>
      <p:sp>
        <p:nvSpPr>
          <p:cNvPr id="20" name="文本框 15"/>
          <p:cNvSpPr txBox="1"/>
          <p:nvPr/>
        </p:nvSpPr>
        <p:spPr>
          <a:xfrm>
            <a:off x="847210" y="336643"/>
            <a:ext cx="2124590" cy="346731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B4367"/>
                </a:solidFill>
                <a:cs typeface="+mn-ea"/>
              </a:defRPr>
            </a:lvl1pPr>
          </a:lstStyle>
          <a:p>
            <a:r>
              <a:rPr lang="zh-CN" altLang="en-US" dirty="0"/>
              <a:t>一致性的重要性</a:t>
            </a:r>
            <a:endParaRPr lang="zh-CN" altLang="en-US" dirty="0"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38105">
        <p14:flythrough/>
      </p:transition>
    </mc:Choice>
    <mc:Fallback xmlns="">
      <p:transition spd="slow" advTm="381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8"/>
          <p:cNvSpPr txBox="1"/>
          <p:nvPr/>
        </p:nvSpPr>
        <p:spPr>
          <a:xfrm>
            <a:off x="1979139" y="1994211"/>
            <a:ext cx="5599830" cy="127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38576" tIns="19289" rIns="38576" bIns="19289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非拜占庭错误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节点、通信网络故障，延迟过大丢包等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sp>
        <p:nvSpPr>
          <p:cNvPr id="24" name="文本框 15"/>
          <p:cNvSpPr txBox="1"/>
          <p:nvPr/>
        </p:nvSpPr>
        <p:spPr>
          <a:xfrm>
            <a:off x="847210" y="336643"/>
            <a:ext cx="2792805" cy="346731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B4367"/>
                </a:solidFill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传统分布式一致性问题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4425">
        <p14:flythrough/>
      </p:transition>
    </mc:Choice>
    <mc:Fallback xmlns="">
      <p:transition spd="slow" advTm="2442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直接连接符 64"/>
          <p:cNvCxnSpPr/>
          <p:nvPr/>
        </p:nvCxnSpPr>
        <p:spPr>
          <a:xfrm flipH="1">
            <a:off x="4659037" y="915807"/>
            <a:ext cx="1" cy="4227693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0" y="930042"/>
            <a:ext cx="9144000" cy="31357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563456" y="992176"/>
            <a:ext cx="1397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Proposers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335847" y="992176"/>
            <a:ext cx="1397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Acceptors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34340" y="1347495"/>
            <a:ext cx="365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1. </a:t>
            </a:r>
            <a:r>
              <a:rPr lang="zh-CN" altLang="en-US" sz="1400" dirty="0"/>
              <a:t>选择一个新的提案编号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434336" y="1686049"/>
            <a:ext cx="365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2. </a:t>
            </a:r>
            <a:r>
              <a:rPr lang="zh-CN" altLang="en-US" sz="1400" dirty="0"/>
              <a:t>将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Prepare(n)</a:t>
            </a:r>
            <a:r>
              <a:rPr lang="zh-CN" altLang="en-US" sz="1400" dirty="0"/>
              <a:t>消息广播给所有服务器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5376354" y="1880365"/>
            <a:ext cx="365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3. </a:t>
            </a:r>
            <a:r>
              <a:rPr lang="zh-CN" altLang="en-US" sz="1400" dirty="0"/>
              <a:t>回复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Prepare( n)</a:t>
            </a:r>
            <a:r>
              <a:rPr lang="en-US" altLang="zh-CN" sz="1400" dirty="0"/>
              <a:t>;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440521" y="2255738"/>
            <a:ext cx="3655415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4. </a:t>
            </a:r>
            <a:r>
              <a:rPr lang="zh-CN" altLang="en-US" sz="1400" dirty="0"/>
              <a:t>当收到大多数</a:t>
            </a:r>
            <a:r>
              <a:rPr lang="en-US" altLang="zh-CN" sz="1400" dirty="0"/>
              <a:t>acceptor</a:t>
            </a:r>
            <a:r>
              <a:rPr lang="zh-CN" altLang="en-US" sz="1400" dirty="0"/>
              <a:t>的回复：</a:t>
            </a:r>
            <a:endParaRPr lang="en-US" altLang="zh-CN" sz="1400" dirty="0"/>
          </a:p>
          <a:p>
            <a:r>
              <a:rPr lang="en-US" altLang="zh-CN" sz="1100" dirty="0"/>
              <a:t>        · </a:t>
            </a:r>
            <a:r>
              <a:rPr lang="zh-CN" altLang="en-US" sz="1100" dirty="0"/>
              <a:t>如果回复中包含</a:t>
            </a:r>
            <a:r>
              <a:rPr lang="en-US" altLang="zh-CN" sz="1100" dirty="0" err="1">
                <a:solidFill>
                  <a:schemeClr val="accent5">
                    <a:lumMod val="75000"/>
                  </a:schemeClr>
                </a:solidFill>
              </a:rPr>
              <a:t>acceptedValue</a:t>
            </a:r>
            <a:r>
              <a:rPr lang="zh-CN" altLang="en-US" sz="1100" dirty="0"/>
              <a:t>，则将初始</a:t>
            </a:r>
            <a:r>
              <a:rPr lang="en-US" altLang="zh-CN" sz="1100" dirty="0">
                <a:solidFill>
                  <a:schemeClr val="accent5">
                    <a:lumMod val="75000"/>
                  </a:schemeClr>
                </a:solidFill>
              </a:rPr>
              <a:t>value</a:t>
            </a:r>
            <a:r>
              <a:rPr lang="zh-CN" altLang="en-US" sz="1100" dirty="0"/>
              <a:t>替换为</a:t>
            </a:r>
            <a:r>
              <a:rPr lang="en-US" altLang="zh-CN" sz="1100" dirty="0" err="1">
                <a:solidFill>
                  <a:schemeClr val="accent5">
                    <a:lumMod val="75000"/>
                  </a:schemeClr>
                </a:solidFill>
              </a:rPr>
              <a:t>acceptedValue</a:t>
            </a:r>
            <a:r>
              <a:rPr lang="en-US" altLang="zh-CN" sz="1100" dirty="0"/>
              <a:t>;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434336" y="2980170"/>
            <a:ext cx="365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5. </a:t>
            </a:r>
            <a:r>
              <a:rPr lang="zh-CN" altLang="en-US" sz="1400" dirty="0"/>
              <a:t>将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</a:rPr>
              <a:t>Accept(n, value)</a:t>
            </a:r>
            <a:r>
              <a:rPr lang="zh-CN" altLang="en-US" sz="1400" dirty="0"/>
              <a:t>消息广播给所有服务器</a:t>
            </a:r>
            <a:endParaRPr lang="en-US" altLang="zh-CN" sz="1400" dirty="0"/>
          </a:p>
        </p:txBody>
      </p:sp>
      <p:sp>
        <p:nvSpPr>
          <p:cNvPr id="75" name="文本框 74"/>
          <p:cNvSpPr txBox="1"/>
          <p:nvPr/>
        </p:nvSpPr>
        <p:spPr>
          <a:xfrm>
            <a:off x="5376354" y="3287947"/>
            <a:ext cx="365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6. </a:t>
            </a:r>
            <a:r>
              <a:rPr lang="zh-CN" altLang="en-US" sz="1400" dirty="0"/>
              <a:t>回复</a:t>
            </a:r>
            <a:r>
              <a:rPr lang="en-US" altLang="zh-CN" sz="1100" dirty="0">
                <a:solidFill>
                  <a:schemeClr val="accent5">
                    <a:lumMod val="75000"/>
                  </a:schemeClr>
                </a:solidFill>
              </a:rPr>
              <a:t>Accept(n, value)</a:t>
            </a:r>
            <a:r>
              <a:rPr lang="en-US" altLang="zh-CN" sz="1400" dirty="0"/>
              <a:t>;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434335" y="3441835"/>
            <a:ext cx="3655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7. </a:t>
            </a:r>
            <a:r>
              <a:rPr lang="zh-CN" altLang="en-US" sz="1400" dirty="0"/>
              <a:t>当受到大多数</a:t>
            </a:r>
            <a:r>
              <a:rPr lang="en-US" altLang="zh-CN" sz="1400" dirty="0"/>
              <a:t>acceptor</a:t>
            </a:r>
            <a:r>
              <a:rPr lang="zh-CN" altLang="en-US" sz="1400" dirty="0"/>
              <a:t>的回复：</a:t>
            </a:r>
            <a:endParaRPr lang="en-US" altLang="zh-CN" sz="1400" dirty="0"/>
          </a:p>
          <a:p>
            <a:r>
              <a:rPr lang="en-US" altLang="zh-CN" sz="1100" dirty="0"/>
              <a:t>        · </a:t>
            </a:r>
            <a:r>
              <a:rPr lang="zh-CN" altLang="en-US" sz="1100" dirty="0"/>
              <a:t>一旦收到拒绝消息，返回第一步；</a:t>
            </a:r>
            <a:endParaRPr lang="en-US" altLang="zh-CN" sz="1100" dirty="0"/>
          </a:p>
          <a:p>
            <a:r>
              <a:rPr lang="en-US" altLang="zh-CN" sz="1100" dirty="0"/>
              <a:t>        · </a:t>
            </a:r>
            <a:r>
              <a:rPr lang="zh-CN" altLang="en-US" sz="1100" dirty="0"/>
              <a:t>否则，</a:t>
            </a:r>
            <a:r>
              <a:rPr lang="en-US" altLang="zh-CN" sz="1100" dirty="0">
                <a:solidFill>
                  <a:schemeClr val="accent5">
                    <a:lumMod val="75000"/>
                  </a:schemeClr>
                </a:solidFill>
              </a:rPr>
              <a:t>value</a:t>
            </a:r>
            <a:r>
              <a:rPr lang="zh-CN" altLang="en-US" sz="1100" dirty="0"/>
              <a:t>就是最终确定的值；</a:t>
            </a:r>
            <a:endParaRPr lang="en-US" altLang="zh-CN" sz="1100" dirty="0"/>
          </a:p>
        </p:txBody>
      </p:sp>
      <p:sp>
        <p:nvSpPr>
          <p:cNvPr id="84" name="文本框 15"/>
          <p:cNvSpPr txBox="1"/>
          <p:nvPr/>
        </p:nvSpPr>
        <p:spPr>
          <a:xfrm>
            <a:off x="847210" y="336643"/>
            <a:ext cx="1432491" cy="346731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B4367"/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Basic </a:t>
            </a:r>
            <a:r>
              <a:rPr lang="en-US" altLang="zh-CN" dirty="0" err="1">
                <a:sym typeface="+mn-lt"/>
              </a:rPr>
              <a:t>Paxos</a:t>
            </a:r>
            <a:endParaRPr lang="zh-CN" altLang="en-US" dirty="0">
              <a:sym typeface="+mn-lt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34334" y="4120402"/>
            <a:ext cx="365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8. </a:t>
            </a:r>
            <a:r>
              <a:rPr lang="zh-CN" altLang="en-US" sz="1400" dirty="0"/>
              <a:t>将</a:t>
            </a:r>
            <a:r>
              <a:rPr lang="en-US" altLang="zh-CN" sz="1400" dirty="0"/>
              <a:t>success</a:t>
            </a:r>
            <a:r>
              <a:rPr lang="zh-CN" altLang="en-US" sz="1400" dirty="0"/>
              <a:t>消息广播给所有服务器</a:t>
            </a:r>
            <a:endParaRPr lang="en-US" altLang="zh-CN" sz="1400" dirty="0"/>
          </a:p>
        </p:txBody>
      </p:sp>
      <p:sp>
        <p:nvSpPr>
          <p:cNvPr id="87" name="文本框 86"/>
          <p:cNvSpPr txBox="1"/>
          <p:nvPr/>
        </p:nvSpPr>
        <p:spPr>
          <a:xfrm>
            <a:off x="5376353" y="4274290"/>
            <a:ext cx="365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9. </a:t>
            </a:r>
            <a:r>
              <a:rPr lang="zh-CN" altLang="en-US" sz="1400" dirty="0"/>
              <a:t>收到</a:t>
            </a:r>
            <a:r>
              <a:rPr lang="en-US" altLang="zh-CN" sz="1400" dirty="0"/>
              <a:t>success</a:t>
            </a:r>
            <a:r>
              <a:rPr lang="zh-CN" altLang="en-US" sz="1400"/>
              <a:t>，将最终结果写入日志</a:t>
            </a:r>
            <a:endParaRPr lang="en-US" altLang="zh-CN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3DC1762-B3E5-450B-AAF5-48FDCCA48875}"/>
              </a:ext>
            </a:extLst>
          </p:cNvPr>
          <p:cNvSpPr/>
          <p:nvPr/>
        </p:nvSpPr>
        <p:spPr>
          <a:xfrm>
            <a:off x="2125020" y="553593"/>
            <a:ext cx="70189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Leslie Lamport. Paxos Made Simple. ACM Sigact News, 32(4):18–25, 2001.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61329">
        <p14:flythrough/>
      </p:transition>
    </mc:Choice>
    <mc:Fallback xmlns="">
      <p:transition spd="slow" advTm="6132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图片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84" y="953452"/>
            <a:ext cx="4050030" cy="1568878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84" y="2704691"/>
            <a:ext cx="4050030" cy="177044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220638" y="1385262"/>
            <a:ext cx="3040493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服务器状态存在三种可能的状态：</a:t>
            </a:r>
            <a:r>
              <a:rPr lang="en-US" altLang="zh-CN" sz="1400" dirty="0"/>
              <a:t>Candidate</a:t>
            </a:r>
            <a:r>
              <a:rPr lang="zh-CN" altLang="en-US" sz="1400" dirty="0"/>
              <a:t>、</a:t>
            </a:r>
            <a:r>
              <a:rPr lang="en-US" altLang="zh-CN" sz="1400" dirty="0"/>
              <a:t>Follower</a:t>
            </a:r>
            <a:r>
              <a:rPr lang="zh-CN" altLang="en-US" sz="1400" dirty="0"/>
              <a:t>、</a:t>
            </a:r>
            <a:r>
              <a:rPr lang="en-US" altLang="zh-CN" sz="1400" dirty="0"/>
              <a:t>Leader</a:t>
            </a:r>
            <a:endParaRPr lang="zh-CN" altLang="en-US" sz="1400" dirty="0"/>
          </a:p>
        </p:txBody>
      </p:sp>
      <p:sp>
        <p:nvSpPr>
          <p:cNvPr id="68" name="文本框 15"/>
          <p:cNvSpPr txBox="1"/>
          <p:nvPr/>
        </p:nvSpPr>
        <p:spPr>
          <a:xfrm>
            <a:off x="847210" y="336643"/>
            <a:ext cx="1432491" cy="346731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B4367"/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Raft</a:t>
            </a:r>
            <a:endParaRPr lang="zh-CN" altLang="en-US" dirty="0">
              <a:sym typeface="+mn-lt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847209" y="583346"/>
            <a:ext cx="270146" cy="0"/>
          </a:xfrm>
          <a:prstGeom prst="line">
            <a:avLst/>
          </a:prstGeom>
          <a:noFill/>
        </p:spPr>
      </p:cxnSp>
      <p:sp>
        <p:nvSpPr>
          <p:cNvPr id="74" name="矩形 73"/>
          <p:cNvSpPr/>
          <p:nvPr/>
        </p:nvSpPr>
        <p:spPr>
          <a:xfrm>
            <a:off x="5362528" y="3398866"/>
            <a:ext cx="3040493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不同任期的</a:t>
            </a:r>
            <a:r>
              <a:rPr lang="en-US" altLang="zh-CN" sz="1400" dirty="0"/>
              <a:t>Leader Election</a:t>
            </a:r>
            <a:endParaRPr lang="zh-CN" alt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EC1FD07-BDF7-44E8-BDBF-D69B0FF5D58E}"/>
              </a:ext>
            </a:extLst>
          </p:cNvPr>
          <p:cNvSpPr/>
          <p:nvPr/>
        </p:nvSpPr>
        <p:spPr>
          <a:xfrm>
            <a:off x="1505888" y="577201"/>
            <a:ext cx="57559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Ongaro D, Ousterhout J. In search of an understandable consensus algorithm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44532">
        <p14:flythrough/>
      </p:transition>
    </mc:Choice>
    <mc:Fallback xmlns="">
      <p:transition spd="slow" advTm="4453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44" y="2035013"/>
            <a:ext cx="2967283" cy="16892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327" y="2035013"/>
            <a:ext cx="3042390" cy="168927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24" y="2038408"/>
            <a:ext cx="3035276" cy="1685878"/>
          </a:xfrm>
          <a:prstGeom prst="rect">
            <a:avLst/>
          </a:prstGeom>
        </p:spPr>
      </p:pic>
      <p:sp>
        <p:nvSpPr>
          <p:cNvPr id="5" name="文本框 15"/>
          <p:cNvSpPr txBox="1"/>
          <p:nvPr/>
        </p:nvSpPr>
        <p:spPr>
          <a:xfrm>
            <a:off x="847210" y="336643"/>
            <a:ext cx="1432491" cy="346731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1B4367"/>
                </a:solidFill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Raft</a:t>
            </a:r>
            <a:endParaRPr lang="zh-CN" altLang="en-US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135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016">
        <p14:flythrough/>
      </p:transition>
    </mc:Choice>
    <mc:Fallback xmlns="">
      <p:transition spd="slow" advTm="80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15"/>
          <p:cNvSpPr txBox="1"/>
          <p:nvPr/>
        </p:nvSpPr>
        <p:spPr>
          <a:xfrm>
            <a:off x="847209" y="236615"/>
            <a:ext cx="2190280" cy="346731"/>
          </a:xfrm>
          <a:prstGeom prst="rect">
            <a:avLst/>
          </a:prstGeom>
          <a:noFill/>
        </p:spPr>
        <p:txBody>
          <a:bodyPr wrap="square" lIns="38576" tIns="19289" rIns="38576" bIns="19289" rtlCol="0">
            <a:spAutoFit/>
          </a:bodyPr>
          <a:lstStyle>
            <a:defPPr>
              <a:defRPr lang="zh-CN"/>
            </a:defPPr>
            <a:lvl1pPr>
              <a:defRPr sz="1800" b="1">
                <a:solidFill>
                  <a:srgbClr val="1B4367"/>
                </a:solidFill>
                <a:cs typeface="+mn-ea"/>
              </a:defRPr>
            </a:lvl1pPr>
          </a:lstStyle>
          <a:p>
            <a:r>
              <a:rPr lang="zh-CN" altLang="en-US" sz="2000" dirty="0"/>
              <a:t>区块链一致性问题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847209" y="583346"/>
            <a:ext cx="270146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1685857" y="1748684"/>
            <a:ext cx="338753" cy="338753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11" name="泪滴形 10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88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13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sz="788" dirty="0">
                  <a:cs typeface="+mn-ea"/>
                  <a:sym typeface="+mn-lt"/>
                </a:endParaRPr>
              </a:p>
            </p:txBody>
          </p:sp>
          <p:sp>
            <p:nvSpPr>
              <p:cNvPr id="14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sz="788" dirty="0">
                  <a:cs typeface="+mn-ea"/>
                  <a:sym typeface="+mn-lt"/>
                </a:endParaRPr>
              </a:p>
            </p:txBody>
          </p:sp>
          <p:sp>
            <p:nvSpPr>
              <p:cNvPr id="15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sz="788" dirty="0">
                  <a:cs typeface="+mn-ea"/>
                  <a:sym typeface="+mn-lt"/>
                </a:endParaRPr>
              </a:p>
            </p:txBody>
          </p:sp>
          <p:sp>
            <p:nvSpPr>
              <p:cNvPr id="16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sz="788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1685857" y="2679682"/>
            <a:ext cx="338753" cy="338753"/>
            <a:chOff x="1201568" y="2978687"/>
            <a:chExt cx="602227" cy="602227"/>
          </a:xfrm>
          <a:solidFill>
            <a:schemeClr val="bg1"/>
          </a:solidFill>
        </p:grpSpPr>
        <p:sp>
          <p:nvSpPr>
            <p:cNvPr id="18" name="泪滴形 17"/>
            <p:cNvSpPr/>
            <p:nvPr/>
          </p:nvSpPr>
          <p:spPr>
            <a:xfrm>
              <a:off x="1201568" y="29786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88"/>
            </a:p>
          </p:txBody>
        </p:sp>
        <p:sp>
          <p:nvSpPr>
            <p:cNvPr id="19" name="Freeform 36"/>
            <p:cNvSpPr/>
            <p:nvPr/>
          </p:nvSpPr>
          <p:spPr>
            <a:xfrm>
              <a:off x="1311282" y="3111644"/>
              <a:ext cx="382799" cy="3363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34" h="117">
                  <a:moveTo>
                    <a:pt x="134" y="20"/>
                  </a:moveTo>
                  <a:cubicBezTo>
                    <a:pt x="134" y="9"/>
                    <a:pt x="125" y="0"/>
                    <a:pt x="114" y="0"/>
                  </a:cubicBezTo>
                  <a:cubicBezTo>
                    <a:pt x="103" y="0"/>
                    <a:pt x="94" y="9"/>
                    <a:pt x="94" y="20"/>
                  </a:cubicBezTo>
                  <a:cubicBezTo>
                    <a:pt x="94" y="26"/>
                    <a:pt x="96" y="31"/>
                    <a:pt x="100" y="34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5" y="62"/>
                    <a:pt x="23" y="62"/>
                    <a:pt x="21" y="62"/>
                  </a:cubicBezTo>
                  <a:cubicBezTo>
                    <a:pt x="9" y="62"/>
                    <a:pt x="0" y="71"/>
                    <a:pt x="0" y="82"/>
                  </a:cubicBezTo>
                  <a:cubicBezTo>
                    <a:pt x="0" y="93"/>
                    <a:pt x="9" y="102"/>
                    <a:pt x="21" y="102"/>
                  </a:cubicBezTo>
                  <a:cubicBezTo>
                    <a:pt x="32" y="102"/>
                    <a:pt x="41" y="93"/>
                    <a:pt x="41" y="82"/>
                  </a:cubicBezTo>
                  <a:cubicBezTo>
                    <a:pt x="41" y="81"/>
                    <a:pt x="41" y="79"/>
                    <a:pt x="40" y="78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28" y="37"/>
                    <a:pt x="134" y="29"/>
                    <a:pt x="134" y="2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 sz="788">
                <a:cs typeface="+mn-ea"/>
                <a:sym typeface="+mn-lt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417379" y="1681011"/>
            <a:ext cx="48538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拜占庭将军问题</a:t>
            </a:r>
            <a:endParaRPr lang="en-US" altLang="zh-CN" sz="2000" dirty="0"/>
          </a:p>
        </p:txBody>
      </p:sp>
      <p:sp>
        <p:nvSpPr>
          <p:cNvPr id="23" name="矩形 22"/>
          <p:cNvSpPr/>
          <p:nvPr/>
        </p:nvSpPr>
        <p:spPr>
          <a:xfrm>
            <a:off x="2417380" y="2354968"/>
            <a:ext cx="54338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有利益驱使节点去攻击区块链，构造、发送错误消息使区块链中节点之间的数据信息不一致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38093">
        <p14:flythrough/>
      </p:transition>
    </mc:Choice>
    <mc:Fallback xmlns="">
      <p:transition spd="slow" advTm="3809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2358</TotalTime>
  <Words>1348</Words>
  <Application>Microsoft Office PowerPoint</Application>
  <PresentationFormat>全屏显示(16:9)</PresentationFormat>
  <Paragraphs>173</Paragraphs>
  <Slides>32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PeiHong</cp:lastModifiedBy>
  <cp:revision>122</cp:revision>
  <dcterms:created xsi:type="dcterms:W3CDTF">2016-05-20T12:59:00Z</dcterms:created>
  <dcterms:modified xsi:type="dcterms:W3CDTF">2019-10-30T03:44:27Z</dcterms:modified>
  <cp:category/>
  <cp:contentStatus>ytfcells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