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62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2019/11/5</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2019/11/5</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密码学与访问控制理论</a:t>
            </a:r>
          </a:p>
        </p:txBody>
      </p:sp>
      <p:sp>
        <p:nvSpPr>
          <p:cNvPr id="3" name="副标题 2"/>
          <p:cNvSpPr>
            <a:spLocks noGrp="1"/>
          </p:cNvSpPr>
          <p:nvPr>
            <p:ph type="subTitle" idx="1"/>
          </p:nvPr>
        </p:nvSpPr>
        <p:spPr>
          <a:xfrm>
            <a:off x="1371600" y="3214686"/>
            <a:ext cx="6872808" cy="1752600"/>
          </a:xfrm>
        </p:spPr>
        <p:txBody>
          <a:bodyPr>
            <a:normAutofit fontScale="92500" lnSpcReduction="20000"/>
          </a:bodyPr>
          <a:lstStyle/>
          <a:p>
            <a:r>
              <a:rPr lang="en-US" altLang="zh-CN" dirty="0">
                <a:solidFill>
                  <a:srgbClr val="FF0000"/>
                </a:solidFill>
              </a:rPr>
              <a:t>QQ</a:t>
            </a:r>
            <a:r>
              <a:rPr lang="zh-CN" altLang="en-US" dirty="0">
                <a:solidFill>
                  <a:srgbClr val="FF0000"/>
                </a:solidFill>
              </a:rPr>
              <a:t>群：</a:t>
            </a:r>
            <a:r>
              <a:rPr lang="zh-CN" altLang="zh-CN" dirty="0">
                <a:solidFill>
                  <a:srgbClr val="000000"/>
                </a:solidFill>
                <a:latin typeface="微软雅黑" panose="020B0503020204020204" pitchFamily="34" charset="-122"/>
                <a:ea typeface="微软雅黑" panose="020B0503020204020204" pitchFamily="34" charset="-122"/>
              </a:rPr>
              <a:t> 231630360</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MOOC</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密码学原理</a:t>
            </a:r>
            <a:r>
              <a:rPr lang="en-US" altLang="zh-CN" dirty="0">
                <a:solidFill>
                  <a:srgbClr val="000000"/>
                </a:solidFill>
                <a:latin typeface="微软雅黑" panose="020B0503020204020204" pitchFamily="34" charset="-122"/>
                <a:ea typeface="微软雅黑" panose="020B0503020204020204" pitchFamily="34" charset="-122"/>
              </a:rPr>
              <a:t> https://www.icourse163.org/course/HUST-1003393002</a:t>
            </a:r>
            <a:endParaRPr lang="zh-CN" altLang="en-US" dirty="0"/>
          </a:p>
        </p:txBody>
      </p:sp>
    </p:spTree>
    <p:extLst>
      <p:ext uri="{BB962C8B-B14F-4D97-AF65-F5344CB8AC3E}">
        <p14:creationId xmlns:p14="http://schemas.microsoft.com/office/powerpoint/2010/main" val="279286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威胁</a:t>
            </a:r>
          </a:p>
        </p:txBody>
      </p:sp>
      <p:sp>
        <p:nvSpPr>
          <p:cNvPr id="3" name="内容占位符 2"/>
          <p:cNvSpPr>
            <a:spLocks noGrp="1"/>
          </p:cNvSpPr>
          <p:nvPr>
            <p:ph idx="1"/>
          </p:nvPr>
        </p:nvSpPr>
        <p:spPr/>
        <p:txBody>
          <a:bodyPr>
            <a:normAutofit/>
          </a:bodyPr>
          <a:lstStyle/>
          <a:p>
            <a:pPr>
              <a:buNone/>
            </a:pPr>
            <a:r>
              <a:rPr lang="zh-CN" altLang="en-US" b="1" dirty="0"/>
              <a:t>（</a:t>
            </a:r>
            <a:r>
              <a:rPr lang="en-US" altLang="zh-CN" b="1" dirty="0"/>
              <a:t>4</a:t>
            </a:r>
            <a:r>
              <a:rPr lang="zh-CN" altLang="en-US" b="1" dirty="0"/>
              <a:t>）拒绝服务</a:t>
            </a:r>
            <a:endParaRPr lang="zh-CN" altLang="en-US" dirty="0"/>
          </a:p>
          <a:p>
            <a:r>
              <a:rPr lang="zh-CN" altLang="en-US" dirty="0"/>
              <a:t>威胁源使系统的资源受到破坏或不能使用，从而使得数据的流向或所提供的服务被终止。</a:t>
            </a:r>
            <a:endParaRPr lang="en-US" altLang="zh-CN" dirty="0"/>
          </a:p>
          <a:p>
            <a:pPr lvl="1"/>
            <a:r>
              <a:rPr lang="zh-CN" altLang="en-US" dirty="0"/>
              <a:t>物理破坏</a:t>
            </a:r>
            <a:endParaRPr lang="en-US" altLang="zh-CN" dirty="0"/>
          </a:p>
          <a:p>
            <a:pPr lvl="1"/>
            <a:r>
              <a:rPr lang="zh-CN" altLang="en-US" dirty="0"/>
              <a:t>网络攻击、木马程序</a:t>
            </a:r>
            <a:r>
              <a:rPr lang="en-US" altLang="zh-CN" dirty="0"/>
              <a:t>(</a:t>
            </a:r>
            <a:r>
              <a:rPr lang="zh-CN" altLang="en-US" dirty="0"/>
              <a:t>分布式拒绝服务攻击</a:t>
            </a:r>
            <a:r>
              <a:rPr lang="en-US" altLang="zh-CN" dirty="0" err="1"/>
              <a:t>DDoS:Distributed</a:t>
            </a:r>
            <a:r>
              <a:rPr lang="en-US" altLang="zh-CN" dirty="0"/>
              <a:t> Denial of Service)</a:t>
            </a:r>
          </a:p>
        </p:txBody>
      </p:sp>
    </p:spTree>
    <p:extLst>
      <p:ext uri="{BB962C8B-B14F-4D97-AF65-F5344CB8AC3E}">
        <p14:creationId xmlns:p14="http://schemas.microsoft.com/office/powerpoint/2010/main" val="294877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heibai.net/article/pic/200405010449376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2" y="980728"/>
            <a:ext cx="9150005" cy="547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686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威胁</a:t>
            </a:r>
          </a:p>
        </p:txBody>
      </p:sp>
      <p:sp>
        <p:nvSpPr>
          <p:cNvPr id="3" name="内容占位符 2"/>
          <p:cNvSpPr>
            <a:spLocks noGrp="1"/>
          </p:cNvSpPr>
          <p:nvPr>
            <p:ph idx="1"/>
          </p:nvPr>
        </p:nvSpPr>
        <p:spPr/>
        <p:txBody>
          <a:bodyPr>
            <a:normAutofit/>
          </a:bodyPr>
          <a:lstStyle/>
          <a:p>
            <a:pPr>
              <a:buNone/>
            </a:pPr>
            <a:r>
              <a:rPr lang="zh-CN" altLang="en-US" b="1" dirty="0"/>
              <a:t>（</a:t>
            </a:r>
            <a:r>
              <a:rPr lang="en-US" altLang="zh-CN" b="1" dirty="0"/>
              <a:t>5</a:t>
            </a:r>
            <a:r>
              <a:rPr lang="zh-CN" altLang="en-US" b="1" dirty="0"/>
              <a:t>）重放</a:t>
            </a:r>
            <a:endParaRPr lang="zh-CN" altLang="en-US" dirty="0"/>
          </a:p>
          <a:p>
            <a:r>
              <a:rPr lang="zh-CN" altLang="en-US" dirty="0"/>
              <a:t>在网络通信中重放以前截收到的过时的信息，使收方落入陷阱。</a:t>
            </a:r>
            <a:endParaRPr lang="en-US" altLang="zh-CN" dirty="0"/>
          </a:p>
          <a:p>
            <a:pPr lvl="1"/>
            <a:r>
              <a:rPr lang="zh-CN" altLang="en-US" dirty="0"/>
              <a:t>网络重放</a:t>
            </a:r>
            <a:endParaRPr lang="en-US" altLang="zh-CN" dirty="0"/>
          </a:p>
        </p:txBody>
      </p:sp>
    </p:spTree>
    <p:extLst>
      <p:ext uri="{BB962C8B-B14F-4D97-AF65-F5344CB8AC3E}">
        <p14:creationId xmlns:p14="http://schemas.microsoft.com/office/powerpoint/2010/main" val="28681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威胁</a:t>
            </a:r>
          </a:p>
        </p:txBody>
      </p:sp>
      <p:sp>
        <p:nvSpPr>
          <p:cNvPr id="3" name="内容占位符 2"/>
          <p:cNvSpPr>
            <a:spLocks noGrp="1"/>
          </p:cNvSpPr>
          <p:nvPr>
            <p:ph idx="1"/>
          </p:nvPr>
        </p:nvSpPr>
        <p:spPr/>
        <p:txBody>
          <a:bodyPr>
            <a:normAutofit/>
          </a:bodyPr>
          <a:lstStyle/>
          <a:p>
            <a:pPr>
              <a:buNone/>
            </a:pPr>
            <a:r>
              <a:rPr lang="zh-CN" altLang="en-US" b="1" dirty="0"/>
              <a:t>（</a:t>
            </a:r>
            <a:r>
              <a:rPr lang="en-US" altLang="zh-CN" b="1" dirty="0"/>
              <a:t>6</a:t>
            </a:r>
            <a:r>
              <a:rPr lang="zh-CN" altLang="en-US" b="1" dirty="0"/>
              <a:t>）冒充</a:t>
            </a:r>
            <a:endParaRPr lang="zh-CN" altLang="en-US" dirty="0"/>
          </a:p>
          <a:p>
            <a:r>
              <a:rPr lang="zh-CN" altLang="en-US" dirty="0"/>
              <a:t>一个实体假冒另一个实体的身份是一种常见的网络攻击手段。</a:t>
            </a:r>
            <a:endParaRPr lang="en-US" altLang="zh-CN" dirty="0"/>
          </a:p>
          <a:p>
            <a:pPr lvl="1"/>
            <a:r>
              <a:rPr lang="zh-CN" altLang="en-US" dirty="0"/>
              <a:t>通信协议假冒</a:t>
            </a:r>
            <a:endParaRPr lang="en-US" altLang="zh-CN" dirty="0"/>
          </a:p>
          <a:p>
            <a:pPr lvl="1"/>
            <a:r>
              <a:rPr lang="zh-CN" altLang="en-US" dirty="0"/>
              <a:t>猜测口令</a:t>
            </a:r>
            <a:endParaRPr lang="en-US" altLang="zh-CN" dirty="0"/>
          </a:p>
        </p:txBody>
      </p:sp>
    </p:spTree>
    <p:extLst>
      <p:ext uri="{BB962C8B-B14F-4D97-AF65-F5344CB8AC3E}">
        <p14:creationId xmlns:p14="http://schemas.microsoft.com/office/powerpoint/2010/main" val="77622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威胁</a:t>
            </a:r>
          </a:p>
        </p:txBody>
      </p:sp>
      <p:sp>
        <p:nvSpPr>
          <p:cNvPr id="3" name="内容占位符 2"/>
          <p:cNvSpPr>
            <a:spLocks noGrp="1"/>
          </p:cNvSpPr>
          <p:nvPr>
            <p:ph idx="1"/>
          </p:nvPr>
        </p:nvSpPr>
        <p:spPr/>
        <p:txBody>
          <a:bodyPr>
            <a:normAutofit/>
          </a:bodyPr>
          <a:lstStyle/>
          <a:p>
            <a:pPr>
              <a:buNone/>
            </a:pPr>
            <a:r>
              <a:rPr lang="zh-CN" altLang="en-US" b="1" dirty="0"/>
              <a:t>（</a:t>
            </a:r>
            <a:r>
              <a:rPr lang="en-US" altLang="zh-CN" b="1" dirty="0"/>
              <a:t>7</a:t>
            </a:r>
            <a:r>
              <a:rPr lang="zh-CN" altLang="en-US" b="1" dirty="0"/>
              <a:t>）抵赖</a:t>
            </a:r>
            <a:endParaRPr lang="zh-CN" altLang="en-US" dirty="0"/>
          </a:p>
          <a:p>
            <a:r>
              <a:rPr lang="zh-CN" altLang="en-US" dirty="0"/>
              <a:t>在网络通信中，用户可能为了自身的利益，否认自己曾经有过的行为。</a:t>
            </a:r>
            <a:endParaRPr lang="en-US" altLang="zh-CN" dirty="0"/>
          </a:p>
          <a:p>
            <a:pPr lvl="1"/>
            <a:r>
              <a:rPr lang="zh-CN" altLang="en-US" dirty="0"/>
              <a:t>否认访问服务</a:t>
            </a:r>
            <a:endParaRPr lang="en-US" altLang="zh-CN" dirty="0"/>
          </a:p>
          <a:p>
            <a:pPr lvl="1"/>
            <a:r>
              <a:rPr lang="zh-CN" altLang="en-US" dirty="0"/>
              <a:t>否认发出信息</a:t>
            </a:r>
            <a:endParaRPr lang="en-US" altLang="zh-CN" dirty="0"/>
          </a:p>
          <a:p>
            <a:pPr lvl="1"/>
            <a:r>
              <a:rPr lang="zh-CN" altLang="en-US" dirty="0"/>
              <a:t>否认接收信息</a:t>
            </a:r>
            <a:endParaRPr lang="en-US" altLang="zh-CN" dirty="0"/>
          </a:p>
        </p:txBody>
      </p:sp>
    </p:spTree>
    <p:extLst>
      <p:ext uri="{BB962C8B-B14F-4D97-AF65-F5344CB8AC3E}">
        <p14:creationId xmlns:p14="http://schemas.microsoft.com/office/powerpoint/2010/main" val="3401110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威胁的产生</a:t>
            </a:r>
          </a:p>
        </p:txBody>
      </p:sp>
      <p:sp>
        <p:nvSpPr>
          <p:cNvPr id="3" name="内容占位符 2"/>
          <p:cNvSpPr>
            <a:spLocks noGrp="1"/>
          </p:cNvSpPr>
          <p:nvPr>
            <p:ph idx="1"/>
          </p:nvPr>
        </p:nvSpPr>
        <p:spPr/>
        <p:txBody>
          <a:bodyPr>
            <a:normAutofit/>
          </a:bodyPr>
          <a:lstStyle/>
          <a:p>
            <a:r>
              <a:rPr lang="en-US" altLang="zh-CN" dirty="0"/>
              <a:t>1.</a:t>
            </a:r>
            <a:r>
              <a:rPr lang="zh-CN" altLang="en-US" dirty="0"/>
              <a:t>合法用户的操作失误或系统中软硬件故障引起的；</a:t>
            </a:r>
            <a:endParaRPr lang="en-US" altLang="zh-CN" dirty="0"/>
          </a:p>
          <a:p>
            <a:r>
              <a:rPr lang="en-US" altLang="zh-CN" dirty="0"/>
              <a:t>2.</a:t>
            </a:r>
            <a:r>
              <a:rPr lang="zh-CN" altLang="en-US" dirty="0"/>
              <a:t>敌对分子或者不法分子有意制造的对信息系统的攻击。（计算机犯罪）</a:t>
            </a:r>
          </a:p>
        </p:txBody>
      </p:sp>
    </p:spTree>
    <p:extLst>
      <p:ext uri="{BB962C8B-B14F-4D97-AF65-F5344CB8AC3E}">
        <p14:creationId xmlns:p14="http://schemas.microsoft.com/office/powerpoint/2010/main" val="249311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信息系统的脆弱性</a:t>
            </a:r>
          </a:p>
        </p:txBody>
      </p:sp>
      <p:sp>
        <p:nvSpPr>
          <p:cNvPr id="3" name="内容占位符 2"/>
          <p:cNvSpPr>
            <a:spLocks noGrp="1"/>
          </p:cNvSpPr>
          <p:nvPr>
            <p:ph idx="1"/>
          </p:nvPr>
        </p:nvSpPr>
        <p:spPr/>
        <p:txBody>
          <a:bodyPr>
            <a:normAutofit/>
          </a:bodyPr>
          <a:lstStyle/>
          <a:p>
            <a:r>
              <a:rPr lang="en-US" altLang="zh-CN" dirty="0"/>
              <a:t>1.</a:t>
            </a:r>
            <a:r>
              <a:rPr lang="zh-CN" altLang="en-US" dirty="0"/>
              <a:t>硬件设施的脆弱性</a:t>
            </a:r>
            <a:endParaRPr lang="en-US" altLang="zh-CN" dirty="0"/>
          </a:p>
          <a:p>
            <a:r>
              <a:rPr lang="en-US" altLang="zh-CN" dirty="0"/>
              <a:t>2.</a:t>
            </a:r>
            <a:r>
              <a:rPr lang="zh-CN" altLang="en-US" dirty="0"/>
              <a:t>软件系统的脆弱性</a:t>
            </a:r>
            <a:endParaRPr lang="en-US" altLang="zh-CN" dirty="0"/>
          </a:p>
          <a:p>
            <a:r>
              <a:rPr lang="en-US" altLang="zh-CN" dirty="0"/>
              <a:t>3.</a:t>
            </a:r>
            <a:r>
              <a:rPr lang="zh-CN" altLang="en-US" dirty="0"/>
              <a:t>网络通信的脆弱性</a:t>
            </a:r>
          </a:p>
        </p:txBody>
      </p:sp>
    </p:spTree>
    <p:extLst>
      <p:ext uri="{BB962C8B-B14F-4D97-AF65-F5344CB8AC3E}">
        <p14:creationId xmlns:p14="http://schemas.microsoft.com/office/powerpoint/2010/main" val="3941436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硬件设施的脆弱性</a:t>
            </a:r>
          </a:p>
        </p:txBody>
      </p:sp>
      <p:sp>
        <p:nvSpPr>
          <p:cNvPr id="3" name="内容占位符 2"/>
          <p:cNvSpPr>
            <a:spLocks noGrp="1"/>
          </p:cNvSpPr>
          <p:nvPr>
            <p:ph idx="1"/>
          </p:nvPr>
        </p:nvSpPr>
        <p:spPr/>
        <p:txBody>
          <a:bodyPr>
            <a:normAutofit/>
          </a:bodyPr>
          <a:lstStyle/>
          <a:p>
            <a:r>
              <a:rPr lang="zh-CN" altLang="en-US" dirty="0"/>
              <a:t>自然灾害</a:t>
            </a:r>
            <a:endParaRPr lang="en-US" altLang="zh-CN" dirty="0"/>
          </a:p>
          <a:p>
            <a:r>
              <a:rPr lang="zh-CN" altLang="en-US" dirty="0"/>
              <a:t>温度、湿度、尘埃、静电</a:t>
            </a:r>
            <a:endParaRPr lang="en-US" altLang="zh-CN" dirty="0"/>
          </a:p>
          <a:p>
            <a:r>
              <a:rPr lang="zh-CN" altLang="en-US" dirty="0"/>
              <a:t>电磁辐射</a:t>
            </a:r>
            <a:endParaRPr lang="en-US" altLang="zh-CN" dirty="0"/>
          </a:p>
          <a:p>
            <a:r>
              <a:rPr lang="zh-CN" altLang="en-US" dirty="0"/>
              <a:t>存储设备（包括软盘、</a:t>
            </a:r>
            <a:r>
              <a:rPr lang="en-US" altLang="zh-CN" dirty="0"/>
              <a:t>U</a:t>
            </a:r>
            <a:r>
              <a:rPr lang="zh-CN" altLang="en-US" dirty="0"/>
              <a:t>盘、光盘），故障、外泄、留痕等</a:t>
            </a:r>
            <a:endParaRPr lang="en-US" altLang="zh-CN" dirty="0"/>
          </a:p>
        </p:txBody>
      </p:sp>
    </p:spTree>
    <p:extLst>
      <p:ext uri="{BB962C8B-B14F-4D97-AF65-F5344CB8AC3E}">
        <p14:creationId xmlns:p14="http://schemas.microsoft.com/office/powerpoint/2010/main" val="4000011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软件系统的脆弱性</a:t>
            </a:r>
          </a:p>
        </p:txBody>
      </p:sp>
      <p:sp>
        <p:nvSpPr>
          <p:cNvPr id="3" name="内容占位符 2"/>
          <p:cNvSpPr>
            <a:spLocks noGrp="1"/>
          </p:cNvSpPr>
          <p:nvPr>
            <p:ph idx="1"/>
          </p:nvPr>
        </p:nvSpPr>
        <p:spPr/>
        <p:txBody>
          <a:bodyPr>
            <a:normAutofit/>
          </a:bodyPr>
          <a:lstStyle/>
          <a:p>
            <a:r>
              <a:rPr lang="zh-CN" altLang="en-US" dirty="0"/>
              <a:t>操作系统</a:t>
            </a:r>
            <a:endParaRPr lang="en-US" altLang="zh-CN" dirty="0"/>
          </a:p>
          <a:p>
            <a:r>
              <a:rPr lang="zh-CN" altLang="en-US" dirty="0"/>
              <a:t>应用平台、数据库管理系统</a:t>
            </a:r>
            <a:endParaRPr lang="en-US" altLang="zh-CN" dirty="0"/>
          </a:p>
          <a:p>
            <a:r>
              <a:rPr lang="zh-CN" altLang="en-US" dirty="0"/>
              <a:t>应用业务软件</a:t>
            </a:r>
            <a:endParaRPr lang="en-US" altLang="zh-CN" dirty="0"/>
          </a:p>
          <a:p>
            <a:endParaRPr lang="en-US" altLang="zh-CN" dirty="0"/>
          </a:p>
          <a:p>
            <a:endParaRPr lang="en-US" altLang="zh-CN" dirty="0"/>
          </a:p>
          <a:p>
            <a:r>
              <a:rPr lang="zh-CN" altLang="en-US" dirty="0"/>
              <a:t>本身的漏洞</a:t>
            </a:r>
            <a:endParaRPr lang="en-US" altLang="zh-CN" dirty="0"/>
          </a:p>
          <a:p>
            <a:r>
              <a:rPr lang="zh-CN" altLang="en-US" dirty="0"/>
              <a:t>人为植入的陷阱</a:t>
            </a:r>
          </a:p>
        </p:txBody>
      </p:sp>
    </p:spTree>
    <p:extLst>
      <p:ext uri="{BB962C8B-B14F-4D97-AF65-F5344CB8AC3E}">
        <p14:creationId xmlns:p14="http://schemas.microsoft.com/office/powerpoint/2010/main" val="3570311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网络通信的脆弱性</a:t>
            </a:r>
          </a:p>
        </p:txBody>
      </p:sp>
      <p:sp>
        <p:nvSpPr>
          <p:cNvPr id="3" name="内容占位符 2"/>
          <p:cNvSpPr>
            <a:spLocks noGrp="1"/>
          </p:cNvSpPr>
          <p:nvPr>
            <p:ph idx="1"/>
          </p:nvPr>
        </p:nvSpPr>
        <p:spPr/>
        <p:txBody>
          <a:bodyPr>
            <a:normAutofit/>
          </a:bodyPr>
          <a:lstStyle/>
          <a:p>
            <a:r>
              <a:rPr lang="zh-CN" altLang="en-US" dirty="0"/>
              <a:t>通信线路或者无线通信易于截获</a:t>
            </a:r>
            <a:endParaRPr lang="en-US" altLang="zh-CN" dirty="0"/>
          </a:p>
          <a:p>
            <a:r>
              <a:rPr lang="zh-CN" altLang="en-US" dirty="0"/>
              <a:t>通信路径的不确定</a:t>
            </a:r>
            <a:endParaRPr lang="en-US" altLang="zh-CN" dirty="0"/>
          </a:p>
          <a:p>
            <a:r>
              <a:rPr lang="zh-CN" altLang="en-US" dirty="0"/>
              <a:t>网络边界入侵</a:t>
            </a:r>
            <a:endParaRPr lang="en-US" altLang="zh-CN" dirty="0"/>
          </a:p>
          <a:p>
            <a:r>
              <a:rPr lang="zh-CN" altLang="en-US" dirty="0"/>
              <a:t>访问者的不可控性，服务方式的多样性</a:t>
            </a:r>
            <a:endParaRPr lang="en-US" altLang="zh-CN" dirty="0"/>
          </a:p>
        </p:txBody>
      </p:sp>
    </p:spTree>
    <p:extLst>
      <p:ext uri="{BB962C8B-B14F-4D97-AF65-F5344CB8AC3E}">
        <p14:creationId xmlns:p14="http://schemas.microsoft.com/office/powerpoint/2010/main" val="400299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a:t>
            </a:r>
          </a:p>
        </p:txBody>
      </p:sp>
      <p:sp>
        <p:nvSpPr>
          <p:cNvPr id="3" name="内容占位符 2"/>
          <p:cNvSpPr>
            <a:spLocks noGrp="1"/>
          </p:cNvSpPr>
          <p:nvPr>
            <p:ph idx="1"/>
          </p:nvPr>
        </p:nvSpPr>
        <p:spPr/>
        <p:txBody>
          <a:bodyPr/>
          <a:lstStyle/>
          <a:p>
            <a:r>
              <a:rPr lang="zh-CN" altLang="en-US" dirty="0"/>
              <a:t>了解密码学与访问控制基本概念</a:t>
            </a:r>
            <a:endParaRPr lang="en-US" altLang="zh-CN" dirty="0"/>
          </a:p>
          <a:p>
            <a:r>
              <a:rPr lang="zh-CN" altLang="en-US" dirty="0"/>
              <a:t>掌握密码学与访问控制中的主要原理</a:t>
            </a:r>
            <a:endParaRPr lang="en-US" altLang="zh-CN" dirty="0"/>
          </a:p>
          <a:p>
            <a:r>
              <a:rPr lang="zh-CN" altLang="en-US" dirty="0"/>
              <a:t>熟悉密码学与访问控制重要协议</a:t>
            </a:r>
            <a:endParaRPr lang="en-US" altLang="zh-CN" dirty="0"/>
          </a:p>
          <a:p>
            <a:r>
              <a:rPr lang="zh-CN" altLang="en-US" dirty="0"/>
              <a:t>利用所学知识增强系统安全</a:t>
            </a:r>
          </a:p>
        </p:txBody>
      </p:sp>
    </p:spTree>
    <p:extLst>
      <p:ext uri="{BB962C8B-B14F-4D97-AF65-F5344CB8AC3E}">
        <p14:creationId xmlns:p14="http://schemas.microsoft.com/office/powerpoint/2010/main" val="893183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安全风险</a:t>
            </a:r>
          </a:p>
        </p:txBody>
      </p:sp>
      <p:sp>
        <p:nvSpPr>
          <p:cNvPr id="3" name="内容占位符 2"/>
          <p:cNvSpPr>
            <a:spLocks noGrp="1"/>
          </p:cNvSpPr>
          <p:nvPr>
            <p:ph idx="1"/>
          </p:nvPr>
        </p:nvSpPr>
        <p:spPr/>
        <p:txBody>
          <a:bodyPr>
            <a:normAutofit/>
          </a:bodyPr>
          <a:lstStyle/>
          <a:p>
            <a:r>
              <a:rPr lang="zh-CN" altLang="en-US" dirty="0">
                <a:solidFill>
                  <a:srgbClr val="FF0000"/>
                </a:solidFill>
              </a:rPr>
              <a:t>信息系统的安全风险，是指由于系统存在的脆弱性，人为或自然的威胁导致安全事件发生所造成的影响。</a:t>
            </a:r>
            <a:endParaRPr lang="en-US" altLang="zh-CN" dirty="0">
              <a:solidFill>
                <a:srgbClr val="FF0000"/>
              </a:solidFill>
            </a:endParaRPr>
          </a:p>
          <a:p>
            <a:r>
              <a:rPr lang="zh-CN" altLang="en-US" dirty="0"/>
              <a:t>安全风险（以下简称风险）是一种潜在的、负面的东西，处于未发生的状态。与之相对应，安全事件（以下简称事件）是一种显在的、负面的东西，处于已发生的状态。风险是事件产生的前提，事件是在一定条件下由风险演变而来的。</a:t>
            </a:r>
          </a:p>
        </p:txBody>
      </p:sp>
    </p:spTree>
    <p:extLst>
      <p:ext uri="{BB962C8B-B14F-4D97-AF65-F5344CB8AC3E}">
        <p14:creationId xmlns:p14="http://schemas.microsoft.com/office/powerpoint/2010/main" val="2969989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a:t>信息系统安全评估准则</a:t>
            </a:r>
          </a:p>
        </p:txBody>
      </p:sp>
      <p:sp>
        <p:nvSpPr>
          <p:cNvPr id="26627" name="内容占位符 2"/>
          <p:cNvSpPr>
            <a:spLocks noGrp="1"/>
          </p:cNvSpPr>
          <p:nvPr>
            <p:ph idx="1"/>
          </p:nvPr>
        </p:nvSpPr>
        <p:spPr/>
        <p:txBody>
          <a:bodyPr/>
          <a:lstStyle/>
          <a:p>
            <a:pPr eaLnBrk="1" hangingPunct="1"/>
            <a:r>
              <a:rPr lang="zh-CN" altLang="en-US" dirty="0"/>
              <a:t>辅助阅读材料</a:t>
            </a:r>
          </a:p>
        </p:txBody>
      </p:sp>
    </p:spTree>
    <p:extLst>
      <p:ext uri="{BB962C8B-B14F-4D97-AF65-F5344CB8AC3E}">
        <p14:creationId xmlns:p14="http://schemas.microsoft.com/office/powerpoint/2010/main" val="242295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zh-CN" altLang="en-US"/>
              <a:t>信息安全的主要措施</a:t>
            </a:r>
          </a:p>
        </p:txBody>
      </p:sp>
      <p:sp>
        <p:nvSpPr>
          <p:cNvPr id="36867" name="内容占位符 2"/>
          <p:cNvSpPr>
            <a:spLocks noGrp="1"/>
          </p:cNvSpPr>
          <p:nvPr>
            <p:ph idx="1"/>
          </p:nvPr>
        </p:nvSpPr>
        <p:spPr/>
        <p:txBody>
          <a:bodyPr/>
          <a:lstStyle/>
          <a:p>
            <a:pPr eaLnBrk="1" hangingPunct="1"/>
            <a:r>
              <a:rPr lang="zh-CN" altLang="en-US" dirty="0"/>
              <a:t>物理安全</a:t>
            </a:r>
            <a:endParaRPr lang="en-US" altLang="zh-CN" dirty="0"/>
          </a:p>
          <a:p>
            <a:pPr eaLnBrk="1" hangingPunct="1"/>
            <a:r>
              <a:rPr lang="zh-CN" altLang="en-US" dirty="0"/>
              <a:t>运行安全</a:t>
            </a:r>
            <a:endParaRPr lang="en-US" altLang="zh-CN" dirty="0"/>
          </a:p>
          <a:p>
            <a:pPr eaLnBrk="1" hangingPunct="1"/>
            <a:r>
              <a:rPr lang="zh-CN" altLang="en-US" dirty="0"/>
              <a:t>信息安全（技术安全）</a:t>
            </a:r>
            <a:endParaRPr lang="en-US" altLang="zh-CN" dirty="0"/>
          </a:p>
          <a:p>
            <a:pPr eaLnBrk="1" hangingPunct="1"/>
            <a:r>
              <a:rPr lang="zh-CN" altLang="en-US" dirty="0"/>
              <a:t>管理安全</a:t>
            </a:r>
            <a:endParaRPr lang="en-US" altLang="zh-CN" dirty="0"/>
          </a:p>
          <a:p>
            <a:pPr eaLnBrk="1" hangingPunct="1"/>
            <a:endParaRPr lang="zh-CN" altLang="en-US" dirty="0"/>
          </a:p>
        </p:txBody>
      </p:sp>
    </p:spTree>
    <p:extLst>
      <p:ext uri="{BB962C8B-B14F-4D97-AF65-F5344CB8AC3E}">
        <p14:creationId xmlns:p14="http://schemas.microsoft.com/office/powerpoint/2010/main" val="2284533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zh-CN" altLang="en-US"/>
              <a:t>技术安全</a:t>
            </a:r>
          </a:p>
        </p:txBody>
      </p:sp>
      <p:sp>
        <p:nvSpPr>
          <p:cNvPr id="37891" name="内容占位符 2"/>
          <p:cNvSpPr>
            <a:spLocks noGrp="1"/>
          </p:cNvSpPr>
          <p:nvPr>
            <p:ph idx="1"/>
          </p:nvPr>
        </p:nvSpPr>
        <p:spPr/>
        <p:txBody>
          <a:bodyPr/>
          <a:lstStyle/>
          <a:p>
            <a:pPr eaLnBrk="1" hangingPunct="1"/>
            <a:r>
              <a:rPr lang="zh-CN" altLang="en-US"/>
              <a:t>信息主要是指存放在信息系统中的程序和数据。信息安全则是指这些程序和数据在被存储、处理、执行和传输中的安全，主要包括：</a:t>
            </a:r>
            <a:endParaRPr lang="en-US" altLang="zh-CN"/>
          </a:p>
          <a:p>
            <a:pPr lvl="1" eaLnBrk="1" hangingPunct="1"/>
            <a:r>
              <a:rPr lang="zh-CN" altLang="en-US">
                <a:solidFill>
                  <a:srgbClr val="FF0000"/>
                </a:solidFill>
              </a:rPr>
              <a:t>保密性</a:t>
            </a:r>
            <a:r>
              <a:rPr lang="en-US" altLang="zh-CN">
                <a:solidFill>
                  <a:srgbClr val="FF0000"/>
                </a:solidFill>
              </a:rPr>
              <a:t>(Confidentiality)</a:t>
            </a:r>
          </a:p>
          <a:p>
            <a:pPr lvl="1" eaLnBrk="1" hangingPunct="1"/>
            <a:r>
              <a:rPr lang="zh-CN" altLang="en-US">
                <a:solidFill>
                  <a:srgbClr val="FF0000"/>
                </a:solidFill>
              </a:rPr>
              <a:t>完整性</a:t>
            </a:r>
            <a:r>
              <a:rPr lang="en-US" altLang="zh-CN">
                <a:solidFill>
                  <a:srgbClr val="FF0000"/>
                </a:solidFill>
              </a:rPr>
              <a:t>(Integrity)</a:t>
            </a:r>
          </a:p>
          <a:p>
            <a:pPr lvl="1" eaLnBrk="1" hangingPunct="1"/>
            <a:r>
              <a:rPr lang="zh-CN" altLang="en-US">
                <a:solidFill>
                  <a:srgbClr val="FF0000"/>
                </a:solidFill>
              </a:rPr>
              <a:t>可用性</a:t>
            </a:r>
            <a:r>
              <a:rPr lang="en-US" altLang="zh-CN">
                <a:solidFill>
                  <a:srgbClr val="FF0000"/>
                </a:solidFill>
              </a:rPr>
              <a:t>(Availability)</a:t>
            </a:r>
          </a:p>
          <a:p>
            <a:pPr lvl="1" eaLnBrk="1" hangingPunct="1"/>
            <a:endParaRPr lang="en-US" altLang="zh-CN">
              <a:solidFill>
                <a:srgbClr val="FF0000"/>
              </a:solidFill>
            </a:endParaRPr>
          </a:p>
          <a:p>
            <a:pPr lvl="1" eaLnBrk="1" hangingPunct="1"/>
            <a:endParaRPr lang="zh-CN" altLang="en-US"/>
          </a:p>
        </p:txBody>
      </p:sp>
    </p:spTree>
    <p:extLst>
      <p:ext uri="{BB962C8B-B14F-4D97-AF65-F5344CB8AC3E}">
        <p14:creationId xmlns:p14="http://schemas.microsoft.com/office/powerpoint/2010/main" val="129644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a:t>技术安全</a:t>
            </a:r>
          </a:p>
        </p:txBody>
      </p:sp>
      <p:sp>
        <p:nvSpPr>
          <p:cNvPr id="38915" name="内容占位符 2"/>
          <p:cNvSpPr>
            <a:spLocks noGrp="1"/>
          </p:cNvSpPr>
          <p:nvPr>
            <p:ph idx="1"/>
          </p:nvPr>
        </p:nvSpPr>
        <p:spPr/>
        <p:txBody>
          <a:bodyPr>
            <a:normAutofit lnSpcReduction="10000"/>
          </a:bodyPr>
          <a:lstStyle/>
          <a:p>
            <a:r>
              <a:rPr lang="zh-CN" altLang="en-US" b="1"/>
              <a:t>保密性</a:t>
            </a:r>
            <a:r>
              <a:rPr lang="en-US" altLang="zh-CN" b="1"/>
              <a:t>(Confidentiality)</a:t>
            </a:r>
            <a:r>
              <a:rPr lang="zh-CN" altLang="en-US"/>
              <a:t>是指阻止非授权的主体阅读信息。它是信息安全一诞生就具有的特性，也是信息安全主要的研究内容之一。更通俗地讲，就是说未授权的用户不能够获取敏感信息。对纸质文档信息，我们只需要保护好文件，不被非授权者接触即可。而对计算机及网络环境中的信息，不仅要制止非授权者对信息的阅读。也要阻止授权者将其访问的信息传递给非授权者，以致信息被泄漏。</a:t>
            </a:r>
          </a:p>
          <a:p>
            <a:pPr lvl="1" eaLnBrk="1" hangingPunct="1"/>
            <a:endParaRPr lang="en-US" altLang="zh-CN">
              <a:solidFill>
                <a:srgbClr val="FF0000"/>
              </a:solidFill>
            </a:endParaRPr>
          </a:p>
          <a:p>
            <a:pPr lvl="1" eaLnBrk="1" hangingPunct="1"/>
            <a:endParaRPr lang="zh-CN" altLang="en-US"/>
          </a:p>
        </p:txBody>
      </p:sp>
    </p:spTree>
    <p:extLst>
      <p:ext uri="{BB962C8B-B14F-4D97-AF65-F5344CB8AC3E}">
        <p14:creationId xmlns:p14="http://schemas.microsoft.com/office/powerpoint/2010/main" val="1555817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zh-CN" altLang="en-US"/>
              <a:t>技术安全</a:t>
            </a:r>
          </a:p>
        </p:txBody>
      </p:sp>
      <p:sp>
        <p:nvSpPr>
          <p:cNvPr id="39939" name="内容占位符 2"/>
          <p:cNvSpPr>
            <a:spLocks noGrp="1"/>
          </p:cNvSpPr>
          <p:nvPr>
            <p:ph idx="1"/>
          </p:nvPr>
        </p:nvSpPr>
        <p:spPr/>
        <p:txBody>
          <a:bodyPr>
            <a:normAutofit lnSpcReduction="10000"/>
          </a:bodyPr>
          <a:lstStyle/>
          <a:p>
            <a:r>
              <a:rPr lang="zh-CN" altLang="en-US" b="1"/>
              <a:t>完整性</a:t>
            </a:r>
            <a:r>
              <a:rPr lang="en-US" altLang="zh-CN"/>
              <a:t>(Integrity)</a:t>
            </a:r>
            <a:r>
              <a:rPr lang="zh-CN" altLang="en-US"/>
              <a:t>是指防止信息被未经授权的篡改。它是保护信息保持原始的状态，使信息保持其真实性。如果这些信息被蓄意地修改、插入、删除等，形成虚假信息将带来严重的后果。</a:t>
            </a:r>
          </a:p>
          <a:p>
            <a:r>
              <a:rPr lang="zh-CN" altLang="en-US" b="1"/>
              <a:t>可用性</a:t>
            </a:r>
            <a:r>
              <a:rPr lang="en-US" altLang="zh-CN"/>
              <a:t>(Usability)</a:t>
            </a:r>
            <a:r>
              <a:rPr lang="zh-CN" altLang="en-US"/>
              <a:t>是指授权主体在需要信息时能及时得到服务的能力。可用性是在信息安全保护阶段对信息安全提出的新要求，也是在网络化空间中必须满足的一项信息安全要求。</a:t>
            </a:r>
          </a:p>
          <a:p>
            <a:pPr lvl="1" eaLnBrk="1" hangingPunct="1"/>
            <a:endParaRPr lang="en-US" altLang="zh-CN">
              <a:solidFill>
                <a:srgbClr val="FF0000"/>
              </a:solidFill>
            </a:endParaRPr>
          </a:p>
          <a:p>
            <a:pPr lvl="1" eaLnBrk="1" hangingPunct="1"/>
            <a:endParaRPr lang="zh-CN" altLang="en-US"/>
          </a:p>
        </p:txBody>
      </p:sp>
    </p:spTree>
    <p:extLst>
      <p:ext uri="{BB962C8B-B14F-4D97-AF65-F5344CB8AC3E}">
        <p14:creationId xmlns:p14="http://schemas.microsoft.com/office/powerpoint/2010/main" val="175859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a:t>技术安全</a:t>
            </a:r>
          </a:p>
        </p:txBody>
      </p:sp>
      <p:sp>
        <p:nvSpPr>
          <p:cNvPr id="40963" name="内容占位符 2"/>
          <p:cNvSpPr>
            <a:spLocks noGrp="1"/>
          </p:cNvSpPr>
          <p:nvPr>
            <p:ph idx="1"/>
          </p:nvPr>
        </p:nvSpPr>
        <p:spPr/>
        <p:txBody>
          <a:bodyPr/>
          <a:lstStyle/>
          <a:p>
            <a:r>
              <a:rPr lang="zh-CN" altLang="en-US" b="1"/>
              <a:t>可控性</a:t>
            </a:r>
            <a:r>
              <a:rPr lang="en-US" altLang="zh-CN"/>
              <a:t>(Controlability)</a:t>
            </a:r>
            <a:r>
              <a:rPr lang="zh-CN" altLang="en-US"/>
              <a:t>是指对信息和信息系统实施安全监控管理，防止非法利用信息和信息系统。</a:t>
            </a:r>
          </a:p>
          <a:p>
            <a:r>
              <a:rPr lang="zh-CN" altLang="en-US" b="1"/>
              <a:t>不可否认性</a:t>
            </a:r>
            <a:r>
              <a:rPr lang="en-US" altLang="zh-CN"/>
              <a:t>(Non-repudiation)</a:t>
            </a:r>
            <a:r>
              <a:rPr lang="zh-CN" altLang="en-US"/>
              <a:t>是指在网络环境中，信息交换的双方不能否认其在交换过程中发送信息或接收信息的行为。</a:t>
            </a:r>
          </a:p>
          <a:p>
            <a:pPr lvl="1" eaLnBrk="1" hangingPunct="1"/>
            <a:endParaRPr lang="en-US" altLang="zh-CN">
              <a:solidFill>
                <a:srgbClr val="FF0000"/>
              </a:solidFill>
            </a:endParaRPr>
          </a:p>
          <a:p>
            <a:pPr lvl="1" eaLnBrk="1" hangingPunct="1"/>
            <a:endParaRPr lang="zh-CN" altLang="en-US"/>
          </a:p>
        </p:txBody>
      </p:sp>
    </p:spTree>
    <p:extLst>
      <p:ext uri="{BB962C8B-B14F-4D97-AF65-F5344CB8AC3E}">
        <p14:creationId xmlns:p14="http://schemas.microsoft.com/office/powerpoint/2010/main" val="1943008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728663"/>
            <a:ext cx="8347075" cy="612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9930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zh-CN" altLang="en-US"/>
              <a:t>技术安全</a:t>
            </a:r>
          </a:p>
        </p:txBody>
      </p:sp>
      <p:sp>
        <p:nvSpPr>
          <p:cNvPr id="43011" name="内容占位符 2"/>
          <p:cNvSpPr>
            <a:spLocks noGrp="1"/>
          </p:cNvSpPr>
          <p:nvPr>
            <p:ph idx="1"/>
          </p:nvPr>
        </p:nvSpPr>
        <p:spPr/>
        <p:txBody>
          <a:bodyPr/>
          <a:lstStyle/>
          <a:p>
            <a:pPr eaLnBrk="1" hangingPunct="1"/>
            <a:r>
              <a:rPr lang="en-US" altLang="zh-CN"/>
              <a:t>1.</a:t>
            </a:r>
            <a:r>
              <a:rPr lang="zh-CN" altLang="en-US"/>
              <a:t>身份鉴别</a:t>
            </a:r>
            <a:endParaRPr lang="en-US" altLang="zh-CN"/>
          </a:p>
          <a:p>
            <a:pPr eaLnBrk="1" hangingPunct="1"/>
            <a:r>
              <a:rPr lang="en-US" altLang="zh-CN"/>
              <a:t>2.</a:t>
            </a:r>
            <a:r>
              <a:rPr lang="zh-CN" altLang="en-US"/>
              <a:t>访问控制</a:t>
            </a:r>
            <a:endParaRPr lang="en-US" altLang="zh-CN"/>
          </a:p>
          <a:p>
            <a:pPr eaLnBrk="1" hangingPunct="1"/>
            <a:r>
              <a:rPr lang="en-US" altLang="zh-CN"/>
              <a:t>3.</a:t>
            </a:r>
            <a:r>
              <a:rPr lang="zh-CN" altLang="en-US"/>
              <a:t>信息流控制</a:t>
            </a:r>
            <a:endParaRPr lang="en-US" altLang="zh-CN"/>
          </a:p>
          <a:p>
            <a:pPr eaLnBrk="1" hangingPunct="1"/>
            <a:r>
              <a:rPr lang="en-US" altLang="zh-CN"/>
              <a:t>4.</a:t>
            </a:r>
            <a:r>
              <a:rPr lang="zh-CN" altLang="en-US"/>
              <a:t>数据加密</a:t>
            </a:r>
            <a:endParaRPr lang="en-US" altLang="zh-CN"/>
          </a:p>
          <a:p>
            <a:pPr eaLnBrk="1" hangingPunct="1"/>
            <a:r>
              <a:rPr lang="en-US" altLang="zh-CN"/>
              <a:t>5.</a:t>
            </a:r>
            <a:r>
              <a:rPr lang="zh-CN" altLang="en-US"/>
              <a:t>推理控制</a:t>
            </a:r>
            <a:endParaRPr lang="en-US" altLang="zh-CN"/>
          </a:p>
          <a:p>
            <a:pPr eaLnBrk="1" hangingPunct="1"/>
            <a:r>
              <a:rPr lang="en-US" altLang="zh-CN"/>
              <a:t>6.</a:t>
            </a:r>
            <a:r>
              <a:rPr lang="zh-CN" altLang="en-US"/>
              <a:t>隐通道的分析和限制</a:t>
            </a:r>
            <a:endParaRPr lang="en-US" altLang="zh-CN"/>
          </a:p>
          <a:p>
            <a:pPr eaLnBrk="1" hangingPunct="1"/>
            <a:r>
              <a:rPr lang="en-US" altLang="zh-CN"/>
              <a:t>7.</a:t>
            </a:r>
            <a:r>
              <a:rPr lang="zh-CN" altLang="en-US"/>
              <a:t>审计</a:t>
            </a:r>
            <a:endParaRPr lang="en-US" altLang="zh-CN"/>
          </a:p>
        </p:txBody>
      </p:sp>
    </p:spTree>
    <p:extLst>
      <p:ext uri="{BB962C8B-B14F-4D97-AF65-F5344CB8AC3E}">
        <p14:creationId xmlns:p14="http://schemas.microsoft.com/office/powerpoint/2010/main" val="1961110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zh-CN" altLang="en-US" dirty="0"/>
              <a:t>安全吗？</a:t>
            </a:r>
          </a:p>
        </p:txBody>
      </p:sp>
      <p:pic>
        <p:nvPicPr>
          <p:cNvPr id="44035" name="Picture 5" descr="d:\program files (x86)\360\appdata\roaming\360se6\User Data\temp\u=24474321,1550878924&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341563"/>
            <a:ext cx="84296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794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内容占位符 2"/>
          <p:cNvSpPr>
            <a:spLocks noGrp="1"/>
          </p:cNvSpPr>
          <p:nvPr>
            <p:ph idx="1"/>
          </p:nvPr>
        </p:nvSpPr>
        <p:spPr/>
        <p:txBody>
          <a:bodyPr/>
          <a:lstStyle/>
          <a:p>
            <a:r>
              <a:rPr lang="en-US" altLang="zh-CN" dirty="0"/>
              <a:t>1.</a:t>
            </a:r>
            <a:r>
              <a:rPr lang="zh-CN" altLang="en-US" dirty="0"/>
              <a:t>绪论</a:t>
            </a:r>
            <a:endParaRPr lang="en-US" altLang="zh-CN" dirty="0"/>
          </a:p>
          <a:p>
            <a:r>
              <a:rPr lang="en-US" altLang="zh-CN" dirty="0"/>
              <a:t>2.</a:t>
            </a:r>
            <a:r>
              <a:rPr lang="zh-CN" altLang="en-US" dirty="0"/>
              <a:t>密码学概述</a:t>
            </a:r>
            <a:endParaRPr lang="en-US" altLang="zh-CN" dirty="0"/>
          </a:p>
          <a:p>
            <a:r>
              <a:rPr lang="en-US" altLang="zh-CN" dirty="0"/>
              <a:t>3.</a:t>
            </a:r>
            <a:r>
              <a:rPr lang="zh-CN" altLang="en-US" dirty="0"/>
              <a:t>香农原理</a:t>
            </a:r>
            <a:endParaRPr lang="en-US" altLang="zh-CN" dirty="0"/>
          </a:p>
          <a:p>
            <a:r>
              <a:rPr lang="en-US" altLang="zh-CN" dirty="0"/>
              <a:t>4.</a:t>
            </a:r>
            <a:r>
              <a:rPr lang="zh-CN" altLang="en-US" dirty="0"/>
              <a:t>可证明安全性</a:t>
            </a:r>
            <a:endParaRPr lang="en-US" altLang="zh-CN" dirty="0"/>
          </a:p>
          <a:p>
            <a:r>
              <a:rPr lang="en-US" altLang="zh-CN" dirty="0"/>
              <a:t>5.</a:t>
            </a:r>
            <a:r>
              <a:rPr lang="zh-CN" altLang="en-US" dirty="0"/>
              <a:t>安全协议概述</a:t>
            </a:r>
            <a:endParaRPr lang="en-US" altLang="zh-CN" dirty="0"/>
          </a:p>
          <a:p>
            <a:r>
              <a:rPr lang="en-US" altLang="zh-CN" dirty="0"/>
              <a:t>6.</a:t>
            </a:r>
            <a:r>
              <a:rPr lang="zh-CN" altLang="en-US" dirty="0"/>
              <a:t>协议的安全性证明</a:t>
            </a:r>
            <a:endParaRPr lang="en-US" altLang="zh-CN" dirty="0"/>
          </a:p>
          <a:p>
            <a:r>
              <a:rPr lang="en-US" altLang="zh-CN" dirty="0"/>
              <a:t>7.XACML</a:t>
            </a:r>
            <a:r>
              <a:rPr lang="zh-CN" altLang="en-US" dirty="0"/>
              <a:t>与</a:t>
            </a:r>
            <a:r>
              <a:rPr lang="en-US" altLang="zh-CN" dirty="0"/>
              <a:t>SAML</a:t>
            </a:r>
          </a:p>
          <a:p>
            <a:r>
              <a:rPr lang="en-US" altLang="zh-CN" dirty="0"/>
              <a:t>8.</a:t>
            </a:r>
            <a:r>
              <a:rPr lang="zh-CN" altLang="en-US" dirty="0"/>
              <a:t>基于谓词的加密</a:t>
            </a:r>
          </a:p>
        </p:txBody>
      </p:sp>
    </p:spTree>
    <p:extLst>
      <p:ext uri="{BB962C8B-B14F-4D97-AF65-F5344CB8AC3E}">
        <p14:creationId xmlns:p14="http://schemas.microsoft.com/office/powerpoint/2010/main" val="4236860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安全性分析</a:t>
            </a:r>
          </a:p>
        </p:txBody>
      </p:sp>
      <p:sp>
        <p:nvSpPr>
          <p:cNvPr id="3" name="内容占位符 2"/>
          <p:cNvSpPr>
            <a:spLocks noGrp="1"/>
          </p:cNvSpPr>
          <p:nvPr>
            <p:ph idx="1"/>
          </p:nvPr>
        </p:nvSpPr>
        <p:spPr/>
        <p:txBody>
          <a:bodyPr/>
          <a:lstStyle/>
          <a:p>
            <a:r>
              <a:rPr lang="zh-CN" altLang="en-US" dirty="0"/>
              <a:t>身份认证</a:t>
            </a:r>
            <a:endParaRPr lang="en-US" altLang="zh-CN" dirty="0"/>
          </a:p>
          <a:p>
            <a:pPr marL="0" indent="0">
              <a:buNone/>
            </a:pPr>
            <a:r>
              <a:rPr lang="en-US" altLang="zh-CN" dirty="0" err="1"/>
              <a:t>uname+pass</a:t>
            </a:r>
            <a:endParaRPr lang="en-US" altLang="zh-CN" dirty="0"/>
          </a:p>
          <a:p>
            <a:pPr marL="0" indent="0">
              <a:buNone/>
            </a:pPr>
            <a:r>
              <a:rPr lang="en-US" altLang="zh-CN" dirty="0" err="1"/>
              <a:t>uname+HASH</a:t>
            </a:r>
            <a:r>
              <a:rPr lang="en-US" altLang="zh-CN" dirty="0"/>
              <a:t>(pass)</a:t>
            </a:r>
          </a:p>
          <a:p>
            <a:pPr marL="0" indent="0">
              <a:buNone/>
            </a:pPr>
            <a:r>
              <a:rPr lang="en-US" altLang="zh-CN" dirty="0" err="1"/>
              <a:t>uname+Enc</a:t>
            </a:r>
            <a:r>
              <a:rPr lang="en-US" altLang="zh-CN" baseline="-25000" dirty="0" err="1"/>
              <a:t>k</a:t>
            </a:r>
            <a:r>
              <a:rPr lang="en-US" altLang="zh-CN" dirty="0"/>
              <a:t>(pass)</a:t>
            </a:r>
          </a:p>
          <a:p>
            <a:pPr marL="0" indent="0">
              <a:buNone/>
            </a:pPr>
            <a:r>
              <a:rPr lang="en-US" altLang="zh-CN" dirty="0"/>
              <a:t>….</a:t>
            </a:r>
          </a:p>
          <a:p>
            <a:pPr marL="0" indent="0">
              <a:buNone/>
            </a:pPr>
            <a:r>
              <a:rPr lang="zh-CN" altLang="en-US" dirty="0"/>
              <a:t>以上方式都不安全</a:t>
            </a:r>
            <a:endParaRPr lang="en-US" altLang="zh-CN" dirty="0"/>
          </a:p>
          <a:p>
            <a:pPr marL="0" indent="0">
              <a:buNone/>
            </a:pPr>
            <a:endParaRPr lang="zh-CN" altLang="en-US" dirty="0"/>
          </a:p>
        </p:txBody>
      </p:sp>
    </p:spTree>
    <p:extLst>
      <p:ext uri="{BB962C8B-B14F-4D97-AF65-F5344CB8AC3E}">
        <p14:creationId xmlns:p14="http://schemas.microsoft.com/office/powerpoint/2010/main" val="952255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安全性分析</a:t>
            </a:r>
          </a:p>
        </p:txBody>
      </p:sp>
      <p:sp>
        <p:nvSpPr>
          <p:cNvPr id="3" name="内容占位符 2"/>
          <p:cNvSpPr>
            <a:spLocks noGrp="1"/>
          </p:cNvSpPr>
          <p:nvPr>
            <p:ph idx="1"/>
          </p:nvPr>
        </p:nvSpPr>
        <p:spPr/>
        <p:txBody>
          <a:bodyPr/>
          <a:lstStyle/>
          <a:p>
            <a:r>
              <a:rPr lang="zh-CN" altLang="en-US" dirty="0"/>
              <a:t>传输加密</a:t>
            </a:r>
            <a:endParaRPr lang="en-US" altLang="zh-CN" dirty="0"/>
          </a:p>
          <a:p>
            <a:pPr marL="0" indent="0">
              <a:buNone/>
            </a:pPr>
            <a:r>
              <a:rPr lang="zh-CN" altLang="en-US" dirty="0"/>
              <a:t>数据是否正确？（篡改）</a:t>
            </a:r>
            <a:endParaRPr lang="en-US" altLang="zh-CN" dirty="0"/>
          </a:p>
          <a:p>
            <a:pPr marL="0" indent="0">
              <a:buNone/>
            </a:pPr>
            <a:r>
              <a:rPr lang="zh-CN" altLang="en-US" dirty="0"/>
              <a:t>数据原发性是否正确？（抵赖、假冒）</a:t>
            </a:r>
            <a:endParaRPr lang="en-US" altLang="zh-CN" dirty="0"/>
          </a:p>
          <a:p>
            <a:pPr marL="0" indent="0">
              <a:buNone/>
            </a:pPr>
            <a:r>
              <a:rPr lang="zh-CN" altLang="en-US" dirty="0"/>
              <a:t>是否重放？（重放）</a:t>
            </a:r>
          </a:p>
        </p:txBody>
      </p:sp>
    </p:spTree>
    <p:extLst>
      <p:ext uri="{BB962C8B-B14F-4D97-AF65-F5344CB8AC3E}">
        <p14:creationId xmlns:p14="http://schemas.microsoft.com/office/powerpoint/2010/main" val="367685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安全性分析</a:t>
            </a:r>
          </a:p>
        </p:txBody>
      </p:sp>
      <p:sp>
        <p:nvSpPr>
          <p:cNvPr id="3" name="内容占位符 2"/>
          <p:cNvSpPr>
            <a:spLocks noGrp="1"/>
          </p:cNvSpPr>
          <p:nvPr>
            <p:ph idx="1"/>
          </p:nvPr>
        </p:nvSpPr>
        <p:spPr/>
        <p:txBody>
          <a:bodyPr/>
          <a:lstStyle/>
          <a:p>
            <a:r>
              <a:rPr lang="zh-CN" altLang="en-US" dirty="0"/>
              <a:t>存储加密</a:t>
            </a:r>
            <a:endParaRPr lang="en-US" altLang="zh-CN" dirty="0"/>
          </a:p>
          <a:p>
            <a:pPr marL="0" indent="0">
              <a:buNone/>
            </a:pPr>
            <a:r>
              <a:rPr lang="zh-CN" altLang="en-US" dirty="0"/>
              <a:t>数据是否正确？（篡改）</a:t>
            </a:r>
            <a:endParaRPr lang="en-US" altLang="zh-CN" dirty="0"/>
          </a:p>
          <a:p>
            <a:pPr marL="0" indent="0">
              <a:buNone/>
            </a:pPr>
            <a:r>
              <a:rPr lang="zh-CN" altLang="en-US" dirty="0"/>
              <a:t>是否重放？（重放）</a:t>
            </a:r>
            <a:endParaRPr lang="en-US" altLang="zh-CN" dirty="0"/>
          </a:p>
          <a:p>
            <a:pPr marL="0" indent="0">
              <a:buNone/>
            </a:pPr>
            <a:r>
              <a:rPr lang="zh-CN" altLang="en-US" dirty="0"/>
              <a:t>使用过程是否安全？（全程加密，可检索）</a:t>
            </a:r>
            <a:endParaRPr lang="en-US" altLang="zh-CN" dirty="0"/>
          </a:p>
          <a:p>
            <a:pPr marL="0" indent="0">
              <a:buNone/>
            </a:pPr>
            <a:r>
              <a:rPr lang="zh-CN" altLang="en-US" dirty="0"/>
              <a:t>服务器是否诚实？（云存储时代）</a:t>
            </a:r>
            <a:endParaRPr lang="en-US" altLang="zh-CN" dirty="0"/>
          </a:p>
          <a:p>
            <a:pPr marL="0" indent="0">
              <a:buNone/>
            </a:pPr>
            <a:r>
              <a:rPr lang="zh-CN" altLang="en-US" dirty="0"/>
              <a:t>密钥该放在哪儿？</a:t>
            </a:r>
          </a:p>
        </p:txBody>
      </p:sp>
    </p:spTree>
    <p:extLst>
      <p:ext uri="{BB962C8B-B14F-4D97-AF65-F5344CB8AC3E}">
        <p14:creationId xmlns:p14="http://schemas.microsoft.com/office/powerpoint/2010/main" val="3772747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安全性分析</a:t>
            </a:r>
          </a:p>
        </p:txBody>
      </p:sp>
      <p:sp>
        <p:nvSpPr>
          <p:cNvPr id="3" name="内容占位符 2"/>
          <p:cNvSpPr>
            <a:spLocks noGrp="1"/>
          </p:cNvSpPr>
          <p:nvPr>
            <p:ph idx="1"/>
          </p:nvPr>
        </p:nvSpPr>
        <p:spPr/>
        <p:txBody>
          <a:bodyPr/>
          <a:lstStyle/>
          <a:p>
            <a:r>
              <a:rPr lang="zh-CN" altLang="en-US" dirty="0"/>
              <a:t>应用程序保护</a:t>
            </a:r>
            <a:endParaRPr lang="en-US" altLang="zh-CN" dirty="0"/>
          </a:p>
          <a:p>
            <a:pPr marL="0" indent="0">
              <a:buNone/>
            </a:pPr>
            <a:r>
              <a:rPr lang="zh-CN" altLang="en-US" dirty="0"/>
              <a:t>如何保证</a:t>
            </a:r>
            <a:r>
              <a:rPr lang="en-US" altLang="zh-CN" dirty="0" err="1"/>
              <a:t>jsp</a:t>
            </a:r>
            <a:r>
              <a:rPr lang="zh-CN" altLang="en-US" dirty="0"/>
              <a:t>程序的正确性？（程序完整性）</a:t>
            </a:r>
            <a:endParaRPr lang="en-US" altLang="zh-CN" dirty="0"/>
          </a:p>
          <a:p>
            <a:pPr marL="0" indent="0">
              <a:buNone/>
            </a:pPr>
            <a:r>
              <a:rPr lang="zh-CN" altLang="en-US" dirty="0"/>
              <a:t>如何保证用户不能访问权限外的数据？（最小授权）</a:t>
            </a:r>
            <a:endParaRPr lang="en-US" altLang="zh-CN" dirty="0"/>
          </a:p>
          <a:p>
            <a:pPr marL="0" indent="0">
              <a:buNone/>
            </a:pPr>
            <a:r>
              <a:rPr lang="zh-CN" altLang="en-US" dirty="0"/>
              <a:t>如何保证授权程序本身不被篡改？（最小安全基的安全）</a:t>
            </a:r>
            <a:endParaRPr lang="en-US" altLang="zh-CN" dirty="0"/>
          </a:p>
          <a:p>
            <a:pPr marL="0" indent="0">
              <a:buNone/>
            </a:pPr>
            <a:endParaRPr lang="zh-CN" altLang="en-US" dirty="0"/>
          </a:p>
        </p:txBody>
      </p:sp>
    </p:spTree>
    <p:extLst>
      <p:ext uri="{BB962C8B-B14F-4D97-AF65-F5344CB8AC3E}">
        <p14:creationId xmlns:p14="http://schemas.microsoft.com/office/powerpoint/2010/main" val="1881828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809848"/>
          </a:xfrm>
        </p:spPr>
        <p:txBody>
          <a:bodyPr>
            <a:normAutofit/>
          </a:bodyPr>
          <a:lstStyle/>
          <a:p>
            <a:pPr marL="0" indent="0">
              <a:buNone/>
            </a:pPr>
            <a:endParaRPr lang="en-US" altLang="zh-CN" sz="4400" dirty="0"/>
          </a:p>
          <a:p>
            <a:pPr marL="0" indent="0">
              <a:buNone/>
            </a:pPr>
            <a:endParaRPr lang="en-US" altLang="zh-CN" sz="4400" dirty="0"/>
          </a:p>
          <a:p>
            <a:pPr marL="0" indent="0" algn="ctr">
              <a:buNone/>
            </a:pPr>
            <a:r>
              <a:rPr lang="zh-CN" altLang="en-US" sz="2800" dirty="0"/>
              <a:t>访问控制是目的，密码技术是手段</a:t>
            </a:r>
            <a:endParaRPr lang="en-US" altLang="zh-CN" sz="2800" dirty="0"/>
          </a:p>
          <a:p>
            <a:pPr marL="0" indent="0" algn="ctr">
              <a:buNone/>
            </a:pPr>
            <a:endParaRPr lang="en-US" altLang="zh-CN" sz="2800" dirty="0"/>
          </a:p>
          <a:p>
            <a:pPr marL="0" indent="0" algn="ctr">
              <a:buNone/>
            </a:pPr>
            <a:endParaRPr lang="en-US" altLang="zh-CN" sz="2800" dirty="0"/>
          </a:p>
          <a:p>
            <a:pPr marL="0" indent="0" algn="ctr">
              <a:buNone/>
            </a:pPr>
            <a:r>
              <a:rPr lang="zh-CN" altLang="en-US" sz="2800" dirty="0"/>
              <a:t>密码与访问控制技术能解决很多安全问题，</a:t>
            </a:r>
            <a:endParaRPr lang="en-US" altLang="zh-CN" sz="2800" dirty="0"/>
          </a:p>
          <a:p>
            <a:pPr marL="0" indent="0" algn="ctr">
              <a:buNone/>
            </a:pPr>
            <a:r>
              <a:rPr lang="zh-CN" altLang="en-US" sz="2800" dirty="0"/>
              <a:t>但是远不能解决所有问题</a:t>
            </a:r>
          </a:p>
        </p:txBody>
      </p:sp>
    </p:spTree>
    <p:extLst>
      <p:ext uri="{BB962C8B-B14F-4D97-AF65-F5344CB8AC3E}">
        <p14:creationId xmlns:p14="http://schemas.microsoft.com/office/powerpoint/2010/main" val="3740054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809848"/>
          </a:xfrm>
        </p:spPr>
        <p:txBody>
          <a:bodyPr>
            <a:normAutofit/>
          </a:bodyPr>
          <a:lstStyle/>
          <a:p>
            <a:pPr marL="0" indent="0">
              <a:buNone/>
            </a:pPr>
            <a:endParaRPr lang="en-US" altLang="zh-CN" sz="4400" dirty="0"/>
          </a:p>
          <a:p>
            <a:pPr marL="0" indent="0">
              <a:buNone/>
            </a:pPr>
            <a:endParaRPr lang="en-US" altLang="zh-CN" sz="4400" dirty="0"/>
          </a:p>
          <a:p>
            <a:pPr marL="0" indent="0" algn="ctr">
              <a:buNone/>
            </a:pPr>
            <a:r>
              <a:rPr lang="zh-CN" altLang="en-US" sz="6000" dirty="0"/>
              <a:t>没有绝对的安全</a:t>
            </a:r>
            <a:endParaRPr lang="en-US" altLang="zh-CN" sz="6000" dirty="0"/>
          </a:p>
          <a:p>
            <a:pPr marL="0" indent="0" algn="ctr">
              <a:buNone/>
            </a:pPr>
            <a:endParaRPr lang="en-US" altLang="zh-CN" sz="2800" dirty="0"/>
          </a:p>
          <a:p>
            <a:pPr marL="0" indent="0" algn="ctr">
              <a:buNone/>
            </a:pPr>
            <a:r>
              <a:rPr lang="zh-CN" altLang="en-US" sz="2800" dirty="0"/>
              <a:t>只有更安全，没有最安全</a:t>
            </a:r>
            <a:endParaRPr lang="en-US" altLang="zh-CN" sz="2800" dirty="0"/>
          </a:p>
        </p:txBody>
      </p:sp>
    </p:spTree>
    <p:extLst>
      <p:ext uri="{BB962C8B-B14F-4D97-AF65-F5344CB8AC3E}">
        <p14:creationId xmlns:p14="http://schemas.microsoft.com/office/powerpoint/2010/main" val="48000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参考书目</a:t>
            </a:r>
          </a:p>
        </p:txBody>
      </p:sp>
      <p:sp>
        <p:nvSpPr>
          <p:cNvPr id="3" name="内容占位符 2"/>
          <p:cNvSpPr>
            <a:spLocks noGrp="1"/>
          </p:cNvSpPr>
          <p:nvPr>
            <p:ph idx="1"/>
          </p:nvPr>
        </p:nvSpPr>
        <p:spPr/>
        <p:txBody>
          <a:bodyPr/>
          <a:lstStyle/>
          <a:p>
            <a:r>
              <a:rPr lang="zh-CN" altLang="en-US" dirty="0"/>
              <a:t>密码学原理与实践，</a:t>
            </a:r>
            <a:r>
              <a:rPr lang="en-US" altLang="zh-CN" dirty="0"/>
              <a:t>Douglas R. Stinson</a:t>
            </a:r>
            <a:r>
              <a:rPr lang="zh-CN" altLang="en-US" dirty="0"/>
              <a:t>著，冯登国译</a:t>
            </a:r>
            <a:endParaRPr lang="en-US" altLang="zh-CN" dirty="0"/>
          </a:p>
          <a:p>
            <a:r>
              <a:rPr lang="zh-CN" altLang="en-US" dirty="0"/>
              <a:t>访问控制概论，洪帆主编；汤学明</a:t>
            </a:r>
            <a:r>
              <a:rPr lang="en-US" altLang="zh-CN" dirty="0"/>
              <a:t>,</a:t>
            </a:r>
            <a:r>
              <a:rPr lang="zh-CN" altLang="en-US" dirty="0"/>
              <a:t>崔永泉</a:t>
            </a:r>
            <a:r>
              <a:rPr lang="en-US" altLang="zh-CN" dirty="0"/>
              <a:t>,</a:t>
            </a:r>
            <a:r>
              <a:rPr lang="zh-CN" altLang="en-US" dirty="0"/>
              <a:t>龙涛编著</a:t>
            </a:r>
            <a:endParaRPr lang="en-US" altLang="zh-CN" dirty="0"/>
          </a:p>
          <a:p>
            <a:r>
              <a:rPr lang="zh-CN" altLang="en-US" dirty="0"/>
              <a:t>密码学导引：原理与应用</a:t>
            </a:r>
            <a:endParaRPr lang="en-US" altLang="zh-CN" dirty="0"/>
          </a:p>
          <a:p>
            <a:r>
              <a:rPr lang="zh-CN" altLang="en-US" dirty="0"/>
              <a:t>现代密码学 ： 原理和协议</a:t>
            </a:r>
            <a:endParaRPr lang="en-US" altLang="zh-CN" dirty="0"/>
          </a:p>
          <a:p>
            <a:r>
              <a:rPr lang="zh-CN" altLang="en-US" dirty="0"/>
              <a:t>安全协议：理论与实践</a:t>
            </a:r>
            <a:endParaRPr lang="en-US" altLang="zh-CN" dirty="0"/>
          </a:p>
          <a:p>
            <a:r>
              <a:rPr lang="zh-CN" altLang="en-US" dirty="0"/>
              <a:t>其他专题文献</a:t>
            </a:r>
          </a:p>
          <a:p>
            <a:endParaRPr lang="zh-CN" altLang="en-US" dirty="0"/>
          </a:p>
        </p:txBody>
      </p:sp>
    </p:spTree>
    <p:extLst>
      <p:ext uri="{BB962C8B-B14F-4D97-AF65-F5344CB8AC3E}">
        <p14:creationId xmlns:p14="http://schemas.microsoft.com/office/powerpoint/2010/main" val="87490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绪论</a:t>
            </a:r>
          </a:p>
        </p:txBody>
      </p:sp>
      <p:sp>
        <p:nvSpPr>
          <p:cNvPr id="3" name="内容占位符 2"/>
          <p:cNvSpPr>
            <a:spLocks noGrp="1"/>
          </p:cNvSpPr>
          <p:nvPr>
            <p:ph idx="1"/>
          </p:nvPr>
        </p:nvSpPr>
        <p:spPr/>
        <p:txBody>
          <a:bodyPr/>
          <a:lstStyle/>
          <a:p>
            <a:r>
              <a:rPr lang="zh-CN" altLang="en-US" dirty="0"/>
              <a:t>什么样的信息系统是安全的？</a:t>
            </a:r>
            <a:endParaRPr lang="en-US" altLang="zh-CN" dirty="0"/>
          </a:p>
          <a:p>
            <a:r>
              <a:rPr lang="zh-CN" altLang="en-US" dirty="0"/>
              <a:t>密码学、访问控制技术与安全的关系</a:t>
            </a:r>
          </a:p>
        </p:txBody>
      </p:sp>
    </p:spTree>
    <p:extLst>
      <p:ext uri="{BB962C8B-B14F-4D97-AF65-F5344CB8AC3E}">
        <p14:creationId xmlns:p14="http://schemas.microsoft.com/office/powerpoint/2010/main" val="343338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威胁</a:t>
            </a:r>
          </a:p>
        </p:txBody>
      </p:sp>
      <p:sp>
        <p:nvSpPr>
          <p:cNvPr id="3" name="内容占位符 2"/>
          <p:cNvSpPr>
            <a:spLocks noGrp="1"/>
          </p:cNvSpPr>
          <p:nvPr>
            <p:ph idx="1"/>
          </p:nvPr>
        </p:nvSpPr>
        <p:spPr/>
        <p:txBody>
          <a:bodyPr>
            <a:normAutofit lnSpcReduction="10000"/>
          </a:bodyPr>
          <a:lstStyle/>
          <a:p>
            <a:pPr marL="365760" indent="-256032">
              <a:buClr>
                <a:schemeClr val="accent3"/>
              </a:buClr>
              <a:buNone/>
              <a:defRPr/>
            </a:pPr>
            <a:r>
              <a:rPr lang="zh-CN" altLang="en-US" b="1" dirty="0"/>
              <a:t>（</a:t>
            </a:r>
            <a:r>
              <a:rPr lang="en-US" altLang="zh-CN" b="1" dirty="0"/>
              <a:t>1</a:t>
            </a:r>
            <a:r>
              <a:rPr lang="zh-CN" altLang="en-US" b="1" dirty="0"/>
              <a:t>）窃取</a:t>
            </a:r>
            <a:endParaRPr lang="zh-CN" altLang="en-US" dirty="0"/>
          </a:p>
          <a:p>
            <a:pPr marL="365760" indent="-256032">
              <a:buClr>
                <a:schemeClr val="accent3"/>
              </a:buClr>
              <a:buFont typeface="Georgia"/>
              <a:buChar char="•"/>
              <a:defRPr/>
            </a:pPr>
            <a:r>
              <a:rPr lang="zh-CN" altLang="en-US" dirty="0"/>
              <a:t>威胁源未经许可却直接或间接获得了对系统资源的访问权，从中窃取了有用的数据或骗取某种服务。不对信息作任何修改，这种攻击方式通常被称为被动攻击。</a:t>
            </a:r>
            <a:endParaRPr lang="en-US" altLang="zh-CN" dirty="0"/>
          </a:p>
          <a:p>
            <a:pPr marL="658368" lvl="1" indent="-246888">
              <a:buFont typeface="Georgia"/>
              <a:buChar char="▫"/>
              <a:defRPr/>
            </a:pPr>
            <a:r>
              <a:rPr lang="zh-CN" altLang="en-US" dirty="0"/>
              <a:t>程序或病毒截获信息</a:t>
            </a:r>
            <a:endParaRPr lang="en-US" altLang="zh-CN" dirty="0"/>
          </a:p>
          <a:p>
            <a:pPr marL="658368" lvl="1" indent="-246888">
              <a:buFont typeface="Georgia"/>
              <a:buChar char="▫"/>
              <a:defRPr/>
            </a:pPr>
            <a:r>
              <a:rPr lang="zh-CN" altLang="en-US" dirty="0"/>
              <a:t>搭线窃听</a:t>
            </a:r>
            <a:endParaRPr lang="en-US" altLang="zh-CN" dirty="0"/>
          </a:p>
          <a:p>
            <a:pPr marL="658368" lvl="1" indent="-246888">
              <a:buFont typeface="Georgia"/>
              <a:buChar char="▫"/>
              <a:defRPr/>
            </a:pPr>
            <a:r>
              <a:rPr lang="zh-CN" altLang="en-US" dirty="0"/>
              <a:t>通过高灵敏接收装置接收网络站点辐射的电磁波或网络连接设备辐射的电磁波，通过对电磁信号的分析恢复原数据信号从而获得网络信息</a:t>
            </a:r>
          </a:p>
          <a:p>
            <a:endParaRPr lang="zh-CN" altLang="en-US" dirty="0"/>
          </a:p>
        </p:txBody>
      </p:sp>
    </p:spTree>
    <p:extLst>
      <p:ext uri="{BB962C8B-B14F-4D97-AF65-F5344CB8AC3E}">
        <p14:creationId xmlns:p14="http://schemas.microsoft.com/office/powerpoint/2010/main" val="417729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威胁</a:t>
            </a:r>
          </a:p>
        </p:txBody>
      </p:sp>
      <p:sp>
        <p:nvSpPr>
          <p:cNvPr id="3" name="内容占位符 2"/>
          <p:cNvSpPr>
            <a:spLocks noGrp="1"/>
          </p:cNvSpPr>
          <p:nvPr>
            <p:ph idx="1"/>
          </p:nvPr>
        </p:nvSpPr>
        <p:spPr>
          <a:xfrm>
            <a:off x="457200" y="5517232"/>
            <a:ext cx="8229600" cy="769288"/>
          </a:xfrm>
        </p:spPr>
        <p:txBody>
          <a:bodyPr>
            <a:normAutofit/>
          </a:bodyPr>
          <a:lstStyle/>
          <a:p>
            <a:r>
              <a:rPr lang="zh-CN" altLang="en-US" dirty="0"/>
              <a:t>剥光缆</a:t>
            </a:r>
            <a:r>
              <a:rPr lang="en-US" altLang="zh-CN" dirty="0"/>
              <a:t>,</a:t>
            </a:r>
            <a:r>
              <a:rPr lang="zh-CN" altLang="en-US" dirty="0"/>
              <a:t>弯光纤</a:t>
            </a:r>
            <a:r>
              <a:rPr lang="en-US" altLang="zh-CN" dirty="0"/>
              <a:t>,</a:t>
            </a:r>
            <a:r>
              <a:rPr lang="zh-CN" altLang="en-US" dirty="0"/>
              <a:t>取信号</a:t>
            </a:r>
            <a:r>
              <a:rPr lang="en-US" altLang="zh-CN" dirty="0"/>
              <a:t>,</a:t>
            </a:r>
            <a:r>
              <a:rPr lang="zh-CN" altLang="en-US" dirty="0"/>
              <a:t>解信息</a:t>
            </a:r>
          </a:p>
          <a:p>
            <a:endParaRPr lang="zh-CN" altLang="en-US" dirty="0"/>
          </a:p>
        </p:txBody>
      </p:sp>
      <p:pic>
        <p:nvPicPr>
          <p:cNvPr id="4" name="Picture 2" descr="C:\Users\xmtang\Desktop\liFZwM1IyvV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981075"/>
            <a:ext cx="575945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27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威胁</a:t>
            </a:r>
          </a:p>
        </p:txBody>
      </p:sp>
      <p:sp>
        <p:nvSpPr>
          <p:cNvPr id="3" name="内容占位符 2"/>
          <p:cNvSpPr>
            <a:spLocks noGrp="1"/>
          </p:cNvSpPr>
          <p:nvPr>
            <p:ph idx="1"/>
          </p:nvPr>
        </p:nvSpPr>
        <p:spPr/>
        <p:txBody>
          <a:bodyPr>
            <a:normAutofit/>
          </a:bodyPr>
          <a:lstStyle/>
          <a:p>
            <a:pPr>
              <a:buNone/>
            </a:pPr>
            <a:r>
              <a:rPr lang="zh-CN" altLang="en-US" b="1" dirty="0"/>
              <a:t>（</a:t>
            </a:r>
            <a:r>
              <a:rPr lang="en-US" altLang="zh-CN" b="1" dirty="0"/>
              <a:t>2</a:t>
            </a:r>
            <a:r>
              <a:rPr lang="zh-CN" altLang="en-US" b="1" dirty="0"/>
              <a:t>）篡改</a:t>
            </a:r>
            <a:endParaRPr lang="zh-CN" altLang="en-US" dirty="0"/>
          </a:p>
          <a:p>
            <a:r>
              <a:rPr lang="zh-CN" altLang="en-US" dirty="0"/>
              <a:t>威胁源虽然未经许可，但成功地获得了对系统某项资源的访问权并更改该项资源。</a:t>
            </a:r>
            <a:endParaRPr lang="en-US" altLang="zh-CN" dirty="0"/>
          </a:p>
          <a:p>
            <a:pPr lvl="1"/>
            <a:r>
              <a:rPr lang="zh-CN" altLang="en-US" dirty="0"/>
              <a:t>删除、修改</a:t>
            </a:r>
            <a:endParaRPr lang="en-US" altLang="zh-CN" dirty="0"/>
          </a:p>
        </p:txBody>
      </p:sp>
    </p:spTree>
    <p:extLst>
      <p:ext uri="{BB962C8B-B14F-4D97-AF65-F5344CB8AC3E}">
        <p14:creationId xmlns:p14="http://schemas.microsoft.com/office/powerpoint/2010/main" val="364159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威胁</a:t>
            </a:r>
          </a:p>
        </p:txBody>
      </p:sp>
      <p:sp>
        <p:nvSpPr>
          <p:cNvPr id="3" name="内容占位符 2"/>
          <p:cNvSpPr>
            <a:spLocks noGrp="1"/>
          </p:cNvSpPr>
          <p:nvPr>
            <p:ph idx="1"/>
          </p:nvPr>
        </p:nvSpPr>
        <p:spPr/>
        <p:txBody>
          <a:bodyPr>
            <a:normAutofit/>
          </a:bodyPr>
          <a:lstStyle/>
          <a:p>
            <a:pPr>
              <a:buNone/>
            </a:pPr>
            <a:r>
              <a:rPr lang="zh-CN" altLang="en-US" b="1" dirty="0"/>
              <a:t>（</a:t>
            </a:r>
            <a:r>
              <a:rPr lang="en-US" altLang="zh-CN" b="1" dirty="0"/>
              <a:t>3</a:t>
            </a:r>
            <a:r>
              <a:rPr lang="zh-CN" altLang="en-US" b="1" dirty="0"/>
              <a:t>）伪造</a:t>
            </a:r>
            <a:endParaRPr lang="zh-CN" altLang="en-US" dirty="0"/>
          </a:p>
          <a:p>
            <a:r>
              <a:rPr lang="zh-CN" altLang="en-US" dirty="0"/>
              <a:t>威胁源在未经许可的情形下，在系统中产生出虚假的数据或服务。</a:t>
            </a:r>
            <a:endParaRPr lang="en-US" altLang="zh-CN" dirty="0"/>
          </a:p>
          <a:p>
            <a:pPr lvl="1"/>
            <a:r>
              <a:rPr lang="zh-CN" altLang="en-US" dirty="0"/>
              <a:t>增加交易、数据库记录</a:t>
            </a:r>
            <a:endParaRPr lang="en-US" altLang="zh-CN" dirty="0"/>
          </a:p>
        </p:txBody>
      </p:sp>
    </p:spTree>
    <p:extLst>
      <p:ext uri="{BB962C8B-B14F-4D97-AF65-F5344CB8AC3E}">
        <p14:creationId xmlns:p14="http://schemas.microsoft.com/office/powerpoint/2010/main" val="19555010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131</TotalTime>
  <Words>1254</Words>
  <Application>Microsoft Office PowerPoint</Application>
  <PresentationFormat>全屏显示(4:3)</PresentationFormat>
  <Paragraphs>156</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黑体</vt:lpstr>
      <vt:lpstr>微软雅黑</vt:lpstr>
      <vt:lpstr>Arial</vt:lpstr>
      <vt:lpstr>Franklin Gothic Book</vt:lpstr>
      <vt:lpstr>Franklin Gothic Medium</vt:lpstr>
      <vt:lpstr>Georgia</vt:lpstr>
      <vt:lpstr>Wingdings 2</vt:lpstr>
      <vt:lpstr>暗香扑面</vt:lpstr>
      <vt:lpstr>密码学与访问控制理论</vt:lpstr>
      <vt:lpstr>目标</vt:lpstr>
      <vt:lpstr>内容提要</vt:lpstr>
      <vt:lpstr>参考书目</vt:lpstr>
      <vt:lpstr>1 绪论</vt:lpstr>
      <vt:lpstr>威胁</vt:lpstr>
      <vt:lpstr>威胁</vt:lpstr>
      <vt:lpstr>威胁</vt:lpstr>
      <vt:lpstr>威胁</vt:lpstr>
      <vt:lpstr>威胁</vt:lpstr>
      <vt:lpstr>PowerPoint 演示文稿</vt:lpstr>
      <vt:lpstr>威胁</vt:lpstr>
      <vt:lpstr>威胁</vt:lpstr>
      <vt:lpstr>威胁</vt:lpstr>
      <vt:lpstr>威胁的产生</vt:lpstr>
      <vt:lpstr>信息系统的脆弱性</vt:lpstr>
      <vt:lpstr>硬件设施的脆弱性</vt:lpstr>
      <vt:lpstr>软件系统的脆弱性</vt:lpstr>
      <vt:lpstr>网络通信的脆弱性</vt:lpstr>
      <vt:lpstr>安全风险</vt:lpstr>
      <vt:lpstr>信息系统安全评估准则</vt:lpstr>
      <vt:lpstr>信息安全的主要措施</vt:lpstr>
      <vt:lpstr>技术安全</vt:lpstr>
      <vt:lpstr>技术安全</vt:lpstr>
      <vt:lpstr>技术安全</vt:lpstr>
      <vt:lpstr>技术安全</vt:lpstr>
      <vt:lpstr>PowerPoint 演示文稿</vt:lpstr>
      <vt:lpstr>技术安全</vt:lpstr>
      <vt:lpstr>安全吗？</vt:lpstr>
      <vt:lpstr>安全性分析</vt:lpstr>
      <vt:lpstr>安全性分析</vt:lpstr>
      <vt:lpstr>安全性分析</vt:lpstr>
      <vt:lpstr>安全性分析</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密码学与访问控制理论</dc:title>
  <dc:creator>Administrator</dc:creator>
  <cp:lastModifiedBy>xmtangwin10@outlook.com</cp:lastModifiedBy>
  <cp:revision>17</cp:revision>
  <dcterms:created xsi:type="dcterms:W3CDTF">2016-11-07T09:28:52Z</dcterms:created>
  <dcterms:modified xsi:type="dcterms:W3CDTF">2019-11-05T02:27:48Z</dcterms:modified>
</cp:coreProperties>
</file>