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5"/>
  </p:notesMasterIdLst>
  <p:sldIdLst>
    <p:sldId id="256" r:id="rId2"/>
    <p:sldId id="258" r:id="rId3"/>
    <p:sldId id="291" r:id="rId4"/>
    <p:sldId id="290"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586" r:id="rId19"/>
    <p:sldId id="309" r:id="rId20"/>
    <p:sldId id="310" r:id="rId21"/>
    <p:sldId id="312" r:id="rId22"/>
    <p:sldId id="313" r:id="rId23"/>
    <p:sldId id="314"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7" r:id="rId55"/>
    <p:sldId id="348" r:id="rId56"/>
    <p:sldId id="349" r:id="rId57"/>
    <p:sldId id="350" r:id="rId58"/>
    <p:sldId id="351" r:id="rId59"/>
    <p:sldId id="352" r:id="rId60"/>
    <p:sldId id="353" r:id="rId61"/>
    <p:sldId id="354" r:id="rId62"/>
    <p:sldId id="355" r:id="rId63"/>
    <p:sldId id="356" r:id="rId64"/>
    <p:sldId id="357" r:id="rId65"/>
    <p:sldId id="358" r:id="rId66"/>
    <p:sldId id="359" r:id="rId67"/>
    <p:sldId id="360" r:id="rId68"/>
    <p:sldId id="361" r:id="rId69"/>
    <p:sldId id="362" r:id="rId70"/>
    <p:sldId id="363" r:id="rId71"/>
    <p:sldId id="364" r:id="rId72"/>
    <p:sldId id="365" r:id="rId73"/>
    <p:sldId id="366" r:id="rId74"/>
    <p:sldId id="367" r:id="rId75"/>
    <p:sldId id="368" r:id="rId76"/>
    <p:sldId id="369" r:id="rId77"/>
    <p:sldId id="370" r:id="rId78"/>
    <p:sldId id="371" r:id="rId79"/>
    <p:sldId id="372" r:id="rId80"/>
    <p:sldId id="373" r:id="rId81"/>
    <p:sldId id="374" r:id="rId82"/>
    <p:sldId id="375" r:id="rId83"/>
    <p:sldId id="376" r:id="rId84"/>
    <p:sldId id="377" r:id="rId85"/>
    <p:sldId id="378" r:id="rId86"/>
    <p:sldId id="379" r:id="rId87"/>
    <p:sldId id="380" r:id="rId88"/>
    <p:sldId id="381" r:id="rId89"/>
    <p:sldId id="382" r:id="rId90"/>
    <p:sldId id="383" r:id="rId91"/>
    <p:sldId id="384" r:id="rId92"/>
    <p:sldId id="385" r:id="rId93"/>
    <p:sldId id="386" r:id="rId94"/>
    <p:sldId id="387" r:id="rId95"/>
    <p:sldId id="388" r:id="rId96"/>
    <p:sldId id="389" r:id="rId97"/>
    <p:sldId id="390" r:id="rId98"/>
    <p:sldId id="391" r:id="rId99"/>
    <p:sldId id="392" r:id="rId100"/>
    <p:sldId id="394" r:id="rId101"/>
    <p:sldId id="395" r:id="rId102"/>
    <p:sldId id="396" r:id="rId103"/>
    <p:sldId id="397" r:id="rId104"/>
    <p:sldId id="398" r:id="rId105"/>
    <p:sldId id="399" r:id="rId106"/>
    <p:sldId id="400" r:id="rId107"/>
    <p:sldId id="401" r:id="rId108"/>
    <p:sldId id="402" r:id="rId109"/>
    <p:sldId id="403" r:id="rId110"/>
    <p:sldId id="404" r:id="rId111"/>
    <p:sldId id="405" r:id="rId112"/>
    <p:sldId id="406" r:id="rId113"/>
    <p:sldId id="407" r:id="rId114"/>
    <p:sldId id="408" r:id="rId115"/>
    <p:sldId id="409" r:id="rId116"/>
    <p:sldId id="410" r:id="rId117"/>
    <p:sldId id="411" r:id="rId118"/>
    <p:sldId id="412" r:id="rId119"/>
    <p:sldId id="413" r:id="rId120"/>
    <p:sldId id="414" r:id="rId121"/>
    <p:sldId id="415" r:id="rId122"/>
    <p:sldId id="416" r:id="rId123"/>
    <p:sldId id="417" r:id="rId124"/>
    <p:sldId id="418" r:id="rId125"/>
    <p:sldId id="419" r:id="rId126"/>
    <p:sldId id="420" r:id="rId127"/>
    <p:sldId id="421" r:id="rId128"/>
    <p:sldId id="422" r:id="rId129"/>
    <p:sldId id="423" r:id="rId130"/>
    <p:sldId id="424" r:id="rId131"/>
    <p:sldId id="425" r:id="rId132"/>
    <p:sldId id="426" r:id="rId133"/>
    <p:sldId id="587" r:id="rId134"/>
    <p:sldId id="588" r:id="rId135"/>
    <p:sldId id="589" r:id="rId136"/>
    <p:sldId id="590" r:id="rId137"/>
    <p:sldId id="427" r:id="rId138"/>
    <p:sldId id="428" r:id="rId139"/>
    <p:sldId id="429" r:id="rId140"/>
    <p:sldId id="430" r:id="rId141"/>
    <p:sldId id="431" r:id="rId142"/>
    <p:sldId id="432" r:id="rId143"/>
    <p:sldId id="433" r:id="rId144"/>
    <p:sldId id="434" r:id="rId145"/>
    <p:sldId id="435" r:id="rId146"/>
    <p:sldId id="436" r:id="rId147"/>
    <p:sldId id="437" r:id="rId148"/>
    <p:sldId id="438" r:id="rId149"/>
    <p:sldId id="439" r:id="rId150"/>
    <p:sldId id="440" r:id="rId151"/>
    <p:sldId id="441" r:id="rId152"/>
    <p:sldId id="442" r:id="rId153"/>
    <p:sldId id="443" r:id="rId154"/>
    <p:sldId id="444" r:id="rId155"/>
    <p:sldId id="445" r:id="rId156"/>
    <p:sldId id="447" r:id="rId157"/>
    <p:sldId id="448" r:id="rId158"/>
    <p:sldId id="449" r:id="rId159"/>
    <p:sldId id="450" r:id="rId160"/>
    <p:sldId id="451" r:id="rId161"/>
    <p:sldId id="452" r:id="rId162"/>
    <p:sldId id="453" r:id="rId163"/>
    <p:sldId id="454" r:id="rId164"/>
    <p:sldId id="455" r:id="rId165"/>
    <p:sldId id="457" r:id="rId166"/>
    <p:sldId id="458" r:id="rId167"/>
    <p:sldId id="459" r:id="rId168"/>
    <p:sldId id="460" r:id="rId169"/>
    <p:sldId id="461" r:id="rId170"/>
    <p:sldId id="462" r:id="rId171"/>
    <p:sldId id="463" r:id="rId172"/>
    <p:sldId id="464" r:id="rId173"/>
    <p:sldId id="465" r:id="rId174"/>
    <p:sldId id="466" r:id="rId175"/>
    <p:sldId id="467" r:id="rId176"/>
    <p:sldId id="468" r:id="rId177"/>
    <p:sldId id="469" r:id="rId178"/>
    <p:sldId id="470" r:id="rId179"/>
    <p:sldId id="471" r:id="rId180"/>
    <p:sldId id="472" r:id="rId181"/>
    <p:sldId id="473" r:id="rId182"/>
    <p:sldId id="474" r:id="rId183"/>
    <p:sldId id="475" r:id="rId184"/>
    <p:sldId id="476" r:id="rId185"/>
    <p:sldId id="478" r:id="rId186"/>
    <p:sldId id="479" r:id="rId187"/>
    <p:sldId id="480" r:id="rId188"/>
    <p:sldId id="481" r:id="rId189"/>
    <p:sldId id="482" r:id="rId190"/>
    <p:sldId id="483" r:id="rId191"/>
    <p:sldId id="484" r:id="rId192"/>
    <p:sldId id="485" r:id="rId193"/>
    <p:sldId id="486" r:id="rId194"/>
    <p:sldId id="487" r:id="rId195"/>
    <p:sldId id="488" r:id="rId196"/>
    <p:sldId id="489" r:id="rId197"/>
    <p:sldId id="490" r:id="rId198"/>
    <p:sldId id="491" r:id="rId199"/>
    <p:sldId id="492" r:id="rId200"/>
    <p:sldId id="493" r:id="rId201"/>
    <p:sldId id="494" r:id="rId202"/>
    <p:sldId id="495" r:id="rId203"/>
    <p:sldId id="496" r:id="rId204"/>
    <p:sldId id="497" r:id="rId205"/>
    <p:sldId id="498" r:id="rId206"/>
    <p:sldId id="499" r:id="rId207"/>
    <p:sldId id="500" r:id="rId208"/>
    <p:sldId id="501" r:id="rId209"/>
    <p:sldId id="502" r:id="rId210"/>
    <p:sldId id="503" r:id="rId211"/>
    <p:sldId id="504" r:id="rId212"/>
    <p:sldId id="505" r:id="rId213"/>
    <p:sldId id="506" r:id="rId214"/>
    <p:sldId id="507" r:id="rId215"/>
    <p:sldId id="508" r:id="rId216"/>
    <p:sldId id="509" r:id="rId217"/>
    <p:sldId id="510" r:id="rId218"/>
    <p:sldId id="511" r:id="rId219"/>
    <p:sldId id="512" r:id="rId220"/>
    <p:sldId id="513" r:id="rId221"/>
    <p:sldId id="514" r:id="rId222"/>
    <p:sldId id="515" r:id="rId223"/>
    <p:sldId id="516" r:id="rId224"/>
    <p:sldId id="517" r:id="rId225"/>
    <p:sldId id="518" r:id="rId226"/>
    <p:sldId id="519" r:id="rId227"/>
    <p:sldId id="520" r:id="rId228"/>
    <p:sldId id="521" r:id="rId229"/>
    <p:sldId id="522" r:id="rId230"/>
    <p:sldId id="523" r:id="rId231"/>
    <p:sldId id="524" r:id="rId232"/>
    <p:sldId id="525" r:id="rId233"/>
    <p:sldId id="526" r:id="rId234"/>
    <p:sldId id="527" r:id="rId235"/>
    <p:sldId id="528" r:id="rId236"/>
    <p:sldId id="529" r:id="rId237"/>
    <p:sldId id="530" r:id="rId238"/>
    <p:sldId id="531" r:id="rId239"/>
    <p:sldId id="532" r:id="rId240"/>
    <p:sldId id="533" r:id="rId241"/>
    <p:sldId id="534" r:id="rId242"/>
    <p:sldId id="535" r:id="rId243"/>
    <p:sldId id="536" r:id="rId244"/>
    <p:sldId id="537" r:id="rId245"/>
    <p:sldId id="538" r:id="rId246"/>
    <p:sldId id="539" r:id="rId247"/>
    <p:sldId id="540" r:id="rId248"/>
    <p:sldId id="541" r:id="rId249"/>
    <p:sldId id="542" r:id="rId250"/>
    <p:sldId id="543" r:id="rId251"/>
    <p:sldId id="544" r:id="rId252"/>
    <p:sldId id="545" r:id="rId253"/>
    <p:sldId id="546" r:id="rId254"/>
    <p:sldId id="547" r:id="rId255"/>
    <p:sldId id="548" r:id="rId256"/>
    <p:sldId id="549" r:id="rId257"/>
    <p:sldId id="550" r:id="rId258"/>
    <p:sldId id="551" r:id="rId259"/>
    <p:sldId id="552" r:id="rId260"/>
    <p:sldId id="553" r:id="rId261"/>
    <p:sldId id="554" r:id="rId262"/>
    <p:sldId id="555" r:id="rId263"/>
    <p:sldId id="556" r:id="rId264"/>
    <p:sldId id="557" r:id="rId265"/>
    <p:sldId id="558" r:id="rId266"/>
    <p:sldId id="559" r:id="rId267"/>
    <p:sldId id="560" r:id="rId268"/>
    <p:sldId id="561" r:id="rId269"/>
    <p:sldId id="563" r:id="rId270"/>
    <p:sldId id="564" r:id="rId271"/>
    <p:sldId id="565" r:id="rId272"/>
    <p:sldId id="566" r:id="rId273"/>
    <p:sldId id="567" r:id="rId274"/>
    <p:sldId id="568" r:id="rId275"/>
    <p:sldId id="569" r:id="rId276"/>
    <p:sldId id="570" r:id="rId277"/>
    <p:sldId id="571" r:id="rId278"/>
    <p:sldId id="572" r:id="rId279"/>
    <p:sldId id="573" r:id="rId280"/>
    <p:sldId id="574" r:id="rId281"/>
    <p:sldId id="575" r:id="rId282"/>
    <p:sldId id="576" r:id="rId283"/>
    <p:sldId id="577" r:id="rId284"/>
    <p:sldId id="578" r:id="rId285"/>
    <p:sldId id="579" r:id="rId286"/>
    <p:sldId id="580" r:id="rId287"/>
    <p:sldId id="581" r:id="rId288"/>
    <p:sldId id="582" r:id="rId289"/>
    <p:sldId id="583" r:id="rId290"/>
    <p:sldId id="584" r:id="rId291"/>
    <p:sldId id="585" r:id="rId292"/>
    <p:sldId id="592" r:id="rId293"/>
    <p:sldId id="591" r:id="rId2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564" autoAdjust="0"/>
  </p:normalViewPr>
  <p:slideViewPr>
    <p:cSldViewPr>
      <p:cViewPr varScale="1">
        <p:scale>
          <a:sx n="58" d="100"/>
          <a:sy n="58" d="100"/>
        </p:scale>
        <p:origin x="-17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tableStyles" Target="tableStyles.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4" Type="http://schemas.openxmlformats.org/officeDocument/2006/relationships/image" Target="../media/image4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1B9E5E-563D-4657-960F-C000E8048B3E}" type="datetimeFigureOut">
              <a:rPr lang="zh-CN" altLang="en-US" smtClean="0"/>
              <a:t>2016-11-14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D8562-6B2A-4209-96E3-A226AB704F79}" type="slidenum">
              <a:rPr lang="zh-CN" altLang="en-US" smtClean="0"/>
              <a:t>‹#›</a:t>
            </a:fld>
            <a:endParaRPr lang="zh-CN" altLang="en-US"/>
          </a:p>
        </p:txBody>
      </p:sp>
    </p:spTree>
    <p:extLst>
      <p:ext uri="{BB962C8B-B14F-4D97-AF65-F5344CB8AC3E}">
        <p14:creationId xmlns:p14="http://schemas.microsoft.com/office/powerpoint/2010/main" val="3621086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mtClean="0"/>
              <a:t>this cipher text cannot be decrypted</a:t>
            </a:r>
            <a:endParaRPr lang="zh-CN" altLang="en-US" smtClean="0"/>
          </a:p>
        </p:txBody>
      </p:sp>
      <p:sp>
        <p:nvSpPr>
          <p:cNvPr id="1853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mbria" pitchFamily="18" charset="0"/>
                <a:ea typeface="宋体" pitchFamily="2" charset="-122"/>
              </a:defRPr>
            </a:lvl1pPr>
            <a:lvl2pPr marL="742950" indent="-285750" eaLnBrk="0" hangingPunct="0">
              <a:defRPr>
                <a:solidFill>
                  <a:schemeClr val="tx1"/>
                </a:solidFill>
                <a:latin typeface="Cambria" pitchFamily="18" charset="0"/>
                <a:ea typeface="宋体" pitchFamily="2" charset="-122"/>
              </a:defRPr>
            </a:lvl2pPr>
            <a:lvl3pPr marL="1143000" indent="-228600" eaLnBrk="0" hangingPunct="0">
              <a:defRPr>
                <a:solidFill>
                  <a:schemeClr val="tx1"/>
                </a:solidFill>
                <a:latin typeface="Cambria" pitchFamily="18" charset="0"/>
                <a:ea typeface="宋体" pitchFamily="2" charset="-122"/>
              </a:defRPr>
            </a:lvl3pPr>
            <a:lvl4pPr marL="1600200" indent="-228600" eaLnBrk="0" hangingPunct="0">
              <a:defRPr>
                <a:solidFill>
                  <a:schemeClr val="tx1"/>
                </a:solidFill>
                <a:latin typeface="Cambria" pitchFamily="18" charset="0"/>
                <a:ea typeface="宋体" pitchFamily="2" charset="-122"/>
              </a:defRPr>
            </a:lvl4pPr>
            <a:lvl5pPr marL="2057400" indent="-228600" eaLnBrk="0" hangingPunct="0">
              <a:defRPr>
                <a:solidFill>
                  <a:schemeClr val="tx1"/>
                </a:solidFill>
                <a:latin typeface="Cambria" pitchFamily="18" charset="0"/>
                <a:ea typeface="宋体" pitchFamily="2" charset="-122"/>
              </a:defRPr>
            </a:lvl5pPr>
            <a:lvl6pPr marL="2514600" indent="-228600" eaLnBrk="0" fontAlgn="base" hangingPunct="0">
              <a:spcBef>
                <a:spcPct val="0"/>
              </a:spcBef>
              <a:spcAft>
                <a:spcPct val="0"/>
              </a:spcAft>
              <a:defRPr>
                <a:solidFill>
                  <a:schemeClr val="tx1"/>
                </a:solidFill>
                <a:latin typeface="Cambria" pitchFamily="18" charset="0"/>
                <a:ea typeface="宋体" pitchFamily="2" charset="-122"/>
              </a:defRPr>
            </a:lvl6pPr>
            <a:lvl7pPr marL="2971800" indent="-228600" eaLnBrk="0" fontAlgn="base" hangingPunct="0">
              <a:spcBef>
                <a:spcPct val="0"/>
              </a:spcBef>
              <a:spcAft>
                <a:spcPct val="0"/>
              </a:spcAft>
              <a:defRPr>
                <a:solidFill>
                  <a:schemeClr val="tx1"/>
                </a:solidFill>
                <a:latin typeface="Cambria" pitchFamily="18" charset="0"/>
                <a:ea typeface="宋体" pitchFamily="2" charset="-122"/>
              </a:defRPr>
            </a:lvl7pPr>
            <a:lvl8pPr marL="3429000" indent="-228600" eaLnBrk="0" fontAlgn="base" hangingPunct="0">
              <a:spcBef>
                <a:spcPct val="0"/>
              </a:spcBef>
              <a:spcAft>
                <a:spcPct val="0"/>
              </a:spcAft>
              <a:defRPr>
                <a:solidFill>
                  <a:schemeClr val="tx1"/>
                </a:solidFill>
                <a:latin typeface="Cambria" pitchFamily="18" charset="0"/>
                <a:ea typeface="宋体" pitchFamily="2" charset="-122"/>
              </a:defRPr>
            </a:lvl8pPr>
            <a:lvl9pPr marL="3886200" indent="-228600" eaLnBrk="0" fontAlgn="base" hangingPunct="0">
              <a:spcBef>
                <a:spcPct val="0"/>
              </a:spcBef>
              <a:spcAft>
                <a:spcPct val="0"/>
              </a:spcAft>
              <a:defRPr>
                <a:solidFill>
                  <a:schemeClr val="tx1"/>
                </a:solidFill>
                <a:latin typeface="Cambria" pitchFamily="18" charset="0"/>
                <a:ea typeface="宋体" pitchFamily="2" charset="-122"/>
              </a:defRPr>
            </a:lvl9pPr>
          </a:lstStyle>
          <a:p>
            <a:pPr eaLnBrk="1" fontAlgn="base" hangingPunct="1">
              <a:spcBef>
                <a:spcPct val="0"/>
              </a:spcBef>
              <a:spcAft>
                <a:spcPct val="0"/>
              </a:spcAft>
            </a:pPr>
            <a:fld id="{53D2C24C-E825-4EA9-8A3B-B2B23805560B}" type="slidenum">
              <a:rPr lang="zh-CN" altLang="en-US" smtClean="0">
                <a:latin typeface="Calibri" pitchFamily="34" charset="0"/>
              </a:rPr>
              <a:pPr eaLnBrk="1" fontAlgn="base" hangingPunct="1">
                <a:spcBef>
                  <a:spcPct val="0"/>
                </a:spcBef>
                <a:spcAft>
                  <a:spcPct val="0"/>
                </a:spcAft>
              </a:pPr>
              <a:t>7</a:t>
            </a:fld>
            <a:endParaRPr lang="zh-CN" altLang="en-US" smtClean="0">
              <a:latin typeface="Calibr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347BBC8C-38DF-4865-B5ED-ED38799D7E85}" type="slidenum">
              <a:rPr lang="en-US" altLang="zh-CN">
                <a:latin typeface="Calibri" pitchFamily="34" charset="0"/>
                <a:ea typeface="宋体" pitchFamily="2" charset="-122"/>
              </a:rPr>
              <a:pPr fontAlgn="base">
                <a:spcBef>
                  <a:spcPct val="0"/>
                </a:spcBef>
                <a:spcAft>
                  <a:spcPct val="0"/>
                </a:spcAft>
              </a:pPr>
              <a:t>37</a:t>
            </a:fld>
            <a:endParaRPr lang="en-US" altLang="zh-CN">
              <a:latin typeface="Calibri" pitchFamily="34" charset="0"/>
              <a:ea typeface="宋体" pitchFamily="2" charset="-122"/>
            </a:endParaRPr>
          </a:p>
        </p:txBody>
      </p:sp>
      <p:sp>
        <p:nvSpPr>
          <p:cNvPr id="204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美国国家标准局（</a:t>
            </a:r>
            <a:r>
              <a:rPr lang="en-US" altLang="zh-CN" smtClean="0"/>
              <a:t>NBS</a:t>
            </a:r>
            <a:r>
              <a:rPr lang="zh-CN" altLang="en-US" smtClean="0"/>
              <a:t>）是美国唯一的一个全国性官方标准化机构，后更名为国家标准与技术研究所</a:t>
            </a:r>
            <a:r>
              <a:rPr lang="en-US" altLang="zh-CN" smtClean="0"/>
              <a:t>(NIST)</a:t>
            </a:r>
            <a:endParaRPr lang="zh-CN" altLang="en-US" smtClean="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595F645B-E289-4F6D-8503-DAFBAD8CE2FD}" type="slidenum">
              <a:rPr lang="en-US" altLang="zh-CN" smtClean="0">
                <a:ea typeface="宋体" charset="-122"/>
              </a:rPr>
              <a:pPr/>
              <a:t>222</a:t>
            </a:fld>
            <a:endParaRPr lang="en-US" altLang="zh-CN" smtClean="0">
              <a:ea typeface="宋体" charset="-122"/>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r>
              <a:rPr lang="zh-CN" altLang="en-US" smtClean="0">
                <a:solidFill>
                  <a:srgbClr val="A50021"/>
                </a:solidFill>
                <a:latin typeface="楷体_GB2312" pitchFamily="49" charset="-122"/>
                <a:ea typeface="宋体" charset="-122"/>
              </a:rPr>
              <a:t>好在只是生成密钥用，因此慢一点可以忍受。</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494950E-7708-48AD-956C-F869A2F39C1F}" type="slidenum">
              <a:rPr lang="en-US" altLang="zh-CN" smtClean="0">
                <a:ea typeface="宋体" charset="-122"/>
              </a:rPr>
              <a:pPr/>
              <a:t>223</a:t>
            </a:fld>
            <a:endParaRPr lang="en-US" altLang="zh-CN" smtClean="0">
              <a:ea typeface="宋体" charset="-122"/>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r>
              <a:rPr lang="zh-CN" altLang="en-US" smtClean="0">
                <a:solidFill>
                  <a:srgbClr val="A50021"/>
                </a:solidFill>
                <a:latin typeface="楷体_GB2312" pitchFamily="49" charset="-122"/>
                <a:ea typeface="宋体" charset="-122"/>
              </a:rPr>
              <a:t>好在只是生成密钥用，因此慢一点可以忍受。</a:t>
            </a: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7E2AC39D-F2FB-4434-8D23-E0B9664D6F97}" type="slidenum">
              <a:rPr lang="en-US" altLang="zh-CN" smtClean="0">
                <a:ea typeface="宋体" charset="-122"/>
              </a:rPr>
              <a:pPr/>
              <a:t>229</a:t>
            </a:fld>
            <a:endParaRPr lang="en-US" altLang="zh-CN" smtClean="0">
              <a:ea typeface="宋体" charset="-122"/>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altLang="zh-CN" smtClean="0">
                <a:solidFill>
                  <a:srgbClr val="A50021"/>
                </a:solidFill>
                <a:latin typeface="楷体_GB2312" pitchFamily="49" charset="-122"/>
                <a:ea typeface="宋体" charset="-122"/>
              </a:rPr>
              <a:t>E</a:t>
            </a:r>
            <a:r>
              <a:rPr lang="zh-CN" altLang="en-US" smtClean="0">
                <a:solidFill>
                  <a:srgbClr val="A50021"/>
                </a:solidFill>
                <a:latin typeface="楷体_GB2312" pitchFamily="49" charset="-122"/>
                <a:ea typeface="宋体" charset="-122"/>
              </a:rPr>
              <a:t>取</a:t>
            </a:r>
            <a:r>
              <a:rPr lang="en-US" altLang="zh-CN" smtClean="0">
                <a:solidFill>
                  <a:srgbClr val="A50021"/>
                </a:solidFill>
                <a:latin typeface="楷体_GB2312" pitchFamily="49" charset="-122"/>
                <a:ea typeface="宋体" charset="-122"/>
              </a:rPr>
              <a:t>3</a:t>
            </a:r>
            <a:r>
              <a:rPr lang="zh-CN" altLang="en-US" smtClean="0">
                <a:solidFill>
                  <a:srgbClr val="A50021"/>
                </a:solidFill>
                <a:latin typeface="楷体_GB2312" pitchFamily="49" charset="-122"/>
                <a:ea typeface="宋体" charset="-122"/>
              </a:rPr>
              <a:t>，</a:t>
            </a:r>
            <a:r>
              <a:rPr lang="en-US" altLang="zh-CN" smtClean="0">
                <a:solidFill>
                  <a:srgbClr val="A50021"/>
                </a:solidFill>
                <a:latin typeface="楷体_GB2312" pitchFamily="49" charset="-122"/>
                <a:ea typeface="宋体" charset="-122"/>
              </a:rPr>
              <a:t>17</a:t>
            </a:r>
            <a:r>
              <a:rPr lang="zh-CN" altLang="en-US" smtClean="0">
                <a:solidFill>
                  <a:srgbClr val="A50021"/>
                </a:solidFill>
                <a:latin typeface="楷体_GB2312" pitchFamily="49" charset="-122"/>
                <a:ea typeface="宋体" charset="-122"/>
              </a:rPr>
              <a:t>，</a:t>
            </a:r>
            <a:r>
              <a:rPr lang="en-US" altLang="zh-CN" smtClean="0">
                <a:solidFill>
                  <a:srgbClr val="A50021"/>
                </a:solidFill>
                <a:latin typeface="楷体_GB2312" pitchFamily="49" charset="-122"/>
                <a:ea typeface="宋体" charset="-122"/>
              </a:rPr>
              <a:t>65537</a:t>
            </a:r>
            <a:r>
              <a:rPr lang="zh-CN" altLang="en-US" smtClean="0">
                <a:solidFill>
                  <a:srgbClr val="A50021"/>
                </a:solidFill>
                <a:latin typeface="楷体_GB2312" pitchFamily="49" charset="-122"/>
                <a:ea typeface="宋体" charset="-122"/>
              </a:rPr>
              <a:t>可大大提高速度</a:t>
            </a: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椭圆曲线，并非曲线是椭圆型的，而是方程的形式和计算椭圆周长的方程相近</a:t>
            </a:r>
            <a:endParaRPr lang="en-US" altLang="zh-CN"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非奇异的曲线即“光滑的曲线”，曲线上的每个点都存在切线，函数的偏导数不能同时为</a:t>
            </a:r>
            <a:r>
              <a:rPr lang="en-US" altLang="zh-CN" smtClean="0"/>
              <a:t>0</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231</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代数系统：集合</a:t>
            </a:r>
            <a:r>
              <a:rPr lang="en-US" altLang="zh-CN" dirty="0" smtClean="0"/>
              <a:t>+</a:t>
            </a:r>
            <a:r>
              <a:rPr lang="zh-CN" altLang="en-US" dirty="0" smtClean="0"/>
              <a:t>运算</a:t>
            </a:r>
            <a:endParaRPr lang="en-US" altLang="zh-CN" dirty="0" smtClean="0"/>
          </a:p>
          <a:p>
            <a:r>
              <a:rPr lang="zh-CN" altLang="en-US" dirty="0" smtClean="0"/>
              <a:t>广群：运算满足封闭性的代数系统</a:t>
            </a:r>
            <a:r>
              <a:rPr lang="en-US" altLang="zh-CN" dirty="0" smtClean="0"/>
              <a:t>(</a:t>
            </a:r>
            <a:r>
              <a:rPr lang="zh-CN" altLang="en-US" dirty="0" smtClean="0"/>
              <a:t>封闭</a:t>
            </a:r>
            <a:r>
              <a:rPr lang="en-US" altLang="zh-CN" dirty="0" smtClean="0"/>
              <a:t>)</a:t>
            </a:r>
          </a:p>
          <a:p>
            <a:r>
              <a:rPr lang="zh-CN" altLang="en-US" dirty="0" smtClean="0"/>
              <a:t>半群：满足结合律的广群</a:t>
            </a:r>
            <a:r>
              <a:rPr lang="en-US" altLang="zh-CN" dirty="0" smtClean="0"/>
              <a:t>(</a:t>
            </a:r>
            <a:r>
              <a:rPr lang="zh-CN" altLang="en-US" dirty="0" smtClean="0"/>
              <a:t>封闭</a:t>
            </a:r>
            <a:r>
              <a:rPr lang="en-US" altLang="zh-CN" dirty="0" smtClean="0"/>
              <a:t>+</a:t>
            </a:r>
            <a:r>
              <a:rPr lang="zh-CN" altLang="en-US" dirty="0" smtClean="0"/>
              <a:t>结合</a:t>
            </a:r>
            <a:r>
              <a:rPr lang="en-US" altLang="zh-CN" dirty="0" smtClean="0"/>
              <a:t>)</a:t>
            </a:r>
          </a:p>
          <a:p>
            <a:r>
              <a:rPr lang="zh-CN" altLang="en-US" dirty="0" smtClean="0"/>
              <a:t>幺半群：存在单位元</a:t>
            </a:r>
            <a:r>
              <a:rPr lang="en-US" altLang="zh-CN" dirty="0" smtClean="0"/>
              <a:t>(</a:t>
            </a:r>
            <a:r>
              <a:rPr lang="zh-CN" altLang="en-US" dirty="0" smtClean="0"/>
              <a:t>幺元</a:t>
            </a:r>
            <a:r>
              <a:rPr lang="en-US" altLang="zh-CN" dirty="0" smtClean="0"/>
              <a:t>)</a:t>
            </a:r>
            <a:r>
              <a:rPr lang="zh-CN" altLang="en-US" dirty="0" smtClean="0"/>
              <a:t>的半群</a:t>
            </a:r>
            <a:r>
              <a:rPr lang="en-US" altLang="zh-CN" dirty="0" smtClean="0"/>
              <a:t>(</a:t>
            </a:r>
            <a:r>
              <a:rPr lang="zh-CN" altLang="en-US" dirty="0" smtClean="0"/>
              <a:t>封闭</a:t>
            </a:r>
            <a:r>
              <a:rPr lang="en-US" altLang="zh-CN" dirty="0" smtClean="0"/>
              <a:t>+</a:t>
            </a:r>
            <a:r>
              <a:rPr lang="zh-CN" altLang="en-US" dirty="0" smtClean="0"/>
              <a:t>结合</a:t>
            </a:r>
            <a:r>
              <a:rPr lang="en-US" altLang="zh-CN" dirty="0" smtClean="0"/>
              <a:t>+</a:t>
            </a:r>
            <a:r>
              <a:rPr lang="zh-CN" altLang="en-US" dirty="0" smtClean="0"/>
              <a:t>单位元</a:t>
            </a:r>
            <a:r>
              <a:rPr lang="en-US" altLang="zh-CN" dirty="0" smtClean="0"/>
              <a:t>)</a:t>
            </a:r>
          </a:p>
          <a:p>
            <a:r>
              <a:rPr lang="zh-CN" altLang="en-US" dirty="0" smtClean="0"/>
              <a:t>群：每个元素都有逆元的幺半群</a:t>
            </a:r>
            <a:r>
              <a:rPr lang="en-US" altLang="zh-CN" dirty="0" smtClean="0"/>
              <a:t>(</a:t>
            </a:r>
            <a:r>
              <a:rPr lang="zh-CN" altLang="en-US" dirty="0" smtClean="0"/>
              <a:t>封闭</a:t>
            </a:r>
            <a:r>
              <a:rPr lang="en-US" altLang="zh-CN" dirty="0" smtClean="0"/>
              <a:t>+</a:t>
            </a:r>
            <a:r>
              <a:rPr lang="zh-CN" altLang="en-US" dirty="0" smtClean="0"/>
              <a:t>结合</a:t>
            </a:r>
            <a:r>
              <a:rPr lang="en-US" altLang="zh-CN" dirty="0" smtClean="0"/>
              <a:t>+</a:t>
            </a:r>
            <a:r>
              <a:rPr lang="zh-CN" altLang="en-US" dirty="0" smtClean="0"/>
              <a:t>单位元</a:t>
            </a:r>
            <a:r>
              <a:rPr lang="en-US" altLang="zh-CN" dirty="0" smtClean="0"/>
              <a:t>+</a:t>
            </a:r>
            <a:r>
              <a:rPr lang="zh-CN" altLang="en-US" dirty="0" smtClean="0"/>
              <a:t>逆元</a:t>
            </a:r>
            <a:r>
              <a:rPr lang="en-US" altLang="zh-CN" dirty="0" smtClean="0"/>
              <a:t>)</a:t>
            </a:r>
          </a:p>
          <a:p>
            <a:r>
              <a:rPr lang="zh-CN" altLang="en-US" dirty="0" smtClean="0"/>
              <a:t>阿贝尔群：满足交换律的群</a:t>
            </a:r>
            <a:r>
              <a:rPr lang="en-US" altLang="zh-CN" dirty="0" smtClean="0"/>
              <a:t>((</a:t>
            </a:r>
            <a:r>
              <a:rPr lang="zh-CN" altLang="en-US" dirty="0" smtClean="0"/>
              <a:t>封闭</a:t>
            </a:r>
            <a:r>
              <a:rPr lang="en-US" altLang="zh-CN" dirty="0" smtClean="0"/>
              <a:t>+</a:t>
            </a:r>
            <a:r>
              <a:rPr lang="zh-CN" altLang="en-US" dirty="0" smtClean="0"/>
              <a:t>结合</a:t>
            </a:r>
            <a:r>
              <a:rPr lang="en-US" altLang="zh-CN" dirty="0" smtClean="0"/>
              <a:t>+</a:t>
            </a:r>
            <a:r>
              <a:rPr lang="zh-CN" altLang="en-US" dirty="0" smtClean="0"/>
              <a:t>单位元</a:t>
            </a:r>
            <a:r>
              <a:rPr lang="en-US" altLang="zh-CN" dirty="0" smtClean="0"/>
              <a:t>+</a:t>
            </a:r>
            <a:r>
              <a:rPr lang="zh-CN" altLang="en-US" dirty="0" smtClean="0"/>
              <a:t>逆元</a:t>
            </a:r>
            <a:r>
              <a:rPr lang="en-US" altLang="zh-CN" dirty="0" smtClean="0"/>
              <a:t>+</a:t>
            </a:r>
            <a:r>
              <a:rPr lang="zh-CN" altLang="en-US" dirty="0" smtClean="0"/>
              <a:t>交换</a:t>
            </a:r>
            <a:r>
              <a:rPr lang="en-US" altLang="zh-CN" dirty="0" smtClean="0"/>
              <a:t>)</a:t>
            </a:r>
          </a:p>
          <a:p>
            <a:r>
              <a:rPr lang="zh-CN" altLang="en-US" dirty="0" smtClean="0"/>
              <a:t>域：加法和乘法满足分配率</a:t>
            </a:r>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232</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l-GR" altLang="zh-CN" smtClean="0"/>
              <a:t>λ</a:t>
            </a:r>
            <a:r>
              <a:rPr lang="zh-CN" altLang="en-US" smtClean="0"/>
              <a:t>拉姆达是</a:t>
            </a:r>
            <a:r>
              <a:rPr lang="en-US" altLang="zh-CN" smtClean="0"/>
              <a:t>L</a:t>
            </a:r>
            <a:r>
              <a:rPr lang="zh-CN" altLang="en-US" smtClean="0"/>
              <a:t>的斜率，</a:t>
            </a:r>
            <a:r>
              <a:rPr lang="el-GR" altLang="zh-CN" smtClean="0"/>
              <a:t>υ</a:t>
            </a:r>
            <a:r>
              <a:rPr lang="zh-CN" altLang="en-US" smtClean="0"/>
              <a:t>宇普赛龙</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234</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此图可以看出加法的可结合性</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237</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模素数的椭圆曲线上的点是离散的，在几何上没有实数域直观，但和实数域的椭圆曲线具有相同的性质</a:t>
            </a:r>
            <a:endParaRPr lang="en-US" altLang="zh-CN" dirty="0" smtClean="0"/>
          </a:p>
          <a:p>
            <a:r>
              <a:rPr lang="zh-CN" altLang="en-US" dirty="0" smtClean="0"/>
              <a:t>注意到</a:t>
            </a:r>
            <a:r>
              <a:rPr lang="en-US" altLang="zh-CN" dirty="0" smtClean="0"/>
              <a:t>x=2,8,10,14,15,16</a:t>
            </a:r>
            <a:r>
              <a:rPr lang="zh-CN" altLang="en-US" dirty="0" smtClean="0"/>
              <a:t>等时</a:t>
            </a:r>
            <a:r>
              <a:rPr lang="en-US" altLang="zh-CN" dirty="0" smtClean="0"/>
              <a:t>y</a:t>
            </a:r>
            <a:r>
              <a:rPr lang="zh-CN" altLang="en-US" dirty="0" smtClean="0"/>
              <a:t>无解</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241</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将</a:t>
            </a:r>
            <a:r>
              <a:rPr lang="en-US" altLang="zh-CN" dirty="0" err="1" smtClean="0"/>
              <a:t>ElGamal</a:t>
            </a:r>
            <a:r>
              <a:rPr lang="zh-CN" altLang="en-US" dirty="0" smtClean="0"/>
              <a:t>中的乘法运算用椭圆曲线中的加法运算代替，即可成为椭圆曲线算法</a:t>
            </a:r>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249</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l-GR" altLang="zh-CN" smtClean="0"/>
              <a:t>γ</a:t>
            </a:r>
            <a:r>
              <a:rPr lang="zh-CN" altLang="en-US" smtClean="0"/>
              <a:t>伽马</a:t>
            </a:r>
            <a:r>
              <a:rPr lang="en-US" altLang="zh-CN" smtClean="0"/>
              <a:t>,</a:t>
            </a:r>
            <a:r>
              <a:rPr lang="el-GR" altLang="zh-CN" smtClean="0"/>
              <a:t>δ</a:t>
            </a:r>
            <a:r>
              <a:rPr lang="zh-CN" altLang="en-US" smtClean="0"/>
              <a:t>德尔塔</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265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0E2BF2DF-6BC0-44D7-AB0B-280F74014EAF}" type="slidenum">
              <a:rPr lang="en-US" altLang="zh-CN">
                <a:latin typeface="Calibri" pitchFamily="34" charset="0"/>
                <a:ea typeface="宋体" pitchFamily="2" charset="-122"/>
              </a:rPr>
              <a:pPr fontAlgn="base">
                <a:spcBef>
                  <a:spcPct val="0"/>
                </a:spcBef>
                <a:spcAft>
                  <a:spcPct val="0"/>
                </a:spcAft>
              </a:pPr>
              <a:t>38</a:t>
            </a:fld>
            <a:endParaRPr lang="en-US" altLang="zh-CN">
              <a:latin typeface="Calibri" pitchFamily="34" charset="0"/>
              <a:ea typeface="宋体" pitchFamily="2" charset="-122"/>
            </a:endParaRPr>
          </a:p>
        </p:txBody>
      </p:sp>
      <p:sp>
        <p:nvSpPr>
          <p:cNvPr id="2058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NBS</a:t>
            </a:r>
            <a:r>
              <a:rPr lang="zh-CN" altLang="en-US" smtClean="0"/>
              <a:t>与</a:t>
            </a:r>
            <a:r>
              <a:rPr lang="en-US" altLang="zh-CN" smtClean="0"/>
              <a:t>IBM</a:t>
            </a:r>
            <a:r>
              <a:rPr lang="zh-CN" altLang="en-US" smtClean="0"/>
              <a:t>达成了协议，</a:t>
            </a:r>
            <a:r>
              <a:rPr lang="en-US" altLang="zh-CN" smtClean="0"/>
              <a:t>IBM</a:t>
            </a:r>
            <a:r>
              <a:rPr lang="zh-CN" altLang="en-US" smtClean="0"/>
              <a:t>将免去所有使用该算法的许可证费用</a:t>
            </a:r>
            <a:endParaRPr lang="en-US" altLang="zh-CN" smtClean="0"/>
          </a:p>
          <a:p>
            <a:pPr>
              <a:spcBef>
                <a:spcPct val="0"/>
              </a:spcBef>
            </a:pPr>
            <a:r>
              <a:rPr lang="en-US" altLang="zh-CN" smtClean="0"/>
              <a:t>NBS</a:t>
            </a:r>
            <a:r>
              <a:rPr lang="zh-CN" altLang="en-US" smtClean="0"/>
              <a:t>获得了</a:t>
            </a:r>
            <a:r>
              <a:rPr lang="en-US" altLang="zh-CN" smtClean="0"/>
              <a:t>NSA</a:t>
            </a:r>
            <a:r>
              <a:rPr lang="zh-CN" altLang="en-US" smtClean="0"/>
              <a:t>的帮助</a:t>
            </a:r>
            <a:endParaRPr lang="zh-CN" altLang="zh-CN"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费马定理</a:t>
            </a:r>
            <a:r>
              <a:rPr lang="en-US" altLang="zh-CN" smtClean="0"/>
              <a:t>g</a:t>
            </a:r>
            <a:r>
              <a:rPr lang="en-US" altLang="zh-CN" baseline="30000" smtClean="0"/>
              <a:t>n-1</a:t>
            </a:r>
            <a:r>
              <a:rPr lang="en-US" altLang="zh-CN" baseline="0" smtClean="0"/>
              <a:t> mod n = 1</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266</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采用的摘要算法是</a:t>
            </a:r>
            <a:r>
              <a:rPr lang="en-US" altLang="zh-CN" smtClean="0"/>
              <a:t>SHA-1</a:t>
            </a:r>
            <a:r>
              <a:rPr lang="zh-CN" altLang="en-US" smtClean="0"/>
              <a:t>，摘要长度为</a:t>
            </a:r>
            <a:r>
              <a:rPr lang="en-US" altLang="zh-CN" smtClean="0"/>
              <a:t>160</a:t>
            </a:r>
            <a:r>
              <a:rPr lang="zh-CN" altLang="en-US" smtClean="0"/>
              <a:t>位</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269</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861445E-53E0-4DF8-BF3F-1E655462F1AC}" type="slidenum">
              <a:rPr lang="en-US" altLang="zh-CN" smtClean="0">
                <a:ea typeface="宋体" charset="-122"/>
              </a:rPr>
              <a:pPr/>
              <a:t>270</a:t>
            </a:fld>
            <a:endParaRPr lang="en-US" altLang="zh-CN" smtClean="0">
              <a:ea typeface="宋体" charset="-122"/>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r>
              <a:rPr lang="en-US" altLang="zh-CN" smtClean="0">
                <a:solidFill>
                  <a:srgbClr val="A50021"/>
                </a:solidFill>
                <a:latin typeface="楷体_GB2312" pitchFamily="49" charset="-122"/>
                <a:ea typeface="宋体" charset="-122"/>
              </a:rPr>
              <a:t>E</a:t>
            </a:r>
            <a:r>
              <a:rPr lang="zh-CN" altLang="en-US" smtClean="0">
                <a:solidFill>
                  <a:srgbClr val="A50021"/>
                </a:solidFill>
                <a:latin typeface="楷体_GB2312" pitchFamily="49" charset="-122"/>
                <a:ea typeface="宋体" charset="-122"/>
              </a:rPr>
              <a:t>取</a:t>
            </a:r>
            <a:r>
              <a:rPr lang="en-US" altLang="zh-CN" smtClean="0">
                <a:solidFill>
                  <a:srgbClr val="A50021"/>
                </a:solidFill>
                <a:latin typeface="楷体_GB2312" pitchFamily="49" charset="-122"/>
                <a:ea typeface="宋体" charset="-122"/>
              </a:rPr>
              <a:t>3</a:t>
            </a:r>
            <a:r>
              <a:rPr lang="zh-CN" altLang="en-US" smtClean="0">
                <a:solidFill>
                  <a:srgbClr val="A50021"/>
                </a:solidFill>
                <a:latin typeface="楷体_GB2312" pitchFamily="49" charset="-122"/>
                <a:ea typeface="宋体" charset="-122"/>
              </a:rPr>
              <a:t>，</a:t>
            </a:r>
            <a:r>
              <a:rPr lang="en-US" altLang="zh-CN" smtClean="0">
                <a:solidFill>
                  <a:srgbClr val="A50021"/>
                </a:solidFill>
                <a:latin typeface="楷体_GB2312" pitchFamily="49" charset="-122"/>
                <a:ea typeface="宋体" charset="-122"/>
              </a:rPr>
              <a:t>17</a:t>
            </a:r>
            <a:r>
              <a:rPr lang="zh-CN" altLang="en-US" smtClean="0">
                <a:solidFill>
                  <a:srgbClr val="A50021"/>
                </a:solidFill>
                <a:latin typeface="楷体_GB2312" pitchFamily="49" charset="-122"/>
                <a:ea typeface="宋体" charset="-122"/>
              </a:rPr>
              <a:t>，</a:t>
            </a:r>
            <a:r>
              <a:rPr lang="en-US" altLang="zh-CN" smtClean="0">
                <a:solidFill>
                  <a:srgbClr val="A50021"/>
                </a:solidFill>
                <a:latin typeface="楷体_GB2312" pitchFamily="49" charset="-122"/>
                <a:ea typeface="宋体" charset="-122"/>
              </a:rPr>
              <a:t>65537</a:t>
            </a:r>
            <a:r>
              <a:rPr lang="zh-CN" altLang="en-US" smtClean="0">
                <a:solidFill>
                  <a:srgbClr val="A50021"/>
                </a:solidFill>
                <a:latin typeface="楷体_GB2312" pitchFamily="49" charset="-122"/>
                <a:ea typeface="宋体" charset="-122"/>
              </a:rPr>
              <a:t>可大大提高速度</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B09EC221-3C0F-4623-B4B8-FFDCA98DDCFA}" type="slidenum">
              <a:rPr lang="en-US" altLang="zh-CN" smtClean="0">
                <a:ea typeface="宋体" charset="-122"/>
              </a:rPr>
              <a:pPr/>
              <a:t>271</a:t>
            </a:fld>
            <a:endParaRPr lang="en-US" altLang="zh-CN" smtClean="0">
              <a:ea typeface="宋体" charset="-122"/>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r>
              <a:rPr lang="en-US" altLang="zh-CN" smtClean="0">
                <a:solidFill>
                  <a:srgbClr val="A50021"/>
                </a:solidFill>
                <a:latin typeface="楷体_GB2312" pitchFamily="49" charset="-122"/>
                <a:ea typeface="宋体" charset="-122"/>
              </a:rPr>
              <a:t>E</a:t>
            </a:r>
            <a:r>
              <a:rPr lang="zh-CN" altLang="en-US" smtClean="0">
                <a:solidFill>
                  <a:srgbClr val="A50021"/>
                </a:solidFill>
                <a:latin typeface="楷体_GB2312" pitchFamily="49" charset="-122"/>
                <a:ea typeface="宋体" charset="-122"/>
              </a:rPr>
              <a:t>取</a:t>
            </a:r>
            <a:r>
              <a:rPr lang="en-US" altLang="zh-CN" smtClean="0">
                <a:solidFill>
                  <a:srgbClr val="A50021"/>
                </a:solidFill>
                <a:latin typeface="楷体_GB2312" pitchFamily="49" charset="-122"/>
                <a:ea typeface="宋体" charset="-122"/>
              </a:rPr>
              <a:t>3</a:t>
            </a:r>
            <a:r>
              <a:rPr lang="zh-CN" altLang="en-US" smtClean="0">
                <a:solidFill>
                  <a:srgbClr val="A50021"/>
                </a:solidFill>
                <a:latin typeface="楷体_GB2312" pitchFamily="49" charset="-122"/>
                <a:ea typeface="宋体" charset="-122"/>
              </a:rPr>
              <a:t>，</a:t>
            </a:r>
            <a:r>
              <a:rPr lang="en-US" altLang="zh-CN" smtClean="0">
                <a:solidFill>
                  <a:srgbClr val="A50021"/>
                </a:solidFill>
                <a:latin typeface="楷体_GB2312" pitchFamily="49" charset="-122"/>
                <a:ea typeface="宋体" charset="-122"/>
              </a:rPr>
              <a:t>17</a:t>
            </a:r>
            <a:r>
              <a:rPr lang="zh-CN" altLang="en-US" smtClean="0">
                <a:solidFill>
                  <a:srgbClr val="A50021"/>
                </a:solidFill>
                <a:latin typeface="楷体_GB2312" pitchFamily="49" charset="-122"/>
                <a:ea typeface="宋体" charset="-122"/>
              </a:rPr>
              <a:t>，</a:t>
            </a:r>
            <a:r>
              <a:rPr lang="en-US" altLang="zh-CN" smtClean="0">
                <a:solidFill>
                  <a:srgbClr val="A50021"/>
                </a:solidFill>
                <a:latin typeface="楷体_GB2312" pitchFamily="49" charset="-122"/>
                <a:ea typeface="宋体" charset="-122"/>
              </a:rPr>
              <a:t>65537</a:t>
            </a:r>
            <a:r>
              <a:rPr lang="zh-CN" altLang="en-US" smtClean="0">
                <a:solidFill>
                  <a:srgbClr val="A50021"/>
                </a:solidFill>
                <a:latin typeface="楷体_GB2312" pitchFamily="49" charset="-122"/>
                <a:ea typeface="宋体" charset="-122"/>
              </a:rPr>
              <a:t>可大大提高速度</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1530E38-DD69-4751-9F90-ECDF7B6C627B}" type="slidenum">
              <a:rPr lang="en-US" altLang="zh-CN" smtClean="0">
                <a:ea typeface="宋体" charset="-122"/>
              </a:rPr>
              <a:pPr/>
              <a:t>272</a:t>
            </a:fld>
            <a:endParaRPr lang="en-US" altLang="zh-CN" smtClean="0">
              <a:ea typeface="宋体" charset="-122"/>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r>
              <a:rPr lang="en-US" altLang="zh-CN" smtClean="0">
                <a:solidFill>
                  <a:srgbClr val="A50021"/>
                </a:solidFill>
                <a:latin typeface="楷体_GB2312" pitchFamily="49" charset="-122"/>
                <a:ea typeface="宋体" charset="-122"/>
              </a:rPr>
              <a:t>E</a:t>
            </a:r>
            <a:r>
              <a:rPr lang="zh-CN" altLang="en-US" smtClean="0">
                <a:solidFill>
                  <a:srgbClr val="A50021"/>
                </a:solidFill>
                <a:latin typeface="楷体_GB2312" pitchFamily="49" charset="-122"/>
                <a:ea typeface="宋体" charset="-122"/>
              </a:rPr>
              <a:t>取</a:t>
            </a:r>
            <a:r>
              <a:rPr lang="en-US" altLang="zh-CN" smtClean="0">
                <a:solidFill>
                  <a:srgbClr val="A50021"/>
                </a:solidFill>
                <a:latin typeface="楷体_GB2312" pitchFamily="49" charset="-122"/>
                <a:ea typeface="宋体" charset="-122"/>
              </a:rPr>
              <a:t>3</a:t>
            </a:r>
            <a:r>
              <a:rPr lang="zh-CN" altLang="en-US" smtClean="0">
                <a:solidFill>
                  <a:srgbClr val="A50021"/>
                </a:solidFill>
                <a:latin typeface="楷体_GB2312" pitchFamily="49" charset="-122"/>
                <a:ea typeface="宋体" charset="-122"/>
              </a:rPr>
              <a:t>，</a:t>
            </a:r>
            <a:r>
              <a:rPr lang="en-US" altLang="zh-CN" smtClean="0">
                <a:solidFill>
                  <a:srgbClr val="A50021"/>
                </a:solidFill>
                <a:latin typeface="楷体_GB2312" pitchFamily="49" charset="-122"/>
                <a:ea typeface="宋体" charset="-122"/>
              </a:rPr>
              <a:t>17</a:t>
            </a:r>
            <a:r>
              <a:rPr lang="zh-CN" altLang="en-US" smtClean="0">
                <a:solidFill>
                  <a:srgbClr val="A50021"/>
                </a:solidFill>
                <a:latin typeface="楷体_GB2312" pitchFamily="49" charset="-122"/>
                <a:ea typeface="宋体" charset="-122"/>
              </a:rPr>
              <a:t>，</a:t>
            </a:r>
            <a:r>
              <a:rPr lang="en-US" altLang="zh-CN" smtClean="0">
                <a:solidFill>
                  <a:srgbClr val="A50021"/>
                </a:solidFill>
                <a:latin typeface="楷体_GB2312" pitchFamily="49" charset="-122"/>
                <a:ea typeface="宋体" charset="-122"/>
              </a:rPr>
              <a:t>65537</a:t>
            </a:r>
            <a:r>
              <a:rPr lang="zh-CN" altLang="en-US" smtClean="0">
                <a:solidFill>
                  <a:srgbClr val="A50021"/>
                </a:solidFill>
                <a:latin typeface="楷体_GB2312" pitchFamily="49" charset="-122"/>
                <a:ea typeface="宋体" charset="-122"/>
              </a:rPr>
              <a:t>可大大提高速度</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699F8545-7DC0-46EB-8724-3E8E2ECFD04B}" type="slidenum">
              <a:rPr lang="en-US" altLang="zh-CN" smtClean="0">
                <a:ea typeface="宋体" charset="-122"/>
              </a:rPr>
              <a:pPr/>
              <a:t>273</a:t>
            </a:fld>
            <a:endParaRPr lang="en-US" altLang="zh-CN" smtClean="0">
              <a:ea typeface="宋体" charset="-122"/>
            </a:endParaRPr>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ea typeface="宋体" charset="-122"/>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C89B41F-75EC-4A31-8ED1-6862D3E302E9}" type="slidenum">
              <a:rPr lang="en-US" altLang="zh-CN" smtClean="0">
                <a:ea typeface="宋体" charset="-122"/>
              </a:rPr>
              <a:pPr/>
              <a:t>274</a:t>
            </a:fld>
            <a:endParaRPr lang="en-US" altLang="zh-CN" smtClean="0">
              <a:ea typeface="宋体" charset="-122"/>
            </a:endParaRPr>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D113245F-8269-47B9-BB3E-31823C50BAB2}" type="slidenum">
              <a:rPr lang="en-US" altLang="zh-CN">
                <a:latin typeface="Calibri" pitchFamily="34" charset="0"/>
                <a:ea typeface="宋体" pitchFamily="2" charset="-122"/>
              </a:rPr>
              <a:pPr fontAlgn="base">
                <a:spcBef>
                  <a:spcPct val="0"/>
                </a:spcBef>
                <a:spcAft>
                  <a:spcPct val="0"/>
                </a:spcAft>
              </a:pPr>
              <a:t>39</a:t>
            </a:fld>
            <a:endParaRPr lang="en-US" altLang="zh-CN">
              <a:latin typeface="Calibri" pitchFamily="34" charset="0"/>
              <a:ea typeface="宋体" pitchFamily="2" charset="-122"/>
            </a:endParaRPr>
          </a:p>
        </p:txBody>
      </p:sp>
      <p:sp>
        <p:nvSpPr>
          <p:cNvPr id="2068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美国国家标准学会（</a:t>
            </a:r>
            <a:r>
              <a:rPr lang="en-US" altLang="zh-CN" smtClean="0"/>
              <a:t>ANSI</a:t>
            </a:r>
            <a:r>
              <a:rPr lang="zh-CN" altLang="en-US" smtClean="0"/>
              <a:t>）实际上已经成为美国的国家标准化中心，美国各界的标准化活动都围绕它进行。美国国家标准学会是一个非赢利性的民间标准化团体，通过它使政府有关部门和民间的标准化组织相互配合，起到了联邦政府和民间标准化系统之间的桥梁作用。</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IBM</a:t>
            </a:r>
            <a:r>
              <a:rPr lang="zh-CN" altLang="en-US" smtClean="0"/>
              <a:t>使用的算法是</a:t>
            </a:r>
            <a:r>
              <a:rPr lang="en-US" altLang="zh-CN" smtClean="0"/>
              <a:t>128</a:t>
            </a:r>
            <a:r>
              <a:rPr lang="zh-CN" altLang="en-US" smtClean="0"/>
              <a:t>位密钥</a:t>
            </a:r>
            <a:r>
              <a:rPr lang="en-US" altLang="zh-CN" smtClean="0"/>
              <a:t>(</a:t>
            </a:r>
            <a:r>
              <a:rPr lang="zh-CN" altLang="en-US" smtClean="0"/>
              <a:t>有效位</a:t>
            </a:r>
            <a:r>
              <a:rPr lang="en-US" altLang="zh-CN" smtClean="0"/>
              <a:t>112)</a:t>
            </a:r>
            <a:r>
              <a:rPr lang="zh-CN" altLang="en-US" smtClean="0"/>
              <a:t>，提交的方案是</a:t>
            </a:r>
            <a:r>
              <a:rPr lang="en-US" altLang="zh-CN" smtClean="0"/>
              <a:t>64</a:t>
            </a:r>
            <a:r>
              <a:rPr lang="zh-CN" altLang="en-US" smtClean="0"/>
              <a:t>位密钥，最后实际使用的是</a:t>
            </a:r>
            <a:r>
              <a:rPr lang="en-US" altLang="zh-CN" smtClean="0"/>
              <a:t>64</a:t>
            </a:r>
            <a:r>
              <a:rPr lang="zh-CN" altLang="en-US" smtClean="0"/>
              <a:t>位中，有</a:t>
            </a:r>
            <a:r>
              <a:rPr lang="en-US" altLang="zh-CN" smtClean="0"/>
              <a:t>8</a:t>
            </a:r>
            <a:r>
              <a:rPr lang="zh-CN" altLang="en-US" smtClean="0"/>
              <a:t>位作为奇偶校验位使用，有效的只有</a:t>
            </a:r>
            <a:r>
              <a:rPr lang="en-US" altLang="zh-CN" smtClean="0"/>
              <a:t>56</a:t>
            </a:r>
            <a:r>
              <a:rPr lang="zh-CN" altLang="en-US" smtClean="0"/>
              <a:t>位</a:t>
            </a:r>
          </a:p>
        </p:txBody>
      </p:sp>
      <p:sp>
        <p:nvSpPr>
          <p:cNvPr id="207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E3DE1195-5C88-42E6-968A-5E80C451431B}" type="slidenum">
              <a:rPr lang="zh-CN" altLang="en-US">
                <a:latin typeface="Calibri" pitchFamily="34" charset="0"/>
                <a:ea typeface="宋体" pitchFamily="2" charset="-122"/>
              </a:rPr>
              <a:pPr fontAlgn="base">
                <a:spcBef>
                  <a:spcPct val="0"/>
                </a:spcBef>
                <a:spcAft>
                  <a:spcPct val="0"/>
                </a:spcAft>
              </a:pPr>
              <a:t>40</a:t>
            </a:fld>
            <a:endParaRPr lang="zh-CN" altLang="en-US">
              <a:latin typeface="Calibri" pitchFamily="34"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输出</a:t>
            </a:r>
            <a:r>
              <a:rPr lang="en-US" altLang="zh-CN" smtClean="0"/>
              <a:t>y</a:t>
            </a:r>
            <a:r>
              <a:rPr lang="zh-CN" altLang="en-US" smtClean="0"/>
              <a:t>前的置换是其逆置换，实际上对安全性无影响</a:t>
            </a:r>
          </a:p>
        </p:txBody>
      </p:sp>
      <p:sp>
        <p:nvSpPr>
          <p:cNvPr id="208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3E64F6AC-4A3A-46F6-9CF9-C3FA78D9946E}" type="slidenum">
              <a:rPr lang="zh-CN" altLang="en-US">
                <a:latin typeface="Calibri" pitchFamily="34" charset="0"/>
                <a:ea typeface="宋体" pitchFamily="2" charset="-122"/>
              </a:rPr>
              <a:pPr fontAlgn="base">
                <a:spcBef>
                  <a:spcPct val="0"/>
                </a:spcBef>
                <a:spcAft>
                  <a:spcPct val="0"/>
                </a:spcAft>
              </a:pPr>
              <a:t>43</a:t>
            </a:fld>
            <a:endParaRPr lang="zh-CN" altLang="en-US">
              <a:latin typeface="Calibri"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09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F6A87BEA-FFD1-403B-97EA-C7FAB62201CA}" type="slidenum">
              <a:rPr lang="zh-CN" altLang="en-US">
                <a:latin typeface="Calibri" pitchFamily="34" charset="0"/>
                <a:ea typeface="宋体" pitchFamily="2" charset="-122"/>
              </a:rPr>
              <a:pPr fontAlgn="base">
                <a:spcBef>
                  <a:spcPct val="0"/>
                </a:spcBef>
                <a:spcAft>
                  <a:spcPct val="0"/>
                </a:spcAft>
              </a:pPr>
              <a:t>47</a:t>
            </a:fld>
            <a:endParaRPr lang="zh-CN" altLang="en-US">
              <a:latin typeface="Calibri"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smtClean="0"/>
          </a:p>
        </p:txBody>
      </p:sp>
      <p:sp>
        <p:nvSpPr>
          <p:cNvPr id="210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5B80E2B6-0846-4D76-9ABB-79513D0E588C}" type="slidenum">
              <a:rPr lang="zh-CN" altLang="en-US">
                <a:latin typeface="Calibri" pitchFamily="34" charset="0"/>
                <a:ea typeface="宋体" pitchFamily="2" charset="-122"/>
              </a:rPr>
              <a:pPr fontAlgn="base">
                <a:spcBef>
                  <a:spcPct val="0"/>
                </a:spcBef>
                <a:spcAft>
                  <a:spcPct val="0"/>
                </a:spcAft>
              </a:pPr>
              <a:t>56</a:t>
            </a:fld>
            <a:endParaRPr lang="zh-CN" altLang="en-US">
              <a:latin typeface="Calibri" pitchFamily="34" charset="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1976</a:t>
            </a:r>
            <a:r>
              <a:rPr lang="zh-CN" altLang="en-US" smtClean="0"/>
              <a:t>年</a:t>
            </a:r>
            <a:r>
              <a:rPr lang="en-US" altLang="zh-CN" smtClean="0"/>
              <a:t>,NSA</a:t>
            </a:r>
            <a:r>
              <a:rPr lang="zh-CN" altLang="en-US" smtClean="0"/>
              <a:t>公布了几条</a:t>
            </a:r>
            <a:r>
              <a:rPr lang="en-US" altLang="zh-CN" smtClean="0"/>
              <a:t>S</a:t>
            </a:r>
            <a:r>
              <a:rPr lang="zh-CN" altLang="en-US" smtClean="0"/>
              <a:t>盒的设计原则</a:t>
            </a:r>
            <a:endParaRPr lang="en-US" altLang="zh-CN" smtClean="0"/>
          </a:p>
          <a:p>
            <a:pPr>
              <a:spcBef>
                <a:spcPct val="0"/>
              </a:spcBef>
            </a:pPr>
            <a:r>
              <a:rPr lang="en-US" altLang="zh-CN" smtClean="0"/>
              <a:t>1990</a:t>
            </a:r>
            <a:r>
              <a:rPr lang="zh-CN" altLang="en-US" smtClean="0"/>
              <a:t>年，差分密码攻击方法提出后，</a:t>
            </a:r>
            <a:r>
              <a:rPr lang="en-US" altLang="zh-CN" smtClean="0"/>
              <a:t>IBM</a:t>
            </a:r>
            <a:r>
              <a:rPr lang="zh-CN" altLang="en-US" smtClean="0"/>
              <a:t>公布了</a:t>
            </a:r>
            <a:r>
              <a:rPr lang="en-US" altLang="zh-CN" smtClean="0"/>
              <a:t>S</a:t>
            </a:r>
            <a:r>
              <a:rPr lang="zh-CN" altLang="en-US" smtClean="0"/>
              <a:t>盒和</a:t>
            </a:r>
            <a:r>
              <a:rPr lang="en-US" altLang="zh-CN" smtClean="0"/>
              <a:t>P</a:t>
            </a:r>
            <a:r>
              <a:rPr lang="zh-CN" altLang="en-US" smtClean="0"/>
              <a:t>盒的</a:t>
            </a:r>
            <a:endParaRPr lang="en-US" altLang="zh-CN" smtClean="0"/>
          </a:p>
          <a:p>
            <a:pPr>
              <a:spcBef>
                <a:spcPct val="0"/>
              </a:spcBef>
            </a:pPr>
            <a:r>
              <a:rPr lang="zh-CN" altLang="en-US" smtClean="0"/>
              <a:t>设计准则</a:t>
            </a:r>
            <a:endParaRPr lang="en-US" altLang="zh-CN" smtClean="0"/>
          </a:p>
          <a:p>
            <a:pPr>
              <a:spcBef>
                <a:spcPct val="0"/>
              </a:spcBef>
            </a:pPr>
            <a:r>
              <a:rPr lang="en-US" altLang="zh-CN" smtClean="0"/>
              <a:t>1978</a:t>
            </a:r>
            <a:r>
              <a:rPr lang="zh-CN" altLang="en-US" smtClean="0"/>
              <a:t>年，美国参议院情报调查委员会获得最高密级许可，调查</a:t>
            </a:r>
            <a:r>
              <a:rPr lang="en-US" altLang="zh-CN" smtClean="0"/>
              <a:t>NSA</a:t>
            </a:r>
            <a:r>
              <a:rPr lang="zh-CN" altLang="en-US" smtClean="0"/>
              <a:t>在</a:t>
            </a:r>
            <a:r>
              <a:rPr lang="en-US" altLang="zh-CN" smtClean="0"/>
              <a:t>DES</a:t>
            </a:r>
            <a:r>
              <a:rPr lang="zh-CN" altLang="en-US" smtClean="0"/>
              <a:t>中是否安装有陷门，调查结果是保密的，调查结果的总结证明了</a:t>
            </a:r>
            <a:r>
              <a:rPr lang="en-US" altLang="zh-CN" smtClean="0"/>
              <a:t>NSA</a:t>
            </a:r>
            <a:r>
              <a:rPr lang="zh-CN" altLang="en-US" smtClean="0"/>
              <a:t>的清白</a:t>
            </a:r>
          </a:p>
        </p:txBody>
      </p:sp>
      <p:sp>
        <p:nvSpPr>
          <p:cNvPr id="211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00766F0D-36E1-4D52-A911-5A53E6D30F32}" type="slidenum">
              <a:rPr lang="zh-CN" altLang="en-US">
                <a:latin typeface="Calibri" pitchFamily="34" charset="0"/>
                <a:ea typeface="宋体" pitchFamily="2" charset="-122"/>
              </a:rPr>
              <a:pPr fontAlgn="base">
                <a:spcBef>
                  <a:spcPct val="0"/>
                </a:spcBef>
                <a:spcAft>
                  <a:spcPct val="0"/>
                </a:spcAft>
              </a:pPr>
              <a:t>66</a:t>
            </a:fld>
            <a:endParaRPr lang="zh-CN" altLang="en-US">
              <a:latin typeface="Calibri" pitchFamily="34" charset="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A509B3CA-CA5A-4550-8A8D-6561D37B8C91}" type="slidenum">
              <a:rPr lang="en-US" altLang="zh-CN">
                <a:latin typeface="Calibri" pitchFamily="34" charset="0"/>
                <a:ea typeface="宋体" pitchFamily="2" charset="-122"/>
              </a:rPr>
              <a:pPr fontAlgn="base">
                <a:spcBef>
                  <a:spcPct val="0"/>
                </a:spcBef>
                <a:spcAft>
                  <a:spcPct val="0"/>
                </a:spcAft>
              </a:pPr>
              <a:t>72</a:t>
            </a:fld>
            <a:endParaRPr lang="en-US" altLang="zh-CN">
              <a:latin typeface="Calibri" pitchFamily="34" charset="0"/>
              <a:ea typeface="宋体" pitchFamily="2" charset="-122"/>
            </a:endParaRPr>
          </a:p>
        </p:txBody>
      </p:sp>
      <p:sp>
        <p:nvSpPr>
          <p:cNvPr id="212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1977</a:t>
            </a:r>
            <a:r>
              <a:rPr lang="zh-CN" altLang="en-US" smtClean="0"/>
              <a:t>年</a:t>
            </a:r>
            <a:r>
              <a:rPr lang="en-US" altLang="zh-CN" smtClean="0"/>
              <a:t>1</a:t>
            </a:r>
            <a:r>
              <a:rPr lang="zh-CN" altLang="en-US" smtClean="0"/>
              <a:t>月正式批准使用以来，</a:t>
            </a:r>
            <a:r>
              <a:rPr lang="en-US" altLang="zh-CN" smtClean="0"/>
              <a:t>DES</a:t>
            </a:r>
            <a:r>
              <a:rPr lang="zh-CN" altLang="en-US" smtClean="0"/>
              <a:t>经受了二十几年的考验（</a:t>
            </a:r>
            <a:r>
              <a:rPr lang="en-US" altLang="zh-CN" smtClean="0"/>
              <a:t>5</a:t>
            </a:r>
            <a:r>
              <a:rPr lang="zh-CN" altLang="en-US" smtClean="0"/>
              <a:t>年由国家保密局评估一次）</a:t>
            </a:r>
          </a:p>
          <a:p>
            <a:pPr>
              <a:spcBef>
                <a:spcPct val="0"/>
              </a:spcBef>
            </a:pPr>
            <a:r>
              <a:rPr lang="zh-CN" altLang="en-US" smtClean="0"/>
              <a:t>随着计算机硬件水平不断提高，计算能力不断增强，</a:t>
            </a:r>
            <a:r>
              <a:rPr lang="en-US" altLang="zh-CN" smtClean="0"/>
              <a:t>56</a:t>
            </a:r>
            <a:r>
              <a:rPr lang="zh-CN" altLang="en-US" smtClean="0"/>
              <a:t>位密钥的</a:t>
            </a:r>
            <a:r>
              <a:rPr lang="en-US" altLang="zh-CN" smtClean="0"/>
              <a:t>DES</a:t>
            </a:r>
            <a:r>
              <a:rPr lang="zh-CN" altLang="en-US" smtClean="0"/>
              <a:t>算法越来越不安全</a:t>
            </a:r>
          </a:p>
          <a:p>
            <a:pPr>
              <a:spcBef>
                <a:spcPct val="0"/>
              </a:spcBef>
            </a:pPr>
            <a:r>
              <a:rPr lang="en-US" altLang="zh-CN" smtClean="0"/>
              <a:t>IBM</a:t>
            </a:r>
            <a:r>
              <a:rPr lang="zh-CN" altLang="en-US" smtClean="0"/>
              <a:t>最初提交的算法是</a:t>
            </a:r>
            <a:r>
              <a:rPr lang="en-US" altLang="zh-CN" smtClean="0"/>
              <a:t>112</a:t>
            </a:r>
            <a:r>
              <a:rPr lang="zh-CN" altLang="en-US" smtClean="0"/>
              <a:t>位，国家标准局（</a:t>
            </a:r>
            <a:r>
              <a:rPr lang="en-US" altLang="zh-CN" smtClean="0"/>
              <a:t>NBS</a:t>
            </a:r>
            <a:r>
              <a:rPr lang="zh-CN" altLang="en-US" smtClean="0"/>
              <a:t>）缩减为</a:t>
            </a:r>
            <a:r>
              <a:rPr lang="en-US" altLang="zh-CN" smtClean="0"/>
              <a:t>56</a:t>
            </a:r>
            <a:r>
              <a:rPr lang="zh-CN" altLang="en-US" smtClean="0"/>
              <a:t>位</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2E5D84B9-1112-4F52-ADA7-C77824A686F9}" type="slidenum">
              <a:rPr lang="en-US" altLang="zh-CN">
                <a:latin typeface="Calibri" pitchFamily="34" charset="0"/>
                <a:ea typeface="宋体" pitchFamily="2" charset="-122"/>
              </a:rPr>
              <a:pPr fontAlgn="base">
                <a:spcBef>
                  <a:spcPct val="0"/>
                </a:spcBef>
                <a:spcAft>
                  <a:spcPct val="0"/>
                </a:spcAft>
              </a:pPr>
              <a:t>75</a:t>
            </a:fld>
            <a:endParaRPr lang="en-US" altLang="zh-CN">
              <a:latin typeface="Calibri" pitchFamily="34" charset="0"/>
              <a:ea typeface="宋体" pitchFamily="2" charset="-122"/>
            </a:endParaRPr>
          </a:p>
        </p:txBody>
      </p:sp>
      <p:sp>
        <p:nvSpPr>
          <p:cNvPr id="214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双重攻击需要大量的存储器</a:t>
            </a:r>
            <a:r>
              <a:rPr lang="en-US" altLang="zh-CN" smtClean="0"/>
              <a:t>: 2</a:t>
            </a:r>
            <a:r>
              <a:rPr lang="en-US" altLang="zh-CN" baseline="30000" smtClean="0"/>
              <a:t>56 </a:t>
            </a:r>
            <a:r>
              <a:rPr lang="en-US" altLang="zh-CN" smtClean="0">
                <a:sym typeface="Symbol" pitchFamily="18" charset="2"/>
              </a:rPr>
              <a:t></a:t>
            </a:r>
            <a:r>
              <a:rPr lang="en-US" altLang="zh-CN" baseline="30000" smtClean="0"/>
              <a:t> </a:t>
            </a:r>
            <a:r>
              <a:rPr lang="en-US" altLang="zh-CN" smtClean="0">
                <a:sym typeface="Symbol" pitchFamily="18" charset="2"/>
              </a:rPr>
              <a:t>64=10</a:t>
            </a:r>
            <a:r>
              <a:rPr lang="en-US" altLang="zh-CN" baseline="30000" smtClean="0">
                <a:sym typeface="Symbol" pitchFamily="18" charset="2"/>
              </a:rPr>
              <a:t>17</a:t>
            </a:r>
            <a:r>
              <a:rPr lang="zh-CN" altLang="en-US" smtClean="0">
                <a:sym typeface="Symbol" pitchFamily="18" charset="2"/>
              </a:rPr>
              <a:t>字节（约</a:t>
            </a:r>
            <a:r>
              <a:rPr lang="en-US" altLang="zh-CN" smtClean="0">
                <a:sym typeface="Symbol" pitchFamily="18" charset="2"/>
              </a:rPr>
              <a:t>500</a:t>
            </a:r>
            <a:r>
              <a:rPr lang="zh-CN" altLang="en-US" smtClean="0">
                <a:sym typeface="Symbol" pitchFamily="18" charset="2"/>
              </a:rPr>
              <a:t>万</a:t>
            </a:r>
            <a:r>
              <a:rPr lang="en-US" altLang="zh-CN" smtClean="0">
                <a:sym typeface="Symbol" pitchFamily="18" charset="2"/>
              </a:rPr>
              <a:t>G</a:t>
            </a:r>
            <a:r>
              <a:rPr lang="zh-CN" altLang="en-US" smtClean="0">
                <a:sym typeface="Symbol" pitchFamily="18" charset="2"/>
              </a:rPr>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894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mbria" pitchFamily="18" charset="0"/>
                <a:ea typeface="宋体" pitchFamily="2" charset="-122"/>
              </a:defRPr>
            </a:lvl1pPr>
            <a:lvl2pPr marL="742950" indent="-285750" eaLnBrk="0" hangingPunct="0">
              <a:defRPr>
                <a:solidFill>
                  <a:schemeClr val="tx1"/>
                </a:solidFill>
                <a:latin typeface="Cambria" pitchFamily="18" charset="0"/>
                <a:ea typeface="宋体" pitchFamily="2" charset="-122"/>
              </a:defRPr>
            </a:lvl2pPr>
            <a:lvl3pPr marL="1143000" indent="-228600" eaLnBrk="0" hangingPunct="0">
              <a:defRPr>
                <a:solidFill>
                  <a:schemeClr val="tx1"/>
                </a:solidFill>
                <a:latin typeface="Cambria" pitchFamily="18" charset="0"/>
                <a:ea typeface="宋体" pitchFamily="2" charset="-122"/>
              </a:defRPr>
            </a:lvl3pPr>
            <a:lvl4pPr marL="1600200" indent="-228600" eaLnBrk="0" hangingPunct="0">
              <a:defRPr>
                <a:solidFill>
                  <a:schemeClr val="tx1"/>
                </a:solidFill>
                <a:latin typeface="Cambria" pitchFamily="18" charset="0"/>
                <a:ea typeface="宋体" pitchFamily="2" charset="-122"/>
              </a:defRPr>
            </a:lvl4pPr>
            <a:lvl5pPr marL="2057400" indent="-228600" eaLnBrk="0" hangingPunct="0">
              <a:defRPr>
                <a:solidFill>
                  <a:schemeClr val="tx1"/>
                </a:solidFill>
                <a:latin typeface="Cambria" pitchFamily="18" charset="0"/>
                <a:ea typeface="宋体" pitchFamily="2" charset="-122"/>
              </a:defRPr>
            </a:lvl5pPr>
            <a:lvl6pPr marL="2514600" indent="-228600" eaLnBrk="0" fontAlgn="base" hangingPunct="0">
              <a:spcBef>
                <a:spcPct val="0"/>
              </a:spcBef>
              <a:spcAft>
                <a:spcPct val="0"/>
              </a:spcAft>
              <a:defRPr>
                <a:solidFill>
                  <a:schemeClr val="tx1"/>
                </a:solidFill>
                <a:latin typeface="Cambria" pitchFamily="18" charset="0"/>
                <a:ea typeface="宋体" pitchFamily="2" charset="-122"/>
              </a:defRPr>
            </a:lvl6pPr>
            <a:lvl7pPr marL="2971800" indent="-228600" eaLnBrk="0" fontAlgn="base" hangingPunct="0">
              <a:spcBef>
                <a:spcPct val="0"/>
              </a:spcBef>
              <a:spcAft>
                <a:spcPct val="0"/>
              </a:spcAft>
              <a:defRPr>
                <a:solidFill>
                  <a:schemeClr val="tx1"/>
                </a:solidFill>
                <a:latin typeface="Cambria" pitchFamily="18" charset="0"/>
                <a:ea typeface="宋体" pitchFamily="2" charset="-122"/>
              </a:defRPr>
            </a:lvl7pPr>
            <a:lvl8pPr marL="3429000" indent="-228600" eaLnBrk="0" fontAlgn="base" hangingPunct="0">
              <a:spcBef>
                <a:spcPct val="0"/>
              </a:spcBef>
              <a:spcAft>
                <a:spcPct val="0"/>
              </a:spcAft>
              <a:defRPr>
                <a:solidFill>
                  <a:schemeClr val="tx1"/>
                </a:solidFill>
                <a:latin typeface="Cambria" pitchFamily="18" charset="0"/>
                <a:ea typeface="宋体" pitchFamily="2" charset="-122"/>
              </a:defRPr>
            </a:lvl8pPr>
            <a:lvl9pPr marL="3886200" indent="-228600" eaLnBrk="0" fontAlgn="base" hangingPunct="0">
              <a:spcBef>
                <a:spcPct val="0"/>
              </a:spcBef>
              <a:spcAft>
                <a:spcPct val="0"/>
              </a:spcAft>
              <a:defRPr>
                <a:solidFill>
                  <a:schemeClr val="tx1"/>
                </a:solidFill>
                <a:latin typeface="Cambria" pitchFamily="18" charset="0"/>
                <a:ea typeface="宋体" pitchFamily="2" charset="-122"/>
              </a:defRPr>
            </a:lvl9pPr>
          </a:lstStyle>
          <a:p>
            <a:pPr eaLnBrk="1" fontAlgn="base" hangingPunct="1">
              <a:spcBef>
                <a:spcPct val="0"/>
              </a:spcBef>
              <a:spcAft>
                <a:spcPct val="0"/>
              </a:spcAft>
            </a:pPr>
            <a:fld id="{9A337101-C060-4473-9453-5AE6CD66CA8C}" type="slidenum">
              <a:rPr lang="zh-CN" altLang="en-US" smtClean="0">
                <a:latin typeface="Calibri" pitchFamily="34" charset="0"/>
              </a:rPr>
              <a:pPr eaLnBrk="1" fontAlgn="base" hangingPunct="1">
                <a:spcBef>
                  <a:spcPct val="0"/>
                </a:spcBef>
                <a:spcAft>
                  <a:spcPct val="0"/>
                </a:spcAft>
              </a:pPr>
              <a:t>9</a:t>
            </a:fld>
            <a:endParaRPr lang="zh-CN" alt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CAB21254-E397-4034-9FB1-7B734D236F0C}" type="slidenum">
              <a:rPr lang="en-US" altLang="zh-CN">
                <a:latin typeface="Calibri" pitchFamily="34" charset="0"/>
                <a:ea typeface="宋体" pitchFamily="2" charset="-122"/>
              </a:rPr>
              <a:pPr fontAlgn="base">
                <a:spcBef>
                  <a:spcPct val="0"/>
                </a:spcBef>
                <a:spcAft>
                  <a:spcPct val="0"/>
                </a:spcAft>
              </a:pPr>
              <a:t>76</a:t>
            </a:fld>
            <a:endParaRPr lang="en-US" altLang="zh-CN">
              <a:latin typeface="Calibri" pitchFamily="34" charset="0"/>
              <a:ea typeface="宋体" pitchFamily="2" charset="-122"/>
            </a:endParaRPr>
          </a:p>
        </p:txBody>
      </p:sp>
      <p:sp>
        <p:nvSpPr>
          <p:cNvPr id="2150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目前还没有针对三重</a:t>
            </a:r>
            <a:r>
              <a:rPr lang="en-US" altLang="zh-CN" smtClean="0"/>
              <a:t>DES</a:t>
            </a:r>
            <a:r>
              <a:rPr lang="zh-CN" altLang="en-US" smtClean="0"/>
              <a:t>的有效实用的攻击方法</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11169846-79B3-41D0-B19E-F589FD144E42}" type="slidenum">
              <a:rPr lang="en-US" altLang="zh-CN">
                <a:latin typeface="Calibri" pitchFamily="34" charset="0"/>
                <a:ea typeface="宋体" pitchFamily="2" charset="-122"/>
              </a:rPr>
              <a:pPr fontAlgn="base">
                <a:spcBef>
                  <a:spcPct val="0"/>
                </a:spcBef>
                <a:spcAft>
                  <a:spcPct val="0"/>
                </a:spcAft>
              </a:pPr>
              <a:t>77</a:t>
            </a:fld>
            <a:endParaRPr lang="en-US" altLang="zh-CN">
              <a:latin typeface="Calibri" pitchFamily="34" charset="0"/>
              <a:ea typeface="宋体" pitchFamily="2" charset="-122"/>
            </a:endParaRPr>
          </a:p>
        </p:txBody>
      </p:sp>
      <p:sp>
        <p:nvSpPr>
          <p:cNvPr id="216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从图中可以看出很难用中间相遇法攻击</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B076B99A-06B0-4E40-A471-CF64E007ECB0}" type="slidenum">
              <a:rPr lang="en-US" altLang="zh-CN">
                <a:latin typeface="Calibri" pitchFamily="34" charset="0"/>
                <a:ea typeface="宋体" pitchFamily="2" charset="-122"/>
              </a:rPr>
              <a:pPr fontAlgn="base">
                <a:spcBef>
                  <a:spcPct val="0"/>
                </a:spcBef>
                <a:spcAft>
                  <a:spcPct val="0"/>
                </a:spcAft>
              </a:pPr>
              <a:t>78</a:t>
            </a:fld>
            <a:endParaRPr lang="en-US" altLang="zh-CN">
              <a:latin typeface="Calibri" pitchFamily="34" charset="0"/>
              <a:ea typeface="宋体" pitchFamily="2" charset="-122"/>
            </a:endParaRPr>
          </a:p>
        </p:txBody>
      </p:sp>
      <p:sp>
        <p:nvSpPr>
          <p:cNvPr id="217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从图中可以看出很难用中间相遇法攻击</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9565FE76-4284-43D7-93F4-D8ED21CB1AA2}" type="slidenum">
              <a:rPr lang="en-US" altLang="zh-CN">
                <a:latin typeface="Calibri" pitchFamily="34" charset="0"/>
                <a:ea typeface="宋体" pitchFamily="2" charset="-122"/>
              </a:rPr>
              <a:pPr fontAlgn="base">
                <a:spcBef>
                  <a:spcPct val="0"/>
                </a:spcBef>
                <a:spcAft>
                  <a:spcPct val="0"/>
                </a:spcAft>
              </a:pPr>
              <a:t>80</a:t>
            </a:fld>
            <a:endParaRPr lang="en-US" altLang="zh-CN">
              <a:latin typeface="Calibri" pitchFamily="34" charset="0"/>
              <a:ea typeface="宋体" pitchFamily="2" charset="-122"/>
            </a:endParaRPr>
          </a:p>
        </p:txBody>
      </p:sp>
      <p:sp>
        <p:nvSpPr>
          <p:cNvPr id="218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国家标准技术研究所（</a:t>
            </a:r>
            <a:r>
              <a:rPr lang="en-US" altLang="zh-CN" smtClean="0"/>
              <a:t>NIST)</a:t>
            </a:r>
            <a:endParaRPr lang="zh-CN"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5263DCFF-0C8E-442F-8F61-91FEC2ADF270}" type="slidenum">
              <a:rPr lang="en-US" altLang="zh-CN">
                <a:latin typeface="Calibri" pitchFamily="34" charset="0"/>
                <a:ea typeface="宋体" pitchFamily="2" charset="-122"/>
              </a:rPr>
              <a:pPr fontAlgn="base">
                <a:spcBef>
                  <a:spcPct val="0"/>
                </a:spcBef>
                <a:spcAft>
                  <a:spcPct val="0"/>
                </a:spcAft>
              </a:pPr>
              <a:t>81</a:t>
            </a:fld>
            <a:endParaRPr lang="en-US" altLang="zh-CN">
              <a:latin typeface="Calibri" pitchFamily="34" charset="0"/>
              <a:ea typeface="宋体" pitchFamily="2" charset="-122"/>
            </a:endParaRPr>
          </a:p>
        </p:txBody>
      </p:sp>
      <p:sp>
        <p:nvSpPr>
          <p:cNvPr id="2191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DES</a:t>
            </a:r>
            <a:r>
              <a:rPr lang="zh-CN" altLang="en-US" smtClean="0"/>
              <a:t>算法在抵御差分密码分析上略显不足</a:t>
            </a:r>
          </a:p>
          <a:p>
            <a:pPr>
              <a:spcBef>
                <a:spcPct val="0"/>
              </a:spcBef>
            </a:pPr>
            <a:r>
              <a:rPr lang="zh-CN" altLang="en-US" smtClean="0"/>
              <a:t>差分密码分析：通过分析明文对的差值对密文对的差值的影响来恢复某些密钥比特</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604418BC-0480-4E3E-9A7D-C8970B288D25}" type="slidenum">
              <a:rPr lang="en-US" altLang="zh-CN">
                <a:latin typeface="Calibri" pitchFamily="34" charset="0"/>
                <a:ea typeface="宋体" pitchFamily="2" charset="-122"/>
              </a:rPr>
              <a:pPr fontAlgn="base">
                <a:spcBef>
                  <a:spcPct val="0"/>
                </a:spcBef>
                <a:spcAft>
                  <a:spcPct val="0"/>
                </a:spcAft>
              </a:pPr>
              <a:t>82</a:t>
            </a:fld>
            <a:endParaRPr lang="en-US" altLang="zh-CN">
              <a:latin typeface="Calibri" pitchFamily="34" charset="0"/>
              <a:ea typeface="宋体" pitchFamily="2" charset="-122"/>
            </a:endParaRPr>
          </a:p>
        </p:txBody>
      </p:sp>
      <p:sp>
        <p:nvSpPr>
          <p:cNvPr id="220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澳大利亚，比利时，加拿大，哥斯达黎加，法国，德国，以色列，日本，韩国，挪威，英国及美国</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28CCD6B5-F9F9-4747-8ADB-7108CD5765D3}" type="slidenum">
              <a:rPr lang="en-US" altLang="zh-CN">
                <a:latin typeface="Calibri" pitchFamily="34" charset="0"/>
                <a:ea typeface="宋体" pitchFamily="2" charset="-122"/>
              </a:rPr>
              <a:pPr fontAlgn="base">
                <a:spcBef>
                  <a:spcPct val="0"/>
                </a:spcBef>
                <a:spcAft>
                  <a:spcPct val="0"/>
                </a:spcAft>
              </a:pPr>
              <a:t>83</a:t>
            </a:fld>
            <a:endParaRPr lang="en-US" altLang="zh-CN">
              <a:latin typeface="Calibri" pitchFamily="34" charset="0"/>
              <a:ea typeface="宋体" pitchFamily="2" charset="-122"/>
            </a:endParaRPr>
          </a:p>
        </p:txBody>
      </p:sp>
      <p:sp>
        <p:nvSpPr>
          <p:cNvPr id="221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列混合变换将每一列用新列代替</a:t>
            </a:r>
          </a:p>
        </p:txBody>
      </p:sp>
      <p:sp>
        <p:nvSpPr>
          <p:cNvPr id="222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EF955AAC-003E-4C31-A4CE-1649BCBCF189}" type="slidenum">
              <a:rPr lang="zh-CN" altLang="en-US">
                <a:latin typeface="Calibri" pitchFamily="34" charset="0"/>
                <a:ea typeface="宋体" pitchFamily="2" charset="-122"/>
              </a:rPr>
              <a:pPr fontAlgn="base">
                <a:spcBef>
                  <a:spcPct val="0"/>
                </a:spcBef>
                <a:spcAft>
                  <a:spcPct val="0"/>
                </a:spcAft>
              </a:pPr>
              <a:t>102</a:t>
            </a:fld>
            <a:endParaRPr lang="zh-CN" altLang="en-US">
              <a:latin typeface="Calibri" pitchFamily="34" charset="0"/>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CE965DE2-DE3A-4F9B-B276-F2F19869A44C}" type="slidenum">
              <a:rPr lang="en-US" altLang="zh-CN">
                <a:latin typeface="Calibri" pitchFamily="34" charset="0"/>
                <a:ea typeface="宋体" pitchFamily="2" charset="-122"/>
              </a:rPr>
              <a:pPr fontAlgn="base">
                <a:spcBef>
                  <a:spcPct val="0"/>
                </a:spcBef>
                <a:spcAft>
                  <a:spcPct val="0"/>
                </a:spcAft>
              </a:pPr>
              <a:t>113</a:t>
            </a:fld>
            <a:endParaRPr lang="en-US" altLang="zh-CN">
              <a:latin typeface="Calibri" pitchFamily="34" charset="0"/>
              <a:ea typeface="宋体" pitchFamily="2" charset="-122"/>
            </a:endParaRPr>
          </a:p>
        </p:txBody>
      </p:sp>
      <p:sp>
        <p:nvSpPr>
          <p:cNvPr id="223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PES</a:t>
            </a:r>
            <a:r>
              <a:rPr lang="zh-CN" altLang="en-US" smtClean="0"/>
              <a:t>：</a:t>
            </a:r>
            <a:r>
              <a:rPr lang="en-US" altLang="zh-CN" smtClean="0"/>
              <a:t>Proposed Encryption Standard</a:t>
            </a:r>
            <a:r>
              <a:rPr lang="zh-CN" altLang="en-US" smtClean="0"/>
              <a:t>推荐加密标准</a:t>
            </a:r>
          </a:p>
          <a:p>
            <a:pPr>
              <a:spcBef>
                <a:spcPct val="0"/>
              </a:spcBef>
            </a:pPr>
            <a:r>
              <a:rPr lang="en-US" altLang="zh-CN" smtClean="0"/>
              <a:t>IPES</a:t>
            </a:r>
            <a:r>
              <a:rPr lang="zh-CN" altLang="en-US" smtClean="0"/>
              <a:t>：</a:t>
            </a:r>
            <a:r>
              <a:rPr lang="en-US" altLang="zh-CN" smtClean="0"/>
              <a:t>Improved PES</a:t>
            </a:r>
            <a:r>
              <a:rPr lang="zh-CN" altLang="en-US" smtClean="0"/>
              <a:t>改进型</a:t>
            </a:r>
            <a:r>
              <a:rPr lang="en-US" altLang="zh-CN" smtClean="0"/>
              <a:t>PES</a:t>
            </a:r>
          </a:p>
          <a:p>
            <a:pPr>
              <a:spcBef>
                <a:spcPct val="0"/>
              </a:spcBef>
            </a:pPr>
            <a:r>
              <a:rPr lang="zh-CN" altLang="en-US" smtClean="0"/>
              <a:t>差分密码分析：通过分析明文对的差值对密文对的差值的影响来恢复某些密钥比特</a:t>
            </a:r>
          </a:p>
          <a:p>
            <a:pPr>
              <a:spcBef>
                <a:spcPct val="0"/>
              </a:spcBef>
            </a:pPr>
            <a:endParaRPr lang="en-US"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CDD73376-FEAF-460F-92C5-585CD3C2AEE5}" type="slidenum">
              <a:rPr lang="en-US" altLang="zh-CN">
                <a:latin typeface="Calibri" pitchFamily="34" charset="0"/>
                <a:ea typeface="宋体" pitchFamily="2" charset="-122"/>
              </a:rPr>
              <a:pPr fontAlgn="base">
                <a:spcBef>
                  <a:spcPct val="0"/>
                </a:spcBef>
                <a:spcAft>
                  <a:spcPct val="0"/>
                </a:spcAft>
              </a:pPr>
              <a:t>114</a:t>
            </a:fld>
            <a:endParaRPr lang="en-US" altLang="zh-CN">
              <a:latin typeface="Calibri" pitchFamily="34" charset="0"/>
              <a:ea typeface="宋体" pitchFamily="2" charset="-122"/>
            </a:endParaRPr>
          </a:p>
        </p:txBody>
      </p:sp>
      <p:sp>
        <p:nvSpPr>
          <p:cNvPr id="224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混乱：隐藏明文、密文和密钥之间的关系</a:t>
            </a:r>
          </a:p>
          <a:p>
            <a:pPr>
              <a:spcBef>
                <a:spcPct val="0"/>
              </a:spcBef>
            </a:pPr>
            <a:r>
              <a:rPr lang="zh-CN" altLang="en-US" smtClean="0"/>
              <a:t>扩散：把单个明文位或密钥位的影响尽可能扩大到更多的密文中去</a:t>
            </a:r>
          </a:p>
          <a:p>
            <a:pPr>
              <a:spcBef>
                <a:spcPct val="0"/>
              </a:spcBef>
            </a:pPr>
            <a:r>
              <a:rPr lang="en-US" altLang="zh-CN" smtClean="0"/>
              <a:t>IDEA</a:t>
            </a:r>
            <a:r>
              <a:rPr lang="zh-CN" altLang="en-US" smtClean="0"/>
              <a:t>的设计原则是来自于三个不同代数群（异或、乘、加）的混合运算</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公元</a:t>
            </a:r>
            <a:r>
              <a:rPr lang="en-US" altLang="zh-CN" smtClean="0"/>
              <a:t>16</a:t>
            </a:r>
            <a:r>
              <a:rPr lang="zh-CN" altLang="en-US" smtClean="0"/>
              <a:t>世纪晚期，法国外交官维吉尼亚（</a:t>
            </a:r>
            <a:r>
              <a:rPr lang="en-US" altLang="zh-CN" smtClean="0"/>
              <a:t>Vigenere</a:t>
            </a:r>
            <a:r>
              <a:rPr lang="zh-CN" altLang="en-US" smtClean="0"/>
              <a:t>）提出著名的维吉尼亚方阵密表和维吉尼亚密码</a:t>
            </a:r>
            <a:r>
              <a:rPr lang="en-US" altLang="zh-CN" smtClean="0"/>
              <a:t>(Vigenerecypher)</a:t>
            </a:r>
            <a:r>
              <a:rPr lang="zh-CN" altLang="en-US" smtClean="0"/>
              <a:t>，这是一种多表加密的替代密码。</a:t>
            </a:r>
            <a:r>
              <a:rPr lang="en-US" altLang="zh-CN" smtClean="0"/>
              <a:t>Vigenere</a:t>
            </a:r>
            <a:r>
              <a:rPr lang="zh-CN" altLang="en-US" smtClean="0"/>
              <a:t>密码的出现，使得先前对单表置换用的简单频率分析方法失效。</a:t>
            </a:r>
            <a:endParaRPr lang="en-US" altLang="zh-CN" smtClean="0"/>
          </a:p>
          <a:p>
            <a:pPr eaLnBrk="1" hangingPunct="1">
              <a:spcBef>
                <a:spcPct val="0"/>
              </a:spcBef>
            </a:pPr>
            <a:r>
              <a:rPr lang="zh-CN" altLang="en-US" smtClean="0"/>
              <a:t>维吉尼亚密码是按</a:t>
            </a:r>
            <a:r>
              <a:rPr lang="en-US" altLang="zh-CN" smtClean="0"/>
              <a:t>m</a:t>
            </a:r>
            <a:r>
              <a:rPr lang="zh-CN" altLang="en-US" smtClean="0"/>
              <a:t>长度的字母串为单位进行处理的，每个密钥</a:t>
            </a:r>
            <a:r>
              <a:rPr lang="en-US" altLang="zh-CN" smtClean="0"/>
              <a:t>K</a:t>
            </a:r>
            <a:r>
              <a:rPr lang="zh-CN" altLang="en-US" smtClean="0"/>
              <a:t>也是长度为</a:t>
            </a:r>
            <a:r>
              <a:rPr lang="en-US" altLang="zh-CN" smtClean="0"/>
              <a:t>m</a:t>
            </a:r>
            <a:r>
              <a:rPr lang="zh-CN" altLang="en-US" smtClean="0"/>
              <a:t>的字母串，称为密钥字</a:t>
            </a:r>
            <a:endParaRPr lang="en-US" altLang="zh-CN" smtClean="0"/>
          </a:p>
          <a:p>
            <a:pPr eaLnBrk="1" hangingPunct="1">
              <a:spcBef>
                <a:spcPct val="0"/>
              </a:spcBef>
            </a:pPr>
            <a:endParaRPr lang="zh-CN" altLang="en-US" smtClean="0"/>
          </a:p>
        </p:txBody>
      </p:sp>
      <p:sp>
        <p:nvSpPr>
          <p:cNvPr id="190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mbria" pitchFamily="18" charset="0"/>
                <a:ea typeface="宋体" pitchFamily="2" charset="-122"/>
              </a:defRPr>
            </a:lvl1pPr>
            <a:lvl2pPr marL="742950" indent="-285750" eaLnBrk="0" hangingPunct="0">
              <a:defRPr>
                <a:solidFill>
                  <a:schemeClr val="tx1"/>
                </a:solidFill>
                <a:latin typeface="Cambria" pitchFamily="18" charset="0"/>
                <a:ea typeface="宋体" pitchFamily="2" charset="-122"/>
              </a:defRPr>
            </a:lvl2pPr>
            <a:lvl3pPr marL="1143000" indent="-228600" eaLnBrk="0" hangingPunct="0">
              <a:defRPr>
                <a:solidFill>
                  <a:schemeClr val="tx1"/>
                </a:solidFill>
                <a:latin typeface="Cambria" pitchFamily="18" charset="0"/>
                <a:ea typeface="宋体" pitchFamily="2" charset="-122"/>
              </a:defRPr>
            </a:lvl3pPr>
            <a:lvl4pPr marL="1600200" indent="-228600" eaLnBrk="0" hangingPunct="0">
              <a:defRPr>
                <a:solidFill>
                  <a:schemeClr val="tx1"/>
                </a:solidFill>
                <a:latin typeface="Cambria" pitchFamily="18" charset="0"/>
                <a:ea typeface="宋体" pitchFamily="2" charset="-122"/>
              </a:defRPr>
            </a:lvl4pPr>
            <a:lvl5pPr marL="2057400" indent="-228600" eaLnBrk="0" hangingPunct="0">
              <a:defRPr>
                <a:solidFill>
                  <a:schemeClr val="tx1"/>
                </a:solidFill>
                <a:latin typeface="Cambria" pitchFamily="18" charset="0"/>
                <a:ea typeface="宋体" pitchFamily="2" charset="-122"/>
              </a:defRPr>
            </a:lvl5pPr>
            <a:lvl6pPr marL="2514600" indent="-228600" eaLnBrk="0" fontAlgn="base" hangingPunct="0">
              <a:spcBef>
                <a:spcPct val="0"/>
              </a:spcBef>
              <a:spcAft>
                <a:spcPct val="0"/>
              </a:spcAft>
              <a:defRPr>
                <a:solidFill>
                  <a:schemeClr val="tx1"/>
                </a:solidFill>
                <a:latin typeface="Cambria" pitchFamily="18" charset="0"/>
                <a:ea typeface="宋体" pitchFamily="2" charset="-122"/>
              </a:defRPr>
            </a:lvl6pPr>
            <a:lvl7pPr marL="2971800" indent="-228600" eaLnBrk="0" fontAlgn="base" hangingPunct="0">
              <a:spcBef>
                <a:spcPct val="0"/>
              </a:spcBef>
              <a:spcAft>
                <a:spcPct val="0"/>
              </a:spcAft>
              <a:defRPr>
                <a:solidFill>
                  <a:schemeClr val="tx1"/>
                </a:solidFill>
                <a:latin typeface="Cambria" pitchFamily="18" charset="0"/>
                <a:ea typeface="宋体" pitchFamily="2" charset="-122"/>
              </a:defRPr>
            </a:lvl7pPr>
            <a:lvl8pPr marL="3429000" indent="-228600" eaLnBrk="0" fontAlgn="base" hangingPunct="0">
              <a:spcBef>
                <a:spcPct val="0"/>
              </a:spcBef>
              <a:spcAft>
                <a:spcPct val="0"/>
              </a:spcAft>
              <a:defRPr>
                <a:solidFill>
                  <a:schemeClr val="tx1"/>
                </a:solidFill>
                <a:latin typeface="Cambria" pitchFamily="18" charset="0"/>
                <a:ea typeface="宋体" pitchFamily="2" charset="-122"/>
              </a:defRPr>
            </a:lvl8pPr>
            <a:lvl9pPr marL="3886200" indent="-228600" eaLnBrk="0" fontAlgn="base" hangingPunct="0">
              <a:spcBef>
                <a:spcPct val="0"/>
              </a:spcBef>
              <a:spcAft>
                <a:spcPct val="0"/>
              </a:spcAft>
              <a:defRPr>
                <a:solidFill>
                  <a:schemeClr val="tx1"/>
                </a:solidFill>
                <a:latin typeface="Cambria" pitchFamily="18" charset="0"/>
                <a:ea typeface="宋体" pitchFamily="2" charset="-122"/>
              </a:defRPr>
            </a:lvl9pPr>
          </a:lstStyle>
          <a:p>
            <a:pPr eaLnBrk="1" fontAlgn="base" hangingPunct="1">
              <a:spcBef>
                <a:spcPct val="0"/>
              </a:spcBef>
              <a:spcAft>
                <a:spcPct val="0"/>
              </a:spcAft>
            </a:pPr>
            <a:fld id="{18451F2D-372D-4080-AAB7-1A3F1B72EE92}" type="slidenum">
              <a:rPr lang="zh-CN" altLang="en-US" smtClean="0">
                <a:latin typeface="Calibri" pitchFamily="34" charset="0"/>
              </a:rPr>
              <a:pPr eaLnBrk="1" fontAlgn="base" hangingPunct="1">
                <a:spcBef>
                  <a:spcPct val="0"/>
                </a:spcBef>
                <a:spcAft>
                  <a:spcPct val="0"/>
                </a:spcAft>
              </a:pPr>
              <a:t>10</a:t>
            </a:fld>
            <a:endParaRPr lang="zh-CN" alt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56D67312-0CA3-42BC-8DF4-0BC598EB744E}" type="slidenum">
              <a:rPr lang="en-US" altLang="zh-CN">
                <a:latin typeface="Calibri" pitchFamily="34" charset="0"/>
                <a:ea typeface="宋体" pitchFamily="2" charset="-122"/>
              </a:rPr>
              <a:pPr fontAlgn="base">
                <a:spcBef>
                  <a:spcPct val="0"/>
                </a:spcBef>
                <a:spcAft>
                  <a:spcPct val="0"/>
                </a:spcAft>
              </a:pPr>
              <a:t>115</a:t>
            </a:fld>
            <a:endParaRPr lang="en-US" altLang="zh-CN">
              <a:latin typeface="Calibri" pitchFamily="34" charset="0"/>
              <a:ea typeface="宋体" pitchFamily="2" charset="-122"/>
            </a:endParaRPr>
          </a:p>
        </p:txBody>
      </p:sp>
      <p:sp>
        <p:nvSpPr>
          <p:cNvPr id="2252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十亿个每秒尝试十亿次密钥的芯片平行处理，需要花费</a:t>
            </a:r>
            <a:r>
              <a:rPr lang="en-US" altLang="zh-CN" smtClean="0"/>
              <a:t>10^13</a:t>
            </a:r>
            <a:r>
              <a:rPr lang="zh-CN" altLang="en-US" smtClean="0"/>
              <a:t>年</a:t>
            </a:r>
            <a:r>
              <a:rPr lang="en-US" altLang="zh-CN" smtClean="0"/>
              <a:t>——</a:t>
            </a:r>
            <a:r>
              <a:rPr lang="zh-CN" altLang="en-US" smtClean="0"/>
              <a:t>超过了宇宙年龄</a:t>
            </a:r>
          </a:p>
          <a:p>
            <a:pPr>
              <a:spcBef>
                <a:spcPct val="0"/>
              </a:spcBef>
            </a:pPr>
            <a:r>
              <a:rPr lang="zh-CN" altLang="en-US" smtClean="0"/>
              <a:t>或用</a:t>
            </a:r>
            <a:r>
              <a:rPr lang="en-US" altLang="zh-CN" smtClean="0"/>
              <a:t>10^24</a:t>
            </a:r>
            <a:r>
              <a:rPr lang="zh-CN" altLang="en-US" smtClean="0"/>
              <a:t>个这样的芯片，可在一天内找到密钥</a:t>
            </a:r>
            <a:r>
              <a:rPr lang="en-US" altLang="zh-CN" smtClean="0"/>
              <a:t>——</a:t>
            </a:r>
            <a:r>
              <a:rPr lang="zh-CN" altLang="en-US" smtClean="0"/>
              <a:t>宇宙中没有这么多的硅</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3F5954BF-4B58-4B53-BC87-16DBB4D3F9DF}" type="slidenum">
              <a:rPr lang="en-US" altLang="zh-CN">
                <a:latin typeface="Calibri" pitchFamily="34" charset="0"/>
                <a:ea typeface="宋体" pitchFamily="2" charset="-122"/>
              </a:rPr>
              <a:pPr fontAlgn="base">
                <a:spcBef>
                  <a:spcPct val="0"/>
                </a:spcBef>
                <a:spcAft>
                  <a:spcPct val="0"/>
                </a:spcAft>
              </a:pPr>
              <a:t>116</a:t>
            </a:fld>
            <a:endParaRPr lang="en-US" altLang="zh-CN">
              <a:latin typeface="Calibri" pitchFamily="34" charset="0"/>
              <a:ea typeface="宋体" pitchFamily="2" charset="-122"/>
            </a:endParaRPr>
          </a:p>
        </p:txBody>
      </p:sp>
      <p:sp>
        <p:nvSpPr>
          <p:cNvPr id="226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b</a:t>
            </a:r>
            <a:r>
              <a:rPr lang="zh-CN" altLang="en-US" smtClean="0"/>
              <a:t>是字节数</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3A5931F4-3E59-4553-BB92-7F228DACE222}" type="slidenum">
              <a:rPr lang="en-US" altLang="zh-CN">
                <a:latin typeface="Calibri" pitchFamily="34" charset="0"/>
                <a:ea typeface="宋体" pitchFamily="2" charset="-122"/>
              </a:rPr>
              <a:pPr fontAlgn="base">
                <a:spcBef>
                  <a:spcPct val="0"/>
                </a:spcBef>
                <a:spcAft>
                  <a:spcPct val="0"/>
                </a:spcAft>
              </a:pPr>
              <a:t>117</a:t>
            </a:fld>
            <a:endParaRPr lang="en-US" altLang="zh-CN">
              <a:latin typeface="Calibri" pitchFamily="34" charset="0"/>
              <a:ea typeface="宋体" pitchFamily="2" charset="-122"/>
            </a:endParaRPr>
          </a:p>
        </p:txBody>
      </p:sp>
      <p:sp>
        <p:nvSpPr>
          <p:cNvPr id="227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S[I]</a:t>
            </a:r>
            <a:r>
              <a:rPr lang="zh-CN" altLang="en-US" smtClean="0"/>
              <a:t>由密钥和</a:t>
            </a:r>
            <a:r>
              <a:rPr lang="en-US" altLang="zh-CN" smtClean="0"/>
              <a:t>r/w</a:t>
            </a:r>
            <a:r>
              <a:rPr lang="zh-CN" altLang="en-US" smtClean="0"/>
              <a:t>变换而来，产生</a:t>
            </a:r>
            <a:r>
              <a:rPr lang="en-US" altLang="zh-CN" smtClean="0"/>
              <a:t>2r</a:t>
            </a:r>
            <a:r>
              <a:rPr lang="zh-CN" altLang="en-US" smtClean="0"/>
              <a:t>＋</a:t>
            </a:r>
            <a:r>
              <a:rPr lang="en-US" altLang="zh-CN" smtClean="0"/>
              <a:t>2</a:t>
            </a:r>
            <a:r>
              <a:rPr lang="zh-CN" altLang="en-US" smtClean="0"/>
              <a:t>个子密钥</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DCE4ACBD-F0FE-4349-8811-F1D178604697}" type="slidenum">
              <a:rPr lang="en-US" altLang="zh-CN">
                <a:latin typeface="Calibri" pitchFamily="34" charset="0"/>
                <a:ea typeface="宋体" pitchFamily="2" charset="-122"/>
              </a:rPr>
              <a:pPr fontAlgn="base">
                <a:spcBef>
                  <a:spcPct val="0"/>
                </a:spcBef>
                <a:spcAft>
                  <a:spcPct val="0"/>
                </a:spcAft>
              </a:pPr>
              <a:t>118</a:t>
            </a:fld>
            <a:endParaRPr lang="en-US" altLang="zh-CN">
              <a:latin typeface="Calibri" pitchFamily="34" charset="0"/>
              <a:ea typeface="宋体" pitchFamily="2" charset="-122"/>
            </a:endParaRPr>
          </a:p>
        </p:txBody>
      </p:sp>
      <p:sp>
        <p:nvSpPr>
          <p:cNvPr id="228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cs typeface="Times New Roman" pitchFamily="18" charset="0"/>
              </a:rPr>
              <a:t>1997</a:t>
            </a:r>
            <a:r>
              <a:rPr lang="zh-CN" altLang="en-US" smtClean="0">
                <a:cs typeface="Times New Roman" pitchFamily="18" charset="0"/>
              </a:rPr>
              <a:t>年</a:t>
            </a:r>
            <a:r>
              <a:rPr lang="en-US" altLang="zh-CN" smtClean="0">
                <a:cs typeface="Times New Roman" pitchFamily="18" charset="0"/>
              </a:rPr>
              <a:t>4</a:t>
            </a:r>
            <a:r>
              <a:rPr lang="zh-CN" altLang="en-US" smtClean="0">
                <a:cs typeface="Times New Roman" pitchFamily="18" charset="0"/>
              </a:rPr>
              <a:t>月</a:t>
            </a:r>
            <a:r>
              <a:rPr lang="en-US" altLang="zh-CN" smtClean="0">
                <a:cs typeface="Times New Roman" pitchFamily="18" charset="0"/>
              </a:rPr>
              <a:t>15</a:t>
            </a:r>
            <a:r>
              <a:rPr lang="zh-CN" altLang="en-US" smtClean="0">
                <a:cs typeface="Times New Roman" pitchFamily="18" charset="0"/>
              </a:rPr>
              <a:t>日，（美国）国家标准技术研究所（</a:t>
            </a:r>
            <a:r>
              <a:rPr lang="en-US" altLang="zh-CN" smtClean="0">
                <a:cs typeface="Times New Roman" pitchFamily="18" charset="0"/>
              </a:rPr>
              <a:t>NIST</a:t>
            </a:r>
            <a:r>
              <a:rPr lang="zh-CN" altLang="en-US" smtClean="0">
                <a:cs typeface="Times New Roman" pitchFamily="18" charset="0"/>
              </a:rPr>
              <a:t>）发起征集高级加密标准（</a:t>
            </a:r>
            <a:r>
              <a:rPr lang="en-US" altLang="zh-CN" smtClean="0">
                <a:cs typeface="Times New Roman" pitchFamily="18" charset="0"/>
              </a:rPr>
              <a:t>Advanced Encryption Standard</a:t>
            </a:r>
            <a:r>
              <a:rPr lang="zh-CN" altLang="en-US" smtClean="0">
                <a:cs typeface="Times New Roman" pitchFamily="18" charset="0"/>
              </a:rPr>
              <a:t>）</a:t>
            </a:r>
            <a:r>
              <a:rPr lang="en-US" altLang="zh-CN" smtClean="0">
                <a:cs typeface="Times New Roman" pitchFamily="18" charset="0"/>
              </a:rPr>
              <a:t>AES</a:t>
            </a:r>
            <a:r>
              <a:rPr lang="zh-CN" altLang="en-US" smtClean="0">
                <a:cs typeface="Times New Roman" pitchFamily="18" charset="0"/>
              </a:rPr>
              <a:t>的活动，活动目的是确定一个非保密的、可以公开技术细节的、全球免费使用的分组密码算法，作为新的数据加密标准。</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B397AD79-7477-4AE6-9FF6-3A4766609C28}" type="slidenum">
              <a:rPr lang="en-US" altLang="zh-CN">
                <a:latin typeface="Calibri" pitchFamily="34" charset="0"/>
                <a:ea typeface="宋体" pitchFamily="2" charset="-122"/>
              </a:rPr>
              <a:pPr fontAlgn="base">
                <a:spcBef>
                  <a:spcPct val="0"/>
                </a:spcBef>
                <a:spcAft>
                  <a:spcPct val="0"/>
                </a:spcAft>
              </a:pPr>
              <a:t>119</a:t>
            </a:fld>
            <a:endParaRPr lang="en-US" altLang="zh-CN">
              <a:latin typeface="Calibri" pitchFamily="34" charset="0"/>
              <a:ea typeface="宋体" pitchFamily="2" charset="-122"/>
            </a:endParaRPr>
          </a:p>
        </p:txBody>
      </p:sp>
      <p:sp>
        <p:nvSpPr>
          <p:cNvPr id="2293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前面谈到的算法都是以一个分组（如</a:t>
            </a:r>
            <a:r>
              <a:rPr lang="en-US" altLang="zh-CN" smtClean="0"/>
              <a:t>64</a:t>
            </a:r>
            <a:r>
              <a:rPr lang="zh-CN" altLang="en-US" smtClean="0"/>
              <a:t>位）为单位进行处理。在具体的加密通信过程中，需要考虑如何处理多个这样的分组以及分组之间的关系</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CD39812C-4D5B-4356-8664-EE2FE6C94D22}" type="slidenum">
              <a:rPr lang="en-US" altLang="zh-CN">
                <a:latin typeface="Calibri" pitchFamily="34" charset="0"/>
                <a:ea typeface="宋体" pitchFamily="2" charset="-122"/>
              </a:rPr>
              <a:pPr fontAlgn="base">
                <a:spcBef>
                  <a:spcPct val="0"/>
                </a:spcBef>
                <a:spcAft>
                  <a:spcPct val="0"/>
                </a:spcAft>
              </a:pPr>
              <a:t>120</a:t>
            </a:fld>
            <a:endParaRPr lang="en-US" altLang="zh-CN">
              <a:latin typeface="Calibri" pitchFamily="34" charset="0"/>
              <a:ea typeface="宋体" pitchFamily="2" charset="-122"/>
            </a:endParaRPr>
          </a:p>
        </p:txBody>
      </p:sp>
      <p:sp>
        <p:nvSpPr>
          <p:cNvPr id="230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前面谈到的算法都是以一个分组（如</a:t>
            </a:r>
            <a:r>
              <a:rPr lang="en-US" altLang="zh-CN" smtClean="0"/>
              <a:t>64</a:t>
            </a:r>
            <a:r>
              <a:rPr lang="zh-CN" altLang="en-US" smtClean="0"/>
              <a:t>位）为单位进行处理。在具体的加密通信过程中，需要考虑如何处理多个这样的分组以及分组之间的关系</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39A96CDB-0456-426E-8D14-7C7492AFDF91}" type="slidenum">
              <a:rPr lang="en-US" altLang="zh-CN">
                <a:latin typeface="Calibri" pitchFamily="34" charset="0"/>
                <a:ea typeface="宋体" pitchFamily="2" charset="-122"/>
              </a:rPr>
              <a:pPr fontAlgn="base">
                <a:spcBef>
                  <a:spcPct val="0"/>
                </a:spcBef>
                <a:spcAft>
                  <a:spcPct val="0"/>
                </a:spcAft>
              </a:pPr>
              <a:t>121</a:t>
            </a:fld>
            <a:endParaRPr lang="en-US" altLang="zh-CN">
              <a:latin typeface="Calibri" pitchFamily="34" charset="0"/>
              <a:ea typeface="宋体" pitchFamily="2" charset="-122"/>
            </a:endParaRPr>
          </a:p>
        </p:txBody>
      </p:sp>
      <p:sp>
        <p:nvSpPr>
          <p:cNvPr id="2314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前面谈到的算法都是以一个分组（如</a:t>
            </a:r>
            <a:r>
              <a:rPr lang="en-US" altLang="zh-CN" smtClean="0"/>
              <a:t>64</a:t>
            </a:r>
            <a:r>
              <a:rPr lang="zh-CN" altLang="en-US" smtClean="0"/>
              <a:t>位）为单位进行处理。在具体的加密通信过程中，需要考虑如何处理多个这样的分组以及分组之间的关系</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726D0881-28DA-482A-A743-DEBFF5087CBC}" type="slidenum">
              <a:rPr lang="en-US" altLang="zh-CN">
                <a:latin typeface="Calibri" pitchFamily="34" charset="0"/>
                <a:ea typeface="宋体" pitchFamily="2" charset="-122"/>
              </a:rPr>
              <a:pPr fontAlgn="base">
                <a:spcBef>
                  <a:spcPct val="0"/>
                </a:spcBef>
                <a:spcAft>
                  <a:spcPct val="0"/>
                </a:spcAft>
              </a:pPr>
              <a:t>122</a:t>
            </a:fld>
            <a:endParaRPr lang="en-US" altLang="zh-CN">
              <a:latin typeface="Calibri" pitchFamily="34" charset="0"/>
              <a:ea typeface="宋体" pitchFamily="2" charset="-122"/>
            </a:endParaRPr>
          </a:p>
        </p:txBody>
      </p:sp>
      <p:sp>
        <p:nvSpPr>
          <p:cNvPr id="232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前面谈到的算法都是以一个分组（如</a:t>
            </a:r>
            <a:r>
              <a:rPr lang="en-US" altLang="zh-CN" smtClean="0"/>
              <a:t>64</a:t>
            </a:r>
            <a:r>
              <a:rPr lang="zh-CN" altLang="en-US" smtClean="0"/>
              <a:t>位）为单位进行处理。在具体的加密通信过程中，需要考虑如何处理多个这样的分组以及分组之间的关系</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2885726F-67E4-4A4B-971F-55AD9FF40438}" type="slidenum">
              <a:rPr lang="en-US" altLang="zh-CN">
                <a:latin typeface="Calibri" pitchFamily="34" charset="0"/>
                <a:ea typeface="宋体" pitchFamily="2" charset="-122"/>
              </a:rPr>
              <a:pPr fontAlgn="base">
                <a:spcBef>
                  <a:spcPct val="0"/>
                </a:spcBef>
                <a:spcAft>
                  <a:spcPct val="0"/>
                </a:spcAft>
              </a:pPr>
              <a:t>123</a:t>
            </a:fld>
            <a:endParaRPr lang="en-US" altLang="zh-CN">
              <a:latin typeface="Calibri" pitchFamily="34" charset="0"/>
              <a:ea typeface="宋体" pitchFamily="2" charset="-122"/>
            </a:endParaRPr>
          </a:p>
        </p:txBody>
      </p:sp>
      <p:sp>
        <p:nvSpPr>
          <p:cNvPr id="2334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solidFill>
                  <a:srgbClr val="000099"/>
                </a:solidFill>
                <a:latin typeface="楷体_GB2312"/>
              </a:rPr>
              <a:t>对明文的主动攻击是可能的</a:t>
            </a:r>
          </a:p>
          <a:p>
            <a:pPr>
              <a:spcBef>
                <a:spcPct val="0"/>
              </a:spcBef>
            </a:pPr>
            <a:r>
              <a:rPr lang="zh-CN" altLang="en-US" smtClean="0">
                <a:solidFill>
                  <a:srgbClr val="000099"/>
                </a:solidFill>
                <a:latin typeface="楷体_GB2312"/>
              </a:rPr>
              <a:t>长消息通常有重复的成分</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4AE584F0-65FA-4505-980C-4A7171C386F9}" type="slidenum">
              <a:rPr lang="en-US" altLang="zh-CN">
                <a:latin typeface="Calibri" pitchFamily="34" charset="0"/>
                <a:ea typeface="宋体" pitchFamily="2" charset="-122"/>
              </a:rPr>
              <a:pPr fontAlgn="base">
                <a:spcBef>
                  <a:spcPct val="0"/>
                </a:spcBef>
                <a:spcAft>
                  <a:spcPct val="0"/>
                </a:spcAft>
              </a:pPr>
              <a:t>124</a:t>
            </a:fld>
            <a:endParaRPr lang="en-US" altLang="zh-CN">
              <a:latin typeface="Calibri" pitchFamily="34" charset="0"/>
              <a:ea typeface="宋体" pitchFamily="2" charset="-122"/>
            </a:endParaRPr>
          </a:p>
        </p:txBody>
      </p:sp>
      <p:sp>
        <p:nvSpPr>
          <p:cNvPr id="23449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50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前面谈到的算法都是以一个分组（如</a:t>
            </a:r>
            <a:r>
              <a:rPr lang="en-US" altLang="zh-CN" smtClean="0"/>
              <a:t>64</a:t>
            </a:r>
            <a:r>
              <a:rPr lang="zh-CN" altLang="en-US" smtClean="0"/>
              <a:t>位）为单位进行处理。在具体的加密通信过程中，需要考虑如何处理多个这样的分组以及分组之间的关系</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前面讨论的均为代换密码，明文字母被不同的密文字母代替。置换密码的特点是保持明文所有字母不变，只是利用置换打乱了明文字母的位置和次序</a:t>
            </a:r>
          </a:p>
        </p:txBody>
      </p:sp>
      <p:sp>
        <p:nvSpPr>
          <p:cNvPr id="1966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mbria" pitchFamily="18" charset="0"/>
                <a:ea typeface="宋体" pitchFamily="2" charset="-122"/>
              </a:defRPr>
            </a:lvl1pPr>
            <a:lvl2pPr marL="742950" indent="-285750" eaLnBrk="0" hangingPunct="0">
              <a:defRPr>
                <a:solidFill>
                  <a:schemeClr val="tx1"/>
                </a:solidFill>
                <a:latin typeface="Cambria" pitchFamily="18" charset="0"/>
                <a:ea typeface="宋体" pitchFamily="2" charset="-122"/>
              </a:defRPr>
            </a:lvl2pPr>
            <a:lvl3pPr marL="1143000" indent="-228600" eaLnBrk="0" hangingPunct="0">
              <a:defRPr>
                <a:solidFill>
                  <a:schemeClr val="tx1"/>
                </a:solidFill>
                <a:latin typeface="Cambria" pitchFamily="18" charset="0"/>
                <a:ea typeface="宋体" pitchFamily="2" charset="-122"/>
              </a:defRPr>
            </a:lvl3pPr>
            <a:lvl4pPr marL="1600200" indent="-228600" eaLnBrk="0" hangingPunct="0">
              <a:defRPr>
                <a:solidFill>
                  <a:schemeClr val="tx1"/>
                </a:solidFill>
                <a:latin typeface="Cambria" pitchFamily="18" charset="0"/>
                <a:ea typeface="宋体" pitchFamily="2" charset="-122"/>
              </a:defRPr>
            </a:lvl4pPr>
            <a:lvl5pPr marL="2057400" indent="-228600" eaLnBrk="0" hangingPunct="0">
              <a:defRPr>
                <a:solidFill>
                  <a:schemeClr val="tx1"/>
                </a:solidFill>
                <a:latin typeface="Cambria" pitchFamily="18" charset="0"/>
                <a:ea typeface="宋体" pitchFamily="2" charset="-122"/>
              </a:defRPr>
            </a:lvl5pPr>
            <a:lvl6pPr marL="2514600" indent="-228600" eaLnBrk="0" fontAlgn="base" hangingPunct="0">
              <a:spcBef>
                <a:spcPct val="0"/>
              </a:spcBef>
              <a:spcAft>
                <a:spcPct val="0"/>
              </a:spcAft>
              <a:defRPr>
                <a:solidFill>
                  <a:schemeClr val="tx1"/>
                </a:solidFill>
                <a:latin typeface="Cambria" pitchFamily="18" charset="0"/>
                <a:ea typeface="宋体" pitchFamily="2" charset="-122"/>
              </a:defRPr>
            </a:lvl6pPr>
            <a:lvl7pPr marL="2971800" indent="-228600" eaLnBrk="0" fontAlgn="base" hangingPunct="0">
              <a:spcBef>
                <a:spcPct val="0"/>
              </a:spcBef>
              <a:spcAft>
                <a:spcPct val="0"/>
              </a:spcAft>
              <a:defRPr>
                <a:solidFill>
                  <a:schemeClr val="tx1"/>
                </a:solidFill>
                <a:latin typeface="Cambria" pitchFamily="18" charset="0"/>
                <a:ea typeface="宋体" pitchFamily="2" charset="-122"/>
              </a:defRPr>
            </a:lvl7pPr>
            <a:lvl8pPr marL="3429000" indent="-228600" eaLnBrk="0" fontAlgn="base" hangingPunct="0">
              <a:spcBef>
                <a:spcPct val="0"/>
              </a:spcBef>
              <a:spcAft>
                <a:spcPct val="0"/>
              </a:spcAft>
              <a:defRPr>
                <a:solidFill>
                  <a:schemeClr val="tx1"/>
                </a:solidFill>
                <a:latin typeface="Cambria" pitchFamily="18" charset="0"/>
                <a:ea typeface="宋体" pitchFamily="2" charset="-122"/>
              </a:defRPr>
            </a:lvl8pPr>
            <a:lvl9pPr marL="3886200" indent="-228600" eaLnBrk="0" fontAlgn="base" hangingPunct="0">
              <a:spcBef>
                <a:spcPct val="0"/>
              </a:spcBef>
              <a:spcAft>
                <a:spcPct val="0"/>
              </a:spcAft>
              <a:defRPr>
                <a:solidFill>
                  <a:schemeClr val="tx1"/>
                </a:solidFill>
                <a:latin typeface="Cambria" pitchFamily="18" charset="0"/>
                <a:ea typeface="宋体" pitchFamily="2" charset="-122"/>
              </a:defRPr>
            </a:lvl9pPr>
          </a:lstStyle>
          <a:p>
            <a:pPr eaLnBrk="1" fontAlgn="base" hangingPunct="1">
              <a:spcBef>
                <a:spcPct val="0"/>
              </a:spcBef>
              <a:spcAft>
                <a:spcPct val="0"/>
              </a:spcAft>
            </a:pPr>
            <a:fld id="{70DF6817-440F-4322-A07A-4F585F6424B2}" type="slidenum">
              <a:rPr lang="zh-CN" altLang="en-US" smtClean="0">
                <a:latin typeface="Calibri" pitchFamily="34" charset="0"/>
              </a:rPr>
              <a:pPr eaLnBrk="1" fontAlgn="base" hangingPunct="1">
                <a:spcBef>
                  <a:spcPct val="0"/>
                </a:spcBef>
                <a:spcAft>
                  <a:spcPct val="0"/>
                </a:spcAft>
              </a:pPr>
              <a:t>14</a:t>
            </a:fld>
            <a:endParaRPr lang="zh-CN" altLang="en-US" smtClean="0">
              <a:latin typeface="Calibr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96A13823-7CB5-4745-8A8B-E69CF32772F5}" type="slidenum">
              <a:rPr lang="en-US" altLang="zh-CN">
                <a:latin typeface="Calibri" pitchFamily="34" charset="0"/>
                <a:ea typeface="宋体" pitchFamily="2" charset="-122"/>
              </a:rPr>
              <a:pPr fontAlgn="base">
                <a:spcBef>
                  <a:spcPct val="0"/>
                </a:spcBef>
                <a:spcAft>
                  <a:spcPct val="0"/>
                </a:spcAft>
              </a:pPr>
              <a:t>125</a:t>
            </a:fld>
            <a:endParaRPr lang="en-US" altLang="zh-CN">
              <a:latin typeface="Calibri" pitchFamily="34" charset="0"/>
              <a:ea typeface="宋体" pitchFamily="2" charset="-122"/>
            </a:endParaRPr>
          </a:p>
        </p:txBody>
      </p:sp>
      <p:sp>
        <p:nvSpPr>
          <p:cNvPr id="23552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前面谈到的算法都是以一个分组（如</a:t>
            </a:r>
            <a:r>
              <a:rPr lang="en-US" altLang="zh-CN" smtClean="0"/>
              <a:t>64</a:t>
            </a:r>
            <a:r>
              <a:rPr lang="zh-CN" altLang="en-US" smtClean="0"/>
              <a:t>位）为单位进行处理。在具体的加密通信过程中，需要考虑如何处理多个这样的分组以及分组之间的关系</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E5808557-FBCB-4A0E-97B3-8E82C1057AB1}" type="slidenum">
              <a:rPr lang="en-US" altLang="zh-CN">
                <a:latin typeface="Calibri" pitchFamily="34" charset="0"/>
                <a:ea typeface="宋体" pitchFamily="2" charset="-122"/>
              </a:rPr>
              <a:pPr fontAlgn="base">
                <a:spcBef>
                  <a:spcPct val="0"/>
                </a:spcBef>
                <a:spcAft>
                  <a:spcPct val="0"/>
                </a:spcAft>
              </a:pPr>
              <a:t>126</a:t>
            </a:fld>
            <a:endParaRPr lang="en-US" altLang="zh-CN">
              <a:latin typeface="Calibri" pitchFamily="34" charset="0"/>
              <a:ea typeface="宋体" pitchFamily="2" charset="-122"/>
            </a:endParaRPr>
          </a:p>
        </p:txBody>
      </p:sp>
      <p:sp>
        <p:nvSpPr>
          <p:cNvPr id="2365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solidFill>
                  <a:srgbClr val="000099"/>
                </a:solidFill>
                <a:latin typeface="楷体_GB2312"/>
              </a:rPr>
              <a:t>对明文的主动攻击是可能的</a:t>
            </a:r>
          </a:p>
          <a:p>
            <a:pPr>
              <a:spcBef>
                <a:spcPct val="0"/>
              </a:spcBef>
            </a:pPr>
            <a:r>
              <a:rPr lang="zh-CN" altLang="en-US" smtClean="0">
                <a:solidFill>
                  <a:srgbClr val="000099"/>
                </a:solidFill>
                <a:latin typeface="楷体_GB2312"/>
              </a:rPr>
              <a:t>长消息通常有重复的成分</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4128012A-677F-4E06-8624-23E785FEBA80}" type="slidenum">
              <a:rPr lang="en-US" altLang="zh-CN">
                <a:latin typeface="Calibri" pitchFamily="34" charset="0"/>
                <a:ea typeface="宋体" pitchFamily="2" charset="-122"/>
              </a:rPr>
              <a:pPr fontAlgn="base">
                <a:spcBef>
                  <a:spcPct val="0"/>
                </a:spcBef>
                <a:spcAft>
                  <a:spcPct val="0"/>
                </a:spcAft>
              </a:pPr>
              <a:t>127</a:t>
            </a:fld>
            <a:endParaRPr lang="en-US" altLang="zh-CN">
              <a:latin typeface="Calibri" pitchFamily="34" charset="0"/>
              <a:ea typeface="宋体" pitchFamily="2" charset="-122"/>
            </a:endParaRPr>
          </a:p>
        </p:txBody>
      </p:sp>
      <p:sp>
        <p:nvSpPr>
          <p:cNvPr id="2375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F7D407C2-6242-4E05-86E1-03A9474F82F5}" type="slidenum">
              <a:rPr lang="en-US" altLang="zh-CN">
                <a:latin typeface="Calibri" pitchFamily="34" charset="0"/>
                <a:ea typeface="宋体" pitchFamily="2" charset="-122"/>
              </a:rPr>
              <a:pPr fontAlgn="base">
                <a:spcBef>
                  <a:spcPct val="0"/>
                </a:spcBef>
                <a:spcAft>
                  <a:spcPct val="0"/>
                </a:spcAft>
              </a:pPr>
              <a:t>128</a:t>
            </a:fld>
            <a:endParaRPr lang="en-US" altLang="zh-CN">
              <a:latin typeface="Calibri" pitchFamily="34" charset="0"/>
              <a:ea typeface="宋体" pitchFamily="2" charset="-122"/>
            </a:endParaRPr>
          </a:p>
        </p:txBody>
      </p:sp>
      <p:sp>
        <p:nvSpPr>
          <p:cNvPr id="2385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latin typeface="宋体" pitchFamily="2" charset="-122"/>
              </a:rPr>
              <a:t>用</a:t>
            </a:r>
            <a:r>
              <a:rPr lang="en-US" altLang="zh-CN" smtClean="0">
                <a:latin typeface="宋体" pitchFamily="2" charset="-122"/>
              </a:rPr>
              <a:t>64</a:t>
            </a:r>
            <a:r>
              <a:rPr lang="zh-CN" altLang="en-US" smtClean="0">
                <a:latin typeface="宋体" pitchFamily="2" charset="-122"/>
              </a:rPr>
              <a:t>位</a:t>
            </a:r>
            <a:r>
              <a:rPr lang="en-US" altLang="zh-CN" smtClean="0">
                <a:latin typeface="宋体" pitchFamily="2" charset="-122"/>
              </a:rPr>
              <a:t>IV</a:t>
            </a:r>
            <a:r>
              <a:rPr lang="zh-CN" altLang="en-US" smtClean="0">
                <a:latin typeface="宋体" pitchFamily="2" charset="-122"/>
              </a:rPr>
              <a:t>填充移位寄存器，加密后最左端的</a:t>
            </a:r>
            <a:r>
              <a:rPr lang="en-US" altLang="zh-CN" smtClean="0">
                <a:latin typeface="宋体" pitchFamily="2" charset="-122"/>
              </a:rPr>
              <a:t>8</a:t>
            </a:r>
            <a:r>
              <a:rPr lang="zh-CN" altLang="en-US" smtClean="0">
                <a:latin typeface="宋体" pitchFamily="2" charset="-122"/>
              </a:rPr>
              <a:t>位与明文最初</a:t>
            </a:r>
            <a:r>
              <a:rPr lang="en-US" altLang="zh-CN" smtClean="0">
                <a:latin typeface="宋体" pitchFamily="2" charset="-122"/>
              </a:rPr>
              <a:t>8</a:t>
            </a:r>
            <a:r>
              <a:rPr lang="zh-CN" altLang="en-US" smtClean="0">
                <a:latin typeface="宋体" pitchFamily="2" charset="-122"/>
              </a:rPr>
              <a:t>位异或得到密文，然后左移</a:t>
            </a:r>
            <a:r>
              <a:rPr lang="en-US" altLang="zh-CN" smtClean="0">
                <a:latin typeface="宋体" pitchFamily="2" charset="-122"/>
              </a:rPr>
              <a:t>8</a:t>
            </a:r>
            <a:r>
              <a:rPr lang="zh-CN" altLang="en-US" smtClean="0">
                <a:latin typeface="宋体" pitchFamily="2" charset="-122"/>
              </a:rPr>
              <a:t>位，密文填充右</a:t>
            </a:r>
            <a:r>
              <a:rPr lang="en-US" altLang="zh-CN" smtClean="0">
                <a:latin typeface="宋体" pitchFamily="2" charset="-122"/>
              </a:rPr>
              <a:t>8</a:t>
            </a:r>
            <a:r>
              <a:rPr lang="zh-CN" altLang="en-US" smtClean="0">
                <a:latin typeface="宋体" pitchFamily="2" charset="-122"/>
              </a:rPr>
              <a:t>位</a:t>
            </a:r>
            <a:r>
              <a:rPr lang="en-US" altLang="zh-CN" smtClean="0"/>
              <a:t>……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4BCFFAEC-64A8-4DE1-A492-16EC72B26BC3}" type="slidenum">
              <a:rPr lang="en-US" altLang="zh-CN">
                <a:latin typeface="Calibri" pitchFamily="34" charset="0"/>
                <a:ea typeface="宋体" pitchFamily="2" charset="-122"/>
              </a:rPr>
              <a:pPr fontAlgn="base">
                <a:spcBef>
                  <a:spcPct val="0"/>
                </a:spcBef>
                <a:spcAft>
                  <a:spcPct val="0"/>
                </a:spcAft>
              </a:pPr>
              <a:t>129</a:t>
            </a:fld>
            <a:endParaRPr lang="en-US" altLang="zh-CN">
              <a:latin typeface="Calibri" pitchFamily="34" charset="0"/>
              <a:ea typeface="宋体" pitchFamily="2" charset="-122"/>
            </a:endParaRPr>
          </a:p>
        </p:txBody>
      </p:sp>
      <p:sp>
        <p:nvSpPr>
          <p:cNvPr id="2396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1</a:t>
            </a:r>
            <a:r>
              <a:rPr lang="zh-CN" altLang="en-US" smtClean="0"/>
              <a:t>个字节的密文错误会影响</a:t>
            </a:r>
            <a:r>
              <a:rPr lang="en-US" altLang="zh-CN" smtClean="0"/>
              <a:t>9</a:t>
            </a:r>
            <a:r>
              <a:rPr lang="zh-CN" altLang="en-US" smtClean="0"/>
              <a:t>个字节的错误</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8ECA8728-4C0A-4DF6-A12C-87FF012FA873}" type="slidenum">
              <a:rPr lang="en-US" altLang="zh-CN">
                <a:latin typeface="Calibri" pitchFamily="34" charset="0"/>
                <a:ea typeface="宋体" pitchFamily="2" charset="-122"/>
              </a:rPr>
              <a:pPr fontAlgn="base">
                <a:spcBef>
                  <a:spcPct val="0"/>
                </a:spcBef>
                <a:spcAft>
                  <a:spcPct val="0"/>
                </a:spcAft>
              </a:pPr>
              <a:t>130</a:t>
            </a:fld>
            <a:endParaRPr lang="en-US" altLang="zh-CN">
              <a:latin typeface="Calibri" pitchFamily="34" charset="0"/>
              <a:ea typeface="宋体" pitchFamily="2" charset="-122"/>
            </a:endParaRPr>
          </a:p>
        </p:txBody>
      </p:sp>
      <p:sp>
        <p:nvSpPr>
          <p:cNvPr id="2406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F2BF9539-4EA8-4D58-90FE-0BEB30F55C67}" type="slidenum">
              <a:rPr lang="en-US" altLang="zh-CN">
                <a:latin typeface="Calibri" pitchFamily="34" charset="0"/>
                <a:ea typeface="宋体" pitchFamily="2" charset="-122"/>
              </a:rPr>
              <a:pPr fontAlgn="base">
                <a:spcBef>
                  <a:spcPct val="0"/>
                </a:spcBef>
                <a:spcAft>
                  <a:spcPct val="0"/>
                </a:spcAft>
              </a:pPr>
              <a:t>131</a:t>
            </a:fld>
            <a:endParaRPr lang="en-US" altLang="zh-CN">
              <a:latin typeface="Calibri" pitchFamily="34" charset="0"/>
              <a:ea typeface="宋体" pitchFamily="2" charset="-122"/>
            </a:endParaRPr>
          </a:p>
        </p:txBody>
      </p:sp>
      <p:sp>
        <p:nvSpPr>
          <p:cNvPr id="2416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latin typeface="宋体" pitchFamily="2" charset="-122"/>
              </a:rPr>
              <a:t>用</a:t>
            </a:r>
            <a:r>
              <a:rPr lang="en-US" altLang="zh-CN" smtClean="0">
                <a:latin typeface="宋体" pitchFamily="2" charset="-122"/>
              </a:rPr>
              <a:t>IV</a:t>
            </a:r>
            <a:r>
              <a:rPr lang="zh-CN" altLang="en-US" smtClean="0">
                <a:latin typeface="宋体" pitchFamily="2" charset="-122"/>
              </a:rPr>
              <a:t>填充移位寄存器，加密后最左端的</a:t>
            </a:r>
            <a:r>
              <a:rPr lang="en-US" altLang="zh-CN" smtClean="0">
                <a:latin typeface="宋体" pitchFamily="2" charset="-122"/>
              </a:rPr>
              <a:t>8</a:t>
            </a:r>
            <a:r>
              <a:rPr lang="zh-CN" altLang="en-US" smtClean="0">
                <a:latin typeface="宋体" pitchFamily="2" charset="-122"/>
              </a:rPr>
              <a:t>位与明文最初</a:t>
            </a:r>
            <a:r>
              <a:rPr lang="en-US" altLang="zh-CN" smtClean="0">
                <a:latin typeface="宋体" pitchFamily="2" charset="-122"/>
              </a:rPr>
              <a:t>8</a:t>
            </a:r>
            <a:r>
              <a:rPr lang="zh-CN" altLang="en-US" smtClean="0">
                <a:latin typeface="宋体" pitchFamily="2" charset="-122"/>
              </a:rPr>
              <a:t>位异或得到密文，然后左移</a:t>
            </a:r>
            <a:r>
              <a:rPr lang="en-US" altLang="zh-CN" smtClean="0">
                <a:latin typeface="宋体" pitchFamily="2" charset="-122"/>
              </a:rPr>
              <a:t>8</a:t>
            </a:r>
            <a:r>
              <a:rPr lang="zh-CN" altLang="en-US" smtClean="0">
                <a:latin typeface="宋体" pitchFamily="2" charset="-122"/>
              </a:rPr>
              <a:t>位，加密后最左端的</a:t>
            </a:r>
            <a:r>
              <a:rPr lang="en-US" altLang="zh-CN" smtClean="0">
                <a:latin typeface="宋体" pitchFamily="2" charset="-122"/>
              </a:rPr>
              <a:t>8</a:t>
            </a:r>
            <a:r>
              <a:rPr lang="zh-CN" altLang="en-US" smtClean="0">
                <a:latin typeface="宋体" pitchFamily="2" charset="-122"/>
              </a:rPr>
              <a:t>位填充右</a:t>
            </a:r>
            <a:r>
              <a:rPr lang="en-US" altLang="zh-CN" smtClean="0">
                <a:latin typeface="宋体" pitchFamily="2" charset="-122"/>
              </a:rPr>
              <a:t>8</a:t>
            </a:r>
            <a:r>
              <a:rPr lang="zh-CN" altLang="en-US" smtClean="0">
                <a:latin typeface="宋体" pitchFamily="2" charset="-122"/>
              </a:rPr>
              <a:t>位</a:t>
            </a:r>
            <a:r>
              <a:rPr lang="en-US" altLang="zh-CN" smtClean="0"/>
              <a:t>…… </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68FFF93A-5DE6-4D2D-8602-1023A3673F45}" type="slidenum">
              <a:rPr lang="en-US" altLang="zh-CN">
                <a:latin typeface="Calibri" pitchFamily="34" charset="0"/>
                <a:ea typeface="宋体" pitchFamily="2" charset="-122"/>
              </a:rPr>
              <a:pPr fontAlgn="base">
                <a:spcBef>
                  <a:spcPct val="0"/>
                </a:spcBef>
                <a:spcAft>
                  <a:spcPct val="0"/>
                </a:spcAft>
              </a:pPr>
              <a:t>132</a:t>
            </a:fld>
            <a:endParaRPr lang="en-US" altLang="zh-CN">
              <a:latin typeface="Calibri" pitchFamily="34" charset="0"/>
              <a:ea typeface="宋体" pitchFamily="2" charset="-122"/>
            </a:endParaRPr>
          </a:p>
        </p:txBody>
      </p:sp>
      <p:sp>
        <p:nvSpPr>
          <p:cNvPr id="2426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1</a:t>
            </a:r>
            <a:r>
              <a:rPr lang="zh-CN" altLang="en-US" smtClean="0"/>
              <a:t>个字节的密文错误会影响</a:t>
            </a:r>
            <a:r>
              <a:rPr lang="en-US" altLang="zh-CN" smtClean="0"/>
              <a:t>9</a:t>
            </a:r>
            <a:r>
              <a:rPr lang="zh-CN" altLang="en-US" smtClean="0"/>
              <a:t>个字节的错误</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D7011-C7B8-4A61-8CEE-48A2CE322722}" type="slidenum">
              <a:rPr lang="en-US" altLang="zh-CN"/>
              <a:pPr/>
              <a:t>133</a:t>
            </a:fld>
            <a:endParaRPr lang="en-US" altLang="zh-CN"/>
          </a:p>
        </p:txBody>
      </p:sp>
      <p:sp>
        <p:nvSpPr>
          <p:cNvPr id="1761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61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US" altLang="zh-CN"/>
              <a:t>Stallings Fig 3.15</a:t>
            </a:r>
            <a:endParaRPr lang="en-AU"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A2EFC13D-B1DD-42C7-AD3C-72A013960267}" type="slidenum">
              <a:rPr lang="en-US" altLang="zh-CN">
                <a:latin typeface="Calibri" pitchFamily="34" charset="0"/>
                <a:ea typeface="宋体" pitchFamily="2" charset="-122"/>
              </a:rPr>
              <a:pPr fontAlgn="base">
                <a:spcBef>
                  <a:spcPct val="0"/>
                </a:spcBef>
                <a:spcAft>
                  <a:spcPct val="0"/>
                </a:spcAft>
              </a:pPr>
              <a:t>137</a:t>
            </a:fld>
            <a:endParaRPr lang="en-US" altLang="zh-CN">
              <a:latin typeface="Calibri" pitchFamily="34" charset="0"/>
              <a:ea typeface="宋体" pitchFamily="2" charset="-122"/>
            </a:endParaRPr>
          </a:p>
        </p:txBody>
      </p:sp>
      <p:sp>
        <p:nvSpPr>
          <p:cNvPr id="2437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1</a:t>
            </a:r>
            <a:r>
              <a:rPr lang="zh-CN" altLang="en-US" smtClean="0"/>
              <a:t>个字节的密文错误会影响</a:t>
            </a:r>
            <a:r>
              <a:rPr lang="en-US" altLang="zh-CN" smtClean="0"/>
              <a:t>9</a:t>
            </a:r>
            <a:r>
              <a:rPr lang="zh-CN" altLang="en-US" smtClean="0"/>
              <a:t>个字节的错误</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spcBef>
                <a:spcPct val="0"/>
              </a:spcBef>
            </a:pPr>
            <a:r>
              <a:rPr lang="zh-CN" altLang="en-US" dirty="0" smtClean="0"/>
              <a:t>无法在高带宽的信道上使用。</a:t>
            </a:r>
            <a:r>
              <a:rPr lang="en-US" altLang="zh-CN" dirty="0" smtClean="0"/>
              <a:t>1M</a:t>
            </a:r>
            <a:r>
              <a:rPr lang="zh-CN" altLang="en-US" dirty="0" smtClean="0"/>
              <a:t>带宽上通信</a:t>
            </a:r>
            <a:r>
              <a:rPr lang="en-US" altLang="zh-CN" dirty="0" smtClean="0"/>
              <a:t>24</a:t>
            </a:r>
            <a:r>
              <a:rPr lang="zh-CN" altLang="en-US" dirty="0" smtClean="0"/>
              <a:t>小时就需要</a:t>
            </a:r>
            <a:r>
              <a:rPr lang="en-US" altLang="zh-CN" dirty="0" smtClean="0"/>
              <a:t>90G</a:t>
            </a:r>
            <a:r>
              <a:rPr lang="zh-CN" altLang="en-US" dirty="0" smtClean="0"/>
              <a:t>的乱码本</a:t>
            </a:r>
          </a:p>
          <a:p>
            <a:pPr eaLnBrk="1" hangingPunct="1">
              <a:spcBef>
                <a:spcPct val="0"/>
              </a:spcBef>
            </a:pPr>
            <a:r>
              <a:rPr lang="zh-CN" altLang="en-US" dirty="0" smtClean="0">
                <a:latin typeface="宋体" pitchFamily="2" charset="-122"/>
              </a:rPr>
              <a:t>必须保证发送者和接收者完全同步</a:t>
            </a:r>
            <a:r>
              <a:rPr lang="zh-CN" altLang="en-US" dirty="0" smtClean="0"/>
              <a:t> </a:t>
            </a:r>
          </a:p>
          <a:p>
            <a:pPr eaLnBrk="1" hangingPunct="1">
              <a:spcBef>
                <a:spcPct val="0"/>
              </a:spcBef>
            </a:pPr>
            <a:endParaRPr lang="zh-CN" altLang="en-US" dirty="0" smtClean="0"/>
          </a:p>
        </p:txBody>
      </p:sp>
      <p:sp>
        <p:nvSpPr>
          <p:cNvPr id="198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mbria" pitchFamily="18" charset="0"/>
                <a:ea typeface="宋体" pitchFamily="2" charset="-122"/>
              </a:defRPr>
            </a:lvl1pPr>
            <a:lvl2pPr marL="742950" indent="-285750" eaLnBrk="0" hangingPunct="0">
              <a:defRPr>
                <a:solidFill>
                  <a:schemeClr val="tx1"/>
                </a:solidFill>
                <a:latin typeface="Cambria" pitchFamily="18" charset="0"/>
                <a:ea typeface="宋体" pitchFamily="2" charset="-122"/>
              </a:defRPr>
            </a:lvl2pPr>
            <a:lvl3pPr marL="1143000" indent="-228600" eaLnBrk="0" hangingPunct="0">
              <a:defRPr>
                <a:solidFill>
                  <a:schemeClr val="tx1"/>
                </a:solidFill>
                <a:latin typeface="Cambria" pitchFamily="18" charset="0"/>
                <a:ea typeface="宋体" pitchFamily="2" charset="-122"/>
              </a:defRPr>
            </a:lvl3pPr>
            <a:lvl4pPr marL="1600200" indent="-228600" eaLnBrk="0" hangingPunct="0">
              <a:defRPr>
                <a:solidFill>
                  <a:schemeClr val="tx1"/>
                </a:solidFill>
                <a:latin typeface="Cambria" pitchFamily="18" charset="0"/>
                <a:ea typeface="宋体" pitchFamily="2" charset="-122"/>
              </a:defRPr>
            </a:lvl4pPr>
            <a:lvl5pPr marL="2057400" indent="-228600" eaLnBrk="0" hangingPunct="0">
              <a:defRPr>
                <a:solidFill>
                  <a:schemeClr val="tx1"/>
                </a:solidFill>
                <a:latin typeface="Cambria" pitchFamily="18" charset="0"/>
                <a:ea typeface="宋体" pitchFamily="2" charset="-122"/>
              </a:defRPr>
            </a:lvl5pPr>
            <a:lvl6pPr marL="2514600" indent="-228600" eaLnBrk="0" fontAlgn="base" hangingPunct="0">
              <a:spcBef>
                <a:spcPct val="0"/>
              </a:spcBef>
              <a:spcAft>
                <a:spcPct val="0"/>
              </a:spcAft>
              <a:defRPr>
                <a:solidFill>
                  <a:schemeClr val="tx1"/>
                </a:solidFill>
                <a:latin typeface="Cambria" pitchFamily="18" charset="0"/>
                <a:ea typeface="宋体" pitchFamily="2" charset="-122"/>
              </a:defRPr>
            </a:lvl6pPr>
            <a:lvl7pPr marL="2971800" indent="-228600" eaLnBrk="0" fontAlgn="base" hangingPunct="0">
              <a:spcBef>
                <a:spcPct val="0"/>
              </a:spcBef>
              <a:spcAft>
                <a:spcPct val="0"/>
              </a:spcAft>
              <a:defRPr>
                <a:solidFill>
                  <a:schemeClr val="tx1"/>
                </a:solidFill>
                <a:latin typeface="Cambria" pitchFamily="18" charset="0"/>
                <a:ea typeface="宋体" pitchFamily="2" charset="-122"/>
              </a:defRPr>
            </a:lvl7pPr>
            <a:lvl8pPr marL="3429000" indent="-228600" eaLnBrk="0" fontAlgn="base" hangingPunct="0">
              <a:spcBef>
                <a:spcPct val="0"/>
              </a:spcBef>
              <a:spcAft>
                <a:spcPct val="0"/>
              </a:spcAft>
              <a:defRPr>
                <a:solidFill>
                  <a:schemeClr val="tx1"/>
                </a:solidFill>
                <a:latin typeface="Cambria" pitchFamily="18" charset="0"/>
                <a:ea typeface="宋体" pitchFamily="2" charset="-122"/>
              </a:defRPr>
            </a:lvl8pPr>
            <a:lvl9pPr marL="3886200" indent="-228600" eaLnBrk="0" fontAlgn="base" hangingPunct="0">
              <a:spcBef>
                <a:spcPct val="0"/>
              </a:spcBef>
              <a:spcAft>
                <a:spcPct val="0"/>
              </a:spcAft>
              <a:defRPr>
                <a:solidFill>
                  <a:schemeClr val="tx1"/>
                </a:solidFill>
                <a:latin typeface="Cambria" pitchFamily="18" charset="0"/>
                <a:ea typeface="宋体" pitchFamily="2" charset="-122"/>
              </a:defRPr>
            </a:lvl9pPr>
          </a:lstStyle>
          <a:p>
            <a:pPr eaLnBrk="1" fontAlgn="base" hangingPunct="1">
              <a:spcBef>
                <a:spcPct val="0"/>
              </a:spcBef>
              <a:spcAft>
                <a:spcPct val="0"/>
              </a:spcAft>
            </a:pPr>
            <a:fld id="{7CC6C37F-30BC-4F2C-8EBF-94F071AE064D}" type="slidenum">
              <a:rPr lang="zh-CN" altLang="en-US" smtClean="0">
                <a:latin typeface="Calibri" pitchFamily="34" charset="0"/>
              </a:rPr>
              <a:pPr eaLnBrk="1" fontAlgn="base" hangingPunct="1">
                <a:spcBef>
                  <a:spcPct val="0"/>
                </a:spcBef>
                <a:spcAft>
                  <a:spcPct val="0"/>
                </a:spcAft>
              </a:pPr>
              <a:t>24</a:t>
            </a:fld>
            <a:endParaRPr lang="zh-CN" altLang="en-US" smtClean="0">
              <a:latin typeface="Calibr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9B5E6163-10E5-49CC-9A62-92E3D348B67B}" type="slidenum">
              <a:rPr lang="en-US" altLang="zh-CN" smtClean="0">
                <a:ea typeface="宋体" charset="-122"/>
              </a:rPr>
              <a:pPr/>
              <a:t>139</a:t>
            </a:fld>
            <a:endParaRPr lang="en-US" altLang="zh-CN" smtClean="0">
              <a:ea typeface="宋体" charset="-122"/>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r>
              <a:rPr lang="zh-CN" altLang="en-US" smtClean="0">
                <a:ea typeface="宋体" charset="-122"/>
              </a:rPr>
              <a:t>通信加密模型</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DCFC431A-7E8F-413F-A513-4B86234EE849}" type="slidenum">
              <a:rPr lang="en-US" altLang="zh-CN" smtClean="0">
                <a:ea typeface="宋体" charset="-122"/>
              </a:rPr>
              <a:pPr/>
              <a:t>140</a:t>
            </a:fld>
            <a:endParaRPr lang="en-US" altLang="zh-CN" smtClean="0">
              <a:ea typeface="宋体" charset="-122"/>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r>
              <a:rPr lang="zh-CN" altLang="en-US" smtClean="0">
                <a:ea typeface="宋体" charset="-122"/>
              </a:rPr>
              <a:t>通信加密模型</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531DA92-9802-4655-9F88-1F8A7B22E191}" type="slidenum">
              <a:rPr lang="en-US" altLang="zh-CN" smtClean="0">
                <a:ea typeface="宋体" charset="-122"/>
              </a:rPr>
              <a:pPr/>
              <a:t>141</a:t>
            </a:fld>
            <a:endParaRPr lang="en-US" altLang="zh-CN" smtClean="0">
              <a:ea typeface="宋体" charset="-122"/>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r>
              <a:rPr lang="zh-CN" altLang="en-US" dirty="0" smtClean="0">
                <a:ea typeface="宋体" charset="-122"/>
              </a:rPr>
              <a:t>通信加密模型</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2E4BEC6-CB8C-47B2-90CB-DA7C48B2E92C}" type="slidenum">
              <a:rPr lang="en-US" altLang="zh-CN" smtClean="0">
                <a:ea typeface="宋体" charset="-122"/>
              </a:rPr>
              <a:pPr/>
              <a:t>142</a:t>
            </a:fld>
            <a:endParaRPr lang="en-US" altLang="zh-CN" smtClean="0">
              <a:ea typeface="宋体" charset="-122"/>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3FC8791-AA58-4CA5-BF4F-045B7C1D5301}" type="slidenum">
              <a:rPr lang="en-US" altLang="zh-CN" smtClean="0">
                <a:ea typeface="宋体" charset="-122"/>
              </a:rPr>
              <a:pPr/>
              <a:t>143</a:t>
            </a:fld>
            <a:endParaRPr lang="en-US" altLang="zh-CN" smtClean="0">
              <a:ea typeface="宋体" charset="-122"/>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8EA757C-B2A1-4960-A395-44ECF9175C6D}" type="slidenum">
              <a:rPr lang="en-US" altLang="zh-CN" smtClean="0">
                <a:ea typeface="宋体" charset="-122"/>
              </a:rPr>
              <a:pPr/>
              <a:t>144</a:t>
            </a:fld>
            <a:endParaRPr lang="en-US" altLang="zh-CN" smtClean="0">
              <a:ea typeface="宋体" charset="-122"/>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7C5EB63-7645-4990-825F-0F7AA61C2363}" type="slidenum">
              <a:rPr lang="en-US" altLang="zh-CN" smtClean="0">
                <a:ea typeface="宋体" charset="-122"/>
              </a:rPr>
              <a:pPr/>
              <a:t>145</a:t>
            </a:fld>
            <a:endParaRPr lang="en-US" altLang="zh-CN" smtClean="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4C7C4993-D3CC-4B6A-A9DC-71C695744F97}" type="slidenum">
              <a:rPr lang="en-US" altLang="zh-CN" smtClean="0">
                <a:ea typeface="宋体" charset="-122"/>
              </a:rPr>
              <a:pPr/>
              <a:t>146</a:t>
            </a:fld>
            <a:endParaRPr lang="en-US" altLang="zh-CN" smtClean="0">
              <a:ea typeface="宋体" charset="-122"/>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zh-CN" altLang="en-US" dirty="0" smtClean="0">
                <a:ea typeface="宋体" charset="-122"/>
              </a:rPr>
              <a:t>这个方案首先由</a:t>
            </a:r>
            <a:r>
              <a:rPr lang="en-US" altLang="zh-CN" dirty="0" smtClean="0">
                <a:ea typeface="宋体" charset="-122"/>
              </a:rPr>
              <a:t>Whitfield </a:t>
            </a:r>
            <a:r>
              <a:rPr lang="en-US" altLang="zh-CN" dirty="0" err="1" smtClean="0">
                <a:ea typeface="宋体" charset="-122"/>
              </a:rPr>
              <a:t>Diffie</a:t>
            </a:r>
            <a:r>
              <a:rPr lang="zh-CN" altLang="en-US" dirty="0" smtClean="0">
                <a:ea typeface="宋体" charset="-122"/>
              </a:rPr>
              <a:t>和</a:t>
            </a:r>
            <a:r>
              <a:rPr lang="en-US" altLang="zh-CN" dirty="0" smtClean="0">
                <a:ea typeface="宋体" charset="-122"/>
              </a:rPr>
              <a:t>Martin Hellman</a:t>
            </a:r>
            <a:r>
              <a:rPr lang="zh-CN" altLang="en-US" dirty="0" smtClean="0">
                <a:ea typeface="宋体" charset="-122"/>
              </a:rPr>
              <a:t>于</a:t>
            </a:r>
            <a:r>
              <a:rPr lang="en-US" altLang="zh-CN" dirty="0" smtClean="0">
                <a:ea typeface="宋体" charset="-122"/>
              </a:rPr>
              <a:t>1976</a:t>
            </a:r>
            <a:r>
              <a:rPr lang="zh-CN" altLang="en-US" dirty="0" smtClean="0">
                <a:ea typeface="宋体" charset="-122"/>
              </a:rPr>
              <a:t>发布。后来发现这个方案已经在之前几年由英国信号情报部门发明（发明者为</a:t>
            </a:r>
            <a:r>
              <a:rPr lang="en-US" altLang="zh-CN" dirty="0" smtClean="0">
                <a:ea typeface="宋体" charset="-122"/>
              </a:rPr>
              <a:t>Malcolm J. Williamson</a:t>
            </a:r>
            <a:r>
              <a:rPr lang="zh-CN" altLang="en-US" dirty="0" smtClean="0">
                <a:ea typeface="宋体" charset="-122"/>
              </a:rPr>
              <a:t>），但是当时这被列为是机密。</a:t>
            </a:r>
            <a:r>
              <a:rPr lang="en-US" altLang="zh-CN" dirty="0" smtClean="0">
                <a:ea typeface="宋体" charset="-122"/>
              </a:rPr>
              <a:t>2002</a:t>
            </a:r>
            <a:r>
              <a:rPr lang="zh-CN" altLang="en-US" dirty="0" smtClean="0">
                <a:ea typeface="宋体" charset="-122"/>
              </a:rPr>
              <a:t>年，赫尔曼建议将该算法改名为</a:t>
            </a:r>
            <a:r>
              <a:rPr lang="en-US" altLang="zh-CN" dirty="0" err="1" smtClean="0">
                <a:ea typeface="宋体" charset="-122"/>
              </a:rPr>
              <a:t>Diffie</a:t>
            </a:r>
            <a:r>
              <a:rPr lang="en-US" altLang="zh-CN" dirty="0" smtClean="0">
                <a:ea typeface="宋体" charset="-122"/>
              </a:rPr>
              <a:t>–Hellman–</a:t>
            </a:r>
            <a:r>
              <a:rPr lang="en-US" altLang="zh-CN" dirty="0" err="1" smtClean="0">
                <a:ea typeface="宋体" charset="-122"/>
              </a:rPr>
              <a:t>Merkle</a:t>
            </a:r>
            <a:r>
              <a:rPr lang="zh-CN" altLang="en-US" dirty="0" smtClean="0">
                <a:ea typeface="宋体" charset="-122"/>
              </a:rPr>
              <a:t>密钥交换以表明</a:t>
            </a:r>
            <a:r>
              <a:rPr lang="en-US" altLang="zh-CN" dirty="0" smtClean="0">
                <a:ea typeface="宋体" charset="-122"/>
              </a:rPr>
              <a:t>Ralph </a:t>
            </a:r>
            <a:r>
              <a:rPr lang="en-US" altLang="zh-CN" dirty="0" err="1" smtClean="0">
                <a:ea typeface="宋体" charset="-122"/>
              </a:rPr>
              <a:t>Merkle</a:t>
            </a:r>
            <a:r>
              <a:rPr lang="zh-CN" altLang="en-US" dirty="0" smtClean="0">
                <a:ea typeface="宋体" charset="-122"/>
              </a:rPr>
              <a:t>对于公钥加密算法的贡献</a:t>
            </a:r>
            <a:r>
              <a:rPr lang="en-US" altLang="zh-CN" dirty="0" smtClean="0">
                <a:ea typeface="宋体" charset="-122"/>
              </a:rPr>
              <a:t>(Hellman, 2002)</a:t>
            </a:r>
            <a:r>
              <a:rPr lang="zh-CN" altLang="en-US" dirty="0" smtClean="0">
                <a:ea typeface="宋体" charset="-122"/>
              </a:rPr>
              <a:t>。</a:t>
            </a:r>
            <a:endParaRPr lang="zh-CN" altLang="zh-CN" dirty="0" smtClean="0">
              <a:ea typeface="宋体"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96FE451E-7482-46FD-B93B-61BF29780380}" type="slidenum">
              <a:rPr lang="en-US" altLang="zh-CN" smtClean="0">
                <a:ea typeface="宋体" charset="-122"/>
              </a:rPr>
              <a:pPr/>
              <a:t>147</a:t>
            </a:fld>
            <a:endParaRPr lang="en-US" altLang="zh-CN" smtClean="0">
              <a:ea typeface="宋体" charset="-122"/>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EA2D54C-C8D5-49BF-BA9A-3511225B7637}" type="slidenum">
              <a:rPr lang="en-US" altLang="zh-CN" smtClean="0">
                <a:ea typeface="宋体" charset="-122"/>
              </a:rPr>
              <a:pPr/>
              <a:t>148</a:t>
            </a:fld>
            <a:endParaRPr lang="en-US" altLang="zh-CN" smtClean="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lvl="1" eaLnBrk="1" hangingPunct="1"/>
            <a:r>
              <a:rPr lang="en-US" altLang="zh-CN" dirty="0" smtClean="0">
                <a:solidFill>
                  <a:srgbClr val="000099"/>
                </a:solidFill>
                <a:latin typeface="楷体_GB2312" pitchFamily="49" charset="-122"/>
              </a:rPr>
              <a:t>a</a:t>
            </a:r>
            <a:r>
              <a:rPr lang="en-US" altLang="zh-CN" baseline="30000" dirty="0" smtClean="0">
                <a:solidFill>
                  <a:srgbClr val="000099"/>
                </a:solidFill>
                <a:latin typeface="楷体_GB2312" pitchFamily="49" charset="-122"/>
              </a:rPr>
              <a:t>p-1</a:t>
            </a:r>
            <a:r>
              <a:rPr lang="en-US" altLang="zh-CN" dirty="0" smtClean="0">
                <a:solidFill>
                  <a:srgbClr val="000099"/>
                </a:solidFill>
                <a:latin typeface="楷体_GB2312" pitchFamily="49" charset="-122"/>
              </a:rPr>
              <a:t> mod p </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1 </a:t>
            </a:r>
            <a:r>
              <a:rPr lang="zh-CN" altLang="en-US" dirty="0" smtClean="0">
                <a:solidFill>
                  <a:srgbClr val="000099"/>
                </a:solidFill>
                <a:latin typeface="楷体_GB2312" pitchFamily="49" charset="-122"/>
              </a:rPr>
              <a:t>或者</a:t>
            </a:r>
            <a:r>
              <a:rPr lang="en-US" altLang="zh-CN" dirty="0" smtClean="0">
                <a:solidFill>
                  <a:srgbClr val="000099"/>
                </a:solidFill>
                <a:latin typeface="楷体_GB2312" pitchFamily="49" charset="-122"/>
              </a:rPr>
              <a:t>a</a:t>
            </a:r>
            <a:r>
              <a:rPr lang="en-US" altLang="zh-CN" baseline="30000" dirty="0" smtClean="0">
                <a:solidFill>
                  <a:srgbClr val="000099"/>
                </a:solidFill>
                <a:latin typeface="楷体_GB2312" pitchFamily="49" charset="-122"/>
              </a:rPr>
              <a:t>p-1</a:t>
            </a:r>
            <a:r>
              <a:rPr lang="en-US" altLang="zh-CN" dirty="0" smtClean="0">
                <a:solidFill>
                  <a:srgbClr val="000099"/>
                </a:solidFill>
                <a:latin typeface="楷体_GB2312" pitchFamily="49" charset="-122"/>
              </a:rPr>
              <a:t> ≡ 1 mod p</a:t>
            </a:r>
          </a:p>
          <a:p>
            <a:pPr lvl="1" eaLnBrk="1" hangingPunct="1">
              <a:buFontTx/>
              <a:buNone/>
            </a:pPr>
            <a:r>
              <a:rPr lang="en-US" altLang="zh-CN" dirty="0" smtClean="0">
                <a:solidFill>
                  <a:srgbClr val="000099"/>
                </a:solidFill>
                <a:latin typeface="楷体_GB2312" pitchFamily="49" charset="-122"/>
              </a:rPr>
              <a:t>     </a:t>
            </a:r>
            <a:r>
              <a:rPr lang="zh-CN" altLang="en-US" dirty="0" smtClean="0">
                <a:solidFill>
                  <a:srgbClr val="FF0000"/>
                </a:solidFill>
                <a:latin typeface="楷体_GB2312" pitchFamily="49" charset="-122"/>
              </a:rPr>
              <a:t>费尔马定律</a:t>
            </a:r>
          </a:p>
          <a:p>
            <a:pPr lvl="1" eaLnBrk="1" hangingPunct="1"/>
            <a:r>
              <a:rPr lang="en-US" altLang="zh-CN" dirty="0" err="1" smtClean="0">
                <a:solidFill>
                  <a:srgbClr val="000099"/>
                </a:solidFill>
                <a:latin typeface="楷体_GB2312" pitchFamily="49" charset="-122"/>
              </a:rPr>
              <a:t>a</a:t>
            </a:r>
            <a:r>
              <a:rPr lang="en-US" altLang="zh-CN" baseline="30000" dirty="0" err="1" smtClean="0">
                <a:solidFill>
                  <a:srgbClr val="000099"/>
                </a:solidFill>
                <a:latin typeface="楷体_GB2312" pitchFamily="49" charset="-122"/>
              </a:rPr>
              <a:t>p</a:t>
            </a:r>
            <a:r>
              <a:rPr lang="en-US" altLang="zh-CN" dirty="0" smtClean="0">
                <a:solidFill>
                  <a:srgbClr val="000099"/>
                </a:solidFill>
                <a:latin typeface="楷体_GB2312" pitchFamily="49" charset="-122"/>
              </a:rPr>
              <a:t> mod p </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a</a:t>
            </a:r>
          </a:p>
          <a:p>
            <a:pPr lvl="1" eaLnBrk="1" hangingPunct="1">
              <a:buFontTx/>
              <a:buNone/>
            </a:pPr>
            <a:r>
              <a:rPr lang="en-US" altLang="zh-CN" dirty="0" smtClean="0">
                <a:solidFill>
                  <a:srgbClr val="000099"/>
                </a:solidFill>
                <a:latin typeface="楷体_GB2312" pitchFamily="49" charset="-122"/>
              </a:rPr>
              <a:t>     </a:t>
            </a:r>
            <a:r>
              <a:rPr lang="zh-CN" altLang="en-US" dirty="0" smtClean="0">
                <a:solidFill>
                  <a:srgbClr val="FF0000"/>
                </a:solidFill>
                <a:latin typeface="楷体_GB2312" pitchFamily="49" charset="-122"/>
              </a:rPr>
              <a:t>费尔马定律推论</a:t>
            </a:r>
          </a:p>
          <a:p>
            <a:pPr lvl="1"/>
            <a:r>
              <a:rPr lang="zh-CN" altLang="en-US" dirty="0" smtClean="0">
                <a:solidFill>
                  <a:srgbClr val="000099"/>
                </a:solidFill>
                <a:latin typeface="楷体_GB2312" pitchFamily="49" charset="-122"/>
              </a:rPr>
              <a:t>如果</a:t>
            </a:r>
            <a:r>
              <a:rPr lang="en-US" altLang="zh-CN" dirty="0" smtClean="0">
                <a:solidFill>
                  <a:srgbClr val="000099"/>
                </a:solidFill>
                <a:latin typeface="楷体_GB2312" pitchFamily="49" charset="-122"/>
              </a:rPr>
              <a:t>a</a:t>
            </a:r>
            <a:r>
              <a:rPr lang="zh-CN" altLang="en-US" dirty="0" smtClean="0">
                <a:solidFill>
                  <a:srgbClr val="000099"/>
                </a:solidFill>
                <a:latin typeface="楷体_GB2312" pitchFamily="49" charset="-122"/>
              </a:rPr>
              <a:t>是本原元素，则：</a:t>
            </a:r>
            <a:r>
              <a:rPr lang="en-US" altLang="zh-CN" dirty="0" smtClean="0">
                <a:solidFill>
                  <a:srgbClr val="000099"/>
                </a:solidFill>
                <a:latin typeface="楷体_GB2312" pitchFamily="49" charset="-122"/>
              </a:rPr>
              <a:t>a</a:t>
            </a:r>
            <a:r>
              <a:rPr lang="en-US" altLang="zh-CN" baseline="30000" dirty="0" smtClean="0">
                <a:solidFill>
                  <a:srgbClr val="000099"/>
                </a:solidFill>
                <a:latin typeface="楷体_GB2312" pitchFamily="49" charset="-122"/>
              </a:rPr>
              <a:t>(p-1)/2</a:t>
            </a:r>
            <a:r>
              <a:rPr lang="en-US" altLang="zh-CN" dirty="0" smtClean="0">
                <a:solidFill>
                  <a:srgbClr val="000099"/>
                </a:solidFill>
                <a:latin typeface="楷体_GB2312" pitchFamily="49" charset="-122"/>
              </a:rPr>
              <a:t> mod p = p-1</a:t>
            </a:r>
          </a:p>
          <a:p>
            <a:pPr eaLnBrk="1" hangingPunct="1"/>
            <a:endParaRPr lang="zh-CN" altLang="zh-CN" dirty="0" smtClean="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99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mbria" pitchFamily="18" charset="0"/>
                <a:ea typeface="宋体" pitchFamily="2" charset="-122"/>
              </a:defRPr>
            </a:lvl1pPr>
            <a:lvl2pPr marL="742950" indent="-285750" eaLnBrk="0" hangingPunct="0">
              <a:defRPr>
                <a:solidFill>
                  <a:schemeClr val="tx1"/>
                </a:solidFill>
                <a:latin typeface="Cambria" pitchFamily="18" charset="0"/>
                <a:ea typeface="宋体" pitchFamily="2" charset="-122"/>
              </a:defRPr>
            </a:lvl2pPr>
            <a:lvl3pPr marL="1143000" indent="-228600" eaLnBrk="0" hangingPunct="0">
              <a:defRPr>
                <a:solidFill>
                  <a:schemeClr val="tx1"/>
                </a:solidFill>
                <a:latin typeface="Cambria" pitchFamily="18" charset="0"/>
                <a:ea typeface="宋体" pitchFamily="2" charset="-122"/>
              </a:defRPr>
            </a:lvl3pPr>
            <a:lvl4pPr marL="1600200" indent="-228600" eaLnBrk="0" hangingPunct="0">
              <a:defRPr>
                <a:solidFill>
                  <a:schemeClr val="tx1"/>
                </a:solidFill>
                <a:latin typeface="Cambria" pitchFamily="18" charset="0"/>
                <a:ea typeface="宋体" pitchFamily="2" charset="-122"/>
              </a:defRPr>
            </a:lvl4pPr>
            <a:lvl5pPr marL="2057400" indent="-228600" eaLnBrk="0" hangingPunct="0">
              <a:defRPr>
                <a:solidFill>
                  <a:schemeClr val="tx1"/>
                </a:solidFill>
                <a:latin typeface="Cambria" pitchFamily="18" charset="0"/>
                <a:ea typeface="宋体" pitchFamily="2" charset="-122"/>
              </a:defRPr>
            </a:lvl5pPr>
            <a:lvl6pPr marL="2514600" indent="-228600" eaLnBrk="0" fontAlgn="base" hangingPunct="0">
              <a:spcBef>
                <a:spcPct val="0"/>
              </a:spcBef>
              <a:spcAft>
                <a:spcPct val="0"/>
              </a:spcAft>
              <a:defRPr>
                <a:solidFill>
                  <a:schemeClr val="tx1"/>
                </a:solidFill>
                <a:latin typeface="Cambria" pitchFamily="18" charset="0"/>
                <a:ea typeface="宋体" pitchFamily="2" charset="-122"/>
              </a:defRPr>
            </a:lvl6pPr>
            <a:lvl7pPr marL="2971800" indent="-228600" eaLnBrk="0" fontAlgn="base" hangingPunct="0">
              <a:spcBef>
                <a:spcPct val="0"/>
              </a:spcBef>
              <a:spcAft>
                <a:spcPct val="0"/>
              </a:spcAft>
              <a:defRPr>
                <a:solidFill>
                  <a:schemeClr val="tx1"/>
                </a:solidFill>
                <a:latin typeface="Cambria" pitchFamily="18" charset="0"/>
                <a:ea typeface="宋体" pitchFamily="2" charset="-122"/>
              </a:defRPr>
            </a:lvl7pPr>
            <a:lvl8pPr marL="3429000" indent="-228600" eaLnBrk="0" fontAlgn="base" hangingPunct="0">
              <a:spcBef>
                <a:spcPct val="0"/>
              </a:spcBef>
              <a:spcAft>
                <a:spcPct val="0"/>
              </a:spcAft>
              <a:defRPr>
                <a:solidFill>
                  <a:schemeClr val="tx1"/>
                </a:solidFill>
                <a:latin typeface="Cambria" pitchFamily="18" charset="0"/>
                <a:ea typeface="宋体" pitchFamily="2" charset="-122"/>
              </a:defRPr>
            </a:lvl8pPr>
            <a:lvl9pPr marL="3886200" indent="-228600" eaLnBrk="0" fontAlgn="base" hangingPunct="0">
              <a:spcBef>
                <a:spcPct val="0"/>
              </a:spcBef>
              <a:spcAft>
                <a:spcPct val="0"/>
              </a:spcAft>
              <a:defRPr>
                <a:solidFill>
                  <a:schemeClr val="tx1"/>
                </a:solidFill>
                <a:latin typeface="Cambria" pitchFamily="18" charset="0"/>
                <a:ea typeface="宋体" pitchFamily="2" charset="-122"/>
              </a:defRPr>
            </a:lvl9pPr>
          </a:lstStyle>
          <a:p>
            <a:pPr eaLnBrk="1" fontAlgn="base" hangingPunct="1">
              <a:spcBef>
                <a:spcPct val="0"/>
              </a:spcBef>
              <a:spcAft>
                <a:spcPct val="0"/>
              </a:spcAft>
            </a:pPr>
            <a:fld id="{60D4C495-88E3-43AE-A18D-6585A3F61938}" type="slidenum">
              <a:rPr lang="zh-CN" altLang="en-US" smtClean="0">
                <a:latin typeface="Calibri" pitchFamily="34" charset="0"/>
              </a:rPr>
              <a:pPr eaLnBrk="1" fontAlgn="base" hangingPunct="1">
                <a:spcBef>
                  <a:spcPct val="0"/>
                </a:spcBef>
                <a:spcAft>
                  <a:spcPct val="0"/>
                </a:spcAft>
              </a:pPr>
              <a:t>28</a:t>
            </a:fld>
            <a:endParaRPr lang="zh-CN" altLang="en-US" smtClean="0">
              <a:latin typeface="Calibri"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F7CE9FF1-C5B3-4D15-BC8D-BDB89538C4EA}" type="slidenum">
              <a:rPr lang="en-US" altLang="zh-CN" smtClean="0">
                <a:ea typeface="宋体" charset="-122"/>
              </a:rPr>
              <a:pPr/>
              <a:t>149</a:t>
            </a:fld>
            <a:endParaRPr lang="en-US" altLang="zh-CN" smtClean="0">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060EB80-CDC1-40AB-9725-D79A5D9E8F8C}" type="slidenum">
              <a:rPr lang="en-US" altLang="zh-CN" smtClean="0">
                <a:ea typeface="宋体" charset="-122"/>
              </a:rPr>
              <a:pPr/>
              <a:t>150</a:t>
            </a:fld>
            <a:endParaRPr lang="en-US" altLang="zh-CN" smtClean="0">
              <a:ea typeface="宋体" charset="-122"/>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4C83770-A897-4F74-8101-169491FBCDB5}" type="slidenum">
              <a:rPr lang="en-US" altLang="zh-CN" smtClean="0">
                <a:ea typeface="宋体" charset="-122"/>
              </a:rPr>
              <a:pPr/>
              <a:t>151</a:t>
            </a:fld>
            <a:endParaRPr lang="en-US" altLang="zh-CN" smtClean="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46A3710A-1468-4B99-9329-160203AF2A67}" type="slidenum">
              <a:rPr lang="en-US" altLang="zh-CN" smtClean="0">
                <a:ea typeface="宋体" charset="-122"/>
              </a:rPr>
              <a:pPr/>
              <a:t>152</a:t>
            </a:fld>
            <a:endParaRPr lang="en-US" altLang="zh-CN" smtClean="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E01AFE69-E72B-4F45-98A2-C96E0817F7C2}" type="slidenum">
              <a:rPr lang="en-US" altLang="zh-CN" smtClean="0">
                <a:ea typeface="宋体" charset="-122"/>
              </a:rPr>
              <a:pPr/>
              <a:t>153</a:t>
            </a:fld>
            <a:endParaRPr lang="en-US" altLang="zh-CN" smtClean="0">
              <a:ea typeface="宋体" charset="-122"/>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DD7159C-E21F-4381-882B-BAC8DE91A0C6}" type="slidenum">
              <a:rPr lang="en-US" altLang="zh-CN" smtClean="0">
                <a:ea typeface="宋体" charset="-122"/>
              </a:rPr>
              <a:pPr/>
              <a:t>154</a:t>
            </a:fld>
            <a:endParaRPr lang="en-US" altLang="zh-CN" smtClean="0">
              <a:ea typeface="宋体" charset="-122"/>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21D3174-C534-45E5-A1E2-82A646A107A8}" type="slidenum">
              <a:rPr lang="en-US" altLang="zh-CN" smtClean="0">
                <a:ea typeface="宋体" charset="-122"/>
              </a:rPr>
              <a:pPr/>
              <a:t>155</a:t>
            </a:fld>
            <a:endParaRPr lang="en-US" altLang="zh-CN" smtClean="0">
              <a:ea typeface="宋体" charset="-122"/>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DA4792B-C3B2-4E84-882A-8A4B76D5B799}" type="slidenum">
              <a:rPr lang="en-US" altLang="zh-CN" smtClean="0">
                <a:ea typeface="宋体" charset="-122"/>
              </a:rPr>
              <a:pPr/>
              <a:t>165</a:t>
            </a:fld>
            <a:endParaRPr lang="en-US" altLang="zh-CN" smtClean="0">
              <a:ea typeface="宋体" charset="-122"/>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zh-CN" altLang="en-US" smtClean="0">
                <a:ea typeface="宋体" charset="-122"/>
              </a:rPr>
              <a:t>背包问题是</a:t>
            </a:r>
            <a:r>
              <a:rPr lang="en-US" altLang="zh-CN" smtClean="0">
                <a:ea typeface="宋体" charset="-122"/>
              </a:rPr>
              <a:t>NP</a:t>
            </a:r>
            <a:r>
              <a:rPr lang="zh-CN" altLang="en-US" smtClean="0">
                <a:ea typeface="宋体" charset="-122"/>
              </a:rPr>
              <a:t>完全问题，能抵御量子计算的攻击</a:t>
            </a:r>
            <a:endParaRPr lang="en-US" altLang="zh-CN" smtClean="0">
              <a:ea typeface="宋体" charset="-122"/>
            </a:endParaRPr>
          </a:p>
          <a:p>
            <a:pPr eaLnBrk="1" hangingPunct="1"/>
            <a:r>
              <a:rPr lang="zh-CN" altLang="en-US" smtClean="0">
                <a:ea typeface="宋体" charset="-122"/>
              </a:rPr>
              <a:t>量子攻击能破解大数分解和离散对数求解难题</a:t>
            </a:r>
            <a:endParaRPr lang="zh-CN" altLang="zh-CN" smtClean="0">
              <a:ea typeface="宋体"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01CE62EB-554F-4A91-A892-4C2A66055E3D}" type="slidenum">
              <a:rPr lang="en-US" altLang="zh-CN" smtClean="0">
                <a:ea typeface="宋体" charset="-122"/>
              </a:rPr>
              <a:pPr/>
              <a:t>166</a:t>
            </a:fld>
            <a:endParaRPr lang="en-US" altLang="zh-CN" smtClean="0">
              <a:ea typeface="宋体" charset="-122"/>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zh-CN" altLang="en-US" smtClean="0">
                <a:ea typeface="宋体" charset="-122"/>
              </a:rPr>
              <a:t>背包问题的最早描述是在背包最大载重范围内求不同价值的物品的选择，使总价值最大</a:t>
            </a:r>
            <a:endParaRPr lang="zh-CN" altLang="zh-CN" smtClean="0">
              <a:ea typeface="宋体"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AA43975-0522-44AA-9C90-6DD579BD5471}" type="slidenum">
              <a:rPr lang="en-US" altLang="zh-CN" smtClean="0">
                <a:ea typeface="宋体" charset="-122"/>
              </a:rPr>
              <a:pPr/>
              <a:t>167</a:t>
            </a:fld>
            <a:endParaRPr lang="en-US" altLang="zh-CN" smtClean="0">
              <a:ea typeface="宋体" charset="-122"/>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00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Cambria" pitchFamily="18" charset="0"/>
                <a:ea typeface="宋体" pitchFamily="2" charset="-122"/>
              </a:defRPr>
            </a:lvl1pPr>
            <a:lvl2pPr marL="742950" indent="-285750" eaLnBrk="0" hangingPunct="0">
              <a:defRPr>
                <a:solidFill>
                  <a:schemeClr val="tx1"/>
                </a:solidFill>
                <a:latin typeface="Cambria" pitchFamily="18" charset="0"/>
                <a:ea typeface="宋体" pitchFamily="2" charset="-122"/>
              </a:defRPr>
            </a:lvl2pPr>
            <a:lvl3pPr marL="1143000" indent="-228600" eaLnBrk="0" hangingPunct="0">
              <a:defRPr>
                <a:solidFill>
                  <a:schemeClr val="tx1"/>
                </a:solidFill>
                <a:latin typeface="Cambria" pitchFamily="18" charset="0"/>
                <a:ea typeface="宋体" pitchFamily="2" charset="-122"/>
              </a:defRPr>
            </a:lvl3pPr>
            <a:lvl4pPr marL="1600200" indent="-228600" eaLnBrk="0" hangingPunct="0">
              <a:defRPr>
                <a:solidFill>
                  <a:schemeClr val="tx1"/>
                </a:solidFill>
                <a:latin typeface="Cambria" pitchFamily="18" charset="0"/>
                <a:ea typeface="宋体" pitchFamily="2" charset="-122"/>
              </a:defRPr>
            </a:lvl4pPr>
            <a:lvl5pPr marL="2057400" indent="-228600" eaLnBrk="0" hangingPunct="0">
              <a:defRPr>
                <a:solidFill>
                  <a:schemeClr val="tx1"/>
                </a:solidFill>
                <a:latin typeface="Cambria" pitchFamily="18" charset="0"/>
                <a:ea typeface="宋体" pitchFamily="2" charset="-122"/>
              </a:defRPr>
            </a:lvl5pPr>
            <a:lvl6pPr marL="2514600" indent="-228600" eaLnBrk="0" fontAlgn="base" hangingPunct="0">
              <a:spcBef>
                <a:spcPct val="0"/>
              </a:spcBef>
              <a:spcAft>
                <a:spcPct val="0"/>
              </a:spcAft>
              <a:defRPr>
                <a:solidFill>
                  <a:schemeClr val="tx1"/>
                </a:solidFill>
                <a:latin typeface="Cambria" pitchFamily="18" charset="0"/>
                <a:ea typeface="宋体" pitchFamily="2" charset="-122"/>
              </a:defRPr>
            </a:lvl6pPr>
            <a:lvl7pPr marL="2971800" indent="-228600" eaLnBrk="0" fontAlgn="base" hangingPunct="0">
              <a:spcBef>
                <a:spcPct val="0"/>
              </a:spcBef>
              <a:spcAft>
                <a:spcPct val="0"/>
              </a:spcAft>
              <a:defRPr>
                <a:solidFill>
                  <a:schemeClr val="tx1"/>
                </a:solidFill>
                <a:latin typeface="Cambria" pitchFamily="18" charset="0"/>
                <a:ea typeface="宋体" pitchFamily="2" charset="-122"/>
              </a:defRPr>
            </a:lvl7pPr>
            <a:lvl8pPr marL="3429000" indent="-228600" eaLnBrk="0" fontAlgn="base" hangingPunct="0">
              <a:spcBef>
                <a:spcPct val="0"/>
              </a:spcBef>
              <a:spcAft>
                <a:spcPct val="0"/>
              </a:spcAft>
              <a:defRPr>
                <a:solidFill>
                  <a:schemeClr val="tx1"/>
                </a:solidFill>
                <a:latin typeface="Cambria" pitchFamily="18" charset="0"/>
                <a:ea typeface="宋体" pitchFamily="2" charset="-122"/>
              </a:defRPr>
            </a:lvl8pPr>
            <a:lvl9pPr marL="3886200" indent="-228600" eaLnBrk="0" fontAlgn="base" hangingPunct="0">
              <a:spcBef>
                <a:spcPct val="0"/>
              </a:spcBef>
              <a:spcAft>
                <a:spcPct val="0"/>
              </a:spcAft>
              <a:defRPr>
                <a:solidFill>
                  <a:schemeClr val="tx1"/>
                </a:solidFill>
                <a:latin typeface="Cambria" pitchFamily="18" charset="0"/>
                <a:ea typeface="宋体" pitchFamily="2" charset="-122"/>
              </a:defRPr>
            </a:lvl9pPr>
          </a:lstStyle>
          <a:p>
            <a:pPr eaLnBrk="1" fontAlgn="base" hangingPunct="1">
              <a:spcBef>
                <a:spcPct val="0"/>
              </a:spcBef>
              <a:spcAft>
                <a:spcPct val="0"/>
              </a:spcAft>
            </a:pPr>
            <a:fld id="{C175C724-8ADF-4DCB-BB21-8C94F08C8E27}" type="slidenum">
              <a:rPr lang="zh-CN" altLang="en-US" smtClean="0">
                <a:latin typeface="Calibri" pitchFamily="34" charset="0"/>
              </a:rPr>
              <a:pPr eaLnBrk="1" fontAlgn="base" hangingPunct="1">
                <a:spcBef>
                  <a:spcPct val="0"/>
                </a:spcBef>
                <a:spcAft>
                  <a:spcPct val="0"/>
                </a:spcAft>
              </a:pPr>
              <a:t>29</a:t>
            </a:fld>
            <a:endParaRPr lang="zh-CN" altLang="en-US" smtClean="0">
              <a:latin typeface="Calibri"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3B21D36-2A8D-4FED-A1A1-FA5F32D05BD0}" type="slidenum">
              <a:rPr lang="en-US" altLang="zh-CN" smtClean="0">
                <a:ea typeface="宋体" charset="-122"/>
              </a:rPr>
              <a:pPr/>
              <a:t>168</a:t>
            </a:fld>
            <a:endParaRPr lang="en-US" altLang="zh-CN" smtClean="0">
              <a:ea typeface="宋体" charset="-122"/>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2E0CAC6D-86E3-4BA1-83D2-1C1395588307}" type="slidenum">
              <a:rPr lang="en-US" altLang="zh-CN" smtClean="0">
                <a:ea typeface="宋体" charset="-122"/>
              </a:rPr>
              <a:pPr/>
              <a:t>170</a:t>
            </a:fld>
            <a:endParaRPr lang="en-US" altLang="zh-CN" smtClean="0">
              <a:ea typeface="宋体" charset="-122"/>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C3748403-CC6D-4426-9649-1D6AF3CDA8E5}" type="slidenum">
              <a:rPr lang="en-US" altLang="zh-CN" smtClean="0">
                <a:ea typeface="宋体" charset="-122"/>
              </a:rPr>
              <a:pPr/>
              <a:t>172</a:t>
            </a:fld>
            <a:endParaRPr lang="en-US" altLang="zh-CN" smtClean="0">
              <a:ea typeface="宋体" charset="-122"/>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15093A23-C48B-4BD8-896A-BE9C48FB358E}" type="slidenum">
              <a:rPr lang="en-US" altLang="zh-CN" smtClean="0">
                <a:ea typeface="宋体" charset="-122"/>
              </a:rPr>
              <a:pPr/>
              <a:t>173</a:t>
            </a:fld>
            <a:endParaRPr lang="en-US" altLang="zh-CN" smtClean="0">
              <a:ea typeface="宋体" charset="-122"/>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D5604AE-4649-4869-A120-A5EA8C846C53}" type="slidenum">
              <a:rPr lang="en-US" altLang="zh-CN" smtClean="0">
                <a:ea typeface="宋体" charset="-122"/>
              </a:rPr>
              <a:pPr/>
              <a:t>174</a:t>
            </a:fld>
            <a:endParaRPr lang="en-US" altLang="zh-CN" smtClean="0">
              <a:ea typeface="宋体" charset="-122"/>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765A895-D3DC-4F6D-AF5F-C2278F10B859}" type="slidenum">
              <a:rPr lang="en-US" altLang="zh-CN" smtClean="0">
                <a:ea typeface="宋体" charset="-122"/>
              </a:rPr>
              <a:pPr/>
              <a:t>176</a:t>
            </a:fld>
            <a:endParaRPr lang="en-US" altLang="zh-CN" smtClean="0">
              <a:ea typeface="宋体" charset="-122"/>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230469E-BE98-4111-8878-B75B880BB8F9}" type="slidenum">
              <a:rPr lang="en-US" altLang="zh-CN" smtClean="0">
                <a:ea typeface="宋体" charset="-122"/>
              </a:rPr>
              <a:pPr/>
              <a:t>177</a:t>
            </a:fld>
            <a:endParaRPr lang="en-US" altLang="zh-CN" smtClean="0">
              <a:ea typeface="宋体" charset="-122"/>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F0B4A4E-0276-41FD-BEC2-050DD0357DB2}" type="slidenum">
              <a:rPr lang="en-US" altLang="zh-CN" smtClean="0">
                <a:ea typeface="宋体" charset="-122"/>
              </a:rPr>
              <a:pPr/>
              <a:t>178</a:t>
            </a:fld>
            <a:endParaRPr lang="en-US" altLang="zh-CN" smtClean="0">
              <a:ea typeface="宋体" charset="-122"/>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DFB07E1-FBB1-4141-895E-EEB4DB3EF4FB}" type="slidenum">
              <a:rPr lang="en-US" altLang="zh-CN" smtClean="0">
                <a:ea typeface="宋体" charset="-122"/>
              </a:rPr>
              <a:pPr/>
              <a:t>179</a:t>
            </a:fld>
            <a:endParaRPr lang="en-US" altLang="zh-CN" smtClean="0">
              <a:ea typeface="宋体" charset="-122"/>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184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smtClean="0"/>
              <a:t>通常密钥</a:t>
            </a:r>
            <a:r>
              <a:rPr lang="en-US" altLang="zh-CN" smtClean="0"/>
              <a:t>k</a:t>
            </a:r>
            <a:r>
              <a:rPr lang="zh-CN" altLang="en-US" smtClean="0"/>
              <a:t>的长度大于子密钥长度</a:t>
            </a:r>
          </a:p>
          <a:p>
            <a:pPr>
              <a:spcBef>
                <a:spcPct val="0"/>
              </a:spcBef>
            </a:pPr>
            <a:r>
              <a:rPr lang="zh-CN" altLang="en-US" smtClean="0"/>
              <a:t>编排方案是公开的</a:t>
            </a:r>
          </a:p>
          <a:p>
            <a:pPr>
              <a:spcBef>
                <a:spcPct val="0"/>
              </a:spcBef>
            </a:pPr>
            <a:r>
              <a:rPr lang="zh-CN" altLang="en-US" smtClean="0"/>
              <a:t>常见的编排方案是循环移位</a:t>
            </a:r>
          </a:p>
          <a:p>
            <a:pPr>
              <a:spcBef>
                <a:spcPct val="0"/>
              </a:spcBef>
            </a:pPr>
            <a:endParaRPr lang="zh-CN" altLang="en-US" smtClean="0"/>
          </a:p>
        </p:txBody>
      </p:sp>
      <p:sp>
        <p:nvSpPr>
          <p:cNvPr id="1904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3E872B80-1907-40B2-B385-92606ABA4E75}" type="slidenum">
              <a:rPr lang="zh-CN" altLang="en-US">
                <a:latin typeface="Calibri" pitchFamily="34" charset="0"/>
                <a:ea typeface="宋体" pitchFamily="2" charset="-122"/>
              </a:rPr>
              <a:pPr fontAlgn="base">
                <a:spcBef>
                  <a:spcPct val="0"/>
                </a:spcBef>
                <a:spcAft>
                  <a:spcPct val="0"/>
                </a:spcAft>
              </a:pPr>
              <a:t>33</a:t>
            </a:fld>
            <a:endParaRPr lang="zh-CN" altLang="en-US">
              <a:latin typeface="Calibri" pitchFamily="34" charset="0"/>
              <a:ea typeface="宋体"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FDF8BCA-71BA-4303-82F1-B4D3270A57A9}" type="slidenum">
              <a:rPr lang="en-US" altLang="zh-CN" smtClean="0">
                <a:ea typeface="宋体" charset="-122"/>
              </a:rPr>
              <a:pPr/>
              <a:t>185</a:t>
            </a:fld>
            <a:endParaRPr lang="en-US" altLang="zh-CN" smtClean="0">
              <a:ea typeface="宋体" charset="-122"/>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r>
              <a:rPr lang="en-US" altLang="zh-CN" smtClean="0">
                <a:solidFill>
                  <a:srgbClr val="000099"/>
                </a:solidFill>
                <a:latin typeface="楷体_GB2312" pitchFamily="49" charset="-122"/>
                <a:ea typeface="宋体" charset="-122"/>
              </a:rPr>
              <a:t>RSA</a:t>
            </a:r>
            <a:r>
              <a:rPr lang="zh-CN" altLang="en-US" smtClean="0">
                <a:solidFill>
                  <a:srgbClr val="000099"/>
                </a:solidFill>
                <a:latin typeface="楷体_GB2312" pitchFamily="49" charset="-122"/>
                <a:ea typeface="宋体" charset="-122"/>
              </a:rPr>
              <a:t>算法只在美国申请了专利，而且已到期</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A5615D1-E1CD-4EEB-838D-0748D1E808BD}" type="slidenum">
              <a:rPr lang="en-US" altLang="zh-CN" smtClean="0">
                <a:ea typeface="宋体" charset="-122"/>
              </a:rPr>
              <a:pPr/>
              <a:t>186</a:t>
            </a:fld>
            <a:endParaRPr lang="en-US" altLang="zh-CN" smtClean="0">
              <a:ea typeface="宋体" charset="-122"/>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r>
              <a:rPr lang="en-US" altLang="zh-CN" smtClean="0">
                <a:ea typeface="宋体" charset="-122"/>
              </a:rPr>
              <a:t>n</a:t>
            </a:r>
            <a:r>
              <a:rPr lang="zh-CN" altLang="en-US" smtClean="0">
                <a:ea typeface="宋体" charset="-122"/>
              </a:rPr>
              <a:t>的</a:t>
            </a:r>
            <a:r>
              <a:rPr lang="en-US" altLang="zh-CN" smtClean="0">
                <a:ea typeface="宋体" charset="-122"/>
              </a:rPr>
              <a:t>Euler</a:t>
            </a:r>
            <a:r>
              <a:rPr lang="zh-CN" altLang="en-US" smtClean="0">
                <a:ea typeface="宋体" charset="-122"/>
              </a:rPr>
              <a:t>数即</a:t>
            </a:r>
            <a:r>
              <a:rPr lang="en-US" altLang="zh-CN" smtClean="0">
                <a:ea typeface="宋体" charset="-122"/>
              </a:rPr>
              <a:t>n</a:t>
            </a:r>
            <a:r>
              <a:rPr lang="zh-CN" altLang="en-US" smtClean="0">
                <a:ea typeface="宋体" charset="-122"/>
              </a:rPr>
              <a:t>以内与</a:t>
            </a:r>
            <a:r>
              <a:rPr lang="en-US" altLang="zh-CN" smtClean="0">
                <a:ea typeface="宋体" charset="-122"/>
              </a:rPr>
              <a:t>n</a:t>
            </a:r>
            <a:r>
              <a:rPr lang="zh-CN" altLang="en-US" smtClean="0">
                <a:ea typeface="宋体" charset="-122"/>
              </a:rPr>
              <a:t>互素的数的个数</a:t>
            </a:r>
            <a:endParaRPr lang="en-US" altLang="zh-CN" smtClean="0">
              <a:ea typeface="宋体" charset="-122"/>
            </a:endParaRPr>
          </a:p>
          <a:p>
            <a:pPr eaLnBrk="1" hangingPunct="1"/>
            <a:r>
              <a:rPr lang="zh-CN" altLang="en-US" smtClean="0">
                <a:ea typeface="宋体" charset="-122"/>
              </a:rPr>
              <a:t>可由费尔马定理证明</a:t>
            </a:r>
            <a:endParaRPr lang="en-US" altLang="zh-CN" smtClean="0">
              <a:ea typeface="宋体" charset="-122"/>
            </a:endParaRPr>
          </a:p>
          <a:p>
            <a:pPr eaLnBrk="1" hangingPunct="1"/>
            <a:r>
              <a:rPr lang="en-US" altLang="zh-CN" smtClean="0">
                <a:ea typeface="宋体" charset="-122"/>
              </a:rPr>
              <a:t>a</a:t>
            </a:r>
            <a:r>
              <a:rPr lang="en-US" altLang="zh-CN" baseline="30000" smtClean="0">
                <a:ea typeface="宋体" charset="-122"/>
              </a:rPr>
              <a:t>p-1</a:t>
            </a:r>
            <a:r>
              <a:rPr lang="en-US" altLang="zh-CN" smtClean="0">
                <a:ea typeface="宋体" charset="-122"/>
              </a:rPr>
              <a:t> =</a:t>
            </a:r>
            <a:r>
              <a:rPr lang="en-US" altLang="zh-CN" baseline="0" smtClean="0">
                <a:ea typeface="宋体" charset="-122"/>
              </a:rPr>
              <a:t> 1 mod p</a:t>
            </a:r>
            <a:endParaRPr lang="zh-CN" altLang="zh-CN" smtClean="0">
              <a:ea typeface="宋体"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61422AF-5C53-4B2C-B5EF-9D1AD7DD1185}" type="slidenum">
              <a:rPr lang="en-US" altLang="zh-CN" smtClean="0">
                <a:ea typeface="宋体" charset="-122"/>
              </a:rPr>
              <a:pPr/>
              <a:t>187</a:t>
            </a:fld>
            <a:endParaRPr lang="en-US" altLang="zh-CN" smtClean="0">
              <a:ea typeface="宋体" charset="-122"/>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E2DFD227-5F10-4A16-AD23-D6ADCEA0CD31}" type="slidenum">
              <a:rPr lang="en-US" altLang="zh-CN" smtClean="0">
                <a:ea typeface="宋体" charset="-122"/>
              </a:rPr>
              <a:pPr/>
              <a:t>188</a:t>
            </a:fld>
            <a:endParaRPr lang="en-US" altLang="zh-CN" smtClean="0">
              <a:ea typeface="宋体" charset="-122"/>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51AF4F54-96A0-48E0-B007-C647DE7A449D}" type="slidenum">
              <a:rPr lang="en-US" altLang="zh-CN" smtClean="0">
                <a:ea typeface="宋体" charset="-122"/>
              </a:rPr>
              <a:pPr/>
              <a:t>189</a:t>
            </a:fld>
            <a:endParaRPr lang="en-US" altLang="zh-CN" smtClean="0">
              <a:ea typeface="宋体" charset="-122"/>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702A3315-C8AC-41C0-B916-092E49448C58}" type="slidenum">
              <a:rPr lang="en-US" altLang="zh-CN" smtClean="0">
                <a:ea typeface="宋体" charset="-122"/>
              </a:rPr>
              <a:pPr/>
              <a:t>190</a:t>
            </a:fld>
            <a:endParaRPr lang="en-US" altLang="zh-CN" smtClean="0">
              <a:ea typeface="宋体" charset="-122"/>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6FA2399E-EE61-4317-8E0B-07E6E60A856A}" type="slidenum">
              <a:rPr lang="en-US" altLang="zh-CN" smtClean="0">
                <a:ea typeface="宋体" charset="-122"/>
              </a:rPr>
              <a:pPr/>
              <a:t>200</a:t>
            </a:fld>
            <a:endParaRPr lang="en-US" altLang="zh-CN" smtClean="0">
              <a:ea typeface="宋体"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altLang="zh-CN" smtClean="0">
                <a:ea typeface="宋体" charset="-122"/>
              </a:rPr>
              <a:t>129</a:t>
            </a:r>
            <a:r>
              <a:rPr lang="zh-CN" altLang="en-US" smtClean="0">
                <a:ea typeface="宋体" charset="-122"/>
              </a:rPr>
              <a:t>位</a:t>
            </a:r>
            <a:r>
              <a:rPr lang="en-US" altLang="zh-CN" smtClean="0">
                <a:ea typeface="宋体" charset="-122"/>
              </a:rPr>
              <a:t>10</a:t>
            </a:r>
            <a:r>
              <a:rPr lang="zh-CN" altLang="en-US" smtClean="0">
                <a:ea typeface="宋体" charset="-122"/>
              </a:rPr>
              <a:t>进制数是能分解的临界数</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B0F4257-5552-4D6F-8DAB-3B83D7F440A8}" type="slidenum">
              <a:rPr lang="en-US" altLang="zh-CN" smtClean="0">
                <a:ea typeface="宋体" charset="-122"/>
              </a:rPr>
              <a:pPr/>
              <a:t>201</a:t>
            </a:fld>
            <a:endParaRPr lang="en-US" altLang="zh-CN" smtClean="0">
              <a:ea typeface="宋体"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CE862A1-D0E7-4FF6-AE81-AFE78EB69AB4}" type="slidenum">
              <a:rPr lang="en-US" altLang="zh-CN" smtClean="0">
                <a:ea typeface="宋体" charset="-122"/>
              </a:rPr>
              <a:pPr/>
              <a:t>202</a:t>
            </a:fld>
            <a:endParaRPr lang="en-US" altLang="zh-CN" smtClean="0">
              <a:ea typeface="宋体" charset="-122"/>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r>
              <a:rPr lang="en-US" altLang="zh-CN" smtClean="0">
                <a:ea typeface="宋体" charset="-122"/>
              </a:rPr>
              <a:t>512</a:t>
            </a:r>
            <a:r>
              <a:rPr lang="zh-CN" altLang="en-US" smtClean="0">
                <a:ea typeface="宋体" charset="-122"/>
              </a:rPr>
              <a:t>比特约</a:t>
            </a:r>
            <a:r>
              <a:rPr lang="en-US" altLang="zh-CN" smtClean="0">
                <a:ea typeface="宋体" charset="-122"/>
              </a:rPr>
              <a:t>155</a:t>
            </a:r>
            <a:r>
              <a:rPr lang="zh-CN" altLang="en-US" smtClean="0">
                <a:ea typeface="宋体" charset="-122"/>
              </a:rPr>
              <a:t>位十进制数</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5A77832-8A74-4FE0-B608-33207848CDFD}" type="slidenum">
              <a:rPr lang="en-US" altLang="zh-CN" smtClean="0">
                <a:ea typeface="宋体" charset="-122"/>
              </a:rPr>
              <a:pPr/>
              <a:t>203</a:t>
            </a:fld>
            <a:endParaRPr lang="en-US" altLang="zh-CN" smtClean="0">
              <a:ea typeface="宋体" charset="-122"/>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zh-CN" altLang="zh-CN"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zh-CN" smtClean="0"/>
              <a:t>DES</a:t>
            </a:r>
            <a:r>
              <a:rPr lang="zh-CN" altLang="en-US" smtClean="0"/>
              <a:t>算法成为一个世界范围内的标准已经近</a:t>
            </a:r>
            <a:r>
              <a:rPr lang="en-US" altLang="zh-CN" smtClean="0"/>
              <a:t>30</a:t>
            </a:r>
            <a:r>
              <a:rPr lang="zh-CN" altLang="en-US" smtClean="0"/>
              <a:t>年了，尽管它带有过去时代的特征，但很好的抵抗了多年的密码分析。直至今日，除了最强有力的敌手外，对其他的攻击仍然是安全的</a:t>
            </a:r>
            <a:endParaRPr lang="en-US" altLang="zh-CN" smtClean="0"/>
          </a:p>
          <a:p>
            <a:pPr marL="0" lvl="1">
              <a:spcBef>
                <a:spcPct val="0"/>
              </a:spcBef>
            </a:pPr>
            <a:r>
              <a:rPr lang="zh-CN" altLang="en-US" smtClean="0"/>
              <a:t>上世纪</a:t>
            </a:r>
            <a:r>
              <a:rPr lang="en-US" altLang="zh-CN" smtClean="0"/>
              <a:t>70</a:t>
            </a:r>
            <a:r>
              <a:rPr lang="zh-CN" altLang="en-US" smtClean="0"/>
              <a:t>年代初，非军用密码学的研究处于比较混乱的状态，在此领域几乎没有研究论文发表。很多人知道军方采用特殊编码的设备进行通信，但懂得密码学的这门科学的人基本都受到国家安全局</a:t>
            </a:r>
            <a:r>
              <a:rPr lang="en-US" altLang="zh-CN" smtClean="0"/>
              <a:t>(NSA)</a:t>
            </a:r>
            <a:r>
              <a:rPr lang="zh-CN" altLang="en-US" smtClean="0"/>
              <a:t>的控制</a:t>
            </a:r>
            <a:endParaRPr lang="en-US" altLang="zh-CN" smtClean="0"/>
          </a:p>
        </p:txBody>
      </p:sp>
      <p:sp>
        <p:nvSpPr>
          <p:cNvPr id="203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fontAlgn="base">
              <a:spcBef>
                <a:spcPct val="0"/>
              </a:spcBef>
              <a:spcAft>
                <a:spcPct val="0"/>
              </a:spcAft>
            </a:pPr>
            <a:fld id="{A5DF245E-2370-4E9D-A299-224C3989DCE5}" type="slidenum">
              <a:rPr lang="zh-CN" altLang="en-US">
                <a:latin typeface="Calibri" pitchFamily="34" charset="0"/>
                <a:ea typeface="宋体" pitchFamily="2" charset="-122"/>
              </a:rPr>
              <a:pPr fontAlgn="base">
                <a:spcBef>
                  <a:spcPct val="0"/>
                </a:spcBef>
                <a:spcAft>
                  <a:spcPct val="0"/>
                </a:spcAft>
              </a:pPr>
              <a:t>36</a:t>
            </a:fld>
            <a:endParaRPr lang="zh-CN" altLang="en-US">
              <a:latin typeface="Calibri" pitchFamily="34" charset="0"/>
              <a:ea typeface="宋体" pitchFamily="2"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F254F6CE-A1C1-4079-930E-15FD044901B5}" type="slidenum">
              <a:rPr lang="en-US" altLang="zh-CN" smtClean="0">
                <a:ea typeface="宋体" charset="-122"/>
              </a:rPr>
              <a:pPr/>
              <a:t>204</a:t>
            </a:fld>
            <a:endParaRPr lang="en-US" altLang="zh-CN" smtClean="0">
              <a:ea typeface="宋体" charset="-122"/>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r>
              <a:rPr lang="en-US" altLang="zh-CN" smtClean="0">
                <a:ea typeface="宋体" charset="-122"/>
              </a:rPr>
              <a:t>512</a:t>
            </a:r>
            <a:r>
              <a:rPr lang="zh-CN" altLang="en-US" smtClean="0">
                <a:ea typeface="宋体" charset="-122"/>
              </a:rPr>
              <a:t>比特约</a:t>
            </a:r>
            <a:r>
              <a:rPr lang="en-US" altLang="zh-CN" smtClean="0">
                <a:ea typeface="宋体" charset="-122"/>
              </a:rPr>
              <a:t>155</a:t>
            </a:r>
            <a:r>
              <a:rPr lang="zh-CN" altLang="en-US" smtClean="0">
                <a:ea typeface="宋体" charset="-122"/>
              </a:rPr>
              <a:t>位十进制数</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DEB31DB6-7A39-41A2-B949-8CD2D907869E}" type="slidenum">
              <a:rPr lang="en-US" altLang="zh-CN" smtClean="0">
                <a:ea typeface="宋体" charset="-122"/>
              </a:rPr>
              <a:pPr/>
              <a:t>206</a:t>
            </a:fld>
            <a:endParaRPr lang="en-US" altLang="zh-CN" smtClean="0">
              <a:ea typeface="宋体" charset="-122"/>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zh-CN" altLang="en-US" smtClean="0">
                <a:solidFill>
                  <a:srgbClr val="A50021"/>
                </a:solidFill>
                <a:latin typeface="楷体_GB2312" pitchFamily="49" charset="-122"/>
                <a:ea typeface="宋体" charset="-122"/>
              </a:rPr>
              <a:t>好在只是生成密钥用，因此慢一点可以忍受。</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mtClean="0">
                <a:solidFill>
                  <a:srgbClr val="C00000"/>
                </a:solidFill>
              </a:rPr>
              <a:t>也有例外，如</a:t>
            </a:r>
            <a:r>
              <a:rPr lang="en-US" altLang="zh-CN" smtClean="0">
                <a:solidFill>
                  <a:srgbClr val="C00000"/>
                </a:solidFill>
              </a:rPr>
              <a:t>561</a:t>
            </a:r>
            <a:r>
              <a:rPr lang="zh-CN" altLang="en-US" smtClean="0">
                <a:solidFill>
                  <a:srgbClr val="C00000"/>
                </a:solidFill>
              </a:rPr>
              <a:t>，</a:t>
            </a:r>
            <a:r>
              <a:rPr lang="en-US" altLang="zh-CN" smtClean="0">
                <a:solidFill>
                  <a:srgbClr val="C00000"/>
                </a:solidFill>
              </a:rPr>
              <a:t>1729</a:t>
            </a:r>
            <a:r>
              <a:rPr lang="zh-CN" altLang="en-US" smtClean="0">
                <a:solidFill>
                  <a:srgbClr val="C00000"/>
                </a:solidFill>
              </a:rPr>
              <a:t>等，被称为</a:t>
            </a:r>
            <a:r>
              <a:rPr lang="en-US" altLang="zh-CN" smtClean="0">
                <a:solidFill>
                  <a:srgbClr val="C00000"/>
                </a:solidFill>
              </a:rPr>
              <a:t>”</a:t>
            </a:r>
            <a:r>
              <a:rPr lang="zh-CN" altLang="en-US" smtClean="0">
                <a:solidFill>
                  <a:srgbClr val="C00000"/>
                </a:solidFill>
              </a:rPr>
              <a:t>伪素数</a:t>
            </a:r>
            <a:r>
              <a:rPr lang="en-US" altLang="zh-CN" smtClean="0">
                <a:solidFill>
                  <a:srgbClr val="C00000"/>
                </a:solidFill>
              </a:rPr>
              <a:t>”</a:t>
            </a:r>
            <a:r>
              <a:rPr lang="zh-CN" altLang="en-US" smtClean="0">
                <a:solidFill>
                  <a:srgbClr val="C00000"/>
                </a:solidFill>
              </a:rPr>
              <a:t>或</a:t>
            </a:r>
            <a:r>
              <a:rPr lang="en-US" altLang="zh-CN" smtClean="0">
                <a:solidFill>
                  <a:srgbClr val="C00000"/>
                </a:solidFill>
              </a:rPr>
              <a:t>”</a:t>
            </a:r>
            <a:r>
              <a:rPr lang="zh-CN" altLang="en-US" smtClean="0">
                <a:solidFill>
                  <a:srgbClr val="C00000"/>
                </a:solidFill>
              </a:rPr>
              <a:t>卡米歇尔数</a:t>
            </a:r>
            <a:r>
              <a:rPr lang="en-US" altLang="zh-CN" smtClean="0">
                <a:solidFill>
                  <a:srgbClr val="C00000"/>
                </a:solidFill>
              </a:rPr>
              <a:t>”</a:t>
            </a:r>
          </a:p>
          <a:p>
            <a:pPr marL="0" marR="0" lvl="2" indent="0" algn="l" defTabSz="914400" rtl="0" eaLnBrk="1" fontAlgn="auto" latinLnBrk="0" hangingPunct="1">
              <a:lnSpc>
                <a:spcPct val="100000"/>
              </a:lnSpc>
              <a:spcBef>
                <a:spcPts val="0"/>
              </a:spcBef>
              <a:spcAft>
                <a:spcPts val="0"/>
              </a:spcAft>
              <a:buClrTx/>
              <a:buSzTx/>
              <a:buFontTx/>
              <a:buNone/>
              <a:tabLst/>
              <a:defRPr/>
            </a:pPr>
            <a:r>
              <a:rPr lang="zh-CN" altLang="en-US" smtClean="0">
                <a:solidFill>
                  <a:srgbClr val="C00000"/>
                </a:solidFill>
              </a:rPr>
              <a:t>加密程序</a:t>
            </a:r>
            <a:r>
              <a:rPr lang="en-US" altLang="zh-CN" smtClean="0">
                <a:solidFill>
                  <a:srgbClr val="C00000"/>
                </a:solidFill>
              </a:rPr>
              <a:t>PGP</a:t>
            </a:r>
            <a:r>
              <a:rPr lang="zh-CN" altLang="en-US" smtClean="0">
                <a:solidFill>
                  <a:srgbClr val="C00000"/>
                </a:solidFill>
              </a:rPr>
              <a:t>在算法当中用到了这个素性检验方法。</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207</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蒙特卡罗</a:t>
            </a:r>
            <a:r>
              <a:rPr lang="en-US" altLang="zh-CN" dirty="0" smtClean="0"/>
              <a:t>(Monte Carlo)</a:t>
            </a:r>
            <a:r>
              <a:rPr lang="zh-CN" altLang="en-US" dirty="0" smtClean="0"/>
              <a:t>方法，或称计算机随机模拟方法，是一种基于</a:t>
            </a:r>
            <a:r>
              <a:rPr lang="en-US" altLang="zh-CN" dirty="0" smtClean="0"/>
              <a:t>"</a:t>
            </a:r>
            <a:r>
              <a:rPr lang="zh-CN" altLang="en-US" dirty="0" smtClean="0"/>
              <a:t>随机数</a:t>
            </a:r>
            <a:r>
              <a:rPr lang="en-US" altLang="zh-CN" dirty="0" smtClean="0"/>
              <a:t>"</a:t>
            </a:r>
            <a:r>
              <a:rPr lang="zh-CN" altLang="en-US" dirty="0" smtClean="0"/>
              <a:t>的计算方法。这一方法源于美国在第二次世界大战中研制原子弹的</a:t>
            </a:r>
            <a:r>
              <a:rPr lang="en-US" altLang="zh-CN" dirty="0" smtClean="0"/>
              <a:t>"</a:t>
            </a:r>
            <a:r>
              <a:rPr lang="zh-CN" altLang="en-US" dirty="0" smtClean="0"/>
              <a:t>曼哈顿计划</a:t>
            </a:r>
            <a:r>
              <a:rPr lang="en-US" altLang="zh-CN" dirty="0" smtClean="0"/>
              <a:t>"</a:t>
            </a:r>
            <a:r>
              <a:rPr lang="zh-CN" altLang="en-US" dirty="0" smtClean="0"/>
              <a:t>。该计划的主持人之一、数学家冯</a:t>
            </a:r>
            <a:r>
              <a:rPr lang="en-US" altLang="zh-CN" dirty="0" smtClean="0"/>
              <a:t>·</a:t>
            </a:r>
            <a:r>
              <a:rPr lang="zh-CN" altLang="en-US" dirty="0" smtClean="0"/>
              <a:t>诺伊曼用驰名世界的赌城</a:t>
            </a:r>
            <a:r>
              <a:rPr lang="en-US" altLang="zh-CN" dirty="0" smtClean="0"/>
              <a:t>-</a:t>
            </a:r>
            <a:r>
              <a:rPr lang="zh-CN" altLang="en-US" dirty="0" smtClean="0"/>
              <a:t>摩纳哥的</a:t>
            </a:r>
            <a:r>
              <a:rPr lang="en-US" altLang="zh-CN" dirty="0" smtClean="0"/>
              <a:t>Monte Carlo-</a:t>
            </a:r>
            <a:r>
              <a:rPr lang="zh-CN" altLang="en-US" dirty="0" smtClean="0"/>
              <a:t>来命名这种方法，为它蒙上了一层神秘色彩。 </a:t>
            </a:r>
          </a:p>
          <a:p>
            <a:endParaRPr lang="zh-CN" altLang="en-US" dirty="0" smtClean="0"/>
          </a:p>
          <a:p>
            <a:r>
              <a:rPr lang="zh-CN" altLang="en-US" dirty="0" smtClean="0"/>
              <a:t>考虑平面上的一个边长为</a:t>
            </a:r>
            <a:r>
              <a:rPr lang="en-US" altLang="zh-CN" dirty="0" smtClean="0"/>
              <a:t>1</a:t>
            </a:r>
            <a:r>
              <a:rPr lang="zh-CN" altLang="en-US" dirty="0" smtClean="0"/>
              <a:t>的正方形及其内部的一个形状不规则的</a:t>
            </a:r>
            <a:r>
              <a:rPr lang="en-US" altLang="zh-CN" dirty="0" smtClean="0"/>
              <a:t>"</a:t>
            </a:r>
            <a:r>
              <a:rPr lang="zh-CN" altLang="en-US" dirty="0" smtClean="0"/>
              <a:t>图形</a:t>
            </a:r>
            <a:r>
              <a:rPr lang="en-US" altLang="zh-CN" dirty="0" smtClean="0"/>
              <a:t>"</a:t>
            </a:r>
            <a:r>
              <a:rPr lang="zh-CN" altLang="en-US" dirty="0" smtClean="0"/>
              <a:t>，如何求出这个</a:t>
            </a:r>
            <a:r>
              <a:rPr lang="en-US" altLang="zh-CN" dirty="0" smtClean="0"/>
              <a:t>"</a:t>
            </a:r>
            <a:r>
              <a:rPr lang="zh-CN" altLang="en-US" dirty="0" smtClean="0"/>
              <a:t>图形</a:t>
            </a:r>
            <a:r>
              <a:rPr lang="en-US" altLang="zh-CN" dirty="0" smtClean="0"/>
              <a:t>"</a:t>
            </a:r>
            <a:r>
              <a:rPr lang="zh-CN" altLang="en-US" dirty="0" smtClean="0"/>
              <a:t>的面积呢？</a:t>
            </a:r>
            <a:r>
              <a:rPr lang="en-US" altLang="zh-CN" dirty="0" smtClean="0"/>
              <a:t>Monte Carlo</a:t>
            </a:r>
            <a:r>
              <a:rPr lang="zh-CN" altLang="en-US" dirty="0" smtClean="0"/>
              <a:t>方法是这样一种</a:t>
            </a:r>
            <a:r>
              <a:rPr lang="en-US" altLang="zh-CN" dirty="0" smtClean="0"/>
              <a:t>"</a:t>
            </a:r>
            <a:r>
              <a:rPr lang="zh-CN" altLang="en-US" dirty="0" smtClean="0"/>
              <a:t>随机化</a:t>
            </a:r>
            <a:r>
              <a:rPr lang="en-US" altLang="zh-CN" dirty="0" smtClean="0"/>
              <a:t>"</a:t>
            </a:r>
            <a:r>
              <a:rPr lang="zh-CN" altLang="en-US" dirty="0" smtClean="0"/>
              <a:t>的方法：向该正方形</a:t>
            </a:r>
            <a:r>
              <a:rPr lang="en-US" altLang="zh-CN" dirty="0" smtClean="0"/>
              <a:t>"</a:t>
            </a:r>
            <a:r>
              <a:rPr lang="zh-CN" altLang="en-US" dirty="0" smtClean="0"/>
              <a:t>随机地</a:t>
            </a:r>
            <a:r>
              <a:rPr lang="en-US" altLang="zh-CN" dirty="0" smtClean="0"/>
              <a:t>"</a:t>
            </a:r>
            <a:r>
              <a:rPr lang="zh-CN" altLang="en-US" dirty="0" smtClean="0"/>
              <a:t>投掷</a:t>
            </a:r>
            <a:r>
              <a:rPr lang="en-US" altLang="zh-CN" dirty="0" smtClean="0"/>
              <a:t>N</a:t>
            </a:r>
            <a:r>
              <a:rPr lang="zh-CN" altLang="en-US" dirty="0" smtClean="0"/>
              <a:t>个点</a:t>
            </a:r>
            <a:r>
              <a:rPr lang="en-US" altLang="zh-CN" dirty="0" smtClean="0"/>
              <a:t>,</a:t>
            </a:r>
            <a:r>
              <a:rPr lang="zh-CN" altLang="en-US" dirty="0" smtClean="0"/>
              <a:t>其中有</a:t>
            </a:r>
            <a:r>
              <a:rPr lang="en-US" altLang="zh-CN" dirty="0" smtClean="0"/>
              <a:t>M</a:t>
            </a:r>
            <a:r>
              <a:rPr lang="zh-CN" altLang="en-US" dirty="0" smtClean="0"/>
              <a:t>个点落于</a:t>
            </a:r>
            <a:r>
              <a:rPr lang="en-US" altLang="zh-CN" dirty="0" smtClean="0"/>
              <a:t>"</a:t>
            </a:r>
            <a:r>
              <a:rPr lang="zh-CN" altLang="en-US" dirty="0" smtClean="0"/>
              <a:t>图形</a:t>
            </a:r>
            <a:r>
              <a:rPr lang="en-US" altLang="zh-CN" dirty="0" smtClean="0"/>
              <a:t>"</a:t>
            </a:r>
            <a:r>
              <a:rPr lang="zh-CN" altLang="en-US" dirty="0" smtClean="0"/>
              <a:t>内，则该</a:t>
            </a:r>
            <a:r>
              <a:rPr lang="en-US" altLang="zh-CN" dirty="0" smtClean="0"/>
              <a:t>"</a:t>
            </a:r>
            <a:r>
              <a:rPr lang="zh-CN" altLang="en-US" dirty="0" smtClean="0"/>
              <a:t>图形</a:t>
            </a:r>
            <a:r>
              <a:rPr lang="en-US" altLang="zh-CN" dirty="0" smtClean="0"/>
              <a:t>"</a:t>
            </a:r>
            <a:r>
              <a:rPr lang="zh-CN" altLang="en-US" dirty="0" smtClean="0"/>
              <a:t>的面积近似为</a:t>
            </a:r>
            <a:r>
              <a:rPr lang="en-US" altLang="zh-CN" dirty="0" smtClean="0"/>
              <a:t>M/N</a:t>
            </a:r>
            <a:r>
              <a:rPr lang="zh-CN" altLang="en-US" dirty="0" smtClean="0"/>
              <a:t>。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208</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注意二次剩余在后面还会用到</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210</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mtClean="0"/>
              <a:t>不会把素数误判为合数</a:t>
            </a:r>
          </a:p>
          <a:p>
            <a:r>
              <a:rPr lang="zh-CN" altLang="en-US" smtClean="0"/>
              <a:t>把合数误判为素数的概率为</a:t>
            </a:r>
            <a:r>
              <a:rPr lang="en-US" altLang="zh-CN" smtClean="0"/>
              <a:t>1/2</a:t>
            </a:r>
          </a:p>
          <a:p>
            <a:r>
              <a:rPr lang="zh-CN" altLang="en-US" smtClean="0"/>
              <a:t>重复算法</a:t>
            </a:r>
            <a:r>
              <a:rPr lang="en-US" altLang="zh-CN" smtClean="0"/>
              <a:t>k</a:t>
            </a:r>
            <a:r>
              <a:rPr lang="zh-CN" altLang="en-US" smtClean="0"/>
              <a:t>次，误判的概率为</a:t>
            </a:r>
            <a:r>
              <a:rPr lang="en-US" altLang="zh-CN" smtClean="0"/>
              <a:t>1/2</a:t>
            </a:r>
            <a:r>
              <a:rPr lang="en-US" altLang="zh-CN" baseline="30000" smtClean="0"/>
              <a:t>k</a:t>
            </a:r>
          </a:p>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215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2537=43*59</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218</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mtClean="0"/>
              <a:t>AKS</a:t>
            </a:r>
            <a:r>
              <a:rPr lang="zh-CN" altLang="en-US" smtClean="0"/>
              <a:t>算法是一个新颖的、有趣的、优美的算法，它解决了一 个很多世纪没有解决的基本问题</a:t>
            </a:r>
            <a:r>
              <a:rPr lang="en-US" altLang="zh-CN" smtClean="0"/>
              <a:t>OAKS</a:t>
            </a:r>
            <a:r>
              <a:rPr lang="zh-CN" altLang="en-US" smtClean="0"/>
              <a:t>算法的最重要之处就是 它是相当简单的，不需要特殊的椭圆曲线数学及类似知识。 </a:t>
            </a:r>
            <a:r>
              <a:rPr lang="en-US" altLang="zh-CN" smtClean="0"/>
              <a:t>AKS</a:t>
            </a:r>
            <a:r>
              <a:rPr lang="zh-CN" altLang="en-US" smtClean="0"/>
              <a:t>算法不是其他人工作的简单推广，它摒弃了把已有的方法 集中到一起的想法，而是探素使用简单的代数概念来解决问题 的方法。尽管思想是简单的，但是非常有创造性。然而，这个算 法目前可能不会有太多的实际应用。这是因为算法的运行时间 是</a:t>
            </a:r>
            <a:r>
              <a:rPr lang="en-US" altLang="zh-CN" smtClean="0"/>
              <a:t>0((log n)})</a:t>
            </a:r>
            <a:r>
              <a:rPr lang="zh-CN" altLang="en-US" smtClean="0"/>
              <a:t>，与</a:t>
            </a:r>
            <a:r>
              <a:rPr lang="en-US" altLang="zh-CN" smtClean="0"/>
              <a:t>Miller</a:t>
            </a:r>
            <a:r>
              <a:rPr lang="zh-CN" altLang="en-US" smtClean="0"/>
              <a:t>和</a:t>
            </a:r>
            <a:r>
              <a:rPr lang="en-US" altLang="zh-CN" smtClean="0"/>
              <a:t>Rabin</a:t>
            </a:r>
            <a:r>
              <a:rPr lang="zh-CN" altLang="en-US" smtClean="0"/>
              <a:t>设计的概率测试的</a:t>
            </a:r>
            <a:r>
              <a:rPr lang="en-US" altLang="zh-CN" smtClean="0"/>
              <a:t>0(log rz) </a:t>
            </a:r>
            <a:r>
              <a:rPr lang="zh-CN" altLang="en-US" smtClean="0"/>
              <a:t>运行时间相比是相形见咄的。</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219</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220</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mtClean="0"/>
              <a:t>一个群内的一个元素</a:t>
            </a:r>
            <a:r>
              <a:rPr lang="en-US" altLang="zh-CN" smtClean="0"/>
              <a:t>a</a:t>
            </a:r>
            <a:r>
              <a:rPr lang="zh-CN" altLang="en-US" smtClean="0"/>
              <a:t>之阶</a:t>
            </a:r>
            <a:r>
              <a:rPr lang="en-US" altLang="zh-CN" smtClean="0"/>
              <a:t>(</a:t>
            </a:r>
            <a:r>
              <a:rPr lang="zh-CN" altLang="en-US" smtClean="0"/>
              <a:t>有时称为周期</a:t>
            </a:r>
            <a:r>
              <a:rPr lang="en-US" altLang="zh-CN" smtClean="0"/>
              <a:t>)</a:t>
            </a:r>
            <a:r>
              <a:rPr lang="zh-CN" altLang="en-US" smtClean="0"/>
              <a:t>是指会使得</a:t>
            </a:r>
            <a:r>
              <a:rPr lang="en-US" altLang="zh-CN" smtClean="0"/>
              <a:t>a</a:t>
            </a:r>
            <a:r>
              <a:rPr lang="en-US" altLang="zh-CN" baseline="30000" smtClean="0"/>
              <a:t>m</a:t>
            </a:r>
            <a:r>
              <a:rPr lang="en-US" altLang="zh-CN" smtClean="0"/>
              <a:t> = e</a:t>
            </a:r>
            <a:r>
              <a:rPr lang="zh-CN" altLang="en-US" smtClean="0"/>
              <a:t>的最小正整数</a:t>
            </a:r>
            <a:r>
              <a:rPr lang="en-US" altLang="zh-CN" smtClean="0"/>
              <a:t>m(</a:t>
            </a:r>
            <a:r>
              <a:rPr lang="zh-CN" altLang="en-US" smtClean="0"/>
              <a:t>其中的</a:t>
            </a:r>
            <a:r>
              <a:rPr lang="en-US" altLang="zh-CN" smtClean="0"/>
              <a:t>e</a:t>
            </a:r>
            <a:r>
              <a:rPr lang="zh-CN" altLang="en-US" smtClean="0"/>
              <a:t>为这个群的单位元</a:t>
            </a:r>
            <a:r>
              <a:rPr lang="en-US" altLang="zh-CN" smtClean="0"/>
              <a:t>)</a:t>
            </a:r>
            <a:r>
              <a:rPr lang="zh-CN" altLang="en-US" smtClean="0"/>
              <a:t>。若没有此数存在，则称</a:t>
            </a:r>
            <a:r>
              <a:rPr lang="en-US" altLang="zh-CN" smtClean="0"/>
              <a:t>a</a:t>
            </a:r>
            <a:r>
              <a:rPr lang="zh-CN" altLang="en-US" smtClean="0"/>
              <a:t>有无限阶。有限群的所有元素有有限阶。</a:t>
            </a:r>
            <a:endParaRPr lang="zh-CN" altLang="en-US"/>
          </a:p>
        </p:txBody>
      </p:sp>
      <p:sp>
        <p:nvSpPr>
          <p:cNvPr id="4" name="灯片编号占位符 3"/>
          <p:cNvSpPr>
            <a:spLocks noGrp="1"/>
          </p:cNvSpPr>
          <p:nvPr>
            <p:ph type="sldNum" sz="quarter" idx="10"/>
          </p:nvPr>
        </p:nvSpPr>
        <p:spPr/>
        <p:txBody>
          <a:bodyPr/>
          <a:lstStyle/>
          <a:p>
            <a:fld id="{B30EB5A6-B313-4610-82C4-D560288290F7}" type="slidenum">
              <a:rPr lang="zh-CN" altLang="en-US" smtClean="0"/>
              <a:pPr/>
              <a:t>221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685800" y="3196686"/>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ctrTitle"/>
          </p:nvPr>
        </p:nvSpPr>
        <p:spPr>
          <a:xfrm>
            <a:off x="685800" y="1676401"/>
            <a:ext cx="7772400" cy="1538286"/>
          </a:xfrm>
        </p:spPr>
        <p:txBody>
          <a:bodyPr anchor="b"/>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686568" cy="6011882"/>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73152" y="6400800"/>
            <a:ext cx="3200400" cy="283800"/>
          </a:xfrm>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a:xfrm>
            <a:off x="5330952" y="6400800"/>
            <a:ext cx="3733800" cy="283800"/>
          </a:xfrm>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685800" y="3143248"/>
            <a:ext cx="77724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457200" y="1410736"/>
            <a:ext cx="82296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Ref idx="1002">
        <a:schemeClr val="bg2"/>
      </p:bgRef>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2786050" y="1053546"/>
            <a:ext cx="5904000" cy="18000"/>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nchor="ctr"/>
          <a:lstStyle>
            <a:lvl1pPr algn="l">
              <a:defRPr sz="2400" b="0"/>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2016-11-14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矩形 6"/>
          <p:cNvSpPr/>
          <p:nvPr/>
        </p:nvSpPr>
        <p:spPr>
          <a:xfrm>
            <a:off x="0" y="6678000"/>
            <a:ext cx="9144000" cy="180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占位符 1"/>
          <p:cNvSpPr>
            <a:spLocks noGrp="1"/>
          </p:cNvSpPr>
          <p:nvPr>
            <p:ph type="title"/>
          </p:nvPr>
        </p:nvSpPr>
        <p:spPr>
          <a:xfrm>
            <a:off x="457200" y="274638"/>
            <a:ext cx="8229600" cy="1143000"/>
          </a:xfrm>
          <a:prstGeom prst="rect">
            <a:avLst/>
          </a:prstGeom>
        </p:spPr>
        <p:txBody>
          <a:bodyPr vert="horz" rtlCol="0" anchor="ctr">
            <a:normAutofit/>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600200"/>
            <a:ext cx="8229600" cy="4686320"/>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76200" y="6400800"/>
            <a:ext cx="3200400" cy="283800"/>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fld id="{530820CF-B880-4189-942D-D702A7CBA730}" type="datetimeFigureOut">
              <a:rPr lang="zh-CN" altLang="en-US" smtClean="0"/>
              <a:t>2016-11-14</a:t>
            </a:fld>
            <a:endParaRPr lang="zh-CN" altLang="en-US"/>
          </a:p>
        </p:txBody>
      </p:sp>
      <p:sp>
        <p:nvSpPr>
          <p:cNvPr id="5" name="页脚占位符 4"/>
          <p:cNvSpPr>
            <a:spLocks noGrp="1"/>
          </p:cNvSpPr>
          <p:nvPr>
            <p:ph type="ftr" sz="quarter" idx="3"/>
          </p:nvPr>
        </p:nvSpPr>
        <p:spPr>
          <a:xfrm>
            <a:off x="5334000" y="6400800"/>
            <a:ext cx="3733800" cy="283800"/>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endParaRPr lang="zh-CN" altLang="en-US"/>
          </a:p>
        </p:txBody>
      </p:sp>
      <p:sp>
        <p:nvSpPr>
          <p:cNvPr id="6" name="灯片编号占位符 5"/>
          <p:cNvSpPr>
            <a:spLocks noGrp="1"/>
          </p:cNvSpPr>
          <p:nvPr>
            <p:ph type="sldNum" sz="quarter" idx="4"/>
          </p:nvPr>
        </p:nvSpPr>
        <p:spPr>
          <a:xfrm>
            <a:off x="4114800" y="6400800"/>
            <a:ext cx="914400" cy="283464"/>
          </a:xfrm>
          <a:prstGeom prst="rect">
            <a:avLst/>
          </a:prstGeom>
          <a:noFill/>
        </p:spPr>
        <p:txBody>
          <a:bodyPr vert="horz" lIns="45720" rIns="45720" rtlCol="0" anchor="ctr"/>
          <a:lstStyle>
            <a:lvl1pPr algn="ctr" eaLnBrk="1" latinLnBrk="0" hangingPunct="1">
              <a:defRPr kumimoji="0" sz="1100" b="0">
                <a:solidFill>
                  <a:schemeClr val="tx2">
                    <a:lumMod val="75000"/>
                    <a:lumOff val="25000"/>
                  </a:schemeClr>
                </a:solidFill>
              </a:defRPr>
            </a:lvl1pPr>
          </a:lstStyle>
          <a:p>
            <a:fld id="{0C913308-F349-4B6D-A68A-DD1791B4A57B}" type="slidenum">
              <a:rPr lang="zh-CN" altLang="en-US" smtClean="0"/>
              <a:t>‹#›</a:t>
            </a:fld>
            <a:endParaRPr lang="zh-CN" altLang="en-US"/>
          </a:p>
        </p:txBody>
      </p:sp>
      <p:sp>
        <p:nvSpPr>
          <p:cNvPr id="8" name="矩形 7"/>
          <p:cNvSpPr/>
          <p:nvPr/>
        </p:nvSpPr>
        <p:spPr>
          <a:xfrm>
            <a:off x="0" y="0"/>
            <a:ext cx="9144000" cy="10800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4400" kern="1200">
          <a:solidFill>
            <a:schemeClr val="tx2"/>
          </a:solidFill>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50000"/>
        <a:buFont typeface="Wingdings 2"/>
        <a:buChar char="ß"/>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50000"/>
        <a:buFont typeface="Wingdings 2"/>
        <a:buChar char="Þ"/>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5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5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22.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AES.exe"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6.emf"/><Relationship Id="rId4" Type="http://schemas.openxmlformats.org/officeDocument/2006/relationships/oleObject" Target="../embeddings/Microsoft_Word_97_-_2003_Document1.doc"/></Relationships>
</file>

<file path=ppt/slides/_rels/slide1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8.png"/><Relationship Id="rId4" Type="http://schemas.openxmlformats.org/officeDocument/2006/relationships/oleObject" Target="../embeddings/oleObject22.bin"/></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9.png"/><Relationship Id="rId4" Type="http://schemas.openxmlformats.org/officeDocument/2006/relationships/oleObject" Target="../embeddings/oleObject23.bin"/></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7.png"/><Relationship Id="rId3" Type="http://schemas.openxmlformats.org/officeDocument/2006/relationships/notesSlide" Target="../notesSlides/notesSlide50.xml"/><Relationship Id="rId7" Type="http://schemas.openxmlformats.org/officeDocument/2006/relationships/image" Target="../media/image4.png"/><Relationship Id="rId12"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5.bin"/><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wmf"/><Relationship Id="rId4" Type="http://schemas.openxmlformats.org/officeDocument/2006/relationships/oleObject" Target="../embeddings/oleObject6.bin"/></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3.wmf"/><Relationship Id="rId4" Type="http://schemas.openxmlformats.org/officeDocument/2006/relationships/oleObject" Target="../embeddings/Microsoft_Word_97_-_2003_Document2.doc"/></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34.png"/><Relationship Id="rId4" Type="http://schemas.openxmlformats.org/officeDocument/2006/relationships/oleObject" Target="../embeddings/oleObject29.bin"/></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5.png"/><Relationship Id="rId4" Type="http://schemas.openxmlformats.org/officeDocument/2006/relationships/oleObject" Target="../embeddings/oleObject30.bin"/></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37.wmf"/><Relationship Id="rId5" Type="http://schemas.openxmlformats.org/officeDocument/2006/relationships/oleObject" Target="../embeddings/oleObject32.bin"/><Relationship Id="rId4" Type="http://schemas.openxmlformats.org/officeDocument/2006/relationships/image" Target="../media/image36.wmf"/></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wm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38.wmf"/></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39.wm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40.wmf"/></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42.wmf"/><Relationship Id="rId5" Type="http://schemas.openxmlformats.org/officeDocument/2006/relationships/oleObject" Target="../embeddings/oleObject38.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0.bin"/></Relationships>
</file>

<file path=ppt/slides/_rels/slide19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46.wmf"/></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47.wmf"/><Relationship Id="rId4" Type="http://schemas.openxmlformats.org/officeDocument/2006/relationships/oleObject" Target="../embeddings/Microsoft_Word_97_-_2003_Document3.doc"/></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49.wmf"/><Relationship Id="rId5" Type="http://schemas.openxmlformats.org/officeDocument/2006/relationships/oleObject" Target="../embeddings/oleObject43.bin"/><Relationship Id="rId4" Type="http://schemas.openxmlformats.org/officeDocument/2006/relationships/image" Target="../media/image48.wmf"/></Relationships>
</file>

<file path=ppt/slides/_rels/slide21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51.wmf"/><Relationship Id="rId5" Type="http://schemas.openxmlformats.org/officeDocument/2006/relationships/oleObject" Target="../embeddings/oleObject45.bin"/><Relationship Id="rId4" Type="http://schemas.openxmlformats.org/officeDocument/2006/relationships/image" Target="../media/image50.wmf"/></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52.wmf"/><Relationship Id="rId4" Type="http://schemas.openxmlformats.org/officeDocument/2006/relationships/oleObject" Target="../embeddings/oleObject46.bin"/></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53.wmf"/><Relationship Id="rId4" Type="http://schemas.openxmlformats.org/officeDocument/2006/relationships/oleObject" Target="../embeddings/oleObject47.bin"/></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vmlDrawing" Target="../drawings/vmlDrawing33.vml"/><Relationship Id="rId5" Type="http://schemas.openxmlformats.org/officeDocument/2006/relationships/image" Target="../media/image56.wmf"/><Relationship Id="rId4" Type="http://schemas.openxmlformats.org/officeDocument/2006/relationships/oleObject" Target="../embeddings/oleObject48.bin"/></Relationships>
</file>

<file path=ppt/slides/_rels/slide235.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7.wmf"/></Relationships>
</file>

<file path=ppt/slides/_rels/slide2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61.wmf"/><Relationship Id="rId5" Type="http://schemas.openxmlformats.org/officeDocument/2006/relationships/oleObject" Target="../embeddings/oleObject51.bin"/><Relationship Id="rId4" Type="http://schemas.openxmlformats.org/officeDocument/2006/relationships/image" Target="../media/image60.wmf"/></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63.wmf"/></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64.wmf"/></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38.vml"/><Relationship Id="rId5" Type="http://schemas.openxmlformats.org/officeDocument/2006/relationships/image" Target="../media/image67.wmf"/><Relationship Id="rId4" Type="http://schemas.openxmlformats.org/officeDocument/2006/relationships/oleObject" Target="../embeddings/oleObject54.bin"/></Relationships>
</file>

<file path=ppt/slides/_rels/slide27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69.wmf"/><Relationship Id="rId4" Type="http://schemas.openxmlformats.org/officeDocument/2006/relationships/oleObject" Target="../embeddings/oleObject5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2.xml"/><Relationship Id="rId1" Type="http://schemas.openxmlformats.org/officeDocument/2006/relationships/vmlDrawing" Target="../drawings/vmlDrawing40.vml"/><Relationship Id="rId5" Type="http://schemas.openxmlformats.org/officeDocument/2006/relationships/image" Target="../media/image71.wmf"/><Relationship Id="rId4" Type="http://schemas.openxmlformats.org/officeDocument/2006/relationships/oleObject" Target="../embeddings/oleObject56.bin"/></Relationships>
</file>

<file path=ppt/slides/_rels/slide28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73.wmf"/><Relationship Id="rId4" Type="http://schemas.openxmlformats.org/officeDocument/2006/relationships/oleObject" Target="../embeddings/oleObject57.bin"/></Relationships>
</file>

<file path=ppt/slides/_rels/slide28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75.wmf"/><Relationship Id="rId4" Type="http://schemas.openxmlformats.org/officeDocument/2006/relationships/oleObject" Target="../embeddings/oleObject58.bin"/></Relationships>
</file>

<file path=ppt/slides/_rels/slide28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vmlDrawing" Target="../drawings/vmlDrawing43.vml"/><Relationship Id="rId5" Type="http://schemas.openxmlformats.org/officeDocument/2006/relationships/image" Target="../media/image77.wmf"/><Relationship Id="rId4" Type="http://schemas.openxmlformats.org/officeDocument/2006/relationships/oleObject" Target="../embeddings/oleObject59.bin"/></Relationships>
</file>

<file path=ppt/slides/_rels/slide28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7.png"/><Relationship Id="rId4" Type="http://schemas.openxmlformats.org/officeDocument/2006/relationships/oleObject" Target="../embeddings/oleObject13.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8.png"/><Relationship Id="rId4" Type="http://schemas.openxmlformats.org/officeDocument/2006/relationships/oleObject" Target="../embeddings/oleObject14.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0.wmf"/><Relationship Id="rId5" Type="http://schemas.openxmlformats.org/officeDocument/2006/relationships/oleObject" Target="../embeddings/oleObject16.bin"/><Relationship Id="rId4" Type="http://schemas.openxmlformats.org/officeDocument/2006/relationships/image" Target="../media/image19.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oleObject" Target="../embeddings/oleObject19.bin"/><Relationship Id="rId4" Type="http://schemas.openxmlformats.org/officeDocument/2006/relationships/image" Target="../media/image21.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20.wmf"/></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2</a:t>
            </a:r>
            <a:r>
              <a:rPr lang="zh-CN" altLang="en-US" dirty="0" smtClean="0"/>
              <a:t>密码学概述</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792860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pPr eaLnBrk="1" hangingPunct="1"/>
            <a:r>
              <a:rPr lang="zh-CN" altLang="en-US" smtClean="0"/>
              <a:t>维吉尼亚密码</a:t>
            </a:r>
          </a:p>
        </p:txBody>
      </p:sp>
      <p:sp>
        <p:nvSpPr>
          <p:cNvPr id="77827" name="内容占位符 2"/>
          <p:cNvSpPr>
            <a:spLocks noGrp="1"/>
          </p:cNvSpPr>
          <p:nvPr>
            <p:ph idx="1"/>
          </p:nvPr>
        </p:nvSpPr>
        <p:spPr/>
        <p:txBody>
          <a:bodyPr/>
          <a:lstStyle/>
          <a:p>
            <a:pPr eaLnBrk="1" hangingPunct="1"/>
            <a:r>
              <a:rPr lang="zh-CN" altLang="en-US" dirty="0" smtClean="0"/>
              <a:t>维吉尼亚密码体制的数学描述</a:t>
            </a:r>
            <a:endParaRPr lang="en-US" altLang="zh-CN" dirty="0" smtClean="0"/>
          </a:p>
          <a:p>
            <a:pPr lvl="2" eaLnBrk="1" hangingPunct="1"/>
            <a:r>
              <a:rPr lang="en-US" altLang="zh-CN" dirty="0" smtClean="0"/>
              <a:t>M=C=K=(Z</a:t>
            </a:r>
            <a:r>
              <a:rPr lang="en-US" altLang="zh-CN" baseline="-25000" dirty="0" smtClean="0"/>
              <a:t>26</a:t>
            </a:r>
            <a:r>
              <a:rPr lang="en-US" altLang="zh-CN" dirty="0" smtClean="0"/>
              <a:t>)</a:t>
            </a:r>
            <a:r>
              <a:rPr lang="en-US" altLang="zh-CN" baseline="30000" dirty="0" smtClean="0"/>
              <a:t>m</a:t>
            </a:r>
            <a:r>
              <a:rPr lang="zh-CN" altLang="en-US" dirty="0" smtClean="0"/>
              <a:t>，</a:t>
            </a:r>
            <a:r>
              <a:rPr lang="en-US" altLang="zh-CN" dirty="0" smtClean="0"/>
              <a:t>m</a:t>
            </a:r>
            <a:r>
              <a:rPr lang="zh-CN" altLang="en-US" dirty="0" smtClean="0"/>
              <a:t>是一个正整数</a:t>
            </a:r>
            <a:endParaRPr lang="en-US" altLang="zh-CN" dirty="0" smtClean="0"/>
          </a:p>
          <a:p>
            <a:pPr lvl="2" eaLnBrk="1" hangingPunct="1"/>
            <a:r>
              <a:rPr lang="zh-CN" altLang="en-US" dirty="0" smtClean="0"/>
              <a:t>对任意的</a:t>
            </a:r>
            <a:r>
              <a:rPr lang="en-US" altLang="zh-CN" dirty="0" smtClean="0"/>
              <a:t>k=(k</a:t>
            </a:r>
            <a:r>
              <a:rPr lang="en-US" altLang="zh-CN" baseline="-25000" dirty="0" smtClean="0"/>
              <a:t>1</a:t>
            </a:r>
            <a:r>
              <a:rPr lang="en-US" altLang="zh-CN" dirty="0" smtClean="0"/>
              <a:t>,k</a:t>
            </a:r>
            <a:r>
              <a:rPr lang="en-US" altLang="zh-CN" baseline="-25000" dirty="0" smtClean="0"/>
              <a:t>2</a:t>
            </a:r>
            <a:r>
              <a:rPr lang="en-US" altLang="zh-CN" dirty="0" smtClean="0"/>
              <a:t>,...,k</a:t>
            </a:r>
            <a:r>
              <a:rPr lang="en-US" altLang="zh-CN" baseline="-25000" dirty="0" smtClean="0"/>
              <a:t>m</a:t>
            </a:r>
            <a:r>
              <a:rPr lang="en-US" altLang="zh-CN" dirty="0" smtClean="0"/>
              <a:t>)</a:t>
            </a:r>
            <a:r>
              <a:rPr lang="zh-CN" altLang="en-US" dirty="0" smtClean="0"/>
              <a:t>∈</a:t>
            </a:r>
            <a:r>
              <a:rPr lang="en-US" altLang="zh-CN" dirty="0" smtClean="0"/>
              <a:t>K,  x=(x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smtClean="0"/>
              <a:t>)</a:t>
            </a:r>
            <a:r>
              <a:rPr lang="zh-CN" altLang="en-US" dirty="0" smtClean="0"/>
              <a:t>∈</a:t>
            </a:r>
            <a:r>
              <a:rPr lang="en-US" altLang="zh-CN" dirty="0" smtClean="0"/>
              <a:t>P, y=(y</a:t>
            </a:r>
            <a:r>
              <a:rPr lang="en-US" altLang="zh-CN" baseline="-25000" dirty="0" smtClean="0"/>
              <a:t>1</a:t>
            </a:r>
            <a:r>
              <a:rPr lang="en-US" altLang="zh-CN" dirty="0" smtClean="0"/>
              <a:t>,y</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a:t>
            </a:r>
            <a:r>
              <a:rPr lang="zh-CN" altLang="en-US" dirty="0" smtClean="0"/>
              <a:t>∈</a:t>
            </a:r>
            <a:r>
              <a:rPr lang="en-US" altLang="zh-CN" dirty="0" smtClean="0"/>
              <a:t>C</a:t>
            </a:r>
            <a:r>
              <a:rPr lang="zh-CN" altLang="en-US" dirty="0" smtClean="0"/>
              <a:t>，定义</a:t>
            </a:r>
            <a:endParaRPr lang="en-US" altLang="zh-CN" dirty="0" smtClean="0"/>
          </a:p>
          <a:p>
            <a:pPr lvl="2" eaLnBrk="1" hangingPunct="1">
              <a:buFont typeface="Wingdings 2" pitchFamily="18" charset="2"/>
              <a:buNone/>
            </a:pPr>
            <a:r>
              <a:rPr lang="en-US" altLang="zh-CN" dirty="0" smtClean="0"/>
              <a:t>		</a:t>
            </a:r>
            <a:r>
              <a:rPr lang="en-US" altLang="zh-CN" dirty="0" err="1" smtClean="0"/>
              <a:t>e</a:t>
            </a:r>
            <a:r>
              <a:rPr lang="en-US" altLang="zh-CN" baseline="-25000" dirty="0" err="1" smtClean="0"/>
              <a:t>k</a:t>
            </a:r>
            <a:r>
              <a:rPr lang="en-US" altLang="zh-CN" dirty="0" smtClean="0"/>
              <a:t>(x)=(x</a:t>
            </a:r>
            <a:r>
              <a:rPr lang="en-US" altLang="zh-CN" baseline="-25000" dirty="0" smtClean="0"/>
              <a:t>1</a:t>
            </a:r>
            <a:r>
              <a:rPr lang="en-US" altLang="zh-CN" dirty="0" smtClean="0"/>
              <a:t>+k</a:t>
            </a:r>
            <a:r>
              <a:rPr lang="en-US" altLang="zh-CN" baseline="-25000" dirty="0" smtClean="0"/>
              <a:t>1</a:t>
            </a:r>
            <a:r>
              <a:rPr lang="en-US" altLang="zh-CN" dirty="0" smtClean="0"/>
              <a:t>,x</a:t>
            </a:r>
            <a:r>
              <a:rPr lang="en-US" altLang="zh-CN" baseline="-25000" dirty="0" smtClean="0"/>
              <a:t>2</a:t>
            </a:r>
            <a:r>
              <a:rPr lang="en-US" altLang="zh-CN" dirty="0" smtClean="0"/>
              <a:t>+k</a:t>
            </a:r>
            <a:r>
              <a:rPr lang="en-US" altLang="zh-CN" baseline="-25000" dirty="0" smtClean="0"/>
              <a:t>2</a:t>
            </a:r>
            <a:r>
              <a:rPr lang="en-US" altLang="zh-CN" dirty="0" smtClean="0"/>
              <a:t>,...,</a:t>
            </a:r>
            <a:r>
              <a:rPr lang="en-US" altLang="zh-CN" dirty="0" err="1" smtClean="0"/>
              <a:t>x</a:t>
            </a:r>
            <a:r>
              <a:rPr lang="en-US" altLang="zh-CN" baseline="-25000" dirty="0" err="1" smtClean="0"/>
              <a:t>m</a:t>
            </a:r>
            <a:r>
              <a:rPr lang="en-US" altLang="zh-CN" dirty="0" err="1" smtClean="0"/>
              <a:t>+k</a:t>
            </a:r>
            <a:r>
              <a:rPr lang="en-US" altLang="zh-CN" baseline="-25000" dirty="0" err="1" smtClean="0"/>
              <a:t>m</a:t>
            </a:r>
            <a:r>
              <a:rPr lang="en-US" altLang="zh-CN" dirty="0" smtClean="0"/>
              <a:t>)</a:t>
            </a:r>
          </a:p>
          <a:p>
            <a:pPr lvl="2" eaLnBrk="1" hangingPunct="1">
              <a:buFont typeface="Wingdings 2" pitchFamily="18" charset="2"/>
              <a:buNone/>
            </a:pPr>
            <a:r>
              <a:rPr lang="en-US" altLang="zh-CN" dirty="0" smtClean="0"/>
              <a:t>		</a:t>
            </a:r>
            <a:r>
              <a:rPr lang="en-US" altLang="zh-CN" dirty="0" err="1" smtClean="0"/>
              <a:t>d</a:t>
            </a:r>
            <a:r>
              <a:rPr lang="en-US" altLang="zh-CN" baseline="-25000" dirty="0" err="1" smtClean="0"/>
              <a:t>k</a:t>
            </a:r>
            <a:r>
              <a:rPr lang="en-US" altLang="zh-CN" dirty="0" smtClean="0"/>
              <a:t>(y)=(y</a:t>
            </a:r>
            <a:r>
              <a:rPr lang="en-US" altLang="zh-CN" baseline="-25000" dirty="0" smtClean="0"/>
              <a:t>1</a:t>
            </a:r>
            <a:r>
              <a:rPr lang="en-US" altLang="zh-CN" dirty="0" smtClean="0"/>
              <a:t>-k</a:t>
            </a:r>
            <a:r>
              <a:rPr lang="en-US" altLang="zh-CN" baseline="-25000" dirty="0" smtClean="0"/>
              <a:t>1</a:t>
            </a:r>
            <a:r>
              <a:rPr lang="en-US" altLang="zh-CN" dirty="0" smtClean="0"/>
              <a:t>,y</a:t>
            </a:r>
            <a:r>
              <a:rPr lang="en-US" altLang="zh-CN" baseline="-25000" dirty="0" smtClean="0"/>
              <a:t>2</a:t>
            </a:r>
            <a:r>
              <a:rPr lang="en-US" altLang="zh-CN" dirty="0" smtClean="0"/>
              <a:t>-k</a:t>
            </a:r>
            <a:r>
              <a:rPr lang="en-US" altLang="zh-CN" baseline="-25000" dirty="0" smtClean="0"/>
              <a:t>2</a:t>
            </a:r>
            <a:r>
              <a:rPr lang="en-US" altLang="zh-CN" dirty="0" smtClean="0"/>
              <a:t>,...,</a:t>
            </a:r>
            <a:r>
              <a:rPr lang="en-US" altLang="zh-CN" dirty="0" err="1" smtClean="0"/>
              <a:t>y</a:t>
            </a:r>
            <a:r>
              <a:rPr lang="en-US" altLang="zh-CN" baseline="-25000" dirty="0" err="1" smtClean="0"/>
              <a:t>m</a:t>
            </a:r>
            <a:r>
              <a:rPr lang="en-US" altLang="zh-CN" dirty="0" smtClean="0"/>
              <a:t>-k</a:t>
            </a:r>
            <a:r>
              <a:rPr lang="en-US" altLang="zh-CN" baseline="-25000" dirty="0" smtClean="0"/>
              <a:t>m</a:t>
            </a:r>
            <a:r>
              <a:rPr lang="en-US" altLang="zh-CN" dirty="0" smtClean="0"/>
              <a:t>)</a:t>
            </a:r>
          </a:p>
          <a:p>
            <a:pPr lvl="2" eaLnBrk="1" hangingPunct="1"/>
            <a:r>
              <a:rPr lang="zh-CN" altLang="en-US" dirty="0" smtClean="0"/>
              <a:t>以上运算均在</a:t>
            </a:r>
            <a:r>
              <a:rPr lang="en-US" altLang="zh-CN" dirty="0" smtClean="0"/>
              <a:t>Z</a:t>
            </a:r>
            <a:r>
              <a:rPr lang="en-US" altLang="zh-CN" baseline="-25000" dirty="0" smtClean="0"/>
              <a:t>26</a:t>
            </a:r>
            <a:r>
              <a:rPr lang="zh-CN" altLang="en-US" dirty="0" smtClean="0"/>
              <a:t>上运行</a:t>
            </a:r>
            <a:r>
              <a:rPr lang="en-US" altLang="zh-CN" dirty="0" smtClean="0"/>
              <a:t>(</a:t>
            </a:r>
            <a:r>
              <a:rPr lang="zh-CN" altLang="en-US" dirty="0" smtClean="0"/>
              <a:t>模</a:t>
            </a:r>
            <a:r>
              <a:rPr lang="en-US" altLang="zh-CN" dirty="0" smtClean="0"/>
              <a:t>26)</a:t>
            </a:r>
          </a:p>
          <a:p>
            <a:pPr eaLnBrk="1" hangingPunct="1"/>
            <a:endParaRPr lang="zh-CN" altLang="en-US" dirty="0" smtClean="0"/>
          </a:p>
        </p:txBody>
      </p:sp>
      <p:pic>
        <p:nvPicPr>
          <p:cNvPr id="778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3644900"/>
            <a:ext cx="2271712"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2074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1"/>
          <p:cNvSpPr>
            <a:spLocks noGrp="1"/>
          </p:cNvSpPr>
          <p:nvPr>
            <p:ph type="title"/>
          </p:nvPr>
        </p:nvSpPr>
        <p:spPr/>
        <p:txBody>
          <a:bodyPr/>
          <a:lstStyle/>
          <a:p>
            <a:r>
              <a:rPr lang="en-US" altLang="zh-CN" smtClean="0"/>
              <a:t>AES</a:t>
            </a:r>
            <a:r>
              <a:rPr lang="zh-CN" altLang="en-US" smtClean="0"/>
              <a:t>算法结构</a:t>
            </a:r>
          </a:p>
        </p:txBody>
      </p:sp>
      <p:grpSp>
        <p:nvGrpSpPr>
          <p:cNvPr id="153603" name="组合 15"/>
          <p:cNvGrpSpPr>
            <a:grpSpLocks/>
          </p:cNvGrpSpPr>
          <p:nvPr/>
        </p:nvGrpSpPr>
        <p:grpSpPr bwMode="auto">
          <a:xfrm>
            <a:off x="3276600" y="2276475"/>
            <a:ext cx="2232025" cy="3240088"/>
            <a:chOff x="3347864" y="2708920"/>
            <a:chExt cx="2232248" cy="3240360"/>
          </a:xfrm>
        </p:grpSpPr>
        <p:sp>
          <p:nvSpPr>
            <p:cNvPr id="4" name="矩形 3"/>
            <p:cNvSpPr/>
            <p:nvPr/>
          </p:nvSpPr>
          <p:spPr>
            <a:xfrm>
              <a:off x="3347864" y="2708920"/>
              <a:ext cx="2232248" cy="36039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输入状态</a:t>
              </a:r>
              <a:r>
                <a:rPr lang="en-US" altLang="zh-CN">
                  <a:solidFill>
                    <a:schemeClr val="tx1"/>
                  </a:solidFill>
                </a:rPr>
                <a:t>w</a:t>
              </a:r>
              <a:r>
                <a:rPr lang="en-US" altLang="zh-CN" baseline="30000">
                  <a:solidFill>
                    <a:schemeClr val="tx1"/>
                  </a:solidFill>
                </a:rPr>
                <a:t>i-1</a:t>
              </a:r>
              <a:r>
                <a:rPr lang="en-US" altLang="zh-CN">
                  <a:solidFill>
                    <a:schemeClr val="tx1"/>
                  </a:solidFill>
                </a:rPr>
                <a:t>(128</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5" name="矩形 4"/>
            <p:cNvSpPr/>
            <p:nvPr/>
          </p:nvSpPr>
          <p:spPr>
            <a:xfrm>
              <a:off x="3347864" y="3861542"/>
              <a:ext cx="2232248" cy="35880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行移位变换</a:t>
              </a:r>
            </a:p>
          </p:txBody>
        </p:sp>
        <p:cxnSp>
          <p:nvCxnSpPr>
            <p:cNvPr id="6" name="直接箭头连接符 5"/>
            <p:cNvCxnSpPr/>
            <p:nvPr/>
          </p:nvCxnSpPr>
          <p:spPr>
            <a:xfrm>
              <a:off x="4463989" y="3069313"/>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347864" y="5588887"/>
              <a:ext cx="2232248" cy="36039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输出状态</a:t>
              </a:r>
              <a:r>
                <a:rPr lang="en-US" altLang="zh-CN">
                  <a:solidFill>
                    <a:schemeClr val="tx1"/>
                  </a:solidFill>
                </a:rPr>
                <a:t>w</a:t>
              </a:r>
              <a:r>
                <a:rPr lang="en-US" altLang="zh-CN" baseline="30000">
                  <a:solidFill>
                    <a:schemeClr val="tx1"/>
                  </a:solidFill>
                </a:rPr>
                <a:t>i</a:t>
              </a:r>
              <a:r>
                <a:rPr lang="en-US" altLang="zh-CN">
                  <a:solidFill>
                    <a:schemeClr val="tx1"/>
                  </a:solidFill>
                </a:rPr>
                <a:t>(128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cxnSp>
          <p:nvCxnSpPr>
            <p:cNvPr id="8" name="直接箭头连接符 7"/>
            <p:cNvCxnSpPr/>
            <p:nvPr/>
          </p:nvCxnSpPr>
          <p:spPr>
            <a:xfrm>
              <a:off x="4463989" y="5372969"/>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63989" y="3645624"/>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47864" y="3285231"/>
              <a:ext cx="2232248" cy="36039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S</a:t>
              </a:r>
              <a:r>
                <a:rPr lang="zh-CN" altLang="en-US">
                  <a:solidFill>
                    <a:schemeClr val="tx1"/>
                  </a:solidFill>
                </a:rPr>
                <a:t>盒代替</a:t>
              </a:r>
            </a:p>
          </p:txBody>
        </p:sp>
        <p:sp>
          <p:nvSpPr>
            <p:cNvPr id="11" name="矩形 10"/>
            <p:cNvSpPr/>
            <p:nvPr/>
          </p:nvSpPr>
          <p:spPr>
            <a:xfrm>
              <a:off x="3347864" y="4437853"/>
              <a:ext cx="2232248" cy="35880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列混合变换</a:t>
              </a:r>
            </a:p>
          </p:txBody>
        </p:sp>
        <p:cxnSp>
          <p:nvCxnSpPr>
            <p:cNvPr id="12" name="直接箭头连接符 11"/>
            <p:cNvCxnSpPr/>
            <p:nvPr/>
          </p:nvCxnSpPr>
          <p:spPr>
            <a:xfrm>
              <a:off x="4463989" y="4220347"/>
              <a:ext cx="0" cy="2175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47864" y="5012576"/>
              <a:ext cx="2232248" cy="36039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与轮密钥异或</a:t>
              </a:r>
            </a:p>
          </p:txBody>
        </p:sp>
        <p:cxnSp>
          <p:nvCxnSpPr>
            <p:cNvPr id="14" name="直接箭头连接符 13"/>
            <p:cNvCxnSpPr/>
            <p:nvPr/>
          </p:nvCxnSpPr>
          <p:spPr>
            <a:xfrm>
              <a:off x="4463989" y="4796658"/>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3604" name="内容占位符 2"/>
          <p:cNvSpPr>
            <a:spLocks noGrp="1"/>
          </p:cNvSpPr>
          <p:nvPr>
            <p:ph idx="1"/>
          </p:nvPr>
        </p:nvSpPr>
        <p:spPr/>
        <p:txBody>
          <a:bodyPr/>
          <a:lstStyle/>
          <a:p>
            <a:r>
              <a:rPr lang="zh-CN" altLang="en-US" smtClean="0"/>
              <a:t>一轮迭代过程</a:t>
            </a:r>
          </a:p>
        </p:txBody>
      </p:sp>
      <p:sp>
        <p:nvSpPr>
          <p:cNvPr id="17" name="矩形 16"/>
          <p:cNvSpPr/>
          <p:nvPr/>
        </p:nvSpPr>
        <p:spPr>
          <a:xfrm>
            <a:off x="3276600" y="3429000"/>
            <a:ext cx="2232025" cy="360363"/>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1431283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p:cNvSpPr>
            <a:spLocks noGrp="1"/>
          </p:cNvSpPr>
          <p:nvPr>
            <p:ph type="title"/>
          </p:nvPr>
        </p:nvSpPr>
        <p:spPr/>
        <p:txBody>
          <a:bodyPr/>
          <a:lstStyle/>
          <a:p>
            <a:r>
              <a:rPr lang="en-US" altLang="zh-CN" smtClean="0"/>
              <a:t>AES</a:t>
            </a:r>
            <a:r>
              <a:rPr lang="zh-CN" altLang="en-US" smtClean="0"/>
              <a:t>行移位变换</a:t>
            </a:r>
          </a:p>
        </p:txBody>
      </p:sp>
      <p:sp>
        <p:nvSpPr>
          <p:cNvPr id="154627" name="内容占位符 2"/>
          <p:cNvSpPr>
            <a:spLocks noGrp="1"/>
          </p:cNvSpPr>
          <p:nvPr>
            <p:ph idx="1"/>
          </p:nvPr>
        </p:nvSpPr>
        <p:spPr/>
        <p:txBody>
          <a:bodyPr/>
          <a:lstStyle/>
          <a:p>
            <a:r>
              <a:rPr lang="zh-CN" altLang="en-US" smtClean="0"/>
              <a:t>对状态矩阵的每一行进行循环左移操作，第</a:t>
            </a:r>
            <a:r>
              <a:rPr lang="en-US" altLang="zh-CN" smtClean="0"/>
              <a:t>i</a:t>
            </a:r>
            <a:r>
              <a:rPr lang="zh-CN" altLang="en-US" smtClean="0"/>
              <a:t>行循环左移</a:t>
            </a:r>
            <a:r>
              <a:rPr lang="en-US" altLang="zh-CN" smtClean="0"/>
              <a:t>i-1</a:t>
            </a:r>
            <a:r>
              <a:rPr lang="zh-CN" altLang="en-US" smtClean="0"/>
              <a:t>个字节，具体操作如下</a:t>
            </a:r>
          </a:p>
        </p:txBody>
      </p:sp>
      <p:graphicFrame>
        <p:nvGraphicFramePr>
          <p:cNvPr id="4" name="表格 3"/>
          <p:cNvGraphicFramePr>
            <a:graphicFrameLocks noGrp="1"/>
          </p:cNvGraphicFramePr>
          <p:nvPr/>
        </p:nvGraphicFramePr>
        <p:xfrm>
          <a:off x="1547813" y="3141663"/>
          <a:ext cx="2376488" cy="2232024"/>
        </p:xfrm>
        <a:graphic>
          <a:graphicData uri="http://schemas.openxmlformats.org/drawingml/2006/table">
            <a:tbl>
              <a:tblPr firstRow="1" bandRow="1">
                <a:tableStyleId>{5940675A-B579-460E-94D1-54222C63F5DA}</a:tableStyleId>
              </a:tblPr>
              <a:tblGrid>
                <a:gridCol w="594122"/>
                <a:gridCol w="594122"/>
                <a:gridCol w="594122"/>
                <a:gridCol w="594122"/>
              </a:tblGrid>
              <a:tr h="558006">
                <a:tc>
                  <a:txBody>
                    <a:bodyPr/>
                    <a:lstStyle/>
                    <a:p>
                      <a:r>
                        <a:rPr lang="en-US" altLang="zh-CN" sz="2000" smtClean="0"/>
                        <a:t>S</a:t>
                      </a:r>
                      <a:r>
                        <a:rPr lang="en-US" altLang="zh-CN" sz="2000" baseline="-25000" smtClean="0"/>
                        <a:t>0,0</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0,1</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0,2</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0,3</a:t>
                      </a:r>
                      <a:endParaRPr lang="zh-CN" altLang="en-US" sz="2000" baseline="-25000"/>
                    </a:p>
                  </a:txBody>
                  <a:tcPr marL="91449" marR="91449" marT="45715" marB="45715" anchor="ctr" anchorCtr="1"/>
                </a:tc>
              </a:tr>
              <a:tr h="558006">
                <a:tc>
                  <a:txBody>
                    <a:bodyPr/>
                    <a:lstStyle/>
                    <a:p>
                      <a:r>
                        <a:rPr lang="en-US" altLang="zh-CN" sz="2000" smtClean="0"/>
                        <a:t>S</a:t>
                      </a:r>
                      <a:r>
                        <a:rPr lang="en-US" altLang="zh-CN" sz="2000" baseline="-25000" smtClean="0"/>
                        <a:t>1,0</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1,1</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1,2</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1,3</a:t>
                      </a:r>
                      <a:endParaRPr lang="zh-CN" altLang="en-US" sz="2000" baseline="-25000"/>
                    </a:p>
                  </a:txBody>
                  <a:tcPr marL="91449" marR="91449" marT="45715" marB="45715" anchor="ctr" anchorCtr="1"/>
                </a:tc>
              </a:tr>
              <a:tr h="558006">
                <a:tc>
                  <a:txBody>
                    <a:bodyPr/>
                    <a:lstStyle/>
                    <a:p>
                      <a:r>
                        <a:rPr lang="en-US" altLang="zh-CN" sz="2000" smtClean="0"/>
                        <a:t>S</a:t>
                      </a:r>
                      <a:r>
                        <a:rPr lang="en-US" altLang="zh-CN" sz="2000" baseline="-25000" smtClean="0"/>
                        <a:t>2,0</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2,1</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2,2</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2,3</a:t>
                      </a:r>
                      <a:endParaRPr lang="zh-CN" altLang="en-US" sz="2000" baseline="-25000"/>
                    </a:p>
                  </a:txBody>
                  <a:tcPr marL="91449" marR="91449" marT="45715" marB="45715" anchor="ctr" anchorCtr="1"/>
                </a:tc>
              </a:tr>
              <a:tr h="558006">
                <a:tc>
                  <a:txBody>
                    <a:bodyPr/>
                    <a:lstStyle/>
                    <a:p>
                      <a:r>
                        <a:rPr lang="en-US" altLang="zh-CN" sz="2000" smtClean="0"/>
                        <a:t>S</a:t>
                      </a:r>
                      <a:r>
                        <a:rPr lang="en-US" altLang="zh-CN" sz="2000" baseline="-25000" smtClean="0"/>
                        <a:t>3,0</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3,1</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3,2</a:t>
                      </a:r>
                      <a:endParaRPr lang="zh-CN" altLang="en-US" sz="2000" baseline="-25000"/>
                    </a:p>
                  </a:txBody>
                  <a:tcPr marL="91449" marR="91449" marT="45715" marB="45715" anchor="ctr" anchorCtr="1"/>
                </a:tc>
                <a:tc>
                  <a:txBody>
                    <a:bodyPr/>
                    <a:lstStyle/>
                    <a:p>
                      <a:r>
                        <a:rPr lang="en-US" altLang="zh-CN" sz="2000" smtClean="0"/>
                        <a:t>S</a:t>
                      </a:r>
                      <a:r>
                        <a:rPr lang="en-US" altLang="zh-CN" sz="2000" baseline="-25000" smtClean="0"/>
                        <a:t>3,3</a:t>
                      </a:r>
                      <a:endParaRPr lang="zh-CN" altLang="en-US" sz="2000" baseline="-25000"/>
                    </a:p>
                  </a:txBody>
                  <a:tcPr marL="91449" marR="91449" marT="45715" marB="45715" anchor="ctr" anchorCtr="1"/>
                </a:tc>
              </a:tr>
            </a:tbl>
          </a:graphicData>
        </a:graphic>
      </p:graphicFrame>
      <p:graphicFrame>
        <p:nvGraphicFramePr>
          <p:cNvPr id="5" name="表格 4"/>
          <p:cNvGraphicFramePr>
            <a:graphicFrameLocks noGrp="1"/>
          </p:cNvGraphicFramePr>
          <p:nvPr/>
        </p:nvGraphicFramePr>
        <p:xfrm>
          <a:off x="5076825" y="3141663"/>
          <a:ext cx="2374900" cy="2232024"/>
        </p:xfrm>
        <a:graphic>
          <a:graphicData uri="http://schemas.openxmlformats.org/drawingml/2006/table">
            <a:tbl>
              <a:tblPr firstRow="1" bandRow="1">
                <a:tableStyleId>{5940675A-B579-460E-94D1-54222C63F5DA}</a:tableStyleId>
              </a:tblPr>
              <a:tblGrid>
                <a:gridCol w="593725"/>
                <a:gridCol w="593725"/>
                <a:gridCol w="593725"/>
                <a:gridCol w="593725"/>
              </a:tblGrid>
              <a:tr h="558006">
                <a:tc>
                  <a:txBody>
                    <a:bodyPr/>
                    <a:lstStyle/>
                    <a:p>
                      <a:r>
                        <a:rPr lang="en-US" altLang="zh-CN" sz="2000" smtClean="0"/>
                        <a:t>S</a:t>
                      </a:r>
                      <a:r>
                        <a:rPr lang="en-US" altLang="zh-CN" sz="2000" baseline="-25000" smtClean="0"/>
                        <a:t>0,0</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0,1</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0,2</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0,3</a:t>
                      </a:r>
                      <a:endParaRPr lang="zh-CN" altLang="en-US" sz="2000" baseline="-25000"/>
                    </a:p>
                  </a:txBody>
                  <a:tcPr marL="91388" marR="91388" marT="45715" marB="45715" anchor="ctr" anchorCtr="1"/>
                </a:tc>
              </a:tr>
              <a:tr h="558006">
                <a:tc>
                  <a:txBody>
                    <a:bodyPr/>
                    <a:lstStyle/>
                    <a:p>
                      <a:r>
                        <a:rPr lang="en-US" altLang="zh-CN" sz="2000" smtClean="0"/>
                        <a:t>S</a:t>
                      </a:r>
                      <a:r>
                        <a:rPr lang="en-US" altLang="zh-CN" sz="2000" baseline="-25000" smtClean="0"/>
                        <a:t>1,1</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1,2</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1,3</a:t>
                      </a:r>
                      <a:endParaRPr lang="zh-CN" altLang="en-US" sz="2000" baseline="-25000"/>
                    </a:p>
                  </a:txBody>
                  <a:tcPr marL="91388" marR="91388" marT="45715" marB="45715"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smtClean="0"/>
                        <a:t>S</a:t>
                      </a:r>
                      <a:r>
                        <a:rPr lang="en-US" altLang="zh-CN" sz="2000" baseline="-25000" smtClean="0"/>
                        <a:t>1,0</a:t>
                      </a:r>
                      <a:endParaRPr lang="zh-CN" altLang="en-US" sz="2000" baseline="-25000" smtClean="0"/>
                    </a:p>
                  </a:txBody>
                  <a:tcPr marL="91388" marR="91388" marT="45715" marB="45715" anchor="ctr" anchorCtr="1"/>
                </a:tc>
              </a:tr>
              <a:tr h="558006">
                <a:tc>
                  <a:txBody>
                    <a:bodyPr/>
                    <a:lstStyle/>
                    <a:p>
                      <a:r>
                        <a:rPr lang="en-US" altLang="zh-CN" sz="2000" smtClean="0"/>
                        <a:t>S</a:t>
                      </a:r>
                      <a:r>
                        <a:rPr lang="en-US" altLang="zh-CN" sz="2000" baseline="-25000" smtClean="0"/>
                        <a:t>2,2</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2,3</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2,0</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2,1</a:t>
                      </a:r>
                      <a:endParaRPr lang="zh-CN" altLang="en-US" sz="2000" baseline="-25000"/>
                    </a:p>
                  </a:txBody>
                  <a:tcPr marL="91388" marR="91388" marT="45715" marB="45715" anchor="ctr" anchorCtr="1"/>
                </a:tc>
              </a:tr>
              <a:tr h="5580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smtClean="0"/>
                        <a:t>S</a:t>
                      </a:r>
                      <a:r>
                        <a:rPr lang="en-US" altLang="zh-CN" sz="2000" baseline="-25000" smtClean="0"/>
                        <a:t>3,3</a:t>
                      </a:r>
                      <a:endParaRPr lang="zh-CN" altLang="en-US" sz="2000" baseline="-25000" smtClean="0"/>
                    </a:p>
                  </a:txBody>
                  <a:tcPr marL="91388" marR="91388" marT="45715" marB="45715" anchor="ctr" anchorCtr="1"/>
                </a:tc>
                <a:tc>
                  <a:txBody>
                    <a:bodyPr/>
                    <a:lstStyle/>
                    <a:p>
                      <a:r>
                        <a:rPr lang="en-US" altLang="zh-CN" sz="2000" smtClean="0"/>
                        <a:t>S</a:t>
                      </a:r>
                      <a:r>
                        <a:rPr lang="en-US" altLang="zh-CN" sz="2000" baseline="-25000" smtClean="0"/>
                        <a:t>3,0</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3,1</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3,2</a:t>
                      </a:r>
                      <a:endParaRPr lang="zh-CN" altLang="en-US" sz="2000" baseline="-25000"/>
                    </a:p>
                  </a:txBody>
                  <a:tcPr marL="91388" marR="91388" marT="45715" marB="45715" anchor="ctr" anchorCtr="1"/>
                </a:tc>
              </a:tr>
            </a:tbl>
          </a:graphicData>
        </a:graphic>
      </p:graphicFrame>
      <p:sp>
        <p:nvSpPr>
          <p:cNvPr id="6" name="右箭头 5"/>
          <p:cNvSpPr/>
          <p:nvPr/>
        </p:nvSpPr>
        <p:spPr>
          <a:xfrm>
            <a:off x="4211638" y="4076700"/>
            <a:ext cx="576262" cy="288925"/>
          </a:xfrm>
          <a:prstGeom prst="rightArrow">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255745622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r>
              <a:rPr lang="en-US" altLang="zh-CN" smtClean="0"/>
              <a:t>AES</a:t>
            </a:r>
            <a:r>
              <a:rPr lang="zh-CN" altLang="en-US" smtClean="0"/>
              <a:t>算法结构</a:t>
            </a:r>
          </a:p>
        </p:txBody>
      </p:sp>
      <p:grpSp>
        <p:nvGrpSpPr>
          <p:cNvPr id="155651" name="组合 15"/>
          <p:cNvGrpSpPr>
            <a:grpSpLocks/>
          </p:cNvGrpSpPr>
          <p:nvPr/>
        </p:nvGrpSpPr>
        <p:grpSpPr bwMode="auto">
          <a:xfrm>
            <a:off x="3276600" y="2276475"/>
            <a:ext cx="2232025" cy="3240088"/>
            <a:chOff x="3347864" y="2708920"/>
            <a:chExt cx="2232248" cy="3240360"/>
          </a:xfrm>
        </p:grpSpPr>
        <p:sp>
          <p:nvSpPr>
            <p:cNvPr id="4" name="矩形 3"/>
            <p:cNvSpPr/>
            <p:nvPr/>
          </p:nvSpPr>
          <p:spPr>
            <a:xfrm>
              <a:off x="3347864" y="2708920"/>
              <a:ext cx="2232248" cy="36039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输入状态</a:t>
              </a:r>
              <a:r>
                <a:rPr lang="en-US" altLang="zh-CN">
                  <a:solidFill>
                    <a:schemeClr val="tx1"/>
                  </a:solidFill>
                </a:rPr>
                <a:t>w</a:t>
              </a:r>
              <a:r>
                <a:rPr lang="en-US" altLang="zh-CN" baseline="30000">
                  <a:solidFill>
                    <a:schemeClr val="tx1"/>
                  </a:solidFill>
                </a:rPr>
                <a:t>i-1</a:t>
              </a:r>
              <a:r>
                <a:rPr lang="en-US" altLang="zh-CN">
                  <a:solidFill>
                    <a:schemeClr val="tx1"/>
                  </a:solidFill>
                </a:rPr>
                <a:t>(128</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5" name="矩形 4"/>
            <p:cNvSpPr/>
            <p:nvPr/>
          </p:nvSpPr>
          <p:spPr>
            <a:xfrm>
              <a:off x="3347864" y="3861542"/>
              <a:ext cx="2232248" cy="35880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行移位变换</a:t>
              </a:r>
            </a:p>
          </p:txBody>
        </p:sp>
        <p:cxnSp>
          <p:nvCxnSpPr>
            <p:cNvPr id="6" name="直接箭头连接符 5"/>
            <p:cNvCxnSpPr/>
            <p:nvPr/>
          </p:nvCxnSpPr>
          <p:spPr>
            <a:xfrm>
              <a:off x="4463989" y="3069313"/>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347864" y="5588887"/>
              <a:ext cx="2232248" cy="36039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输出状态</a:t>
              </a:r>
              <a:r>
                <a:rPr lang="en-US" altLang="zh-CN">
                  <a:solidFill>
                    <a:schemeClr val="tx1"/>
                  </a:solidFill>
                </a:rPr>
                <a:t>w</a:t>
              </a:r>
              <a:r>
                <a:rPr lang="en-US" altLang="zh-CN" baseline="30000">
                  <a:solidFill>
                    <a:schemeClr val="tx1"/>
                  </a:solidFill>
                </a:rPr>
                <a:t>i</a:t>
              </a:r>
              <a:r>
                <a:rPr lang="en-US" altLang="zh-CN">
                  <a:solidFill>
                    <a:schemeClr val="tx1"/>
                  </a:solidFill>
                </a:rPr>
                <a:t>(128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cxnSp>
          <p:nvCxnSpPr>
            <p:cNvPr id="8" name="直接箭头连接符 7"/>
            <p:cNvCxnSpPr/>
            <p:nvPr/>
          </p:nvCxnSpPr>
          <p:spPr>
            <a:xfrm>
              <a:off x="4463989" y="5372969"/>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63989" y="3645624"/>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47864" y="3285231"/>
              <a:ext cx="2232248" cy="36039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S</a:t>
              </a:r>
              <a:r>
                <a:rPr lang="zh-CN" altLang="en-US">
                  <a:solidFill>
                    <a:schemeClr val="tx1"/>
                  </a:solidFill>
                </a:rPr>
                <a:t>盒代替</a:t>
              </a:r>
            </a:p>
          </p:txBody>
        </p:sp>
        <p:sp>
          <p:nvSpPr>
            <p:cNvPr id="11" name="矩形 10"/>
            <p:cNvSpPr/>
            <p:nvPr/>
          </p:nvSpPr>
          <p:spPr>
            <a:xfrm>
              <a:off x="3347864" y="4437853"/>
              <a:ext cx="2232248" cy="35880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列混合变换</a:t>
              </a:r>
            </a:p>
          </p:txBody>
        </p:sp>
        <p:cxnSp>
          <p:nvCxnSpPr>
            <p:cNvPr id="12" name="直接箭头连接符 11"/>
            <p:cNvCxnSpPr/>
            <p:nvPr/>
          </p:nvCxnSpPr>
          <p:spPr>
            <a:xfrm>
              <a:off x="4463989" y="4220347"/>
              <a:ext cx="0" cy="2175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47864" y="5012576"/>
              <a:ext cx="2232248" cy="36039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与轮密钥异或</a:t>
              </a:r>
            </a:p>
          </p:txBody>
        </p:sp>
        <p:cxnSp>
          <p:nvCxnSpPr>
            <p:cNvPr id="14" name="直接箭头连接符 13"/>
            <p:cNvCxnSpPr/>
            <p:nvPr/>
          </p:nvCxnSpPr>
          <p:spPr>
            <a:xfrm>
              <a:off x="4463989" y="4796658"/>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55652" name="内容占位符 2"/>
          <p:cNvSpPr>
            <a:spLocks noGrp="1"/>
          </p:cNvSpPr>
          <p:nvPr>
            <p:ph idx="1"/>
          </p:nvPr>
        </p:nvSpPr>
        <p:spPr/>
        <p:txBody>
          <a:bodyPr/>
          <a:lstStyle/>
          <a:p>
            <a:r>
              <a:rPr lang="zh-CN" altLang="en-US" smtClean="0"/>
              <a:t>一轮迭代过程</a:t>
            </a:r>
          </a:p>
        </p:txBody>
      </p:sp>
      <p:sp>
        <p:nvSpPr>
          <p:cNvPr id="17" name="矩形 16"/>
          <p:cNvSpPr/>
          <p:nvPr/>
        </p:nvSpPr>
        <p:spPr>
          <a:xfrm>
            <a:off x="3276600" y="4005263"/>
            <a:ext cx="2232025" cy="360362"/>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1855305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p:txBody>
          <a:bodyPr/>
          <a:lstStyle/>
          <a:p>
            <a:r>
              <a:rPr lang="en-US" altLang="zh-CN" smtClean="0"/>
              <a:t>AES</a:t>
            </a:r>
            <a:r>
              <a:rPr lang="zh-CN" altLang="en-US" smtClean="0"/>
              <a:t>列混合变换</a:t>
            </a:r>
          </a:p>
        </p:txBody>
      </p:sp>
      <p:sp>
        <p:nvSpPr>
          <p:cNvPr id="156675" name="内容占位符 2"/>
          <p:cNvSpPr>
            <a:spLocks noGrp="1"/>
          </p:cNvSpPr>
          <p:nvPr>
            <p:ph idx="1"/>
          </p:nvPr>
        </p:nvSpPr>
        <p:spPr/>
        <p:txBody>
          <a:bodyPr/>
          <a:lstStyle/>
          <a:p>
            <a:r>
              <a:rPr lang="en-US" altLang="zh-CN" smtClean="0"/>
              <a:t>AES</a:t>
            </a:r>
            <a:r>
              <a:rPr lang="zh-CN" altLang="en-US" smtClean="0"/>
              <a:t>列混合变换可用有限域内的矩阵乘法运算表示为</a:t>
            </a:r>
            <a:endParaRPr lang="en-US" altLang="zh-CN" smtClean="0"/>
          </a:p>
          <a:p>
            <a:endParaRPr lang="en-US" altLang="zh-CN" smtClean="0"/>
          </a:p>
          <a:p>
            <a:endParaRPr lang="en-US" altLang="zh-CN" smtClean="0"/>
          </a:p>
          <a:p>
            <a:endParaRPr lang="en-US" altLang="zh-CN" smtClean="0"/>
          </a:p>
          <a:p>
            <a:endParaRPr lang="en-US" altLang="zh-CN" smtClean="0"/>
          </a:p>
          <a:p>
            <a:r>
              <a:rPr lang="zh-CN" altLang="en-US" smtClean="0"/>
              <a:t>其中的元素乘法和加法均限定在有限域范围内</a:t>
            </a:r>
          </a:p>
        </p:txBody>
      </p:sp>
      <p:graphicFrame>
        <p:nvGraphicFramePr>
          <p:cNvPr id="156676" name="对象 3"/>
          <p:cNvGraphicFramePr>
            <a:graphicFrameLocks noChangeAspect="1"/>
          </p:cNvGraphicFramePr>
          <p:nvPr/>
        </p:nvGraphicFramePr>
        <p:xfrm>
          <a:off x="2051050" y="2636838"/>
          <a:ext cx="4468813" cy="2305050"/>
        </p:xfrm>
        <a:graphic>
          <a:graphicData uri="http://schemas.openxmlformats.org/presentationml/2006/ole">
            <mc:AlternateContent xmlns:mc="http://schemas.openxmlformats.org/markup-compatibility/2006">
              <mc:Choice xmlns:v="urn:schemas-microsoft-com:vml" Requires="v">
                <p:oleObj spid="_x0000_s18453" name="Equation" r:id="rId3" imgW="2019300" imgH="1041400" progId="Equation.DSMT4">
                  <p:embed/>
                </p:oleObj>
              </mc:Choice>
              <mc:Fallback>
                <p:oleObj name="Equation" r:id="rId3" imgW="2019300" imgH="1041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636838"/>
                        <a:ext cx="4468813"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754780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p:nvPr>
        </p:nvSpPr>
        <p:spPr/>
        <p:txBody>
          <a:bodyPr/>
          <a:lstStyle/>
          <a:p>
            <a:r>
              <a:rPr lang="en-US" altLang="zh-CN" smtClean="0"/>
              <a:t>AES</a:t>
            </a:r>
            <a:r>
              <a:rPr lang="zh-CN" altLang="en-US" smtClean="0"/>
              <a:t>列混合变换</a:t>
            </a:r>
          </a:p>
        </p:txBody>
      </p:sp>
      <p:sp>
        <p:nvSpPr>
          <p:cNvPr id="3" name="内容占位符 2"/>
          <p:cNvSpPr>
            <a:spLocks noGrp="1"/>
          </p:cNvSpPr>
          <p:nvPr>
            <p:ph idx="1"/>
          </p:nvPr>
        </p:nvSpPr>
        <p:spPr/>
        <p:txBody>
          <a:bodyPr rtlCol="0">
            <a:normAutofit fontScale="92500" lnSpcReduction="20000"/>
          </a:bodyPr>
          <a:lstStyle/>
          <a:p>
            <a:pPr fontAlgn="auto">
              <a:spcAft>
                <a:spcPts val="0"/>
              </a:spcAft>
              <a:buFont typeface="Wingdings 2"/>
              <a:buChar char=""/>
              <a:defRPr/>
            </a:pPr>
            <a:r>
              <a:rPr lang="en-US" altLang="zh-CN" sz="2800" smtClean="0"/>
              <a:t>AES</a:t>
            </a:r>
            <a:r>
              <a:rPr lang="zh-CN" altLang="en-US" sz="2800" smtClean="0"/>
              <a:t>列混合变换可由算法</a:t>
            </a:r>
            <a:r>
              <a:rPr lang="en-US" altLang="zh-CN" sz="2800" smtClean="0"/>
              <a:t>3.5</a:t>
            </a:r>
            <a:r>
              <a:rPr lang="zh-CN" altLang="en-US" sz="2800" smtClean="0"/>
              <a:t>描述</a:t>
            </a:r>
            <a:endParaRPr lang="en-US" altLang="zh-CN" sz="2800" smtClean="0"/>
          </a:p>
          <a:p>
            <a:pPr fontAlgn="auto">
              <a:spcAft>
                <a:spcPts val="0"/>
              </a:spcAft>
              <a:buFont typeface="Wingdings 2"/>
              <a:buChar char=""/>
              <a:defRPr/>
            </a:pPr>
            <a:r>
              <a:rPr lang="zh-CN" altLang="en-US" sz="2800" smtClean="0"/>
              <a:t>算法</a:t>
            </a:r>
            <a:r>
              <a:rPr lang="en-US" altLang="zh-CN" sz="2800" smtClean="0"/>
              <a:t>3.5 MixColumn(c)    // c</a:t>
            </a:r>
            <a:r>
              <a:rPr lang="zh-CN" altLang="en-US" sz="2800" smtClean="0"/>
              <a:t>为状态矩阵的列号</a:t>
            </a:r>
            <a:endParaRPr lang="en-US" altLang="zh-CN" sz="2800" smtClean="0"/>
          </a:p>
          <a:p>
            <a:pPr lvl="1" fontAlgn="auto">
              <a:spcAft>
                <a:spcPts val="0"/>
              </a:spcAft>
              <a:buFont typeface="Wingdings 2"/>
              <a:buChar char="³"/>
              <a:defRPr/>
            </a:pPr>
            <a:r>
              <a:rPr lang="en-US" altLang="zh-CN" sz="2400" smtClean="0"/>
              <a:t>external  FieldMult, BineryToField, FieldToBinery</a:t>
            </a:r>
          </a:p>
          <a:p>
            <a:pPr lvl="1" fontAlgn="auto">
              <a:spcAft>
                <a:spcPts val="0"/>
              </a:spcAft>
              <a:buFont typeface="Wingdings 2"/>
              <a:buChar char="³"/>
              <a:defRPr/>
            </a:pPr>
            <a:r>
              <a:rPr lang="en-US" altLang="zh-CN" sz="2400" smtClean="0"/>
              <a:t>for i=0 to 3   {</a:t>
            </a:r>
          </a:p>
          <a:p>
            <a:pPr lvl="1" fontAlgn="auto">
              <a:spcAft>
                <a:spcPts val="0"/>
              </a:spcAft>
              <a:buFont typeface="Wingdings 2"/>
              <a:buChar char="³"/>
              <a:defRPr/>
            </a:pPr>
            <a:r>
              <a:rPr lang="en-US" altLang="zh-CN" sz="2400" smtClean="0"/>
              <a:t>        t[i] = BineryToField(S[i,c])</a:t>
            </a:r>
          </a:p>
          <a:p>
            <a:pPr lvl="1" fontAlgn="auto">
              <a:spcAft>
                <a:spcPts val="0"/>
              </a:spcAft>
              <a:buFont typeface="Wingdings 2"/>
              <a:buChar char="³"/>
              <a:defRPr/>
            </a:pPr>
            <a:r>
              <a:rPr lang="en-US" altLang="zh-CN" sz="2400" smtClean="0"/>
              <a:t>}</a:t>
            </a:r>
          </a:p>
          <a:p>
            <a:pPr lvl="1" fontAlgn="auto">
              <a:spcAft>
                <a:spcPts val="0"/>
              </a:spcAft>
              <a:buFont typeface="Wingdings 2"/>
              <a:buChar char="³"/>
              <a:defRPr/>
            </a:pPr>
            <a:r>
              <a:rPr lang="en-US" altLang="zh-CN" sz="2400" smtClean="0"/>
              <a:t>u[0] = FieldMult(x,t[0]) ⊕ FieldMult(x+1,t[1]) ⊕ t[2] ⊕ t[3]</a:t>
            </a:r>
          </a:p>
          <a:p>
            <a:pPr lvl="1" fontAlgn="auto">
              <a:spcAft>
                <a:spcPts val="0"/>
              </a:spcAft>
              <a:buFont typeface="Wingdings 2"/>
              <a:buChar char="³"/>
              <a:defRPr/>
            </a:pPr>
            <a:r>
              <a:rPr lang="en-US" altLang="zh-CN" sz="2400" smtClean="0"/>
              <a:t>u[1] = FieldMult(x,t[1]) ⊕ FieldMult(x+1,t[2]) ⊕ t[3] ⊕ t[0]</a:t>
            </a:r>
          </a:p>
          <a:p>
            <a:pPr lvl="1" fontAlgn="auto">
              <a:spcAft>
                <a:spcPts val="0"/>
              </a:spcAft>
              <a:buFont typeface="Wingdings 2"/>
              <a:buChar char="³"/>
              <a:defRPr/>
            </a:pPr>
            <a:r>
              <a:rPr lang="en-US" altLang="zh-CN" sz="2400" smtClean="0"/>
              <a:t>u[2] = FieldMult(x,t[2]) ⊕ FieldMult(x+1,t[3]) ⊕ t[0] ⊕ t[1]</a:t>
            </a:r>
          </a:p>
          <a:p>
            <a:pPr lvl="1" fontAlgn="auto">
              <a:spcAft>
                <a:spcPts val="0"/>
              </a:spcAft>
              <a:buFont typeface="Wingdings 2"/>
              <a:buChar char="³"/>
              <a:defRPr/>
            </a:pPr>
            <a:r>
              <a:rPr lang="en-US" altLang="zh-CN" sz="2400" smtClean="0"/>
              <a:t>u[3] = FieldMult(x,t[3]) ⊕ FieldMult(x+1,t[0]) ⊕ t[1] ⊕ t[2]</a:t>
            </a:r>
          </a:p>
          <a:p>
            <a:pPr lvl="1" fontAlgn="auto">
              <a:spcAft>
                <a:spcPts val="0"/>
              </a:spcAft>
              <a:buFont typeface="Wingdings 2"/>
              <a:buChar char="³"/>
              <a:defRPr/>
            </a:pPr>
            <a:r>
              <a:rPr lang="en-US" altLang="zh-CN" sz="2400" smtClean="0"/>
              <a:t>for i=0 to 3  {</a:t>
            </a:r>
          </a:p>
          <a:p>
            <a:pPr lvl="1" fontAlgn="auto">
              <a:spcAft>
                <a:spcPts val="0"/>
              </a:spcAft>
              <a:buFont typeface="Wingdings 2"/>
              <a:buChar char="³"/>
              <a:defRPr/>
            </a:pPr>
            <a:r>
              <a:rPr lang="en-US" altLang="zh-CN" sz="2400" smtClean="0"/>
              <a:t>        S[i,c]=FieldToBinery(u[i])</a:t>
            </a:r>
          </a:p>
          <a:p>
            <a:pPr lvl="1" fontAlgn="auto">
              <a:spcAft>
                <a:spcPts val="0"/>
              </a:spcAft>
              <a:buFont typeface="Wingdings 2"/>
              <a:buChar char="³"/>
              <a:defRPr/>
            </a:pPr>
            <a:r>
              <a:rPr lang="en-US" altLang="zh-CN" sz="2400" smtClean="0"/>
              <a:t>}</a:t>
            </a:r>
          </a:p>
          <a:p>
            <a:pPr lvl="1" fontAlgn="auto">
              <a:spcAft>
                <a:spcPts val="0"/>
              </a:spcAft>
              <a:buFont typeface="Wingdings 2"/>
              <a:buChar char="³"/>
              <a:defRPr/>
            </a:pPr>
            <a:endParaRPr lang="zh-CN" altLang="en-US" sz="2400"/>
          </a:p>
        </p:txBody>
      </p:sp>
    </p:spTree>
    <p:extLst>
      <p:ext uri="{BB962C8B-B14F-4D97-AF65-F5344CB8AC3E}">
        <p14:creationId xmlns:p14="http://schemas.microsoft.com/office/powerpoint/2010/main" val="20596140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p:cNvSpPr>
            <a:spLocks noGrp="1"/>
          </p:cNvSpPr>
          <p:nvPr>
            <p:ph type="title"/>
          </p:nvPr>
        </p:nvSpPr>
        <p:spPr/>
        <p:txBody>
          <a:bodyPr/>
          <a:lstStyle/>
          <a:p>
            <a:r>
              <a:rPr lang="en-US" altLang="zh-CN" smtClean="0"/>
              <a:t>AES</a:t>
            </a:r>
            <a:r>
              <a:rPr lang="zh-CN" altLang="en-US" smtClean="0"/>
              <a:t>列混合变换</a:t>
            </a:r>
          </a:p>
        </p:txBody>
      </p:sp>
      <p:sp>
        <p:nvSpPr>
          <p:cNvPr id="158723" name="内容占位符 2"/>
          <p:cNvSpPr>
            <a:spLocks noGrp="1"/>
          </p:cNvSpPr>
          <p:nvPr>
            <p:ph idx="1"/>
          </p:nvPr>
        </p:nvSpPr>
        <p:spPr/>
        <p:txBody>
          <a:bodyPr/>
          <a:lstStyle/>
          <a:p>
            <a:r>
              <a:rPr lang="zh-CN" altLang="en-US" smtClean="0"/>
              <a:t>列混合变换算法中，</a:t>
            </a:r>
            <a:r>
              <a:rPr lang="en-US" altLang="zh-CN" smtClean="0"/>
              <a:t>FieldMult(g(x),f(x))</a:t>
            </a:r>
            <a:r>
              <a:rPr lang="zh-CN" altLang="en-US" smtClean="0"/>
              <a:t>返回两个多项式相乘的结果</a:t>
            </a:r>
            <a:r>
              <a:rPr lang="en-US" altLang="zh-CN" smtClean="0"/>
              <a:t>(</a:t>
            </a:r>
            <a:r>
              <a:rPr lang="zh-CN" altLang="en-US" smtClean="0"/>
              <a:t>有限域内的乘法</a:t>
            </a:r>
            <a:r>
              <a:rPr lang="en-US" altLang="zh-CN" smtClean="0"/>
              <a:t>)</a:t>
            </a:r>
          </a:p>
          <a:p>
            <a:r>
              <a:rPr lang="zh-CN" altLang="en-US" smtClean="0"/>
              <a:t>异或符号⊕表示有限域范内的加法，即</a:t>
            </a:r>
            <a:endParaRPr lang="en-US" altLang="zh-CN" smtClean="0"/>
          </a:p>
          <a:p>
            <a:pPr>
              <a:buFont typeface="Wingdings 2" pitchFamily="18" charset="2"/>
              <a:buNone/>
            </a:pPr>
            <a:r>
              <a:rPr lang="en-US" altLang="zh-CN" smtClean="0"/>
              <a:t>	x</a:t>
            </a:r>
            <a:r>
              <a:rPr lang="en-US" altLang="zh-CN" baseline="30000" smtClean="0"/>
              <a:t>i</a:t>
            </a:r>
            <a:r>
              <a:rPr lang="zh-CN" altLang="en-US" smtClean="0"/>
              <a:t> ⊕</a:t>
            </a:r>
            <a:r>
              <a:rPr lang="en-US" altLang="zh-CN" smtClean="0"/>
              <a:t>x</a:t>
            </a:r>
            <a:r>
              <a:rPr lang="en-US" altLang="zh-CN" baseline="30000" smtClean="0"/>
              <a:t>i</a:t>
            </a:r>
            <a:r>
              <a:rPr lang="en-US" altLang="zh-CN" smtClean="0"/>
              <a:t>=0</a:t>
            </a:r>
            <a:r>
              <a:rPr lang="zh-CN" altLang="en-US" smtClean="0"/>
              <a:t>；</a:t>
            </a:r>
            <a:r>
              <a:rPr lang="en-US" altLang="zh-CN" smtClean="0"/>
              <a:t>x</a:t>
            </a:r>
            <a:r>
              <a:rPr lang="en-US" altLang="zh-CN" baseline="30000" smtClean="0"/>
              <a:t>i</a:t>
            </a:r>
            <a:r>
              <a:rPr lang="zh-CN" altLang="en-US" smtClean="0"/>
              <a:t> ⊕</a:t>
            </a:r>
            <a:r>
              <a:rPr lang="en-US" altLang="zh-CN" smtClean="0"/>
              <a:t>x</a:t>
            </a:r>
            <a:r>
              <a:rPr lang="en-US" altLang="zh-CN" baseline="30000" smtClean="0"/>
              <a:t>j</a:t>
            </a:r>
            <a:r>
              <a:rPr lang="en-US" altLang="zh-CN" smtClean="0"/>
              <a:t> = x</a:t>
            </a:r>
            <a:r>
              <a:rPr lang="en-US" altLang="zh-CN" baseline="30000" smtClean="0"/>
              <a:t>i</a:t>
            </a:r>
            <a:r>
              <a:rPr lang="en-US" altLang="zh-CN" smtClean="0"/>
              <a:t> + x</a:t>
            </a:r>
            <a:r>
              <a:rPr lang="en-US" altLang="zh-CN" baseline="30000" smtClean="0"/>
              <a:t>j</a:t>
            </a:r>
            <a:r>
              <a:rPr lang="en-US" altLang="zh-CN" smtClean="0"/>
              <a:t>(i</a:t>
            </a:r>
            <a:r>
              <a:rPr lang="zh-CN" altLang="en-US" smtClean="0"/>
              <a:t>≠</a:t>
            </a:r>
            <a:r>
              <a:rPr lang="en-US" altLang="zh-CN" smtClean="0"/>
              <a:t>j)</a:t>
            </a:r>
            <a:endParaRPr lang="zh-CN" altLang="en-US" smtClean="0"/>
          </a:p>
        </p:txBody>
      </p:sp>
    </p:spTree>
    <p:extLst>
      <p:ext uri="{BB962C8B-B14F-4D97-AF65-F5344CB8AC3E}">
        <p14:creationId xmlns:p14="http://schemas.microsoft.com/office/powerpoint/2010/main" val="136365497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p:txBody>
          <a:bodyPr/>
          <a:lstStyle/>
          <a:p>
            <a:r>
              <a:rPr lang="en-US" altLang="zh-CN" smtClean="0"/>
              <a:t>AES</a:t>
            </a:r>
            <a:r>
              <a:rPr lang="zh-CN" altLang="en-US" smtClean="0"/>
              <a:t>算法结构</a:t>
            </a:r>
          </a:p>
        </p:txBody>
      </p:sp>
      <p:sp>
        <p:nvSpPr>
          <p:cNvPr id="4" name="矩形 3"/>
          <p:cNvSpPr/>
          <p:nvPr/>
        </p:nvSpPr>
        <p:spPr>
          <a:xfrm>
            <a:off x="2555875" y="1628775"/>
            <a:ext cx="2232025"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输入明文</a:t>
            </a:r>
            <a:r>
              <a:rPr lang="en-US" altLang="zh-CN">
                <a:solidFill>
                  <a:schemeClr val="tx1"/>
                </a:solidFill>
              </a:rPr>
              <a:t>x(128</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5" name="矩形 4"/>
          <p:cNvSpPr/>
          <p:nvPr/>
        </p:nvSpPr>
        <p:spPr>
          <a:xfrm>
            <a:off x="2555875" y="2205038"/>
            <a:ext cx="22320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与轮密钥异或</a:t>
            </a:r>
          </a:p>
        </p:txBody>
      </p:sp>
      <p:sp>
        <p:nvSpPr>
          <p:cNvPr id="6" name="矩形 5"/>
          <p:cNvSpPr/>
          <p:nvPr/>
        </p:nvSpPr>
        <p:spPr>
          <a:xfrm>
            <a:off x="2555875" y="2781300"/>
            <a:ext cx="2232025"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一轮迭代</a:t>
            </a:r>
            <a:r>
              <a:rPr lang="en-US" altLang="zh-CN">
                <a:solidFill>
                  <a:schemeClr val="tx1"/>
                </a:solidFill>
              </a:rPr>
              <a:t>g</a:t>
            </a:r>
            <a:endParaRPr lang="zh-CN" altLang="en-US">
              <a:solidFill>
                <a:schemeClr val="tx1"/>
              </a:solidFill>
            </a:endParaRPr>
          </a:p>
        </p:txBody>
      </p:sp>
      <p:sp>
        <p:nvSpPr>
          <p:cNvPr id="9" name="矩形 8"/>
          <p:cNvSpPr/>
          <p:nvPr/>
        </p:nvSpPr>
        <p:spPr>
          <a:xfrm>
            <a:off x="2555875" y="3716338"/>
            <a:ext cx="22320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S</a:t>
            </a:r>
            <a:r>
              <a:rPr lang="zh-CN" altLang="en-US">
                <a:solidFill>
                  <a:schemeClr val="tx1"/>
                </a:solidFill>
              </a:rPr>
              <a:t>盒代替</a:t>
            </a:r>
          </a:p>
        </p:txBody>
      </p:sp>
      <p:sp>
        <p:nvSpPr>
          <p:cNvPr id="10" name="矩形 9"/>
          <p:cNvSpPr/>
          <p:nvPr/>
        </p:nvSpPr>
        <p:spPr>
          <a:xfrm>
            <a:off x="2555875" y="4292600"/>
            <a:ext cx="2232025"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行移位变换</a:t>
            </a:r>
          </a:p>
        </p:txBody>
      </p:sp>
      <p:sp>
        <p:nvSpPr>
          <p:cNvPr id="11" name="矩形 10"/>
          <p:cNvSpPr/>
          <p:nvPr/>
        </p:nvSpPr>
        <p:spPr>
          <a:xfrm>
            <a:off x="5867400" y="1628775"/>
            <a:ext cx="2592388"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a:t>
            </a:r>
            <a:r>
              <a:rPr lang="en-US" altLang="zh-CN">
                <a:solidFill>
                  <a:schemeClr val="tx1"/>
                </a:solidFill>
              </a:rPr>
              <a:t>k(128/192/256</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2" name="矩形 11"/>
          <p:cNvSpPr/>
          <p:nvPr/>
        </p:nvSpPr>
        <p:spPr>
          <a:xfrm>
            <a:off x="6372225" y="2205038"/>
            <a:ext cx="1584325" cy="302418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密钥编排算法</a:t>
            </a:r>
          </a:p>
        </p:txBody>
      </p:sp>
      <p:cxnSp>
        <p:nvCxnSpPr>
          <p:cNvPr id="14" name="直接箭头连接符 13"/>
          <p:cNvCxnSpPr>
            <a:stCxn id="4" idx="2"/>
            <a:endCxn id="5" idx="0"/>
          </p:cNvCxnSpPr>
          <p:nvPr/>
        </p:nvCxnSpPr>
        <p:spPr>
          <a:xfrm>
            <a:off x="3671888" y="1989138"/>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3671888" y="2565400"/>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9" idx="0"/>
          </p:cNvCxnSpPr>
          <p:nvPr/>
        </p:nvCxnSpPr>
        <p:spPr>
          <a:xfrm>
            <a:off x="3671888" y="3141663"/>
            <a:ext cx="0" cy="574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3671888" y="4076700"/>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p:cNvCxnSpPr>
          <p:nvPr/>
        </p:nvCxnSpPr>
        <p:spPr>
          <a:xfrm>
            <a:off x="7164388" y="1989138"/>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4787900" y="2960688"/>
            <a:ext cx="1584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4787900" y="2420938"/>
            <a:ext cx="1584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4787900" y="5084763"/>
            <a:ext cx="1584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762" name="TextBox 42"/>
          <p:cNvSpPr txBox="1">
            <a:spLocks noChangeArrowheads="1"/>
          </p:cNvSpPr>
          <p:nvPr/>
        </p:nvSpPr>
        <p:spPr bwMode="auto">
          <a:xfrm>
            <a:off x="5076825" y="2636838"/>
            <a:ext cx="10080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i</a:t>
            </a:r>
            <a:r>
              <a:rPr lang="en-US" altLang="zh-CN" sz="1600"/>
              <a:t>(128</a:t>
            </a:r>
            <a:r>
              <a:rPr lang="zh-CN" altLang="en-US" sz="1600"/>
              <a:t>位</a:t>
            </a:r>
            <a:r>
              <a:rPr lang="en-US" altLang="zh-CN" sz="1600"/>
              <a:t>)</a:t>
            </a:r>
            <a:endParaRPr lang="zh-CN" altLang="en-US" sz="1600"/>
          </a:p>
        </p:txBody>
      </p:sp>
      <p:sp>
        <p:nvSpPr>
          <p:cNvPr id="159763" name="TextBox 46"/>
          <p:cNvSpPr txBox="1">
            <a:spLocks noChangeArrowheads="1"/>
          </p:cNvSpPr>
          <p:nvPr/>
        </p:nvSpPr>
        <p:spPr bwMode="auto">
          <a:xfrm>
            <a:off x="4932363" y="4746625"/>
            <a:ext cx="1368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Nr+1</a:t>
            </a:r>
            <a:r>
              <a:rPr lang="en-US" altLang="zh-CN" sz="1600"/>
              <a:t>(128</a:t>
            </a:r>
            <a:r>
              <a:rPr lang="zh-CN" altLang="en-US" sz="1600"/>
              <a:t>位</a:t>
            </a:r>
            <a:r>
              <a:rPr lang="en-US" altLang="zh-CN" sz="1600"/>
              <a:t>)</a:t>
            </a:r>
            <a:endParaRPr lang="zh-CN" altLang="en-US" sz="1600"/>
          </a:p>
        </p:txBody>
      </p:sp>
      <p:sp>
        <p:nvSpPr>
          <p:cNvPr id="159764" name="TextBox 47"/>
          <p:cNvSpPr txBox="1">
            <a:spLocks noChangeArrowheads="1"/>
          </p:cNvSpPr>
          <p:nvPr/>
        </p:nvSpPr>
        <p:spPr bwMode="auto">
          <a:xfrm>
            <a:off x="5076825" y="2082800"/>
            <a:ext cx="1008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1</a:t>
            </a:r>
            <a:r>
              <a:rPr lang="en-US" altLang="zh-CN" sz="1600"/>
              <a:t>(128</a:t>
            </a:r>
            <a:r>
              <a:rPr lang="zh-CN" altLang="en-US" sz="1600"/>
              <a:t>位</a:t>
            </a:r>
            <a:r>
              <a:rPr lang="en-US" altLang="zh-CN" sz="1600"/>
              <a:t>)</a:t>
            </a:r>
            <a:endParaRPr lang="zh-CN" altLang="en-US" sz="1600"/>
          </a:p>
        </p:txBody>
      </p:sp>
      <p:sp>
        <p:nvSpPr>
          <p:cNvPr id="50" name="矩形 49"/>
          <p:cNvSpPr/>
          <p:nvPr/>
        </p:nvSpPr>
        <p:spPr>
          <a:xfrm>
            <a:off x="6372225" y="2205038"/>
            <a:ext cx="1584325" cy="3024187"/>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40" name="矩形 39"/>
          <p:cNvSpPr/>
          <p:nvPr/>
        </p:nvSpPr>
        <p:spPr>
          <a:xfrm>
            <a:off x="2555875" y="5445125"/>
            <a:ext cx="2232025"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输出密文</a:t>
            </a:r>
            <a:r>
              <a:rPr lang="en-US" altLang="zh-CN">
                <a:solidFill>
                  <a:schemeClr val="tx1"/>
                </a:solidFill>
              </a:rPr>
              <a:t>y(128</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41" name="矩形 40"/>
          <p:cNvSpPr/>
          <p:nvPr/>
        </p:nvSpPr>
        <p:spPr>
          <a:xfrm>
            <a:off x="2555875" y="4868863"/>
            <a:ext cx="22320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与轮密钥异或</a:t>
            </a:r>
          </a:p>
        </p:txBody>
      </p:sp>
      <p:cxnSp>
        <p:nvCxnSpPr>
          <p:cNvPr id="42" name="直接箭头连接符 41"/>
          <p:cNvCxnSpPr/>
          <p:nvPr/>
        </p:nvCxnSpPr>
        <p:spPr>
          <a:xfrm>
            <a:off x="3671888" y="5229225"/>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166938" y="3500438"/>
            <a:ext cx="151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2152650" y="2997200"/>
            <a:ext cx="0" cy="503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2152650" y="2982913"/>
            <a:ext cx="43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772" name="TextBox 54"/>
          <p:cNvSpPr txBox="1">
            <a:spLocks noChangeArrowheads="1"/>
          </p:cNvSpPr>
          <p:nvPr/>
        </p:nvSpPr>
        <p:spPr bwMode="auto">
          <a:xfrm>
            <a:off x="2124075" y="3141663"/>
            <a:ext cx="1439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algn="r"/>
            <a:r>
              <a:rPr lang="zh-CN" altLang="en-US"/>
              <a:t>循环</a:t>
            </a:r>
            <a:r>
              <a:rPr lang="en-US" altLang="zh-CN"/>
              <a:t>Nr-1</a:t>
            </a:r>
            <a:r>
              <a:rPr lang="zh-CN" altLang="en-US"/>
              <a:t>次</a:t>
            </a:r>
          </a:p>
        </p:txBody>
      </p:sp>
      <p:cxnSp>
        <p:nvCxnSpPr>
          <p:cNvPr id="58" name="直接箭头连接符 57"/>
          <p:cNvCxnSpPr/>
          <p:nvPr/>
        </p:nvCxnSpPr>
        <p:spPr>
          <a:xfrm>
            <a:off x="3671888" y="4652963"/>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716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p:txBody>
          <a:bodyPr/>
          <a:lstStyle/>
          <a:p>
            <a:r>
              <a:rPr lang="en-US" altLang="zh-CN" smtClean="0"/>
              <a:t>AES</a:t>
            </a:r>
            <a:r>
              <a:rPr lang="zh-CN" altLang="en-US" smtClean="0"/>
              <a:t>密钥编排算法</a:t>
            </a:r>
          </a:p>
        </p:txBody>
      </p:sp>
      <p:sp>
        <p:nvSpPr>
          <p:cNvPr id="3" name="内容占位符 2"/>
          <p:cNvSpPr>
            <a:spLocks noGrp="1"/>
          </p:cNvSpPr>
          <p:nvPr>
            <p:ph idx="1"/>
          </p:nvPr>
        </p:nvSpPr>
        <p:spPr/>
        <p:txBody>
          <a:bodyPr rtlCol="0">
            <a:normAutofit fontScale="92500" lnSpcReduction="20000"/>
          </a:bodyPr>
          <a:lstStyle/>
          <a:p>
            <a:pPr fontAlgn="auto">
              <a:spcAft>
                <a:spcPts val="0"/>
              </a:spcAft>
              <a:buFont typeface="Wingdings 2"/>
              <a:buChar char=""/>
              <a:defRPr/>
            </a:pPr>
            <a:r>
              <a:rPr lang="zh-CN" altLang="en-US" smtClean="0"/>
              <a:t>以密钥长度为</a:t>
            </a:r>
            <a:r>
              <a:rPr lang="en-US" altLang="zh-CN" smtClean="0"/>
              <a:t>128</a:t>
            </a:r>
            <a:r>
              <a:rPr lang="zh-CN" altLang="en-US" smtClean="0"/>
              <a:t>位的</a:t>
            </a:r>
            <a:r>
              <a:rPr lang="en-US" altLang="zh-CN" smtClean="0"/>
              <a:t>AES</a:t>
            </a:r>
            <a:r>
              <a:rPr lang="zh-CN" altLang="en-US" smtClean="0"/>
              <a:t>算法为例，算法迭代次数为</a:t>
            </a:r>
            <a:r>
              <a:rPr lang="en-US" altLang="zh-CN" smtClean="0"/>
              <a:t>10</a:t>
            </a:r>
            <a:r>
              <a:rPr lang="zh-CN" altLang="en-US" smtClean="0"/>
              <a:t>轮，需要</a:t>
            </a:r>
            <a:r>
              <a:rPr lang="en-US" altLang="zh-CN" smtClean="0"/>
              <a:t>11</a:t>
            </a:r>
            <a:r>
              <a:rPr lang="zh-CN" altLang="en-US" smtClean="0"/>
              <a:t>个轮密钥，每个轮密钥为</a:t>
            </a:r>
            <a:r>
              <a:rPr lang="en-US" altLang="zh-CN" smtClean="0"/>
              <a:t>128</a:t>
            </a:r>
            <a:r>
              <a:rPr lang="zh-CN" altLang="en-US" smtClean="0"/>
              <a:t>位。密钥编排算法需要用</a:t>
            </a:r>
            <a:r>
              <a:rPr lang="en-US" altLang="zh-CN" smtClean="0"/>
              <a:t>128</a:t>
            </a:r>
            <a:r>
              <a:rPr lang="zh-CN" altLang="en-US" smtClean="0"/>
              <a:t>位的主密钥</a:t>
            </a:r>
            <a:r>
              <a:rPr lang="en-US" altLang="zh-CN" smtClean="0"/>
              <a:t>key</a:t>
            </a:r>
            <a:r>
              <a:rPr lang="zh-CN" altLang="en-US" smtClean="0"/>
              <a:t>生成</a:t>
            </a:r>
            <a:r>
              <a:rPr lang="en-US" altLang="zh-CN" smtClean="0"/>
              <a:t>11</a:t>
            </a:r>
            <a:r>
              <a:rPr lang="zh-CN" altLang="en-US" smtClean="0"/>
              <a:t>个</a:t>
            </a:r>
            <a:r>
              <a:rPr lang="en-US" altLang="zh-CN" smtClean="0"/>
              <a:t>128</a:t>
            </a:r>
            <a:r>
              <a:rPr lang="zh-CN" altLang="en-US" smtClean="0"/>
              <a:t>位的轮密钥。</a:t>
            </a:r>
            <a:endParaRPr lang="en-US" altLang="zh-CN" smtClean="0"/>
          </a:p>
          <a:p>
            <a:pPr fontAlgn="auto">
              <a:spcAft>
                <a:spcPts val="0"/>
              </a:spcAft>
              <a:buFont typeface="Wingdings 2"/>
              <a:buChar char=""/>
              <a:defRPr/>
            </a:pPr>
            <a:r>
              <a:rPr lang="zh-CN" altLang="en-US" smtClean="0"/>
              <a:t>密钥编排算法以字节数组存放</a:t>
            </a:r>
            <a:r>
              <a:rPr lang="en-US" altLang="zh-CN" smtClean="0"/>
              <a:t>key</a:t>
            </a:r>
            <a:r>
              <a:rPr lang="zh-CN" altLang="en-US" smtClean="0"/>
              <a:t>，</a:t>
            </a:r>
            <a:r>
              <a:rPr lang="en-US" altLang="zh-CN" smtClean="0"/>
              <a:t>key</a:t>
            </a:r>
            <a:r>
              <a:rPr lang="zh-CN" altLang="en-US" smtClean="0"/>
              <a:t>由</a:t>
            </a:r>
            <a:r>
              <a:rPr lang="en-US" altLang="zh-CN" smtClean="0"/>
              <a:t>16</a:t>
            </a:r>
            <a:r>
              <a:rPr lang="zh-CN" altLang="en-US" smtClean="0"/>
              <a:t>个字节组成。算法以字为单位处理轮密钥，每个字由</a:t>
            </a:r>
            <a:r>
              <a:rPr lang="en-US" altLang="zh-CN" smtClean="0"/>
              <a:t>4</a:t>
            </a:r>
            <a:r>
              <a:rPr lang="zh-CN" altLang="en-US" smtClean="0"/>
              <a:t>个字节组成，即为</a:t>
            </a:r>
            <a:r>
              <a:rPr lang="en-US" altLang="zh-CN" smtClean="0"/>
              <a:t>32</a:t>
            </a:r>
            <a:r>
              <a:rPr lang="zh-CN" altLang="en-US" smtClean="0"/>
              <a:t>位；每个轮密钥为</a:t>
            </a:r>
            <a:r>
              <a:rPr lang="en-US" altLang="zh-CN" smtClean="0"/>
              <a:t>4</a:t>
            </a:r>
            <a:r>
              <a:rPr lang="zh-CN" altLang="en-US" smtClean="0"/>
              <a:t>个字，密钥编排算法输出</a:t>
            </a:r>
            <a:r>
              <a:rPr lang="en-US" altLang="zh-CN" smtClean="0"/>
              <a:t>44</a:t>
            </a:r>
            <a:r>
              <a:rPr lang="zh-CN" altLang="en-US" smtClean="0"/>
              <a:t>个字，表示</a:t>
            </a:r>
            <a:r>
              <a:rPr lang="en-US" altLang="zh-CN" smtClean="0"/>
              <a:t>11</a:t>
            </a:r>
            <a:r>
              <a:rPr lang="zh-CN" altLang="en-US" smtClean="0"/>
              <a:t>个轮密钥</a:t>
            </a:r>
            <a:endParaRPr lang="en-US" altLang="zh-CN" smtClean="0"/>
          </a:p>
          <a:p>
            <a:pPr fontAlgn="auto">
              <a:spcAft>
                <a:spcPts val="0"/>
              </a:spcAft>
              <a:buFont typeface="Wingdings 2"/>
              <a:buChar char=""/>
              <a:defRPr/>
            </a:pPr>
            <a:r>
              <a:rPr lang="en-US" altLang="zh-CN" smtClean="0"/>
              <a:t>AES</a:t>
            </a:r>
            <a:r>
              <a:rPr lang="zh-CN" altLang="en-US" smtClean="0"/>
              <a:t>的密钥编排算法使用到了</a:t>
            </a:r>
            <a:r>
              <a:rPr lang="en-US" altLang="zh-CN" smtClean="0"/>
              <a:t>S</a:t>
            </a:r>
            <a:r>
              <a:rPr lang="zh-CN" altLang="en-US" smtClean="0"/>
              <a:t>盒替换，这一点和</a:t>
            </a:r>
            <a:r>
              <a:rPr lang="en-US" altLang="zh-CN" smtClean="0"/>
              <a:t>DES</a:t>
            </a:r>
            <a:r>
              <a:rPr lang="zh-CN" altLang="en-US" smtClean="0"/>
              <a:t>算法有很大不同</a:t>
            </a:r>
            <a:endParaRPr lang="en-US" altLang="zh-CN" smtClean="0"/>
          </a:p>
        </p:txBody>
      </p:sp>
    </p:spTree>
    <p:extLst>
      <p:ext uri="{BB962C8B-B14F-4D97-AF65-F5344CB8AC3E}">
        <p14:creationId xmlns:p14="http://schemas.microsoft.com/office/powerpoint/2010/main" val="18844732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p:cNvSpPr>
            <a:spLocks noGrp="1"/>
          </p:cNvSpPr>
          <p:nvPr>
            <p:ph type="title"/>
          </p:nvPr>
        </p:nvSpPr>
        <p:spPr/>
        <p:txBody>
          <a:bodyPr/>
          <a:lstStyle/>
          <a:p>
            <a:r>
              <a:rPr lang="en-US" altLang="zh-CN" smtClean="0"/>
              <a:t>AES</a:t>
            </a:r>
            <a:r>
              <a:rPr lang="zh-CN" altLang="en-US" smtClean="0"/>
              <a:t>密钥编排算法</a:t>
            </a:r>
          </a:p>
        </p:txBody>
      </p:sp>
      <p:sp>
        <p:nvSpPr>
          <p:cNvPr id="3" name="内容占位符 2"/>
          <p:cNvSpPr>
            <a:spLocks noGrp="1"/>
          </p:cNvSpPr>
          <p:nvPr>
            <p:ph idx="1"/>
          </p:nvPr>
        </p:nvSpPr>
        <p:spPr>
          <a:xfrm>
            <a:off x="457200" y="1600200"/>
            <a:ext cx="8362950" cy="4997450"/>
          </a:xfrm>
        </p:spPr>
        <p:txBody>
          <a:bodyPr rtlCol="0">
            <a:normAutofit fontScale="55000" lnSpcReduction="20000"/>
          </a:bodyPr>
          <a:lstStyle/>
          <a:p>
            <a:pPr fontAlgn="auto">
              <a:spcAft>
                <a:spcPts val="0"/>
              </a:spcAft>
              <a:buFont typeface="Wingdings 2"/>
              <a:buChar char=""/>
              <a:defRPr/>
            </a:pPr>
            <a:r>
              <a:rPr lang="zh-CN" altLang="en-US" sz="5100" smtClean="0"/>
              <a:t>算法</a:t>
            </a:r>
            <a:r>
              <a:rPr lang="en-US" altLang="zh-CN" sz="5100" smtClean="0"/>
              <a:t>3.6  KeyExpansion(key)      </a:t>
            </a:r>
          </a:p>
          <a:p>
            <a:pPr fontAlgn="auto">
              <a:spcAft>
                <a:spcPts val="0"/>
              </a:spcAft>
              <a:buFont typeface="Wingdings 2"/>
              <a:buChar char=""/>
              <a:defRPr/>
            </a:pPr>
            <a:r>
              <a:rPr lang="en-US" altLang="zh-CN" sz="3300" smtClean="0"/>
              <a:t>// key</a:t>
            </a:r>
            <a:r>
              <a:rPr lang="zh-CN" altLang="en-US" sz="3300" smtClean="0"/>
              <a:t>是字节数组，长度为</a:t>
            </a:r>
            <a:r>
              <a:rPr lang="en-US" altLang="zh-CN" sz="3300" smtClean="0"/>
              <a:t>16</a:t>
            </a:r>
            <a:r>
              <a:rPr lang="zh-CN" altLang="en-US" sz="3300" smtClean="0"/>
              <a:t>，表示输入的主密钥</a:t>
            </a:r>
            <a:endParaRPr lang="en-US" altLang="zh-CN" sz="3300" smtClean="0"/>
          </a:p>
          <a:p>
            <a:pPr fontAlgn="auto">
              <a:spcAft>
                <a:spcPts val="0"/>
              </a:spcAft>
              <a:buFont typeface="Wingdings 2"/>
              <a:buChar char=""/>
              <a:defRPr/>
            </a:pPr>
            <a:r>
              <a:rPr lang="en-US" altLang="zh-CN" smtClean="0"/>
              <a:t>external  RotWord, SubWord</a:t>
            </a:r>
          </a:p>
          <a:p>
            <a:pPr fontAlgn="auto">
              <a:spcAft>
                <a:spcPts val="0"/>
              </a:spcAft>
              <a:buFont typeface="Wingdings 2"/>
              <a:buChar char=""/>
              <a:defRPr/>
            </a:pPr>
            <a:r>
              <a:rPr lang="en-US" altLang="zh-CN" smtClean="0"/>
              <a:t>RCon[1]=01000000     // RCon</a:t>
            </a:r>
            <a:r>
              <a:rPr lang="zh-CN" altLang="en-US" smtClean="0"/>
              <a:t>为字数组，长度为</a:t>
            </a:r>
            <a:r>
              <a:rPr lang="en-US" altLang="zh-CN" smtClean="0"/>
              <a:t>10</a:t>
            </a:r>
          </a:p>
          <a:p>
            <a:pPr fontAlgn="auto">
              <a:spcAft>
                <a:spcPts val="0"/>
              </a:spcAft>
              <a:buFont typeface="Wingdings 2"/>
              <a:buChar char=""/>
              <a:defRPr/>
            </a:pPr>
            <a:r>
              <a:rPr lang="en-US" altLang="zh-CN" smtClean="0"/>
              <a:t>RCon[2]=02000000</a:t>
            </a:r>
          </a:p>
          <a:p>
            <a:pPr fontAlgn="auto">
              <a:spcAft>
                <a:spcPts val="0"/>
              </a:spcAft>
              <a:buFont typeface="Wingdings 2"/>
              <a:buChar char=""/>
              <a:defRPr/>
            </a:pPr>
            <a:r>
              <a:rPr lang="en-US" altLang="zh-CN" smtClean="0"/>
              <a:t>RCon[3]=04000000</a:t>
            </a:r>
          </a:p>
          <a:p>
            <a:pPr fontAlgn="auto">
              <a:spcAft>
                <a:spcPts val="0"/>
              </a:spcAft>
              <a:buFont typeface="Wingdings 2"/>
              <a:buChar char=""/>
              <a:defRPr/>
            </a:pPr>
            <a:r>
              <a:rPr lang="en-US" altLang="zh-CN" smtClean="0"/>
              <a:t>RCon[4]=08000000</a:t>
            </a:r>
          </a:p>
          <a:p>
            <a:pPr fontAlgn="auto">
              <a:spcAft>
                <a:spcPts val="0"/>
              </a:spcAft>
              <a:buFont typeface="Wingdings 2"/>
              <a:buChar char=""/>
              <a:defRPr/>
            </a:pPr>
            <a:r>
              <a:rPr lang="en-US" altLang="zh-CN" smtClean="0"/>
              <a:t>RCon[5]=10000000</a:t>
            </a:r>
          </a:p>
          <a:p>
            <a:pPr fontAlgn="auto">
              <a:spcAft>
                <a:spcPts val="0"/>
              </a:spcAft>
              <a:buFont typeface="Wingdings 2"/>
              <a:buChar char=""/>
              <a:defRPr/>
            </a:pPr>
            <a:r>
              <a:rPr lang="en-US" altLang="zh-CN" smtClean="0"/>
              <a:t>RCon[6]=20000000</a:t>
            </a:r>
          </a:p>
          <a:p>
            <a:pPr fontAlgn="auto">
              <a:spcAft>
                <a:spcPts val="0"/>
              </a:spcAft>
              <a:buFont typeface="Wingdings 2"/>
              <a:buChar char=""/>
              <a:defRPr/>
            </a:pPr>
            <a:r>
              <a:rPr lang="en-US" altLang="zh-CN" smtClean="0"/>
              <a:t>RCon[7]=40000000</a:t>
            </a:r>
          </a:p>
          <a:p>
            <a:pPr fontAlgn="auto">
              <a:spcAft>
                <a:spcPts val="0"/>
              </a:spcAft>
              <a:buFont typeface="Wingdings 2"/>
              <a:buChar char=""/>
              <a:defRPr/>
            </a:pPr>
            <a:r>
              <a:rPr lang="en-US" altLang="zh-CN" smtClean="0"/>
              <a:t>RCon[8]=80000000</a:t>
            </a:r>
          </a:p>
          <a:p>
            <a:pPr fontAlgn="auto">
              <a:spcAft>
                <a:spcPts val="0"/>
              </a:spcAft>
              <a:buFont typeface="Wingdings 2"/>
              <a:buChar char=""/>
              <a:defRPr/>
            </a:pPr>
            <a:r>
              <a:rPr lang="en-US" altLang="zh-CN" smtClean="0"/>
              <a:t>RCon[9]=1B000000</a:t>
            </a:r>
          </a:p>
          <a:p>
            <a:pPr fontAlgn="auto">
              <a:spcAft>
                <a:spcPts val="0"/>
              </a:spcAft>
              <a:buFont typeface="Wingdings 2"/>
              <a:buChar char=""/>
              <a:defRPr/>
            </a:pPr>
            <a:r>
              <a:rPr lang="en-US" altLang="zh-CN" smtClean="0"/>
              <a:t>RCon[10]=36000000</a:t>
            </a:r>
          </a:p>
          <a:p>
            <a:pPr fontAlgn="auto">
              <a:spcAft>
                <a:spcPts val="0"/>
              </a:spcAft>
              <a:buFont typeface="Wingdings 2"/>
              <a:buChar char=""/>
              <a:defRPr/>
            </a:pPr>
            <a:r>
              <a:rPr lang="en-US" altLang="zh-CN" smtClean="0"/>
              <a:t>for  i=0  to  3  {</a:t>
            </a:r>
          </a:p>
          <a:p>
            <a:pPr fontAlgn="auto">
              <a:spcAft>
                <a:spcPts val="0"/>
              </a:spcAft>
              <a:buFont typeface="Wingdings 2"/>
              <a:buChar char=""/>
              <a:defRPr/>
            </a:pPr>
            <a:r>
              <a:rPr lang="en-US" altLang="zh-CN" smtClean="0"/>
              <a:t>        w[i] = (key[4i],key[4i+1],key[4i+2],key[4i+3])       </a:t>
            </a:r>
          </a:p>
          <a:p>
            <a:pPr fontAlgn="auto">
              <a:spcAft>
                <a:spcPts val="0"/>
              </a:spcAft>
              <a:buFont typeface="Wingdings 2"/>
              <a:buChar char=""/>
              <a:defRPr/>
            </a:pPr>
            <a:r>
              <a:rPr lang="en-US" altLang="zh-CN" smtClean="0"/>
              <a:t>        // w</a:t>
            </a:r>
            <a:r>
              <a:rPr lang="zh-CN" altLang="en-US" smtClean="0"/>
              <a:t>为字数组，长度为</a:t>
            </a:r>
            <a:r>
              <a:rPr lang="en-US" altLang="zh-CN" smtClean="0"/>
              <a:t>44</a:t>
            </a:r>
            <a:r>
              <a:rPr lang="zh-CN" altLang="en-US" smtClean="0"/>
              <a:t>，用来存放输出的轮密钥</a:t>
            </a:r>
            <a:endParaRPr lang="en-US" altLang="zh-CN" smtClean="0"/>
          </a:p>
          <a:p>
            <a:pPr fontAlgn="auto">
              <a:spcAft>
                <a:spcPts val="0"/>
              </a:spcAft>
              <a:buFont typeface="Wingdings 2"/>
              <a:buChar char=""/>
              <a:defRPr/>
            </a:pPr>
            <a:r>
              <a:rPr lang="en-US" altLang="zh-CN" smtClean="0"/>
              <a:t>}</a:t>
            </a:r>
            <a:endParaRPr lang="zh-CN" altLang="en-US"/>
          </a:p>
        </p:txBody>
      </p:sp>
    </p:spTree>
    <p:extLst>
      <p:ext uri="{BB962C8B-B14F-4D97-AF65-F5344CB8AC3E}">
        <p14:creationId xmlns:p14="http://schemas.microsoft.com/office/powerpoint/2010/main" val="24233500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p:txBody>
          <a:bodyPr/>
          <a:lstStyle/>
          <a:p>
            <a:r>
              <a:rPr lang="en-US" altLang="zh-CN" smtClean="0"/>
              <a:t>AES</a:t>
            </a:r>
            <a:r>
              <a:rPr lang="zh-CN" altLang="en-US" smtClean="0"/>
              <a:t>密钥编排算法</a:t>
            </a:r>
          </a:p>
        </p:txBody>
      </p:sp>
      <p:sp>
        <p:nvSpPr>
          <p:cNvPr id="162819" name="内容占位符 2"/>
          <p:cNvSpPr>
            <a:spLocks noGrp="1"/>
          </p:cNvSpPr>
          <p:nvPr>
            <p:ph idx="1"/>
          </p:nvPr>
        </p:nvSpPr>
        <p:spPr>
          <a:xfrm>
            <a:off x="457200" y="1600200"/>
            <a:ext cx="8362950" cy="4997450"/>
          </a:xfrm>
        </p:spPr>
        <p:txBody>
          <a:bodyPr/>
          <a:lstStyle/>
          <a:p>
            <a:r>
              <a:rPr lang="zh-CN" altLang="en-US" sz="2800" smtClean="0"/>
              <a:t>算法</a:t>
            </a:r>
            <a:r>
              <a:rPr lang="en-US" altLang="zh-CN" sz="2800" smtClean="0"/>
              <a:t>3.6  (</a:t>
            </a:r>
            <a:r>
              <a:rPr lang="zh-CN" altLang="en-US" sz="2800" smtClean="0"/>
              <a:t>续</a:t>
            </a:r>
            <a:r>
              <a:rPr lang="en-US" altLang="zh-CN" sz="2800" smtClean="0"/>
              <a:t>)      </a:t>
            </a:r>
          </a:p>
          <a:p>
            <a:r>
              <a:rPr lang="en-US" altLang="zh-CN" sz="1800" smtClean="0"/>
              <a:t>for  i=4  to  43  {</a:t>
            </a:r>
          </a:p>
          <a:p>
            <a:r>
              <a:rPr lang="en-US" altLang="zh-CN" sz="1800" smtClean="0"/>
              <a:t>        temp = w[i-1]</a:t>
            </a:r>
          </a:p>
          <a:p>
            <a:r>
              <a:rPr lang="en-US" altLang="zh-CN" sz="1800" smtClean="0"/>
              <a:t>        if  i % 4 = 0  {</a:t>
            </a:r>
          </a:p>
          <a:p>
            <a:r>
              <a:rPr lang="en-US" altLang="zh-CN" sz="1800" smtClean="0"/>
              <a:t>                temp = SubWord(RotWord(temp)) ⊕ RCon[i/4]</a:t>
            </a:r>
          </a:p>
          <a:p>
            <a:r>
              <a:rPr lang="en-US" altLang="zh-CN" sz="1800" smtClean="0"/>
              <a:t>        }</a:t>
            </a:r>
          </a:p>
          <a:p>
            <a:r>
              <a:rPr lang="en-US" altLang="zh-CN" sz="1800" smtClean="0"/>
              <a:t>        w[i] = w[i-4] ⊕ temp     </a:t>
            </a:r>
          </a:p>
          <a:p>
            <a:r>
              <a:rPr lang="en-US" altLang="zh-CN" sz="1800" smtClean="0"/>
              <a:t>}</a:t>
            </a:r>
          </a:p>
          <a:p>
            <a:r>
              <a:rPr lang="en-US" altLang="zh-CN" sz="1800" smtClean="0"/>
              <a:t>return  (w[0],w[1],...,w[43])</a:t>
            </a:r>
            <a:endParaRPr lang="zh-CN" altLang="en-US" sz="1800" smtClean="0"/>
          </a:p>
        </p:txBody>
      </p:sp>
    </p:spTree>
    <p:extLst>
      <p:ext uri="{BB962C8B-B14F-4D97-AF65-F5344CB8AC3E}">
        <p14:creationId xmlns:p14="http://schemas.microsoft.com/office/powerpoint/2010/main" val="23933945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hangingPunct="1"/>
            <a:r>
              <a:rPr lang="zh-CN" altLang="en-US" smtClean="0"/>
              <a:t>维吉尼亚密码举例</a:t>
            </a:r>
          </a:p>
        </p:txBody>
      </p:sp>
      <p:sp>
        <p:nvSpPr>
          <p:cNvPr id="78851" name="内容占位符 2"/>
          <p:cNvSpPr>
            <a:spLocks noGrp="1"/>
          </p:cNvSpPr>
          <p:nvPr>
            <p:ph idx="1"/>
          </p:nvPr>
        </p:nvSpPr>
        <p:spPr/>
        <p:txBody>
          <a:bodyPr/>
          <a:lstStyle/>
          <a:p>
            <a:pPr eaLnBrk="1" hangingPunct="1"/>
            <a:r>
              <a:rPr lang="zh-CN" altLang="en-US" smtClean="0"/>
              <a:t>假设</a:t>
            </a:r>
            <a:r>
              <a:rPr lang="en-US" altLang="zh-CN" smtClean="0"/>
              <a:t>m=6</a:t>
            </a:r>
            <a:r>
              <a:rPr lang="zh-CN" altLang="en-US" smtClean="0"/>
              <a:t>，密钥字为</a:t>
            </a:r>
            <a:r>
              <a:rPr lang="en-US" altLang="zh-CN" smtClean="0"/>
              <a:t>CIPHER</a:t>
            </a:r>
            <a:r>
              <a:rPr lang="zh-CN" altLang="en-US" smtClean="0"/>
              <a:t>，加密明文</a:t>
            </a:r>
            <a:r>
              <a:rPr lang="en-US" altLang="zh-CN" smtClean="0"/>
              <a:t/>
            </a:r>
            <a:br>
              <a:rPr lang="en-US" altLang="zh-CN" smtClean="0"/>
            </a:br>
            <a:r>
              <a:rPr lang="en-US" altLang="zh-CN" smtClean="0"/>
              <a:t>thiscryptosystemisnotsecure</a:t>
            </a:r>
          </a:p>
          <a:p>
            <a:pPr eaLnBrk="1" hangingPunct="1"/>
            <a:r>
              <a:rPr lang="zh-CN" altLang="en-US" smtClean="0"/>
              <a:t>密钥字对应的数字串为</a:t>
            </a:r>
            <a:r>
              <a:rPr lang="en-US" altLang="zh-CN" smtClean="0"/>
              <a:t>k=(2,8,15,7,4,17)</a:t>
            </a:r>
          </a:p>
          <a:p>
            <a:pPr eaLnBrk="1" hangingPunct="1"/>
            <a:r>
              <a:rPr lang="zh-CN" altLang="en-US" smtClean="0"/>
              <a:t>将明文转化为对应的数字，每</a:t>
            </a:r>
            <a:r>
              <a:rPr lang="en-US" altLang="zh-CN" smtClean="0"/>
              <a:t>6</a:t>
            </a:r>
            <a:r>
              <a:rPr lang="zh-CN" altLang="en-US" smtClean="0"/>
              <a:t>个为一组</a:t>
            </a:r>
            <a:endParaRPr lang="en-US" altLang="zh-CN" smtClean="0"/>
          </a:p>
          <a:p>
            <a:pPr lvl="1" eaLnBrk="1" hangingPunct="1"/>
            <a:r>
              <a:rPr lang="en-US" altLang="zh-CN" sz="2400" smtClean="0">
                <a:solidFill>
                  <a:srgbClr val="002060"/>
                </a:solidFill>
                <a:latin typeface="Courier New" pitchFamily="49" charset="0"/>
                <a:cs typeface="Courier New" pitchFamily="49" charset="0"/>
              </a:rPr>
              <a:t>19  7  8 18  2 17   24 15 19 14 18 24</a:t>
            </a:r>
          </a:p>
          <a:p>
            <a:pPr lvl="1" eaLnBrk="1" hangingPunct="1"/>
            <a:r>
              <a:rPr lang="en-US" altLang="zh-CN" sz="2400" smtClean="0">
                <a:solidFill>
                  <a:srgbClr val="002060"/>
                </a:solidFill>
                <a:latin typeface="Courier New" pitchFamily="49" charset="0"/>
                <a:cs typeface="Courier New" pitchFamily="49" charset="0"/>
              </a:rPr>
              <a:t>18 19  4 12  8 18   13 14 19 18  4  2</a:t>
            </a:r>
          </a:p>
          <a:p>
            <a:pPr lvl="1" eaLnBrk="1" hangingPunct="1"/>
            <a:r>
              <a:rPr lang="en-US" altLang="zh-CN" sz="2400" smtClean="0">
                <a:solidFill>
                  <a:srgbClr val="002060"/>
                </a:solidFill>
                <a:latin typeface="Courier New" pitchFamily="49" charset="0"/>
                <a:cs typeface="Courier New" pitchFamily="49" charset="0"/>
              </a:rPr>
              <a:t>20 17  4</a:t>
            </a:r>
          </a:p>
          <a:p>
            <a:pPr eaLnBrk="1" hangingPunct="1"/>
            <a:endParaRPr lang="zh-CN" altLang="en-US" smtClean="0"/>
          </a:p>
        </p:txBody>
      </p:sp>
    </p:spTree>
    <p:extLst>
      <p:ext uri="{BB962C8B-B14F-4D97-AF65-F5344CB8AC3E}">
        <p14:creationId xmlns:p14="http://schemas.microsoft.com/office/powerpoint/2010/main" val="272950580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p:cNvSpPr>
            <a:spLocks noGrp="1"/>
          </p:cNvSpPr>
          <p:nvPr>
            <p:ph type="title"/>
          </p:nvPr>
        </p:nvSpPr>
        <p:spPr/>
        <p:txBody>
          <a:bodyPr/>
          <a:lstStyle/>
          <a:p>
            <a:r>
              <a:rPr lang="en-US" altLang="zh-CN" smtClean="0"/>
              <a:t>AES</a:t>
            </a:r>
            <a:r>
              <a:rPr lang="zh-CN" altLang="en-US" smtClean="0"/>
              <a:t>密钥编排算法</a:t>
            </a:r>
          </a:p>
        </p:txBody>
      </p:sp>
      <p:sp>
        <p:nvSpPr>
          <p:cNvPr id="163843" name="内容占位符 2"/>
          <p:cNvSpPr>
            <a:spLocks noGrp="1"/>
          </p:cNvSpPr>
          <p:nvPr>
            <p:ph idx="1"/>
          </p:nvPr>
        </p:nvSpPr>
        <p:spPr/>
        <p:txBody>
          <a:bodyPr/>
          <a:lstStyle/>
          <a:p>
            <a:r>
              <a:rPr lang="zh-CN" altLang="en-US" smtClean="0"/>
              <a:t>算法中的</a:t>
            </a:r>
            <a:r>
              <a:rPr lang="en-US" altLang="zh-CN" smtClean="0"/>
              <a:t>RotWord</a:t>
            </a:r>
            <a:r>
              <a:rPr lang="zh-CN" altLang="en-US" smtClean="0"/>
              <a:t>，表示对字数据循环左移</a:t>
            </a:r>
            <a:r>
              <a:rPr lang="en-US" altLang="zh-CN" smtClean="0"/>
              <a:t>1</a:t>
            </a:r>
            <a:r>
              <a:rPr lang="zh-CN" altLang="en-US" smtClean="0"/>
              <a:t>个字节的距离，即</a:t>
            </a:r>
            <a:endParaRPr lang="en-US" altLang="zh-CN" smtClean="0"/>
          </a:p>
          <a:p>
            <a:pPr>
              <a:buFont typeface="Wingdings 2" pitchFamily="18" charset="2"/>
              <a:buNone/>
            </a:pPr>
            <a:r>
              <a:rPr lang="en-US" altLang="zh-CN" smtClean="0"/>
              <a:t>	RotWord(B</a:t>
            </a:r>
            <a:r>
              <a:rPr lang="en-US" altLang="zh-CN" baseline="-25000" smtClean="0"/>
              <a:t>0</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3</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3</a:t>
            </a:r>
            <a:r>
              <a:rPr lang="en-US" altLang="zh-CN" smtClean="0"/>
              <a:t>,B</a:t>
            </a:r>
            <a:r>
              <a:rPr lang="en-US" altLang="zh-CN" baseline="-25000" smtClean="0"/>
              <a:t>0</a:t>
            </a:r>
            <a:r>
              <a:rPr lang="en-US" altLang="zh-CN" smtClean="0"/>
              <a:t>)</a:t>
            </a:r>
          </a:p>
          <a:p>
            <a:r>
              <a:rPr lang="zh-CN" altLang="en-US" smtClean="0"/>
              <a:t>算法中的</a:t>
            </a:r>
            <a:r>
              <a:rPr lang="en-US" altLang="zh-CN" smtClean="0"/>
              <a:t>SubWord</a:t>
            </a:r>
            <a:r>
              <a:rPr lang="zh-CN" altLang="en-US" smtClean="0"/>
              <a:t>，表示对字数据的每个字节进行</a:t>
            </a:r>
            <a:r>
              <a:rPr lang="en-US" altLang="zh-CN" smtClean="0"/>
              <a:t>S</a:t>
            </a:r>
            <a:r>
              <a:rPr lang="zh-CN" altLang="en-US" smtClean="0"/>
              <a:t>盒代替</a:t>
            </a:r>
            <a:r>
              <a:rPr lang="en-US" altLang="zh-CN" smtClean="0"/>
              <a:t>(</a:t>
            </a:r>
            <a:r>
              <a:rPr lang="zh-CN" altLang="en-US" smtClean="0"/>
              <a:t>参见</a:t>
            </a:r>
            <a:r>
              <a:rPr lang="en-US" altLang="zh-CN" smtClean="0"/>
              <a:t>SubBytes</a:t>
            </a:r>
            <a:r>
              <a:rPr lang="zh-CN" altLang="en-US" smtClean="0"/>
              <a:t>算法</a:t>
            </a:r>
            <a:r>
              <a:rPr lang="en-US" altLang="zh-CN" smtClean="0"/>
              <a:t>)</a:t>
            </a:r>
            <a:r>
              <a:rPr lang="zh-CN" altLang="en-US" smtClean="0"/>
              <a:t>，即</a:t>
            </a:r>
            <a:endParaRPr lang="en-US" altLang="zh-CN" smtClean="0"/>
          </a:p>
          <a:p>
            <a:pPr>
              <a:buFont typeface="Wingdings 2" pitchFamily="18" charset="2"/>
              <a:buNone/>
            </a:pPr>
            <a:r>
              <a:rPr lang="en-US" altLang="zh-CN" smtClean="0"/>
              <a:t>	SubWord(B</a:t>
            </a:r>
            <a:r>
              <a:rPr lang="en-US" altLang="zh-CN" baseline="-25000" smtClean="0"/>
              <a:t>0</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3</a:t>
            </a:r>
            <a:r>
              <a:rPr lang="en-US" altLang="zh-CN" smtClean="0"/>
              <a:t>)=(B’</a:t>
            </a:r>
            <a:r>
              <a:rPr lang="en-US" altLang="zh-CN" baseline="-25000" smtClean="0"/>
              <a:t>0</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3</a:t>
            </a:r>
            <a:r>
              <a:rPr lang="en-US" altLang="zh-CN" smtClean="0"/>
              <a:t> )</a:t>
            </a:r>
            <a:r>
              <a:rPr lang="zh-CN" altLang="en-US" smtClean="0"/>
              <a:t>，其中</a:t>
            </a:r>
            <a:r>
              <a:rPr lang="en-US" altLang="zh-CN" smtClean="0"/>
              <a:t>B’</a:t>
            </a:r>
            <a:r>
              <a:rPr lang="en-US" altLang="zh-CN" baseline="-25000" smtClean="0"/>
              <a:t>i</a:t>
            </a:r>
            <a:r>
              <a:rPr lang="en-US" altLang="zh-CN" smtClean="0"/>
              <a:t>=SubBytes(B</a:t>
            </a:r>
            <a:r>
              <a:rPr lang="en-US" altLang="zh-CN" baseline="-25000" smtClean="0"/>
              <a:t>i</a:t>
            </a:r>
            <a:r>
              <a:rPr lang="en-US" altLang="zh-CN" smtClean="0"/>
              <a:t>)</a:t>
            </a:r>
          </a:p>
          <a:p>
            <a:pPr>
              <a:buFont typeface="Wingdings 2" pitchFamily="18" charset="2"/>
              <a:buNone/>
            </a:pPr>
            <a:endParaRPr lang="zh-CN" altLang="en-US" smtClean="0"/>
          </a:p>
        </p:txBody>
      </p:sp>
    </p:spTree>
    <p:extLst>
      <p:ext uri="{BB962C8B-B14F-4D97-AF65-F5344CB8AC3E}">
        <p14:creationId xmlns:p14="http://schemas.microsoft.com/office/powerpoint/2010/main" val="6087939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p:txBody>
          <a:bodyPr/>
          <a:lstStyle/>
          <a:p>
            <a:r>
              <a:rPr lang="en-US" altLang="zh-CN" smtClean="0"/>
              <a:t>AES</a:t>
            </a:r>
            <a:r>
              <a:rPr lang="zh-CN" altLang="en-US" smtClean="0"/>
              <a:t>算法演示</a:t>
            </a:r>
          </a:p>
        </p:txBody>
      </p:sp>
      <p:sp>
        <p:nvSpPr>
          <p:cNvPr id="164867" name="内容占位符 2"/>
          <p:cNvSpPr>
            <a:spLocks noGrp="1"/>
          </p:cNvSpPr>
          <p:nvPr>
            <p:ph idx="1"/>
          </p:nvPr>
        </p:nvSpPr>
        <p:spPr/>
        <p:txBody>
          <a:bodyPr/>
          <a:lstStyle/>
          <a:p>
            <a:r>
              <a:rPr lang="zh-CN" altLang="en-US" smtClean="0"/>
              <a:t>观看</a:t>
            </a:r>
            <a:r>
              <a:rPr lang="en-US" altLang="zh-CN" smtClean="0"/>
              <a:t>AES</a:t>
            </a:r>
            <a:r>
              <a:rPr lang="zh-CN" altLang="en-US" smtClean="0"/>
              <a:t>算法动画</a:t>
            </a:r>
            <a:r>
              <a:rPr lang="zh-CN" altLang="en-US" smtClean="0">
                <a:hlinkClick r:id="rId2" action="ppaction://hlinkfile"/>
              </a:rPr>
              <a:t>演示</a:t>
            </a:r>
            <a:endParaRPr lang="zh-CN" altLang="en-US" smtClean="0"/>
          </a:p>
        </p:txBody>
      </p:sp>
    </p:spTree>
    <p:extLst>
      <p:ext uri="{BB962C8B-B14F-4D97-AF65-F5344CB8AC3E}">
        <p14:creationId xmlns:p14="http://schemas.microsoft.com/office/powerpoint/2010/main" val="18324553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p:txBody>
          <a:bodyPr/>
          <a:lstStyle/>
          <a:p>
            <a:r>
              <a:rPr lang="en-US" altLang="zh-CN" smtClean="0"/>
              <a:t>AES</a:t>
            </a:r>
            <a:r>
              <a:rPr lang="zh-CN" altLang="en-US" smtClean="0"/>
              <a:t>算法的安全性</a:t>
            </a:r>
          </a:p>
        </p:txBody>
      </p:sp>
      <p:sp>
        <p:nvSpPr>
          <p:cNvPr id="165891" name="内容占位符 2"/>
          <p:cNvSpPr>
            <a:spLocks noGrp="1"/>
          </p:cNvSpPr>
          <p:nvPr>
            <p:ph idx="1"/>
          </p:nvPr>
        </p:nvSpPr>
        <p:spPr/>
        <p:txBody>
          <a:bodyPr/>
          <a:lstStyle/>
          <a:p>
            <a:r>
              <a:rPr lang="zh-CN" altLang="en-US" smtClean="0"/>
              <a:t>能抵御所有已公开的密码分析手段</a:t>
            </a:r>
          </a:p>
        </p:txBody>
      </p:sp>
    </p:spTree>
    <p:extLst>
      <p:ext uri="{BB962C8B-B14F-4D97-AF65-F5344CB8AC3E}">
        <p14:creationId xmlns:p14="http://schemas.microsoft.com/office/powerpoint/2010/main" val="101561456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smtClean="0"/>
              <a:t>其他现代分组密码</a:t>
            </a:r>
            <a:r>
              <a:rPr lang="en-US" altLang="zh-CN" smtClean="0"/>
              <a:t>*</a:t>
            </a:r>
            <a:endParaRPr lang="zh-CN" altLang="en-US" smtClean="0"/>
          </a:p>
        </p:txBody>
      </p:sp>
      <p:sp>
        <p:nvSpPr>
          <p:cNvPr id="166915" name="Rectangle 3"/>
          <p:cNvSpPr>
            <a:spLocks noGrp="1" noChangeArrowheads="1"/>
          </p:cNvSpPr>
          <p:nvPr>
            <p:ph idx="1"/>
          </p:nvPr>
        </p:nvSpPr>
        <p:spPr>
          <a:xfrm>
            <a:off x="457200" y="1676400"/>
            <a:ext cx="8458200" cy="4343400"/>
          </a:xfrm>
        </p:spPr>
        <p:txBody>
          <a:bodyPr/>
          <a:lstStyle/>
          <a:p>
            <a:r>
              <a:rPr lang="en-US" altLang="zh-CN" smtClean="0"/>
              <a:t>IDEA</a:t>
            </a:r>
            <a:r>
              <a:rPr lang="zh-CN" altLang="en-US" smtClean="0"/>
              <a:t>算法</a:t>
            </a:r>
          </a:p>
          <a:p>
            <a:pPr lvl="1"/>
            <a:r>
              <a:rPr lang="en-US" altLang="zh-CN" smtClean="0">
                <a:solidFill>
                  <a:srgbClr val="000099"/>
                </a:solidFill>
              </a:rPr>
              <a:t>1990</a:t>
            </a:r>
            <a:r>
              <a:rPr lang="zh-CN" altLang="en-US" smtClean="0">
                <a:solidFill>
                  <a:srgbClr val="000099"/>
                </a:solidFill>
              </a:rPr>
              <a:t>年</a:t>
            </a:r>
            <a:r>
              <a:rPr lang="en-US" altLang="zh-CN" smtClean="0">
                <a:solidFill>
                  <a:srgbClr val="000099"/>
                </a:solidFill>
              </a:rPr>
              <a:t>Xuejia Lai</a:t>
            </a:r>
            <a:r>
              <a:rPr lang="zh-CN" altLang="en-US" smtClean="0">
                <a:solidFill>
                  <a:srgbClr val="000099"/>
                </a:solidFill>
              </a:rPr>
              <a:t>和</a:t>
            </a:r>
            <a:r>
              <a:rPr lang="en-US" altLang="zh-CN" smtClean="0">
                <a:solidFill>
                  <a:srgbClr val="000099"/>
                </a:solidFill>
              </a:rPr>
              <a:t>James Massey</a:t>
            </a:r>
            <a:r>
              <a:rPr lang="zh-CN" altLang="en-US" smtClean="0">
                <a:solidFill>
                  <a:srgbClr val="000099"/>
                </a:solidFill>
              </a:rPr>
              <a:t>公布</a:t>
            </a:r>
            <a:r>
              <a:rPr lang="en-US" altLang="zh-CN" smtClean="0">
                <a:solidFill>
                  <a:srgbClr val="000099"/>
                </a:solidFill>
              </a:rPr>
              <a:t>PES</a:t>
            </a:r>
            <a:r>
              <a:rPr lang="zh-CN" altLang="en-US" smtClean="0">
                <a:solidFill>
                  <a:srgbClr val="000099"/>
                </a:solidFill>
              </a:rPr>
              <a:t>算法</a:t>
            </a:r>
          </a:p>
          <a:p>
            <a:pPr lvl="1"/>
            <a:r>
              <a:rPr lang="en-US" altLang="zh-CN" smtClean="0">
                <a:solidFill>
                  <a:srgbClr val="000099"/>
                </a:solidFill>
              </a:rPr>
              <a:t>1991</a:t>
            </a:r>
            <a:r>
              <a:rPr lang="zh-CN" altLang="en-US" smtClean="0">
                <a:solidFill>
                  <a:srgbClr val="000099"/>
                </a:solidFill>
              </a:rPr>
              <a:t>年为增强对差分分析的抵抗，提出</a:t>
            </a:r>
            <a:r>
              <a:rPr lang="en-US" altLang="zh-CN" smtClean="0">
                <a:solidFill>
                  <a:srgbClr val="000099"/>
                </a:solidFill>
              </a:rPr>
              <a:t>IPES</a:t>
            </a:r>
          </a:p>
          <a:p>
            <a:pPr lvl="1"/>
            <a:r>
              <a:rPr lang="en-US" altLang="zh-CN" smtClean="0">
                <a:solidFill>
                  <a:srgbClr val="000099"/>
                </a:solidFill>
              </a:rPr>
              <a:t>1992</a:t>
            </a:r>
            <a:r>
              <a:rPr lang="zh-CN" altLang="en-US" smtClean="0">
                <a:solidFill>
                  <a:srgbClr val="000099"/>
                </a:solidFill>
              </a:rPr>
              <a:t>年公布细节，改名为</a:t>
            </a:r>
            <a:r>
              <a:rPr lang="en-US" altLang="zh-CN" smtClean="0">
                <a:solidFill>
                  <a:srgbClr val="000099"/>
                </a:solidFill>
              </a:rPr>
              <a:t>IDEA </a:t>
            </a:r>
            <a:r>
              <a:rPr lang="en-US" altLang="zh-CN" smtClean="0">
                <a:solidFill>
                  <a:srgbClr val="FF0000"/>
                </a:solidFill>
              </a:rPr>
              <a:t>(International Data Encryption Alogrithm)</a:t>
            </a:r>
          </a:p>
          <a:p>
            <a:pPr lvl="1"/>
            <a:r>
              <a:rPr lang="zh-CN" altLang="en-US" smtClean="0">
                <a:solidFill>
                  <a:srgbClr val="000099"/>
                </a:solidFill>
              </a:rPr>
              <a:t>在欧洲和北美受专利保护，商业领域使用必须购买许可证</a:t>
            </a:r>
            <a:endParaRPr lang="zh-CN" altLang="en-US" smtClean="0">
              <a:solidFill>
                <a:srgbClr val="FF0000"/>
              </a:solidFill>
            </a:endParaRPr>
          </a:p>
          <a:p>
            <a:pPr lvl="2"/>
            <a:r>
              <a:rPr lang="zh-CN" altLang="en-US" smtClean="0">
                <a:solidFill>
                  <a:srgbClr val="A50021"/>
                </a:solidFill>
              </a:rPr>
              <a:t>暂时没有打算用它替换</a:t>
            </a:r>
            <a:r>
              <a:rPr lang="en-US" altLang="zh-CN" smtClean="0">
                <a:solidFill>
                  <a:srgbClr val="A50021"/>
                </a:solidFill>
              </a:rPr>
              <a:t>DES</a:t>
            </a:r>
          </a:p>
          <a:p>
            <a:pPr lvl="1"/>
            <a:endParaRPr lang="en-US" altLang="zh-CN" smtClean="0">
              <a:solidFill>
                <a:srgbClr val="000099"/>
              </a:solidFill>
            </a:endParaRPr>
          </a:p>
        </p:txBody>
      </p:sp>
    </p:spTree>
    <p:extLst>
      <p:ext uri="{BB962C8B-B14F-4D97-AF65-F5344CB8AC3E}">
        <p14:creationId xmlns:p14="http://schemas.microsoft.com/office/powerpoint/2010/main" val="3803975914"/>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smtClean="0"/>
              <a:t>其他现代分组密码</a:t>
            </a:r>
            <a:r>
              <a:rPr lang="en-US" altLang="zh-CN" smtClean="0"/>
              <a:t>*</a:t>
            </a:r>
            <a:endParaRPr lang="zh-CN" altLang="en-US" smtClean="0"/>
          </a:p>
        </p:txBody>
      </p:sp>
      <p:sp>
        <p:nvSpPr>
          <p:cNvPr id="167939" name="Rectangle 3"/>
          <p:cNvSpPr>
            <a:spLocks noGrp="1" noChangeArrowheads="1"/>
          </p:cNvSpPr>
          <p:nvPr>
            <p:ph idx="1"/>
          </p:nvPr>
        </p:nvSpPr>
        <p:spPr>
          <a:xfrm>
            <a:off x="457200" y="1676400"/>
            <a:ext cx="8458200" cy="4114800"/>
          </a:xfrm>
        </p:spPr>
        <p:txBody>
          <a:bodyPr/>
          <a:lstStyle/>
          <a:p>
            <a:r>
              <a:rPr lang="en-US" altLang="zh-CN" smtClean="0"/>
              <a:t>IDEA</a:t>
            </a:r>
            <a:r>
              <a:rPr lang="zh-CN" altLang="en-US" smtClean="0"/>
              <a:t>算法结构</a:t>
            </a:r>
          </a:p>
          <a:p>
            <a:pPr lvl="1"/>
            <a:r>
              <a:rPr lang="zh-CN" altLang="en-US" smtClean="0">
                <a:solidFill>
                  <a:srgbClr val="000099"/>
                </a:solidFill>
              </a:rPr>
              <a:t>为了实现“混乱”</a:t>
            </a:r>
          </a:p>
          <a:p>
            <a:pPr lvl="2"/>
            <a:r>
              <a:rPr lang="zh-CN" altLang="en-US" smtClean="0">
                <a:solidFill>
                  <a:srgbClr val="A50021"/>
                </a:solidFill>
              </a:rPr>
              <a:t>主要使用异或、加法和乘法运算</a:t>
            </a:r>
          </a:p>
          <a:p>
            <a:pPr lvl="1"/>
            <a:r>
              <a:rPr lang="zh-CN" altLang="en-US" smtClean="0">
                <a:solidFill>
                  <a:srgbClr val="000099"/>
                </a:solidFill>
              </a:rPr>
              <a:t>为了实现“扩散”</a:t>
            </a:r>
          </a:p>
          <a:p>
            <a:pPr lvl="2"/>
            <a:r>
              <a:rPr lang="zh-CN" altLang="en-US" smtClean="0">
                <a:solidFill>
                  <a:srgbClr val="A50021"/>
                </a:solidFill>
              </a:rPr>
              <a:t>采用“乘加结构”</a:t>
            </a:r>
          </a:p>
          <a:p>
            <a:pPr lvl="1"/>
            <a:r>
              <a:rPr lang="en-US" altLang="zh-CN" smtClean="0">
                <a:solidFill>
                  <a:srgbClr val="000099"/>
                </a:solidFill>
              </a:rPr>
              <a:t>128</a:t>
            </a:r>
            <a:r>
              <a:rPr lang="zh-CN" altLang="en-US" smtClean="0">
                <a:solidFill>
                  <a:srgbClr val="000099"/>
                </a:solidFill>
              </a:rPr>
              <a:t>密钥生成</a:t>
            </a:r>
            <a:r>
              <a:rPr lang="en-US" altLang="zh-CN" smtClean="0">
                <a:solidFill>
                  <a:srgbClr val="000099"/>
                </a:solidFill>
              </a:rPr>
              <a:t>52</a:t>
            </a:r>
            <a:r>
              <a:rPr lang="zh-CN" altLang="en-US" smtClean="0">
                <a:solidFill>
                  <a:srgbClr val="000099"/>
                </a:solidFill>
              </a:rPr>
              <a:t>个子密钥</a:t>
            </a:r>
          </a:p>
          <a:p>
            <a:pPr lvl="2"/>
            <a:r>
              <a:rPr lang="en-US" altLang="zh-CN" smtClean="0">
                <a:solidFill>
                  <a:srgbClr val="A50021"/>
                </a:solidFill>
              </a:rPr>
              <a:t>128</a:t>
            </a:r>
            <a:r>
              <a:rPr lang="zh-CN" altLang="en-US" smtClean="0">
                <a:solidFill>
                  <a:srgbClr val="A50021"/>
                </a:solidFill>
              </a:rPr>
              <a:t>位主密钥分解成</a:t>
            </a:r>
            <a:r>
              <a:rPr lang="en-US" altLang="zh-CN" smtClean="0">
                <a:solidFill>
                  <a:srgbClr val="A50021"/>
                </a:solidFill>
              </a:rPr>
              <a:t>8</a:t>
            </a:r>
            <a:r>
              <a:rPr lang="zh-CN" altLang="en-US" smtClean="0">
                <a:solidFill>
                  <a:srgbClr val="A50021"/>
                </a:solidFill>
              </a:rPr>
              <a:t>个</a:t>
            </a:r>
            <a:r>
              <a:rPr lang="en-US" altLang="zh-CN" smtClean="0">
                <a:solidFill>
                  <a:srgbClr val="A50021"/>
                </a:solidFill>
              </a:rPr>
              <a:t>16</a:t>
            </a:r>
            <a:r>
              <a:rPr lang="zh-CN" altLang="en-US" smtClean="0">
                <a:solidFill>
                  <a:srgbClr val="A50021"/>
                </a:solidFill>
              </a:rPr>
              <a:t>位子密钥</a:t>
            </a:r>
          </a:p>
          <a:p>
            <a:pPr lvl="2"/>
            <a:r>
              <a:rPr lang="zh-CN" altLang="en-US" smtClean="0">
                <a:solidFill>
                  <a:srgbClr val="A50021"/>
                </a:solidFill>
              </a:rPr>
              <a:t>主密钥循环左移</a:t>
            </a:r>
            <a:r>
              <a:rPr lang="en-US" altLang="zh-CN" smtClean="0">
                <a:solidFill>
                  <a:srgbClr val="A50021"/>
                </a:solidFill>
              </a:rPr>
              <a:t>25</a:t>
            </a:r>
            <a:r>
              <a:rPr lang="zh-CN" altLang="en-US" smtClean="0">
                <a:solidFill>
                  <a:srgbClr val="A50021"/>
                </a:solidFill>
              </a:rPr>
              <a:t>位后再分解成</a:t>
            </a:r>
            <a:r>
              <a:rPr lang="en-US" altLang="zh-CN" smtClean="0">
                <a:solidFill>
                  <a:srgbClr val="A50021"/>
                </a:solidFill>
              </a:rPr>
              <a:t>8</a:t>
            </a:r>
            <a:r>
              <a:rPr lang="zh-CN" altLang="en-US" smtClean="0">
                <a:solidFill>
                  <a:srgbClr val="A50021"/>
                </a:solidFill>
              </a:rPr>
              <a:t>个子密钥</a:t>
            </a:r>
          </a:p>
        </p:txBody>
      </p:sp>
      <p:pic>
        <p:nvPicPr>
          <p:cNvPr id="1679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752600"/>
            <a:ext cx="2506663"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8094765"/>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zh-CN" altLang="en-US" smtClean="0"/>
              <a:t>其他现代分组密码</a:t>
            </a:r>
            <a:r>
              <a:rPr lang="en-US" altLang="zh-CN" smtClean="0"/>
              <a:t>*</a:t>
            </a:r>
            <a:endParaRPr lang="zh-CN" altLang="en-US" smtClean="0"/>
          </a:p>
        </p:txBody>
      </p:sp>
      <p:sp>
        <p:nvSpPr>
          <p:cNvPr id="30723" name="Rectangle 3"/>
          <p:cNvSpPr>
            <a:spLocks noGrp="1" noChangeArrowheads="1"/>
          </p:cNvSpPr>
          <p:nvPr>
            <p:ph idx="1"/>
          </p:nvPr>
        </p:nvSpPr>
        <p:spPr>
          <a:xfrm>
            <a:off x="381000" y="1676400"/>
            <a:ext cx="8763000" cy="4343400"/>
          </a:xfrm>
        </p:spPr>
        <p:txBody>
          <a:bodyPr rtlCol="0">
            <a:normAutofit lnSpcReduction="10000"/>
          </a:bodyPr>
          <a:lstStyle/>
          <a:p>
            <a:pPr fontAlgn="auto">
              <a:spcAft>
                <a:spcPts val="0"/>
              </a:spcAft>
              <a:buFont typeface="Wingdings 2"/>
              <a:buChar char=""/>
              <a:defRPr/>
            </a:pPr>
            <a:r>
              <a:rPr lang="en-US" altLang="zh-CN" smtClean="0"/>
              <a:t>IDEA</a:t>
            </a:r>
            <a:r>
              <a:rPr lang="zh-CN" altLang="en-US" smtClean="0"/>
              <a:t>算法特点</a:t>
            </a:r>
          </a:p>
          <a:p>
            <a:pPr lvl="1" fontAlgn="auto">
              <a:spcAft>
                <a:spcPts val="0"/>
              </a:spcAft>
              <a:buFont typeface="Wingdings 2"/>
              <a:buChar char="³"/>
              <a:defRPr/>
            </a:pPr>
            <a:r>
              <a:rPr lang="zh-CN" altLang="en-US" smtClean="0">
                <a:solidFill>
                  <a:srgbClr val="000099"/>
                </a:solidFill>
              </a:rPr>
              <a:t>分组长度</a:t>
            </a:r>
            <a:r>
              <a:rPr lang="en-US" altLang="zh-CN" smtClean="0">
                <a:solidFill>
                  <a:srgbClr val="000099"/>
                </a:solidFill>
              </a:rPr>
              <a:t>64</a:t>
            </a:r>
            <a:r>
              <a:rPr lang="zh-CN" altLang="en-US" smtClean="0">
                <a:solidFill>
                  <a:srgbClr val="000099"/>
                </a:solidFill>
              </a:rPr>
              <a:t>位，密钥长度</a:t>
            </a:r>
            <a:r>
              <a:rPr lang="en-US" altLang="zh-CN" smtClean="0">
                <a:solidFill>
                  <a:srgbClr val="000099"/>
                </a:solidFill>
              </a:rPr>
              <a:t>128</a:t>
            </a:r>
            <a:r>
              <a:rPr lang="zh-CN" altLang="en-US" smtClean="0">
                <a:solidFill>
                  <a:srgbClr val="000099"/>
                </a:solidFill>
              </a:rPr>
              <a:t>位</a:t>
            </a:r>
          </a:p>
          <a:p>
            <a:pPr lvl="1" fontAlgn="auto">
              <a:spcAft>
                <a:spcPts val="0"/>
              </a:spcAft>
              <a:buFont typeface="Wingdings 2"/>
              <a:buChar char="³"/>
              <a:defRPr/>
            </a:pPr>
            <a:r>
              <a:rPr lang="zh-CN" altLang="en-US" smtClean="0">
                <a:solidFill>
                  <a:srgbClr val="000099"/>
                </a:solidFill>
              </a:rPr>
              <a:t>采用</a:t>
            </a:r>
            <a:r>
              <a:rPr lang="en-US" altLang="zh-CN" smtClean="0">
                <a:solidFill>
                  <a:srgbClr val="000099"/>
                </a:solidFill>
              </a:rPr>
              <a:t>16</a:t>
            </a:r>
            <a:r>
              <a:rPr lang="zh-CN" altLang="en-US" smtClean="0">
                <a:solidFill>
                  <a:srgbClr val="000099"/>
                </a:solidFill>
              </a:rPr>
              <a:t>位的子分组和子密钥，特别适合</a:t>
            </a:r>
            <a:r>
              <a:rPr lang="en-US" altLang="zh-CN" smtClean="0">
                <a:solidFill>
                  <a:srgbClr val="000099"/>
                </a:solidFill>
              </a:rPr>
              <a:t>16</a:t>
            </a:r>
            <a:r>
              <a:rPr lang="zh-CN" altLang="en-US" smtClean="0">
                <a:solidFill>
                  <a:srgbClr val="000099"/>
                </a:solidFill>
              </a:rPr>
              <a:t>位处理器</a:t>
            </a:r>
          </a:p>
          <a:p>
            <a:pPr lvl="1" fontAlgn="auto">
              <a:spcAft>
                <a:spcPts val="0"/>
              </a:spcAft>
              <a:buFont typeface="Wingdings 2"/>
              <a:buChar char="³"/>
              <a:defRPr/>
            </a:pPr>
            <a:r>
              <a:rPr lang="zh-CN" altLang="en-US" smtClean="0">
                <a:solidFill>
                  <a:srgbClr val="000099"/>
                </a:solidFill>
              </a:rPr>
              <a:t>同一算法既可用于加密也可用于解密</a:t>
            </a:r>
          </a:p>
          <a:p>
            <a:pPr lvl="1" fontAlgn="auto">
              <a:spcAft>
                <a:spcPts val="0"/>
              </a:spcAft>
              <a:buFont typeface="Wingdings 2"/>
              <a:buChar char="³"/>
              <a:defRPr/>
            </a:pPr>
            <a:r>
              <a:rPr lang="zh-CN" altLang="en-US" smtClean="0">
                <a:solidFill>
                  <a:srgbClr val="000099"/>
                </a:solidFill>
              </a:rPr>
              <a:t>速度快于</a:t>
            </a:r>
            <a:r>
              <a:rPr lang="en-US" altLang="zh-CN" smtClean="0">
                <a:solidFill>
                  <a:srgbClr val="000099"/>
                </a:solidFill>
              </a:rPr>
              <a:t>DES</a:t>
            </a:r>
            <a:r>
              <a:rPr lang="zh-CN" altLang="en-US" smtClean="0">
                <a:solidFill>
                  <a:srgbClr val="000099"/>
                </a:solidFill>
              </a:rPr>
              <a:t>，抗差分分析能力强</a:t>
            </a:r>
          </a:p>
          <a:p>
            <a:pPr lvl="1" fontAlgn="auto">
              <a:spcAft>
                <a:spcPts val="0"/>
              </a:spcAft>
              <a:buFont typeface="Wingdings 2"/>
              <a:buChar char="³"/>
              <a:defRPr/>
            </a:pPr>
            <a:r>
              <a:rPr lang="zh-CN" altLang="en-US" smtClean="0">
                <a:solidFill>
                  <a:srgbClr val="000099"/>
                </a:solidFill>
              </a:rPr>
              <a:t>有弱密钥族</a:t>
            </a:r>
          </a:p>
          <a:p>
            <a:pPr lvl="1" fontAlgn="auto">
              <a:spcAft>
                <a:spcPts val="0"/>
              </a:spcAft>
              <a:buFontTx/>
              <a:buNone/>
              <a:defRPr/>
            </a:pPr>
            <a:r>
              <a:rPr lang="en-US" altLang="zh-CN" smtClean="0">
                <a:solidFill>
                  <a:srgbClr val="000099"/>
                </a:solidFill>
              </a:rPr>
              <a:t>(</a:t>
            </a:r>
            <a:r>
              <a:rPr lang="en-US" altLang="zh-CN" smtClean="0">
                <a:solidFill>
                  <a:srgbClr val="FF0000"/>
                </a:solidFill>
              </a:rPr>
              <a:t>0000  0000  0</a:t>
            </a:r>
            <a:r>
              <a:rPr lang="en-US" altLang="zh-CN" smtClean="0">
                <a:solidFill>
                  <a:srgbClr val="000099"/>
                </a:solidFill>
              </a:rPr>
              <a:t>?</a:t>
            </a:r>
            <a:r>
              <a:rPr lang="en-US" altLang="zh-CN" smtClean="0">
                <a:solidFill>
                  <a:srgbClr val="FF0000"/>
                </a:solidFill>
              </a:rPr>
              <a:t>00  0000  0000  000</a:t>
            </a:r>
            <a:r>
              <a:rPr lang="en-US" altLang="zh-CN" smtClean="0">
                <a:solidFill>
                  <a:srgbClr val="000099"/>
                </a:solidFill>
              </a:rPr>
              <a:t>?  ????  ?</a:t>
            </a:r>
            <a:r>
              <a:rPr lang="en-US" altLang="zh-CN" smtClean="0">
                <a:solidFill>
                  <a:srgbClr val="FF0000"/>
                </a:solidFill>
              </a:rPr>
              <a:t>000</a:t>
            </a:r>
            <a:r>
              <a:rPr lang="en-US" altLang="zh-CN" smtClean="0">
                <a:solidFill>
                  <a:srgbClr val="000099"/>
                </a:solidFill>
              </a:rPr>
              <a:t>)</a:t>
            </a:r>
          </a:p>
          <a:p>
            <a:pPr lvl="1" fontAlgn="auto">
              <a:spcAft>
                <a:spcPts val="0"/>
              </a:spcAft>
              <a:buFont typeface="Wingdings 2"/>
              <a:buChar char="³"/>
              <a:defRPr/>
            </a:pPr>
            <a:r>
              <a:rPr lang="zh-CN" altLang="en-US" smtClean="0">
                <a:solidFill>
                  <a:srgbClr val="000099"/>
                </a:solidFill>
              </a:rPr>
              <a:t>穷举攻击无效，需要</a:t>
            </a:r>
            <a:r>
              <a:rPr lang="en-US" altLang="zh-CN" smtClean="0">
                <a:solidFill>
                  <a:srgbClr val="000099"/>
                </a:solidFill>
              </a:rPr>
              <a:t>10</a:t>
            </a:r>
            <a:r>
              <a:rPr lang="en-US" altLang="zh-CN" baseline="30000" smtClean="0">
                <a:solidFill>
                  <a:srgbClr val="000099"/>
                </a:solidFill>
              </a:rPr>
              <a:t>38</a:t>
            </a:r>
            <a:r>
              <a:rPr lang="zh-CN" altLang="en-US" smtClean="0">
                <a:solidFill>
                  <a:srgbClr val="000099"/>
                </a:solidFill>
              </a:rPr>
              <a:t>次密钥尝试</a:t>
            </a:r>
          </a:p>
        </p:txBody>
      </p:sp>
    </p:spTree>
    <p:extLst>
      <p:ext uri="{BB962C8B-B14F-4D97-AF65-F5344CB8AC3E}">
        <p14:creationId xmlns:p14="http://schemas.microsoft.com/office/powerpoint/2010/main" val="3124201794"/>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smtClean="0"/>
              <a:t>其他现代分组密码</a:t>
            </a:r>
            <a:r>
              <a:rPr lang="en-US" altLang="zh-CN" smtClean="0"/>
              <a:t>*</a:t>
            </a:r>
            <a:endParaRPr lang="zh-CN" altLang="en-US" smtClean="0"/>
          </a:p>
        </p:txBody>
      </p:sp>
      <p:sp>
        <p:nvSpPr>
          <p:cNvPr id="32771" name="Rectangle 3"/>
          <p:cNvSpPr>
            <a:spLocks noGrp="1" noChangeArrowheads="1"/>
          </p:cNvSpPr>
          <p:nvPr>
            <p:ph idx="1"/>
          </p:nvPr>
        </p:nvSpPr>
        <p:spPr>
          <a:xfrm>
            <a:off x="381000" y="1676400"/>
            <a:ext cx="8763000" cy="4038600"/>
          </a:xfrm>
        </p:spPr>
        <p:txBody>
          <a:bodyPr rtlCol="0">
            <a:normAutofit lnSpcReduction="10000"/>
          </a:bodyPr>
          <a:lstStyle/>
          <a:p>
            <a:pPr fontAlgn="auto">
              <a:spcAft>
                <a:spcPts val="0"/>
              </a:spcAft>
              <a:buFont typeface="Wingdings 2"/>
              <a:buChar char=""/>
              <a:defRPr/>
            </a:pPr>
            <a:r>
              <a:rPr lang="en-US" altLang="zh-CN" smtClean="0"/>
              <a:t>RC5</a:t>
            </a:r>
            <a:r>
              <a:rPr lang="zh-CN" altLang="en-US" smtClean="0"/>
              <a:t>算法</a:t>
            </a:r>
          </a:p>
          <a:p>
            <a:pPr lvl="1" fontAlgn="auto">
              <a:spcAft>
                <a:spcPts val="0"/>
              </a:spcAft>
              <a:buFont typeface="Wingdings 2"/>
              <a:buChar char="³"/>
              <a:defRPr/>
            </a:pPr>
            <a:r>
              <a:rPr lang="en-US" altLang="zh-CN" smtClean="0">
                <a:solidFill>
                  <a:srgbClr val="000099"/>
                </a:solidFill>
              </a:rPr>
              <a:t>Ron Rivest</a:t>
            </a:r>
            <a:r>
              <a:rPr lang="zh-CN" altLang="en-US" smtClean="0">
                <a:solidFill>
                  <a:srgbClr val="000099"/>
                </a:solidFill>
              </a:rPr>
              <a:t>于</a:t>
            </a:r>
            <a:r>
              <a:rPr lang="en-US" altLang="zh-CN" smtClean="0">
                <a:solidFill>
                  <a:srgbClr val="000099"/>
                </a:solidFill>
              </a:rPr>
              <a:t>1994</a:t>
            </a:r>
            <a:r>
              <a:rPr lang="zh-CN" altLang="en-US" smtClean="0">
                <a:solidFill>
                  <a:srgbClr val="000099"/>
                </a:solidFill>
              </a:rPr>
              <a:t>年发明，</a:t>
            </a:r>
            <a:r>
              <a:rPr lang="en-US" altLang="zh-CN" smtClean="0">
                <a:solidFill>
                  <a:srgbClr val="000099"/>
                </a:solidFill>
              </a:rPr>
              <a:t>1995</a:t>
            </a:r>
            <a:r>
              <a:rPr lang="zh-CN" altLang="en-US" smtClean="0">
                <a:solidFill>
                  <a:srgbClr val="000099"/>
                </a:solidFill>
              </a:rPr>
              <a:t>年公布</a:t>
            </a:r>
          </a:p>
          <a:p>
            <a:pPr lvl="1" fontAlgn="auto">
              <a:spcAft>
                <a:spcPts val="0"/>
              </a:spcAft>
              <a:buFont typeface="Wingdings 2"/>
              <a:buChar char="³"/>
              <a:defRPr/>
            </a:pPr>
            <a:r>
              <a:rPr lang="zh-CN" altLang="en-US" smtClean="0">
                <a:solidFill>
                  <a:srgbClr val="000099"/>
                </a:solidFill>
              </a:rPr>
              <a:t>分组大小、变换的轮数和密钥大小可变</a:t>
            </a:r>
          </a:p>
          <a:p>
            <a:pPr lvl="2" fontAlgn="auto">
              <a:spcAft>
                <a:spcPts val="0"/>
              </a:spcAft>
              <a:buClr>
                <a:schemeClr val="accent3"/>
              </a:buClr>
              <a:buFont typeface="Wingdings 2"/>
              <a:buChar char="®"/>
              <a:defRPr/>
            </a:pPr>
            <a:r>
              <a:rPr lang="zh-CN" altLang="en-US" smtClean="0">
                <a:solidFill>
                  <a:srgbClr val="A50021"/>
                </a:solidFill>
              </a:rPr>
              <a:t>分别用三个参数</a:t>
            </a:r>
            <a:r>
              <a:rPr lang="en-US" altLang="zh-CN" smtClean="0">
                <a:solidFill>
                  <a:srgbClr val="A50021"/>
                </a:solidFill>
              </a:rPr>
              <a:t>w(16/32/64)</a:t>
            </a:r>
            <a:r>
              <a:rPr lang="zh-CN" altLang="en-US" smtClean="0">
                <a:solidFill>
                  <a:srgbClr val="A50021"/>
                </a:solidFill>
              </a:rPr>
              <a:t>、 </a:t>
            </a:r>
            <a:r>
              <a:rPr lang="en-US" altLang="zh-CN" smtClean="0">
                <a:solidFill>
                  <a:srgbClr val="A50021"/>
                </a:solidFill>
              </a:rPr>
              <a:t>r (0-255) </a:t>
            </a:r>
            <a:r>
              <a:rPr lang="zh-CN" altLang="en-US" smtClean="0">
                <a:solidFill>
                  <a:srgbClr val="A50021"/>
                </a:solidFill>
              </a:rPr>
              <a:t>、</a:t>
            </a:r>
            <a:r>
              <a:rPr lang="en-US" altLang="zh-CN" smtClean="0">
                <a:solidFill>
                  <a:srgbClr val="A50021"/>
                </a:solidFill>
              </a:rPr>
              <a:t>b(0-255)</a:t>
            </a:r>
            <a:r>
              <a:rPr lang="zh-CN" altLang="en-US" smtClean="0">
                <a:solidFill>
                  <a:srgbClr val="A50021"/>
                </a:solidFill>
              </a:rPr>
              <a:t>表示</a:t>
            </a:r>
          </a:p>
          <a:p>
            <a:pPr lvl="2" fontAlgn="auto">
              <a:spcAft>
                <a:spcPts val="0"/>
              </a:spcAft>
              <a:buClr>
                <a:schemeClr val="accent3"/>
              </a:buClr>
              <a:buFont typeface="Wingdings 2"/>
              <a:buChar char="®"/>
              <a:defRPr/>
            </a:pPr>
            <a:r>
              <a:rPr lang="en-US" altLang="zh-CN" smtClean="0">
                <a:solidFill>
                  <a:srgbClr val="A50021"/>
                </a:solidFill>
              </a:rPr>
              <a:t>Rivest</a:t>
            </a:r>
            <a:r>
              <a:rPr lang="zh-CN" altLang="en-US" smtClean="0">
                <a:solidFill>
                  <a:srgbClr val="A50021"/>
                </a:solidFill>
              </a:rPr>
              <a:t>建议使用</a:t>
            </a:r>
            <a:r>
              <a:rPr lang="en-US" altLang="zh-CN" smtClean="0">
                <a:solidFill>
                  <a:srgbClr val="A50021"/>
                </a:solidFill>
              </a:rPr>
              <a:t>RC5-32/12/16</a:t>
            </a:r>
          </a:p>
          <a:p>
            <a:pPr lvl="1" fontAlgn="auto">
              <a:spcAft>
                <a:spcPts val="0"/>
              </a:spcAft>
              <a:buFont typeface="Wingdings 2"/>
              <a:buChar char="³"/>
              <a:defRPr/>
            </a:pPr>
            <a:r>
              <a:rPr lang="zh-CN" altLang="en-US" smtClean="0">
                <a:solidFill>
                  <a:srgbClr val="000099"/>
                </a:solidFill>
              </a:rPr>
              <a:t>主要使用异或、加和循环移位</a:t>
            </a:r>
          </a:p>
          <a:p>
            <a:pPr lvl="1" fontAlgn="auto">
              <a:spcAft>
                <a:spcPts val="0"/>
              </a:spcAft>
              <a:buFont typeface="Wingdings 2"/>
              <a:buChar char="³"/>
              <a:defRPr/>
            </a:pPr>
            <a:r>
              <a:rPr lang="zh-CN" altLang="en-US" smtClean="0">
                <a:solidFill>
                  <a:srgbClr val="000099"/>
                </a:solidFill>
              </a:rPr>
              <a:t>运算速度快，对存储器要求低</a:t>
            </a:r>
          </a:p>
          <a:p>
            <a:pPr lvl="1" fontAlgn="auto">
              <a:spcAft>
                <a:spcPts val="0"/>
              </a:spcAft>
              <a:buFont typeface="Wingdings 2"/>
              <a:buChar char="³"/>
              <a:defRPr/>
            </a:pPr>
            <a:r>
              <a:rPr lang="zh-CN" altLang="en-US" smtClean="0">
                <a:solidFill>
                  <a:srgbClr val="000099"/>
                </a:solidFill>
              </a:rPr>
              <a:t>受专利保护（使用许可证费用较低）</a:t>
            </a:r>
          </a:p>
        </p:txBody>
      </p:sp>
    </p:spTree>
    <p:extLst>
      <p:ext uri="{BB962C8B-B14F-4D97-AF65-F5344CB8AC3E}">
        <p14:creationId xmlns:p14="http://schemas.microsoft.com/office/powerpoint/2010/main" val="3975120529"/>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1026"/>
          <p:cNvSpPr>
            <a:spLocks noGrp="1" noChangeArrowheads="1"/>
          </p:cNvSpPr>
          <p:nvPr>
            <p:ph type="title"/>
          </p:nvPr>
        </p:nvSpPr>
        <p:spPr/>
        <p:txBody>
          <a:bodyPr/>
          <a:lstStyle/>
          <a:p>
            <a:r>
              <a:rPr lang="zh-CN" altLang="en-US" smtClean="0"/>
              <a:t>其他现代分组密码</a:t>
            </a:r>
            <a:r>
              <a:rPr lang="en-US" altLang="zh-CN" smtClean="0"/>
              <a:t>*</a:t>
            </a:r>
            <a:endParaRPr lang="zh-CN" altLang="en-US" smtClean="0"/>
          </a:p>
        </p:txBody>
      </p:sp>
      <p:sp>
        <p:nvSpPr>
          <p:cNvPr id="171011" name="Rectangle 1027"/>
          <p:cNvSpPr>
            <a:spLocks noGrp="1" noChangeArrowheads="1"/>
          </p:cNvSpPr>
          <p:nvPr>
            <p:ph idx="1"/>
          </p:nvPr>
        </p:nvSpPr>
        <p:spPr>
          <a:xfrm>
            <a:off x="381000" y="1676400"/>
            <a:ext cx="8077200" cy="762000"/>
          </a:xfrm>
        </p:spPr>
        <p:txBody>
          <a:bodyPr/>
          <a:lstStyle/>
          <a:p>
            <a:r>
              <a:rPr lang="en-US" altLang="zh-CN" smtClean="0"/>
              <a:t>RC5</a:t>
            </a:r>
            <a:r>
              <a:rPr lang="zh-CN" altLang="en-US" smtClean="0"/>
              <a:t>算法加解密运算框图</a:t>
            </a:r>
            <a:endParaRPr lang="zh-CN" altLang="en-US" smtClean="0">
              <a:solidFill>
                <a:srgbClr val="000099"/>
              </a:solidFill>
            </a:endParaRPr>
          </a:p>
        </p:txBody>
      </p:sp>
      <p:pic>
        <p:nvPicPr>
          <p:cNvPr id="171012"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647700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241540"/>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CN" altLang="en-US" smtClean="0"/>
              <a:t>其他现代分组密码</a:t>
            </a:r>
            <a:r>
              <a:rPr lang="en-US" altLang="zh-CN" smtClean="0"/>
              <a:t>*</a:t>
            </a:r>
            <a:endParaRPr lang="zh-CN" altLang="en-US" smtClean="0"/>
          </a:p>
        </p:txBody>
      </p:sp>
      <p:sp>
        <p:nvSpPr>
          <p:cNvPr id="172035" name="Rectangle 3"/>
          <p:cNvSpPr>
            <a:spLocks noGrp="1" noChangeArrowheads="1"/>
          </p:cNvSpPr>
          <p:nvPr>
            <p:ph idx="1"/>
          </p:nvPr>
        </p:nvSpPr>
        <p:spPr>
          <a:xfrm>
            <a:off x="381000" y="1676400"/>
            <a:ext cx="8382000" cy="4800600"/>
          </a:xfrm>
        </p:spPr>
        <p:txBody>
          <a:bodyPr/>
          <a:lstStyle/>
          <a:p>
            <a:r>
              <a:rPr lang="en-US" altLang="zh-CN" smtClean="0">
                <a:latin typeface="楷体_GB2312"/>
              </a:rPr>
              <a:t>RC6</a:t>
            </a:r>
            <a:r>
              <a:rPr lang="zh-CN" altLang="en-US" smtClean="0">
                <a:latin typeface="楷体_GB2312"/>
              </a:rPr>
              <a:t>算法</a:t>
            </a:r>
          </a:p>
          <a:p>
            <a:pPr lvl="1"/>
            <a:r>
              <a:rPr lang="en-US" altLang="zh-CN" smtClean="0">
                <a:solidFill>
                  <a:srgbClr val="000099"/>
                </a:solidFill>
                <a:latin typeface="楷体_GB2312"/>
              </a:rPr>
              <a:t>RC5</a:t>
            </a:r>
            <a:r>
              <a:rPr lang="zh-CN" altLang="en-US" smtClean="0">
                <a:solidFill>
                  <a:srgbClr val="000099"/>
                </a:solidFill>
                <a:latin typeface="楷体_GB2312"/>
              </a:rPr>
              <a:t>自</a:t>
            </a:r>
            <a:r>
              <a:rPr lang="en-US" altLang="zh-CN" smtClean="0">
                <a:solidFill>
                  <a:srgbClr val="000099"/>
                </a:solidFill>
                <a:latin typeface="楷体_GB2312"/>
              </a:rPr>
              <a:t>1995</a:t>
            </a:r>
            <a:r>
              <a:rPr lang="zh-CN" altLang="en-US" smtClean="0">
                <a:solidFill>
                  <a:srgbClr val="000099"/>
                </a:solidFill>
                <a:latin typeface="楷体_GB2312"/>
              </a:rPr>
              <a:t>年公布以来，尽管至今为止还没有发现实际攻击的有效手段，然而一些理论攻击的文章先后也分析出</a:t>
            </a:r>
            <a:r>
              <a:rPr lang="en-US" altLang="zh-CN" smtClean="0">
                <a:solidFill>
                  <a:srgbClr val="000099"/>
                </a:solidFill>
                <a:latin typeface="楷体_GB2312"/>
              </a:rPr>
              <a:t>RC5</a:t>
            </a:r>
            <a:r>
              <a:rPr lang="zh-CN" altLang="en-US" smtClean="0">
                <a:solidFill>
                  <a:srgbClr val="000099"/>
                </a:solidFill>
                <a:latin typeface="楷体_GB2312"/>
              </a:rPr>
              <a:t>的一些弱点。</a:t>
            </a:r>
          </a:p>
          <a:p>
            <a:pPr lvl="1"/>
            <a:r>
              <a:rPr lang="zh-CN" altLang="en-US" smtClean="0">
                <a:solidFill>
                  <a:srgbClr val="000099"/>
                </a:solidFill>
                <a:latin typeface="楷体_GB2312"/>
              </a:rPr>
              <a:t>应</a:t>
            </a:r>
            <a:r>
              <a:rPr lang="en-US" altLang="zh-CN" smtClean="0">
                <a:solidFill>
                  <a:srgbClr val="000099"/>
                </a:solidFill>
                <a:latin typeface="楷体_GB2312"/>
              </a:rPr>
              <a:t>1997</a:t>
            </a:r>
            <a:r>
              <a:rPr lang="zh-CN" altLang="en-US" smtClean="0">
                <a:solidFill>
                  <a:srgbClr val="000099"/>
                </a:solidFill>
                <a:latin typeface="楷体_GB2312"/>
              </a:rPr>
              <a:t>年高级加密标准要求，对</a:t>
            </a:r>
            <a:r>
              <a:rPr lang="en-US" altLang="zh-CN" smtClean="0">
                <a:solidFill>
                  <a:srgbClr val="000099"/>
                </a:solidFill>
                <a:latin typeface="楷体_GB2312"/>
              </a:rPr>
              <a:t>RC5</a:t>
            </a:r>
            <a:r>
              <a:rPr lang="zh-CN" altLang="en-US" smtClean="0">
                <a:solidFill>
                  <a:srgbClr val="000099"/>
                </a:solidFill>
                <a:latin typeface="楷体_GB2312"/>
              </a:rPr>
              <a:t>进行改进</a:t>
            </a:r>
          </a:p>
          <a:p>
            <a:pPr lvl="2"/>
            <a:r>
              <a:rPr lang="zh-CN" altLang="en-US" smtClean="0">
                <a:solidFill>
                  <a:srgbClr val="A50021"/>
                </a:solidFill>
                <a:latin typeface="楷体_GB2312"/>
              </a:rPr>
              <a:t>明文按</a:t>
            </a:r>
            <a:r>
              <a:rPr lang="en-US" altLang="zh-CN" smtClean="0">
                <a:solidFill>
                  <a:srgbClr val="A50021"/>
                </a:solidFill>
                <a:latin typeface="楷体_GB2312"/>
              </a:rPr>
              <a:t>4</a:t>
            </a:r>
            <a:r>
              <a:rPr lang="zh-CN" altLang="en-US" smtClean="0">
                <a:solidFill>
                  <a:srgbClr val="A50021"/>
                </a:solidFill>
                <a:latin typeface="楷体_GB2312"/>
              </a:rPr>
              <a:t>个</a:t>
            </a:r>
            <a:r>
              <a:rPr lang="en-US" altLang="zh-CN" smtClean="0">
                <a:solidFill>
                  <a:srgbClr val="A50021"/>
                </a:solidFill>
                <a:latin typeface="楷体_GB2312"/>
              </a:rPr>
              <a:t>w</a:t>
            </a:r>
            <a:r>
              <a:rPr lang="zh-CN" altLang="en-US" smtClean="0">
                <a:solidFill>
                  <a:srgbClr val="A50021"/>
                </a:solidFill>
                <a:latin typeface="楷体_GB2312"/>
              </a:rPr>
              <a:t>长度分组，子密钥</a:t>
            </a:r>
            <a:r>
              <a:rPr lang="en-US" altLang="zh-CN" smtClean="0">
                <a:solidFill>
                  <a:srgbClr val="A50021"/>
                </a:solidFill>
                <a:latin typeface="楷体_GB2312"/>
              </a:rPr>
              <a:t>2r</a:t>
            </a:r>
            <a:r>
              <a:rPr lang="zh-CN" altLang="en-US" smtClean="0">
                <a:solidFill>
                  <a:srgbClr val="A50021"/>
                </a:solidFill>
                <a:latin typeface="楷体_GB2312"/>
              </a:rPr>
              <a:t>＋</a:t>
            </a:r>
            <a:r>
              <a:rPr lang="en-US" altLang="zh-CN" smtClean="0">
                <a:solidFill>
                  <a:srgbClr val="A50021"/>
                </a:solidFill>
                <a:latin typeface="楷体_GB2312"/>
              </a:rPr>
              <a:t>4</a:t>
            </a:r>
            <a:r>
              <a:rPr lang="zh-CN" altLang="en-US" smtClean="0">
                <a:solidFill>
                  <a:srgbClr val="A50021"/>
                </a:solidFill>
                <a:latin typeface="楷体_GB2312"/>
              </a:rPr>
              <a:t>个</a:t>
            </a:r>
          </a:p>
          <a:p>
            <a:pPr lvl="2"/>
            <a:r>
              <a:rPr lang="zh-CN" altLang="en-US" smtClean="0">
                <a:solidFill>
                  <a:srgbClr val="A50021"/>
                </a:solidFill>
                <a:latin typeface="楷体_GB2312"/>
              </a:rPr>
              <a:t>采用了减法</a:t>
            </a:r>
          </a:p>
          <a:p>
            <a:pPr lvl="1"/>
            <a:r>
              <a:rPr lang="zh-CN" altLang="en-US" smtClean="0">
                <a:solidFill>
                  <a:srgbClr val="000099"/>
                </a:solidFill>
                <a:latin typeface="楷体_GB2312"/>
              </a:rPr>
              <a:t>几乎没有弱密钥</a:t>
            </a:r>
          </a:p>
          <a:p>
            <a:pPr lvl="1"/>
            <a:r>
              <a:rPr lang="zh-CN" altLang="en-US" smtClean="0">
                <a:solidFill>
                  <a:srgbClr val="000099"/>
                </a:solidFill>
                <a:latin typeface="楷体_GB2312"/>
              </a:rPr>
              <a:t>被称为</a:t>
            </a:r>
            <a:r>
              <a:rPr lang="zh-CN" altLang="en-US" smtClean="0">
                <a:solidFill>
                  <a:srgbClr val="000099"/>
                </a:solidFill>
              </a:rPr>
              <a:t>“</a:t>
            </a:r>
            <a:r>
              <a:rPr lang="en-US" altLang="zh-CN" smtClean="0">
                <a:solidFill>
                  <a:srgbClr val="000099"/>
                </a:solidFill>
                <a:latin typeface="楷体_GB2312"/>
              </a:rPr>
              <a:t>21</a:t>
            </a:r>
            <a:r>
              <a:rPr lang="zh-CN" altLang="en-US" smtClean="0">
                <a:solidFill>
                  <a:srgbClr val="000099"/>
                </a:solidFill>
                <a:latin typeface="楷体_GB2312"/>
              </a:rPr>
              <a:t>世纪加密标准算法</a:t>
            </a:r>
            <a:r>
              <a:rPr lang="zh-CN" altLang="en-US" smtClean="0">
                <a:solidFill>
                  <a:srgbClr val="000099"/>
                </a:solidFill>
              </a:rPr>
              <a:t>”</a:t>
            </a:r>
            <a:endParaRPr lang="zh-CN" altLang="en-US" smtClean="0">
              <a:solidFill>
                <a:srgbClr val="000099"/>
              </a:solidFill>
              <a:latin typeface="楷体_GB2312"/>
            </a:endParaRPr>
          </a:p>
        </p:txBody>
      </p:sp>
    </p:spTree>
    <p:extLst>
      <p:ext uri="{BB962C8B-B14F-4D97-AF65-F5344CB8AC3E}">
        <p14:creationId xmlns:p14="http://schemas.microsoft.com/office/powerpoint/2010/main" val="912891064"/>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zh-CN" altLang="en-US" smtClean="0"/>
              <a:t>分组密码的工作模式</a:t>
            </a:r>
          </a:p>
        </p:txBody>
      </p:sp>
      <p:sp>
        <p:nvSpPr>
          <p:cNvPr id="173059" name="Rectangle 3"/>
          <p:cNvSpPr>
            <a:spLocks noGrp="1" noChangeArrowheads="1"/>
          </p:cNvSpPr>
          <p:nvPr>
            <p:ph idx="1"/>
          </p:nvPr>
        </p:nvSpPr>
        <p:spPr>
          <a:xfrm>
            <a:off x="762000" y="1828800"/>
            <a:ext cx="7620000" cy="2667000"/>
          </a:xfrm>
        </p:spPr>
        <p:txBody>
          <a:bodyPr/>
          <a:lstStyle/>
          <a:p>
            <a:r>
              <a:rPr lang="zh-CN" altLang="en-US" dirty="0" smtClean="0"/>
              <a:t>密码模式是在通信加密过程中运用密码算法的具体方式</a:t>
            </a:r>
          </a:p>
          <a:p>
            <a:r>
              <a:rPr lang="zh-CN" altLang="en-US" dirty="0" smtClean="0"/>
              <a:t>密码模式通常由</a:t>
            </a:r>
            <a:r>
              <a:rPr lang="zh-CN" altLang="en-US" dirty="0" smtClean="0">
                <a:solidFill>
                  <a:srgbClr val="000099"/>
                </a:solidFill>
              </a:rPr>
              <a:t>基本密码</a:t>
            </a:r>
            <a:r>
              <a:rPr lang="zh-CN" altLang="en-US" dirty="0" smtClean="0"/>
              <a:t>、一些</a:t>
            </a:r>
            <a:r>
              <a:rPr lang="zh-CN" altLang="en-US" dirty="0" smtClean="0">
                <a:solidFill>
                  <a:srgbClr val="000099"/>
                </a:solidFill>
              </a:rPr>
              <a:t>反馈</a:t>
            </a:r>
            <a:r>
              <a:rPr lang="zh-CN" altLang="en-US" dirty="0" smtClean="0"/>
              <a:t>和一些简单运算组合而成。</a:t>
            </a:r>
          </a:p>
        </p:txBody>
      </p:sp>
    </p:spTree>
    <p:extLst>
      <p:ext uri="{BB962C8B-B14F-4D97-AF65-F5344CB8AC3E}">
        <p14:creationId xmlns:p14="http://schemas.microsoft.com/office/powerpoint/2010/main" val="144177750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p:nvPr>
        </p:nvSpPr>
        <p:spPr/>
        <p:txBody>
          <a:bodyPr/>
          <a:lstStyle/>
          <a:p>
            <a:pPr eaLnBrk="1" hangingPunct="1"/>
            <a:r>
              <a:rPr lang="zh-CN" altLang="en-US" smtClean="0"/>
              <a:t>维吉尼亚密码举例</a:t>
            </a:r>
          </a:p>
        </p:txBody>
      </p:sp>
      <p:sp>
        <p:nvSpPr>
          <p:cNvPr id="3" name="内容占位符 2"/>
          <p:cNvSpPr>
            <a:spLocks noGrp="1"/>
          </p:cNvSpPr>
          <p:nvPr>
            <p:ph idx="1"/>
          </p:nvPr>
        </p:nvSpPr>
        <p:spPr>
          <a:xfrm>
            <a:off x="457200" y="1600200"/>
            <a:ext cx="8229600" cy="4997450"/>
          </a:xfrm>
        </p:spPr>
        <p:txBody>
          <a:bodyPr rtlCol="0">
            <a:normAutofit fontScale="92500" lnSpcReduction="10000"/>
          </a:bodyPr>
          <a:lstStyle/>
          <a:p>
            <a:pPr eaLnBrk="1" fontAlgn="auto" hangingPunct="1">
              <a:spcAft>
                <a:spcPts val="0"/>
              </a:spcAft>
              <a:buFont typeface="Wingdings 2"/>
              <a:buChar char=""/>
              <a:defRPr/>
            </a:pPr>
            <a:r>
              <a:rPr lang="zh-CN" altLang="en-US" smtClean="0"/>
              <a:t>使用密钥字进行模</a:t>
            </a:r>
            <a:r>
              <a:rPr lang="en-US" altLang="zh-CN" smtClean="0"/>
              <a:t>26</a:t>
            </a:r>
            <a:r>
              <a:rPr lang="zh-CN" altLang="en-US" smtClean="0"/>
              <a:t>下的加法运算</a:t>
            </a:r>
            <a:endParaRPr lang="en-US" altLang="zh-CN" smtClean="0"/>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19  7  8 18  2 17   24 15 19 14 18 24</a:t>
            </a:r>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 2  8 15  7  4 17    2  8 15  7  4 17  +(mod26)</a:t>
            </a:r>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21 15 23 25  6  8    0 23  8 21 22 15</a:t>
            </a:r>
          </a:p>
          <a:p>
            <a:pPr lvl="1" eaLnBrk="1" fontAlgn="auto" hangingPunct="1">
              <a:spcAft>
                <a:spcPts val="0"/>
              </a:spcAft>
              <a:buFont typeface="Wingdings 2"/>
              <a:buChar char="³"/>
              <a:defRPr/>
            </a:pPr>
            <a:endParaRPr lang="en-US" altLang="zh-CN" sz="2000" smtClean="0">
              <a:latin typeface="Courier New" pitchFamily="49" charset="0"/>
              <a:cs typeface="Courier New" pitchFamily="49" charset="0"/>
            </a:endParaRPr>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18 19  4 12  8 18   13 14 19 18  4  2</a:t>
            </a:r>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 2  8 15  7  4 17    2  8 15  7  4 17  +(mod26)</a:t>
            </a:r>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20  1 19 19 12  9   15 22  8 25  8 19</a:t>
            </a:r>
          </a:p>
          <a:p>
            <a:pPr lvl="1" eaLnBrk="1" fontAlgn="auto" hangingPunct="1">
              <a:spcAft>
                <a:spcPts val="0"/>
              </a:spcAft>
              <a:buFont typeface="Wingdings 2"/>
              <a:buChar char="³"/>
              <a:defRPr/>
            </a:pPr>
            <a:endParaRPr lang="en-US" altLang="zh-CN" sz="2000" smtClean="0">
              <a:latin typeface="Courier New" pitchFamily="49" charset="0"/>
              <a:cs typeface="Courier New" pitchFamily="49" charset="0"/>
            </a:endParaRPr>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20 17  4</a:t>
            </a:r>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 2  8 15 +(mod26)</a:t>
            </a:r>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22 25 19</a:t>
            </a:r>
          </a:p>
          <a:p>
            <a:pPr eaLnBrk="1" fontAlgn="auto" hangingPunct="1">
              <a:spcAft>
                <a:spcPts val="0"/>
              </a:spcAft>
              <a:buFont typeface="Wingdings 2"/>
              <a:buChar char=""/>
              <a:defRPr/>
            </a:pPr>
            <a:r>
              <a:rPr lang="zh-CN" altLang="en-US" smtClean="0">
                <a:latin typeface="Courier New" pitchFamily="49" charset="0"/>
                <a:cs typeface="Courier New" pitchFamily="49" charset="0"/>
              </a:rPr>
              <a:t>得到相应的密文为</a:t>
            </a:r>
            <a:endParaRPr lang="en-US" altLang="zh-CN" smtClean="0">
              <a:latin typeface="Courier New" pitchFamily="49" charset="0"/>
              <a:cs typeface="Courier New" pitchFamily="49" charset="0"/>
            </a:endParaRPr>
          </a:p>
          <a:p>
            <a:pPr lvl="1" eaLnBrk="1" fontAlgn="auto" hangingPunct="1">
              <a:spcAft>
                <a:spcPts val="0"/>
              </a:spcAft>
              <a:buFont typeface="Wingdings 2"/>
              <a:buChar char="³"/>
              <a:defRPr/>
            </a:pPr>
            <a:r>
              <a:rPr lang="en-US" altLang="zh-CN" sz="2600" smtClean="0">
                <a:solidFill>
                  <a:srgbClr val="C00000"/>
                </a:solidFill>
                <a:latin typeface="Courier New" pitchFamily="49" charset="0"/>
                <a:cs typeface="Courier New" pitchFamily="49" charset="0"/>
              </a:rPr>
              <a:t>VPXZGIAXIVWPUBTTMJPWIZITWZT</a:t>
            </a:r>
            <a:endParaRPr lang="zh-CN" altLang="en-US" sz="2600">
              <a:solidFill>
                <a:srgbClr val="C00000"/>
              </a:solidFill>
              <a:latin typeface="Courier New" pitchFamily="49" charset="0"/>
              <a:cs typeface="Courier New" pitchFamily="49" charset="0"/>
            </a:endParaRPr>
          </a:p>
        </p:txBody>
      </p:sp>
      <p:cxnSp>
        <p:nvCxnSpPr>
          <p:cNvPr id="5" name="直接连接符 4"/>
          <p:cNvCxnSpPr/>
          <p:nvPr/>
        </p:nvCxnSpPr>
        <p:spPr>
          <a:xfrm>
            <a:off x="1042988" y="2708275"/>
            <a:ext cx="741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971550" y="4005263"/>
            <a:ext cx="7416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042988" y="5229225"/>
            <a:ext cx="28082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776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zh-CN" altLang="en-US" smtClean="0"/>
              <a:t>分组密码的工作模式</a:t>
            </a:r>
          </a:p>
        </p:txBody>
      </p:sp>
      <p:sp>
        <p:nvSpPr>
          <p:cNvPr id="174083" name="Rectangle 3"/>
          <p:cNvSpPr>
            <a:spLocks noGrp="1" noChangeArrowheads="1"/>
          </p:cNvSpPr>
          <p:nvPr>
            <p:ph idx="1"/>
          </p:nvPr>
        </p:nvSpPr>
        <p:spPr>
          <a:xfrm>
            <a:off x="762000" y="1828800"/>
            <a:ext cx="7620000" cy="3048000"/>
          </a:xfrm>
        </p:spPr>
        <p:txBody>
          <a:bodyPr>
            <a:normAutofit lnSpcReduction="10000"/>
          </a:bodyPr>
          <a:lstStyle/>
          <a:p>
            <a:pPr>
              <a:lnSpc>
                <a:spcPct val="90000"/>
              </a:lnSpc>
            </a:pPr>
            <a:r>
              <a:rPr lang="zh-CN" altLang="en-US" dirty="0" smtClean="0"/>
              <a:t>每个密码标准在描述密码算法的同时都定义了相关的工作模式</a:t>
            </a:r>
          </a:p>
          <a:p>
            <a:pPr lvl="1">
              <a:lnSpc>
                <a:spcPct val="90000"/>
              </a:lnSpc>
            </a:pPr>
            <a:r>
              <a:rPr lang="zh-CN" altLang="en-US" dirty="0" smtClean="0">
                <a:solidFill>
                  <a:srgbClr val="000099"/>
                </a:solidFill>
              </a:rPr>
              <a:t>电子密码本</a:t>
            </a:r>
            <a:r>
              <a:rPr lang="en-US" altLang="zh-CN" dirty="0" smtClean="0">
                <a:solidFill>
                  <a:srgbClr val="000099"/>
                </a:solidFill>
              </a:rPr>
              <a:t>ECB (</a:t>
            </a:r>
            <a:r>
              <a:rPr lang="en-US" altLang="zh-CN" dirty="0" smtClean="0">
                <a:solidFill>
                  <a:srgbClr val="A50021"/>
                </a:solidFill>
              </a:rPr>
              <a:t>electronic codebook mode</a:t>
            </a:r>
            <a:r>
              <a:rPr lang="en-US" altLang="zh-CN" dirty="0" smtClean="0">
                <a:solidFill>
                  <a:srgbClr val="000099"/>
                </a:solidFill>
              </a:rPr>
              <a:t>)</a:t>
            </a:r>
          </a:p>
          <a:p>
            <a:pPr lvl="1">
              <a:lnSpc>
                <a:spcPct val="90000"/>
              </a:lnSpc>
            </a:pPr>
            <a:r>
              <a:rPr lang="zh-CN" altLang="en-US" dirty="0" smtClean="0">
                <a:solidFill>
                  <a:srgbClr val="000099"/>
                </a:solidFill>
              </a:rPr>
              <a:t>密码分组链接</a:t>
            </a:r>
            <a:r>
              <a:rPr lang="en-US" altLang="zh-CN" dirty="0" smtClean="0">
                <a:solidFill>
                  <a:srgbClr val="000099"/>
                </a:solidFill>
              </a:rPr>
              <a:t>CBC (</a:t>
            </a:r>
            <a:r>
              <a:rPr lang="en-US" altLang="zh-CN" dirty="0" smtClean="0">
                <a:solidFill>
                  <a:srgbClr val="A50021"/>
                </a:solidFill>
              </a:rPr>
              <a:t>cipher block chaining</a:t>
            </a:r>
            <a:r>
              <a:rPr lang="en-US" altLang="zh-CN" dirty="0" smtClean="0">
                <a:solidFill>
                  <a:srgbClr val="000099"/>
                </a:solidFill>
              </a:rPr>
              <a:t>)</a:t>
            </a:r>
          </a:p>
          <a:p>
            <a:pPr lvl="1">
              <a:lnSpc>
                <a:spcPct val="90000"/>
              </a:lnSpc>
            </a:pPr>
            <a:r>
              <a:rPr lang="zh-CN" altLang="en-US" dirty="0" smtClean="0">
                <a:solidFill>
                  <a:srgbClr val="000099"/>
                </a:solidFill>
              </a:rPr>
              <a:t>密码反馈</a:t>
            </a:r>
            <a:r>
              <a:rPr lang="en-US" altLang="zh-CN" dirty="0" smtClean="0">
                <a:solidFill>
                  <a:srgbClr val="000099"/>
                </a:solidFill>
              </a:rPr>
              <a:t>CFB (</a:t>
            </a:r>
            <a:r>
              <a:rPr lang="en-US" altLang="zh-CN" dirty="0" smtClean="0">
                <a:solidFill>
                  <a:srgbClr val="A50021"/>
                </a:solidFill>
              </a:rPr>
              <a:t>cipher feedback</a:t>
            </a:r>
            <a:r>
              <a:rPr lang="en-US" altLang="zh-CN" dirty="0" smtClean="0">
                <a:solidFill>
                  <a:srgbClr val="000099"/>
                </a:solidFill>
              </a:rPr>
              <a:t>)</a:t>
            </a:r>
          </a:p>
          <a:p>
            <a:pPr lvl="1">
              <a:lnSpc>
                <a:spcPct val="90000"/>
              </a:lnSpc>
            </a:pPr>
            <a:r>
              <a:rPr lang="zh-CN" altLang="en-US" dirty="0" smtClean="0">
                <a:solidFill>
                  <a:srgbClr val="000099"/>
                </a:solidFill>
              </a:rPr>
              <a:t>输出反馈</a:t>
            </a:r>
            <a:r>
              <a:rPr lang="en-US" altLang="zh-CN" dirty="0" smtClean="0">
                <a:solidFill>
                  <a:srgbClr val="000099"/>
                </a:solidFill>
              </a:rPr>
              <a:t>OFB (</a:t>
            </a:r>
            <a:r>
              <a:rPr lang="en-US" altLang="zh-CN" dirty="0" smtClean="0">
                <a:solidFill>
                  <a:srgbClr val="A50021"/>
                </a:solidFill>
              </a:rPr>
              <a:t>output feedback</a:t>
            </a:r>
            <a:r>
              <a:rPr lang="en-US" altLang="zh-CN" dirty="0" smtClean="0">
                <a:solidFill>
                  <a:srgbClr val="000099"/>
                </a:solidFill>
              </a:rPr>
              <a:t>)</a:t>
            </a:r>
          </a:p>
          <a:p>
            <a:pPr lvl="1">
              <a:lnSpc>
                <a:spcPct val="90000"/>
              </a:lnSpc>
            </a:pPr>
            <a:r>
              <a:rPr lang="zh-CN" altLang="en-US" dirty="0">
                <a:solidFill>
                  <a:srgbClr val="000099"/>
                </a:solidFill>
              </a:rPr>
              <a:t>计数器</a:t>
            </a:r>
            <a:r>
              <a:rPr lang="zh-CN" altLang="en-US" dirty="0" smtClean="0">
                <a:solidFill>
                  <a:srgbClr val="000099"/>
                </a:solidFill>
              </a:rPr>
              <a:t>模式</a:t>
            </a:r>
            <a:r>
              <a:rPr lang="en-US" altLang="zh-CN" dirty="0" smtClean="0">
                <a:solidFill>
                  <a:srgbClr val="000099"/>
                </a:solidFill>
              </a:rPr>
              <a:t>CTR</a:t>
            </a:r>
            <a:r>
              <a:rPr lang="zh-CN" altLang="en-US" dirty="0" smtClean="0">
                <a:solidFill>
                  <a:srgbClr val="000099"/>
                </a:solidFill>
              </a:rPr>
              <a:t>（</a:t>
            </a:r>
            <a:r>
              <a:rPr lang="en-US" altLang="zh-CN" dirty="0" smtClean="0">
                <a:solidFill>
                  <a:srgbClr val="000099"/>
                </a:solidFill>
              </a:rPr>
              <a:t>Counter</a:t>
            </a:r>
            <a:r>
              <a:rPr lang="zh-CN" altLang="en-US" dirty="0" smtClean="0">
                <a:solidFill>
                  <a:srgbClr val="000099"/>
                </a:solidFill>
              </a:rPr>
              <a:t>）</a:t>
            </a:r>
            <a:endParaRPr lang="en-US" altLang="zh-CN" dirty="0" smtClean="0">
              <a:solidFill>
                <a:srgbClr val="000099"/>
              </a:solidFill>
            </a:endParaRPr>
          </a:p>
        </p:txBody>
      </p:sp>
    </p:spTree>
    <p:extLst>
      <p:ext uri="{BB962C8B-B14F-4D97-AF65-F5344CB8AC3E}">
        <p14:creationId xmlns:p14="http://schemas.microsoft.com/office/powerpoint/2010/main" val="1455263084"/>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zh-CN" altLang="en-US" smtClean="0"/>
              <a:t>分组密码的工作模式</a:t>
            </a:r>
          </a:p>
        </p:txBody>
      </p:sp>
      <p:sp>
        <p:nvSpPr>
          <p:cNvPr id="175107" name="Rectangle 3"/>
          <p:cNvSpPr>
            <a:spLocks noGrp="1" noChangeArrowheads="1"/>
          </p:cNvSpPr>
          <p:nvPr>
            <p:ph idx="1"/>
          </p:nvPr>
        </p:nvSpPr>
        <p:spPr>
          <a:xfrm>
            <a:off x="762000" y="1600200"/>
            <a:ext cx="7696200" cy="685800"/>
          </a:xfrm>
        </p:spPr>
        <p:txBody>
          <a:bodyPr/>
          <a:lstStyle/>
          <a:p>
            <a:r>
              <a:rPr lang="zh-CN" altLang="en-US" smtClean="0">
                <a:latin typeface="楷体_GB2312"/>
              </a:rPr>
              <a:t>电子密码本</a:t>
            </a:r>
            <a:r>
              <a:rPr lang="en-US" altLang="zh-CN" smtClean="0">
                <a:latin typeface="楷体_GB2312"/>
              </a:rPr>
              <a:t>(ECB)</a:t>
            </a:r>
            <a:r>
              <a:rPr lang="zh-CN" altLang="en-US" smtClean="0">
                <a:latin typeface="楷体_GB2312"/>
              </a:rPr>
              <a:t>模式</a:t>
            </a:r>
            <a:endParaRPr lang="zh-CN" altLang="en-US" smtClean="0">
              <a:solidFill>
                <a:srgbClr val="000099"/>
              </a:solidFill>
              <a:latin typeface="楷体_GB2312"/>
            </a:endParaRPr>
          </a:p>
        </p:txBody>
      </p:sp>
      <p:pic>
        <p:nvPicPr>
          <p:cNvPr id="175108" name="Picture 4" descr="f3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95525"/>
            <a:ext cx="70104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3942549"/>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zh-CN" altLang="en-US" smtClean="0"/>
              <a:t>分组密码的工作模式</a:t>
            </a:r>
          </a:p>
        </p:txBody>
      </p:sp>
      <p:sp>
        <p:nvSpPr>
          <p:cNvPr id="176131" name="Rectangle 3"/>
          <p:cNvSpPr>
            <a:spLocks noGrp="1" noChangeArrowheads="1"/>
          </p:cNvSpPr>
          <p:nvPr>
            <p:ph idx="1"/>
          </p:nvPr>
        </p:nvSpPr>
        <p:spPr>
          <a:xfrm>
            <a:off x="762000" y="1828800"/>
            <a:ext cx="7620000" cy="3810000"/>
          </a:xfrm>
        </p:spPr>
        <p:txBody>
          <a:bodyPr/>
          <a:lstStyle/>
          <a:p>
            <a:r>
              <a:rPr lang="en-US" altLang="zh-CN" smtClean="0">
                <a:latin typeface="楷体_GB2312"/>
              </a:rPr>
              <a:t>ECB</a:t>
            </a:r>
            <a:r>
              <a:rPr lang="zh-CN" altLang="en-US" smtClean="0">
                <a:latin typeface="楷体_GB2312"/>
              </a:rPr>
              <a:t>模式特点</a:t>
            </a:r>
          </a:p>
          <a:p>
            <a:pPr lvl="1"/>
            <a:r>
              <a:rPr lang="zh-CN" altLang="en-US" smtClean="0">
                <a:solidFill>
                  <a:srgbClr val="000099"/>
                </a:solidFill>
                <a:latin typeface="楷体_GB2312"/>
              </a:rPr>
              <a:t>将消息分为等长的分组，对每一个分组：</a:t>
            </a:r>
          </a:p>
          <a:p>
            <a:pPr lvl="2"/>
            <a:r>
              <a:rPr lang="zh-CN" altLang="en-US" smtClean="0">
                <a:solidFill>
                  <a:srgbClr val="A50021"/>
                </a:solidFill>
                <a:latin typeface="楷体_GB2312"/>
              </a:rPr>
              <a:t>加密：</a:t>
            </a:r>
            <a:r>
              <a:rPr lang="en-US" altLang="zh-CN" smtClean="0">
                <a:solidFill>
                  <a:srgbClr val="A50021"/>
                </a:solidFill>
                <a:latin typeface="楷体_GB2312"/>
              </a:rPr>
              <a:t>C</a:t>
            </a:r>
            <a:r>
              <a:rPr lang="en-US" altLang="zh-CN" baseline="-25000" smtClean="0">
                <a:solidFill>
                  <a:srgbClr val="A50021"/>
                </a:solidFill>
                <a:latin typeface="楷体_GB2312"/>
              </a:rPr>
              <a:t>i</a:t>
            </a:r>
            <a:r>
              <a:rPr lang="en-US" altLang="zh-CN" smtClean="0">
                <a:solidFill>
                  <a:srgbClr val="A50021"/>
                </a:solidFill>
                <a:latin typeface="楷体_GB2312"/>
              </a:rPr>
              <a:t> = E</a:t>
            </a:r>
            <a:r>
              <a:rPr lang="en-US" altLang="zh-CN" baseline="-25000" smtClean="0">
                <a:solidFill>
                  <a:srgbClr val="A50021"/>
                </a:solidFill>
                <a:latin typeface="楷体_GB2312"/>
              </a:rPr>
              <a:t>K</a:t>
            </a:r>
            <a:r>
              <a:rPr lang="en-US" altLang="zh-CN" smtClean="0">
                <a:solidFill>
                  <a:srgbClr val="A50021"/>
                </a:solidFill>
                <a:latin typeface="楷体_GB2312"/>
              </a:rPr>
              <a:t>(P</a:t>
            </a:r>
            <a:r>
              <a:rPr lang="en-US" altLang="zh-CN" baseline="-25000" smtClean="0">
                <a:solidFill>
                  <a:srgbClr val="A50021"/>
                </a:solidFill>
                <a:latin typeface="楷体_GB2312"/>
              </a:rPr>
              <a:t>i</a:t>
            </a:r>
            <a:r>
              <a:rPr lang="en-US" altLang="zh-CN" smtClean="0">
                <a:solidFill>
                  <a:srgbClr val="A50021"/>
                </a:solidFill>
                <a:latin typeface="楷体_GB2312"/>
              </a:rPr>
              <a:t>)</a:t>
            </a:r>
          </a:p>
          <a:p>
            <a:pPr lvl="2"/>
            <a:r>
              <a:rPr lang="zh-CN" altLang="en-US" smtClean="0">
                <a:solidFill>
                  <a:srgbClr val="A50021"/>
                </a:solidFill>
                <a:latin typeface="楷体_GB2312"/>
              </a:rPr>
              <a:t>解密：</a:t>
            </a:r>
            <a:r>
              <a:rPr lang="en-US" altLang="zh-CN" smtClean="0">
                <a:solidFill>
                  <a:srgbClr val="A50021"/>
                </a:solidFill>
                <a:latin typeface="楷体_GB2312"/>
              </a:rPr>
              <a:t>P</a:t>
            </a:r>
            <a:r>
              <a:rPr lang="en-US" altLang="zh-CN" baseline="-25000" smtClean="0">
                <a:solidFill>
                  <a:srgbClr val="A50021"/>
                </a:solidFill>
                <a:latin typeface="楷体_GB2312"/>
              </a:rPr>
              <a:t>i</a:t>
            </a:r>
            <a:r>
              <a:rPr lang="en-US" altLang="zh-CN" smtClean="0">
                <a:solidFill>
                  <a:srgbClr val="A50021"/>
                </a:solidFill>
                <a:latin typeface="楷体_GB2312"/>
              </a:rPr>
              <a:t> = D</a:t>
            </a:r>
            <a:r>
              <a:rPr lang="en-US" altLang="zh-CN" baseline="-25000" smtClean="0">
                <a:solidFill>
                  <a:srgbClr val="A50021"/>
                </a:solidFill>
                <a:latin typeface="楷体_GB2312"/>
              </a:rPr>
              <a:t>K</a:t>
            </a:r>
            <a:r>
              <a:rPr lang="en-US" altLang="zh-CN" smtClean="0">
                <a:solidFill>
                  <a:srgbClr val="A50021"/>
                </a:solidFill>
                <a:latin typeface="楷体_GB2312"/>
              </a:rPr>
              <a:t>(C</a:t>
            </a:r>
            <a:r>
              <a:rPr lang="en-US" altLang="zh-CN" baseline="-25000" smtClean="0">
                <a:solidFill>
                  <a:srgbClr val="A50021"/>
                </a:solidFill>
                <a:latin typeface="楷体_GB2312"/>
              </a:rPr>
              <a:t>i</a:t>
            </a:r>
            <a:r>
              <a:rPr lang="en-US" altLang="zh-CN" smtClean="0">
                <a:solidFill>
                  <a:srgbClr val="A50021"/>
                </a:solidFill>
                <a:latin typeface="楷体_GB2312"/>
              </a:rPr>
              <a:t>) </a:t>
            </a:r>
          </a:p>
          <a:p>
            <a:pPr lvl="1"/>
            <a:r>
              <a:rPr lang="zh-CN" altLang="en-US" smtClean="0">
                <a:solidFill>
                  <a:srgbClr val="000099"/>
                </a:solidFill>
                <a:latin typeface="楷体_GB2312"/>
              </a:rPr>
              <a:t>分组之间无任何联系</a:t>
            </a:r>
          </a:p>
          <a:p>
            <a:pPr lvl="2"/>
            <a:r>
              <a:rPr lang="zh-CN" altLang="en-US" smtClean="0">
                <a:solidFill>
                  <a:srgbClr val="A50021"/>
                </a:solidFill>
                <a:latin typeface="楷体_GB2312"/>
              </a:rPr>
              <a:t>简单有效</a:t>
            </a:r>
          </a:p>
          <a:p>
            <a:pPr lvl="2"/>
            <a:r>
              <a:rPr lang="zh-CN" altLang="en-US" smtClean="0">
                <a:solidFill>
                  <a:srgbClr val="A50021"/>
                </a:solidFill>
                <a:latin typeface="楷体_GB2312"/>
              </a:rPr>
              <a:t>可以并行处理</a:t>
            </a:r>
          </a:p>
          <a:p>
            <a:pPr lvl="2"/>
            <a:r>
              <a:rPr lang="zh-CN" altLang="en-US" smtClean="0">
                <a:solidFill>
                  <a:srgbClr val="A50021"/>
                </a:solidFill>
                <a:latin typeface="楷体_GB2312"/>
              </a:rPr>
              <a:t>不存在误差传递问题</a:t>
            </a:r>
          </a:p>
        </p:txBody>
      </p:sp>
    </p:spTree>
    <p:extLst>
      <p:ext uri="{BB962C8B-B14F-4D97-AF65-F5344CB8AC3E}">
        <p14:creationId xmlns:p14="http://schemas.microsoft.com/office/powerpoint/2010/main" val="858787518"/>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zh-CN" altLang="en-US" smtClean="0"/>
              <a:t>分组密码的工作模式</a:t>
            </a:r>
          </a:p>
        </p:txBody>
      </p:sp>
      <p:sp>
        <p:nvSpPr>
          <p:cNvPr id="177155" name="Rectangle 3"/>
          <p:cNvSpPr>
            <a:spLocks noGrp="1" noChangeArrowheads="1"/>
          </p:cNvSpPr>
          <p:nvPr>
            <p:ph idx="1"/>
          </p:nvPr>
        </p:nvSpPr>
        <p:spPr>
          <a:xfrm>
            <a:off x="762000" y="1828800"/>
            <a:ext cx="7924800" cy="4343400"/>
          </a:xfrm>
        </p:spPr>
        <p:txBody>
          <a:bodyPr/>
          <a:lstStyle/>
          <a:p>
            <a:r>
              <a:rPr lang="en-US" altLang="zh-CN" smtClean="0">
                <a:latin typeface="楷体_GB2312"/>
              </a:rPr>
              <a:t>ECB</a:t>
            </a:r>
            <a:r>
              <a:rPr lang="zh-CN" altLang="en-US" smtClean="0">
                <a:latin typeface="楷体_GB2312"/>
              </a:rPr>
              <a:t>模式存在的问题</a:t>
            </a:r>
          </a:p>
          <a:p>
            <a:pPr lvl="1"/>
            <a:r>
              <a:rPr lang="zh-CN" altLang="en-US" smtClean="0">
                <a:solidFill>
                  <a:srgbClr val="000099"/>
                </a:solidFill>
                <a:latin typeface="楷体_GB2312"/>
              </a:rPr>
              <a:t>相同明文分组加密成相同密文分组</a:t>
            </a:r>
          </a:p>
          <a:p>
            <a:pPr lvl="2"/>
            <a:r>
              <a:rPr lang="zh-CN" altLang="en-US" smtClean="0">
                <a:solidFill>
                  <a:srgbClr val="A50021"/>
                </a:solidFill>
                <a:latin typeface="楷体_GB2312"/>
              </a:rPr>
              <a:t>同样信息多次出现造成泄漏</a:t>
            </a:r>
          </a:p>
          <a:p>
            <a:pPr lvl="1"/>
            <a:r>
              <a:rPr lang="zh-CN" altLang="en-US" smtClean="0">
                <a:solidFill>
                  <a:srgbClr val="000099"/>
                </a:solidFill>
                <a:latin typeface="楷体_GB2312"/>
              </a:rPr>
              <a:t>对明文的主动攻击是可能的</a:t>
            </a:r>
          </a:p>
          <a:p>
            <a:pPr lvl="2"/>
            <a:r>
              <a:rPr lang="zh-CN" altLang="en-US" smtClean="0">
                <a:solidFill>
                  <a:srgbClr val="A50021"/>
                </a:solidFill>
                <a:latin typeface="楷体_GB2312"/>
              </a:rPr>
              <a:t>信息块可被替换、重排、删除、重放</a:t>
            </a:r>
          </a:p>
          <a:p>
            <a:pPr lvl="2"/>
            <a:r>
              <a:rPr lang="zh-CN" altLang="en-US" smtClean="0">
                <a:solidFill>
                  <a:srgbClr val="A50021"/>
                </a:solidFill>
                <a:latin typeface="楷体_GB2312"/>
              </a:rPr>
              <a:t>例：银行转帐</a:t>
            </a:r>
          </a:p>
          <a:p>
            <a:pPr lvl="2"/>
            <a:endParaRPr lang="zh-CN" altLang="en-US" smtClean="0">
              <a:solidFill>
                <a:srgbClr val="A50021"/>
              </a:solidFill>
              <a:latin typeface="楷体_GB2312"/>
            </a:endParaRPr>
          </a:p>
          <a:p>
            <a:pPr lvl="2"/>
            <a:endParaRPr lang="zh-CN" altLang="en-US" smtClean="0">
              <a:solidFill>
                <a:srgbClr val="A50021"/>
              </a:solidFill>
              <a:latin typeface="楷体_GB2312"/>
            </a:endParaRPr>
          </a:p>
          <a:p>
            <a:pPr lvl="1"/>
            <a:r>
              <a:rPr lang="zh-CN" altLang="en-US" smtClean="0">
                <a:solidFill>
                  <a:srgbClr val="000099"/>
                </a:solidFill>
                <a:latin typeface="楷体_GB2312"/>
              </a:rPr>
              <a:t>适合于传输短信息（如加密口令）</a:t>
            </a:r>
          </a:p>
        </p:txBody>
      </p:sp>
      <p:graphicFrame>
        <p:nvGraphicFramePr>
          <p:cNvPr id="177156" name="Object 32"/>
          <p:cNvGraphicFramePr>
            <a:graphicFrameLocks noChangeAspect="1"/>
          </p:cNvGraphicFramePr>
          <p:nvPr/>
        </p:nvGraphicFramePr>
        <p:xfrm>
          <a:off x="231775" y="4803775"/>
          <a:ext cx="8548688" cy="812800"/>
        </p:xfrm>
        <a:graphic>
          <a:graphicData uri="http://schemas.openxmlformats.org/presentationml/2006/ole">
            <mc:AlternateContent xmlns:mc="http://schemas.openxmlformats.org/markup-compatibility/2006">
              <mc:Choice xmlns:v="urn:schemas-microsoft-com:vml" Requires="v">
                <p:oleObj spid="_x0000_s19477" name="Document" r:id="rId4" imgW="5400624" imgH="519079" progId="Word.Document.8">
                  <p:embed/>
                </p:oleObj>
              </mc:Choice>
              <mc:Fallback>
                <p:oleObj name="Document" r:id="rId4" imgW="5400624" imgH="519079"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775" y="4803775"/>
                        <a:ext cx="8548688" cy="81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91708226"/>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zh-CN" altLang="en-US" smtClean="0"/>
              <a:t>分组密码的工作模式</a:t>
            </a:r>
          </a:p>
        </p:txBody>
      </p:sp>
      <p:sp>
        <p:nvSpPr>
          <p:cNvPr id="178179" name="Rectangle 3"/>
          <p:cNvSpPr>
            <a:spLocks noGrp="1" noChangeArrowheads="1"/>
          </p:cNvSpPr>
          <p:nvPr>
            <p:ph idx="1"/>
          </p:nvPr>
        </p:nvSpPr>
        <p:spPr>
          <a:xfrm>
            <a:off x="762000" y="1600200"/>
            <a:ext cx="7696200" cy="685800"/>
          </a:xfrm>
        </p:spPr>
        <p:txBody>
          <a:bodyPr/>
          <a:lstStyle/>
          <a:p>
            <a:r>
              <a:rPr lang="zh-CN" altLang="en-US" smtClean="0">
                <a:latin typeface="楷体_GB2312"/>
              </a:rPr>
              <a:t>密码分组链接</a:t>
            </a:r>
            <a:r>
              <a:rPr lang="en-US" altLang="zh-CN" smtClean="0">
                <a:latin typeface="楷体_GB2312"/>
              </a:rPr>
              <a:t>(CBC)</a:t>
            </a:r>
            <a:r>
              <a:rPr lang="zh-CN" altLang="en-US" smtClean="0">
                <a:latin typeface="楷体_GB2312"/>
              </a:rPr>
              <a:t>模式</a:t>
            </a:r>
            <a:endParaRPr lang="zh-CN" altLang="en-US" smtClean="0">
              <a:solidFill>
                <a:srgbClr val="000099"/>
              </a:solidFill>
              <a:latin typeface="楷体_GB2312"/>
            </a:endParaRPr>
          </a:p>
        </p:txBody>
      </p:sp>
      <p:pic>
        <p:nvPicPr>
          <p:cNvPr id="178180" name="Picture 5" descr="f3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708660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5133349"/>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zh-CN" altLang="en-US" smtClean="0"/>
              <a:t>分组密码的工作模式</a:t>
            </a:r>
          </a:p>
        </p:txBody>
      </p:sp>
      <p:sp>
        <p:nvSpPr>
          <p:cNvPr id="179203" name="Rectangle 3"/>
          <p:cNvSpPr>
            <a:spLocks noGrp="1" noChangeArrowheads="1"/>
          </p:cNvSpPr>
          <p:nvPr>
            <p:ph idx="1"/>
          </p:nvPr>
        </p:nvSpPr>
        <p:spPr>
          <a:xfrm>
            <a:off x="762000" y="1828800"/>
            <a:ext cx="7620000" cy="4267200"/>
          </a:xfrm>
        </p:spPr>
        <p:txBody>
          <a:bodyPr/>
          <a:lstStyle/>
          <a:p>
            <a:r>
              <a:rPr lang="en-US" altLang="zh-CN" smtClean="0">
                <a:latin typeface="楷体_GB2312"/>
              </a:rPr>
              <a:t>CBC</a:t>
            </a:r>
            <a:r>
              <a:rPr lang="zh-CN" altLang="en-US" smtClean="0">
                <a:latin typeface="楷体_GB2312"/>
              </a:rPr>
              <a:t>模式特点</a:t>
            </a:r>
          </a:p>
          <a:p>
            <a:pPr lvl="1"/>
            <a:r>
              <a:rPr lang="zh-CN" altLang="en-US" smtClean="0">
                <a:solidFill>
                  <a:srgbClr val="000099"/>
                </a:solidFill>
                <a:latin typeface="楷体_GB2312"/>
              </a:rPr>
              <a:t>将消息分为等长的分组，对每一个分组：</a:t>
            </a:r>
          </a:p>
          <a:p>
            <a:pPr lvl="2"/>
            <a:r>
              <a:rPr lang="zh-CN" altLang="en-US" smtClean="0">
                <a:solidFill>
                  <a:srgbClr val="A50021"/>
                </a:solidFill>
                <a:latin typeface="楷体_GB2312"/>
              </a:rPr>
              <a:t>加密：</a:t>
            </a:r>
            <a:r>
              <a:rPr lang="en-US" altLang="zh-CN" smtClean="0">
                <a:solidFill>
                  <a:srgbClr val="A50021"/>
                </a:solidFill>
                <a:latin typeface="楷体_GB2312"/>
              </a:rPr>
              <a:t>C</a:t>
            </a:r>
            <a:r>
              <a:rPr lang="en-US" altLang="zh-CN" baseline="-25000" smtClean="0">
                <a:solidFill>
                  <a:srgbClr val="A50021"/>
                </a:solidFill>
                <a:latin typeface="楷体_GB2312"/>
              </a:rPr>
              <a:t>i</a:t>
            </a:r>
            <a:r>
              <a:rPr lang="en-US" altLang="zh-CN" smtClean="0">
                <a:solidFill>
                  <a:srgbClr val="A50021"/>
                </a:solidFill>
                <a:latin typeface="楷体_GB2312"/>
              </a:rPr>
              <a:t> = E</a:t>
            </a:r>
            <a:r>
              <a:rPr lang="en-US" altLang="zh-CN" baseline="-25000" smtClean="0">
                <a:solidFill>
                  <a:srgbClr val="A50021"/>
                </a:solidFill>
                <a:latin typeface="楷体_GB2312"/>
              </a:rPr>
              <a:t>K</a:t>
            </a:r>
            <a:r>
              <a:rPr lang="en-US" altLang="zh-CN" smtClean="0">
                <a:solidFill>
                  <a:srgbClr val="A50021"/>
                </a:solidFill>
                <a:latin typeface="楷体_GB2312"/>
              </a:rPr>
              <a:t>(C</a:t>
            </a:r>
            <a:r>
              <a:rPr lang="en-US" altLang="zh-CN" baseline="-25000" smtClean="0">
                <a:solidFill>
                  <a:srgbClr val="A50021"/>
                </a:solidFill>
                <a:latin typeface="楷体_GB2312"/>
              </a:rPr>
              <a:t>i</a:t>
            </a:r>
            <a:r>
              <a:rPr lang="zh-CN" altLang="en-US" baseline="-25000" smtClean="0">
                <a:solidFill>
                  <a:srgbClr val="A50021"/>
                </a:solidFill>
                <a:latin typeface="楷体_GB2312"/>
              </a:rPr>
              <a:t>－</a:t>
            </a:r>
            <a:r>
              <a:rPr lang="en-US" altLang="zh-CN" baseline="-25000" smtClean="0">
                <a:solidFill>
                  <a:srgbClr val="A50021"/>
                </a:solidFill>
                <a:latin typeface="楷体_GB2312"/>
              </a:rPr>
              <a:t>1</a:t>
            </a:r>
            <a:r>
              <a:rPr lang="en-US" altLang="zh-CN" smtClean="0">
                <a:solidFill>
                  <a:srgbClr val="A50021"/>
                </a:solidFill>
                <a:latin typeface="楷体_GB2312"/>
              </a:rPr>
              <a:t>⊕P</a:t>
            </a:r>
            <a:r>
              <a:rPr lang="en-US" altLang="zh-CN" baseline="-25000" smtClean="0">
                <a:solidFill>
                  <a:srgbClr val="A50021"/>
                </a:solidFill>
                <a:latin typeface="楷体_GB2312"/>
              </a:rPr>
              <a:t>i</a:t>
            </a:r>
            <a:r>
              <a:rPr lang="en-US" altLang="zh-CN" smtClean="0">
                <a:solidFill>
                  <a:srgbClr val="A50021"/>
                </a:solidFill>
                <a:latin typeface="楷体_GB2312"/>
              </a:rPr>
              <a:t>)</a:t>
            </a:r>
          </a:p>
          <a:p>
            <a:pPr lvl="2"/>
            <a:r>
              <a:rPr lang="zh-CN" altLang="en-US" smtClean="0">
                <a:solidFill>
                  <a:srgbClr val="A50021"/>
                </a:solidFill>
                <a:latin typeface="楷体_GB2312"/>
              </a:rPr>
              <a:t>解密：</a:t>
            </a:r>
            <a:r>
              <a:rPr lang="en-US" altLang="zh-CN" smtClean="0">
                <a:solidFill>
                  <a:srgbClr val="A50021"/>
                </a:solidFill>
                <a:latin typeface="楷体_GB2312"/>
              </a:rPr>
              <a:t>P</a:t>
            </a:r>
            <a:r>
              <a:rPr lang="en-US" altLang="zh-CN" baseline="-25000" smtClean="0">
                <a:solidFill>
                  <a:srgbClr val="A50021"/>
                </a:solidFill>
                <a:latin typeface="楷体_GB2312"/>
              </a:rPr>
              <a:t>i</a:t>
            </a:r>
            <a:r>
              <a:rPr lang="en-US" altLang="zh-CN" smtClean="0">
                <a:solidFill>
                  <a:srgbClr val="A50021"/>
                </a:solidFill>
                <a:latin typeface="楷体_GB2312"/>
              </a:rPr>
              <a:t> = D</a:t>
            </a:r>
            <a:r>
              <a:rPr lang="en-US" altLang="zh-CN" baseline="-25000" smtClean="0">
                <a:solidFill>
                  <a:srgbClr val="A50021"/>
                </a:solidFill>
                <a:latin typeface="楷体_GB2312"/>
              </a:rPr>
              <a:t>K</a:t>
            </a:r>
            <a:r>
              <a:rPr lang="en-US" altLang="zh-CN" smtClean="0">
                <a:solidFill>
                  <a:srgbClr val="A50021"/>
                </a:solidFill>
                <a:latin typeface="楷体_GB2312"/>
              </a:rPr>
              <a:t>(C</a:t>
            </a:r>
            <a:r>
              <a:rPr lang="en-US" altLang="zh-CN" baseline="-25000" smtClean="0">
                <a:solidFill>
                  <a:srgbClr val="A50021"/>
                </a:solidFill>
                <a:latin typeface="楷体_GB2312"/>
              </a:rPr>
              <a:t>i</a:t>
            </a:r>
            <a:r>
              <a:rPr lang="en-US" altLang="zh-CN" smtClean="0">
                <a:solidFill>
                  <a:srgbClr val="A50021"/>
                </a:solidFill>
                <a:latin typeface="楷体_GB2312"/>
              </a:rPr>
              <a:t>)⊕C</a:t>
            </a:r>
            <a:r>
              <a:rPr lang="en-US" altLang="zh-CN" baseline="-25000" smtClean="0">
                <a:solidFill>
                  <a:srgbClr val="A50021"/>
                </a:solidFill>
                <a:latin typeface="楷体_GB2312"/>
              </a:rPr>
              <a:t>i</a:t>
            </a:r>
            <a:r>
              <a:rPr lang="zh-CN" altLang="en-US" baseline="-25000" smtClean="0">
                <a:solidFill>
                  <a:srgbClr val="A50021"/>
                </a:solidFill>
                <a:latin typeface="楷体_GB2312"/>
              </a:rPr>
              <a:t>－</a:t>
            </a:r>
            <a:r>
              <a:rPr lang="en-US" altLang="zh-CN" baseline="-25000" smtClean="0">
                <a:solidFill>
                  <a:srgbClr val="A50021"/>
                </a:solidFill>
                <a:latin typeface="楷体_GB2312"/>
              </a:rPr>
              <a:t>1</a:t>
            </a:r>
            <a:endParaRPr lang="en-US" altLang="zh-CN" smtClean="0">
              <a:solidFill>
                <a:srgbClr val="A50021"/>
              </a:solidFill>
              <a:latin typeface="楷体_GB2312"/>
            </a:endParaRPr>
          </a:p>
          <a:p>
            <a:pPr lvl="1"/>
            <a:r>
              <a:rPr lang="zh-CN" altLang="en-US" smtClean="0">
                <a:solidFill>
                  <a:srgbClr val="000099"/>
                </a:solidFill>
                <a:latin typeface="楷体_GB2312"/>
              </a:rPr>
              <a:t>分组之间相互影响</a:t>
            </a:r>
          </a:p>
          <a:p>
            <a:pPr lvl="2"/>
            <a:r>
              <a:rPr lang="zh-CN" altLang="en-US" smtClean="0">
                <a:solidFill>
                  <a:srgbClr val="A50021"/>
                </a:solidFill>
                <a:latin typeface="楷体_GB2312"/>
              </a:rPr>
              <a:t>信息块不容易被替换、重排、删除、重放</a:t>
            </a:r>
          </a:p>
          <a:p>
            <a:pPr lvl="2"/>
            <a:r>
              <a:rPr lang="zh-CN" altLang="en-US" smtClean="0">
                <a:solidFill>
                  <a:srgbClr val="A50021"/>
                </a:solidFill>
                <a:latin typeface="楷体_GB2312"/>
              </a:rPr>
              <a:t>安全性好于</a:t>
            </a:r>
            <a:r>
              <a:rPr lang="en-US" altLang="zh-CN" smtClean="0">
                <a:solidFill>
                  <a:srgbClr val="A50021"/>
                </a:solidFill>
                <a:latin typeface="楷体_GB2312"/>
              </a:rPr>
              <a:t>ECB</a:t>
            </a:r>
          </a:p>
          <a:p>
            <a:pPr lvl="2"/>
            <a:r>
              <a:rPr lang="zh-CN" altLang="en-US" smtClean="0">
                <a:solidFill>
                  <a:srgbClr val="A50021"/>
                </a:solidFill>
                <a:latin typeface="楷体_GB2312"/>
              </a:rPr>
              <a:t>适合于传输长度大于</a:t>
            </a:r>
            <a:r>
              <a:rPr lang="en-US" altLang="zh-CN" smtClean="0">
                <a:solidFill>
                  <a:srgbClr val="A50021"/>
                </a:solidFill>
                <a:latin typeface="楷体_GB2312"/>
              </a:rPr>
              <a:t>64</a:t>
            </a:r>
            <a:r>
              <a:rPr lang="zh-CN" altLang="en-US" smtClean="0">
                <a:solidFill>
                  <a:srgbClr val="A50021"/>
                </a:solidFill>
                <a:latin typeface="楷体_GB2312"/>
              </a:rPr>
              <a:t>位的报文</a:t>
            </a:r>
          </a:p>
          <a:p>
            <a:pPr lvl="2"/>
            <a:r>
              <a:rPr lang="zh-CN" altLang="en-US" smtClean="0">
                <a:solidFill>
                  <a:srgbClr val="A50021"/>
                </a:solidFill>
                <a:latin typeface="楷体_GB2312"/>
              </a:rPr>
              <a:t>是大多系统的标准模式（如</a:t>
            </a:r>
            <a:r>
              <a:rPr lang="en-US" altLang="zh-CN" smtClean="0">
                <a:solidFill>
                  <a:srgbClr val="A50021"/>
                </a:solidFill>
                <a:latin typeface="楷体_GB2312"/>
              </a:rPr>
              <a:t>SSL</a:t>
            </a:r>
            <a:r>
              <a:rPr lang="zh-CN" altLang="en-US" smtClean="0">
                <a:solidFill>
                  <a:srgbClr val="A50021"/>
                </a:solidFill>
                <a:latin typeface="楷体_GB2312"/>
              </a:rPr>
              <a:t>、</a:t>
            </a:r>
            <a:r>
              <a:rPr lang="en-US" altLang="zh-CN" smtClean="0">
                <a:solidFill>
                  <a:srgbClr val="A50021"/>
                </a:solidFill>
                <a:latin typeface="楷体_GB2312"/>
              </a:rPr>
              <a:t>IPSec</a:t>
            </a:r>
            <a:r>
              <a:rPr lang="zh-CN" altLang="en-US" smtClean="0">
                <a:solidFill>
                  <a:srgbClr val="A50021"/>
                </a:solidFill>
                <a:latin typeface="楷体_GB2312"/>
              </a:rPr>
              <a:t>等）</a:t>
            </a:r>
          </a:p>
        </p:txBody>
      </p:sp>
    </p:spTree>
    <p:extLst>
      <p:ext uri="{BB962C8B-B14F-4D97-AF65-F5344CB8AC3E}">
        <p14:creationId xmlns:p14="http://schemas.microsoft.com/office/powerpoint/2010/main" val="1157678079"/>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zh-CN" altLang="en-US" smtClean="0"/>
              <a:t>分组密码的工作模式</a:t>
            </a:r>
          </a:p>
        </p:txBody>
      </p:sp>
      <p:sp>
        <p:nvSpPr>
          <p:cNvPr id="180227" name="Rectangle 3"/>
          <p:cNvSpPr>
            <a:spLocks noGrp="1" noChangeArrowheads="1"/>
          </p:cNvSpPr>
          <p:nvPr>
            <p:ph idx="1"/>
          </p:nvPr>
        </p:nvSpPr>
        <p:spPr>
          <a:xfrm>
            <a:off x="762000" y="1828800"/>
            <a:ext cx="7924800" cy="2971800"/>
          </a:xfrm>
        </p:spPr>
        <p:txBody>
          <a:bodyPr/>
          <a:lstStyle/>
          <a:p>
            <a:r>
              <a:rPr lang="en-US" altLang="zh-CN" smtClean="0">
                <a:latin typeface="楷体_GB2312"/>
              </a:rPr>
              <a:t>CBC</a:t>
            </a:r>
            <a:r>
              <a:rPr lang="zh-CN" altLang="en-US" smtClean="0">
                <a:latin typeface="楷体_GB2312"/>
              </a:rPr>
              <a:t>模式的不足</a:t>
            </a:r>
          </a:p>
          <a:p>
            <a:pPr lvl="1"/>
            <a:r>
              <a:rPr lang="zh-CN" altLang="en-US" smtClean="0">
                <a:solidFill>
                  <a:srgbClr val="000099"/>
                </a:solidFill>
                <a:latin typeface="楷体_GB2312"/>
              </a:rPr>
              <a:t>没有已知的并行实现算法</a:t>
            </a:r>
          </a:p>
          <a:p>
            <a:pPr lvl="1"/>
            <a:r>
              <a:rPr lang="zh-CN" altLang="en-US" smtClean="0">
                <a:solidFill>
                  <a:srgbClr val="000099"/>
                </a:solidFill>
                <a:latin typeface="楷体_GB2312"/>
              </a:rPr>
              <a:t>需要共同的初始化向量</a:t>
            </a:r>
            <a:r>
              <a:rPr lang="en-US" altLang="zh-CN" smtClean="0">
                <a:solidFill>
                  <a:srgbClr val="000099"/>
                </a:solidFill>
                <a:latin typeface="楷体_GB2312"/>
              </a:rPr>
              <a:t>IV</a:t>
            </a:r>
          </a:p>
          <a:p>
            <a:pPr lvl="1"/>
            <a:r>
              <a:rPr lang="zh-CN" altLang="en-US" smtClean="0">
                <a:solidFill>
                  <a:srgbClr val="000099"/>
                </a:solidFill>
                <a:latin typeface="楷体_GB2312"/>
              </a:rPr>
              <a:t>存在误差传递现象</a:t>
            </a:r>
          </a:p>
          <a:p>
            <a:pPr lvl="2"/>
            <a:r>
              <a:rPr lang="zh-CN" altLang="en-US" smtClean="0">
                <a:solidFill>
                  <a:srgbClr val="A50021"/>
                </a:solidFill>
                <a:latin typeface="楷体_GB2312"/>
              </a:rPr>
              <a:t>一个密文块损坏，影响几个明文块？</a:t>
            </a:r>
          </a:p>
        </p:txBody>
      </p:sp>
    </p:spTree>
    <p:extLst>
      <p:ext uri="{BB962C8B-B14F-4D97-AF65-F5344CB8AC3E}">
        <p14:creationId xmlns:p14="http://schemas.microsoft.com/office/powerpoint/2010/main" val="2249825172"/>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zh-CN" altLang="en-US" smtClean="0"/>
              <a:t>分组密码的工作模式</a:t>
            </a:r>
          </a:p>
        </p:txBody>
      </p:sp>
      <p:sp>
        <p:nvSpPr>
          <p:cNvPr id="181251" name="Rectangle 3"/>
          <p:cNvSpPr>
            <a:spLocks noGrp="1" noChangeArrowheads="1"/>
          </p:cNvSpPr>
          <p:nvPr>
            <p:ph idx="1"/>
          </p:nvPr>
        </p:nvSpPr>
        <p:spPr>
          <a:xfrm>
            <a:off x="762000" y="1600200"/>
            <a:ext cx="7772400" cy="2362200"/>
          </a:xfrm>
        </p:spPr>
        <p:txBody>
          <a:bodyPr/>
          <a:lstStyle/>
          <a:p>
            <a:r>
              <a:rPr lang="zh-CN" altLang="en-US" smtClean="0">
                <a:latin typeface="楷体_GB2312"/>
              </a:rPr>
              <a:t>密码反馈</a:t>
            </a:r>
            <a:r>
              <a:rPr lang="en-US" altLang="zh-CN" smtClean="0">
                <a:latin typeface="楷体_GB2312"/>
              </a:rPr>
              <a:t>(CFB)</a:t>
            </a:r>
            <a:r>
              <a:rPr lang="zh-CN" altLang="en-US" smtClean="0">
                <a:latin typeface="楷体_GB2312"/>
              </a:rPr>
              <a:t>模式</a:t>
            </a:r>
          </a:p>
          <a:p>
            <a:pPr lvl="1"/>
            <a:r>
              <a:rPr lang="zh-CN" altLang="en-US" smtClean="0">
                <a:solidFill>
                  <a:srgbClr val="000099"/>
                </a:solidFill>
                <a:latin typeface="楷体_GB2312"/>
              </a:rPr>
              <a:t>将分组密码算法用于</a:t>
            </a:r>
            <a:r>
              <a:rPr lang="zh-CN" altLang="en-US" smtClean="0">
                <a:solidFill>
                  <a:srgbClr val="FF0000"/>
                </a:solidFill>
                <a:latin typeface="楷体_GB2312"/>
              </a:rPr>
              <a:t>自同步序列密码</a:t>
            </a:r>
            <a:r>
              <a:rPr lang="zh-CN" altLang="en-US" smtClean="0">
                <a:solidFill>
                  <a:srgbClr val="000099"/>
                </a:solidFill>
                <a:latin typeface="楷体_GB2312"/>
              </a:rPr>
              <a:t>，数据可以在比分组小得多的单元里进行加密</a:t>
            </a:r>
          </a:p>
          <a:p>
            <a:pPr lvl="1"/>
            <a:r>
              <a:rPr lang="zh-CN" altLang="en-US" smtClean="0">
                <a:solidFill>
                  <a:srgbClr val="000099"/>
                </a:solidFill>
                <a:latin typeface="楷体_GB2312"/>
              </a:rPr>
              <a:t>适于</a:t>
            </a:r>
            <a:r>
              <a:rPr lang="zh-CN" altLang="en-US" smtClean="0">
                <a:solidFill>
                  <a:srgbClr val="FF0000"/>
                </a:solidFill>
                <a:latin typeface="楷体_GB2312"/>
              </a:rPr>
              <a:t>实时加密</a:t>
            </a:r>
            <a:r>
              <a:rPr lang="zh-CN" altLang="en-US" smtClean="0">
                <a:solidFill>
                  <a:srgbClr val="000099"/>
                </a:solidFill>
                <a:latin typeface="楷体_GB2312"/>
              </a:rPr>
              <a:t>字节级别的数据的情况</a:t>
            </a:r>
          </a:p>
        </p:txBody>
      </p:sp>
    </p:spTree>
    <p:extLst>
      <p:ext uri="{BB962C8B-B14F-4D97-AF65-F5344CB8AC3E}">
        <p14:creationId xmlns:p14="http://schemas.microsoft.com/office/powerpoint/2010/main" val="2636587004"/>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r>
              <a:rPr lang="zh-CN" altLang="en-US" smtClean="0"/>
              <a:t>分组密码的工作模式</a:t>
            </a:r>
          </a:p>
        </p:txBody>
      </p:sp>
      <p:sp>
        <p:nvSpPr>
          <p:cNvPr id="182275" name="Rectangle 3"/>
          <p:cNvSpPr>
            <a:spLocks noGrp="1" noChangeArrowheads="1"/>
          </p:cNvSpPr>
          <p:nvPr>
            <p:ph idx="1"/>
          </p:nvPr>
        </p:nvSpPr>
        <p:spPr>
          <a:xfrm>
            <a:off x="762000" y="1600200"/>
            <a:ext cx="7772400" cy="2362200"/>
          </a:xfrm>
        </p:spPr>
        <p:txBody>
          <a:bodyPr/>
          <a:lstStyle/>
          <a:p>
            <a:r>
              <a:rPr lang="en-US" altLang="zh-CN" smtClean="0">
                <a:latin typeface="楷体_GB2312"/>
              </a:rPr>
              <a:t>CFB</a:t>
            </a:r>
            <a:r>
              <a:rPr lang="zh-CN" altLang="en-US" smtClean="0">
                <a:latin typeface="楷体_GB2312"/>
              </a:rPr>
              <a:t>模式的操作过程</a:t>
            </a:r>
          </a:p>
        </p:txBody>
      </p:sp>
      <p:sp>
        <p:nvSpPr>
          <p:cNvPr id="182276" name="Rectangle 5"/>
          <p:cNvSpPr>
            <a:spLocks noChangeArrowheads="1"/>
          </p:cNvSpPr>
          <p:nvPr/>
        </p:nvSpPr>
        <p:spPr bwMode="auto">
          <a:xfrm>
            <a:off x="3195638" y="2409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endParaRPr lang="zh-CN" altLang="en-US"/>
          </a:p>
        </p:txBody>
      </p:sp>
      <p:graphicFrame>
        <p:nvGraphicFramePr>
          <p:cNvPr id="182277" name="Object 4"/>
          <p:cNvGraphicFramePr>
            <a:graphicFrameLocks noChangeAspect="1"/>
          </p:cNvGraphicFramePr>
          <p:nvPr/>
        </p:nvGraphicFramePr>
        <p:xfrm>
          <a:off x="1905000" y="2362200"/>
          <a:ext cx="5486400" cy="4062413"/>
        </p:xfrm>
        <a:graphic>
          <a:graphicData uri="http://schemas.openxmlformats.org/presentationml/2006/ole">
            <mc:AlternateContent xmlns:mc="http://schemas.openxmlformats.org/markup-compatibility/2006">
              <mc:Choice xmlns:v="urn:schemas-microsoft-com:vml" Requires="v">
                <p:oleObj spid="_x0000_s20501" r:id="rId4" imgW="2752381" imgH="2038095" progId="PBrush">
                  <p:embed/>
                </p:oleObj>
              </mc:Choice>
              <mc:Fallback>
                <p:oleObj r:id="rId4" imgW="2752381" imgH="2038095"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362200"/>
                        <a:ext cx="5486400"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68822453"/>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zh-CN" altLang="en-US" smtClean="0"/>
              <a:t>分组密码的工作模式</a:t>
            </a:r>
          </a:p>
        </p:txBody>
      </p:sp>
      <p:sp>
        <p:nvSpPr>
          <p:cNvPr id="183299" name="Rectangle 3"/>
          <p:cNvSpPr>
            <a:spLocks noGrp="1" noChangeArrowheads="1"/>
          </p:cNvSpPr>
          <p:nvPr>
            <p:ph idx="1"/>
          </p:nvPr>
        </p:nvSpPr>
        <p:spPr>
          <a:xfrm>
            <a:off x="762000" y="1600200"/>
            <a:ext cx="7620000" cy="3124200"/>
          </a:xfrm>
        </p:spPr>
        <p:txBody>
          <a:bodyPr/>
          <a:lstStyle/>
          <a:p>
            <a:r>
              <a:rPr lang="en-US" altLang="zh-CN" dirty="0" smtClean="0">
                <a:latin typeface="楷体_GB2312"/>
              </a:rPr>
              <a:t>CFB</a:t>
            </a:r>
            <a:r>
              <a:rPr lang="zh-CN" altLang="en-US" dirty="0" smtClean="0">
                <a:latin typeface="楷体_GB2312"/>
              </a:rPr>
              <a:t>模式的特点</a:t>
            </a:r>
          </a:p>
          <a:p>
            <a:pPr lvl="1"/>
            <a:r>
              <a:rPr lang="zh-CN" altLang="en-US" dirty="0" smtClean="0">
                <a:solidFill>
                  <a:srgbClr val="000099"/>
                </a:solidFill>
                <a:latin typeface="楷体_GB2312"/>
              </a:rPr>
              <a:t>没有已知的并行实现算法</a:t>
            </a:r>
          </a:p>
          <a:p>
            <a:pPr lvl="1"/>
            <a:r>
              <a:rPr lang="zh-CN" altLang="en-US" dirty="0" smtClean="0">
                <a:solidFill>
                  <a:srgbClr val="000099"/>
                </a:solidFill>
                <a:latin typeface="楷体_GB2312"/>
              </a:rPr>
              <a:t>需要共同的移位寄存器初始值</a:t>
            </a:r>
            <a:r>
              <a:rPr lang="en-US" altLang="zh-CN" dirty="0" smtClean="0">
                <a:solidFill>
                  <a:srgbClr val="000099"/>
                </a:solidFill>
                <a:latin typeface="楷体_GB2312"/>
              </a:rPr>
              <a:t>IV</a:t>
            </a:r>
          </a:p>
          <a:p>
            <a:pPr lvl="1"/>
            <a:r>
              <a:rPr lang="zh-CN" altLang="en-US" dirty="0" smtClean="0">
                <a:solidFill>
                  <a:srgbClr val="000099"/>
                </a:solidFill>
                <a:latin typeface="楷体_GB2312"/>
              </a:rPr>
              <a:t>存在误差传递</a:t>
            </a:r>
          </a:p>
          <a:p>
            <a:pPr lvl="2"/>
            <a:r>
              <a:rPr lang="zh-CN" altLang="en-US" dirty="0" smtClean="0">
                <a:solidFill>
                  <a:srgbClr val="A50021"/>
                </a:solidFill>
                <a:latin typeface="楷体_GB2312"/>
              </a:rPr>
              <a:t>一个单元损坏影响多个单元</a:t>
            </a:r>
          </a:p>
        </p:txBody>
      </p:sp>
    </p:spTree>
    <p:extLst>
      <p:ext uri="{BB962C8B-B14F-4D97-AF65-F5344CB8AC3E}">
        <p14:creationId xmlns:p14="http://schemas.microsoft.com/office/powerpoint/2010/main" val="147599893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p:txBody>
          <a:bodyPr/>
          <a:lstStyle/>
          <a:p>
            <a:pPr eaLnBrk="1" hangingPunct="1"/>
            <a:r>
              <a:rPr lang="zh-CN" altLang="en-US" smtClean="0"/>
              <a:t>维吉尼亚密码的安全性</a:t>
            </a:r>
          </a:p>
        </p:txBody>
      </p:sp>
      <p:sp>
        <p:nvSpPr>
          <p:cNvPr id="80899" name="内容占位符 2"/>
          <p:cNvSpPr>
            <a:spLocks noGrp="1"/>
          </p:cNvSpPr>
          <p:nvPr>
            <p:ph idx="1"/>
          </p:nvPr>
        </p:nvSpPr>
        <p:spPr/>
        <p:txBody>
          <a:bodyPr/>
          <a:lstStyle/>
          <a:p>
            <a:pPr eaLnBrk="1" hangingPunct="1"/>
            <a:r>
              <a:rPr lang="zh-CN" altLang="en-US" dirty="0" smtClean="0"/>
              <a:t>密钥空间大小为</a:t>
            </a:r>
            <a:r>
              <a:rPr lang="en-US" altLang="zh-CN" dirty="0" smtClean="0"/>
              <a:t>26</a:t>
            </a:r>
            <a:r>
              <a:rPr lang="en-US" altLang="zh-CN" baseline="30000" dirty="0" smtClean="0"/>
              <a:t>m</a:t>
            </a:r>
          </a:p>
          <a:p>
            <a:pPr lvl="1" eaLnBrk="1" hangingPunct="1"/>
            <a:r>
              <a:rPr lang="zh-CN" altLang="en-US" dirty="0" smtClean="0"/>
              <a:t>当</a:t>
            </a:r>
            <a:r>
              <a:rPr lang="en-US" altLang="zh-CN" dirty="0" smtClean="0"/>
              <a:t>m=5</a:t>
            </a:r>
            <a:r>
              <a:rPr lang="zh-CN" altLang="en-US" dirty="0" smtClean="0"/>
              <a:t>时，密钥空间大小超过</a:t>
            </a:r>
            <a:r>
              <a:rPr lang="en-US" altLang="zh-CN" dirty="0" smtClean="0"/>
              <a:t>1.1×10</a:t>
            </a:r>
            <a:r>
              <a:rPr lang="en-US" altLang="zh-CN" baseline="30000" dirty="0" smtClean="0"/>
              <a:t>7</a:t>
            </a:r>
            <a:r>
              <a:rPr lang="zh-CN" altLang="en-US" dirty="0" smtClean="0"/>
              <a:t>，已经不可能采用手工方法穷举搜索</a:t>
            </a:r>
            <a:endParaRPr lang="en-US" altLang="zh-CN" dirty="0" smtClean="0"/>
          </a:p>
          <a:p>
            <a:pPr lvl="1" eaLnBrk="1" hangingPunct="1"/>
            <a:r>
              <a:rPr lang="zh-CN" altLang="en-US" dirty="0" smtClean="0"/>
              <a:t>采用计算机穷举搜索可能不到</a:t>
            </a:r>
            <a:r>
              <a:rPr lang="en-US" altLang="zh-CN" dirty="0" smtClean="0"/>
              <a:t>1</a:t>
            </a:r>
            <a:r>
              <a:rPr lang="zh-CN" altLang="en-US" dirty="0" smtClean="0"/>
              <a:t>秒钟</a:t>
            </a:r>
            <a:endParaRPr lang="en-US" altLang="zh-CN" dirty="0" smtClean="0"/>
          </a:p>
          <a:p>
            <a:pPr lvl="1" eaLnBrk="1" hangingPunct="1"/>
            <a:endParaRPr lang="en-US" altLang="zh-CN" dirty="0"/>
          </a:p>
          <a:p>
            <a:pPr lvl="1" eaLnBrk="1" hangingPunct="1"/>
            <a:endParaRPr lang="en-US" altLang="zh-CN" dirty="0" smtClean="0"/>
          </a:p>
          <a:p>
            <a:pPr lvl="1" eaLnBrk="1" hangingPunct="1"/>
            <a:endParaRPr lang="en-US" altLang="zh-CN" dirty="0"/>
          </a:p>
          <a:p>
            <a:pPr lvl="1" eaLnBrk="1" hangingPunct="1"/>
            <a:r>
              <a:rPr lang="zh-CN" altLang="en-US" dirty="0" smtClean="0">
                <a:solidFill>
                  <a:srgbClr val="FF0000"/>
                </a:solidFill>
              </a:rPr>
              <a:t>密码设计原则：扩散</a:t>
            </a:r>
          </a:p>
        </p:txBody>
      </p:sp>
    </p:spTree>
    <p:extLst>
      <p:ext uri="{BB962C8B-B14F-4D97-AF65-F5344CB8AC3E}">
        <p14:creationId xmlns:p14="http://schemas.microsoft.com/office/powerpoint/2010/main" val="285594373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zh-CN" altLang="en-US" smtClean="0"/>
              <a:t>分组密码的工作模式</a:t>
            </a:r>
          </a:p>
        </p:txBody>
      </p:sp>
      <p:sp>
        <p:nvSpPr>
          <p:cNvPr id="184323" name="Rectangle 3"/>
          <p:cNvSpPr>
            <a:spLocks noGrp="1" noChangeArrowheads="1"/>
          </p:cNvSpPr>
          <p:nvPr>
            <p:ph idx="1"/>
          </p:nvPr>
        </p:nvSpPr>
        <p:spPr>
          <a:xfrm>
            <a:off x="533400" y="1600200"/>
            <a:ext cx="8001000" cy="2743200"/>
          </a:xfrm>
        </p:spPr>
        <p:txBody>
          <a:bodyPr/>
          <a:lstStyle/>
          <a:p>
            <a:r>
              <a:rPr lang="zh-CN" altLang="en-US" smtClean="0">
                <a:latin typeface="楷体_GB2312"/>
              </a:rPr>
              <a:t>输出反馈</a:t>
            </a:r>
            <a:r>
              <a:rPr lang="en-US" altLang="zh-CN" smtClean="0">
                <a:latin typeface="楷体_GB2312"/>
              </a:rPr>
              <a:t>(OFB)</a:t>
            </a:r>
            <a:r>
              <a:rPr lang="zh-CN" altLang="en-US" smtClean="0">
                <a:latin typeface="楷体_GB2312"/>
              </a:rPr>
              <a:t>模式</a:t>
            </a:r>
          </a:p>
          <a:p>
            <a:pPr lvl="1"/>
            <a:r>
              <a:rPr lang="zh-CN" altLang="en-US" smtClean="0">
                <a:solidFill>
                  <a:srgbClr val="000099"/>
                </a:solidFill>
                <a:latin typeface="楷体_GB2312"/>
              </a:rPr>
              <a:t>将分组密码算法用于</a:t>
            </a:r>
            <a:r>
              <a:rPr lang="zh-CN" altLang="en-US" smtClean="0">
                <a:solidFill>
                  <a:srgbClr val="FF0000"/>
                </a:solidFill>
                <a:latin typeface="楷体_GB2312"/>
              </a:rPr>
              <a:t>同步序列密码</a:t>
            </a:r>
            <a:r>
              <a:rPr lang="zh-CN" altLang="en-US" smtClean="0">
                <a:solidFill>
                  <a:srgbClr val="000099"/>
                </a:solidFill>
                <a:latin typeface="楷体_GB2312"/>
              </a:rPr>
              <a:t>的方式</a:t>
            </a:r>
          </a:p>
          <a:p>
            <a:pPr lvl="1"/>
            <a:r>
              <a:rPr lang="zh-CN" altLang="en-US" smtClean="0">
                <a:solidFill>
                  <a:srgbClr val="000099"/>
                </a:solidFill>
                <a:latin typeface="楷体_GB2312"/>
              </a:rPr>
              <a:t>和</a:t>
            </a:r>
            <a:r>
              <a:rPr lang="en-US" altLang="zh-CN" smtClean="0">
                <a:solidFill>
                  <a:srgbClr val="000099"/>
                </a:solidFill>
                <a:latin typeface="楷体_GB2312"/>
              </a:rPr>
              <a:t>CFB</a:t>
            </a:r>
            <a:r>
              <a:rPr lang="zh-CN" altLang="en-US" smtClean="0">
                <a:solidFill>
                  <a:srgbClr val="000099"/>
                </a:solidFill>
                <a:latin typeface="楷体_GB2312"/>
              </a:rPr>
              <a:t>方式类似，不同的是进入移位寄存器的数据和被加密明文无关，只和</a:t>
            </a:r>
            <a:r>
              <a:rPr lang="zh-CN" altLang="en-US" smtClean="0">
                <a:solidFill>
                  <a:srgbClr val="FF0000"/>
                </a:solidFill>
                <a:latin typeface="楷体_GB2312"/>
              </a:rPr>
              <a:t>初始向量</a:t>
            </a:r>
            <a:r>
              <a:rPr lang="zh-CN" altLang="en-US" smtClean="0">
                <a:solidFill>
                  <a:srgbClr val="000099"/>
                </a:solidFill>
                <a:latin typeface="楷体_GB2312"/>
              </a:rPr>
              <a:t>相关</a:t>
            </a:r>
          </a:p>
        </p:txBody>
      </p:sp>
    </p:spTree>
    <p:extLst>
      <p:ext uri="{BB962C8B-B14F-4D97-AF65-F5344CB8AC3E}">
        <p14:creationId xmlns:p14="http://schemas.microsoft.com/office/powerpoint/2010/main" val="1976779840"/>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zh-CN" altLang="en-US" smtClean="0"/>
              <a:t>分组密码的工作模式</a:t>
            </a:r>
          </a:p>
        </p:txBody>
      </p:sp>
      <p:sp>
        <p:nvSpPr>
          <p:cNvPr id="185347" name="Rectangle 3"/>
          <p:cNvSpPr>
            <a:spLocks noGrp="1" noChangeArrowheads="1"/>
          </p:cNvSpPr>
          <p:nvPr>
            <p:ph idx="1"/>
          </p:nvPr>
        </p:nvSpPr>
        <p:spPr>
          <a:xfrm>
            <a:off x="533400" y="1600200"/>
            <a:ext cx="8001000" cy="685800"/>
          </a:xfrm>
        </p:spPr>
        <p:txBody>
          <a:bodyPr/>
          <a:lstStyle/>
          <a:p>
            <a:r>
              <a:rPr lang="en-US" altLang="zh-CN" smtClean="0">
                <a:latin typeface="楷体_GB2312"/>
              </a:rPr>
              <a:t>OFB</a:t>
            </a:r>
            <a:r>
              <a:rPr lang="zh-CN" altLang="en-US" smtClean="0">
                <a:latin typeface="楷体_GB2312"/>
              </a:rPr>
              <a:t>模式的操作过程</a:t>
            </a:r>
          </a:p>
        </p:txBody>
      </p:sp>
      <p:sp>
        <p:nvSpPr>
          <p:cNvPr id="185348" name="Rectangle 5"/>
          <p:cNvSpPr>
            <a:spLocks noChangeArrowheads="1"/>
          </p:cNvSpPr>
          <p:nvPr/>
        </p:nvSpPr>
        <p:spPr bwMode="auto">
          <a:xfrm>
            <a:off x="3205163" y="2381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endParaRPr lang="zh-CN" altLang="en-US"/>
          </a:p>
        </p:txBody>
      </p:sp>
      <p:graphicFrame>
        <p:nvGraphicFramePr>
          <p:cNvPr id="185349" name="Object 4"/>
          <p:cNvGraphicFramePr>
            <a:graphicFrameLocks noChangeAspect="1"/>
          </p:cNvGraphicFramePr>
          <p:nvPr/>
        </p:nvGraphicFramePr>
        <p:xfrm>
          <a:off x="1371600" y="2286000"/>
          <a:ext cx="5791200" cy="4440238"/>
        </p:xfrm>
        <a:graphic>
          <a:graphicData uri="http://schemas.openxmlformats.org/presentationml/2006/ole">
            <mc:AlternateContent xmlns:mc="http://schemas.openxmlformats.org/markup-compatibility/2006">
              <mc:Choice xmlns:v="urn:schemas-microsoft-com:vml" Requires="v">
                <p:oleObj spid="_x0000_s21525" r:id="rId4" imgW="2734057" imgH="2095793" progId="PBrush">
                  <p:embed/>
                </p:oleObj>
              </mc:Choice>
              <mc:Fallback>
                <p:oleObj r:id="rId4" imgW="2734057" imgH="2095793"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286000"/>
                        <a:ext cx="5791200"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952917054"/>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smtClean="0"/>
              <a:t>分组密码的工作模式</a:t>
            </a:r>
          </a:p>
        </p:txBody>
      </p:sp>
      <p:sp>
        <p:nvSpPr>
          <p:cNvPr id="186371" name="Rectangle 3"/>
          <p:cNvSpPr>
            <a:spLocks noGrp="1" noChangeArrowheads="1"/>
          </p:cNvSpPr>
          <p:nvPr>
            <p:ph idx="1"/>
          </p:nvPr>
        </p:nvSpPr>
        <p:spPr>
          <a:xfrm>
            <a:off x="762000" y="1600200"/>
            <a:ext cx="7620000" cy="4343400"/>
          </a:xfrm>
        </p:spPr>
        <p:txBody>
          <a:bodyPr/>
          <a:lstStyle/>
          <a:p>
            <a:pPr>
              <a:lnSpc>
                <a:spcPct val="90000"/>
              </a:lnSpc>
            </a:pPr>
            <a:r>
              <a:rPr lang="en-US" altLang="zh-CN" smtClean="0">
                <a:latin typeface="楷体_GB2312"/>
              </a:rPr>
              <a:t>OFB</a:t>
            </a:r>
            <a:r>
              <a:rPr lang="zh-CN" altLang="en-US" smtClean="0">
                <a:latin typeface="楷体_GB2312"/>
              </a:rPr>
              <a:t>模式的特点</a:t>
            </a:r>
          </a:p>
          <a:p>
            <a:pPr lvl="1">
              <a:lnSpc>
                <a:spcPct val="90000"/>
              </a:lnSpc>
            </a:pPr>
            <a:r>
              <a:rPr lang="zh-CN" altLang="en-US" smtClean="0">
                <a:solidFill>
                  <a:srgbClr val="000099"/>
                </a:solidFill>
                <a:latin typeface="楷体_GB2312"/>
              </a:rPr>
              <a:t>没有已知的并行实现算法</a:t>
            </a:r>
          </a:p>
          <a:p>
            <a:pPr lvl="1">
              <a:lnSpc>
                <a:spcPct val="90000"/>
              </a:lnSpc>
            </a:pPr>
            <a:r>
              <a:rPr lang="zh-CN" altLang="en-US" smtClean="0">
                <a:solidFill>
                  <a:srgbClr val="000099"/>
                </a:solidFill>
                <a:latin typeface="楷体_GB2312"/>
              </a:rPr>
              <a:t>需要共同的移位寄存器初始值</a:t>
            </a:r>
            <a:r>
              <a:rPr lang="en-US" altLang="zh-CN" smtClean="0">
                <a:solidFill>
                  <a:srgbClr val="000099"/>
                </a:solidFill>
                <a:latin typeface="楷体_GB2312"/>
              </a:rPr>
              <a:t>IV</a:t>
            </a:r>
          </a:p>
          <a:p>
            <a:pPr lvl="1">
              <a:lnSpc>
                <a:spcPct val="90000"/>
              </a:lnSpc>
            </a:pPr>
            <a:r>
              <a:rPr lang="zh-CN" altLang="en-US" smtClean="0">
                <a:solidFill>
                  <a:srgbClr val="000099"/>
                </a:solidFill>
                <a:latin typeface="楷体_GB2312"/>
              </a:rPr>
              <a:t>误差传递</a:t>
            </a:r>
          </a:p>
          <a:p>
            <a:pPr lvl="2">
              <a:lnSpc>
                <a:spcPct val="90000"/>
              </a:lnSpc>
            </a:pPr>
            <a:r>
              <a:rPr lang="zh-CN" altLang="en-US" smtClean="0">
                <a:solidFill>
                  <a:srgbClr val="A50021"/>
                </a:solidFill>
                <a:latin typeface="楷体_GB2312"/>
              </a:rPr>
              <a:t>一个密文单元损坏只影响对应单元</a:t>
            </a:r>
          </a:p>
          <a:p>
            <a:pPr lvl="1">
              <a:lnSpc>
                <a:spcPct val="90000"/>
              </a:lnSpc>
            </a:pPr>
            <a:r>
              <a:rPr lang="zh-CN" altLang="en-US" smtClean="0">
                <a:solidFill>
                  <a:srgbClr val="000099"/>
                </a:solidFill>
                <a:latin typeface="楷体_GB2312"/>
              </a:rPr>
              <a:t>对明文的主动攻击是可能的</a:t>
            </a:r>
          </a:p>
          <a:p>
            <a:pPr lvl="2">
              <a:lnSpc>
                <a:spcPct val="90000"/>
              </a:lnSpc>
            </a:pPr>
            <a:r>
              <a:rPr lang="zh-CN" altLang="en-US" smtClean="0">
                <a:solidFill>
                  <a:srgbClr val="A50021"/>
                </a:solidFill>
                <a:latin typeface="楷体_GB2312"/>
              </a:rPr>
              <a:t>信息块可被替换、重排、删除、重放</a:t>
            </a:r>
          </a:p>
          <a:p>
            <a:pPr lvl="1">
              <a:lnSpc>
                <a:spcPct val="90000"/>
              </a:lnSpc>
            </a:pPr>
            <a:r>
              <a:rPr lang="zh-CN" altLang="en-US" smtClean="0">
                <a:solidFill>
                  <a:srgbClr val="000099"/>
                </a:solidFill>
                <a:latin typeface="楷体_GB2312"/>
              </a:rPr>
              <a:t>与明文异或的密钥序列最终会重复</a:t>
            </a:r>
          </a:p>
          <a:p>
            <a:pPr lvl="2">
              <a:lnSpc>
                <a:spcPct val="90000"/>
              </a:lnSpc>
            </a:pPr>
            <a:r>
              <a:rPr lang="en-US" altLang="zh-CN" smtClean="0">
                <a:solidFill>
                  <a:srgbClr val="A50021"/>
                </a:solidFill>
                <a:latin typeface="楷体_GB2312"/>
              </a:rPr>
              <a:t>64</a:t>
            </a:r>
            <a:r>
              <a:rPr lang="zh-CN" altLang="en-US" smtClean="0">
                <a:solidFill>
                  <a:srgbClr val="A50021"/>
                </a:solidFill>
                <a:latin typeface="楷体_GB2312"/>
              </a:rPr>
              <a:t>位分组算法，平均重复的周期是</a:t>
            </a:r>
            <a:r>
              <a:rPr lang="en-US" altLang="zh-CN" smtClean="0">
                <a:solidFill>
                  <a:srgbClr val="A50021"/>
                </a:solidFill>
                <a:latin typeface="楷体_GB2312"/>
              </a:rPr>
              <a:t>2</a:t>
            </a:r>
            <a:r>
              <a:rPr lang="en-US" altLang="zh-CN" baseline="30000" smtClean="0">
                <a:solidFill>
                  <a:srgbClr val="A50021"/>
                </a:solidFill>
                <a:latin typeface="楷体_GB2312"/>
              </a:rPr>
              <a:t>32</a:t>
            </a:r>
          </a:p>
        </p:txBody>
      </p:sp>
    </p:spTree>
    <p:extLst>
      <p:ext uri="{BB962C8B-B14F-4D97-AF65-F5344CB8AC3E}">
        <p14:creationId xmlns:p14="http://schemas.microsoft.com/office/powerpoint/2010/main" val="612849223"/>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0" y="838200"/>
            <a:ext cx="7772400" cy="1143000"/>
          </a:xfrm>
        </p:spPr>
        <p:txBody>
          <a:bodyPr/>
          <a:lstStyle/>
          <a:p>
            <a:r>
              <a:rPr lang="en-US" altLang="zh-CN" dirty="0"/>
              <a:t>Counter (CTR)</a:t>
            </a:r>
            <a:endParaRPr lang="en-AU" altLang="zh-CN" dirty="0"/>
          </a:p>
        </p:txBody>
      </p:sp>
      <p:pic>
        <p:nvPicPr>
          <p:cNvPr id="175107" name="Picture 3"/>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457200" y="1844824"/>
            <a:ext cx="8229600" cy="4441696"/>
          </a:xfrm>
        </p:spPr>
      </p:pic>
      <p:sp>
        <p:nvSpPr>
          <p:cNvPr id="175108" name="Text Box 4"/>
          <p:cNvSpPr txBox="1">
            <a:spLocks noChangeArrowheads="1"/>
          </p:cNvSpPr>
          <p:nvPr/>
        </p:nvSpPr>
        <p:spPr bwMode="auto">
          <a:xfrm>
            <a:off x="3352800" y="304800"/>
            <a:ext cx="3581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4000" b="1" dirty="0" smtClean="0"/>
              <a:t>计数器</a:t>
            </a:r>
            <a:r>
              <a:rPr lang="zh-CN" altLang="en-US" sz="4000" b="1" dirty="0"/>
              <a:t>模式</a:t>
            </a:r>
          </a:p>
        </p:txBody>
      </p:sp>
    </p:spTree>
    <p:extLst>
      <p:ext uri="{BB962C8B-B14F-4D97-AF65-F5344CB8AC3E}">
        <p14:creationId xmlns:p14="http://schemas.microsoft.com/office/powerpoint/2010/main" val="9357330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分组密码的工作模式</a:t>
            </a:r>
          </a:p>
        </p:txBody>
      </p:sp>
      <p:sp>
        <p:nvSpPr>
          <p:cNvPr id="3" name="内容占位符 2"/>
          <p:cNvSpPr>
            <a:spLocks noGrp="1"/>
          </p:cNvSpPr>
          <p:nvPr>
            <p:ph idx="1"/>
          </p:nvPr>
        </p:nvSpPr>
        <p:spPr/>
        <p:txBody>
          <a:bodyPr/>
          <a:lstStyle/>
          <a:p>
            <a:r>
              <a:rPr lang="en-US" altLang="zh-CN" sz="2800" dirty="0" smtClean="0"/>
              <a:t>CTR</a:t>
            </a:r>
            <a:r>
              <a:rPr lang="zh-CN" altLang="en-US" sz="2800" dirty="0" smtClean="0"/>
              <a:t>模式的特点</a:t>
            </a:r>
            <a:endParaRPr lang="en-US" altLang="zh-CN" sz="2800" dirty="0" smtClean="0"/>
          </a:p>
          <a:p>
            <a:r>
              <a:rPr lang="zh-CN" altLang="en-US" sz="2800" dirty="0" smtClean="0"/>
              <a:t>效率</a:t>
            </a:r>
            <a:endParaRPr lang="zh-CN" altLang="en-US" sz="2800" dirty="0"/>
          </a:p>
          <a:p>
            <a:pPr lvl="1"/>
            <a:r>
              <a:rPr lang="zh-CN" altLang="en-US" sz="2400" dirty="0"/>
              <a:t>可并行加密</a:t>
            </a:r>
          </a:p>
          <a:p>
            <a:pPr lvl="1"/>
            <a:r>
              <a:rPr lang="zh-CN" altLang="en-US" sz="2400" dirty="0"/>
              <a:t>预处理</a:t>
            </a:r>
          </a:p>
          <a:p>
            <a:pPr lvl="1"/>
            <a:r>
              <a:rPr lang="zh-CN" altLang="en-US" sz="2400" dirty="0"/>
              <a:t>吞吐量仅受可使用并行数量的限制</a:t>
            </a:r>
          </a:p>
          <a:p>
            <a:r>
              <a:rPr lang="zh-CN" altLang="en-US" sz="2800" dirty="0"/>
              <a:t>加密数据块的随机访问</a:t>
            </a:r>
          </a:p>
          <a:p>
            <a:r>
              <a:rPr lang="zh-CN" altLang="en-US" sz="2800" dirty="0"/>
              <a:t>可证明安全</a:t>
            </a:r>
          </a:p>
          <a:p>
            <a:r>
              <a:rPr lang="zh-CN" altLang="en-US" sz="2800" dirty="0"/>
              <a:t>简单性（只要求实现加密算法）</a:t>
            </a:r>
          </a:p>
          <a:p>
            <a:r>
              <a:rPr lang="zh-CN" altLang="en-AU" sz="2800" dirty="0"/>
              <a:t>密钥只能使用一次，除非能维持很长的计算器。</a:t>
            </a:r>
            <a:endParaRPr lang="en-AU" altLang="zh-CN" sz="2800" dirty="0"/>
          </a:p>
          <a:p>
            <a:endParaRPr lang="zh-CN" altLang="en-US" dirty="0"/>
          </a:p>
        </p:txBody>
      </p:sp>
    </p:spTree>
    <p:extLst>
      <p:ext uri="{BB962C8B-B14F-4D97-AF65-F5344CB8AC3E}">
        <p14:creationId xmlns:p14="http://schemas.microsoft.com/office/powerpoint/2010/main" val="12926069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dirty="0" smtClean="0"/>
              <a:t>短块处理</a:t>
            </a:r>
            <a:endParaRPr lang="en-AU" altLang="zh-CN" dirty="0" smtClean="0"/>
          </a:p>
        </p:txBody>
      </p:sp>
      <p:sp>
        <p:nvSpPr>
          <p:cNvPr id="67587" name="Rectangle 3"/>
          <p:cNvSpPr>
            <a:spLocks noGrp="1" noChangeArrowheads="1"/>
          </p:cNvSpPr>
          <p:nvPr>
            <p:ph type="body" idx="1"/>
          </p:nvPr>
        </p:nvSpPr>
        <p:spPr>
          <a:xfrm>
            <a:off x="323850" y="1628775"/>
            <a:ext cx="8569325" cy="4464050"/>
          </a:xfrm>
        </p:spPr>
        <p:txBody>
          <a:bodyPr/>
          <a:lstStyle/>
          <a:p>
            <a:pPr eaLnBrk="1" hangingPunct="1">
              <a:lnSpc>
                <a:spcPct val="90000"/>
              </a:lnSpc>
            </a:pPr>
            <a:r>
              <a:rPr lang="en-US" altLang="zh-CN" sz="2400" smtClean="0"/>
              <a:t>pkcs#5/pkcs#7</a:t>
            </a:r>
          </a:p>
          <a:p>
            <a:pPr eaLnBrk="1" hangingPunct="1">
              <a:lnSpc>
                <a:spcPct val="90000"/>
              </a:lnSpc>
              <a:buFontTx/>
              <a:buNone/>
            </a:pPr>
            <a:r>
              <a:rPr lang="en-US" altLang="zh-CN" sz="2400" smtClean="0"/>
              <a:t>PKCS7 </a:t>
            </a:r>
            <a:r>
              <a:rPr lang="zh-CN" altLang="en-US" sz="2400" smtClean="0"/>
              <a:t>填充： </a:t>
            </a:r>
            <a:r>
              <a:rPr lang="en-US" altLang="zh-CN" sz="2400" smtClean="0"/>
              <a:t>FF FF FF FF FF FF FF FF FF 07 07 07 07 07 07 07</a:t>
            </a:r>
          </a:p>
          <a:p>
            <a:pPr eaLnBrk="1" hangingPunct="1">
              <a:lnSpc>
                <a:spcPct val="90000"/>
              </a:lnSpc>
            </a:pPr>
            <a:r>
              <a:rPr lang="en-US" altLang="zh-CN" sz="2400" smtClean="0"/>
              <a:t>ANSIX923 </a:t>
            </a:r>
          </a:p>
          <a:p>
            <a:pPr eaLnBrk="1" hangingPunct="1">
              <a:lnSpc>
                <a:spcPct val="90000"/>
              </a:lnSpc>
              <a:buFontTx/>
              <a:buNone/>
            </a:pPr>
            <a:r>
              <a:rPr lang="en-US" altLang="zh-CN" sz="2400" smtClean="0"/>
              <a:t>X923 </a:t>
            </a:r>
            <a:r>
              <a:rPr lang="zh-CN" altLang="en-US" sz="2400" smtClean="0"/>
              <a:t>填充： </a:t>
            </a:r>
            <a:r>
              <a:rPr lang="en-US" altLang="zh-CN" sz="2400" smtClean="0"/>
              <a:t>FF FF FF FF FF FF FF FF FF 00 00 00 00 00 00 07</a:t>
            </a:r>
          </a:p>
          <a:p>
            <a:pPr eaLnBrk="1" hangingPunct="1">
              <a:lnSpc>
                <a:spcPct val="90000"/>
              </a:lnSpc>
            </a:pPr>
            <a:r>
              <a:rPr lang="en-US" altLang="zh-CN" sz="2400" smtClean="0"/>
              <a:t>ISO10126 </a:t>
            </a:r>
          </a:p>
          <a:p>
            <a:pPr eaLnBrk="1" hangingPunct="1">
              <a:lnSpc>
                <a:spcPct val="90000"/>
              </a:lnSpc>
              <a:buFontTx/>
              <a:buNone/>
            </a:pPr>
            <a:r>
              <a:rPr lang="en-US" altLang="zh-CN" sz="2400" smtClean="0"/>
              <a:t>ISO10126 </a:t>
            </a:r>
            <a:r>
              <a:rPr lang="zh-CN" altLang="en-US" sz="2400" smtClean="0"/>
              <a:t>填充： </a:t>
            </a:r>
            <a:r>
              <a:rPr lang="en-US" altLang="zh-CN" sz="2400" smtClean="0"/>
              <a:t>FF FF FF FF FF FF FF FF FF 7D 2A 75 EF F8 EF 07</a:t>
            </a:r>
          </a:p>
          <a:p>
            <a:pPr eaLnBrk="1" hangingPunct="1">
              <a:lnSpc>
                <a:spcPct val="90000"/>
              </a:lnSpc>
            </a:pPr>
            <a:r>
              <a:rPr kumimoji="0" lang="zh-CN" altLang="en-US" sz="2400" smtClean="0"/>
              <a:t>一种特殊方法</a:t>
            </a:r>
          </a:p>
          <a:p>
            <a:pPr eaLnBrk="1" hangingPunct="1">
              <a:lnSpc>
                <a:spcPct val="90000"/>
              </a:lnSpc>
            </a:pPr>
            <a:r>
              <a:rPr kumimoji="0" lang="zh-CN" altLang="en-AU" sz="2400" smtClean="0"/>
              <a:t>自主指定，</a:t>
            </a:r>
            <a:r>
              <a:rPr kumimoji="0" lang="en-AU" altLang="zh-CN" sz="2400" smtClean="0"/>
              <a:t>None</a:t>
            </a:r>
            <a:r>
              <a:rPr kumimoji="0" lang="zh-CN" altLang="en-AU" sz="2400" smtClean="0"/>
              <a:t>，</a:t>
            </a:r>
            <a:r>
              <a:rPr kumimoji="0" lang="en-AU" altLang="zh-CN" sz="2400" smtClean="0"/>
              <a:t>Zeros</a:t>
            </a:r>
          </a:p>
          <a:p>
            <a:pPr eaLnBrk="1" hangingPunct="1">
              <a:lnSpc>
                <a:spcPct val="90000"/>
              </a:lnSpc>
            </a:pPr>
            <a:r>
              <a:rPr kumimoji="0" lang="zh-CN" altLang="en-AU" sz="2400" smtClean="0"/>
              <a:t>避免使用</a:t>
            </a:r>
            <a:r>
              <a:rPr kumimoji="0" lang="en-AU" altLang="zh-CN" sz="2400" smtClean="0"/>
              <a:t>padding</a:t>
            </a:r>
            <a:r>
              <a:rPr kumimoji="0" lang="zh-CN" altLang="en-AU" sz="2400" smtClean="0"/>
              <a:t>造成数据长度的扩充</a:t>
            </a:r>
          </a:p>
        </p:txBody>
      </p:sp>
    </p:spTree>
    <p:extLst>
      <p:ext uri="{BB962C8B-B14F-4D97-AF65-F5344CB8AC3E}">
        <p14:creationId xmlns:p14="http://schemas.microsoft.com/office/powerpoint/2010/main" val="104599686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71" name="Line 15"/>
          <p:cNvSpPr>
            <a:spLocks noChangeShapeType="1"/>
          </p:cNvSpPr>
          <p:nvPr/>
        </p:nvSpPr>
        <p:spPr bwMode="auto">
          <a:xfrm>
            <a:off x="3114675" y="1981200"/>
            <a:ext cx="0" cy="457200"/>
          </a:xfrm>
          <a:prstGeom prst="line">
            <a:avLst/>
          </a:prstGeom>
          <a:noFill/>
          <a:ln w="9525">
            <a:solidFill>
              <a:schemeClr val="tx1"/>
            </a:solidFill>
            <a:round/>
            <a:headEnd/>
            <a:tailEnd/>
          </a:ln>
          <a:effectLst/>
        </p:spPr>
        <p:txBody>
          <a:bodyPr/>
          <a:lstStyle/>
          <a:p>
            <a:endParaRPr lang="zh-CN" altLang="en-US"/>
          </a:p>
        </p:txBody>
      </p:sp>
      <p:sp>
        <p:nvSpPr>
          <p:cNvPr id="198686" name="Rectangle 30"/>
          <p:cNvSpPr>
            <a:spLocks noChangeArrowheads="1"/>
          </p:cNvSpPr>
          <p:nvPr/>
        </p:nvSpPr>
        <p:spPr bwMode="auto">
          <a:xfrm>
            <a:off x="762000" y="228600"/>
            <a:ext cx="7772400" cy="762000"/>
          </a:xfrm>
          <a:prstGeom prst="rect">
            <a:avLst/>
          </a:prstGeom>
          <a:noFill/>
          <a:ln w="9525">
            <a:noFill/>
            <a:miter lim="800000"/>
            <a:headEnd/>
            <a:tailEnd/>
          </a:ln>
          <a:effectLst/>
        </p:spPr>
        <p:txBody>
          <a:bodyPr anchor="ctr"/>
          <a:lstStyle/>
          <a:p>
            <a:pPr algn="ctr"/>
            <a:r>
              <a:rPr lang="zh-CN" altLang="en-US" sz="4800" b="1">
                <a:solidFill>
                  <a:srgbClr val="000066"/>
                </a:solidFill>
                <a:ea typeface="华文新魏" pitchFamily="2" charset="-122"/>
              </a:rPr>
              <a:t>密码分组链接</a:t>
            </a:r>
            <a:r>
              <a:rPr lang="en-US" altLang="zh-CN" sz="4800" b="1">
                <a:solidFill>
                  <a:srgbClr val="000066"/>
                </a:solidFill>
                <a:ea typeface="华文新魏" pitchFamily="2" charset="-122"/>
              </a:rPr>
              <a:t>CBC</a:t>
            </a:r>
          </a:p>
        </p:txBody>
      </p:sp>
      <p:sp>
        <p:nvSpPr>
          <p:cNvPr id="198697" name="Line 41"/>
          <p:cNvSpPr>
            <a:spLocks noChangeShapeType="1"/>
          </p:cNvSpPr>
          <p:nvPr/>
        </p:nvSpPr>
        <p:spPr bwMode="auto">
          <a:xfrm>
            <a:off x="4562475" y="4214813"/>
            <a:ext cx="0" cy="457200"/>
          </a:xfrm>
          <a:prstGeom prst="line">
            <a:avLst/>
          </a:prstGeom>
          <a:noFill/>
          <a:ln w="9525">
            <a:noFill/>
            <a:round/>
            <a:headEnd/>
            <a:tailEnd/>
          </a:ln>
          <a:effectLst/>
        </p:spPr>
        <p:txBody>
          <a:bodyPr/>
          <a:lstStyle/>
          <a:p>
            <a:endParaRPr lang="zh-CN" altLang="en-US"/>
          </a:p>
        </p:txBody>
      </p:sp>
      <p:grpSp>
        <p:nvGrpSpPr>
          <p:cNvPr id="2" name="Group 46"/>
          <p:cNvGrpSpPr>
            <a:grpSpLocks/>
          </p:cNvGrpSpPr>
          <p:nvPr/>
        </p:nvGrpSpPr>
        <p:grpSpPr bwMode="auto">
          <a:xfrm>
            <a:off x="304800" y="1524000"/>
            <a:ext cx="8296275" cy="4743450"/>
            <a:chOff x="192" y="960"/>
            <a:chExt cx="5226" cy="2988"/>
          </a:xfrm>
        </p:grpSpPr>
        <p:sp>
          <p:nvSpPr>
            <p:cNvPr id="198659" name="Text Box 3"/>
            <p:cNvSpPr txBox="1">
              <a:spLocks noChangeArrowheads="1"/>
            </p:cNvSpPr>
            <p:nvPr/>
          </p:nvSpPr>
          <p:spPr bwMode="auto">
            <a:xfrm>
              <a:off x="576" y="2064"/>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E</a:t>
              </a:r>
              <a:r>
                <a:rPr lang="en-US" altLang="zh-CN" baseline="-25000"/>
                <a:t>k</a:t>
              </a:r>
            </a:p>
          </p:txBody>
        </p:sp>
        <p:sp>
          <p:nvSpPr>
            <p:cNvPr id="198660" name="Text Box 4"/>
            <p:cNvSpPr txBox="1">
              <a:spLocks noChangeArrowheads="1"/>
            </p:cNvSpPr>
            <p:nvPr/>
          </p:nvSpPr>
          <p:spPr bwMode="auto">
            <a:xfrm>
              <a:off x="1674" y="3039"/>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C</a:t>
              </a:r>
              <a:r>
                <a:rPr lang="en-US" altLang="zh-CN" baseline="-25000"/>
                <a:t>n-1</a:t>
              </a:r>
            </a:p>
          </p:txBody>
        </p:sp>
        <p:sp>
          <p:nvSpPr>
            <p:cNvPr id="198661" name="Text Box 5"/>
            <p:cNvSpPr txBox="1">
              <a:spLocks noChangeArrowheads="1"/>
            </p:cNvSpPr>
            <p:nvPr/>
          </p:nvSpPr>
          <p:spPr bwMode="auto">
            <a:xfrm>
              <a:off x="576" y="3039"/>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C</a:t>
              </a:r>
              <a:r>
                <a:rPr lang="en-US" altLang="zh-CN" baseline="-25000"/>
                <a:t>n      </a:t>
              </a:r>
              <a:r>
                <a:rPr lang="en-US" altLang="zh-CN"/>
                <a:t>C’</a:t>
              </a:r>
            </a:p>
          </p:txBody>
        </p:sp>
        <p:sp>
          <p:nvSpPr>
            <p:cNvPr id="198662" name="Text Box 6"/>
            <p:cNvSpPr txBox="1">
              <a:spLocks noChangeArrowheads="1"/>
            </p:cNvSpPr>
            <p:nvPr/>
          </p:nvSpPr>
          <p:spPr bwMode="auto">
            <a:xfrm>
              <a:off x="1674" y="1248"/>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P</a:t>
              </a:r>
              <a:r>
                <a:rPr lang="en-US" altLang="zh-CN" baseline="-25000"/>
                <a:t>n       </a:t>
              </a:r>
              <a:r>
                <a:rPr lang="zh-CN" altLang="en-US">
                  <a:cs typeface="Times New Roman" pitchFamily="18" charset="0"/>
                </a:rPr>
                <a:t>￠</a:t>
              </a:r>
              <a:endParaRPr lang="zh-CN" altLang="en-US"/>
            </a:p>
          </p:txBody>
        </p:sp>
        <p:sp>
          <p:nvSpPr>
            <p:cNvPr id="198663" name="Text Box 7"/>
            <p:cNvSpPr txBox="1">
              <a:spLocks noChangeArrowheads="1"/>
            </p:cNvSpPr>
            <p:nvPr/>
          </p:nvSpPr>
          <p:spPr bwMode="auto">
            <a:xfrm>
              <a:off x="3426" y="1248"/>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C</a:t>
              </a:r>
              <a:r>
                <a:rPr lang="en-US" altLang="zh-CN" baseline="-25000"/>
                <a:t>n-1</a:t>
              </a:r>
            </a:p>
          </p:txBody>
        </p:sp>
        <p:sp>
          <p:nvSpPr>
            <p:cNvPr id="198664" name="Text Box 8"/>
            <p:cNvSpPr txBox="1">
              <a:spLocks noChangeArrowheads="1"/>
            </p:cNvSpPr>
            <p:nvPr/>
          </p:nvSpPr>
          <p:spPr bwMode="auto">
            <a:xfrm>
              <a:off x="4554" y="1248"/>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C</a:t>
              </a:r>
              <a:r>
                <a:rPr lang="en-US" altLang="zh-CN" baseline="-25000"/>
                <a:t>n       </a:t>
              </a:r>
              <a:r>
                <a:rPr lang="en-US" altLang="zh-CN"/>
                <a:t>C’</a:t>
              </a:r>
              <a:endParaRPr lang="en-US" altLang="zh-CN" baseline="-25000"/>
            </a:p>
          </p:txBody>
        </p:sp>
        <p:sp>
          <p:nvSpPr>
            <p:cNvPr id="198665" name="Text Box 9"/>
            <p:cNvSpPr txBox="1">
              <a:spLocks noChangeArrowheads="1"/>
            </p:cNvSpPr>
            <p:nvPr/>
          </p:nvSpPr>
          <p:spPr bwMode="auto">
            <a:xfrm>
              <a:off x="3426" y="3039"/>
              <a:ext cx="864"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a:t>P</a:t>
              </a:r>
              <a:r>
                <a:rPr lang="en-US" altLang="zh-CN" baseline="-25000"/>
                <a:t>n         </a:t>
              </a:r>
              <a:r>
                <a:rPr lang="en-US" altLang="zh-CN">
                  <a:cs typeface="Times New Roman" pitchFamily="18" charset="0"/>
                </a:rPr>
                <a:t>C’</a:t>
              </a:r>
            </a:p>
          </p:txBody>
        </p:sp>
        <p:sp>
          <p:nvSpPr>
            <p:cNvPr id="198666" name="Text Box 10"/>
            <p:cNvSpPr txBox="1">
              <a:spLocks noChangeArrowheads="1"/>
            </p:cNvSpPr>
            <p:nvPr/>
          </p:nvSpPr>
          <p:spPr bwMode="auto">
            <a:xfrm>
              <a:off x="4554" y="3039"/>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P</a:t>
              </a:r>
              <a:r>
                <a:rPr lang="en-US" altLang="zh-CN" baseline="-25000"/>
                <a:t>n-1</a:t>
              </a:r>
            </a:p>
          </p:txBody>
        </p:sp>
        <p:sp>
          <p:nvSpPr>
            <p:cNvPr id="198667" name="Text Box 11"/>
            <p:cNvSpPr txBox="1">
              <a:spLocks noChangeArrowheads="1"/>
            </p:cNvSpPr>
            <p:nvPr/>
          </p:nvSpPr>
          <p:spPr bwMode="auto">
            <a:xfrm>
              <a:off x="576" y="1248"/>
              <a:ext cx="864" cy="294"/>
            </a:xfrm>
            <a:prstGeom prst="rect">
              <a:avLst/>
            </a:prstGeom>
            <a:noFill/>
            <a:ln w="9525">
              <a:solidFill>
                <a:schemeClr val="tx1"/>
              </a:solidFill>
              <a:miter lim="800000"/>
              <a:headEnd/>
              <a:tailEnd/>
            </a:ln>
            <a:effectLst/>
          </p:spPr>
          <p:txBody>
            <a:bodyPr>
              <a:spAutoFit/>
            </a:bodyPr>
            <a:lstStyle/>
            <a:p>
              <a:pPr algn="ctr">
                <a:spcBef>
                  <a:spcPct val="50000"/>
                </a:spcBef>
              </a:pPr>
              <a:r>
                <a:rPr lang="en-US" altLang="zh-CN"/>
                <a:t>P</a:t>
              </a:r>
              <a:r>
                <a:rPr lang="en-US" altLang="zh-CN" baseline="-25000"/>
                <a:t>n-1</a:t>
              </a:r>
            </a:p>
          </p:txBody>
        </p:sp>
        <p:sp>
          <p:nvSpPr>
            <p:cNvPr id="198668" name="Text Box 12"/>
            <p:cNvSpPr txBox="1">
              <a:spLocks noChangeArrowheads="1"/>
            </p:cNvSpPr>
            <p:nvPr/>
          </p:nvSpPr>
          <p:spPr bwMode="auto">
            <a:xfrm>
              <a:off x="3426" y="2064"/>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D</a:t>
              </a:r>
              <a:r>
                <a:rPr lang="en-US" altLang="zh-CN" baseline="-25000"/>
                <a:t>k</a:t>
              </a:r>
            </a:p>
          </p:txBody>
        </p:sp>
        <p:sp>
          <p:nvSpPr>
            <p:cNvPr id="198669" name="Text Box 13"/>
            <p:cNvSpPr txBox="1">
              <a:spLocks noChangeArrowheads="1"/>
            </p:cNvSpPr>
            <p:nvPr/>
          </p:nvSpPr>
          <p:spPr bwMode="auto">
            <a:xfrm>
              <a:off x="1674" y="2064"/>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E</a:t>
              </a:r>
              <a:r>
                <a:rPr lang="en-US" altLang="zh-CN" baseline="-25000"/>
                <a:t>k</a:t>
              </a:r>
            </a:p>
          </p:txBody>
        </p:sp>
        <p:sp>
          <p:nvSpPr>
            <p:cNvPr id="198670" name="Text Box 14"/>
            <p:cNvSpPr txBox="1">
              <a:spLocks noChangeArrowheads="1"/>
            </p:cNvSpPr>
            <p:nvPr/>
          </p:nvSpPr>
          <p:spPr bwMode="auto">
            <a:xfrm>
              <a:off x="4554" y="2064"/>
              <a:ext cx="864" cy="469"/>
            </a:xfrm>
            <a:prstGeom prst="rect">
              <a:avLst/>
            </a:prstGeom>
            <a:noFill/>
            <a:ln w="9525">
              <a:solidFill>
                <a:schemeClr val="tx1"/>
              </a:solidFill>
              <a:miter lim="800000"/>
              <a:headEnd/>
              <a:tailEnd/>
            </a:ln>
            <a:effectLst/>
          </p:spPr>
          <p:txBody>
            <a:bodyPr tIns="190800" bIns="180000">
              <a:spAutoFit/>
            </a:bodyPr>
            <a:lstStyle/>
            <a:p>
              <a:pPr algn="ctr">
                <a:spcBef>
                  <a:spcPct val="50000"/>
                </a:spcBef>
              </a:pPr>
              <a:r>
                <a:rPr lang="en-US" altLang="zh-CN"/>
                <a:t>D</a:t>
              </a:r>
              <a:r>
                <a:rPr lang="en-US" altLang="zh-CN" baseline="-25000"/>
                <a:t>k</a:t>
              </a:r>
            </a:p>
          </p:txBody>
        </p:sp>
        <p:sp>
          <p:nvSpPr>
            <p:cNvPr id="198672" name="Line 16"/>
            <p:cNvSpPr>
              <a:spLocks noChangeShapeType="1"/>
            </p:cNvSpPr>
            <p:nvPr/>
          </p:nvSpPr>
          <p:spPr bwMode="auto">
            <a:xfrm>
              <a:off x="858" y="3054"/>
              <a:ext cx="0" cy="288"/>
            </a:xfrm>
            <a:prstGeom prst="line">
              <a:avLst/>
            </a:prstGeom>
            <a:noFill/>
            <a:ln w="9525">
              <a:solidFill>
                <a:schemeClr val="tx1"/>
              </a:solidFill>
              <a:round/>
              <a:headEnd/>
              <a:tailEnd/>
            </a:ln>
            <a:effectLst/>
          </p:spPr>
          <p:txBody>
            <a:bodyPr/>
            <a:lstStyle/>
            <a:p>
              <a:endParaRPr lang="zh-CN" altLang="en-US"/>
            </a:p>
          </p:txBody>
        </p:sp>
        <p:sp>
          <p:nvSpPr>
            <p:cNvPr id="198673" name="Line 17"/>
            <p:cNvSpPr>
              <a:spLocks noChangeShapeType="1"/>
            </p:cNvSpPr>
            <p:nvPr/>
          </p:nvSpPr>
          <p:spPr bwMode="auto">
            <a:xfrm>
              <a:off x="1002" y="1536"/>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4" name="Line 18"/>
            <p:cNvSpPr>
              <a:spLocks noChangeShapeType="1"/>
            </p:cNvSpPr>
            <p:nvPr/>
          </p:nvSpPr>
          <p:spPr bwMode="auto">
            <a:xfrm>
              <a:off x="1002" y="2544"/>
              <a:ext cx="0" cy="506"/>
            </a:xfrm>
            <a:prstGeom prst="line">
              <a:avLst/>
            </a:prstGeom>
            <a:noFill/>
            <a:ln w="9525">
              <a:solidFill>
                <a:schemeClr val="tx1"/>
              </a:solidFill>
              <a:round/>
              <a:headEnd/>
              <a:tailEnd type="triangle" w="med" len="med"/>
            </a:ln>
            <a:effectLst/>
          </p:spPr>
          <p:txBody>
            <a:bodyPr/>
            <a:lstStyle/>
            <a:p>
              <a:endParaRPr lang="zh-CN" altLang="en-US"/>
            </a:p>
          </p:txBody>
        </p:sp>
        <p:sp>
          <p:nvSpPr>
            <p:cNvPr id="198675" name="Line 19"/>
            <p:cNvSpPr>
              <a:spLocks noChangeShapeType="1"/>
            </p:cNvSpPr>
            <p:nvPr/>
          </p:nvSpPr>
          <p:spPr bwMode="auto">
            <a:xfrm>
              <a:off x="2058" y="1536"/>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6" name="Line 20"/>
            <p:cNvSpPr>
              <a:spLocks noChangeShapeType="1"/>
            </p:cNvSpPr>
            <p:nvPr/>
          </p:nvSpPr>
          <p:spPr bwMode="auto">
            <a:xfrm>
              <a:off x="2058" y="2544"/>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7" name="Line 21"/>
            <p:cNvSpPr>
              <a:spLocks noChangeShapeType="1"/>
            </p:cNvSpPr>
            <p:nvPr/>
          </p:nvSpPr>
          <p:spPr bwMode="auto">
            <a:xfrm>
              <a:off x="3834" y="1536"/>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8" name="Line 22"/>
            <p:cNvSpPr>
              <a:spLocks noChangeShapeType="1"/>
            </p:cNvSpPr>
            <p:nvPr/>
          </p:nvSpPr>
          <p:spPr bwMode="auto">
            <a:xfrm>
              <a:off x="3834" y="2544"/>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79" name="Line 23"/>
            <p:cNvSpPr>
              <a:spLocks noChangeShapeType="1"/>
            </p:cNvSpPr>
            <p:nvPr/>
          </p:nvSpPr>
          <p:spPr bwMode="auto">
            <a:xfrm>
              <a:off x="4938" y="1536"/>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80" name="Line 24"/>
            <p:cNvSpPr>
              <a:spLocks noChangeShapeType="1"/>
            </p:cNvSpPr>
            <p:nvPr/>
          </p:nvSpPr>
          <p:spPr bwMode="auto">
            <a:xfrm>
              <a:off x="4938" y="2544"/>
              <a:ext cx="0" cy="528"/>
            </a:xfrm>
            <a:prstGeom prst="line">
              <a:avLst/>
            </a:prstGeom>
            <a:noFill/>
            <a:ln w="9525">
              <a:solidFill>
                <a:schemeClr val="tx1"/>
              </a:solidFill>
              <a:round/>
              <a:headEnd/>
              <a:tailEnd type="triangle" w="med" len="med"/>
            </a:ln>
            <a:effectLst/>
          </p:spPr>
          <p:txBody>
            <a:bodyPr/>
            <a:lstStyle/>
            <a:p>
              <a:endParaRPr lang="zh-CN" altLang="en-US"/>
            </a:p>
          </p:txBody>
        </p:sp>
        <p:sp>
          <p:nvSpPr>
            <p:cNvPr id="198681" name="Line 25"/>
            <p:cNvSpPr>
              <a:spLocks noChangeShapeType="1"/>
            </p:cNvSpPr>
            <p:nvPr/>
          </p:nvSpPr>
          <p:spPr bwMode="auto">
            <a:xfrm>
              <a:off x="3738" y="3045"/>
              <a:ext cx="0" cy="288"/>
            </a:xfrm>
            <a:prstGeom prst="line">
              <a:avLst/>
            </a:prstGeom>
            <a:noFill/>
            <a:ln w="9525">
              <a:solidFill>
                <a:schemeClr val="tx1"/>
              </a:solidFill>
              <a:round/>
              <a:headEnd/>
              <a:tailEnd/>
            </a:ln>
            <a:effectLst/>
          </p:spPr>
          <p:txBody>
            <a:bodyPr/>
            <a:lstStyle/>
            <a:p>
              <a:endParaRPr lang="zh-CN" altLang="en-US"/>
            </a:p>
          </p:txBody>
        </p:sp>
        <p:sp>
          <p:nvSpPr>
            <p:cNvPr id="198682" name="Line 26"/>
            <p:cNvSpPr>
              <a:spLocks noChangeShapeType="1"/>
            </p:cNvSpPr>
            <p:nvPr/>
          </p:nvSpPr>
          <p:spPr bwMode="auto">
            <a:xfrm>
              <a:off x="4842" y="1248"/>
              <a:ext cx="0" cy="288"/>
            </a:xfrm>
            <a:prstGeom prst="line">
              <a:avLst/>
            </a:prstGeom>
            <a:noFill/>
            <a:ln w="9525">
              <a:solidFill>
                <a:schemeClr val="tx1"/>
              </a:solidFill>
              <a:round/>
              <a:headEnd/>
              <a:tailEnd/>
            </a:ln>
            <a:effectLst/>
          </p:spPr>
          <p:txBody>
            <a:bodyPr/>
            <a:lstStyle/>
            <a:p>
              <a:endParaRPr lang="zh-CN" altLang="en-US"/>
            </a:p>
          </p:txBody>
        </p:sp>
        <p:sp>
          <p:nvSpPr>
            <p:cNvPr id="198683" name="Text Box 27"/>
            <p:cNvSpPr txBox="1">
              <a:spLocks noChangeArrowheads="1"/>
            </p:cNvSpPr>
            <p:nvPr/>
          </p:nvSpPr>
          <p:spPr bwMode="auto">
            <a:xfrm>
              <a:off x="1335" y="960"/>
              <a:ext cx="480" cy="231"/>
            </a:xfrm>
            <a:prstGeom prst="rect">
              <a:avLst/>
            </a:prstGeom>
            <a:noFill/>
            <a:ln w="9525">
              <a:noFill/>
              <a:miter lim="800000"/>
              <a:headEnd/>
              <a:tailEnd/>
            </a:ln>
            <a:effectLst/>
          </p:spPr>
          <p:txBody>
            <a:bodyPr>
              <a:spAutoFit/>
            </a:bodyPr>
            <a:lstStyle/>
            <a:p>
              <a:pPr algn="ctr">
                <a:spcBef>
                  <a:spcPct val="50000"/>
                </a:spcBef>
              </a:pPr>
              <a:r>
                <a:rPr lang="zh-CN" altLang="en-US" sz="1800"/>
                <a:t>加密</a:t>
              </a:r>
            </a:p>
          </p:txBody>
        </p:sp>
        <p:sp>
          <p:nvSpPr>
            <p:cNvPr id="198684" name="Text Box 28"/>
            <p:cNvSpPr txBox="1">
              <a:spLocks noChangeArrowheads="1"/>
            </p:cNvSpPr>
            <p:nvPr/>
          </p:nvSpPr>
          <p:spPr bwMode="auto">
            <a:xfrm>
              <a:off x="4170" y="960"/>
              <a:ext cx="480" cy="231"/>
            </a:xfrm>
            <a:prstGeom prst="rect">
              <a:avLst/>
            </a:prstGeom>
            <a:noFill/>
            <a:ln w="9525">
              <a:noFill/>
              <a:miter lim="800000"/>
              <a:headEnd/>
              <a:tailEnd/>
            </a:ln>
            <a:effectLst/>
          </p:spPr>
          <p:txBody>
            <a:bodyPr>
              <a:spAutoFit/>
            </a:bodyPr>
            <a:lstStyle/>
            <a:p>
              <a:pPr algn="ctr">
                <a:spcBef>
                  <a:spcPct val="50000"/>
                </a:spcBef>
              </a:pPr>
              <a:r>
                <a:rPr lang="zh-CN" altLang="en-US" sz="1800"/>
                <a:t>解密</a:t>
              </a:r>
            </a:p>
          </p:txBody>
        </p:sp>
        <p:sp>
          <p:nvSpPr>
            <p:cNvPr id="198685" name="Text Box 29"/>
            <p:cNvSpPr txBox="1">
              <a:spLocks noChangeArrowheads="1"/>
            </p:cNvSpPr>
            <p:nvPr/>
          </p:nvSpPr>
          <p:spPr bwMode="auto">
            <a:xfrm>
              <a:off x="1920" y="3696"/>
              <a:ext cx="2160" cy="252"/>
            </a:xfrm>
            <a:prstGeom prst="rect">
              <a:avLst/>
            </a:prstGeom>
            <a:noFill/>
            <a:ln w="9525">
              <a:noFill/>
              <a:miter lim="800000"/>
              <a:headEnd/>
              <a:tailEnd/>
            </a:ln>
            <a:effectLst/>
          </p:spPr>
          <p:txBody>
            <a:bodyPr>
              <a:spAutoFit/>
            </a:bodyPr>
            <a:lstStyle/>
            <a:p>
              <a:pPr algn="ctr">
                <a:spcBef>
                  <a:spcPct val="50000"/>
                </a:spcBef>
              </a:pPr>
              <a:r>
                <a:rPr lang="en-US" altLang="zh-CN" sz="2000" dirty="0"/>
                <a:t>CBC</a:t>
              </a:r>
              <a:r>
                <a:rPr lang="zh-CN" altLang="en-US" sz="2000" dirty="0"/>
                <a:t>模式下的密文</a:t>
              </a:r>
              <a:r>
                <a:rPr lang="zh-CN" altLang="en-US" sz="2000" dirty="0" smtClean="0"/>
                <a:t>挪用</a:t>
              </a:r>
              <a:r>
                <a:rPr lang="en-US" altLang="zh-CN" sz="2000" dirty="0" smtClean="0"/>
                <a:t>CTS</a:t>
              </a:r>
              <a:endParaRPr lang="zh-CN" altLang="en-US" sz="2000" dirty="0"/>
            </a:p>
          </p:txBody>
        </p:sp>
        <p:sp>
          <p:nvSpPr>
            <p:cNvPr id="198687" name="Text Box 31"/>
            <p:cNvSpPr txBox="1">
              <a:spLocks noChangeArrowheads="1"/>
            </p:cNvSpPr>
            <p:nvPr/>
          </p:nvSpPr>
          <p:spPr bwMode="auto">
            <a:xfrm>
              <a:off x="894" y="1680"/>
              <a:ext cx="240" cy="192"/>
            </a:xfrm>
            <a:prstGeom prst="rect">
              <a:avLst/>
            </a:prstGeom>
            <a:noFill/>
            <a:ln w="9525">
              <a:noFill/>
              <a:miter lim="800000"/>
              <a:headEnd/>
              <a:tailEnd/>
            </a:ln>
            <a:effectLst/>
          </p:spPr>
          <p:txBody>
            <a:bodyPr tIns="0" bIns="0">
              <a:spAutoFit/>
            </a:bodyPr>
            <a:lstStyle/>
            <a:p>
              <a:pPr>
                <a:spcBef>
                  <a:spcPct val="50000"/>
                </a:spcBef>
              </a:pPr>
              <a:r>
                <a:rPr lang="en-US" altLang="zh-CN" sz="2000">
                  <a:solidFill>
                    <a:srgbClr val="000066"/>
                  </a:solidFill>
                  <a:latin typeface="宋体" charset="-122"/>
                  <a:sym typeface="Symbol" pitchFamily="18" charset="2"/>
                </a:rPr>
                <a:t></a:t>
              </a:r>
            </a:p>
          </p:txBody>
        </p:sp>
        <p:sp>
          <p:nvSpPr>
            <p:cNvPr id="198688" name="Text Box 32"/>
            <p:cNvSpPr txBox="1">
              <a:spLocks noChangeArrowheads="1"/>
            </p:cNvSpPr>
            <p:nvPr/>
          </p:nvSpPr>
          <p:spPr bwMode="auto">
            <a:xfrm>
              <a:off x="4827" y="2718"/>
              <a:ext cx="240" cy="192"/>
            </a:xfrm>
            <a:prstGeom prst="rect">
              <a:avLst/>
            </a:prstGeom>
            <a:noFill/>
            <a:ln w="9525">
              <a:noFill/>
              <a:miter lim="800000"/>
              <a:headEnd/>
              <a:tailEnd/>
            </a:ln>
            <a:effectLst/>
          </p:spPr>
          <p:txBody>
            <a:bodyPr tIns="0" bIns="0">
              <a:spAutoFit/>
            </a:bodyPr>
            <a:lstStyle/>
            <a:p>
              <a:pPr>
                <a:spcBef>
                  <a:spcPct val="50000"/>
                </a:spcBef>
              </a:pPr>
              <a:r>
                <a:rPr lang="en-US" altLang="zh-CN" sz="2000">
                  <a:solidFill>
                    <a:srgbClr val="000066"/>
                  </a:solidFill>
                  <a:latin typeface="宋体" charset="-122"/>
                  <a:sym typeface="Symbol" pitchFamily="18" charset="2"/>
                </a:rPr>
                <a:t></a:t>
              </a:r>
            </a:p>
          </p:txBody>
        </p:sp>
        <p:sp>
          <p:nvSpPr>
            <p:cNvPr id="198689" name="Text Box 33"/>
            <p:cNvSpPr txBox="1">
              <a:spLocks noChangeArrowheads="1"/>
            </p:cNvSpPr>
            <p:nvPr/>
          </p:nvSpPr>
          <p:spPr bwMode="auto">
            <a:xfrm>
              <a:off x="3723" y="2688"/>
              <a:ext cx="240" cy="192"/>
            </a:xfrm>
            <a:prstGeom prst="rect">
              <a:avLst/>
            </a:prstGeom>
            <a:noFill/>
            <a:ln w="9525">
              <a:noFill/>
              <a:miter lim="800000"/>
              <a:headEnd/>
              <a:tailEnd/>
            </a:ln>
            <a:effectLst/>
          </p:spPr>
          <p:txBody>
            <a:bodyPr tIns="0" bIns="0">
              <a:spAutoFit/>
            </a:bodyPr>
            <a:lstStyle/>
            <a:p>
              <a:pPr>
                <a:spcBef>
                  <a:spcPct val="50000"/>
                </a:spcBef>
              </a:pPr>
              <a:r>
                <a:rPr lang="en-US" altLang="zh-CN" sz="2000">
                  <a:solidFill>
                    <a:srgbClr val="000066"/>
                  </a:solidFill>
                  <a:latin typeface="宋体" charset="-122"/>
                  <a:sym typeface="Symbol" pitchFamily="18" charset="2"/>
                </a:rPr>
                <a:t></a:t>
              </a:r>
            </a:p>
          </p:txBody>
        </p:sp>
        <p:sp>
          <p:nvSpPr>
            <p:cNvPr id="198690" name="Text Box 34"/>
            <p:cNvSpPr txBox="1">
              <a:spLocks noChangeArrowheads="1"/>
            </p:cNvSpPr>
            <p:nvPr/>
          </p:nvSpPr>
          <p:spPr bwMode="auto">
            <a:xfrm>
              <a:off x="1947" y="1680"/>
              <a:ext cx="240" cy="192"/>
            </a:xfrm>
            <a:prstGeom prst="rect">
              <a:avLst/>
            </a:prstGeom>
            <a:noFill/>
            <a:ln w="9525">
              <a:noFill/>
              <a:miter lim="800000"/>
              <a:headEnd/>
              <a:tailEnd/>
            </a:ln>
            <a:effectLst/>
          </p:spPr>
          <p:txBody>
            <a:bodyPr tIns="0" bIns="0">
              <a:spAutoFit/>
            </a:bodyPr>
            <a:lstStyle/>
            <a:p>
              <a:pPr>
                <a:spcBef>
                  <a:spcPct val="50000"/>
                </a:spcBef>
              </a:pPr>
              <a:r>
                <a:rPr lang="en-US" altLang="zh-CN" sz="2000">
                  <a:solidFill>
                    <a:srgbClr val="000066"/>
                  </a:solidFill>
                  <a:latin typeface="宋体" charset="-122"/>
                  <a:sym typeface="Symbol" pitchFamily="18" charset="2"/>
                </a:rPr>
                <a:t></a:t>
              </a:r>
            </a:p>
          </p:txBody>
        </p:sp>
        <p:sp>
          <p:nvSpPr>
            <p:cNvPr id="198691" name="Text Box 35"/>
            <p:cNvSpPr txBox="1">
              <a:spLocks noChangeArrowheads="1"/>
            </p:cNvSpPr>
            <p:nvPr/>
          </p:nvSpPr>
          <p:spPr bwMode="auto">
            <a:xfrm>
              <a:off x="192" y="1680"/>
              <a:ext cx="480" cy="173"/>
            </a:xfrm>
            <a:prstGeom prst="rect">
              <a:avLst/>
            </a:prstGeom>
            <a:noFill/>
            <a:ln w="9525">
              <a:noFill/>
              <a:miter lim="800000"/>
              <a:headEnd/>
              <a:tailEnd/>
            </a:ln>
            <a:effectLst/>
          </p:spPr>
          <p:txBody>
            <a:bodyPr tIns="0" bIns="0">
              <a:spAutoFit/>
            </a:bodyPr>
            <a:lstStyle/>
            <a:p>
              <a:pPr algn="ctr">
                <a:spcBef>
                  <a:spcPct val="50000"/>
                </a:spcBef>
              </a:pPr>
              <a:r>
                <a:rPr lang="en-US" altLang="zh-CN" sz="1800"/>
                <a:t>C</a:t>
              </a:r>
              <a:r>
                <a:rPr lang="en-US" altLang="zh-CN" sz="1800" baseline="-25000"/>
                <a:t>n-2</a:t>
              </a:r>
            </a:p>
          </p:txBody>
        </p:sp>
        <p:sp>
          <p:nvSpPr>
            <p:cNvPr id="198692" name="Line 36"/>
            <p:cNvSpPr>
              <a:spLocks noChangeShapeType="1"/>
            </p:cNvSpPr>
            <p:nvPr/>
          </p:nvSpPr>
          <p:spPr bwMode="auto">
            <a:xfrm>
              <a:off x="576" y="1776"/>
              <a:ext cx="384" cy="0"/>
            </a:xfrm>
            <a:prstGeom prst="line">
              <a:avLst/>
            </a:prstGeom>
            <a:noFill/>
            <a:ln w="9525">
              <a:solidFill>
                <a:schemeClr val="tx1"/>
              </a:solidFill>
              <a:round/>
              <a:headEnd/>
              <a:tailEnd type="triangle" w="med" len="med"/>
            </a:ln>
            <a:effectLst/>
          </p:spPr>
          <p:txBody>
            <a:bodyPr/>
            <a:lstStyle/>
            <a:p>
              <a:endParaRPr lang="zh-CN" altLang="en-US"/>
            </a:p>
          </p:txBody>
        </p:sp>
        <p:sp>
          <p:nvSpPr>
            <p:cNvPr id="198693" name="Line 37"/>
            <p:cNvSpPr>
              <a:spLocks noChangeShapeType="1"/>
            </p:cNvSpPr>
            <p:nvPr/>
          </p:nvSpPr>
          <p:spPr bwMode="auto">
            <a:xfrm>
              <a:off x="1008" y="2784"/>
              <a:ext cx="528" cy="0"/>
            </a:xfrm>
            <a:prstGeom prst="line">
              <a:avLst/>
            </a:prstGeom>
            <a:noFill/>
            <a:ln w="9525">
              <a:solidFill>
                <a:schemeClr val="tx1"/>
              </a:solidFill>
              <a:round/>
              <a:headEnd/>
              <a:tailEnd/>
            </a:ln>
            <a:effectLst/>
          </p:spPr>
          <p:txBody>
            <a:bodyPr/>
            <a:lstStyle/>
            <a:p>
              <a:endParaRPr lang="zh-CN" altLang="en-US"/>
            </a:p>
          </p:txBody>
        </p:sp>
        <p:sp>
          <p:nvSpPr>
            <p:cNvPr id="198694" name="Line 38"/>
            <p:cNvSpPr>
              <a:spLocks noChangeShapeType="1"/>
            </p:cNvSpPr>
            <p:nvPr/>
          </p:nvSpPr>
          <p:spPr bwMode="auto">
            <a:xfrm flipV="1">
              <a:off x="1536" y="1776"/>
              <a:ext cx="0" cy="1008"/>
            </a:xfrm>
            <a:prstGeom prst="line">
              <a:avLst/>
            </a:prstGeom>
            <a:noFill/>
            <a:ln w="9525">
              <a:solidFill>
                <a:schemeClr val="tx1"/>
              </a:solidFill>
              <a:round/>
              <a:headEnd/>
              <a:tailEnd/>
            </a:ln>
            <a:effectLst/>
          </p:spPr>
          <p:txBody>
            <a:bodyPr/>
            <a:lstStyle/>
            <a:p>
              <a:endParaRPr lang="zh-CN" altLang="en-US"/>
            </a:p>
          </p:txBody>
        </p:sp>
        <p:sp>
          <p:nvSpPr>
            <p:cNvPr id="198695" name="Line 39"/>
            <p:cNvSpPr>
              <a:spLocks noChangeShapeType="1"/>
            </p:cNvSpPr>
            <p:nvPr/>
          </p:nvSpPr>
          <p:spPr bwMode="auto">
            <a:xfrm>
              <a:off x="1536" y="1776"/>
              <a:ext cx="480" cy="0"/>
            </a:xfrm>
            <a:prstGeom prst="line">
              <a:avLst/>
            </a:prstGeom>
            <a:noFill/>
            <a:ln w="9525">
              <a:solidFill>
                <a:schemeClr val="tx1"/>
              </a:solidFill>
              <a:round/>
              <a:headEnd/>
              <a:tailEnd type="triangle" w="med" len="med"/>
            </a:ln>
            <a:effectLst/>
          </p:spPr>
          <p:txBody>
            <a:bodyPr/>
            <a:lstStyle/>
            <a:p>
              <a:endParaRPr lang="zh-CN" altLang="en-US"/>
            </a:p>
          </p:txBody>
        </p:sp>
        <p:sp>
          <p:nvSpPr>
            <p:cNvPr id="198696" name="Text Box 40"/>
            <p:cNvSpPr txBox="1">
              <a:spLocks noChangeArrowheads="1"/>
            </p:cNvSpPr>
            <p:nvPr/>
          </p:nvSpPr>
          <p:spPr bwMode="auto">
            <a:xfrm>
              <a:off x="2976" y="2640"/>
              <a:ext cx="576" cy="294"/>
            </a:xfrm>
            <a:prstGeom prst="rect">
              <a:avLst/>
            </a:prstGeom>
            <a:noFill/>
            <a:ln w="9525">
              <a:solidFill>
                <a:schemeClr val="tx1"/>
              </a:solidFill>
              <a:miter lim="800000"/>
              <a:headEnd/>
              <a:tailEnd/>
            </a:ln>
            <a:effectLst/>
          </p:spPr>
          <p:txBody>
            <a:bodyPr>
              <a:spAutoFit/>
            </a:bodyPr>
            <a:lstStyle/>
            <a:p>
              <a:pPr>
                <a:spcBef>
                  <a:spcPct val="50000"/>
                </a:spcBef>
              </a:pPr>
              <a:r>
                <a:rPr lang="en-US" altLang="zh-CN" sz="2000"/>
                <a:t>C</a:t>
              </a:r>
              <a:r>
                <a:rPr lang="en-US" altLang="zh-CN" sz="2000" baseline="-25000"/>
                <a:t>n   </a:t>
              </a:r>
              <a:r>
                <a:rPr lang="zh-CN" altLang="en-US">
                  <a:cs typeface="Times New Roman" pitchFamily="18" charset="0"/>
                </a:rPr>
                <a:t>￠</a:t>
              </a:r>
            </a:p>
          </p:txBody>
        </p:sp>
        <p:sp>
          <p:nvSpPr>
            <p:cNvPr id="198698" name="Line 42"/>
            <p:cNvSpPr>
              <a:spLocks noChangeShapeType="1"/>
            </p:cNvSpPr>
            <p:nvPr/>
          </p:nvSpPr>
          <p:spPr bwMode="auto">
            <a:xfrm>
              <a:off x="3216" y="2640"/>
              <a:ext cx="0" cy="295"/>
            </a:xfrm>
            <a:prstGeom prst="line">
              <a:avLst/>
            </a:prstGeom>
            <a:noFill/>
            <a:ln w="9525">
              <a:solidFill>
                <a:schemeClr val="tx1"/>
              </a:solidFill>
              <a:round/>
              <a:headEnd/>
              <a:tailEnd/>
            </a:ln>
            <a:effectLst/>
          </p:spPr>
          <p:txBody>
            <a:bodyPr/>
            <a:lstStyle/>
            <a:p>
              <a:endParaRPr lang="zh-CN" altLang="en-US"/>
            </a:p>
          </p:txBody>
        </p:sp>
        <p:sp>
          <p:nvSpPr>
            <p:cNvPr id="198699" name="Line 43"/>
            <p:cNvSpPr>
              <a:spLocks noChangeShapeType="1"/>
            </p:cNvSpPr>
            <p:nvPr/>
          </p:nvSpPr>
          <p:spPr bwMode="auto">
            <a:xfrm>
              <a:off x="3552" y="2784"/>
              <a:ext cx="240" cy="0"/>
            </a:xfrm>
            <a:prstGeom prst="line">
              <a:avLst/>
            </a:prstGeom>
            <a:noFill/>
            <a:ln w="9525">
              <a:solidFill>
                <a:schemeClr val="tx1"/>
              </a:solidFill>
              <a:round/>
              <a:headEnd/>
              <a:tailEnd type="triangle" w="med" len="med"/>
            </a:ln>
            <a:effectLst/>
          </p:spPr>
          <p:txBody>
            <a:bodyPr/>
            <a:lstStyle/>
            <a:p>
              <a:endParaRPr lang="zh-CN" altLang="en-US"/>
            </a:p>
          </p:txBody>
        </p:sp>
        <p:sp>
          <p:nvSpPr>
            <p:cNvPr id="198700" name="Text Box 44"/>
            <p:cNvSpPr txBox="1">
              <a:spLocks noChangeArrowheads="1"/>
            </p:cNvSpPr>
            <p:nvPr/>
          </p:nvSpPr>
          <p:spPr bwMode="auto">
            <a:xfrm>
              <a:off x="4224" y="2715"/>
              <a:ext cx="480" cy="173"/>
            </a:xfrm>
            <a:prstGeom prst="rect">
              <a:avLst/>
            </a:prstGeom>
            <a:noFill/>
            <a:ln w="9525">
              <a:noFill/>
              <a:miter lim="800000"/>
              <a:headEnd/>
              <a:tailEnd/>
            </a:ln>
            <a:effectLst/>
          </p:spPr>
          <p:txBody>
            <a:bodyPr tIns="0" bIns="0">
              <a:spAutoFit/>
            </a:bodyPr>
            <a:lstStyle/>
            <a:p>
              <a:pPr algn="ctr">
                <a:spcBef>
                  <a:spcPct val="50000"/>
                </a:spcBef>
              </a:pPr>
              <a:r>
                <a:rPr lang="en-US" altLang="zh-CN" sz="1800"/>
                <a:t>C</a:t>
              </a:r>
              <a:r>
                <a:rPr lang="en-US" altLang="zh-CN" sz="1800" baseline="-25000"/>
                <a:t>n-2</a:t>
              </a:r>
            </a:p>
          </p:txBody>
        </p:sp>
        <p:sp>
          <p:nvSpPr>
            <p:cNvPr id="198701" name="Line 45"/>
            <p:cNvSpPr>
              <a:spLocks noChangeShapeType="1"/>
            </p:cNvSpPr>
            <p:nvPr/>
          </p:nvSpPr>
          <p:spPr bwMode="auto">
            <a:xfrm>
              <a:off x="4704" y="2814"/>
              <a:ext cx="192" cy="0"/>
            </a:xfrm>
            <a:prstGeom prst="line">
              <a:avLst/>
            </a:prstGeom>
            <a:noFill/>
            <a:ln w="9525">
              <a:solidFill>
                <a:schemeClr val="tx1"/>
              </a:solidFill>
              <a:round/>
              <a:headEnd/>
              <a:tailEnd type="triangle" w="med" len="med"/>
            </a:ln>
            <a:effectLst/>
          </p:spPr>
          <p:txBody>
            <a:bodyPr/>
            <a:lstStyle/>
            <a:p>
              <a:endParaRPr lang="zh-CN" altLang="en-US"/>
            </a:p>
          </p:txBody>
        </p:sp>
      </p:grpSp>
    </p:spTree>
    <p:extLst>
      <p:ext uri="{BB962C8B-B14F-4D97-AF65-F5344CB8AC3E}">
        <p14:creationId xmlns:p14="http://schemas.microsoft.com/office/powerpoint/2010/main" val="95376458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zh-CN" altLang="en-US" smtClean="0"/>
              <a:t>分组密码的工作模式</a:t>
            </a:r>
          </a:p>
        </p:txBody>
      </p:sp>
      <p:sp>
        <p:nvSpPr>
          <p:cNvPr id="187395" name="Rectangle 3"/>
          <p:cNvSpPr>
            <a:spLocks noGrp="1" noChangeArrowheads="1"/>
          </p:cNvSpPr>
          <p:nvPr>
            <p:ph idx="1"/>
          </p:nvPr>
        </p:nvSpPr>
        <p:spPr>
          <a:xfrm>
            <a:off x="762000" y="1600200"/>
            <a:ext cx="7467600" cy="2209800"/>
          </a:xfrm>
        </p:spPr>
        <p:txBody>
          <a:bodyPr/>
          <a:lstStyle/>
          <a:p>
            <a:r>
              <a:rPr lang="zh-CN" altLang="en-US" dirty="0" smtClean="0">
                <a:latin typeface="楷体_GB2312"/>
              </a:rPr>
              <a:t>小结</a:t>
            </a:r>
          </a:p>
          <a:p>
            <a:pPr lvl="1"/>
            <a:r>
              <a:rPr lang="zh-CN" altLang="en-US" dirty="0" smtClean="0">
                <a:solidFill>
                  <a:srgbClr val="000099"/>
                </a:solidFill>
              </a:rPr>
              <a:t>密码模式不会损坏算法本身的安全性，</a:t>
            </a:r>
          </a:p>
          <a:p>
            <a:pPr lvl="1"/>
            <a:r>
              <a:rPr lang="zh-CN" altLang="en-US" dirty="0" smtClean="0">
                <a:solidFill>
                  <a:srgbClr val="000099"/>
                </a:solidFill>
              </a:rPr>
              <a:t>但对算法的</a:t>
            </a:r>
            <a:r>
              <a:rPr lang="zh-CN" altLang="en-US" dirty="0" smtClean="0">
                <a:solidFill>
                  <a:srgbClr val="FF0000"/>
                </a:solidFill>
              </a:rPr>
              <a:t>效率</a:t>
            </a:r>
            <a:r>
              <a:rPr lang="zh-CN" altLang="en-US" dirty="0" smtClean="0">
                <a:solidFill>
                  <a:srgbClr val="000099"/>
                </a:solidFill>
              </a:rPr>
              <a:t>、</a:t>
            </a:r>
            <a:r>
              <a:rPr lang="zh-CN" altLang="en-US" dirty="0" smtClean="0">
                <a:solidFill>
                  <a:srgbClr val="FF0000"/>
                </a:solidFill>
              </a:rPr>
              <a:t>容错性</a:t>
            </a:r>
            <a:r>
              <a:rPr lang="zh-CN" altLang="en-US" dirty="0" smtClean="0">
                <a:solidFill>
                  <a:srgbClr val="000099"/>
                </a:solidFill>
              </a:rPr>
              <a:t>等方面有一定影响</a:t>
            </a:r>
          </a:p>
        </p:txBody>
      </p:sp>
    </p:spTree>
    <p:extLst>
      <p:ext uri="{BB962C8B-B14F-4D97-AF65-F5344CB8AC3E}">
        <p14:creationId xmlns:p14="http://schemas.microsoft.com/office/powerpoint/2010/main" val="3080850655"/>
      </p:ext>
    </p:extLst>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27584" y="404664"/>
            <a:ext cx="7772400" cy="1538286"/>
          </a:xfrm>
        </p:spPr>
        <p:txBody>
          <a:bodyPr/>
          <a:lstStyle/>
          <a:p>
            <a:r>
              <a:rPr lang="zh-CN" altLang="en-US" dirty="0" smtClean="0"/>
              <a:t>公开密钥算法</a:t>
            </a:r>
            <a:endParaRPr lang="zh-CN" altLang="en-US" dirty="0"/>
          </a:p>
        </p:txBody>
      </p:sp>
      <p:sp>
        <p:nvSpPr>
          <p:cNvPr id="3" name="副标题 2"/>
          <p:cNvSpPr>
            <a:spLocks noGrp="1"/>
          </p:cNvSpPr>
          <p:nvPr>
            <p:ph type="subTitle" idx="1"/>
          </p:nvPr>
        </p:nvSpPr>
        <p:spPr>
          <a:xfrm>
            <a:off x="687716" y="2643182"/>
            <a:ext cx="7844724" cy="3450114"/>
          </a:xfrm>
        </p:spPr>
        <p:txBody>
          <a:bodyPr>
            <a:normAutofit fontScale="92500" lnSpcReduction="20000"/>
          </a:bodyPr>
          <a:lstStyle/>
          <a:p>
            <a:pPr>
              <a:buFont typeface="Arial" pitchFamily="34" charset="0"/>
              <a:buChar char="•"/>
            </a:pPr>
            <a:r>
              <a:rPr lang="zh-CN" altLang="en-US" dirty="0" smtClean="0">
                <a:solidFill>
                  <a:schemeClr val="tx1"/>
                </a:solidFill>
              </a:rPr>
              <a:t>公钥密码算法解决的问题</a:t>
            </a:r>
            <a:endParaRPr lang="en-US" altLang="zh-CN" dirty="0" smtClean="0">
              <a:solidFill>
                <a:schemeClr val="tx1"/>
              </a:solidFill>
            </a:endParaRPr>
          </a:p>
          <a:p>
            <a:pPr>
              <a:buFont typeface="Arial" pitchFamily="34" charset="0"/>
              <a:buChar char="•"/>
            </a:pPr>
            <a:r>
              <a:rPr lang="en-US" altLang="zh-CN" dirty="0" err="1" smtClean="0">
                <a:solidFill>
                  <a:schemeClr val="tx1"/>
                </a:solidFill>
              </a:rPr>
              <a:t>Diffie</a:t>
            </a:r>
            <a:r>
              <a:rPr lang="en-US" altLang="zh-CN" dirty="0" smtClean="0">
                <a:solidFill>
                  <a:schemeClr val="tx1"/>
                </a:solidFill>
              </a:rPr>
              <a:t>-Hellman</a:t>
            </a:r>
            <a:r>
              <a:rPr lang="zh-CN" altLang="en-US" dirty="0" smtClean="0">
                <a:solidFill>
                  <a:schemeClr val="tx1"/>
                </a:solidFill>
              </a:rPr>
              <a:t>算法</a:t>
            </a:r>
            <a:endParaRPr lang="en-US" altLang="zh-CN" dirty="0" smtClean="0">
              <a:solidFill>
                <a:schemeClr val="tx1"/>
              </a:solidFill>
            </a:endParaRPr>
          </a:p>
          <a:p>
            <a:pPr>
              <a:buFont typeface="Arial" pitchFamily="34" charset="0"/>
              <a:buChar char="•"/>
            </a:pPr>
            <a:r>
              <a:rPr lang="en-US" altLang="zh-CN" dirty="0" err="1" smtClean="0">
                <a:solidFill>
                  <a:schemeClr val="tx1"/>
                </a:solidFill>
              </a:rPr>
              <a:t>ElGamal</a:t>
            </a:r>
            <a:r>
              <a:rPr lang="zh-CN" altLang="en-US" dirty="0" smtClean="0">
                <a:solidFill>
                  <a:schemeClr val="tx1"/>
                </a:solidFill>
              </a:rPr>
              <a:t>算法</a:t>
            </a:r>
            <a:endParaRPr lang="en-US" altLang="zh-CN" dirty="0" smtClean="0">
              <a:solidFill>
                <a:schemeClr val="tx1"/>
              </a:solidFill>
            </a:endParaRPr>
          </a:p>
          <a:p>
            <a:pPr>
              <a:buFont typeface="Arial" pitchFamily="34" charset="0"/>
              <a:buChar char="•"/>
            </a:pPr>
            <a:r>
              <a:rPr lang="en-US" altLang="zh-CN" dirty="0" err="1" smtClean="0">
                <a:solidFill>
                  <a:schemeClr val="tx1"/>
                </a:solidFill>
              </a:rPr>
              <a:t>Merkle</a:t>
            </a:r>
            <a:r>
              <a:rPr lang="en-US" altLang="zh-CN" dirty="0" smtClean="0">
                <a:solidFill>
                  <a:schemeClr val="tx1"/>
                </a:solidFill>
              </a:rPr>
              <a:t>-Hellman</a:t>
            </a:r>
            <a:r>
              <a:rPr lang="zh-CN" altLang="en-US" dirty="0" smtClean="0">
                <a:solidFill>
                  <a:schemeClr val="tx1"/>
                </a:solidFill>
              </a:rPr>
              <a:t>算法</a:t>
            </a:r>
            <a:endParaRPr lang="en-US" altLang="zh-CN" dirty="0" smtClean="0">
              <a:solidFill>
                <a:schemeClr val="tx1"/>
              </a:solidFill>
            </a:endParaRPr>
          </a:p>
          <a:p>
            <a:pPr>
              <a:buFont typeface="Arial" pitchFamily="34" charset="0"/>
              <a:buChar char="•"/>
            </a:pPr>
            <a:r>
              <a:rPr lang="en-US" altLang="zh-CN" dirty="0" smtClean="0">
                <a:solidFill>
                  <a:schemeClr val="tx1"/>
                </a:solidFill>
              </a:rPr>
              <a:t>RSA</a:t>
            </a:r>
            <a:r>
              <a:rPr lang="zh-CN" altLang="en-US" dirty="0" smtClean="0">
                <a:solidFill>
                  <a:schemeClr val="tx1"/>
                </a:solidFill>
              </a:rPr>
              <a:t>算法</a:t>
            </a:r>
            <a:endParaRPr lang="en-US" altLang="zh-CN" dirty="0" smtClean="0">
              <a:solidFill>
                <a:schemeClr val="tx1"/>
              </a:solidFill>
            </a:endParaRPr>
          </a:p>
          <a:p>
            <a:pPr>
              <a:buFont typeface="Arial" pitchFamily="34" charset="0"/>
              <a:buChar char="•"/>
            </a:pPr>
            <a:r>
              <a:rPr lang="zh-CN" altLang="en-US" dirty="0" smtClean="0">
                <a:solidFill>
                  <a:schemeClr val="tx1"/>
                </a:solidFill>
              </a:rPr>
              <a:t>椭圆曲线算法</a:t>
            </a:r>
            <a:endParaRPr lang="en-US" altLang="zh-CN" dirty="0" smtClean="0">
              <a:solidFill>
                <a:schemeClr val="tx1"/>
              </a:solidFill>
            </a:endParaRPr>
          </a:p>
          <a:p>
            <a:pPr>
              <a:buFont typeface="Arial" pitchFamily="34" charset="0"/>
              <a:buChar char="•"/>
            </a:pPr>
            <a:r>
              <a:rPr lang="zh-CN" altLang="en-US" dirty="0" smtClean="0">
                <a:solidFill>
                  <a:schemeClr val="tx1"/>
                </a:solidFill>
              </a:rPr>
              <a:t>签名算法</a:t>
            </a:r>
            <a:endParaRPr lang="en-US" altLang="zh-CN" dirty="0" smtClean="0">
              <a:solidFill>
                <a:schemeClr val="tx1"/>
              </a:solidFill>
            </a:endParaRPr>
          </a:p>
        </p:txBody>
      </p:sp>
    </p:spTree>
    <p:extLst>
      <p:ext uri="{BB962C8B-B14F-4D97-AF65-F5344CB8AC3E}">
        <p14:creationId xmlns:p14="http://schemas.microsoft.com/office/powerpoint/2010/main" val="6771864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p:txBody>
          <a:bodyPr/>
          <a:lstStyle/>
          <a:p>
            <a:pPr eaLnBrk="1" hangingPunct="1"/>
            <a:r>
              <a:rPr lang="zh-CN" altLang="en-US" dirty="0" smtClean="0"/>
              <a:t>公开密钥算法</a:t>
            </a:r>
          </a:p>
        </p:txBody>
      </p:sp>
      <p:sp>
        <p:nvSpPr>
          <p:cNvPr id="1032" name="Rectangle 3"/>
          <p:cNvSpPr>
            <a:spLocks noGrp="1" noChangeArrowheads="1"/>
          </p:cNvSpPr>
          <p:nvPr>
            <p:ph type="body" idx="1"/>
          </p:nvPr>
        </p:nvSpPr>
        <p:spPr>
          <a:xfrm>
            <a:off x="685800" y="1981200"/>
            <a:ext cx="7772400" cy="762000"/>
          </a:xfrm>
        </p:spPr>
        <p:txBody>
          <a:bodyPr/>
          <a:lstStyle/>
          <a:p>
            <a:pPr eaLnBrk="1" hangingPunct="1"/>
            <a:r>
              <a:rPr lang="zh-CN" altLang="en-US" dirty="0" smtClean="0"/>
              <a:t>对称密码的最大问题：密钥交换</a:t>
            </a:r>
          </a:p>
        </p:txBody>
      </p:sp>
      <p:grpSp>
        <p:nvGrpSpPr>
          <p:cNvPr id="2" name="Group 29"/>
          <p:cNvGrpSpPr>
            <a:grpSpLocks/>
          </p:cNvGrpSpPr>
          <p:nvPr/>
        </p:nvGrpSpPr>
        <p:grpSpPr bwMode="auto">
          <a:xfrm>
            <a:off x="762000" y="2667000"/>
            <a:ext cx="7677150" cy="3429000"/>
            <a:chOff x="480" y="1392"/>
            <a:chExt cx="4836" cy="2160"/>
          </a:xfrm>
        </p:grpSpPr>
        <p:graphicFrame>
          <p:nvGraphicFramePr>
            <p:cNvPr id="1026" name="Object 5"/>
            <p:cNvGraphicFramePr>
              <a:graphicFrameLocks noChangeAspect="1"/>
            </p:cNvGraphicFramePr>
            <p:nvPr/>
          </p:nvGraphicFramePr>
          <p:xfrm>
            <a:off x="480" y="2304"/>
            <a:ext cx="360" cy="600"/>
          </p:xfrm>
          <a:graphic>
            <a:graphicData uri="http://schemas.openxmlformats.org/presentationml/2006/ole">
              <mc:AlternateContent xmlns:mc="http://schemas.openxmlformats.org/markup-compatibility/2006">
                <mc:Choice xmlns:v="urn:schemas-microsoft-com:vml" Requires="v">
                  <p:oleObj spid="_x0000_s22620" name="位图图像" r:id="rId4" imgW="571731" imgH="952633" progId="PBrush">
                    <p:embed/>
                  </p:oleObj>
                </mc:Choice>
                <mc:Fallback>
                  <p:oleObj name="位图图像" r:id="rId4" imgW="571731" imgH="952633" progId="PBrush">
                    <p:embed/>
                    <p:pic>
                      <p:nvPicPr>
                        <p:cNvPr id="0" name=""/>
                        <p:cNvPicPr>
                          <a:picLocks noChangeAspect="1" noChangeArrowheads="1"/>
                        </p:cNvPicPr>
                        <p:nvPr/>
                      </p:nvPicPr>
                      <p:blipFill>
                        <a:blip r:embed="rId5">
                          <a:clrChange>
                            <a:clrFrom>
                              <a:srgbClr val="80FFFF"/>
                            </a:clrFrom>
                            <a:clrTo>
                              <a:srgbClr val="80FFFF">
                                <a:alpha val="0"/>
                              </a:srgbClr>
                            </a:clrTo>
                          </a:clrChange>
                          <a:extLst>
                            <a:ext uri="{28A0092B-C50C-407E-A947-70E740481C1C}">
                              <a14:useLocalDpi xmlns:a14="http://schemas.microsoft.com/office/drawing/2010/main" val="0"/>
                            </a:ext>
                          </a:extLst>
                        </a:blip>
                        <a:srcRect/>
                        <a:stretch>
                          <a:fillRect/>
                        </a:stretch>
                      </p:blipFill>
                      <p:spPr bwMode="auto">
                        <a:xfrm>
                          <a:off x="480" y="2304"/>
                          <a:ext cx="360"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6"/>
            <p:cNvGraphicFramePr>
              <a:graphicFrameLocks noChangeAspect="1"/>
            </p:cNvGraphicFramePr>
            <p:nvPr/>
          </p:nvGraphicFramePr>
          <p:xfrm>
            <a:off x="4896" y="2256"/>
            <a:ext cx="420" cy="636"/>
          </p:xfrm>
          <a:graphic>
            <a:graphicData uri="http://schemas.openxmlformats.org/presentationml/2006/ole">
              <mc:AlternateContent xmlns:mc="http://schemas.openxmlformats.org/markup-compatibility/2006">
                <mc:Choice xmlns:v="urn:schemas-microsoft-com:vml" Requires="v">
                  <p:oleObj spid="_x0000_s22621" name="位图图像" r:id="rId6" imgW="666667" imgH="1009791" progId="PBrush">
                    <p:embed/>
                  </p:oleObj>
                </mc:Choice>
                <mc:Fallback>
                  <p:oleObj name="位图图像" r:id="rId6" imgW="666667" imgH="1009791" progId="PBrush">
                    <p:embed/>
                    <p:pic>
                      <p:nvPicPr>
                        <p:cNvPr id="0" name=""/>
                        <p:cNvPicPr>
                          <a:picLocks noChangeAspect="1" noChangeArrowheads="1"/>
                        </p:cNvPicPr>
                        <p:nvPr/>
                      </p:nvPicPr>
                      <p:blipFill>
                        <a:blip r:embed="rId7">
                          <a:clrChange>
                            <a:clrFrom>
                              <a:srgbClr val="80FFFF"/>
                            </a:clrFrom>
                            <a:clrTo>
                              <a:srgbClr val="80FFFF">
                                <a:alpha val="0"/>
                              </a:srgbClr>
                            </a:clrTo>
                          </a:clrChange>
                          <a:extLst>
                            <a:ext uri="{28A0092B-C50C-407E-A947-70E740481C1C}">
                              <a14:useLocalDpi xmlns:a14="http://schemas.microsoft.com/office/drawing/2010/main" val="0"/>
                            </a:ext>
                          </a:extLst>
                        </a:blip>
                        <a:srcRect/>
                        <a:stretch>
                          <a:fillRect/>
                        </a:stretch>
                      </p:blipFill>
                      <p:spPr bwMode="auto">
                        <a:xfrm>
                          <a:off x="4896" y="2256"/>
                          <a:ext cx="420" cy="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7"/>
            <p:cNvGraphicFramePr>
              <a:graphicFrameLocks noChangeAspect="1"/>
            </p:cNvGraphicFramePr>
            <p:nvPr/>
          </p:nvGraphicFramePr>
          <p:xfrm>
            <a:off x="2592" y="1392"/>
            <a:ext cx="414" cy="666"/>
          </p:xfrm>
          <a:graphic>
            <a:graphicData uri="http://schemas.openxmlformats.org/presentationml/2006/ole">
              <mc:AlternateContent xmlns:mc="http://schemas.openxmlformats.org/markup-compatibility/2006">
                <mc:Choice xmlns:v="urn:schemas-microsoft-com:vml" Requires="v">
                  <p:oleObj spid="_x0000_s22622" name="位图图像" r:id="rId8" imgW="657317" imgH="1057423" progId="PBrush">
                    <p:embed/>
                  </p:oleObj>
                </mc:Choice>
                <mc:Fallback>
                  <p:oleObj name="位图图像" r:id="rId8" imgW="657317" imgH="1057423" progId="PBrush">
                    <p:embed/>
                    <p:pic>
                      <p:nvPicPr>
                        <p:cNvPr id="0" name=""/>
                        <p:cNvPicPr>
                          <a:picLocks noChangeAspect="1" noChangeArrowheads="1"/>
                        </p:cNvPicPr>
                        <p:nvPr/>
                      </p:nvPicPr>
                      <p:blipFill>
                        <a:blip r:embed="rId9">
                          <a:clrChange>
                            <a:clrFrom>
                              <a:srgbClr val="80FFFF"/>
                            </a:clrFrom>
                            <a:clrTo>
                              <a:srgbClr val="80FFFF">
                                <a:alpha val="0"/>
                              </a:srgbClr>
                            </a:clrTo>
                          </a:clrChange>
                          <a:extLst>
                            <a:ext uri="{28A0092B-C50C-407E-A947-70E740481C1C}">
                              <a14:useLocalDpi xmlns:a14="http://schemas.microsoft.com/office/drawing/2010/main" val="0"/>
                            </a:ext>
                          </a:extLst>
                        </a:blip>
                        <a:srcRect/>
                        <a:stretch>
                          <a:fillRect/>
                        </a:stretch>
                      </p:blipFill>
                      <p:spPr bwMode="auto">
                        <a:xfrm>
                          <a:off x="2592" y="1392"/>
                          <a:ext cx="414" cy="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 name="AutoShape 8"/>
            <p:cNvSpPr>
              <a:spLocks noChangeArrowheads="1"/>
            </p:cNvSpPr>
            <p:nvPr/>
          </p:nvSpPr>
          <p:spPr bwMode="auto">
            <a:xfrm>
              <a:off x="864" y="2496"/>
              <a:ext cx="336" cy="288"/>
            </a:xfrm>
            <a:prstGeom prst="flowChartDocument">
              <a:avLst/>
            </a:prstGeom>
            <a:solidFill>
              <a:srgbClr val="CCFFFF"/>
            </a:solidFill>
            <a:ln w="9525">
              <a:solidFill>
                <a:schemeClr val="tx1"/>
              </a:solidFill>
              <a:miter lim="800000"/>
              <a:headEnd/>
              <a:tailEnd/>
            </a:ln>
          </p:spPr>
          <p:txBody>
            <a:bodyPr wrap="none" anchor="ctr"/>
            <a:lstStyle/>
            <a:p>
              <a:r>
                <a:rPr lang="en-US" altLang="zh-CN" sz="1600" b="1">
                  <a:solidFill>
                    <a:srgbClr val="000099"/>
                  </a:solidFill>
                </a:rPr>
                <a:t>Hello</a:t>
              </a:r>
            </a:p>
          </p:txBody>
        </p:sp>
        <p:sp>
          <p:nvSpPr>
            <p:cNvPr id="1035" name="Line 9"/>
            <p:cNvSpPr>
              <a:spLocks noChangeShapeType="1"/>
            </p:cNvSpPr>
            <p:nvPr/>
          </p:nvSpPr>
          <p:spPr bwMode="auto">
            <a:xfrm>
              <a:off x="1296" y="2640"/>
              <a:ext cx="144" cy="0"/>
            </a:xfrm>
            <a:prstGeom prst="line">
              <a:avLst/>
            </a:prstGeom>
            <a:noFill/>
            <a:ln w="28575">
              <a:solidFill>
                <a:schemeClr val="tx1"/>
              </a:solidFill>
              <a:round/>
              <a:headEnd/>
              <a:tailEnd type="triangle" w="med" len="lg"/>
            </a:ln>
          </p:spPr>
          <p:txBody>
            <a:bodyPr/>
            <a:lstStyle/>
            <a:p>
              <a:endParaRPr lang="zh-CN" altLang="en-US"/>
            </a:p>
          </p:txBody>
        </p:sp>
        <p:sp>
          <p:nvSpPr>
            <p:cNvPr id="1036" name="AutoShape 10"/>
            <p:cNvSpPr>
              <a:spLocks noChangeArrowheads="1"/>
            </p:cNvSpPr>
            <p:nvPr/>
          </p:nvSpPr>
          <p:spPr bwMode="auto">
            <a:xfrm>
              <a:off x="4560" y="2496"/>
              <a:ext cx="336" cy="288"/>
            </a:xfrm>
            <a:prstGeom prst="flowChartDocument">
              <a:avLst/>
            </a:prstGeom>
            <a:solidFill>
              <a:srgbClr val="CCFFFF"/>
            </a:solidFill>
            <a:ln w="9525">
              <a:solidFill>
                <a:schemeClr val="tx1"/>
              </a:solidFill>
              <a:miter lim="800000"/>
              <a:headEnd/>
              <a:tailEnd/>
            </a:ln>
          </p:spPr>
          <p:txBody>
            <a:bodyPr wrap="none" anchor="ctr"/>
            <a:lstStyle/>
            <a:p>
              <a:r>
                <a:rPr lang="en-US" altLang="zh-CN" sz="1600" b="1">
                  <a:solidFill>
                    <a:srgbClr val="000099"/>
                  </a:solidFill>
                </a:rPr>
                <a:t>Hello</a:t>
              </a:r>
            </a:p>
          </p:txBody>
        </p:sp>
        <p:sp>
          <p:nvSpPr>
            <p:cNvPr id="1037" name="Line 11"/>
            <p:cNvSpPr>
              <a:spLocks noChangeShapeType="1"/>
            </p:cNvSpPr>
            <p:nvPr/>
          </p:nvSpPr>
          <p:spPr bwMode="auto">
            <a:xfrm flipV="1">
              <a:off x="2784" y="2064"/>
              <a:ext cx="0" cy="576"/>
            </a:xfrm>
            <a:prstGeom prst="line">
              <a:avLst/>
            </a:prstGeom>
            <a:noFill/>
            <a:ln w="28575">
              <a:solidFill>
                <a:srgbClr val="FF0000"/>
              </a:solidFill>
              <a:round/>
              <a:headEnd/>
              <a:tailEnd type="triangle" w="med" len="lg"/>
            </a:ln>
          </p:spPr>
          <p:txBody>
            <a:bodyPr/>
            <a:lstStyle/>
            <a:p>
              <a:endParaRPr lang="zh-CN" altLang="en-US"/>
            </a:p>
          </p:txBody>
        </p:sp>
        <p:sp>
          <p:nvSpPr>
            <p:cNvPr id="1038" name="AutoShape 12"/>
            <p:cNvSpPr>
              <a:spLocks noChangeArrowheads="1"/>
            </p:cNvSpPr>
            <p:nvPr/>
          </p:nvSpPr>
          <p:spPr bwMode="auto">
            <a:xfrm>
              <a:off x="1440" y="2496"/>
              <a:ext cx="576" cy="288"/>
            </a:xfrm>
            <a:prstGeom prst="cube">
              <a:avLst>
                <a:gd name="adj" fmla="val 11806"/>
              </a:avLst>
            </a:prstGeom>
            <a:solidFill>
              <a:srgbClr val="FFFFFF"/>
            </a:solidFill>
            <a:ln w="12700">
              <a:solidFill>
                <a:schemeClr val="tx1"/>
              </a:solidFill>
              <a:miter lim="800000"/>
              <a:headEnd/>
              <a:tailEnd type="none" w="med" len="lg"/>
            </a:ln>
          </p:spPr>
          <p:txBody>
            <a:bodyPr wrap="none" anchor="ctr"/>
            <a:lstStyle/>
            <a:p>
              <a:r>
                <a:rPr lang="zh-CN" altLang="en-US" sz="2000">
                  <a:solidFill>
                    <a:srgbClr val="003300"/>
                  </a:solidFill>
                  <a:ea typeface="楷体_GB2312" pitchFamily="49" charset="-122"/>
                </a:rPr>
                <a:t>加密机</a:t>
              </a:r>
            </a:p>
          </p:txBody>
        </p:sp>
        <p:sp>
          <p:nvSpPr>
            <p:cNvPr id="1039" name="AutoShape 13"/>
            <p:cNvSpPr>
              <a:spLocks noChangeArrowheads="1"/>
            </p:cNvSpPr>
            <p:nvPr/>
          </p:nvSpPr>
          <p:spPr bwMode="auto">
            <a:xfrm>
              <a:off x="3744" y="2496"/>
              <a:ext cx="576" cy="288"/>
            </a:xfrm>
            <a:prstGeom prst="cube">
              <a:avLst>
                <a:gd name="adj" fmla="val 11806"/>
              </a:avLst>
            </a:prstGeom>
            <a:solidFill>
              <a:srgbClr val="FFFFFF"/>
            </a:solidFill>
            <a:ln w="12700">
              <a:solidFill>
                <a:schemeClr val="tx1"/>
              </a:solidFill>
              <a:miter lim="800000"/>
              <a:headEnd/>
              <a:tailEnd type="none" w="med" len="lg"/>
            </a:ln>
          </p:spPr>
          <p:txBody>
            <a:bodyPr wrap="none" anchor="ctr"/>
            <a:lstStyle/>
            <a:p>
              <a:r>
                <a:rPr lang="zh-CN" altLang="en-US" sz="2000">
                  <a:solidFill>
                    <a:srgbClr val="003300"/>
                  </a:solidFill>
                  <a:ea typeface="楷体_GB2312" pitchFamily="49" charset="-122"/>
                </a:rPr>
                <a:t>解密机</a:t>
              </a:r>
            </a:p>
          </p:txBody>
        </p:sp>
        <p:sp>
          <p:nvSpPr>
            <p:cNvPr id="1040" name="Line 14"/>
            <p:cNvSpPr>
              <a:spLocks noChangeShapeType="1"/>
            </p:cNvSpPr>
            <p:nvPr/>
          </p:nvSpPr>
          <p:spPr bwMode="auto">
            <a:xfrm>
              <a:off x="4368" y="2640"/>
              <a:ext cx="144" cy="0"/>
            </a:xfrm>
            <a:prstGeom prst="line">
              <a:avLst/>
            </a:prstGeom>
            <a:noFill/>
            <a:ln w="28575">
              <a:solidFill>
                <a:schemeClr val="tx1"/>
              </a:solidFill>
              <a:round/>
              <a:headEnd/>
              <a:tailEnd type="triangle" w="med" len="lg"/>
            </a:ln>
          </p:spPr>
          <p:txBody>
            <a:bodyPr/>
            <a:lstStyle/>
            <a:p>
              <a:endParaRPr lang="zh-CN" altLang="en-US"/>
            </a:p>
          </p:txBody>
        </p:sp>
        <p:sp>
          <p:nvSpPr>
            <p:cNvPr id="1041" name="Line 15"/>
            <p:cNvSpPr>
              <a:spLocks noChangeShapeType="1"/>
            </p:cNvSpPr>
            <p:nvPr/>
          </p:nvSpPr>
          <p:spPr bwMode="auto">
            <a:xfrm>
              <a:off x="2544" y="2640"/>
              <a:ext cx="624" cy="0"/>
            </a:xfrm>
            <a:prstGeom prst="line">
              <a:avLst/>
            </a:prstGeom>
            <a:noFill/>
            <a:ln w="28575">
              <a:solidFill>
                <a:srgbClr val="008000"/>
              </a:solidFill>
              <a:round/>
              <a:headEnd/>
              <a:tailEnd type="triangle" w="med" len="lg"/>
            </a:ln>
          </p:spPr>
          <p:txBody>
            <a:bodyPr/>
            <a:lstStyle/>
            <a:p>
              <a:endParaRPr lang="zh-CN" altLang="en-US"/>
            </a:p>
          </p:txBody>
        </p:sp>
        <p:sp>
          <p:nvSpPr>
            <p:cNvPr id="1042" name="AutoShape 16"/>
            <p:cNvSpPr>
              <a:spLocks noChangeArrowheads="1"/>
            </p:cNvSpPr>
            <p:nvPr/>
          </p:nvSpPr>
          <p:spPr bwMode="auto">
            <a:xfrm>
              <a:off x="3168" y="2496"/>
              <a:ext cx="336" cy="288"/>
            </a:xfrm>
            <a:prstGeom prst="flowChartDocument">
              <a:avLst/>
            </a:prstGeom>
            <a:solidFill>
              <a:srgbClr val="CCFFFF"/>
            </a:solidFill>
            <a:ln w="9525">
              <a:solidFill>
                <a:schemeClr val="tx1"/>
              </a:solidFill>
              <a:miter lim="800000"/>
              <a:headEnd/>
              <a:tailEnd/>
            </a:ln>
          </p:spPr>
          <p:txBody>
            <a:bodyPr wrap="none" anchor="ctr"/>
            <a:lstStyle/>
            <a:p>
              <a:r>
                <a:rPr lang="en-US" altLang="zh-CN" sz="1200" b="1">
                  <a:solidFill>
                    <a:srgbClr val="A50021"/>
                  </a:solidFill>
                </a:rPr>
                <a:t>@#^$&amp;</a:t>
              </a:r>
            </a:p>
          </p:txBody>
        </p:sp>
        <p:sp>
          <p:nvSpPr>
            <p:cNvPr id="1043" name="AutoShape 17"/>
            <p:cNvSpPr>
              <a:spLocks noChangeArrowheads="1"/>
            </p:cNvSpPr>
            <p:nvPr/>
          </p:nvSpPr>
          <p:spPr bwMode="auto">
            <a:xfrm>
              <a:off x="2208" y="2496"/>
              <a:ext cx="336" cy="288"/>
            </a:xfrm>
            <a:prstGeom prst="flowChartDocument">
              <a:avLst/>
            </a:prstGeom>
            <a:solidFill>
              <a:srgbClr val="CCFFFF"/>
            </a:solidFill>
            <a:ln w="9525">
              <a:solidFill>
                <a:schemeClr val="tx1"/>
              </a:solidFill>
              <a:miter lim="800000"/>
              <a:headEnd/>
              <a:tailEnd/>
            </a:ln>
          </p:spPr>
          <p:txBody>
            <a:bodyPr wrap="none" anchor="ctr"/>
            <a:lstStyle/>
            <a:p>
              <a:r>
                <a:rPr lang="en-US" altLang="zh-CN" sz="1200" b="1">
                  <a:solidFill>
                    <a:srgbClr val="A50021"/>
                  </a:solidFill>
                </a:rPr>
                <a:t>@#^$&amp;</a:t>
              </a:r>
            </a:p>
          </p:txBody>
        </p:sp>
        <p:sp>
          <p:nvSpPr>
            <p:cNvPr id="1044" name="AutoShape 18"/>
            <p:cNvSpPr>
              <a:spLocks noChangeArrowheads="1"/>
            </p:cNvSpPr>
            <p:nvPr/>
          </p:nvSpPr>
          <p:spPr bwMode="auto">
            <a:xfrm>
              <a:off x="2976" y="1632"/>
              <a:ext cx="336" cy="288"/>
            </a:xfrm>
            <a:prstGeom prst="flowChartDocument">
              <a:avLst/>
            </a:prstGeom>
            <a:solidFill>
              <a:srgbClr val="CCFFFF"/>
            </a:solidFill>
            <a:ln w="9525">
              <a:solidFill>
                <a:schemeClr val="tx1"/>
              </a:solidFill>
              <a:miter lim="800000"/>
              <a:headEnd/>
              <a:tailEnd/>
            </a:ln>
          </p:spPr>
          <p:txBody>
            <a:bodyPr wrap="none" anchor="ctr"/>
            <a:lstStyle/>
            <a:p>
              <a:r>
                <a:rPr lang="en-US" altLang="zh-CN" sz="1200" b="1">
                  <a:solidFill>
                    <a:srgbClr val="A50021"/>
                  </a:solidFill>
                </a:rPr>
                <a:t>@#^$&amp;</a:t>
              </a:r>
            </a:p>
          </p:txBody>
        </p:sp>
        <p:sp>
          <p:nvSpPr>
            <p:cNvPr id="1045" name="Line 19"/>
            <p:cNvSpPr>
              <a:spLocks noChangeShapeType="1"/>
            </p:cNvSpPr>
            <p:nvPr/>
          </p:nvSpPr>
          <p:spPr bwMode="auto">
            <a:xfrm>
              <a:off x="2064" y="2640"/>
              <a:ext cx="144" cy="0"/>
            </a:xfrm>
            <a:prstGeom prst="line">
              <a:avLst/>
            </a:prstGeom>
            <a:noFill/>
            <a:ln w="28575">
              <a:solidFill>
                <a:schemeClr val="tx1"/>
              </a:solidFill>
              <a:round/>
              <a:headEnd/>
              <a:tailEnd type="triangle" w="med" len="lg"/>
            </a:ln>
          </p:spPr>
          <p:txBody>
            <a:bodyPr/>
            <a:lstStyle/>
            <a:p>
              <a:endParaRPr lang="zh-CN" altLang="en-US"/>
            </a:p>
          </p:txBody>
        </p:sp>
        <p:sp>
          <p:nvSpPr>
            <p:cNvPr id="1046" name="Line 20"/>
            <p:cNvSpPr>
              <a:spLocks noChangeShapeType="1"/>
            </p:cNvSpPr>
            <p:nvPr/>
          </p:nvSpPr>
          <p:spPr bwMode="auto">
            <a:xfrm>
              <a:off x="3552" y="2640"/>
              <a:ext cx="144" cy="0"/>
            </a:xfrm>
            <a:prstGeom prst="line">
              <a:avLst/>
            </a:prstGeom>
            <a:noFill/>
            <a:ln w="28575">
              <a:solidFill>
                <a:schemeClr val="tx1"/>
              </a:solidFill>
              <a:round/>
              <a:headEnd/>
              <a:tailEnd type="triangle" w="med" len="lg"/>
            </a:ln>
          </p:spPr>
          <p:txBody>
            <a:bodyPr/>
            <a:lstStyle/>
            <a:p>
              <a:endParaRPr lang="zh-CN" altLang="en-US"/>
            </a:p>
          </p:txBody>
        </p:sp>
        <p:sp>
          <p:nvSpPr>
            <p:cNvPr id="1047" name="AutoShape 21"/>
            <p:cNvSpPr>
              <a:spLocks noChangeArrowheads="1"/>
            </p:cNvSpPr>
            <p:nvPr/>
          </p:nvSpPr>
          <p:spPr bwMode="auto">
            <a:xfrm>
              <a:off x="1440" y="3264"/>
              <a:ext cx="528" cy="288"/>
            </a:xfrm>
            <a:prstGeom prst="flowChartMagneticDisk">
              <a:avLst/>
            </a:prstGeom>
            <a:solidFill>
              <a:srgbClr val="FFFFFF"/>
            </a:solidFill>
            <a:ln w="12700">
              <a:solidFill>
                <a:schemeClr val="tx1"/>
              </a:solidFill>
              <a:round/>
              <a:headEnd/>
              <a:tailEnd type="none" w="med" len="lg"/>
            </a:ln>
          </p:spPr>
          <p:txBody>
            <a:bodyPr wrap="none" anchor="ctr"/>
            <a:lstStyle/>
            <a:p>
              <a:r>
                <a:rPr lang="zh-CN" altLang="en-US" sz="1600">
                  <a:solidFill>
                    <a:srgbClr val="003300"/>
                  </a:solidFill>
                </a:rPr>
                <a:t>密钥源</a:t>
              </a:r>
            </a:p>
          </p:txBody>
        </p:sp>
        <p:sp>
          <p:nvSpPr>
            <p:cNvPr id="1048" name="Line 22"/>
            <p:cNvSpPr>
              <a:spLocks noChangeShapeType="1"/>
            </p:cNvSpPr>
            <p:nvPr/>
          </p:nvSpPr>
          <p:spPr bwMode="auto">
            <a:xfrm flipV="1">
              <a:off x="1728" y="2832"/>
              <a:ext cx="0" cy="480"/>
            </a:xfrm>
            <a:prstGeom prst="line">
              <a:avLst/>
            </a:prstGeom>
            <a:noFill/>
            <a:ln w="28575">
              <a:solidFill>
                <a:schemeClr val="tx1"/>
              </a:solidFill>
              <a:round/>
              <a:headEnd/>
              <a:tailEnd type="triangle" w="med" len="lg"/>
            </a:ln>
          </p:spPr>
          <p:txBody>
            <a:bodyPr/>
            <a:lstStyle/>
            <a:p>
              <a:endParaRPr lang="zh-CN" altLang="en-US"/>
            </a:p>
          </p:txBody>
        </p:sp>
        <p:sp>
          <p:nvSpPr>
            <p:cNvPr id="1049" name="Line 23"/>
            <p:cNvSpPr>
              <a:spLocks noChangeShapeType="1"/>
            </p:cNvSpPr>
            <p:nvPr/>
          </p:nvSpPr>
          <p:spPr bwMode="auto">
            <a:xfrm>
              <a:off x="2016" y="3408"/>
              <a:ext cx="2016" cy="0"/>
            </a:xfrm>
            <a:prstGeom prst="line">
              <a:avLst/>
            </a:prstGeom>
            <a:noFill/>
            <a:ln w="28575">
              <a:solidFill>
                <a:srgbClr val="0000FF"/>
              </a:solidFill>
              <a:round/>
              <a:headEnd/>
              <a:tailEnd type="none" w="med" len="lg"/>
            </a:ln>
          </p:spPr>
          <p:txBody>
            <a:bodyPr/>
            <a:lstStyle/>
            <a:p>
              <a:endParaRPr lang="zh-CN" altLang="en-US"/>
            </a:p>
          </p:txBody>
        </p:sp>
        <p:sp>
          <p:nvSpPr>
            <p:cNvPr id="1050" name="Line 24"/>
            <p:cNvSpPr>
              <a:spLocks noChangeShapeType="1"/>
            </p:cNvSpPr>
            <p:nvPr/>
          </p:nvSpPr>
          <p:spPr bwMode="auto">
            <a:xfrm flipV="1">
              <a:off x="4032" y="2880"/>
              <a:ext cx="0" cy="528"/>
            </a:xfrm>
            <a:prstGeom prst="line">
              <a:avLst/>
            </a:prstGeom>
            <a:noFill/>
            <a:ln w="28575">
              <a:solidFill>
                <a:srgbClr val="0000FF"/>
              </a:solidFill>
              <a:round/>
              <a:headEnd/>
              <a:tailEnd type="triangle" w="med" len="lg"/>
            </a:ln>
          </p:spPr>
          <p:txBody>
            <a:bodyPr/>
            <a:lstStyle/>
            <a:p>
              <a:endParaRPr lang="zh-CN" altLang="en-US"/>
            </a:p>
          </p:txBody>
        </p:sp>
        <p:graphicFrame>
          <p:nvGraphicFramePr>
            <p:cNvPr id="1029" name="Object 25"/>
            <p:cNvGraphicFramePr>
              <a:graphicFrameLocks noChangeAspect="1"/>
            </p:cNvGraphicFramePr>
            <p:nvPr/>
          </p:nvGraphicFramePr>
          <p:xfrm>
            <a:off x="2064" y="3312"/>
            <a:ext cx="1944" cy="216"/>
          </p:xfrm>
          <a:graphic>
            <a:graphicData uri="http://schemas.openxmlformats.org/presentationml/2006/ole">
              <mc:AlternateContent xmlns:mc="http://schemas.openxmlformats.org/markup-compatibility/2006">
                <mc:Choice xmlns:v="urn:schemas-microsoft-com:vml" Requires="v">
                  <p:oleObj spid="_x0000_s22623" name="位图图像" r:id="rId10" imgW="3086531" imgH="343039" progId="PBrush">
                    <p:embed/>
                  </p:oleObj>
                </mc:Choice>
                <mc:Fallback>
                  <p:oleObj name="位图图像" r:id="rId10" imgW="3086531" imgH="343039" progId="PBrush">
                    <p:embed/>
                    <p:pic>
                      <p:nvPicPr>
                        <p:cNvPr id="0" name=""/>
                        <p:cNvPicPr>
                          <a:picLocks noChangeAspect="1" noChangeArrowheads="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4" y="3312"/>
                          <a:ext cx="194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51" name="Text Box 26"/>
            <p:cNvSpPr txBox="1">
              <a:spLocks noChangeArrowheads="1"/>
            </p:cNvSpPr>
            <p:nvPr/>
          </p:nvSpPr>
          <p:spPr bwMode="auto">
            <a:xfrm>
              <a:off x="2544" y="3168"/>
              <a:ext cx="912" cy="212"/>
            </a:xfrm>
            <a:prstGeom prst="rect">
              <a:avLst/>
            </a:prstGeom>
            <a:noFill/>
            <a:ln w="28575">
              <a:noFill/>
              <a:miter lim="800000"/>
              <a:headEnd/>
              <a:tailEnd type="none" w="med" len="lg"/>
            </a:ln>
          </p:spPr>
          <p:txBody>
            <a:bodyPr>
              <a:spAutoFit/>
            </a:bodyPr>
            <a:lstStyle/>
            <a:p>
              <a:pPr>
                <a:spcBef>
                  <a:spcPct val="50000"/>
                </a:spcBef>
              </a:pPr>
              <a:r>
                <a:rPr lang="zh-CN" altLang="en-US" sz="1600" b="1">
                  <a:solidFill>
                    <a:srgbClr val="A50021"/>
                  </a:solidFill>
                </a:rPr>
                <a:t>安全信道</a:t>
              </a:r>
              <a:r>
                <a:rPr lang="en-US" altLang="zh-CN" sz="1600" b="1">
                  <a:solidFill>
                    <a:srgbClr val="A50021"/>
                  </a:solidFill>
                </a:rPr>
                <a:t>???</a:t>
              </a:r>
            </a:p>
          </p:txBody>
        </p:sp>
        <p:sp>
          <p:nvSpPr>
            <p:cNvPr id="1052" name="Line 27"/>
            <p:cNvSpPr>
              <a:spLocks noChangeShapeType="1"/>
            </p:cNvSpPr>
            <p:nvPr/>
          </p:nvSpPr>
          <p:spPr bwMode="auto">
            <a:xfrm flipV="1">
              <a:off x="2928" y="2064"/>
              <a:ext cx="0" cy="1104"/>
            </a:xfrm>
            <a:prstGeom prst="line">
              <a:avLst/>
            </a:prstGeom>
            <a:noFill/>
            <a:ln w="28575">
              <a:solidFill>
                <a:srgbClr val="993300"/>
              </a:solidFill>
              <a:prstDash val="dashDot"/>
              <a:round/>
              <a:headEnd/>
              <a:tailEnd type="triangle" w="med" len="lg"/>
            </a:ln>
          </p:spPr>
          <p:txBody>
            <a:bodyPr/>
            <a:lstStyle/>
            <a:p>
              <a:endParaRPr lang="zh-CN" altLang="en-US"/>
            </a:p>
          </p:txBody>
        </p:sp>
        <p:graphicFrame>
          <p:nvGraphicFramePr>
            <p:cNvPr id="1030" name="Object 28"/>
            <p:cNvGraphicFramePr>
              <a:graphicFrameLocks noChangeAspect="1"/>
            </p:cNvGraphicFramePr>
            <p:nvPr/>
          </p:nvGraphicFramePr>
          <p:xfrm>
            <a:off x="2784" y="2784"/>
            <a:ext cx="288" cy="280"/>
          </p:xfrm>
          <a:graphic>
            <a:graphicData uri="http://schemas.openxmlformats.org/presentationml/2006/ole">
              <mc:AlternateContent xmlns:mc="http://schemas.openxmlformats.org/markup-compatibility/2006">
                <mc:Choice xmlns:v="urn:schemas-microsoft-com:vml" Requires="v">
                  <p:oleObj spid="_x0000_s22624" name="位图图像" r:id="rId12" imgW="638264" imgH="619211" progId="PBrush">
                    <p:embed/>
                  </p:oleObj>
                </mc:Choice>
                <mc:Fallback>
                  <p:oleObj name="位图图像" r:id="rId12" imgW="638264" imgH="619211" progId="PBrush">
                    <p:embed/>
                    <p:pic>
                      <p:nvPicPr>
                        <p:cNvPr id="0" name=""/>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784" y="2784"/>
                          <a:ext cx="288"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39047472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pPr eaLnBrk="1" hangingPunct="1"/>
            <a:r>
              <a:rPr lang="zh-CN" altLang="en-US" smtClean="0"/>
              <a:t>置换密码</a:t>
            </a:r>
          </a:p>
        </p:txBody>
      </p:sp>
      <p:sp>
        <p:nvSpPr>
          <p:cNvPr id="96259" name="内容占位符 2"/>
          <p:cNvSpPr>
            <a:spLocks noGrp="1"/>
          </p:cNvSpPr>
          <p:nvPr>
            <p:ph idx="1"/>
          </p:nvPr>
        </p:nvSpPr>
        <p:spPr/>
        <p:txBody>
          <a:bodyPr/>
          <a:lstStyle/>
          <a:p>
            <a:pPr eaLnBrk="1" hangingPunct="1"/>
            <a:r>
              <a:rPr lang="zh-CN" altLang="en-US" dirty="0" smtClean="0"/>
              <a:t>置换密码体制密码体制的数学描述</a:t>
            </a:r>
            <a:endParaRPr lang="en-US" altLang="zh-CN" dirty="0" smtClean="0"/>
          </a:p>
          <a:p>
            <a:pPr lvl="2" eaLnBrk="1" hangingPunct="1"/>
            <a:r>
              <a:rPr lang="en-US" altLang="zh-CN" dirty="0" smtClean="0"/>
              <a:t>M=C=(Z</a:t>
            </a:r>
            <a:r>
              <a:rPr lang="en-US" altLang="zh-CN" baseline="-25000" dirty="0" smtClean="0"/>
              <a:t>26</a:t>
            </a:r>
            <a:r>
              <a:rPr lang="en-US" altLang="zh-CN" dirty="0" smtClean="0"/>
              <a:t>)</a:t>
            </a:r>
            <a:r>
              <a:rPr lang="en-US" altLang="zh-CN" baseline="30000" dirty="0" smtClean="0"/>
              <a:t>m</a:t>
            </a:r>
            <a:r>
              <a:rPr lang="zh-CN" altLang="en-US" dirty="0" smtClean="0"/>
              <a:t>，</a:t>
            </a:r>
            <a:r>
              <a:rPr lang="en-US" altLang="zh-CN" dirty="0" smtClean="0"/>
              <a:t>m</a:t>
            </a:r>
            <a:r>
              <a:rPr lang="zh-CN" altLang="en-US" dirty="0" smtClean="0"/>
              <a:t>是一个正整数</a:t>
            </a:r>
            <a:endParaRPr lang="en-US" altLang="zh-CN" dirty="0" smtClean="0"/>
          </a:p>
          <a:p>
            <a:pPr lvl="2" eaLnBrk="1" hangingPunct="1"/>
            <a:r>
              <a:rPr lang="en-US" altLang="zh-CN" dirty="0" smtClean="0"/>
              <a:t>K</a:t>
            </a:r>
            <a:r>
              <a:rPr lang="zh-CN" altLang="en-US" dirty="0" smtClean="0"/>
              <a:t>是由所有定义在集合</a:t>
            </a:r>
            <a:r>
              <a:rPr lang="en-US" altLang="zh-CN" dirty="0" smtClean="0"/>
              <a:t>{1,2,...,m}</a:t>
            </a:r>
            <a:r>
              <a:rPr lang="zh-CN" altLang="en-US" dirty="0" smtClean="0"/>
              <a:t>上的置换组成</a:t>
            </a:r>
            <a:endParaRPr lang="en-US" altLang="zh-CN" dirty="0" smtClean="0"/>
          </a:p>
          <a:p>
            <a:pPr lvl="2" eaLnBrk="1" hangingPunct="1"/>
            <a:r>
              <a:rPr lang="zh-CN" altLang="en-US" dirty="0" smtClean="0"/>
              <a:t>对任意的密钥</a:t>
            </a:r>
            <a:r>
              <a:rPr lang="en-US" altLang="zh-CN" dirty="0" smtClean="0"/>
              <a:t>(</a:t>
            </a:r>
            <a:r>
              <a:rPr lang="zh-CN" altLang="en-US" dirty="0" smtClean="0"/>
              <a:t>即置换</a:t>
            </a:r>
            <a:r>
              <a:rPr lang="en-US" altLang="zh-CN" dirty="0" smtClean="0"/>
              <a:t>)π</a:t>
            </a:r>
            <a:r>
              <a:rPr lang="zh-CN" altLang="en-US" dirty="0" smtClean="0"/>
              <a:t>，定义</a:t>
            </a:r>
            <a:endParaRPr lang="en-US" altLang="zh-CN" dirty="0" smtClean="0"/>
          </a:p>
          <a:p>
            <a:pPr lvl="2" eaLnBrk="1" hangingPunct="1"/>
            <a:endParaRPr lang="en-US" altLang="zh-CN" dirty="0" smtClean="0"/>
          </a:p>
          <a:p>
            <a:pPr lvl="2" eaLnBrk="1" hangingPunct="1"/>
            <a:endParaRPr lang="en-US" altLang="zh-CN" dirty="0" smtClean="0"/>
          </a:p>
          <a:p>
            <a:pPr lvl="2" eaLnBrk="1" hangingPunct="1"/>
            <a:endParaRPr lang="en-US" altLang="zh-CN" dirty="0" smtClean="0"/>
          </a:p>
          <a:p>
            <a:pPr lvl="2" eaLnBrk="1" hangingPunct="1"/>
            <a:endParaRPr lang="en-US" altLang="zh-CN" dirty="0" smtClean="0"/>
          </a:p>
          <a:p>
            <a:pPr lvl="2" eaLnBrk="1" hangingPunct="1"/>
            <a:r>
              <a:rPr lang="zh-CN" altLang="en-US" dirty="0" smtClean="0"/>
              <a:t>其中</a:t>
            </a:r>
            <a:r>
              <a:rPr lang="en-US" altLang="zh-CN" dirty="0" smtClean="0"/>
              <a:t>π</a:t>
            </a:r>
            <a:r>
              <a:rPr lang="en-US" altLang="zh-CN" baseline="30000" dirty="0" smtClean="0"/>
              <a:t>-1</a:t>
            </a:r>
            <a:r>
              <a:rPr lang="zh-CN" altLang="en-US" dirty="0" smtClean="0"/>
              <a:t>为置换</a:t>
            </a:r>
            <a:r>
              <a:rPr lang="en-US" altLang="zh-CN" dirty="0" smtClean="0"/>
              <a:t>π</a:t>
            </a:r>
            <a:r>
              <a:rPr lang="zh-CN" altLang="en-US" dirty="0" smtClean="0"/>
              <a:t>的逆置换</a:t>
            </a:r>
            <a:endParaRPr lang="en-US" altLang="zh-CN" dirty="0" smtClean="0"/>
          </a:p>
          <a:p>
            <a:pPr eaLnBrk="1" hangingPunct="1"/>
            <a:endParaRPr lang="zh-CN" altLang="en-US" dirty="0" smtClean="0"/>
          </a:p>
        </p:txBody>
      </p:sp>
      <p:graphicFrame>
        <p:nvGraphicFramePr>
          <p:cNvPr id="96260" name="对象 3"/>
          <p:cNvGraphicFramePr>
            <a:graphicFrameLocks noChangeAspect="1"/>
          </p:cNvGraphicFramePr>
          <p:nvPr/>
        </p:nvGraphicFramePr>
        <p:xfrm>
          <a:off x="2087563" y="4076700"/>
          <a:ext cx="6007100" cy="1152525"/>
        </p:xfrm>
        <a:graphic>
          <a:graphicData uri="http://schemas.openxmlformats.org/presentationml/2006/ole">
            <mc:AlternateContent xmlns:mc="http://schemas.openxmlformats.org/markup-compatibility/2006">
              <mc:Choice xmlns:v="urn:schemas-microsoft-com:vml" Requires="v">
                <p:oleObj spid="_x0000_s2071" name="Equation" r:id="rId4" imgW="2781300" imgH="533400" progId="Equation.DSMT4">
                  <p:embed/>
                </p:oleObj>
              </mc:Choice>
              <mc:Fallback>
                <p:oleObj name="Equation" r:id="rId4" imgW="2781300" imgH="5334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563" y="4076700"/>
                        <a:ext cx="60071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7715531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公开密钥算法</a:t>
            </a:r>
          </a:p>
        </p:txBody>
      </p:sp>
      <p:sp>
        <p:nvSpPr>
          <p:cNvPr id="8195" name="Rectangle 3"/>
          <p:cNvSpPr>
            <a:spLocks noGrp="1" noChangeArrowheads="1"/>
          </p:cNvSpPr>
          <p:nvPr>
            <p:ph type="body" idx="1"/>
          </p:nvPr>
        </p:nvSpPr>
        <p:spPr>
          <a:xfrm>
            <a:off x="685800" y="1981200"/>
            <a:ext cx="7924800" cy="3276600"/>
          </a:xfrm>
        </p:spPr>
        <p:txBody>
          <a:bodyPr/>
          <a:lstStyle/>
          <a:p>
            <a:pPr eaLnBrk="1" hangingPunct="1">
              <a:lnSpc>
                <a:spcPct val="90000"/>
              </a:lnSpc>
            </a:pPr>
            <a:r>
              <a:rPr lang="zh-CN" altLang="en-US" smtClean="0"/>
              <a:t>对称密码的第二大问题：密钥管理</a:t>
            </a:r>
          </a:p>
          <a:p>
            <a:pPr lvl="1" eaLnBrk="1" hangingPunct="1">
              <a:lnSpc>
                <a:spcPct val="90000"/>
              </a:lnSpc>
            </a:pPr>
            <a:r>
              <a:rPr lang="en-US" altLang="zh-CN" smtClean="0">
                <a:solidFill>
                  <a:srgbClr val="000099"/>
                </a:solidFill>
              </a:rPr>
              <a:t>N</a:t>
            </a:r>
            <a:r>
              <a:rPr lang="zh-CN" altLang="en-US" smtClean="0">
                <a:solidFill>
                  <a:srgbClr val="000099"/>
                </a:solidFill>
              </a:rPr>
              <a:t>个用户之间相互通信，每人需要保存</a:t>
            </a:r>
            <a:r>
              <a:rPr lang="en-US" altLang="zh-CN" smtClean="0">
                <a:solidFill>
                  <a:srgbClr val="FF0000"/>
                </a:solidFill>
              </a:rPr>
              <a:t>N-1</a:t>
            </a:r>
            <a:r>
              <a:rPr lang="zh-CN" altLang="en-US" smtClean="0">
                <a:solidFill>
                  <a:srgbClr val="000099"/>
                </a:solidFill>
              </a:rPr>
              <a:t>个密钥，系统需要完成</a:t>
            </a:r>
            <a:r>
              <a:rPr lang="en-US" altLang="zh-CN" smtClean="0">
                <a:solidFill>
                  <a:srgbClr val="FF0000"/>
                </a:solidFill>
              </a:rPr>
              <a:t>N×(N-1)÷2</a:t>
            </a:r>
            <a:r>
              <a:rPr lang="zh-CN" altLang="en-US" smtClean="0">
                <a:solidFill>
                  <a:srgbClr val="000099"/>
                </a:solidFill>
              </a:rPr>
              <a:t>次密钥的交换</a:t>
            </a:r>
          </a:p>
          <a:p>
            <a:pPr lvl="1" eaLnBrk="1" hangingPunct="1">
              <a:lnSpc>
                <a:spcPct val="90000"/>
              </a:lnSpc>
            </a:pPr>
            <a:r>
              <a:rPr lang="zh-CN" altLang="en-US" smtClean="0">
                <a:solidFill>
                  <a:srgbClr val="000099"/>
                </a:solidFill>
              </a:rPr>
              <a:t>一个</a:t>
            </a:r>
            <a:r>
              <a:rPr lang="en-US" altLang="zh-CN" smtClean="0">
                <a:solidFill>
                  <a:srgbClr val="000099"/>
                </a:solidFill>
              </a:rPr>
              <a:t>5000</a:t>
            </a:r>
            <a:r>
              <a:rPr lang="zh-CN" altLang="en-US" smtClean="0">
                <a:solidFill>
                  <a:srgbClr val="000099"/>
                </a:solidFill>
              </a:rPr>
              <a:t>用户的网络，要保证每个用户能相互加密通信，总共需要完成</a:t>
            </a:r>
            <a:r>
              <a:rPr lang="en-US" altLang="zh-CN" smtClean="0">
                <a:solidFill>
                  <a:srgbClr val="000099"/>
                </a:solidFill>
              </a:rPr>
              <a:t>12,497,500</a:t>
            </a:r>
            <a:r>
              <a:rPr lang="zh-CN" altLang="en-US" smtClean="0">
                <a:solidFill>
                  <a:srgbClr val="000099"/>
                </a:solidFill>
              </a:rPr>
              <a:t>次密钥交换</a:t>
            </a:r>
          </a:p>
        </p:txBody>
      </p:sp>
    </p:spTree>
    <p:extLst>
      <p:ext uri="{BB962C8B-B14F-4D97-AF65-F5344CB8AC3E}">
        <p14:creationId xmlns:p14="http://schemas.microsoft.com/office/powerpoint/2010/main" val="375386806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公开密钥算法</a:t>
            </a:r>
          </a:p>
        </p:txBody>
      </p:sp>
      <p:sp>
        <p:nvSpPr>
          <p:cNvPr id="9219" name="Rectangle 3"/>
          <p:cNvSpPr>
            <a:spLocks noGrp="1" noChangeArrowheads="1"/>
          </p:cNvSpPr>
          <p:nvPr>
            <p:ph type="body" idx="1"/>
          </p:nvPr>
        </p:nvSpPr>
        <p:spPr>
          <a:xfrm>
            <a:off x="685800" y="1981200"/>
            <a:ext cx="7924800" cy="1981200"/>
          </a:xfrm>
        </p:spPr>
        <p:txBody>
          <a:bodyPr/>
          <a:lstStyle/>
          <a:p>
            <a:pPr eaLnBrk="1" hangingPunct="1"/>
            <a:r>
              <a:rPr lang="zh-CN" altLang="en-US" smtClean="0"/>
              <a:t>对称密码的第三大问题：抵赖</a:t>
            </a:r>
          </a:p>
          <a:p>
            <a:pPr lvl="1" eaLnBrk="1" hangingPunct="1"/>
            <a:r>
              <a:rPr lang="zh-CN" altLang="en-US" smtClean="0">
                <a:solidFill>
                  <a:srgbClr val="000099"/>
                </a:solidFill>
              </a:rPr>
              <a:t>密钥协商和加密过程是双方行为，无法防止其中一方否认自己曾经发送过某条消息</a:t>
            </a:r>
          </a:p>
        </p:txBody>
      </p:sp>
    </p:spTree>
    <p:extLst>
      <p:ext uri="{BB962C8B-B14F-4D97-AF65-F5344CB8AC3E}">
        <p14:creationId xmlns:p14="http://schemas.microsoft.com/office/powerpoint/2010/main" val="17992274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公开密钥算法</a:t>
            </a:r>
          </a:p>
        </p:txBody>
      </p:sp>
      <p:sp>
        <p:nvSpPr>
          <p:cNvPr id="10243" name="Rectangle 3"/>
          <p:cNvSpPr>
            <a:spLocks noGrp="1" noChangeArrowheads="1"/>
          </p:cNvSpPr>
          <p:nvPr>
            <p:ph type="body" idx="1"/>
          </p:nvPr>
        </p:nvSpPr>
        <p:spPr>
          <a:xfrm>
            <a:off x="533400" y="1828800"/>
            <a:ext cx="8001000" cy="3581400"/>
          </a:xfrm>
        </p:spPr>
        <p:txBody>
          <a:bodyPr/>
          <a:lstStyle/>
          <a:p>
            <a:pPr eaLnBrk="1" hangingPunct="1"/>
            <a:r>
              <a:rPr lang="zh-CN" altLang="en-US" sz="2800" smtClean="0"/>
              <a:t>新的思路：加密与解密由不同的密钥完成</a:t>
            </a:r>
          </a:p>
          <a:p>
            <a:pPr lvl="1" eaLnBrk="1" hangingPunct="1">
              <a:lnSpc>
                <a:spcPct val="95000"/>
              </a:lnSpc>
              <a:spcAft>
                <a:spcPct val="20000"/>
              </a:spcAft>
            </a:pPr>
            <a:r>
              <a:rPr lang="en-US" altLang="zh-CN" sz="2400" smtClean="0">
                <a:solidFill>
                  <a:srgbClr val="000099"/>
                </a:solidFill>
              </a:rPr>
              <a:t>1976</a:t>
            </a:r>
            <a:r>
              <a:rPr lang="zh-CN" altLang="en-US" sz="2400" smtClean="0">
                <a:solidFill>
                  <a:srgbClr val="000099"/>
                </a:solidFill>
              </a:rPr>
              <a:t>年由</a:t>
            </a:r>
            <a:r>
              <a:rPr lang="en-US" altLang="zh-CN" sz="2400" smtClean="0">
                <a:solidFill>
                  <a:srgbClr val="000099"/>
                </a:solidFill>
              </a:rPr>
              <a:t>Diffie</a:t>
            </a:r>
            <a:r>
              <a:rPr lang="zh-CN" altLang="en-US" sz="2400" smtClean="0">
                <a:solidFill>
                  <a:srgbClr val="000099"/>
                </a:solidFill>
              </a:rPr>
              <a:t>和</a:t>
            </a:r>
            <a:r>
              <a:rPr lang="en-US" altLang="zh-CN" sz="2400" smtClean="0">
                <a:solidFill>
                  <a:srgbClr val="000099"/>
                </a:solidFill>
              </a:rPr>
              <a:t>Hellman</a:t>
            </a:r>
            <a:r>
              <a:rPr lang="zh-CN" altLang="en-US" sz="2400" smtClean="0">
                <a:solidFill>
                  <a:srgbClr val="000099"/>
                </a:solidFill>
              </a:rPr>
              <a:t>在其“密码学新方向”一文中提出的</a:t>
            </a:r>
          </a:p>
          <a:p>
            <a:pPr lvl="1" eaLnBrk="1" hangingPunct="1">
              <a:lnSpc>
                <a:spcPct val="95000"/>
              </a:lnSpc>
              <a:spcAft>
                <a:spcPct val="20000"/>
              </a:spcAft>
            </a:pPr>
            <a:r>
              <a:rPr lang="en-US" altLang="zh-CN" sz="2400" smtClean="0">
                <a:solidFill>
                  <a:srgbClr val="000099"/>
                </a:solidFill>
              </a:rPr>
              <a:t>W.Diffie and M.E.Hellman, New Directrions in Cryptography, IEEE Transaction on Information Theory,  V.IT-22.No.6,  Nov 1976,  PP.644-654</a:t>
            </a:r>
          </a:p>
          <a:p>
            <a:pPr lvl="1" eaLnBrk="1" hangingPunct="1">
              <a:lnSpc>
                <a:spcPct val="95000"/>
              </a:lnSpc>
              <a:spcAft>
                <a:spcPct val="20000"/>
              </a:spcAft>
            </a:pPr>
            <a:r>
              <a:rPr lang="zh-CN" altLang="en-US" sz="2400" smtClean="0">
                <a:solidFill>
                  <a:srgbClr val="000099"/>
                </a:solidFill>
              </a:rPr>
              <a:t>具有划时代的意义</a:t>
            </a:r>
          </a:p>
          <a:p>
            <a:pPr lvl="1" eaLnBrk="1" hangingPunct="1">
              <a:lnSpc>
                <a:spcPct val="95000"/>
              </a:lnSpc>
              <a:spcAft>
                <a:spcPct val="20000"/>
              </a:spcAft>
            </a:pPr>
            <a:r>
              <a:rPr lang="zh-CN" altLang="en-US" sz="2400" smtClean="0">
                <a:solidFill>
                  <a:srgbClr val="000099"/>
                </a:solidFill>
              </a:rPr>
              <a:t>又被称为</a:t>
            </a:r>
            <a:r>
              <a:rPr lang="zh-CN" altLang="en-US" sz="2400" smtClean="0">
                <a:solidFill>
                  <a:srgbClr val="FF0000"/>
                </a:solidFill>
              </a:rPr>
              <a:t>非对称密码</a:t>
            </a:r>
            <a:r>
              <a:rPr lang="zh-CN" altLang="en-US" sz="2400" smtClean="0">
                <a:solidFill>
                  <a:srgbClr val="000099"/>
                </a:solidFill>
              </a:rPr>
              <a:t>或</a:t>
            </a:r>
            <a:r>
              <a:rPr lang="zh-CN" altLang="en-US" sz="2400" smtClean="0">
                <a:solidFill>
                  <a:srgbClr val="FF0000"/>
                </a:solidFill>
              </a:rPr>
              <a:t>双钥密码</a:t>
            </a:r>
          </a:p>
        </p:txBody>
      </p:sp>
    </p:spTree>
    <p:extLst>
      <p:ext uri="{BB962C8B-B14F-4D97-AF65-F5344CB8AC3E}">
        <p14:creationId xmlns:p14="http://schemas.microsoft.com/office/powerpoint/2010/main" val="257835283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公开密钥算法</a:t>
            </a:r>
          </a:p>
        </p:txBody>
      </p:sp>
      <p:sp>
        <p:nvSpPr>
          <p:cNvPr id="11267" name="Rectangle 3"/>
          <p:cNvSpPr>
            <a:spLocks noGrp="1" noChangeArrowheads="1"/>
          </p:cNvSpPr>
          <p:nvPr>
            <p:ph type="body" idx="1"/>
          </p:nvPr>
        </p:nvSpPr>
        <p:spPr>
          <a:xfrm>
            <a:off x="609600" y="1828800"/>
            <a:ext cx="7924800" cy="3962400"/>
          </a:xfrm>
        </p:spPr>
        <p:txBody>
          <a:bodyPr/>
          <a:lstStyle/>
          <a:p>
            <a:pPr eaLnBrk="1" hangingPunct="1"/>
            <a:r>
              <a:rPr lang="zh-CN" altLang="en-US" sz="2800" dirty="0" smtClean="0"/>
              <a:t>公开密钥算法的特点</a:t>
            </a:r>
          </a:p>
          <a:p>
            <a:pPr lvl="1" eaLnBrk="1" hangingPunct="1">
              <a:lnSpc>
                <a:spcPct val="95000"/>
              </a:lnSpc>
              <a:spcAft>
                <a:spcPct val="20000"/>
              </a:spcAft>
            </a:pPr>
            <a:r>
              <a:rPr lang="zh-CN" altLang="en-US" sz="2400" dirty="0" smtClean="0">
                <a:solidFill>
                  <a:srgbClr val="000099"/>
                </a:solidFill>
              </a:rPr>
              <a:t>加密</a:t>
            </a:r>
            <a:r>
              <a:rPr lang="en-US" altLang="zh-CN" sz="2400" dirty="0" smtClean="0">
                <a:solidFill>
                  <a:srgbClr val="000099"/>
                </a:solidFill>
              </a:rPr>
              <a:t>:  C = </a:t>
            </a:r>
            <a:r>
              <a:rPr lang="en-US" altLang="zh-CN" sz="2400" dirty="0" err="1" smtClean="0">
                <a:solidFill>
                  <a:srgbClr val="000099"/>
                </a:solidFill>
              </a:rPr>
              <a:t>E</a:t>
            </a:r>
            <a:r>
              <a:rPr lang="en-US" altLang="zh-CN" sz="2400" baseline="-25000" dirty="0" err="1" smtClean="0">
                <a:solidFill>
                  <a:srgbClr val="000099"/>
                </a:solidFill>
              </a:rPr>
              <a:t>K</a:t>
            </a:r>
            <a:r>
              <a:rPr lang="en-US" altLang="zh-CN" sz="2000" baseline="-25000" dirty="0" err="1" smtClean="0">
                <a:solidFill>
                  <a:srgbClr val="000099"/>
                </a:solidFill>
              </a:rPr>
              <a:t>pub</a:t>
            </a:r>
            <a:r>
              <a:rPr lang="en-US" altLang="zh-CN" sz="2400" dirty="0" smtClean="0">
                <a:solidFill>
                  <a:srgbClr val="000099"/>
                </a:solidFill>
              </a:rPr>
              <a:t>(P)</a:t>
            </a:r>
          </a:p>
          <a:p>
            <a:pPr lvl="1" eaLnBrk="1" hangingPunct="1">
              <a:lnSpc>
                <a:spcPct val="95000"/>
              </a:lnSpc>
              <a:spcAft>
                <a:spcPct val="20000"/>
              </a:spcAft>
            </a:pPr>
            <a:r>
              <a:rPr lang="zh-CN" altLang="en-US" sz="2400" dirty="0" smtClean="0">
                <a:solidFill>
                  <a:srgbClr val="000099"/>
                </a:solidFill>
              </a:rPr>
              <a:t>解密</a:t>
            </a:r>
            <a:r>
              <a:rPr lang="en-US" altLang="zh-CN" sz="2400" dirty="0" smtClean="0">
                <a:solidFill>
                  <a:srgbClr val="000099"/>
                </a:solidFill>
              </a:rPr>
              <a:t>:  P = </a:t>
            </a:r>
            <a:r>
              <a:rPr lang="en-US" altLang="zh-CN" sz="2400" dirty="0" err="1" smtClean="0">
                <a:solidFill>
                  <a:srgbClr val="000099"/>
                </a:solidFill>
              </a:rPr>
              <a:t>D</a:t>
            </a:r>
            <a:r>
              <a:rPr lang="en-US" altLang="zh-CN" sz="2400" baseline="-25000" dirty="0" err="1" smtClean="0">
                <a:solidFill>
                  <a:srgbClr val="000099"/>
                </a:solidFill>
              </a:rPr>
              <a:t>K</a:t>
            </a:r>
            <a:r>
              <a:rPr lang="en-US" altLang="zh-CN" sz="2000" baseline="-25000" dirty="0" err="1" smtClean="0">
                <a:solidFill>
                  <a:srgbClr val="000099"/>
                </a:solidFill>
              </a:rPr>
              <a:t>prv</a:t>
            </a:r>
            <a:r>
              <a:rPr lang="en-US" altLang="zh-CN" sz="2400" dirty="0" smtClean="0">
                <a:solidFill>
                  <a:srgbClr val="000099"/>
                </a:solidFill>
              </a:rPr>
              <a:t>(C) = </a:t>
            </a:r>
            <a:r>
              <a:rPr lang="en-US" altLang="zh-CN" sz="2400" dirty="0" err="1" smtClean="0">
                <a:solidFill>
                  <a:srgbClr val="000099"/>
                </a:solidFill>
              </a:rPr>
              <a:t>D</a:t>
            </a:r>
            <a:r>
              <a:rPr lang="en-US" altLang="zh-CN" sz="2400" baseline="-25000" dirty="0" err="1" smtClean="0">
                <a:solidFill>
                  <a:srgbClr val="000099"/>
                </a:solidFill>
              </a:rPr>
              <a:t>K</a:t>
            </a:r>
            <a:r>
              <a:rPr lang="en-US" altLang="zh-CN" sz="2000" baseline="-25000" dirty="0" err="1" smtClean="0">
                <a:solidFill>
                  <a:srgbClr val="000099"/>
                </a:solidFill>
              </a:rPr>
              <a:t>prv</a:t>
            </a:r>
            <a:r>
              <a:rPr lang="en-US" altLang="zh-CN" sz="2400" dirty="0" smtClean="0">
                <a:solidFill>
                  <a:srgbClr val="000099"/>
                </a:solidFill>
              </a:rPr>
              <a:t>(</a:t>
            </a:r>
            <a:r>
              <a:rPr lang="en-US" altLang="zh-CN" sz="2400" dirty="0" err="1" smtClean="0">
                <a:solidFill>
                  <a:srgbClr val="000099"/>
                </a:solidFill>
              </a:rPr>
              <a:t>E</a:t>
            </a:r>
            <a:r>
              <a:rPr lang="en-US" altLang="zh-CN" sz="2400" baseline="-25000" dirty="0" err="1" smtClean="0">
                <a:solidFill>
                  <a:srgbClr val="000099"/>
                </a:solidFill>
              </a:rPr>
              <a:t>K</a:t>
            </a:r>
            <a:r>
              <a:rPr lang="en-US" altLang="zh-CN" sz="2000" baseline="-25000" dirty="0" err="1" smtClean="0">
                <a:solidFill>
                  <a:srgbClr val="000099"/>
                </a:solidFill>
              </a:rPr>
              <a:t>pub</a:t>
            </a:r>
            <a:r>
              <a:rPr lang="en-US" altLang="zh-CN" sz="2400" dirty="0" smtClean="0">
                <a:solidFill>
                  <a:srgbClr val="000099"/>
                </a:solidFill>
              </a:rPr>
              <a:t>(P))</a:t>
            </a:r>
          </a:p>
          <a:p>
            <a:pPr lvl="1" eaLnBrk="1" hangingPunct="1">
              <a:lnSpc>
                <a:spcPct val="95000"/>
              </a:lnSpc>
              <a:spcAft>
                <a:spcPct val="20000"/>
              </a:spcAft>
            </a:pPr>
            <a:r>
              <a:rPr lang="zh-CN" altLang="en-US" sz="2400" dirty="0" smtClean="0">
                <a:solidFill>
                  <a:srgbClr val="000099"/>
                </a:solidFill>
              </a:rPr>
              <a:t>两个密钥不可相互推导（或推导的难度不亚于密码分析）</a:t>
            </a:r>
          </a:p>
          <a:p>
            <a:pPr lvl="1" eaLnBrk="1" hangingPunct="1">
              <a:lnSpc>
                <a:spcPct val="120000"/>
              </a:lnSpc>
              <a:spcAft>
                <a:spcPct val="20000"/>
              </a:spcAft>
            </a:pPr>
            <a:r>
              <a:rPr lang="zh-CN" altLang="en-US" sz="2400" dirty="0" smtClean="0">
                <a:solidFill>
                  <a:srgbClr val="000099"/>
                </a:solidFill>
              </a:rPr>
              <a:t>其中一个密钥公开</a:t>
            </a:r>
            <a:r>
              <a:rPr lang="en-US" altLang="zh-CN" sz="2400" dirty="0" err="1" smtClean="0">
                <a:solidFill>
                  <a:srgbClr val="000099"/>
                </a:solidFill>
              </a:rPr>
              <a:t>K</a:t>
            </a:r>
            <a:r>
              <a:rPr lang="en-US" altLang="zh-CN" sz="2400" baseline="-25000" dirty="0" err="1" smtClean="0">
                <a:solidFill>
                  <a:srgbClr val="000099"/>
                </a:solidFill>
              </a:rPr>
              <a:t>pub</a:t>
            </a:r>
            <a:r>
              <a:rPr lang="en-US" altLang="zh-CN" sz="2400" dirty="0" smtClean="0">
                <a:solidFill>
                  <a:srgbClr val="000099"/>
                </a:solidFill>
              </a:rPr>
              <a:t>(</a:t>
            </a:r>
            <a:r>
              <a:rPr lang="zh-CN" altLang="en-US" sz="2400" dirty="0" smtClean="0">
                <a:solidFill>
                  <a:srgbClr val="000099"/>
                </a:solidFill>
              </a:rPr>
              <a:t>公钥</a:t>
            </a:r>
            <a:r>
              <a:rPr lang="en-US" altLang="zh-CN" sz="2400" dirty="0" smtClean="0">
                <a:solidFill>
                  <a:srgbClr val="000099"/>
                </a:solidFill>
              </a:rPr>
              <a:t>)</a:t>
            </a:r>
            <a:r>
              <a:rPr lang="zh-CN" altLang="en-US" sz="2400" dirty="0" smtClean="0">
                <a:solidFill>
                  <a:srgbClr val="000099"/>
                </a:solidFill>
              </a:rPr>
              <a:t>，另一个保密</a:t>
            </a:r>
            <a:r>
              <a:rPr lang="en-US" altLang="zh-CN" sz="2400" dirty="0" err="1" smtClean="0">
                <a:solidFill>
                  <a:srgbClr val="000099"/>
                </a:solidFill>
              </a:rPr>
              <a:t>K</a:t>
            </a:r>
            <a:r>
              <a:rPr lang="en-US" altLang="zh-CN" sz="2400" baseline="-25000" dirty="0" err="1" smtClean="0">
                <a:solidFill>
                  <a:srgbClr val="000099"/>
                </a:solidFill>
              </a:rPr>
              <a:t>prv</a:t>
            </a:r>
            <a:r>
              <a:rPr lang="en-US" altLang="zh-CN" sz="2400" dirty="0" smtClean="0">
                <a:solidFill>
                  <a:srgbClr val="000099"/>
                </a:solidFill>
              </a:rPr>
              <a:t>(</a:t>
            </a:r>
            <a:r>
              <a:rPr lang="zh-CN" altLang="en-US" sz="2400" dirty="0" smtClean="0">
                <a:solidFill>
                  <a:srgbClr val="000099"/>
                </a:solidFill>
              </a:rPr>
              <a:t>私钥</a:t>
            </a:r>
            <a:r>
              <a:rPr lang="en-US" altLang="zh-CN" sz="2400" dirty="0" smtClean="0">
                <a:solidFill>
                  <a:srgbClr val="000099"/>
                </a:solidFill>
              </a:rPr>
              <a:t>)</a:t>
            </a:r>
          </a:p>
          <a:p>
            <a:pPr lvl="1" eaLnBrk="1" hangingPunct="1">
              <a:lnSpc>
                <a:spcPct val="120000"/>
              </a:lnSpc>
              <a:spcAft>
                <a:spcPct val="20000"/>
              </a:spcAft>
            </a:pPr>
            <a:r>
              <a:rPr lang="zh-CN" altLang="en-US" sz="2400" dirty="0" smtClean="0">
                <a:solidFill>
                  <a:srgbClr val="000099"/>
                </a:solidFill>
              </a:rPr>
              <a:t>每个用户掌握一个私钥，并把相应的公钥放在公共目录中</a:t>
            </a:r>
          </a:p>
        </p:txBody>
      </p:sp>
    </p:spTree>
    <p:extLst>
      <p:ext uri="{BB962C8B-B14F-4D97-AF65-F5344CB8AC3E}">
        <p14:creationId xmlns:p14="http://schemas.microsoft.com/office/powerpoint/2010/main" val="330595687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公开密钥算法</a:t>
            </a:r>
          </a:p>
        </p:txBody>
      </p:sp>
      <p:sp>
        <p:nvSpPr>
          <p:cNvPr id="12291" name="Rectangle 3"/>
          <p:cNvSpPr>
            <a:spLocks noGrp="1" noChangeArrowheads="1"/>
          </p:cNvSpPr>
          <p:nvPr>
            <p:ph type="body" idx="1"/>
          </p:nvPr>
        </p:nvSpPr>
        <p:spPr>
          <a:xfrm>
            <a:off x="609600" y="1828800"/>
            <a:ext cx="7924800" cy="990600"/>
          </a:xfrm>
        </p:spPr>
        <p:txBody>
          <a:bodyPr/>
          <a:lstStyle/>
          <a:p>
            <a:pPr eaLnBrk="1" hangingPunct="1"/>
            <a:r>
              <a:rPr lang="zh-CN" altLang="en-US" sz="2800" smtClean="0"/>
              <a:t>公钥算法的使用方式</a:t>
            </a:r>
          </a:p>
          <a:p>
            <a:pPr lvl="1" eaLnBrk="1" hangingPunct="1"/>
            <a:r>
              <a:rPr lang="zh-CN" altLang="en-US" sz="2400" smtClean="0">
                <a:solidFill>
                  <a:srgbClr val="000099"/>
                </a:solidFill>
              </a:rPr>
              <a:t>用于加密</a:t>
            </a:r>
            <a:r>
              <a:rPr lang="en-US" altLang="zh-CN" sz="2400" smtClean="0">
                <a:solidFill>
                  <a:srgbClr val="000099"/>
                </a:solidFill>
              </a:rPr>
              <a:t>(</a:t>
            </a:r>
            <a:r>
              <a:rPr lang="zh-CN" altLang="en-US" sz="2400" smtClean="0">
                <a:solidFill>
                  <a:srgbClr val="000099"/>
                </a:solidFill>
              </a:rPr>
              <a:t>公钥加密私钥解密</a:t>
            </a:r>
            <a:r>
              <a:rPr lang="en-US" altLang="zh-CN" sz="2400" smtClean="0">
                <a:solidFill>
                  <a:srgbClr val="000099"/>
                </a:solidFill>
              </a:rPr>
              <a:t>)</a:t>
            </a:r>
            <a:r>
              <a:rPr lang="zh-CN" altLang="en-US" sz="2400" smtClean="0">
                <a:solidFill>
                  <a:srgbClr val="000099"/>
                </a:solidFill>
              </a:rPr>
              <a:t>，不需要交换密钥</a:t>
            </a:r>
          </a:p>
        </p:txBody>
      </p:sp>
      <p:pic>
        <p:nvPicPr>
          <p:cNvPr id="12292" name="Picture 4"/>
          <p:cNvPicPr>
            <a:picLocks noChangeAspect="1" noChangeArrowheads="1"/>
          </p:cNvPicPr>
          <p:nvPr/>
        </p:nvPicPr>
        <p:blipFill>
          <a:blip r:embed="rId3" cstate="print"/>
          <a:srcRect/>
          <a:stretch>
            <a:fillRect/>
          </a:stretch>
        </p:blipFill>
        <p:spPr bwMode="auto">
          <a:xfrm>
            <a:off x="1295400" y="2819400"/>
            <a:ext cx="6400800" cy="3792538"/>
          </a:xfrm>
          <a:prstGeom prst="rect">
            <a:avLst/>
          </a:prstGeom>
          <a:noFill/>
          <a:ln w="9525">
            <a:noFill/>
            <a:miter lim="800000"/>
            <a:headEnd/>
            <a:tailEnd/>
          </a:ln>
        </p:spPr>
      </p:pic>
    </p:spTree>
    <p:extLst>
      <p:ext uri="{BB962C8B-B14F-4D97-AF65-F5344CB8AC3E}">
        <p14:creationId xmlns:p14="http://schemas.microsoft.com/office/powerpoint/2010/main" val="321675438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公开密钥算法</a:t>
            </a:r>
          </a:p>
        </p:txBody>
      </p:sp>
      <p:sp>
        <p:nvSpPr>
          <p:cNvPr id="13315" name="Rectangle 3"/>
          <p:cNvSpPr>
            <a:spLocks noGrp="1" noChangeArrowheads="1"/>
          </p:cNvSpPr>
          <p:nvPr>
            <p:ph type="body" idx="1"/>
          </p:nvPr>
        </p:nvSpPr>
        <p:spPr>
          <a:xfrm>
            <a:off x="609600" y="1828800"/>
            <a:ext cx="7924800" cy="990600"/>
          </a:xfrm>
        </p:spPr>
        <p:txBody>
          <a:bodyPr/>
          <a:lstStyle/>
          <a:p>
            <a:pPr eaLnBrk="1" hangingPunct="1"/>
            <a:r>
              <a:rPr lang="zh-CN" altLang="en-US" sz="2800" smtClean="0"/>
              <a:t>公钥算法的使用方式</a:t>
            </a:r>
          </a:p>
          <a:p>
            <a:pPr lvl="1" eaLnBrk="1" hangingPunct="1"/>
            <a:r>
              <a:rPr lang="zh-CN" altLang="en-US" sz="2400" smtClean="0">
                <a:solidFill>
                  <a:srgbClr val="000099"/>
                </a:solidFill>
              </a:rPr>
              <a:t>用于鉴别</a:t>
            </a:r>
            <a:r>
              <a:rPr lang="en-US" altLang="zh-CN" sz="2400" smtClean="0">
                <a:solidFill>
                  <a:srgbClr val="000099"/>
                </a:solidFill>
              </a:rPr>
              <a:t>(</a:t>
            </a:r>
            <a:r>
              <a:rPr lang="zh-CN" altLang="en-US" sz="2400" smtClean="0">
                <a:solidFill>
                  <a:srgbClr val="000099"/>
                </a:solidFill>
              </a:rPr>
              <a:t>私钥加密公钥解密</a:t>
            </a:r>
            <a:r>
              <a:rPr lang="en-US" altLang="zh-CN" sz="2400" smtClean="0">
                <a:solidFill>
                  <a:srgbClr val="000099"/>
                </a:solidFill>
              </a:rPr>
              <a:t>)</a:t>
            </a:r>
            <a:r>
              <a:rPr lang="zh-CN" altLang="en-US" sz="2400" smtClean="0">
                <a:solidFill>
                  <a:srgbClr val="000099"/>
                </a:solidFill>
              </a:rPr>
              <a:t>，可防抵赖</a:t>
            </a:r>
          </a:p>
        </p:txBody>
      </p:sp>
      <p:pic>
        <p:nvPicPr>
          <p:cNvPr id="13316" name="Picture 4"/>
          <p:cNvPicPr>
            <a:picLocks noChangeAspect="1" noChangeArrowheads="1"/>
          </p:cNvPicPr>
          <p:nvPr/>
        </p:nvPicPr>
        <p:blipFill>
          <a:blip r:embed="rId3" cstate="print"/>
          <a:srcRect/>
          <a:stretch>
            <a:fillRect/>
          </a:stretch>
        </p:blipFill>
        <p:spPr bwMode="auto">
          <a:xfrm>
            <a:off x="990600" y="2860675"/>
            <a:ext cx="6934200" cy="3811588"/>
          </a:xfrm>
          <a:prstGeom prst="rect">
            <a:avLst/>
          </a:prstGeom>
          <a:noFill/>
          <a:ln w="9525">
            <a:noFill/>
            <a:miter lim="800000"/>
            <a:headEnd/>
            <a:tailEnd/>
          </a:ln>
        </p:spPr>
      </p:pic>
    </p:spTree>
    <p:extLst>
      <p:ext uri="{BB962C8B-B14F-4D97-AF65-F5344CB8AC3E}">
        <p14:creationId xmlns:p14="http://schemas.microsoft.com/office/powerpoint/2010/main" val="235916227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CN" smtClean="0"/>
              <a:t>Diffie-Hellman</a:t>
            </a:r>
            <a:r>
              <a:rPr lang="zh-CN" altLang="en-US" smtClean="0"/>
              <a:t>算法</a:t>
            </a:r>
          </a:p>
        </p:txBody>
      </p:sp>
      <p:sp>
        <p:nvSpPr>
          <p:cNvPr id="14339" name="Rectangle 3"/>
          <p:cNvSpPr>
            <a:spLocks noGrp="1" noChangeArrowheads="1"/>
          </p:cNvSpPr>
          <p:nvPr>
            <p:ph type="body" idx="1"/>
          </p:nvPr>
        </p:nvSpPr>
        <p:spPr>
          <a:xfrm>
            <a:off x="609600" y="1828800"/>
            <a:ext cx="7924800" cy="3886200"/>
          </a:xfrm>
        </p:spPr>
        <p:txBody>
          <a:bodyPr>
            <a:normAutofit lnSpcReduction="10000"/>
          </a:bodyPr>
          <a:lstStyle/>
          <a:p>
            <a:pPr eaLnBrk="1" hangingPunct="1">
              <a:lnSpc>
                <a:spcPct val="90000"/>
              </a:lnSpc>
            </a:pPr>
            <a:r>
              <a:rPr lang="en-US" altLang="zh-CN" smtClean="0"/>
              <a:t>Diffie-Hellman</a:t>
            </a:r>
            <a:r>
              <a:rPr lang="zh-CN" altLang="en-US" smtClean="0">
                <a:solidFill>
                  <a:srgbClr val="FF0000"/>
                </a:solidFill>
              </a:rPr>
              <a:t>密钥交换</a:t>
            </a:r>
            <a:r>
              <a:rPr lang="zh-CN" altLang="en-US" smtClean="0"/>
              <a:t>算法</a:t>
            </a:r>
          </a:p>
          <a:p>
            <a:pPr lvl="1" eaLnBrk="1" hangingPunct="1">
              <a:lnSpc>
                <a:spcPct val="90000"/>
              </a:lnSpc>
            </a:pPr>
            <a:r>
              <a:rPr lang="en-US" altLang="zh-CN" smtClean="0">
                <a:solidFill>
                  <a:srgbClr val="000099"/>
                </a:solidFill>
              </a:rPr>
              <a:t>Whitefield Diffie</a:t>
            </a:r>
            <a:r>
              <a:rPr lang="zh-CN" altLang="en-US" smtClean="0">
                <a:solidFill>
                  <a:srgbClr val="000099"/>
                </a:solidFill>
              </a:rPr>
              <a:t>和</a:t>
            </a:r>
            <a:r>
              <a:rPr lang="en-US" altLang="zh-CN" smtClean="0">
                <a:solidFill>
                  <a:srgbClr val="000099"/>
                </a:solidFill>
              </a:rPr>
              <a:t>Martin Hellman</a:t>
            </a:r>
            <a:r>
              <a:rPr lang="zh-CN" altLang="en-US" smtClean="0">
                <a:solidFill>
                  <a:srgbClr val="000099"/>
                </a:solidFill>
              </a:rPr>
              <a:t>发明于</a:t>
            </a:r>
            <a:r>
              <a:rPr lang="en-US" altLang="zh-CN" smtClean="0">
                <a:solidFill>
                  <a:srgbClr val="000099"/>
                </a:solidFill>
              </a:rPr>
              <a:t>1976</a:t>
            </a:r>
            <a:r>
              <a:rPr lang="zh-CN" altLang="en-US" smtClean="0">
                <a:solidFill>
                  <a:srgbClr val="000099"/>
                </a:solidFill>
              </a:rPr>
              <a:t>年</a:t>
            </a:r>
          </a:p>
          <a:p>
            <a:pPr lvl="1" eaLnBrk="1" hangingPunct="1">
              <a:lnSpc>
                <a:spcPct val="90000"/>
              </a:lnSpc>
            </a:pPr>
            <a:r>
              <a:rPr lang="zh-CN" altLang="en-US" smtClean="0">
                <a:solidFill>
                  <a:srgbClr val="000099"/>
                </a:solidFill>
              </a:rPr>
              <a:t>是第一个公开密钥算法，开创了密码学领域新时代</a:t>
            </a:r>
          </a:p>
          <a:p>
            <a:pPr lvl="1" eaLnBrk="1" hangingPunct="1">
              <a:lnSpc>
                <a:spcPct val="90000"/>
              </a:lnSpc>
            </a:pPr>
            <a:r>
              <a:rPr lang="zh-CN" altLang="en-US" smtClean="0">
                <a:solidFill>
                  <a:srgbClr val="000099"/>
                </a:solidFill>
              </a:rPr>
              <a:t>允许两个用户可以安全地交换一个秘密信息，用于后续的通讯过程</a:t>
            </a:r>
          </a:p>
          <a:p>
            <a:pPr lvl="1" eaLnBrk="1" hangingPunct="1">
              <a:lnSpc>
                <a:spcPct val="90000"/>
              </a:lnSpc>
            </a:pPr>
            <a:r>
              <a:rPr lang="zh-CN" altLang="en-US" smtClean="0">
                <a:solidFill>
                  <a:srgbClr val="000099"/>
                </a:solidFill>
              </a:rPr>
              <a:t>并不直接加密数据</a:t>
            </a:r>
            <a:endParaRPr lang="en-US" altLang="zh-CN" smtClean="0">
              <a:solidFill>
                <a:srgbClr val="000099"/>
              </a:solidFill>
            </a:endParaRPr>
          </a:p>
          <a:p>
            <a:pPr lvl="1">
              <a:lnSpc>
                <a:spcPct val="90000"/>
              </a:lnSpc>
            </a:pPr>
            <a:r>
              <a:rPr lang="zh-CN" altLang="en-US" smtClean="0">
                <a:solidFill>
                  <a:srgbClr val="000099"/>
                </a:solidFill>
              </a:rPr>
              <a:t>算法的安全性依赖于计算</a:t>
            </a:r>
            <a:r>
              <a:rPr lang="zh-CN" altLang="en-US" smtClean="0">
                <a:solidFill>
                  <a:srgbClr val="FF0000"/>
                </a:solidFill>
              </a:rPr>
              <a:t>离散对数</a:t>
            </a:r>
            <a:r>
              <a:rPr lang="zh-CN" altLang="en-US" smtClean="0">
                <a:solidFill>
                  <a:srgbClr val="000099"/>
                </a:solidFill>
              </a:rPr>
              <a:t>的难度</a:t>
            </a:r>
            <a:endParaRPr lang="en-US" altLang="zh-CN" smtClean="0">
              <a:solidFill>
                <a:srgbClr val="000099"/>
              </a:solidFill>
            </a:endParaRPr>
          </a:p>
          <a:p>
            <a:pPr lvl="1" eaLnBrk="1" hangingPunct="1">
              <a:lnSpc>
                <a:spcPct val="90000"/>
              </a:lnSpc>
            </a:pPr>
            <a:endParaRPr lang="zh-CN" altLang="en-US" smtClean="0">
              <a:solidFill>
                <a:srgbClr val="000099"/>
              </a:solidFill>
            </a:endParaRPr>
          </a:p>
        </p:txBody>
      </p:sp>
    </p:spTree>
    <p:extLst>
      <p:ext uri="{BB962C8B-B14F-4D97-AF65-F5344CB8AC3E}">
        <p14:creationId xmlns:p14="http://schemas.microsoft.com/office/powerpoint/2010/main" val="158729375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离散对数问题</a:t>
            </a:r>
          </a:p>
        </p:txBody>
      </p:sp>
      <p:sp>
        <p:nvSpPr>
          <p:cNvPr id="15363" name="Rectangle 3"/>
          <p:cNvSpPr>
            <a:spLocks noGrp="1" noChangeArrowheads="1"/>
          </p:cNvSpPr>
          <p:nvPr>
            <p:ph type="body" idx="1"/>
          </p:nvPr>
        </p:nvSpPr>
        <p:spPr>
          <a:xfrm>
            <a:off x="457200" y="1828800"/>
            <a:ext cx="8305800" cy="3276600"/>
          </a:xfrm>
        </p:spPr>
        <p:txBody>
          <a:bodyPr/>
          <a:lstStyle/>
          <a:p>
            <a:pPr eaLnBrk="1" hangingPunct="1"/>
            <a:r>
              <a:rPr lang="zh-CN" altLang="en-US" sz="2800" smtClean="0"/>
              <a:t>素数和它的本原元</a:t>
            </a:r>
            <a:r>
              <a:rPr lang="en-US" altLang="zh-CN" sz="2800" smtClean="0"/>
              <a:t>(</a:t>
            </a:r>
            <a:r>
              <a:rPr lang="zh-CN" altLang="en-US" sz="2800" smtClean="0"/>
              <a:t>原根，原始根，生成元</a:t>
            </a:r>
            <a:r>
              <a:rPr lang="en-US" altLang="zh-CN" sz="2800" smtClean="0"/>
              <a:t>)</a:t>
            </a:r>
          </a:p>
          <a:p>
            <a:pPr lvl="1"/>
            <a:r>
              <a:rPr lang="zh-CN" altLang="en-US" sz="2400" smtClean="0">
                <a:solidFill>
                  <a:srgbClr val="000099"/>
                </a:solidFill>
              </a:rPr>
              <a:t>素数</a:t>
            </a:r>
            <a:r>
              <a:rPr lang="en-US" altLang="zh-CN" sz="2400" smtClean="0">
                <a:solidFill>
                  <a:srgbClr val="000099"/>
                </a:solidFill>
              </a:rPr>
              <a:t>p</a:t>
            </a:r>
            <a:r>
              <a:rPr lang="zh-CN" altLang="en-US" sz="2400" smtClean="0">
                <a:solidFill>
                  <a:srgbClr val="000099"/>
                </a:solidFill>
              </a:rPr>
              <a:t>的本原元定义：如果</a:t>
            </a:r>
            <a:r>
              <a:rPr lang="en-US" altLang="zh-CN" sz="2400" smtClean="0">
                <a:solidFill>
                  <a:srgbClr val="000099"/>
                </a:solidFill>
              </a:rPr>
              <a:t>a</a:t>
            </a:r>
            <a:r>
              <a:rPr lang="zh-CN" altLang="en-US" sz="2400" smtClean="0">
                <a:solidFill>
                  <a:srgbClr val="000099"/>
                </a:solidFill>
              </a:rPr>
              <a:t>是素数</a:t>
            </a:r>
            <a:r>
              <a:rPr lang="en-US" altLang="zh-CN" sz="2400" smtClean="0">
                <a:solidFill>
                  <a:srgbClr val="000099"/>
                </a:solidFill>
              </a:rPr>
              <a:t>p(a&lt;p)</a:t>
            </a:r>
            <a:r>
              <a:rPr lang="zh-CN" altLang="en-US" sz="2400" smtClean="0">
                <a:solidFill>
                  <a:srgbClr val="000099"/>
                </a:solidFill>
              </a:rPr>
              <a:t>的本原元，则数列</a:t>
            </a:r>
          </a:p>
          <a:p>
            <a:pPr lvl="1" eaLnBrk="1" hangingPunct="1">
              <a:buFontTx/>
              <a:buNone/>
            </a:pPr>
            <a:r>
              <a:rPr lang="zh-CN" altLang="en-US" sz="2400" smtClean="0">
                <a:solidFill>
                  <a:srgbClr val="A50021"/>
                </a:solidFill>
              </a:rPr>
              <a:t>             </a:t>
            </a:r>
            <a:r>
              <a:rPr lang="en-US" altLang="zh-CN" sz="2400" smtClean="0">
                <a:solidFill>
                  <a:srgbClr val="A50021"/>
                </a:solidFill>
              </a:rPr>
              <a:t>a mod p,  a</a:t>
            </a:r>
            <a:r>
              <a:rPr lang="en-US" altLang="zh-CN" sz="2400" baseline="30000" smtClean="0">
                <a:solidFill>
                  <a:srgbClr val="A50021"/>
                </a:solidFill>
              </a:rPr>
              <a:t>2</a:t>
            </a:r>
            <a:r>
              <a:rPr lang="en-US" altLang="zh-CN" sz="2400" smtClean="0">
                <a:solidFill>
                  <a:srgbClr val="A50021"/>
                </a:solidFill>
              </a:rPr>
              <a:t> mod p,   …  , a</a:t>
            </a:r>
            <a:r>
              <a:rPr lang="en-US" altLang="zh-CN" sz="2400" baseline="30000" smtClean="0">
                <a:solidFill>
                  <a:srgbClr val="A50021"/>
                </a:solidFill>
              </a:rPr>
              <a:t>p-1 </a:t>
            </a:r>
            <a:r>
              <a:rPr lang="en-US" altLang="zh-CN" sz="2400" smtClean="0">
                <a:solidFill>
                  <a:srgbClr val="A50021"/>
                </a:solidFill>
              </a:rPr>
              <a:t>mod p </a:t>
            </a:r>
          </a:p>
          <a:p>
            <a:pPr lvl="1" eaLnBrk="1" hangingPunct="1">
              <a:buFontTx/>
              <a:buNone/>
            </a:pPr>
            <a:r>
              <a:rPr lang="en-US" altLang="zh-CN" sz="2400" smtClean="0">
                <a:solidFill>
                  <a:srgbClr val="000099"/>
                </a:solidFill>
              </a:rPr>
              <a:t>    </a:t>
            </a:r>
            <a:r>
              <a:rPr lang="zh-CN" altLang="en-US" sz="2400" smtClean="0">
                <a:solidFill>
                  <a:srgbClr val="000099"/>
                </a:solidFill>
              </a:rPr>
              <a:t>是不同的并且包含</a:t>
            </a:r>
            <a:r>
              <a:rPr lang="en-US" altLang="zh-CN" sz="2400" smtClean="0">
                <a:solidFill>
                  <a:srgbClr val="000099"/>
                </a:solidFill>
              </a:rPr>
              <a:t>1</a:t>
            </a:r>
            <a:r>
              <a:rPr lang="zh-CN" altLang="en-US" sz="2400" smtClean="0">
                <a:solidFill>
                  <a:srgbClr val="000099"/>
                </a:solidFill>
              </a:rPr>
              <a:t>到</a:t>
            </a:r>
            <a:r>
              <a:rPr lang="en-US" altLang="zh-CN" sz="2400" smtClean="0">
                <a:solidFill>
                  <a:srgbClr val="000099"/>
                </a:solidFill>
              </a:rPr>
              <a:t>p-1</a:t>
            </a:r>
            <a:r>
              <a:rPr lang="zh-CN" altLang="en-US" sz="2400" smtClean="0">
                <a:solidFill>
                  <a:srgbClr val="000099"/>
                </a:solidFill>
              </a:rPr>
              <a:t>的整数的某种排列。</a:t>
            </a:r>
          </a:p>
          <a:p>
            <a:pPr lvl="1" eaLnBrk="1" hangingPunct="1"/>
            <a:r>
              <a:rPr lang="zh-CN" altLang="en-US" sz="2400" smtClean="0">
                <a:solidFill>
                  <a:srgbClr val="000099"/>
                </a:solidFill>
              </a:rPr>
              <a:t>对任意的整数</a:t>
            </a:r>
            <a:r>
              <a:rPr lang="en-US" altLang="zh-CN" sz="2400" smtClean="0">
                <a:solidFill>
                  <a:srgbClr val="000099"/>
                </a:solidFill>
              </a:rPr>
              <a:t>b&lt;p</a:t>
            </a:r>
            <a:r>
              <a:rPr lang="zh-CN" altLang="en-US" sz="2400" smtClean="0">
                <a:solidFill>
                  <a:srgbClr val="000099"/>
                </a:solidFill>
              </a:rPr>
              <a:t>，我们可以找到唯一的幂</a:t>
            </a:r>
            <a:r>
              <a:rPr lang="en-US" altLang="zh-CN" sz="2400" smtClean="0">
                <a:solidFill>
                  <a:srgbClr val="000099"/>
                </a:solidFill>
              </a:rPr>
              <a:t>i</a:t>
            </a:r>
            <a:r>
              <a:rPr lang="zh-CN" altLang="en-US" sz="2400" smtClean="0">
                <a:solidFill>
                  <a:srgbClr val="000099"/>
                </a:solidFill>
              </a:rPr>
              <a:t>满足</a:t>
            </a:r>
          </a:p>
          <a:p>
            <a:pPr lvl="1" eaLnBrk="1" hangingPunct="1">
              <a:buFontTx/>
              <a:buNone/>
            </a:pPr>
            <a:r>
              <a:rPr lang="zh-CN" altLang="en-US" sz="2400" smtClean="0">
                <a:solidFill>
                  <a:srgbClr val="000099"/>
                </a:solidFill>
              </a:rPr>
              <a:t>  </a:t>
            </a:r>
            <a:r>
              <a:rPr lang="zh-CN" altLang="en-US" sz="2400" smtClean="0">
                <a:solidFill>
                  <a:srgbClr val="A50021"/>
                </a:solidFill>
              </a:rPr>
              <a:t>	             </a:t>
            </a:r>
            <a:r>
              <a:rPr lang="en-US" altLang="zh-CN" sz="2400" smtClean="0">
                <a:solidFill>
                  <a:srgbClr val="A50021"/>
                </a:solidFill>
              </a:rPr>
              <a:t>b=a</a:t>
            </a:r>
            <a:r>
              <a:rPr lang="en-US" altLang="zh-CN" sz="2400" baseline="30000" smtClean="0">
                <a:solidFill>
                  <a:srgbClr val="A50021"/>
                </a:solidFill>
              </a:rPr>
              <a:t>i </a:t>
            </a:r>
            <a:r>
              <a:rPr lang="en-US" altLang="zh-CN" sz="2400" smtClean="0">
                <a:solidFill>
                  <a:srgbClr val="A50021"/>
                </a:solidFill>
              </a:rPr>
              <a:t>  mod  p     0&lt;=i&lt;=(p-1)</a:t>
            </a:r>
          </a:p>
        </p:txBody>
      </p:sp>
    </p:spTree>
    <p:extLst>
      <p:ext uri="{BB962C8B-B14F-4D97-AF65-F5344CB8AC3E}">
        <p14:creationId xmlns:p14="http://schemas.microsoft.com/office/powerpoint/2010/main" val="51686925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zh-CN" altLang="en-US" smtClean="0"/>
              <a:t>离散对数问题</a:t>
            </a:r>
          </a:p>
        </p:txBody>
      </p:sp>
      <p:sp>
        <p:nvSpPr>
          <p:cNvPr id="2052" name="Rectangle 3"/>
          <p:cNvSpPr>
            <a:spLocks noGrp="1" noChangeArrowheads="1"/>
          </p:cNvSpPr>
          <p:nvPr>
            <p:ph type="body" idx="1"/>
          </p:nvPr>
        </p:nvSpPr>
        <p:spPr>
          <a:xfrm>
            <a:off x="609600" y="1676400"/>
            <a:ext cx="7924800" cy="1143000"/>
          </a:xfrm>
        </p:spPr>
        <p:txBody>
          <a:bodyPr>
            <a:normAutofit/>
          </a:bodyPr>
          <a:lstStyle/>
          <a:p>
            <a:r>
              <a:rPr lang="zh-CN" altLang="en-US" smtClean="0"/>
              <a:t>列表法可找出</a:t>
            </a:r>
            <a:r>
              <a:rPr lang="en-US" altLang="zh-CN" smtClean="0"/>
              <a:t>13</a:t>
            </a:r>
            <a:r>
              <a:rPr lang="zh-CN" altLang="en-US" smtClean="0"/>
              <a:t>的本原元为</a:t>
            </a:r>
            <a:r>
              <a:rPr lang="en-US" altLang="zh-CN" smtClean="0">
                <a:solidFill>
                  <a:srgbClr val="FF0000"/>
                </a:solidFill>
              </a:rPr>
              <a:t>2</a:t>
            </a:r>
            <a:r>
              <a:rPr lang="zh-CN" altLang="en-US" smtClean="0">
                <a:solidFill>
                  <a:srgbClr val="FF0000"/>
                </a:solidFill>
              </a:rPr>
              <a:t>，</a:t>
            </a:r>
            <a:r>
              <a:rPr lang="en-US" altLang="zh-CN" smtClean="0">
                <a:solidFill>
                  <a:srgbClr val="FF0000"/>
                </a:solidFill>
              </a:rPr>
              <a:t>6</a:t>
            </a:r>
            <a:r>
              <a:rPr lang="zh-CN" altLang="en-US" smtClean="0">
                <a:solidFill>
                  <a:srgbClr val="FF0000"/>
                </a:solidFill>
              </a:rPr>
              <a:t>，</a:t>
            </a:r>
            <a:r>
              <a:rPr lang="en-US" altLang="zh-CN" smtClean="0">
                <a:solidFill>
                  <a:srgbClr val="FF0000"/>
                </a:solidFill>
              </a:rPr>
              <a:t>7</a:t>
            </a:r>
            <a:r>
              <a:rPr lang="zh-CN" altLang="en-US" smtClean="0">
                <a:solidFill>
                  <a:srgbClr val="FF0000"/>
                </a:solidFill>
              </a:rPr>
              <a:t>，</a:t>
            </a:r>
            <a:r>
              <a:rPr lang="en-US" altLang="zh-CN" smtClean="0">
                <a:solidFill>
                  <a:srgbClr val="FF0000"/>
                </a:solidFill>
              </a:rPr>
              <a:t>11</a:t>
            </a:r>
          </a:p>
          <a:p>
            <a:pPr lvl="1" eaLnBrk="1" hangingPunct="1"/>
            <a:r>
              <a:rPr lang="zh-CN" altLang="en-US" smtClean="0">
                <a:solidFill>
                  <a:srgbClr val="000099"/>
                </a:solidFill>
              </a:rPr>
              <a:t>列出</a:t>
            </a:r>
            <a:r>
              <a:rPr lang="en-US" altLang="zh-CN" smtClean="0">
                <a:solidFill>
                  <a:srgbClr val="000099"/>
                </a:solidFill>
              </a:rPr>
              <a:t>a</a:t>
            </a:r>
            <a:r>
              <a:rPr lang="en-US" altLang="zh-CN" baseline="30000" smtClean="0">
                <a:solidFill>
                  <a:srgbClr val="000099"/>
                </a:solidFill>
              </a:rPr>
              <a:t>i</a:t>
            </a:r>
            <a:r>
              <a:rPr lang="en-US" altLang="zh-CN" smtClean="0">
                <a:solidFill>
                  <a:srgbClr val="000099"/>
                </a:solidFill>
              </a:rPr>
              <a:t> mod 13</a:t>
            </a:r>
          </a:p>
        </p:txBody>
      </p:sp>
      <p:graphicFrame>
        <p:nvGraphicFramePr>
          <p:cNvPr id="2050" name="Object 1024"/>
          <p:cNvGraphicFramePr>
            <a:graphicFrameLocks noChangeAspect="1"/>
          </p:cNvGraphicFramePr>
          <p:nvPr/>
        </p:nvGraphicFramePr>
        <p:xfrm>
          <a:off x="990600" y="2971800"/>
          <a:ext cx="7467600" cy="3352800"/>
        </p:xfrm>
        <a:graphic>
          <a:graphicData uri="http://schemas.openxmlformats.org/presentationml/2006/ole">
            <mc:AlternateContent xmlns:mc="http://schemas.openxmlformats.org/markup-compatibility/2006">
              <mc:Choice xmlns:v="urn:schemas-microsoft-com:vml" Requires="v">
                <p:oleObj spid="_x0000_s23572" name="Document" r:id="rId4" imgW="4159080" imgH="1437120" progId="Word.Document.8">
                  <p:embed/>
                </p:oleObj>
              </mc:Choice>
              <mc:Fallback>
                <p:oleObj name="Document" r:id="rId4" imgW="4159080" imgH="14371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2971800"/>
                        <a:ext cx="74676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Text Box 5"/>
          <p:cNvSpPr txBox="1">
            <a:spLocks noChangeArrowheads="1"/>
          </p:cNvSpPr>
          <p:nvPr/>
        </p:nvSpPr>
        <p:spPr bwMode="auto">
          <a:xfrm>
            <a:off x="4267200" y="2514600"/>
            <a:ext cx="762000" cy="457200"/>
          </a:xfrm>
          <a:prstGeom prst="rect">
            <a:avLst/>
          </a:prstGeom>
          <a:noFill/>
          <a:ln w="28575">
            <a:noFill/>
            <a:miter lim="800000"/>
            <a:headEnd/>
            <a:tailEnd type="none" w="med" len="lg"/>
          </a:ln>
        </p:spPr>
        <p:txBody>
          <a:bodyPr>
            <a:spAutoFit/>
          </a:bodyPr>
          <a:lstStyle/>
          <a:p>
            <a:pPr>
              <a:spcBef>
                <a:spcPct val="50000"/>
              </a:spcBef>
            </a:pPr>
            <a:r>
              <a:rPr lang="en-US" altLang="zh-CN"/>
              <a:t>i</a:t>
            </a:r>
          </a:p>
        </p:txBody>
      </p:sp>
      <p:sp>
        <p:nvSpPr>
          <p:cNvPr id="2054" name="Text Box 6"/>
          <p:cNvSpPr txBox="1">
            <a:spLocks noChangeArrowheads="1"/>
          </p:cNvSpPr>
          <p:nvPr/>
        </p:nvSpPr>
        <p:spPr bwMode="auto">
          <a:xfrm>
            <a:off x="533400" y="4038600"/>
            <a:ext cx="457200" cy="457200"/>
          </a:xfrm>
          <a:prstGeom prst="rect">
            <a:avLst/>
          </a:prstGeom>
          <a:noFill/>
          <a:ln w="28575">
            <a:noFill/>
            <a:miter lim="800000"/>
            <a:headEnd/>
            <a:tailEnd type="none" w="med" len="lg"/>
          </a:ln>
        </p:spPr>
        <p:txBody>
          <a:bodyPr>
            <a:spAutoFit/>
          </a:bodyPr>
          <a:lstStyle/>
          <a:p>
            <a:pPr>
              <a:spcBef>
                <a:spcPct val="50000"/>
              </a:spcBef>
            </a:pPr>
            <a:r>
              <a:rPr lang="en-US" altLang="zh-CN"/>
              <a:t>a</a:t>
            </a:r>
          </a:p>
        </p:txBody>
      </p:sp>
      <p:sp>
        <p:nvSpPr>
          <p:cNvPr id="7" name="矩形 6"/>
          <p:cNvSpPr/>
          <p:nvPr/>
        </p:nvSpPr>
        <p:spPr>
          <a:xfrm>
            <a:off x="683568" y="4464006"/>
            <a:ext cx="7992888" cy="360040"/>
          </a:xfrm>
          <a:prstGeom prst="rect">
            <a:avLst/>
          </a:prstGeom>
          <a:solidFill>
            <a:srgbClr val="FF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83568" y="4837493"/>
            <a:ext cx="7992888" cy="360040"/>
          </a:xfrm>
          <a:prstGeom prst="rect">
            <a:avLst/>
          </a:prstGeom>
          <a:solidFill>
            <a:srgbClr val="FF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83568" y="5215753"/>
            <a:ext cx="7992888" cy="360040"/>
          </a:xfrm>
          <a:prstGeom prst="rect">
            <a:avLst/>
          </a:prstGeom>
          <a:solidFill>
            <a:srgbClr val="FF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83568" y="3356992"/>
            <a:ext cx="7992888" cy="360040"/>
          </a:xfrm>
          <a:prstGeom prst="rect">
            <a:avLst/>
          </a:prstGeom>
          <a:solidFill>
            <a:srgbClr val="FF0000">
              <a:alpha val="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031705" y="2760585"/>
            <a:ext cx="385609" cy="3476727"/>
          </a:xfrm>
          <a:prstGeom prst="rect">
            <a:avLst/>
          </a:prstGeom>
          <a:solidFill>
            <a:schemeClr val="accent1">
              <a:tint val="100000"/>
              <a:shade val="100000"/>
              <a:hueMod val="100000"/>
              <a:satMod val="10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652120" y="2760585"/>
            <a:ext cx="385609" cy="3476727"/>
          </a:xfrm>
          <a:prstGeom prst="rect">
            <a:avLst/>
          </a:prstGeom>
          <a:solidFill>
            <a:schemeClr val="accent1">
              <a:tint val="100000"/>
              <a:shade val="100000"/>
              <a:hueMod val="100000"/>
              <a:satMod val="10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334417" y="2738174"/>
            <a:ext cx="385609" cy="3476727"/>
          </a:xfrm>
          <a:prstGeom prst="rect">
            <a:avLst/>
          </a:prstGeom>
          <a:solidFill>
            <a:schemeClr val="accent1">
              <a:tint val="100000"/>
              <a:shade val="100000"/>
              <a:hueMod val="100000"/>
              <a:satMod val="10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77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离散对数问题</a:t>
            </a:r>
          </a:p>
        </p:txBody>
      </p:sp>
      <p:sp>
        <p:nvSpPr>
          <p:cNvPr id="17411" name="Rectangle 3"/>
          <p:cNvSpPr>
            <a:spLocks noGrp="1" noChangeArrowheads="1"/>
          </p:cNvSpPr>
          <p:nvPr>
            <p:ph type="body" idx="1"/>
          </p:nvPr>
        </p:nvSpPr>
        <p:spPr>
          <a:xfrm>
            <a:off x="457200" y="1828800"/>
            <a:ext cx="8077200" cy="4038600"/>
          </a:xfrm>
        </p:spPr>
        <p:txBody>
          <a:bodyPr>
            <a:normAutofit lnSpcReduction="10000"/>
          </a:bodyPr>
          <a:lstStyle/>
          <a:p>
            <a:pPr eaLnBrk="1" hangingPunct="1">
              <a:lnSpc>
                <a:spcPct val="90000"/>
              </a:lnSpc>
            </a:pPr>
            <a:r>
              <a:rPr lang="zh-CN" altLang="en-US" dirty="0" smtClean="0">
                <a:latin typeface="楷体_GB2312" pitchFamily="49" charset="-122"/>
              </a:rPr>
              <a:t>计算离散对数的难度</a:t>
            </a:r>
          </a:p>
          <a:p>
            <a:pPr lvl="1">
              <a:lnSpc>
                <a:spcPct val="90000"/>
              </a:lnSpc>
            </a:pPr>
            <a:r>
              <a:rPr lang="zh-CN" altLang="en-US" dirty="0" smtClean="0">
                <a:solidFill>
                  <a:srgbClr val="000099"/>
                </a:solidFill>
                <a:latin typeface="楷体_GB2312" pitchFamily="49" charset="-122"/>
              </a:rPr>
              <a:t>定义：若</a:t>
            </a:r>
            <a:r>
              <a:rPr lang="en-US" altLang="zh-CN" dirty="0" smtClean="0">
                <a:solidFill>
                  <a:srgbClr val="000099"/>
                </a:solidFill>
                <a:latin typeface="楷体_GB2312" pitchFamily="49" charset="-122"/>
              </a:rPr>
              <a:t>a</a:t>
            </a:r>
            <a:r>
              <a:rPr lang="zh-CN" altLang="en-US" dirty="0" smtClean="0">
                <a:solidFill>
                  <a:srgbClr val="000099"/>
                </a:solidFill>
                <a:latin typeface="楷体_GB2312" pitchFamily="49" charset="-122"/>
              </a:rPr>
              <a:t>是素数</a:t>
            </a:r>
            <a:r>
              <a:rPr lang="en-US" altLang="zh-CN" dirty="0" smtClean="0">
                <a:solidFill>
                  <a:srgbClr val="000099"/>
                </a:solidFill>
                <a:latin typeface="楷体_GB2312" pitchFamily="49" charset="-122"/>
              </a:rPr>
              <a:t>p</a:t>
            </a:r>
            <a:r>
              <a:rPr lang="zh-CN" altLang="en-US" dirty="0" smtClean="0">
                <a:solidFill>
                  <a:srgbClr val="000099"/>
                </a:solidFill>
                <a:latin typeface="楷体_GB2312" pitchFamily="49" charset="-122"/>
              </a:rPr>
              <a:t>的一个本原元</a:t>
            </a:r>
            <a:r>
              <a:rPr lang="en-US" altLang="zh-CN" dirty="0" smtClean="0">
                <a:solidFill>
                  <a:srgbClr val="000099"/>
                </a:solidFill>
                <a:latin typeface="楷体_GB2312" pitchFamily="49" charset="-122"/>
              </a:rPr>
              <a:t>,</a:t>
            </a:r>
            <a:r>
              <a:rPr lang="zh-CN" altLang="en-US" dirty="0" smtClean="0">
                <a:solidFill>
                  <a:srgbClr val="000099"/>
                </a:solidFill>
                <a:latin typeface="楷体_GB2312" pitchFamily="49" charset="-122"/>
              </a:rPr>
              <a:t>则对任意整数</a:t>
            </a:r>
            <a:r>
              <a:rPr lang="en-US" altLang="zh-CN" dirty="0" smtClean="0">
                <a:solidFill>
                  <a:srgbClr val="000099"/>
                </a:solidFill>
                <a:latin typeface="楷体_GB2312" pitchFamily="49" charset="-122"/>
              </a:rPr>
              <a:t>b&lt;p, b≠0,</a:t>
            </a:r>
            <a:r>
              <a:rPr lang="zh-CN" altLang="en-US" dirty="0" smtClean="0">
                <a:solidFill>
                  <a:srgbClr val="000099"/>
                </a:solidFill>
                <a:latin typeface="楷体_GB2312" pitchFamily="49" charset="-122"/>
              </a:rPr>
              <a:t>存在唯一的整数</a:t>
            </a:r>
            <a:r>
              <a:rPr lang="en-US" altLang="zh-CN" dirty="0" smtClean="0">
                <a:solidFill>
                  <a:srgbClr val="000099"/>
                </a:solidFill>
                <a:latin typeface="楷体_GB2312" pitchFamily="49" charset="-122"/>
              </a:rPr>
              <a:t>i,1</a:t>
            </a:r>
            <a:r>
              <a:rPr lang="en-US" altLang="zh-CN" dirty="0" smtClean="0">
                <a:solidFill>
                  <a:srgbClr val="000099"/>
                </a:solidFill>
                <a:latin typeface="宋体" charset="-122"/>
                <a:ea typeface="宋体" charset="-122"/>
              </a:rPr>
              <a:t>≤</a:t>
            </a:r>
            <a:r>
              <a:rPr lang="en-US" altLang="zh-CN" dirty="0" smtClean="0">
                <a:solidFill>
                  <a:srgbClr val="000099"/>
                </a:solidFill>
                <a:latin typeface="楷体_GB2312" pitchFamily="49" charset="-122"/>
              </a:rPr>
              <a:t>i</a:t>
            </a:r>
            <a:r>
              <a:rPr lang="en-US" altLang="zh-CN" dirty="0" smtClean="0">
                <a:solidFill>
                  <a:srgbClr val="000099"/>
                </a:solidFill>
                <a:latin typeface="宋体" charset="-122"/>
                <a:ea typeface="宋体" charset="-122"/>
              </a:rPr>
              <a:t>≤</a:t>
            </a:r>
            <a:r>
              <a:rPr lang="en-US" altLang="zh-CN" dirty="0" smtClean="0">
                <a:solidFill>
                  <a:srgbClr val="000099"/>
                </a:solidFill>
                <a:latin typeface="楷体_GB2312" pitchFamily="49" charset="-122"/>
              </a:rPr>
              <a:t>(p-1),</a:t>
            </a:r>
            <a:r>
              <a:rPr lang="zh-CN" altLang="en-US" dirty="0" smtClean="0">
                <a:solidFill>
                  <a:srgbClr val="000099"/>
                </a:solidFill>
                <a:latin typeface="楷体_GB2312" pitchFamily="49" charset="-122"/>
              </a:rPr>
              <a:t>使得</a:t>
            </a:r>
            <a:r>
              <a:rPr lang="en-US" altLang="zh-CN" dirty="0" smtClean="0">
                <a:solidFill>
                  <a:srgbClr val="000099"/>
                </a:solidFill>
                <a:latin typeface="楷体_GB2312" pitchFamily="49" charset="-122"/>
              </a:rPr>
              <a:t>:      </a:t>
            </a:r>
            <a:r>
              <a:rPr lang="en-US" altLang="zh-CN" dirty="0" err="1" smtClean="0">
                <a:solidFill>
                  <a:srgbClr val="000099"/>
                </a:solidFill>
                <a:latin typeface="楷体_GB2312" pitchFamily="49" charset="-122"/>
              </a:rPr>
              <a:t>b</a:t>
            </a:r>
            <a:r>
              <a:rPr lang="en-US" altLang="zh-CN" dirty="0" err="1" smtClean="0">
                <a:solidFill>
                  <a:srgbClr val="000099"/>
                </a:solidFill>
                <a:latin typeface="宋体" charset="-122"/>
                <a:ea typeface="宋体" charset="-122"/>
              </a:rPr>
              <a:t>≡</a:t>
            </a:r>
            <a:r>
              <a:rPr lang="en-US" altLang="zh-CN" dirty="0" err="1" smtClean="0">
                <a:solidFill>
                  <a:srgbClr val="000099"/>
                </a:solidFill>
                <a:latin typeface="楷体_GB2312" pitchFamily="49" charset="-122"/>
              </a:rPr>
              <a:t>a</a:t>
            </a:r>
            <a:r>
              <a:rPr lang="en-US" altLang="zh-CN" baseline="30000" dirty="0" err="1" smtClean="0">
                <a:solidFill>
                  <a:srgbClr val="000099"/>
                </a:solidFill>
                <a:latin typeface="楷体_GB2312" pitchFamily="49" charset="-122"/>
              </a:rPr>
              <a:t>i</a:t>
            </a:r>
            <a:r>
              <a:rPr lang="en-US" altLang="zh-CN" dirty="0" smtClean="0">
                <a:solidFill>
                  <a:srgbClr val="000099"/>
                </a:solidFill>
                <a:latin typeface="楷体_GB2312" pitchFamily="49" charset="-122"/>
              </a:rPr>
              <a:t> mod p</a:t>
            </a:r>
            <a:br>
              <a:rPr lang="en-US" altLang="zh-CN" dirty="0" smtClean="0">
                <a:solidFill>
                  <a:srgbClr val="000099"/>
                </a:solidFill>
                <a:latin typeface="楷体_GB2312" pitchFamily="49" charset="-122"/>
              </a:rPr>
            </a:br>
            <a:r>
              <a:rPr lang="zh-CN" altLang="en-US" dirty="0" smtClean="0">
                <a:solidFill>
                  <a:srgbClr val="A50021"/>
                </a:solidFill>
                <a:latin typeface="楷体_GB2312" pitchFamily="49" charset="-122"/>
              </a:rPr>
              <a:t>称</a:t>
            </a:r>
            <a:r>
              <a:rPr lang="en-US" altLang="zh-CN" dirty="0" err="1" smtClean="0">
                <a:solidFill>
                  <a:srgbClr val="A50021"/>
                </a:solidFill>
                <a:latin typeface="楷体_GB2312" pitchFamily="49" charset="-122"/>
              </a:rPr>
              <a:t>i</a:t>
            </a:r>
            <a:r>
              <a:rPr lang="zh-CN" altLang="en-US" dirty="0" smtClean="0">
                <a:solidFill>
                  <a:srgbClr val="A50021"/>
                </a:solidFill>
                <a:latin typeface="楷体_GB2312" pitchFamily="49" charset="-122"/>
              </a:rPr>
              <a:t>为</a:t>
            </a:r>
            <a:r>
              <a:rPr lang="zh-CN" altLang="en-US" dirty="0" smtClean="0">
                <a:solidFill>
                  <a:srgbClr val="A50021"/>
                </a:solidFill>
              </a:rPr>
              <a:t>“</a:t>
            </a:r>
            <a:r>
              <a:rPr lang="en-US" altLang="zh-CN" dirty="0" smtClean="0">
                <a:solidFill>
                  <a:srgbClr val="A50021"/>
                </a:solidFill>
                <a:latin typeface="楷体_GB2312" pitchFamily="49" charset="-122"/>
              </a:rPr>
              <a:t>b</a:t>
            </a:r>
            <a:r>
              <a:rPr lang="zh-CN" altLang="en-US" dirty="0" smtClean="0">
                <a:solidFill>
                  <a:srgbClr val="A50021"/>
                </a:solidFill>
                <a:latin typeface="楷体_GB2312" pitchFamily="49" charset="-122"/>
              </a:rPr>
              <a:t>以</a:t>
            </a:r>
            <a:r>
              <a:rPr lang="en-US" altLang="zh-CN" dirty="0" smtClean="0">
                <a:solidFill>
                  <a:srgbClr val="A50021"/>
                </a:solidFill>
                <a:latin typeface="楷体_GB2312" pitchFamily="49" charset="-122"/>
              </a:rPr>
              <a:t>a</a:t>
            </a:r>
            <a:r>
              <a:rPr lang="zh-CN" altLang="en-US" dirty="0" smtClean="0">
                <a:solidFill>
                  <a:srgbClr val="A50021"/>
                </a:solidFill>
                <a:latin typeface="楷体_GB2312" pitchFamily="49" charset="-122"/>
              </a:rPr>
              <a:t>为基模</a:t>
            </a:r>
            <a:r>
              <a:rPr lang="en-US" altLang="zh-CN" dirty="0" smtClean="0">
                <a:solidFill>
                  <a:srgbClr val="A50021"/>
                </a:solidFill>
                <a:latin typeface="楷体_GB2312" pitchFamily="49" charset="-122"/>
              </a:rPr>
              <a:t>p</a:t>
            </a:r>
            <a:r>
              <a:rPr lang="zh-CN" altLang="en-US" dirty="0" smtClean="0">
                <a:solidFill>
                  <a:srgbClr val="A50021"/>
                </a:solidFill>
                <a:latin typeface="楷体_GB2312" pitchFamily="49" charset="-122"/>
              </a:rPr>
              <a:t>的指数</a:t>
            </a:r>
            <a:r>
              <a:rPr lang="en-US" altLang="zh-CN" dirty="0" smtClean="0">
                <a:solidFill>
                  <a:srgbClr val="A50021"/>
                </a:solidFill>
                <a:latin typeface="楷体_GB2312" pitchFamily="49" charset="-122"/>
              </a:rPr>
              <a:t>(</a:t>
            </a:r>
            <a:r>
              <a:rPr lang="zh-CN" altLang="en-US" dirty="0" smtClean="0">
                <a:solidFill>
                  <a:srgbClr val="A50021"/>
                </a:solidFill>
                <a:latin typeface="楷体_GB2312" pitchFamily="49" charset="-122"/>
              </a:rPr>
              <a:t>离散对数</a:t>
            </a:r>
            <a:r>
              <a:rPr lang="en-US" altLang="zh-CN" dirty="0" smtClean="0">
                <a:solidFill>
                  <a:srgbClr val="A50021"/>
                </a:solidFill>
                <a:latin typeface="楷体_GB2312" pitchFamily="49" charset="-122"/>
              </a:rPr>
              <a:t>)</a:t>
            </a:r>
            <a:r>
              <a:rPr lang="en-US" altLang="zh-CN" dirty="0" smtClean="0">
                <a:solidFill>
                  <a:srgbClr val="A50021"/>
                </a:solidFill>
              </a:rPr>
              <a:t>”</a:t>
            </a:r>
            <a:r>
              <a:rPr lang="zh-CN" altLang="en-US" dirty="0" smtClean="0">
                <a:solidFill>
                  <a:srgbClr val="A50021"/>
                </a:solidFill>
              </a:rPr>
              <a:t>，记为</a:t>
            </a:r>
            <a:r>
              <a:rPr lang="en-US" altLang="zh-CN" dirty="0" err="1" smtClean="0">
                <a:solidFill>
                  <a:srgbClr val="A50021"/>
                </a:solidFill>
              </a:rPr>
              <a:t>log</a:t>
            </a:r>
            <a:r>
              <a:rPr lang="en-US" altLang="zh-CN" baseline="-25000" dirty="0" err="1" smtClean="0">
                <a:solidFill>
                  <a:srgbClr val="A50021"/>
                </a:solidFill>
              </a:rPr>
              <a:t>a</a:t>
            </a:r>
            <a:r>
              <a:rPr lang="en-US" altLang="zh-CN" dirty="0" err="1" smtClean="0">
                <a:solidFill>
                  <a:srgbClr val="A50021"/>
                </a:solidFill>
              </a:rPr>
              <a:t>b</a:t>
            </a:r>
            <a:endParaRPr lang="en-US" altLang="zh-CN" dirty="0" smtClean="0">
              <a:solidFill>
                <a:srgbClr val="A50021"/>
              </a:solidFill>
              <a:latin typeface="楷体_GB2312" pitchFamily="49" charset="-122"/>
            </a:endParaRPr>
          </a:p>
          <a:p>
            <a:pPr lvl="1" eaLnBrk="1" hangingPunct="1">
              <a:lnSpc>
                <a:spcPct val="90000"/>
              </a:lnSpc>
              <a:buFontTx/>
              <a:buNone/>
            </a:pPr>
            <a:r>
              <a:rPr lang="en-US" altLang="zh-CN" dirty="0" smtClean="0">
                <a:solidFill>
                  <a:srgbClr val="000099"/>
                </a:solidFill>
                <a:latin typeface="楷体_GB2312" pitchFamily="49" charset="-122"/>
              </a:rPr>
              <a:t>  </a:t>
            </a:r>
            <a:r>
              <a:rPr lang="zh-CN" altLang="en-US" dirty="0" smtClean="0">
                <a:solidFill>
                  <a:srgbClr val="000099"/>
                </a:solidFill>
                <a:latin typeface="楷体_GB2312" pitchFamily="49" charset="-122"/>
              </a:rPr>
              <a:t>例：</a:t>
            </a:r>
            <a:r>
              <a:rPr lang="en-US" altLang="zh-CN" dirty="0" smtClean="0">
                <a:solidFill>
                  <a:srgbClr val="000099"/>
                </a:solidFill>
                <a:latin typeface="楷体_GB2312" pitchFamily="49" charset="-122"/>
              </a:rPr>
              <a:t>8</a:t>
            </a:r>
            <a:r>
              <a:rPr lang="zh-CN" altLang="en-US" dirty="0" smtClean="0">
                <a:solidFill>
                  <a:srgbClr val="000099"/>
                </a:solidFill>
                <a:latin typeface="楷体_GB2312" pitchFamily="49" charset="-122"/>
              </a:rPr>
              <a:t>是</a:t>
            </a:r>
            <a:r>
              <a:rPr lang="en-US" altLang="zh-CN" dirty="0" smtClean="0">
                <a:solidFill>
                  <a:srgbClr val="000099"/>
                </a:solidFill>
                <a:latin typeface="楷体_GB2312" pitchFamily="49" charset="-122"/>
              </a:rPr>
              <a:t>9</a:t>
            </a:r>
            <a:r>
              <a:rPr lang="zh-CN" altLang="en-US" dirty="0" smtClean="0">
                <a:solidFill>
                  <a:srgbClr val="000099"/>
                </a:solidFill>
                <a:latin typeface="楷体_GB2312" pitchFamily="49" charset="-122"/>
              </a:rPr>
              <a:t>以</a:t>
            </a:r>
            <a:r>
              <a:rPr lang="en-US" altLang="zh-CN" dirty="0" smtClean="0">
                <a:solidFill>
                  <a:srgbClr val="000099"/>
                </a:solidFill>
                <a:latin typeface="楷体_GB2312" pitchFamily="49" charset="-122"/>
              </a:rPr>
              <a:t>2</a:t>
            </a:r>
            <a:r>
              <a:rPr lang="zh-CN" altLang="en-US" dirty="0" smtClean="0">
                <a:solidFill>
                  <a:srgbClr val="000099"/>
                </a:solidFill>
                <a:latin typeface="楷体_GB2312" pitchFamily="49" charset="-122"/>
              </a:rPr>
              <a:t>为基模</a:t>
            </a:r>
            <a:r>
              <a:rPr lang="en-US" altLang="zh-CN" dirty="0" smtClean="0">
                <a:solidFill>
                  <a:srgbClr val="000099"/>
                </a:solidFill>
                <a:latin typeface="楷体_GB2312" pitchFamily="49" charset="-122"/>
              </a:rPr>
              <a:t>13</a:t>
            </a:r>
            <a:r>
              <a:rPr lang="zh-CN" altLang="en-US" dirty="0" smtClean="0">
                <a:solidFill>
                  <a:srgbClr val="000099"/>
                </a:solidFill>
                <a:latin typeface="楷体_GB2312" pitchFamily="49" charset="-122"/>
              </a:rPr>
              <a:t>的离散对数</a:t>
            </a:r>
          </a:p>
          <a:p>
            <a:pPr lvl="1" eaLnBrk="1" hangingPunct="1">
              <a:lnSpc>
                <a:spcPct val="90000"/>
              </a:lnSpc>
            </a:pPr>
            <a:r>
              <a:rPr lang="zh-CN" altLang="en-US" dirty="0" smtClean="0">
                <a:solidFill>
                  <a:srgbClr val="000099"/>
                </a:solidFill>
                <a:latin typeface="楷体_GB2312" pitchFamily="49" charset="-122"/>
              </a:rPr>
              <a:t>计算离散对数</a:t>
            </a:r>
          </a:p>
          <a:p>
            <a:pPr lvl="2" eaLnBrk="1" hangingPunct="1">
              <a:lnSpc>
                <a:spcPct val="90000"/>
              </a:lnSpc>
            </a:pPr>
            <a:r>
              <a:rPr lang="zh-CN" altLang="en-US" dirty="0" smtClean="0">
                <a:solidFill>
                  <a:srgbClr val="A50021"/>
                </a:solidFill>
                <a:latin typeface="楷体_GB2312" pitchFamily="49" charset="-122"/>
              </a:rPr>
              <a:t>已知</a:t>
            </a:r>
            <a:r>
              <a:rPr lang="en-US" altLang="zh-CN" dirty="0" smtClean="0">
                <a:solidFill>
                  <a:srgbClr val="A50021"/>
                </a:solidFill>
                <a:latin typeface="楷体_GB2312" pitchFamily="49" charset="-122"/>
              </a:rPr>
              <a:t>a</a:t>
            </a:r>
            <a:r>
              <a:rPr lang="zh-CN" altLang="en-US" dirty="0" smtClean="0">
                <a:solidFill>
                  <a:srgbClr val="A50021"/>
                </a:solidFill>
                <a:latin typeface="楷体_GB2312" pitchFamily="49" charset="-122"/>
              </a:rPr>
              <a:t>、</a:t>
            </a:r>
            <a:r>
              <a:rPr lang="en-US" altLang="zh-CN" dirty="0" err="1" smtClean="0">
                <a:solidFill>
                  <a:srgbClr val="A50021"/>
                </a:solidFill>
                <a:latin typeface="楷体_GB2312" pitchFamily="49" charset="-122"/>
              </a:rPr>
              <a:t>i</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p</a:t>
            </a:r>
            <a:r>
              <a:rPr lang="zh-CN" altLang="en-US" dirty="0" smtClean="0">
                <a:solidFill>
                  <a:srgbClr val="A50021"/>
                </a:solidFill>
                <a:latin typeface="楷体_GB2312" pitchFamily="49" charset="-122"/>
              </a:rPr>
              <a:t>求</a:t>
            </a:r>
            <a:r>
              <a:rPr lang="en-US" altLang="zh-CN" dirty="0" smtClean="0">
                <a:solidFill>
                  <a:srgbClr val="A50021"/>
                </a:solidFill>
                <a:latin typeface="楷体_GB2312" pitchFamily="49" charset="-122"/>
              </a:rPr>
              <a:t>b</a:t>
            </a:r>
            <a:r>
              <a:rPr lang="zh-CN" altLang="en-US" dirty="0" smtClean="0">
                <a:solidFill>
                  <a:srgbClr val="A50021"/>
                </a:solidFill>
                <a:latin typeface="楷体_GB2312" pitchFamily="49" charset="-122"/>
              </a:rPr>
              <a:t>是容易的</a:t>
            </a:r>
          </a:p>
          <a:p>
            <a:pPr lvl="2" eaLnBrk="1" hangingPunct="1">
              <a:lnSpc>
                <a:spcPct val="90000"/>
              </a:lnSpc>
            </a:pPr>
            <a:r>
              <a:rPr lang="zh-CN" altLang="en-US" dirty="0" smtClean="0">
                <a:solidFill>
                  <a:srgbClr val="A50021"/>
                </a:solidFill>
                <a:latin typeface="楷体_GB2312" pitchFamily="49" charset="-122"/>
              </a:rPr>
              <a:t>已知</a:t>
            </a:r>
            <a:r>
              <a:rPr lang="en-US" altLang="zh-CN" dirty="0" smtClean="0">
                <a:solidFill>
                  <a:srgbClr val="A50021"/>
                </a:solidFill>
                <a:latin typeface="楷体_GB2312" pitchFamily="49" charset="-122"/>
              </a:rPr>
              <a:t>a</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b</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p</a:t>
            </a:r>
            <a:r>
              <a:rPr lang="zh-CN" altLang="en-US" dirty="0" smtClean="0">
                <a:solidFill>
                  <a:srgbClr val="A50021"/>
                </a:solidFill>
                <a:latin typeface="楷体_GB2312" pitchFamily="49" charset="-122"/>
              </a:rPr>
              <a:t>求</a:t>
            </a:r>
            <a:r>
              <a:rPr lang="en-US" altLang="zh-CN" dirty="0" err="1" smtClean="0">
                <a:solidFill>
                  <a:srgbClr val="A50021"/>
                </a:solidFill>
                <a:latin typeface="楷体_GB2312" pitchFamily="49" charset="-122"/>
              </a:rPr>
              <a:t>i</a:t>
            </a:r>
            <a:r>
              <a:rPr lang="zh-CN" altLang="en-US" dirty="0" smtClean="0">
                <a:solidFill>
                  <a:srgbClr val="A50021"/>
                </a:solidFill>
                <a:latin typeface="楷体_GB2312" pitchFamily="49" charset="-122"/>
              </a:rPr>
              <a:t>是困难的</a:t>
            </a:r>
          </a:p>
        </p:txBody>
      </p:sp>
    </p:spTree>
    <p:extLst>
      <p:ext uri="{BB962C8B-B14F-4D97-AF65-F5344CB8AC3E}">
        <p14:creationId xmlns:p14="http://schemas.microsoft.com/office/powerpoint/2010/main" val="1166090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pPr eaLnBrk="1" hangingPunct="1"/>
            <a:r>
              <a:rPr lang="zh-CN" altLang="en-US" smtClean="0"/>
              <a:t>置换密码</a:t>
            </a:r>
          </a:p>
        </p:txBody>
      </p:sp>
      <p:sp>
        <p:nvSpPr>
          <p:cNvPr id="97283" name="内容占位符 2"/>
          <p:cNvSpPr>
            <a:spLocks noGrp="1"/>
          </p:cNvSpPr>
          <p:nvPr>
            <p:ph idx="1"/>
          </p:nvPr>
        </p:nvSpPr>
        <p:spPr/>
        <p:txBody>
          <a:bodyPr/>
          <a:lstStyle/>
          <a:p>
            <a:pPr eaLnBrk="1" hangingPunct="1"/>
            <a:r>
              <a:rPr lang="zh-CN" altLang="en-US" smtClean="0"/>
              <a:t>置换和逆置换的定义</a:t>
            </a:r>
            <a:endParaRPr lang="en-US" altLang="zh-CN" smtClean="0"/>
          </a:p>
          <a:p>
            <a:pPr lvl="1" eaLnBrk="1" hangingPunct="1"/>
            <a:r>
              <a:rPr lang="zh-CN" altLang="en-US" smtClean="0"/>
              <a:t>置换是定义在有限集</a:t>
            </a:r>
            <a:r>
              <a:rPr lang="en-US" altLang="zh-CN" smtClean="0"/>
              <a:t>X</a:t>
            </a:r>
            <a:r>
              <a:rPr lang="zh-CN" altLang="en-US" smtClean="0"/>
              <a:t>上的双射函数</a:t>
            </a:r>
            <a:r>
              <a:rPr lang="en-US" altLang="zh-CN" smtClean="0"/>
              <a:t>π:X</a:t>
            </a:r>
            <a:r>
              <a:rPr lang="zh-CN" altLang="en-US" smtClean="0"/>
              <a:t>→</a:t>
            </a:r>
            <a:r>
              <a:rPr lang="en-US" altLang="zh-CN" smtClean="0"/>
              <a:t>X,</a:t>
            </a:r>
            <a:r>
              <a:rPr lang="zh-CN" altLang="en-US" smtClean="0"/>
              <a:t>对任意的</a:t>
            </a:r>
            <a:r>
              <a:rPr lang="en-US" altLang="zh-CN" smtClean="0"/>
              <a:t>x</a:t>
            </a:r>
            <a:r>
              <a:rPr lang="zh-CN" altLang="en-US" smtClean="0"/>
              <a:t>∈</a:t>
            </a:r>
            <a:r>
              <a:rPr lang="en-US" altLang="zh-CN" smtClean="0"/>
              <a:t>X</a:t>
            </a:r>
            <a:r>
              <a:rPr lang="zh-CN" altLang="en-US" smtClean="0"/>
              <a:t>，存在唯一的</a:t>
            </a:r>
            <a:r>
              <a:rPr lang="en-US" altLang="zh-CN" smtClean="0"/>
              <a:t>x’</a:t>
            </a:r>
            <a:r>
              <a:rPr lang="zh-CN" altLang="en-US" smtClean="0"/>
              <a:t>∈</a:t>
            </a:r>
            <a:r>
              <a:rPr lang="en-US" altLang="zh-CN" smtClean="0"/>
              <a:t>X</a:t>
            </a:r>
            <a:r>
              <a:rPr lang="zh-CN" altLang="en-US" smtClean="0"/>
              <a:t>，使得</a:t>
            </a:r>
            <a:r>
              <a:rPr lang="en-US" altLang="zh-CN" smtClean="0"/>
              <a:t>π(x’)=x</a:t>
            </a:r>
          </a:p>
          <a:p>
            <a:pPr lvl="1" eaLnBrk="1" hangingPunct="1"/>
            <a:r>
              <a:rPr lang="zh-CN" altLang="en-US" smtClean="0"/>
              <a:t>置换</a:t>
            </a:r>
            <a:r>
              <a:rPr lang="en-US" altLang="zh-CN" smtClean="0"/>
              <a:t>π</a:t>
            </a:r>
            <a:r>
              <a:rPr lang="zh-CN" altLang="en-US" smtClean="0"/>
              <a:t>的逆置换定义为</a:t>
            </a:r>
            <a:r>
              <a:rPr lang="en-US" altLang="zh-CN" smtClean="0"/>
              <a:t>π</a:t>
            </a:r>
            <a:r>
              <a:rPr lang="en-US" altLang="zh-CN" baseline="30000" smtClean="0"/>
              <a:t>-1</a:t>
            </a:r>
            <a:r>
              <a:rPr lang="en-US" altLang="zh-CN" smtClean="0"/>
              <a:t>:X</a:t>
            </a:r>
            <a:r>
              <a:rPr lang="zh-CN" altLang="en-US" smtClean="0"/>
              <a:t>→</a:t>
            </a:r>
            <a:r>
              <a:rPr lang="en-US" altLang="zh-CN" smtClean="0"/>
              <a:t>X</a:t>
            </a:r>
          </a:p>
          <a:p>
            <a:pPr lvl="1" eaLnBrk="1" hangingPunct="1">
              <a:buFont typeface="Wingdings 2" pitchFamily="18" charset="2"/>
              <a:buNone/>
            </a:pPr>
            <a:r>
              <a:rPr lang="en-US" altLang="zh-CN" smtClean="0"/>
              <a:t>	π</a:t>
            </a:r>
            <a:r>
              <a:rPr lang="en-US" altLang="zh-CN" baseline="30000" smtClean="0"/>
              <a:t>-1</a:t>
            </a:r>
            <a:r>
              <a:rPr lang="en-US" altLang="zh-CN" smtClean="0"/>
              <a:t>(x)=x’ </a:t>
            </a:r>
            <a:r>
              <a:rPr lang="zh-CN" altLang="en-US" smtClean="0"/>
              <a:t>当且仅当 </a:t>
            </a:r>
            <a:r>
              <a:rPr lang="en-US" altLang="zh-CN" smtClean="0"/>
              <a:t>π(x’)=x</a:t>
            </a:r>
          </a:p>
          <a:p>
            <a:pPr lvl="1" eaLnBrk="1" hangingPunct="1">
              <a:buFont typeface="Wingdings 2" pitchFamily="18" charset="2"/>
              <a:buNone/>
            </a:pPr>
            <a:r>
              <a:rPr lang="en-US" altLang="zh-CN" smtClean="0"/>
              <a:t>	π</a:t>
            </a:r>
            <a:r>
              <a:rPr lang="en-US" altLang="zh-CN" baseline="30000" smtClean="0"/>
              <a:t>-1</a:t>
            </a:r>
            <a:r>
              <a:rPr lang="zh-CN" altLang="en-US" smtClean="0"/>
              <a:t>也是</a:t>
            </a:r>
            <a:r>
              <a:rPr lang="en-US" altLang="zh-CN" smtClean="0"/>
              <a:t>X</a:t>
            </a:r>
            <a:r>
              <a:rPr lang="zh-CN" altLang="en-US" smtClean="0"/>
              <a:t>上的一个置换</a:t>
            </a:r>
          </a:p>
        </p:txBody>
      </p:sp>
    </p:spTree>
    <p:extLst>
      <p:ext uri="{BB962C8B-B14F-4D97-AF65-F5344CB8AC3E}">
        <p14:creationId xmlns:p14="http://schemas.microsoft.com/office/powerpoint/2010/main" val="298002819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t>Diffie-Hellman</a:t>
            </a:r>
            <a:r>
              <a:rPr lang="zh-CN" altLang="en-US" smtClean="0"/>
              <a:t>算法</a:t>
            </a:r>
          </a:p>
        </p:txBody>
      </p:sp>
      <p:sp>
        <p:nvSpPr>
          <p:cNvPr id="18435" name="Rectangle 3"/>
          <p:cNvSpPr>
            <a:spLocks noGrp="1" noChangeArrowheads="1"/>
          </p:cNvSpPr>
          <p:nvPr>
            <p:ph type="body" idx="1"/>
          </p:nvPr>
        </p:nvSpPr>
        <p:spPr>
          <a:xfrm>
            <a:off x="533400" y="1828800"/>
            <a:ext cx="8001000" cy="4191000"/>
          </a:xfrm>
        </p:spPr>
        <p:txBody>
          <a:bodyPr/>
          <a:lstStyle/>
          <a:p>
            <a:pPr eaLnBrk="1" hangingPunct="1">
              <a:lnSpc>
                <a:spcPct val="90000"/>
              </a:lnSpc>
            </a:pPr>
            <a:r>
              <a:rPr lang="en-US" altLang="zh-CN" sz="2800" smtClean="0">
                <a:latin typeface="楷体_GB2312" pitchFamily="49" charset="-122"/>
              </a:rPr>
              <a:t>Diffie-Hellman</a:t>
            </a:r>
            <a:r>
              <a:rPr lang="zh-CN" altLang="en-US" sz="2800" smtClean="0">
                <a:latin typeface="楷体_GB2312" pitchFamily="49" charset="-122"/>
              </a:rPr>
              <a:t>算法描述</a:t>
            </a:r>
          </a:p>
          <a:p>
            <a:pPr lvl="1" algn="just">
              <a:lnSpc>
                <a:spcPct val="90000"/>
              </a:lnSpc>
            </a:pPr>
            <a:r>
              <a:rPr lang="zh-CN" altLang="en-US" sz="2400" smtClean="0">
                <a:solidFill>
                  <a:srgbClr val="000099"/>
                </a:solidFill>
                <a:latin typeface="楷体_GB2312" pitchFamily="49" charset="-122"/>
              </a:rPr>
              <a:t>① </a:t>
            </a:r>
            <a:r>
              <a:rPr lang="en-US" altLang="zh-CN" sz="2400" smtClean="0">
                <a:solidFill>
                  <a:srgbClr val="000099"/>
                </a:solidFill>
                <a:latin typeface="楷体_GB2312" pitchFamily="49" charset="-122"/>
              </a:rPr>
              <a:t>Alice</a:t>
            </a:r>
            <a:r>
              <a:rPr lang="zh-CN" altLang="en-US" sz="2400" smtClean="0">
                <a:solidFill>
                  <a:srgbClr val="000099"/>
                </a:solidFill>
                <a:latin typeface="楷体_GB2312" pitchFamily="49" charset="-122"/>
              </a:rPr>
              <a:t>和</a:t>
            </a:r>
            <a:r>
              <a:rPr lang="en-US" altLang="zh-CN" sz="2400" smtClean="0">
                <a:solidFill>
                  <a:srgbClr val="000099"/>
                </a:solidFill>
                <a:latin typeface="楷体_GB2312" pitchFamily="49" charset="-122"/>
              </a:rPr>
              <a:t>Bob</a:t>
            </a:r>
            <a:r>
              <a:rPr lang="zh-CN" altLang="en-US" sz="2400" smtClean="0">
                <a:solidFill>
                  <a:srgbClr val="000099"/>
                </a:solidFill>
                <a:latin typeface="楷体_GB2312" pitchFamily="49" charset="-122"/>
              </a:rPr>
              <a:t>协商一个大的素数</a:t>
            </a:r>
            <a:r>
              <a:rPr lang="en-US" altLang="zh-CN" sz="2400" smtClean="0">
                <a:solidFill>
                  <a:srgbClr val="000099"/>
                </a:solidFill>
                <a:latin typeface="楷体_GB2312" pitchFamily="49" charset="-122"/>
              </a:rPr>
              <a:t>n</a:t>
            </a:r>
            <a:r>
              <a:rPr lang="zh-CN" altLang="en-US" sz="2400" smtClean="0">
                <a:solidFill>
                  <a:srgbClr val="000099"/>
                </a:solidFill>
                <a:latin typeface="楷体_GB2312" pitchFamily="49" charset="-122"/>
              </a:rPr>
              <a:t>和它的本原元</a:t>
            </a:r>
            <a:r>
              <a:rPr lang="en-US" altLang="zh-CN" sz="2400" smtClean="0">
                <a:solidFill>
                  <a:srgbClr val="000099"/>
                </a:solidFill>
                <a:latin typeface="楷体_GB2312" pitchFamily="49" charset="-122"/>
              </a:rPr>
              <a:t>g</a:t>
            </a:r>
            <a:r>
              <a:rPr lang="zh-CN" altLang="en-US" sz="2400" smtClean="0">
                <a:solidFill>
                  <a:srgbClr val="000099"/>
                </a:solidFill>
                <a:latin typeface="楷体_GB2312" pitchFamily="49" charset="-122"/>
              </a:rPr>
              <a:t>，这两个数可以公开，所以可以通过不安全的途径协商。</a:t>
            </a:r>
          </a:p>
          <a:p>
            <a:pPr lvl="1" algn="just" eaLnBrk="1" hangingPunct="1">
              <a:lnSpc>
                <a:spcPct val="90000"/>
              </a:lnSpc>
            </a:pPr>
            <a:r>
              <a:rPr lang="zh-CN" altLang="en-US" sz="2400" smtClean="0">
                <a:solidFill>
                  <a:srgbClr val="000099"/>
                </a:solidFill>
                <a:latin typeface="楷体_GB2312" pitchFamily="49" charset="-122"/>
              </a:rPr>
              <a:t>② </a:t>
            </a:r>
            <a:r>
              <a:rPr lang="en-US" altLang="zh-CN" sz="2400" smtClean="0">
                <a:solidFill>
                  <a:srgbClr val="000099"/>
                </a:solidFill>
                <a:latin typeface="楷体_GB2312" pitchFamily="49" charset="-122"/>
              </a:rPr>
              <a:t>Alice</a:t>
            </a:r>
            <a:r>
              <a:rPr lang="zh-CN" altLang="en-US" sz="2400" smtClean="0">
                <a:solidFill>
                  <a:srgbClr val="000099"/>
                </a:solidFill>
                <a:latin typeface="楷体_GB2312" pitchFamily="49" charset="-122"/>
              </a:rPr>
              <a:t>选取一个大的随机整数</a:t>
            </a:r>
            <a:r>
              <a:rPr lang="en-US" altLang="zh-CN" sz="2400" i="1" smtClean="0">
                <a:solidFill>
                  <a:srgbClr val="000099"/>
                </a:solidFill>
                <a:latin typeface="楷体_GB2312" pitchFamily="49" charset="-122"/>
              </a:rPr>
              <a:t>x</a:t>
            </a:r>
            <a:r>
              <a:rPr lang="zh-CN" altLang="en-US" sz="2400" smtClean="0">
                <a:solidFill>
                  <a:srgbClr val="000099"/>
                </a:solidFill>
                <a:latin typeface="楷体_GB2312" pitchFamily="49" charset="-122"/>
              </a:rPr>
              <a:t>并且计算</a:t>
            </a:r>
            <a:r>
              <a:rPr lang="en-US" altLang="zh-CN" sz="2400" smtClean="0">
                <a:solidFill>
                  <a:srgbClr val="000099"/>
                </a:solidFill>
                <a:latin typeface="楷体_GB2312" pitchFamily="49" charset="-122"/>
              </a:rPr>
              <a:t>X</a:t>
            </a:r>
            <a:r>
              <a:rPr lang="zh-CN" altLang="en-US" sz="2400" smtClean="0">
                <a:solidFill>
                  <a:srgbClr val="000099"/>
                </a:solidFill>
                <a:latin typeface="楷体_GB2312" pitchFamily="49" charset="-122"/>
              </a:rPr>
              <a:t>＝</a:t>
            </a:r>
            <a:r>
              <a:rPr lang="en-US" altLang="zh-CN" sz="2400" smtClean="0">
                <a:solidFill>
                  <a:srgbClr val="000099"/>
                </a:solidFill>
                <a:latin typeface="楷体_GB2312" pitchFamily="49" charset="-122"/>
              </a:rPr>
              <a:t>g</a:t>
            </a:r>
            <a:r>
              <a:rPr lang="en-US" altLang="zh-CN" sz="2400" i="1" baseline="30000" smtClean="0">
                <a:solidFill>
                  <a:srgbClr val="000099"/>
                </a:solidFill>
                <a:latin typeface="楷体_GB2312" pitchFamily="49" charset="-122"/>
              </a:rPr>
              <a:t>x</a:t>
            </a:r>
            <a:r>
              <a:rPr lang="en-US" altLang="zh-CN" sz="2400" smtClean="0">
                <a:solidFill>
                  <a:srgbClr val="000099"/>
                </a:solidFill>
                <a:latin typeface="楷体_GB2312" pitchFamily="49" charset="-122"/>
              </a:rPr>
              <a:t> mod n</a:t>
            </a:r>
            <a:r>
              <a:rPr lang="zh-CN" altLang="en-US" sz="2400" smtClean="0">
                <a:solidFill>
                  <a:srgbClr val="000099"/>
                </a:solidFill>
                <a:latin typeface="楷体_GB2312" pitchFamily="49" charset="-122"/>
              </a:rPr>
              <a:t>并把</a:t>
            </a:r>
            <a:r>
              <a:rPr lang="en-US" altLang="zh-CN" sz="2400" smtClean="0">
                <a:solidFill>
                  <a:srgbClr val="000099"/>
                </a:solidFill>
                <a:latin typeface="楷体_GB2312" pitchFamily="49" charset="-122"/>
              </a:rPr>
              <a:t>X</a:t>
            </a:r>
            <a:r>
              <a:rPr lang="zh-CN" altLang="en-US" sz="2400" smtClean="0">
                <a:solidFill>
                  <a:srgbClr val="000099"/>
                </a:solidFill>
                <a:latin typeface="楷体_GB2312" pitchFamily="49" charset="-122"/>
              </a:rPr>
              <a:t>发送给</a:t>
            </a:r>
            <a:r>
              <a:rPr lang="en-US" altLang="zh-CN" sz="2400" smtClean="0">
                <a:solidFill>
                  <a:srgbClr val="000099"/>
                </a:solidFill>
                <a:latin typeface="楷体_GB2312" pitchFamily="49" charset="-122"/>
              </a:rPr>
              <a:t>Bob</a:t>
            </a:r>
          </a:p>
          <a:p>
            <a:pPr lvl="1" algn="just" eaLnBrk="1" hangingPunct="1">
              <a:lnSpc>
                <a:spcPct val="90000"/>
              </a:lnSpc>
            </a:pPr>
            <a:r>
              <a:rPr lang="en-US" altLang="zh-CN" sz="2400" smtClean="0">
                <a:solidFill>
                  <a:srgbClr val="000099"/>
                </a:solidFill>
                <a:latin typeface="楷体_GB2312" pitchFamily="49" charset="-122"/>
              </a:rPr>
              <a:t>③ Bob</a:t>
            </a:r>
            <a:r>
              <a:rPr lang="zh-CN" altLang="en-US" sz="2400" smtClean="0">
                <a:solidFill>
                  <a:srgbClr val="000099"/>
                </a:solidFill>
                <a:latin typeface="楷体_GB2312" pitchFamily="49" charset="-122"/>
              </a:rPr>
              <a:t>选取一个大的随机整数</a:t>
            </a:r>
            <a:r>
              <a:rPr lang="en-US" altLang="zh-CN" sz="2400" i="1" smtClean="0">
                <a:solidFill>
                  <a:srgbClr val="000099"/>
                </a:solidFill>
                <a:latin typeface="楷体_GB2312" pitchFamily="49" charset="-122"/>
              </a:rPr>
              <a:t>y</a:t>
            </a:r>
            <a:r>
              <a:rPr lang="zh-CN" altLang="en-US" sz="2400" smtClean="0">
                <a:solidFill>
                  <a:srgbClr val="000099"/>
                </a:solidFill>
                <a:latin typeface="楷体_GB2312" pitchFamily="49" charset="-122"/>
              </a:rPr>
              <a:t>并且计算</a:t>
            </a:r>
            <a:r>
              <a:rPr lang="en-US" altLang="zh-CN" sz="2400" smtClean="0">
                <a:solidFill>
                  <a:srgbClr val="000099"/>
                </a:solidFill>
                <a:latin typeface="楷体_GB2312" pitchFamily="49" charset="-122"/>
              </a:rPr>
              <a:t>Y</a:t>
            </a:r>
            <a:r>
              <a:rPr lang="zh-CN" altLang="en-US" sz="2400" smtClean="0">
                <a:solidFill>
                  <a:srgbClr val="000099"/>
                </a:solidFill>
                <a:latin typeface="楷体_GB2312" pitchFamily="49" charset="-122"/>
              </a:rPr>
              <a:t>＝</a:t>
            </a:r>
            <a:r>
              <a:rPr lang="en-US" altLang="zh-CN" sz="2400" smtClean="0">
                <a:solidFill>
                  <a:srgbClr val="000099"/>
                </a:solidFill>
                <a:latin typeface="楷体_GB2312" pitchFamily="49" charset="-122"/>
              </a:rPr>
              <a:t>g</a:t>
            </a:r>
            <a:r>
              <a:rPr lang="en-US" altLang="zh-CN" sz="2400" i="1" baseline="30000" smtClean="0">
                <a:solidFill>
                  <a:srgbClr val="000099"/>
                </a:solidFill>
                <a:latin typeface="楷体_GB2312" pitchFamily="49" charset="-122"/>
              </a:rPr>
              <a:t>y</a:t>
            </a:r>
            <a:r>
              <a:rPr lang="en-US" altLang="zh-CN" sz="2400" smtClean="0">
                <a:solidFill>
                  <a:srgbClr val="000099"/>
                </a:solidFill>
                <a:latin typeface="楷体_GB2312" pitchFamily="49" charset="-122"/>
              </a:rPr>
              <a:t> mod n</a:t>
            </a:r>
            <a:r>
              <a:rPr lang="zh-CN" altLang="en-US" sz="2400" smtClean="0">
                <a:solidFill>
                  <a:srgbClr val="000099"/>
                </a:solidFill>
                <a:latin typeface="楷体_GB2312" pitchFamily="49" charset="-122"/>
              </a:rPr>
              <a:t>并把</a:t>
            </a:r>
            <a:r>
              <a:rPr lang="en-US" altLang="zh-CN" sz="2400" smtClean="0">
                <a:solidFill>
                  <a:srgbClr val="000099"/>
                </a:solidFill>
                <a:latin typeface="楷体_GB2312" pitchFamily="49" charset="-122"/>
              </a:rPr>
              <a:t>Y</a:t>
            </a:r>
            <a:r>
              <a:rPr lang="zh-CN" altLang="en-US" sz="2400" smtClean="0">
                <a:solidFill>
                  <a:srgbClr val="000099"/>
                </a:solidFill>
                <a:latin typeface="楷体_GB2312" pitchFamily="49" charset="-122"/>
              </a:rPr>
              <a:t>发送给</a:t>
            </a:r>
            <a:r>
              <a:rPr lang="en-US" altLang="zh-CN" sz="2400" smtClean="0">
                <a:solidFill>
                  <a:srgbClr val="000099"/>
                </a:solidFill>
                <a:latin typeface="楷体_GB2312" pitchFamily="49" charset="-122"/>
              </a:rPr>
              <a:t>Alice</a:t>
            </a:r>
          </a:p>
          <a:p>
            <a:pPr lvl="1" algn="just" eaLnBrk="1" hangingPunct="1">
              <a:lnSpc>
                <a:spcPct val="90000"/>
              </a:lnSpc>
            </a:pPr>
            <a:r>
              <a:rPr lang="en-US" altLang="zh-CN" sz="2400" smtClean="0">
                <a:solidFill>
                  <a:srgbClr val="000099"/>
                </a:solidFill>
                <a:latin typeface="楷体_GB2312" pitchFamily="49" charset="-122"/>
              </a:rPr>
              <a:t>④ Alice</a:t>
            </a:r>
            <a:r>
              <a:rPr lang="zh-CN" altLang="en-US" sz="2400" smtClean="0">
                <a:solidFill>
                  <a:srgbClr val="000099"/>
                </a:solidFill>
                <a:latin typeface="楷体_GB2312" pitchFamily="49" charset="-122"/>
              </a:rPr>
              <a:t>计算</a:t>
            </a:r>
            <a:r>
              <a:rPr lang="en-US" altLang="zh-CN" sz="2400" smtClean="0">
                <a:solidFill>
                  <a:srgbClr val="000099"/>
                </a:solidFill>
                <a:latin typeface="楷体_GB2312" pitchFamily="49" charset="-122"/>
              </a:rPr>
              <a:t>k</a:t>
            </a:r>
            <a:r>
              <a:rPr lang="zh-CN" altLang="en-US" sz="2400" smtClean="0">
                <a:solidFill>
                  <a:srgbClr val="000099"/>
                </a:solidFill>
                <a:latin typeface="楷体_GB2312" pitchFamily="49" charset="-122"/>
              </a:rPr>
              <a:t>＝</a:t>
            </a:r>
            <a:r>
              <a:rPr lang="en-US" altLang="zh-CN" sz="2400" smtClean="0">
                <a:solidFill>
                  <a:srgbClr val="000099"/>
                </a:solidFill>
                <a:latin typeface="楷体_GB2312" pitchFamily="49" charset="-122"/>
              </a:rPr>
              <a:t>Y</a:t>
            </a:r>
            <a:r>
              <a:rPr lang="en-US" altLang="zh-CN" sz="2400" i="1" baseline="30000" smtClean="0">
                <a:solidFill>
                  <a:srgbClr val="000099"/>
                </a:solidFill>
                <a:latin typeface="楷体_GB2312" pitchFamily="49" charset="-122"/>
              </a:rPr>
              <a:t>x</a:t>
            </a:r>
            <a:r>
              <a:rPr lang="en-US" altLang="zh-CN" sz="2400" smtClean="0">
                <a:solidFill>
                  <a:srgbClr val="000099"/>
                </a:solidFill>
                <a:latin typeface="楷体_GB2312" pitchFamily="49" charset="-122"/>
              </a:rPr>
              <a:t> mod n</a:t>
            </a:r>
            <a:r>
              <a:rPr lang="zh-CN" altLang="en-US" sz="2400" smtClean="0">
                <a:solidFill>
                  <a:srgbClr val="000099"/>
                </a:solidFill>
                <a:latin typeface="楷体_GB2312" pitchFamily="49" charset="-122"/>
              </a:rPr>
              <a:t>＝</a:t>
            </a:r>
            <a:r>
              <a:rPr lang="en-US" altLang="zh-CN" sz="2400" smtClean="0">
                <a:solidFill>
                  <a:srgbClr val="000099"/>
                </a:solidFill>
                <a:latin typeface="楷体_GB2312" pitchFamily="49" charset="-122"/>
              </a:rPr>
              <a:t>g</a:t>
            </a:r>
            <a:r>
              <a:rPr lang="en-US" altLang="zh-CN" sz="2400" i="1" baseline="30000" smtClean="0">
                <a:solidFill>
                  <a:srgbClr val="000099"/>
                </a:solidFill>
                <a:latin typeface="楷体_GB2312" pitchFamily="49" charset="-122"/>
              </a:rPr>
              <a:t>xy</a:t>
            </a:r>
            <a:r>
              <a:rPr lang="en-US" altLang="zh-CN" sz="2400" smtClean="0">
                <a:solidFill>
                  <a:srgbClr val="000099"/>
                </a:solidFill>
                <a:latin typeface="楷体_GB2312" pitchFamily="49" charset="-122"/>
              </a:rPr>
              <a:t> mod n</a:t>
            </a:r>
          </a:p>
          <a:p>
            <a:pPr lvl="1" algn="just" eaLnBrk="1" hangingPunct="1">
              <a:lnSpc>
                <a:spcPct val="90000"/>
              </a:lnSpc>
            </a:pPr>
            <a:r>
              <a:rPr lang="en-US" altLang="zh-CN" sz="2400" smtClean="0">
                <a:solidFill>
                  <a:srgbClr val="000099"/>
                </a:solidFill>
                <a:latin typeface="楷体_GB2312" pitchFamily="49" charset="-122"/>
              </a:rPr>
              <a:t>⑤ Bob</a:t>
            </a:r>
            <a:r>
              <a:rPr lang="zh-CN" altLang="en-US" sz="2400" smtClean="0">
                <a:solidFill>
                  <a:srgbClr val="000099"/>
                </a:solidFill>
                <a:latin typeface="楷体_GB2312" pitchFamily="49" charset="-122"/>
              </a:rPr>
              <a:t>计算</a:t>
            </a:r>
            <a:r>
              <a:rPr lang="en-US" altLang="zh-CN" sz="2400" smtClean="0">
                <a:solidFill>
                  <a:srgbClr val="000099"/>
                </a:solidFill>
                <a:latin typeface="楷体_GB2312" pitchFamily="49" charset="-122"/>
              </a:rPr>
              <a:t>k</a:t>
            </a:r>
            <a:r>
              <a:rPr lang="en-US" altLang="zh-CN" sz="2400" smtClean="0">
                <a:solidFill>
                  <a:srgbClr val="000099"/>
                </a:solidFill>
              </a:rPr>
              <a:t>’</a:t>
            </a:r>
            <a:r>
              <a:rPr lang="zh-CN" altLang="en-US" sz="2400" smtClean="0">
                <a:solidFill>
                  <a:srgbClr val="000099"/>
                </a:solidFill>
                <a:latin typeface="楷体_GB2312" pitchFamily="49" charset="-122"/>
              </a:rPr>
              <a:t>＝</a:t>
            </a:r>
            <a:r>
              <a:rPr lang="en-US" altLang="zh-CN" sz="2400" smtClean="0">
                <a:solidFill>
                  <a:srgbClr val="000099"/>
                </a:solidFill>
                <a:latin typeface="楷体_GB2312" pitchFamily="49" charset="-122"/>
              </a:rPr>
              <a:t>X</a:t>
            </a:r>
            <a:r>
              <a:rPr lang="en-US" altLang="zh-CN" sz="2400" i="1" baseline="30000" smtClean="0">
                <a:solidFill>
                  <a:srgbClr val="000099"/>
                </a:solidFill>
                <a:latin typeface="楷体_GB2312" pitchFamily="49" charset="-122"/>
              </a:rPr>
              <a:t>y</a:t>
            </a:r>
            <a:r>
              <a:rPr lang="en-US" altLang="zh-CN" sz="2400" smtClean="0">
                <a:solidFill>
                  <a:srgbClr val="000099"/>
                </a:solidFill>
                <a:latin typeface="楷体_GB2312" pitchFamily="49" charset="-122"/>
              </a:rPr>
              <a:t> mod n</a:t>
            </a:r>
            <a:r>
              <a:rPr lang="zh-CN" altLang="en-US" sz="2400" smtClean="0">
                <a:solidFill>
                  <a:srgbClr val="000099"/>
                </a:solidFill>
                <a:latin typeface="楷体_GB2312" pitchFamily="49" charset="-122"/>
              </a:rPr>
              <a:t>＝</a:t>
            </a:r>
            <a:r>
              <a:rPr lang="en-US" altLang="zh-CN" sz="2400" smtClean="0">
                <a:solidFill>
                  <a:srgbClr val="000099"/>
                </a:solidFill>
                <a:latin typeface="楷体_GB2312" pitchFamily="49" charset="-122"/>
              </a:rPr>
              <a:t>g</a:t>
            </a:r>
            <a:r>
              <a:rPr lang="en-US" altLang="zh-CN" sz="2400" i="1" baseline="30000" smtClean="0">
                <a:solidFill>
                  <a:srgbClr val="000099"/>
                </a:solidFill>
                <a:latin typeface="楷体_GB2312" pitchFamily="49" charset="-122"/>
              </a:rPr>
              <a:t>xy</a:t>
            </a:r>
            <a:r>
              <a:rPr lang="en-US" altLang="zh-CN" sz="2400" smtClean="0">
                <a:solidFill>
                  <a:srgbClr val="000099"/>
                </a:solidFill>
                <a:latin typeface="楷体_GB2312" pitchFamily="49" charset="-122"/>
              </a:rPr>
              <a:t> mod n</a:t>
            </a:r>
            <a:r>
              <a:rPr lang="zh-CN" altLang="en-US" sz="2400" smtClean="0">
                <a:solidFill>
                  <a:srgbClr val="000099"/>
                </a:solidFill>
                <a:latin typeface="楷体_GB2312" pitchFamily="49" charset="-122"/>
              </a:rPr>
              <a:t>＝</a:t>
            </a:r>
            <a:r>
              <a:rPr lang="en-US" altLang="zh-CN" sz="2400" smtClean="0">
                <a:solidFill>
                  <a:srgbClr val="000099"/>
                </a:solidFill>
                <a:latin typeface="楷体_GB2312" pitchFamily="49" charset="-122"/>
              </a:rPr>
              <a:t>k</a:t>
            </a:r>
          </a:p>
          <a:p>
            <a:pPr lvl="1" algn="just" eaLnBrk="1" hangingPunct="1">
              <a:lnSpc>
                <a:spcPct val="90000"/>
              </a:lnSpc>
            </a:pPr>
            <a:r>
              <a:rPr lang="en-US" altLang="zh-CN" sz="2400" smtClean="0">
                <a:solidFill>
                  <a:srgbClr val="000099"/>
                </a:solidFill>
                <a:latin typeface="楷体_GB2312" pitchFamily="49" charset="-122"/>
              </a:rPr>
              <a:t>K</a:t>
            </a:r>
            <a:r>
              <a:rPr lang="zh-CN" altLang="en-US" sz="2400" smtClean="0">
                <a:solidFill>
                  <a:srgbClr val="000099"/>
                </a:solidFill>
                <a:latin typeface="楷体_GB2312" pitchFamily="49" charset="-122"/>
              </a:rPr>
              <a:t>即为</a:t>
            </a:r>
            <a:r>
              <a:rPr lang="en-US" altLang="zh-CN" sz="2400" smtClean="0">
                <a:solidFill>
                  <a:srgbClr val="000099"/>
                </a:solidFill>
                <a:latin typeface="楷体_GB2312" pitchFamily="49" charset="-122"/>
              </a:rPr>
              <a:t>DH</a:t>
            </a:r>
            <a:r>
              <a:rPr lang="zh-CN" altLang="en-US" sz="2400" smtClean="0">
                <a:solidFill>
                  <a:srgbClr val="000099"/>
                </a:solidFill>
                <a:latin typeface="楷体_GB2312" pitchFamily="49" charset="-122"/>
              </a:rPr>
              <a:t>算法协商的密钥</a:t>
            </a:r>
          </a:p>
        </p:txBody>
      </p:sp>
    </p:spTree>
    <p:extLst>
      <p:ext uri="{BB962C8B-B14F-4D97-AF65-F5344CB8AC3E}">
        <p14:creationId xmlns:p14="http://schemas.microsoft.com/office/powerpoint/2010/main" val="308053406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zh-CN" smtClean="0"/>
              <a:t>Diffie-Hellman</a:t>
            </a:r>
            <a:r>
              <a:rPr lang="zh-CN" altLang="en-US" smtClean="0"/>
              <a:t>算法</a:t>
            </a:r>
          </a:p>
        </p:txBody>
      </p:sp>
      <p:sp>
        <p:nvSpPr>
          <p:cNvPr id="3076" name="Rectangle 3"/>
          <p:cNvSpPr>
            <a:spLocks noGrp="1" noChangeArrowheads="1"/>
          </p:cNvSpPr>
          <p:nvPr>
            <p:ph type="body" idx="1"/>
          </p:nvPr>
        </p:nvSpPr>
        <p:spPr>
          <a:xfrm>
            <a:off x="533400" y="1828800"/>
            <a:ext cx="8001000" cy="685800"/>
          </a:xfrm>
        </p:spPr>
        <p:txBody>
          <a:bodyPr/>
          <a:lstStyle/>
          <a:p>
            <a:pPr eaLnBrk="1" hangingPunct="1"/>
            <a:r>
              <a:rPr lang="en-US" altLang="zh-CN" smtClean="0">
                <a:latin typeface="楷体_GB2312" pitchFamily="49" charset="-122"/>
              </a:rPr>
              <a:t>Diffie-Hellman</a:t>
            </a:r>
            <a:r>
              <a:rPr lang="zh-CN" altLang="en-US" smtClean="0">
                <a:latin typeface="楷体_GB2312" pitchFamily="49" charset="-122"/>
              </a:rPr>
              <a:t>算法示意</a:t>
            </a:r>
          </a:p>
        </p:txBody>
      </p:sp>
      <p:graphicFrame>
        <p:nvGraphicFramePr>
          <p:cNvPr id="3074" name="Object 27"/>
          <p:cNvGraphicFramePr>
            <a:graphicFrameLocks noChangeAspect="1"/>
          </p:cNvGraphicFramePr>
          <p:nvPr/>
        </p:nvGraphicFramePr>
        <p:xfrm>
          <a:off x="533400" y="2590800"/>
          <a:ext cx="8153400" cy="2714625"/>
        </p:xfrm>
        <a:graphic>
          <a:graphicData uri="http://schemas.openxmlformats.org/presentationml/2006/ole">
            <mc:AlternateContent xmlns:mc="http://schemas.openxmlformats.org/markup-compatibility/2006">
              <mc:Choice xmlns:v="urn:schemas-microsoft-com:vml" Requires="v">
                <p:oleObj spid="_x0000_s24596" name="BMP 图像" r:id="rId4" imgW="6466667" imgH="2152951" progId="PBrush">
                  <p:embed/>
                </p:oleObj>
              </mc:Choice>
              <mc:Fallback>
                <p:oleObj name="BMP 图像" r:id="rId4" imgW="6466667" imgH="2152951"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590800"/>
                        <a:ext cx="81534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7391990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mtClean="0"/>
              <a:t>Diffie-Hellman</a:t>
            </a:r>
            <a:r>
              <a:rPr lang="zh-CN" altLang="en-US" smtClean="0"/>
              <a:t>算法</a:t>
            </a:r>
          </a:p>
        </p:txBody>
      </p:sp>
      <p:sp>
        <p:nvSpPr>
          <p:cNvPr id="19459" name="Rectangle 3"/>
          <p:cNvSpPr>
            <a:spLocks noGrp="1" noChangeArrowheads="1"/>
          </p:cNvSpPr>
          <p:nvPr>
            <p:ph type="body" idx="1"/>
          </p:nvPr>
        </p:nvSpPr>
        <p:spPr>
          <a:xfrm>
            <a:off x="533400" y="1828800"/>
            <a:ext cx="8001000" cy="4191000"/>
          </a:xfrm>
        </p:spPr>
        <p:txBody>
          <a:bodyPr>
            <a:normAutofit fontScale="85000" lnSpcReduction="20000"/>
          </a:bodyPr>
          <a:lstStyle/>
          <a:p>
            <a:pPr eaLnBrk="1" hangingPunct="1">
              <a:lnSpc>
                <a:spcPct val="90000"/>
              </a:lnSpc>
            </a:pPr>
            <a:r>
              <a:rPr lang="en-US" altLang="zh-CN" dirty="0" err="1" smtClean="0">
                <a:latin typeface="楷体_GB2312" pitchFamily="49" charset="-122"/>
              </a:rPr>
              <a:t>Diffie</a:t>
            </a:r>
            <a:r>
              <a:rPr lang="en-US" altLang="zh-CN" dirty="0" smtClean="0">
                <a:latin typeface="楷体_GB2312" pitchFamily="49" charset="-122"/>
              </a:rPr>
              <a:t>-Hellman</a:t>
            </a:r>
            <a:r>
              <a:rPr lang="zh-CN" altLang="en-US" dirty="0" smtClean="0">
                <a:latin typeface="楷体_GB2312" pitchFamily="49" charset="-122"/>
              </a:rPr>
              <a:t>算法示例</a:t>
            </a:r>
          </a:p>
          <a:p>
            <a:pPr lvl="1" algn="just">
              <a:lnSpc>
                <a:spcPct val="90000"/>
              </a:lnSpc>
            </a:pPr>
            <a:r>
              <a:rPr lang="zh-CN" altLang="en-US" dirty="0" smtClean="0">
                <a:solidFill>
                  <a:srgbClr val="000099"/>
                </a:solidFill>
                <a:latin typeface="楷体_GB2312" pitchFamily="49" charset="-122"/>
              </a:rPr>
              <a:t>① </a:t>
            </a:r>
            <a:r>
              <a:rPr lang="en-US" altLang="zh-CN" dirty="0" smtClean="0">
                <a:solidFill>
                  <a:srgbClr val="000099"/>
                </a:solidFill>
                <a:latin typeface="楷体_GB2312" pitchFamily="49" charset="-122"/>
              </a:rPr>
              <a:t>Alice</a:t>
            </a:r>
            <a:r>
              <a:rPr lang="zh-CN" altLang="en-US" dirty="0" smtClean="0">
                <a:solidFill>
                  <a:srgbClr val="000099"/>
                </a:solidFill>
                <a:latin typeface="楷体_GB2312" pitchFamily="49" charset="-122"/>
              </a:rPr>
              <a:t>和</a:t>
            </a:r>
            <a:r>
              <a:rPr lang="en-US" altLang="zh-CN" dirty="0" smtClean="0">
                <a:solidFill>
                  <a:srgbClr val="000099"/>
                </a:solidFill>
                <a:latin typeface="楷体_GB2312" pitchFamily="49" charset="-122"/>
              </a:rPr>
              <a:t>Bob</a:t>
            </a:r>
            <a:r>
              <a:rPr lang="zh-CN" altLang="en-US" dirty="0" smtClean="0">
                <a:solidFill>
                  <a:srgbClr val="000099"/>
                </a:solidFill>
                <a:latin typeface="楷体_GB2312" pitchFamily="49" charset="-122"/>
              </a:rPr>
              <a:t>协商一个素数</a:t>
            </a:r>
            <a:r>
              <a:rPr lang="en-US" altLang="zh-CN" dirty="0" smtClean="0">
                <a:solidFill>
                  <a:srgbClr val="FF0000"/>
                </a:solidFill>
                <a:latin typeface="楷体_GB2312" pitchFamily="49" charset="-122"/>
              </a:rPr>
              <a:t>n</a:t>
            </a:r>
            <a:r>
              <a:rPr lang="zh-CN" altLang="en-US" dirty="0" smtClean="0">
                <a:solidFill>
                  <a:srgbClr val="FF0000"/>
                </a:solidFill>
                <a:latin typeface="楷体_GB2312" pitchFamily="49" charset="-122"/>
              </a:rPr>
              <a:t>＝</a:t>
            </a:r>
            <a:r>
              <a:rPr lang="en-US" altLang="zh-CN" dirty="0" smtClean="0">
                <a:solidFill>
                  <a:srgbClr val="FF0000"/>
                </a:solidFill>
                <a:latin typeface="楷体_GB2312" pitchFamily="49" charset="-122"/>
              </a:rPr>
              <a:t>12987461</a:t>
            </a:r>
            <a:r>
              <a:rPr lang="zh-CN" altLang="en-US" dirty="0" smtClean="0">
                <a:solidFill>
                  <a:srgbClr val="000099"/>
                </a:solidFill>
                <a:latin typeface="楷体_GB2312" pitchFamily="49" charset="-122"/>
              </a:rPr>
              <a:t>和它的本原元</a:t>
            </a:r>
            <a:r>
              <a:rPr lang="en-US" altLang="zh-CN" dirty="0" smtClean="0">
                <a:solidFill>
                  <a:srgbClr val="FF0000"/>
                </a:solidFill>
                <a:latin typeface="楷体_GB2312" pitchFamily="49" charset="-122"/>
              </a:rPr>
              <a:t>g</a:t>
            </a:r>
            <a:r>
              <a:rPr lang="zh-CN" altLang="en-US" dirty="0" smtClean="0">
                <a:solidFill>
                  <a:srgbClr val="FF0000"/>
                </a:solidFill>
                <a:latin typeface="楷体_GB2312" pitchFamily="49" charset="-122"/>
              </a:rPr>
              <a:t>＝</a:t>
            </a:r>
            <a:r>
              <a:rPr lang="en-US" altLang="zh-CN" dirty="0" smtClean="0">
                <a:solidFill>
                  <a:srgbClr val="FF0000"/>
                </a:solidFill>
                <a:latin typeface="楷体_GB2312" pitchFamily="49" charset="-122"/>
              </a:rPr>
              <a:t>3606738</a:t>
            </a:r>
            <a:r>
              <a:rPr lang="zh-CN" altLang="en-US" dirty="0" smtClean="0">
                <a:solidFill>
                  <a:srgbClr val="000099"/>
                </a:solidFill>
                <a:latin typeface="楷体_GB2312" pitchFamily="49" charset="-122"/>
              </a:rPr>
              <a:t>；</a:t>
            </a:r>
          </a:p>
          <a:p>
            <a:pPr lvl="1" algn="just" eaLnBrk="1" hangingPunct="1">
              <a:lnSpc>
                <a:spcPct val="90000"/>
              </a:lnSpc>
            </a:pPr>
            <a:r>
              <a:rPr lang="zh-CN" altLang="en-US" dirty="0" smtClean="0">
                <a:solidFill>
                  <a:srgbClr val="000099"/>
                </a:solidFill>
                <a:latin typeface="楷体_GB2312" pitchFamily="49" charset="-122"/>
              </a:rPr>
              <a:t>② </a:t>
            </a:r>
            <a:r>
              <a:rPr lang="en-US" altLang="zh-CN" dirty="0" smtClean="0">
                <a:solidFill>
                  <a:srgbClr val="000099"/>
                </a:solidFill>
                <a:latin typeface="楷体_GB2312" pitchFamily="49" charset="-122"/>
              </a:rPr>
              <a:t>Alice</a:t>
            </a:r>
            <a:r>
              <a:rPr lang="zh-CN" altLang="en-US" dirty="0" smtClean="0">
                <a:solidFill>
                  <a:srgbClr val="000099"/>
                </a:solidFill>
                <a:latin typeface="楷体_GB2312" pitchFamily="49" charset="-122"/>
              </a:rPr>
              <a:t>选取一个随机整数</a:t>
            </a:r>
            <a:r>
              <a:rPr lang="en-US" altLang="zh-CN" i="1" dirty="0" smtClean="0">
                <a:solidFill>
                  <a:srgbClr val="FF0000"/>
                </a:solidFill>
                <a:latin typeface="楷体_GB2312" pitchFamily="49" charset="-122"/>
              </a:rPr>
              <a:t>x</a:t>
            </a:r>
            <a:r>
              <a:rPr lang="zh-CN" altLang="en-US" dirty="0" smtClean="0">
                <a:solidFill>
                  <a:srgbClr val="FF0000"/>
                </a:solidFill>
                <a:latin typeface="楷体_GB2312" pitchFamily="49" charset="-122"/>
              </a:rPr>
              <a:t>＝</a:t>
            </a:r>
            <a:r>
              <a:rPr lang="en-US" altLang="zh-CN" dirty="0" smtClean="0">
                <a:solidFill>
                  <a:srgbClr val="FF0000"/>
                </a:solidFill>
                <a:latin typeface="楷体_GB2312" pitchFamily="49" charset="-122"/>
              </a:rPr>
              <a:t>357</a:t>
            </a:r>
            <a:r>
              <a:rPr lang="zh-CN" altLang="en-US" dirty="0" smtClean="0">
                <a:solidFill>
                  <a:srgbClr val="000099"/>
                </a:solidFill>
                <a:latin typeface="楷体_GB2312" pitchFamily="49" charset="-122"/>
              </a:rPr>
              <a:t>，计算</a:t>
            </a:r>
            <a:r>
              <a:rPr lang="en-US" altLang="zh-CN" dirty="0" smtClean="0">
                <a:solidFill>
                  <a:srgbClr val="000099"/>
                </a:solidFill>
                <a:latin typeface="楷体_GB2312" pitchFamily="49" charset="-122"/>
              </a:rPr>
              <a:t>X</a:t>
            </a:r>
            <a:r>
              <a:rPr lang="zh-CN" altLang="en-US" dirty="0" smtClean="0">
                <a:solidFill>
                  <a:srgbClr val="000099"/>
                </a:solidFill>
                <a:latin typeface="楷体_GB2312" pitchFamily="49" charset="-122"/>
              </a:rPr>
              <a:t>＝</a:t>
            </a:r>
            <a:r>
              <a:rPr lang="en-US" altLang="zh-CN" dirty="0" err="1" smtClean="0">
                <a:solidFill>
                  <a:srgbClr val="000099"/>
                </a:solidFill>
                <a:latin typeface="楷体_GB2312" pitchFamily="49" charset="-122"/>
              </a:rPr>
              <a:t>g</a:t>
            </a:r>
            <a:r>
              <a:rPr lang="en-US" altLang="zh-CN" i="1" baseline="30000" dirty="0" err="1" smtClean="0">
                <a:solidFill>
                  <a:srgbClr val="000099"/>
                </a:solidFill>
                <a:latin typeface="楷体_GB2312" pitchFamily="49" charset="-122"/>
              </a:rPr>
              <a:t>x</a:t>
            </a:r>
            <a:r>
              <a:rPr lang="en-US" altLang="zh-CN" dirty="0" smtClean="0">
                <a:solidFill>
                  <a:srgbClr val="000099"/>
                </a:solidFill>
                <a:latin typeface="楷体_GB2312" pitchFamily="49" charset="-122"/>
              </a:rPr>
              <a:t> mod n</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3606738</a:t>
            </a:r>
            <a:r>
              <a:rPr lang="en-US" altLang="zh-CN" baseline="30000" dirty="0" smtClean="0">
                <a:solidFill>
                  <a:srgbClr val="000099"/>
                </a:solidFill>
                <a:latin typeface="楷体_GB2312" pitchFamily="49" charset="-122"/>
              </a:rPr>
              <a:t>357</a:t>
            </a:r>
            <a:r>
              <a:rPr lang="en-US" altLang="zh-CN" dirty="0" smtClean="0">
                <a:solidFill>
                  <a:srgbClr val="000099"/>
                </a:solidFill>
                <a:latin typeface="楷体_GB2312" pitchFamily="49" charset="-122"/>
              </a:rPr>
              <a:t> mod 12987461</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7317197</a:t>
            </a:r>
            <a:r>
              <a:rPr lang="zh-CN" altLang="en-US" dirty="0" smtClean="0">
                <a:solidFill>
                  <a:srgbClr val="000099"/>
                </a:solidFill>
                <a:latin typeface="楷体_GB2312" pitchFamily="49" charset="-122"/>
              </a:rPr>
              <a:t>，并把</a:t>
            </a:r>
            <a:r>
              <a:rPr lang="en-US" altLang="zh-CN" dirty="0" smtClean="0">
                <a:solidFill>
                  <a:srgbClr val="FF0000"/>
                </a:solidFill>
                <a:latin typeface="楷体_GB2312" pitchFamily="49" charset="-122"/>
              </a:rPr>
              <a:t>X</a:t>
            </a:r>
            <a:r>
              <a:rPr lang="zh-CN" altLang="en-US" dirty="0" smtClean="0">
                <a:solidFill>
                  <a:srgbClr val="FF0000"/>
                </a:solidFill>
                <a:latin typeface="楷体_GB2312" pitchFamily="49" charset="-122"/>
              </a:rPr>
              <a:t>＝</a:t>
            </a:r>
            <a:r>
              <a:rPr lang="en-US" altLang="zh-CN" dirty="0" smtClean="0">
                <a:solidFill>
                  <a:srgbClr val="FF0000"/>
                </a:solidFill>
                <a:latin typeface="楷体_GB2312" pitchFamily="49" charset="-122"/>
              </a:rPr>
              <a:t>7317197</a:t>
            </a:r>
            <a:r>
              <a:rPr lang="zh-CN" altLang="en-US" dirty="0" smtClean="0">
                <a:solidFill>
                  <a:srgbClr val="000099"/>
                </a:solidFill>
                <a:latin typeface="楷体_GB2312" pitchFamily="49" charset="-122"/>
              </a:rPr>
              <a:t>发送给</a:t>
            </a:r>
            <a:r>
              <a:rPr lang="en-US" altLang="zh-CN" dirty="0" smtClean="0">
                <a:solidFill>
                  <a:srgbClr val="000099"/>
                </a:solidFill>
                <a:latin typeface="楷体_GB2312" pitchFamily="49" charset="-122"/>
              </a:rPr>
              <a:t>Bob</a:t>
            </a:r>
          </a:p>
          <a:p>
            <a:pPr lvl="1" algn="just">
              <a:lnSpc>
                <a:spcPct val="90000"/>
              </a:lnSpc>
            </a:pPr>
            <a:r>
              <a:rPr lang="en-US" altLang="zh-CN" dirty="0" smtClean="0">
                <a:solidFill>
                  <a:srgbClr val="000099"/>
                </a:solidFill>
                <a:latin typeface="楷体_GB2312" pitchFamily="49" charset="-122"/>
              </a:rPr>
              <a:t>③ Bob</a:t>
            </a:r>
            <a:r>
              <a:rPr lang="zh-CN" altLang="en-US" dirty="0" smtClean="0">
                <a:solidFill>
                  <a:srgbClr val="000099"/>
                </a:solidFill>
                <a:latin typeface="楷体_GB2312" pitchFamily="49" charset="-122"/>
              </a:rPr>
              <a:t>选取一个随机整数</a:t>
            </a:r>
            <a:r>
              <a:rPr lang="en-US" altLang="zh-CN" i="1" dirty="0" smtClean="0">
                <a:solidFill>
                  <a:srgbClr val="FF0000"/>
                </a:solidFill>
                <a:latin typeface="楷体_GB2312" pitchFamily="49" charset="-122"/>
              </a:rPr>
              <a:t>y</a:t>
            </a:r>
            <a:r>
              <a:rPr lang="zh-CN" altLang="en-US" dirty="0" smtClean="0">
                <a:solidFill>
                  <a:srgbClr val="FF0000"/>
                </a:solidFill>
                <a:latin typeface="楷体_GB2312" pitchFamily="49" charset="-122"/>
              </a:rPr>
              <a:t>＝</a:t>
            </a:r>
            <a:r>
              <a:rPr lang="en-US" altLang="zh-CN" dirty="0" smtClean="0">
                <a:solidFill>
                  <a:srgbClr val="FF0000"/>
                </a:solidFill>
                <a:latin typeface="楷体_GB2312" pitchFamily="49" charset="-122"/>
              </a:rPr>
              <a:t>199</a:t>
            </a:r>
            <a:r>
              <a:rPr lang="zh-CN" altLang="en-US" dirty="0" smtClean="0">
                <a:solidFill>
                  <a:srgbClr val="000099"/>
                </a:solidFill>
                <a:latin typeface="楷体_GB2312" pitchFamily="49" charset="-122"/>
              </a:rPr>
              <a:t>，计算</a:t>
            </a:r>
            <a:r>
              <a:rPr lang="en-US" altLang="zh-CN" dirty="0" smtClean="0">
                <a:solidFill>
                  <a:srgbClr val="000099"/>
                </a:solidFill>
                <a:latin typeface="楷体_GB2312" pitchFamily="49" charset="-122"/>
              </a:rPr>
              <a:t>Y</a:t>
            </a:r>
            <a:r>
              <a:rPr lang="zh-CN" altLang="en-US" dirty="0" smtClean="0">
                <a:solidFill>
                  <a:srgbClr val="000099"/>
                </a:solidFill>
                <a:latin typeface="楷体_GB2312" pitchFamily="49" charset="-122"/>
              </a:rPr>
              <a:t>＝</a:t>
            </a:r>
            <a:r>
              <a:rPr lang="en-US" altLang="zh-CN" dirty="0" err="1" smtClean="0">
                <a:solidFill>
                  <a:srgbClr val="000099"/>
                </a:solidFill>
                <a:latin typeface="楷体_GB2312" pitchFamily="49" charset="-122"/>
              </a:rPr>
              <a:t>g</a:t>
            </a:r>
            <a:r>
              <a:rPr lang="en-US" altLang="zh-CN" i="1" baseline="30000" dirty="0" err="1" smtClean="0">
                <a:solidFill>
                  <a:srgbClr val="000099"/>
                </a:solidFill>
                <a:latin typeface="楷体_GB2312" pitchFamily="49" charset="-122"/>
              </a:rPr>
              <a:t>y</a:t>
            </a:r>
            <a:r>
              <a:rPr lang="en-US" altLang="zh-CN" dirty="0" smtClean="0">
                <a:solidFill>
                  <a:srgbClr val="000099"/>
                </a:solidFill>
                <a:latin typeface="楷体_GB2312" pitchFamily="49" charset="-122"/>
              </a:rPr>
              <a:t> mod n</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 3606738</a:t>
            </a:r>
            <a:r>
              <a:rPr lang="en-US" altLang="zh-CN" baseline="30000" dirty="0" smtClean="0">
                <a:solidFill>
                  <a:srgbClr val="000099"/>
                </a:solidFill>
                <a:latin typeface="楷体_GB2312" pitchFamily="49" charset="-122"/>
              </a:rPr>
              <a:t>199</a:t>
            </a:r>
            <a:r>
              <a:rPr lang="en-US" altLang="zh-CN" dirty="0" smtClean="0">
                <a:solidFill>
                  <a:srgbClr val="000099"/>
                </a:solidFill>
                <a:latin typeface="楷体_GB2312" pitchFamily="49" charset="-122"/>
              </a:rPr>
              <a:t> mod 12987461 </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138432</a:t>
            </a:r>
            <a:r>
              <a:rPr lang="zh-CN" altLang="en-US" dirty="0" smtClean="0">
                <a:solidFill>
                  <a:srgbClr val="000099"/>
                </a:solidFill>
                <a:latin typeface="楷体_GB2312" pitchFamily="49" charset="-122"/>
              </a:rPr>
              <a:t>并把</a:t>
            </a:r>
            <a:r>
              <a:rPr lang="en-US" altLang="zh-CN" dirty="0" smtClean="0">
                <a:solidFill>
                  <a:srgbClr val="FF0000"/>
                </a:solidFill>
                <a:latin typeface="楷体_GB2312" pitchFamily="49" charset="-122"/>
              </a:rPr>
              <a:t>Y</a:t>
            </a:r>
            <a:r>
              <a:rPr lang="zh-CN" altLang="en-US" dirty="0" smtClean="0">
                <a:solidFill>
                  <a:srgbClr val="FF0000"/>
                </a:solidFill>
                <a:latin typeface="楷体_GB2312" pitchFamily="49" charset="-122"/>
              </a:rPr>
              <a:t>＝</a:t>
            </a:r>
            <a:r>
              <a:rPr lang="en-US" altLang="zh-CN" dirty="0" smtClean="0">
                <a:solidFill>
                  <a:srgbClr val="FF0000"/>
                </a:solidFill>
                <a:latin typeface="楷体_GB2312" pitchFamily="49" charset="-122"/>
              </a:rPr>
              <a:t>138432</a:t>
            </a:r>
            <a:r>
              <a:rPr lang="zh-CN" altLang="en-US" dirty="0" smtClean="0">
                <a:solidFill>
                  <a:srgbClr val="000099"/>
                </a:solidFill>
                <a:latin typeface="楷体_GB2312" pitchFamily="49" charset="-122"/>
              </a:rPr>
              <a:t>发送给</a:t>
            </a:r>
            <a:r>
              <a:rPr lang="en-US" altLang="zh-CN" dirty="0" smtClean="0">
                <a:solidFill>
                  <a:srgbClr val="000099"/>
                </a:solidFill>
                <a:latin typeface="楷体_GB2312" pitchFamily="49" charset="-122"/>
              </a:rPr>
              <a:t>Alice</a:t>
            </a:r>
          </a:p>
          <a:p>
            <a:pPr lvl="1" algn="just" eaLnBrk="1" hangingPunct="1">
              <a:lnSpc>
                <a:spcPct val="90000"/>
              </a:lnSpc>
            </a:pPr>
            <a:r>
              <a:rPr lang="en-US" altLang="zh-CN" dirty="0" smtClean="0">
                <a:solidFill>
                  <a:srgbClr val="000099"/>
                </a:solidFill>
                <a:latin typeface="楷体_GB2312" pitchFamily="49" charset="-122"/>
              </a:rPr>
              <a:t>④ Alice</a:t>
            </a:r>
            <a:r>
              <a:rPr lang="zh-CN" altLang="en-US" dirty="0" smtClean="0">
                <a:solidFill>
                  <a:srgbClr val="000099"/>
                </a:solidFill>
                <a:latin typeface="楷体_GB2312" pitchFamily="49" charset="-122"/>
              </a:rPr>
              <a:t>计算</a:t>
            </a:r>
            <a:r>
              <a:rPr lang="en-US" altLang="zh-CN" dirty="0" smtClean="0">
                <a:solidFill>
                  <a:srgbClr val="000099"/>
                </a:solidFill>
                <a:latin typeface="楷体_GB2312" pitchFamily="49" charset="-122"/>
              </a:rPr>
              <a:t>k</a:t>
            </a:r>
            <a:r>
              <a:rPr lang="zh-CN" altLang="en-US" dirty="0" smtClean="0">
                <a:solidFill>
                  <a:srgbClr val="000099"/>
                </a:solidFill>
                <a:latin typeface="楷体_GB2312" pitchFamily="49" charset="-122"/>
              </a:rPr>
              <a:t>＝</a:t>
            </a:r>
            <a:r>
              <a:rPr lang="en-US" altLang="zh-CN" dirty="0" err="1" smtClean="0">
                <a:solidFill>
                  <a:srgbClr val="000099"/>
                </a:solidFill>
                <a:latin typeface="楷体_GB2312" pitchFamily="49" charset="-122"/>
              </a:rPr>
              <a:t>Y</a:t>
            </a:r>
            <a:r>
              <a:rPr lang="en-US" altLang="zh-CN" i="1" baseline="30000" dirty="0" err="1" smtClean="0">
                <a:solidFill>
                  <a:srgbClr val="000099"/>
                </a:solidFill>
                <a:latin typeface="楷体_GB2312" pitchFamily="49" charset="-122"/>
              </a:rPr>
              <a:t>x</a:t>
            </a:r>
            <a:r>
              <a:rPr lang="en-US" altLang="zh-CN" dirty="0" smtClean="0">
                <a:solidFill>
                  <a:srgbClr val="000099"/>
                </a:solidFill>
                <a:latin typeface="楷体_GB2312" pitchFamily="49" charset="-122"/>
              </a:rPr>
              <a:t> mod n</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138432</a:t>
            </a:r>
            <a:r>
              <a:rPr lang="en-US" altLang="zh-CN" baseline="30000" dirty="0" smtClean="0">
                <a:solidFill>
                  <a:srgbClr val="000099"/>
                </a:solidFill>
                <a:latin typeface="楷体_GB2312" pitchFamily="49" charset="-122"/>
              </a:rPr>
              <a:t>357</a:t>
            </a:r>
            <a:r>
              <a:rPr lang="en-US" altLang="zh-CN" dirty="0" smtClean="0">
                <a:solidFill>
                  <a:srgbClr val="000099"/>
                </a:solidFill>
                <a:latin typeface="楷体_GB2312" pitchFamily="49" charset="-122"/>
              </a:rPr>
              <a:t> mod 12987461</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11829605</a:t>
            </a:r>
          </a:p>
          <a:p>
            <a:pPr lvl="1" algn="just">
              <a:lnSpc>
                <a:spcPct val="90000"/>
              </a:lnSpc>
            </a:pPr>
            <a:r>
              <a:rPr lang="en-US" altLang="zh-CN" dirty="0" smtClean="0">
                <a:solidFill>
                  <a:srgbClr val="000099"/>
                </a:solidFill>
                <a:latin typeface="楷体_GB2312" pitchFamily="49" charset="-122"/>
              </a:rPr>
              <a:t>⑤ Bob</a:t>
            </a:r>
            <a:r>
              <a:rPr lang="zh-CN" altLang="en-US" dirty="0" smtClean="0">
                <a:solidFill>
                  <a:srgbClr val="000099"/>
                </a:solidFill>
                <a:latin typeface="楷体_GB2312" pitchFamily="49" charset="-122"/>
              </a:rPr>
              <a:t>计算</a:t>
            </a:r>
            <a:r>
              <a:rPr lang="en-US" altLang="zh-CN" dirty="0" smtClean="0">
                <a:solidFill>
                  <a:srgbClr val="000099"/>
                </a:solidFill>
                <a:latin typeface="楷体_GB2312" pitchFamily="49" charset="-122"/>
              </a:rPr>
              <a:t>k</a:t>
            </a:r>
            <a:r>
              <a:rPr lang="en-US" altLang="zh-CN" dirty="0" smtClean="0">
                <a:solidFill>
                  <a:srgbClr val="000099"/>
                </a:solidFill>
              </a:rPr>
              <a:t>’</a:t>
            </a:r>
            <a:r>
              <a:rPr lang="zh-CN" altLang="en-US" dirty="0" smtClean="0">
                <a:solidFill>
                  <a:srgbClr val="000099"/>
                </a:solidFill>
                <a:latin typeface="楷体_GB2312" pitchFamily="49" charset="-122"/>
              </a:rPr>
              <a:t>＝</a:t>
            </a:r>
            <a:r>
              <a:rPr lang="en-US" altLang="zh-CN" dirty="0" err="1" smtClean="0">
                <a:solidFill>
                  <a:srgbClr val="000099"/>
                </a:solidFill>
                <a:latin typeface="楷体_GB2312" pitchFamily="49" charset="-122"/>
              </a:rPr>
              <a:t>X</a:t>
            </a:r>
            <a:r>
              <a:rPr lang="en-US" altLang="zh-CN" i="1" baseline="30000" dirty="0" err="1" smtClean="0">
                <a:solidFill>
                  <a:srgbClr val="000099"/>
                </a:solidFill>
                <a:latin typeface="楷体_GB2312" pitchFamily="49" charset="-122"/>
              </a:rPr>
              <a:t>y</a:t>
            </a:r>
            <a:r>
              <a:rPr lang="en-US" altLang="zh-CN" dirty="0" smtClean="0">
                <a:solidFill>
                  <a:srgbClr val="000099"/>
                </a:solidFill>
                <a:latin typeface="楷体_GB2312" pitchFamily="49" charset="-122"/>
              </a:rPr>
              <a:t> mod n</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 7317197</a:t>
            </a:r>
            <a:r>
              <a:rPr lang="en-US" altLang="zh-CN" baseline="30000" dirty="0" smtClean="0">
                <a:solidFill>
                  <a:srgbClr val="000099"/>
                </a:solidFill>
                <a:latin typeface="楷体_GB2312" pitchFamily="49" charset="-122"/>
              </a:rPr>
              <a:t>199</a:t>
            </a:r>
            <a:r>
              <a:rPr lang="en-US" altLang="zh-CN" dirty="0" smtClean="0">
                <a:solidFill>
                  <a:srgbClr val="000099"/>
                </a:solidFill>
                <a:latin typeface="楷体_GB2312" pitchFamily="49" charset="-122"/>
              </a:rPr>
              <a:t> mod 12987461</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11829605</a:t>
            </a:r>
          </a:p>
          <a:p>
            <a:pPr lvl="1" algn="just" eaLnBrk="1" hangingPunct="1">
              <a:lnSpc>
                <a:spcPct val="90000"/>
              </a:lnSpc>
            </a:pPr>
            <a:r>
              <a:rPr lang="en-US" altLang="zh-CN" dirty="0" smtClean="0">
                <a:solidFill>
                  <a:srgbClr val="000099"/>
                </a:solidFill>
                <a:latin typeface="楷体_GB2312" pitchFamily="49" charset="-122"/>
              </a:rPr>
              <a:t>DH</a:t>
            </a:r>
            <a:r>
              <a:rPr lang="zh-CN" altLang="en-US" dirty="0" smtClean="0">
                <a:solidFill>
                  <a:srgbClr val="000099"/>
                </a:solidFill>
                <a:latin typeface="楷体_GB2312" pitchFamily="49" charset="-122"/>
              </a:rPr>
              <a:t>算法协商的密钥为</a:t>
            </a:r>
            <a:r>
              <a:rPr lang="en-US" altLang="zh-CN" dirty="0" smtClean="0">
                <a:solidFill>
                  <a:srgbClr val="FF0000"/>
                </a:solidFill>
                <a:latin typeface="楷体_GB2312" pitchFamily="49" charset="-122"/>
              </a:rPr>
              <a:t>11829605</a:t>
            </a:r>
          </a:p>
        </p:txBody>
      </p:sp>
    </p:spTree>
    <p:extLst>
      <p:ext uri="{BB962C8B-B14F-4D97-AF65-F5344CB8AC3E}">
        <p14:creationId xmlns:p14="http://schemas.microsoft.com/office/powerpoint/2010/main" val="19210939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t>Diffie-Hellman</a:t>
            </a:r>
            <a:r>
              <a:rPr lang="zh-CN" altLang="en-US" smtClean="0"/>
              <a:t>算法</a:t>
            </a:r>
          </a:p>
        </p:txBody>
      </p:sp>
      <p:sp>
        <p:nvSpPr>
          <p:cNvPr id="22531" name="Rectangle 3"/>
          <p:cNvSpPr>
            <a:spLocks noGrp="1" noChangeArrowheads="1"/>
          </p:cNvSpPr>
          <p:nvPr>
            <p:ph type="body" idx="1"/>
          </p:nvPr>
        </p:nvSpPr>
        <p:spPr>
          <a:xfrm>
            <a:off x="533400" y="1828800"/>
            <a:ext cx="8001000" cy="4191000"/>
          </a:xfrm>
        </p:spPr>
        <p:txBody>
          <a:bodyPr/>
          <a:lstStyle/>
          <a:p>
            <a:pPr eaLnBrk="1" hangingPunct="1"/>
            <a:r>
              <a:rPr lang="en-US" altLang="zh-CN" dirty="0" err="1" smtClean="0">
                <a:latin typeface="楷体_GB2312" pitchFamily="49" charset="-122"/>
              </a:rPr>
              <a:t>Diffie</a:t>
            </a:r>
            <a:r>
              <a:rPr lang="en-US" altLang="zh-CN" dirty="0" smtClean="0">
                <a:latin typeface="楷体_GB2312" pitchFamily="49" charset="-122"/>
              </a:rPr>
              <a:t>-Hellman</a:t>
            </a:r>
            <a:r>
              <a:rPr lang="zh-CN" altLang="en-US" dirty="0" smtClean="0">
                <a:latin typeface="楷体_GB2312" pitchFamily="49" charset="-122"/>
              </a:rPr>
              <a:t>算法要点</a:t>
            </a:r>
          </a:p>
          <a:p>
            <a:pPr lvl="1" eaLnBrk="1" hangingPunct="1"/>
            <a:r>
              <a:rPr lang="zh-CN" altLang="en-US" dirty="0" smtClean="0">
                <a:solidFill>
                  <a:srgbClr val="000099"/>
                </a:solidFill>
                <a:latin typeface="楷体_GB2312" pitchFamily="49" charset="-122"/>
              </a:rPr>
              <a:t>理论基础：基于求离散对数的难度</a:t>
            </a:r>
          </a:p>
          <a:p>
            <a:pPr lvl="2" eaLnBrk="1" hangingPunct="1"/>
            <a:r>
              <a:rPr lang="zh-CN" altLang="en-US" dirty="0" smtClean="0">
                <a:solidFill>
                  <a:srgbClr val="A50021"/>
                </a:solidFill>
                <a:latin typeface="楷体_GB2312" pitchFamily="49" charset="-122"/>
              </a:rPr>
              <a:t>只知道</a:t>
            </a:r>
            <a:r>
              <a:rPr lang="en-US" altLang="zh-CN" dirty="0" smtClean="0">
                <a:solidFill>
                  <a:srgbClr val="A50021"/>
                </a:solidFill>
                <a:latin typeface="楷体_GB2312" pitchFamily="49" charset="-122"/>
              </a:rPr>
              <a:t>n</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g</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X</a:t>
            </a:r>
            <a:r>
              <a:rPr lang="zh-CN" altLang="en-US" dirty="0" smtClean="0">
                <a:solidFill>
                  <a:srgbClr val="A50021"/>
                </a:solidFill>
                <a:latin typeface="楷体_GB2312" pitchFamily="49" charset="-122"/>
              </a:rPr>
              <a:t>和</a:t>
            </a:r>
            <a:r>
              <a:rPr lang="en-US" altLang="zh-CN" dirty="0" smtClean="0">
                <a:solidFill>
                  <a:srgbClr val="A50021"/>
                </a:solidFill>
                <a:latin typeface="楷体_GB2312" pitchFamily="49" charset="-122"/>
              </a:rPr>
              <a:t>Y</a:t>
            </a:r>
            <a:r>
              <a:rPr lang="zh-CN" altLang="en-US" dirty="0" smtClean="0">
                <a:solidFill>
                  <a:srgbClr val="A50021"/>
                </a:solidFill>
                <a:latin typeface="楷体_GB2312" pitchFamily="49" charset="-122"/>
              </a:rPr>
              <a:t>很难计算</a:t>
            </a:r>
            <a:r>
              <a:rPr lang="en-US" altLang="zh-CN" i="1" dirty="0" smtClean="0">
                <a:solidFill>
                  <a:srgbClr val="A50021"/>
                </a:solidFill>
                <a:latin typeface="楷体_GB2312" pitchFamily="49" charset="-122"/>
              </a:rPr>
              <a:t>x</a:t>
            </a:r>
            <a:r>
              <a:rPr lang="zh-CN" altLang="en-US" dirty="0" smtClean="0">
                <a:solidFill>
                  <a:srgbClr val="A50021"/>
                </a:solidFill>
                <a:latin typeface="楷体_GB2312" pitchFamily="49" charset="-122"/>
              </a:rPr>
              <a:t>、</a:t>
            </a:r>
            <a:r>
              <a:rPr lang="en-US" altLang="zh-CN" b="1" dirty="0" smtClean="0">
                <a:solidFill>
                  <a:srgbClr val="A50021"/>
                </a:solidFill>
                <a:latin typeface="楷体_GB2312" pitchFamily="49" charset="-122"/>
              </a:rPr>
              <a:t>y</a:t>
            </a:r>
            <a:r>
              <a:rPr lang="zh-CN" altLang="en-US" dirty="0" smtClean="0">
                <a:solidFill>
                  <a:srgbClr val="A50021"/>
                </a:solidFill>
                <a:latin typeface="楷体_GB2312" pitchFamily="49" charset="-122"/>
              </a:rPr>
              <a:t>和</a:t>
            </a:r>
            <a:r>
              <a:rPr lang="en-US" altLang="zh-CN" dirty="0" smtClean="0">
                <a:solidFill>
                  <a:srgbClr val="A50021"/>
                </a:solidFill>
                <a:latin typeface="楷体_GB2312" pitchFamily="49" charset="-122"/>
              </a:rPr>
              <a:t>k</a:t>
            </a:r>
          </a:p>
          <a:p>
            <a:pPr lvl="1" eaLnBrk="1" hangingPunct="1"/>
            <a:r>
              <a:rPr lang="en-US" altLang="zh-CN" dirty="0" smtClean="0">
                <a:solidFill>
                  <a:srgbClr val="000099"/>
                </a:solidFill>
                <a:latin typeface="楷体_GB2312" pitchFamily="49" charset="-122"/>
              </a:rPr>
              <a:t>g</a:t>
            </a:r>
            <a:r>
              <a:rPr lang="zh-CN" altLang="en-US" dirty="0" smtClean="0">
                <a:solidFill>
                  <a:srgbClr val="000099"/>
                </a:solidFill>
                <a:latin typeface="楷体_GB2312" pitchFamily="49" charset="-122"/>
              </a:rPr>
              <a:t>和</a:t>
            </a:r>
            <a:r>
              <a:rPr lang="en-US" altLang="zh-CN" dirty="0" smtClean="0">
                <a:solidFill>
                  <a:srgbClr val="000099"/>
                </a:solidFill>
                <a:latin typeface="楷体_GB2312" pitchFamily="49" charset="-122"/>
              </a:rPr>
              <a:t>n</a:t>
            </a:r>
            <a:r>
              <a:rPr lang="zh-CN" altLang="en-US" dirty="0" smtClean="0">
                <a:solidFill>
                  <a:srgbClr val="000099"/>
                </a:solidFill>
                <a:latin typeface="楷体_GB2312" pitchFamily="49" charset="-122"/>
              </a:rPr>
              <a:t>的选取对系统的安全性影响很大</a:t>
            </a:r>
          </a:p>
          <a:p>
            <a:pPr lvl="2" eaLnBrk="1" hangingPunct="1"/>
            <a:r>
              <a:rPr lang="zh-CN" altLang="en-US" dirty="0" smtClean="0">
                <a:solidFill>
                  <a:srgbClr val="A50021"/>
                </a:solidFill>
                <a:latin typeface="楷体_GB2312" pitchFamily="49" charset="-122"/>
              </a:rPr>
              <a:t>一般要求</a:t>
            </a:r>
            <a:r>
              <a:rPr lang="en-US" altLang="zh-CN" dirty="0" smtClean="0">
                <a:solidFill>
                  <a:srgbClr val="A50021"/>
                </a:solidFill>
                <a:latin typeface="楷体_GB2312" pitchFamily="49" charset="-122"/>
              </a:rPr>
              <a:t>(n-1)/2</a:t>
            </a:r>
            <a:r>
              <a:rPr lang="zh-CN" altLang="en-US" dirty="0" smtClean="0">
                <a:solidFill>
                  <a:srgbClr val="A50021"/>
                </a:solidFill>
                <a:latin typeface="楷体_GB2312" pitchFamily="49" charset="-122"/>
              </a:rPr>
              <a:t>也应该是一个素数，并且</a:t>
            </a:r>
            <a:r>
              <a:rPr lang="en-US" altLang="zh-CN" dirty="0" smtClean="0">
                <a:solidFill>
                  <a:srgbClr val="A50021"/>
                </a:solidFill>
                <a:latin typeface="楷体_GB2312" pitchFamily="49" charset="-122"/>
              </a:rPr>
              <a:t>n</a:t>
            </a:r>
            <a:r>
              <a:rPr lang="zh-CN" altLang="en-US" dirty="0" smtClean="0">
                <a:solidFill>
                  <a:srgbClr val="A50021"/>
                </a:solidFill>
                <a:latin typeface="楷体_GB2312" pitchFamily="49" charset="-122"/>
              </a:rPr>
              <a:t>应该很大。</a:t>
            </a:r>
            <a:endParaRPr lang="zh-CN" altLang="en-US" dirty="0" smtClean="0">
              <a:solidFill>
                <a:srgbClr val="000099"/>
              </a:solidFill>
              <a:latin typeface="楷体_GB2312" pitchFamily="49" charset="-122"/>
            </a:endParaRPr>
          </a:p>
          <a:p>
            <a:pPr lvl="1" eaLnBrk="1" hangingPunct="1"/>
            <a:r>
              <a:rPr lang="zh-CN" altLang="en-US" dirty="0" smtClean="0">
                <a:solidFill>
                  <a:srgbClr val="000099"/>
                </a:solidFill>
                <a:latin typeface="楷体_GB2312" pitchFamily="49" charset="-122"/>
              </a:rPr>
              <a:t>只用于密钥交换，不能用于加密和签名</a:t>
            </a:r>
          </a:p>
        </p:txBody>
      </p:sp>
    </p:spTree>
    <p:extLst>
      <p:ext uri="{BB962C8B-B14F-4D97-AF65-F5344CB8AC3E}">
        <p14:creationId xmlns:p14="http://schemas.microsoft.com/office/powerpoint/2010/main" val="330072415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zh-CN" smtClean="0"/>
              <a:t>Diffie-Hellman</a:t>
            </a:r>
            <a:r>
              <a:rPr lang="zh-CN" altLang="en-US" smtClean="0"/>
              <a:t>算法</a:t>
            </a:r>
          </a:p>
        </p:txBody>
      </p:sp>
      <p:sp>
        <p:nvSpPr>
          <p:cNvPr id="23555" name="Rectangle 3"/>
          <p:cNvSpPr>
            <a:spLocks noGrp="1" noChangeArrowheads="1"/>
          </p:cNvSpPr>
          <p:nvPr>
            <p:ph type="body" idx="1"/>
          </p:nvPr>
        </p:nvSpPr>
        <p:spPr>
          <a:xfrm>
            <a:off x="533400" y="1828800"/>
            <a:ext cx="7696200" cy="3505200"/>
          </a:xfrm>
        </p:spPr>
        <p:txBody>
          <a:bodyPr>
            <a:normAutofit/>
          </a:bodyPr>
          <a:lstStyle/>
          <a:p>
            <a:pPr eaLnBrk="1" hangingPunct="1"/>
            <a:r>
              <a:rPr lang="en-US" altLang="zh-CN" smtClean="0">
                <a:latin typeface="楷体_GB2312" pitchFamily="49" charset="-122"/>
              </a:rPr>
              <a:t>Diffie-Hellman</a:t>
            </a:r>
            <a:r>
              <a:rPr lang="zh-CN" altLang="en-US" smtClean="0">
                <a:latin typeface="楷体_GB2312" pitchFamily="49" charset="-122"/>
              </a:rPr>
              <a:t>算法存在的主要问题是无法防止中间人攻击</a:t>
            </a:r>
            <a:r>
              <a:rPr lang="en-US" altLang="zh-CN" smtClean="0">
                <a:latin typeface="楷体_GB2312" pitchFamily="49" charset="-122"/>
              </a:rPr>
              <a:t>(</a:t>
            </a:r>
            <a:r>
              <a:rPr lang="zh-CN" altLang="en-US" smtClean="0">
                <a:latin typeface="楷体_GB2312" pitchFamily="49" charset="-122"/>
              </a:rPr>
              <a:t>一种协议攻击手段</a:t>
            </a:r>
            <a:r>
              <a:rPr lang="en-US" altLang="zh-CN" smtClean="0">
                <a:latin typeface="楷体_GB2312" pitchFamily="49" charset="-122"/>
              </a:rPr>
              <a:t>)</a:t>
            </a:r>
          </a:p>
          <a:p>
            <a:pPr lvl="1" eaLnBrk="1" hangingPunct="1"/>
            <a:r>
              <a:rPr lang="zh-CN" altLang="en-US" smtClean="0">
                <a:solidFill>
                  <a:srgbClr val="000099"/>
                </a:solidFill>
                <a:latin typeface="楷体_GB2312" pitchFamily="49" charset="-122"/>
              </a:rPr>
              <a:t>攻击者完全控制通信双方的通信信道，将发送方的消息截获后，通过分析、修改再转发至接受方的一种攻击手段。</a:t>
            </a:r>
          </a:p>
          <a:p>
            <a:pPr lvl="1" eaLnBrk="1" hangingPunct="1"/>
            <a:r>
              <a:rPr lang="zh-CN" altLang="en-US" smtClean="0">
                <a:solidFill>
                  <a:srgbClr val="000099"/>
                </a:solidFill>
                <a:latin typeface="楷体_GB2312" pitchFamily="49" charset="-122"/>
              </a:rPr>
              <a:t>由于网络协议的开放性，这种攻击是完全可能的（实际上已经发生而且还在发生中）。</a:t>
            </a:r>
          </a:p>
        </p:txBody>
      </p:sp>
    </p:spTree>
    <p:extLst>
      <p:ext uri="{BB962C8B-B14F-4D97-AF65-F5344CB8AC3E}">
        <p14:creationId xmlns:p14="http://schemas.microsoft.com/office/powerpoint/2010/main" val="392233511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ltLang="zh-CN" smtClean="0"/>
              <a:t>Diffie-Hellman</a:t>
            </a:r>
            <a:r>
              <a:rPr lang="zh-CN" altLang="en-US" smtClean="0"/>
              <a:t>算法</a:t>
            </a:r>
          </a:p>
        </p:txBody>
      </p:sp>
      <p:sp>
        <p:nvSpPr>
          <p:cNvPr id="4100" name="Rectangle 3"/>
          <p:cNvSpPr>
            <a:spLocks noGrp="1" noChangeArrowheads="1"/>
          </p:cNvSpPr>
          <p:nvPr>
            <p:ph type="body" idx="1"/>
          </p:nvPr>
        </p:nvSpPr>
        <p:spPr>
          <a:xfrm>
            <a:off x="533400" y="1828800"/>
            <a:ext cx="7696200" cy="609600"/>
          </a:xfrm>
        </p:spPr>
        <p:txBody>
          <a:bodyPr/>
          <a:lstStyle/>
          <a:p>
            <a:pPr eaLnBrk="1" hangingPunct="1"/>
            <a:r>
              <a:rPr lang="zh-CN" altLang="en-US" smtClean="0">
                <a:latin typeface="楷体_GB2312" pitchFamily="49" charset="-122"/>
              </a:rPr>
              <a:t>中间人攻击示意</a:t>
            </a:r>
            <a:endParaRPr lang="zh-CN" altLang="en-US" smtClean="0">
              <a:solidFill>
                <a:srgbClr val="000099"/>
              </a:solidFill>
              <a:latin typeface="楷体_GB2312" pitchFamily="49" charset="-122"/>
            </a:endParaRPr>
          </a:p>
        </p:txBody>
      </p:sp>
      <p:graphicFrame>
        <p:nvGraphicFramePr>
          <p:cNvPr id="4098" name="Object 0"/>
          <p:cNvGraphicFramePr>
            <a:graphicFrameLocks noChangeAspect="1"/>
          </p:cNvGraphicFramePr>
          <p:nvPr/>
        </p:nvGraphicFramePr>
        <p:xfrm>
          <a:off x="609600" y="2667000"/>
          <a:ext cx="8001000" cy="2740025"/>
        </p:xfrm>
        <a:graphic>
          <a:graphicData uri="http://schemas.openxmlformats.org/presentationml/2006/ole">
            <mc:AlternateContent xmlns:mc="http://schemas.openxmlformats.org/markup-compatibility/2006">
              <mc:Choice xmlns:v="urn:schemas-microsoft-com:vml" Requires="v">
                <p:oleObj spid="_x0000_s25620" name="BMP 图像" r:id="rId4" imgW="7314286" imgH="2505425" progId="PBrush">
                  <p:embed/>
                </p:oleObj>
              </mc:Choice>
              <mc:Fallback>
                <p:oleObj name="BMP 图像" r:id="rId4" imgW="7314286" imgH="2505425"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667000"/>
                        <a:ext cx="8001000"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3198032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EIGamal</a:t>
            </a:r>
            <a:r>
              <a:rPr lang="zh-CN" altLang="en-US" smtClean="0"/>
              <a:t>算法</a:t>
            </a:r>
            <a:endParaRPr lang="zh-CN" altLang="en-US"/>
          </a:p>
        </p:txBody>
      </p:sp>
      <p:sp>
        <p:nvSpPr>
          <p:cNvPr id="3" name="内容占位符 2"/>
          <p:cNvSpPr>
            <a:spLocks noGrp="1"/>
          </p:cNvSpPr>
          <p:nvPr>
            <p:ph idx="1"/>
          </p:nvPr>
        </p:nvSpPr>
        <p:spPr/>
        <p:txBody>
          <a:bodyPr/>
          <a:lstStyle/>
          <a:p>
            <a:r>
              <a:rPr lang="en-US" altLang="zh-CN" dirty="0" err="1" smtClean="0"/>
              <a:t>Diffie</a:t>
            </a:r>
            <a:r>
              <a:rPr lang="en-US" altLang="zh-CN" dirty="0" smtClean="0"/>
              <a:t>-Hellman</a:t>
            </a:r>
            <a:r>
              <a:rPr lang="zh-CN" altLang="en-US" dirty="0" smtClean="0"/>
              <a:t>算法虽然不能直接进行数据加密，但是对算法的思路加以调整即可成为一个加密算法</a:t>
            </a:r>
            <a:endParaRPr lang="en-US" altLang="zh-CN" dirty="0" smtClean="0"/>
          </a:p>
          <a:p>
            <a:r>
              <a:rPr lang="en-US" altLang="zh-CN" dirty="0" err="1" smtClean="0"/>
              <a:t>ElGamal</a:t>
            </a:r>
            <a:r>
              <a:rPr lang="zh-CN" altLang="en-US" dirty="0" smtClean="0"/>
              <a:t>算法就是以</a:t>
            </a:r>
            <a:r>
              <a:rPr lang="en-US" altLang="zh-CN" dirty="0" err="1" smtClean="0"/>
              <a:t>Diffie</a:t>
            </a:r>
            <a:r>
              <a:rPr lang="en-US" altLang="zh-CN" dirty="0" smtClean="0"/>
              <a:t>-Hellman</a:t>
            </a:r>
            <a:r>
              <a:rPr lang="zh-CN" altLang="en-US" dirty="0" smtClean="0"/>
              <a:t>算法的数学理论为基础的一个公开密钥加密算法，算法同样基于离散对数的求解难题</a:t>
            </a:r>
            <a:endParaRPr lang="zh-CN" altLang="en-US" dirty="0"/>
          </a:p>
        </p:txBody>
      </p:sp>
    </p:spTree>
    <p:extLst>
      <p:ext uri="{BB962C8B-B14F-4D97-AF65-F5344CB8AC3E}">
        <p14:creationId xmlns:p14="http://schemas.microsoft.com/office/powerpoint/2010/main" val="394383535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EIGamal</a:t>
            </a:r>
            <a:r>
              <a:rPr lang="zh-CN" altLang="en-US" dirty="0" smtClean="0"/>
              <a:t>算法</a:t>
            </a:r>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err="1" smtClean="0"/>
              <a:t>ElGamal</a:t>
            </a:r>
            <a:r>
              <a:rPr lang="zh-CN" altLang="en-US" dirty="0" smtClean="0"/>
              <a:t>密码体制定义</a:t>
            </a:r>
            <a:endParaRPr lang="en-US" altLang="zh-CN" dirty="0" smtClean="0"/>
          </a:p>
          <a:p>
            <a:pPr lvl="1"/>
            <a:r>
              <a:rPr lang="zh-CN" altLang="en-US" dirty="0" smtClean="0"/>
              <a:t>设</a:t>
            </a:r>
            <a:r>
              <a:rPr lang="en-US" altLang="zh-CN" dirty="0" smtClean="0"/>
              <a:t>n</a:t>
            </a:r>
            <a:r>
              <a:rPr lang="zh-CN" altLang="en-US" dirty="0" smtClean="0"/>
              <a:t>是一个大素数，</a:t>
            </a:r>
            <a:r>
              <a:rPr lang="en-US" altLang="zh-CN" dirty="0" smtClean="0"/>
              <a:t>g</a:t>
            </a:r>
            <a:r>
              <a:rPr lang="zh-CN" altLang="en-US" dirty="0" smtClean="0"/>
              <a:t>是</a:t>
            </a:r>
            <a:r>
              <a:rPr lang="en-US" altLang="zh-CN" dirty="0" smtClean="0"/>
              <a:t>n</a:t>
            </a:r>
            <a:r>
              <a:rPr lang="zh-CN" altLang="en-US" dirty="0" smtClean="0"/>
              <a:t>的本原元，令</a:t>
            </a:r>
            <a:r>
              <a:rPr lang="en-US" altLang="zh-CN" dirty="0" smtClean="0"/>
              <a:t>P=      </a:t>
            </a:r>
            <a:r>
              <a:rPr lang="zh-CN" altLang="en-US" dirty="0" smtClean="0"/>
              <a:t>，</a:t>
            </a:r>
            <a:r>
              <a:rPr lang="en-US" altLang="zh-CN" dirty="0" smtClean="0"/>
              <a:t>C=     ×     </a:t>
            </a:r>
            <a:r>
              <a:rPr lang="zh-CN" altLang="en-US" dirty="0" smtClean="0"/>
              <a:t>，定义</a:t>
            </a:r>
            <a:r>
              <a:rPr lang="en-US" altLang="zh-CN" dirty="0" smtClean="0"/>
              <a:t>K={(</a:t>
            </a:r>
            <a:r>
              <a:rPr lang="en-US" altLang="zh-CN" dirty="0" err="1" smtClean="0"/>
              <a:t>n,g,a,b</a:t>
            </a:r>
            <a:r>
              <a:rPr lang="en-US" altLang="zh-CN" dirty="0" smtClean="0"/>
              <a:t>):b=</a:t>
            </a:r>
            <a:r>
              <a:rPr lang="en-US" altLang="zh-CN" dirty="0" err="1" smtClean="0"/>
              <a:t>g</a:t>
            </a:r>
            <a:r>
              <a:rPr lang="en-US" altLang="zh-CN" baseline="30000" dirty="0" err="1" smtClean="0"/>
              <a:t>a</a:t>
            </a:r>
            <a:r>
              <a:rPr lang="en-US" altLang="zh-CN" dirty="0" smtClean="0"/>
              <a:t> mod n}</a:t>
            </a:r>
          </a:p>
          <a:p>
            <a:pPr lvl="1"/>
            <a:r>
              <a:rPr lang="zh-CN" altLang="en-US" dirty="0" smtClean="0"/>
              <a:t>其中</a:t>
            </a:r>
            <a:r>
              <a:rPr lang="en-US" altLang="zh-CN" dirty="0" err="1" smtClean="0"/>
              <a:t>n,g,b</a:t>
            </a:r>
            <a:r>
              <a:rPr lang="zh-CN" altLang="en-US" dirty="0" smtClean="0"/>
              <a:t>是公钥，</a:t>
            </a:r>
            <a:r>
              <a:rPr lang="en-US" altLang="zh-CN" dirty="0" smtClean="0"/>
              <a:t>a</a:t>
            </a:r>
            <a:r>
              <a:rPr lang="zh-CN" altLang="en-US" dirty="0" smtClean="0"/>
              <a:t>是私钥</a:t>
            </a:r>
            <a:endParaRPr lang="en-US" altLang="zh-CN" dirty="0" smtClean="0"/>
          </a:p>
          <a:p>
            <a:pPr lvl="1"/>
            <a:r>
              <a:rPr lang="zh-CN" altLang="en-US" dirty="0" smtClean="0"/>
              <a:t>对</a:t>
            </a:r>
            <a:r>
              <a:rPr lang="en-US" altLang="zh-CN" dirty="0" smtClean="0"/>
              <a:t>k=(</a:t>
            </a:r>
            <a:r>
              <a:rPr lang="en-US" altLang="zh-CN" dirty="0" err="1" smtClean="0"/>
              <a:t>n,g,a,b</a:t>
            </a:r>
            <a:r>
              <a:rPr lang="en-US" altLang="zh-CN" dirty="0" smtClean="0"/>
              <a:t>)</a:t>
            </a:r>
            <a:r>
              <a:rPr lang="zh-CN" altLang="en-US" dirty="0" smtClean="0"/>
              <a:t>以及一个秘密的随机数</a:t>
            </a:r>
            <a:r>
              <a:rPr lang="en-US" altLang="zh-CN" dirty="0" smtClean="0"/>
              <a:t>r</a:t>
            </a:r>
            <a:r>
              <a:rPr lang="zh-CN" altLang="en-US" dirty="0" smtClean="0"/>
              <a:t>，定义</a:t>
            </a:r>
            <a:r>
              <a:rPr lang="en-US" altLang="zh-CN" dirty="0" err="1" smtClean="0"/>
              <a:t>e</a:t>
            </a:r>
            <a:r>
              <a:rPr lang="en-US" altLang="zh-CN" baseline="-25000" dirty="0" err="1" smtClean="0"/>
              <a:t>k</a:t>
            </a:r>
            <a:r>
              <a:rPr lang="en-US" altLang="zh-CN" dirty="0" smtClean="0"/>
              <a:t>(</a:t>
            </a:r>
            <a:r>
              <a:rPr lang="en-US" altLang="zh-CN" dirty="0" err="1" smtClean="0"/>
              <a:t>x,r</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a:t>
            </a:r>
          </a:p>
          <a:p>
            <a:pPr lvl="1"/>
            <a:r>
              <a:rPr lang="zh-CN" altLang="en-US" dirty="0" smtClean="0"/>
              <a:t>其中</a:t>
            </a:r>
            <a:r>
              <a:rPr lang="en-US" altLang="zh-CN" dirty="0" smtClean="0"/>
              <a:t>y</a:t>
            </a:r>
            <a:r>
              <a:rPr lang="en-US" altLang="zh-CN" baseline="-25000" dirty="0" smtClean="0"/>
              <a:t>1</a:t>
            </a:r>
            <a:r>
              <a:rPr lang="en-US" altLang="zh-CN" dirty="0" smtClean="0"/>
              <a:t>=</a:t>
            </a:r>
            <a:r>
              <a:rPr lang="en-US" altLang="zh-CN" dirty="0" err="1" smtClean="0"/>
              <a:t>g</a:t>
            </a:r>
            <a:r>
              <a:rPr lang="en-US" altLang="zh-CN" baseline="30000" dirty="0" err="1" smtClean="0"/>
              <a:t>r</a:t>
            </a:r>
            <a:r>
              <a:rPr lang="en-US" altLang="zh-CN" baseline="30000" dirty="0" smtClean="0"/>
              <a:t> </a:t>
            </a:r>
            <a:r>
              <a:rPr lang="en-US" altLang="zh-CN" dirty="0" smtClean="0"/>
              <a:t>mod n</a:t>
            </a:r>
            <a:r>
              <a:rPr lang="zh-CN" altLang="en-US" dirty="0" smtClean="0"/>
              <a:t>，</a:t>
            </a:r>
            <a:r>
              <a:rPr lang="en-US" altLang="zh-CN" dirty="0" smtClean="0"/>
              <a:t>y</a:t>
            </a:r>
            <a:r>
              <a:rPr lang="en-US" altLang="zh-CN" baseline="-25000" dirty="0" smtClean="0"/>
              <a:t>2</a:t>
            </a:r>
            <a:r>
              <a:rPr lang="en-US" altLang="zh-CN" dirty="0" smtClean="0"/>
              <a:t>=</a:t>
            </a:r>
            <a:r>
              <a:rPr lang="en-US" altLang="zh-CN" dirty="0" err="1" smtClean="0"/>
              <a:t>xb</a:t>
            </a:r>
            <a:r>
              <a:rPr lang="en-US" altLang="zh-CN" baseline="30000" dirty="0" err="1" smtClean="0"/>
              <a:t>r</a:t>
            </a:r>
            <a:r>
              <a:rPr lang="en-US" altLang="zh-CN" dirty="0" smtClean="0"/>
              <a:t> mod n</a:t>
            </a:r>
          </a:p>
          <a:p>
            <a:pPr lvl="1"/>
            <a:r>
              <a:rPr lang="zh-CN" altLang="en-US" dirty="0" smtClean="0"/>
              <a:t>定义</a:t>
            </a:r>
            <a:r>
              <a:rPr lang="en-US" altLang="zh-CN" dirty="0" err="1" smtClean="0"/>
              <a:t>d</a:t>
            </a:r>
            <a:r>
              <a:rPr lang="en-US" altLang="zh-CN" baseline="-25000" dirty="0" err="1" smtClean="0"/>
              <a:t>k</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 = y</a:t>
            </a:r>
            <a:r>
              <a:rPr lang="en-US" altLang="zh-CN" baseline="-25000" dirty="0" smtClean="0"/>
              <a:t>2</a:t>
            </a:r>
            <a:r>
              <a:rPr lang="en-US" altLang="zh-CN" dirty="0" smtClean="0"/>
              <a:t>(y</a:t>
            </a:r>
            <a:r>
              <a:rPr lang="en-US" altLang="zh-CN" baseline="-25000" dirty="0" smtClean="0"/>
              <a:t>1</a:t>
            </a:r>
            <a:r>
              <a:rPr lang="en-US" altLang="zh-CN" baseline="30000" dirty="0" smtClean="0"/>
              <a:t>a</a:t>
            </a:r>
            <a:r>
              <a:rPr lang="en-US" altLang="zh-CN" dirty="0" smtClean="0"/>
              <a:t>)</a:t>
            </a:r>
            <a:r>
              <a:rPr lang="en-US" altLang="zh-CN" baseline="30000" dirty="0" smtClean="0"/>
              <a:t>-1 </a:t>
            </a:r>
            <a:r>
              <a:rPr lang="en-US" altLang="zh-CN" dirty="0" smtClean="0"/>
              <a:t>mod n</a:t>
            </a:r>
          </a:p>
          <a:p>
            <a:pPr lvl="1"/>
            <a:r>
              <a:rPr lang="zh-CN" altLang="en-US" dirty="0" smtClean="0"/>
              <a:t>容易证明</a:t>
            </a:r>
            <a:r>
              <a:rPr lang="en-US" altLang="zh-CN" dirty="0" err="1" smtClean="0"/>
              <a:t>d</a:t>
            </a:r>
            <a:r>
              <a:rPr lang="en-US" altLang="zh-CN" baseline="-25000" dirty="0" err="1" smtClean="0"/>
              <a:t>k</a:t>
            </a:r>
            <a:r>
              <a:rPr lang="en-US" altLang="zh-CN" dirty="0" smtClean="0"/>
              <a:t>(</a:t>
            </a:r>
            <a:r>
              <a:rPr lang="en-US" altLang="zh-CN" dirty="0" err="1" smtClean="0"/>
              <a:t>e</a:t>
            </a:r>
            <a:r>
              <a:rPr lang="en-US" altLang="zh-CN" baseline="-25000" dirty="0" err="1" smtClean="0"/>
              <a:t>k</a:t>
            </a:r>
            <a:r>
              <a:rPr lang="en-US" altLang="zh-CN" dirty="0" smtClean="0"/>
              <a:t>(</a:t>
            </a:r>
            <a:r>
              <a:rPr lang="en-US" altLang="zh-CN" dirty="0" err="1" smtClean="0"/>
              <a:t>x,r</a:t>
            </a:r>
            <a:r>
              <a:rPr lang="en-US" altLang="zh-CN" dirty="0" smtClean="0"/>
              <a:t>)) = </a:t>
            </a:r>
            <a:r>
              <a:rPr lang="en-US" altLang="zh-CN" dirty="0" err="1" smtClean="0"/>
              <a:t>d</a:t>
            </a:r>
            <a:r>
              <a:rPr lang="en-US" altLang="zh-CN" baseline="-25000" dirty="0" err="1" smtClean="0"/>
              <a:t>k</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 = y</a:t>
            </a:r>
            <a:r>
              <a:rPr lang="en-US" altLang="zh-CN" baseline="-25000" dirty="0" smtClean="0"/>
              <a:t>2</a:t>
            </a:r>
            <a:r>
              <a:rPr lang="en-US" altLang="zh-CN" dirty="0" smtClean="0"/>
              <a:t>(y</a:t>
            </a:r>
            <a:r>
              <a:rPr lang="en-US" altLang="zh-CN" baseline="-25000" dirty="0" smtClean="0"/>
              <a:t>1</a:t>
            </a:r>
            <a:r>
              <a:rPr lang="en-US" altLang="zh-CN" baseline="30000" dirty="0" smtClean="0"/>
              <a:t>a</a:t>
            </a:r>
            <a:r>
              <a:rPr lang="en-US" altLang="zh-CN" dirty="0" smtClean="0"/>
              <a:t>)</a:t>
            </a:r>
            <a:r>
              <a:rPr lang="en-US" altLang="zh-CN" baseline="30000" dirty="0" smtClean="0"/>
              <a:t>-1 </a:t>
            </a:r>
            <a:r>
              <a:rPr lang="en-US" altLang="zh-CN" dirty="0" smtClean="0"/>
              <a:t>mod n = </a:t>
            </a:r>
            <a:r>
              <a:rPr lang="en-US" altLang="zh-CN" dirty="0" err="1" smtClean="0"/>
              <a:t>xb</a:t>
            </a:r>
            <a:r>
              <a:rPr lang="en-US" altLang="zh-CN" baseline="30000" dirty="0" err="1" smtClean="0"/>
              <a:t>r</a:t>
            </a:r>
            <a:r>
              <a:rPr lang="en-US" altLang="zh-CN" dirty="0" smtClean="0"/>
              <a:t> (</a:t>
            </a:r>
            <a:r>
              <a:rPr lang="en-US" altLang="zh-CN" dirty="0" err="1" smtClean="0"/>
              <a:t>g</a:t>
            </a:r>
            <a:r>
              <a:rPr lang="en-US" altLang="zh-CN" baseline="30000" dirty="0" err="1" smtClean="0"/>
              <a:t>ra</a:t>
            </a:r>
            <a:r>
              <a:rPr lang="en-US" altLang="zh-CN" dirty="0" smtClean="0"/>
              <a:t>)</a:t>
            </a:r>
            <a:r>
              <a:rPr lang="en-US" altLang="zh-CN" baseline="30000" dirty="0" smtClean="0"/>
              <a:t>-1 </a:t>
            </a:r>
            <a:r>
              <a:rPr lang="en-US" altLang="zh-CN" dirty="0" smtClean="0"/>
              <a:t>mod n = </a:t>
            </a:r>
            <a:r>
              <a:rPr lang="en-US" altLang="zh-CN" dirty="0" err="1" smtClean="0"/>
              <a:t>xg</a:t>
            </a:r>
            <a:r>
              <a:rPr lang="en-US" altLang="zh-CN" baseline="30000" dirty="0" err="1" smtClean="0"/>
              <a:t>ar</a:t>
            </a:r>
            <a:r>
              <a:rPr lang="en-US" altLang="zh-CN" dirty="0" smtClean="0"/>
              <a:t>(g</a:t>
            </a:r>
            <a:r>
              <a:rPr lang="en-US" altLang="zh-CN" baseline="30000" dirty="0" smtClean="0"/>
              <a:t>ar</a:t>
            </a:r>
            <a:r>
              <a:rPr lang="en-US" altLang="zh-CN" dirty="0" smtClean="0"/>
              <a:t>)</a:t>
            </a:r>
            <a:r>
              <a:rPr lang="en-US" altLang="zh-CN" baseline="30000" dirty="0" smtClean="0"/>
              <a:t>-1 </a:t>
            </a:r>
            <a:r>
              <a:rPr lang="en-US" altLang="zh-CN" dirty="0" smtClean="0"/>
              <a:t>mod n = x</a:t>
            </a:r>
          </a:p>
          <a:p>
            <a:pPr lvl="1"/>
            <a:r>
              <a:rPr lang="zh-CN" altLang="en-US" dirty="0" smtClean="0"/>
              <a:t>注意</a:t>
            </a:r>
            <a:r>
              <a:rPr lang="en-US" altLang="zh-CN" dirty="0" smtClean="0"/>
              <a:t>r</a:t>
            </a:r>
            <a:r>
              <a:rPr lang="zh-CN" altLang="en-US" dirty="0" smtClean="0"/>
              <a:t>在加密的时候随机选择，加密后立即销毁，不需要在信道上传输</a:t>
            </a:r>
            <a:endParaRPr lang="en-US" altLang="zh-CN" dirty="0" smtClean="0"/>
          </a:p>
          <a:p>
            <a:pPr lvl="1"/>
            <a:r>
              <a:rPr lang="zh-CN" altLang="en-US" dirty="0" smtClean="0"/>
              <a:t>加密运算具有不确定性，密文即依赖密钥</a:t>
            </a:r>
            <a:r>
              <a:rPr lang="en-US" altLang="zh-CN" dirty="0" smtClean="0"/>
              <a:t>k</a:t>
            </a:r>
            <a:r>
              <a:rPr lang="zh-CN" altLang="en-US" dirty="0" smtClean="0"/>
              <a:t>，又依赖加密方随机选择的</a:t>
            </a:r>
            <a:r>
              <a:rPr lang="en-US" altLang="zh-CN" dirty="0" smtClean="0"/>
              <a:t>r</a:t>
            </a:r>
            <a:endParaRPr lang="zh-CN" altLang="en-US" dirty="0"/>
          </a:p>
        </p:txBody>
      </p:sp>
      <p:graphicFrame>
        <p:nvGraphicFramePr>
          <p:cNvPr id="4" name="对象 3"/>
          <p:cNvGraphicFramePr>
            <a:graphicFrameLocks noChangeAspect="1"/>
          </p:cNvGraphicFramePr>
          <p:nvPr/>
        </p:nvGraphicFramePr>
        <p:xfrm>
          <a:off x="6257016" y="1916356"/>
          <a:ext cx="357190" cy="452441"/>
        </p:xfrm>
        <a:graphic>
          <a:graphicData uri="http://schemas.openxmlformats.org/presentationml/2006/ole">
            <mc:AlternateContent xmlns:mc="http://schemas.openxmlformats.org/markup-compatibility/2006">
              <mc:Choice xmlns:v="urn:schemas-microsoft-com:vml" Requires="v">
                <p:oleObj spid="_x0000_s26680" name="Equation" r:id="rId3" imgW="190440" imgH="241200" progId="Equation.DSMT4">
                  <p:embed/>
                </p:oleObj>
              </mc:Choice>
              <mc:Fallback>
                <p:oleObj name="Equation" r:id="rId3" imgW="19044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7016" y="1916356"/>
                        <a:ext cx="357190" cy="4524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1" name="Object 3"/>
          <p:cNvGraphicFramePr>
            <a:graphicFrameLocks noChangeAspect="1"/>
          </p:cNvGraphicFramePr>
          <p:nvPr/>
        </p:nvGraphicFramePr>
        <p:xfrm>
          <a:off x="7188012" y="1899306"/>
          <a:ext cx="357187" cy="452437"/>
        </p:xfrm>
        <a:graphic>
          <a:graphicData uri="http://schemas.openxmlformats.org/presentationml/2006/ole">
            <mc:AlternateContent xmlns:mc="http://schemas.openxmlformats.org/markup-compatibility/2006">
              <mc:Choice xmlns:v="urn:schemas-microsoft-com:vml" Requires="v">
                <p:oleObj spid="_x0000_s26681" name="Equation" r:id="rId5" imgW="190440" imgH="241200" progId="Equation.DSMT4">
                  <p:embed/>
                </p:oleObj>
              </mc:Choice>
              <mc:Fallback>
                <p:oleObj name="Equation" r:id="rId5" imgW="19044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8012" y="1899306"/>
                        <a:ext cx="357187"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332" name="Object 4"/>
          <p:cNvGraphicFramePr>
            <a:graphicFrameLocks noChangeAspect="1"/>
          </p:cNvGraphicFramePr>
          <p:nvPr/>
        </p:nvGraphicFramePr>
        <p:xfrm>
          <a:off x="7715272" y="1928802"/>
          <a:ext cx="357187" cy="452437"/>
        </p:xfrm>
        <a:graphic>
          <a:graphicData uri="http://schemas.openxmlformats.org/presentationml/2006/ole">
            <mc:AlternateContent xmlns:mc="http://schemas.openxmlformats.org/markup-compatibility/2006">
              <mc:Choice xmlns:v="urn:schemas-microsoft-com:vml" Requires="v">
                <p:oleObj spid="_x0000_s26682" name="Equation" r:id="rId7" imgW="190440" imgH="241200" progId="Equation.DSMT4">
                  <p:embed/>
                </p:oleObj>
              </mc:Choice>
              <mc:Fallback>
                <p:oleObj name="Equation" r:id="rId7" imgW="19044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15272" y="1928802"/>
                        <a:ext cx="357187"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6473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EIGamal</a:t>
            </a:r>
            <a:r>
              <a:rPr lang="zh-CN" altLang="en-US" smtClean="0"/>
              <a:t>算法举例</a:t>
            </a:r>
            <a:endParaRPr lang="zh-CN" altLang="en-US"/>
          </a:p>
        </p:txBody>
      </p:sp>
      <p:sp>
        <p:nvSpPr>
          <p:cNvPr id="3" name="内容占位符 2"/>
          <p:cNvSpPr>
            <a:spLocks noGrp="1"/>
          </p:cNvSpPr>
          <p:nvPr>
            <p:ph idx="1"/>
          </p:nvPr>
        </p:nvSpPr>
        <p:spPr/>
        <p:txBody>
          <a:bodyPr>
            <a:normAutofit fontScale="77500" lnSpcReduction="20000"/>
          </a:bodyPr>
          <a:lstStyle/>
          <a:p>
            <a:r>
              <a:rPr lang="en-US" altLang="zh-CN" dirty="0" smtClean="0"/>
              <a:t>Alice</a:t>
            </a:r>
            <a:r>
              <a:rPr lang="zh-CN" altLang="en-US" dirty="0" smtClean="0"/>
              <a:t>和</a:t>
            </a:r>
            <a:r>
              <a:rPr lang="en-US" altLang="zh-CN" dirty="0" smtClean="0"/>
              <a:t>Bob</a:t>
            </a:r>
            <a:r>
              <a:rPr lang="zh-CN" altLang="en-US" dirty="0" smtClean="0"/>
              <a:t>采用</a:t>
            </a:r>
            <a:r>
              <a:rPr lang="en-US" altLang="zh-CN" dirty="0" err="1" smtClean="0"/>
              <a:t>ElGamal</a:t>
            </a:r>
            <a:r>
              <a:rPr lang="zh-CN" altLang="en-US" dirty="0" smtClean="0"/>
              <a:t>算法进行通信加密，</a:t>
            </a:r>
            <a:r>
              <a:rPr lang="en-US" altLang="zh-CN" dirty="0" smtClean="0"/>
              <a:t>Bob</a:t>
            </a:r>
            <a:r>
              <a:rPr lang="zh-CN" altLang="en-US" dirty="0" smtClean="0"/>
              <a:t>的私钥</a:t>
            </a:r>
            <a:r>
              <a:rPr lang="en-US" altLang="zh-CN" dirty="0" smtClean="0"/>
              <a:t>a=765</a:t>
            </a:r>
            <a:r>
              <a:rPr lang="zh-CN" altLang="en-US" dirty="0" smtClean="0"/>
              <a:t>，公钥</a:t>
            </a:r>
            <a:r>
              <a:rPr lang="en-US" altLang="zh-CN" dirty="0" smtClean="0"/>
              <a:t>(</a:t>
            </a:r>
            <a:r>
              <a:rPr lang="en-US" altLang="zh-CN" dirty="0" err="1" smtClean="0"/>
              <a:t>n,g,b</a:t>
            </a:r>
            <a:r>
              <a:rPr lang="en-US" altLang="zh-CN" dirty="0" smtClean="0"/>
              <a:t>)</a:t>
            </a:r>
            <a:r>
              <a:rPr lang="zh-CN" altLang="en-US" dirty="0" smtClean="0"/>
              <a:t>中</a:t>
            </a:r>
            <a:r>
              <a:rPr lang="en-US" altLang="zh-CN" dirty="0" smtClean="0"/>
              <a:t>n=2579,g=2</a:t>
            </a:r>
            <a:r>
              <a:rPr lang="zh-CN" altLang="en-US" dirty="0" smtClean="0"/>
              <a:t>，</a:t>
            </a:r>
            <a:r>
              <a:rPr lang="en-US" altLang="zh-CN" dirty="0" smtClean="0"/>
              <a:t>Alice</a:t>
            </a:r>
            <a:r>
              <a:rPr lang="zh-CN" altLang="en-US" dirty="0" smtClean="0"/>
              <a:t>欲向</a:t>
            </a:r>
            <a:r>
              <a:rPr lang="en-US" altLang="zh-CN" dirty="0" smtClean="0"/>
              <a:t>Bob</a:t>
            </a:r>
            <a:r>
              <a:rPr lang="zh-CN" altLang="en-US" dirty="0" smtClean="0"/>
              <a:t>发送消息</a:t>
            </a:r>
            <a:r>
              <a:rPr lang="en-US" altLang="zh-CN" dirty="0" smtClean="0"/>
              <a:t>x=1299</a:t>
            </a:r>
            <a:r>
              <a:rPr lang="zh-CN" altLang="en-US" dirty="0" smtClean="0"/>
              <a:t>，随机选择了</a:t>
            </a:r>
            <a:r>
              <a:rPr lang="en-US" altLang="zh-CN" dirty="0" smtClean="0"/>
              <a:t>r=853</a:t>
            </a:r>
            <a:r>
              <a:rPr lang="zh-CN" altLang="en-US" dirty="0" smtClean="0"/>
              <a:t>，分析加解密过程</a:t>
            </a:r>
            <a:endParaRPr lang="en-US" altLang="zh-CN" dirty="0" smtClean="0"/>
          </a:p>
          <a:p>
            <a:pPr lvl="1"/>
            <a:r>
              <a:rPr lang="zh-CN" altLang="en-US" dirty="0" smtClean="0">
                <a:solidFill>
                  <a:srgbClr val="002060"/>
                </a:solidFill>
              </a:rPr>
              <a:t>由</a:t>
            </a:r>
            <a:r>
              <a:rPr lang="en-US" altLang="zh-CN" dirty="0" err="1" smtClean="0">
                <a:solidFill>
                  <a:srgbClr val="002060"/>
                </a:solidFill>
              </a:rPr>
              <a:t>ElGamal</a:t>
            </a:r>
            <a:r>
              <a:rPr lang="zh-CN" altLang="en-US" dirty="0" smtClean="0">
                <a:solidFill>
                  <a:srgbClr val="002060"/>
                </a:solidFill>
              </a:rPr>
              <a:t>体制可知，</a:t>
            </a:r>
            <a:endParaRPr lang="en-US" altLang="zh-CN" dirty="0" smtClean="0">
              <a:solidFill>
                <a:srgbClr val="002060"/>
              </a:solidFill>
            </a:endParaRPr>
          </a:p>
          <a:p>
            <a:pPr lvl="1">
              <a:buNone/>
            </a:pPr>
            <a:r>
              <a:rPr lang="en-US" altLang="zh-CN" dirty="0" smtClean="0">
                <a:solidFill>
                  <a:srgbClr val="002060"/>
                </a:solidFill>
              </a:rPr>
              <a:t>	b=</a:t>
            </a:r>
            <a:r>
              <a:rPr lang="en-US" altLang="zh-CN" dirty="0" err="1" smtClean="0">
                <a:solidFill>
                  <a:srgbClr val="002060"/>
                </a:solidFill>
              </a:rPr>
              <a:t>g</a:t>
            </a:r>
            <a:r>
              <a:rPr lang="en-US" altLang="zh-CN" baseline="30000" dirty="0" err="1" smtClean="0">
                <a:solidFill>
                  <a:srgbClr val="002060"/>
                </a:solidFill>
              </a:rPr>
              <a:t>a</a:t>
            </a:r>
            <a:r>
              <a:rPr lang="en-US" altLang="zh-CN" dirty="0" smtClean="0">
                <a:solidFill>
                  <a:srgbClr val="002060"/>
                </a:solidFill>
              </a:rPr>
              <a:t> mod n=2</a:t>
            </a:r>
            <a:r>
              <a:rPr lang="en-US" altLang="zh-CN" baseline="30000" dirty="0" smtClean="0">
                <a:solidFill>
                  <a:srgbClr val="002060"/>
                </a:solidFill>
              </a:rPr>
              <a:t>765</a:t>
            </a:r>
            <a:r>
              <a:rPr lang="en-US" altLang="zh-CN" dirty="0" smtClean="0">
                <a:solidFill>
                  <a:srgbClr val="002060"/>
                </a:solidFill>
              </a:rPr>
              <a:t> mod 2579 = 949</a:t>
            </a:r>
          </a:p>
          <a:p>
            <a:pPr lvl="1"/>
            <a:r>
              <a:rPr lang="en-US" altLang="zh-CN" dirty="0" smtClean="0">
                <a:solidFill>
                  <a:srgbClr val="002060"/>
                </a:solidFill>
              </a:rPr>
              <a:t>Alice</a:t>
            </a:r>
            <a:r>
              <a:rPr lang="zh-CN" altLang="en-US" dirty="0" smtClean="0">
                <a:solidFill>
                  <a:srgbClr val="002060"/>
                </a:solidFill>
              </a:rPr>
              <a:t>计算</a:t>
            </a:r>
            <a:endParaRPr lang="en-US" altLang="zh-CN" dirty="0" smtClean="0">
              <a:solidFill>
                <a:srgbClr val="002060"/>
              </a:solidFill>
            </a:endParaRPr>
          </a:p>
          <a:p>
            <a:pPr lvl="1">
              <a:buNone/>
            </a:pPr>
            <a:r>
              <a:rPr lang="en-US" altLang="zh-CN" dirty="0" smtClean="0">
                <a:solidFill>
                  <a:srgbClr val="002060"/>
                </a:solidFill>
              </a:rPr>
              <a:t>	y</a:t>
            </a:r>
            <a:r>
              <a:rPr lang="en-US" altLang="zh-CN" baseline="-25000" dirty="0" smtClean="0">
                <a:solidFill>
                  <a:srgbClr val="002060"/>
                </a:solidFill>
              </a:rPr>
              <a:t>1</a:t>
            </a:r>
            <a:r>
              <a:rPr lang="en-US" altLang="zh-CN" dirty="0" smtClean="0">
                <a:solidFill>
                  <a:srgbClr val="002060"/>
                </a:solidFill>
              </a:rPr>
              <a:t>=</a:t>
            </a:r>
            <a:r>
              <a:rPr lang="en-US" altLang="zh-CN" dirty="0" err="1" smtClean="0">
                <a:solidFill>
                  <a:srgbClr val="002060"/>
                </a:solidFill>
              </a:rPr>
              <a:t>g</a:t>
            </a:r>
            <a:r>
              <a:rPr lang="en-US" altLang="zh-CN" baseline="30000" dirty="0" err="1" smtClean="0">
                <a:solidFill>
                  <a:srgbClr val="002060"/>
                </a:solidFill>
              </a:rPr>
              <a:t>r</a:t>
            </a:r>
            <a:r>
              <a:rPr lang="en-US" altLang="zh-CN" dirty="0" smtClean="0">
                <a:solidFill>
                  <a:srgbClr val="002060"/>
                </a:solidFill>
              </a:rPr>
              <a:t> mod n = 2</a:t>
            </a:r>
            <a:r>
              <a:rPr lang="en-US" altLang="zh-CN" baseline="30000" dirty="0" smtClean="0">
                <a:solidFill>
                  <a:srgbClr val="002060"/>
                </a:solidFill>
              </a:rPr>
              <a:t>853</a:t>
            </a:r>
            <a:r>
              <a:rPr lang="en-US" altLang="zh-CN" dirty="0" smtClean="0">
                <a:solidFill>
                  <a:srgbClr val="002060"/>
                </a:solidFill>
              </a:rPr>
              <a:t> mod 2579 = 435</a:t>
            </a:r>
          </a:p>
          <a:p>
            <a:pPr lvl="1">
              <a:buNone/>
            </a:pPr>
            <a:r>
              <a:rPr lang="en-US" altLang="zh-CN" dirty="0" smtClean="0">
                <a:solidFill>
                  <a:srgbClr val="002060"/>
                </a:solidFill>
              </a:rPr>
              <a:t>	y</a:t>
            </a:r>
            <a:r>
              <a:rPr lang="en-US" altLang="zh-CN" baseline="-25000" dirty="0" smtClean="0">
                <a:solidFill>
                  <a:srgbClr val="002060"/>
                </a:solidFill>
              </a:rPr>
              <a:t>2</a:t>
            </a:r>
            <a:r>
              <a:rPr lang="en-US" altLang="zh-CN" dirty="0" smtClean="0">
                <a:solidFill>
                  <a:srgbClr val="002060"/>
                </a:solidFill>
              </a:rPr>
              <a:t>=</a:t>
            </a:r>
            <a:r>
              <a:rPr lang="en-US" altLang="zh-CN" dirty="0" err="1" smtClean="0">
                <a:solidFill>
                  <a:srgbClr val="002060"/>
                </a:solidFill>
              </a:rPr>
              <a:t>xb</a:t>
            </a:r>
            <a:r>
              <a:rPr lang="en-US" altLang="zh-CN" baseline="30000" dirty="0" err="1" smtClean="0">
                <a:solidFill>
                  <a:srgbClr val="002060"/>
                </a:solidFill>
              </a:rPr>
              <a:t>r</a:t>
            </a:r>
            <a:r>
              <a:rPr lang="en-US" altLang="zh-CN" dirty="0" smtClean="0">
                <a:solidFill>
                  <a:srgbClr val="002060"/>
                </a:solidFill>
              </a:rPr>
              <a:t> mod n = 1299×949</a:t>
            </a:r>
            <a:r>
              <a:rPr lang="en-US" altLang="zh-CN" baseline="30000" dirty="0" smtClean="0">
                <a:solidFill>
                  <a:srgbClr val="002060"/>
                </a:solidFill>
              </a:rPr>
              <a:t>853</a:t>
            </a:r>
            <a:r>
              <a:rPr lang="en-US" altLang="zh-CN" dirty="0" smtClean="0">
                <a:solidFill>
                  <a:srgbClr val="002060"/>
                </a:solidFill>
              </a:rPr>
              <a:t> mod 2579 = 2396</a:t>
            </a:r>
          </a:p>
          <a:p>
            <a:pPr lvl="1">
              <a:buNone/>
            </a:pPr>
            <a:r>
              <a:rPr lang="en-US" altLang="zh-CN" dirty="0" smtClean="0">
                <a:solidFill>
                  <a:srgbClr val="002060"/>
                </a:solidFill>
              </a:rPr>
              <a:t>	</a:t>
            </a:r>
            <a:r>
              <a:rPr lang="zh-CN" altLang="en-US" dirty="0" smtClean="0">
                <a:solidFill>
                  <a:srgbClr val="002060"/>
                </a:solidFill>
              </a:rPr>
              <a:t>因此密文为</a:t>
            </a:r>
            <a:r>
              <a:rPr lang="en-US" altLang="zh-CN" dirty="0" smtClean="0">
                <a:solidFill>
                  <a:srgbClr val="002060"/>
                </a:solidFill>
              </a:rPr>
              <a:t>(435,2396)</a:t>
            </a:r>
          </a:p>
          <a:p>
            <a:pPr lvl="1"/>
            <a:r>
              <a:rPr lang="en-US" altLang="zh-CN" dirty="0" smtClean="0">
                <a:solidFill>
                  <a:srgbClr val="002060"/>
                </a:solidFill>
              </a:rPr>
              <a:t>Bob</a:t>
            </a:r>
            <a:r>
              <a:rPr lang="zh-CN" altLang="en-US" dirty="0" smtClean="0">
                <a:solidFill>
                  <a:srgbClr val="002060"/>
                </a:solidFill>
              </a:rPr>
              <a:t>计算</a:t>
            </a:r>
            <a:r>
              <a:rPr lang="en-US" altLang="zh-CN" dirty="0" err="1" smtClean="0">
                <a:solidFill>
                  <a:srgbClr val="002060"/>
                </a:solidFill>
              </a:rPr>
              <a:t>d</a:t>
            </a:r>
            <a:r>
              <a:rPr lang="en-US" altLang="zh-CN" baseline="-25000" dirty="0" err="1" smtClean="0">
                <a:solidFill>
                  <a:srgbClr val="002060"/>
                </a:solidFill>
              </a:rPr>
              <a:t>k</a:t>
            </a:r>
            <a:r>
              <a:rPr lang="en-US" altLang="zh-CN" dirty="0" smtClean="0">
                <a:solidFill>
                  <a:srgbClr val="002060"/>
                </a:solidFill>
              </a:rPr>
              <a:t>(y</a:t>
            </a:r>
            <a:r>
              <a:rPr lang="en-US" altLang="zh-CN" baseline="-25000" dirty="0" smtClean="0">
                <a:solidFill>
                  <a:srgbClr val="002060"/>
                </a:solidFill>
              </a:rPr>
              <a:t>1</a:t>
            </a:r>
            <a:r>
              <a:rPr lang="en-US" altLang="zh-CN" dirty="0" smtClean="0">
                <a:solidFill>
                  <a:srgbClr val="002060"/>
                </a:solidFill>
              </a:rPr>
              <a:t>,y</a:t>
            </a:r>
            <a:r>
              <a:rPr lang="en-US" altLang="zh-CN" baseline="-25000" dirty="0" smtClean="0">
                <a:solidFill>
                  <a:srgbClr val="002060"/>
                </a:solidFill>
              </a:rPr>
              <a:t>2</a:t>
            </a:r>
            <a:r>
              <a:rPr lang="en-US" altLang="zh-CN" dirty="0" smtClean="0">
                <a:solidFill>
                  <a:srgbClr val="002060"/>
                </a:solidFill>
              </a:rPr>
              <a:t>)=y</a:t>
            </a:r>
            <a:r>
              <a:rPr lang="en-US" altLang="zh-CN" baseline="-25000" dirty="0" smtClean="0">
                <a:solidFill>
                  <a:srgbClr val="002060"/>
                </a:solidFill>
              </a:rPr>
              <a:t>2</a:t>
            </a:r>
            <a:r>
              <a:rPr lang="en-US" altLang="zh-CN" dirty="0" smtClean="0">
                <a:solidFill>
                  <a:srgbClr val="002060"/>
                </a:solidFill>
              </a:rPr>
              <a:t>(y</a:t>
            </a:r>
            <a:r>
              <a:rPr lang="en-US" altLang="zh-CN" baseline="-25000" dirty="0" smtClean="0">
                <a:solidFill>
                  <a:srgbClr val="002060"/>
                </a:solidFill>
              </a:rPr>
              <a:t>1</a:t>
            </a:r>
            <a:r>
              <a:rPr lang="en-US" altLang="zh-CN" baseline="30000" dirty="0" smtClean="0">
                <a:solidFill>
                  <a:srgbClr val="002060"/>
                </a:solidFill>
              </a:rPr>
              <a:t>a</a:t>
            </a:r>
            <a:r>
              <a:rPr lang="en-US" altLang="zh-CN" dirty="0" smtClean="0">
                <a:solidFill>
                  <a:srgbClr val="002060"/>
                </a:solidFill>
              </a:rPr>
              <a:t>)</a:t>
            </a:r>
            <a:r>
              <a:rPr lang="en-US" altLang="zh-CN" baseline="30000" dirty="0" smtClean="0">
                <a:solidFill>
                  <a:srgbClr val="002060"/>
                </a:solidFill>
              </a:rPr>
              <a:t>-1</a:t>
            </a:r>
            <a:r>
              <a:rPr lang="en-US" altLang="zh-CN" dirty="0" smtClean="0">
                <a:solidFill>
                  <a:srgbClr val="002060"/>
                </a:solidFill>
              </a:rPr>
              <a:t> mod n</a:t>
            </a:r>
          </a:p>
          <a:p>
            <a:pPr lvl="1">
              <a:buNone/>
            </a:pPr>
            <a:r>
              <a:rPr lang="en-US" altLang="zh-CN" dirty="0" smtClean="0">
                <a:solidFill>
                  <a:srgbClr val="002060"/>
                </a:solidFill>
              </a:rPr>
              <a:t>	=2396×(435</a:t>
            </a:r>
            <a:r>
              <a:rPr lang="en-US" altLang="zh-CN" baseline="30000" dirty="0" smtClean="0">
                <a:solidFill>
                  <a:srgbClr val="002060"/>
                </a:solidFill>
              </a:rPr>
              <a:t>765</a:t>
            </a:r>
            <a:r>
              <a:rPr lang="en-US" altLang="zh-CN" dirty="0" smtClean="0">
                <a:solidFill>
                  <a:srgbClr val="002060"/>
                </a:solidFill>
              </a:rPr>
              <a:t>)</a:t>
            </a:r>
            <a:r>
              <a:rPr lang="en-US" altLang="zh-CN" baseline="30000" dirty="0" smtClean="0">
                <a:solidFill>
                  <a:srgbClr val="002060"/>
                </a:solidFill>
              </a:rPr>
              <a:t>-1</a:t>
            </a:r>
            <a:r>
              <a:rPr lang="en-US" altLang="zh-CN" dirty="0" smtClean="0">
                <a:solidFill>
                  <a:srgbClr val="002060"/>
                </a:solidFill>
              </a:rPr>
              <a:t> mod 2579 = 2396 ×2424</a:t>
            </a:r>
            <a:r>
              <a:rPr lang="en-US" altLang="zh-CN" baseline="30000" dirty="0" smtClean="0">
                <a:solidFill>
                  <a:srgbClr val="002060"/>
                </a:solidFill>
              </a:rPr>
              <a:t>-1</a:t>
            </a:r>
            <a:r>
              <a:rPr lang="en-US" altLang="zh-CN" dirty="0" smtClean="0">
                <a:solidFill>
                  <a:srgbClr val="002060"/>
                </a:solidFill>
              </a:rPr>
              <a:t> mod 2579</a:t>
            </a:r>
          </a:p>
          <a:p>
            <a:pPr lvl="1">
              <a:buNone/>
            </a:pPr>
            <a:r>
              <a:rPr lang="en-US" altLang="zh-CN" dirty="0" smtClean="0">
                <a:solidFill>
                  <a:srgbClr val="002060"/>
                </a:solidFill>
              </a:rPr>
              <a:t>	= 2396×1980 mod 2579 = 1299</a:t>
            </a:r>
          </a:p>
        </p:txBody>
      </p:sp>
    </p:spTree>
    <p:extLst>
      <p:ext uri="{BB962C8B-B14F-4D97-AF65-F5344CB8AC3E}">
        <p14:creationId xmlns:p14="http://schemas.microsoft.com/office/powerpoint/2010/main" val="11653195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离散对数问题的算法</a:t>
            </a:r>
            <a:endParaRPr lang="zh-CN" altLang="en-US"/>
          </a:p>
        </p:txBody>
      </p:sp>
      <p:sp>
        <p:nvSpPr>
          <p:cNvPr id="3" name="内容占位符 2"/>
          <p:cNvSpPr>
            <a:spLocks noGrp="1"/>
          </p:cNvSpPr>
          <p:nvPr>
            <p:ph idx="1"/>
          </p:nvPr>
        </p:nvSpPr>
        <p:spPr/>
        <p:txBody>
          <a:bodyPr/>
          <a:lstStyle/>
          <a:p>
            <a:r>
              <a:rPr lang="en-US" altLang="zh-CN" dirty="0" err="1" smtClean="0"/>
              <a:t>Diffie</a:t>
            </a:r>
            <a:r>
              <a:rPr lang="en-US" altLang="zh-CN" dirty="0" smtClean="0"/>
              <a:t>-Hellman</a:t>
            </a:r>
            <a:r>
              <a:rPr lang="zh-CN" altLang="en-US" dirty="0" smtClean="0"/>
              <a:t>算法和</a:t>
            </a:r>
            <a:r>
              <a:rPr lang="en-US" altLang="zh-CN" dirty="0" err="1" smtClean="0"/>
              <a:t>ElGamal</a:t>
            </a:r>
            <a:r>
              <a:rPr lang="zh-CN" altLang="en-US" dirty="0" smtClean="0"/>
              <a:t>算法的安全性都是基于求解离散对数难题的</a:t>
            </a:r>
            <a:endParaRPr lang="en-US" altLang="zh-CN" dirty="0" smtClean="0"/>
          </a:p>
          <a:p>
            <a:r>
              <a:rPr lang="zh-CN" altLang="en-US" dirty="0" smtClean="0"/>
              <a:t>求解离散对数最直接的方法是对素数</a:t>
            </a:r>
            <a:r>
              <a:rPr lang="en-US" altLang="zh-CN" dirty="0" smtClean="0"/>
              <a:t>n</a:t>
            </a:r>
            <a:r>
              <a:rPr lang="zh-CN" altLang="en-US" dirty="0" smtClean="0"/>
              <a:t>的本原元</a:t>
            </a:r>
            <a:r>
              <a:rPr lang="en-US" altLang="zh-CN" dirty="0" smtClean="0"/>
              <a:t>g</a:t>
            </a:r>
            <a:r>
              <a:rPr lang="zh-CN" altLang="en-US" dirty="0" smtClean="0"/>
              <a:t>，计算</a:t>
            </a:r>
            <a:r>
              <a:rPr lang="en-US" altLang="zh-CN" dirty="0" smtClean="0"/>
              <a:t>g mod n, g</a:t>
            </a:r>
            <a:r>
              <a:rPr lang="en-US" altLang="zh-CN" baseline="30000" dirty="0" smtClean="0"/>
              <a:t>2</a:t>
            </a:r>
            <a:r>
              <a:rPr lang="en-US" altLang="zh-CN" dirty="0" smtClean="0"/>
              <a:t> mod n, g</a:t>
            </a:r>
            <a:r>
              <a:rPr lang="en-US" altLang="zh-CN" baseline="30000" dirty="0" smtClean="0"/>
              <a:t>3</a:t>
            </a:r>
            <a:r>
              <a:rPr lang="en-US" altLang="zh-CN" dirty="0" smtClean="0"/>
              <a:t> mod n,...</a:t>
            </a:r>
            <a:r>
              <a:rPr lang="zh-CN" altLang="en-US" dirty="0" smtClean="0"/>
              <a:t>直到找到</a:t>
            </a:r>
            <a:r>
              <a:rPr lang="en-US" altLang="zh-CN" dirty="0" err="1" smtClean="0"/>
              <a:t>g</a:t>
            </a:r>
            <a:r>
              <a:rPr lang="en-US" altLang="zh-CN" baseline="30000" dirty="0" err="1" smtClean="0"/>
              <a:t>i</a:t>
            </a:r>
            <a:r>
              <a:rPr lang="en-US" altLang="zh-CN" dirty="0" smtClean="0"/>
              <a:t> mod n = b</a:t>
            </a:r>
            <a:r>
              <a:rPr lang="zh-CN" altLang="en-US" dirty="0" smtClean="0"/>
              <a:t>，如果两个数的乘法运算需要常数时间</a:t>
            </a:r>
            <a:r>
              <a:rPr lang="en-US" altLang="zh-CN" dirty="0" smtClean="0"/>
              <a:t>(</a:t>
            </a:r>
            <a:r>
              <a:rPr lang="zh-CN" altLang="en-US" dirty="0" smtClean="0"/>
              <a:t>即时间复杂度为</a:t>
            </a:r>
            <a:r>
              <a:rPr lang="en-US" altLang="zh-CN" dirty="0" smtClean="0"/>
              <a:t>O(1))</a:t>
            </a:r>
            <a:r>
              <a:rPr lang="zh-CN" altLang="en-US" dirty="0" smtClean="0"/>
              <a:t>，则这种方法求解离散对数的时间复杂度为</a:t>
            </a:r>
            <a:r>
              <a:rPr lang="en-US" altLang="zh-CN" dirty="0" smtClean="0"/>
              <a:t>O(n)</a:t>
            </a:r>
            <a:r>
              <a:rPr lang="zh-CN" altLang="en-US" dirty="0" smtClean="0"/>
              <a:t>，空间复杂度为</a:t>
            </a:r>
            <a:r>
              <a:rPr lang="en-US" altLang="zh-CN" dirty="0" smtClean="0"/>
              <a:t>O(1)</a:t>
            </a:r>
            <a:endParaRPr lang="zh-CN" altLang="en-US" dirty="0"/>
          </a:p>
        </p:txBody>
      </p:sp>
    </p:spTree>
    <p:extLst>
      <p:ext uri="{BB962C8B-B14F-4D97-AF65-F5344CB8AC3E}">
        <p14:creationId xmlns:p14="http://schemas.microsoft.com/office/powerpoint/2010/main" val="15058264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pPr eaLnBrk="1" hangingPunct="1"/>
            <a:r>
              <a:rPr lang="zh-CN" altLang="en-US" smtClean="0"/>
              <a:t>置换密码举例</a:t>
            </a:r>
          </a:p>
        </p:txBody>
      </p:sp>
      <p:sp>
        <p:nvSpPr>
          <p:cNvPr id="98307" name="内容占位符 2"/>
          <p:cNvSpPr>
            <a:spLocks noGrp="1"/>
          </p:cNvSpPr>
          <p:nvPr>
            <p:ph idx="1"/>
          </p:nvPr>
        </p:nvSpPr>
        <p:spPr/>
        <p:txBody>
          <a:bodyPr/>
          <a:lstStyle/>
          <a:p>
            <a:pPr eaLnBrk="1" hangingPunct="1"/>
            <a:r>
              <a:rPr lang="zh-CN" altLang="en-US" smtClean="0"/>
              <a:t>设</a:t>
            </a:r>
            <a:r>
              <a:rPr lang="en-US" altLang="zh-CN" smtClean="0"/>
              <a:t>m=6</a:t>
            </a:r>
            <a:r>
              <a:rPr lang="zh-CN" altLang="en-US" smtClean="0"/>
              <a:t>，密钥为如下的置换</a:t>
            </a:r>
            <a:r>
              <a:rPr lang="en-US" altLang="zh-CN" smtClean="0"/>
              <a:t>π</a:t>
            </a:r>
          </a:p>
          <a:p>
            <a:pPr eaLnBrk="1" hangingPunct="1"/>
            <a:endParaRPr lang="en-US" altLang="zh-CN" smtClean="0"/>
          </a:p>
          <a:p>
            <a:pPr eaLnBrk="1" hangingPunct="1"/>
            <a:endParaRPr lang="en-US" altLang="zh-CN" smtClean="0"/>
          </a:p>
          <a:p>
            <a:pPr eaLnBrk="1" hangingPunct="1"/>
            <a:r>
              <a:rPr lang="zh-CN" altLang="en-US" smtClean="0"/>
              <a:t>将两行对调并重新排序可得逆置换</a:t>
            </a:r>
            <a:r>
              <a:rPr lang="en-US" altLang="zh-CN" smtClean="0"/>
              <a:t>π</a:t>
            </a:r>
            <a:r>
              <a:rPr lang="en-US" altLang="zh-CN" baseline="30000" smtClean="0"/>
              <a:t>-1</a:t>
            </a:r>
            <a:r>
              <a:rPr lang="zh-CN" altLang="en-US" smtClean="0"/>
              <a:t>如下</a:t>
            </a:r>
            <a:endParaRPr lang="en-US" altLang="zh-CN" smtClean="0"/>
          </a:p>
          <a:p>
            <a:pPr eaLnBrk="1" hangingPunct="1"/>
            <a:endParaRPr lang="en-US" altLang="zh-CN" smtClean="0"/>
          </a:p>
          <a:p>
            <a:pPr eaLnBrk="1" hangingPunct="1"/>
            <a:endParaRPr lang="en-US" altLang="zh-CN" smtClean="0"/>
          </a:p>
          <a:p>
            <a:pPr eaLnBrk="1" hangingPunct="1"/>
            <a:r>
              <a:rPr lang="zh-CN" altLang="en-US" smtClean="0"/>
              <a:t>即</a:t>
            </a:r>
            <a:endParaRPr lang="en-US" altLang="zh-CN" smtClean="0"/>
          </a:p>
        </p:txBody>
      </p:sp>
      <p:graphicFrame>
        <p:nvGraphicFramePr>
          <p:cNvPr id="4" name="表格 3"/>
          <p:cNvGraphicFramePr>
            <a:graphicFrameLocks noGrp="1"/>
          </p:cNvGraphicFramePr>
          <p:nvPr/>
        </p:nvGraphicFramePr>
        <p:xfrm>
          <a:off x="1619250" y="2492375"/>
          <a:ext cx="6095999" cy="742950"/>
        </p:xfrm>
        <a:graphic>
          <a:graphicData uri="http://schemas.openxmlformats.org/drawingml/2006/table">
            <a:tbl>
              <a:tblPr firstRow="1" bandRow="1">
                <a:tableStyleId>{D7AC3CCA-C797-4891-BE02-D94E43425B78}</a:tableStyleId>
              </a:tblPr>
              <a:tblGrid>
                <a:gridCol w="870857"/>
                <a:gridCol w="870857"/>
                <a:gridCol w="870857"/>
                <a:gridCol w="870857"/>
                <a:gridCol w="870857"/>
                <a:gridCol w="870857"/>
                <a:gridCol w="870857"/>
              </a:tblGrid>
              <a:tr h="371475">
                <a:tc>
                  <a:txBody>
                    <a:bodyPr/>
                    <a:lstStyle/>
                    <a:p>
                      <a:r>
                        <a:rPr lang="en-US" altLang="zh-CN" sz="1800" smtClean="0"/>
                        <a:t>x</a:t>
                      </a:r>
                      <a:endParaRPr lang="zh-CN" altLang="en-US" sz="1800"/>
                    </a:p>
                  </a:txBody>
                  <a:tcPr marT="45798" marB="45798" anchor="ctr" anchorCtr="1"/>
                </a:tc>
                <a:tc>
                  <a:txBody>
                    <a:bodyPr/>
                    <a:lstStyle/>
                    <a:p>
                      <a:r>
                        <a:rPr lang="en-US" altLang="zh-CN" sz="1800" smtClean="0"/>
                        <a:t>1</a:t>
                      </a:r>
                      <a:endParaRPr lang="zh-CN" altLang="en-US" sz="1800"/>
                    </a:p>
                  </a:txBody>
                  <a:tcPr marT="45798" marB="45798" anchor="ctr" anchorCtr="1"/>
                </a:tc>
                <a:tc>
                  <a:txBody>
                    <a:bodyPr/>
                    <a:lstStyle/>
                    <a:p>
                      <a:r>
                        <a:rPr lang="en-US" altLang="zh-CN" sz="1800" smtClean="0"/>
                        <a:t>2</a:t>
                      </a:r>
                      <a:endParaRPr lang="zh-CN" altLang="en-US" sz="1800"/>
                    </a:p>
                  </a:txBody>
                  <a:tcPr marT="45798" marB="45798" anchor="ctr" anchorCtr="1"/>
                </a:tc>
                <a:tc>
                  <a:txBody>
                    <a:bodyPr/>
                    <a:lstStyle/>
                    <a:p>
                      <a:r>
                        <a:rPr lang="en-US" altLang="zh-CN" sz="1800" smtClean="0"/>
                        <a:t>3</a:t>
                      </a:r>
                      <a:endParaRPr lang="zh-CN" altLang="en-US" sz="1800"/>
                    </a:p>
                  </a:txBody>
                  <a:tcPr marT="45798" marB="45798" anchor="ctr" anchorCtr="1"/>
                </a:tc>
                <a:tc>
                  <a:txBody>
                    <a:bodyPr/>
                    <a:lstStyle/>
                    <a:p>
                      <a:r>
                        <a:rPr lang="en-US" altLang="zh-CN" sz="1800" smtClean="0"/>
                        <a:t>4</a:t>
                      </a:r>
                      <a:endParaRPr lang="zh-CN" altLang="en-US" sz="1800"/>
                    </a:p>
                  </a:txBody>
                  <a:tcPr marT="45798" marB="45798" anchor="ctr" anchorCtr="1"/>
                </a:tc>
                <a:tc>
                  <a:txBody>
                    <a:bodyPr/>
                    <a:lstStyle/>
                    <a:p>
                      <a:r>
                        <a:rPr lang="en-US" altLang="zh-CN" sz="1800" smtClean="0"/>
                        <a:t>5</a:t>
                      </a:r>
                      <a:endParaRPr lang="zh-CN" altLang="en-US" sz="1800"/>
                    </a:p>
                  </a:txBody>
                  <a:tcPr marT="45798" marB="45798" anchor="ctr" anchorCtr="1"/>
                </a:tc>
                <a:tc>
                  <a:txBody>
                    <a:bodyPr/>
                    <a:lstStyle/>
                    <a:p>
                      <a:r>
                        <a:rPr lang="en-US" altLang="zh-CN" sz="1800" smtClean="0"/>
                        <a:t>6</a:t>
                      </a:r>
                      <a:endParaRPr lang="zh-CN" altLang="en-US" sz="1800"/>
                    </a:p>
                  </a:txBody>
                  <a:tcPr marT="45798" marB="45798" anchor="ctr" anchorCtr="1"/>
                </a:tc>
              </a:tr>
              <a:tr h="371475">
                <a:tc>
                  <a:txBody>
                    <a:bodyPr/>
                    <a:lstStyle/>
                    <a:p>
                      <a:r>
                        <a:rPr lang="en-US" altLang="zh-CN" sz="1800" smtClean="0"/>
                        <a:t>π(x)</a:t>
                      </a:r>
                    </a:p>
                  </a:txBody>
                  <a:tcPr marT="45798" marB="45798" anchor="ctr" anchorCtr="1"/>
                </a:tc>
                <a:tc>
                  <a:txBody>
                    <a:bodyPr/>
                    <a:lstStyle/>
                    <a:p>
                      <a:r>
                        <a:rPr lang="en-US" altLang="zh-CN" sz="1800" smtClean="0"/>
                        <a:t>3</a:t>
                      </a:r>
                      <a:endParaRPr lang="zh-CN" altLang="en-US" sz="1800"/>
                    </a:p>
                  </a:txBody>
                  <a:tcPr marT="45798" marB="45798" anchor="ctr" anchorCtr="1"/>
                </a:tc>
                <a:tc>
                  <a:txBody>
                    <a:bodyPr/>
                    <a:lstStyle/>
                    <a:p>
                      <a:r>
                        <a:rPr lang="en-US" altLang="zh-CN" sz="1800" smtClean="0"/>
                        <a:t>5</a:t>
                      </a:r>
                      <a:endParaRPr lang="zh-CN" altLang="en-US" sz="1800"/>
                    </a:p>
                  </a:txBody>
                  <a:tcPr marT="45798" marB="45798" anchor="ctr" anchorCtr="1"/>
                </a:tc>
                <a:tc>
                  <a:txBody>
                    <a:bodyPr/>
                    <a:lstStyle/>
                    <a:p>
                      <a:r>
                        <a:rPr lang="en-US" altLang="zh-CN" sz="1800" smtClean="0"/>
                        <a:t>1</a:t>
                      </a:r>
                      <a:endParaRPr lang="zh-CN" altLang="en-US" sz="1800"/>
                    </a:p>
                  </a:txBody>
                  <a:tcPr marT="45798" marB="45798" anchor="ctr" anchorCtr="1"/>
                </a:tc>
                <a:tc>
                  <a:txBody>
                    <a:bodyPr/>
                    <a:lstStyle/>
                    <a:p>
                      <a:r>
                        <a:rPr lang="en-US" altLang="zh-CN" sz="1800" smtClean="0"/>
                        <a:t>6</a:t>
                      </a:r>
                      <a:endParaRPr lang="zh-CN" altLang="en-US" sz="1800"/>
                    </a:p>
                  </a:txBody>
                  <a:tcPr marT="45798" marB="45798" anchor="ctr" anchorCtr="1"/>
                </a:tc>
                <a:tc>
                  <a:txBody>
                    <a:bodyPr/>
                    <a:lstStyle/>
                    <a:p>
                      <a:r>
                        <a:rPr lang="en-US" altLang="zh-CN" sz="1800" smtClean="0"/>
                        <a:t>4</a:t>
                      </a:r>
                      <a:endParaRPr lang="zh-CN" altLang="en-US" sz="1800"/>
                    </a:p>
                  </a:txBody>
                  <a:tcPr marT="45798" marB="45798" anchor="ctr" anchorCtr="1"/>
                </a:tc>
                <a:tc>
                  <a:txBody>
                    <a:bodyPr/>
                    <a:lstStyle/>
                    <a:p>
                      <a:r>
                        <a:rPr lang="en-US" altLang="zh-CN" sz="1800" smtClean="0"/>
                        <a:t>2</a:t>
                      </a:r>
                      <a:endParaRPr lang="zh-CN" altLang="en-US" sz="1800"/>
                    </a:p>
                  </a:txBody>
                  <a:tcPr marT="45798" marB="45798" anchor="ctr" anchorCtr="1"/>
                </a:tc>
              </a:tr>
            </a:tbl>
          </a:graphicData>
        </a:graphic>
      </p:graphicFrame>
      <p:graphicFrame>
        <p:nvGraphicFramePr>
          <p:cNvPr id="5" name="表格 4"/>
          <p:cNvGraphicFramePr>
            <a:graphicFrameLocks noGrp="1"/>
          </p:cNvGraphicFramePr>
          <p:nvPr/>
        </p:nvGraphicFramePr>
        <p:xfrm>
          <a:off x="1619250" y="4149725"/>
          <a:ext cx="6095999" cy="741364"/>
        </p:xfrm>
        <a:graphic>
          <a:graphicData uri="http://schemas.openxmlformats.org/drawingml/2006/table">
            <a:tbl>
              <a:tblPr firstRow="1" bandRow="1">
                <a:tableStyleId>{D7AC3CCA-C797-4891-BE02-D94E43425B78}</a:tableStyleId>
              </a:tblPr>
              <a:tblGrid>
                <a:gridCol w="870857"/>
                <a:gridCol w="870857"/>
                <a:gridCol w="870857"/>
                <a:gridCol w="870857"/>
                <a:gridCol w="870857"/>
                <a:gridCol w="870857"/>
                <a:gridCol w="870857"/>
              </a:tblGrid>
              <a:tr h="370682">
                <a:tc>
                  <a:txBody>
                    <a:bodyPr/>
                    <a:lstStyle/>
                    <a:p>
                      <a:r>
                        <a:rPr lang="en-US" altLang="zh-CN" sz="1800" smtClean="0"/>
                        <a:t>y</a:t>
                      </a:r>
                      <a:endParaRPr lang="zh-CN" altLang="en-US" sz="1800"/>
                    </a:p>
                  </a:txBody>
                  <a:tcPr marT="45700" marB="45700" anchor="ctr" anchorCtr="1"/>
                </a:tc>
                <a:tc>
                  <a:txBody>
                    <a:bodyPr/>
                    <a:lstStyle/>
                    <a:p>
                      <a:r>
                        <a:rPr lang="en-US" altLang="zh-CN" sz="1800" smtClean="0"/>
                        <a:t>1</a:t>
                      </a:r>
                      <a:endParaRPr lang="zh-CN" altLang="en-US" sz="1800"/>
                    </a:p>
                  </a:txBody>
                  <a:tcPr marT="45700" marB="45700" anchor="ctr" anchorCtr="1"/>
                </a:tc>
                <a:tc>
                  <a:txBody>
                    <a:bodyPr/>
                    <a:lstStyle/>
                    <a:p>
                      <a:r>
                        <a:rPr lang="en-US" altLang="zh-CN" sz="1800" smtClean="0"/>
                        <a:t>2</a:t>
                      </a:r>
                      <a:endParaRPr lang="zh-CN" altLang="en-US" sz="1800"/>
                    </a:p>
                  </a:txBody>
                  <a:tcPr marT="45700" marB="45700" anchor="ctr" anchorCtr="1"/>
                </a:tc>
                <a:tc>
                  <a:txBody>
                    <a:bodyPr/>
                    <a:lstStyle/>
                    <a:p>
                      <a:r>
                        <a:rPr lang="en-US" altLang="zh-CN" sz="1800" smtClean="0"/>
                        <a:t>3</a:t>
                      </a:r>
                      <a:endParaRPr lang="zh-CN" altLang="en-US" sz="1800"/>
                    </a:p>
                  </a:txBody>
                  <a:tcPr marT="45700" marB="45700" anchor="ctr" anchorCtr="1"/>
                </a:tc>
                <a:tc>
                  <a:txBody>
                    <a:bodyPr/>
                    <a:lstStyle/>
                    <a:p>
                      <a:r>
                        <a:rPr lang="en-US" altLang="zh-CN" sz="1800" smtClean="0"/>
                        <a:t>4</a:t>
                      </a:r>
                      <a:endParaRPr lang="zh-CN" altLang="en-US" sz="1800"/>
                    </a:p>
                  </a:txBody>
                  <a:tcPr marT="45700" marB="45700" anchor="ctr" anchorCtr="1"/>
                </a:tc>
                <a:tc>
                  <a:txBody>
                    <a:bodyPr/>
                    <a:lstStyle/>
                    <a:p>
                      <a:r>
                        <a:rPr lang="en-US" altLang="zh-CN" sz="1800" smtClean="0"/>
                        <a:t>5</a:t>
                      </a:r>
                      <a:endParaRPr lang="zh-CN" altLang="en-US" sz="1800"/>
                    </a:p>
                  </a:txBody>
                  <a:tcPr marT="45700" marB="45700" anchor="ctr" anchorCtr="1"/>
                </a:tc>
                <a:tc>
                  <a:txBody>
                    <a:bodyPr/>
                    <a:lstStyle/>
                    <a:p>
                      <a:r>
                        <a:rPr lang="en-US" altLang="zh-CN" sz="1800" smtClean="0"/>
                        <a:t>6</a:t>
                      </a:r>
                      <a:endParaRPr lang="zh-CN" altLang="en-US" sz="1800"/>
                    </a:p>
                  </a:txBody>
                  <a:tcPr marT="45700" marB="45700" anchor="ctr" anchorCtr="1"/>
                </a:tc>
              </a:tr>
              <a:tr h="370682">
                <a:tc>
                  <a:txBody>
                    <a:bodyPr/>
                    <a:lstStyle/>
                    <a:p>
                      <a:r>
                        <a:rPr lang="en-US" altLang="zh-CN" sz="1800" smtClean="0"/>
                        <a:t>π</a:t>
                      </a:r>
                      <a:r>
                        <a:rPr lang="en-US" altLang="zh-CN" sz="1800" baseline="30000" smtClean="0"/>
                        <a:t>-1</a:t>
                      </a:r>
                      <a:r>
                        <a:rPr lang="en-US" altLang="zh-CN" sz="1800" smtClean="0"/>
                        <a:t>(y)</a:t>
                      </a:r>
                    </a:p>
                  </a:txBody>
                  <a:tcPr marT="45700" marB="45700" anchor="ctr" anchorCtr="1"/>
                </a:tc>
                <a:tc>
                  <a:txBody>
                    <a:bodyPr/>
                    <a:lstStyle/>
                    <a:p>
                      <a:r>
                        <a:rPr lang="en-US" altLang="zh-CN" sz="1800" smtClean="0"/>
                        <a:t>3</a:t>
                      </a:r>
                      <a:endParaRPr lang="zh-CN" altLang="en-US" sz="1800"/>
                    </a:p>
                  </a:txBody>
                  <a:tcPr marT="45700" marB="45700" anchor="ctr" anchorCtr="1"/>
                </a:tc>
                <a:tc>
                  <a:txBody>
                    <a:bodyPr/>
                    <a:lstStyle/>
                    <a:p>
                      <a:r>
                        <a:rPr lang="en-US" altLang="zh-CN" sz="1800" smtClean="0"/>
                        <a:t>6</a:t>
                      </a:r>
                      <a:endParaRPr lang="zh-CN" altLang="en-US" sz="1800"/>
                    </a:p>
                  </a:txBody>
                  <a:tcPr marT="45700" marB="45700" anchor="ctr" anchorCtr="1"/>
                </a:tc>
                <a:tc>
                  <a:txBody>
                    <a:bodyPr/>
                    <a:lstStyle/>
                    <a:p>
                      <a:r>
                        <a:rPr lang="en-US" altLang="zh-CN" sz="1800" smtClean="0"/>
                        <a:t>1</a:t>
                      </a:r>
                      <a:endParaRPr lang="zh-CN" altLang="en-US" sz="1800"/>
                    </a:p>
                  </a:txBody>
                  <a:tcPr marT="45700" marB="45700" anchor="ctr" anchorCtr="1"/>
                </a:tc>
                <a:tc>
                  <a:txBody>
                    <a:bodyPr/>
                    <a:lstStyle/>
                    <a:p>
                      <a:r>
                        <a:rPr lang="en-US" altLang="zh-CN" sz="1800" smtClean="0"/>
                        <a:t>5</a:t>
                      </a:r>
                      <a:endParaRPr lang="zh-CN" altLang="en-US" sz="1800"/>
                    </a:p>
                  </a:txBody>
                  <a:tcPr marT="45700" marB="45700" anchor="ctr" anchorCtr="1"/>
                </a:tc>
                <a:tc>
                  <a:txBody>
                    <a:bodyPr/>
                    <a:lstStyle/>
                    <a:p>
                      <a:r>
                        <a:rPr lang="en-US" altLang="zh-CN" sz="1800" smtClean="0"/>
                        <a:t>2</a:t>
                      </a:r>
                      <a:endParaRPr lang="zh-CN" altLang="en-US" sz="1800"/>
                    </a:p>
                  </a:txBody>
                  <a:tcPr marT="45700" marB="45700" anchor="ctr" anchorCtr="1"/>
                </a:tc>
                <a:tc>
                  <a:txBody>
                    <a:bodyPr/>
                    <a:lstStyle/>
                    <a:p>
                      <a:r>
                        <a:rPr lang="en-US" altLang="zh-CN" sz="1800" smtClean="0"/>
                        <a:t>4</a:t>
                      </a:r>
                      <a:endParaRPr lang="zh-CN" altLang="en-US" sz="1800"/>
                    </a:p>
                  </a:txBody>
                  <a:tcPr marT="45700" marB="45700" anchor="ctr" anchorCtr="1"/>
                </a:tc>
              </a:tr>
            </a:tbl>
          </a:graphicData>
        </a:graphic>
      </p:graphicFrame>
      <p:graphicFrame>
        <p:nvGraphicFramePr>
          <p:cNvPr id="98360" name="Object 2"/>
          <p:cNvGraphicFramePr>
            <a:graphicFrameLocks noChangeAspect="1"/>
          </p:cNvGraphicFramePr>
          <p:nvPr/>
        </p:nvGraphicFramePr>
        <p:xfrm>
          <a:off x="1643063" y="5229225"/>
          <a:ext cx="6054725" cy="1031875"/>
        </p:xfrm>
        <a:graphic>
          <a:graphicData uri="http://schemas.openxmlformats.org/presentationml/2006/ole">
            <mc:AlternateContent xmlns:mc="http://schemas.openxmlformats.org/markup-compatibility/2006">
              <mc:Choice xmlns:v="urn:schemas-microsoft-com:vml" Requires="v">
                <p:oleObj spid="_x0000_s3094" name="Equation" r:id="rId3" imgW="2984500" imgH="508000" progId="Equation.DSMT4">
                  <p:embed/>
                </p:oleObj>
              </mc:Choice>
              <mc:Fallback>
                <p:oleObj name="Equation" r:id="rId3" imgW="2984500" imgH="508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63" y="5229225"/>
                        <a:ext cx="6054725"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11206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离散对数问题的算法</a:t>
            </a:r>
            <a:endParaRPr lang="zh-CN" altLang="en-US"/>
          </a:p>
        </p:txBody>
      </p:sp>
      <p:sp>
        <p:nvSpPr>
          <p:cNvPr id="3" name="内容占位符 2"/>
          <p:cNvSpPr>
            <a:spLocks noGrp="1"/>
          </p:cNvSpPr>
          <p:nvPr>
            <p:ph idx="1"/>
          </p:nvPr>
        </p:nvSpPr>
        <p:spPr/>
        <p:txBody>
          <a:bodyPr/>
          <a:lstStyle/>
          <a:p>
            <a:r>
              <a:rPr lang="zh-CN" altLang="en-US" dirty="0" smtClean="0"/>
              <a:t>另一种算法通过增加空间复杂度来加快离散对数的求解</a:t>
            </a:r>
            <a:endParaRPr lang="en-US" altLang="zh-CN" dirty="0" smtClean="0"/>
          </a:p>
          <a:p>
            <a:r>
              <a:rPr lang="zh-CN" altLang="en-US" dirty="0" smtClean="0"/>
              <a:t>预先计算全部的</a:t>
            </a:r>
            <a:r>
              <a:rPr lang="en-US" altLang="zh-CN" dirty="0" smtClean="0"/>
              <a:t>g mod n, g</a:t>
            </a:r>
            <a:r>
              <a:rPr lang="en-US" altLang="zh-CN" baseline="30000" dirty="0" smtClean="0"/>
              <a:t>2</a:t>
            </a:r>
            <a:r>
              <a:rPr lang="en-US" altLang="zh-CN" dirty="0" smtClean="0"/>
              <a:t> mod n,...,g</a:t>
            </a:r>
            <a:r>
              <a:rPr lang="en-US" altLang="zh-CN" baseline="30000" dirty="0" smtClean="0"/>
              <a:t>n-1</a:t>
            </a:r>
            <a:r>
              <a:rPr lang="en-US" altLang="zh-CN" dirty="0" smtClean="0"/>
              <a:t> mod n</a:t>
            </a:r>
            <a:r>
              <a:rPr lang="zh-CN" altLang="en-US" dirty="0" smtClean="0"/>
              <a:t>，并对有序对</a:t>
            </a:r>
            <a:r>
              <a:rPr lang="en-US" altLang="zh-CN" dirty="0" smtClean="0"/>
              <a:t>(</a:t>
            </a:r>
            <a:r>
              <a:rPr lang="en-US" altLang="zh-CN" dirty="0" err="1" smtClean="0"/>
              <a:t>i</a:t>
            </a:r>
            <a:r>
              <a:rPr lang="en-US" altLang="zh-CN" dirty="0" smtClean="0"/>
              <a:t>, </a:t>
            </a:r>
            <a:r>
              <a:rPr lang="en-US" altLang="zh-CN" dirty="0" err="1" smtClean="0"/>
              <a:t>g</a:t>
            </a:r>
            <a:r>
              <a:rPr lang="en-US" altLang="zh-CN" baseline="30000" dirty="0" err="1" smtClean="0"/>
              <a:t>i</a:t>
            </a:r>
            <a:r>
              <a:rPr lang="en-US" altLang="zh-CN" dirty="0" smtClean="0"/>
              <a:t> mod n)</a:t>
            </a:r>
            <a:r>
              <a:rPr lang="zh-CN" altLang="en-US" dirty="0" smtClean="0"/>
              <a:t>以第二个元素值进行排序并建立索引，则此算法的时间复杂度为</a:t>
            </a:r>
            <a:r>
              <a:rPr lang="en-US" altLang="zh-CN" dirty="0" smtClean="0"/>
              <a:t>O(1)</a:t>
            </a:r>
            <a:r>
              <a:rPr lang="zh-CN" altLang="en-US" dirty="0" smtClean="0"/>
              <a:t>，空间复杂度为</a:t>
            </a:r>
            <a:r>
              <a:rPr lang="en-US" altLang="zh-CN" dirty="0" smtClean="0"/>
              <a:t>O(n)</a:t>
            </a:r>
          </a:p>
          <a:p>
            <a:r>
              <a:rPr lang="zh-CN" altLang="en-US" dirty="0" smtClean="0"/>
              <a:t>预处理的时间复杂度为</a:t>
            </a:r>
            <a:r>
              <a:rPr lang="en-US" altLang="zh-CN" dirty="0" smtClean="0"/>
              <a:t>O(n)</a:t>
            </a:r>
            <a:endParaRPr lang="zh-CN" altLang="en-US" dirty="0"/>
          </a:p>
        </p:txBody>
      </p:sp>
    </p:spTree>
    <p:extLst>
      <p:ext uri="{BB962C8B-B14F-4D97-AF65-F5344CB8AC3E}">
        <p14:creationId xmlns:p14="http://schemas.microsoft.com/office/powerpoint/2010/main" val="185113048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离散对数问题的算法</a:t>
            </a:r>
            <a:endParaRPr lang="zh-CN" altLang="en-US"/>
          </a:p>
        </p:txBody>
      </p:sp>
      <p:sp>
        <p:nvSpPr>
          <p:cNvPr id="3" name="内容占位符 2"/>
          <p:cNvSpPr>
            <a:spLocks noGrp="1"/>
          </p:cNvSpPr>
          <p:nvPr>
            <p:ph idx="1"/>
          </p:nvPr>
        </p:nvSpPr>
        <p:spPr>
          <a:xfrm>
            <a:off x="457200" y="1600200"/>
            <a:ext cx="8229600" cy="4781128"/>
          </a:xfrm>
        </p:spPr>
        <p:txBody>
          <a:bodyPr>
            <a:normAutofit fontScale="70000" lnSpcReduction="20000"/>
          </a:bodyPr>
          <a:lstStyle/>
          <a:p>
            <a:r>
              <a:rPr lang="en-US" altLang="zh-CN" dirty="0" smtClean="0"/>
              <a:t>Shanks</a:t>
            </a:r>
            <a:r>
              <a:rPr lang="zh-CN" altLang="en-US" dirty="0" smtClean="0"/>
              <a:t>算法：时间</a:t>
            </a:r>
            <a:r>
              <a:rPr lang="en-US" altLang="zh-CN" dirty="0" smtClean="0"/>
              <a:t>-</a:t>
            </a:r>
            <a:r>
              <a:rPr lang="zh-CN" altLang="en-US" dirty="0" smtClean="0"/>
              <a:t>存储折中算法</a:t>
            </a:r>
            <a:endParaRPr lang="en-US" altLang="zh-CN" dirty="0" smtClean="0"/>
          </a:p>
          <a:p>
            <a:pPr lvl="1"/>
            <a:r>
              <a:rPr lang="en-US" altLang="zh-CN" dirty="0" smtClean="0"/>
              <a:t>SHANKS(</a:t>
            </a:r>
            <a:r>
              <a:rPr lang="en-US" altLang="zh-CN" dirty="0" err="1" smtClean="0"/>
              <a:t>n,a,b</a:t>
            </a:r>
            <a:r>
              <a:rPr lang="en-US" altLang="zh-CN" dirty="0" smtClean="0"/>
              <a:t>) //a</a:t>
            </a:r>
            <a:r>
              <a:rPr lang="zh-CN" altLang="en-US" dirty="0" smtClean="0"/>
              <a:t>阶为</a:t>
            </a:r>
            <a:r>
              <a:rPr lang="en-US" altLang="zh-CN" dirty="0" smtClean="0"/>
              <a:t>n</a:t>
            </a:r>
            <a:r>
              <a:rPr lang="zh-CN" altLang="en-US" dirty="0" smtClean="0"/>
              <a:t>，计算</a:t>
            </a:r>
            <a:r>
              <a:rPr lang="en-US" altLang="zh-CN" dirty="0" err="1" smtClean="0"/>
              <a:t>log</a:t>
            </a:r>
            <a:r>
              <a:rPr lang="en-US" altLang="zh-CN" baseline="-25000" dirty="0" err="1" smtClean="0"/>
              <a:t>a</a:t>
            </a:r>
            <a:r>
              <a:rPr lang="en-US" altLang="zh-CN" dirty="0" err="1" smtClean="0"/>
              <a:t>b</a:t>
            </a:r>
            <a:endParaRPr lang="en-US" altLang="zh-CN" dirty="0" smtClean="0"/>
          </a:p>
          <a:p>
            <a:pPr lvl="1"/>
            <a:r>
              <a:rPr lang="en-US" altLang="zh-CN" dirty="0" smtClean="0"/>
              <a:t>m=</a:t>
            </a:r>
          </a:p>
          <a:p>
            <a:pPr lvl="1"/>
            <a:r>
              <a:rPr lang="en-US" altLang="zh-CN" dirty="0" smtClean="0"/>
              <a:t>for  </a:t>
            </a:r>
            <a:r>
              <a:rPr lang="en-US" altLang="zh-CN" dirty="0" err="1" smtClean="0"/>
              <a:t>i</a:t>
            </a:r>
            <a:r>
              <a:rPr lang="en-US" altLang="zh-CN" dirty="0" smtClean="0"/>
              <a:t> = 0 to m-1 {</a:t>
            </a:r>
          </a:p>
          <a:p>
            <a:pPr lvl="1">
              <a:buNone/>
            </a:pPr>
            <a:r>
              <a:rPr lang="en-US" altLang="zh-CN" dirty="0" smtClean="0"/>
              <a:t>		</a:t>
            </a:r>
            <a:r>
              <a:rPr lang="zh-CN" altLang="en-US" dirty="0" smtClean="0"/>
              <a:t>计算</a:t>
            </a:r>
            <a:r>
              <a:rPr lang="en-US" altLang="zh-CN" dirty="0" err="1" smtClean="0"/>
              <a:t>a</a:t>
            </a:r>
            <a:r>
              <a:rPr lang="en-US" altLang="zh-CN" baseline="30000" dirty="0" err="1" smtClean="0"/>
              <a:t>mi</a:t>
            </a:r>
            <a:endParaRPr lang="en-US" altLang="zh-CN" baseline="30000" dirty="0" smtClean="0"/>
          </a:p>
          <a:p>
            <a:pPr lvl="1"/>
            <a:r>
              <a:rPr lang="en-US" altLang="zh-CN" dirty="0" smtClean="0"/>
              <a:t>}</a:t>
            </a:r>
          </a:p>
          <a:p>
            <a:pPr lvl="1"/>
            <a:r>
              <a:rPr lang="zh-CN" altLang="en-US" dirty="0" smtClean="0"/>
              <a:t>对</a:t>
            </a:r>
            <a:r>
              <a:rPr lang="en-US" altLang="zh-CN" dirty="0" smtClean="0"/>
              <a:t>m</a:t>
            </a:r>
            <a:r>
              <a:rPr lang="zh-CN" altLang="en-US" dirty="0" smtClean="0"/>
              <a:t>个有序对</a:t>
            </a:r>
            <a:r>
              <a:rPr lang="en-US" altLang="zh-CN" dirty="0" smtClean="0"/>
              <a:t>(</a:t>
            </a:r>
            <a:r>
              <a:rPr lang="en-US" altLang="zh-CN" dirty="0" err="1" smtClean="0"/>
              <a:t>i,a</a:t>
            </a:r>
            <a:r>
              <a:rPr lang="en-US" altLang="zh-CN" baseline="30000" dirty="0" err="1" smtClean="0"/>
              <a:t>mi</a:t>
            </a:r>
            <a:r>
              <a:rPr lang="en-US" altLang="zh-CN" dirty="0" smtClean="0"/>
              <a:t>)</a:t>
            </a:r>
            <a:r>
              <a:rPr lang="zh-CN" altLang="en-US" dirty="0" smtClean="0"/>
              <a:t>基于第二个元素值大小进行排序，得到列表</a:t>
            </a:r>
            <a:r>
              <a:rPr lang="en-US" altLang="zh-CN" dirty="0" smtClean="0"/>
              <a:t>L</a:t>
            </a:r>
            <a:r>
              <a:rPr lang="en-US" altLang="zh-CN" baseline="-25000" dirty="0" smtClean="0"/>
              <a:t>1</a:t>
            </a:r>
          </a:p>
          <a:p>
            <a:pPr lvl="1"/>
            <a:r>
              <a:rPr lang="en-US" altLang="zh-CN" dirty="0" smtClean="0"/>
              <a:t>for j = 0 to m - 1 {</a:t>
            </a:r>
          </a:p>
          <a:p>
            <a:pPr lvl="1">
              <a:buNone/>
            </a:pPr>
            <a:r>
              <a:rPr lang="en-US" altLang="zh-CN" dirty="0" smtClean="0"/>
              <a:t>		</a:t>
            </a:r>
            <a:r>
              <a:rPr lang="zh-CN" altLang="en-US" dirty="0" smtClean="0"/>
              <a:t>计算</a:t>
            </a:r>
            <a:r>
              <a:rPr lang="en-US" altLang="zh-CN" dirty="0" err="1" smtClean="0"/>
              <a:t>ba</a:t>
            </a:r>
            <a:r>
              <a:rPr lang="en-US" altLang="zh-CN" baseline="30000" dirty="0" smtClean="0"/>
              <a:t>-j</a:t>
            </a:r>
          </a:p>
          <a:p>
            <a:pPr lvl="1"/>
            <a:r>
              <a:rPr lang="en-US" altLang="zh-CN" dirty="0" smtClean="0"/>
              <a:t>}</a:t>
            </a:r>
          </a:p>
          <a:p>
            <a:pPr lvl="1"/>
            <a:r>
              <a:rPr lang="zh-CN" altLang="en-US" dirty="0" smtClean="0"/>
              <a:t>对</a:t>
            </a:r>
            <a:r>
              <a:rPr lang="en-US" altLang="zh-CN" dirty="0" smtClean="0"/>
              <a:t>m</a:t>
            </a:r>
            <a:r>
              <a:rPr lang="zh-CN" altLang="en-US" dirty="0" smtClean="0"/>
              <a:t>个有序对</a:t>
            </a:r>
            <a:r>
              <a:rPr lang="en-US" altLang="zh-CN" dirty="0" smtClean="0"/>
              <a:t>(j,ba</a:t>
            </a:r>
            <a:r>
              <a:rPr lang="en-US" altLang="zh-CN" baseline="30000" dirty="0" smtClean="0"/>
              <a:t>-1</a:t>
            </a:r>
            <a:r>
              <a:rPr lang="en-US" altLang="zh-CN" dirty="0" smtClean="0"/>
              <a:t>)</a:t>
            </a:r>
            <a:r>
              <a:rPr lang="zh-CN" altLang="en-US" dirty="0" smtClean="0"/>
              <a:t>基于第二个元素值大小进行排序，得到列表</a:t>
            </a:r>
            <a:r>
              <a:rPr lang="en-US" altLang="zh-CN" dirty="0" smtClean="0"/>
              <a:t>L</a:t>
            </a:r>
            <a:r>
              <a:rPr lang="en-US" altLang="zh-CN" baseline="-25000" dirty="0" smtClean="0"/>
              <a:t>2</a:t>
            </a:r>
          </a:p>
          <a:p>
            <a:pPr lvl="1"/>
            <a:r>
              <a:rPr lang="zh-CN" altLang="en-US" dirty="0" smtClean="0"/>
              <a:t>找到</a:t>
            </a:r>
            <a:r>
              <a:rPr lang="en-US" altLang="zh-CN" dirty="0" smtClean="0"/>
              <a:t>(</a:t>
            </a:r>
            <a:r>
              <a:rPr lang="en-US" altLang="zh-CN" dirty="0" err="1" smtClean="0"/>
              <a:t>i,y</a:t>
            </a:r>
            <a:r>
              <a:rPr lang="en-US" altLang="zh-CN" dirty="0" smtClean="0"/>
              <a:t>)</a:t>
            </a:r>
            <a:r>
              <a:rPr lang="zh-CN" altLang="en-US" dirty="0" smtClean="0"/>
              <a:t>∈</a:t>
            </a:r>
            <a:r>
              <a:rPr lang="en-US" altLang="zh-CN" dirty="0" smtClean="0"/>
              <a:t>L</a:t>
            </a:r>
            <a:r>
              <a:rPr lang="en-US" altLang="zh-CN" baseline="-25000" dirty="0" smtClean="0"/>
              <a:t>1</a:t>
            </a:r>
            <a:r>
              <a:rPr lang="zh-CN" altLang="en-US" dirty="0" smtClean="0"/>
              <a:t>且</a:t>
            </a:r>
            <a:r>
              <a:rPr lang="en-US" altLang="zh-CN" dirty="0" smtClean="0"/>
              <a:t>(</a:t>
            </a:r>
            <a:r>
              <a:rPr lang="en-US" altLang="zh-CN" dirty="0" err="1" smtClean="0"/>
              <a:t>j,y</a:t>
            </a:r>
            <a:r>
              <a:rPr lang="en-US" altLang="zh-CN" dirty="0" smtClean="0"/>
              <a:t>)</a:t>
            </a:r>
            <a:r>
              <a:rPr lang="zh-CN" altLang="en-US" dirty="0" smtClean="0"/>
              <a:t>∈</a:t>
            </a:r>
            <a:r>
              <a:rPr lang="en-US" altLang="zh-CN" dirty="0" smtClean="0"/>
              <a:t>L</a:t>
            </a:r>
            <a:r>
              <a:rPr lang="en-US" altLang="zh-CN" baseline="-25000" dirty="0" smtClean="0"/>
              <a:t>2</a:t>
            </a:r>
            <a:r>
              <a:rPr lang="en-US" altLang="zh-CN" dirty="0" smtClean="0"/>
              <a:t>(</a:t>
            </a:r>
            <a:r>
              <a:rPr lang="zh-CN" altLang="en-US" dirty="0" smtClean="0"/>
              <a:t>即找到两个具有相同第二坐标的对</a:t>
            </a:r>
            <a:r>
              <a:rPr lang="en-US" altLang="zh-CN" dirty="0" smtClean="0"/>
              <a:t>)</a:t>
            </a:r>
          </a:p>
          <a:p>
            <a:pPr lvl="1"/>
            <a:r>
              <a:rPr lang="en-US" altLang="zh-CN" dirty="0" err="1" smtClean="0"/>
              <a:t>log</a:t>
            </a:r>
            <a:r>
              <a:rPr lang="en-US" altLang="zh-CN" baseline="-25000" dirty="0" err="1" smtClean="0"/>
              <a:t>a</a:t>
            </a:r>
            <a:r>
              <a:rPr lang="en-US" altLang="zh-CN" dirty="0" err="1" smtClean="0"/>
              <a:t>b</a:t>
            </a:r>
            <a:r>
              <a:rPr lang="en-US" altLang="zh-CN" dirty="0" smtClean="0"/>
              <a:t>=(</a:t>
            </a:r>
            <a:r>
              <a:rPr lang="en-US" altLang="zh-CN" dirty="0" err="1" smtClean="0"/>
              <a:t>mi+j</a:t>
            </a:r>
            <a:r>
              <a:rPr lang="en-US" altLang="zh-CN" dirty="0" smtClean="0"/>
              <a:t>) mod n</a:t>
            </a:r>
            <a:endParaRPr lang="zh-CN" altLang="en-US" dirty="0"/>
          </a:p>
        </p:txBody>
      </p:sp>
      <p:graphicFrame>
        <p:nvGraphicFramePr>
          <p:cNvPr id="4" name="对象 3"/>
          <p:cNvGraphicFramePr>
            <a:graphicFrameLocks noChangeAspect="1"/>
          </p:cNvGraphicFramePr>
          <p:nvPr/>
        </p:nvGraphicFramePr>
        <p:xfrm>
          <a:off x="1691681" y="2204864"/>
          <a:ext cx="808617" cy="539079"/>
        </p:xfrm>
        <a:graphic>
          <a:graphicData uri="http://schemas.openxmlformats.org/presentationml/2006/ole">
            <mc:AlternateContent xmlns:mc="http://schemas.openxmlformats.org/markup-compatibility/2006">
              <mc:Choice xmlns:v="urn:schemas-microsoft-com:vml" Requires="v">
                <p:oleObj spid="_x0000_s27668" name="Equation" r:id="rId3" imgW="380880" imgH="330120" progId="Equation.DSMT4">
                  <p:embed/>
                </p:oleObj>
              </mc:Choice>
              <mc:Fallback>
                <p:oleObj name="Equation" r:id="rId3" imgW="380880" imgH="3301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1" y="2204864"/>
                        <a:ext cx="808617" cy="5390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6405725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离散对数问题的算法</a:t>
            </a:r>
            <a:endParaRPr lang="zh-CN" altLang="en-US"/>
          </a:p>
        </p:txBody>
      </p:sp>
      <p:sp>
        <p:nvSpPr>
          <p:cNvPr id="3" name="内容占位符 2"/>
          <p:cNvSpPr>
            <a:spLocks noGrp="1"/>
          </p:cNvSpPr>
          <p:nvPr>
            <p:ph idx="1"/>
          </p:nvPr>
        </p:nvSpPr>
        <p:spPr/>
        <p:txBody>
          <a:bodyPr/>
          <a:lstStyle/>
          <a:p>
            <a:r>
              <a:rPr lang="en-US" altLang="zh-CN" smtClean="0"/>
              <a:t>Shanks</a:t>
            </a:r>
            <a:r>
              <a:rPr lang="zh-CN" altLang="en-US" smtClean="0"/>
              <a:t>算法有效性分析</a:t>
            </a:r>
            <a:endParaRPr lang="en-US" altLang="zh-CN" smtClean="0"/>
          </a:p>
          <a:p>
            <a:pPr lvl="1"/>
            <a:r>
              <a:rPr lang="zh-CN" altLang="en-US" smtClean="0"/>
              <a:t>因为</a:t>
            </a:r>
            <a:r>
              <a:rPr lang="en-US" altLang="zh-CN" smtClean="0"/>
              <a:t>(i,y)</a:t>
            </a:r>
            <a:r>
              <a:rPr lang="zh-CN" altLang="en-US" smtClean="0"/>
              <a:t>∈</a:t>
            </a:r>
            <a:r>
              <a:rPr lang="en-US" altLang="zh-CN" smtClean="0"/>
              <a:t>L</a:t>
            </a:r>
            <a:r>
              <a:rPr lang="en-US" altLang="zh-CN" baseline="-25000" smtClean="0"/>
              <a:t>1</a:t>
            </a:r>
            <a:r>
              <a:rPr lang="zh-CN" altLang="en-US" smtClean="0"/>
              <a:t>且</a:t>
            </a:r>
            <a:r>
              <a:rPr lang="en-US" altLang="zh-CN" smtClean="0"/>
              <a:t>(j,y)</a:t>
            </a:r>
            <a:r>
              <a:rPr lang="zh-CN" altLang="en-US" smtClean="0"/>
              <a:t>∈</a:t>
            </a:r>
            <a:r>
              <a:rPr lang="en-US" altLang="zh-CN" smtClean="0"/>
              <a:t>L</a:t>
            </a:r>
            <a:r>
              <a:rPr lang="en-US" altLang="zh-CN" baseline="-25000" smtClean="0"/>
              <a:t>2</a:t>
            </a:r>
            <a:r>
              <a:rPr lang="zh-CN" altLang="en-US" smtClean="0"/>
              <a:t>，因此有</a:t>
            </a:r>
            <a:endParaRPr lang="en-US" altLang="zh-CN" smtClean="0"/>
          </a:p>
          <a:p>
            <a:pPr lvl="1"/>
            <a:r>
              <a:rPr lang="en-US" altLang="zh-CN" smtClean="0"/>
              <a:t>a</a:t>
            </a:r>
            <a:r>
              <a:rPr lang="en-US" altLang="zh-CN" baseline="30000" smtClean="0"/>
              <a:t>mi</a:t>
            </a:r>
            <a:r>
              <a:rPr lang="en-US" altLang="zh-CN" smtClean="0"/>
              <a:t> = y = ba</a:t>
            </a:r>
            <a:r>
              <a:rPr lang="en-US" altLang="zh-CN" baseline="30000" smtClean="0"/>
              <a:t>-j</a:t>
            </a:r>
            <a:r>
              <a:rPr lang="zh-CN" altLang="en-US" smtClean="0"/>
              <a:t>，即</a:t>
            </a:r>
            <a:r>
              <a:rPr lang="en-US" altLang="zh-CN" smtClean="0"/>
              <a:t>a</a:t>
            </a:r>
            <a:r>
              <a:rPr lang="en-US" altLang="zh-CN" baseline="30000" smtClean="0"/>
              <a:t>mi+j</a:t>
            </a:r>
            <a:r>
              <a:rPr lang="en-US" altLang="zh-CN" smtClean="0"/>
              <a:t> = b</a:t>
            </a:r>
          </a:p>
          <a:p>
            <a:pPr lvl="1"/>
            <a:r>
              <a:rPr lang="zh-CN" altLang="en-US" smtClean="0"/>
              <a:t>因此</a:t>
            </a:r>
            <a:r>
              <a:rPr lang="en-US" altLang="zh-CN" smtClean="0"/>
              <a:t>log</a:t>
            </a:r>
            <a:r>
              <a:rPr lang="en-US" altLang="zh-CN" baseline="-25000" smtClean="0"/>
              <a:t>a</a:t>
            </a:r>
            <a:r>
              <a:rPr lang="en-US" altLang="zh-CN" smtClean="0"/>
              <a:t>b=mi+j</a:t>
            </a:r>
          </a:p>
          <a:p>
            <a:pPr lvl="1"/>
            <a:r>
              <a:rPr lang="zh-CN" altLang="en-US" smtClean="0"/>
              <a:t>又因为</a:t>
            </a:r>
            <a:r>
              <a:rPr lang="en-US" altLang="zh-CN" smtClean="0"/>
              <a:t>log</a:t>
            </a:r>
            <a:r>
              <a:rPr lang="en-US" altLang="zh-CN" baseline="-25000" smtClean="0"/>
              <a:t>a</a:t>
            </a:r>
            <a:r>
              <a:rPr lang="en-US" altLang="zh-CN" smtClean="0"/>
              <a:t>b</a:t>
            </a:r>
            <a:r>
              <a:rPr lang="zh-CN" altLang="en-US" smtClean="0"/>
              <a:t>≤</a:t>
            </a:r>
            <a:r>
              <a:rPr lang="en-US" altLang="zh-CN" smtClean="0"/>
              <a:t>n-1</a:t>
            </a:r>
            <a:r>
              <a:rPr lang="zh-CN" altLang="en-US" smtClean="0"/>
              <a:t>≤</a:t>
            </a:r>
            <a:r>
              <a:rPr lang="en-US" altLang="zh-CN" smtClean="0"/>
              <a:t>m</a:t>
            </a:r>
            <a:r>
              <a:rPr lang="en-US" altLang="zh-CN" baseline="30000" smtClean="0"/>
              <a:t>2</a:t>
            </a:r>
            <a:r>
              <a:rPr lang="en-US" altLang="zh-CN" smtClean="0"/>
              <a:t>-1=m(m-1)+(m-1)</a:t>
            </a:r>
          </a:p>
          <a:p>
            <a:pPr lvl="1"/>
            <a:r>
              <a:rPr lang="zh-CN" altLang="en-US" smtClean="0"/>
              <a:t>而</a:t>
            </a:r>
            <a:r>
              <a:rPr lang="en-US" altLang="zh-CN" smtClean="0"/>
              <a:t>0</a:t>
            </a:r>
            <a:r>
              <a:rPr lang="zh-CN" altLang="en-US" smtClean="0"/>
              <a:t>≤ </a:t>
            </a:r>
            <a:r>
              <a:rPr lang="en-US" altLang="zh-CN" smtClean="0"/>
              <a:t>i,j</a:t>
            </a:r>
            <a:r>
              <a:rPr lang="zh-CN" altLang="en-US" smtClean="0"/>
              <a:t> ≤</a:t>
            </a:r>
            <a:r>
              <a:rPr lang="en-US" altLang="zh-CN" smtClean="0"/>
              <a:t>m-1</a:t>
            </a:r>
            <a:r>
              <a:rPr lang="zh-CN" altLang="en-US" smtClean="0"/>
              <a:t>，因此算法一定能成功</a:t>
            </a:r>
            <a:endParaRPr lang="en-US" altLang="zh-CN" smtClean="0"/>
          </a:p>
          <a:p>
            <a:r>
              <a:rPr lang="zh-CN" altLang="en-US" smtClean="0"/>
              <a:t>算法的时间复杂度和空间复杂度均为</a:t>
            </a:r>
            <a:r>
              <a:rPr lang="en-US" altLang="zh-CN" smtClean="0"/>
              <a:t>O(m)</a:t>
            </a:r>
            <a:endParaRPr lang="zh-CN" altLang="en-US"/>
          </a:p>
        </p:txBody>
      </p:sp>
    </p:spTree>
    <p:extLst>
      <p:ext uri="{BB962C8B-B14F-4D97-AF65-F5344CB8AC3E}">
        <p14:creationId xmlns:p14="http://schemas.microsoft.com/office/powerpoint/2010/main" val="12190832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Shanks</a:t>
            </a:r>
            <a:r>
              <a:rPr lang="zh-CN" altLang="en-US" smtClean="0"/>
              <a:t>算法举例</a:t>
            </a:r>
            <a:endParaRPr lang="zh-CN" altLang="en-US"/>
          </a:p>
        </p:txBody>
      </p:sp>
      <p:sp>
        <p:nvSpPr>
          <p:cNvPr id="3" name="内容占位符 2"/>
          <p:cNvSpPr>
            <a:spLocks noGrp="1"/>
          </p:cNvSpPr>
          <p:nvPr>
            <p:ph idx="1"/>
          </p:nvPr>
        </p:nvSpPr>
        <p:spPr/>
        <p:txBody>
          <a:bodyPr>
            <a:normAutofit/>
          </a:bodyPr>
          <a:lstStyle/>
          <a:p>
            <a:r>
              <a:rPr lang="zh-CN" altLang="en-US" sz="2800" dirty="0" smtClean="0"/>
              <a:t>用</a:t>
            </a:r>
            <a:r>
              <a:rPr lang="en-US" altLang="zh-CN" sz="2800" dirty="0" smtClean="0"/>
              <a:t>Shanks</a:t>
            </a:r>
            <a:r>
              <a:rPr lang="zh-CN" altLang="en-US" sz="2800" dirty="0" smtClean="0"/>
              <a:t>算法计算模</a:t>
            </a:r>
            <a:r>
              <a:rPr lang="en-US" altLang="zh-CN" sz="2800" dirty="0" smtClean="0"/>
              <a:t>809</a:t>
            </a:r>
            <a:r>
              <a:rPr lang="zh-CN" altLang="en-US" sz="2800" dirty="0" smtClean="0"/>
              <a:t>下的</a:t>
            </a:r>
            <a:r>
              <a:rPr lang="en-US" altLang="zh-CN" sz="2800" dirty="0" smtClean="0"/>
              <a:t>log</a:t>
            </a:r>
            <a:r>
              <a:rPr lang="en-US" altLang="zh-CN" sz="2800" baseline="-25000" dirty="0" smtClean="0"/>
              <a:t>3</a:t>
            </a:r>
            <a:r>
              <a:rPr lang="en-US" altLang="zh-CN" sz="2800" dirty="0" smtClean="0"/>
              <a:t>525</a:t>
            </a:r>
          </a:p>
          <a:p>
            <a:pPr lvl="1"/>
            <a:r>
              <a:rPr lang="zh-CN" altLang="en-US" sz="2400" dirty="0" smtClean="0"/>
              <a:t>可知</a:t>
            </a:r>
            <a:r>
              <a:rPr lang="en-US" altLang="zh-CN" sz="2400" smtClean="0"/>
              <a:t>n=808</a:t>
            </a:r>
            <a:r>
              <a:rPr lang="zh-CN" altLang="en-US" sz="2400" smtClean="0"/>
              <a:t>，</a:t>
            </a:r>
            <a:r>
              <a:rPr lang="en-US" altLang="zh-CN" sz="2400" dirty="0" smtClean="0"/>
              <a:t>a=3</a:t>
            </a:r>
            <a:r>
              <a:rPr lang="zh-CN" altLang="en-US" sz="2400" dirty="0" smtClean="0"/>
              <a:t>，</a:t>
            </a:r>
            <a:r>
              <a:rPr lang="en-US" altLang="zh-CN" sz="2400" dirty="0" smtClean="0"/>
              <a:t>b=525</a:t>
            </a:r>
          </a:p>
          <a:p>
            <a:pPr lvl="1"/>
            <a:r>
              <a:rPr lang="en-US" altLang="zh-CN" sz="2400" dirty="0" smtClean="0"/>
              <a:t>m=                                     = 29</a:t>
            </a:r>
            <a:r>
              <a:rPr lang="zh-CN" altLang="en-US" sz="2400" dirty="0" smtClean="0"/>
              <a:t>，</a:t>
            </a:r>
            <a:r>
              <a:rPr lang="en-US" altLang="zh-CN" sz="2400" dirty="0" smtClean="0"/>
              <a:t>a</a:t>
            </a:r>
            <a:r>
              <a:rPr lang="en-US" altLang="zh-CN" sz="2400" baseline="30000" dirty="0" smtClean="0"/>
              <a:t>m</a:t>
            </a:r>
            <a:r>
              <a:rPr lang="en-US" altLang="zh-CN" sz="2400" dirty="0" smtClean="0"/>
              <a:t>=3</a:t>
            </a:r>
            <a:r>
              <a:rPr lang="en-US" altLang="zh-CN" sz="2400" baseline="30000" dirty="0" smtClean="0"/>
              <a:t>29</a:t>
            </a:r>
            <a:r>
              <a:rPr lang="en-US" altLang="zh-CN" sz="2400" dirty="0" smtClean="0"/>
              <a:t>mod 809=99</a:t>
            </a:r>
          </a:p>
          <a:p>
            <a:pPr lvl="1"/>
            <a:r>
              <a:rPr lang="zh-CN" altLang="en-US" sz="2400" dirty="0" smtClean="0"/>
              <a:t>计算有序对</a:t>
            </a:r>
            <a:r>
              <a:rPr lang="en-US" altLang="zh-CN" sz="2400" dirty="0" smtClean="0"/>
              <a:t>(</a:t>
            </a:r>
            <a:r>
              <a:rPr lang="en-US" altLang="zh-CN" sz="2400" dirty="0" err="1" smtClean="0"/>
              <a:t>i,a</a:t>
            </a:r>
            <a:r>
              <a:rPr lang="en-US" altLang="zh-CN" sz="2400" baseline="30000" dirty="0" err="1" smtClean="0"/>
              <a:t>mi</a:t>
            </a:r>
            <a:r>
              <a:rPr lang="en-US" altLang="zh-CN" sz="2400" dirty="0" smtClean="0"/>
              <a:t>)</a:t>
            </a:r>
            <a:r>
              <a:rPr lang="zh-CN" altLang="en-US" sz="2400" dirty="0" smtClean="0"/>
              <a:t>，其中</a:t>
            </a:r>
            <a:r>
              <a:rPr lang="en-US" altLang="zh-CN" sz="2400" dirty="0" smtClean="0"/>
              <a:t>0</a:t>
            </a:r>
            <a:r>
              <a:rPr lang="zh-CN" altLang="en-US" sz="2400" dirty="0" smtClean="0"/>
              <a:t> ≤ </a:t>
            </a:r>
            <a:r>
              <a:rPr lang="en-US" altLang="zh-CN" sz="2400" dirty="0" err="1" smtClean="0"/>
              <a:t>i</a:t>
            </a:r>
            <a:r>
              <a:rPr lang="zh-CN" altLang="en-US" sz="2400" dirty="0" smtClean="0"/>
              <a:t>≤</a:t>
            </a:r>
            <a:r>
              <a:rPr lang="en-US" altLang="zh-CN" sz="2400" dirty="0" smtClean="0"/>
              <a:t>m-1</a:t>
            </a:r>
            <a:r>
              <a:rPr lang="zh-CN" altLang="en-US" sz="2400" dirty="0" smtClean="0"/>
              <a:t>，得到</a:t>
            </a:r>
            <a:endParaRPr lang="en-US" altLang="zh-CN" sz="2400" dirty="0" smtClean="0"/>
          </a:p>
          <a:p>
            <a:pPr lvl="2"/>
            <a:r>
              <a:rPr lang="en-US" altLang="zh-CN" sz="1800" dirty="0" smtClean="0"/>
              <a:t>(0,1)    (1,99)    (2,93)    (3,308)    (4,559)    (5,329)    </a:t>
            </a:r>
          </a:p>
          <a:p>
            <a:pPr lvl="2"/>
            <a:r>
              <a:rPr lang="en-US" altLang="zh-CN" sz="1800" dirty="0" smtClean="0"/>
              <a:t>(6,211)    (7,664)    (8,207)    (9,268)    (10,644)    </a:t>
            </a:r>
          </a:p>
          <a:p>
            <a:pPr lvl="2"/>
            <a:r>
              <a:rPr lang="en-US" altLang="zh-CN" sz="1800" dirty="0" smtClean="0"/>
              <a:t>(11,654)    (12,26)    (13,147)    (14,800)    (15,727)</a:t>
            </a:r>
          </a:p>
          <a:p>
            <a:pPr lvl="2"/>
            <a:r>
              <a:rPr lang="en-US" altLang="zh-CN" sz="1800" dirty="0" smtClean="0"/>
              <a:t>(16,781)    (17,464)    (18,632)    (19,275)    (20,528)</a:t>
            </a:r>
          </a:p>
          <a:p>
            <a:pPr lvl="2"/>
            <a:r>
              <a:rPr lang="en-US" altLang="zh-CN" sz="1800" dirty="0" smtClean="0"/>
              <a:t>(21,496)    (22,564)    (23,15)    (24,676)    (25,585)</a:t>
            </a:r>
          </a:p>
          <a:p>
            <a:pPr lvl="2"/>
            <a:r>
              <a:rPr lang="en-US" altLang="zh-CN" sz="1800" dirty="0" smtClean="0"/>
              <a:t>(26,575)    (27,295)    (28,81)</a:t>
            </a:r>
          </a:p>
          <a:p>
            <a:pPr lvl="1"/>
            <a:r>
              <a:rPr lang="zh-CN" altLang="en-US" sz="2400" dirty="0" smtClean="0"/>
              <a:t>将该列表按第二个元素值排序得到</a:t>
            </a:r>
            <a:r>
              <a:rPr lang="en-US" altLang="zh-CN" sz="2400" dirty="0" smtClean="0"/>
              <a:t>L</a:t>
            </a:r>
            <a:r>
              <a:rPr lang="en-US" altLang="zh-CN" sz="2400" baseline="-25000" dirty="0" smtClean="0"/>
              <a:t>1</a:t>
            </a:r>
            <a:endParaRPr lang="zh-CN" altLang="en-US" sz="2400" baseline="-25000" dirty="0"/>
          </a:p>
        </p:txBody>
      </p:sp>
      <p:graphicFrame>
        <p:nvGraphicFramePr>
          <p:cNvPr id="107522" name="Object 2"/>
          <p:cNvGraphicFramePr>
            <a:graphicFrameLocks noChangeAspect="1"/>
          </p:cNvGraphicFramePr>
          <p:nvPr/>
        </p:nvGraphicFramePr>
        <p:xfrm>
          <a:off x="1763688" y="2515311"/>
          <a:ext cx="2376264" cy="553649"/>
        </p:xfrm>
        <a:graphic>
          <a:graphicData uri="http://schemas.openxmlformats.org/presentationml/2006/ole">
            <mc:AlternateContent xmlns:mc="http://schemas.openxmlformats.org/markup-compatibility/2006">
              <mc:Choice xmlns:v="urn:schemas-microsoft-com:vml" Requires="v">
                <p:oleObj spid="_x0000_s28692" name="Equation" r:id="rId3" imgW="1091880" imgH="330120" progId="Equation.DSMT4">
                  <p:embed/>
                </p:oleObj>
              </mc:Choice>
              <mc:Fallback>
                <p:oleObj name="Equation" r:id="rId3" imgW="1091880" imgH="3301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2515311"/>
                        <a:ext cx="2376264" cy="5536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7159513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Shanks</a:t>
            </a:r>
            <a:r>
              <a:rPr lang="zh-CN" altLang="en-US" smtClean="0"/>
              <a:t>算法举例</a:t>
            </a:r>
            <a:endParaRPr lang="zh-CN" altLang="en-US"/>
          </a:p>
        </p:txBody>
      </p:sp>
      <p:sp>
        <p:nvSpPr>
          <p:cNvPr id="3" name="内容占位符 2"/>
          <p:cNvSpPr>
            <a:spLocks noGrp="1"/>
          </p:cNvSpPr>
          <p:nvPr>
            <p:ph idx="1"/>
          </p:nvPr>
        </p:nvSpPr>
        <p:spPr/>
        <p:txBody>
          <a:bodyPr>
            <a:normAutofit/>
          </a:bodyPr>
          <a:lstStyle/>
          <a:p>
            <a:pPr lvl="1"/>
            <a:r>
              <a:rPr lang="zh-CN" altLang="en-US" sz="2400" dirty="0" smtClean="0"/>
              <a:t>计算有序对</a:t>
            </a:r>
            <a:r>
              <a:rPr lang="en-US" altLang="zh-CN" sz="2400" dirty="0" smtClean="0"/>
              <a:t>(</a:t>
            </a:r>
            <a:r>
              <a:rPr lang="en-US" altLang="zh-CN" sz="2400" dirty="0" err="1" smtClean="0"/>
              <a:t>j,b</a:t>
            </a:r>
            <a:r>
              <a:rPr lang="en-US" altLang="zh-CN" sz="2400" dirty="0" smtClean="0"/>
              <a:t>×(</a:t>
            </a:r>
            <a:r>
              <a:rPr lang="en-US" altLang="zh-CN" sz="2400" dirty="0" err="1" smtClean="0"/>
              <a:t>a</a:t>
            </a:r>
            <a:r>
              <a:rPr lang="en-US" altLang="zh-CN" sz="2400" baseline="30000" dirty="0" err="1" smtClean="0"/>
              <a:t>j</a:t>
            </a:r>
            <a:r>
              <a:rPr lang="en-US" altLang="zh-CN" sz="2400" dirty="0" smtClean="0"/>
              <a:t>)</a:t>
            </a:r>
            <a:r>
              <a:rPr lang="en-US" altLang="zh-CN" sz="2400" baseline="30000" dirty="0" smtClean="0"/>
              <a:t>-1</a:t>
            </a:r>
            <a:r>
              <a:rPr lang="en-US" altLang="zh-CN" sz="2400" dirty="0" smtClean="0"/>
              <a:t>)</a:t>
            </a:r>
            <a:r>
              <a:rPr lang="zh-CN" altLang="en-US" sz="2400" dirty="0" smtClean="0"/>
              <a:t>，其中</a:t>
            </a:r>
            <a:r>
              <a:rPr lang="en-US" altLang="zh-CN" sz="2400" dirty="0" smtClean="0"/>
              <a:t>0</a:t>
            </a:r>
            <a:r>
              <a:rPr lang="zh-CN" altLang="en-US" sz="2400" dirty="0" smtClean="0"/>
              <a:t> ≤ </a:t>
            </a:r>
            <a:r>
              <a:rPr lang="en-US" altLang="zh-CN" sz="2400" dirty="0" err="1" smtClean="0"/>
              <a:t>i</a:t>
            </a:r>
            <a:r>
              <a:rPr lang="zh-CN" altLang="en-US" sz="2400" dirty="0" smtClean="0"/>
              <a:t>≤</a:t>
            </a:r>
            <a:r>
              <a:rPr lang="en-US" altLang="zh-CN" sz="2400" dirty="0" smtClean="0"/>
              <a:t>m-1</a:t>
            </a:r>
            <a:r>
              <a:rPr lang="zh-CN" altLang="en-US" sz="2400" dirty="0" smtClean="0"/>
              <a:t>，得到</a:t>
            </a:r>
            <a:endParaRPr lang="en-US" altLang="zh-CN" sz="2400" dirty="0" smtClean="0"/>
          </a:p>
          <a:p>
            <a:pPr lvl="2"/>
            <a:r>
              <a:rPr lang="en-US" altLang="zh-CN" sz="1800" dirty="0" smtClean="0"/>
              <a:t>(0,525)    (1,175)    (2,328)    (3,379)    (4,396)</a:t>
            </a:r>
          </a:p>
          <a:p>
            <a:pPr lvl="2"/>
            <a:r>
              <a:rPr lang="en-US" altLang="zh-CN" sz="1800" dirty="0" smtClean="0"/>
              <a:t>(5,132)    (6,44)    (7,554)    (8,724)    (9,511)</a:t>
            </a:r>
          </a:p>
          <a:p>
            <a:pPr lvl="2"/>
            <a:r>
              <a:rPr lang="en-US" altLang="zh-CN" sz="1800" dirty="0" smtClean="0"/>
              <a:t>(10,440)    (11,686)    (12,768)    (13,256)    (14,355)</a:t>
            </a:r>
          </a:p>
          <a:p>
            <a:pPr lvl="2"/>
            <a:r>
              <a:rPr lang="en-US" altLang="zh-CN" sz="1800" dirty="0" smtClean="0"/>
              <a:t>(15,388)    (16,399)    (17,133)    (18,314)    (19,644)</a:t>
            </a:r>
          </a:p>
          <a:p>
            <a:pPr lvl="2"/>
            <a:r>
              <a:rPr lang="en-US" altLang="zh-CN" sz="1800" dirty="0" smtClean="0"/>
              <a:t>(20,754)    (21,521)    (22,713)    (23,777)    (24,259)</a:t>
            </a:r>
          </a:p>
          <a:p>
            <a:pPr lvl="2"/>
            <a:r>
              <a:rPr lang="en-US" altLang="zh-CN" sz="1800" dirty="0" smtClean="0"/>
              <a:t>(25,356)    (26,658)    (27,489)    (28,163)</a:t>
            </a:r>
          </a:p>
          <a:p>
            <a:pPr lvl="1"/>
            <a:r>
              <a:rPr lang="zh-CN" altLang="en-US" sz="2400" dirty="0" smtClean="0"/>
              <a:t>将该列表按第二个元素值排序得到</a:t>
            </a:r>
            <a:r>
              <a:rPr lang="en-US" altLang="zh-CN" sz="2400" dirty="0" smtClean="0"/>
              <a:t>L</a:t>
            </a:r>
            <a:r>
              <a:rPr lang="en-US" altLang="zh-CN" sz="2400" baseline="-25000" dirty="0" smtClean="0"/>
              <a:t>2</a:t>
            </a:r>
            <a:endParaRPr lang="zh-CN" altLang="en-US" sz="2400" baseline="-25000" dirty="0" smtClean="0"/>
          </a:p>
          <a:p>
            <a:pPr lvl="1"/>
            <a:r>
              <a:rPr lang="zh-CN" altLang="en-US" sz="2400" dirty="0" smtClean="0"/>
              <a:t>遍历</a:t>
            </a:r>
            <a:r>
              <a:rPr lang="en-US" altLang="zh-CN" sz="2400" dirty="0" smtClean="0"/>
              <a:t>L</a:t>
            </a:r>
            <a:r>
              <a:rPr lang="en-US" altLang="zh-CN" sz="2400" baseline="-25000" dirty="0" smtClean="0"/>
              <a:t>1</a:t>
            </a:r>
            <a:r>
              <a:rPr lang="zh-CN" altLang="en-US" sz="2400" dirty="0" smtClean="0"/>
              <a:t>和</a:t>
            </a:r>
            <a:r>
              <a:rPr lang="en-US" altLang="zh-CN" sz="2400" dirty="0" smtClean="0"/>
              <a:t>L</a:t>
            </a:r>
            <a:r>
              <a:rPr lang="en-US" altLang="zh-CN" sz="2400" baseline="-25000" dirty="0" smtClean="0"/>
              <a:t>2</a:t>
            </a:r>
            <a:r>
              <a:rPr lang="zh-CN" altLang="en-US" sz="2400" dirty="0" smtClean="0"/>
              <a:t>，找到第二个元素相同有序对，发现</a:t>
            </a:r>
            <a:r>
              <a:rPr lang="en-US" altLang="zh-CN" sz="2400" dirty="0" smtClean="0"/>
              <a:t>(10,644)</a:t>
            </a:r>
            <a:r>
              <a:rPr lang="zh-CN" altLang="en-US" sz="2400" dirty="0" smtClean="0"/>
              <a:t>在</a:t>
            </a:r>
            <a:r>
              <a:rPr lang="en-US" altLang="zh-CN" sz="2400" dirty="0" smtClean="0"/>
              <a:t>L</a:t>
            </a:r>
            <a:r>
              <a:rPr lang="en-US" altLang="zh-CN" sz="2400" baseline="-25000" dirty="0" smtClean="0"/>
              <a:t>1</a:t>
            </a:r>
            <a:r>
              <a:rPr lang="zh-CN" altLang="en-US" sz="2400" dirty="0" smtClean="0"/>
              <a:t>中且</a:t>
            </a:r>
            <a:r>
              <a:rPr lang="en-US" altLang="zh-CN" sz="2400" dirty="0" smtClean="0"/>
              <a:t>(19,644)</a:t>
            </a:r>
            <a:r>
              <a:rPr lang="zh-CN" altLang="en-US" sz="2400" dirty="0" smtClean="0"/>
              <a:t>在</a:t>
            </a:r>
            <a:r>
              <a:rPr lang="en-US" altLang="zh-CN" sz="2400" dirty="0" smtClean="0"/>
              <a:t>L</a:t>
            </a:r>
            <a:r>
              <a:rPr lang="en-US" altLang="zh-CN" sz="2400" baseline="-25000" dirty="0" smtClean="0"/>
              <a:t>2</a:t>
            </a:r>
            <a:r>
              <a:rPr lang="zh-CN" altLang="en-US" sz="2400" dirty="0" smtClean="0"/>
              <a:t>中</a:t>
            </a:r>
            <a:endParaRPr lang="en-US" altLang="zh-CN" sz="2400" dirty="0" smtClean="0"/>
          </a:p>
          <a:p>
            <a:pPr lvl="1"/>
            <a:r>
              <a:rPr lang="zh-CN" altLang="en-US" sz="2400" dirty="0" smtClean="0"/>
              <a:t>因此</a:t>
            </a:r>
            <a:r>
              <a:rPr lang="en-US" altLang="zh-CN" sz="2400" dirty="0" smtClean="0"/>
              <a:t>log</a:t>
            </a:r>
            <a:r>
              <a:rPr lang="en-US" altLang="zh-CN" sz="2400" baseline="-25000" dirty="0" smtClean="0"/>
              <a:t>3</a:t>
            </a:r>
            <a:r>
              <a:rPr lang="en-US" altLang="zh-CN" sz="2400" dirty="0" smtClean="0"/>
              <a:t>525=</a:t>
            </a:r>
            <a:r>
              <a:rPr lang="en-US" altLang="zh-CN" sz="2400" dirty="0" err="1" smtClean="0"/>
              <a:t>mi+j</a:t>
            </a:r>
            <a:r>
              <a:rPr lang="en-US" altLang="zh-CN" sz="2400" dirty="0" smtClean="0"/>
              <a:t>=29×10+19=309</a:t>
            </a:r>
          </a:p>
          <a:p>
            <a:pPr lvl="2"/>
            <a:endParaRPr lang="en-US" altLang="zh-CN" sz="1800" dirty="0" smtClean="0"/>
          </a:p>
          <a:p>
            <a:pPr lvl="2"/>
            <a:endParaRPr lang="zh-CN" altLang="en-US" sz="1800" dirty="0"/>
          </a:p>
        </p:txBody>
      </p:sp>
    </p:spTree>
    <p:extLst>
      <p:ext uri="{BB962C8B-B14F-4D97-AF65-F5344CB8AC3E}">
        <p14:creationId xmlns:p14="http://schemas.microsoft.com/office/powerpoint/2010/main" val="38432948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Merkle-Hellman</a:t>
            </a:r>
            <a:r>
              <a:rPr lang="zh-CN" altLang="en-US" smtClean="0"/>
              <a:t>算法</a:t>
            </a:r>
          </a:p>
        </p:txBody>
      </p:sp>
      <p:sp>
        <p:nvSpPr>
          <p:cNvPr id="24579" name="Rectangle 3"/>
          <p:cNvSpPr>
            <a:spLocks noGrp="1" noChangeArrowheads="1"/>
          </p:cNvSpPr>
          <p:nvPr>
            <p:ph type="body" idx="1"/>
          </p:nvPr>
        </p:nvSpPr>
        <p:spPr>
          <a:xfrm>
            <a:off x="533400" y="1828800"/>
            <a:ext cx="7696200" cy="4038600"/>
          </a:xfrm>
        </p:spPr>
        <p:txBody>
          <a:bodyPr>
            <a:normAutofit/>
          </a:bodyPr>
          <a:lstStyle/>
          <a:p>
            <a:r>
              <a:rPr lang="zh-CN" altLang="en-US" sz="2800" smtClean="0">
                <a:latin typeface="楷体_GB2312" pitchFamily="49" charset="-122"/>
              </a:rPr>
              <a:t>由</a:t>
            </a:r>
            <a:r>
              <a:rPr lang="en-US" altLang="zh-CN" sz="2800" smtClean="0">
                <a:latin typeface="楷体_GB2312" pitchFamily="49" charset="-122"/>
              </a:rPr>
              <a:t>Ralph Merkle</a:t>
            </a:r>
            <a:r>
              <a:rPr lang="zh-CN" altLang="en-US" sz="2800" smtClean="0">
                <a:latin typeface="楷体_GB2312" pitchFamily="49" charset="-122"/>
              </a:rPr>
              <a:t>和</a:t>
            </a:r>
            <a:r>
              <a:rPr lang="en-US" altLang="zh-CN" sz="2800" smtClean="0">
                <a:latin typeface="楷体_GB2312" pitchFamily="49" charset="-122"/>
              </a:rPr>
              <a:t>Martin Hellman</a:t>
            </a:r>
            <a:r>
              <a:rPr lang="zh-CN" altLang="en-US" sz="2800" smtClean="0">
                <a:latin typeface="楷体_GB2312" pitchFamily="49" charset="-122"/>
              </a:rPr>
              <a:t>发明于</a:t>
            </a:r>
            <a:r>
              <a:rPr lang="en-US" altLang="zh-CN" sz="2800" smtClean="0">
                <a:latin typeface="楷体_GB2312" pitchFamily="49" charset="-122"/>
              </a:rPr>
              <a:t>1977</a:t>
            </a:r>
            <a:r>
              <a:rPr lang="zh-CN" altLang="en-US" sz="2800" smtClean="0">
                <a:latin typeface="楷体_GB2312" pitchFamily="49" charset="-122"/>
              </a:rPr>
              <a:t>年</a:t>
            </a:r>
          </a:p>
          <a:p>
            <a:r>
              <a:rPr lang="zh-CN" altLang="en-US" sz="2800" smtClean="0">
                <a:latin typeface="楷体_GB2312" pitchFamily="49" charset="-122"/>
              </a:rPr>
              <a:t>第一个公开密钥加密算法，可用于数据加密</a:t>
            </a:r>
          </a:p>
          <a:p>
            <a:r>
              <a:rPr lang="zh-CN" altLang="en-US" sz="2800" smtClean="0">
                <a:latin typeface="楷体_GB2312" pitchFamily="49" charset="-122"/>
              </a:rPr>
              <a:t>安全性基于背包难题</a:t>
            </a:r>
            <a:r>
              <a:rPr lang="en-US" altLang="zh-CN" sz="2800" smtClean="0">
                <a:latin typeface="楷体_GB2312" pitchFamily="49" charset="-122"/>
              </a:rPr>
              <a:t>(Knapsack Problem)</a:t>
            </a:r>
            <a:endParaRPr lang="zh-CN" altLang="en-US" sz="2800" smtClean="0">
              <a:latin typeface="楷体_GB2312" pitchFamily="49" charset="-122"/>
            </a:endParaRPr>
          </a:p>
          <a:p>
            <a:r>
              <a:rPr lang="zh-CN" altLang="en-US" sz="2800" smtClean="0">
                <a:latin typeface="楷体_GB2312" pitchFamily="49" charset="-122"/>
              </a:rPr>
              <a:t>申请了专利（已经到期）</a:t>
            </a:r>
          </a:p>
          <a:p>
            <a:r>
              <a:rPr lang="zh-CN" altLang="en-US" sz="2800" smtClean="0">
                <a:latin typeface="楷体_GB2312" pitchFamily="49" charset="-122"/>
              </a:rPr>
              <a:t>虽然已经发现是不安全的算法，但思路值得研究，有较高的理论</a:t>
            </a:r>
            <a:r>
              <a:rPr lang="zh-CN" altLang="en-US" smtClean="0">
                <a:latin typeface="楷体_GB2312" pitchFamily="49" charset="-122"/>
              </a:rPr>
              <a:t>价值</a:t>
            </a:r>
          </a:p>
        </p:txBody>
      </p:sp>
    </p:spTree>
    <p:extLst>
      <p:ext uri="{BB962C8B-B14F-4D97-AF65-F5344CB8AC3E}">
        <p14:creationId xmlns:p14="http://schemas.microsoft.com/office/powerpoint/2010/main" val="2111169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smtClean="0"/>
              <a:t>Merkle-Hellman</a:t>
            </a:r>
            <a:r>
              <a:rPr lang="zh-CN" altLang="en-US" smtClean="0"/>
              <a:t>算法</a:t>
            </a:r>
          </a:p>
        </p:txBody>
      </p:sp>
      <p:sp>
        <p:nvSpPr>
          <p:cNvPr id="25603" name="Rectangle 3"/>
          <p:cNvSpPr>
            <a:spLocks noGrp="1" noChangeArrowheads="1"/>
          </p:cNvSpPr>
          <p:nvPr>
            <p:ph type="body" idx="1"/>
          </p:nvPr>
        </p:nvSpPr>
        <p:spPr>
          <a:xfrm>
            <a:off x="533400" y="1828800"/>
            <a:ext cx="8077200" cy="4114800"/>
          </a:xfrm>
        </p:spPr>
        <p:txBody>
          <a:bodyPr>
            <a:normAutofit/>
          </a:bodyPr>
          <a:lstStyle/>
          <a:p>
            <a:pPr eaLnBrk="1" hangingPunct="1">
              <a:lnSpc>
                <a:spcPct val="90000"/>
              </a:lnSpc>
            </a:pPr>
            <a:r>
              <a:rPr lang="zh-CN" altLang="en-US" smtClean="0">
                <a:latin typeface="楷体_GB2312" pitchFamily="49" charset="-122"/>
              </a:rPr>
              <a:t>背包问题</a:t>
            </a:r>
          </a:p>
          <a:p>
            <a:pPr lvl="1" eaLnBrk="1" hangingPunct="1">
              <a:lnSpc>
                <a:spcPct val="90000"/>
              </a:lnSpc>
            </a:pPr>
            <a:r>
              <a:rPr lang="zh-CN" altLang="en-US" smtClean="0">
                <a:solidFill>
                  <a:srgbClr val="000099"/>
                </a:solidFill>
                <a:latin typeface="楷体_GB2312" pitchFamily="49" charset="-122"/>
              </a:rPr>
              <a:t>有重量分别为</a:t>
            </a:r>
            <a:r>
              <a:rPr lang="en-US" altLang="zh-CN" smtClean="0">
                <a:solidFill>
                  <a:srgbClr val="000099"/>
                </a:solidFill>
                <a:latin typeface="楷体_GB2312" pitchFamily="49" charset="-122"/>
              </a:rPr>
              <a:t>a</a:t>
            </a:r>
            <a:r>
              <a:rPr lang="en-US" altLang="zh-CN" baseline="-25000" smtClean="0">
                <a:solidFill>
                  <a:srgbClr val="000099"/>
                </a:solidFill>
                <a:latin typeface="楷体_GB2312" pitchFamily="49" charset="-122"/>
              </a:rPr>
              <a:t>1</a:t>
            </a:r>
            <a:r>
              <a:rPr lang="en-US" altLang="zh-CN" smtClean="0">
                <a:solidFill>
                  <a:srgbClr val="000099"/>
                </a:solidFill>
                <a:latin typeface="楷体_GB2312" pitchFamily="49" charset="-122"/>
              </a:rPr>
              <a:t>,a</a:t>
            </a:r>
            <a:r>
              <a:rPr lang="en-US" altLang="zh-CN" baseline="-25000" smtClean="0">
                <a:solidFill>
                  <a:srgbClr val="000099"/>
                </a:solidFill>
                <a:latin typeface="楷体_GB2312" pitchFamily="49" charset="-122"/>
              </a:rPr>
              <a:t>2</a:t>
            </a:r>
            <a:r>
              <a:rPr lang="en-US" altLang="zh-CN" smtClean="0">
                <a:solidFill>
                  <a:srgbClr val="000099"/>
                </a:solidFill>
                <a:latin typeface="楷体_GB2312" pitchFamily="49" charset="-122"/>
              </a:rPr>
              <a:t>,</a:t>
            </a:r>
            <a:r>
              <a:rPr lang="en-US" altLang="zh-CN" smtClean="0">
                <a:solidFill>
                  <a:srgbClr val="000099"/>
                </a:solidFill>
              </a:rPr>
              <a:t>…</a:t>
            </a:r>
            <a:r>
              <a:rPr lang="en-US" altLang="zh-CN" smtClean="0">
                <a:solidFill>
                  <a:srgbClr val="000099"/>
                </a:solidFill>
                <a:latin typeface="楷体_GB2312" pitchFamily="49" charset="-122"/>
              </a:rPr>
              <a:t>a</a:t>
            </a:r>
            <a:r>
              <a:rPr lang="en-US" altLang="zh-CN" baseline="-25000" smtClean="0">
                <a:solidFill>
                  <a:srgbClr val="000099"/>
                </a:solidFill>
                <a:latin typeface="楷体_GB2312" pitchFamily="49" charset="-122"/>
              </a:rPr>
              <a:t>n</a:t>
            </a:r>
            <a:r>
              <a:rPr lang="zh-CN" altLang="en-US" smtClean="0">
                <a:solidFill>
                  <a:srgbClr val="000099"/>
                </a:solidFill>
                <a:latin typeface="楷体_GB2312" pitchFamily="49" charset="-122"/>
              </a:rPr>
              <a:t>的</a:t>
            </a:r>
            <a:r>
              <a:rPr lang="en-US" altLang="zh-CN" smtClean="0">
                <a:solidFill>
                  <a:srgbClr val="000099"/>
                </a:solidFill>
                <a:latin typeface="楷体_GB2312" pitchFamily="49" charset="-122"/>
              </a:rPr>
              <a:t>n</a:t>
            </a:r>
            <a:r>
              <a:rPr lang="zh-CN" altLang="en-US" smtClean="0">
                <a:solidFill>
                  <a:srgbClr val="000099"/>
                </a:solidFill>
                <a:latin typeface="楷体_GB2312" pitchFamily="49" charset="-122"/>
              </a:rPr>
              <a:t>个物品</a:t>
            </a:r>
            <a:r>
              <a:rPr lang="en-US" altLang="zh-CN" smtClean="0">
                <a:solidFill>
                  <a:srgbClr val="000099"/>
                </a:solidFill>
                <a:latin typeface="楷体_GB2312" pitchFamily="49" charset="-122"/>
              </a:rPr>
              <a:t>,</a:t>
            </a:r>
            <a:r>
              <a:rPr lang="zh-CN" altLang="en-US" smtClean="0">
                <a:solidFill>
                  <a:srgbClr val="000099"/>
                </a:solidFill>
                <a:latin typeface="楷体_GB2312" pitchFamily="49" charset="-122"/>
              </a:rPr>
              <a:t>能否选取其中若干个物品放入背包中</a:t>
            </a:r>
            <a:r>
              <a:rPr lang="en-US" altLang="zh-CN" smtClean="0">
                <a:solidFill>
                  <a:srgbClr val="000099"/>
                </a:solidFill>
                <a:latin typeface="楷体_GB2312" pitchFamily="49" charset="-122"/>
              </a:rPr>
              <a:t>,</a:t>
            </a:r>
            <a:r>
              <a:rPr lang="zh-CN" altLang="en-US" smtClean="0">
                <a:solidFill>
                  <a:srgbClr val="000099"/>
                </a:solidFill>
                <a:latin typeface="楷体_GB2312" pitchFamily="49" charset="-122"/>
              </a:rPr>
              <a:t>使其等于一个给定的重量</a:t>
            </a:r>
            <a:r>
              <a:rPr lang="en-US" altLang="zh-CN" smtClean="0">
                <a:solidFill>
                  <a:srgbClr val="000099"/>
                </a:solidFill>
                <a:latin typeface="楷体_GB2312" pitchFamily="49" charset="-122"/>
              </a:rPr>
              <a:t>S</a:t>
            </a:r>
            <a:r>
              <a:rPr lang="zh-CN" altLang="en-US" smtClean="0">
                <a:solidFill>
                  <a:srgbClr val="000099"/>
                </a:solidFill>
                <a:latin typeface="楷体_GB2312" pitchFamily="49" charset="-122"/>
              </a:rPr>
              <a:t>？</a:t>
            </a:r>
          </a:p>
          <a:p>
            <a:pPr lvl="1" eaLnBrk="1" hangingPunct="1">
              <a:lnSpc>
                <a:spcPct val="90000"/>
              </a:lnSpc>
            </a:pPr>
            <a:r>
              <a:rPr lang="zh-CN" altLang="en-US" smtClean="0">
                <a:solidFill>
                  <a:srgbClr val="000099"/>
                </a:solidFill>
                <a:latin typeface="楷体_GB2312" pitchFamily="49" charset="-122"/>
              </a:rPr>
              <a:t>例：有重量分别为</a:t>
            </a:r>
            <a:r>
              <a:rPr lang="en-US" altLang="zh-CN" smtClean="0">
                <a:solidFill>
                  <a:srgbClr val="FF0000"/>
                </a:solidFill>
                <a:latin typeface="楷体_GB2312" pitchFamily="49" charset="-122"/>
              </a:rPr>
              <a:t>1,5,6,11,14,20</a:t>
            </a:r>
            <a:r>
              <a:rPr lang="zh-CN" altLang="en-US" smtClean="0">
                <a:solidFill>
                  <a:srgbClr val="000099"/>
                </a:solidFill>
                <a:latin typeface="楷体_GB2312" pitchFamily="49" charset="-122"/>
              </a:rPr>
              <a:t>的</a:t>
            </a:r>
            <a:r>
              <a:rPr lang="en-US" altLang="zh-CN" smtClean="0">
                <a:solidFill>
                  <a:srgbClr val="000099"/>
                </a:solidFill>
                <a:latin typeface="楷体_GB2312" pitchFamily="49" charset="-122"/>
              </a:rPr>
              <a:t>6</a:t>
            </a:r>
            <a:r>
              <a:rPr lang="zh-CN" altLang="en-US" smtClean="0">
                <a:solidFill>
                  <a:srgbClr val="000099"/>
                </a:solidFill>
                <a:latin typeface="楷体_GB2312" pitchFamily="49" charset="-122"/>
              </a:rPr>
              <a:t>个物品，要组成一个重</a:t>
            </a:r>
            <a:r>
              <a:rPr lang="en-US" altLang="zh-CN" smtClean="0">
                <a:solidFill>
                  <a:srgbClr val="000099"/>
                </a:solidFill>
                <a:latin typeface="楷体_GB2312" pitchFamily="49" charset="-122"/>
              </a:rPr>
              <a:t>22</a:t>
            </a:r>
            <a:r>
              <a:rPr lang="zh-CN" altLang="en-US" smtClean="0">
                <a:solidFill>
                  <a:srgbClr val="000099"/>
                </a:solidFill>
                <a:latin typeface="楷体_GB2312" pitchFamily="49" charset="-122"/>
              </a:rPr>
              <a:t>的背包，可选取</a:t>
            </a:r>
            <a:r>
              <a:rPr lang="en-US" altLang="zh-CN" smtClean="0">
                <a:solidFill>
                  <a:srgbClr val="000099"/>
                </a:solidFill>
                <a:latin typeface="楷体_GB2312" pitchFamily="49" charset="-122"/>
              </a:rPr>
              <a:t>5</a:t>
            </a:r>
            <a:r>
              <a:rPr lang="zh-CN" altLang="en-US" smtClean="0">
                <a:solidFill>
                  <a:srgbClr val="000099"/>
                </a:solidFill>
                <a:latin typeface="楷体_GB2312" pitchFamily="49" charset="-122"/>
              </a:rPr>
              <a:t>、</a:t>
            </a:r>
            <a:r>
              <a:rPr lang="en-US" altLang="zh-CN" smtClean="0">
                <a:solidFill>
                  <a:srgbClr val="000099"/>
                </a:solidFill>
                <a:latin typeface="楷体_GB2312" pitchFamily="49" charset="-122"/>
              </a:rPr>
              <a:t>6</a:t>
            </a:r>
            <a:r>
              <a:rPr lang="zh-CN" altLang="en-US" smtClean="0">
                <a:solidFill>
                  <a:srgbClr val="000099"/>
                </a:solidFill>
                <a:latin typeface="楷体_GB2312" pitchFamily="49" charset="-122"/>
              </a:rPr>
              <a:t>、</a:t>
            </a:r>
            <a:r>
              <a:rPr lang="en-US" altLang="zh-CN" smtClean="0">
                <a:solidFill>
                  <a:srgbClr val="000099"/>
                </a:solidFill>
                <a:latin typeface="楷体_GB2312" pitchFamily="49" charset="-122"/>
              </a:rPr>
              <a:t>11</a:t>
            </a:r>
            <a:r>
              <a:rPr lang="zh-CN" altLang="en-US" smtClean="0">
                <a:solidFill>
                  <a:srgbClr val="000099"/>
                </a:solidFill>
                <a:latin typeface="楷体_GB2312" pitchFamily="49" charset="-122"/>
              </a:rPr>
              <a:t>三个物品，但无论如何也无法组成一个重</a:t>
            </a:r>
            <a:r>
              <a:rPr lang="en-US" altLang="zh-CN" smtClean="0">
                <a:solidFill>
                  <a:srgbClr val="000099"/>
                </a:solidFill>
                <a:latin typeface="楷体_GB2312" pitchFamily="49" charset="-122"/>
              </a:rPr>
              <a:t>24</a:t>
            </a:r>
            <a:r>
              <a:rPr lang="zh-CN" altLang="en-US" smtClean="0">
                <a:solidFill>
                  <a:srgbClr val="000099"/>
                </a:solidFill>
                <a:latin typeface="楷体_GB2312" pitchFamily="49" charset="-122"/>
              </a:rPr>
              <a:t>的背包</a:t>
            </a:r>
          </a:p>
        </p:txBody>
      </p:sp>
      <p:sp>
        <p:nvSpPr>
          <p:cNvPr id="25604" name="Rectangle 5"/>
          <p:cNvSpPr>
            <a:spLocks noChangeArrowheads="1"/>
          </p:cNvSpPr>
          <p:nvPr/>
        </p:nvSpPr>
        <p:spPr bwMode="auto">
          <a:xfrm>
            <a:off x="4338638" y="3214688"/>
            <a:ext cx="9144000" cy="0"/>
          </a:xfrm>
          <a:prstGeom prst="rect">
            <a:avLst/>
          </a:prstGeom>
          <a:noFill/>
          <a:ln w="28575">
            <a:noFill/>
            <a:miter lim="800000"/>
            <a:headEnd/>
            <a:tailEnd type="none" w="med" len="lg"/>
          </a:ln>
        </p:spPr>
        <p:txBody>
          <a:bodyPr>
            <a:spAutoFit/>
          </a:bodyPr>
          <a:lstStyle/>
          <a:p>
            <a:endParaRPr lang="zh-CN" altLang="en-US"/>
          </a:p>
        </p:txBody>
      </p:sp>
    </p:spTree>
    <p:extLst>
      <p:ext uri="{BB962C8B-B14F-4D97-AF65-F5344CB8AC3E}">
        <p14:creationId xmlns:p14="http://schemas.microsoft.com/office/powerpoint/2010/main" val="37544486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t>Merkle-Hellman</a:t>
            </a:r>
            <a:r>
              <a:rPr lang="zh-CN" altLang="en-US" smtClean="0"/>
              <a:t>算法</a:t>
            </a:r>
          </a:p>
        </p:txBody>
      </p:sp>
      <p:sp>
        <p:nvSpPr>
          <p:cNvPr id="26627" name="Rectangle 3"/>
          <p:cNvSpPr>
            <a:spLocks noGrp="1" noChangeArrowheads="1"/>
          </p:cNvSpPr>
          <p:nvPr>
            <p:ph type="body" idx="1"/>
          </p:nvPr>
        </p:nvSpPr>
        <p:spPr>
          <a:xfrm>
            <a:off x="533400" y="1828800"/>
            <a:ext cx="7924800" cy="3886200"/>
          </a:xfrm>
        </p:spPr>
        <p:txBody>
          <a:bodyPr/>
          <a:lstStyle/>
          <a:p>
            <a:pPr eaLnBrk="1" hangingPunct="1"/>
            <a:r>
              <a:rPr lang="zh-CN" altLang="en-US" sz="2800" dirty="0" smtClean="0">
                <a:latin typeface="楷体_GB2312" pitchFamily="49" charset="-122"/>
              </a:rPr>
              <a:t>背包问题公式化描述</a:t>
            </a:r>
          </a:p>
          <a:p>
            <a:pPr lvl="1" eaLnBrk="1" hangingPunct="1"/>
            <a:r>
              <a:rPr lang="zh-CN" altLang="en-US" sz="2400" dirty="0" smtClean="0">
                <a:solidFill>
                  <a:srgbClr val="000099"/>
                </a:solidFill>
                <a:latin typeface="楷体_GB2312" pitchFamily="49" charset="-122"/>
              </a:rPr>
              <a:t>给定正整数</a:t>
            </a:r>
            <a:r>
              <a:rPr lang="en-US" altLang="zh-CN" sz="2400" dirty="0" smtClean="0">
                <a:solidFill>
                  <a:srgbClr val="000099"/>
                </a:solidFill>
                <a:latin typeface="楷体_GB2312" pitchFamily="49" charset="-122"/>
              </a:rPr>
              <a:t>S</a:t>
            </a:r>
            <a:r>
              <a:rPr lang="zh-CN" altLang="en-US" sz="2400" dirty="0" smtClean="0">
                <a:solidFill>
                  <a:srgbClr val="000099"/>
                </a:solidFill>
                <a:latin typeface="楷体_GB2312" pitchFamily="49" charset="-122"/>
              </a:rPr>
              <a:t>和一个背包向量</a:t>
            </a:r>
            <a:r>
              <a:rPr lang="en-US" altLang="zh-CN" sz="2400" dirty="0" smtClean="0">
                <a:solidFill>
                  <a:srgbClr val="000099"/>
                </a:solidFill>
                <a:latin typeface="楷体_GB2312" pitchFamily="49" charset="-122"/>
              </a:rPr>
              <a:t>A=(a</a:t>
            </a:r>
            <a:r>
              <a:rPr lang="en-US" altLang="zh-CN" sz="2400" baseline="-25000" dirty="0" smtClean="0">
                <a:solidFill>
                  <a:srgbClr val="000099"/>
                </a:solidFill>
                <a:latin typeface="楷体_GB2312" pitchFamily="49" charset="-122"/>
              </a:rPr>
              <a:t>1</a:t>
            </a:r>
            <a:r>
              <a:rPr lang="en-US" altLang="zh-CN" sz="2400" dirty="0" smtClean="0">
                <a:solidFill>
                  <a:srgbClr val="000099"/>
                </a:solidFill>
                <a:latin typeface="楷体_GB2312" pitchFamily="49" charset="-122"/>
              </a:rPr>
              <a:t>, a</a:t>
            </a:r>
            <a:r>
              <a:rPr lang="en-US" altLang="zh-CN" sz="2400" baseline="-25000" dirty="0" smtClean="0">
                <a:solidFill>
                  <a:srgbClr val="000099"/>
                </a:solidFill>
                <a:latin typeface="楷体_GB2312" pitchFamily="49" charset="-122"/>
              </a:rPr>
              <a:t>2</a:t>
            </a:r>
            <a:r>
              <a:rPr lang="en-US" altLang="zh-CN" sz="2400" dirty="0" smtClean="0">
                <a:solidFill>
                  <a:srgbClr val="000099"/>
                </a:solidFill>
                <a:latin typeface="楷体_GB2312" pitchFamily="49" charset="-122"/>
              </a:rPr>
              <a:t>,</a:t>
            </a:r>
            <a:r>
              <a:rPr lang="en-US" altLang="zh-CN" sz="2400" dirty="0" smtClean="0">
                <a:solidFill>
                  <a:srgbClr val="000099"/>
                </a:solidFill>
              </a:rPr>
              <a:t>…</a:t>
            </a:r>
            <a:r>
              <a:rPr lang="en-US" altLang="zh-CN" sz="2400" dirty="0" smtClean="0">
                <a:solidFill>
                  <a:srgbClr val="000099"/>
                </a:solidFill>
                <a:latin typeface="楷体_GB2312" pitchFamily="49" charset="-122"/>
              </a:rPr>
              <a:t>, a</a:t>
            </a:r>
            <a:r>
              <a:rPr lang="en-US" altLang="zh-CN" sz="2400" baseline="-25000" dirty="0" smtClean="0">
                <a:solidFill>
                  <a:srgbClr val="000099"/>
                </a:solidFill>
                <a:latin typeface="楷体_GB2312" pitchFamily="49" charset="-122"/>
              </a:rPr>
              <a:t>n</a:t>
            </a:r>
            <a:r>
              <a:rPr lang="en-US" altLang="zh-CN" sz="2400" dirty="0" smtClean="0">
                <a:solidFill>
                  <a:srgbClr val="000099"/>
                </a:solidFill>
                <a:latin typeface="楷体_GB2312" pitchFamily="49" charset="-122"/>
              </a:rPr>
              <a:t>)</a:t>
            </a:r>
            <a:r>
              <a:rPr lang="zh-CN" altLang="en-US" sz="2400" dirty="0" smtClean="0">
                <a:solidFill>
                  <a:srgbClr val="000099"/>
                </a:solidFill>
                <a:latin typeface="楷体_GB2312" pitchFamily="49" charset="-122"/>
              </a:rPr>
              <a:t>，求二进制向量</a:t>
            </a:r>
            <a:r>
              <a:rPr lang="en-US" altLang="zh-CN" sz="2400" dirty="0" smtClean="0">
                <a:solidFill>
                  <a:srgbClr val="000099"/>
                </a:solidFill>
                <a:latin typeface="楷体_GB2312" pitchFamily="49" charset="-122"/>
              </a:rPr>
              <a:t>X=(x</a:t>
            </a:r>
            <a:r>
              <a:rPr lang="en-US" altLang="zh-CN" sz="2400" baseline="-25000" dirty="0" smtClean="0">
                <a:solidFill>
                  <a:srgbClr val="000099"/>
                </a:solidFill>
                <a:latin typeface="楷体_GB2312" pitchFamily="49" charset="-122"/>
              </a:rPr>
              <a:t>1</a:t>
            </a:r>
            <a:r>
              <a:rPr lang="en-US" altLang="zh-CN" sz="2400" dirty="0" smtClean="0">
                <a:solidFill>
                  <a:srgbClr val="000099"/>
                </a:solidFill>
                <a:latin typeface="楷体_GB2312" pitchFamily="49" charset="-122"/>
              </a:rPr>
              <a:t>, x</a:t>
            </a:r>
            <a:r>
              <a:rPr lang="en-US" altLang="zh-CN" sz="2400" baseline="-25000" dirty="0" smtClean="0">
                <a:solidFill>
                  <a:srgbClr val="000099"/>
                </a:solidFill>
                <a:latin typeface="楷体_GB2312" pitchFamily="49" charset="-122"/>
              </a:rPr>
              <a:t>2</a:t>
            </a:r>
            <a:r>
              <a:rPr lang="en-US" altLang="zh-CN" sz="2400" dirty="0" smtClean="0">
                <a:solidFill>
                  <a:srgbClr val="000099"/>
                </a:solidFill>
                <a:latin typeface="楷体_GB2312" pitchFamily="49" charset="-122"/>
              </a:rPr>
              <a:t>,</a:t>
            </a:r>
            <a:r>
              <a:rPr lang="en-US" altLang="zh-CN" sz="2400" dirty="0" smtClean="0">
                <a:solidFill>
                  <a:srgbClr val="000099"/>
                </a:solidFill>
              </a:rPr>
              <a:t>…</a:t>
            </a:r>
            <a:r>
              <a:rPr lang="en-US" altLang="zh-CN" sz="2400" dirty="0" smtClean="0">
                <a:solidFill>
                  <a:srgbClr val="000099"/>
                </a:solidFill>
                <a:latin typeface="楷体_GB2312" pitchFamily="49" charset="-122"/>
              </a:rPr>
              <a:t>, </a:t>
            </a:r>
            <a:r>
              <a:rPr lang="en-US" altLang="zh-CN" sz="2400" dirty="0" err="1" smtClean="0">
                <a:solidFill>
                  <a:srgbClr val="000099"/>
                </a:solidFill>
                <a:latin typeface="楷体_GB2312" pitchFamily="49" charset="-122"/>
              </a:rPr>
              <a:t>x</a:t>
            </a:r>
            <a:r>
              <a:rPr lang="en-US" altLang="zh-CN" sz="2400" baseline="-25000" dirty="0" err="1" smtClean="0">
                <a:solidFill>
                  <a:srgbClr val="000099"/>
                </a:solidFill>
                <a:latin typeface="楷体_GB2312" pitchFamily="49" charset="-122"/>
              </a:rPr>
              <a:t>n</a:t>
            </a:r>
            <a:r>
              <a:rPr lang="en-US" altLang="zh-CN" sz="2400" dirty="0" smtClean="0">
                <a:solidFill>
                  <a:srgbClr val="000099"/>
                </a:solidFill>
                <a:latin typeface="楷体_GB2312" pitchFamily="49" charset="-122"/>
              </a:rPr>
              <a:t>)</a:t>
            </a:r>
            <a:r>
              <a:rPr lang="zh-CN" altLang="en-US" sz="2400" dirty="0" smtClean="0">
                <a:solidFill>
                  <a:srgbClr val="000099"/>
                </a:solidFill>
                <a:latin typeface="楷体_GB2312" pitchFamily="49" charset="-122"/>
              </a:rPr>
              <a:t>，使之满足：</a:t>
            </a:r>
          </a:p>
          <a:p>
            <a:pPr lvl="1" eaLnBrk="1" hangingPunct="1">
              <a:buFontTx/>
              <a:buNone/>
            </a:pPr>
            <a:r>
              <a:rPr lang="zh-CN" altLang="en-US" sz="2400" dirty="0" smtClean="0">
                <a:solidFill>
                  <a:srgbClr val="A50021"/>
                </a:solidFill>
                <a:latin typeface="楷体_GB2312" pitchFamily="49" charset="-122"/>
              </a:rPr>
              <a:t>     </a:t>
            </a:r>
            <a:r>
              <a:rPr lang="en-US" altLang="zh-CN" sz="2400" dirty="0" smtClean="0">
                <a:solidFill>
                  <a:srgbClr val="A50021"/>
                </a:solidFill>
                <a:latin typeface="楷体_GB2312" pitchFamily="49" charset="-122"/>
              </a:rPr>
              <a:t>S</a:t>
            </a:r>
            <a:r>
              <a:rPr lang="zh-CN" altLang="en-US" sz="2400" dirty="0" smtClean="0">
                <a:solidFill>
                  <a:srgbClr val="A50021"/>
                </a:solidFill>
                <a:latin typeface="楷体_GB2312" pitchFamily="49" charset="-122"/>
              </a:rPr>
              <a:t>＝</a:t>
            </a:r>
            <a:r>
              <a:rPr lang="en-US" altLang="zh-CN" sz="2400" dirty="0" smtClean="0">
                <a:solidFill>
                  <a:srgbClr val="A50021"/>
                </a:solidFill>
                <a:latin typeface="楷体_GB2312" pitchFamily="49" charset="-122"/>
              </a:rPr>
              <a:t>x</a:t>
            </a:r>
            <a:r>
              <a:rPr lang="en-US" altLang="zh-CN" sz="2400" baseline="-25000" dirty="0" smtClean="0">
                <a:solidFill>
                  <a:srgbClr val="A50021"/>
                </a:solidFill>
                <a:latin typeface="楷体_GB2312" pitchFamily="49" charset="-122"/>
              </a:rPr>
              <a:t>1</a:t>
            </a:r>
            <a:r>
              <a:rPr lang="en-US" altLang="zh-CN" sz="2400" dirty="0" smtClean="0">
                <a:solidFill>
                  <a:srgbClr val="A50021"/>
                </a:solidFill>
                <a:latin typeface="楷体_GB2312" pitchFamily="49" charset="-122"/>
              </a:rPr>
              <a:t>a</a:t>
            </a:r>
            <a:r>
              <a:rPr lang="en-US" altLang="zh-CN" sz="2400" baseline="-25000" dirty="0" smtClean="0">
                <a:solidFill>
                  <a:srgbClr val="A50021"/>
                </a:solidFill>
                <a:latin typeface="楷体_GB2312" pitchFamily="49" charset="-122"/>
              </a:rPr>
              <a:t>1</a:t>
            </a:r>
            <a:r>
              <a:rPr lang="zh-CN" altLang="en-US" sz="2400" dirty="0" smtClean="0">
                <a:solidFill>
                  <a:srgbClr val="A50021"/>
                </a:solidFill>
                <a:latin typeface="楷体_GB2312" pitchFamily="49" charset="-122"/>
              </a:rPr>
              <a:t>＋</a:t>
            </a:r>
            <a:r>
              <a:rPr lang="en-US" altLang="zh-CN" sz="2400" dirty="0" smtClean="0">
                <a:solidFill>
                  <a:srgbClr val="A50021"/>
                </a:solidFill>
                <a:latin typeface="楷体_GB2312" pitchFamily="49" charset="-122"/>
              </a:rPr>
              <a:t>x</a:t>
            </a:r>
            <a:r>
              <a:rPr lang="en-US" altLang="zh-CN" sz="2400" baseline="-25000" dirty="0" smtClean="0">
                <a:solidFill>
                  <a:srgbClr val="A50021"/>
                </a:solidFill>
                <a:latin typeface="楷体_GB2312" pitchFamily="49" charset="-122"/>
              </a:rPr>
              <a:t>2</a:t>
            </a:r>
            <a:r>
              <a:rPr lang="en-US" altLang="zh-CN" sz="2400" dirty="0" smtClean="0">
                <a:solidFill>
                  <a:srgbClr val="A50021"/>
                </a:solidFill>
                <a:latin typeface="楷体_GB2312" pitchFamily="49" charset="-122"/>
              </a:rPr>
              <a:t>a</a:t>
            </a:r>
            <a:r>
              <a:rPr lang="en-US" altLang="zh-CN" sz="2400" baseline="-25000" dirty="0" smtClean="0">
                <a:solidFill>
                  <a:srgbClr val="A50021"/>
                </a:solidFill>
                <a:latin typeface="楷体_GB2312" pitchFamily="49" charset="-122"/>
              </a:rPr>
              <a:t>2</a:t>
            </a:r>
            <a:r>
              <a:rPr lang="zh-CN" altLang="en-US" sz="2400" dirty="0" smtClean="0">
                <a:solidFill>
                  <a:srgbClr val="A50021"/>
                </a:solidFill>
                <a:latin typeface="楷体_GB2312" pitchFamily="49" charset="-122"/>
              </a:rPr>
              <a:t>＋</a:t>
            </a:r>
            <a:r>
              <a:rPr lang="en-US" altLang="zh-CN" sz="2400" dirty="0" smtClean="0">
                <a:solidFill>
                  <a:srgbClr val="A50021"/>
                </a:solidFill>
              </a:rPr>
              <a:t>…</a:t>
            </a:r>
            <a:r>
              <a:rPr lang="zh-CN" altLang="en-US" sz="2400" dirty="0" smtClean="0">
                <a:solidFill>
                  <a:srgbClr val="A50021"/>
                </a:solidFill>
                <a:latin typeface="楷体_GB2312" pitchFamily="49" charset="-122"/>
              </a:rPr>
              <a:t>＋</a:t>
            </a:r>
            <a:r>
              <a:rPr lang="en-US" altLang="zh-CN" sz="2400" dirty="0" err="1" smtClean="0">
                <a:solidFill>
                  <a:srgbClr val="A50021"/>
                </a:solidFill>
                <a:latin typeface="楷体_GB2312" pitchFamily="49" charset="-122"/>
              </a:rPr>
              <a:t>x</a:t>
            </a:r>
            <a:r>
              <a:rPr lang="en-US" altLang="zh-CN" sz="2400" baseline="-25000" dirty="0" err="1" smtClean="0">
                <a:solidFill>
                  <a:srgbClr val="A50021"/>
                </a:solidFill>
                <a:latin typeface="楷体_GB2312" pitchFamily="49" charset="-122"/>
              </a:rPr>
              <a:t>n</a:t>
            </a:r>
            <a:r>
              <a:rPr lang="en-US" altLang="zh-CN" sz="2400" dirty="0" err="1" smtClean="0">
                <a:solidFill>
                  <a:srgbClr val="A50021"/>
                </a:solidFill>
                <a:latin typeface="楷体_GB2312" pitchFamily="49" charset="-122"/>
              </a:rPr>
              <a:t>a</a:t>
            </a:r>
            <a:r>
              <a:rPr lang="en-US" altLang="zh-CN" sz="2400" baseline="-25000" dirty="0" err="1" smtClean="0">
                <a:solidFill>
                  <a:srgbClr val="A50021"/>
                </a:solidFill>
                <a:latin typeface="楷体_GB2312" pitchFamily="49" charset="-122"/>
              </a:rPr>
              <a:t>n</a:t>
            </a:r>
            <a:endParaRPr lang="en-US" altLang="zh-CN" sz="2400" baseline="-25000" dirty="0" smtClean="0">
              <a:solidFill>
                <a:srgbClr val="A50021"/>
              </a:solidFill>
              <a:latin typeface="楷体_GB2312" pitchFamily="49" charset="-122"/>
            </a:endParaRPr>
          </a:p>
          <a:p>
            <a:pPr lvl="1" eaLnBrk="1" hangingPunct="1">
              <a:buFontTx/>
              <a:buNone/>
            </a:pPr>
            <a:r>
              <a:rPr lang="en-US" altLang="zh-CN" sz="2400" dirty="0" smtClean="0">
                <a:solidFill>
                  <a:srgbClr val="000099"/>
                </a:solidFill>
                <a:latin typeface="楷体_GB2312" pitchFamily="49" charset="-122"/>
              </a:rPr>
              <a:t>   x</a:t>
            </a:r>
            <a:r>
              <a:rPr lang="en-US" altLang="zh-CN" sz="2400" baseline="-25000" dirty="0" smtClean="0">
                <a:solidFill>
                  <a:srgbClr val="000099"/>
                </a:solidFill>
                <a:latin typeface="楷体_GB2312" pitchFamily="49" charset="-122"/>
              </a:rPr>
              <a:t>i</a:t>
            </a:r>
            <a:r>
              <a:rPr lang="zh-CN" altLang="en-US" sz="2400" dirty="0" smtClean="0">
                <a:solidFill>
                  <a:srgbClr val="000099"/>
                </a:solidFill>
                <a:latin typeface="楷体_GB2312" pitchFamily="49" charset="-122"/>
              </a:rPr>
              <a:t>的值为</a:t>
            </a:r>
            <a:r>
              <a:rPr lang="en-US" altLang="zh-CN" sz="2400" dirty="0" smtClean="0">
                <a:solidFill>
                  <a:srgbClr val="000099"/>
                </a:solidFill>
                <a:latin typeface="楷体_GB2312" pitchFamily="49" charset="-122"/>
              </a:rPr>
              <a:t>0</a:t>
            </a:r>
            <a:r>
              <a:rPr lang="zh-CN" altLang="en-US" sz="2400" dirty="0" smtClean="0">
                <a:solidFill>
                  <a:srgbClr val="000099"/>
                </a:solidFill>
                <a:latin typeface="楷体_GB2312" pitchFamily="49" charset="-122"/>
              </a:rPr>
              <a:t>或</a:t>
            </a:r>
            <a:r>
              <a:rPr lang="en-US" altLang="zh-CN" sz="2400" dirty="0" smtClean="0">
                <a:solidFill>
                  <a:srgbClr val="000099"/>
                </a:solidFill>
                <a:latin typeface="楷体_GB2312" pitchFamily="49" charset="-122"/>
              </a:rPr>
              <a:t>1</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1</a:t>
            </a:r>
            <a:r>
              <a:rPr lang="zh-CN" altLang="en-US" sz="2400" dirty="0" smtClean="0">
                <a:solidFill>
                  <a:srgbClr val="000099"/>
                </a:solidFill>
                <a:latin typeface="楷体_GB2312" pitchFamily="49" charset="-122"/>
              </a:rPr>
              <a:t>表示物品</a:t>
            </a:r>
            <a:r>
              <a:rPr lang="en-US" altLang="zh-CN" sz="2400" dirty="0" err="1" smtClean="0">
                <a:solidFill>
                  <a:srgbClr val="000099"/>
                </a:solidFill>
                <a:latin typeface="楷体_GB2312" pitchFamily="49" charset="-122"/>
              </a:rPr>
              <a:t>a</a:t>
            </a:r>
            <a:r>
              <a:rPr lang="en-US" altLang="zh-CN" sz="2400" baseline="-25000" dirty="0" err="1" smtClean="0">
                <a:solidFill>
                  <a:srgbClr val="000099"/>
                </a:solidFill>
                <a:latin typeface="楷体_GB2312" pitchFamily="49" charset="-122"/>
              </a:rPr>
              <a:t>i</a:t>
            </a:r>
            <a:r>
              <a:rPr lang="zh-CN" altLang="en-US" sz="2400" dirty="0" smtClean="0">
                <a:solidFill>
                  <a:srgbClr val="000099"/>
                </a:solidFill>
                <a:latin typeface="楷体_GB2312" pitchFamily="49" charset="-122"/>
              </a:rPr>
              <a:t>在背包中，</a:t>
            </a:r>
            <a:r>
              <a:rPr lang="en-US" altLang="zh-CN" sz="2400" dirty="0" smtClean="0">
                <a:solidFill>
                  <a:srgbClr val="000099"/>
                </a:solidFill>
                <a:latin typeface="楷体_GB2312" pitchFamily="49" charset="-122"/>
              </a:rPr>
              <a:t>0</a:t>
            </a:r>
            <a:r>
              <a:rPr lang="zh-CN" altLang="en-US" sz="2400" dirty="0" smtClean="0">
                <a:solidFill>
                  <a:srgbClr val="000099"/>
                </a:solidFill>
                <a:latin typeface="楷体_GB2312" pitchFamily="49" charset="-122"/>
              </a:rPr>
              <a:t>表示不在背包中</a:t>
            </a:r>
          </a:p>
          <a:p>
            <a:pPr lvl="1" eaLnBrk="1" hangingPunct="1"/>
            <a:r>
              <a:rPr lang="zh-CN" altLang="en-US" sz="2400" dirty="0" smtClean="0">
                <a:solidFill>
                  <a:srgbClr val="000099"/>
                </a:solidFill>
                <a:latin typeface="楷体_GB2312" pitchFamily="49" charset="-122"/>
              </a:rPr>
              <a:t>前例中背包向量为</a:t>
            </a:r>
            <a:r>
              <a:rPr lang="en-US" altLang="zh-CN" sz="2400" dirty="0" smtClean="0">
                <a:solidFill>
                  <a:srgbClr val="000099"/>
                </a:solidFill>
                <a:latin typeface="楷体_GB2312" pitchFamily="49" charset="-122"/>
              </a:rPr>
              <a:t>(1, 5, 6, 11, 14, 20)</a:t>
            </a:r>
          </a:p>
          <a:p>
            <a:pPr lvl="1" eaLnBrk="1" hangingPunct="1">
              <a:buFontTx/>
              <a:buNone/>
            </a:pPr>
            <a:r>
              <a:rPr lang="en-US" altLang="zh-CN" sz="2400" dirty="0" smtClean="0">
                <a:solidFill>
                  <a:srgbClr val="000099"/>
                </a:solidFill>
                <a:latin typeface="楷体_GB2312" pitchFamily="49" charset="-122"/>
              </a:rPr>
              <a:t>S</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22</a:t>
            </a:r>
            <a:r>
              <a:rPr lang="zh-CN" altLang="en-US" sz="2400" dirty="0" smtClean="0">
                <a:solidFill>
                  <a:srgbClr val="000099"/>
                </a:solidFill>
                <a:latin typeface="楷体_GB2312" pitchFamily="49" charset="-122"/>
              </a:rPr>
              <a:t>＝</a:t>
            </a:r>
            <a:r>
              <a:rPr lang="en-US" altLang="zh-CN" sz="2400" dirty="0" smtClean="0">
                <a:solidFill>
                  <a:srgbClr val="FF0000"/>
                </a:solidFill>
                <a:latin typeface="楷体_GB2312" pitchFamily="49" charset="-122"/>
              </a:rPr>
              <a:t>0</a:t>
            </a:r>
            <a:r>
              <a:rPr lang="en-US" altLang="zh-CN" sz="2400" dirty="0" smtClean="0">
                <a:solidFill>
                  <a:srgbClr val="000099"/>
                </a:solidFill>
                <a:latin typeface="楷体_GB2312" pitchFamily="49" charset="-122"/>
              </a:rPr>
              <a:t>×1</a:t>
            </a:r>
            <a:r>
              <a:rPr lang="zh-CN" altLang="en-US" sz="2400" dirty="0" smtClean="0">
                <a:solidFill>
                  <a:srgbClr val="000099"/>
                </a:solidFill>
                <a:latin typeface="楷体_GB2312" pitchFamily="49" charset="-122"/>
              </a:rPr>
              <a:t>＋</a:t>
            </a:r>
            <a:r>
              <a:rPr lang="en-US" altLang="zh-CN" sz="2400" dirty="0" smtClean="0">
                <a:solidFill>
                  <a:srgbClr val="FF0000"/>
                </a:solidFill>
                <a:latin typeface="楷体_GB2312" pitchFamily="49" charset="-122"/>
              </a:rPr>
              <a:t>1</a:t>
            </a:r>
            <a:r>
              <a:rPr lang="en-US" altLang="zh-CN" sz="2400" dirty="0" smtClean="0">
                <a:solidFill>
                  <a:srgbClr val="000099"/>
                </a:solidFill>
                <a:latin typeface="楷体_GB2312" pitchFamily="49" charset="-122"/>
              </a:rPr>
              <a:t>×5</a:t>
            </a:r>
            <a:r>
              <a:rPr lang="zh-CN" altLang="en-US" sz="2400" dirty="0" smtClean="0">
                <a:solidFill>
                  <a:srgbClr val="000099"/>
                </a:solidFill>
                <a:latin typeface="楷体_GB2312" pitchFamily="49" charset="-122"/>
              </a:rPr>
              <a:t>＋</a:t>
            </a:r>
            <a:r>
              <a:rPr lang="en-US" altLang="zh-CN" sz="2400" dirty="0" smtClean="0">
                <a:solidFill>
                  <a:srgbClr val="FF0000"/>
                </a:solidFill>
                <a:latin typeface="楷体_GB2312" pitchFamily="49" charset="-122"/>
              </a:rPr>
              <a:t>1</a:t>
            </a:r>
            <a:r>
              <a:rPr lang="en-US" altLang="zh-CN" sz="2400" dirty="0" smtClean="0">
                <a:solidFill>
                  <a:srgbClr val="000099"/>
                </a:solidFill>
                <a:latin typeface="楷体_GB2312" pitchFamily="49" charset="-122"/>
              </a:rPr>
              <a:t>×6</a:t>
            </a:r>
            <a:r>
              <a:rPr lang="zh-CN" altLang="en-US" sz="2400" dirty="0" smtClean="0">
                <a:solidFill>
                  <a:srgbClr val="000099"/>
                </a:solidFill>
                <a:latin typeface="楷体_GB2312" pitchFamily="49" charset="-122"/>
              </a:rPr>
              <a:t>＋</a:t>
            </a:r>
            <a:r>
              <a:rPr lang="en-US" altLang="zh-CN" sz="2400" dirty="0" smtClean="0">
                <a:solidFill>
                  <a:srgbClr val="FF0000"/>
                </a:solidFill>
                <a:latin typeface="楷体_GB2312" pitchFamily="49" charset="-122"/>
              </a:rPr>
              <a:t>1</a:t>
            </a:r>
            <a:r>
              <a:rPr lang="en-US" altLang="zh-CN" sz="2400" dirty="0" smtClean="0">
                <a:solidFill>
                  <a:srgbClr val="000099"/>
                </a:solidFill>
                <a:latin typeface="楷体_GB2312" pitchFamily="49" charset="-122"/>
              </a:rPr>
              <a:t>×11</a:t>
            </a:r>
            <a:r>
              <a:rPr lang="zh-CN" altLang="en-US" sz="2400" dirty="0" smtClean="0">
                <a:solidFill>
                  <a:srgbClr val="000099"/>
                </a:solidFill>
                <a:latin typeface="楷体_GB2312" pitchFamily="49" charset="-122"/>
              </a:rPr>
              <a:t>＋</a:t>
            </a:r>
            <a:r>
              <a:rPr lang="en-US" altLang="zh-CN" sz="2400" dirty="0" smtClean="0">
                <a:solidFill>
                  <a:srgbClr val="FF0000"/>
                </a:solidFill>
                <a:latin typeface="楷体_GB2312" pitchFamily="49" charset="-122"/>
              </a:rPr>
              <a:t>0</a:t>
            </a:r>
            <a:r>
              <a:rPr lang="en-US" altLang="zh-CN" sz="2400" dirty="0" smtClean="0">
                <a:solidFill>
                  <a:srgbClr val="000099"/>
                </a:solidFill>
                <a:latin typeface="楷体_GB2312" pitchFamily="49" charset="-122"/>
              </a:rPr>
              <a:t>×14</a:t>
            </a:r>
            <a:r>
              <a:rPr lang="zh-CN" altLang="en-US" sz="2400" dirty="0" smtClean="0">
                <a:solidFill>
                  <a:srgbClr val="000099"/>
                </a:solidFill>
                <a:latin typeface="楷体_GB2312" pitchFamily="49" charset="-122"/>
              </a:rPr>
              <a:t>＋</a:t>
            </a:r>
            <a:r>
              <a:rPr lang="en-US" altLang="zh-CN" sz="2400" dirty="0" smtClean="0">
                <a:solidFill>
                  <a:srgbClr val="FF0000"/>
                </a:solidFill>
                <a:latin typeface="楷体_GB2312" pitchFamily="49" charset="-122"/>
              </a:rPr>
              <a:t>0</a:t>
            </a:r>
            <a:r>
              <a:rPr lang="en-US" altLang="zh-CN" sz="2400" dirty="0" smtClean="0">
                <a:solidFill>
                  <a:srgbClr val="000099"/>
                </a:solidFill>
                <a:latin typeface="楷体_GB2312" pitchFamily="49" charset="-122"/>
              </a:rPr>
              <a:t>×20</a:t>
            </a:r>
          </a:p>
          <a:p>
            <a:pPr lvl="1" eaLnBrk="1" hangingPunct="1">
              <a:buFontTx/>
              <a:buNone/>
            </a:pPr>
            <a:r>
              <a:rPr lang="en-US" altLang="zh-CN" sz="2400" dirty="0" smtClean="0">
                <a:solidFill>
                  <a:srgbClr val="000099"/>
                </a:solidFill>
                <a:latin typeface="楷体_GB2312" pitchFamily="49" charset="-122"/>
              </a:rPr>
              <a:t>   </a:t>
            </a:r>
            <a:r>
              <a:rPr lang="zh-CN" altLang="en-US" sz="2400" dirty="0" smtClean="0">
                <a:solidFill>
                  <a:srgbClr val="000099"/>
                </a:solidFill>
                <a:latin typeface="楷体_GB2312" pitchFamily="49" charset="-122"/>
              </a:rPr>
              <a:t>因此得到的二进制向量为</a:t>
            </a:r>
            <a:r>
              <a:rPr lang="en-US" altLang="zh-CN" sz="2400" dirty="0" smtClean="0">
                <a:solidFill>
                  <a:srgbClr val="000099"/>
                </a:solidFill>
                <a:latin typeface="楷体_GB2312" pitchFamily="49" charset="-122"/>
              </a:rPr>
              <a:t>0 1 1 1 0 0</a:t>
            </a:r>
          </a:p>
        </p:txBody>
      </p:sp>
      <p:sp>
        <p:nvSpPr>
          <p:cNvPr id="26628" name="Rectangle 4"/>
          <p:cNvSpPr>
            <a:spLocks noChangeArrowheads="1"/>
          </p:cNvSpPr>
          <p:nvPr/>
        </p:nvSpPr>
        <p:spPr bwMode="auto">
          <a:xfrm>
            <a:off x="4338638" y="3214688"/>
            <a:ext cx="9144000" cy="0"/>
          </a:xfrm>
          <a:prstGeom prst="rect">
            <a:avLst/>
          </a:prstGeom>
          <a:noFill/>
          <a:ln w="28575">
            <a:noFill/>
            <a:miter lim="800000"/>
            <a:headEnd/>
            <a:tailEnd type="none" w="med" len="lg"/>
          </a:ln>
        </p:spPr>
        <p:txBody>
          <a:bodyPr>
            <a:spAutoFit/>
          </a:bodyPr>
          <a:lstStyle/>
          <a:p>
            <a:endParaRPr lang="zh-CN" altLang="en-US"/>
          </a:p>
        </p:txBody>
      </p:sp>
    </p:spTree>
    <p:extLst>
      <p:ext uri="{BB962C8B-B14F-4D97-AF65-F5344CB8AC3E}">
        <p14:creationId xmlns:p14="http://schemas.microsoft.com/office/powerpoint/2010/main" val="208125237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smtClean="0"/>
              <a:t>Merkle-Hellman</a:t>
            </a:r>
            <a:r>
              <a:rPr lang="zh-CN" altLang="en-US" smtClean="0"/>
              <a:t>算法</a:t>
            </a:r>
          </a:p>
        </p:txBody>
      </p:sp>
      <p:sp>
        <p:nvSpPr>
          <p:cNvPr id="27651" name="Rectangle 3"/>
          <p:cNvSpPr>
            <a:spLocks noGrp="1" noChangeArrowheads="1"/>
          </p:cNvSpPr>
          <p:nvPr>
            <p:ph type="body" idx="1"/>
          </p:nvPr>
        </p:nvSpPr>
        <p:spPr>
          <a:xfrm>
            <a:off x="533400" y="1828800"/>
            <a:ext cx="8077200" cy="4552528"/>
          </a:xfrm>
        </p:spPr>
        <p:txBody>
          <a:bodyPr>
            <a:normAutofit/>
          </a:bodyPr>
          <a:lstStyle/>
          <a:p>
            <a:pPr eaLnBrk="1" hangingPunct="1"/>
            <a:r>
              <a:rPr lang="zh-CN" altLang="en-US" sz="2800" dirty="0" smtClean="0">
                <a:latin typeface="楷体_GB2312" pitchFamily="49" charset="-122"/>
              </a:rPr>
              <a:t>背包问题举例</a:t>
            </a:r>
          </a:p>
          <a:p>
            <a:pPr lvl="1" eaLnBrk="1" hangingPunct="1"/>
            <a:r>
              <a:rPr lang="zh-CN" altLang="en-US" sz="2400" dirty="0" smtClean="0">
                <a:solidFill>
                  <a:srgbClr val="000099"/>
                </a:solidFill>
                <a:latin typeface="楷体_GB2312" pitchFamily="49" charset="-122"/>
              </a:rPr>
              <a:t>已知背包向量</a:t>
            </a:r>
            <a:r>
              <a:rPr lang="en-US" altLang="zh-CN" sz="2400" dirty="0" smtClean="0">
                <a:solidFill>
                  <a:srgbClr val="000099"/>
                </a:solidFill>
                <a:latin typeface="楷体_GB2312" pitchFamily="49" charset="-122"/>
              </a:rPr>
              <a:t>A</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(2,3,7,11,17,21)</a:t>
            </a:r>
            <a:r>
              <a:rPr lang="zh-CN" altLang="en-US" sz="2400" dirty="0" smtClean="0">
                <a:solidFill>
                  <a:srgbClr val="000099"/>
                </a:solidFill>
                <a:latin typeface="楷体_GB2312" pitchFamily="49" charset="-122"/>
              </a:rPr>
              <a:t>和</a:t>
            </a:r>
            <a:r>
              <a:rPr lang="en-US" altLang="zh-CN" sz="2400" dirty="0" smtClean="0">
                <a:solidFill>
                  <a:srgbClr val="000099"/>
                </a:solidFill>
                <a:latin typeface="楷体_GB2312" pitchFamily="49" charset="-122"/>
              </a:rPr>
              <a:t>S</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33</a:t>
            </a:r>
            <a:r>
              <a:rPr lang="zh-CN" altLang="en-US" sz="2400" dirty="0" smtClean="0">
                <a:solidFill>
                  <a:srgbClr val="000099"/>
                </a:solidFill>
                <a:latin typeface="楷体_GB2312" pitchFamily="49" charset="-122"/>
              </a:rPr>
              <a:t>，计算二进制向量，有两个解：</a:t>
            </a:r>
          </a:p>
          <a:p>
            <a:pPr lvl="1" eaLnBrk="1" hangingPunct="1">
              <a:buFontTx/>
              <a:buNone/>
            </a:pPr>
            <a:r>
              <a:rPr lang="zh-CN" altLang="en-US" sz="2400" dirty="0" smtClean="0">
                <a:solidFill>
                  <a:srgbClr val="000099"/>
                </a:solidFill>
                <a:latin typeface="楷体_GB2312" pitchFamily="49" charset="-122"/>
              </a:rPr>
              <a:t>        </a:t>
            </a:r>
            <a:r>
              <a:rPr lang="en-US" altLang="zh-CN" sz="2400" dirty="0" smtClean="0">
                <a:solidFill>
                  <a:srgbClr val="000099"/>
                </a:solidFill>
                <a:latin typeface="楷体_GB2312" pitchFamily="49" charset="-122"/>
              </a:rPr>
              <a:t>X</a:t>
            </a:r>
            <a:r>
              <a:rPr lang="zh-CN" altLang="en-US" sz="2400" dirty="0" smtClean="0">
                <a:solidFill>
                  <a:srgbClr val="000099"/>
                </a:solidFill>
                <a:latin typeface="楷体_GB2312" pitchFamily="49" charset="-122"/>
              </a:rPr>
              <a:t>＝</a:t>
            </a:r>
            <a:r>
              <a:rPr lang="en-US" altLang="zh-CN" sz="2400" dirty="0" smtClean="0">
                <a:solidFill>
                  <a:srgbClr val="FF0000"/>
                </a:solidFill>
                <a:latin typeface="楷体_GB2312" pitchFamily="49" charset="-122"/>
              </a:rPr>
              <a:t>(1,1,0,1,1,0)</a:t>
            </a:r>
            <a:r>
              <a:rPr lang="zh-CN" altLang="en-US" sz="2400" dirty="0" smtClean="0">
                <a:solidFill>
                  <a:srgbClr val="000099"/>
                </a:solidFill>
                <a:latin typeface="楷体_GB2312" pitchFamily="49" charset="-122"/>
              </a:rPr>
              <a:t>或</a:t>
            </a:r>
            <a:r>
              <a:rPr lang="en-US" altLang="zh-CN" sz="2400" dirty="0" smtClean="0">
                <a:solidFill>
                  <a:srgbClr val="000099"/>
                </a:solidFill>
                <a:latin typeface="楷体_GB2312" pitchFamily="49" charset="-122"/>
              </a:rPr>
              <a:t>X</a:t>
            </a:r>
            <a:r>
              <a:rPr lang="zh-CN" altLang="en-US" sz="2400" dirty="0" smtClean="0">
                <a:solidFill>
                  <a:srgbClr val="000099"/>
                </a:solidFill>
                <a:latin typeface="楷体_GB2312" pitchFamily="49" charset="-122"/>
              </a:rPr>
              <a:t>＝</a:t>
            </a:r>
            <a:r>
              <a:rPr lang="en-US" altLang="zh-CN" sz="2400" dirty="0" smtClean="0">
                <a:solidFill>
                  <a:srgbClr val="FF0000"/>
                </a:solidFill>
                <a:latin typeface="楷体_GB2312" pitchFamily="49" charset="-122"/>
              </a:rPr>
              <a:t>(1,1,1,0,0,1)</a:t>
            </a:r>
            <a:endParaRPr lang="en-US" altLang="zh-CN" sz="2400" baseline="-25000" dirty="0" smtClean="0">
              <a:solidFill>
                <a:srgbClr val="FF0000"/>
              </a:solidFill>
              <a:latin typeface="楷体_GB2312" pitchFamily="49" charset="-122"/>
            </a:endParaRPr>
          </a:p>
          <a:p>
            <a:pPr lvl="1" eaLnBrk="1" hangingPunct="1"/>
            <a:r>
              <a:rPr lang="zh-CN" altLang="en-US" sz="2400" dirty="0" smtClean="0">
                <a:solidFill>
                  <a:srgbClr val="000099"/>
                </a:solidFill>
                <a:latin typeface="楷体_GB2312" pitchFamily="49" charset="-122"/>
              </a:rPr>
              <a:t>已知背包向量</a:t>
            </a:r>
            <a:r>
              <a:rPr lang="en-US" altLang="zh-CN" sz="2400" dirty="0" smtClean="0">
                <a:solidFill>
                  <a:srgbClr val="000099"/>
                </a:solidFill>
                <a:latin typeface="楷体_GB2312" pitchFamily="49" charset="-122"/>
              </a:rPr>
              <a:t>A</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(2,3,6,13,27,52)</a:t>
            </a:r>
            <a:r>
              <a:rPr lang="zh-CN" altLang="en-US" sz="2400" dirty="0" smtClean="0">
                <a:solidFill>
                  <a:srgbClr val="000099"/>
                </a:solidFill>
                <a:latin typeface="楷体_GB2312" pitchFamily="49" charset="-122"/>
              </a:rPr>
              <a:t>和</a:t>
            </a:r>
            <a:r>
              <a:rPr lang="en-US" altLang="zh-CN" sz="2400" dirty="0" smtClean="0">
                <a:solidFill>
                  <a:srgbClr val="000099"/>
                </a:solidFill>
                <a:latin typeface="楷体_GB2312" pitchFamily="49" charset="-122"/>
              </a:rPr>
              <a:t>S</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70</a:t>
            </a:r>
            <a:r>
              <a:rPr lang="zh-CN" altLang="en-US" sz="2400" dirty="0" smtClean="0">
                <a:solidFill>
                  <a:srgbClr val="000099"/>
                </a:solidFill>
                <a:latin typeface="楷体_GB2312" pitchFamily="49" charset="-122"/>
              </a:rPr>
              <a:t>，计算二进制向量，有一个解</a:t>
            </a:r>
          </a:p>
          <a:p>
            <a:pPr lvl="1" eaLnBrk="1" hangingPunct="1">
              <a:buFontTx/>
              <a:buNone/>
            </a:pPr>
            <a:r>
              <a:rPr lang="zh-CN" altLang="en-US" sz="2400" dirty="0" smtClean="0">
                <a:solidFill>
                  <a:srgbClr val="000099"/>
                </a:solidFill>
                <a:latin typeface="楷体_GB2312" pitchFamily="49" charset="-122"/>
              </a:rPr>
              <a:t>             </a:t>
            </a:r>
            <a:r>
              <a:rPr lang="en-US" altLang="zh-CN" sz="2400" dirty="0" smtClean="0">
                <a:solidFill>
                  <a:srgbClr val="000099"/>
                </a:solidFill>
                <a:latin typeface="楷体_GB2312" pitchFamily="49" charset="-122"/>
              </a:rPr>
              <a:t>X</a:t>
            </a:r>
            <a:r>
              <a:rPr lang="zh-CN" altLang="en-US" sz="2400" dirty="0" smtClean="0">
                <a:solidFill>
                  <a:srgbClr val="000099"/>
                </a:solidFill>
                <a:latin typeface="楷体_GB2312" pitchFamily="49" charset="-122"/>
              </a:rPr>
              <a:t>＝</a:t>
            </a:r>
            <a:r>
              <a:rPr lang="en-US" altLang="zh-CN" sz="2400" dirty="0" smtClean="0">
                <a:solidFill>
                  <a:srgbClr val="000099"/>
                </a:solidFill>
                <a:latin typeface="楷体_GB2312" pitchFamily="49" charset="-122"/>
              </a:rPr>
              <a:t>(1,1,0,1,0,1)</a:t>
            </a:r>
          </a:p>
        </p:txBody>
      </p:sp>
      <p:sp>
        <p:nvSpPr>
          <p:cNvPr id="27652" name="Rectangle 4"/>
          <p:cNvSpPr>
            <a:spLocks noChangeArrowheads="1"/>
          </p:cNvSpPr>
          <p:nvPr/>
        </p:nvSpPr>
        <p:spPr bwMode="auto">
          <a:xfrm>
            <a:off x="4338638" y="3214688"/>
            <a:ext cx="9144000" cy="0"/>
          </a:xfrm>
          <a:prstGeom prst="rect">
            <a:avLst/>
          </a:prstGeom>
          <a:noFill/>
          <a:ln w="28575">
            <a:noFill/>
            <a:miter lim="800000"/>
            <a:headEnd/>
            <a:tailEnd type="none" w="med" len="lg"/>
          </a:ln>
        </p:spPr>
        <p:txBody>
          <a:bodyPr>
            <a:spAutoFit/>
          </a:bodyPr>
          <a:lstStyle/>
          <a:p>
            <a:endParaRPr lang="zh-CN" altLang="en-US"/>
          </a:p>
        </p:txBody>
      </p:sp>
    </p:spTree>
    <p:extLst>
      <p:ext uri="{BB962C8B-B14F-4D97-AF65-F5344CB8AC3E}">
        <p14:creationId xmlns:p14="http://schemas.microsoft.com/office/powerpoint/2010/main" val="2414960334"/>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Merkle-Hellman</a:t>
            </a:r>
            <a:r>
              <a:rPr lang="zh-CN" altLang="en-US" smtClean="0"/>
              <a:t>算法</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latin typeface="楷体_GB2312" pitchFamily="49" charset="-122"/>
              </a:rPr>
              <a:t>穷举法解背包问题</a:t>
            </a:r>
            <a:endParaRPr lang="en-US" altLang="zh-CN" dirty="0" smtClean="0">
              <a:latin typeface="楷体_GB2312" pitchFamily="49" charset="-122"/>
            </a:endParaRPr>
          </a:p>
          <a:p>
            <a:pPr lvl="1"/>
            <a:r>
              <a:rPr lang="en-US" altLang="zh-CN" dirty="0" smtClean="0">
                <a:solidFill>
                  <a:srgbClr val="000099"/>
                </a:solidFill>
                <a:latin typeface="楷体_GB2312" pitchFamily="49" charset="-122"/>
              </a:rPr>
              <a:t>for </a:t>
            </a:r>
            <a:r>
              <a:rPr lang="en-US" altLang="zh-CN" dirty="0" err="1" smtClean="0">
                <a:solidFill>
                  <a:srgbClr val="000099"/>
                </a:solidFill>
                <a:latin typeface="楷体_GB2312" pitchFamily="49" charset="-122"/>
              </a:rPr>
              <a:t>i</a:t>
            </a:r>
            <a:r>
              <a:rPr lang="en-US" altLang="zh-CN" dirty="0" smtClean="0">
                <a:solidFill>
                  <a:srgbClr val="000099"/>
                </a:solidFill>
                <a:latin typeface="楷体_GB2312" pitchFamily="49" charset="-122"/>
              </a:rPr>
              <a:t>=0 to 3F {</a:t>
            </a:r>
          </a:p>
          <a:p>
            <a:pPr lvl="1">
              <a:buNone/>
            </a:pPr>
            <a:r>
              <a:rPr lang="en-US" altLang="zh-CN" dirty="0" smtClean="0">
                <a:latin typeface="楷体_GB2312" pitchFamily="49" charset="-122"/>
              </a:rPr>
              <a:t>     //</a:t>
            </a:r>
            <a:r>
              <a:rPr lang="zh-CN" altLang="en-US" dirty="0" smtClean="0">
                <a:latin typeface="楷体_GB2312" pitchFamily="49" charset="-122"/>
              </a:rPr>
              <a:t>将</a:t>
            </a:r>
            <a:r>
              <a:rPr lang="en-US" altLang="zh-CN" dirty="0" err="1" smtClean="0">
                <a:latin typeface="楷体_GB2312" pitchFamily="49" charset="-122"/>
              </a:rPr>
              <a:t>i</a:t>
            </a:r>
            <a:r>
              <a:rPr lang="zh-CN" altLang="en-US" dirty="0" smtClean="0">
                <a:latin typeface="楷体_GB2312" pitchFamily="49" charset="-122"/>
              </a:rPr>
              <a:t>变成一个和其二进制形式一致的</a:t>
            </a:r>
            <a:r>
              <a:rPr lang="en-US" altLang="zh-CN" dirty="0" smtClean="0">
                <a:latin typeface="楷体_GB2312" pitchFamily="49" charset="-122"/>
              </a:rPr>
              <a:t>Z</a:t>
            </a:r>
            <a:r>
              <a:rPr lang="en-US" altLang="zh-CN" baseline="-25000" dirty="0" smtClean="0">
                <a:latin typeface="楷体_GB2312" pitchFamily="49" charset="-122"/>
              </a:rPr>
              <a:t>2</a:t>
            </a:r>
            <a:r>
              <a:rPr lang="zh-CN" altLang="en-US" dirty="0" smtClean="0">
                <a:latin typeface="楷体_GB2312" pitchFamily="49" charset="-122"/>
              </a:rPr>
              <a:t>向量</a:t>
            </a:r>
            <a:endParaRPr lang="en-US" altLang="zh-CN" dirty="0" smtClean="0">
              <a:latin typeface="楷体_GB2312" pitchFamily="49" charset="-122"/>
            </a:endParaRPr>
          </a:p>
          <a:p>
            <a:pPr lvl="1">
              <a:buNone/>
            </a:pPr>
            <a:r>
              <a:rPr lang="en-US" altLang="zh-CN" dirty="0" smtClean="0">
                <a:solidFill>
                  <a:srgbClr val="000099"/>
                </a:solidFill>
                <a:latin typeface="楷体_GB2312" pitchFamily="49" charset="-122"/>
              </a:rPr>
              <a:t>		  N = </a:t>
            </a:r>
            <a:r>
              <a:rPr lang="en-US" altLang="zh-CN" dirty="0" err="1" smtClean="0">
                <a:solidFill>
                  <a:srgbClr val="000099"/>
                </a:solidFill>
                <a:latin typeface="楷体_GB2312" pitchFamily="49" charset="-122"/>
              </a:rPr>
              <a:t>ntuple</a:t>
            </a:r>
            <a:r>
              <a:rPr lang="en-US" altLang="zh-CN" dirty="0" smtClean="0">
                <a:solidFill>
                  <a:srgbClr val="000099"/>
                </a:solidFill>
                <a:latin typeface="楷体_GB2312" pitchFamily="49" charset="-122"/>
              </a:rPr>
              <a:t>(</a:t>
            </a:r>
            <a:r>
              <a:rPr lang="en-US" altLang="zh-CN" dirty="0" err="1" smtClean="0">
                <a:solidFill>
                  <a:srgbClr val="000099"/>
                </a:solidFill>
                <a:latin typeface="楷体_GB2312" pitchFamily="49" charset="-122"/>
              </a:rPr>
              <a:t>i</a:t>
            </a:r>
            <a:r>
              <a:rPr lang="en-US" altLang="zh-CN" dirty="0" smtClean="0">
                <a:solidFill>
                  <a:srgbClr val="000099"/>
                </a:solidFill>
                <a:latin typeface="楷体_GB2312" pitchFamily="49" charset="-122"/>
              </a:rPr>
              <a:t>)</a:t>
            </a:r>
          </a:p>
          <a:p>
            <a:pPr lvl="1">
              <a:buNone/>
            </a:pPr>
            <a:r>
              <a:rPr lang="en-US" altLang="zh-CN" dirty="0" smtClean="0">
                <a:solidFill>
                  <a:srgbClr val="000099"/>
                </a:solidFill>
                <a:latin typeface="楷体_GB2312" pitchFamily="49" charset="-122"/>
              </a:rPr>
              <a:t>		  if (A*N</a:t>
            </a:r>
            <a:r>
              <a:rPr lang="en-US" altLang="zh-CN" dirty="0" smtClean="0">
                <a:solidFill>
                  <a:srgbClr val="FF0000"/>
                </a:solidFill>
              </a:rPr>
              <a:t> </a:t>
            </a:r>
            <a:r>
              <a:rPr lang="en-US" altLang="zh-CN" dirty="0" smtClean="0"/>
              <a:t>’</a:t>
            </a:r>
            <a:r>
              <a:rPr lang="en-US" altLang="zh-CN" dirty="0" smtClean="0">
                <a:solidFill>
                  <a:srgbClr val="000099"/>
                </a:solidFill>
                <a:latin typeface="楷体_GB2312" pitchFamily="49" charset="-122"/>
              </a:rPr>
              <a:t>)=S  {   // </a:t>
            </a:r>
            <a:r>
              <a:rPr lang="en-US" altLang="zh-CN" dirty="0" smtClean="0">
                <a:latin typeface="楷体_GB2312" pitchFamily="49" charset="-122"/>
              </a:rPr>
              <a:t>N</a:t>
            </a:r>
            <a:r>
              <a:rPr lang="en-US" altLang="zh-CN" dirty="0" smtClean="0"/>
              <a:t>’</a:t>
            </a:r>
            <a:r>
              <a:rPr lang="zh-CN" altLang="en-US" dirty="0" smtClean="0">
                <a:latin typeface="楷体_GB2312" pitchFamily="49" charset="-122"/>
              </a:rPr>
              <a:t>表示</a:t>
            </a:r>
            <a:r>
              <a:rPr lang="en-US" altLang="zh-CN" dirty="0" smtClean="0">
                <a:latin typeface="楷体_GB2312" pitchFamily="49" charset="-122"/>
              </a:rPr>
              <a:t>N</a:t>
            </a:r>
            <a:r>
              <a:rPr lang="zh-CN" altLang="en-US" dirty="0" smtClean="0">
                <a:latin typeface="楷体_GB2312" pitchFamily="49" charset="-122"/>
              </a:rPr>
              <a:t>的转置</a:t>
            </a:r>
            <a:endParaRPr lang="en-US" altLang="zh-CN" dirty="0" smtClean="0">
              <a:solidFill>
                <a:srgbClr val="000099"/>
              </a:solidFill>
              <a:latin typeface="楷体_GB2312" pitchFamily="49" charset="-122"/>
            </a:endParaRPr>
          </a:p>
          <a:p>
            <a:pPr lvl="1">
              <a:buNone/>
            </a:pPr>
            <a:r>
              <a:rPr lang="en-US" altLang="zh-CN" dirty="0" smtClean="0">
                <a:solidFill>
                  <a:srgbClr val="000099"/>
                </a:solidFill>
                <a:latin typeface="楷体_GB2312" pitchFamily="49" charset="-122"/>
              </a:rPr>
              <a:t>		      return N</a:t>
            </a:r>
          </a:p>
          <a:p>
            <a:pPr lvl="1">
              <a:buNone/>
            </a:pPr>
            <a:r>
              <a:rPr lang="en-US" altLang="zh-CN" dirty="0" smtClean="0">
                <a:solidFill>
                  <a:srgbClr val="000099"/>
                </a:solidFill>
                <a:latin typeface="楷体_GB2312" pitchFamily="49" charset="-122"/>
              </a:rPr>
              <a:t>		  }</a:t>
            </a:r>
          </a:p>
          <a:p>
            <a:pPr lvl="1">
              <a:buNone/>
            </a:pPr>
            <a:r>
              <a:rPr lang="en-US" altLang="zh-CN" dirty="0" smtClean="0">
                <a:solidFill>
                  <a:srgbClr val="000099"/>
                </a:solidFill>
                <a:latin typeface="楷体_GB2312" pitchFamily="49" charset="-122"/>
              </a:rPr>
              <a:t>	}</a:t>
            </a:r>
          </a:p>
          <a:p>
            <a:pPr lvl="1">
              <a:buNone/>
            </a:pPr>
            <a:r>
              <a:rPr lang="en-US" altLang="zh-CN" dirty="0" smtClean="0">
                <a:solidFill>
                  <a:srgbClr val="000099"/>
                </a:solidFill>
                <a:latin typeface="楷体_GB2312" pitchFamily="49" charset="-122"/>
              </a:rPr>
              <a:t>	return 0</a:t>
            </a:r>
          </a:p>
          <a:p>
            <a:r>
              <a:rPr lang="zh-CN" altLang="en-US" dirty="0" smtClean="0">
                <a:latin typeface="楷体_GB2312" pitchFamily="49" charset="-122"/>
              </a:rPr>
              <a:t>编程示例</a:t>
            </a:r>
            <a:endParaRPr lang="en-US" altLang="zh-CN" dirty="0" smtClean="0">
              <a:latin typeface="楷体_GB2312" pitchFamily="49" charset="-122"/>
            </a:endParaRPr>
          </a:p>
          <a:p>
            <a:pPr marL="342900" lvl="1" indent="-342900">
              <a:buClr>
                <a:schemeClr val="accent1"/>
              </a:buClr>
              <a:buFont typeface="Wingdings 2"/>
              <a:buChar char=""/>
            </a:pPr>
            <a:r>
              <a:rPr lang="zh-CN" altLang="en-US" sz="3200" dirty="0" smtClean="0">
                <a:latin typeface="楷体_GB2312" pitchFamily="49" charset="-122"/>
              </a:rPr>
              <a:t>解决背包问题所需的时间随着物品个数</a:t>
            </a:r>
            <a:r>
              <a:rPr lang="en-US" altLang="zh-CN" sz="3200" dirty="0" smtClean="0">
                <a:latin typeface="楷体_GB2312" pitchFamily="49" charset="-122"/>
              </a:rPr>
              <a:t>n</a:t>
            </a:r>
            <a:r>
              <a:rPr lang="zh-CN" altLang="en-US" sz="3200" dirty="0" smtClean="0">
                <a:latin typeface="楷体_GB2312" pitchFamily="49" charset="-122"/>
              </a:rPr>
              <a:t>和给定重量</a:t>
            </a:r>
            <a:r>
              <a:rPr lang="en-US" altLang="zh-CN" sz="3200" dirty="0" smtClean="0">
                <a:latin typeface="楷体_GB2312" pitchFamily="49" charset="-122"/>
              </a:rPr>
              <a:t>S</a:t>
            </a:r>
            <a:r>
              <a:rPr lang="zh-CN" altLang="en-US" sz="3200" dirty="0" smtClean="0">
                <a:latin typeface="楷体_GB2312" pitchFamily="49" charset="-122"/>
              </a:rPr>
              <a:t>的增加而增加，穷举尝试法的时间复杂度为</a:t>
            </a:r>
            <a:r>
              <a:rPr lang="en-US" altLang="zh-CN" sz="3200" dirty="0" smtClean="0">
                <a:latin typeface="楷体_GB2312" pitchFamily="49" charset="-122"/>
              </a:rPr>
              <a:t>O(2</a:t>
            </a:r>
            <a:r>
              <a:rPr lang="en-US" altLang="zh-CN" sz="3200" baseline="30000" dirty="0" smtClean="0">
                <a:latin typeface="楷体_GB2312" pitchFamily="49" charset="-122"/>
              </a:rPr>
              <a:t>n</a:t>
            </a:r>
            <a:r>
              <a:rPr lang="en-US" altLang="zh-CN" sz="3200" dirty="0" smtClean="0">
                <a:latin typeface="楷体_GB2312" pitchFamily="49" charset="-122"/>
              </a:rPr>
              <a:t>)</a:t>
            </a:r>
          </a:p>
        </p:txBody>
      </p:sp>
    </p:spTree>
    <p:extLst>
      <p:ext uri="{BB962C8B-B14F-4D97-AF65-F5344CB8AC3E}">
        <p14:creationId xmlns:p14="http://schemas.microsoft.com/office/powerpoint/2010/main" val="23977839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pPr eaLnBrk="1" hangingPunct="1"/>
            <a:r>
              <a:rPr lang="zh-CN" altLang="en-US" smtClean="0"/>
              <a:t>置换密码举例</a:t>
            </a:r>
          </a:p>
        </p:txBody>
      </p:sp>
      <p:sp>
        <p:nvSpPr>
          <p:cNvPr id="99331" name="内容占位符 2"/>
          <p:cNvSpPr>
            <a:spLocks noGrp="1"/>
          </p:cNvSpPr>
          <p:nvPr>
            <p:ph idx="1"/>
          </p:nvPr>
        </p:nvSpPr>
        <p:spPr/>
        <p:txBody>
          <a:bodyPr/>
          <a:lstStyle/>
          <a:p>
            <a:pPr eaLnBrk="1" hangingPunct="1"/>
            <a:r>
              <a:rPr lang="zh-CN" altLang="en-US" smtClean="0"/>
              <a:t>使用该密码加密明文</a:t>
            </a:r>
            <a:endParaRPr lang="en-US" altLang="zh-CN" smtClean="0"/>
          </a:p>
          <a:p>
            <a:pPr lvl="1" eaLnBrk="1" hangingPunct="1"/>
            <a:r>
              <a:rPr lang="en-US" altLang="zh-CN" smtClean="0">
                <a:solidFill>
                  <a:srgbClr val="002060"/>
                </a:solidFill>
                <a:latin typeface="Courier New" pitchFamily="49" charset="0"/>
                <a:cs typeface="Courier New" pitchFamily="49" charset="0"/>
              </a:rPr>
              <a:t>shesellsseashellsbytheseashore</a:t>
            </a:r>
          </a:p>
          <a:p>
            <a:pPr eaLnBrk="1" hangingPunct="1"/>
            <a:r>
              <a:rPr lang="zh-CN" altLang="en-US" smtClean="0"/>
              <a:t>首先将明文字母每六个分为一组：</a:t>
            </a:r>
            <a:endParaRPr lang="en-US" altLang="zh-CN" smtClean="0"/>
          </a:p>
          <a:p>
            <a:pPr lvl="1" eaLnBrk="1" hangingPunct="1"/>
            <a:r>
              <a:rPr lang="en-US" altLang="zh-CN" sz="2000" smtClean="0">
                <a:solidFill>
                  <a:srgbClr val="002060"/>
                </a:solidFill>
                <a:latin typeface="Courier New" pitchFamily="49" charset="0"/>
                <a:cs typeface="Courier New" pitchFamily="49" charset="0"/>
              </a:rPr>
              <a:t>shesel | lsseas | hellsb | ythese | ashore</a:t>
            </a:r>
          </a:p>
          <a:p>
            <a:pPr eaLnBrk="1" hangingPunct="1"/>
            <a:r>
              <a:rPr lang="zh-CN" altLang="en-US" smtClean="0"/>
              <a:t>对每组字母使用加密变换可得</a:t>
            </a:r>
            <a:endParaRPr lang="en-US" altLang="zh-CN" smtClean="0"/>
          </a:p>
          <a:p>
            <a:pPr lvl="1" eaLnBrk="1" hangingPunct="1"/>
            <a:r>
              <a:rPr lang="en-US" altLang="zh-CN" sz="2000" smtClean="0">
                <a:solidFill>
                  <a:srgbClr val="002060"/>
                </a:solidFill>
                <a:latin typeface="Courier New" pitchFamily="49" charset="0"/>
                <a:cs typeface="Courier New" pitchFamily="49" charset="0"/>
              </a:rPr>
              <a:t>EESLSH | SALSES | LSHBLE | HSYEET | HRAEOS</a:t>
            </a:r>
          </a:p>
          <a:p>
            <a:pPr eaLnBrk="1" hangingPunct="1"/>
            <a:r>
              <a:rPr lang="zh-CN" altLang="en-US" smtClean="0"/>
              <a:t>即密文为</a:t>
            </a:r>
            <a:endParaRPr lang="en-US" altLang="zh-CN" smtClean="0"/>
          </a:p>
          <a:p>
            <a:pPr lvl="1" eaLnBrk="1" hangingPunct="1"/>
            <a:r>
              <a:rPr lang="en-US" altLang="zh-CN" smtClean="0">
                <a:solidFill>
                  <a:srgbClr val="C00000"/>
                </a:solidFill>
                <a:latin typeface="Courier New" pitchFamily="49" charset="0"/>
                <a:cs typeface="Courier New" pitchFamily="49" charset="0"/>
              </a:rPr>
              <a:t>EESLSHSALSESLSHBLEHSYEETHRAEOS</a:t>
            </a:r>
          </a:p>
          <a:p>
            <a:pPr eaLnBrk="1" hangingPunct="1"/>
            <a:endParaRPr lang="zh-CN" altLang="en-US" smtClean="0"/>
          </a:p>
        </p:txBody>
      </p:sp>
    </p:spTree>
    <p:extLst>
      <p:ext uri="{BB962C8B-B14F-4D97-AF65-F5344CB8AC3E}">
        <p14:creationId xmlns:p14="http://schemas.microsoft.com/office/powerpoint/2010/main" val="226280873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t>Merkle-Hellman</a:t>
            </a:r>
            <a:r>
              <a:rPr lang="zh-CN" altLang="en-US" smtClean="0"/>
              <a:t>算法</a:t>
            </a:r>
          </a:p>
        </p:txBody>
      </p:sp>
      <p:sp>
        <p:nvSpPr>
          <p:cNvPr id="28675" name="Rectangle 3"/>
          <p:cNvSpPr>
            <a:spLocks noGrp="1" noChangeArrowheads="1"/>
          </p:cNvSpPr>
          <p:nvPr>
            <p:ph type="body" idx="1"/>
          </p:nvPr>
        </p:nvSpPr>
        <p:spPr>
          <a:xfrm>
            <a:off x="304800" y="1600200"/>
            <a:ext cx="8534400" cy="4800600"/>
          </a:xfrm>
        </p:spPr>
        <p:txBody>
          <a:bodyPr/>
          <a:lstStyle/>
          <a:p>
            <a:pPr eaLnBrk="1" hangingPunct="1">
              <a:lnSpc>
                <a:spcPct val="90000"/>
              </a:lnSpc>
            </a:pPr>
            <a:r>
              <a:rPr lang="zh-CN" altLang="en-US" dirty="0" smtClean="0">
                <a:latin typeface="楷体_GB2312" pitchFamily="49" charset="-122"/>
              </a:rPr>
              <a:t>超递增背包问题</a:t>
            </a:r>
          </a:p>
          <a:p>
            <a:pPr lvl="1" eaLnBrk="1" hangingPunct="1">
              <a:lnSpc>
                <a:spcPct val="90000"/>
              </a:lnSpc>
            </a:pPr>
            <a:r>
              <a:rPr lang="zh-CN" altLang="en-US" dirty="0" smtClean="0">
                <a:solidFill>
                  <a:srgbClr val="000099"/>
                </a:solidFill>
                <a:latin typeface="楷体_GB2312" pitchFamily="49" charset="-122"/>
              </a:rPr>
              <a:t>在背包问题中，如果向量</a:t>
            </a:r>
            <a:r>
              <a:rPr lang="en-US" altLang="zh-CN" dirty="0" smtClean="0">
                <a:solidFill>
                  <a:srgbClr val="000099"/>
                </a:solidFill>
                <a:latin typeface="楷体_GB2312" pitchFamily="49" charset="-122"/>
              </a:rPr>
              <a:t>A</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(a</a:t>
            </a:r>
            <a:r>
              <a:rPr lang="en-US" altLang="zh-CN" baseline="-25000" dirty="0" smtClean="0">
                <a:solidFill>
                  <a:srgbClr val="000099"/>
                </a:solidFill>
                <a:latin typeface="楷体_GB2312" pitchFamily="49" charset="-122"/>
              </a:rPr>
              <a:t>1</a:t>
            </a:r>
            <a:r>
              <a:rPr lang="en-US" altLang="zh-CN" dirty="0" smtClean="0">
                <a:solidFill>
                  <a:srgbClr val="000099"/>
                </a:solidFill>
                <a:latin typeface="楷体_GB2312" pitchFamily="49" charset="-122"/>
              </a:rPr>
              <a:t>,a</a:t>
            </a:r>
            <a:r>
              <a:rPr lang="en-US" altLang="zh-CN" baseline="-25000" dirty="0" smtClean="0">
                <a:solidFill>
                  <a:srgbClr val="000099"/>
                </a:solidFill>
                <a:latin typeface="楷体_GB2312" pitchFamily="49" charset="-122"/>
              </a:rPr>
              <a:t>2</a:t>
            </a:r>
            <a:r>
              <a:rPr lang="en-US" altLang="zh-CN" dirty="0" smtClean="0">
                <a:solidFill>
                  <a:srgbClr val="000099"/>
                </a:solidFill>
                <a:latin typeface="楷体_GB2312" pitchFamily="49" charset="-122"/>
              </a:rPr>
              <a:t>,</a:t>
            </a:r>
            <a:r>
              <a:rPr lang="en-US" altLang="zh-CN" dirty="0" smtClean="0">
                <a:solidFill>
                  <a:srgbClr val="000099"/>
                </a:solidFill>
              </a:rPr>
              <a:t>…</a:t>
            </a:r>
            <a:r>
              <a:rPr lang="en-US" altLang="zh-CN" dirty="0" smtClean="0">
                <a:solidFill>
                  <a:srgbClr val="000099"/>
                </a:solidFill>
                <a:latin typeface="楷体_GB2312" pitchFamily="49" charset="-122"/>
              </a:rPr>
              <a:t>,a</a:t>
            </a:r>
            <a:r>
              <a:rPr lang="en-US" altLang="zh-CN" baseline="-25000" dirty="0" smtClean="0">
                <a:solidFill>
                  <a:srgbClr val="000099"/>
                </a:solidFill>
                <a:latin typeface="楷体_GB2312" pitchFamily="49" charset="-122"/>
              </a:rPr>
              <a:t>n</a:t>
            </a:r>
            <a:r>
              <a:rPr lang="en-US" altLang="zh-CN" dirty="0" smtClean="0">
                <a:solidFill>
                  <a:srgbClr val="000099"/>
                </a:solidFill>
                <a:latin typeface="楷体_GB2312" pitchFamily="49" charset="-122"/>
              </a:rPr>
              <a:t>)</a:t>
            </a:r>
            <a:r>
              <a:rPr lang="zh-CN" altLang="en-US" dirty="0" smtClean="0">
                <a:solidFill>
                  <a:srgbClr val="000099"/>
                </a:solidFill>
                <a:latin typeface="楷体_GB2312" pitchFamily="49" charset="-122"/>
              </a:rPr>
              <a:t>满足</a:t>
            </a:r>
          </a:p>
          <a:p>
            <a:pPr lvl="1" eaLnBrk="1" hangingPunct="1">
              <a:lnSpc>
                <a:spcPct val="90000"/>
              </a:lnSpc>
              <a:buFontTx/>
              <a:buNone/>
            </a:pPr>
            <a:r>
              <a:rPr lang="zh-CN" altLang="en-US" dirty="0" smtClean="0">
                <a:solidFill>
                  <a:srgbClr val="000099"/>
                </a:solidFill>
                <a:latin typeface="楷体_GB2312" pitchFamily="49" charset="-122"/>
              </a:rPr>
              <a:t>       </a:t>
            </a:r>
            <a:r>
              <a:rPr lang="en-US" altLang="zh-CN" dirty="0" err="1" smtClean="0">
                <a:solidFill>
                  <a:srgbClr val="FF0000"/>
                </a:solidFill>
                <a:latin typeface="楷体_GB2312" pitchFamily="49" charset="-122"/>
              </a:rPr>
              <a:t>a</a:t>
            </a:r>
            <a:r>
              <a:rPr lang="en-US" altLang="zh-CN" baseline="-25000" dirty="0" err="1" smtClean="0">
                <a:solidFill>
                  <a:srgbClr val="FF0000"/>
                </a:solidFill>
                <a:latin typeface="楷体_GB2312" pitchFamily="49" charset="-122"/>
              </a:rPr>
              <a:t>i</a:t>
            </a:r>
            <a:r>
              <a:rPr lang="en-US" altLang="zh-CN" dirty="0" smtClean="0">
                <a:solidFill>
                  <a:srgbClr val="FF0000"/>
                </a:solidFill>
                <a:latin typeface="楷体_GB2312" pitchFamily="49" charset="-122"/>
              </a:rPr>
              <a:t> &gt; a</a:t>
            </a:r>
            <a:r>
              <a:rPr lang="en-US" altLang="zh-CN" baseline="-25000" dirty="0" smtClean="0">
                <a:solidFill>
                  <a:srgbClr val="FF0000"/>
                </a:solidFill>
                <a:latin typeface="楷体_GB2312" pitchFamily="49" charset="-122"/>
              </a:rPr>
              <a:t>1</a:t>
            </a:r>
            <a:r>
              <a:rPr lang="zh-CN" altLang="en-US" dirty="0" smtClean="0">
                <a:solidFill>
                  <a:srgbClr val="FF0000"/>
                </a:solidFill>
                <a:latin typeface="楷体_GB2312" pitchFamily="49" charset="-122"/>
              </a:rPr>
              <a:t>＋</a:t>
            </a:r>
            <a:r>
              <a:rPr lang="en-US" altLang="zh-CN" dirty="0" smtClean="0">
                <a:solidFill>
                  <a:srgbClr val="FF0000"/>
                </a:solidFill>
                <a:latin typeface="楷体_GB2312" pitchFamily="49" charset="-122"/>
              </a:rPr>
              <a:t>a</a:t>
            </a:r>
            <a:r>
              <a:rPr lang="en-US" altLang="zh-CN" baseline="-25000" dirty="0" smtClean="0">
                <a:solidFill>
                  <a:srgbClr val="FF0000"/>
                </a:solidFill>
                <a:latin typeface="楷体_GB2312" pitchFamily="49" charset="-122"/>
              </a:rPr>
              <a:t>2</a:t>
            </a:r>
            <a:r>
              <a:rPr lang="zh-CN" altLang="en-US" dirty="0" smtClean="0">
                <a:solidFill>
                  <a:srgbClr val="FF0000"/>
                </a:solidFill>
                <a:latin typeface="楷体_GB2312" pitchFamily="49" charset="-122"/>
              </a:rPr>
              <a:t>＋</a:t>
            </a:r>
            <a:r>
              <a:rPr lang="en-US" altLang="zh-CN" dirty="0" smtClean="0">
                <a:solidFill>
                  <a:srgbClr val="FF0000"/>
                </a:solidFill>
              </a:rPr>
              <a:t>…</a:t>
            </a:r>
            <a:r>
              <a:rPr lang="zh-CN" altLang="en-US" dirty="0" smtClean="0">
                <a:solidFill>
                  <a:srgbClr val="FF0000"/>
                </a:solidFill>
                <a:latin typeface="楷体_GB2312" pitchFamily="49" charset="-122"/>
              </a:rPr>
              <a:t>＋</a:t>
            </a:r>
            <a:r>
              <a:rPr lang="en-US" altLang="zh-CN" dirty="0" smtClean="0">
                <a:solidFill>
                  <a:srgbClr val="FF0000"/>
                </a:solidFill>
                <a:latin typeface="楷体_GB2312" pitchFamily="49" charset="-122"/>
              </a:rPr>
              <a:t>a</a:t>
            </a:r>
            <a:r>
              <a:rPr lang="en-US" altLang="zh-CN" baseline="-25000" dirty="0" smtClean="0">
                <a:solidFill>
                  <a:srgbClr val="FF0000"/>
                </a:solidFill>
                <a:latin typeface="楷体_GB2312" pitchFamily="49" charset="-122"/>
              </a:rPr>
              <a:t>i-1</a:t>
            </a:r>
          </a:p>
          <a:p>
            <a:pPr lvl="1" eaLnBrk="1" hangingPunct="1">
              <a:lnSpc>
                <a:spcPct val="90000"/>
              </a:lnSpc>
              <a:buFontTx/>
              <a:buNone/>
            </a:pPr>
            <a:r>
              <a:rPr lang="zh-CN" altLang="en-US" dirty="0" smtClean="0">
                <a:solidFill>
                  <a:srgbClr val="000099"/>
                </a:solidFill>
                <a:latin typeface="楷体_GB2312" pitchFamily="49" charset="-122"/>
              </a:rPr>
              <a:t>则称这样的背包问题为超递增背包问题或简单背包问题</a:t>
            </a:r>
          </a:p>
          <a:p>
            <a:pPr lvl="1" eaLnBrk="1" hangingPunct="1">
              <a:lnSpc>
                <a:spcPct val="90000"/>
              </a:lnSpc>
            </a:pPr>
            <a:r>
              <a:rPr lang="zh-CN" altLang="en-US" dirty="0" smtClean="0">
                <a:solidFill>
                  <a:srgbClr val="000099"/>
                </a:solidFill>
                <a:latin typeface="楷体_GB2312" pitchFamily="49" charset="-122"/>
              </a:rPr>
              <a:t>超递增背包问题可在线性时间内求解</a:t>
            </a:r>
          </a:p>
          <a:p>
            <a:pPr lvl="2" eaLnBrk="1" hangingPunct="1">
              <a:lnSpc>
                <a:spcPct val="90000"/>
              </a:lnSpc>
            </a:pPr>
            <a:r>
              <a:rPr lang="zh-CN" altLang="en-US" dirty="0" smtClean="0">
                <a:solidFill>
                  <a:srgbClr val="A50021"/>
                </a:solidFill>
                <a:latin typeface="楷体_GB2312" pitchFamily="49" charset="-122"/>
              </a:rPr>
              <a:t>将</a:t>
            </a:r>
            <a:r>
              <a:rPr lang="en-US" altLang="zh-CN" dirty="0" smtClean="0">
                <a:solidFill>
                  <a:srgbClr val="A50021"/>
                </a:solidFill>
                <a:latin typeface="楷体_GB2312" pitchFamily="49" charset="-122"/>
              </a:rPr>
              <a:t>S</a:t>
            </a:r>
            <a:r>
              <a:rPr lang="zh-CN" altLang="en-US" dirty="0" smtClean="0">
                <a:solidFill>
                  <a:srgbClr val="A50021"/>
                </a:solidFill>
                <a:latin typeface="楷体_GB2312" pitchFamily="49" charset="-122"/>
              </a:rPr>
              <a:t>和序列中最大的数比较，如果</a:t>
            </a:r>
            <a:r>
              <a:rPr lang="en-US" altLang="zh-CN" dirty="0" smtClean="0">
                <a:solidFill>
                  <a:srgbClr val="A50021"/>
                </a:solidFill>
                <a:latin typeface="楷体_GB2312" pitchFamily="49" charset="-122"/>
              </a:rPr>
              <a:t>S</a:t>
            </a:r>
            <a:r>
              <a:rPr lang="zh-CN" altLang="en-US" dirty="0" smtClean="0">
                <a:solidFill>
                  <a:srgbClr val="A50021"/>
                </a:solidFill>
                <a:latin typeface="楷体_GB2312" pitchFamily="49" charset="-122"/>
              </a:rPr>
              <a:t>小于该数，则它不在背包中；如果</a:t>
            </a:r>
            <a:r>
              <a:rPr lang="en-US" altLang="zh-CN" dirty="0" smtClean="0">
                <a:solidFill>
                  <a:srgbClr val="A50021"/>
                </a:solidFill>
                <a:latin typeface="楷体_GB2312" pitchFamily="49" charset="-122"/>
              </a:rPr>
              <a:t>S</a:t>
            </a:r>
            <a:r>
              <a:rPr lang="zh-CN" altLang="en-US" dirty="0" smtClean="0">
                <a:solidFill>
                  <a:srgbClr val="A50021"/>
                </a:solidFill>
                <a:latin typeface="楷体_GB2312" pitchFamily="49" charset="-122"/>
              </a:rPr>
              <a:t>大于该数，则它在背包中，并将</a:t>
            </a:r>
            <a:r>
              <a:rPr lang="en-US" altLang="zh-CN" dirty="0" smtClean="0">
                <a:solidFill>
                  <a:srgbClr val="A50021"/>
                </a:solidFill>
                <a:latin typeface="楷体_GB2312" pitchFamily="49" charset="-122"/>
              </a:rPr>
              <a:t>S</a:t>
            </a:r>
            <a:r>
              <a:rPr lang="zh-CN" altLang="en-US" dirty="0" smtClean="0">
                <a:solidFill>
                  <a:srgbClr val="A50021"/>
                </a:solidFill>
                <a:latin typeface="楷体_GB2312" pitchFamily="49" charset="-122"/>
              </a:rPr>
              <a:t>减去这个数，继续检查序列中的下一个数，重复直到结束。如果</a:t>
            </a:r>
            <a:r>
              <a:rPr lang="en-US" altLang="zh-CN" dirty="0" smtClean="0">
                <a:solidFill>
                  <a:srgbClr val="A50021"/>
                </a:solidFill>
                <a:latin typeface="楷体_GB2312" pitchFamily="49" charset="-122"/>
              </a:rPr>
              <a:t>S</a:t>
            </a:r>
            <a:r>
              <a:rPr lang="zh-CN" altLang="en-US" dirty="0" smtClean="0">
                <a:solidFill>
                  <a:srgbClr val="A50021"/>
                </a:solidFill>
                <a:latin typeface="楷体_GB2312" pitchFamily="49" charset="-122"/>
              </a:rPr>
              <a:t>减为</a:t>
            </a:r>
            <a:r>
              <a:rPr lang="en-US" altLang="zh-CN" dirty="0" smtClean="0">
                <a:solidFill>
                  <a:srgbClr val="A50021"/>
                </a:solidFill>
                <a:latin typeface="楷体_GB2312" pitchFamily="49" charset="-122"/>
              </a:rPr>
              <a:t>0</a:t>
            </a:r>
            <a:r>
              <a:rPr lang="zh-CN" altLang="en-US" dirty="0" smtClean="0">
                <a:solidFill>
                  <a:srgbClr val="A50021"/>
                </a:solidFill>
                <a:latin typeface="楷体_GB2312" pitchFamily="49" charset="-122"/>
              </a:rPr>
              <a:t>，那么有一个解，否则无解。</a:t>
            </a:r>
          </a:p>
        </p:txBody>
      </p:sp>
      <p:sp>
        <p:nvSpPr>
          <p:cNvPr id="28676" name="Rectangle 4"/>
          <p:cNvSpPr>
            <a:spLocks noChangeArrowheads="1"/>
          </p:cNvSpPr>
          <p:nvPr/>
        </p:nvSpPr>
        <p:spPr bwMode="auto">
          <a:xfrm>
            <a:off x="4338638" y="3214688"/>
            <a:ext cx="9144000" cy="0"/>
          </a:xfrm>
          <a:prstGeom prst="rect">
            <a:avLst/>
          </a:prstGeom>
          <a:noFill/>
          <a:ln w="28575">
            <a:noFill/>
            <a:miter lim="800000"/>
            <a:headEnd/>
            <a:tailEnd type="none" w="med" len="lg"/>
          </a:ln>
        </p:spPr>
        <p:txBody>
          <a:bodyPr>
            <a:spAutoFit/>
          </a:bodyPr>
          <a:lstStyle/>
          <a:p>
            <a:endParaRPr lang="zh-CN" altLang="en-US"/>
          </a:p>
        </p:txBody>
      </p:sp>
    </p:spTree>
    <p:extLst>
      <p:ext uri="{BB962C8B-B14F-4D97-AF65-F5344CB8AC3E}">
        <p14:creationId xmlns:p14="http://schemas.microsoft.com/office/powerpoint/2010/main" val="300898366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Merkle-Hellman</a:t>
            </a:r>
            <a:r>
              <a:rPr lang="zh-CN" altLang="en-US" smtClean="0"/>
              <a:t>算法</a:t>
            </a:r>
            <a:endParaRPr lang="zh-CN" altLang="en-US"/>
          </a:p>
        </p:txBody>
      </p:sp>
      <p:sp>
        <p:nvSpPr>
          <p:cNvPr id="3" name="内容占位符 2"/>
          <p:cNvSpPr>
            <a:spLocks noGrp="1"/>
          </p:cNvSpPr>
          <p:nvPr>
            <p:ph idx="1"/>
          </p:nvPr>
        </p:nvSpPr>
        <p:spPr/>
        <p:txBody>
          <a:bodyPr>
            <a:normAutofit/>
          </a:bodyPr>
          <a:lstStyle/>
          <a:p>
            <a:pPr marL="342900" lvl="2" indent="-342900">
              <a:buClr>
                <a:schemeClr val="accent1"/>
              </a:buClr>
              <a:buSzPct val="50000"/>
              <a:buFont typeface="Wingdings 2"/>
              <a:buChar char=""/>
            </a:pPr>
            <a:r>
              <a:rPr lang="zh-CN" altLang="en-US" sz="2800" dirty="0" smtClean="0">
                <a:latin typeface="楷体_GB2312" pitchFamily="49" charset="-122"/>
              </a:rPr>
              <a:t>超递增背包求解示例</a:t>
            </a:r>
            <a:endParaRPr lang="en-US" altLang="zh-CN" sz="2800" dirty="0" smtClean="0">
              <a:latin typeface="楷体_GB2312" pitchFamily="49" charset="-122"/>
            </a:endParaRPr>
          </a:p>
          <a:p>
            <a:pPr marL="800100" lvl="3" indent="-342900">
              <a:buClr>
                <a:schemeClr val="accent1"/>
              </a:buClr>
              <a:buSzPct val="50000"/>
              <a:buFont typeface="Wingdings 2"/>
              <a:buChar char=""/>
            </a:pPr>
            <a:r>
              <a:rPr lang="zh-CN" altLang="en-US" sz="2400" dirty="0" smtClean="0">
                <a:solidFill>
                  <a:srgbClr val="A50021"/>
                </a:solidFill>
                <a:latin typeface="楷体_GB2312" pitchFamily="49" charset="-122"/>
              </a:rPr>
              <a:t>考虑背包序列</a:t>
            </a:r>
            <a:r>
              <a:rPr lang="en-US" altLang="zh-CN" sz="2400" dirty="0" smtClean="0">
                <a:solidFill>
                  <a:srgbClr val="A50021"/>
                </a:solidFill>
                <a:latin typeface="楷体_GB2312" pitchFamily="49" charset="-122"/>
              </a:rPr>
              <a:t>(2,3,6,13,27,52)</a:t>
            </a:r>
            <a:r>
              <a:rPr lang="zh-CN" altLang="en-US" sz="2400" dirty="0" smtClean="0">
                <a:solidFill>
                  <a:srgbClr val="A50021"/>
                </a:solidFill>
                <a:latin typeface="楷体_GB2312" pitchFamily="49" charset="-122"/>
              </a:rPr>
              <a:t>和</a:t>
            </a:r>
            <a:r>
              <a:rPr lang="en-US" altLang="zh-CN" sz="2400" dirty="0" smtClean="0">
                <a:solidFill>
                  <a:srgbClr val="A50021"/>
                </a:solidFill>
                <a:latin typeface="楷体_GB2312" pitchFamily="49" charset="-122"/>
              </a:rPr>
              <a:t>S</a:t>
            </a:r>
            <a:r>
              <a:rPr lang="zh-CN" altLang="en-US" sz="2400" dirty="0" smtClean="0">
                <a:solidFill>
                  <a:srgbClr val="A50021"/>
                </a:solidFill>
                <a:latin typeface="楷体_GB2312" pitchFamily="49" charset="-122"/>
              </a:rPr>
              <a:t>＝</a:t>
            </a:r>
            <a:r>
              <a:rPr lang="en-US" altLang="zh-CN" sz="2400" dirty="0" smtClean="0">
                <a:solidFill>
                  <a:srgbClr val="A50021"/>
                </a:solidFill>
                <a:latin typeface="楷体_GB2312" pitchFamily="49" charset="-122"/>
              </a:rPr>
              <a:t>70</a:t>
            </a:r>
          </a:p>
          <a:p>
            <a:pPr marL="800100" lvl="3" indent="-342900">
              <a:buClr>
                <a:schemeClr val="accent1"/>
              </a:buClr>
              <a:buSzPct val="50000"/>
              <a:buFont typeface="Wingdings 2"/>
              <a:buChar char=""/>
            </a:pPr>
            <a:r>
              <a:rPr lang="en-US" altLang="zh-CN" sz="2400" dirty="0" smtClean="0">
                <a:solidFill>
                  <a:srgbClr val="A50021"/>
                </a:solidFill>
                <a:latin typeface="楷体_GB2312" pitchFamily="49" charset="-122"/>
              </a:rPr>
              <a:t>S&gt;52</a:t>
            </a:r>
            <a:r>
              <a:rPr lang="zh-CN" altLang="en-US" sz="2400" dirty="0" smtClean="0">
                <a:solidFill>
                  <a:srgbClr val="A50021"/>
                </a:solidFill>
                <a:latin typeface="楷体_GB2312" pitchFamily="49" charset="-122"/>
              </a:rPr>
              <a:t>，选中</a:t>
            </a:r>
            <a:r>
              <a:rPr lang="en-US" altLang="zh-CN" sz="2400" dirty="0" smtClean="0">
                <a:solidFill>
                  <a:srgbClr val="A50021"/>
                </a:solidFill>
                <a:latin typeface="楷体_GB2312" pitchFamily="49" charset="-122"/>
              </a:rPr>
              <a:t>52</a:t>
            </a:r>
            <a:r>
              <a:rPr lang="zh-CN" altLang="en-US" sz="2400" dirty="0" smtClean="0">
                <a:solidFill>
                  <a:srgbClr val="A50021"/>
                </a:solidFill>
                <a:latin typeface="楷体_GB2312" pitchFamily="49" charset="-122"/>
              </a:rPr>
              <a:t>，新的</a:t>
            </a:r>
            <a:r>
              <a:rPr lang="en-US" altLang="zh-CN" sz="2400" dirty="0" smtClean="0">
                <a:solidFill>
                  <a:srgbClr val="A50021"/>
                </a:solidFill>
                <a:latin typeface="楷体_GB2312" pitchFamily="49" charset="-122"/>
              </a:rPr>
              <a:t>S=70-52=18</a:t>
            </a:r>
          </a:p>
          <a:p>
            <a:pPr marL="800100" lvl="3" indent="-342900">
              <a:buClr>
                <a:schemeClr val="accent1"/>
              </a:buClr>
              <a:buSzPct val="50000"/>
              <a:buFont typeface="Wingdings 2"/>
              <a:buChar char=""/>
            </a:pPr>
            <a:r>
              <a:rPr lang="en-US" altLang="zh-CN" sz="2400" dirty="0" smtClean="0">
                <a:solidFill>
                  <a:srgbClr val="A50021"/>
                </a:solidFill>
                <a:latin typeface="楷体_GB2312" pitchFamily="49" charset="-122"/>
              </a:rPr>
              <a:t>S&lt;27</a:t>
            </a:r>
            <a:r>
              <a:rPr lang="zh-CN" altLang="en-US" sz="2400" dirty="0" smtClean="0">
                <a:solidFill>
                  <a:srgbClr val="A50021"/>
                </a:solidFill>
                <a:latin typeface="楷体_GB2312" pitchFamily="49" charset="-122"/>
              </a:rPr>
              <a:t>，忽略</a:t>
            </a:r>
            <a:r>
              <a:rPr lang="en-US" altLang="zh-CN" sz="2400" dirty="0" smtClean="0">
                <a:solidFill>
                  <a:srgbClr val="A50021"/>
                </a:solidFill>
                <a:latin typeface="楷体_GB2312" pitchFamily="49" charset="-122"/>
              </a:rPr>
              <a:t>27</a:t>
            </a:r>
          </a:p>
          <a:p>
            <a:pPr marL="800100" lvl="3" indent="-342900">
              <a:buClr>
                <a:schemeClr val="accent1"/>
              </a:buClr>
              <a:buSzPct val="50000"/>
              <a:buFont typeface="Wingdings 2"/>
              <a:buChar char=""/>
            </a:pPr>
            <a:r>
              <a:rPr lang="en-US" altLang="zh-CN" sz="2400" dirty="0" smtClean="0">
                <a:solidFill>
                  <a:srgbClr val="A50021"/>
                </a:solidFill>
                <a:latin typeface="楷体_GB2312" pitchFamily="49" charset="-122"/>
              </a:rPr>
              <a:t>S&gt;13</a:t>
            </a:r>
            <a:r>
              <a:rPr lang="zh-CN" altLang="en-US" sz="2400" dirty="0" smtClean="0">
                <a:solidFill>
                  <a:srgbClr val="A50021"/>
                </a:solidFill>
                <a:latin typeface="楷体_GB2312" pitchFamily="49" charset="-122"/>
              </a:rPr>
              <a:t>，选中</a:t>
            </a:r>
            <a:r>
              <a:rPr lang="en-US" altLang="zh-CN" sz="2400" dirty="0" smtClean="0">
                <a:solidFill>
                  <a:srgbClr val="A50021"/>
                </a:solidFill>
                <a:latin typeface="楷体_GB2312" pitchFamily="49" charset="-122"/>
              </a:rPr>
              <a:t>13</a:t>
            </a:r>
            <a:r>
              <a:rPr lang="zh-CN" altLang="en-US" sz="2400" dirty="0" smtClean="0">
                <a:solidFill>
                  <a:srgbClr val="A50021"/>
                </a:solidFill>
                <a:latin typeface="楷体_GB2312" pitchFamily="49" charset="-122"/>
              </a:rPr>
              <a:t>，新的</a:t>
            </a:r>
            <a:r>
              <a:rPr lang="en-US" altLang="zh-CN" sz="2400" dirty="0" smtClean="0">
                <a:solidFill>
                  <a:srgbClr val="A50021"/>
                </a:solidFill>
                <a:latin typeface="楷体_GB2312" pitchFamily="49" charset="-122"/>
              </a:rPr>
              <a:t>S=18-13=5</a:t>
            </a:r>
          </a:p>
          <a:p>
            <a:pPr marL="800100" lvl="3" indent="-342900">
              <a:buClr>
                <a:schemeClr val="accent1"/>
              </a:buClr>
              <a:buSzPct val="50000"/>
              <a:buFont typeface="Wingdings 2"/>
              <a:buChar char=""/>
            </a:pPr>
            <a:r>
              <a:rPr lang="en-US" altLang="zh-CN" sz="2400" dirty="0" smtClean="0">
                <a:solidFill>
                  <a:srgbClr val="A50021"/>
                </a:solidFill>
                <a:latin typeface="楷体_GB2312" pitchFamily="49" charset="-122"/>
              </a:rPr>
              <a:t>S&lt;6</a:t>
            </a:r>
            <a:r>
              <a:rPr lang="zh-CN" altLang="en-US" sz="2400" dirty="0" smtClean="0">
                <a:solidFill>
                  <a:srgbClr val="A50021"/>
                </a:solidFill>
                <a:latin typeface="楷体_GB2312" pitchFamily="49" charset="-122"/>
              </a:rPr>
              <a:t>，忽略</a:t>
            </a:r>
            <a:r>
              <a:rPr lang="en-US" altLang="zh-CN" sz="2400" dirty="0" smtClean="0">
                <a:solidFill>
                  <a:srgbClr val="A50021"/>
                </a:solidFill>
                <a:latin typeface="楷体_GB2312" pitchFamily="49" charset="-122"/>
              </a:rPr>
              <a:t>6</a:t>
            </a:r>
          </a:p>
          <a:p>
            <a:pPr marL="800100" lvl="3" indent="-342900">
              <a:buClr>
                <a:schemeClr val="accent1"/>
              </a:buClr>
              <a:buSzPct val="50000"/>
              <a:buFont typeface="Wingdings 2"/>
              <a:buChar char=""/>
            </a:pPr>
            <a:r>
              <a:rPr lang="en-US" altLang="zh-CN" sz="2400" dirty="0" smtClean="0">
                <a:solidFill>
                  <a:srgbClr val="A50021"/>
                </a:solidFill>
                <a:latin typeface="楷体_GB2312" pitchFamily="49" charset="-122"/>
              </a:rPr>
              <a:t>S&gt;3</a:t>
            </a:r>
            <a:r>
              <a:rPr lang="zh-CN" altLang="en-US" sz="2400" dirty="0" smtClean="0">
                <a:solidFill>
                  <a:srgbClr val="A50021"/>
                </a:solidFill>
                <a:latin typeface="楷体_GB2312" pitchFamily="49" charset="-122"/>
              </a:rPr>
              <a:t>，选中</a:t>
            </a:r>
            <a:r>
              <a:rPr lang="en-US" altLang="zh-CN" sz="2400" dirty="0" smtClean="0">
                <a:solidFill>
                  <a:srgbClr val="A50021"/>
                </a:solidFill>
                <a:latin typeface="楷体_GB2312" pitchFamily="49" charset="-122"/>
              </a:rPr>
              <a:t>3</a:t>
            </a:r>
            <a:r>
              <a:rPr lang="zh-CN" altLang="en-US" sz="2400" dirty="0" smtClean="0">
                <a:solidFill>
                  <a:srgbClr val="A50021"/>
                </a:solidFill>
                <a:latin typeface="楷体_GB2312" pitchFamily="49" charset="-122"/>
              </a:rPr>
              <a:t>，新的</a:t>
            </a:r>
            <a:r>
              <a:rPr lang="en-US" altLang="zh-CN" sz="2400" dirty="0" smtClean="0">
                <a:solidFill>
                  <a:srgbClr val="A50021"/>
                </a:solidFill>
                <a:latin typeface="楷体_GB2312" pitchFamily="49" charset="-122"/>
              </a:rPr>
              <a:t>S=5-3=2</a:t>
            </a:r>
          </a:p>
          <a:p>
            <a:pPr marL="800100" lvl="3" indent="-342900">
              <a:buClr>
                <a:schemeClr val="accent1"/>
              </a:buClr>
              <a:buSzPct val="50000"/>
              <a:buFont typeface="Wingdings 2"/>
              <a:buChar char=""/>
            </a:pPr>
            <a:r>
              <a:rPr lang="zh-CN" altLang="en-US" sz="2400" dirty="0" smtClean="0">
                <a:solidFill>
                  <a:srgbClr val="A50021"/>
                </a:solidFill>
                <a:latin typeface="楷体_GB2312" pitchFamily="49" charset="-122"/>
              </a:rPr>
              <a:t>选中</a:t>
            </a:r>
            <a:r>
              <a:rPr lang="en-US" altLang="zh-CN" sz="2400" dirty="0" smtClean="0">
                <a:solidFill>
                  <a:srgbClr val="A50021"/>
                </a:solidFill>
                <a:latin typeface="楷体_GB2312" pitchFamily="49" charset="-122"/>
              </a:rPr>
              <a:t>2</a:t>
            </a:r>
          </a:p>
          <a:p>
            <a:pPr marL="800100" lvl="3" indent="-342900">
              <a:buClr>
                <a:schemeClr val="accent1"/>
              </a:buClr>
              <a:buSzPct val="50000"/>
              <a:buFont typeface="Wingdings 2"/>
              <a:buChar char=""/>
            </a:pPr>
            <a:r>
              <a:rPr lang="zh-CN" altLang="en-US" sz="2400" dirty="0" smtClean="0">
                <a:solidFill>
                  <a:srgbClr val="A50021"/>
                </a:solidFill>
                <a:latin typeface="楷体_GB2312" pitchFamily="49" charset="-122"/>
              </a:rPr>
              <a:t>得到解为</a:t>
            </a:r>
            <a:r>
              <a:rPr lang="en-US" altLang="zh-CN" sz="2400" dirty="0" smtClean="0">
                <a:solidFill>
                  <a:srgbClr val="A50021"/>
                </a:solidFill>
                <a:latin typeface="楷体_GB2312" pitchFamily="49" charset="-122"/>
              </a:rPr>
              <a:t>2+3+13+52=70</a:t>
            </a:r>
          </a:p>
          <a:p>
            <a:pPr marL="342900" lvl="2" indent="-342900">
              <a:buClr>
                <a:schemeClr val="accent1"/>
              </a:buClr>
              <a:buSzPct val="50000"/>
              <a:buFont typeface="Wingdings 2"/>
              <a:buChar char=""/>
            </a:pPr>
            <a:r>
              <a:rPr lang="zh-CN" altLang="en-US" sz="2800" dirty="0" smtClean="0">
                <a:latin typeface="楷体_GB2312" pitchFamily="49" charset="-122"/>
              </a:rPr>
              <a:t>算法复杂度为</a:t>
            </a:r>
            <a:r>
              <a:rPr lang="en-US" altLang="zh-CN" sz="2800" dirty="0" smtClean="0">
                <a:latin typeface="楷体_GB2312" pitchFamily="49" charset="-122"/>
              </a:rPr>
              <a:t>O(n)</a:t>
            </a:r>
          </a:p>
        </p:txBody>
      </p:sp>
    </p:spTree>
    <p:extLst>
      <p:ext uri="{BB962C8B-B14F-4D97-AF65-F5344CB8AC3E}">
        <p14:creationId xmlns:p14="http://schemas.microsoft.com/office/powerpoint/2010/main" val="18559051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smtClean="0"/>
              <a:t>Merkle-Hellman</a:t>
            </a:r>
            <a:r>
              <a:rPr lang="zh-CN" altLang="en-US" smtClean="0"/>
              <a:t>算法</a:t>
            </a:r>
          </a:p>
        </p:txBody>
      </p:sp>
      <p:sp>
        <p:nvSpPr>
          <p:cNvPr id="29699" name="Rectangle 3"/>
          <p:cNvSpPr>
            <a:spLocks noGrp="1" noChangeArrowheads="1"/>
          </p:cNvSpPr>
          <p:nvPr>
            <p:ph type="body" idx="1"/>
          </p:nvPr>
        </p:nvSpPr>
        <p:spPr>
          <a:xfrm>
            <a:off x="533400" y="1676400"/>
            <a:ext cx="8077200" cy="4114800"/>
          </a:xfrm>
        </p:spPr>
        <p:txBody>
          <a:bodyPr/>
          <a:lstStyle/>
          <a:p>
            <a:pPr eaLnBrk="1" hangingPunct="1"/>
            <a:r>
              <a:rPr lang="en-US" altLang="zh-CN" dirty="0" err="1" smtClean="0">
                <a:latin typeface="楷体_GB2312" pitchFamily="49" charset="-122"/>
              </a:rPr>
              <a:t>Merkle</a:t>
            </a:r>
            <a:r>
              <a:rPr lang="en-US" altLang="zh-CN" dirty="0" smtClean="0">
                <a:latin typeface="楷体_GB2312" pitchFamily="49" charset="-122"/>
              </a:rPr>
              <a:t>-Hellman</a:t>
            </a:r>
            <a:r>
              <a:rPr lang="zh-CN" altLang="en-US" dirty="0" smtClean="0">
                <a:latin typeface="楷体_GB2312" pitchFamily="49" charset="-122"/>
              </a:rPr>
              <a:t>算法的秘诀</a:t>
            </a:r>
          </a:p>
          <a:p>
            <a:pPr lvl="1" eaLnBrk="1" hangingPunct="1"/>
            <a:r>
              <a:rPr lang="zh-CN" altLang="en-US" dirty="0" smtClean="0">
                <a:solidFill>
                  <a:srgbClr val="000099"/>
                </a:solidFill>
                <a:latin typeface="楷体_GB2312" pitchFamily="49" charset="-122"/>
              </a:rPr>
              <a:t>将消息分组编码为背包问题的解，消息的分组长度等于背包向量的长度，密文就是和值</a:t>
            </a:r>
          </a:p>
          <a:p>
            <a:pPr lvl="1" eaLnBrk="1" hangingPunct="1">
              <a:buFontTx/>
              <a:buNone/>
            </a:pPr>
            <a:r>
              <a:rPr lang="zh-CN" altLang="en-US" sz="2400" dirty="0" smtClean="0">
                <a:solidFill>
                  <a:srgbClr val="A50021"/>
                </a:solidFill>
                <a:latin typeface="楷体_GB2312" pitchFamily="49" charset="-122"/>
              </a:rPr>
              <a:t>  明文</a:t>
            </a:r>
            <a:r>
              <a:rPr lang="en-US" altLang="zh-CN" sz="2400" dirty="0" smtClean="0">
                <a:solidFill>
                  <a:srgbClr val="A50021"/>
                </a:solidFill>
                <a:latin typeface="楷体_GB2312" pitchFamily="49" charset="-122"/>
              </a:rPr>
              <a:t>1  1  1  0  0  1     0  1  1  0  0  0</a:t>
            </a:r>
          </a:p>
          <a:p>
            <a:pPr lvl="1" eaLnBrk="1" hangingPunct="1">
              <a:buFontTx/>
              <a:buNone/>
            </a:pPr>
            <a:r>
              <a:rPr lang="en-US" altLang="zh-CN" sz="2400" dirty="0" smtClean="0">
                <a:solidFill>
                  <a:srgbClr val="A50021"/>
                </a:solidFill>
                <a:latin typeface="楷体_GB2312" pitchFamily="49" charset="-122"/>
              </a:rPr>
              <a:t>  </a:t>
            </a:r>
            <a:r>
              <a:rPr lang="zh-CN" altLang="en-US" sz="2400" dirty="0" smtClean="0">
                <a:solidFill>
                  <a:srgbClr val="A50021"/>
                </a:solidFill>
                <a:latin typeface="楷体_GB2312" pitchFamily="49" charset="-122"/>
              </a:rPr>
              <a:t>背包</a:t>
            </a:r>
            <a:r>
              <a:rPr lang="en-US" altLang="zh-CN" sz="2400" dirty="0" smtClean="0">
                <a:solidFill>
                  <a:srgbClr val="A50021"/>
                </a:solidFill>
                <a:latin typeface="楷体_GB2312" pitchFamily="49" charset="-122"/>
              </a:rPr>
              <a:t>1  5  6 11 14 20     1  5  6 11 14 20 </a:t>
            </a:r>
          </a:p>
          <a:p>
            <a:pPr lvl="1" eaLnBrk="1" hangingPunct="1">
              <a:buFontTx/>
              <a:buNone/>
            </a:pPr>
            <a:r>
              <a:rPr lang="en-US" altLang="zh-CN" sz="2400" dirty="0" smtClean="0">
                <a:solidFill>
                  <a:srgbClr val="A50021"/>
                </a:solidFill>
                <a:latin typeface="楷体_GB2312" pitchFamily="49" charset="-122"/>
              </a:rPr>
              <a:t>  </a:t>
            </a:r>
            <a:r>
              <a:rPr lang="zh-CN" altLang="en-US" sz="2400" dirty="0" smtClean="0">
                <a:solidFill>
                  <a:srgbClr val="A50021"/>
                </a:solidFill>
                <a:latin typeface="楷体_GB2312" pitchFamily="49" charset="-122"/>
              </a:rPr>
              <a:t>密文</a:t>
            </a:r>
            <a:r>
              <a:rPr lang="en-US" altLang="zh-CN" sz="2400" dirty="0" smtClean="0">
                <a:solidFill>
                  <a:srgbClr val="A50021"/>
                </a:solidFill>
                <a:latin typeface="楷体_GB2312" pitchFamily="49" charset="-122"/>
              </a:rPr>
              <a:t>1</a:t>
            </a:r>
            <a:r>
              <a:rPr lang="zh-CN" altLang="en-US" sz="2400" dirty="0" smtClean="0">
                <a:solidFill>
                  <a:srgbClr val="A50021"/>
                </a:solidFill>
                <a:latin typeface="楷体_GB2312" pitchFamily="49" charset="-122"/>
              </a:rPr>
              <a:t>＋</a:t>
            </a:r>
            <a:r>
              <a:rPr lang="en-US" altLang="zh-CN" sz="2400" dirty="0" smtClean="0">
                <a:solidFill>
                  <a:srgbClr val="A50021"/>
                </a:solidFill>
                <a:latin typeface="楷体_GB2312" pitchFamily="49" charset="-122"/>
              </a:rPr>
              <a:t>5</a:t>
            </a:r>
            <a:r>
              <a:rPr lang="zh-CN" altLang="en-US" sz="2400" dirty="0" smtClean="0">
                <a:solidFill>
                  <a:srgbClr val="A50021"/>
                </a:solidFill>
                <a:latin typeface="楷体_GB2312" pitchFamily="49" charset="-122"/>
              </a:rPr>
              <a:t>＋</a:t>
            </a:r>
            <a:r>
              <a:rPr lang="en-US" altLang="zh-CN" sz="2400" dirty="0" smtClean="0">
                <a:solidFill>
                  <a:srgbClr val="A50021"/>
                </a:solidFill>
                <a:latin typeface="楷体_GB2312" pitchFamily="49" charset="-122"/>
              </a:rPr>
              <a:t>6</a:t>
            </a:r>
            <a:r>
              <a:rPr lang="zh-CN" altLang="en-US" sz="2400" dirty="0" smtClean="0">
                <a:solidFill>
                  <a:srgbClr val="A50021"/>
                </a:solidFill>
                <a:latin typeface="楷体_GB2312" pitchFamily="49" charset="-122"/>
              </a:rPr>
              <a:t>＋</a:t>
            </a:r>
            <a:r>
              <a:rPr lang="en-US" altLang="zh-CN" sz="2400" dirty="0" smtClean="0">
                <a:solidFill>
                  <a:srgbClr val="A50021"/>
                </a:solidFill>
                <a:latin typeface="楷体_GB2312" pitchFamily="49" charset="-122"/>
              </a:rPr>
              <a:t>20</a:t>
            </a:r>
            <a:r>
              <a:rPr lang="zh-CN" altLang="en-US" sz="2400" dirty="0" smtClean="0">
                <a:solidFill>
                  <a:srgbClr val="A50021"/>
                </a:solidFill>
                <a:latin typeface="楷体_GB2312" pitchFamily="49" charset="-122"/>
              </a:rPr>
              <a:t>＝</a:t>
            </a:r>
            <a:r>
              <a:rPr lang="en-US" altLang="zh-CN" sz="2400" dirty="0" smtClean="0">
                <a:solidFill>
                  <a:srgbClr val="A50021"/>
                </a:solidFill>
                <a:latin typeface="楷体_GB2312" pitchFamily="49" charset="-122"/>
              </a:rPr>
              <a:t>32      5</a:t>
            </a:r>
            <a:r>
              <a:rPr lang="zh-CN" altLang="en-US" sz="2400" dirty="0" smtClean="0">
                <a:solidFill>
                  <a:srgbClr val="A50021"/>
                </a:solidFill>
                <a:latin typeface="楷体_GB2312" pitchFamily="49" charset="-122"/>
              </a:rPr>
              <a:t>＋</a:t>
            </a:r>
            <a:r>
              <a:rPr lang="en-US" altLang="zh-CN" sz="2400" dirty="0" smtClean="0">
                <a:solidFill>
                  <a:srgbClr val="A50021"/>
                </a:solidFill>
                <a:latin typeface="楷体_GB2312" pitchFamily="49" charset="-122"/>
              </a:rPr>
              <a:t>6</a:t>
            </a:r>
            <a:r>
              <a:rPr lang="zh-CN" altLang="en-US" sz="2400" dirty="0" smtClean="0">
                <a:solidFill>
                  <a:srgbClr val="A50021"/>
                </a:solidFill>
                <a:latin typeface="楷体_GB2312" pitchFamily="49" charset="-122"/>
              </a:rPr>
              <a:t>＝</a:t>
            </a:r>
            <a:r>
              <a:rPr lang="en-US" altLang="zh-CN" sz="2400" dirty="0" smtClean="0">
                <a:solidFill>
                  <a:srgbClr val="A50021"/>
                </a:solidFill>
                <a:latin typeface="楷体_GB2312" pitchFamily="49" charset="-122"/>
              </a:rPr>
              <a:t>11</a:t>
            </a:r>
          </a:p>
          <a:p>
            <a:pPr lvl="1" eaLnBrk="1" hangingPunct="1"/>
            <a:r>
              <a:rPr lang="zh-CN" altLang="en-US" dirty="0" smtClean="0">
                <a:solidFill>
                  <a:srgbClr val="000099"/>
                </a:solidFill>
                <a:latin typeface="楷体_GB2312" pitchFamily="49" charset="-122"/>
              </a:rPr>
              <a:t>公开密钥使用难解的背包问题，私人密钥使用易解的背包问题</a:t>
            </a:r>
          </a:p>
        </p:txBody>
      </p:sp>
    </p:spTree>
    <p:extLst>
      <p:ext uri="{BB962C8B-B14F-4D97-AF65-F5344CB8AC3E}">
        <p14:creationId xmlns:p14="http://schemas.microsoft.com/office/powerpoint/2010/main" val="21174692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t>Merkle-Hellman</a:t>
            </a:r>
            <a:r>
              <a:rPr lang="zh-CN" altLang="en-US" smtClean="0"/>
              <a:t>算法</a:t>
            </a:r>
          </a:p>
        </p:txBody>
      </p:sp>
      <p:sp>
        <p:nvSpPr>
          <p:cNvPr id="30723" name="Rectangle 3"/>
          <p:cNvSpPr>
            <a:spLocks noGrp="1" noChangeArrowheads="1"/>
          </p:cNvSpPr>
          <p:nvPr>
            <p:ph type="body" idx="1"/>
          </p:nvPr>
        </p:nvSpPr>
        <p:spPr>
          <a:xfrm>
            <a:off x="533400" y="1828800"/>
            <a:ext cx="8305800" cy="4480520"/>
          </a:xfrm>
        </p:spPr>
        <p:txBody>
          <a:bodyPr>
            <a:normAutofit/>
          </a:bodyPr>
          <a:lstStyle/>
          <a:p>
            <a:pPr eaLnBrk="1" hangingPunct="1"/>
            <a:r>
              <a:rPr lang="en-US" altLang="zh-CN" smtClean="0">
                <a:latin typeface="楷体_GB2312" pitchFamily="49" charset="-122"/>
              </a:rPr>
              <a:t>Merkle-Hellman</a:t>
            </a:r>
            <a:r>
              <a:rPr lang="zh-CN" altLang="en-US" smtClean="0">
                <a:latin typeface="楷体_GB2312" pitchFamily="49" charset="-122"/>
              </a:rPr>
              <a:t>算法的描述</a:t>
            </a:r>
          </a:p>
          <a:p>
            <a:pPr lvl="1" eaLnBrk="1" hangingPunct="1"/>
            <a:r>
              <a:rPr lang="zh-CN" altLang="en-US" smtClean="0">
                <a:solidFill>
                  <a:srgbClr val="000099"/>
                </a:solidFill>
                <a:latin typeface="楷体_GB2312" pitchFamily="49" charset="-122"/>
              </a:rPr>
              <a:t>生成密钥</a:t>
            </a:r>
          </a:p>
          <a:p>
            <a:pPr lvl="2" eaLnBrk="1" hangingPunct="1"/>
            <a:r>
              <a:rPr lang="zh-CN" altLang="en-US" smtClean="0">
                <a:solidFill>
                  <a:srgbClr val="A50021"/>
                </a:solidFill>
                <a:latin typeface="楷体_GB2312" pitchFamily="49" charset="-122"/>
              </a:rPr>
              <a:t>取一个简单背包向量</a:t>
            </a:r>
            <a:r>
              <a:rPr lang="en-US" altLang="zh-CN" smtClean="0">
                <a:solidFill>
                  <a:srgbClr val="A50021"/>
                </a:solidFill>
                <a:latin typeface="楷体_GB2312" pitchFamily="49" charset="-122"/>
              </a:rPr>
              <a:t>A</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(a</a:t>
            </a:r>
            <a:r>
              <a:rPr lang="en-US" altLang="zh-CN" baseline="-25000" smtClean="0">
                <a:solidFill>
                  <a:srgbClr val="A50021"/>
                </a:solidFill>
                <a:latin typeface="楷体_GB2312" pitchFamily="49" charset="-122"/>
              </a:rPr>
              <a:t>1</a:t>
            </a:r>
            <a:r>
              <a:rPr lang="en-US" altLang="zh-CN" smtClean="0">
                <a:solidFill>
                  <a:srgbClr val="A50021"/>
                </a:solidFill>
                <a:latin typeface="楷体_GB2312" pitchFamily="49" charset="-122"/>
              </a:rPr>
              <a:t>,a</a:t>
            </a:r>
            <a:r>
              <a:rPr lang="en-US" altLang="zh-CN" baseline="-25000" smtClean="0">
                <a:solidFill>
                  <a:srgbClr val="A50021"/>
                </a:solidFill>
                <a:latin typeface="楷体_GB2312" pitchFamily="49" charset="-122"/>
              </a:rPr>
              <a:t>2</a:t>
            </a:r>
            <a:r>
              <a:rPr lang="en-US" altLang="zh-CN" smtClean="0">
                <a:solidFill>
                  <a:srgbClr val="A50021"/>
                </a:solidFill>
                <a:latin typeface="楷体_GB2312" pitchFamily="49" charset="-122"/>
              </a:rPr>
              <a:t>,</a:t>
            </a:r>
            <a:r>
              <a:rPr lang="en-US" altLang="zh-CN" smtClean="0">
                <a:solidFill>
                  <a:srgbClr val="A50021"/>
                </a:solidFill>
              </a:rPr>
              <a:t>…</a:t>
            </a:r>
            <a:r>
              <a:rPr lang="en-US" altLang="zh-CN" smtClean="0">
                <a:solidFill>
                  <a:srgbClr val="A50021"/>
                </a:solidFill>
                <a:latin typeface="楷体_GB2312" pitchFamily="49" charset="-122"/>
              </a:rPr>
              <a:t>,a</a:t>
            </a:r>
            <a:r>
              <a:rPr lang="en-US" altLang="zh-CN" baseline="-25000" smtClean="0">
                <a:solidFill>
                  <a:srgbClr val="A50021"/>
                </a:solidFill>
                <a:latin typeface="楷体_GB2312" pitchFamily="49" charset="-122"/>
              </a:rPr>
              <a:t>n</a:t>
            </a:r>
            <a:r>
              <a:rPr lang="en-US" altLang="zh-CN" smtClean="0">
                <a:solidFill>
                  <a:srgbClr val="A50021"/>
                </a:solidFill>
                <a:latin typeface="楷体_GB2312" pitchFamily="49" charset="-122"/>
              </a:rPr>
              <a:t>)</a:t>
            </a:r>
            <a:endParaRPr lang="zh-CN" altLang="en-US" smtClean="0">
              <a:solidFill>
                <a:srgbClr val="A50021"/>
              </a:solidFill>
              <a:latin typeface="楷体_GB2312" pitchFamily="49" charset="-122"/>
            </a:endParaRPr>
          </a:p>
          <a:p>
            <a:pPr lvl="2" eaLnBrk="1" hangingPunct="1"/>
            <a:r>
              <a:rPr lang="zh-CN" altLang="en-US" smtClean="0">
                <a:solidFill>
                  <a:srgbClr val="A50021"/>
                </a:solidFill>
                <a:latin typeface="楷体_GB2312" pitchFamily="49" charset="-122"/>
              </a:rPr>
              <a:t>任意选择一个模数</a:t>
            </a:r>
            <a:r>
              <a:rPr lang="en-US" altLang="zh-CN" smtClean="0">
                <a:solidFill>
                  <a:srgbClr val="A50021"/>
                </a:solidFill>
                <a:latin typeface="楷体_GB2312" pitchFamily="49" charset="-122"/>
              </a:rPr>
              <a:t>m &gt; a</a:t>
            </a:r>
            <a:r>
              <a:rPr lang="en-US" altLang="zh-CN" baseline="-25000" smtClean="0">
                <a:solidFill>
                  <a:srgbClr val="A50021"/>
                </a:solidFill>
                <a:latin typeface="楷体_GB2312" pitchFamily="49" charset="-122"/>
              </a:rPr>
              <a:t>1</a:t>
            </a:r>
            <a:r>
              <a:rPr lang="en-US" altLang="zh-CN" smtClean="0">
                <a:solidFill>
                  <a:srgbClr val="A50021"/>
                </a:solidFill>
                <a:latin typeface="楷体_GB2312" pitchFamily="49" charset="-122"/>
              </a:rPr>
              <a:t>+a</a:t>
            </a:r>
            <a:r>
              <a:rPr lang="en-US" altLang="zh-CN" baseline="-25000" smtClean="0">
                <a:solidFill>
                  <a:srgbClr val="A50021"/>
                </a:solidFill>
                <a:latin typeface="楷体_GB2312" pitchFamily="49" charset="-122"/>
              </a:rPr>
              <a:t>2</a:t>
            </a:r>
            <a:r>
              <a:rPr lang="en-US" altLang="zh-CN" smtClean="0">
                <a:solidFill>
                  <a:srgbClr val="A50021"/>
                </a:solidFill>
                <a:latin typeface="楷体_GB2312" pitchFamily="49" charset="-122"/>
              </a:rPr>
              <a:t>+</a:t>
            </a:r>
            <a:r>
              <a:rPr lang="en-US" altLang="zh-CN" smtClean="0">
                <a:solidFill>
                  <a:srgbClr val="A50021"/>
                </a:solidFill>
              </a:rPr>
              <a:t>…</a:t>
            </a:r>
            <a:r>
              <a:rPr lang="en-US" altLang="zh-CN" smtClean="0">
                <a:solidFill>
                  <a:srgbClr val="A50021"/>
                </a:solidFill>
                <a:latin typeface="楷体_GB2312" pitchFamily="49" charset="-122"/>
              </a:rPr>
              <a:t>+a</a:t>
            </a:r>
            <a:r>
              <a:rPr lang="en-US" altLang="zh-CN" baseline="-25000" smtClean="0">
                <a:solidFill>
                  <a:srgbClr val="A50021"/>
                </a:solidFill>
                <a:latin typeface="楷体_GB2312" pitchFamily="49" charset="-122"/>
              </a:rPr>
              <a:t>n</a:t>
            </a:r>
          </a:p>
          <a:p>
            <a:pPr lvl="2" eaLnBrk="1" hangingPunct="1"/>
            <a:r>
              <a:rPr lang="zh-CN" altLang="en-US" smtClean="0">
                <a:solidFill>
                  <a:srgbClr val="A50021"/>
                </a:solidFill>
                <a:latin typeface="楷体_GB2312" pitchFamily="49" charset="-122"/>
              </a:rPr>
              <a:t>任意选择一个和</a:t>
            </a:r>
            <a:r>
              <a:rPr lang="en-US" altLang="zh-CN" smtClean="0">
                <a:solidFill>
                  <a:srgbClr val="A50021"/>
                </a:solidFill>
                <a:latin typeface="楷体_GB2312" pitchFamily="49" charset="-122"/>
              </a:rPr>
              <a:t>m</a:t>
            </a:r>
            <a:r>
              <a:rPr lang="zh-CN" altLang="en-US" smtClean="0">
                <a:solidFill>
                  <a:srgbClr val="A50021"/>
                </a:solidFill>
                <a:latin typeface="楷体_GB2312" pitchFamily="49" charset="-122"/>
              </a:rPr>
              <a:t>互素的数</a:t>
            </a:r>
            <a:r>
              <a:rPr lang="en-US" altLang="zh-CN" smtClean="0">
                <a:solidFill>
                  <a:srgbClr val="A50021"/>
                </a:solidFill>
                <a:latin typeface="楷体_GB2312" pitchFamily="49" charset="-122"/>
              </a:rPr>
              <a:t>w</a:t>
            </a:r>
            <a:r>
              <a:rPr lang="zh-CN" altLang="en-US" smtClean="0">
                <a:solidFill>
                  <a:srgbClr val="A50021"/>
                </a:solidFill>
                <a:latin typeface="楷体_GB2312" pitchFamily="49" charset="-122"/>
              </a:rPr>
              <a:t>，计算</a:t>
            </a:r>
          </a:p>
          <a:p>
            <a:pPr lvl="2" eaLnBrk="1" hangingPunct="1">
              <a:buFontTx/>
              <a:buNone/>
            </a:pPr>
            <a:r>
              <a:rPr lang="zh-CN" altLang="en-US" smtClean="0">
                <a:solidFill>
                  <a:srgbClr val="A50021"/>
                </a:solidFill>
                <a:latin typeface="楷体_GB2312" pitchFamily="49" charset="-122"/>
              </a:rPr>
              <a:t>     </a:t>
            </a:r>
            <a:r>
              <a:rPr lang="en-US" altLang="zh-CN" smtClean="0">
                <a:solidFill>
                  <a:srgbClr val="FF0000"/>
                </a:solidFill>
                <a:latin typeface="楷体_GB2312" pitchFamily="49" charset="-122"/>
              </a:rPr>
              <a:t>a</a:t>
            </a:r>
            <a:r>
              <a:rPr lang="en-US" altLang="zh-CN" baseline="-25000" smtClean="0">
                <a:solidFill>
                  <a:srgbClr val="FF0000"/>
                </a:solidFill>
                <a:latin typeface="楷体_GB2312" pitchFamily="49" charset="-122"/>
              </a:rPr>
              <a:t>i</a:t>
            </a:r>
            <a:r>
              <a:rPr lang="en-US" altLang="zh-CN" smtClean="0">
                <a:solidFill>
                  <a:srgbClr val="FF0000"/>
                </a:solidFill>
              </a:rPr>
              <a:t>’</a:t>
            </a:r>
            <a:r>
              <a:rPr lang="zh-CN" altLang="en-US" smtClean="0">
                <a:solidFill>
                  <a:srgbClr val="FF0000"/>
                </a:solidFill>
                <a:latin typeface="楷体_GB2312" pitchFamily="49" charset="-122"/>
              </a:rPr>
              <a:t>＝</a:t>
            </a:r>
            <a:r>
              <a:rPr lang="en-US" altLang="zh-CN" smtClean="0">
                <a:solidFill>
                  <a:srgbClr val="FF0000"/>
                </a:solidFill>
                <a:latin typeface="楷体_GB2312" pitchFamily="49" charset="-122"/>
              </a:rPr>
              <a:t>wa</a:t>
            </a:r>
            <a:r>
              <a:rPr lang="en-US" altLang="zh-CN" baseline="-25000" smtClean="0">
                <a:solidFill>
                  <a:srgbClr val="FF0000"/>
                </a:solidFill>
                <a:latin typeface="楷体_GB2312" pitchFamily="49" charset="-122"/>
              </a:rPr>
              <a:t>i</a:t>
            </a:r>
            <a:r>
              <a:rPr lang="en-US" altLang="zh-CN" smtClean="0">
                <a:solidFill>
                  <a:srgbClr val="FF0000"/>
                </a:solidFill>
                <a:latin typeface="楷体_GB2312" pitchFamily="49" charset="-122"/>
              </a:rPr>
              <a:t> mod m</a:t>
            </a:r>
            <a:r>
              <a:rPr lang="en-US" altLang="zh-CN" smtClean="0">
                <a:solidFill>
                  <a:srgbClr val="A50021"/>
                </a:solidFill>
                <a:latin typeface="楷体_GB2312" pitchFamily="49" charset="-122"/>
              </a:rPr>
              <a:t> (i=1,</a:t>
            </a:r>
            <a:r>
              <a:rPr lang="en-US" altLang="zh-CN" smtClean="0">
                <a:solidFill>
                  <a:srgbClr val="A50021"/>
                </a:solidFill>
              </a:rPr>
              <a:t>…</a:t>
            </a:r>
            <a:r>
              <a:rPr lang="en-US" altLang="zh-CN" smtClean="0">
                <a:solidFill>
                  <a:srgbClr val="A50021"/>
                </a:solidFill>
                <a:latin typeface="楷体_GB2312" pitchFamily="49" charset="-122"/>
              </a:rPr>
              <a:t>,n)</a:t>
            </a:r>
          </a:p>
          <a:p>
            <a:pPr lvl="2"/>
            <a:r>
              <a:rPr lang="zh-CN" altLang="en-US" smtClean="0">
                <a:solidFill>
                  <a:srgbClr val="A50021"/>
                </a:solidFill>
                <a:latin typeface="楷体_GB2312" pitchFamily="49" charset="-122"/>
              </a:rPr>
              <a:t>这样得到的背包向量</a:t>
            </a:r>
            <a:r>
              <a:rPr lang="en-US" altLang="zh-CN" smtClean="0">
                <a:solidFill>
                  <a:srgbClr val="A50021"/>
                </a:solidFill>
                <a:latin typeface="楷体_GB2312" pitchFamily="49" charset="-122"/>
              </a:rPr>
              <a:t>A</a:t>
            </a:r>
            <a:r>
              <a:rPr lang="en-US" altLang="zh-CN" smtClean="0">
                <a:solidFill>
                  <a:srgbClr val="A50021"/>
                </a:solidFill>
              </a:rPr>
              <a:t>’ =</a:t>
            </a:r>
            <a:r>
              <a:rPr lang="en-US" altLang="zh-CN" smtClean="0">
                <a:solidFill>
                  <a:srgbClr val="A50021"/>
                </a:solidFill>
                <a:latin typeface="楷体_GB2312" pitchFamily="49" charset="-122"/>
              </a:rPr>
              <a:t>(a</a:t>
            </a:r>
            <a:r>
              <a:rPr lang="en-US" altLang="zh-CN" baseline="-25000" smtClean="0">
                <a:solidFill>
                  <a:srgbClr val="A50021"/>
                </a:solidFill>
                <a:latin typeface="楷体_GB2312" pitchFamily="49" charset="-122"/>
              </a:rPr>
              <a:t>1</a:t>
            </a:r>
            <a:r>
              <a:rPr lang="en-US" altLang="zh-CN" smtClean="0">
                <a:solidFill>
                  <a:srgbClr val="A50021"/>
                </a:solidFill>
              </a:rPr>
              <a:t>’</a:t>
            </a:r>
            <a:r>
              <a:rPr lang="en-US" altLang="zh-CN" smtClean="0">
                <a:solidFill>
                  <a:srgbClr val="A50021"/>
                </a:solidFill>
                <a:latin typeface="楷体_GB2312" pitchFamily="49" charset="-122"/>
              </a:rPr>
              <a:t>,a</a:t>
            </a:r>
            <a:r>
              <a:rPr lang="en-US" altLang="zh-CN" baseline="-25000" smtClean="0">
                <a:solidFill>
                  <a:srgbClr val="A50021"/>
                </a:solidFill>
                <a:latin typeface="楷体_GB2312" pitchFamily="49" charset="-122"/>
              </a:rPr>
              <a:t>2</a:t>
            </a:r>
            <a:r>
              <a:rPr lang="en-US" altLang="zh-CN" smtClean="0">
                <a:solidFill>
                  <a:srgbClr val="A50021"/>
                </a:solidFill>
              </a:rPr>
              <a:t>’</a:t>
            </a:r>
            <a:r>
              <a:rPr lang="en-US" altLang="zh-CN" smtClean="0">
                <a:solidFill>
                  <a:srgbClr val="A50021"/>
                </a:solidFill>
                <a:latin typeface="楷体_GB2312" pitchFamily="49" charset="-122"/>
              </a:rPr>
              <a:t>,</a:t>
            </a:r>
            <a:r>
              <a:rPr lang="en-US" altLang="zh-CN" smtClean="0">
                <a:solidFill>
                  <a:srgbClr val="A50021"/>
                </a:solidFill>
              </a:rPr>
              <a:t>…</a:t>
            </a:r>
            <a:r>
              <a:rPr lang="en-US" altLang="zh-CN" smtClean="0">
                <a:solidFill>
                  <a:srgbClr val="A50021"/>
                </a:solidFill>
                <a:latin typeface="楷体_GB2312" pitchFamily="49" charset="-122"/>
              </a:rPr>
              <a:t>,a</a:t>
            </a:r>
            <a:r>
              <a:rPr lang="en-US" altLang="zh-CN" baseline="-25000" smtClean="0">
                <a:solidFill>
                  <a:srgbClr val="A50021"/>
                </a:solidFill>
                <a:latin typeface="楷体_GB2312" pitchFamily="49" charset="-122"/>
              </a:rPr>
              <a:t>n</a:t>
            </a:r>
            <a:r>
              <a:rPr lang="en-US" altLang="zh-CN" smtClean="0">
                <a:solidFill>
                  <a:srgbClr val="A50021"/>
                </a:solidFill>
              </a:rPr>
              <a:t>’</a:t>
            </a:r>
            <a:r>
              <a:rPr lang="en-US" altLang="zh-CN" smtClean="0">
                <a:solidFill>
                  <a:srgbClr val="A50021"/>
                </a:solidFill>
                <a:latin typeface="楷体_GB2312" pitchFamily="49" charset="-122"/>
              </a:rPr>
              <a:t>)</a:t>
            </a:r>
            <a:r>
              <a:rPr lang="zh-CN" altLang="en-US" smtClean="0">
                <a:solidFill>
                  <a:srgbClr val="A50021"/>
                </a:solidFill>
                <a:latin typeface="楷体_GB2312" pitchFamily="49" charset="-122"/>
              </a:rPr>
              <a:t>是一个复杂背包，作为公开密钥</a:t>
            </a:r>
            <a:endParaRPr lang="en-US" altLang="zh-CN" smtClean="0">
              <a:solidFill>
                <a:srgbClr val="A50021"/>
              </a:solidFill>
              <a:latin typeface="楷体_GB2312" pitchFamily="49" charset="-122"/>
            </a:endParaRPr>
          </a:p>
          <a:p>
            <a:pPr lvl="2" eaLnBrk="1" hangingPunct="1"/>
            <a:r>
              <a:rPr lang="zh-CN" altLang="en-US" smtClean="0">
                <a:solidFill>
                  <a:srgbClr val="A50021"/>
                </a:solidFill>
                <a:latin typeface="楷体_GB2312" pitchFamily="49" charset="-122"/>
              </a:rPr>
              <a:t>私钥是</a:t>
            </a:r>
            <a:r>
              <a:rPr lang="en-US" altLang="zh-CN" smtClean="0">
                <a:solidFill>
                  <a:srgbClr val="A50021"/>
                </a:solidFill>
                <a:latin typeface="楷体_GB2312" pitchFamily="49" charset="-122"/>
              </a:rPr>
              <a:t>(A,m,w)</a:t>
            </a:r>
            <a:endParaRPr lang="zh-CN" altLang="en-US" smtClean="0">
              <a:solidFill>
                <a:srgbClr val="A50021"/>
              </a:solidFill>
              <a:latin typeface="楷体_GB2312" pitchFamily="49" charset="-122"/>
            </a:endParaRPr>
          </a:p>
        </p:txBody>
      </p:sp>
    </p:spTree>
    <p:extLst>
      <p:ext uri="{BB962C8B-B14F-4D97-AF65-F5344CB8AC3E}">
        <p14:creationId xmlns:p14="http://schemas.microsoft.com/office/powerpoint/2010/main" val="192626103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smtClean="0"/>
              <a:t>Merkle-Hellman</a:t>
            </a:r>
            <a:r>
              <a:rPr lang="zh-CN" altLang="en-US" smtClean="0"/>
              <a:t>算法</a:t>
            </a:r>
          </a:p>
        </p:txBody>
      </p:sp>
      <p:sp>
        <p:nvSpPr>
          <p:cNvPr id="31747" name="Rectangle 3"/>
          <p:cNvSpPr>
            <a:spLocks noGrp="1" noChangeArrowheads="1"/>
          </p:cNvSpPr>
          <p:nvPr>
            <p:ph type="body" idx="1"/>
          </p:nvPr>
        </p:nvSpPr>
        <p:spPr>
          <a:xfrm>
            <a:off x="533400" y="1828800"/>
            <a:ext cx="8305800" cy="4495800"/>
          </a:xfrm>
        </p:spPr>
        <p:txBody>
          <a:bodyPr>
            <a:normAutofit lnSpcReduction="10000"/>
          </a:bodyPr>
          <a:lstStyle/>
          <a:p>
            <a:pPr eaLnBrk="1" hangingPunct="1"/>
            <a:r>
              <a:rPr lang="en-US" altLang="zh-CN" dirty="0" err="1" smtClean="0">
                <a:latin typeface="楷体_GB2312" pitchFamily="49" charset="-122"/>
              </a:rPr>
              <a:t>Merkle</a:t>
            </a:r>
            <a:r>
              <a:rPr lang="en-US" altLang="zh-CN" dirty="0" smtClean="0">
                <a:latin typeface="楷体_GB2312" pitchFamily="49" charset="-122"/>
              </a:rPr>
              <a:t>-Hellman</a:t>
            </a:r>
            <a:r>
              <a:rPr lang="zh-CN" altLang="en-US" dirty="0" smtClean="0">
                <a:latin typeface="楷体_GB2312" pitchFamily="49" charset="-122"/>
              </a:rPr>
              <a:t>算法的描述</a:t>
            </a:r>
          </a:p>
          <a:p>
            <a:pPr lvl="1" eaLnBrk="1" hangingPunct="1"/>
            <a:r>
              <a:rPr lang="zh-CN" altLang="en-US" dirty="0" smtClean="0">
                <a:solidFill>
                  <a:srgbClr val="000099"/>
                </a:solidFill>
                <a:latin typeface="楷体_GB2312" pitchFamily="49" charset="-122"/>
              </a:rPr>
              <a:t>加密数据</a:t>
            </a:r>
          </a:p>
          <a:p>
            <a:pPr lvl="2" eaLnBrk="1" hangingPunct="1"/>
            <a:r>
              <a:rPr lang="zh-CN" altLang="en-US" dirty="0" smtClean="0">
                <a:solidFill>
                  <a:srgbClr val="A50021"/>
                </a:solidFill>
                <a:latin typeface="楷体_GB2312" pitchFamily="49" charset="-122"/>
              </a:rPr>
              <a:t>将明文分为长度为</a:t>
            </a:r>
            <a:r>
              <a:rPr lang="en-US" altLang="zh-CN" dirty="0" smtClean="0">
                <a:solidFill>
                  <a:srgbClr val="A50021"/>
                </a:solidFill>
                <a:latin typeface="楷体_GB2312" pitchFamily="49" charset="-122"/>
              </a:rPr>
              <a:t>n</a:t>
            </a:r>
            <a:r>
              <a:rPr lang="zh-CN" altLang="en-US" dirty="0" smtClean="0">
                <a:solidFill>
                  <a:srgbClr val="A50021"/>
                </a:solidFill>
                <a:latin typeface="楷体_GB2312" pitchFamily="49" charset="-122"/>
              </a:rPr>
              <a:t>的二进制块</a:t>
            </a:r>
            <a:r>
              <a:rPr lang="en-US" altLang="zh-CN" dirty="0" smtClean="0">
                <a:solidFill>
                  <a:srgbClr val="A50021"/>
                </a:solidFill>
                <a:latin typeface="楷体_GB2312" pitchFamily="49" charset="-122"/>
              </a:rPr>
              <a:t>X=(x</a:t>
            </a:r>
            <a:r>
              <a:rPr lang="en-US" altLang="zh-CN" baseline="-25000" dirty="0" smtClean="0">
                <a:solidFill>
                  <a:srgbClr val="A50021"/>
                </a:solidFill>
                <a:latin typeface="楷体_GB2312" pitchFamily="49" charset="-122"/>
              </a:rPr>
              <a:t>1</a:t>
            </a:r>
            <a:r>
              <a:rPr lang="en-US" altLang="zh-CN" dirty="0" smtClean="0">
                <a:solidFill>
                  <a:srgbClr val="A50021"/>
                </a:solidFill>
                <a:latin typeface="楷体_GB2312" pitchFamily="49" charset="-122"/>
              </a:rPr>
              <a:t>,</a:t>
            </a:r>
            <a:r>
              <a:rPr lang="en-US" altLang="zh-CN" dirty="0" smtClean="0">
                <a:solidFill>
                  <a:srgbClr val="A50021"/>
                </a:solidFill>
              </a:rPr>
              <a:t>…</a:t>
            </a:r>
            <a:r>
              <a:rPr lang="en-US" altLang="zh-CN" dirty="0" smtClean="0">
                <a:solidFill>
                  <a:srgbClr val="A50021"/>
                </a:solidFill>
                <a:latin typeface="楷体_GB2312" pitchFamily="49" charset="-122"/>
              </a:rPr>
              <a:t>,</a:t>
            </a:r>
            <a:r>
              <a:rPr lang="en-US" altLang="zh-CN" dirty="0" err="1" smtClean="0">
                <a:solidFill>
                  <a:srgbClr val="A50021"/>
                </a:solidFill>
                <a:latin typeface="楷体_GB2312" pitchFamily="49" charset="-122"/>
              </a:rPr>
              <a:t>x</a:t>
            </a:r>
            <a:r>
              <a:rPr lang="en-US" altLang="zh-CN" baseline="-25000" dirty="0" err="1" smtClean="0">
                <a:solidFill>
                  <a:srgbClr val="A50021"/>
                </a:solidFill>
                <a:latin typeface="楷体_GB2312" pitchFamily="49" charset="-122"/>
              </a:rPr>
              <a:t>n</a:t>
            </a:r>
            <a:r>
              <a:rPr lang="en-US" altLang="zh-CN" dirty="0" smtClean="0">
                <a:solidFill>
                  <a:srgbClr val="A50021"/>
                </a:solidFill>
                <a:latin typeface="楷体_GB2312" pitchFamily="49" charset="-122"/>
              </a:rPr>
              <a:t>)</a:t>
            </a:r>
          </a:p>
          <a:p>
            <a:pPr lvl="2" eaLnBrk="1" hangingPunct="1"/>
            <a:r>
              <a:rPr lang="zh-CN" altLang="en-US" dirty="0" smtClean="0">
                <a:solidFill>
                  <a:srgbClr val="A50021"/>
                </a:solidFill>
                <a:latin typeface="楷体_GB2312" pitchFamily="49" charset="-122"/>
              </a:rPr>
              <a:t>然后用公钥</a:t>
            </a:r>
            <a:r>
              <a:rPr lang="en-US" altLang="zh-CN" dirty="0" smtClean="0">
                <a:solidFill>
                  <a:srgbClr val="A50021"/>
                </a:solidFill>
                <a:latin typeface="楷体_GB2312" pitchFamily="49" charset="-122"/>
              </a:rPr>
              <a:t>A</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(a</a:t>
            </a:r>
            <a:r>
              <a:rPr lang="en-US" altLang="zh-CN" baseline="-25000" dirty="0" smtClean="0">
                <a:solidFill>
                  <a:srgbClr val="A50021"/>
                </a:solidFill>
                <a:latin typeface="楷体_GB2312" pitchFamily="49" charset="-122"/>
              </a:rPr>
              <a:t>1</a:t>
            </a:r>
            <a:r>
              <a:rPr lang="en-US" altLang="zh-CN" dirty="0" smtClean="0">
                <a:solidFill>
                  <a:srgbClr val="A50021"/>
                </a:solidFill>
              </a:rPr>
              <a:t>’</a:t>
            </a:r>
            <a:r>
              <a:rPr lang="en-US" altLang="zh-CN" dirty="0" smtClean="0">
                <a:solidFill>
                  <a:srgbClr val="A50021"/>
                </a:solidFill>
                <a:latin typeface="楷体_GB2312" pitchFamily="49" charset="-122"/>
              </a:rPr>
              <a:t>,a</a:t>
            </a:r>
            <a:r>
              <a:rPr lang="en-US" altLang="zh-CN" baseline="-25000" dirty="0" smtClean="0">
                <a:solidFill>
                  <a:srgbClr val="A50021"/>
                </a:solidFill>
                <a:latin typeface="楷体_GB2312" pitchFamily="49" charset="-122"/>
              </a:rPr>
              <a:t>2</a:t>
            </a:r>
            <a:r>
              <a:rPr lang="en-US" altLang="zh-CN" dirty="0" smtClean="0">
                <a:solidFill>
                  <a:srgbClr val="A50021"/>
                </a:solidFill>
              </a:rPr>
              <a:t>’</a:t>
            </a:r>
            <a:r>
              <a:rPr lang="en-US" altLang="zh-CN" dirty="0" smtClean="0">
                <a:solidFill>
                  <a:srgbClr val="A50021"/>
                </a:solidFill>
                <a:latin typeface="楷体_GB2312" pitchFamily="49" charset="-122"/>
              </a:rPr>
              <a:t>,</a:t>
            </a:r>
            <a:r>
              <a:rPr lang="en-US" altLang="zh-CN" dirty="0" smtClean="0">
                <a:solidFill>
                  <a:srgbClr val="A50021"/>
                </a:solidFill>
              </a:rPr>
              <a:t>…</a:t>
            </a:r>
            <a:r>
              <a:rPr lang="en-US" altLang="zh-CN" dirty="0" smtClean="0">
                <a:solidFill>
                  <a:srgbClr val="A50021"/>
                </a:solidFill>
                <a:latin typeface="楷体_GB2312" pitchFamily="49" charset="-122"/>
              </a:rPr>
              <a:t>,a</a:t>
            </a:r>
            <a:r>
              <a:rPr lang="en-US" altLang="zh-CN" baseline="-25000" dirty="0" smtClean="0">
                <a:solidFill>
                  <a:srgbClr val="A50021"/>
                </a:solidFill>
                <a:latin typeface="楷体_GB2312" pitchFamily="49" charset="-122"/>
              </a:rPr>
              <a:t>n</a:t>
            </a:r>
            <a:r>
              <a:rPr lang="en-US" altLang="zh-CN" dirty="0" smtClean="0">
                <a:solidFill>
                  <a:srgbClr val="A50021"/>
                </a:solidFill>
              </a:rPr>
              <a:t>’</a:t>
            </a:r>
            <a:r>
              <a:rPr lang="en-US" altLang="zh-CN" dirty="0" smtClean="0">
                <a:solidFill>
                  <a:srgbClr val="A50021"/>
                </a:solidFill>
                <a:latin typeface="楷体_GB2312" pitchFamily="49" charset="-122"/>
              </a:rPr>
              <a:t>)</a:t>
            </a:r>
            <a:r>
              <a:rPr lang="zh-CN" altLang="en-US" dirty="0" smtClean="0">
                <a:solidFill>
                  <a:srgbClr val="A50021"/>
                </a:solidFill>
                <a:latin typeface="楷体_GB2312" pitchFamily="49" charset="-122"/>
              </a:rPr>
              <a:t>，将明文变为密文</a:t>
            </a:r>
          </a:p>
          <a:p>
            <a:pPr lvl="2" eaLnBrk="1" hangingPunct="1"/>
            <a:r>
              <a:rPr lang="en-US" altLang="zh-CN" dirty="0" smtClean="0">
                <a:solidFill>
                  <a:srgbClr val="A50021"/>
                </a:solidFill>
                <a:latin typeface="楷体_GB2312" pitchFamily="49" charset="-122"/>
              </a:rPr>
              <a:t>S</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E(X)</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x</a:t>
            </a:r>
            <a:r>
              <a:rPr lang="en-US" altLang="zh-CN" baseline="-25000" dirty="0" smtClean="0">
                <a:solidFill>
                  <a:srgbClr val="A50021"/>
                </a:solidFill>
                <a:latin typeface="楷体_GB2312" pitchFamily="49" charset="-122"/>
              </a:rPr>
              <a:t>1</a:t>
            </a:r>
            <a:r>
              <a:rPr lang="en-US" altLang="zh-CN" dirty="0" smtClean="0">
                <a:solidFill>
                  <a:srgbClr val="A50021"/>
                </a:solidFill>
                <a:latin typeface="楷体_GB2312" pitchFamily="49" charset="-122"/>
              </a:rPr>
              <a:t>×a</a:t>
            </a:r>
            <a:r>
              <a:rPr lang="en-US" altLang="zh-CN" baseline="-25000" dirty="0" smtClean="0">
                <a:solidFill>
                  <a:srgbClr val="A50021"/>
                </a:solidFill>
                <a:latin typeface="楷体_GB2312" pitchFamily="49" charset="-122"/>
              </a:rPr>
              <a:t>1</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x</a:t>
            </a:r>
            <a:r>
              <a:rPr lang="en-US" altLang="zh-CN" baseline="-25000" dirty="0" smtClean="0">
                <a:solidFill>
                  <a:srgbClr val="A50021"/>
                </a:solidFill>
                <a:latin typeface="楷体_GB2312" pitchFamily="49" charset="-122"/>
              </a:rPr>
              <a:t>2</a:t>
            </a:r>
            <a:r>
              <a:rPr lang="en-US" altLang="zh-CN" dirty="0" smtClean="0">
                <a:solidFill>
                  <a:srgbClr val="A50021"/>
                </a:solidFill>
                <a:latin typeface="楷体_GB2312" pitchFamily="49" charset="-122"/>
              </a:rPr>
              <a:t>×a</a:t>
            </a:r>
            <a:r>
              <a:rPr lang="en-US" altLang="zh-CN" baseline="-25000" dirty="0" smtClean="0">
                <a:solidFill>
                  <a:srgbClr val="A50021"/>
                </a:solidFill>
                <a:latin typeface="楷体_GB2312" pitchFamily="49" charset="-122"/>
              </a:rPr>
              <a:t>2</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err="1" smtClean="0">
                <a:solidFill>
                  <a:srgbClr val="A50021"/>
                </a:solidFill>
                <a:latin typeface="楷体_GB2312" pitchFamily="49" charset="-122"/>
              </a:rPr>
              <a:t>x</a:t>
            </a:r>
            <a:r>
              <a:rPr lang="en-US" altLang="zh-CN" baseline="-25000" dirty="0" err="1" smtClean="0">
                <a:solidFill>
                  <a:srgbClr val="A50021"/>
                </a:solidFill>
                <a:latin typeface="楷体_GB2312" pitchFamily="49" charset="-122"/>
              </a:rPr>
              <a:t>n</a:t>
            </a:r>
            <a:r>
              <a:rPr lang="en-US" altLang="zh-CN" dirty="0" err="1" smtClean="0">
                <a:solidFill>
                  <a:srgbClr val="A50021"/>
                </a:solidFill>
                <a:latin typeface="楷体_GB2312" pitchFamily="49" charset="-122"/>
              </a:rPr>
              <a:t>×a</a:t>
            </a:r>
            <a:r>
              <a:rPr lang="en-US" altLang="zh-CN" baseline="-25000" dirty="0" err="1" smtClean="0">
                <a:solidFill>
                  <a:srgbClr val="A50021"/>
                </a:solidFill>
                <a:latin typeface="楷体_GB2312" pitchFamily="49" charset="-122"/>
              </a:rPr>
              <a:t>n</a:t>
            </a:r>
            <a:r>
              <a:rPr lang="en-US" altLang="zh-CN" dirty="0" smtClean="0">
                <a:solidFill>
                  <a:srgbClr val="A50021"/>
                </a:solidFill>
              </a:rPr>
              <a:t>’</a:t>
            </a:r>
            <a:endParaRPr lang="en-US" altLang="zh-CN" dirty="0" smtClean="0">
              <a:solidFill>
                <a:srgbClr val="A50021"/>
              </a:solidFill>
              <a:latin typeface="楷体_GB2312" pitchFamily="49" charset="-122"/>
            </a:endParaRPr>
          </a:p>
          <a:p>
            <a:pPr lvl="1" eaLnBrk="1" hangingPunct="1"/>
            <a:r>
              <a:rPr lang="zh-CN" altLang="en-US" dirty="0" smtClean="0">
                <a:solidFill>
                  <a:srgbClr val="000099"/>
                </a:solidFill>
                <a:latin typeface="楷体_GB2312" pitchFamily="49" charset="-122"/>
              </a:rPr>
              <a:t>解密数据</a:t>
            </a:r>
          </a:p>
          <a:p>
            <a:pPr lvl="2" eaLnBrk="1" hangingPunct="1"/>
            <a:r>
              <a:rPr lang="zh-CN" altLang="en-US" dirty="0" smtClean="0">
                <a:solidFill>
                  <a:srgbClr val="A50021"/>
                </a:solidFill>
                <a:latin typeface="楷体_GB2312" pitchFamily="49" charset="-122"/>
              </a:rPr>
              <a:t>求</a:t>
            </a:r>
            <a:r>
              <a:rPr lang="en-US" altLang="zh-CN" dirty="0" smtClean="0">
                <a:solidFill>
                  <a:srgbClr val="A50021"/>
                </a:solidFill>
                <a:latin typeface="楷体_GB2312" pitchFamily="49" charset="-122"/>
              </a:rPr>
              <a:t>w</a:t>
            </a:r>
            <a:r>
              <a:rPr lang="zh-CN" altLang="en-US" dirty="0" smtClean="0">
                <a:solidFill>
                  <a:srgbClr val="A50021"/>
                </a:solidFill>
                <a:latin typeface="楷体_GB2312" pitchFamily="49" charset="-122"/>
              </a:rPr>
              <a:t>关于模</a:t>
            </a:r>
            <a:r>
              <a:rPr lang="en-US" altLang="zh-CN" dirty="0" smtClean="0">
                <a:solidFill>
                  <a:srgbClr val="A50021"/>
                </a:solidFill>
                <a:latin typeface="楷体_GB2312" pitchFamily="49" charset="-122"/>
              </a:rPr>
              <a:t>m</a:t>
            </a:r>
            <a:r>
              <a:rPr lang="zh-CN" altLang="en-US" dirty="0" smtClean="0">
                <a:solidFill>
                  <a:srgbClr val="A50021"/>
                </a:solidFill>
                <a:latin typeface="楷体_GB2312" pitchFamily="49" charset="-122"/>
              </a:rPr>
              <a:t>的逆</a:t>
            </a:r>
            <a:r>
              <a:rPr lang="en-US" altLang="zh-CN" dirty="0" smtClean="0">
                <a:solidFill>
                  <a:srgbClr val="A50021"/>
                </a:solidFill>
                <a:latin typeface="楷体_GB2312" pitchFamily="49" charset="-122"/>
              </a:rPr>
              <a:t>w</a:t>
            </a:r>
            <a:r>
              <a:rPr lang="en-US" altLang="zh-CN" baseline="30000" dirty="0" smtClean="0">
                <a:solidFill>
                  <a:srgbClr val="A50021"/>
                </a:solidFill>
                <a:latin typeface="楷体_GB2312" pitchFamily="49" charset="-122"/>
              </a:rPr>
              <a:t>-1</a:t>
            </a:r>
          </a:p>
          <a:p>
            <a:pPr lvl="2" eaLnBrk="1" hangingPunct="1"/>
            <a:r>
              <a:rPr lang="zh-CN" altLang="en-US" dirty="0" smtClean="0">
                <a:solidFill>
                  <a:srgbClr val="A50021"/>
                </a:solidFill>
                <a:latin typeface="楷体_GB2312" pitchFamily="49" charset="-122"/>
              </a:rPr>
              <a:t>计算</a:t>
            </a:r>
            <a:r>
              <a:rPr lang="en-US" altLang="zh-CN" dirty="0" smtClean="0">
                <a:solidFill>
                  <a:srgbClr val="A50021"/>
                </a:solidFill>
                <a:latin typeface="楷体_GB2312" pitchFamily="49" charset="-122"/>
              </a:rPr>
              <a:t>S</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w</a:t>
            </a:r>
            <a:r>
              <a:rPr lang="en-US" altLang="zh-CN" baseline="30000" dirty="0" smtClean="0">
                <a:solidFill>
                  <a:srgbClr val="A50021"/>
                </a:solidFill>
                <a:latin typeface="楷体_GB2312" pitchFamily="49" charset="-122"/>
              </a:rPr>
              <a:t>-1</a:t>
            </a:r>
            <a:r>
              <a:rPr lang="en-US" altLang="zh-CN" dirty="0" smtClean="0">
                <a:solidFill>
                  <a:srgbClr val="A50021"/>
                </a:solidFill>
                <a:latin typeface="楷体_GB2312" pitchFamily="49" charset="-122"/>
              </a:rPr>
              <a:t>×S mod m</a:t>
            </a:r>
          </a:p>
          <a:p>
            <a:pPr lvl="2"/>
            <a:r>
              <a:rPr lang="zh-CN" altLang="en-US" dirty="0" smtClean="0">
                <a:solidFill>
                  <a:srgbClr val="A50021"/>
                </a:solidFill>
                <a:latin typeface="楷体_GB2312" pitchFamily="49" charset="-122"/>
              </a:rPr>
              <a:t>求简单背包问题</a:t>
            </a:r>
            <a:r>
              <a:rPr lang="en-US" altLang="zh-CN" dirty="0" smtClean="0">
                <a:solidFill>
                  <a:srgbClr val="A50021"/>
                </a:solidFill>
                <a:latin typeface="楷体_GB2312" pitchFamily="49" charset="-122"/>
              </a:rPr>
              <a:t>S</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x</a:t>
            </a:r>
            <a:r>
              <a:rPr lang="en-US" altLang="zh-CN" baseline="-25000" dirty="0" smtClean="0">
                <a:solidFill>
                  <a:srgbClr val="A50021"/>
                </a:solidFill>
                <a:latin typeface="楷体_GB2312" pitchFamily="49" charset="-122"/>
              </a:rPr>
              <a:t>1</a:t>
            </a:r>
            <a:r>
              <a:rPr lang="en-US" altLang="zh-CN" dirty="0" smtClean="0">
                <a:solidFill>
                  <a:srgbClr val="A50021"/>
                </a:solidFill>
              </a:rPr>
              <a:t>’</a:t>
            </a:r>
            <a:r>
              <a:rPr lang="en-US" altLang="zh-CN" dirty="0" smtClean="0">
                <a:solidFill>
                  <a:srgbClr val="A50021"/>
                </a:solidFill>
                <a:latin typeface="楷体_GB2312" pitchFamily="49" charset="-122"/>
              </a:rPr>
              <a:t>×a</a:t>
            </a:r>
            <a:r>
              <a:rPr lang="en-US" altLang="zh-CN" baseline="-25000" dirty="0" smtClean="0">
                <a:solidFill>
                  <a:srgbClr val="A50021"/>
                </a:solidFill>
                <a:latin typeface="楷体_GB2312" pitchFamily="49" charset="-122"/>
              </a:rPr>
              <a:t>1</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x</a:t>
            </a:r>
            <a:r>
              <a:rPr lang="en-US" altLang="zh-CN" baseline="-25000" dirty="0" smtClean="0">
                <a:solidFill>
                  <a:srgbClr val="A50021"/>
                </a:solidFill>
                <a:latin typeface="楷体_GB2312" pitchFamily="49" charset="-122"/>
              </a:rPr>
              <a:t>2</a:t>
            </a:r>
            <a:r>
              <a:rPr lang="en-US" altLang="zh-CN" dirty="0" smtClean="0">
                <a:solidFill>
                  <a:srgbClr val="A50021"/>
                </a:solidFill>
              </a:rPr>
              <a:t>’</a:t>
            </a:r>
            <a:r>
              <a:rPr lang="en-US" altLang="zh-CN" dirty="0" smtClean="0">
                <a:solidFill>
                  <a:srgbClr val="A50021"/>
                </a:solidFill>
                <a:latin typeface="楷体_GB2312" pitchFamily="49" charset="-122"/>
              </a:rPr>
              <a:t>×a</a:t>
            </a:r>
            <a:r>
              <a:rPr lang="en-US" altLang="zh-CN" baseline="-25000" dirty="0" smtClean="0">
                <a:solidFill>
                  <a:srgbClr val="A50021"/>
                </a:solidFill>
                <a:latin typeface="楷体_GB2312" pitchFamily="49" charset="-122"/>
              </a:rPr>
              <a:t>2</a:t>
            </a:r>
            <a:r>
              <a:rPr lang="zh-CN" altLang="en-US" dirty="0" smtClean="0">
                <a:solidFill>
                  <a:srgbClr val="A50021"/>
                </a:solidFill>
                <a:latin typeface="楷体_GB2312" pitchFamily="49" charset="-122"/>
              </a:rPr>
              <a:t>＋</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err="1" smtClean="0">
                <a:solidFill>
                  <a:srgbClr val="A50021"/>
                </a:solidFill>
                <a:latin typeface="楷体_GB2312" pitchFamily="49" charset="-122"/>
              </a:rPr>
              <a:t>x</a:t>
            </a:r>
            <a:r>
              <a:rPr lang="en-US" altLang="zh-CN" baseline="-25000" dirty="0" err="1" smtClean="0">
                <a:solidFill>
                  <a:srgbClr val="A50021"/>
                </a:solidFill>
                <a:latin typeface="楷体_GB2312" pitchFamily="49" charset="-122"/>
              </a:rPr>
              <a:t>n</a:t>
            </a:r>
            <a:r>
              <a:rPr lang="en-US" altLang="zh-CN" dirty="0" err="1" smtClean="0">
                <a:solidFill>
                  <a:srgbClr val="A50021"/>
                </a:solidFill>
              </a:rPr>
              <a:t>’</a:t>
            </a:r>
            <a:r>
              <a:rPr lang="en-US" altLang="zh-CN" dirty="0" err="1" smtClean="0">
                <a:solidFill>
                  <a:srgbClr val="A50021"/>
                </a:solidFill>
                <a:latin typeface="楷体_GB2312" pitchFamily="49" charset="-122"/>
              </a:rPr>
              <a:t>×a</a:t>
            </a:r>
            <a:r>
              <a:rPr lang="en-US" altLang="zh-CN" baseline="-25000" dirty="0" err="1" smtClean="0">
                <a:solidFill>
                  <a:srgbClr val="A50021"/>
                </a:solidFill>
                <a:latin typeface="楷体_GB2312" pitchFamily="49" charset="-122"/>
              </a:rPr>
              <a:t>n</a:t>
            </a:r>
            <a:endParaRPr lang="en-US" altLang="zh-CN" baseline="-25000" dirty="0" smtClean="0">
              <a:solidFill>
                <a:srgbClr val="A50021"/>
              </a:solidFill>
              <a:latin typeface="楷体_GB2312" pitchFamily="49" charset="-122"/>
            </a:endParaRPr>
          </a:p>
          <a:p>
            <a:pPr lvl="2"/>
            <a:r>
              <a:rPr lang="en-US" altLang="zh-CN" dirty="0" smtClean="0">
                <a:solidFill>
                  <a:srgbClr val="A50021"/>
                </a:solidFill>
              </a:rPr>
              <a:t>(x</a:t>
            </a:r>
            <a:r>
              <a:rPr lang="en-US" altLang="zh-CN" baseline="-25000" dirty="0" smtClean="0">
                <a:solidFill>
                  <a:srgbClr val="A50021"/>
                </a:solidFill>
              </a:rPr>
              <a:t>1</a:t>
            </a:r>
            <a:r>
              <a:rPr lang="en-US" altLang="zh-CN" dirty="0" smtClean="0">
                <a:solidFill>
                  <a:srgbClr val="A50021"/>
                </a:solidFill>
              </a:rPr>
              <a:t>’,x</a:t>
            </a:r>
            <a:r>
              <a:rPr lang="en-US" altLang="zh-CN" baseline="-25000" dirty="0" smtClean="0">
                <a:solidFill>
                  <a:srgbClr val="A50021"/>
                </a:solidFill>
              </a:rPr>
              <a:t>2</a:t>
            </a:r>
            <a:r>
              <a:rPr lang="en-US" altLang="zh-CN" dirty="0" smtClean="0">
                <a:solidFill>
                  <a:srgbClr val="A50021"/>
                </a:solidFill>
              </a:rPr>
              <a:t>’,...,</a:t>
            </a:r>
            <a:r>
              <a:rPr lang="en-US" altLang="zh-CN" dirty="0" err="1" smtClean="0">
                <a:solidFill>
                  <a:srgbClr val="A50021"/>
                </a:solidFill>
              </a:rPr>
              <a:t>x</a:t>
            </a:r>
            <a:r>
              <a:rPr lang="en-US" altLang="zh-CN" baseline="-25000" dirty="0" err="1" smtClean="0">
                <a:solidFill>
                  <a:srgbClr val="A50021"/>
                </a:solidFill>
              </a:rPr>
              <a:t>n</a:t>
            </a:r>
            <a:r>
              <a:rPr lang="en-US" altLang="zh-CN" dirty="0" smtClean="0">
                <a:solidFill>
                  <a:srgbClr val="A50021"/>
                </a:solidFill>
              </a:rPr>
              <a:t>’)</a:t>
            </a:r>
            <a:r>
              <a:rPr lang="zh-CN" altLang="en-US" dirty="0" smtClean="0">
                <a:solidFill>
                  <a:srgbClr val="A50021"/>
                </a:solidFill>
              </a:rPr>
              <a:t>即为明文</a:t>
            </a:r>
            <a:endParaRPr lang="en-US" altLang="zh-CN" dirty="0" smtClean="0">
              <a:solidFill>
                <a:srgbClr val="A50021"/>
              </a:solidFill>
              <a:latin typeface="楷体_GB2312" pitchFamily="49" charset="-122"/>
            </a:endParaRPr>
          </a:p>
        </p:txBody>
      </p:sp>
    </p:spTree>
    <p:extLst>
      <p:ext uri="{BB962C8B-B14F-4D97-AF65-F5344CB8AC3E}">
        <p14:creationId xmlns:p14="http://schemas.microsoft.com/office/powerpoint/2010/main" val="84474794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Merkle-Hellman</a:t>
            </a:r>
            <a:r>
              <a:rPr lang="zh-CN" altLang="en-US" smtClean="0"/>
              <a:t>算法</a:t>
            </a:r>
            <a:endParaRPr lang="zh-CN" altLang="en-US"/>
          </a:p>
        </p:txBody>
      </p:sp>
      <p:sp>
        <p:nvSpPr>
          <p:cNvPr id="3" name="内容占位符 2"/>
          <p:cNvSpPr>
            <a:spLocks noGrp="1"/>
          </p:cNvSpPr>
          <p:nvPr>
            <p:ph idx="1"/>
          </p:nvPr>
        </p:nvSpPr>
        <p:spPr/>
        <p:txBody>
          <a:bodyPr/>
          <a:lstStyle/>
          <a:p>
            <a:r>
              <a:rPr lang="en-US" altLang="zh-CN" smtClean="0"/>
              <a:t>Merkle-Hellman</a:t>
            </a:r>
            <a:r>
              <a:rPr lang="zh-CN" altLang="en-US" smtClean="0"/>
              <a:t>算法的有效性</a:t>
            </a:r>
            <a:endParaRPr lang="en-US" altLang="zh-CN" smtClean="0"/>
          </a:p>
          <a:p>
            <a:pPr marL="800100" lvl="3" indent="-342900">
              <a:buClr>
                <a:schemeClr val="accent1"/>
              </a:buClr>
              <a:buSzPct val="50000"/>
              <a:buFont typeface="Wingdings 2"/>
              <a:buChar char=""/>
            </a:pPr>
            <a:r>
              <a:rPr lang="en-US" altLang="zh-CN" sz="2400" smtClean="0">
                <a:solidFill>
                  <a:srgbClr val="A50021"/>
                </a:solidFill>
                <a:latin typeface="楷体_GB2312" pitchFamily="49" charset="-122"/>
              </a:rPr>
              <a:t>S</a:t>
            </a:r>
            <a:r>
              <a:rPr lang="en-US" altLang="zh-CN" sz="2400" smtClean="0">
                <a:solidFill>
                  <a:srgbClr val="A50021"/>
                </a:solidFill>
              </a:rPr>
              <a:t>’ </a:t>
            </a:r>
            <a:r>
              <a:rPr lang="en-US" altLang="zh-CN" sz="2400" smtClean="0">
                <a:solidFill>
                  <a:srgbClr val="A50021"/>
                </a:solidFill>
                <a:latin typeface="楷体_GB2312" pitchFamily="49" charset="-122"/>
              </a:rPr>
              <a:t>= x</a:t>
            </a:r>
            <a:r>
              <a:rPr lang="en-US" altLang="zh-CN" sz="2400" baseline="-25000" smtClean="0">
                <a:solidFill>
                  <a:srgbClr val="A50021"/>
                </a:solidFill>
                <a:latin typeface="楷体_GB2312" pitchFamily="49" charset="-122"/>
              </a:rPr>
              <a:t>1</a:t>
            </a:r>
            <a:r>
              <a:rPr lang="en-US" altLang="zh-CN" sz="2400" smtClean="0">
                <a:solidFill>
                  <a:srgbClr val="A50021"/>
                </a:solidFill>
              </a:rPr>
              <a:t>’</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1</a:t>
            </a:r>
            <a:r>
              <a:rPr lang="zh-CN" altLang="en-US" sz="2400" smtClean="0">
                <a:solidFill>
                  <a:srgbClr val="A50021"/>
                </a:solidFill>
                <a:latin typeface="楷体_GB2312" pitchFamily="49" charset="-122"/>
              </a:rPr>
              <a:t>＋</a:t>
            </a:r>
            <a:r>
              <a:rPr lang="en-US" altLang="zh-CN" sz="2400" smtClean="0">
                <a:solidFill>
                  <a:srgbClr val="A50021"/>
                </a:solidFill>
                <a:latin typeface="楷体_GB2312" pitchFamily="49" charset="-122"/>
              </a:rPr>
              <a:t>x</a:t>
            </a:r>
            <a:r>
              <a:rPr lang="en-US" altLang="zh-CN" sz="2400" baseline="-25000" smtClean="0">
                <a:solidFill>
                  <a:srgbClr val="A50021"/>
                </a:solidFill>
                <a:latin typeface="楷体_GB2312" pitchFamily="49" charset="-122"/>
              </a:rPr>
              <a:t>2</a:t>
            </a:r>
            <a:r>
              <a:rPr lang="en-US" altLang="zh-CN" sz="2400" smtClean="0">
                <a:solidFill>
                  <a:srgbClr val="A50021"/>
                </a:solidFill>
              </a:rPr>
              <a:t>’</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2</a:t>
            </a:r>
            <a:r>
              <a:rPr lang="zh-CN" altLang="en-US" sz="2400" smtClean="0">
                <a:solidFill>
                  <a:srgbClr val="A50021"/>
                </a:solidFill>
                <a:latin typeface="楷体_GB2312" pitchFamily="49" charset="-122"/>
              </a:rPr>
              <a:t>＋</a:t>
            </a:r>
            <a:r>
              <a:rPr lang="en-US" altLang="zh-CN" sz="2400" smtClean="0">
                <a:solidFill>
                  <a:srgbClr val="A50021"/>
                </a:solidFill>
              </a:rPr>
              <a:t>…</a:t>
            </a:r>
            <a:r>
              <a:rPr lang="zh-CN" altLang="en-US" sz="2400" smtClean="0">
                <a:solidFill>
                  <a:srgbClr val="A50021"/>
                </a:solidFill>
                <a:latin typeface="楷体_GB2312" pitchFamily="49" charset="-122"/>
              </a:rPr>
              <a:t>＋</a:t>
            </a:r>
            <a:r>
              <a:rPr lang="en-US" altLang="zh-CN" sz="2400" smtClean="0">
                <a:solidFill>
                  <a:srgbClr val="A50021"/>
                </a:solidFill>
                <a:latin typeface="楷体_GB2312" pitchFamily="49" charset="-122"/>
              </a:rPr>
              <a:t>x</a:t>
            </a:r>
            <a:r>
              <a:rPr lang="en-US" altLang="zh-CN" sz="2400" baseline="-25000" smtClean="0">
                <a:solidFill>
                  <a:srgbClr val="A50021"/>
                </a:solidFill>
                <a:latin typeface="楷体_GB2312" pitchFamily="49" charset="-122"/>
              </a:rPr>
              <a:t>n</a:t>
            </a:r>
            <a:r>
              <a:rPr lang="en-US" altLang="zh-CN" sz="2400" smtClean="0">
                <a:solidFill>
                  <a:srgbClr val="A50021"/>
                </a:solidFill>
              </a:rPr>
              <a:t>’</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n </a:t>
            </a:r>
            <a:r>
              <a:rPr lang="en-US" altLang="zh-CN" sz="2400" smtClean="0">
                <a:solidFill>
                  <a:srgbClr val="A50021"/>
                </a:solidFill>
                <a:latin typeface="楷体_GB2312" pitchFamily="49" charset="-122"/>
              </a:rPr>
              <a:t>= w</a:t>
            </a:r>
            <a:r>
              <a:rPr lang="en-US" altLang="zh-CN" sz="2400" baseline="30000" smtClean="0">
                <a:solidFill>
                  <a:srgbClr val="A50021"/>
                </a:solidFill>
                <a:latin typeface="楷体_GB2312" pitchFamily="49" charset="-122"/>
              </a:rPr>
              <a:t>-1</a:t>
            </a:r>
            <a:r>
              <a:rPr lang="en-US" altLang="zh-CN" sz="2400" smtClean="0">
                <a:solidFill>
                  <a:srgbClr val="A50021"/>
                </a:solidFill>
                <a:latin typeface="楷体_GB2312" pitchFamily="49" charset="-122"/>
              </a:rPr>
              <a:t>×S mod m</a:t>
            </a:r>
          </a:p>
          <a:p>
            <a:pPr marL="800100" lvl="3" indent="-342900">
              <a:buClr>
                <a:schemeClr val="accent1"/>
              </a:buClr>
              <a:buSzPct val="50000"/>
              <a:buFont typeface="Wingdings 2"/>
              <a:buChar char=""/>
            </a:pPr>
            <a:r>
              <a:rPr lang="en-US" altLang="zh-CN" sz="2400" smtClean="0">
                <a:solidFill>
                  <a:srgbClr val="A50021"/>
                </a:solidFill>
                <a:latin typeface="楷体_GB2312" pitchFamily="49" charset="-122"/>
              </a:rPr>
              <a:t>S = x</a:t>
            </a:r>
            <a:r>
              <a:rPr lang="en-US" altLang="zh-CN" sz="2400" baseline="-25000" smtClean="0">
                <a:solidFill>
                  <a:srgbClr val="A50021"/>
                </a:solidFill>
                <a:latin typeface="楷体_GB2312" pitchFamily="49" charset="-122"/>
              </a:rPr>
              <a:t>1</a:t>
            </a:r>
            <a:r>
              <a:rPr lang="en-US" altLang="zh-CN" sz="2400" smtClean="0">
                <a:solidFill>
                  <a:srgbClr val="A50021"/>
                </a:solidFill>
              </a:rPr>
              <a:t>’</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1</a:t>
            </a:r>
            <a:r>
              <a:rPr lang="en-US" altLang="zh-CN" sz="2400" smtClean="0">
                <a:solidFill>
                  <a:srgbClr val="A50021"/>
                </a:solidFill>
                <a:latin typeface="楷体_GB2312" pitchFamily="49" charset="-122"/>
              </a:rPr>
              <a:t>w + x</a:t>
            </a:r>
            <a:r>
              <a:rPr lang="en-US" altLang="zh-CN" sz="2400" baseline="-25000" smtClean="0">
                <a:solidFill>
                  <a:srgbClr val="A50021"/>
                </a:solidFill>
                <a:latin typeface="楷体_GB2312" pitchFamily="49" charset="-122"/>
              </a:rPr>
              <a:t>2</a:t>
            </a:r>
            <a:r>
              <a:rPr lang="en-US" altLang="zh-CN" sz="2400" smtClean="0">
                <a:solidFill>
                  <a:srgbClr val="A50021"/>
                </a:solidFill>
              </a:rPr>
              <a:t>’</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2</a:t>
            </a:r>
            <a:r>
              <a:rPr lang="en-US" altLang="zh-CN" sz="2400" smtClean="0">
                <a:solidFill>
                  <a:srgbClr val="A50021"/>
                </a:solidFill>
                <a:latin typeface="楷体_GB2312" pitchFamily="49" charset="-122"/>
              </a:rPr>
              <a:t>w + ... + x</a:t>
            </a:r>
            <a:r>
              <a:rPr lang="en-US" altLang="zh-CN" sz="2400" baseline="-25000" smtClean="0">
                <a:solidFill>
                  <a:srgbClr val="A50021"/>
                </a:solidFill>
                <a:latin typeface="楷体_GB2312" pitchFamily="49" charset="-122"/>
              </a:rPr>
              <a:t>n</a:t>
            </a:r>
            <a:r>
              <a:rPr lang="en-US" altLang="zh-CN" sz="2400" smtClean="0">
                <a:solidFill>
                  <a:srgbClr val="A50021"/>
                </a:solidFill>
              </a:rPr>
              <a:t>’</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n</a:t>
            </a:r>
            <a:r>
              <a:rPr lang="en-US" altLang="zh-CN" sz="2400" smtClean="0">
                <a:solidFill>
                  <a:srgbClr val="A50021"/>
                </a:solidFill>
                <a:latin typeface="楷体_GB2312" pitchFamily="49" charset="-122"/>
              </a:rPr>
              <a:t>w</a:t>
            </a:r>
          </a:p>
          <a:p>
            <a:pPr marL="800100" lvl="3" indent="-342900">
              <a:buClr>
                <a:schemeClr val="accent1"/>
              </a:buClr>
              <a:buSzPct val="50000"/>
              <a:buNone/>
            </a:pPr>
            <a:r>
              <a:rPr lang="en-US" altLang="zh-CN" sz="2400" smtClean="0">
                <a:solidFill>
                  <a:srgbClr val="A50021"/>
                </a:solidFill>
                <a:latin typeface="楷体_GB2312" pitchFamily="49" charset="-122"/>
              </a:rPr>
              <a:t>		= x</a:t>
            </a:r>
            <a:r>
              <a:rPr lang="en-US" altLang="zh-CN" sz="2400" baseline="-25000" smtClean="0">
                <a:solidFill>
                  <a:srgbClr val="A50021"/>
                </a:solidFill>
                <a:latin typeface="楷体_GB2312" pitchFamily="49" charset="-122"/>
              </a:rPr>
              <a:t>1</a:t>
            </a:r>
            <a:r>
              <a:rPr lang="en-US" altLang="zh-CN" sz="2400" smtClean="0">
                <a:solidFill>
                  <a:srgbClr val="A50021"/>
                </a:solidFill>
              </a:rPr>
              <a:t>’</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1</a:t>
            </a:r>
            <a:r>
              <a:rPr lang="en-US" altLang="zh-CN" sz="2400" smtClean="0">
                <a:solidFill>
                  <a:srgbClr val="A50021"/>
                </a:solidFill>
              </a:rPr>
              <a:t>’</a:t>
            </a:r>
            <a:r>
              <a:rPr lang="en-US" altLang="zh-CN" sz="2400" smtClean="0">
                <a:solidFill>
                  <a:srgbClr val="A50021"/>
                </a:solidFill>
                <a:latin typeface="楷体_GB2312" pitchFamily="49" charset="-122"/>
              </a:rPr>
              <a:t> + x</a:t>
            </a:r>
            <a:r>
              <a:rPr lang="en-US" altLang="zh-CN" sz="2400" baseline="-25000" smtClean="0">
                <a:solidFill>
                  <a:srgbClr val="A50021"/>
                </a:solidFill>
                <a:latin typeface="楷体_GB2312" pitchFamily="49" charset="-122"/>
              </a:rPr>
              <a:t>2</a:t>
            </a:r>
            <a:r>
              <a:rPr lang="en-US" altLang="zh-CN" sz="2400" smtClean="0">
                <a:solidFill>
                  <a:srgbClr val="A50021"/>
                </a:solidFill>
              </a:rPr>
              <a:t>’</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2</a:t>
            </a:r>
            <a:r>
              <a:rPr lang="en-US" altLang="zh-CN" sz="2400" smtClean="0">
                <a:solidFill>
                  <a:srgbClr val="A50021"/>
                </a:solidFill>
              </a:rPr>
              <a:t>’</a:t>
            </a:r>
            <a:r>
              <a:rPr lang="en-US" altLang="zh-CN" sz="2400" smtClean="0">
                <a:solidFill>
                  <a:srgbClr val="A50021"/>
                </a:solidFill>
                <a:latin typeface="楷体_GB2312" pitchFamily="49" charset="-122"/>
              </a:rPr>
              <a:t> + ... + x</a:t>
            </a:r>
            <a:r>
              <a:rPr lang="en-US" altLang="zh-CN" sz="2400" baseline="-25000" smtClean="0">
                <a:solidFill>
                  <a:srgbClr val="A50021"/>
                </a:solidFill>
                <a:latin typeface="楷体_GB2312" pitchFamily="49" charset="-122"/>
              </a:rPr>
              <a:t>n</a:t>
            </a:r>
            <a:r>
              <a:rPr lang="en-US" altLang="zh-CN" sz="2400" smtClean="0">
                <a:solidFill>
                  <a:srgbClr val="A50021"/>
                </a:solidFill>
              </a:rPr>
              <a:t>’</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n</a:t>
            </a:r>
            <a:r>
              <a:rPr lang="en-US" altLang="zh-CN" sz="2400" smtClean="0">
                <a:solidFill>
                  <a:srgbClr val="A50021"/>
                </a:solidFill>
              </a:rPr>
              <a:t>’</a:t>
            </a:r>
          </a:p>
          <a:p>
            <a:pPr marL="800100" lvl="3" indent="-342900">
              <a:buClr>
                <a:schemeClr val="accent1"/>
              </a:buClr>
              <a:buSzPct val="50000"/>
              <a:buNone/>
            </a:pPr>
            <a:r>
              <a:rPr lang="en-US" altLang="zh-CN" sz="2400" smtClean="0">
                <a:solidFill>
                  <a:srgbClr val="A50021"/>
                </a:solidFill>
                <a:latin typeface="楷体_GB2312" pitchFamily="49" charset="-122"/>
              </a:rPr>
              <a:t>		= x</a:t>
            </a:r>
            <a:r>
              <a:rPr lang="en-US" altLang="zh-CN" sz="2400" baseline="-25000" smtClean="0">
                <a:solidFill>
                  <a:srgbClr val="A50021"/>
                </a:solidFill>
                <a:latin typeface="楷体_GB2312" pitchFamily="49" charset="-122"/>
              </a:rPr>
              <a:t>1</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1</a:t>
            </a:r>
            <a:r>
              <a:rPr lang="en-US" altLang="zh-CN" sz="2400" smtClean="0">
                <a:solidFill>
                  <a:srgbClr val="A50021"/>
                </a:solidFill>
              </a:rPr>
              <a:t>’</a:t>
            </a:r>
            <a:r>
              <a:rPr lang="en-US" altLang="zh-CN" sz="2400" smtClean="0">
                <a:solidFill>
                  <a:srgbClr val="A50021"/>
                </a:solidFill>
                <a:latin typeface="楷体_GB2312" pitchFamily="49" charset="-122"/>
              </a:rPr>
              <a:t> + x</a:t>
            </a:r>
            <a:r>
              <a:rPr lang="en-US" altLang="zh-CN" sz="2400" baseline="-25000" smtClean="0">
                <a:solidFill>
                  <a:srgbClr val="A50021"/>
                </a:solidFill>
                <a:latin typeface="楷体_GB2312" pitchFamily="49" charset="-122"/>
              </a:rPr>
              <a:t>2</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2</a:t>
            </a:r>
            <a:r>
              <a:rPr lang="en-US" altLang="zh-CN" sz="2400" smtClean="0">
                <a:solidFill>
                  <a:srgbClr val="A50021"/>
                </a:solidFill>
              </a:rPr>
              <a:t>’</a:t>
            </a:r>
            <a:r>
              <a:rPr lang="en-US" altLang="zh-CN" sz="2400" smtClean="0">
                <a:solidFill>
                  <a:srgbClr val="A50021"/>
                </a:solidFill>
                <a:latin typeface="楷体_GB2312" pitchFamily="49" charset="-122"/>
              </a:rPr>
              <a:t> + ... + x</a:t>
            </a:r>
            <a:r>
              <a:rPr lang="en-US" altLang="zh-CN" sz="2400" baseline="-25000" smtClean="0">
                <a:solidFill>
                  <a:srgbClr val="A50021"/>
                </a:solidFill>
                <a:latin typeface="楷体_GB2312" pitchFamily="49" charset="-122"/>
              </a:rPr>
              <a:t>n</a:t>
            </a:r>
            <a:r>
              <a:rPr lang="en-US" altLang="zh-CN" sz="2400" smtClean="0">
                <a:solidFill>
                  <a:srgbClr val="A50021"/>
                </a:solidFill>
                <a:latin typeface="楷体_GB2312" pitchFamily="49" charset="-122"/>
              </a:rPr>
              <a:t>×a</a:t>
            </a:r>
            <a:r>
              <a:rPr lang="en-US" altLang="zh-CN" sz="2400" baseline="-25000" smtClean="0">
                <a:solidFill>
                  <a:srgbClr val="A50021"/>
                </a:solidFill>
                <a:latin typeface="楷体_GB2312" pitchFamily="49" charset="-122"/>
              </a:rPr>
              <a:t>n</a:t>
            </a:r>
            <a:r>
              <a:rPr lang="en-US" altLang="zh-CN" sz="2400" smtClean="0">
                <a:solidFill>
                  <a:srgbClr val="A50021"/>
                </a:solidFill>
              </a:rPr>
              <a:t>’</a:t>
            </a:r>
            <a:endParaRPr lang="en-US" altLang="zh-CN" sz="2400" smtClean="0">
              <a:solidFill>
                <a:srgbClr val="A50021"/>
              </a:solidFill>
              <a:latin typeface="楷体_GB2312" pitchFamily="49" charset="-122"/>
            </a:endParaRPr>
          </a:p>
          <a:p>
            <a:r>
              <a:rPr lang="zh-CN" altLang="en-US" smtClean="0"/>
              <a:t>不考虑背包问题的多个解的情况，可知</a:t>
            </a:r>
            <a:endParaRPr lang="en-US" altLang="zh-CN" smtClean="0"/>
          </a:p>
          <a:p>
            <a:r>
              <a:rPr lang="en-US" altLang="zh-CN" smtClean="0"/>
              <a:t>x</a:t>
            </a:r>
            <a:r>
              <a:rPr lang="en-US" altLang="zh-CN" baseline="-25000" smtClean="0"/>
              <a:t>i</a:t>
            </a:r>
            <a:r>
              <a:rPr lang="en-US" altLang="zh-CN" smtClean="0"/>
              <a:t>=x</a:t>
            </a:r>
            <a:r>
              <a:rPr lang="en-US" altLang="zh-CN" baseline="-25000" smtClean="0"/>
              <a:t>i</a:t>
            </a:r>
            <a:r>
              <a:rPr lang="en-US" altLang="zh-CN" smtClean="0"/>
              <a:t>’</a:t>
            </a:r>
            <a:endParaRPr lang="zh-CN" altLang="en-US"/>
          </a:p>
        </p:txBody>
      </p:sp>
    </p:spTree>
    <p:extLst>
      <p:ext uri="{BB962C8B-B14F-4D97-AF65-F5344CB8AC3E}">
        <p14:creationId xmlns:p14="http://schemas.microsoft.com/office/powerpoint/2010/main" val="1097760658"/>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mtClean="0"/>
              <a:t>Merkle-Hellman</a:t>
            </a:r>
            <a:r>
              <a:rPr lang="zh-CN" altLang="en-US" smtClean="0"/>
              <a:t>算法示例</a:t>
            </a:r>
          </a:p>
        </p:txBody>
      </p:sp>
      <p:sp>
        <p:nvSpPr>
          <p:cNvPr id="32771" name="Rectangle 3"/>
          <p:cNvSpPr>
            <a:spLocks noGrp="1" noChangeArrowheads="1"/>
          </p:cNvSpPr>
          <p:nvPr>
            <p:ph type="body" idx="1"/>
          </p:nvPr>
        </p:nvSpPr>
        <p:spPr>
          <a:xfrm>
            <a:off x="533400" y="1676400"/>
            <a:ext cx="8305800" cy="4953000"/>
          </a:xfrm>
        </p:spPr>
        <p:txBody>
          <a:bodyPr>
            <a:normAutofit fontScale="70000" lnSpcReduction="20000"/>
          </a:bodyPr>
          <a:lstStyle/>
          <a:p>
            <a:pPr marL="514350" indent="-457200"/>
            <a:r>
              <a:rPr lang="zh-CN" altLang="en-US" sz="3400" dirty="0" smtClean="0">
                <a:solidFill>
                  <a:srgbClr val="000099"/>
                </a:solidFill>
                <a:latin typeface="楷体_GB2312" pitchFamily="49" charset="-122"/>
              </a:rPr>
              <a:t>使用</a:t>
            </a:r>
            <a:r>
              <a:rPr lang="en-US" altLang="zh-CN" sz="3400" dirty="0" err="1" smtClean="0">
                <a:solidFill>
                  <a:srgbClr val="000099"/>
                </a:solidFill>
                <a:latin typeface="楷体_GB2312" pitchFamily="49" charset="-122"/>
              </a:rPr>
              <a:t>Merkle</a:t>
            </a:r>
            <a:r>
              <a:rPr lang="en-US" altLang="zh-CN" sz="3400" dirty="0" smtClean="0">
                <a:solidFill>
                  <a:srgbClr val="000099"/>
                </a:solidFill>
                <a:latin typeface="楷体_GB2312" pitchFamily="49" charset="-122"/>
              </a:rPr>
              <a:t>-Hellman</a:t>
            </a:r>
            <a:r>
              <a:rPr lang="zh-CN" altLang="en-US" sz="3400" dirty="0" smtClean="0">
                <a:solidFill>
                  <a:srgbClr val="000099"/>
                </a:solidFill>
                <a:latin typeface="楷体_GB2312" pitchFamily="49" charset="-122"/>
              </a:rPr>
              <a:t>算法进行通信加密，私钥为</a:t>
            </a:r>
            <a:r>
              <a:rPr lang="en-US" altLang="zh-CN" sz="3400" dirty="0" smtClean="0">
                <a:solidFill>
                  <a:srgbClr val="000099"/>
                </a:solidFill>
                <a:latin typeface="楷体_GB2312" pitchFamily="49" charset="-122"/>
              </a:rPr>
              <a:t>(</a:t>
            </a:r>
            <a:r>
              <a:rPr lang="en-US" altLang="zh-CN" sz="3400" dirty="0" err="1" smtClean="0">
                <a:solidFill>
                  <a:srgbClr val="000099"/>
                </a:solidFill>
                <a:latin typeface="楷体_GB2312" pitchFamily="49" charset="-122"/>
              </a:rPr>
              <a:t>A,m,w</a:t>
            </a:r>
            <a:r>
              <a:rPr lang="en-US" altLang="zh-CN" sz="3400" dirty="0" smtClean="0">
                <a:solidFill>
                  <a:srgbClr val="000099"/>
                </a:solidFill>
                <a:latin typeface="楷体_GB2312" pitchFamily="49" charset="-122"/>
              </a:rPr>
              <a:t>)</a:t>
            </a:r>
          </a:p>
          <a:p>
            <a:pPr marL="514350" indent="-457200"/>
            <a:r>
              <a:rPr lang="zh-CN" altLang="en-US" sz="3400" dirty="0" smtClean="0">
                <a:solidFill>
                  <a:srgbClr val="000099"/>
                </a:solidFill>
                <a:latin typeface="楷体_GB2312" pitchFamily="49" charset="-122"/>
              </a:rPr>
              <a:t>选择</a:t>
            </a:r>
            <a:r>
              <a:rPr lang="en-US" altLang="zh-CN" sz="3400" dirty="0" smtClean="0">
                <a:solidFill>
                  <a:srgbClr val="000099"/>
                </a:solidFill>
                <a:latin typeface="楷体_GB2312" pitchFamily="49" charset="-122"/>
              </a:rPr>
              <a:t>A</a:t>
            </a:r>
            <a:r>
              <a:rPr lang="zh-CN" altLang="en-US" sz="3400" dirty="0" smtClean="0">
                <a:solidFill>
                  <a:srgbClr val="000099"/>
                </a:solidFill>
                <a:latin typeface="楷体_GB2312" pitchFamily="49" charset="-122"/>
              </a:rPr>
              <a:t>＝</a:t>
            </a:r>
            <a:r>
              <a:rPr lang="en-US" altLang="zh-CN" sz="3400" dirty="0" smtClean="0">
                <a:solidFill>
                  <a:srgbClr val="000099"/>
                </a:solidFill>
                <a:latin typeface="楷体_GB2312" pitchFamily="49" charset="-122"/>
              </a:rPr>
              <a:t>(</a:t>
            </a:r>
            <a:r>
              <a:rPr lang="en-US" altLang="zh-CN" sz="3400" dirty="0" smtClean="0">
                <a:solidFill>
                  <a:srgbClr val="FF0000"/>
                </a:solidFill>
                <a:latin typeface="楷体_GB2312" pitchFamily="49" charset="-122"/>
              </a:rPr>
              <a:t>2,7,11,21,42,89,180,354</a:t>
            </a:r>
            <a:r>
              <a:rPr lang="en-US" altLang="zh-CN" sz="3400" dirty="0" smtClean="0">
                <a:solidFill>
                  <a:srgbClr val="000099"/>
                </a:solidFill>
                <a:latin typeface="楷体_GB2312" pitchFamily="49" charset="-122"/>
              </a:rPr>
              <a:t>), m=881, w=588</a:t>
            </a:r>
            <a:endParaRPr lang="zh-CN" altLang="en-US" sz="3400" dirty="0" smtClean="0">
              <a:solidFill>
                <a:srgbClr val="000099"/>
              </a:solidFill>
              <a:latin typeface="楷体_GB2312" pitchFamily="49" charset="-122"/>
            </a:endParaRPr>
          </a:p>
          <a:p>
            <a:pPr marL="514350" indent="-457200"/>
            <a:r>
              <a:rPr lang="zh-CN" altLang="en-US" dirty="0" smtClean="0">
                <a:solidFill>
                  <a:srgbClr val="000099"/>
                </a:solidFill>
                <a:latin typeface="楷体_GB2312" pitchFamily="49" charset="-122"/>
              </a:rPr>
              <a:t>生成公钥</a:t>
            </a:r>
          </a:p>
          <a:p>
            <a:pPr marL="895350" lvl="1" indent="-381000"/>
            <a:r>
              <a:rPr lang="zh-CN" altLang="en-US" dirty="0" smtClean="0">
                <a:solidFill>
                  <a:srgbClr val="A50021"/>
                </a:solidFill>
                <a:latin typeface="楷体_GB2312" pitchFamily="49" charset="-122"/>
              </a:rPr>
              <a:t>计算</a:t>
            </a:r>
          </a:p>
          <a:p>
            <a:pPr marL="895350" lvl="1" indent="-381000">
              <a:buFontTx/>
              <a:buNone/>
            </a:pPr>
            <a:r>
              <a:rPr lang="zh-CN" altLang="en-US" dirty="0" smtClean="0">
                <a:solidFill>
                  <a:srgbClr val="A50021"/>
                </a:solidFill>
                <a:latin typeface="楷体_GB2312" pitchFamily="49" charset="-122"/>
              </a:rPr>
              <a:t>   </a:t>
            </a:r>
            <a:r>
              <a:rPr lang="en-US" altLang="zh-CN" dirty="0" err="1" smtClean="0">
                <a:solidFill>
                  <a:srgbClr val="A50021"/>
                </a:solidFill>
                <a:latin typeface="楷体_GB2312" pitchFamily="49" charset="-122"/>
              </a:rPr>
              <a:t>a</a:t>
            </a:r>
            <a:r>
              <a:rPr lang="en-US" altLang="zh-CN" baseline="-25000" dirty="0" err="1" smtClean="0">
                <a:solidFill>
                  <a:srgbClr val="A50021"/>
                </a:solidFill>
                <a:latin typeface="楷体_GB2312" pitchFamily="49" charset="-122"/>
              </a:rPr>
              <a:t>i</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err="1" smtClean="0">
                <a:solidFill>
                  <a:srgbClr val="A50021"/>
                </a:solidFill>
                <a:latin typeface="楷体_GB2312" pitchFamily="49" charset="-122"/>
              </a:rPr>
              <a:t>a</a:t>
            </a:r>
            <a:r>
              <a:rPr lang="en-US" altLang="zh-CN" baseline="-25000" dirty="0" err="1" smtClean="0">
                <a:solidFill>
                  <a:srgbClr val="A50021"/>
                </a:solidFill>
                <a:latin typeface="楷体_GB2312" pitchFamily="49" charset="-122"/>
              </a:rPr>
              <a:t>i</a:t>
            </a:r>
            <a:r>
              <a:rPr lang="en-US" altLang="zh-CN" dirty="0" err="1" smtClean="0">
                <a:solidFill>
                  <a:srgbClr val="A50021"/>
                </a:solidFill>
                <a:latin typeface="楷体_GB2312" pitchFamily="49" charset="-122"/>
              </a:rPr>
              <a:t>×w</a:t>
            </a:r>
            <a:r>
              <a:rPr lang="en-US" altLang="zh-CN" dirty="0" smtClean="0">
                <a:solidFill>
                  <a:srgbClr val="A50021"/>
                </a:solidFill>
                <a:latin typeface="楷体_GB2312" pitchFamily="49" charset="-122"/>
              </a:rPr>
              <a:t> mod 881</a:t>
            </a:r>
            <a:r>
              <a:rPr lang="zh-CN" altLang="en-US" dirty="0" smtClean="0">
                <a:solidFill>
                  <a:srgbClr val="A50021"/>
                </a:solidFill>
                <a:latin typeface="楷体_GB2312" pitchFamily="49" charset="-122"/>
              </a:rPr>
              <a:t>：</a:t>
            </a:r>
          </a:p>
          <a:p>
            <a:pPr marL="895350" lvl="1" indent="-381000">
              <a:buFontTx/>
              <a:buNone/>
            </a:pPr>
            <a:r>
              <a:rPr lang="zh-CN" altLang="en-US" dirty="0" smtClean="0">
                <a:solidFill>
                  <a:srgbClr val="A50021"/>
                </a:solidFill>
                <a:latin typeface="楷体_GB2312" pitchFamily="49" charset="-122"/>
              </a:rPr>
              <a:t>   </a:t>
            </a:r>
            <a:r>
              <a:rPr lang="en-US" altLang="zh-CN" dirty="0" smtClean="0">
                <a:solidFill>
                  <a:srgbClr val="003300"/>
                </a:solidFill>
                <a:latin typeface="楷体_GB2312" pitchFamily="49" charset="-122"/>
              </a:rPr>
              <a:t>a</a:t>
            </a:r>
            <a:r>
              <a:rPr lang="en-US" altLang="zh-CN" baseline="-25000" dirty="0" smtClean="0">
                <a:solidFill>
                  <a:srgbClr val="003300"/>
                </a:solidFill>
                <a:latin typeface="楷体_GB2312" pitchFamily="49" charset="-122"/>
              </a:rPr>
              <a:t>1</a:t>
            </a:r>
            <a:r>
              <a:rPr lang="en-US" altLang="zh-CN" dirty="0" smtClean="0">
                <a:solidFill>
                  <a:srgbClr val="003300"/>
                </a:solidFill>
              </a:rPr>
              <a:t>’</a:t>
            </a:r>
            <a:r>
              <a:rPr lang="zh-CN" altLang="en-US" dirty="0" smtClean="0">
                <a:solidFill>
                  <a:srgbClr val="003300"/>
                </a:solidFill>
                <a:latin typeface="楷体_GB2312" pitchFamily="49" charset="-122"/>
              </a:rPr>
              <a:t>＝</a:t>
            </a:r>
            <a:r>
              <a:rPr lang="da-DK" altLang="zh-CN" dirty="0" smtClean="0">
                <a:solidFill>
                  <a:srgbClr val="003300"/>
                </a:solidFill>
                <a:latin typeface="楷体_GB2312" pitchFamily="49" charset="-122"/>
              </a:rPr>
              <a:t>2 * 588 mod 881 = 295</a:t>
            </a:r>
            <a:endParaRPr lang="en-US" altLang="zh-CN" dirty="0" smtClean="0">
              <a:solidFill>
                <a:srgbClr val="003300"/>
              </a:solidFill>
              <a:latin typeface="楷体_GB2312" pitchFamily="49" charset="-122"/>
            </a:endParaRPr>
          </a:p>
          <a:p>
            <a:pPr marL="895350" lvl="1" indent="-381000">
              <a:buFontTx/>
              <a:buNone/>
            </a:pPr>
            <a:r>
              <a:rPr lang="en-US" altLang="zh-CN" dirty="0" smtClean="0">
                <a:solidFill>
                  <a:srgbClr val="003300"/>
                </a:solidFill>
                <a:latin typeface="楷体_GB2312" pitchFamily="49" charset="-122"/>
              </a:rPr>
              <a:t>   a</a:t>
            </a:r>
            <a:r>
              <a:rPr lang="en-US" altLang="zh-CN" baseline="-25000" dirty="0" smtClean="0">
                <a:solidFill>
                  <a:srgbClr val="003300"/>
                </a:solidFill>
                <a:latin typeface="楷体_GB2312" pitchFamily="49" charset="-122"/>
              </a:rPr>
              <a:t>2</a:t>
            </a:r>
            <a:r>
              <a:rPr lang="en-US" altLang="zh-CN" dirty="0" smtClean="0">
                <a:solidFill>
                  <a:srgbClr val="003300"/>
                </a:solidFill>
              </a:rPr>
              <a:t>’</a:t>
            </a:r>
            <a:r>
              <a:rPr lang="zh-CN" altLang="en-US" dirty="0" smtClean="0">
                <a:solidFill>
                  <a:srgbClr val="003300"/>
                </a:solidFill>
                <a:latin typeface="楷体_GB2312" pitchFamily="49" charset="-122"/>
              </a:rPr>
              <a:t>＝</a:t>
            </a:r>
            <a:r>
              <a:rPr lang="da-DK" altLang="zh-CN" dirty="0" smtClean="0">
                <a:solidFill>
                  <a:srgbClr val="003300"/>
                </a:solidFill>
                <a:latin typeface="楷体_GB2312" pitchFamily="49" charset="-122"/>
              </a:rPr>
              <a:t>7 * 588 mod 881 = 592</a:t>
            </a:r>
            <a:endParaRPr lang="en-US" altLang="zh-CN" dirty="0" smtClean="0">
              <a:solidFill>
                <a:srgbClr val="003300"/>
              </a:solidFill>
              <a:latin typeface="楷体_GB2312" pitchFamily="49" charset="-122"/>
            </a:endParaRPr>
          </a:p>
          <a:p>
            <a:pPr marL="895350" lvl="1" indent="-381000">
              <a:buFontTx/>
              <a:buNone/>
            </a:pPr>
            <a:r>
              <a:rPr lang="en-US" altLang="zh-CN" dirty="0" smtClean="0">
                <a:solidFill>
                  <a:srgbClr val="003300"/>
                </a:solidFill>
                <a:latin typeface="楷体_GB2312" pitchFamily="49" charset="-122"/>
              </a:rPr>
              <a:t>   a</a:t>
            </a:r>
            <a:r>
              <a:rPr lang="en-US" altLang="zh-CN" baseline="-25000" dirty="0" smtClean="0">
                <a:solidFill>
                  <a:srgbClr val="003300"/>
                </a:solidFill>
                <a:latin typeface="楷体_GB2312" pitchFamily="49" charset="-122"/>
              </a:rPr>
              <a:t>3</a:t>
            </a:r>
            <a:r>
              <a:rPr lang="en-US" altLang="zh-CN" dirty="0" smtClean="0">
                <a:solidFill>
                  <a:srgbClr val="003300"/>
                </a:solidFill>
              </a:rPr>
              <a:t>’</a:t>
            </a:r>
            <a:r>
              <a:rPr lang="zh-CN" altLang="en-US" dirty="0" smtClean="0">
                <a:solidFill>
                  <a:srgbClr val="003300"/>
                </a:solidFill>
                <a:latin typeface="楷体_GB2312" pitchFamily="49" charset="-122"/>
              </a:rPr>
              <a:t>＝</a:t>
            </a:r>
            <a:r>
              <a:rPr lang="da-DK" altLang="zh-CN" dirty="0" smtClean="0">
                <a:solidFill>
                  <a:srgbClr val="003300"/>
                </a:solidFill>
                <a:latin typeface="楷体_GB2312" pitchFamily="49" charset="-122"/>
              </a:rPr>
              <a:t>11 * 588 mod 881 = 301</a:t>
            </a:r>
            <a:endParaRPr lang="en-US" altLang="zh-CN" dirty="0" smtClean="0">
              <a:solidFill>
                <a:srgbClr val="003300"/>
              </a:solidFill>
              <a:latin typeface="楷体_GB2312" pitchFamily="49" charset="-122"/>
            </a:endParaRPr>
          </a:p>
          <a:p>
            <a:pPr marL="895350" lvl="1" indent="-381000">
              <a:buFontTx/>
              <a:buNone/>
            </a:pPr>
            <a:r>
              <a:rPr lang="en-US" altLang="zh-CN" dirty="0" smtClean="0">
                <a:solidFill>
                  <a:srgbClr val="003300"/>
                </a:solidFill>
                <a:latin typeface="楷体_GB2312" pitchFamily="49" charset="-122"/>
              </a:rPr>
              <a:t>   a</a:t>
            </a:r>
            <a:r>
              <a:rPr lang="en-US" altLang="zh-CN" baseline="-25000" dirty="0" smtClean="0">
                <a:solidFill>
                  <a:srgbClr val="003300"/>
                </a:solidFill>
                <a:latin typeface="楷体_GB2312" pitchFamily="49" charset="-122"/>
              </a:rPr>
              <a:t>4</a:t>
            </a:r>
            <a:r>
              <a:rPr lang="en-US" altLang="zh-CN" dirty="0" smtClean="0">
                <a:solidFill>
                  <a:srgbClr val="003300"/>
                </a:solidFill>
              </a:rPr>
              <a:t>’</a:t>
            </a:r>
            <a:r>
              <a:rPr lang="zh-CN" altLang="en-US" dirty="0" smtClean="0">
                <a:solidFill>
                  <a:srgbClr val="003300"/>
                </a:solidFill>
                <a:latin typeface="楷体_GB2312" pitchFamily="49" charset="-122"/>
              </a:rPr>
              <a:t>＝</a:t>
            </a:r>
            <a:r>
              <a:rPr lang="da-DK" altLang="zh-CN" dirty="0" smtClean="0">
                <a:solidFill>
                  <a:srgbClr val="003300"/>
                </a:solidFill>
                <a:latin typeface="楷体_GB2312" pitchFamily="49" charset="-122"/>
              </a:rPr>
              <a:t>21 * 588 mod 881 = 14</a:t>
            </a:r>
            <a:endParaRPr lang="en-US" altLang="zh-CN" dirty="0" smtClean="0">
              <a:solidFill>
                <a:srgbClr val="003300"/>
              </a:solidFill>
              <a:latin typeface="楷体_GB2312" pitchFamily="49" charset="-122"/>
            </a:endParaRPr>
          </a:p>
          <a:p>
            <a:pPr marL="895350" lvl="1" indent="-381000">
              <a:buFontTx/>
              <a:buNone/>
            </a:pPr>
            <a:r>
              <a:rPr lang="en-US" altLang="zh-CN" dirty="0" smtClean="0">
                <a:solidFill>
                  <a:srgbClr val="003300"/>
                </a:solidFill>
                <a:latin typeface="楷体_GB2312" pitchFamily="49" charset="-122"/>
              </a:rPr>
              <a:t>   a</a:t>
            </a:r>
            <a:r>
              <a:rPr lang="en-US" altLang="zh-CN" baseline="-25000" dirty="0" smtClean="0">
                <a:solidFill>
                  <a:srgbClr val="003300"/>
                </a:solidFill>
                <a:latin typeface="楷体_GB2312" pitchFamily="49" charset="-122"/>
              </a:rPr>
              <a:t>5</a:t>
            </a:r>
            <a:r>
              <a:rPr lang="en-US" altLang="zh-CN" dirty="0" smtClean="0">
                <a:solidFill>
                  <a:srgbClr val="003300"/>
                </a:solidFill>
              </a:rPr>
              <a:t>’</a:t>
            </a:r>
            <a:r>
              <a:rPr lang="zh-CN" altLang="en-US" dirty="0" smtClean="0">
                <a:solidFill>
                  <a:srgbClr val="003300"/>
                </a:solidFill>
                <a:latin typeface="楷体_GB2312" pitchFamily="49" charset="-122"/>
              </a:rPr>
              <a:t>＝</a:t>
            </a:r>
            <a:r>
              <a:rPr lang="da-DK" altLang="zh-CN" dirty="0" smtClean="0">
                <a:solidFill>
                  <a:srgbClr val="003300"/>
                </a:solidFill>
                <a:latin typeface="楷体_GB2312" pitchFamily="49" charset="-122"/>
              </a:rPr>
              <a:t>42 * 588 mod 881 = 28</a:t>
            </a:r>
            <a:endParaRPr lang="en-US" altLang="zh-CN" dirty="0" smtClean="0">
              <a:solidFill>
                <a:srgbClr val="003300"/>
              </a:solidFill>
              <a:latin typeface="楷体_GB2312" pitchFamily="49" charset="-122"/>
            </a:endParaRPr>
          </a:p>
          <a:p>
            <a:pPr marL="895350" lvl="1" indent="-381000">
              <a:buFontTx/>
              <a:buNone/>
            </a:pPr>
            <a:r>
              <a:rPr lang="en-US" altLang="zh-CN" dirty="0" smtClean="0">
                <a:solidFill>
                  <a:srgbClr val="003300"/>
                </a:solidFill>
                <a:latin typeface="楷体_GB2312" pitchFamily="49" charset="-122"/>
              </a:rPr>
              <a:t>   a</a:t>
            </a:r>
            <a:r>
              <a:rPr lang="en-US" altLang="zh-CN" baseline="-25000" dirty="0" smtClean="0">
                <a:solidFill>
                  <a:srgbClr val="003300"/>
                </a:solidFill>
                <a:latin typeface="楷体_GB2312" pitchFamily="49" charset="-122"/>
              </a:rPr>
              <a:t>6</a:t>
            </a:r>
            <a:r>
              <a:rPr lang="en-US" altLang="zh-CN" dirty="0" smtClean="0">
                <a:solidFill>
                  <a:srgbClr val="003300"/>
                </a:solidFill>
              </a:rPr>
              <a:t>’</a:t>
            </a:r>
            <a:r>
              <a:rPr lang="zh-CN" altLang="en-US" dirty="0" smtClean="0">
                <a:solidFill>
                  <a:srgbClr val="003300"/>
                </a:solidFill>
                <a:latin typeface="楷体_GB2312" pitchFamily="49" charset="-122"/>
              </a:rPr>
              <a:t>＝</a:t>
            </a:r>
            <a:r>
              <a:rPr lang="da-DK" altLang="zh-CN" dirty="0" smtClean="0">
                <a:solidFill>
                  <a:srgbClr val="003300"/>
                </a:solidFill>
                <a:latin typeface="楷体_GB2312" pitchFamily="49" charset="-122"/>
              </a:rPr>
              <a:t>89 * 588 mod 881 = 353</a:t>
            </a:r>
          </a:p>
          <a:p>
            <a:pPr marL="895350" lvl="1" indent="-381000">
              <a:buFontTx/>
              <a:buNone/>
            </a:pPr>
            <a:r>
              <a:rPr lang="en-US" altLang="zh-CN" dirty="0" smtClean="0">
                <a:solidFill>
                  <a:srgbClr val="003300"/>
                </a:solidFill>
                <a:latin typeface="楷体_GB2312" pitchFamily="49" charset="-122"/>
              </a:rPr>
              <a:t>   a</a:t>
            </a:r>
            <a:r>
              <a:rPr lang="en-US" altLang="zh-CN" baseline="-25000" dirty="0" smtClean="0">
                <a:solidFill>
                  <a:srgbClr val="003300"/>
                </a:solidFill>
                <a:latin typeface="楷体_GB2312" pitchFamily="49" charset="-122"/>
              </a:rPr>
              <a:t>7</a:t>
            </a:r>
            <a:r>
              <a:rPr lang="en-US" altLang="zh-CN" dirty="0" smtClean="0">
                <a:solidFill>
                  <a:srgbClr val="003300"/>
                </a:solidFill>
              </a:rPr>
              <a:t>’</a:t>
            </a:r>
            <a:r>
              <a:rPr lang="zh-CN" altLang="en-US" dirty="0" smtClean="0">
                <a:solidFill>
                  <a:srgbClr val="003300"/>
                </a:solidFill>
                <a:latin typeface="楷体_GB2312" pitchFamily="49" charset="-122"/>
              </a:rPr>
              <a:t>＝</a:t>
            </a:r>
            <a:r>
              <a:rPr lang="da-DK" altLang="zh-CN" dirty="0" smtClean="0">
                <a:solidFill>
                  <a:srgbClr val="003300"/>
                </a:solidFill>
                <a:latin typeface="楷体_GB2312" pitchFamily="49" charset="-122"/>
              </a:rPr>
              <a:t>180 * 588 mod 881 = 120</a:t>
            </a:r>
          </a:p>
          <a:p>
            <a:pPr marL="895350" lvl="1" indent="-381000">
              <a:buFontTx/>
              <a:buNone/>
            </a:pPr>
            <a:r>
              <a:rPr lang="en-US" altLang="zh-CN" dirty="0" smtClean="0">
                <a:solidFill>
                  <a:srgbClr val="003300"/>
                </a:solidFill>
                <a:latin typeface="楷体_GB2312" pitchFamily="49" charset="-122"/>
              </a:rPr>
              <a:t>   a</a:t>
            </a:r>
            <a:r>
              <a:rPr lang="en-US" altLang="zh-CN" baseline="-25000" dirty="0" smtClean="0">
                <a:solidFill>
                  <a:srgbClr val="003300"/>
                </a:solidFill>
                <a:latin typeface="楷体_GB2312" pitchFamily="49" charset="-122"/>
              </a:rPr>
              <a:t>8</a:t>
            </a:r>
            <a:r>
              <a:rPr lang="en-US" altLang="zh-CN" dirty="0" smtClean="0">
                <a:solidFill>
                  <a:srgbClr val="003300"/>
                </a:solidFill>
              </a:rPr>
              <a:t>’</a:t>
            </a:r>
            <a:r>
              <a:rPr lang="zh-CN" altLang="en-US" dirty="0" smtClean="0">
                <a:solidFill>
                  <a:srgbClr val="003300"/>
                </a:solidFill>
                <a:latin typeface="楷体_GB2312" pitchFamily="49" charset="-122"/>
              </a:rPr>
              <a:t>＝</a:t>
            </a:r>
            <a:r>
              <a:rPr lang="da-DK" altLang="zh-CN" dirty="0" smtClean="0">
                <a:solidFill>
                  <a:srgbClr val="003300"/>
                </a:solidFill>
                <a:latin typeface="楷体_GB2312" pitchFamily="49" charset="-122"/>
              </a:rPr>
              <a:t>354 * 588 mod 881 = 236</a:t>
            </a:r>
            <a:endParaRPr lang="en-US" altLang="zh-CN" dirty="0" smtClean="0">
              <a:solidFill>
                <a:srgbClr val="003300"/>
              </a:solidFill>
              <a:latin typeface="楷体_GB2312" pitchFamily="49" charset="-122"/>
            </a:endParaRPr>
          </a:p>
          <a:p>
            <a:pPr marL="514350" indent="-457200">
              <a:buFontTx/>
              <a:buNone/>
            </a:pPr>
            <a:r>
              <a:rPr lang="en-US" altLang="zh-CN" dirty="0" smtClean="0">
                <a:solidFill>
                  <a:srgbClr val="000099"/>
                </a:solidFill>
                <a:latin typeface="楷体_GB2312" pitchFamily="49" charset="-122"/>
              </a:rPr>
              <a:t>   </a:t>
            </a:r>
            <a:r>
              <a:rPr lang="zh-CN" altLang="en-US" dirty="0" smtClean="0">
                <a:solidFill>
                  <a:srgbClr val="000099"/>
                </a:solidFill>
                <a:latin typeface="楷体_GB2312" pitchFamily="49" charset="-122"/>
              </a:rPr>
              <a:t>公钥为</a:t>
            </a:r>
            <a:r>
              <a:rPr lang="en-US" altLang="zh-CN" dirty="0" smtClean="0">
                <a:solidFill>
                  <a:srgbClr val="000099"/>
                </a:solidFill>
                <a:latin typeface="楷体_GB2312" pitchFamily="49" charset="-122"/>
              </a:rPr>
              <a:t>A</a:t>
            </a:r>
            <a:r>
              <a:rPr lang="en-US" altLang="zh-CN" dirty="0" smtClean="0">
                <a:solidFill>
                  <a:srgbClr val="000099"/>
                </a:solidFill>
              </a:rPr>
              <a:t>’</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a:t>
            </a:r>
            <a:r>
              <a:rPr lang="en-US" altLang="zh-CN" dirty="0" smtClean="0">
                <a:solidFill>
                  <a:srgbClr val="FF0000"/>
                </a:solidFill>
                <a:latin typeface="楷体_GB2312" pitchFamily="49" charset="-122"/>
              </a:rPr>
              <a:t>295, 592, 301, 14, 28, 353, 120, 236</a:t>
            </a:r>
            <a:r>
              <a:rPr lang="en-US" altLang="zh-CN" dirty="0" smtClean="0">
                <a:solidFill>
                  <a:srgbClr val="000099"/>
                </a:solidFill>
                <a:latin typeface="楷体_GB2312" pitchFamily="49" charset="-122"/>
              </a:rPr>
              <a:t>)</a:t>
            </a:r>
          </a:p>
        </p:txBody>
      </p:sp>
    </p:spTree>
    <p:extLst>
      <p:ext uri="{BB962C8B-B14F-4D97-AF65-F5344CB8AC3E}">
        <p14:creationId xmlns:p14="http://schemas.microsoft.com/office/powerpoint/2010/main" val="899852866"/>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smtClean="0"/>
              <a:t>Merkle-Hellman</a:t>
            </a:r>
            <a:r>
              <a:rPr lang="zh-CN" altLang="en-US" smtClean="0"/>
              <a:t>算法示例</a:t>
            </a:r>
          </a:p>
        </p:txBody>
      </p:sp>
      <p:sp>
        <p:nvSpPr>
          <p:cNvPr id="33795" name="Rectangle 3"/>
          <p:cNvSpPr>
            <a:spLocks noGrp="1" noChangeArrowheads="1"/>
          </p:cNvSpPr>
          <p:nvPr>
            <p:ph type="body" idx="1"/>
          </p:nvPr>
        </p:nvSpPr>
        <p:spPr>
          <a:xfrm>
            <a:off x="395536" y="1700808"/>
            <a:ext cx="8359080" cy="4176464"/>
          </a:xfrm>
        </p:spPr>
        <p:txBody>
          <a:bodyPr/>
          <a:lstStyle/>
          <a:p>
            <a:pPr marL="514350" indent="-457200"/>
            <a:r>
              <a:rPr lang="zh-CN" altLang="en-US" dirty="0" smtClean="0">
                <a:solidFill>
                  <a:srgbClr val="000099"/>
                </a:solidFill>
                <a:latin typeface="楷体_GB2312" pitchFamily="49" charset="-122"/>
              </a:rPr>
              <a:t>加密明文 </a:t>
            </a:r>
            <a:r>
              <a:rPr lang="en-US" altLang="zh-CN" dirty="0" smtClean="0">
                <a:solidFill>
                  <a:srgbClr val="000099"/>
                </a:solidFill>
                <a:latin typeface="楷体_GB2312" pitchFamily="49" charset="-122"/>
              </a:rPr>
              <a:t>X</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0 1 1 0 0 0 0 1</a:t>
            </a:r>
          </a:p>
          <a:p>
            <a:pPr marL="895350" lvl="1" indent="-381000"/>
            <a:r>
              <a:rPr lang="zh-CN" altLang="en-US" dirty="0" smtClean="0">
                <a:solidFill>
                  <a:srgbClr val="A50021"/>
                </a:solidFill>
                <a:latin typeface="楷体_GB2312" pitchFamily="49" charset="-122"/>
              </a:rPr>
              <a:t>求</a:t>
            </a:r>
            <a:r>
              <a:rPr lang="en-US" altLang="zh-CN" dirty="0" smtClean="0">
                <a:solidFill>
                  <a:srgbClr val="A50021"/>
                </a:solidFill>
                <a:latin typeface="楷体_GB2312" pitchFamily="49" charset="-122"/>
              </a:rPr>
              <a:t>S</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x</a:t>
            </a:r>
            <a:r>
              <a:rPr lang="en-US" altLang="zh-CN" baseline="-25000" dirty="0" smtClean="0">
                <a:solidFill>
                  <a:srgbClr val="A50021"/>
                </a:solidFill>
                <a:latin typeface="楷体_GB2312" pitchFamily="49" charset="-122"/>
              </a:rPr>
              <a:t>1</a:t>
            </a:r>
            <a:r>
              <a:rPr lang="en-US" altLang="zh-CN" dirty="0" smtClean="0">
                <a:solidFill>
                  <a:srgbClr val="A50021"/>
                </a:solidFill>
                <a:latin typeface="楷体_GB2312" pitchFamily="49" charset="-122"/>
              </a:rPr>
              <a:t>×a</a:t>
            </a:r>
            <a:r>
              <a:rPr lang="en-US" altLang="zh-CN" baseline="-25000" dirty="0" smtClean="0">
                <a:solidFill>
                  <a:srgbClr val="A50021"/>
                </a:solidFill>
                <a:latin typeface="楷体_GB2312" pitchFamily="49" charset="-122"/>
              </a:rPr>
              <a:t>1</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x</a:t>
            </a:r>
            <a:r>
              <a:rPr lang="en-US" altLang="zh-CN" baseline="-25000" dirty="0" smtClean="0">
                <a:solidFill>
                  <a:srgbClr val="A50021"/>
                </a:solidFill>
                <a:latin typeface="楷体_GB2312" pitchFamily="49" charset="-122"/>
              </a:rPr>
              <a:t>2</a:t>
            </a:r>
            <a:r>
              <a:rPr lang="en-US" altLang="zh-CN" dirty="0" smtClean="0">
                <a:solidFill>
                  <a:srgbClr val="A50021"/>
                </a:solidFill>
                <a:latin typeface="楷体_GB2312" pitchFamily="49" charset="-122"/>
              </a:rPr>
              <a:t>×a</a:t>
            </a:r>
            <a:r>
              <a:rPr lang="en-US" altLang="zh-CN" baseline="-25000" dirty="0" smtClean="0">
                <a:solidFill>
                  <a:srgbClr val="A50021"/>
                </a:solidFill>
                <a:latin typeface="楷体_GB2312" pitchFamily="49" charset="-122"/>
              </a:rPr>
              <a:t>2</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err="1" smtClean="0">
                <a:solidFill>
                  <a:srgbClr val="A50021"/>
                </a:solidFill>
                <a:latin typeface="楷体_GB2312" pitchFamily="49" charset="-122"/>
              </a:rPr>
              <a:t>x</a:t>
            </a:r>
            <a:r>
              <a:rPr lang="en-US" altLang="zh-CN" baseline="-25000" dirty="0" err="1" smtClean="0">
                <a:solidFill>
                  <a:srgbClr val="A50021"/>
                </a:solidFill>
                <a:latin typeface="楷体_GB2312" pitchFamily="49" charset="-122"/>
              </a:rPr>
              <a:t>n</a:t>
            </a:r>
            <a:r>
              <a:rPr lang="en-US" altLang="zh-CN" dirty="0" err="1" smtClean="0">
                <a:solidFill>
                  <a:srgbClr val="A50021"/>
                </a:solidFill>
                <a:latin typeface="楷体_GB2312" pitchFamily="49" charset="-122"/>
              </a:rPr>
              <a:t>×a</a:t>
            </a:r>
            <a:r>
              <a:rPr lang="en-US" altLang="zh-CN" baseline="-25000" dirty="0" err="1" smtClean="0">
                <a:solidFill>
                  <a:srgbClr val="A50021"/>
                </a:solidFill>
                <a:latin typeface="楷体_GB2312" pitchFamily="49" charset="-122"/>
              </a:rPr>
              <a:t>n</a:t>
            </a:r>
            <a:endParaRPr lang="en-US" altLang="zh-CN" baseline="-25000" dirty="0" smtClean="0">
              <a:solidFill>
                <a:srgbClr val="A50021"/>
              </a:solidFill>
              <a:latin typeface="楷体_GB2312" pitchFamily="49" charset="-122"/>
            </a:endParaRPr>
          </a:p>
          <a:p>
            <a:pPr marL="895350" lvl="1" indent="-381000">
              <a:buFontTx/>
              <a:buNone/>
            </a:pPr>
            <a:r>
              <a:rPr lang="zh-CN" altLang="en-US" dirty="0" smtClean="0">
                <a:solidFill>
                  <a:srgbClr val="A50021"/>
                </a:solidFill>
                <a:latin typeface="楷体_GB2312" pitchFamily="49" charset="-122"/>
              </a:rPr>
              <a:t>明文  </a:t>
            </a:r>
            <a:r>
              <a:rPr lang="en-US" altLang="zh-CN" dirty="0" smtClean="0">
                <a:solidFill>
                  <a:srgbClr val="A50021"/>
                </a:solidFill>
                <a:latin typeface="楷体_GB2312" pitchFamily="49" charset="-122"/>
              </a:rPr>
              <a:t>0    </a:t>
            </a:r>
            <a:r>
              <a:rPr lang="en-US" altLang="zh-CN" dirty="0" smtClean="0">
                <a:solidFill>
                  <a:srgbClr val="FF0000"/>
                </a:solidFill>
                <a:latin typeface="楷体_GB2312" pitchFamily="49" charset="-122"/>
              </a:rPr>
              <a:t>1    1</a:t>
            </a:r>
            <a:r>
              <a:rPr lang="en-US" altLang="zh-CN" dirty="0" smtClean="0">
                <a:solidFill>
                  <a:srgbClr val="A50021"/>
                </a:solidFill>
                <a:latin typeface="楷体_GB2312" pitchFamily="49" charset="-122"/>
              </a:rPr>
              <a:t>    0    0    0    0    </a:t>
            </a:r>
            <a:r>
              <a:rPr lang="en-US" altLang="zh-CN" dirty="0" smtClean="0">
                <a:solidFill>
                  <a:srgbClr val="FF0000"/>
                </a:solidFill>
                <a:latin typeface="楷体_GB2312" pitchFamily="49" charset="-122"/>
              </a:rPr>
              <a:t>1</a:t>
            </a:r>
          </a:p>
          <a:p>
            <a:pPr marL="895350" lvl="1" indent="-381000">
              <a:buFontTx/>
              <a:buNone/>
            </a:pPr>
            <a:r>
              <a:rPr lang="zh-CN" altLang="en-US" dirty="0" smtClean="0">
                <a:solidFill>
                  <a:srgbClr val="A50021"/>
                </a:solidFill>
                <a:latin typeface="楷体_GB2312" pitchFamily="49" charset="-122"/>
              </a:rPr>
              <a:t>公钥 </a:t>
            </a:r>
            <a:r>
              <a:rPr lang="en-US" altLang="zh-CN" dirty="0" smtClean="0">
                <a:solidFill>
                  <a:srgbClr val="A50021"/>
                </a:solidFill>
                <a:latin typeface="楷体_GB2312" pitchFamily="49" charset="-122"/>
              </a:rPr>
              <a:t>295  </a:t>
            </a:r>
            <a:r>
              <a:rPr lang="en-US" altLang="zh-CN" dirty="0" smtClean="0">
                <a:solidFill>
                  <a:srgbClr val="FF0000"/>
                </a:solidFill>
                <a:latin typeface="楷体_GB2312" pitchFamily="49" charset="-122"/>
              </a:rPr>
              <a:t>592  301  </a:t>
            </a:r>
            <a:r>
              <a:rPr lang="en-US" altLang="zh-CN" dirty="0" smtClean="0">
                <a:solidFill>
                  <a:srgbClr val="A50021"/>
                </a:solidFill>
                <a:latin typeface="楷体_GB2312" pitchFamily="49" charset="-122"/>
              </a:rPr>
              <a:t>14   28   353  120  </a:t>
            </a:r>
            <a:r>
              <a:rPr lang="en-US" altLang="zh-CN" dirty="0" smtClean="0">
                <a:solidFill>
                  <a:srgbClr val="FF0000"/>
                </a:solidFill>
                <a:latin typeface="楷体_GB2312" pitchFamily="49" charset="-122"/>
              </a:rPr>
              <a:t>236</a:t>
            </a:r>
          </a:p>
          <a:p>
            <a:pPr marL="895350" lvl="1" indent="-381000">
              <a:buFontTx/>
              <a:buNone/>
            </a:pPr>
            <a:r>
              <a:rPr lang="zh-CN" altLang="en-US" dirty="0" smtClean="0">
                <a:solidFill>
                  <a:srgbClr val="A50021"/>
                </a:solidFill>
                <a:latin typeface="楷体_GB2312" pitchFamily="49" charset="-122"/>
              </a:rPr>
              <a:t>密文</a:t>
            </a:r>
            <a:r>
              <a:rPr lang="en-US" altLang="zh-CN" dirty="0" smtClean="0">
                <a:solidFill>
                  <a:srgbClr val="A50021"/>
                </a:solidFill>
                <a:latin typeface="楷体_GB2312" pitchFamily="49" charset="-122"/>
              </a:rPr>
              <a:t>S</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592 + 301 + 236 </a:t>
            </a:r>
            <a:r>
              <a:rPr lang="zh-CN" altLang="en-US" dirty="0" smtClean="0">
                <a:solidFill>
                  <a:srgbClr val="A50021"/>
                </a:solidFill>
                <a:latin typeface="楷体_GB2312" pitchFamily="49" charset="-122"/>
              </a:rPr>
              <a:t>＝ </a:t>
            </a:r>
            <a:r>
              <a:rPr lang="en-US" altLang="zh-CN" dirty="0" smtClean="0">
                <a:solidFill>
                  <a:srgbClr val="A50021"/>
                </a:solidFill>
                <a:latin typeface="楷体_GB2312" pitchFamily="49" charset="-122"/>
              </a:rPr>
              <a:t>1129</a:t>
            </a:r>
          </a:p>
        </p:txBody>
      </p:sp>
    </p:spTree>
    <p:extLst>
      <p:ext uri="{BB962C8B-B14F-4D97-AF65-F5344CB8AC3E}">
        <p14:creationId xmlns:p14="http://schemas.microsoft.com/office/powerpoint/2010/main" val="340548336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mtClean="0"/>
              <a:t>Merkle-Hellman</a:t>
            </a:r>
            <a:r>
              <a:rPr lang="zh-CN" altLang="en-US" smtClean="0"/>
              <a:t>算法示例</a:t>
            </a:r>
          </a:p>
        </p:txBody>
      </p:sp>
      <p:sp>
        <p:nvSpPr>
          <p:cNvPr id="34819" name="Rectangle 3"/>
          <p:cNvSpPr>
            <a:spLocks noGrp="1" noChangeArrowheads="1"/>
          </p:cNvSpPr>
          <p:nvPr>
            <p:ph type="body" idx="1"/>
          </p:nvPr>
        </p:nvSpPr>
        <p:spPr>
          <a:xfrm>
            <a:off x="533400" y="1676400"/>
            <a:ext cx="8143056" cy="4572000"/>
          </a:xfrm>
        </p:spPr>
        <p:txBody>
          <a:bodyPr>
            <a:normAutofit/>
          </a:bodyPr>
          <a:lstStyle/>
          <a:p>
            <a:pPr marL="514350" indent="-457200"/>
            <a:r>
              <a:rPr lang="zh-CN" altLang="en-US" dirty="0" smtClean="0">
                <a:solidFill>
                  <a:srgbClr val="000099"/>
                </a:solidFill>
                <a:latin typeface="楷体_GB2312" pitchFamily="49" charset="-122"/>
              </a:rPr>
              <a:t>解密密文 </a:t>
            </a:r>
            <a:r>
              <a:rPr lang="en-US" altLang="zh-CN" dirty="0" smtClean="0">
                <a:solidFill>
                  <a:srgbClr val="000099"/>
                </a:solidFill>
                <a:latin typeface="楷体_GB2312" pitchFamily="49" charset="-122"/>
              </a:rPr>
              <a:t>S</a:t>
            </a:r>
            <a:r>
              <a:rPr lang="zh-CN" altLang="en-US" dirty="0" smtClean="0">
                <a:solidFill>
                  <a:srgbClr val="000099"/>
                </a:solidFill>
                <a:latin typeface="楷体_GB2312" pitchFamily="49" charset="-122"/>
              </a:rPr>
              <a:t>＝</a:t>
            </a:r>
            <a:r>
              <a:rPr lang="en-US" altLang="zh-CN" dirty="0" smtClean="0">
                <a:solidFill>
                  <a:srgbClr val="000099"/>
                </a:solidFill>
                <a:latin typeface="楷体_GB2312" pitchFamily="49" charset="-122"/>
              </a:rPr>
              <a:t>1129</a:t>
            </a:r>
          </a:p>
          <a:p>
            <a:pPr marL="895350" lvl="1" indent="-381000"/>
            <a:r>
              <a:rPr lang="zh-CN" altLang="en-US" dirty="0" smtClean="0">
                <a:solidFill>
                  <a:srgbClr val="A50021"/>
                </a:solidFill>
                <a:latin typeface="楷体_GB2312" pitchFamily="49" charset="-122"/>
              </a:rPr>
              <a:t>求</a:t>
            </a:r>
            <a:r>
              <a:rPr lang="en-US" altLang="zh-CN" dirty="0" smtClean="0">
                <a:solidFill>
                  <a:srgbClr val="A50021"/>
                </a:solidFill>
                <a:latin typeface="楷体_GB2312" pitchFamily="49" charset="-122"/>
              </a:rPr>
              <a:t>w</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588</a:t>
            </a:r>
            <a:r>
              <a:rPr lang="zh-CN" altLang="en-US" dirty="0" smtClean="0">
                <a:solidFill>
                  <a:srgbClr val="A50021"/>
                </a:solidFill>
                <a:latin typeface="楷体_GB2312" pitchFamily="49" charset="-122"/>
              </a:rPr>
              <a:t>关于模</a:t>
            </a:r>
            <a:r>
              <a:rPr lang="en-US" altLang="zh-CN" dirty="0" smtClean="0">
                <a:solidFill>
                  <a:srgbClr val="A50021"/>
                </a:solidFill>
                <a:latin typeface="楷体_GB2312" pitchFamily="49" charset="-122"/>
              </a:rPr>
              <a:t>m</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881</a:t>
            </a:r>
            <a:r>
              <a:rPr lang="zh-CN" altLang="en-US" dirty="0" smtClean="0">
                <a:solidFill>
                  <a:srgbClr val="A50021"/>
                </a:solidFill>
                <a:latin typeface="楷体_GB2312" pitchFamily="49" charset="-122"/>
              </a:rPr>
              <a:t>的逆</a:t>
            </a:r>
            <a:r>
              <a:rPr lang="en-US" altLang="zh-CN" dirty="0" smtClean="0">
                <a:solidFill>
                  <a:srgbClr val="A50021"/>
                </a:solidFill>
                <a:latin typeface="楷体_GB2312" pitchFamily="49" charset="-122"/>
              </a:rPr>
              <a:t>w</a:t>
            </a:r>
            <a:r>
              <a:rPr lang="en-US" altLang="zh-CN" baseline="30000" dirty="0" smtClean="0">
                <a:solidFill>
                  <a:srgbClr val="A50021"/>
                </a:solidFill>
                <a:latin typeface="楷体_GB2312" pitchFamily="49" charset="-122"/>
              </a:rPr>
              <a:t>-1</a:t>
            </a:r>
          </a:p>
          <a:p>
            <a:pPr marL="895350" lvl="1" indent="-381000">
              <a:buFontTx/>
              <a:buNone/>
            </a:pPr>
            <a:r>
              <a:rPr lang="en-US" altLang="zh-CN" dirty="0" smtClean="0">
                <a:solidFill>
                  <a:srgbClr val="A50021"/>
                </a:solidFill>
                <a:latin typeface="楷体_GB2312" pitchFamily="49" charset="-122"/>
              </a:rPr>
              <a:t>   (588×w</a:t>
            </a:r>
            <a:r>
              <a:rPr lang="en-US" altLang="zh-CN" baseline="30000" dirty="0" smtClean="0">
                <a:solidFill>
                  <a:srgbClr val="A50021"/>
                </a:solidFill>
                <a:latin typeface="楷体_GB2312" pitchFamily="49" charset="-122"/>
              </a:rPr>
              <a:t>-1</a:t>
            </a:r>
            <a:r>
              <a:rPr lang="en-US" altLang="zh-CN" dirty="0" smtClean="0">
                <a:solidFill>
                  <a:srgbClr val="A50021"/>
                </a:solidFill>
                <a:latin typeface="楷体_GB2312" pitchFamily="49" charset="-122"/>
              </a:rPr>
              <a:t>) mod 881</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1 </a:t>
            </a:r>
            <a:r>
              <a:rPr lang="zh-CN" altLang="en-US" dirty="0" smtClean="0">
                <a:solidFill>
                  <a:srgbClr val="A50021"/>
                </a:solidFill>
                <a:latin typeface="楷体_GB2312" pitchFamily="49" charset="-122"/>
              </a:rPr>
              <a:t>解出</a:t>
            </a:r>
            <a:r>
              <a:rPr lang="en-US" altLang="zh-CN" dirty="0" smtClean="0">
                <a:solidFill>
                  <a:srgbClr val="A50021"/>
                </a:solidFill>
                <a:latin typeface="楷体_GB2312" pitchFamily="49" charset="-122"/>
              </a:rPr>
              <a:t>w</a:t>
            </a:r>
            <a:r>
              <a:rPr lang="en-US" altLang="zh-CN" baseline="30000" dirty="0" smtClean="0">
                <a:solidFill>
                  <a:srgbClr val="A50021"/>
                </a:solidFill>
                <a:latin typeface="楷体_GB2312" pitchFamily="49" charset="-122"/>
              </a:rPr>
              <a:t>-1</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442</a:t>
            </a:r>
          </a:p>
          <a:p>
            <a:pPr marL="895350" lvl="1" indent="-381000"/>
            <a:r>
              <a:rPr lang="zh-CN" altLang="en-US" dirty="0" smtClean="0">
                <a:solidFill>
                  <a:srgbClr val="A50021"/>
                </a:solidFill>
                <a:latin typeface="楷体_GB2312" pitchFamily="49" charset="-122"/>
              </a:rPr>
              <a:t>计算</a:t>
            </a:r>
            <a:r>
              <a:rPr lang="en-US" altLang="zh-CN" dirty="0" smtClean="0">
                <a:solidFill>
                  <a:srgbClr val="A50021"/>
                </a:solidFill>
                <a:latin typeface="楷体_GB2312" pitchFamily="49" charset="-122"/>
              </a:rPr>
              <a:t>S</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(w</a:t>
            </a:r>
            <a:r>
              <a:rPr lang="en-US" altLang="zh-CN" baseline="30000" dirty="0" smtClean="0">
                <a:solidFill>
                  <a:srgbClr val="A50021"/>
                </a:solidFill>
                <a:latin typeface="楷体_GB2312" pitchFamily="49" charset="-122"/>
              </a:rPr>
              <a:t>-1</a:t>
            </a:r>
            <a:r>
              <a:rPr lang="en-US" altLang="zh-CN" dirty="0" smtClean="0">
                <a:solidFill>
                  <a:srgbClr val="A50021"/>
                </a:solidFill>
                <a:latin typeface="楷体_GB2312" pitchFamily="49" charset="-122"/>
              </a:rPr>
              <a:t>×S) mod m</a:t>
            </a:r>
          </a:p>
          <a:p>
            <a:pPr marL="895350" lvl="1" indent="-381000">
              <a:buFontTx/>
              <a:buNone/>
            </a:pPr>
            <a:r>
              <a:rPr lang="en-US" altLang="zh-CN" dirty="0" smtClean="0">
                <a:solidFill>
                  <a:srgbClr val="A50021"/>
                </a:solidFill>
                <a:latin typeface="楷体_GB2312" pitchFamily="49" charset="-122"/>
              </a:rPr>
              <a:t>   S</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(442×1129) mod 881</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372</a:t>
            </a:r>
          </a:p>
          <a:p>
            <a:pPr marL="895350" lvl="1" indent="-381000"/>
            <a:r>
              <a:rPr lang="zh-CN" altLang="en-US" dirty="0" smtClean="0">
                <a:solidFill>
                  <a:srgbClr val="A50021"/>
                </a:solidFill>
                <a:latin typeface="楷体_GB2312" pitchFamily="49" charset="-122"/>
              </a:rPr>
              <a:t>已知私钥 </a:t>
            </a:r>
            <a:r>
              <a:rPr lang="en-US" altLang="zh-CN" dirty="0" smtClean="0">
                <a:solidFill>
                  <a:srgbClr val="A50021"/>
                </a:solidFill>
                <a:latin typeface="楷体_GB2312" pitchFamily="49" charset="-122"/>
              </a:rPr>
              <a:t>A</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a:t>
            </a:r>
            <a:r>
              <a:rPr lang="en-US" altLang="zh-CN" dirty="0" smtClean="0">
                <a:solidFill>
                  <a:srgbClr val="FF0000"/>
                </a:solidFill>
                <a:latin typeface="楷体_GB2312" pitchFamily="49" charset="-122"/>
              </a:rPr>
              <a:t>2,7,11,21,42,89,180,354</a:t>
            </a:r>
            <a:r>
              <a:rPr lang="en-US" altLang="zh-CN" dirty="0" smtClean="0">
                <a:solidFill>
                  <a:srgbClr val="A50021"/>
                </a:solidFill>
                <a:latin typeface="楷体_GB2312" pitchFamily="49" charset="-122"/>
              </a:rPr>
              <a:t>)</a:t>
            </a:r>
          </a:p>
          <a:p>
            <a:pPr marL="895350" lvl="1" indent="-381000">
              <a:buFontTx/>
              <a:buNone/>
            </a:pPr>
            <a:r>
              <a:rPr lang="en-US" altLang="zh-CN" dirty="0" smtClean="0">
                <a:solidFill>
                  <a:srgbClr val="A50021"/>
                </a:solidFill>
                <a:latin typeface="楷体_GB2312" pitchFamily="49" charset="-122"/>
              </a:rPr>
              <a:t> </a:t>
            </a:r>
            <a:r>
              <a:rPr lang="zh-CN" altLang="en-US" dirty="0" smtClean="0">
                <a:solidFill>
                  <a:srgbClr val="A50021"/>
                </a:solidFill>
                <a:latin typeface="楷体_GB2312" pitchFamily="49" charset="-122"/>
              </a:rPr>
              <a:t>求解简单背包问题</a:t>
            </a:r>
            <a:r>
              <a:rPr lang="en-US" altLang="zh-CN" dirty="0" smtClean="0">
                <a:solidFill>
                  <a:srgbClr val="A50021"/>
                </a:solidFill>
                <a:latin typeface="楷体_GB2312" pitchFamily="49" charset="-122"/>
              </a:rPr>
              <a:t>S</a:t>
            </a:r>
            <a:r>
              <a:rPr lang="en-US" altLang="zh-CN" dirty="0" smtClean="0">
                <a:solidFill>
                  <a:srgbClr val="A50021"/>
                </a:solidFill>
              </a:rPr>
              <a:t>’</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372</a:t>
            </a:r>
            <a:r>
              <a:rPr lang="zh-CN" altLang="en-US" dirty="0" smtClean="0">
                <a:solidFill>
                  <a:srgbClr val="A50021"/>
                </a:solidFill>
                <a:latin typeface="楷体_GB2312" pitchFamily="49" charset="-122"/>
              </a:rPr>
              <a:t>＝∑</a:t>
            </a:r>
            <a:r>
              <a:rPr lang="en-US" altLang="zh-CN" dirty="0" err="1" smtClean="0">
                <a:solidFill>
                  <a:srgbClr val="A50021"/>
                </a:solidFill>
                <a:latin typeface="楷体_GB2312" pitchFamily="49" charset="-122"/>
              </a:rPr>
              <a:t>x</a:t>
            </a:r>
            <a:r>
              <a:rPr lang="en-US" altLang="zh-CN" baseline="-25000" dirty="0" err="1" smtClean="0">
                <a:solidFill>
                  <a:srgbClr val="A50021"/>
                </a:solidFill>
                <a:latin typeface="楷体_GB2312" pitchFamily="49" charset="-122"/>
              </a:rPr>
              <a:t>i</a:t>
            </a:r>
            <a:r>
              <a:rPr lang="en-US" altLang="zh-CN" dirty="0" err="1" smtClean="0">
                <a:solidFill>
                  <a:srgbClr val="A50021"/>
                </a:solidFill>
                <a:latin typeface="楷体_GB2312" pitchFamily="49" charset="-122"/>
              </a:rPr>
              <a:t>a</a:t>
            </a:r>
            <a:r>
              <a:rPr lang="en-US" altLang="zh-CN" baseline="-25000" dirty="0" err="1" smtClean="0">
                <a:solidFill>
                  <a:srgbClr val="A50021"/>
                </a:solidFill>
                <a:latin typeface="楷体_GB2312" pitchFamily="49" charset="-122"/>
              </a:rPr>
              <a:t>i</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7+11+354</a:t>
            </a:r>
          </a:p>
          <a:p>
            <a:pPr marL="514350" indent="-457200">
              <a:buFontTx/>
              <a:buNone/>
            </a:pPr>
            <a:r>
              <a:rPr lang="en-US" altLang="zh-CN" dirty="0" smtClean="0">
                <a:solidFill>
                  <a:srgbClr val="000099"/>
                </a:solidFill>
                <a:latin typeface="楷体_GB2312" pitchFamily="49" charset="-122"/>
              </a:rPr>
              <a:t>   </a:t>
            </a:r>
            <a:r>
              <a:rPr lang="zh-CN" altLang="en-US" dirty="0" smtClean="0">
                <a:solidFill>
                  <a:srgbClr val="000099"/>
                </a:solidFill>
                <a:latin typeface="楷体_GB2312" pitchFamily="49" charset="-122"/>
              </a:rPr>
              <a:t>即对应明文 </a:t>
            </a:r>
            <a:r>
              <a:rPr lang="en-US" altLang="zh-CN" dirty="0" smtClean="0">
                <a:solidFill>
                  <a:srgbClr val="000099"/>
                </a:solidFill>
                <a:latin typeface="楷体_GB2312" pitchFamily="49" charset="-122"/>
              </a:rPr>
              <a:t>X</a:t>
            </a:r>
            <a:r>
              <a:rPr lang="zh-CN" altLang="en-US" dirty="0" smtClean="0">
                <a:solidFill>
                  <a:srgbClr val="000099"/>
                </a:solidFill>
                <a:latin typeface="楷体_GB2312" pitchFamily="49" charset="-122"/>
              </a:rPr>
              <a:t>＝ </a:t>
            </a:r>
            <a:r>
              <a:rPr lang="en-US" altLang="zh-CN" dirty="0" smtClean="0">
                <a:solidFill>
                  <a:srgbClr val="000099"/>
                </a:solidFill>
                <a:latin typeface="楷体_GB2312" pitchFamily="49" charset="-122"/>
              </a:rPr>
              <a:t>0 1 1 0 0 0 0 1</a:t>
            </a:r>
          </a:p>
        </p:txBody>
      </p:sp>
    </p:spTree>
    <p:extLst>
      <p:ext uri="{BB962C8B-B14F-4D97-AF65-F5344CB8AC3E}">
        <p14:creationId xmlns:p14="http://schemas.microsoft.com/office/powerpoint/2010/main" val="269850578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marL="533400" indent="-533400"/>
            <a:r>
              <a:rPr lang="en-US" altLang="zh-CN" smtClean="0">
                <a:latin typeface="楷体_GB2312" pitchFamily="49" charset="-122"/>
              </a:rPr>
              <a:t>Merkle-Hellman</a:t>
            </a:r>
            <a:r>
              <a:rPr lang="zh-CN" altLang="en-US" smtClean="0">
                <a:latin typeface="楷体_GB2312" pitchFamily="49" charset="-122"/>
              </a:rPr>
              <a:t>算法分析</a:t>
            </a:r>
          </a:p>
        </p:txBody>
      </p:sp>
      <p:sp>
        <p:nvSpPr>
          <p:cNvPr id="36867" name="Rectangle 3"/>
          <p:cNvSpPr>
            <a:spLocks noGrp="1" noChangeArrowheads="1"/>
          </p:cNvSpPr>
          <p:nvPr>
            <p:ph type="body" idx="1"/>
          </p:nvPr>
        </p:nvSpPr>
        <p:spPr>
          <a:xfrm>
            <a:off x="533400" y="1676400"/>
            <a:ext cx="8153400" cy="4419600"/>
          </a:xfrm>
        </p:spPr>
        <p:txBody>
          <a:bodyPr>
            <a:normAutofit/>
          </a:bodyPr>
          <a:lstStyle/>
          <a:p>
            <a:pPr marL="514350" indent="-457200"/>
            <a:r>
              <a:rPr lang="zh-CN" altLang="en-US" smtClean="0">
                <a:latin typeface="楷体_GB2312" pitchFamily="49" charset="-122"/>
              </a:rPr>
              <a:t>安全性在于复杂背包问题求解的难度</a:t>
            </a:r>
          </a:p>
          <a:p>
            <a:pPr marL="514350" indent="-457200"/>
            <a:r>
              <a:rPr lang="zh-CN" altLang="en-US" smtClean="0">
                <a:latin typeface="楷体_GB2312" pitchFamily="49" charset="-122"/>
              </a:rPr>
              <a:t>大多数背包问题已经被解决，需要更复杂的背包向量</a:t>
            </a:r>
          </a:p>
          <a:p>
            <a:pPr marL="514350" indent="-457200"/>
            <a:r>
              <a:rPr lang="zh-CN" altLang="en-US" smtClean="0">
                <a:latin typeface="楷体_GB2312" pitchFamily="49" charset="-122"/>
              </a:rPr>
              <a:t>为防止穷举攻击，实际使用的背包算法至少应该包含</a:t>
            </a:r>
            <a:r>
              <a:rPr lang="en-US" altLang="zh-CN" smtClean="0">
                <a:latin typeface="楷体_GB2312" pitchFamily="49" charset="-122"/>
              </a:rPr>
              <a:t>250</a:t>
            </a:r>
            <a:r>
              <a:rPr lang="zh-CN" altLang="en-US" smtClean="0">
                <a:latin typeface="楷体_GB2312" pitchFamily="49" charset="-122"/>
              </a:rPr>
              <a:t>项，每项值在</a:t>
            </a:r>
            <a:r>
              <a:rPr lang="en-US" altLang="zh-CN" smtClean="0">
                <a:latin typeface="楷体_GB2312" pitchFamily="49" charset="-122"/>
              </a:rPr>
              <a:t>200</a:t>
            </a:r>
            <a:r>
              <a:rPr lang="zh-CN" altLang="en-US" smtClean="0">
                <a:latin typeface="楷体_GB2312" pitchFamily="49" charset="-122"/>
              </a:rPr>
              <a:t>到</a:t>
            </a:r>
            <a:r>
              <a:rPr lang="en-US" altLang="zh-CN" smtClean="0">
                <a:latin typeface="楷体_GB2312" pitchFamily="49" charset="-122"/>
              </a:rPr>
              <a:t>400</a:t>
            </a:r>
            <a:r>
              <a:rPr lang="zh-CN" altLang="en-US" smtClean="0">
                <a:latin typeface="楷体_GB2312" pitchFamily="49" charset="-122"/>
              </a:rPr>
              <a:t>位之间</a:t>
            </a:r>
          </a:p>
        </p:txBody>
      </p:sp>
    </p:spTree>
    <p:extLst>
      <p:ext uri="{BB962C8B-B14F-4D97-AF65-F5344CB8AC3E}">
        <p14:creationId xmlns:p14="http://schemas.microsoft.com/office/powerpoint/2010/main" val="2965224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dirty="0" smtClean="0"/>
              <a:t>SPN</a:t>
            </a:r>
            <a:r>
              <a:rPr lang="zh-CN" altLang="en-US" dirty="0" smtClean="0"/>
              <a:t>示例（代换与置换）</a:t>
            </a:r>
          </a:p>
        </p:txBody>
      </p:sp>
      <p:sp>
        <p:nvSpPr>
          <p:cNvPr id="15363" name="内容占位符 2"/>
          <p:cNvSpPr>
            <a:spLocks noGrp="1"/>
          </p:cNvSpPr>
          <p:nvPr>
            <p:ph idx="1"/>
          </p:nvPr>
        </p:nvSpPr>
        <p:spPr>
          <a:xfrm>
            <a:off x="457200" y="1600200"/>
            <a:ext cx="2962275" cy="4525963"/>
          </a:xfrm>
        </p:spPr>
        <p:txBody>
          <a:bodyPr/>
          <a:lstStyle/>
          <a:p>
            <a:r>
              <a:rPr lang="zh-CN" altLang="en-US" dirty="0" smtClean="0"/>
              <a:t>代换：混淆</a:t>
            </a:r>
            <a:endParaRPr lang="en-US" altLang="zh-CN" dirty="0" smtClean="0"/>
          </a:p>
          <a:p>
            <a:r>
              <a:rPr lang="zh-CN" altLang="en-US" dirty="0"/>
              <a:t>置换</a:t>
            </a:r>
            <a:r>
              <a:rPr lang="zh-CN" altLang="en-US" dirty="0" smtClean="0"/>
              <a:t>：扩散</a:t>
            </a:r>
          </a:p>
        </p:txBody>
      </p:sp>
      <p:grpSp>
        <p:nvGrpSpPr>
          <p:cNvPr id="15364" name="组合 363"/>
          <p:cNvGrpSpPr>
            <a:grpSpLocks/>
          </p:cNvGrpSpPr>
          <p:nvPr/>
        </p:nvGrpSpPr>
        <p:grpSpPr bwMode="auto">
          <a:xfrm>
            <a:off x="3419475" y="1187450"/>
            <a:ext cx="4752975" cy="5626100"/>
            <a:chOff x="4139952" y="1124744"/>
            <a:chExt cx="4752528" cy="5625916"/>
          </a:xfrm>
        </p:grpSpPr>
        <p:grpSp>
          <p:nvGrpSpPr>
            <p:cNvPr id="15365" name="组合 3"/>
            <p:cNvGrpSpPr>
              <a:grpSpLocks/>
            </p:cNvGrpSpPr>
            <p:nvPr/>
          </p:nvGrpSpPr>
          <p:grpSpPr bwMode="auto">
            <a:xfrm>
              <a:off x="4139952" y="1484784"/>
              <a:ext cx="4186010" cy="4991835"/>
              <a:chOff x="4580384" y="845096"/>
              <a:chExt cx="4186010" cy="4991835"/>
            </a:xfrm>
          </p:grpSpPr>
          <p:grpSp>
            <p:nvGrpSpPr>
              <p:cNvPr id="15380" name="组合 233"/>
              <p:cNvGrpSpPr>
                <a:grpSpLocks/>
              </p:cNvGrpSpPr>
              <p:nvPr/>
            </p:nvGrpSpPr>
            <p:grpSpPr bwMode="auto">
              <a:xfrm>
                <a:off x="4585447" y="2453287"/>
                <a:ext cx="4176464" cy="1164843"/>
                <a:chOff x="4585447" y="3533407"/>
                <a:chExt cx="4176464" cy="1164843"/>
              </a:xfrm>
            </p:grpSpPr>
            <p:grpSp>
              <p:nvGrpSpPr>
                <p:cNvPr id="15641" name="组合 30"/>
                <p:cNvGrpSpPr>
                  <a:grpSpLocks/>
                </p:cNvGrpSpPr>
                <p:nvPr/>
              </p:nvGrpSpPr>
              <p:grpSpPr bwMode="auto">
                <a:xfrm>
                  <a:off x="4742910" y="4368770"/>
                  <a:ext cx="3872390" cy="52947"/>
                  <a:chOff x="2211778" y="3573016"/>
                  <a:chExt cx="3872390" cy="216024"/>
                </a:xfrm>
              </p:grpSpPr>
              <p:grpSp>
                <p:nvGrpSpPr>
                  <p:cNvPr id="15705" name="组合 12"/>
                  <p:cNvGrpSpPr>
                    <a:grpSpLocks/>
                  </p:cNvGrpSpPr>
                  <p:nvPr/>
                </p:nvGrpSpPr>
                <p:grpSpPr bwMode="auto">
                  <a:xfrm>
                    <a:off x="3307940" y="3573016"/>
                    <a:ext cx="615988" cy="216024"/>
                    <a:chOff x="2211778" y="3573016"/>
                    <a:chExt cx="615988" cy="216024"/>
                  </a:xfrm>
                </p:grpSpPr>
                <p:cxnSp>
                  <p:nvCxnSpPr>
                    <p:cNvPr id="346" name="直接连接符 4"/>
                    <p:cNvCxnSpPr/>
                    <p:nvPr/>
                  </p:nvCxnSpPr>
                  <p:spPr>
                    <a:xfrm>
                      <a:off x="2411866"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直接连接符 48"/>
                    <p:cNvCxnSpPr/>
                    <p:nvPr/>
                  </p:nvCxnSpPr>
                  <p:spPr>
                    <a:xfrm>
                      <a:off x="2627746"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直接连接符 49"/>
                    <p:cNvCxnSpPr/>
                    <p:nvPr/>
                  </p:nvCxnSpPr>
                  <p:spPr>
                    <a:xfrm>
                      <a:off x="2827752"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直接连接符 50"/>
                    <p:cNvCxnSpPr/>
                    <p:nvPr/>
                  </p:nvCxnSpPr>
                  <p:spPr>
                    <a:xfrm>
                      <a:off x="2211860"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06" name="组合 13"/>
                  <p:cNvGrpSpPr>
                    <a:grpSpLocks/>
                  </p:cNvGrpSpPr>
                  <p:nvPr/>
                </p:nvGrpSpPr>
                <p:grpSpPr bwMode="auto">
                  <a:xfrm>
                    <a:off x="4388060" y="3573016"/>
                    <a:ext cx="615988" cy="216024"/>
                    <a:chOff x="2211778" y="3573016"/>
                    <a:chExt cx="615988" cy="216024"/>
                  </a:xfrm>
                </p:grpSpPr>
                <p:cxnSp>
                  <p:nvCxnSpPr>
                    <p:cNvPr id="342" name="直接连接符 43"/>
                    <p:cNvCxnSpPr/>
                    <p:nvPr/>
                  </p:nvCxnSpPr>
                  <p:spPr>
                    <a:xfrm>
                      <a:off x="2411144"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直接连接符 44"/>
                    <p:cNvCxnSpPr/>
                    <p:nvPr/>
                  </p:nvCxnSpPr>
                  <p:spPr>
                    <a:xfrm>
                      <a:off x="2627024"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直接连接符 45"/>
                    <p:cNvCxnSpPr/>
                    <p:nvPr/>
                  </p:nvCxnSpPr>
                  <p:spPr>
                    <a:xfrm>
                      <a:off x="2827030"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直接连接符 46"/>
                    <p:cNvCxnSpPr/>
                    <p:nvPr/>
                  </p:nvCxnSpPr>
                  <p:spPr>
                    <a:xfrm>
                      <a:off x="2211138"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07" name="组合 18"/>
                  <p:cNvGrpSpPr>
                    <a:grpSpLocks/>
                  </p:cNvGrpSpPr>
                  <p:nvPr/>
                </p:nvGrpSpPr>
                <p:grpSpPr bwMode="auto">
                  <a:xfrm>
                    <a:off x="5468180" y="3573016"/>
                    <a:ext cx="615988" cy="216024"/>
                    <a:chOff x="2211778" y="3573016"/>
                    <a:chExt cx="615988" cy="216024"/>
                  </a:xfrm>
                </p:grpSpPr>
                <p:cxnSp>
                  <p:nvCxnSpPr>
                    <p:cNvPr id="338" name="直接连接符 39"/>
                    <p:cNvCxnSpPr/>
                    <p:nvPr/>
                  </p:nvCxnSpPr>
                  <p:spPr>
                    <a:xfrm>
                      <a:off x="2412010"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直接连接符 40"/>
                    <p:cNvCxnSpPr/>
                    <p:nvPr/>
                  </p:nvCxnSpPr>
                  <p:spPr>
                    <a:xfrm>
                      <a:off x="2627890"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直接连接符 41"/>
                    <p:cNvCxnSpPr/>
                    <p:nvPr/>
                  </p:nvCxnSpPr>
                  <p:spPr>
                    <a:xfrm>
                      <a:off x="2827896"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直接连接符 42"/>
                    <p:cNvCxnSpPr/>
                    <p:nvPr/>
                  </p:nvCxnSpPr>
                  <p:spPr>
                    <a:xfrm>
                      <a:off x="2212004"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08" name="组合 23"/>
                  <p:cNvGrpSpPr>
                    <a:grpSpLocks/>
                  </p:cNvGrpSpPr>
                  <p:nvPr/>
                </p:nvGrpSpPr>
                <p:grpSpPr bwMode="auto">
                  <a:xfrm>
                    <a:off x="2211778" y="3573016"/>
                    <a:ext cx="615988" cy="216024"/>
                    <a:chOff x="2211778" y="3573016"/>
                    <a:chExt cx="615988" cy="216024"/>
                  </a:xfrm>
                </p:grpSpPr>
                <p:cxnSp>
                  <p:nvCxnSpPr>
                    <p:cNvPr id="334" name="直接连接符 35"/>
                    <p:cNvCxnSpPr/>
                    <p:nvPr/>
                  </p:nvCxnSpPr>
                  <p:spPr>
                    <a:xfrm>
                      <a:off x="2411168"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直接连接符 36"/>
                    <p:cNvCxnSpPr/>
                    <p:nvPr/>
                  </p:nvCxnSpPr>
                  <p:spPr>
                    <a:xfrm>
                      <a:off x="2627048"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直接连接符 37"/>
                    <p:cNvCxnSpPr/>
                    <p:nvPr/>
                  </p:nvCxnSpPr>
                  <p:spPr>
                    <a:xfrm>
                      <a:off x="2827054"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直接连接符 38"/>
                    <p:cNvCxnSpPr/>
                    <p:nvPr/>
                  </p:nvCxnSpPr>
                  <p:spPr>
                    <a:xfrm>
                      <a:off x="2211162" y="35723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67" name="矩形 266"/>
                <p:cNvSpPr/>
                <p:nvPr/>
              </p:nvSpPr>
              <p:spPr>
                <a:xfrm>
                  <a:off x="5664545" y="3705055"/>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2</a:t>
                  </a:r>
                  <a:r>
                    <a:rPr lang="en-US" altLang="zh-CN" sz="1600" baseline="-25000">
                      <a:solidFill>
                        <a:schemeClr val="tx1"/>
                      </a:solidFill>
                    </a:rPr>
                    <a:t>&lt;2&gt;</a:t>
                  </a:r>
                  <a:r>
                    <a:rPr lang="en-US" altLang="zh-CN" sz="1600">
                      <a:solidFill>
                        <a:schemeClr val="tx1"/>
                      </a:solidFill>
                    </a:rPr>
                    <a:t>)</a:t>
                  </a:r>
                  <a:endParaRPr lang="zh-CN" altLang="en-US" sz="1600">
                    <a:solidFill>
                      <a:schemeClr val="tx1"/>
                    </a:solidFill>
                  </a:endParaRPr>
                </a:p>
              </p:txBody>
            </p:sp>
            <p:sp>
              <p:nvSpPr>
                <p:cNvPr id="268" name="矩形 267"/>
                <p:cNvSpPr/>
                <p:nvPr/>
              </p:nvSpPr>
              <p:spPr>
                <a:xfrm>
                  <a:off x="6745531" y="3705055"/>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2</a:t>
                  </a:r>
                  <a:r>
                    <a:rPr lang="en-US" altLang="zh-CN" sz="1600" baseline="-25000">
                      <a:solidFill>
                        <a:schemeClr val="tx1"/>
                      </a:solidFill>
                    </a:rPr>
                    <a:t>&lt;3&gt;</a:t>
                  </a:r>
                  <a:r>
                    <a:rPr lang="en-US" altLang="zh-CN" sz="1600">
                      <a:solidFill>
                        <a:schemeClr val="tx1"/>
                      </a:solidFill>
                    </a:rPr>
                    <a:t>)</a:t>
                  </a:r>
                  <a:endParaRPr lang="zh-CN" altLang="en-US" sz="1600">
                    <a:solidFill>
                      <a:schemeClr val="tx1"/>
                    </a:solidFill>
                  </a:endParaRPr>
                </a:p>
              </p:txBody>
            </p:sp>
            <p:sp>
              <p:nvSpPr>
                <p:cNvPr id="269" name="矩形 53"/>
                <p:cNvSpPr/>
                <p:nvPr/>
              </p:nvSpPr>
              <p:spPr>
                <a:xfrm>
                  <a:off x="7824929" y="3705055"/>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2</a:t>
                  </a:r>
                  <a:r>
                    <a:rPr lang="en-US" altLang="zh-CN" sz="1600" baseline="-25000">
                      <a:solidFill>
                        <a:schemeClr val="tx1"/>
                      </a:solidFill>
                    </a:rPr>
                    <a:t>&lt;4&gt;</a:t>
                  </a:r>
                  <a:r>
                    <a:rPr lang="en-US" altLang="zh-CN" sz="1600">
                      <a:solidFill>
                        <a:schemeClr val="tx1"/>
                      </a:solidFill>
                    </a:rPr>
                    <a:t>)</a:t>
                  </a:r>
                  <a:endParaRPr lang="zh-CN" altLang="en-US" sz="1600">
                    <a:solidFill>
                      <a:schemeClr val="tx1"/>
                    </a:solidFill>
                  </a:endParaRPr>
                </a:p>
              </p:txBody>
            </p:sp>
            <p:sp>
              <p:nvSpPr>
                <p:cNvPr id="270" name="矩形 54"/>
                <p:cNvSpPr/>
                <p:nvPr/>
              </p:nvSpPr>
              <p:spPr>
                <a:xfrm>
                  <a:off x="4585147" y="3705055"/>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2</a:t>
                  </a:r>
                  <a:r>
                    <a:rPr lang="en-US" altLang="zh-CN" sz="1600" baseline="-25000">
                      <a:solidFill>
                        <a:schemeClr val="tx1"/>
                      </a:solidFill>
                    </a:rPr>
                    <a:t>&lt;1&gt;</a:t>
                  </a:r>
                  <a:r>
                    <a:rPr lang="en-US" altLang="zh-CN" sz="1600">
                      <a:solidFill>
                        <a:schemeClr val="tx1"/>
                      </a:solidFill>
                    </a:rPr>
                    <a:t>)</a:t>
                  </a:r>
                  <a:endParaRPr lang="zh-CN" altLang="en-US" sz="1600">
                    <a:solidFill>
                      <a:schemeClr val="tx1"/>
                    </a:solidFill>
                  </a:endParaRPr>
                </a:p>
              </p:txBody>
            </p:sp>
            <p:sp>
              <p:nvSpPr>
                <p:cNvPr id="271" name="矩形 55"/>
                <p:cNvSpPr/>
                <p:nvPr/>
              </p:nvSpPr>
              <p:spPr>
                <a:xfrm>
                  <a:off x="4585147" y="4433695"/>
                  <a:ext cx="4176319" cy="2651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a:t>
                  </a:r>
                  <a:r>
                    <a:rPr lang="en-US" altLang="zh-CN">
                      <a:solidFill>
                        <a:schemeClr val="tx1"/>
                      </a:solidFill>
                    </a:rPr>
                    <a:t>k</a:t>
                  </a:r>
                  <a:r>
                    <a:rPr lang="en-US" altLang="zh-CN" baseline="30000">
                      <a:solidFill>
                        <a:schemeClr val="tx1"/>
                      </a:solidFill>
                    </a:rPr>
                    <a:t>3</a:t>
                  </a:r>
                  <a:r>
                    <a:rPr lang="zh-CN" altLang="en-US">
                      <a:solidFill>
                        <a:schemeClr val="tx1"/>
                      </a:solidFill>
                    </a:rPr>
                    <a:t>异或</a:t>
                  </a:r>
                </a:p>
              </p:txBody>
            </p:sp>
            <p:grpSp>
              <p:nvGrpSpPr>
                <p:cNvPr id="15647" name="组合 56"/>
                <p:cNvGrpSpPr>
                  <a:grpSpLocks/>
                </p:cNvGrpSpPr>
                <p:nvPr/>
              </p:nvGrpSpPr>
              <p:grpSpPr bwMode="auto">
                <a:xfrm>
                  <a:off x="4742910" y="3986342"/>
                  <a:ext cx="3872390" cy="52947"/>
                  <a:chOff x="2211778" y="3573016"/>
                  <a:chExt cx="3872390" cy="216024"/>
                </a:xfrm>
              </p:grpSpPr>
              <p:grpSp>
                <p:nvGrpSpPr>
                  <p:cNvPr id="15685" name="组合 12"/>
                  <p:cNvGrpSpPr>
                    <a:grpSpLocks/>
                  </p:cNvGrpSpPr>
                  <p:nvPr/>
                </p:nvGrpSpPr>
                <p:grpSpPr bwMode="auto">
                  <a:xfrm>
                    <a:off x="3307940" y="3573016"/>
                    <a:ext cx="615988" cy="216024"/>
                    <a:chOff x="2211778" y="3573016"/>
                    <a:chExt cx="615988" cy="216024"/>
                  </a:xfrm>
                </p:grpSpPr>
                <p:cxnSp>
                  <p:nvCxnSpPr>
                    <p:cNvPr id="326" name="直接连接符 4"/>
                    <p:cNvCxnSpPr/>
                    <p:nvPr/>
                  </p:nvCxnSpPr>
                  <p:spPr>
                    <a:xfrm>
                      <a:off x="2411866"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直接连接符 326"/>
                    <p:cNvCxnSpPr/>
                    <p:nvPr/>
                  </p:nvCxnSpPr>
                  <p:spPr>
                    <a:xfrm>
                      <a:off x="2627746"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a:off x="2827752"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直接连接符 328"/>
                    <p:cNvCxnSpPr/>
                    <p:nvPr/>
                  </p:nvCxnSpPr>
                  <p:spPr>
                    <a:xfrm>
                      <a:off x="2211860"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86" name="组合 13"/>
                  <p:cNvGrpSpPr>
                    <a:grpSpLocks/>
                  </p:cNvGrpSpPr>
                  <p:nvPr/>
                </p:nvGrpSpPr>
                <p:grpSpPr bwMode="auto">
                  <a:xfrm>
                    <a:off x="4388060" y="3573016"/>
                    <a:ext cx="615988" cy="216024"/>
                    <a:chOff x="2211778" y="3573016"/>
                    <a:chExt cx="615988" cy="216024"/>
                  </a:xfrm>
                </p:grpSpPr>
                <p:cxnSp>
                  <p:nvCxnSpPr>
                    <p:cNvPr id="322" name="直接连接符 321"/>
                    <p:cNvCxnSpPr/>
                    <p:nvPr/>
                  </p:nvCxnSpPr>
                  <p:spPr>
                    <a:xfrm>
                      <a:off x="2411144"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直接连接符 322"/>
                    <p:cNvCxnSpPr/>
                    <p:nvPr/>
                  </p:nvCxnSpPr>
                  <p:spPr>
                    <a:xfrm>
                      <a:off x="2627024"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直接连接符 323"/>
                    <p:cNvCxnSpPr/>
                    <p:nvPr/>
                  </p:nvCxnSpPr>
                  <p:spPr>
                    <a:xfrm>
                      <a:off x="2827030"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a:off x="2211138"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87" name="组合 18"/>
                  <p:cNvGrpSpPr>
                    <a:grpSpLocks/>
                  </p:cNvGrpSpPr>
                  <p:nvPr/>
                </p:nvGrpSpPr>
                <p:grpSpPr bwMode="auto">
                  <a:xfrm>
                    <a:off x="5468180" y="3573016"/>
                    <a:ext cx="615988" cy="216024"/>
                    <a:chOff x="2211778" y="3573016"/>
                    <a:chExt cx="615988" cy="216024"/>
                  </a:xfrm>
                </p:grpSpPr>
                <p:cxnSp>
                  <p:nvCxnSpPr>
                    <p:cNvPr id="318" name="直接连接符 317"/>
                    <p:cNvCxnSpPr/>
                    <p:nvPr/>
                  </p:nvCxnSpPr>
                  <p:spPr>
                    <a:xfrm>
                      <a:off x="2412010"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直接连接符 318"/>
                    <p:cNvCxnSpPr/>
                    <p:nvPr/>
                  </p:nvCxnSpPr>
                  <p:spPr>
                    <a:xfrm>
                      <a:off x="2627890"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直接连接符 319"/>
                    <p:cNvCxnSpPr/>
                    <p:nvPr/>
                  </p:nvCxnSpPr>
                  <p:spPr>
                    <a:xfrm>
                      <a:off x="2827896"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直接连接符 320"/>
                    <p:cNvCxnSpPr/>
                    <p:nvPr/>
                  </p:nvCxnSpPr>
                  <p:spPr>
                    <a:xfrm>
                      <a:off x="2212004"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88" name="组合 23"/>
                  <p:cNvGrpSpPr>
                    <a:grpSpLocks/>
                  </p:cNvGrpSpPr>
                  <p:nvPr/>
                </p:nvGrpSpPr>
                <p:grpSpPr bwMode="auto">
                  <a:xfrm>
                    <a:off x="2211778" y="3573016"/>
                    <a:ext cx="615988" cy="216024"/>
                    <a:chOff x="2211778" y="3573016"/>
                    <a:chExt cx="615988" cy="216024"/>
                  </a:xfrm>
                </p:grpSpPr>
                <p:cxnSp>
                  <p:nvCxnSpPr>
                    <p:cNvPr id="314" name="直接连接符 313"/>
                    <p:cNvCxnSpPr/>
                    <p:nvPr/>
                  </p:nvCxnSpPr>
                  <p:spPr>
                    <a:xfrm>
                      <a:off x="2411168"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直接连接符 314"/>
                    <p:cNvCxnSpPr/>
                    <p:nvPr/>
                  </p:nvCxnSpPr>
                  <p:spPr>
                    <a:xfrm>
                      <a:off x="2627048"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直接连接符 315"/>
                    <p:cNvCxnSpPr/>
                    <p:nvPr/>
                  </p:nvCxnSpPr>
                  <p:spPr>
                    <a:xfrm>
                      <a:off x="2827054"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p:nvPr/>
                  </p:nvCxnSpPr>
                  <p:spPr>
                    <a:xfrm>
                      <a:off x="2211162" y="357175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648" name="组合 77"/>
                <p:cNvGrpSpPr>
                  <a:grpSpLocks/>
                </p:cNvGrpSpPr>
                <p:nvPr/>
              </p:nvGrpSpPr>
              <p:grpSpPr bwMode="auto">
                <a:xfrm>
                  <a:off x="4745505" y="3533407"/>
                  <a:ext cx="3872390" cy="158842"/>
                  <a:chOff x="2211778" y="3573016"/>
                  <a:chExt cx="3872390" cy="216024"/>
                </a:xfrm>
              </p:grpSpPr>
              <p:grpSp>
                <p:nvGrpSpPr>
                  <p:cNvPr id="15665" name="组合 12"/>
                  <p:cNvGrpSpPr>
                    <a:grpSpLocks/>
                  </p:cNvGrpSpPr>
                  <p:nvPr/>
                </p:nvGrpSpPr>
                <p:grpSpPr bwMode="auto">
                  <a:xfrm>
                    <a:off x="3307940" y="3573016"/>
                    <a:ext cx="615988" cy="216024"/>
                    <a:chOff x="2211778" y="3573016"/>
                    <a:chExt cx="615988" cy="216024"/>
                  </a:xfrm>
                </p:grpSpPr>
                <p:cxnSp>
                  <p:nvCxnSpPr>
                    <p:cNvPr id="306" name="直接连接符 4"/>
                    <p:cNvCxnSpPr/>
                    <p:nvPr/>
                  </p:nvCxnSpPr>
                  <p:spPr>
                    <a:xfrm>
                      <a:off x="2410858"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p:nvPr/>
                  </p:nvCxnSpPr>
                  <p:spPr>
                    <a:xfrm>
                      <a:off x="2626738"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直接连接符 307"/>
                    <p:cNvCxnSpPr/>
                    <p:nvPr/>
                  </p:nvCxnSpPr>
                  <p:spPr>
                    <a:xfrm>
                      <a:off x="2826744"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直接连接符 97"/>
                    <p:cNvCxnSpPr/>
                    <p:nvPr/>
                  </p:nvCxnSpPr>
                  <p:spPr>
                    <a:xfrm>
                      <a:off x="2210852"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66" name="组合 13"/>
                  <p:cNvGrpSpPr>
                    <a:grpSpLocks/>
                  </p:cNvGrpSpPr>
                  <p:nvPr/>
                </p:nvGrpSpPr>
                <p:grpSpPr bwMode="auto">
                  <a:xfrm>
                    <a:off x="4388060" y="3573016"/>
                    <a:ext cx="615988" cy="216024"/>
                    <a:chOff x="2211778" y="3573016"/>
                    <a:chExt cx="615988" cy="216024"/>
                  </a:xfrm>
                </p:grpSpPr>
                <p:cxnSp>
                  <p:nvCxnSpPr>
                    <p:cNvPr id="302" name="直接连接符 301"/>
                    <p:cNvCxnSpPr/>
                    <p:nvPr/>
                  </p:nvCxnSpPr>
                  <p:spPr>
                    <a:xfrm>
                      <a:off x="2411724"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直接连接符 302"/>
                    <p:cNvCxnSpPr/>
                    <p:nvPr/>
                  </p:nvCxnSpPr>
                  <p:spPr>
                    <a:xfrm>
                      <a:off x="2627604"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直接连接符 303"/>
                    <p:cNvCxnSpPr/>
                    <p:nvPr/>
                  </p:nvCxnSpPr>
                  <p:spPr>
                    <a:xfrm>
                      <a:off x="2827610"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直接连接符 304"/>
                    <p:cNvCxnSpPr/>
                    <p:nvPr/>
                  </p:nvCxnSpPr>
                  <p:spPr>
                    <a:xfrm>
                      <a:off x="2211718"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67" name="组合 18"/>
                  <p:cNvGrpSpPr>
                    <a:grpSpLocks/>
                  </p:cNvGrpSpPr>
                  <p:nvPr/>
                </p:nvGrpSpPr>
                <p:grpSpPr bwMode="auto">
                  <a:xfrm>
                    <a:off x="5468180" y="3573016"/>
                    <a:ext cx="615988" cy="216024"/>
                    <a:chOff x="2211778" y="3573016"/>
                    <a:chExt cx="615988" cy="216024"/>
                  </a:xfrm>
                </p:grpSpPr>
                <p:cxnSp>
                  <p:nvCxnSpPr>
                    <p:cNvPr id="298" name="直接连接符 297"/>
                    <p:cNvCxnSpPr/>
                    <p:nvPr/>
                  </p:nvCxnSpPr>
                  <p:spPr>
                    <a:xfrm>
                      <a:off x="2411003"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p:nvPr/>
                  </p:nvCxnSpPr>
                  <p:spPr>
                    <a:xfrm>
                      <a:off x="2626883"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直接连接符 299"/>
                    <p:cNvCxnSpPr/>
                    <p:nvPr/>
                  </p:nvCxnSpPr>
                  <p:spPr>
                    <a:xfrm>
                      <a:off x="2826889"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直接连接符 300"/>
                    <p:cNvCxnSpPr/>
                    <p:nvPr/>
                  </p:nvCxnSpPr>
                  <p:spPr>
                    <a:xfrm>
                      <a:off x="2210997"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68" name="组合 23"/>
                  <p:cNvGrpSpPr>
                    <a:grpSpLocks/>
                  </p:cNvGrpSpPr>
                  <p:nvPr/>
                </p:nvGrpSpPr>
                <p:grpSpPr bwMode="auto">
                  <a:xfrm>
                    <a:off x="2211778" y="3573016"/>
                    <a:ext cx="615988" cy="216024"/>
                    <a:chOff x="2211778" y="3573016"/>
                    <a:chExt cx="615988" cy="216024"/>
                  </a:xfrm>
                </p:grpSpPr>
                <p:cxnSp>
                  <p:nvCxnSpPr>
                    <p:cNvPr id="294" name="直接连接符 293"/>
                    <p:cNvCxnSpPr/>
                    <p:nvPr/>
                  </p:nvCxnSpPr>
                  <p:spPr>
                    <a:xfrm>
                      <a:off x="2411748"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直接连接符 294"/>
                    <p:cNvCxnSpPr/>
                    <p:nvPr/>
                  </p:nvCxnSpPr>
                  <p:spPr>
                    <a:xfrm>
                      <a:off x="2627628"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p:nvPr/>
                  </p:nvCxnSpPr>
                  <p:spPr>
                    <a:xfrm>
                      <a:off x="2827634"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直接连接符 296"/>
                    <p:cNvCxnSpPr/>
                    <p:nvPr/>
                  </p:nvCxnSpPr>
                  <p:spPr>
                    <a:xfrm>
                      <a:off x="2211742" y="3573293"/>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74" name="直接连接符 273"/>
                <p:cNvCxnSpPr/>
                <p:nvPr/>
              </p:nvCxnSpPr>
              <p:spPr>
                <a:xfrm>
                  <a:off x="4742294" y="4009845"/>
                  <a:ext cx="0" cy="4238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直接连接符 274"/>
                <p:cNvCxnSpPr/>
                <p:nvPr/>
              </p:nvCxnSpPr>
              <p:spPr>
                <a:xfrm>
                  <a:off x="4948650" y="4040007"/>
                  <a:ext cx="888916" cy="322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直接连接符 275"/>
                <p:cNvCxnSpPr/>
                <p:nvPr/>
              </p:nvCxnSpPr>
              <p:spPr>
                <a:xfrm>
                  <a:off x="5161355" y="4046357"/>
                  <a:ext cx="1761959"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直接连接符 276"/>
                <p:cNvCxnSpPr/>
                <p:nvPr/>
              </p:nvCxnSpPr>
              <p:spPr>
                <a:xfrm>
                  <a:off x="5356599" y="4038420"/>
                  <a:ext cx="2639764" cy="323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120"/>
                <p:cNvCxnSpPr/>
                <p:nvPr/>
              </p:nvCxnSpPr>
              <p:spPr>
                <a:xfrm>
                  <a:off x="8617018" y="4032070"/>
                  <a:ext cx="0" cy="333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p:nvPr/>
              </p:nvCxnSpPr>
              <p:spPr>
                <a:xfrm flipH="1">
                  <a:off x="7537619" y="4043182"/>
                  <a:ext cx="877804"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直接连接符 279"/>
                <p:cNvCxnSpPr/>
                <p:nvPr/>
              </p:nvCxnSpPr>
              <p:spPr>
                <a:xfrm flipH="1">
                  <a:off x="6451871" y="4046357"/>
                  <a:ext cx="1741323" cy="323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flipH="1">
                  <a:off x="5356599" y="4038420"/>
                  <a:ext cx="2639764" cy="331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flipH="1">
                  <a:off x="4943888" y="4038420"/>
                  <a:ext cx="888916" cy="331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6039160" y="4038420"/>
                  <a:ext cx="0" cy="331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6250277" y="4038420"/>
                  <a:ext cx="873043" cy="334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6447109" y="4038420"/>
                  <a:ext cx="1750848" cy="334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直接连接符 138"/>
                <p:cNvCxnSpPr/>
                <p:nvPr/>
              </p:nvCxnSpPr>
              <p:spPr>
                <a:xfrm flipH="1">
                  <a:off x="5156593" y="4038420"/>
                  <a:ext cx="1755610" cy="331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直接连接符 140"/>
                <p:cNvCxnSpPr/>
                <p:nvPr/>
              </p:nvCxnSpPr>
              <p:spPr>
                <a:xfrm flipH="1">
                  <a:off x="6256627" y="4038420"/>
                  <a:ext cx="857169"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7336025" y="4038420"/>
                  <a:ext cx="0" cy="3428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7537619" y="4038420"/>
                  <a:ext cx="877804"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81" name="组合 232"/>
              <p:cNvGrpSpPr>
                <a:grpSpLocks/>
              </p:cNvGrpSpPr>
              <p:nvPr/>
            </p:nvGrpSpPr>
            <p:grpSpPr bwMode="auto">
              <a:xfrm>
                <a:off x="4580384" y="845096"/>
                <a:ext cx="4176464" cy="1600218"/>
                <a:chOff x="4580384" y="1925216"/>
                <a:chExt cx="4176464" cy="1600218"/>
              </a:xfrm>
            </p:grpSpPr>
            <p:grpSp>
              <p:nvGrpSpPr>
                <p:cNvPr id="15535" name="组合 28"/>
                <p:cNvGrpSpPr>
                  <a:grpSpLocks/>
                </p:cNvGrpSpPr>
                <p:nvPr/>
              </p:nvGrpSpPr>
              <p:grpSpPr bwMode="auto">
                <a:xfrm>
                  <a:off x="4740442" y="1925216"/>
                  <a:ext cx="3872390" cy="158842"/>
                  <a:chOff x="2211778" y="3573016"/>
                  <a:chExt cx="3872390" cy="216024"/>
                </a:xfrm>
              </p:grpSpPr>
              <p:grpSp>
                <p:nvGrpSpPr>
                  <p:cNvPr id="15621" name="组合 12"/>
                  <p:cNvGrpSpPr>
                    <a:grpSpLocks/>
                  </p:cNvGrpSpPr>
                  <p:nvPr/>
                </p:nvGrpSpPr>
                <p:grpSpPr bwMode="auto">
                  <a:xfrm>
                    <a:off x="3307940" y="3573016"/>
                    <a:ext cx="615988" cy="216024"/>
                    <a:chOff x="2211778" y="3573016"/>
                    <a:chExt cx="615988" cy="216024"/>
                  </a:xfrm>
                </p:grpSpPr>
                <p:cxnSp>
                  <p:nvCxnSpPr>
                    <p:cNvPr id="262" name="直接连接符 4"/>
                    <p:cNvCxnSpPr/>
                    <p:nvPr/>
                  </p:nvCxnSpPr>
                  <p:spPr>
                    <a:xfrm>
                      <a:off x="2411159"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接连接符 262"/>
                    <p:cNvCxnSpPr/>
                    <p:nvPr/>
                  </p:nvCxnSpPr>
                  <p:spPr>
                    <a:xfrm>
                      <a:off x="2627039"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直接连接符 263"/>
                    <p:cNvCxnSpPr/>
                    <p:nvPr/>
                  </p:nvCxnSpPr>
                  <p:spPr>
                    <a:xfrm>
                      <a:off x="2827045"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直接连接符 264"/>
                    <p:cNvCxnSpPr/>
                    <p:nvPr/>
                  </p:nvCxnSpPr>
                  <p:spPr>
                    <a:xfrm>
                      <a:off x="2211153"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22" name="组合 13"/>
                  <p:cNvGrpSpPr>
                    <a:grpSpLocks/>
                  </p:cNvGrpSpPr>
                  <p:nvPr/>
                </p:nvGrpSpPr>
                <p:grpSpPr bwMode="auto">
                  <a:xfrm>
                    <a:off x="4388060" y="3573016"/>
                    <a:ext cx="615988" cy="216024"/>
                    <a:chOff x="2211778" y="3573016"/>
                    <a:chExt cx="615988" cy="216024"/>
                  </a:xfrm>
                </p:grpSpPr>
                <p:cxnSp>
                  <p:nvCxnSpPr>
                    <p:cNvPr id="258" name="直接连接符 223"/>
                    <p:cNvCxnSpPr/>
                    <p:nvPr/>
                  </p:nvCxnSpPr>
                  <p:spPr>
                    <a:xfrm>
                      <a:off x="2412024"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直接连接符 224"/>
                    <p:cNvCxnSpPr/>
                    <p:nvPr/>
                  </p:nvCxnSpPr>
                  <p:spPr>
                    <a:xfrm>
                      <a:off x="2627904"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直接连接符 225"/>
                    <p:cNvCxnSpPr/>
                    <p:nvPr/>
                  </p:nvCxnSpPr>
                  <p:spPr>
                    <a:xfrm>
                      <a:off x="2827910"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直接连接符 226"/>
                    <p:cNvCxnSpPr/>
                    <p:nvPr/>
                  </p:nvCxnSpPr>
                  <p:spPr>
                    <a:xfrm>
                      <a:off x="2212018"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23" name="组合 18"/>
                  <p:cNvGrpSpPr>
                    <a:grpSpLocks/>
                  </p:cNvGrpSpPr>
                  <p:nvPr/>
                </p:nvGrpSpPr>
                <p:grpSpPr bwMode="auto">
                  <a:xfrm>
                    <a:off x="5468180" y="3573016"/>
                    <a:ext cx="615988" cy="216024"/>
                    <a:chOff x="2211778" y="3573016"/>
                    <a:chExt cx="615988" cy="216024"/>
                  </a:xfrm>
                </p:grpSpPr>
                <p:cxnSp>
                  <p:nvCxnSpPr>
                    <p:cNvPr id="254" name="直接连接符 253"/>
                    <p:cNvCxnSpPr/>
                    <p:nvPr/>
                  </p:nvCxnSpPr>
                  <p:spPr>
                    <a:xfrm>
                      <a:off x="2411303"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直接连接符 254"/>
                    <p:cNvCxnSpPr/>
                    <p:nvPr/>
                  </p:nvCxnSpPr>
                  <p:spPr>
                    <a:xfrm>
                      <a:off x="2627183"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直接连接符 255"/>
                    <p:cNvCxnSpPr/>
                    <p:nvPr/>
                  </p:nvCxnSpPr>
                  <p:spPr>
                    <a:xfrm>
                      <a:off x="2827189"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直接连接符 256"/>
                    <p:cNvCxnSpPr/>
                    <p:nvPr/>
                  </p:nvCxnSpPr>
                  <p:spPr>
                    <a:xfrm>
                      <a:off x="2211297"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24" name="组合 23"/>
                  <p:cNvGrpSpPr>
                    <a:grpSpLocks/>
                  </p:cNvGrpSpPr>
                  <p:nvPr/>
                </p:nvGrpSpPr>
                <p:grpSpPr bwMode="auto">
                  <a:xfrm>
                    <a:off x="2211778" y="3573016"/>
                    <a:ext cx="615988" cy="216024"/>
                    <a:chOff x="2211778" y="3573016"/>
                    <a:chExt cx="615988" cy="216024"/>
                  </a:xfrm>
                </p:grpSpPr>
                <p:cxnSp>
                  <p:nvCxnSpPr>
                    <p:cNvPr id="250" name="直接连接符 249"/>
                    <p:cNvCxnSpPr/>
                    <p:nvPr/>
                  </p:nvCxnSpPr>
                  <p:spPr>
                    <a:xfrm>
                      <a:off x="2412049"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直接连接符 250"/>
                    <p:cNvCxnSpPr/>
                    <p:nvPr/>
                  </p:nvCxnSpPr>
                  <p:spPr>
                    <a:xfrm>
                      <a:off x="2627929"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直接连接符 251"/>
                    <p:cNvCxnSpPr/>
                    <p:nvPr/>
                  </p:nvCxnSpPr>
                  <p:spPr>
                    <a:xfrm>
                      <a:off x="2827935"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直接连接符 252"/>
                    <p:cNvCxnSpPr/>
                    <p:nvPr/>
                  </p:nvCxnSpPr>
                  <p:spPr>
                    <a:xfrm>
                      <a:off x="2212043" y="3573439"/>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1" name="矩形 160"/>
                <p:cNvSpPr/>
                <p:nvPr/>
              </p:nvSpPr>
              <p:spPr>
                <a:xfrm>
                  <a:off x="4580384" y="2095383"/>
                  <a:ext cx="4176320" cy="2651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a:t>
                  </a:r>
                  <a:r>
                    <a:rPr lang="en-US" altLang="zh-CN">
                      <a:solidFill>
                        <a:schemeClr val="tx1"/>
                      </a:solidFill>
                    </a:rPr>
                    <a:t>k</a:t>
                  </a:r>
                  <a:r>
                    <a:rPr lang="en-US" altLang="zh-CN" baseline="30000">
                      <a:solidFill>
                        <a:schemeClr val="tx1"/>
                      </a:solidFill>
                    </a:rPr>
                    <a:t>1</a:t>
                  </a:r>
                  <a:r>
                    <a:rPr lang="zh-CN" altLang="en-US">
                      <a:solidFill>
                        <a:schemeClr val="tx1"/>
                      </a:solidFill>
                    </a:rPr>
                    <a:t>异或</a:t>
                  </a:r>
                </a:p>
              </p:txBody>
            </p:sp>
            <p:grpSp>
              <p:nvGrpSpPr>
                <p:cNvPr id="15537" name="组合 30"/>
                <p:cNvGrpSpPr>
                  <a:grpSpLocks/>
                </p:cNvGrpSpPr>
                <p:nvPr/>
              </p:nvGrpSpPr>
              <p:grpSpPr bwMode="auto">
                <a:xfrm>
                  <a:off x="4751294" y="3195954"/>
                  <a:ext cx="3872390" cy="52947"/>
                  <a:chOff x="2211778" y="3573016"/>
                  <a:chExt cx="3872390" cy="216024"/>
                </a:xfrm>
              </p:grpSpPr>
              <p:grpSp>
                <p:nvGrpSpPr>
                  <p:cNvPr id="15601" name="组合 12"/>
                  <p:cNvGrpSpPr>
                    <a:grpSpLocks/>
                  </p:cNvGrpSpPr>
                  <p:nvPr/>
                </p:nvGrpSpPr>
                <p:grpSpPr bwMode="auto">
                  <a:xfrm>
                    <a:off x="3307940" y="3573016"/>
                    <a:ext cx="615988" cy="216024"/>
                    <a:chOff x="2211778" y="3573016"/>
                    <a:chExt cx="615988" cy="216024"/>
                  </a:xfrm>
                </p:grpSpPr>
                <p:cxnSp>
                  <p:nvCxnSpPr>
                    <p:cNvPr id="242" name="直接连接符 4"/>
                    <p:cNvCxnSpPr/>
                    <p:nvPr/>
                  </p:nvCxnSpPr>
                  <p:spPr>
                    <a:xfrm>
                      <a:off x="2411418"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直接连接符 48"/>
                    <p:cNvCxnSpPr/>
                    <p:nvPr/>
                  </p:nvCxnSpPr>
                  <p:spPr>
                    <a:xfrm>
                      <a:off x="2627298"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直接连接符 49"/>
                    <p:cNvCxnSpPr/>
                    <p:nvPr/>
                  </p:nvCxnSpPr>
                  <p:spPr>
                    <a:xfrm>
                      <a:off x="2827304"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直接连接符 50"/>
                    <p:cNvCxnSpPr/>
                    <p:nvPr/>
                  </p:nvCxnSpPr>
                  <p:spPr>
                    <a:xfrm>
                      <a:off x="2211412"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02" name="组合 13"/>
                  <p:cNvGrpSpPr>
                    <a:grpSpLocks/>
                  </p:cNvGrpSpPr>
                  <p:nvPr/>
                </p:nvGrpSpPr>
                <p:grpSpPr bwMode="auto">
                  <a:xfrm>
                    <a:off x="4388060" y="3573016"/>
                    <a:ext cx="615988" cy="216024"/>
                    <a:chOff x="2211778" y="3573016"/>
                    <a:chExt cx="615988" cy="216024"/>
                  </a:xfrm>
                </p:grpSpPr>
                <p:cxnSp>
                  <p:nvCxnSpPr>
                    <p:cNvPr id="238" name="直接连接符 203"/>
                    <p:cNvCxnSpPr/>
                    <p:nvPr/>
                  </p:nvCxnSpPr>
                  <p:spPr>
                    <a:xfrm>
                      <a:off x="2412284"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接连接符 204"/>
                    <p:cNvCxnSpPr/>
                    <p:nvPr/>
                  </p:nvCxnSpPr>
                  <p:spPr>
                    <a:xfrm>
                      <a:off x="2628164"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直接连接符 205"/>
                    <p:cNvCxnSpPr/>
                    <p:nvPr/>
                  </p:nvCxnSpPr>
                  <p:spPr>
                    <a:xfrm>
                      <a:off x="2828170"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直接连接符 206"/>
                    <p:cNvCxnSpPr/>
                    <p:nvPr/>
                  </p:nvCxnSpPr>
                  <p:spPr>
                    <a:xfrm>
                      <a:off x="2212278"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03" name="组合 18"/>
                  <p:cNvGrpSpPr>
                    <a:grpSpLocks/>
                  </p:cNvGrpSpPr>
                  <p:nvPr/>
                </p:nvGrpSpPr>
                <p:grpSpPr bwMode="auto">
                  <a:xfrm>
                    <a:off x="5468180" y="3573016"/>
                    <a:ext cx="615988" cy="216024"/>
                    <a:chOff x="2211778" y="3573016"/>
                    <a:chExt cx="615988" cy="216024"/>
                  </a:xfrm>
                </p:grpSpPr>
                <p:cxnSp>
                  <p:nvCxnSpPr>
                    <p:cNvPr id="234" name="直接连接符 233"/>
                    <p:cNvCxnSpPr/>
                    <p:nvPr/>
                  </p:nvCxnSpPr>
                  <p:spPr>
                    <a:xfrm>
                      <a:off x="2411563"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2627443"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直接连接符 235"/>
                    <p:cNvCxnSpPr/>
                    <p:nvPr/>
                  </p:nvCxnSpPr>
                  <p:spPr>
                    <a:xfrm>
                      <a:off x="2827449"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直接连接符 236"/>
                    <p:cNvCxnSpPr/>
                    <p:nvPr/>
                  </p:nvCxnSpPr>
                  <p:spPr>
                    <a:xfrm>
                      <a:off x="2211557"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604" name="组合 23"/>
                  <p:cNvGrpSpPr>
                    <a:grpSpLocks/>
                  </p:cNvGrpSpPr>
                  <p:nvPr/>
                </p:nvGrpSpPr>
                <p:grpSpPr bwMode="auto">
                  <a:xfrm>
                    <a:off x="2211778" y="3573016"/>
                    <a:ext cx="615988" cy="216024"/>
                    <a:chOff x="2211778" y="3573016"/>
                    <a:chExt cx="615988" cy="216024"/>
                  </a:xfrm>
                </p:grpSpPr>
                <p:cxnSp>
                  <p:nvCxnSpPr>
                    <p:cNvPr id="230" name="直接连接符 229"/>
                    <p:cNvCxnSpPr/>
                    <p:nvPr/>
                  </p:nvCxnSpPr>
                  <p:spPr>
                    <a:xfrm>
                      <a:off x="2412308"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2628188"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直接连接符 231"/>
                    <p:cNvCxnSpPr/>
                    <p:nvPr/>
                  </p:nvCxnSpPr>
                  <p:spPr>
                    <a:xfrm>
                      <a:off x="2828194"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2212302" y="3571107"/>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3" name="矩形 162"/>
                <p:cNvSpPr/>
                <p:nvPr/>
              </p:nvSpPr>
              <p:spPr>
                <a:xfrm>
                  <a:off x="5659782" y="2531932"/>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1</a:t>
                  </a:r>
                  <a:r>
                    <a:rPr lang="en-US" altLang="zh-CN" sz="1600" baseline="-25000">
                      <a:solidFill>
                        <a:schemeClr val="tx1"/>
                      </a:solidFill>
                    </a:rPr>
                    <a:t>&lt;2&gt;</a:t>
                  </a:r>
                  <a:r>
                    <a:rPr lang="en-US" altLang="zh-CN" sz="1600">
                      <a:solidFill>
                        <a:schemeClr val="tx1"/>
                      </a:solidFill>
                    </a:rPr>
                    <a:t>)</a:t>
                  </a:r>
                  <a:endParaRPr lang="zh-CN" altLang="en-US" sz="1600">
                    <a:solidFill>
                      <a:schemeClr val="tx1"/>
                    </a:solidFill>
                  </a:endParaRPr>
                </a:p>
              </p:txBody>
            </p:sp>
            <p:sp>
              <p:nvSpPr>
                <p:cNvPr id="164" name="矩形 117"/>
                <p:cNvSpPr/>
                <p:nvPr/>
              </p:nvSpPr>
              <p:spPr>
                <a:xfrm>
                  <a:off x="6740769" y="2531932"/>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1</a:t>
                  </a:r>
                  <a:r>
                    <a:rPr lang="en-US" altLang="zh-CN" sz="1600" baseline="-25000">
                      <a:solidFill>
                        <a:schemeClr val="tx1"/>
                      </a:solidFill>
                    </a:rPr>
                    <a:t>&lt;3&gt;</a:t>
                  </a:r>
                  <a:r>
                    <a:rPr lang="en-US" altLang="zh-CN" sz="1600">
                      <a:solidFill>
                        <a:schemeClr val="tx1"/>
                      </a:solidFill>
                    </a:rPr>
                    <a:t>)</a:t>
                  </a:r>
                  <a:endParaRPr lang="zh-CN" altLang="en-US" sz="1600">
                    <a:solidFill>
                      <a:schemeClr val="tx1"/>
                    </a:solidFill>
                  </a:endParaRPr>
                </a:p>
              </p:txBody>
            </p:sp>
            <p:sp>
              <p:nvSpPr>
                <p:cNvPr id="165" name="矩形 118"/>
                <p:cNvSpPr/>
                <p:nvPr/>
              </p:nvSpPr>
              <p:spPr>
                <a:xfrm>
                  <a:off x="7820167" y="2531932"/>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1</a:t>
                  </a:r>
                  <a:r>
                    <a:rPr lang="en-US" altLang="zh-CN" sz="1600" baseline="-25000">
                      <a:solidFill>
                        <a:schemeClr val="tx1"/>
                      </a:solidFill>
                    </a:rPr>
                    <a:t>&lt;4&gt;</a:t>
                  </a:r>
                  <a:r>
                    <a:rPr lang="en-US" altLang="zh-CN" sz="1600">
                      <a:solidFill>
                        <a:schemeClr val="tx1"/>
                      </a:solidFill>
                    </a:rPr>
                    <a:t>)</a:t>
                  </a:r>
                  <a:endParaRPr lang="zh-CN" altLang="en-US" sz="1600">
                    <a:solidFill>
                      <a:schemeClr val="tx1"/>
                    </a:solidFill>
                  </a:endParaRPr>
                </a:p>
              </p:txBody>
            </p:sp>
            <p:sp>
              <p:nvSpPr>
                <p:cNvPr id="166" name="矩形 119"/>
                <p:cNvSpPr/>
                <p:nvPr/>
              </p:nvSpPr>
              <p:spPr>
                <a:xfrm>
                  <a:off x="4580384" y="2531932"/>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1</a:t>
                  </a:r>
                  <a:r>
                    <a:rPr lang="en-US" altLang="zh-CN" sz="1600" baseline="-25000">
                      <a:solidFill>
                        <a:schemeClr val="tx1"/>
                      </a:solidFill>
                    </a:rPr>
                    <a:t>&lt;1&gt;</a:t>
                  </a:r>
                  <a:r>
                    <a:rPr lang="en-US" altLang="zh-CN" sz="1600">
                      <a:solidFill>
                        <a:schemeClr val="tx1"/>
                      </a:solidFill>
                    </a:rPr>
                    <a:t>)</a:t>
                  </a:r>
                  <a:endParaRPr lang="zh-CN" altLang="en-US" sz="1600">
                    <a:solidFill>
                      <a:schemeClr val="tx1"/>
                    </a:solidFill>
                  </a:endParaRPr>
                </a:p>
              </p:txBody>
            </p:sp>
            <p:sp>
              <p:nvSpPr>
                <p:cNvPr id="167" name="矩形 166"/>
                <p:cNvSpPr/>
                <p:nvPr/>
              </p:nvSpPr>
              <p:spPr>
                <a:xfrm>
                  <a:off x="4580384" y="3260571"/>
                  <a:ext cx="4176320" cy="2651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a:t>
                  </a:r>
                  <a:r>
                    <a:rPr lang="en-US" altLang="zh-CN">
                      <a:solidFill>
                        <a:schemeClr val="tx1"/>
                      </a:solidFill>
                    </a:rPr>
                    <a:t>k</a:t>
                  </a:r>
                  <a:r>
                    <a:rPr lang="en-US" altLang="zh-CN" baseline="30000">
                      <a:solidFill>
                        <a:schemeClr val="tx1"/>
                      </a:solidFill>
                    </a:rPr>
                    <a:t>2</a:t>
                  </a:r>
                  <a:r>
                    <a:rPr lang="zh-CN" altLang="en-US">
                      <a:solidFill>
                        <a:schemeClr val="tx1"/>
                      </a:solidFill>
                    </a:rPr>
                    <a:t>异或</a:t>
                  </a:r>
                </a:p>
              </p:txBody>
            </p:sp>
            <p:grpSp>
              <p:nvGrpSpPr>
                <p:cNvPr id="15543" name="组合 56"/>
                <p:cNvGrpSpPr>
                  <a:grpSpLocks/>
                </p:cNvGrpSpPr>
                <p:nvPr/>
              </p:nvGrpSpPr>
              <p:grpSpPr bwMode="auto">
                <a:xfrm>
                  <a:off x="4751294" y="2813526"/>
                  <a:ext cx="3872390" cy="52947"/>
                  <a:chOff x="2211778" y="3573016"/>
                  <a:chExt cx="3872390" cy="216024"/>
                </a:xfrm>
              </p:grpSpPr>
              <p:grpSp>
                <p:nvGrpSpPr>
                  <p:cNvPr id="15581" name="组合 12"/>
                  <p:cNvGrpSpPr>
                    <a:grpSpLocks/>
                  </p:cNvGrpSpPr>
                  <p:nvPr/>
                </p:nvGrpSpPr>
                <p:grpSpPr bwMode="auto">
                  <a:xfrm>
                    <a:off x="3307940" y="3573016"/>
                    <a:ext cx="615988" cy="216024"/>
                    <a:chOff x="2211778" y="3573016"/>
                    <a:chExt cx="615988" cy="216024"/>
                  </a:xfrm>
                </p:grpSpPr>
                <p:cxnSp>
                  <p:nvCxnSpPr>
                    <p:cNvPr id="222" name="直接连接符 4"/>
                    <p:cNvCxnSpPr/>
                    <p:nvPr/>
                  </p:nvCxnSpPr>
                  <p:spPr>
                    <a:xfrm>
                      <a:off x="2411418"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2627298"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2827304"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p:nvPr/>
                  </p:nvCxnSpPr>
                  <p:spPr>
                    <a:xfrm>
                      <a:off x="2211412"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82" name="组合 13"/>
                  <p:cNvGrpSpPr>
                    <a:grpSpLocks/>
                  </p:cNvGrpSpPr>
                  <p:nvPr/>
                </p:nvGrpSpPr>
                <p:grpSpPr bwMode="auto">
                  <a:xfrm>
                    <a:off x="4388060" y="3573016"/>
                    <a:ext cx="615988" cy="216024"/>
                    <a:chOff x="2211778" y="3573016"/>
                    <a:chExt cx="615988" cy="216024"/>
                  </a:xfrm>
                </p:grpSpPr>
                <p:cxnSp>
                  <p:nvCxnSpPr>
                    <p:cNvPr id="218" name="直接连接符 183"/>
                    <p:cNvCxnSpPr/>
                    <p:nvPr/>
                  </p:nvCxnSpPr>
                  <p:spPr>
                    <a:xfrm>
                      <a:off x="2412284"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直接连接符 184"/>
                    <p:cNvCxnSpPr/>
                    <p:nvPr/>
                  </p:nvCxnSpPr>
                  <p:spPr>
                    <a:xfrm>
                      <a:off x="2628164"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接连接符 185"/>
                    <p:cNvCxnSpPr/>
                    <p:nvPr/>
                  </p:nvCxnSpPr>
                  <p:spPr>
                    <a:xfrm>
                      <a:off x="2828170"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直接连接符 186"/>
                    <p:cNvCxnSpPr/>
                    <p:nvPr/>
                  </p:nvCxnSpPr>
                  <p:spPr>
                    <a:xfrm>
                      <a:off x="2212278"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83" name="组合 18"/>
                  <p:cNvGrpSpPr>
                    <a:grpSpLocks/>
                  </p:cNvGrpSpPr>
                  <p:nvPr/>
                </p:nvGrpSpPr>
                <p:grpSpPr bwMode="auto">
                  <a:xfrm>
                    <a:off x="5468180" y="3573016"/>
                    <a:ext cx="615988" cy="216024"/>
                    <a:chOff x="2211778" y="3573016"/>
                    <a:chExt cx="615988" cy="216024"/>
                  </a:xfrm>
                </p:grpSpPr>
                <p:cxnSp>
                  <p:nvCxnSpPr>
                    <p:cNvPr id="214" name="直接连接符 213"/>
                    <p:cNvCxnSpPr/>
                    <p:nvPr/>
                  </p:nvCxnSpPr>
                  <p:spPr>
                    <a:xfrm>
                      <a:off x="2411563"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2627443"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2827449"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2211557"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84" name="组合 23"/>
                  <p:cNvGrpSpPr>
                    <a:grpSpLocks/>
                  </p:cNvGrpSpPr>
                  <p:nvPr/>
                </p:nvGrpSpPr>
                <p:grpSpPr bwMode="auto">
                  <a:xfrm>
                    <a:off x="2211778" y="3573016"/>
                    <a:ext cx="615988" cy="216024"/>
                    <a:chOff x="2211778" y="3573016"/>
                    <a:chExt cx="615988" cy="216024"/>
                  </a:xfrm>
                </p:grpSpPr>
                <p:cxnSp>
                  <p:nvCxnSpPr>
                    <p:cNvPr id="210" name="直接连接符 209"/>
                    <p:cNvCxnSpPr/>
                    <p:nvPr/>
                  </p:nvCxnSpPr>
                  <p:spPr>
                    <a:xfrm>
                      <a:off x="2412308"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2628188"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2828194"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a:xfrm>
                      <a:off x="2212302" y="3576982"/>
                      <a:ext cx="0" cy="213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544" name="组合 77"/>
                <p:cNvGrpSpPr>
                  <a:grpSpLocks/>
                </p:cNvGrpSpPr>
                <p:nvPr/>
              </p:nvGrpSpPr>
              <p:grpSpPr bwMode="auto">
                <a:xfrm>
                  <a:off x="4740442" y="2360591"/>
                  <a:ext cx="3872390" cy="158842"/>
                  <a:chOff x="2211778" y="3573016"/>
                  <a:chExt cx="3872390" cy="216024"/>
                </a:xfrm>
              </p:grpSpPr>
              <p:grpSp>
                <p:nvGrpSpPr>
                  <p:cNvPr id="15561" name="组合 12"/>
                  <p:cNvGrpSpPr>
                    <a:grpSpLocks/>
                  </p:cNvGrpSpPr>
                  <p:nvPr/>
                </p:nvGrpSpPr>
                <p:grpSpPr bwMode="auto">
                  <a:xfrm>
                    <a:off x="3307940" y="3573016"/>
                    <a:ext cx="615988" cy="216024"/>
                    <a:chOff x="2211778" y="3573016"/>
                    <a:chExt cx="615988" cy="216024"/>
                  </a:xfrm>
                </p:grpSpPr>
                <p:cxnSp>
                  <p:nvCxnSpPr>
                    <p:cNvPr id="202" name="直接连接符 4"/>
                    <p:cNvCxnSpPr/>
                    <p:nvPr/>
                  </p:nvCxnSpPr>
                  <p:spPr>
                    <a:xfrm>
                      <a:off x="2411159"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2627039"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2827045"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2211153"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62" name="组合 13"/>
                  <p:cNvGrpSpPr>
                    <a:grpSpLocks/>
                  </p:cNvGrpSpPr>
                  <p:nvPr/>
                </p:nvGrpSpPr>
                <p:grpSpPr bwMode="auto">
                  <a:xfrm>
                    <a:off x="4388060" y="3573016"/>
                    <a:ext cx="615988" cy="216024"/>
                    <a:chOff x="2211778" y="3573016"/>
                    <a:chExt cx="615988" cy="216024"/>
                  </a:xfrm>
                </p:grpSpPr>
                <p:cxnSp>
                  <p:nvCxnSpPr>
                    <p:cNvPr id="198" name="直接连接符 197"/>
                    <p:cNvCxnSpPr/>
                    <p:nvPr/>
                  </p:nvCxnSpPr>
                  <p:spPr>
                    <a:xfrm>
                      <a:off x="2412024"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2627904"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直接连接符 165"/>
                    <p:cNvCxnSpPr/>
                    <p:nvPr/>
                  </p:nvCxnSpPr>
                  <p:spPr>
                    <a:xfrm>
                      <a:off x="2827910"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接连接符 166"/>
                    <p:cNvCxnSpPr/>
                    <p:nvPr/>
                  </p:nvCxnSpPr>
                  <p:spPr>
                    <a:xfrm>
                      <a:off x="2212018"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63" name="组合 18"/>
                  <p:cNvGrpSpPr>
                    <a:grpSpLocks/>
                  </p:cNvGrpSpPr>
                  <p:nvPr/>
                </p:nvGrpSpPr>
                <p:grpSpPr bwMode="auto">
                  <a:xfrm>
                    <a:off x="5468180" y="3573016"/>
                    <a:ext cx="615988" cy="216024"/>
                    <a:chOff x="2211778" y="3573016"/>
                    <a:chExt cx="615988" cy="216024"/>
                  </a:xfrm>
                </p:grpSpPr>
                <p:cxnSp>
                  <p:nvCxnSpPr>
                    <p:cNvPr id="194" name="直接连接符 159"/>
                    <p:cNvCxnSpPr/>
                    <p:nvPr/>
                  </p:nvCxnSpPr>
                  <p:spPr>
                    <a:xfrm>
                      <a:off x="2411303"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a:off x="2627183"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2827189"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2211297"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64" name="组合 23"/>
                  <p:cNvGrpSpPr>
                    <a:grpSpLocks/>
                  </p:cNvGrpSpPr>
                  <p:nvPr/>
                </p:nvGrpSpPr>
                <p:grpSpPr bwMode="auto">
                  <a:xfrm>
                    <a:off x="2211778" y="3573016"/>
                    <a:ext cx="615988" cy="216024"/>
                    <a:chOff x="2211778" y="3573016"/>
                    <a:chExt cx="615988" cy="216024"/>
                  </a:xfrm>
                </p:grpSpPr>
                <p:cxnSp>
                  <p:nvCxnSpPr>
                    <p:cNvPr id="190" name="直接连接符 189"/>
                    <p:cNvCxnSpPr/>
                    <p:nvPr/>
                  </p:nvCxnSpPr>
                  <p:spPr>
                    <a:xfrm>
                      <a:off x="2412049"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a:off x="2627929"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直接连接符 157"/>
                    <p:cNvCxnSpPr/>
                    <p:nvPr/>
                  </p:nvCxnSpPr>
                  <p:spPr>
                    <a:xfrm>
                      <a:off x="2827935"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2212043" y="357287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70" name="直接连接符 169"/>
                <p:cNvCxnSpPr/>
                <p:nvPr/>
              </p:nvCxnSpPr>
              <p:spPr>
                <a:xfrm>
                  <a:off x="4751818" y="2836722"/>
                  <a:ext cx="0" cy="4238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4956587" y="2866883"/>
                  <a:ext cx="890503" cy="32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5169292" y="2873233"/>
                  <a:ext cx="1761959"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366123" y="2866883"/>
                  <a:ext cx="2639764" cy="322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a:off x="8624953" y="2858947"/>
                  <a:ext cx="0" cy="333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a:off x="7545555" y="2870058"/>
                  <a:ext cx="879392"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直接连接符 137"/>
                <p:cNvCxnSpPr/>
                <p:nvPr/>
              </p:nvCxnSpPr>
              <p:spPr>
                <a:xfrm flipH="1">
                  <a:off x="6461395" y="2873233"/>
                  <a:ext cx="1741323" cy="323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39"/>
                <p:cNvCxnSpPr/>
                <p:nvPr/>
              </p:nvCxnSpPr>
              <p:spPr>
                <a:xfrm flipH="1">
                  <a:off x="5366123" y="2866883"/>
                  <a:ext cx="2639764" cy="3301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4953412" y="2866883"/>
                  <a:ext cx="887329" cy="3301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6047096" y="2866883"/>
                  <a:ext cx="0" cy="3301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6259801" y="2866883"/>
                  <a:ext cx="873043" cy="333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6456632" y="2866883"/>
                  <a:ext cx="1750848" cy="333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H="1">
                  <a:off x="5164529" y="2866883"/>
                  <a:ext cx="1755610" cy="3301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6264564" y="2866883"/>
                  <a:ext cx="857169" cy="325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7343962" y="2866883"/>
                  <a:ext cx="0" cy="341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a:off x="7545555" y="2866883"/>
                  <a:ext cx="879392" cy="325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82" name="组合 234"/>
              <p:cNvGrpSpPr>
                <a:grpSpLocks/>
              </p:cNvGrpSpPr>
              <p:nvPr/>
            </p:nvGrpSpPr>
            <p:grpSpPr bwMode="auto">
              <a:xfrm>
                <a:off x="4589930" y="3632309"/>
                <a:ext cx="4176464" cy="1164843"/>
                <a:chOff x="4585447" y="3533407"/>
                <a:chExt cx="4176464" cy="1164843"/>
              </a:xfrm>
            </p:grpSpPr>
            <p:grpSp>
              <p:nvGrpSpPr>
                <p:cNvPr id="15451" name="组合 30"/>
                <p:cNvGrpSpPr>
                  <a:grpSpLocks/>
                </p:cNvGrpSpPr>
                <p:nvPr/>
              </p:nvGrpSpPr>
              <p:grpSpPr bwMode="auto">
                <a:xfrm>
                  <a:off x="4742910" y="4368770"/>
                  <a:ext cx="3872390" cy="52947"/>
                  <a:chOff x="2211778" y="3573016"/>
                  <a:chExt cx="3872390" cy="216024"/>
                </a:xfrm>
              </p:grpSpPr>
              <p:grpSp>
                <p:nvGrpSpPr>
                  <p:cNvPr id="15515" name="组合 12"/>
                  <p:cNvGrpSpPr>
                    <a:grpSpLocks/>
                  </p:cNvGrpSpPr>
                  <p:nvPr/>
                </p:nvGrpSpPr>
                <p:grpSpPr bwMode="auto">
                  <a:xfrm>
                    <a:off x="3307940" y="3573016"/>
                    <a:ext cx="615988" cy="216024"/>
                    <a:chOff x="2211778" y="3573016"/>
                    <a:chExt cx="615988" cy="216024"/>
                  </a:xfrm>
                </p:grpSpPr>
                <p:cxnSp>
                  <p:nvCxnSpPr>
                    <p:cNvPr id="156" name="直接连接符 4"/>
                    <p:cNvCxnSpPr/>
                    <p:nvPr/>
                  </p:nvCxnSpPr>
                  <p:spPr>
                    <a:xfrm>
                      <a:off x="2412144"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接连接符 48"/>
                    <p:cNvCxnSpPr/>
                    <p:nvPr/>
                  </p:nvCxnSpPr>
                  <p:spPr>
                    <a:xfrm>
                      <a:off x="2628024"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接连接符 49"/>
                    <p:cNvCxnSpPr/>
                    <p:nvPr/>
                  </p:nvCxnSpPr>
                  <p:spPr>
                    <a:xfrm>
                      <a:off x="2828030"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2212138"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16" name="组合 13"/>
                  <p:cNvGrpSpPr>
                    <a:grpSpLocks/>
                  </p:cNvGrpSpPr>
                  <p:nvPr/>
                </p:nvGrpSpPr>
                <p:grpSpPr bwMode="auto">
                  <a:xfrm>
                    <a:off x="4388060" y="3573016"/>
                    <a:ext cx="615988" cy="216024"/>
                    <a:chOff x="2211778" y="3573016"/>
                    <a:chExt cx="615988" cy="216024"/>
                  </a:xfrm>
                </p:grpSpPr>
                <p:cxnSp>
                  <p:nvCxnSpPr>
                    <p:cNvPr id="152" name="直接连接符 151"/>
                    <p:cNvCxnSpPr/>
                    <p:nvPr/>
                  </p:nvCxnSpPr>
                  <p:spPr>
                    <a:xfrm>
                      <a:off x="2411422"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627302"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2827308"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接连接符 46"/>
                    <p:cNvCxnSpPr/>
                    <p:nvPr/>
                  </p:nvCxnSpPr>
                  <p:spPr>
                    <a:xfrm>
                      <a:off x="2211416"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17" name="组合 18"/>
                  <p:cNvGrpSpPr>
                    <a:grpSpLocks/>
                  </p:cNvGrpSpPr>
                  <p:nvPr/>
                </p:nvGrpSpPr>
                <p:grpSpPr bwMode="auto">
                  <a:xfrm>
                    <a:off x="5468180" y="3573016"/>
                    <a:ext cx="615988" cy="216024"/>
                    <a:chOff x="2211778" y="3573016"/>
                    <a:chExt cx="615988" cy="216024"/>
                  </a:xfrm>
                </p:grpSpPr>
                <p:cxnSp>
                  <p:nvCxnSpPr>
                    <p:cNvPr id="148" name="直接连接符 147"/>
                    <p:cNvCxnSpPr/>
                    <p:nvPr/>
                  </p:nvCxnSpPr>
                  <p:spPr>
                    <a:xfrm>
                      <a:off x="2412289"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2628169"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2828175"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2212283"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18" name="组合 23"/>
                  <p:cNvGrpSpPr>
                    <a:grpSpLocks/>
                  </p:cNvGrpSpPr>
                  <p:nvPr/>
                </p:nvGrpSpPr>
                <p:grpSpPr bwMode="auto">
                  <a:xfrm>
                    <a:off x="2211778" y="3573016"/>
                    <a:ext cx="615988" cy="216024"/>
                    <a:chOff x="2211778" y="3573016"/>
                    <a:chExt cx="615988" cy="216024"/>
                  </a:xfrm>
                </p:grpSpPr>
                <p:cxnSp>
                  <p:nvCxnSpPr>
                    <p:cNvPr id="144" name="直接连接符 143"/>
                    <p:cNvCxnSpPr/>
                    <p:nvPr/>
                  </p:nvCxnSpPr>
                  <p:spPr>
                    <a:xfrm>
                      <a:off x="2411447"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2627327"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2827333"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2211441" y="35677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7" name="矩形 76"/>
                <p:cNvSpPr/>
                <p:nvPr/>
              </p:nvSpPr>
              <p:spPr>
                <a:xfrm>
                  <a:off x="5664823" y="3703920"/>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8" name="矩形 77"/>
                <p:cNvSpPr/>
                <p:nvPr/>
              </p:nvSpPr>
              <p:spPr>
                <a:xfrm>
                  <a:off x="6745810" y="3703920"/>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 name="矩形 78"/>
                <p:cNvSpPr/>
                <p:nvPr/>
              </p:nvSpPr>
              <p:spPr>
                <a:xfrm>
                  <a:off x="7825208" y="3703920"/>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 name="矩形 79"/>
                <p:cNvSpPr/>
                <p:nvPr/>
              </p:nvSpPr>
              <p:spPr>
                <a:xfrm>
                  <a:off x="4585425" y="3703920"/>
                  <a:ext cx="936537" cy="263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3</a:t>
                  </a:r>
                  <a:r>
                    <a:rPr lang="en-US" altLang="zh-CN" sz="1600" baseline="-25000">
                      <a:solidFill>
                        <a:schemeClr val="tx1"/>
                      </a:solidFill>
                    </a:rPr>
                    <a:t>&lt;1&gt;</a:t>
                  </a:r>
                  <a:r>
                    <a:rPr lang="en-US" altLang="zh-CN" sz="1600">
                      <a:solidFill>
                        <a:schemeClr val="tx1"/>
                      </a:solidFill>
                    </a:rPr>
                    <a:t>)</a:t>
                  </a:r>
                  <a:endParaRPr lang="zh-CN" altLang="en-US" sz="2000">
                    <a:solidFill>
                      <a:schemeClr val="tx1"/>
                    </a:solidFill>
                  </a:endParaRPr>
                </a:p>
              </p:txBody>
            </p:sp>
            <p:sp>
              <p:nvSpPr>
                <p:cNvPr id="81" name="矩形 80"/>
                <p:cNvSpPr/>
                <p:nvPr/>
              </p:nvSpPr>
              <p:spPr>
                <a:xfrm>
                  <a:off x="4585425" y="4432560"/>
                  <a:ext cx="4176320" cy="2651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a:t>
                  </a:r>
                  <a:r>
                    <a:rPr lang="en-US" altLang="zh-CN">
                      <a:solidFill>
                        <a:schemeClr val="tx1"/>
                      </a:solidFill>
                    </a:rPr>
                    <a:t>k</a:t>
                  </a:r>
                  <a:r>
                    <a:rPr lang="en-US" altLang="zh-CN" baseline="30000">
                      <a:solidFill>
                        <a:schemeClr val="tx1"/>
                      </a:solidFill>
                    </a:rPr>
                    <a:t>4</a:t>
                  </a:r>
                  <a:r>
                    <a:rPr lang="zh-CN" altLang="en-US">
                      <a:solidFill>
                        <a:schemeClr val="tx1"/>
                      </a:solidFill>
                    </a:rPr>
                    <a:t>异或</a:t>
                  </a:r>
                </a:p>
              </p:txBody>
            </p:sp>
            <p:grpSp>
              <p:nvGrpSpPr>
                <p:cNvPr id="15457" name="组合 56"/>
                <p:cNvGrpSpPr>
                  <a:grpSpLocks/>
                </p:cNvGrpSpPr>
                <p:nvPr/>
              </p:nvGrpSpPr>
              <p:grpSpPr bwMode="auto">
                <a:xfrm>
                  <a:off x="4742910" y="3986342"/>
                  <a:ext cx="3872390" cy="52947"/>
                  <a:chOff x="2211778" y="3573016"/>
                  <a:chExt cx="3872390" cy="216024"/>
                </a:xfrm>
              </p:grpSpPr>
              <p:grpSp>
                <p:nvGrpSpPr>
                  <p:cNvPr id="15495" name="组合 12"/>
                  <p:cNvGrpSpPr>
                    <a:grpSpLocks/>
                  </p:cNvGrpSpPr>
                  <p:nvPr/>
                </p:nvGrpSpPr>
                <p:grpSpPr bwMode="auto">
                  <a:xfrm>
                    <a:off x="3307940" y="3573016"/>
                    <a:ext cx="615988" cy="216024"/>
                    <a:chOff x="2211778" y="3573016"/>
                    <a:chExt cx="615988" cy="216024"/>
                  </a:xfrm>
                </p:grpSpPr>
                <p:cxnSp>
                  <p:nvCxnSpPr>
                    <p:cNvPr id="136" name="直接连接符 4"/>
                    <p:cNvCxnSpPr/>
                    <p:nvPr/>
                  </p:nvCxnSpPr>
                  <p:spPr>
                    <a:xfrm>
                      <a:off x="2412144"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2628024"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2828030"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2212138"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96" name="组合 13"/>
                  <p:cNvGrpSpPr>
                    <a:grpSpLocks/>
                  </p:cNvGrpSpPr>
                  <p:nvPr/>
                </p:nvGrpSpPr>
                <p:grpSpPr bwMode="auto">
                  <a:xfrm>
                    <a:off x="4388060" y="3573016"/>
                    <a:ext cx="615988" cy="216024"/>
                    <a:chOff x="2211778" y="3573016"/>
                    <a:chExt cx="615988" cy="216024"/>
                  </a:xfrm>
                </p:grpSpPr>
                <p:cxnSp>
                  <p:nvCxnSpPr>
                    <p:cNvPr id="132" name="直接连接符 131"/>
                    <p:cNvCxnSpPr/>
                    <p:nvPr/>
                  </p:nvCxnSpPr>
                  <p:spPr>
                    <a:xfrm>
                      <a:off x="2411422"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627302"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827308"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2211416"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97" name="组合 18"/>
                  <p:cNvGrpSpPr>
                    <a:grpSpLocks/>
                  </p:cNvGrpSpPr>
                  <p:nvPr/>
                </p:nvGrpSpPr>
                <p:grpSpPr bwMode="auto">
                  <a:xfrm>
                    <a:off x="5468180" y="3573016"/>
                    <a:ext cx="615988" cy="216024"/>
                    <a:chOff x="2211778" y="3573016"/>
                    <a:chExt cx="615988" cy="216024"/>
                  </a:xfrm>
                </p:grpSpPr>
                <p:cxnSp>
                  <p:nvCxnSpPr>
                    <p:cNvPr id="128" name="直接连接符 127"/>
                    <p:cNvCxnSpPr/>
                    <p:nvPr/>
                  </p:nvCxnSpPr>
                  <p:spPr>
                    <a:xfrm>
                      <a:off x="2412289"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628169"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2828175"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2212283"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98" name="组合 23"/>
                  <p:cNvGrpSpPr>
                    <a:grpSpLocks/>
                  </p:cNvGrpSpPr>
                  <p:nvPr/>
                </p:nvGrpSpPr>
                <p:grpSpPr bwMode="auto">
                  <a:xfrm>
                    <a:off x="2211778" y="3573016"/>
                    <a:ext cx="615988" cy="216024"/>
                    <a:chOff x="2211778" y="3573016"/>
                    <a:chExt cx="615988" cy="216024"/>
                  </a:xfrm>
                </p:grpSpPr>
                <p:cxnSp>
                  <p:nvCxnSpPr>
                    <p:cNvPr id="124" name="直接连接符 123"/>
                    <p:cNvCxnSpPr/>
                    <p:nvPr/>
                  </p:nvCxnSpPr>
                  <p:spPr>
                    <a:xfrm>
                      <a:off x="2411447"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627327"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827333"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211441" y="3567129"/>
                      <a:ext cx="0" cy="2202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58" name="组合 77"/>
                <p:cNvGrpSpPr>
                  <a:grpSpLocks/>
                </p:cNvGrpSpPr>
                <p:nvPr/>
              </p:nvGrpSpPr>
              <p:grpSpPr bwMode="auto">
                <a:xfrm>
                  <a:off x="4745505" y="3533407"/>
                  <a:ext cx="3872390" cy="158842"/>
                  <a:chOff x="2211778" y="3573016"/>
                  <a:chExt cx="3872390" cy="216024"/>
                </a:xfrm>
              </p:grpSpPr>
              <p:grpSp>
                <p:nvGrpSpPr>
                  <p:cNvPr id="15475" name="组合 12"/>
                  <p:cNvGrpSpPr>
                    <a:grpSpLocks/>
                  </p:cNvGrpSpPr>
                  <p:nvPr/>
                </p:nvGrpSpPr>
                <p:grpSpPr bwMode="auto">
                  <a:xfrm>
                    <a:off x="3307940" y="3573016"/>
                    <a:ext cx="615988" cy="216024"/>
                    <a:chOff x="2211778" y="3573016"/>
                    <a:chExt cx="615988" cy="216024"/>
                  </a:xfrm>
                </p:grpSpPr>
                <p:cxnSp>
                  <p:nvCxnSpPr>
                    <p:cNvPr id="116" name="直接连接符 4"/>
                    <p:cNvCxnSpPr/>
                    <p:nvPr/>
                  </p:nvCxnSpPr>
                  <p:spPr>
                    <a:xfrm>
                      <a:off x="2411137"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2627017"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2827023"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2211131"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76" name="组合 13"/>
                  <p:cNvGrpSpPr>
                    <a:grpSpLocks/>
                  </p:cNvGrpSpPr>
                  <p:nvPr/>
                </p:nvGrpSpPr>
                <p:grpSpPr bwMode="auto">
                  <a:xfrm>
                    <a:off x="4388060" y="3573016"/>
                    <a:ext cx="615988" cy="216024"/>
                    <a:chOff x="2211778" y="3573016"/>
                    <a:chExt cx="615988" cy="216024"/>
                  </a:xfrm>
                </p:grpSpPr>
                <p:cxnSp>
                  <p:nvCxnSpPr>
                    <p:cNvPr id="112" name="直接连接符 111"/>
                    <p:cNvCxnSpPr/>
                    <p:nvPr/>
                  </p:nvCxnSpPr>
                  <p:spPr>
                    <a:xfrm>
                      <a:off x="2412002"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2627882"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2827888"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2211996"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77" name="组合 18"/>
                  <p:cNvGrpSpPr>
                    <a:grpSpLocks/>
                  </p:cNvGrpSpPr>
                  <p:nvPr/>
                </p:nvGrpSpPr>
                <p:grpSpPr bwMode="auto">
                  <a:xfrm>
                    <a:off x="5468180" y="3573016"/>
                    <a:ext cx="615988" cy="216024"/>
                    <a:chOff x="2211778" y="3573016"/>
                    <a:chExt cx="615988" cy="216024"/>
                  </a:xfrm>
                </p:grpSpPr>
                <p:cxnSp>
                  <p:nvCxnSpPr>
                    <p:cNvPr id="108" name="直接连接符 107"/>
                    <p:cNvCxnSpPr/>
                    <p:nvPr/>
                  </p:nvCxnSpPr>
                  <p:spPr>
                    <a:xfrm>
                      <a:off x="2411281"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627161"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2827167"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2211275"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78" name="组合 23"/>
                  <p:cNvGrpSpPr>
                    <a:grpSpLocks/>
                  </p:cNvGrpSpPr>
                  <p:nvPr/>
                </p:nvGrpSpPr>
                <p:grpSpPr bwMode="auto">
                  <a:xfrm>
                    <a:off x="2211778" y="3573016"/>
                    <a:ext cx="615988" cy="216024"/>
                    <a:chOff x="2211778" y="3573016"/>
                    <a:chExt cx="615988" cy="216024"/>
                  </a:xfrm>
                </p:grpSpPr>
                <p:cxnSp>
                  <p:nvCxnSpPr>
                    <p:cNvPr id="104" name="直接连接符 103"/>
                    <p:cNvCxnSpPr/>
                    <p:nvPr/>
                  </p:nvCxnSpPr>
                  <p:spPr>
                    <a:xfrm>
                      <a:off x="2412027"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2627907"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2827913"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2212021" y="35717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84" name="直接连接符 83"/>
                <p:cNvCxnSpPr/>
                <p:nvPr/>
              </p:nvCxnSpPr>
              <p:spPr>
                <a:xfrm>
                  <a:off x="4742573" y="4008710"/>
                  <a:ext cx="0" cy="42384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948929" y="4038873"/>
                  <a:ext cx="888916" cy="3222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5161634" y="4045222"/>
                  <a:ext cx="1761959"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5356877" y="4037285"/>
                  <a:ext cx="2639765" cy="323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8617296" y="4030935"/>
                  <a:ext cx="0" cy="3333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flipH="1">
                  <a:off x="7537897" y="4042047"/>
                  <a:ext cx="877805"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flipH="1">
                  <a:off x="6452149" y="4045222"/>
                  <a:ext cx="1741324" cy="323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5356877" y="4037285"/>
                  <a:ext cx="2639765" cy="331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H="1">
                  <a:off x="4944166" y="4037285"/>
                  <a:ext cx="888916" cy="331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6039438" y="4037285"/>
                  <a:ext cx="0" cy="331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250556" y="4037285"/>
                  <a:ext cx="873043" cy="334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6447388" y="4037285"/>
                  <a:ext cx="1750847" cy="334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H="1">
                  <a:off x="5156871" y="4037285"/>
                  <a:ext cx="1755610" cy="3317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6256906" y="4037285"/>
                  <a:ext cx="857169"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7336304" y="4037285"/>
                  <a:ext cx="0" cy="3428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7537897" y="4037285"/>
                  <a:ext cx="877805" cy="3270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5666132" y="4980709"/>
                <a:ext cx="934950" cy="2651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9" name="矩形 8"/>
              <p:cNvSpPr/>
              <p:nvPr/>
            </p:nvSpPr>
            <p:spPr>
              <a:xfrm>
                <a:off x="6745530" y="4980709"/>
                <a:ext cx="936537" cy="2651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 name="矩形 9"/>
              <p:cNvSpPr/>
              <p:nvPr/>
            </p:nvSpPr>
            <p:spPr>
              <a:xfrm>
                <a:off x="7824929" y="4980709"/>
                <a:ext cx="936537" cy="2651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1" name="矩形 10"/>
              <p:cNvSpPr/>
              <p:nvPr/>
            </p:nvSpPr>
            <p:spPr>
              <a:xfrm>
                <a:off x="4585147" y="4980709"/>
                <a:ext cx="936537" cy="2651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π</a:t>
                </a:r>
                <a:r>
                  <a:rPr lang="en-US" altLang="zh-CN" sz="1600" baseline="-25000">
                    <a:solidFill>
                      <a:schemeClr val="tx1"/>
                    </a:solidFill>
                  </a:rPr>
                  <a:t>s</a:t>
                </a:r>
                <a:r>
                  <a:rPr lang="en-US" altLang="zh-CN" sz="1600">
                    <a:solidFill>
                      <a:schemeClr val="tx1"/>
                    </a:solidFill>
                  </a:rPr>
                  <a:t>(u</a:t>
                </a:r>
                <a:r>
                  <a:rPr lang="en-US" altLang="zh-CN" sz="1600" baseline="30000">
                    <a:solidFill>
                      <a:schemeClr val="tx1"/>
                    </a:solidFill>
                  </a:rPr>
                  <a:t>4</a:t>
                </a:r>
                <a:r>
                  <a:rPr lang="en-US" altLang="zh-CN" sz="1600" baseline="-25000">
                    <a:solidFill>
                      <a:schemeClr val="tx1"/>
                    </a:solidFill>
                  </a:rPr>
                  <a:t>&lt;1&gt;</a:t>
                </a:r>
                <a:r>
                  <a:rPr lang="en-US" altLang="zh-CN" sz="1600">
                    <a:solidFill>
                      <a:schemeClr val="tx1"/>
                    </a:solidFill>
                  </a:rPr>
                  <a:t>)</a:t>
                </a:r>
                <a:endParaRPr lang="zh-CN" altLang="en-US" sz="2000">
                  <a:solidFill>
                    <a:schemeClr val="tx1"/>
                  </a:solidFill>
                </a:endParaRPr>
              </a:p>
            </p:txBody>
          </p:sp>
          <p:sp>
            <p:nvSpPr>
              <p:cNvPr id="12" name="矩形 11"/>
              <p:cNvSpPr/>
              <p:nvPr/>
            </p:nvSpPr>
            <p:spPr>
              <a:xfrm>
                <a:off x="4585147" y="5412495"/>
                <a:ext cx="4176319" cy="26510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a:t>
                </a:r>
                <a:r>
                  <a:rPr lang="en-US" altLang="zh-CN">
                    <a:solidFill>
                      <a:schemeClr val="tx1"/>
                    </a:solidFill>
                  </a:rPr>
                  <a:t>k</a:t>
                </a:r>
                <a:r>
                  <a:rPr lang="en-US" altLang="zh-CN" baseline="30000">
                    <a:solidFill>
                      <a:schemeClr val="tx1"/>
                    </a:solidFill>
                  </a:rPr>
                  <a:t>5</a:t>
                </a:r>
                <a:r>
                  <a:rPr lang="zh-CN" altLang="en-US">
                    <a:solidFill>
                      <a:schemeClr val="tx1"/>
                    </a:solidFill>
                  </a:rPr>
                  <a:t>异或</a:t>
                </a:r>
              </a:p>
            </p:txBody>
          </p:sp>
          <p:grpSp>
            <p:nvGrpSpPr>
              <p:cNvPr id="15388" name="组合 77"/>
              <p:cNvGrpSpPr>
                <a:grpSpLocks/>
              </p:cNvGrpSpPr>
              <p:nvPr/>
            </p:nvGrpSpPr>
            <p:grpSpPr bwMode="auto">
              <a:xfrm>
                <a:off x="4745505" y="5246041"/>
                <a:ext cx="3872390" cy="158842"/>
                <a:chOff x="2211778" y="3573016"/>
                <a:chExt cx="3872390" cy="216024"/>
              </a:xfrm>
            </p:grpSpPr>
            <p:grpSp>
              <p:nvGrpSpPr>
                <p:cNvPr id="15431" name="组合 12"/>
                <p:cNvGrpSpPr>
                  <a:grpSpLocks/>
                </p:cNvGrpSpPr>
                <p:nvPr/>
              </p:nvGrpSpPr>
              <p:grpSpPr bwMode="auto">
                <a:xfrm>
                  <a:off x="3307940" y="3573016"/>
                  <a:ext cx="615988" cy="216024"/>
                  <a:chOff x="2211778" y="3573016"/>
                  <a:chExt cx="615988" cy="216024"/>
                </a:xfrm>
              </p:grpSpPr>
              <p:cxnSp>
                <p:nvCxnSpPr>
                  <p:cNvPr id="72" name="直接连接符 4"/>
                  <p:cNvCxnSpPr/>
                  <p:nvPr/>
                </p:nvCxnSpPr>
                <p:spPr>
                  <a:xfrm>
                    <a:off x="2410857"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2626737"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2826743"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210851"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32" name="组合 13"/>
                <p:cNvGrpSpPr>
                  <a:grpSpLocks/>
                </p:cNvGrpSpPr>
                <p:nvPr/>
              </p:nvGrpSpPr>
              <p:grpSpPr bwMode="auto">
                <a:xfrm>
                  <a:off x="4388060" y="3573016"/>
                  <a:ext cx="615988" cy="216024"/>
                  <a:chOff x="2211778" y="3573016"/>
                  <a:chExt cx="615988" cy="216024"/>
                </a:xfrm>
              </p:grpSpPr>
              <p:cxnSp>
                <p:nvCxnSpPr>
                  <p:cNvPr id="68" name="直接连接符 67"/>
                  <p:cNvCxnSpPr/>
                  <p:nvPr/>
                </p:nvCxnSpPr>
                <p:spPr>
                  <a:xfrm>
                    <a:off x="2411723"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2627603"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2827609"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211717"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33" name="组合 18"/>
                <p:cNvGrpSpPr>
                  <a:grpSpLocks/>
                </p:cNvGrpSpPr>
                <p:nvPr/>
              </p:nvGrpSpPr>
              <p:grpSpPr bwMode="auto">
                <a:xfrm>
                  <a:off x="5468180" y="3573016"/>
                  <a:ext cx="615988" cy="216024"/>
                  <a:chOff x="2211778" y="3573016"/>
                  <a:chExt cx="615988" cy="216024"/>
                </a:xfrm>
              </p:grpSpPr>
              <p:cxnSp>
                <p:nvCxnSpPr>
                  <p:cNvPr id="64" name="直接连接符 63"/>
                  <p:cNvCxnSpPr/>
                  <p:nvPr/>
                </p:nvCxnSpPr>
                <p:spPr>
                  <a:xfrm>
                    <a:off x="2411002"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2626882"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2826888"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2210996"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34" name="组合 23"/>
                <p:cNvGrpSpPr>
                  <a:grpSpLocks/>
                </p:cNvGrpSpPr>
                <p:nvPr/>
              </p:nvGrpSpPr>
              <p:grpSpPr bwMode="auto">
                <a:xfrm>
                  <a:off x="2211778" y="3573016"/>
                  <a:ext cx="615988" cy="216024"/>
                  <a:chOff x="2211778" y="3573016"/>
                  <a:chExt cx="615988" cy="216024"/>
                </a:xfrm>
              </p:grpSpPr>
              <p:cxnSp>
                <p:nvCxnSpPr>
                  <p:cNvPr id="60" name="直接连接符 59"/>
                  <p:cNvCxnSpPr/>
                  <p:nvPr/>
                </p:nvCxnSpPr>
                <p:spPr>
                  <a:xfrm>
                    <a:off x="2411747"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2627627"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2827633"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2211741" y="3572706"/>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389" name="组合 77"/>
              <p:cNvGrpSpPr>
                <a:grpSpLocks/>
              </p:cNvGrpSpPr>
              <p:nvPr/>
            </p:nvGrpSpPr>
            <p:grpSpPr bwMode="auto">
              <a:xfrm>
                <a:off x="4745505" y="5678089"/>
                <a:ext cx="3872390" cy="158842"/>
                <a:chOff x="2211778" y="3573016"/>
                <a:chExt cx="3872390" cy="216024"/>
              </a:xfrm>
            </p:grpSpPr>
            <p:grpSp>
              <p:nvGrpSpPr>
                <p:cNvPr id="15411" name="组合 12"/>
                <p:cNvGrpSpPr>
                  <a:grpSpLocks/>
                </p:cNvGrpSpPr>
                <p:nvPr/>
              </p:nvGrpSpPr>
              <p:grpSpPr bwMode="auto">
                <a:xfrm>
                  <a:off x="3307940" y="3573016"/>
                  <a:ext cx="615988" cy="216024"/>
                  <a:chOff x="2211778" y="3573016"/>
                  <a:chExt cx="615988" cy="216024"/>
                </a:xfrm>
              </p:grpSpPr>
              <p:cxnSp>
                <p:nvCxnSpPr>
                  <p:cNvPr id="52" name="直接连接符 4"/>
                  <p:cNvCxnSpPr/>
                  <p:nvPr/>
                </p:nvCxnSpPr>
                <p:spPr>
                  <a:xfrm>
                    <a:off x="2410857"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626737"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826743"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2210851"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12" name="组合 13"/>
                <p:cNvGrpSpPr>
                  <a:grpSpLocks/>
                </p:cNvGrpSpPr>
                <p:nvPr/>
              </p:nvGrpSpPr>
              <p:grpSpPr bwMode="auto">
                <a:xfrm>
                  <a:off x="4388060" y="3573016"/>
                  <a:ext cx="615988" cy="216024"/>
                  <a:chOff x="2211778" y="3573016"/>
                  <a:chExt cx="615988" cy="216024"/>
                </a:xfrm>
              </p:grpSpPr>
              <p:cxnSp>
                <p:nvCxnSpPr>
                  <p:cNvPr id="48" name="直接连接符 47"/>
                  <p:cNvCxnSpPr/>
                  <p:nvPr/>
                </p:nvCxnSpPr>
                <p:spPr>
                  <a:xfrm>
                    <a:off x="2411723"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627603"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827609"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2211717"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13" name="组合 18"/>
                <p:cNvGrpSpPr>
                  <a:grpSpLocks/>
                </p:cNvGrpSpPr>
                <p:nvPr/>
              </p:nvGrpSpPr>
              <p:grpSpPr bwMode="auto">
                <a:xfrm>
                  <a:off x="5468180" y="3573016"/>
                  <a:ext cx="615988" cy="216024"/>
                  <a:chOff x="2211778" y="3573016"/>
                  <a:chExt cx="615988" cy="216024"/>
                </a:xfrm>
              </p:grpSpPr>
              <p:cxnSp>
                <p:nvCxnSpPr>
                  <p:cNvPr id="44" name="直接连接符 43"/>
                  <p:cNvCxnSpPr/>
                  <p:nvPr/>
                </p:nvCxnSpPr>
                <p:spPr>
                  <a:xfrm>
                    <a:off x="2411002"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6882"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826888"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210996"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414" name="组合 23"/>
                <p:cNvGrpSpPr>
                  <a:grpSpLocks/>
                </p:cNvGrpSpPr>
                <p:nvPr/>
              </p:nvGrpSpPr>
              <p:grpSpPr bwMode="auto">
                <a:xfrm>
                  <a:off x="2211778" y="3573016"/>
                  <a:ext cx="615988" cy="216024"/>
                  <a:chOff x="2211778" y="3573016"/>
                  <a:chExt cx="615988" cy="216024"/>
                </a:xfrm>
              </p:grpSpPr>
              <p:cxnSp>
                <p:nvCxnSpPr>
                  <p:cNvPr id="40" name="直接连接符 39"/>
                  <p:cNvCxnSpPr/>
                  <p:nvPr/>
                </p:nvCxnSpPr>
                <p:spPr>
                  <a:xfrm>
                    <a:off x="2411747"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2627627"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827633"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211741" y="357235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390" name="组合 77"/>
              <p:cNvGrpSpPr>
                <a:grpSpLocks/>
              </p:cNvGrpSpPr>
              <p:nvPr/>
            </p:nvGrpSpPr>
            <p:grpSpPr bwMode="auto">
              <a:xfrm>
                <a:off x="4745505" y="4810666"/>
                <a:ext cx="3872390" cy="158842"/>
                <a:chOff x="2211778" y="3573016"/>
                <a:chExt cx="3872390" cy="216024"/>
              </a:xfrm>
            </p:grpSpPr>
            <p:grpSp>
              <p:nvGrpSpPr>
                <p:cNvPr id="15391" name="组合 12"/>
                <p:cNvGrpSpPr>
                  <a:grpSpLocks/>
                </p:cNvGrpSpPr>
                <p:nvPr/>
              </p:nvGrpSpPr>
              <p:grpSpPr bwMode="auto">
                <a:xfrm>
                  <a:off x="3307940" y="3573016"/>
                  <a:ext cx="615988" cy="216024"/>
                  <a:chOff x="2211778" y="3573016"/>
                  <a:chExt cx="615988" cy="216024"/>
                </a:xfrm>
              </p:grpSpPr>
              <p:cxnSp>
                <p:nvCxnSpPr>
                  <p:cNvPr id="32" name="直接连接符 4"/>
                  <p:cNvCxnSpPr/>
                  <p:nvPr/>
                </p:nvCxnSpPr>
                <p:spPr>
                  <a:xfrm>
                    <a:off x="2410857"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626737"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2826743"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2210851"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92" name="组合 13"/>
                <p:cNvGrpSpPr>
                  <a:grpSpLocks/>
                </p:cNvGrpSpPr>
                <p:nvPr/>
              </p:nvGrpSpPr>
              <p:grpSpPr bwMode="auto">
                <a:xfrm>
                  <a:off x="4388060" y="3573016"/>
                  <a:ext cx="615988" cy="216024"/>
                  <a:chOff x="2211778" y="3573016"/>
                  <a:chExt cx="615988" cy="216024"/>
                </a:xfrm>
              </p:grpSpPr>
              <p:cxnSp>
                <p:nvCxnSpPr>
                  <p:cNvPr id="28" name="直接连接符 27"/>
                  <p:cNvCxnSpPr/>
                  <p:nvPr/>
                </p:nvCxnSpPr>
                <p:spPr>
                  <a:xfrm>
                    <a:off x="2411723"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627603"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827609"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211717"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93" name="组合 18"/>
                <p:cNvGrpSpPr>
                  <a:grpSpLocks/>
                </p:cNvGrpSpPr>
                <p:nvPr/>
              </p:nvGrpSpPr>
              <p:grpSpPr bwMode="auto">
                <a:xfrm>
                  <a:off x="5468180" y="3573016"/>
                  <a:ext cx="615988" cy="216024"/>
                  <a:chOff x="2211778" y="3573016"/>
                  <a:chExt cx="615988" cy="216024"/>
                </a:xfrm>
              </p:grpSpPr>
              <p:cxnSp>
                <p:nvCxnSpPr>
                  <p:cNvPr id="24" name="直接连接符 23"/>
                  <p:cNvCxnSpPr/>
                  <p:nvPr/>
                </p:nvCxnSpPr>
                <p:spPr>
                  <a:xfrm>
                    <a:off x="2411002"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626882"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2826888"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210996"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94" name="组合 23"/>
                <p:cNvGrpSpPr>
                  <a:grpSpLocks/>
                </p:cNvGrpSpPr>
                <p:nvPr/>
              </p:nvGrpSpPr>
              <p:grpSpPr bwMode="auto">
                <a:xfrm>
                  <a:off x="2211778" y="3573016"/>
                  <a:ext cx="615988" cy="216024"/>
                  <a:chOff x="2211778" y="3573016"/>
                  <a:chExt cx="615988" cy="216024"/>
                </a:xfrm>
              </p:grpSpPr>
              <p:cxnSp>
                <p:nvCxnSpPr>
                  <p:cNvPr id="20" name="直接连接符 19"/>
                  <p:cNvCxnSpPr/>
                  <p:nvPr/>
                </p:nvCxnSpPr>
                <p:spPr>
                  <a:xfrm>
                    <a:off x="2411747"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627627"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827633"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2211741" y="3573270"/>
                    <a:ext cx="0" cy="2158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15366" name="TextBox 349"/>
            <p:cNvSpPr txBox="1">
              <a:spLocks noChangeArrowheads="1"/>
            </p:cNvSpPr>
            <p:nvPr/>
          </p:nvSpPr>
          <p:spPr bwMode="auto">
            <a:xfrm>
              <a:off x="6084168" y="1124744"/>
              <a:ext cx="792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x</a:t>
              </a:r>
              <a:endParaRPr lang="zh-CN" altLang="en-US"/>
            </a:p>
          </p:txBody>
        </p:sp>
        <p:sp>
          <p:nvSpPr>
            <p:cNvPr id="15367" name="TextBox 350"/>
            <p:cNvSpPr txBox="1">
              <a:spLocks noChangeArrowheads="1"/>
            </p:cNvSpPr>
            <p:nvPr/>
          </p:nvSpPr>
          <p:spPr bwMode="auto">
            <a:xfrm>
              <a:off x="8316416" y="134076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w</a:t>
              </a:r>
              <a:r>
                <a:rPr lang="en-US" altLang="zh-CN" baseline="30000"/>
                <a:t>0</a:t>
              </a:r>
              <a:endParaRPr lang="zh-CN" altLang="en-US" baseline="30000"/>
            </a:p>
          </p:txBody>
        </p:sp>
        <p:sp>
          <p:nvSpPr>
            <p:cNvPr id="15368" name="TextBox 351"/>
            <p:cNvSpPr txBox="1">
              <a:spLocks noChangeArrowheads="1"/>
            </p:cNvSpPr>
            <p:nvPr/>
          </p:nvSpPr>
          <p:spPr bwMode="auto">
            <a:xfrm>
              <a:off x="8316416" y="255561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w</a:t>
              </a:r>
              <a:r>
                <a:rPr lang="en-US" altLang="zh-CN" baseline="30000"/>
                <a:t>1</a:t>
              </a:r>
              <a:endParaRPr lang="zh-CN" altLang="en-US" baseline="30000"/>
            </a:p>
          </p:txBody>
        </p:sp>
        <p:sp>
          <p:nvSpPr>
            <p:cNvPr id="15369" name="TextBox 352"/>
            <p:cNvSpPr txBox="1">
              <a:spLocks noChangeArrowheads="1"/>
            </p:cNvSpPr>
            <p:nvPr/>
          </p:nvSpPr>
          <p:spPr bwMode="auto">
            <a:xfrm>
              <a:off x="8316416" y="183553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u</a:t>
              </a:r>
              <a:r>
                <a:rPr lang="en-US" altLang="zh-CN" baseline="30000"/>
                <a:t>1</a:t>
              </a:r>
              <a:endParaRPr lang="zh-CN" altLang="en-US" baseline="30000"/>
            </a:p>
          </p:txBody>
        </p:sp>
        <p:sp>
          <p:nvSpPr>
            <p:cNvPr id="15370" name="TextBox 353"/>
            <p:cNvSpPr txBox="1">
              <a:spLocks noChangeArrowheads="1"/>
            </p:cNvSpPr>
            <p:nvPr/>
          </p:nvSpPr>
          <p:spPr bwMode="auto">
            <a:xfrm>
              <a:off x="8316416" y="219557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v</a:t>
              </a:r>
              <a:r>
                <a:rPr lang="en-US" altLang="zh-CN" baseline="30000"/>
                <a:t>1</a:t>
              </a:r>
              <a:endParaRPr lang="zh-CN" altLang="en-US" baseline="30000"/>
            </a:p>
          </p:txBody>
        </p:sp>
        <p:sp>
          <p:nvSpPr>
            <p:cNvPr id="15371" name="TextBox 354"/>
            <p:cNvSpPr txBox="1">
              <a:spLocks noChangeArrowheads="1"/>
            </p:cNvSpPr>
            <p:nvPr/>
          </p:nvSpPr>
          <p:spPr bwMode="auto">
            <a:xfrm>
              <a:off x="8316416" y="485986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w</a:t>
              </a:r>
              <a:r>
                <a:rPr lang="en-US" altLang="zh-CN" baseline="30000"/>
                <a:t>3</a:t>
              </a:r>
              <a:endParaRPr lang="zh-CN" altLang="en-US" baseline="30000"/>
            </a:p>
          </p:txBody>
        </p:sp>
        <p:sp>
          <p:nvSpPr>
            <p:cNvPr id="15372" name="TextBox 355"/>
            <p:cNvSpPr txBox="1">
              <a:spLocks noChangeArrowheads="1"/>
            </p:cNvSpPr>
            <p:nvPr/>
          </p:nvSpPr>
          <p:spPr bwMode="auto">
            <a:xfrm>
              <a:off x="8316416" y="413978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u</a:t>
              </a:r>
              <a:r>
                <a:rPr lang="en-US" altLang="zh-CN" baseline="30000"/>
                <a:t>3</a:t>
              </a:r>
              <a:endParaRPr lang="zh-CN" altLang="en-US" baseline="30000"/>
            </a:p>
          </p:txBody>
        </p:sp>
        <p:sp>
          <p:nvSpPr>
            <p:cNvPr id="15373" name="TextBox 356"/>
            <p:cNvSpPr txBox="1">
              <a:spLocks noChangeArrowheads="1"/>
            </p:cNvSpPr>
            <p:nvPr/>
          </p:nvSpPr>
          <p:spPr bwMode="auto">
            <a:xfrm>
              <a:off x="8316416" y="449982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v</a:t>
              </a:r>
              <a:r>
                <a:rPr lang="en-US" altLang="zh-CN" baseline="30000"/>
                <a:t>3</a:t>
              </a:r>
              <a:endParaRPr lang="zh-CN" altLang="en-US" baseline="30000"/>
            </a:p>
          </p:txBody>
        </p:sp>
        <p:sp>
          <p:nvSpPr>
            <p:cNvPr id="15374" name="TextBox 357"/>
            <p:cNvSpPr txBox="1">
              <a:spLocks noChangeArrowheads="1"/>
            </p:cNvSpPr>
            <p:nvPr/>
          </p:nvSpPr>
          <p:spPr bwMode="auto">
            <a:xfrm>
              <a:off x="6084168" y="638132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y</a:t>
              </a:r>
              <a:endParaRPr lang="zh-CN" altLang="en-US" baseline="30000"/>
            </a:p>
          </p:txBody>
        </p:sp>
        <p:sp>
          <p:nvSpPr>
            <p:cNvPr id="15375" name="TextBox 358"/>
            <p:cNvSpPr txBox="1">
              <a:spLocks noChangeArrowheads="1"/>
            </p:cNvSpPr>
            <p:nvPr/>
          </p:nvSpPr>
          <p:spPr bwMode="auto">
            <a:xfrm>
              <a:off x="8316416" y="530120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u</a:t>
              </a:r>
              <a:r>
                <a:rPr lang="en-US" altLang="zh-CN" baseline="30000"/>
                <a:t>4</a:t>
              </a:r>
              <a:endParaRPr lang="zh-CN" altLang="en-US" baseline="30000"/>
            </a:p>
          </p:txBody>
        </p:sp>
        <p:sp>
          <p:nvSpPr>
            <p:cNvPr id="15376" name="TextBox 359"/>
            <p:cNvSpPr txBox="1">
              <a:spLocks noChangeArrowheads="1"/>
            </p:cNvSpPr>
            <p:nvPr/>
          </p:nvSpPr>
          <p:spPr bwMode="auto">
            <a:xfrm>
              <a:off x="8316416" y="5764788"/>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v</a:t>
              </a:r>
              <a:r>
                <a:rPr lang="en-US" altLang="zh-CN" baseline="30000"/>
                <a:t>4</a:t>
              </a:r>
              <a:endParaRPr lang="zh-CN" altLang="en-US" baseline="30000"/>
            </a:p>
          </p:txBody>
        </p:sp>
        <p:sp>
          <p:nvSpPr>
            <p:cNvPr id="15377" name="TextBox 360"/>
            <p:cNvSpPr txBox="1">
              <a:spLocks noChangeArrowheads="1"/>
            </p:cNvSpPr>
            <p:nvPr/>
          </p:nvSpPr>
          <p:spPr bwMode="auto">
            <a:xfrm>
              <a:off x="8316416" y="371703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w</a:t>
              </a:r>
              <a:r>
                <a:rPr lang="en-US" altLang="zh-CN" baseline="30000"/>
                <a:t>2</a:t>
              </a:r>
              <a:endParaRPr lang="zh-CN" altLang="en-US" baseline="30000"/>
            </a:p>
          </p:txBody>
        </p:sp>
        <p:sp>
          <p:nvSpPr>
            <p:cNvPr id="15378" name="TextBox 361"/>
            <p:cNvSpPr txBox="1">
              <a:spLocks noChangeArrowheads="1"/>
            </p:cNvSpPr>
            <p:nvPr/>
          </p:nvSpPr>
          <p:spPr bwMode="auto">
            <a:xfrm>
              <a:off x="8316416" y="299695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u</a:t>
              </a:r>
              <a:r>
                <a:rPr lang="en-US" altLang="zh-CN" baseline="30000"/>
                <a:t>2</a:t>
              </a:r>
              <a:endParaRPr lang="zh-CN" altLang="en-US" baseline="30000"/>
            </a:p>
          </p:txBody>
        </p:sp>
        <p:sp>
          <p:nvSpPr>
            <p:cNvPr id="15379" name="TextBox 362"/>
            <p:cNvSpPr txBox="1">
              <a:spLocks noChangeArrowheads="1"/>
            </p:cNvSpPr>
            <p:nvPr/>
          </p:nvSpPr>
          <p:spPr bwMode="auto">
            <a:xfrm>
              <a:off x="8316416" y="3356992"/>
              <a:ext cx="5760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v</a:t>
              </a:r>
              <a:r>
                <a:rPr lang="en-US" altLang="zh-CN" baseline="30000"/>
                <a:t>2</a:t>
              </a:r>
              <a:endParaRPr lang="zh-CN" altLang="en-US" baseline="30000"/>
            </a:p>
          </p:txBody>
        </p:sp>
      </p:grpSp>
    </p:spTree>
    <p:extLst>
      <p:ext uri="{BB962C8B-B14F-4D97-AF65-F5344CB8AC3E}">
        <p14:creationId xmlns:p14="http://schemas.microsoft.com/office/powerpoint/2010/main" val="373387373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Merkle-Hellman</a:t>
            </a:r>
            <a:r>
              <a:rPr lang="zh-CN" altLang="en-US" smtClean="0"/>
              <a:t>算法分析</a:t>
            </a:r>
            <a:endParaRPr lang="zh-CN" altLang="en-US"/>
          </a:p>
        </p:txBody>
      </p:sp>
      <p:sp>
        <p:nvSpPr>
          <p:cNvPr id="3" name="内容占位符 2"/>
          <p:cNvSpPr>
            <a:spLocks noGrp="1"/>
          </p:cNvSpPr>
          <p:nvPr>
            <p:ph idx="1"/>
          </p:nvPr>
        </p:nvSpPr>
        <p:spPr/>
        <p:txBody>
          <a:bodyPr/>
          <a:lstStyle/>
          <a:p>
            <a:r>
              <a:rPr lang="zh-CN" altLang="en-US" smtClean="0"/>
              <a:t>利用遗传算法，可将背包问题的求解复杂度降低到</a:t>
            </a:r>
            <a:r>
              <a:rPr lang="en-US" altLang="zh-CN" smtClean="0"/>
              <a:t>O(n</a:t>
            </a:r>
            <a:r>
              <a:rPr lang="en-US" altLang="zh-CN" baseline="30000" smtClean="0"/>
              <a:t>2</a:t>
            </a:r>
            <a:r>
              <a:rPr lang="en-US" altLang="zh-CN" smtClean="0"/>
              <a:t>)</a:t>
            </a:r>
          </a:p>
          <a:p>
            <a:r>
              <a:rPr lang="en-US" altLang="zh-CN" smtClean="0">
                <a:latin typeface="楷体_GB2312" pitchFamily="49" charset="-122"/>
              </a:rPr>
              <a:t>Shamir</a:t>
            </a:r>
            <a:r>
              <a:rPr lang="zh-CN" altLang="en-US" smtClean="0">
                <a:latin typeface="楷体_GB2312" pitchFamily="49" charset="-122"/>
              </a:rPr>
              <a:t>和</a:t>
            </a:r>
            <a:r>
              <a:rPr lang="en-US" altLang="zh-CN" smtClean="0">
                <a:latin typeface="楷体_GB2312" pitchFamily="49" charset="-122"/>
              </a:rPr>
              <a:t>Zippel</a:t>
            </a:r>
            <a:r>
              <a:rPr lang="zh-CN" altLang="en-US" smtClean="0">
                <a:latin typeface="楷体_GB2312" pitchFamily="49" charset="-122"/>
              </a:rPr>
              <a:t>破解了本算法，找出了背包变换的缺陷，使得根据公钥可以在多项式时间内重构出私钥</a:t>
            </a:r>
          </a:p>
          <a:p>
            <a:endParaRPr lang="zh-CN" altLang="en-US"/>
          </a:p>
        </p:txBody>
      </p:sp>
    </p:spTree>
    <p:extLst>
      <p:ext uri="{BB962C8B-B14F-4D97-AF65-F5344CB8AC3E}">
        <p14:creationId xmlns:p14="http://schemas.microsoft.com/office/powerpoint/2010/main" val="11459529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Merkle-Hellman</a:t>
            </a:r>
            <a:r>
              <a:rPr lang="zh-CN" altLang="en-US" smtClean="0"/>
              <a:t>算法的改进</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smtClean="0"/>
              <a:t>改进方案一</a:t>
            </a:r>
            <a:endParaRPr lang="en-US" altLang="zh-CN" dirty="0" smtClean="0"/>
          </a:p>
          <a:p>
            <a:pPr lvl="1"/>
            <a:r>
              <a:rPr lang="zh-CN" altLang="en-US" dirty="0" smtClean="0"/>
              <a:t>对公钥元素进行一次置换加密，并将置换规则作为私钥的一部分</a:t>
            </a:r>
            <a:endParaRPr lang="en-US" altLang="zh-CN" dirty="0" smtClean="0"/>
          </a:p>
          <a:p>
            <a:pPr lvl="1"/>
            <a:r>
              <a:rPr lang="zh-CN" altLang="en-US" dirty="0" smtClean="0"/>
              <a:t>可使公私钥之间的关系进一步复杂化</a:t>
            </a:r>
            <a:endParaRPr lang="en-US" altLang="zh-CN" dirty="0" smtClean="0"/>
          </a:p>
          <a:p>
            <a:r>
              <a:rPr lang="zh-CN" altLang="en-US" dirty="0" smtClean="0"/>
              <a:t>举例</a:t>
            </a:r>
            <a:endParaRPr lang="en-US" altLang="zh-CN" dirty="0" smtClean="0"/>
          </a:p>
          <a:p>
            <a:pPr lvl="1"/>
            <a:r>
              <a:rPr lang="zh-CN" altLang="en-US" dirty="0" smtClean="0"/>
              <a:t>选择私钥</a:t>
            </a:r>
            <a:r>
              <a:rPr lang="en-US" altLang="zh-CN" dirty="0" smtClean="0"/>
              <a:t>A=(171,196,457,1191,2410),m=8443,w=2550,</a:t>
            </a:r>
          </a:p>
          <a:p>
            <a:pPr lvl="1">
              <a:buNone/>
            </a:pPr>
            <a:r>
              <a:rPr lang="en-US" altLang="zh-CN" dirty="0" smtClean="0"/>
              <a:t>	w</a:t>
            </a:r>
            <a:r>
              <a:rPr lang="en-US" altLang="zh-CN" baseline="30000" dirty="0" smtClean="0"/>
              <a:t>-1</a:t>
            </a:r>
            <a:r>
              <a:rPr lang="en-US" altLang="zh-CN" dirty="0" smtClean="0"/>
              <a:t>=3950,e</a:t>
            </a:r>
            <a:r>
              <a:rPr lang="en-US" altLang="zh-CN" baseline="-25000" dirty="0" smtClean="0"/>
              <a:t>π</a:t>
            </a:r>
            <a:r>
              <a:rPr lang="en-US" altLang="zh-CN" dirty="0" smtClean="0"/>
              <a:t>(x</a:t>
            </a:r>
            <a:r>
              <a:rPr lang="en-US" altLang="zh-CN" baseline="-25000" dirty="0" smtClean="0"/>
              <a:t>1</a:t>
            </a:r>
            <a:r>
              <a:rPr lang="en-US" altLang="zh-CN" dirty="0" smtClean="0"/>
              <a:t>,x</a:t>
            </a:r>
            <a:r>
              <a:rPr lang="en-US" altLang="zh-CN" baseline="-25000" dirty="0" smtClean="0"/>
              <a:t>2</a:t>
            </a:r>
            <a:r>
              <a:rPr lang="en-US" altLang="zh-CN" dirty="0" smtClean="0"/>
              <a:t>,x</a:t>
            </a:r>
            <a:r>
              <a:rPr lang="en-US" altLang="zh-CN" baseline="-25000" dirty="0" smtClean="0"/>
              <a:t>3</a:t>
            </a:r>
            <a:r>
              <a:rPr lang="en-US" altLang="zh-CN" dirty="0" smtClean="0"/>
              <a:t>,x</a:t>
            </a:r>
            <a:r>
              <a:rPr lang="en-US" altLang="zh-CN" baseline="-25000" dirty="0" smtClean="0"/>
              <a:t>4</a:t>
            </a:r>
            <a:r>
              <a:rPr lang="en-US" altLang="zh-CN" dirty="0" smtClean="0"/>
              <a:t>,x</a:t>
            </a:r>
            <a:r>
              <a:rPr lang="en-US" altLang="zh-CN" baseline="-25000" dirty="0" smtClean="0"/>
              <a:t>5</a:t>
            </a:r>
            <a:r>
              <a:rPr lang="en-US" altLang="zh-CN" dirty="0" smtClean="0"/>
              <a:t>)=(x</a:t>
            </a:r>
            <a:r>
              <a:rPr lang="en-US" altLang="zh-CN" baseline="-25000" dirty="0" smtClean="0"/>
              <a:t>2</a:t>
            </a:r>
            <a:r>
              <a:rPr lang="en-US" altLang="zh-CN" dirty="0" smtClean="0"/>
              <a:t>,x</a:t>
            </a:r>
            <a:r>
              <a:rPr lang="en-US" altLang="zh-CN" baseline="-25000" dirty="0" smtClean="0"/>
              <a:t>3</a:t>
            </a:r>
            <a:r>
              <a:rPr lang="en-US" altLang="zh-CN" dirty="0" smtClean="0"/>
              <a:t>,x</a:t>
            </a:r>
            <a:r>
              <a:rPr lang="en-US" altLang="zh-CN" baseline="-25000" dirty="0" smtClean="0"/>
              <a:t>4</a:t>
            </a:r>
            <a:r>
              <a:rPr lang="en-US" altLang="zh-CN" dirty="0" smtClean="0"/>
              <a:t>,x</a:t>
            </a:r>
            <a:r>
              <a:rPr lang="en-US" altLang="zh-CN" baseline="-25000" dirty="0" smtClean="0"/>
              <a:t>1</a:t>
            </a:r>
            <a:r>
              <a:rPr lang="en-US" altLang="zh-CN" dirty="0" smtClean="0"/>
              <a:t>,x</a:t>
            </a:r>
            <a:r>
              <a:rPr lang="en-US" altLang="zh-CN" baseline="-25000" dirty="0" smtClean="0"/>
              <a:t>5</a:t>
            </a:r>
            <a:r>
              <a:rPr lang="en-US" altLang="zh-CN" dirty="0" smtClean="0"/>
              <a:t>)</a:t>
            </a:r>
          </a:p>
          <a:p>
            <a:pPr lvl="1">
              <a:buNone/>
            </a:pPr>
            <a:r>
              <a:rPr lang="en-US" altLang="zh-CN" dirty="0" err="1" smtClean="0"/>
              <a:t>d</a:t>
            </a:r>
            <a:r>
              <a:rPr lang="en-US" altLang="zh-CN" baseline="-25000" dirty="0" err="1" smtClean="0"/>
              <a:t>π</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,y</a:t>
            </a:r>
            <a:r>
              <a:rPr lang="en-US" altLang="zh-CN" baseline="-25000" dirty="0" smtClean="0"/>
              <a:t>3</a:t>
            </a:r>
            <a:r>
              <a:rPr lang="en-US" altLang="zh-CN" dirty="0" smtClean="0"/>
              <a:t>,y</a:t>
            </a:r>
            <a:r>
              <a:rPr lang="en-US" altLang="zh-CN" baseline="-25000" dirty="0" smtClean="0"/>
              <a:t>4</a:t>
            </a:r>
            <a:r>
              <a:rPr lang="en-US" altLang="zh-CN" dirty="0" smtClean="0"/>
              <a:t>,y</a:t>
            </a:r>
            <a:r>
              <a:rPr lang="en-US" altLang="zh-CN" baseline="-25000" dirty="0" smtClean="0"/>
              <a:t>5</a:t>
            </a:r>
            <a:r>
              <a:rPr lang="en-US" altLang="zh-CN" dirty="0" smtClean="0"/>
              <a:t>)=(y</a:t>
            </a:r>
            <a:r>
              <a:rPr lang="en-US" altLang="zh-CN" baseline="-25000" dirty="0" smtClean="0"/>
              <a:t>4</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,y</a:t>
            </a:r>
            <a:r>
              <a:rPr lang="en-US" altLang="zh-CN" baseline="-25000" dirty="0" smtClean="0"/>
              <a:t>3</a:t>
            </a:r>
            <a:r>
              <a:rPr lang="en-US" altLang="zh-CN" dirty="0" smtClean="0"/>
              <a:t>,y</a:t>
            </a:r>
            <a:r>
              <a:rPr lang="en-US" altLang="zh-CN" baseline="-25000" dirty="0" smtClean="0"/>
              <a:t>5</a:t>
            </a:r>
            <a:r>
              <a:rPr lang="en-US" altLang="zh-CN" dirty="0" smtClean="0"/>
              <a:t>)</a:t>
            </a:r>
          </a:p>
          <a:p>
            <a:pPr lvl="1"/>
            <a:r>
              <a:rPr lang="zh-CN" altLang="en-US" dirty="0" smtClean="0"/>
              <a:t>生成</a:t>
            </a:r>
            <a:r>
              <a:rPr lang="en-US" altLang="zh-CN" dirty="0" smtClean="0"/>
              <a:t>A’=(5457,1663,216,6013,7439)</a:t>
            </a:r>
          </a:p>
          <a:p>
            <a:pPr lvl="1"/>
            <a:r>
              <a:rPr lang="zh-CN" altLang="en-US" dirty="0" smtClean="0"/>
              <a:t>公钥</a:t>
            </a:r>
            <a:r>
              <a:rPr lang="en-US" altLang="zh-CN" dirty="0" smtClean="0"/>
              <a:t>A’’=</a:t>
            </a:r>
            <a:r>
              <a:rPr lang="en-US" altLang="zh-CN" dirty="0" err="1" smtClean="0"/>
              <a:t>e</a:t>
            </a:r>
            <a:r>
              <a:rPr lang="en-US" altLang="zh-CN" baseline="-25000" dirty="0" err="1" smtClean="0"/>
              <a:t>π</a:t>
            </a:r>
            <a:r>
              <a:rPr lang="en-US" altLang="zh-CN" dirty="0" smtClean="0"/>
              <a:t>(A’)=(1663,216,6013,5457,7439)</a:t>
            </a:r>
            <a:endParaRPr lang="zh-CN" altLang="en-US" dirty="0"/>
          </a:p>
        </p:txBody>
      </p:sp>
    </p:spTree>
    <p:extLst>
      <p:ext uri="{BB962C8B-B14F-4D97-AF65-F5344CB8AC3E}">
        <p14:creationId xmlns:p14="http://schemas.microsoft.com/office/powerpoint/2010/main" val="287644506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Merkle-Hellman</a:t>
            </a:r>
            <a:r>
              <a:rPr lang="zh-CN" altLang="en-US" smtClean="0"/>
              <a:t>算法的改进</a:t>
            </a:r>
            <a:endParaRPr lang="zh-CN" altLang="en-US"/>
          </a:p>
        </p:txBody>
      </p:sp>
      <p:sp>
        <p:nvSpPr>
          <p:cNvPr id="3" name="内容占位符 2"/>
          <p:cNvSpPr>
            <a:spLocks noGrp="1"/>
          </p:cNvSpPr>
          <p:nvPr>
            <p:ph idx="1"/>
          </p:nvPr>
        </p:nvSpPr>
        <p:spPr/>
        <p:txBody>
          <a:bodyPr>
            <a:normAutofit/>
          </a:bodyPr>
          <a:lstStyle/>
          <a:p>
            <a:pPr lvl="1"/>
            <a:r>
              <a:rPr lang="zh-CN" altLang="en-US" dirty="0" smtClean="0"/>
              <a:t>加密消息</a:t>
            </a:r>
            <a:r>
              <a:rPr lang="en-US" altLang="zh-CN" dirty="0" smtClean="0"/>
              <a:t>X=01011</a:t>
            </a:r>
          </a:p>
          <a:p>
            <a:pPr lvl="2"/>
            <a:r>
              <a:rPr lang="zh-CN" altLang="en-US" dirty="0" smtClean="0"/>
              <a:t>公钥</a:t>
            </a:r>
            <a:r>
              <a:rPr lang="en-US" altLang="zh-CN" dirty="0" smtClean="0"/>
              <a:t>A’’=(1663,216,6013,5457,7439)</a:t>
            </a:r>
          </a:p>
          <a:p>
            <a:pPr lvl="2"/>
            <a:r>
              <a:rPr lang="en-US" altLang="zh-CN" dirty="0" smtClean="0"/>
              <a:t>S=216+5457+7439=13112</a:t>
            </a:r>
          </a:p>
          <a:p>
            <a:pPr lvl="1"/>
            <a:r>
              <a:rPr lang="zh-CN" altLang="en-US" dirty="0" smtClean="0"/>
              <a:t>解密</a:t>
            </a:r>
            <a:endParaRPr lang="en-US" altLang="zh-CN" dirty="0" smtClean="0"/>
          </a:p>
          <a:p>
            <a:pPr lvl="2"/>
            <a:r>
              <a:rPr lang="en-US" altLang="zh-CN" dirty="0" smtClean="0"/>
              <a:t>S’=S×w</a:t>
            </a:r>
            <a:r>
              <a:rPr lang="en-US" altLang="zh-CN" baseline="30000" dirty="0" smtClean="0"/>
              <a:t>-1</a:t>
            </a:r>
            <a:r>
              <a:rPr lang="en-US" altLang="zh-CN" dirty="0" smtClean="0"/>
              <a:t> mod m = 13112×3950 mod 8443 = 3038</a:t>
            </a:r>
          </a:p>
          <a:p>
            <a:pPr lvl="2"/>
            <a:r>
              <a:rPr lang="en-US" altLang="zh-CN" dirty="0" smtClean="0"/>
              <a:t>A=(171,196,457,1191,2410)</a:t>
            </a:r>
          </a:p>
          <a:p>
            <a:pPr lvl="2"/>
            <a:r>
              <a:rPr lang="zh-CN" altLang="en-US" dirty="0" smtClean="0"/>
              <a:t>求解简单背包问题得到</a:t>
            </a:r>
            <a:r>
              <a:rPr lang="en-US" altLang="zh-CN" dirty="0" smtClean="0"/>
              <a:t>X’=(1,0,1,0,1)</a:t>
            </a:r>
          </a:p>
          <a:p>
            <a:pPr lvl="2"/>
            <a:r>
              <a:rPr lang="zh-CN" altLang="en-US" dirty="0" smtClean="0"/>
              <a:t>明文</a:t>
            </a:r>
            <a:r>
              <a:rPr lang="en-US" altLang="zh-CN" dirty="0" smtClean="0"/>
              <a:t>X=</a:t>
            </a:r>
            <a:r>
              <a:rPr lang="en-US" altLang="zh-CN" dirty="0" err="1" smtClean="0"/>
              <a:t>e</a:t>
            </a:r>
            <a:r>
              <a:rPr lang="en-US" altLang="zh-CN" baseline="-25000" dirty="0" err="1" smtClean="0"/>
              <a:t>π</a:t>
            </a:r>
            <a:r>
              <a:rPr lang="en-US" altLang="zh-CN" dirty="0" smtClean="0"/>
              <a:t>(X’)=(01011)</a:t>
            </a:r>
            <a:endParaRPr lang="zh-CN" altLang="en-US" dirty="0"/>
          </a:p>
        </p:txBody>
      </p:sp>
    </p:spTree>
    <p:extLst>
      <p:ext uri="{BB962C8B-B14F-4D97-AF65-F5344CB8AC3E}">
        <p14:creationId xmlns:p14="http://schemas.microsoft.com/office/powerpoint/2010/main" val="2483337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Merkle-Hellman</a:t>
            </a:r>
            <a:r>
              <a:rPr lang="zh-CN" altLang="en-US" smtClean="0"/>
              <a:t>算法的改进</a:t>
            </a:r>
            <a:endParaRPr lang="zh-CN" altLang="en-US"/>
          </a:p>
        </p:txBody>
      </p:sp>
      <p:sp>
        <p:nvSpPr>
          <p:cNvPr id="3" name="内容占位符 2"/>
          <p:cNvSpPr>
            <a:spLocks noGrp="1"/>
          </p:cNvSpPr>
          <p:nvPr>
            <p:ph idx="1"/>
          </p:nvPr>
        </p:nvSpPr>
        <p:spPr/>
        <p:txBody>
          <a:bodyPr>
            <a:normAutofit lnSpcReduction="10000"/>
          </a:bodyPr>
          <a:lstStyle/>
          <a:p>
            <a:r>
              <a:rPr lang="zh-CN" altLang="en-US" smtClean="0"/>
              <a:t>改进方案二</a:t>
            </a:r>
            <a:endParaRPr lang="en-US" altLang="zh-CN" smtClean="0"/>
          </a:p>
          <a:p>
            <a:pPr lvl="1"/>
            <a:r>
              <a:rPr lang="zh-CN" altLang="en-US" smtClean="0"/>
              <a:t>选择其它易求解的非超递增背包作为私钥</a:t>
            </a:r>
            <a:endParaRPr lang="en-US" altLang="zh-CN" smtClean="0"/>
          </a:p>
          <a:p>
            <a:pPr lvl="1"/>
            <a:r>
              <a:rPr lang="zh-CN" altLang="en-US" smtClean="0"/>
              <a:t>定义背包</a:t>
            </a:r>
            <a:r>
              <a:rPr lang="en-US" altLang="zh-CN" smtClean="0"/>
              <a:t>A=(a</a:t>
            </a:r>
            <a:r>
              <a:rPr lang="en-US" altLang="zh-CN" baseline="-25000" smtClean="0"/>
              <a:t>1</a:t>
            </a:r>
            <a:r>
              <a:rPr lang="en-US" altLang="zh-CN" smtClean="0"/>
              <a:t>,a</a:t>
            </a:r>
            <a:r>
              <a:rPr lang="en-US" altLang="zh-CN" baseline="-25000" smtClean="0"/>
              <a:t>2</a:t>
            </a:r>
            <a:r>
              <a:rPr lang="en-US" altLang="zh-CN" smtClean="0"/>
              <a:t>,...,a</a:t>
            </a:r>
            <a:r>
              <a:rPr lang="en-US" altLang="zh-CN" baseline="-25000" smtClean="0"/>
              <a:t>n</a:t>
            </a:r>
            <a:r>
              <a:rPr lang="en-US" altLang="zh-CN" smtClean="0"/>
              <a:t>)</a:t>
            </a:r>
            <a:r>
              <a:rPr lang="zh-CN" altLang="en-US" smtClean="0"/>
              <a:t>，其中</a:t>
            </a:r>
            <a:r>
              <a:rPr lang="en-US" altLang="zh-CN" smtClean="0"/>
              <a:t>a</a:t>
            </a:r>
            <a:r>
              <a:rPr lang="en-US" altLang="zh-CN" baseline="-25000" smtClean="0"/>
              <a:t>i</a:t>
            </a:r>
            <a:r>
              <a:rPr lang="en-US" altLang="zh-CN" smtClean="0"/>
              <a:t>=2</a:t>
            </a:r>
            <a:r>
              <a:rPr lang="en-US" altLang="zh-CN" baseline="30000" smtClean="0"/>
              <a:t>i-1</a:t>
            </a:r>
            <a:r>
              <a:rPr lang="en-US" altLang="zh-CN" smtClean="0"/>
              <a:t>c</a:t>
            </a:r>
            <a:r>
              <a:rPr lang="en-US" altLang="zh-CN" baseline="-25000" smtClean="0"/>
              <a:t>i</a:t>
            </a:r>
            <a:r>
              <a:rPr lang="zh-CN" altLang="en-US" smtClean="0"/>
              <a:t>，</a:t>
            </a:r>
            <a:r>
              <a:rPr lang="en-US" altLang="zh-CN" smtClean="0"/>
              <a:t>c</a:t>
            </a:r>
            <a:r>
              <a:rPr lang="en-US" altLang="zh-CN" baseline="-25000" smtClean="0"/>
              <a:t>i</a:t>
            </a:r>
            <a:r>
              <a:rPr lang="zh-CN" altLang="en-US" smtClean="0"/>
              <a:t>为奇数，此背包问题可在多项式时间内求解</a:t>
            </a:r>
            <a:endParaRPr lang="en-US" altLang="zh-CN" smtClean="0"/>
          </a:p>
          <a:p>
            <a:pPr lvl="1"/>
            <a:r>
              <a:rPr lang="zh-CN" altLang="en-US" smtClean="0"/>
              <a:t>求解方法</a:t>
            </a:r>
            <a:endParaRPr lang="en-US" altLang="zh-CN" smtClean="0"/>
          </a:p>
          <a:p>
            <a:pPr lvl="2"/>
            <a:r>
              <a:rPr lang="zh-CN" altLang="en-US" smtClean="0">
                <a:solidFill>
                  <a:srgbClr val="C00000"/>
                </a:solidFill>
              </a:rPr>
              <a:t>从</a:t>
            </a:r>
            <a:r>
              <a:rPr lang="en-US" altLang="zh-CN" smtClean="0">
                <a:solidFill>
                  <a:srgbClr val="C00000"/>
                </a:solidFill>
              </a:rPr>
              <a:t>a</a:t>
            </a:r>
            <a:r>
              <a:rPr lang="en-US" altLang="zh-CN" baseline="-25000" smtClean="0">
                <a:solidFill>
                  <a:srgbClr val="C00000"/>
                </a:solidFill>
              </a:rPr>
              <a:t>1</a:t>
            </a:r>
            <a:r>
              <a:rPr lang="zh-CN" altLang="en-US" smtClean="0">
                <a:solidFill>
                  <a:srgbClr val="C00000"/>
                </a:solidFill>
              </a:rPr>
              <a:t>开始依次尝试每个背包元素，如果</a:t>
            </a:r>
            <a:r>
              <a:rPr lang="en-US" altLang="zh-CN" smtClean="0">
                <a:solidFill>
                  <a:srgbClr val="C00000"/>
                </a:solidFill>
              </a:rPr>
              <a:t>S</a:t>
            </a:r>
            <a:r>
              <a:rPr lang="zh-CN" altLang="en-US" smtClean="0">
                <a:solidFill>
                  <a:srgbClr val="C00000"/>
                </a:solidFill>
              </a:rPr>
              <a:t>为奇数，则选择</a:t>
            </a:r>
            <a:r>
              <a:rPr lang="en-US" altLang="zh-CN" smtClean="0">
                <a:solidFill>
                  <a:srgbClr val="C00000"/>
                </a:solidFill>
              </a:rPr>
              <a:t>a</a:t>
            </a:r>
            <a:r>
              <a:rPr lang="en-US" altLang="zh-CN" baseline="-25000" smtClean="0">
                <a:solidFill>
                  <a:srgbClr val="C00000"/>
                </a:solidFill>
              </a:rPr>
              <a:t>1</a:t>
            </a:r>
            <a:r>
              <a:rPr lang="zh-CN" altLang="en-US" smtClean="0">
                <a:solidFill>
                  <a:srgbClr val="C00000"/>
                </a:solidFill>
              </a:rPr>
              <a:t>，并将</a:t>
            </a:r>
            <a:r>
              <a:rPr lang="en-US" altLang="zh-CN" smtClean="0">
                <a:solidFill>
                  <a:srgbClr val="C00000"/>
                </a:solidFill>
              </a:rPr>
              <a:t>S</a:t>
            </a:r>
            <a:r>
              <a:rPr lang="zh-CN" altLang="en-US" smtClean="0">
                <a:solidFill>
                  <a:srgbClr val="C00000"/>
                </a:solidFill>
              </a:rPr>
              <a:t>减去</a:t>
            </a:r>
            <a:r>
              <a:rPr lang="en-US" altLang="zh-CN" smtClean="0">
                <a:solidFill>
                  <a:srgbClr val="C00000"/>
                </a:solidFill>
              </a:rPr>
              <a:t>a</a:t>
            </a:r>
            <a:r>
              <a:rPr lang="en-US" altLang="zh-CN" baseline="-25000" smtClean="0">
                <a:solidFill>
                  <a:srgbClr val="C00000"/>
                </a:solidFill>
              </a:rPr>
              <a:t>1</a:t>
            </a:r>
            <a:r>
              <a:rPr lang="zh-CN" altLang="en-US" smtClean="0">
                <a:solidFill>
                  <a:srgbClr val="C00000"/>
                </a:solidFill>
              </a:rPr>
              <a:t>并除以</a:t>
            </a:r>
            <a:r>
              <a:rPr lang="en-US" altLang="zh-CN" smtClean="0">
                <a:solidFill>
                  <a:srgbClr val="C00000"/>
                </a:solidFill>
              </a:rPr>
              <a:t>2</a:t>
            </a:r>
            <a:r>
              <a:rPr lang="zh-CN" altLang="en-US" smtClean="0">
                <a:solidFill>
                  <a:srgbClr val="C00000"/>
                </a:solidFill>
              </a:rPr>
              <a:t>，作为新的</a:t>
            </a:r>
            <a:r>
              <a:rPr lang="en-US" altLang="zh-CN" smtClean="0">
                <a:solidFill>
                  <a:srgbClr val="C00000"/>
                </a:solidFill>
              </a:rPr>
              <a:t>S</a:t>
            </a:r>
            <a:r>
              <a:rPr lang="zh-CN" altLang="en-US" smtClean="0">
                <a:solidFill>
                  <a:srgbClr val="C00000"/>
                </a:solidFill>
              </a:rPr>
              <a:t>；</a:t>
            </a:r>
            <a:endParaRPr lang="en-US" altLang="zh-CN" smtClean="0">
              <a:solidFill>
                <a:srgbClr val="C00000"/>
              </a:solidFill>
            </a:endParaRPr>
          </a:p>
          <a:p>
            <a:pPr lvl="2"/>
            <a:r>
              <a:rPr lang="zh-CN" altLang="en-US" smtClean="0">
                <a:solidFill>
                  <a:srgbClr val="C00000"/>
                </a:solidFill>
              </a:rPr>
              <a:t>如</a:t>
            </a:r>
            <a:r>
              <a:rPr lang="en-US" altLang="zh-CN" smtClean="0">
                <a:solidFill>
                  <a:srgbClr val="C00000"/>
                </a:solidFill>
              </a:rPr>
              <a:t>S</a:t>
            </a:r>
            <a:r>
              <a:rPr lang="zh-CN" altLang="en-US" smtClean="0">
                <a:solidFill>
                  <a:srgbClr val="C00000"/>
                </a:solidFill>
              </a:rPr>
              <a:t>为偶数，则不选择</a:t>
            </a:r>
            <a:r>
              <a:rPr lang="en-US" altLang="zh-CN" smtClean="0">
                <a:solidFill>
                  <a:srgbClr val="C00000"/>
                </a:solidFill>
              </a:rPr>
              <a:t>a</a:t>
            </a:r>
            <a:r>
              <a:rPr lang="en-US" altLang="zh-CN" baseline="-25000" smtClean="0">
                <a:solidFill>
                  <a:srgbClr val="C00000"/>
                </a:solidFill>
              </a:rPr>
              <a:t>1</a:t>
            </a:r>
            <a:r>
              <a:rPr lang="zh-CN" altLang="en-US" smtClean="0">
                <a:solidFill>
                  <a:srgbClr val="C00000"/>
                </a:solidFill>
              </a:rPr>
              <a:t>，并将</a:t>
            </a:r>
            <a:r>
              <a:rPr lang="en-US" altLang="zh-CN" smtClean="0">
                <a:solidFill>
                  <a:srgbClr val="C00000"/>
                </a:solidFill>
              </a:rPr>
              <a:t>S</a:t>
            </a:r>
            <a:r>
              <a:rPr lang="zh-CN" altLang="en-US" smtClean="0">
                <a:solidFill>
                  <a:srgbClr val="C00000"/>
                </a:solidFill>
              </a:rPr>
              <a:t>除以</a:t>
            </a:r>
            <a:r>
              <a:rPr lang="en-US" altLang="zh-CN" smtClean="0">
                <a:solidFill>
                  <a:srgbClr val="C00000"/>
                </a:solidFill>
              </a:rPr>
              <a:t>2</a:t>
            </a:r>
            <a:r>
              <a:rPr lang="zh-CN" altLang="en-US" smtClean="0">
                <a:solidFill>
                  <a:srgbClr val="C00000"/>
                </a:solidFill>
              </a:rPr>
              <a:t>，作为新的</a:t>
            </a:r>
            <a:r>
              <a:rPr lang="en-US" altLang="zh-CN" smtClean="0">
                <a:solidFill>
                  <a:srgbClr val="C00000"/>
                </a:solidFill>
              </a:rPr>
              <a:t>S</a:t>
            </a:r>
          </a:p>
          <a:p>
            <a:pPr lvl="2"/>
            <a:r>
              <a:rPr lang="zh-CN" altLang="en-US" smtClean="0">
                <a:solidFill>
                  <a:srgbClr val="C00000"/>
                </a:solidFill>
              </a:rPr>
              <a:t>如果选中</a:t>
            </a:r>
            <a:r>
              <a:rPr lang="en-US" altLang="zh-CN" smtClean="0">
                <a:solidFill>
                  <a:srgbClr val="C00000"/>
                </a:solidFill>
              </a:rPr>
              <a:t>a</a:t>
            </a:r>
            <a:r>
              <a:rPr lang="en-US" altLang="zh-CN" baseline="-25000" smtClean="0">
                <a:solidFill>
                  <a:srgbClr val="C00000"/>
                </a:solidFill>
              </a:rPr>
              <a:t>1</a:t>
            </a:r>
            <a:r>
              <a:rPr lang="zh-CN" altLang="en-US" smtClean="0">
                <a:solidFill>
                  <a:srgbClr val="C00000"/>
                </a:solidFill>
              </a:rPr>
              <a:t>，则在背包</a:t>
            </a:r>
            <a:r>
              <a:rPr lang="en-US" altLang="zh-CN" smtClean="0">
                <a:solidFill>
                  <a:srgbClr val="C00000"/>
                </a:solidFill>
              </a:rPr>
              <a:t>A</a:t>
            </a:r>
            <a:r>
              <a:rPr lang="zh-CN" altLang="en-US" smtClean="0">
                <a:solidFill>
                  <a:srgbClr val="C00000"/>
                </a:solidFill>
              </a:rPr>
              <a:t>中将</a:t>
            </a:r>
            <a:r>
              <a:rPr lang="en-US" altLang="zh-CN" smtClean="0">
                <a:solidFill>
                  <a:srgbClr val="C00000"/>
                </a:solidFill>
              </a:rPr>
              <a:t>a</a:t>
            </a:r>
            <a:r>
              <a:rPr lang="en-US" altLang="zh-CN" baseline="-25000" smtClean="0">
                <a:solidFill>
                  <a:srgbClr val="C00000"/>
                </a:solidFill>
              </a:rPr>
              <a:t>1</a:t>
            </a:r>
            <a:r>
              <a:rPr lang="zh-CN" altLang="en-US" smtClean="0">
                <a:solidFill>
                  <a:srgbClr val="C00000"/>
                </a:solidFill>
              </a:rPr>
              <a:t>所在位置元素记为</a:t>
            </a:r>
            <a:r>
              <a:rPr lang="en-US" altLang="zh-CN" smtClean="0">
                <a:solidFill>
                  <a:srgbClr val="C00000"/>
                </a:solidFill>
              </a:rPr>
              <a:t>1</a:t>
            </a:r>
            <a:r>
              <a:rPr lang="zh-CN" altLang="en-US" smtClean="0">
                <a:solidFill>
                  <a:srgbClr val="C00000"/>
                </a:solidFill>
              </a:rPr>
              <a:t>，否则记为</a:t>
            </a:r>
            <a:r>
              <a:rPr lang="en-US" altLang="zh-CN" smtClean="0">
                <a:solidFill>
                  <a:srgbClr val="C00000"/>
                </a:solidFill>
              </a:rPr>
              <a:t>0</a:t>
            </a:r>
            <a:r>
              <a:rPr lang="zh-CN" altLang="en-US" smtClean="0">
                <a:solidFill>
                  <a:srgbClr val="C00000"/>
                </a:solidFill>
              </a:rPr>
              <a:t>，并将其余元素除以</a:t>
            </a:r>
            <a:r>
              <a:rPr lang="en-US" altLang="zh-CN" smtClean="0">
                <a:solidFill>
                  <a:srgbClr val="C00000"/>
                </a:solidFill>
              </a:rPr>
              <a:t>2</a:t>
            </a:r>
            <a:r>
              <a:rPr lang="zh-CN" altLang="en-US" smtClean="0">
                <a:solidFill>
                  <a:srgbClr val="C00000"/>
                </a:solidFill>
              </a:rPr>
              <a:t>，作为新的</a:t>
            </a:r>
            <a:r>
              <a:rPr lang="en-US" altLang="zh-CN" smtClean="0">
                <a:solidFill>
                  <a:srgbClr val="C00000"/>
                </a:solidFill>
              </a:rPr>
              <a:t>A</a:t>
            </a:r>
            <a:r>
              <a:rPr lang="zh-CN" altLang="en-US" smtClean="0">
                <a:solidFill>
                  <a:srgbClr val="C00000"/>
                </a:solidFill>
              </a:rPr>
              <a:t>，继续尝试后面的元素直至</a:t>
            </a:r>
            <a:r>
              <a:rPr lang="en-US" altLang="zh-CN" smtClean="0">
                <a:solidFill>
                  <a:srgbClr val="C00000"/>
                </a:solidFill>
              </a:rPr>
              <a:t>S</a:t>
            </a:r>
            <a:r>
              <a:rPr lang="zh-CN" altLang="en-US" smtClean="0">
                <a:solidFill>
                  <a:srgbClr val="C00000"/>
                </a:solidFill>
              </a:rPr>
              <a:t>为</a:t>
            </a:r>
            <a:r>
              <a:rPr lang="en-US" altLang="zh-CN" smtClean="0">
                <a:solidFill>
                  <a:srgbClr val="C00000"/>
                </a:solidFill>
              </a:rPr>
              <a:t>0</a:t>
            </a:r>
            <a:endParaRPr lang="zh-CN" altLang="en-US">
              <a:solidFill>
                <a:srgbClr val="C00000"/>
              </a:solidFill>
            </a:endParaRPr>
          </a:p>
        </p:txBody>
      </p:sp>
    </p:spTree>
    <p:extLst>
      <p:ext uri="{BB962C8B-B14F-4D97-AF65-F5344CB8AC3E}">
        <p14:creationId xmlns:p14="http://schemas.microsoft.com/office/powerpoint/2010/main" val="289621217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Merkle-Hellman</a:t>
            </a:r>
            <a:r>
              <a:rPr lang="zh-CN" altLang="en-US" smtClean="0"/>
              <a:t>算法的改进</a:t>
            </a:r>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smtClean="0"/>
              <a:t>例如背包</a:t>
            </a:r>
            <a:r>
              <a:rPr lang="en-US" altLang="zh-CN" dirty="0" smtClean="0"/>
              <a:t>A=(3,14,36,40,48,96)</a:t>
            </a:r>
            <a:r>
              <a:rPr lang="zh-CN" altLang="en-US" dirty="0" smtClean="0"/>
              <a:t>，求解</a:t>
            </a:r>
            <a:r>
              <a:rPr lang="en-US" altLang="zh-CN" dirty="0" smtClean="0"/>
              <a:t>S=183</a:t>
            </a:r>
          </a:p>
          <a:p>
            <a:pPr lvl="1"/>
            <a:r>
              <a:rPr lang="en-US" altLang="zh-CN" dirty="0" smtClean="0">
                <a:solidFill>
                  <a:srgbClr val="C00000"/>
                </a:solidFill>
              </a:rPr>
              <a:t>S</a:t>
            </a:r>
            <a:r>
              <a:rPr lang="zh-CN" altLang="en-US" dirty="0" smtClean="0">
                <a:solidFill>
                  <a:srgbClr val="C00000"/>
                </a:solidFill>
              </a:rPr>
              <a:t>为奇数，选中</a:t>
            </a:r>
            <a:r>
              <a:rPr lang="en-US" altLang="zh-CN" dirty="0" smtClean="0">
                <a:solidFill>
                  <a:srgbClr val="C00000"/>
                </a:solidFill>
              </a:rPr>
              <a:t>3</a:t>
            </a:r>
            <a:r>
              <a:rPr lang="zh-CN" altLang="en-US" dirty="0" smtClean="0">
                <a:solidFill>
                  <a:srgbClr val="C00000"/>
                </a:solidFill>
              </a:rPr>
              <a:t>，新的</a:t>
            </a:r>
            <a:r>
              <a:rPr lang="en-US" altLang="zh-CN" dirty="0" smtClean="0">
                <a:solidFill>
                  <a:srgbClr val="C00000"/>
                </a:solidFill>
              </a:rPr>
              <a:t>S</a:t>
            </a:r>
            <a:r>
              <a:rPr lang="zh-CN" altLang="en-US" dirty="0" smtClean="0">
                <a:solidFill>
                  <a:srgbClr val="C00000"/>
                </a:solidFill>
              </a:rPr>
              <a:t>为</a:t>
            </a:r>
            <a:r>
              <a:rPr lang="en-US" altLang="zh-CN" dirty="0" smtClean="0">
                <a:solidFill>
                  <a:srgbClr val="C00000"/>
                </a:solidFill>
              </a:rPr>
              <a:t>(183-3)/2=90</a:t>
            </a:r>
            <a:r>
              <a:rPr lang="zh-CN" altLang="en-US" dirty="0" smtClean="0">
                <a:solidFill>
                  <a:srgbClr val="C00000"/>
                </a:solidFill>
              </a:rPr>
              <a:t>，新的</a:t>
            </a:r>
            <a:r>
              <a:rPr lang="en-US" altLang="zh-CN" dirty="0" smtClean="0">
                <a:solidFill>
                  <a:srgbClr val="C00000"/>
                </a:solidFill>
              </a:rPr>
              <a:t>A=(1,7,18,20,24,48)</a:t>
            </a:r>
          </a:p>
          <a:p>
            <a:pPr lvl="1"/>
            <a:r>
              <a:rPr lang="en-US" altLang="zh-CN" dirty="0" smtClean="0">
                <a:solidFill>
                  <a:srgbClr val="C00000"/>
                </a:solidFill>
              </a:rPr>
              <a:t>S</a:t>
            </a:r>
            <a:r>
              <a:rPr lang="zh-CN" altLang="en-US" dirty="0" smtClean="0">
                <a:solidFill>
                  <a:srgbClr val="C00000"/>
                </a:solidFill>
              </a:rPr>
              <a:t>为偶数，不选择</a:t>
            </a:r>
            <a:r>
              <a:rPr lang="en-US" altLang="zh-CN" dirty="0" smtClean="0">
                <a:solidFill>
                  <a:srgbClr val="C00000"/>
                </a:solidFill>
              </a:rPr>
              <a:t>7</a:t>
            </a:r>
            <a:r>
              <a:rPr lang="zh-CN" altLang="en-US" dirty="0" smtClean="0">
                <a:solidFill>
                  <a:srgbClr val="C00000"/>
                </a:solidFill>
              </a:rPr>
              <a:t>，新的</a:t>
            </a:r>
            <a:r>
              <a:rPr lang="en-US" altLang="zh-CN" dirty="0" smtClean="0">
                <a:solidFill>
                  <a:srgbClr val="C00000"/>
                </a:solidFill>
              </a:rPr>
              <a:t>S</a:t>
            </a:r>
            <a:r>
              <a:rPr lang="zh-CN" altLang="en-US" dirty="0" smtClean="0">
                <a:solidFill>
                  <a:srgbClr val="C00000"/>
                </a:solidFill>
              </a:rPr>
              <a:t>为</a:t>
            </a:r>
            <a:r>
              <a:rPr lang="en-US" altLang="zh-CN" dirty="0" smtClean="0">
                <a:solidFill>
                  <a:srgbClr val="C00000"/>
                </a:solidFill>
              </a:rPr>
              <a:t>90/2=45</a:t>
            </a:r>
            <a:r>
              <a:rPr lang="zh-CN" altLang="en-US" dirty="0" smtClean="0">
                <a:solidFill>
                  <a:srgbClr val="C00000"/>
                </a:solidFill>
              </a:rPr>
              <a:t>，新的</a:t>
            </a:r>
            <a:r>
              <a:rPr lang="en-US" altLang="zh-CN" dirty="0" smtClean="0">
                <a:solidFill>
                  <a:srgbClr val="C00000"/>
                </a:solidFill>
              </a:rPr>
              <a:t>A=(1,0,9,10,12,24)</a:t>
            </a:r>
          </a:p>
          <a:p>
            <a:pPr lvl="1"/>
            <a:r>
              <a:rPr lang="en-US" altLang="zh-CN" dirty="0" smtClean="0">
                <a:solidFill>
                  <a:srgbClr val="C00000"/>
                </a:solidFill>
              </a:rPr>
              <a:t>S</a:t>
            </a:r>
            <a:r>
              <a:rPr lang="zh-CN" altLang="en-US" dirty="0" smtClean="0">
                <a:solidFill>
                  <a:srgbClr val="C00000"/>
                </a:solidFill>
              </a:rPr>
              <a:t>为奇数，选择</a:t>
            </a:r>
            <a:r>
              <a:rPr lang="en-US" altLang="zh-CN" dirty="0" smtClean="0">
                <a:solidFill>
                  <a:srgbClr val="C00000"/>
                </a:solidFill>
              </a:rPr>
              <a:t>9</a:t>
            </a:r>
            <a:r>
              <a:rPr lang="zh-CN" altLang="en-US" dirty="0" smtClean="0">
                <a:solidFill>
                  <a:srgbClr val="C00000"/>
                </a:solidFill>
              </a:rPr>
              <a:t>，新的</a:t>
            </a:r>
            <a:r>
              <a:rPr lang="en-US" altLang="zh-CN" dirty="0" smtClean="0">
                <a:solidFill>
                  <a:srgbClr val="C00000"/>
                </a:solidFill>
              </a:rPr>
              <a:t>S</a:t>
            </a:r>
            <a:r>
              <a:rPr lang="zh-CN" altLang="en-US" dirty="0" smtClean="0">
                <a:solidFill>
                  <a:srgbClr val="C00000"/>
                </a:solidFill>
              </a:rPr>
              <a:t>为</a:t>
            </a:r>
            <a:r>
              <a:rPr lang="en-US" altLang="zh-CN" dirty="0" smtClean="0">
                <a:solidFill>
                  <a:srgbClr val="C00000"/>
                </a:solidFill>
              </a:rPr>
              <a:t>(45-9)/2=18</a:t>
            </a:r>
            <a:r>
              <a:rPr lang="zh-CN" altLang="en-US" dirty="0" smtClean="0">
                <a:solidFill>
                  <a:srgbClr val="C00000"/>
                </a:solidFill>
              </a:rPr>
              <a:t>，新的</a:t>
            </a:r>
            <a:r>
              <a:rPr lang="en-US" altLang="zh-CN" dirty="0" smtClean="0">
                <a:solidFill>
                  <a:srgbClr val="C00000"/>
                </a:solidFill>
              </a:rPr>
              <a:t>A=(1,0,1,5,6,12)</a:t>
            </a:r>
          </a:p>
          <a:p>
            <a:pPr lvl="1"/>
            <a:r>
              <a:rPr lang="en-US" altLang="zh-CN" dirty="0" smtClean="0">
                <a:solidFill>
                  <a:srgbClr val="C00000"/>
                </a:solidFill>
              </a:rPr>
              <a:t>S</a:t>
            </a:r>
            <a:r>
              <a:rPr lang="zh-CN" altLang="en-US" dirty="0" smtClean="0">
                <a:solidFill>
                  <a:srgbClr val="C00000"/>
                </a:solidFill>
              </a:rPr>
              <a:t>为偶数，不选择</a:t>
            </a:r>
            <a:r>
              <a:rPr lang="en-US" altLang="zh-CN" dirty="0" smtClean="0">
                <a:solidFill>
                  <a:srgbClr val="C00000"/>
                </a:solidFill>
              </a:rPr>
              <a:t>5</a:t>
            </a:r>
            <a:r>
              <a:rPr lang="zh-CN" altLang="en-US" dirty="0" smtClean="0">
                <a:solidFill>
                  <a:srgbClr val="C00000"/>
                </a:solidFill>
              </a:rPr>
              <a:t>，新的</a:t>
            </a:r>
            <a:r>
              <a:rPr lang="en-US" altLang="zh-CN" dirty="0" smtClean="0">
                <a:solidFill>
                  <a:srgbClr val="C00000"/>
                </a:solidFill>
              </a:rPr>
              <a:t>S=18/2=9</a:t>
            </a:r>
            <a:r>
              <a:rPr lang="zh-CN" altLang="en-US" dirty="0" smtClean="0">
                <a:solidFill>
                  <a:srgbClr val="C00000"/>
                </a:solidFill>
              </a:rPr>
              <a:t>，新的</a:t>
            </a:r>
            <a:r>
              <a:rPr lang="en-US" altLang="zh-CN" dirty="0" smtClean="0">
                <a:solidFill>
                  <a:srgbClr val="C00000"/>
                </a:solidFill>
              </a:rPr>
              <a:t>A=(1,0,1,0,3,6)</a:t>
            </a:r>
          </a:p>
          <a:p>
            <a:pPr lvl="1"/>
            <a:r>
              <a:rPr lang="en-US" altLang="zh-CN" dirty="0" smtClean="0">
                <a:solidFill>
                  <a:srgbClr val="C00000"/>
                </a:solidFill>
              </a:rPr>
              <a:t>S</a:t>
            </a:r>
            <a:r>
              <a:rPr lang="zh-CN" altLang="en-US" dirty="0" smtClean="0">
                <a:solidFill>
                  <a:srgbClr val="C00000"/>
                </a:solidFill>
              </a:rPr>
              <a:t>为奇数，选择</a:t>
            </a:r>
            <a:r>
              <a:rPr lang="en-US" altLang="zh-CN" dirty="0" smtClean="0">
                <a:solidFill>
                  <a:srgbClr val="C00000"/>
                </a:solidFill>
              </a:rPr>
              <a:t>3</a:t>
            </a:r>
            <a:r>
              <a:rPr lang="zh-CN" altLang="en-US" dirty="0" smtClean="0">
                <a:solidFill>
                  <a:srgbClr val="C00000"/>
                </a:solidFill>
              </a:rPr>
              <a:t>，新的</a:t>
            </a:r>
            <a:r>
              <a:rPr lang="en-US" altLang="zh-CN" dirty="0" smtClean="0">
                <a:solidFill>
                  <a:srgbClr val="C00000"/>
                </a:solidFill>
              </a:rPr>
              <a:t>S=(9-3)/2=3</a:t>
            </a:r>
            <a:r>
              <a:rPr lang="zh-CN" altLang="en-US" dirty="0" smtClean="0">
                <a:solidFill>
                  <a:srgbClr val="C00000"/>
                </a:solidFill>
              </a:rPr>
              <a:t>，新的</a:t>
            </a:r>
            <a:r>
              <a:rPr lang="en-US" altLang="zh-CN" dirty="0" smtClean="0">
                <a:solidFill>
                  <a:srgbClr val="C00000"/>
                </a:solidFill>
              </a:rPr>
              <a:t>A=(1,0,1,0,1,3)</a:t>
            </a:r>
          </a:p>
          <a:p>
            <a:pPr lvl="1"/>
            <a:r>
              <a:rPr lang="zh-CN" altLang="en-US" dirty="0" smtClean="0">
                <a:solidFill>
                  <a:srgbClr val="C00000"/>
                </a:solidFill>
              </a:rPr>
              <a:t>最后选择</a:t>
            </a:r>
            <a:r>
              <a:rPr lang="en-US" altLang="zh-CN" dirty="0" smtClean="0">
                <a:solidFill>
                  <a:srgbClr val="C00000"/>
                </a:solidFill>
              </a:rPr>
              <a:t>3</a:t>
            </a:r>
            <a:r>
              <a:rPr lang="zh-CN" altLang="en-US" dirty="0" smtClean="0">
                <a:solidFill>
                  <a:srgbClr val="C00000"/>
                </a:solidFill>
              </a:rPr>
              <a:t>，</a:t>
            </a:r>
            <a:r>
              <a:rPr lang="en-US" altLang="zh-CN" dirty="0" smtClean="0">
                <a:solidFill>
                  <a:srgbClr val="C00000"/>
                </a:solidFill>
              </a:rPr>
              <a:t>S</a:t>
            </a:r>
            <a:r>
              <a:rPr lang="zh-CN" altLang="en-US" dirty="0" smtClean="0">
                <a:solidFill>
                  <a:srgbClr val="C00000"/>
                </a:solidFill>
              </a:rPr>
              <a:t>变为</a:t>
            </a:r>
            <a:r>
              <a:rPr lang="en-US" altLang="zh-CN" dirty="0" smtClean="0">
                <a:solidFill>
                  <a:srgbClr val="C00000"/>
                </a:solidFill>
              </a:rPr>
              <a:t>0</a:t>
            </a:r>
            <a:r>
              <a:rPr lang="zh-CN" altLang="en-US" dirty="0" smtClean="0">
                <a:solidFill>
                  <a:srgbClr val="C00000"/>
                </a:solidFill>
              </a:rPr>
              <a:t>，</a:t>
            </a:r>
            <a:r>
              <a:rPr lang="en-US" altLang="zh-CN" dirty="0" smtClean="0">
                <a:solidFill>
                  <a:srgbClr val="C00000"/>
                </a:solidFill>
              </a:rPr>
              <a:t>A</a:t>
            </a:r>
            <a:r>
              <a:rPr lang="zh-CN" altLang="en-US" dirty="0" smtClean="0">
                <a:solidFill>
                  <a:srgbClr val="C00000"/>
                </a:solidFill>
              </a:rPr>
              <a:t>为</a:t>
            </a:r>
            <a:r>
              <a:rPr lang="en-US" altLang="zh-CN" dirty="0" smtClean="0">
                <a:solidFill>
                  <a:srgbClr val="C00000"/>
                </a:solidFill>
              </a:rPr>
              <a:t>(1,0,1,0,1,1)</a:t>
            </a:r>
            <a:r>
              <a:rPr lang="zh-CN" altLang="en-US" dirty="0" smtClean="0">
                <a:solidFill>
                  <a:srgbClr val="C00000"/>
                </a:solidFill>
              </a:rPr>
              <a:t>即为所求</a:t>
            </a:r>
            <a:endParaRPr lang="en-US" altLang="zh-CN" dirty="0" smtClean="0">
              <a:solidFill>
                <a:srgbClr val="C00000"/>
              </a:solidFill>
            </a:endParaRPr>
          </a:p>
          <a:p>
            <a:r>
              <a:rPr lang="zh-CN" altLang="en-US" dirty="0" smtClean="0"/>
              <a:t>验证：</a:t>
            </a:r>
            <a:r>
              <a:rPr lang="en-US" altLang="zh-CN" dirty="0" smtClean="0"/>
              <a:t>3+36+48+96=183</a:t>
            </a:r>
          </a:p>
        </p:txBody>
      </p:sp>
    </p:spTree>
    <p:extLst>
      <p:ext uri="{BB962C8B-B14F-4D97-AF65-F5344CB8AC3E}">
        <p14:creationId xmlns:p14="http://schemas.microsoft.com/office/powerpoint/2010/main" val="354856414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marL="533400" indent="-533400"/>
            <a:r>
              <a:rPr lang="en-US" altLang="zh-CN" smtClean="0">
                <a:latin typeface="楷体_GB2312" pitchFamily="49" charset="-122"/>
              </a:rPr>
              <a:t>RSA</a:t>
            </a:r>
            <a:r>
              <a:rPr lang="zh-CN" altLang="en-US" smtClean="0">
                <a:latin typeface="楷体_GB2312" pitchFamily="49" charset="-122"/>
              </a:rPr>
              <a:t>算法</a:t>
            </a:r>
          </a:p>
        </p:txBody>
      </p:sp>
      <p:sp>
        <p:nvSpPr>
          <p:cNvPr id="37891" name="Rectangle 3"/>
          <p:cNvSpPr>
            <a:spLocks noGrp="1" noChangeArrowheads="1"/>
          </p:cNvSpPr>
          <p:nvPr>
            <p:ph type="body" idx="1"/>
          </p:nvPr>
        </p:nvSpPr>
        <p:spPr>
          <a:xfrm>
            <a:off x="533400" y="1676400"/>
            <a:ext cx="8153400" cy="4419600"/>
          </a:xfrm>
        </p:spPr>
        <p:txBody>
          <a:bodyPr/>
          <a:lstStyle/>
          <a:p>
            <a:pPr marL="514350" indent="-457200"/>
            <a:r>
              <a:rPr lang="en-US" altLang="zh-CN" smtClean="0">
                <a:latin typeface="楷体_GB2312" pitchFamily="49" charset="-122"/>
              </a:rPr>
              <a:t>Ron Rivest, Adi Shamir, Leonard Adleman</a:t>
            </a:r>
            <a:r>
              <a:rPr lang="zh-CN" altLang="en-US" smtClean="0">
                <a:latin typeface="楷体_GB2312" pitchFamily="49" charset="-122"/>
              </a:rPr>
              <a:t>发明于</a:t>
            </a:r>
            <a:r>
              <a:rPr lang="en-US" altLang="zh-CN" smtClean="0">
                <a:latin typeface="楷体_GB2312" pitchFamily="49" charset="-122"/>
              </a:rPr>
              <a:t>1977</a:t>
            </a:r>
            <a:r>
              <a:rPr lang="zh-CN" altLang="en-US" smtClean="0">
                <a:latin typeface="楷体_GB2312" pitchFamily="49" charset="-122"/>
              </a:rPr>
              <a:t>年</a:t>
            </a:r>
          </a:p>
          <a:p>
            <a:pPr marL="514350" indent="-457200"/>
            <a:r>
              <a:rPr lang="zh-CN" altLang="en-US" smtClean="0">
                <a:latin typeface="楷体_GB2312" pitchFamily="49" charset="-122"/>
              </a:rPr>
              <a:t>是第一个较完善的公开密钥算法</a:t>
            </a:r>
          </a:p>
          <a:p>
            <a:pPr marL="514350" indent="-457200"/>
            <a:r>
              <a:rPr lang="zh-CN" altLang="en-US" smtClean="0">
                <a:latin typeface="楷体_GB2312" pitchFamily="49" charset="-122"/>
              </a:rPr>
              <a:t>即可用于数据加密也可用于数字签名</a:t>
            </a:r>
          </a:p>
          <a:p>
            <a:pPr marL="514350" indent="-457200"/>
            <a:r>
              <a:rPr lang="zh-CN" altLang="en-US" smtClean="0">
                <a:latin typeface="楷体_GB2312" pitchFamily="49" charset="-122"/>
              </a:rPr>
              <a:t>安全性基于大数分解的难题</a:t>
            </a:r>
          </a:p>
          <a:p>
            <a:pPr marL="895350" lvl="1" indent="-381000"/>
            <a:r>
              <a:rPr lang="zh-CN" altLang="en-US" smtClean="0">
                <a:solidFill>
                  <a:srgbClr val="A50021"/>
                </a:solidFill>
                <a:latin typeface="楷体_GB2312" pitchFamily="49" charset="-122"/>
              </a:rPr>
              <a:t>公钥和私钥经过一对大素数运算而来，破解算法的难度等价于分解这两个大素数的乘积</a:t>
            </a:r>
          </a:p>
        </p:txBody>
      </p:sp>
    </p:spTree>
    <p:extLst>
      <p:ext uri="{BB962C8B-B14F-4D97-AF65-F5344CB8AC3E}">
        <p14:creationId xmlns:p14="http://schemas.microsoft.com/office/powerpoint/2010/main" val="318885460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marL="533400" indent="-533400"/>
            <a:r>
              <a:rPr lang="en-US" altLang="zh-CN" smtClean="0">
                <a:latin typeface="楷体_GB2312" pitchFamily="49" charset="-122"/>
              </a:rPr>
              <a:t>RSA</a:t>
            </a:r>
            <a:r>
              <a:rPr lang="zh-CN" altLang="en-US" smtClean="0">
                <a:latin typeface="楷体_GB2312" pitchFamily="49" charset="-122"/>
              </a:rPr>
              <a:t>算法</a:t>
            </a:r>
          </a:p>
        </p:txBody>
      </p:sp>
      <p:sp>
        <p:nvSpPr>
          <p:cNvPr id="38915" name="Rectangle 3"/>
          <p:cNvSpPr>
            <a:spLocks noGrp="1" noChangeArrowheads="1"/>
          </p:cNvSpPr>
          <p:nvPr>
            <p:ph type="body" idx="1"/>
          </p:nvPr>
        </p:nvSpPr>
        <p:spPr>
          <a:xfrm>
            <a:off x="533400" y="1676400"/>
            <a:ext cx="8153400" cy="4038600"/>
          </a:xfrm>
        </p:spPr>
        <p:txBody>
          <a:bodyPr/>
          <a:lstStyle/>
          <a:p>
            <a:pPr marL="533400" indent="-533400" eaLnBrk="1" hangingPunct="1"/>
            <a:r>
              <a:rPr lang="en-US" altLang="zh-CN" dirty="0" smtClean="0">
                <a:latin typeface="楷体_GB2312" pitchFamily="49" charset="-122"/>
              </a:rPr>
              <a:t>RSA</a:t>
            </a:r>
            <a:r>
              <a:rPr lang="zh-CN" altLang="en-US" dirty="0" smtClean="0">
                <a:latin typeface="楷体_GB2312" pitchFamily="49" charset="-122"/>
              </a:rPr>
              <a:t>算法理论基础</a:t>
            </a:r>
          </a:p>
          <a:p>
            <a:pPr marL="914400" lvl="1" indent="-457200" eaLnBrk="1" hangingPunct="1"/>
            <a:r>
              <a:rPr lang="zh-CN" altLang="en-US" dirty="0" smtClean="0">
                <a:solidFill>
                  <a:srgbClr val="000099"/>
                </a:solidFill>
                <a:latin typeface="楷体_GB2312" pitchFamily="49" charset="-122"/>
              </a:rPr>
              <a:t>令</a:t>
            </a:r>
            <a:r>
              <a:rPr lang="en-US" altLang="zh-CN" dirty="0" smtClean="0">
                <a:solidFill>
                  <a:srgbClr val="000099"/>
                </a:solidFill>
                <a:latin typeface="楷体_GB2312" pitchFamily="49" charset="-122"/>
              </a:rPr>
              <a:t>n=</a:t>
            </a:r>
            <a:r>
              <a:rPr lang="en-US" altLang="zh-CN" dirty="0" err="1" smtClean="0">
                <a:solidFill>
                  <a:srgbClr val="000099"/>
                </a:solidFill>
                <a:latin typeface="楷体_GB2312" pitchFamily="49" charset="-122"/>
              </a:rPr>
              <a:t>pq</a:t>
            </a:r>
            <a:r>
              <a:rPr lang="en-US" altLang="zh-CN" dirty="0" smtClean="0">
                <a:solidFill>
                  <a:srgbClr val="000099"/>
                </a:solidFill>
                <a:latin typeface="楷体_GB2312" pitchFamily="49" charset="-122"/>
              </a:rPr>
              <a:t>, p</a:t>
            </a:r>
            <a:r>
              <a:rPr lang="zh-CN" altLang="en-US" dirty="0" smtClean="0">
                <a:solidFill>
                  <a:srgbClr val="000099"/>
                </a:solidFill>
                <a:latin typeface="楷体_GB2312" pitchFamily="49" charset="-122"/>
              </a:rPr>
              <a:t>和</a:t>
            </a:r>
            <a:r>
              <a:rPr lang="en-US" altLang="zh-CN" dirty="0" smtClean="0">
                <a:solidFill>
                  <a:srgbClr val="000099"/>
                </a:solidFill>
                <a:latin typeface="楷体_GB2312" pitchFamily="49" charset="-122"/>
              </a:rPr>
              <a:t>q</a:t>
            </a:r>
            <a:r>
              <a:rPr lang="zh-CN" altLang="en-US" dirty="0" smtClean="0">
                <a:solidFill>
                  <a:srgbClr val="000099"/>
                </a:solidFill>
                <a:latin typeface="楷体_GB2312" pitchFamily="49" charset="-122"/>
              </a:rPr>
              <a:t>都是素数，称</a:t>
            </a:r>
          </a:p>
          <a:p>
            <a:pPr marL="914400" lvl="1" indent="-457200" eaLnBrk="1" hangingPunct="1">
              <a:buFontTx/>
              <a:buNone/>
            </a:pPr>
            <a:r>
              <a:rPr lang="zh-CN" altLang="en-US" b="1" dirty="0" smtClean="0">
                <a:solidFill>
                  <a:srgbClr val="000099"/>
                </a:solidFill>
                <a:latin typeface="楷体_GB2312" pitchFamily="49" charset="-122"/>
                <a:sym typeface="Symbol" pitchFamily="18" charset="2"/>
              </a:rPr>
              <a:t>   </a:t>
            </a:r>
            <a:r>
              <a:rPr lang="en-US" altLang="zh-CN" b="1" dirty="0" smtClean="0">
                <a:solidFill>
                  <a:srgbClr val="000099"/>
                </a:solidFill>
                <a:latin typeface="楷体_GB2312" pitchFamily="49" charset="-122"/>
              </a:rPr>
              <a:t>(n)</a:t>
            </a:r>
            <a:r>
              <a:rPr lang="zh-CN" altLang="en-US" b="1" dirty="0" smtClean="0">
                <a:solidFill>
                  <a:srgbClr val="000099"/>
                </a:solidFill>
                <a:latin typeface="楷体_GB2312" pitchFamily="49" charset="-122"/>
              </a:rPr>
              <a:t>＝</a:t>
            </a:r>
            <a:r>
              <a:rPr lang="en-US" altLang="zh-CN" dirty="0" smtClean="0">
                <a:solidFill>
                  <a:srgbClr val="000099"/>
                </a:solidFill>
                <a:latin typeface="楷体_GB2312" pitchFamily="49" charset="-122"/>
              </a:rPr>
              <a:t>(p-1)×(q-1)</a:t>
            </a:r>
            <a:r>
              <a:rPr lang="zh-CN" altLang="en-US" dirty="0" smtClean="0">
                <a:solidFill>
                  <a:srgbClr val="000099"/>
                </a:solidFill>
                <a:latin typeface="楷体_GB2312" pitchFamily="49" charset="-122"/>
              </a:rPr>
              <a:t>为</a:t>
            </a:r>
            <a:r>
              <a:rPr lang="en-US" altLang="zh-CN" dirty="0" smtClean="0">
                <a:solidFill>
                  <a:srgbClr val="000099"/>
                </a:solidFill>
                <a:latin typeface="楷体_GB2312" pitchFamily="49" charset="-122"/>
              </a:rPr>
              <a:t>n</a:t>
            </a:r>
            <a:r>
              <a:rPr lang="zh-CN" altLang="en-US" dirty="0" smtClean="0">
                <a:solidFill>
                  <a:srgbClr val="000099"/>
                </a:solidFill>
                <a:latin typeface="楷体_GB2312" pitchFamily="49" charset="-122"/>
              </a:rPr>
              <a:t>的</a:t>
            </a:r>
            <a:r>
              <a:rPr lang="en-US" altLang="zh-CN" dirty="0" smtClean="0">
                <a:solidFill>
                  <a:srgbClr val="000099"/>
                </a:solidFill>
                <a:latin typeface="楷体_GB2312" pitchFamily="49" charset="-122"/>
              </a:rPr>
              <a:t>Euler</a:t>
            </a:r>
            <a:r>
              <a:rPr lang="zh-CN" altLang="en-US" dirty="0" smtClean="0">
                <a:solidFill>
                  <a:srgbClr val="000099"/>
                </a:solidFill>
                <a:latin typeface="楷体_GB2312" pitchFamily="49" charset="-122"/>
              </a:rPr>
              <a:t>数</a:t>
            </a:r>
          </a:p>
          <a:p>
            <a:pPr marL="914400" lvl="1" indent="-457200" eaLnBrk="1" hangingPunct="1"/>
            <a:r>
              <a:rPr lang="en-US" altLang="zh-CN" dirty="0" smtClean="0">
                <a:solidFill>
                  <a:srgbClr val="000099"/>
                </a:solidFill>
                <a:latin typeface="楷体_GB2312" pitchFamily="49" charset="-122"/>
              </a:rPr>
              <a:t>Euler</a:t>
            </a:r>
            <a:r>
              <a:rPr lang="zh-CN" altLang="en-US" dirty="0" smtClean="0">
                <a:solidFill>
                  <a:srgbClr val="000099"/>
                </a:solidFill>
                <a:latin typeface="楷体_GB2312" pitchFamily="49" charset="-122"/>
              </a:rPr>
              <a:t>定理</a:t>
            </a:r>
          </a:p>
          <a:p>
            <a:pPr marL="1295400" lvl="2" indent="-381000" eaLnBrk="1" hangingPunct="1"/>
            <a:r>
              <a:rPr lang="zh-CN" altLang="en-US" sz="2800" dirty="0" smtClean="0">
                <a:solidFill>
                  <a:srgbClr val="A50021"/>
                </a:solidFill>
                <a:latin typeface="楷体_GB2312" pitchFamily="49" charset="-122"/>
              </a:rPr>
              <a:t>若</a:t>
            </a:r>
            <a:r>
              <a:rPr lang="en-US" altLang="zh-CN" sz="2800" dirty="0" smtClean="0">
                <a:solidFill>
                  <a:srgbClr val="A50021"/>
                </a:solidFill>
                <a:latin typeface="楷体_GB2312" pitchFamily="49" charset="-122"/>
              </a:rPr>
              <a:t>n=</a:t>
            </a:r>
            <a:r>
              <a:rPr lang="en-US" altLang="zh-CN" sz="2800" dirty="0" err="1" smtClean="0">
                <a:solidFill>
                  <a:srgbClr val="A50021"/>
                </a:solidFill>
                <a:latin typeface="楷体_GB2312" pitchFamily="49" charset="-122"/>
              </a:rPr>
              <a:t>pq</a:t>
            </a:r>
            <a:r>
              <a:rPr lang="en-US" altLang="zh-CN" sz="2800" dirty="0" smtClean="0">
                <a:solidFill>
                  <a:srgbClr val="A50021"/>
                </a:solidFill>
                <a:latin typeface="楷体_GB2312" pitchFamily="49" charset="-122"/>
              </a:rPr>
              <a:t>, p</a:t>
            </a:r>
            <a:r>
              <a:rPr lang="zh-CN" altLang="en-US" sz="2800" dirty="0" smtClean="0">
                <a:solidFill>
                  <a:srgbClr val="A50021"/>
                </a:solidFill>
                <a:latin typeface="楷体_GB2312" pitchFamily="49" charset="-122"/>
              </a:rPr>
              <a:t>和</a:t>
            </a:r>
            <a:r>
              <a:rPr lang="en-US" altLang="zh-CN" sz="2800" dirty="0" smtClean="0">
                <a:solidFill>
                  <a:srgbClr val="A50021"/>
                </a:solidFill>
                <a:latin typeface="楷体_GB2312" pitchFamily="49" charset="-122"/>
              </a:rPr>
              <a:t>q</a:t>
            </a:r>
            <a:r>
              <a:rPr lang="zh-CN" altLang="en-US" sz="2800" dirty="0" smtClean="0">
                <a:solidFill>
                  <a:srgbClr val="A50021"/>
                </a:solidFill>
                <a:latin typeface="楷体_GB2312" pitchFamily="49" charset="-122"/>
              </a:rPr>
              <a:t>都是素数</a:t>
            </a:r>
            <a:r>
              <a:rPr lang="en-US" altLang="zh-CN" sz="2800" dirty="0" smtClean="0">
                <a:solidFill>
                  <a:srgbClr val="A50021"/>
                </a:solidFill>
                <a:latin typeface="楷体_GB2312" pitchFamily="49" charset="-122"/>
              </a:rPr>
              <a:t>, k</a:t>
            </a:r>
            <a:r>
              <a:rPr lang="zh-CN" altLang="en-US" sz="2800" dirty="0" smtClean="0">
                <a:solidFill>
                  <a:srgbClr val="A50021"/>
                </a:solidFill>
                <a:latin typeface="楷体_GB2312" pitchFamily="49" charset="-122"/>
              </a:rPr>
              <a:t>是任意整数</a:t>
            </a:r>
            <a:r>
              <a:rPr lang="en-US" altLang="zh-CN" sz="2800" dirty="0" smtClean="0">
                <a:solidFill>
                  <a:srgbClr val="A50021"/>
                </a:solidFill>
                <a:latin typeface="楷体_GB2312" pitchFamily="49" charset="-122"/>
              </a:rPr>
              <a:t>,</a:t>
            </a:r>
            <a:r>
              <a:rPr lang="zh-CN" altLang="en-US" sz="2800" dirty="0" smtClean="0">
                <a:solidFill>
                  <a:srgbClr val="A50021"/>
                </a:solidFill>
                <a:latin typeface="楷体_GB2312" pitchFamily="49" charset="-122"/>
              </a:rPr>
              <a:t>则对任意</a:t>
            </a:r>
            <a:r>
              <a:rPr lang="en-US" altLang="zh-CN" sz="2800" dirty="0" smtClean="0">
                <a:solidFill>
                  <a:srgbClr val="A50021"/>
                </a:solidFill>
                <a:latin typeface="楷体_GB2312" pitchFamily="49" charset="-122"/>
              </a:rPr>
              <a:t>0≤m≤n</a:t>
            </a:r>
            <a:r>
              <a:rPr lang="zh-CN" altLang="en-US" sz="2800" dirty="0" smtClean="0">
                <a:solidFill>
                  <a:srgbClr val="A50021"/>
                </a:solidFill>
                <a:latin typeface="楷体_GB2312" pitchFamily="49" charset="-122"/>
              </a:rPr>
              <a:t>，有</a:t>
            </a:r>
            <a:r>
              <a:rPr lang="en-US" altLang="zh-CN" sz="2800" dirty="0" err="1" smtClean="0">
                <a:solidFill>
                  <a:srgbClr val="A50021"/>
                </a:solidFill>
                <a:latin typeface="楷体_GB2312" pitchFamily="49" charset="-122"/>
              </a:rPr>
              <a:t>m</a:t>
            </a:r>
            <a:r>
              <a:rPr lang="en-US" altLang="zh-CN" sz="2800" baseline="30000" dirty="0" err="1" smtClean="0">
                <a:solidFill>
                  <a:srgbClr val="A50021"/>
                </a:solidFill>
                <a:latin typeface="楷体_GB2312" pitchFamily="49" charset="-122"/>
              </a:rPr>
              <a:t>k</a:t>
            </a:r>
            <a:r>
              <a:rPr lang="en-US" altLang="zh-CN" sz="2800" b="1" baseline="30000" dirty="0" smtClean="0">
                <a:solidFill>
                  <a:srgbClr val="A50021"/>
                </a:solidFill>
                <a:latin typeface="楷体_GB2312" pitchFamily="49" charset="-122"/>
                <a:sym typeface="Symbol" pitchFamily="18" charset="2"/>
              </a:rPr>
              <a:t></a:t>
            </a:r>
            <a:r>
              <a:rPr lang="en-US" altLang="zh-CN" sz="2800" b="1" baseline="30000" dirty="0" smtClean="0">
                <a:solidFill>
                  <a:srgbClr val="A50021"/>
                </a:solidFill>
                <a:latin typeface="楷体_GB2312" pitchFamily="49" charset="-122"/>
              </a:rPr>
              <a:t>(n)</a:t>
            </a:r>
            <a:r>
              <a:rPr lang="en-US" altLang="zh-CN" sz="2800" baseline="30000" dirty="0" smtClean="0">
                <a:solidFill>
                  <a:srgbClr val="A50021"/>
                </a:solidFill>
                <a:latin typeface="楷体_GB2312" pitchFamily="49" charset="-122"/>
              </a:rPr>
              <a:t>+1</a:t>
            </a:r>
            <a:r>
              <a:rPr lang="en-US" altLang="zh-CN" sz="2800" dirty="0" smtClean="0">
                <a:solidFill>
                  <a:srgbClr val="A50021"/>
                </a:solidFill>
                <a:latin typeface="楷体_GB2312" pitchFamily="49" charset="-122"/>
              </a:rPr>
              <a:t>≡m mod n </a:t>
            </a:r>
          </a:p>
          <a:p>
            <a:pPr marL="1295400" lvl="2" indent="-381000" eaLnBrk="1" hangingPunct="1">
              <a:buFontTx/>
              <a:buNone/>
            </a:pPr>
            <a:r>
              <a:rPr lang="en-US" altLang="zh-CN" sz="2800" dirty="0" smtClean="0">
                <a:solidFill>
                  <a:srgbClr val="A50021"/>
                </a:solidFill>
                <a:latin typeface="楷体_GB2312" pitchFamily="49" charset="-122"/>
              </a:rPr>
              <a:t>   </a:t>
            </a:r>
            <a:r>
              <a:rPr lang="zh-CN" altLang="en-US" sz="2800" dirty="0" smtClean="0">
                <a:solidFill>
                  <a:srgbClr val="A50021"/>
                </a:solidFill>
                <a:latin typeface="楷体_GB2312" pitchFamily="49" charset="-122"/>
              </a:rPr>
              <a:t>或</a:t>
            </a:r>
            <a:r>
              <a:rPr lang="en-US" altLang="zh-CN" sz="2800" dirty="0" err="1" smtClean="0">
                <a:solidFill>
                  <a:srgbClr val="FF0000"/>
                </a:solidFill>
                <a:latin typeface="楷体_GB2312" pitchFamily="49" charset="-122"/>
              </a:rPr>
              <a:t>m</a:t>
            </a:r>
            <a:r>
              <a:rPr lang="en-US" altLang="zh-CN" sz="2800" baseline="30000" dirty="0" err="1" smtClean="0">
                <a:solidFill>
                  <a:srgbClr val="FF0000"/>
                </a:solidFill>
                <a:latin typeface="楷体_GB2312" pitchFamily="49" charset="-122"/>
              </a:rPr>
              <a:t>k</a:t>
            </a:r>
            <a:r>
              <a:rPr lang="en-US" altLang="zh-CN" sz="2800" b="1" baseline="30000" dirty="0" smtClean="0">
                <a:solidFill>
                  <a:srgbClr val="FF0000"/>
                </a:solidFill>
                <a:latin typeface="楷体_GB2312" pitchFamily="49" charset="-122"/>
                <a:sym typeface="Symbol" pitchFamily="18" charset="2"/>
              </a:rPr>
              <a:t></a:t>
            </a:r>
            <a:r>
              <a:rPr lang="en-US" altLang="zh-CN" sz="2800" b="1" baseline="30000" dirty="0" smtClean="0">
                <a:solidFill>
                  <a:srgbClr val="FF0000"/>
                </a:solidFill>
                <a:latin typeface="楷体_GB2312" pitchFamily="49" charset="-122"/>
              </a:rPr>
              <a:t>(n)</a:t>
            </a:r>
            <a:r>
              <a:rPr lang="en-US" altLang="zh-CN" sz="2800" dirty="0" smtClean="0">
                <a:solidFill>
                  <a:srgbClr val="FF0000"/>
                </a:solidFill>
                <a:latin typeface="楷体_GB2312" pitchFamily="49" charset="-122"/>
              </a:rPr>
              <a:t>≡1 mod n</a:t>
            </a:r>
          </a:p>
        </p:txBody>
      </p:sp>
    </p:spTree>
    <p:extLst>
      <p:ext uri="{BB962C8B-B14F-4D97-AF65-F5344CB8AC3E}">
        <p14:creationId xmlns:p14="http://schemas.microsoft.com/office/powerpoint/2010/main" val="10633519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mtClean="0">
                <a:latin typeface="楷体_GB2312" pitchFamily="49" charset="-122"/>
              </a:rPr>
              <a:t>RSA</a:t>
            </a:r>
            <a:r>
              <a:rPr lang="zh-CN" altLang="en-US" smtClean="0">
                <a:latin typeface="楷体_GB2312" pitchFamily="49" charset="-122"/>
              </a:rPr>
              <a:t>算法</a:t>
            </a:r>
            <a:endParaRPr lang="zh-CN" altLang="en-US" smtClean="0"/>
          </a:p>
        </p:txBody>
      </p:sp>
      <p:sp>
        <p:nvSpPr>
          <p:cNvPr id="39939" name="Rectangle 3"/>
          <p:cNvSpPr>
            <a:spLocks noGrp="1" noChangeArrowheads="1"/>
          </p:cNvSpPr>
          <p:nvPr>
            <p:ph type="body" idx="1"/>
          </p:nvPr>
        </p:nvSpPr>
        <p:spPr>
          <a:xfrm>
            <a:off x="533400" y="1676400"/>
            <a:ext cx="8153400" cy="4419600"/>
          </a:xfrm>
        </p:spPr>
        <p:txBody>
          <a:bodyPr/>
          <a:lstStyle/>
          <a:p>
            <a:pPr marL="533400" indent="-533400" eaLnBrk="1" hangingPunct="1"/>
            <a:r>
              <a:rPr lang="en-US" altLang="zh-CN" smtClean="0">
                <a:latin typeface="楷体_GB2312" pitchFamily="49" charset="-122"/>
              </a:rPr>
              <a:t>RSA</a:t>
            </a:r>
            <a:r>
              <a:rPr lang="zh-CN" altLang="en-US" smtClean="0">
                <a:latin typeface="楷体_GB2312" pitchFamily="49" charset="-122"/>
              </a:rPr>
              <a:t>算法描述</a:t>
            </a:r>
          </a:p>
          <a:p>
            <a:pPr marL="914400" lvl="1" indent="-457200" eaLnBrk="1" hangingPunct="1"/>
            <a:r>
              <a:rPr lang="zh-CN" altLang="en-US" smtClean="0">
                <a:solidFill>
                  <a:srgbClr val="000099"/>
                </a:solidFill>
                <a:latin typeface="楷体_GB2312" pitchFamily="49" charset="-122"/>
              </a:rPr>
              <a:t>生成密钥</a:t>
            </a:r>
          </a:p>
          <a:p>
            <a:pPr marL="1295400" lvl="2" indent="-381000" eaLnBrk="1" hangingPunct="1"/>
            <a:r>
              <a:rPr lang="zh-CN" altLang="en-US" smtClean="0">
                <a:solidFill>
                  <a:srgbClr val="A50021"/>
                </a:solidFill>
                <a:latin typeface="楷体_GB2312" pitchFamily="49" charset="-122"/>
              </a:rPr>
              <a:t>选取两个大素数</a:t>
            </a:r>
            <a:r>
              <a:rPr lang="en-US" altLang="zh-CN" smtClean="0">
                <a:solidFill>
                  <a:srgbClr val="A50021"/>
                </a:solidFill>
                <a:latin typeface="楷体_GB2312" pitchFamily="49" charset="-122"/>
              </a:rPr>
              <a:t>p</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q</a:t>
            </a:r>
            <a:r>
              <a:rPr lang="zh-CN" altLang="en-US" smtClean="0">
                <a:solidFill>
                  <a:srgbClr val="A50021"/>
                </a:solidFill>
                <a:latin typeface="楷体_GB2312" pitchFamily="49" charset="-122"/>
              </a:rPr>
              <a:t>，计算</a:t>
            </a:r>
            <a:r>
              <a:rPr lang="en-US" altLang="zh-CN" smtClean="0">
                <a:solidFill>
                  <a:srgbClr val="A50021"/>
                </a:solidFill>
                <a:latin typeface="楷体_GB2312" pitchFamily="49" charset="-122"/>
              </a:rPr>
              <a:t>n=pq</a:t>
            </a:r>
            <a:r>
              <a:rPr lang="zh-CN" altLang="en-US" smtClean="0">
                <a:solidFill>
                  <a:srgbClr val="A50021"/>
                </a:solidFill>
                <a:latin typeface="楷体_GB2312" pitchFamily="49" charset="-122"/>
              </a:rPr>
              <a:t>。</a:t>
            </a:r>
          </a:p>
          <a:p>
            <a:pPr marL="1295400" lvl="2" indent="-381000" eaLnBrk="1" hangingPunct="1"/>
            <a:r>
              <a:rPr lang="zh-CN" altLang="en-US" smtClean="0">
                <a:solidFill>
                  <a:srgbClr val="A50021"/>
                </a:solidFill>
                <a:latin typeface="楷体_GB2312" pitchFamily="49" charset="-122"/>
              </a:rPr>
              <a:t>随机选取加密密钥</a:t>
            </a:r>
            <a:r>
              <a:rPr lang="en-US" altLang="zh-CN" smtClean="0">
                <a:solidFill>
                  <a:srgbClr val="A50021"/>
                </a:solidFill>
                <a:latin typeface="楷体_GB2312" pitchFamily="49" charset="-122"/>
              </a:rPr>
              <a:t>e</a:t>
            </a:r>
            <a:r>
              <a:rPr lang="zh-CN" altLang="en-US" smtClean="0">
                <a:solidFill>
                  <a:srgbClr val="A50021"/>
                </a:solidFill>
                <a:latin typeface="楷体_GB2312" pitchFamily="49" charset="-122"/>
              </a:rPr>
              <a:t>，使</a:t>
            </a:r>
            <a:r>
              <a:rPr lang="en-US" altLang="zh-CN" smtClean="0">
                <a:solidFill>
                  <a:srgbClr val="A50021"/>
                </a:solidFill>
                <a:latin typeface="楷体_GB2312" pitchFamily="49" charset="-122"/>
              </a:rPr>
              <a:t>e</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(p-1)(q-1)</a:t>
            </a:r>
            <a:r>
              <a:rPr lang="zh-CN" altLang="en-US" smtClean="0">
                <a:solidFill>
                  <a:srgbClr val="A50021"/>
                </a:solidFill>
                <a:latin typeface="楷体_GB2312" pitchFamily="49" charset="-122"/>
              </a:rPr>
              <a:t>互素。</a:t>
            </a:r>
          </a:p>
          <a:p>
            <a:pPr marL="1295400" lvl="2" indent="-381000" eaLnBrk="1" hangingPunct="1"/>
            <a:r>
              <a:rPr lang="zh-CN" altLang="en-US" smtClean="0">
                <a:solidFill>
                  <a:srgbClr val="A50021"/>
                </a:solidFill>
                <a:latin typeface="楷体_GB2312" pitchFamily="49" charset="-122"/>
              </a:rPr>
              <a:t>计算解密密钥</a:t>
            </a:r>
            <a:r>
              <a:rPr lang="en-US" altLang="zh-CN" smtClean="0">
                <a:solidFill>
                  <a:srgbClr val="A50021"/>
                </a:solidFill>
                <a:latin typeface="楷体_GB2312" pitchFamily="49" charset="-122"/>
              </a:rPr>
              <a:t>d</a:t>
            </a:r>
            <a:r>
              <a:rPr lang="zh-CN" altLang="en-US" smtClean="0">
                <a:solidFill>
                  <a:srgbClr val="A50021"/>
                </a:solidFill>
                <a:latin typeface="楷体_GB2312" pitchFamily="49" charset="-122"/>
              </a:rPr>
              <a:t>，使</a:t>
            </a:r>
            <a:r>
              <a:rPr lang="en-US" altLang="zh-CN" smtClean="0">
                <a:solidFill>
                  <a:srgbClr val="A50021"/>
                </a:solidFill>
                <a:latin typeface="楷体_GB2312" pitchFamily="49" charset="-122"/>
              </a:rPr>
              <a:t>ed≡1 mod(p-1)(q-1)</a:t>
            </a:r>
          </a:p>
          <a:p>
            <a:pPr marL="1295400" lvl="2" indent="-381000" eaLnBrk="1" hangingPunct="1">
              <a:buFontTx/>
              <a:buNone/>
            </a:pPr>
            <a:r>
              <a:rPr lang="en-US" altLang="zh-CN" smtClean="0">
                <a:solidFill>
                  <a:srgbClr val="A50021"/>
                </a:solidFill>
                <a:latin typeface="楷体_GB2312" pitchFamily="49" charset="-122"/>
              </a:rPr>
              <a:t>    </a:t>
            </a:r>
            <a:r>
              <a:rPr lang="zh-CN" altLang="en-US" smtClean="0">
                <a:solidFill>
                  <a:srgbClr val="A50021"/>
                </a:solidFill>
                <a:latin typeface="楷体_GB2312" pitchFamily="49" charset="-122"/>
              </a:rPr>
              <a:t>即</a:t>
            </a:r>
            <a:r>
              <a:rPr lang="en-US" altLang="zh-CN" smtClean="0">
                <a:solidFill>
                  <a:srgbClr val="A50021"/>
                </a:solidFill>
                <a:latin typeface="楷体_GB2312" pitchFamily="49" charset="-122"/>
              </a:rPr>
              <a:t>ed=k×(p-1)(q-1)</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1</a:t>
            </a:r>
          </a:p>
          <a:p>
            <a:pPr marL="1295400" lvl="2" indent="-381000" eaLnBrk="1" hangingPunct="1"/>
            <a:r>
              <a:rPr lang="en-US" altLang="zh-CN" smtClean="0">
                <a:solidFill>
                  <a:srgbClr val="FF0000"/>
                </a:solidFill>
                <a:latin typeface="楷体_GB2312" pitchFamily="49" charset="-122"/>
              </a:rPr>
              <a:t>e</a:t>
            </a:r>
            <a:r>
              <a:rPr lang="zh-CN" altLang="en-US" smtClean="0">
                <a:solidFill>
                  <a:srgbClr val="FF0000"/>
                </a:solidFill>
                <a:latin typeface="楷体_GB2312" pitchFamily="49" charset="-122"/>
              </a:rPr>
              <a:t>和</a:t>
            </a:r>
            <a:r>
              <a:rPr lang="en-US" altLang="zh-CN" smtClean="0">
                <a:solidFill>
                  <a:srgbClr val="FF0000"/>
                </a:solidFill>
                <a:latin typeface="楷体_GB2312" pitchFamily="49" charset="-122"/>
              </a:rPr>
              <a:t>n</a:t>
            </a:r>
            <a:r>
              <a:rPr lang="zh-CN" altLang="en-US" smtClean="0">
                <a:solidFill>
                  <a:srgbClr val="FF0000"/>
                </a:solidFill>
                <a:latin typeface="楷体_GB2312" pitchFamily="49" charset="-122"/>
              </a:rPr>
              <a:t>是公开密钥</a:t>
            </a:r>
            <a:r>
              <a:rPr lang="zh-CN" altLang="en-US" smtClean="0">
                <a:solidFill>
                  <a:srgbClr val="A50021"/>
                </a:solidFill>
                <a:latin typeface="楷体_GB2312" pitchFamily="49" charset="-122"/>
              </a:rPr>
              <a:t>，放在一个公共目录供大家访问，</a:t>
            </a:r>
            <a:r>
              <a:rPr lang="en-US" altLang="zh-CN" smtClean="0">
                <a:solidFill>
                  <a:srgbClr val="FF0000"/>
                </a:solidFill>
                <a:latin typeface="楷体_GB2312" pitchFamily="49" charset="-122"/>
              </a:rPr>
              <a:t>d</a:t>
            </a:r>
            <a:r>
              <a:rPr lang="zh-CN" altLang="en-US" smtClean="0">
                <a:solidFill>
                  <a:srgbClr val="FF0000"/>
                </a:solidFill>
                <a:latin typeface="楷体_GB2312" pitchFamily="49" charset="-122"/>
              </a:rPr>
              <a:t>是私人密钥</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p</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q</a:t>
            </a:r>
            <a:r>
              <a:rPr lang="zh-CN" altLang="en-US" smtClean="0">
                <a:solidFill>
                  <a:srgbClr val="A50021"/>
                </a:solidFill>
                <a:latin typeface="楷体_GB2312" pitchFamily="49" charset="-122"/>
              </a:rPr>
              <a:t>不再需要，密钥生成后可抹去，但决不能泄漏</a:t>
            </a:r>
          </a:p>
        </p:txBody>
      </p:sp>
    </p:spTree>
    <p:extLst>
      <p:ext uri="{BB962C8B-B14F-4D97-AF65-F5344CB8AC3E}">
        <p14:creationId xmlns:p14="http://schemas.microsoft.com/office/powerpoint/2010/main" val="272120543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mtClean="0">
                <a:latin typeface="楷体_GB2312" pitchFamily="49" charset="-122"/>
              </a:rPr>
              <a:t>RSA</a:t>
            </a:r>
            <a:r>
              <a:rPr lang="zh-CN" altLang="en-US" smtClean="0">
                <a:latin typeface="楷体_GB2312" pitchFamily="49" charset="-122"/>
              </a:rPr>
              <a:t>算法</a:t>
            </a:r>
            <a:endParaRPr lang="zh-CN" altLang="en-US" smtClean="0"/>
          </a:p>
        </p:txBody>
      </p:sp>
      <p:sp>
        <p:nvSpPr>
          <p:cNvPr id="40963" name="Rectangle 3"/>
          <p:cNvSpPr>
            <a:spLocks noGrp="1" noChangeArrowheads="1"/>
          </p:cNvSpPr>
          <p:nvPr>
            <p:ph type="body" idx="1"/>
          </p:nvPr>
        </p:nvSpPr>
        <p:spPr>
          <a:xfrm>
            <a:off x="533400" y="1676400"/>
            <a:ext cx="8153400" cy="4419600"/>
          </a:xfrm>
        </p:spPr>
        <p:txBody>
          <a:bodyPr/>
          <a:lstStyle/>
          <a:p>
            <a:pPr marL="533400" indent="-533400" eaLnBrk="1" hangingPunct="1"/>
            <a:r>
              <a:rPr lang="en-US" altLang="zh-CN" smtClean="0">
                <a:latin typeface="楷体_GB2312" pitchFamily="49" charset="-122"/>
              </a:rPr>
              <a:t>RSA</a:t>
            </a:r>
            <a:r>
              <a:rPr lang="zh-CN" altLang="en-US" smtClean="0">
                <a:latin typeface="楷体_GB2312" pitchFamily="49" charset="-122"/>
              </a:rPr>
              <a:t>算法描述</a:t>
            </a:r>
          </a:p>
          <a:p>
            <a:pPr marL="914400" lvl="1" indent="-457200" eaLnBrk="1" hangingPunct="1"/>
            <a:r>
              <a:rPr lang="zh-CN" altLang="en-US" smtClean="0">
                <a:solidFill>
                  <a:srgbClr val="000099"/>
                </a:solidFill>
                <a:latin typeface="楷体_GB2312" pitchFamily="49" charset="-122"/>
              </a:rPr>
              <a:t>数据加密</a:t>
            </a:r>
          </a:p>
          <a:p>
            <a:pPr marL="1295400" lvl="2" indent="-381000" eaLnBrk="1" hangingPunct="1"/>
            <a:r>
              <a:rPr lang="zh-CN" altLang="en-US" smtClean="0">
                <a:solidFill>
                  <a:srgbClr val="A50021"/>
                </a:solidFill>
                <a:latin typeface="楷体_GB2312" pitchFamily="49" charset="-122"/>
              </a:rPr>
              <a:t>加密</a:t>
            </a:r>
            <a:r>
              <a:rPr lang="en-US" altLang="zh-CN" smtClean="0">
                <a:solidFill>
                  <a:srgbClr val="A50021"/>
                </a:solidFill>
                <a:latin typeface="楷体_GB2312" pitchFamily="49" charset="-122"/>
              </a:rPr>
              <a:t>m</a:t>
            </a:r>
            <a:r>
              <a:rPr lang="zh-CN" altLang="en-US" smtClean="0">
                <a:solidFill>
                  <a:srgbClr val="A50021"/>
                </a:solidFill>
                <a:latin typeface="楷体_GB2312" pitchFamily="49" charset="-122"/>
              </a:rPr>
              <a:t>时，首先将它分成比</a:t>
            </a:r>
            <a:r>
              <a:rPr lang="en-US" altLang="zh-CN" smtClean="0">
                <a:solidFill>
                  <a:srgbClr val="A50021"/>
                </a:solidFill>
                <a:latin typeface="楷体_GB2312" pitchFamily="49" charset="-122"/>
              </a:rPr>
              <a:t>n</a:t>
            </a:r>
            <a:r>
              <a:rPr lang="zh-CN" altLang="en-US" smtClean="0">
                <a:solidFill>
                  <a:srgbClr val="A50021"/>
                </a:solidFill>
                <a:latin typeface="楷体_GB2312" pitchFamily="49" charset="-122"/>
              </a:rPr>
              <a:t>小的数据分组，对每个分组</a:t>
            </a: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&lt;n</a:t>
            </a:r>
            <a:r>
              <a:rPr lang="zh-CN" altLang="en-US" smtClean="0">
                <a:solidFill>
                  <a:srgbClr val="A50021"/>
                </a:solidFill>
                <a:latin typeface="楷体_GB2312" pitchFamily="49" charset="-122"/>
              </a:rPr>
              <a:t>加密，得到密文</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zh-CN" altLang="en-US" smtClean="0">
                <a:solidFill>
                  <a:srgbClr val="A50021"/>
                </a:solidFill>
                <a:latin typeface="楷体_GB2312" pitchFamily="49" charset="-122"/>
              </a:rPr>
              <a:t>：</a:t>
            </a:r>
          </a:p>
          <a:p>
            <a:pPr marL="1295400" lvl="2" indent="-381000" eaLnBrk="1" hangingPunct="1"/>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i</a:t>
            </a:r>
            <a:r>
              <a:rPr lang="en-US" altLang="zh-CN" baseline="30000" smtClean="0">
                <a:solidFill>
                  <a:srgbClr val="A50021"/>
                </a:solidFill>
                <a:latin typeface="楷体_GB2312" pitchFamily="49" charset="-122"/>
              </a:rPr>
              <a:t>e</a:t>
            </a:r>
            <a:r>
              <a:rPr lang="en-US" altLang="zh-CN" smtClean="0">
                <a:solidFill>
                  <a:srgbClr val="A50021"/>
                </a:solidFill>
                <a:latin typeface="楷体_GB2312" pitchFamily="49" charset="-122"/>
              </a:rPr>
              <a:t> mod n</a:t>
            </a:r>
          </a:p>
          <a:p>
            <a:pPr marL="914400" lvl="1" indent="-457200" eaLnBrk="1" hangingPunct="1"/>
            <a:r>
              <a:rPr lang="zh-CN" altLang="en-US" smtClean="0">
                <a:solidFill>
                  <a:srgbClr val="000099"/>
                </a:solidFill>
                <a:latin typeface="楷体_GB2312" pitchFamily="49" charset="-122"/>
              </a:rPr>
              <a:t>数据解密</a:t>
            </a:r>
          </a:p>
          <a:p>
            <a:pPr marL="1295400" lvl="2" indent="-381000" eaLnBrk="1" hangingPunct="1"/>
            <a:r>
              <a:rPr lang="zh-CN" altLang="en-US" smtClean="0">
                <a:solidFill>
                  <a:srgbClr val="A50021"/>
                </a:solidFill>
                <a:latin typeface="楷体_GB2312" pitchFamily="49" charset="-122"/>
              </a:rPr>
              <a:t>解密时，对每个密文分组</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zh-CN" altLang="en-US" smtClean="0">
                <a:solidFill>
                  <a:srgbClr val="A50021"/>
                </a:solidFill>
                <a:latin typeface="楷体_GB2312" pitchFamily="49" charset="-122"/>
              </a:rPr>
              <a:t>计算：</a:t>
            </a:r>
          </a:p>
          <a:p>
            <a:pPr marL="1295400" lvl="2" indent="-381000" eaLnBrk="1" hangingPunct="1"/>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i</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en-US" altLang="zh-CN" baseline="30000" smtClean="0">
                <a:solidFill>
                  <a:srgbClr val="A50021"/>
                </a:solidFill>
                <a:latin typeface="楷体_GB2312" pitchFamily="49" charset="-122"/>
              </a:rPr>
              <a:t>d</a:t>
            </a:r>
            <a:r>
              <a:rPr lang="en-US" altLang="zh-CN" smtClean="0">
                <a:solidFill>
                  <a:srgbClr val="A50021"/>
                </a:solidFill>
                <a:latin typeface="楷体_GB2312" pitchFamily="49" charset="-122"/>
              </a:rPr>
              <a:t> mod n</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i</a:t>
            </a:r>
            <a:r>
              <a:rPr lang="en-US" altLang="zh-CN" baseline="30000" smtClean="0">
                <a:solidFill>
                  <a:srgbClr val="A50021"/>
                </a:solidFill>
                <a:latin typeface="楷体_GB2312" pitchFamily="49" charset="-122"/>
              </a:rPr>
              <a:t>ed</a:t>
            </a:r>
            <a:r>
              <a:rPr lang="en-US" altLang="zh-CN" smtClean="0">
                <a:solidFill>
                  <a:srgbClr val="A50021"/>
                </a:solidFill>
                <a:latin typeface="楷体_GB2312" pitchFamily="49" charset="-122"/>
              </a:rPr>
              <a:t> mod n</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i</a:t>
            </a:r>
            <a:r>
              <a:rPr lang="en-US" altLang="zh-CN" baseline="30000" smtClean="0">
                <a:solidFill>
                  <a:srgbClr val="A50021"/>
                </a:solidFill>
                <a:latin typeface="楷体_GB2312" pitchFamily="49" charset="-122"/>
              </a:rPr>
              <a:t>k(p-1)(q-1)+1</a:t>
            </a:r>
            <a:r>
              <a:rPr lang="en-US" altLang="zh-CN" smtClean="0">
                <a:solidFill>
                  <a:srgbClr val="A50021"/>
                </a:solidFill>
                <a:latin typeface="楷体_GB2312" pitchFamily="49" charset="-122"/>
              </a:rPr>
              <a:t> mod n</a:t>
            </a:r>
          </a:p>
          <a:p>
            <a:pPr marL="1295400" lvl="2" indent="-381000" eaLnBrk="1" hangingPunct="1">
              <a:buFontTx/>
              <a:buNone/>
            </a:pPr>
            <a:r>
              <a:rPr lang="en-US" altLang="zh-CN" smtClean="0">
                <a:solidFill>
                  <a:srgbClr val="A50021"/>
                </a:solidFill>
                <a:latin typeface="楷体_GB2312" pitchFamily="49" charset="-122"/>
              </a:rPr>
              <a:t>    </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a:t>
            </a:r>
            <a:r>
              <a:rPr lang="en-US" altLang="zh-CN" smtClean="0">
                <a:solidFill>
                  <a:srgbClr val="FF0000"/>
                </a:solidFill>
                <a:latin typeface="楷体_GB2312" pitchFamily="49" charset="-122"/>
              </a:rPr>
              <a:t>m</a:t>
            </a:r>
            <a:r>
              <a:rPr lang="en-US" altLang="zh-CN" baseline="-25000" smtClean="0">
                <a:solidFill>
                  <a:srgbClr val="FF0000"/>
                </a:solidFill>
                <a:latin typeface="楷体_GB2312" pitchFamily="49" charset="-122"/>
              </a:rPr>
              <a:t>i</a:t>
            </a:r>
            <a:r>
              <a:rPr lang="en-US" altLang="zh-CN" baseline="30000" smtClean="0">
                <a:solidFill>
                  <a:srgbClr val="FF0000"/>
                </a:solidFill>
                <a:latin typeface="楷体_GB2312" pitchFamily="49" charset="-122"/>
              </a:rPr>
              <a:t>k(p-1)(q-1)</a:t>
            </a:r>
            <a:r>
              <a:rPr lang="en-US" altLang="zh-CN" smtClean="0">
                <a:solidFill>
                  <a:srgbClr val="FF0000"/>
                </a:solidFill>
                <a:latin typeface="楷体_GB2312" pitchFamily="49" charset="-122"/>
              </a:rPr>
              <a:t> mod n</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i</a:t>
            </a:r>
          </a:p>
        </p:txBody>
      </p:sp>
    </p:spTree>
    <p:extLst>
      <p:ext uri="{BB962C8B-B14F-4D97-AF65-F5344CB8AC3E}">
        <p14:creationId xmlns:p14="http://schemas.microsoft.com/office/powerpoint/2010/main" val="156451944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zh-CN" smtClean="0">
                <a:latin typeface="楷体_GB2312" pitchFamily="49" charset="-122"/>
              </a:rPr>
              <a:t>RSA</a:t>
            </a:r>
            <a:r>
              <a:rPr lang="zh-CN" altLang="en-US" smtClean="0">
                <a:latin typeface="楷体_GB2312" pitchFamily="49" charset="-122"/>
              </a:rPr>
              <a:t>算法</a:t>
            </a:r>
            <a:endParaRPr lang="zh-CN" altLang="en-US" smtClean="0"/>
          </a:p>
        </p:txBody>
      </p:sp>
      <p:sp>
        <p:nvSpPr>
          <p:cNvPr id="41987" name="Rectangle 3"/>
          <p:cNvSpPr>
            <a:spLocks noGrp="1" noChangeArrowheads="1"/>
          </p:cNvSpPr>
          <p:nvPr>
            <p:ph type="body" idx="1"/>
          </p:nvPr>
        </p:nvSpPr>
        <p:spPr>
          <a:xfrm>
            <a:off x="533400" y="1676400"/>
            <a:ext cx="8153400" cy="4419600"/>
          </a:xfrm>
        </p:spPr>
        <p:txBody>
          <a:bodyPr/>
          <a:lstStyle/>
          <a:p>
            <a:pPr marL="533400" indent="-533400" eaLnBrk="1" hangingPunct="1"/>
            <a:r>
              <a:rPr lang="en-US" altLang="zh-CN" smtClean="0">
                <a:latin typeface="楷体_GB2312" pitchFamily="49" charset="-122"/>
              </a:rPr>
              <a:t>RSA</a:t>
            </a:r>
            <a:r>
              <a:rPr lang="zh-CN" altLang="en-US" smtClean="0">
                <a:latin typeface="楷体_GB2312" pitchFamily="49" charset="-122"/>
              </a:rPr>
              <a:t>算法示例</a:t>
            </a:r>
          </a:p>
          <a:p>
            <a:pPr marL="914400" lvl="1" indent="-457200" eaLnBrk="1" hangingPunct="1"/>
            <a:r>
              <a:rPr lang="zh-CN" altLang="en-US" smtClean="0">
                <a:solidFill>
                  <a:srgbClr val="000099"/>
                </a:solidFill>
                <a:latin typeface="楷体_GB2312" pitchFamily="49" charset="-122"/>
              </a:rPr>
              <a:t>生成密钥</a:t>
            </a:r>
          </a:p>
          <a:p>
            <a:pPr marL="1295400" lvl="2" indent="-381000" algn="just" eaLnBrk="1" hangingPunct="1"/>
            <a:r>
              <a:rPr lang="zh-CN" altLang="en-US" smtClean="0">
                <a:solidFill>
                  <a:srgbClr val="A50021"/>
                </a:solidFill>
                <a:latin typeface="楷体_GB2312" pitchFamily="49" charset="-122"/>
              </a:rPr>
              <a:t>取两个素数</a:t>
            </a:r>
            <a:r>
              <a:rPr lang="en-US" altLang="zh-CN" smtClean="0">
                <a:solidFill>
                  <a:srgbClr val="A50021"/>
                </a:solidFill>
                <a:latin typeface="楷体_GB2312" pitchFamily="49" charset="-122"/>
              </a:rPr>
              <a:t>p=47</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q=71</a:t>
            </a:r>
            <a:r>
              <a:rPr lang="zh-CN" altLang="en-US" smtClean="0">
                <a:solidFill>
                  <a:srgbClr val="A50021"/>
                </a:solidFill>
                <a:latin typeface="楷体_GB2312" pitchFamily="49" charset="-122"/>
              </a:rPr>
              <a:t>，计算</a:t>
            </a:r>
            <a:r>
              <a:rPr lang="en-US" altLang="zh-CN" smtClean="0">
                <a:solidFill>
                  <a:srgbClr val="A50021"/>
                </a:solidFill>
                <a:latin typeface="楷体_GB2312" pitchFamily="49" charset="-122"/>
              </a:rPr>
              <a:t>n=pq=3337</a:t>
            </a:r>
            <a:r>
              <a:rPr lang="zh-CN" altLang="en-US" smtClean="0">
                <a:solidFill>
                  <a:srgbClr val="A50021"/>
                </a:solidFill>
                <a:latin typeface="楷体_GB2312" pitchFamily="49" charset="-122"/>
              </a:rPr>
              <a:t>，</a:t>
            </a:r>
            <a:r>
              <a:rPr lang="en-US" altLang="zh-CN" smtClean="0">
                <a:solidFill>
                  <a:srgbClr val="A50021"/>
                </a:solidFill>
                <a:latin typeface="楷体_GB2312" pitchFamily="49" charset="-122"/>
              </a:rPr>
              <a:t>(p-1)(q-1)=3220</a:t>
            </a:r>
          </a:p>
          <a:p>
            <a:pPr marL="1295400" lvl="2" indent="-381000" algn="just" eaLnBrk="1" hangingPunct="1"/>
            <a:r>
              <a:rPr lang="zh-CN" altLang="en-US" smtClean="0">
                <a:solidFill>
                  <a:srgbClr val="A50021"/>
                </a:solidFill>
                <a:latin typeface="楷体_GB2312" pitchFamily="49" charset="-122"/>
              </a:rPr>
              <a:t>随机选一个和</a:t>
            </a:r>
            <a:r>
              <a:rPr lang="en-US" altLang="zh-CN" smtClean="0">
                <a:solidFill>
                  <a:srgbClr val="A50021"/>
                </a:solidFill>
                <a:latin typeface="楷体_GB2312" pitchFamily="49" charset="-122"/>
              </a:rPr>
              <a:t>3220</a:t>
            </a:r>
            <a:r>
              <a:rPr lang="zh-CN" altLang="en-US" smtClean="0">
                <a:solidFill>
                  <a:srgbClr val="A50021"/>
                </a:solidFill>
                <a:latin typeface="楷体_GB2312" pitchFamily="49" charset="-122"/>
              </a:rPr>
              <a:t>互质的数</a:t>
            </a:r>
            <a:r>
              <a:rPr lang="en-US" altLang="zh-CN" smtClean="0">
                <a:solidFill>
                  <a:srgbClr val="A50021"/>
                </a:solidFill>
                <a:latin typeface="楷体_GB2312" pitchFamily="49" charset="-122"/>
              </a:rPr>
              <a:t>e=79</a:t>
            </a:r>
            <a:r>
              <a:rPr lang="zh-CN" altLang="en-US" smtClean="0">
                <a:solidFill>
                  <a:srgbClr val="A50021"/>
                </a:solidFill>
                <a:latin typeface="楷体_GB2312" pitchFamily="49" charset="-122"/>
              </a:rPr>
              <a:t>，计算</a:t>
            </a:r>
            <a:r>
              <a:rPr lang="en-US" altLang="zh-CN" smtClean="0">
                <a:solidFill>
                  <a:srgbClr val="A50021"/>
                </a:solidFill>
                <a:latin typeface="楷体_GB2312" pitchFamily="49" charset="-122"/>
              </a:rPr>
              <a:t>d=79</a:t>
            </a:r>
            <a:r>
              <a:rPr lang="en-US" altLang="zh-CN" baseline="30000" smtClean="0">
                <a:solidFill>
                  <a:srgbClr val="A50021"/>
                </a:solidFill>
                <a:latin typeface="楷体_GB2312" pitchFamily="49" charset="-122"/>
              </a:rPr>
              <a:t>-1</a:t>
            </a:r>
            <a:r>
              <a:rPr lang="en-US" altLang="zh-CN" smtClean="0">
                <a:solidFill>
                  <a:srgbClr val="A50021"/>
                </a:solidFill>
                <a:latin typeface="楷体_GB2312" pitchFamily="49" charset="-122"/>
              </a:rPr>
              <a:t> mod 3220 = 1019</a:t>
            </a:r>
          </a:p>
          <a:p>
            <a:pPr marL="1295400" lvl="2" indent="-381000" algn="just" eaLnBrk="1" hangingPunct="1"/>
            <a:r>
              <a:rPr lang="en-US" altLang="zh-CN" smtClean="0">
                <a:solidFill>
                  <a:srgbClr val="A50021"/>
                </a:solidFill>
                <a:latin typeface="楷体_GB2312" pitchFamily="49" charset="-122"/>
              </a:rPr>
              <a:t>{</a:t>
            </a:r>
            <a:r>
              <a:rPr lang="en-US" altLang="zh-CN" smtClean="0">
                <a:solidFill>
                  <a:srgbClr val="FF0000"/>
                </a:solidFill>
                <a:latin typeface="楷体_GB2312" pitchFamily="49" charset="-122"/>
              </a:rPr>
              <a:t>e=79,n=3337</a:t>
            </a:r>
            <a:r>
              <a:rPr lang="en-US" altLang="zh-CN" smtClean="0">
                <a:solidFill>
                  <a:srgbClr val="A50021"/>
                </a:solidFill>
                <a:latin typeface="楷体_GB2312" pitchFamily="49" charset="-122"/>
              </a:rPr>
              <a:t>}</a:t>
            </a:r>
            <a:r>
              <a:rPr lang="zh-CN" altLang="en-US" smtClean="0">
                <a:solidFill>
                  <a:srgbClr val="A50021"/>
                </a:solidFill>
                <a:latin typeface="楷体_GB2312" pitchFamily="49" charset="-122"/>
              </a:rPr>
              <a:t>为公钥，</a:t>
            </a:r>
            <a:r>
              <a:rPr lang="en-US" altLang="zh-CN" smtClean="0">
                <a:solidFill>
                  <a:srgbClr val="FF0000"/>
                </a:solidFill>
                <a:latin typeface="楷体_GB2312" pitchFamily="49" charset="-122"/>
              </a:rPr>
              <a:t>d=1019</a:t>
            </a:r>
            <a:r>
              <a:rPr lang="zh-CN" altLang="en-US" smtClean="0">
                <a:solidFill>
                  <a:srgbClr val="A50021"/>
                </a:solidFill>
                <a:latin typeface="楷体_GB2312" pitchFamily="49" charset="-122"/>
              </a:rPr>
              <a:t>为私钥</a:t>
            </a:r>
          </a:p>
          <a:p>
            <a:pPr marL="914400" lvl="1" indent="-457200" algn="just" eaLnBrk="1" hangingPunct="1"/>
            <a:endParaRPr lang="en-US" altLang="zh-CN" baseline="-25000" smtClean="0">
              <a:solidFill>
                <a:srgbClr val="A50021"/>
              </a:solidFill>
              <a:latin typeface="楷体_GB2312" pitchFamily="49" charset="-122"/>
            </a:endParaRPr>
          </a:p>
        </p:txBody>
      </p:sp>
    </p:spTree>
    <p:extLst>
      <p:ext uri="{BB962C8B-B14F-4D97-AF65-F5344CB8AC3E}">
        <p14:creationId xmlns:p14="http://schemas.microsoft.com/office/powerpoint/2010/main" val="16878947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pPr eaLnBrk="1" hangingPunct="1"/>
            <a:r>
              <a:rPr lang="zh-CN" altLang="en-US" dirty="0" smtClean="0"/>
              <a:t>流密码</a:t>
            </a:r>
          </a:p>
        </p:txBody>
      </p:sp>
      <p:sp>
        <p:nvSpPr>
          <p:cNvPr id="3" name="内容占位符 2"/>
          <p:cNvSpPr>
            <a:spLocks noGrp="1"/>
          </p:cNvSpPr>
          <p:nvPr>
            <p:ph idx="1"/>
          </p:nvPr>
        </p:nvSpPr>
        <p:spPr/>
        <p:txBody>
          <a:bodyPr rtlCol="0">
            <a:normAutofit lnSpcReduction="10000"/>
          </a:bodyPr>
          <a:lstStyle/>
          <a:p>
            <a:pPr eaLnBrk="1" fontAlgn="auto" hangingPunct="1">
              <a:spcAft>
                <a:spcPts val="0"/>
              </a:spcAft>
              <a:buFont typeface="Wingdings 2"/>
              <a:buChar char=""/>
              <a:defRPr/>
            </a:pPr>
            <a:r>
              <a:rPr lang="zh-CN" altLang="en-US" smtClean="0">
                <a:latin typeface="楷体_GB2312" pitchFamily="49" charset="-122"/>
              </a:rPr>
              <a:t>将明文看作字符串或比特串，并逐字符或者逐位进行加密</a:t>
            </a:r>
            <a:endParaRPr lang="en-US" altLang="zh-CN" smtClean="0"/>
          </a:p>
          <a:p>
            <a:pPr eaLnBrk="1" fontAlgn="auto" hangingPunct="1">
              <a:spcAft>
                <a:spcPts val="0"/>
              </a:spcAft>
              <a:buFont typeface="Wingdings 2"/>
              <a:buChar char=""/>
              <a:defRPr/>
            </a:pPr>
            <a:r>
              <a:rPr lang="zh-CN" altLang="en-US" smtClean="0"/>
              <a:t>为了防止密钥穷举，使用和明文信息一样长的密钥</a:t>
            </a:r>
            <a:r>
              <a:rPr lang="en-US" altLang="zh-CN" smtClean="0"/>
              <a:t>(</a:t>
            </a:r>
            <a:r>
              <a:rPr lang="zh-CN" altLang="en-US" smtClean="0"/>
              <a:t>无限</a:t>
            </a:r>
            <a:r>
              <a:rPr lang="en-US" altLang="zh-CN" smtClean="0"/>
              <a:t>)</a:t>
            </a:r>
            <a:r>
              <a:rPr lang="zh-CN" altLang="en-US" smtClean="0"/>
              <a:t>流</a:t>
            </a:r>
            <a:r>
              <a:rPr lang="en-US" altLang="zh-CN" smtClean="0"/>
              <a:t>z=z</a:t>
            </a:r>
            <a:r>
              <a:rPr lang="en-US" altLang="zh-CN" baseline="-25000" smtClean="0"/>
              <a:t>1</a:t>
            </a:r>
            <a:r>
              <a:rPr lang="en-US" altLang="zh-CN" smtClean="0"/>
              <a:t>,z</a:t>
            </a:r>
            <a:r>
              <a:rPr lang="en-US" altLang="zh-CN" baseline="-25000" smtClean="0"/>
              <a:t>2</a:t>
            </a:r>
            <a:r>
              <a:rPr lang="en-US" altLang="zh-CN" smtClean="0"/>
              <a:t>...</a:t>
            </a:r>
            <a:r>
              <a:rPr lang="zh-CN" altLang="en-US" smtClean="0"/>
              <a:t>进行加密</a:t>
            </a:r>
            <a:endParaRPr lang="en-US" altLang="zh-CN" smtClean="0"/>
          </a:p>
          <a:p>
            <a:pPr eaLnBrk="1" fontAlgn="auto" hangingPunct="1">
              <a:spcAft>
                <a:spcPts val="0"/>
              </a:spcAft>
              <a:buFont typeface="Wingdings 2"/>
              <a:buChar char=""/>
              <a:defRPr/>
            </a:pPr>
            <a:endParaRPr lang="en-US" altLang="zh-CN" smtClean="0"/>
          </a:p>
          <a:p>
            <a:pPr eaLnBrk="1" fontAlgn="auto" hangingPunct="1">
              <a:spcAft>
                <a:spcPts val="0"/>
              </a:spcAft>
              <a:buFont typeface="Wingdings 2"/>
              <a:buChar char=""/>
              <a:defRPr/>
            </a:pPr>
            <a:endParaRPr lang="en-US" altLang="zh-CN" smtClean="0"/>
          </a:p>
          <a:p>
            <a:pPr eaLnBrk="1" fontAlgn="auto" hangingPunct="1">
              <a:spcAft>
                <a:spcPts val="0"/>
              </a:spcAft>
              <a:buFont typeface="Wingdings 2"/>
              <a:buChar char=""/>
              <a:defRPr/>
            </a:pPr>
            <a:r>
              <a:rPr lang="zh-CN" altLang="en-US" smtClean="0"/>
              <a:t>这种密码体制称为流密码</a:t>
            </a:r>
            <a:r>
              <a:rPr lang="en-US" altLang="zh-CN" smtClean="0"/>
              <a:t>(</a:t>
            </a:r>
            <a:r>
              <a:rPr lang="zh-CN" altLang="en-US" smtClean="0"/>
              <a:t>或序列密码</a:t>
            </a:r>
            <a:r>
              <a:rPr lang="en-US" altLang="zh-CN" smtClean="0"/>
              <a:t>)</a:t>
            </a:r>
          </a:p>
          <a:p>
            <a:pPr lvl="2" eaLnBrk="1" fontAlgn="auto" hangingPunct="1">
              <a:spcAft>
                <a:spcPts val="0"/>
              </a:spcAft>
              <a:buClr>
                <a:schemeClr val="accent3"/>
              </a:buClr>
              <a:buFont typeface="Wingdings 2"/>
              <a:buChar char="®"/>
              <a:defRPr/>
            </a:pPr>
            <a:r>
              <a:rPr lang="zh-CN" altLang="en-US" smtClean="0">
                <a:solidFill>
                  <a:srgbClr val="002060"/>
                </a:solidFill>
              </a:rPr>
              <a:t>可以使用非常简单的加密算法</a:t>
            </a:r>
            <a:r>
              <a:rPr lang="en-US" altLang="zh-CN" smtClean="0">
                <a:solidFill>
                  <a:srgbClr val="002060"/>
                </a:solidFill>
              </a:rPr>
              <a:t>(</a:t>
            </a:r>
            <a:r>
              <a:rPr lang="zh-CN" altLang="en-US" smtClean="0">
                <a:solidFill>
                  <a:srgbClr val="002060"/>
                </a:solidFill>
              </a:rPr>
              <a:t>如简单的异或运算</a:t>
            </a:r>
            <a:r>
              <a:rPr lang="en-US" altLang="zh-CN" smtClean="0">
                <a:solidFill>
                  <a:srgbClr val="002060"/>
                </a:solidFill>
              </a:rPr>
              <a:t>)</a:t>
            </a:r>
          </a:p>
          <a:p>
            <a:pPr lvl="2" eaLnBrk="1" fontAlgn="auto" hangingPunct="1">
              <a:spcAft>
                <a:spcPts val="0"/>
              </a:spcAft>
              <a:buClr>
                <a:schemeClr val="accent3"/>
              </a:buClr>
              <a:buFont typeface="Wingdings 2"/>
              <a:buChar char="®"/>
              <a:defRPr/>
            </a:pPr>
            <a:r>
              <a:rPr lang="zh-CN" altLang="en-US" smtClean="0">
                <a:solidFill>
                  <a:srgbClr val="C00000"/>
                </a:solidFill>
              </a:rPr>
              <a:t>关键是如何生成密钥流</a:t>
            </a:r>
            <a:endParaRPr lang="en-US" altLang="zh-CN" smtClean="0">
              <a:solidFill>
                <a:srgbClr val="C00000"/>
              </a:solidFill>
            </a:endParaRPr>
          </a:p>
        </p:txBody>
      </p:sp>
      <p:graphicFrame>
        <p:nvGraphicFramePr>
          <p:cNvPr id="104452" name="对象 3"/>
          <p:cNvGraphicFramePr>
            <a:graphicFrameLocks noChangeAspect="1"/>
          </p:cNvGraphicFramePr>
          <p:nvPr/>
        </p:nvGraphicFramePr>
        <p:xfrm>
          <a:off x="1625600" y="3573463"/>
          <a:ext cx="6165850" cy="863600"/>
        </p:xfrm>
        <a:graphic>
          <a:graphicData uri="http://schemas.openxmlformats.org/presentationml/2006/ole">
            <mc:AlternateContent xmlns:mc="http://schemas.openxmlformats.org/markup-compatibility/2006">
              <mc:Choice xmlns:v="urn:schemas-microsoft-com:vml" Requires="v">
                <p:oleObj spid="_x0000_s7191" name="Equation" r:id="rId3" imgW="1993900" imgH="279400" progId="Equation.DSMT4">
                  <p:embed/>
                </p:oleObj>
              </mc:Choice>
              <mc:Fallback>
                <p:oleObj name="Equation" r:id="rId3" imgW="19939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5600" y="3573463"/>
                        <a:ext cx="616585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34974036"/>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latin typeface="楷体_GB2312" pitchFamily="49" charset="-122"/>
              </a:rPr>
              <a:t>RSA</a:t>
            </a:r>
            <a:r>
              <a:rPr lang="zh-CN" altLang="en-US" smtClean="0">
                <a:latin typeface="楷体_GB2312" pitchFamily="49" charset="-122"/>
              </a:rPr>
              <a:t>算法</a:t>
            </a:r>
            <a:endParaRPr lang="zh-CN" altLang="en-US" smtClean="0"/>
          </a:p>
        </p:txBody>
      </p:sp>
      <p:sp>
        <p:nvSpPr>
          <p:cNvPr id="43011" name="Rectangle 3"/>
          <p:cNvSpPr>
            <a:spLocks noGrp="1" noChangeArrowheads="1"/>
          </p:cNvSpPr>
          <p:nvPr>
            <p:ph type="body" idx="1"/>
          </p:nvPr>
        </p:nvSpPr>
        <p:spPr>
          <a:xfrm>
            <a:off x="533400" y="1676400"/>
            <a:ext cx="8153400" cy="4876800"/>
          </a:xfrm>
        </p:spPr>
        <p:txBody>
          <a:bodyPr/>
          <a:lstStyle/>
          <a:p>
            <a:pPr marL="533400" indent="-533400" eaLnBrk="1" hangingPunct="1">
              <a:lnSpc>
                <a:spcPct val="90000"/>
              </a:lnSpc>
            </a:pPr>
            <a:r>
              <a:rPr lang="en-US" altLang="zh-CN" smtClean="0">
                <a:latin typeface="楷体_GB2312" pitchFamily="49" charset="-122"/>
              </a:rPr>
              <a:t>RSA</a:t>
            </a:r>
            <a:r>
              <a:rPr lang="zh-CN" altLang="en-US" smtClean="0">
                <a:latin typeface="楷体_GB2312" pitchFamily="49" charset="-122"/>
              </a:rPr>
              <a:t>算法示例</a:t>
            </a:r>
          </a:p>
          <a:p>
            <a:pPr marL="914400" lvl="1" indent="-457200" eaLnBrk="1" hangingPunct="1">
              <a:lnSpc>
                <a:spcPct val="90000"/>
              </a:lnSpc>
            </a:pPr>
            <a:r>
              <a:rPr lang="zh-CN" altLang="en-US" smtClean="0">
                <a:solidFill>
                  <a:srgbClr val="000099"/>
                </a:solidFill>
                <a:latin typeface="楷体_GB2312" pitchFamily="49" charset="-122"/>
              </a:rPr>
              <a:t>加密消息</a:t>
            </a:r>
            <a:r>
              <a:rPr lang="en-US" altLang="zh-CN" smtClean="0">
                <a:solidFill>
                  <a:srgbClr val="000099"/>
                </a:solidFill>
                <a:latin typeface="楷体_GB2312" pitchFamily="49" charset="-122"/>
              </a:rPr>
              <a:t>m</a:t>
            </a:r>
            <a:r>
              <a:rPr lang="zh-CN" altLang="en-US" smtClean="0">
                <a:solidFill>
                  <a:srgbClr val="000099"/>
                </a:solidFill>
                <a:latin typeface="楷体_GB2312" pitchFamily="49" charset="-122"/>
              </a:rPr>
              <a:t>＝</a:t>
            </a:r>
            <a:r>
              <a:rPr lang="en-US" altLang="zh-CN" smtClean="0">
                <a:solidFill>
                  <a:srgbClr val="000099"/>
                </a:solidFill>
                <a:latin typeface="楷体_GB2312" pitchFamily="49" charset="-122"/>
              </a:rPr>
              <a:t>68813252210</a:t>
            </a:r>
          </a:p>
          <a:p>
            <a:pPr marL="1295400" lvl="2" indent="-381000" eaLnBrk="1" hangingPunct="1">
              <a:lnSpc>
                <a:spcPct val="90000"/>
              </a:lnSpc>
            </a:pPr>
            <a:r>
              <a:rPr lang="zh-CN" altLang="en-US" smtClean="0">
                <a:solidFill>
                  <a:srgbClr val="A50021"/>
                </a:solidFill>
                <a:latin typeface="楷体_GB2312" pitchFamily="49" charset="-122"/>
              </a:rPr>
              <a:t>分组为</a:t>
            </a: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1</a:t>
            </a:r>
            <a:r>
              <a:rPr lang="en-US" altLang="zh-CN" smtClean="0">
                <a:solidFill>
                  <a:srgbClr val="A50021"/>
                </a:solidFill>
                <a:latin typeface="楷体_GB2312" pitchFamily="49" charset="-122"/>
              </a:rPr>
              <a:t>=688,m</a:t>
            </a:r>
            <a:r>
              <a:rPr lang="en-US" altLang="zh-CN" baseline="-25000" smtClean="0">
                <a:solidFill>
                  <a:srgbClr val="A50021"/>
                </a:solidFill>
                <a:latin typeface="楷体_GB2312" pitchFamily="49" charset="-122"/>
              </a:rPr>
              <a:t>2</a:t>
            </a:r>
            <a:r>
              <a:rPr lang="en-US" altLang="zh-CN" smtClean="0">
                <a:solidFill>
                  <a:srgbClr val="A50021"/>
                </a:solidFill>
                <a:latin typeface="楷体_GB2312" pitchFamily="49" charset="-122"/>
              </a:rPr>
              <a:t>=1325,m</a:t>
            </a:r>
            <a:r>
              <a:rPr lang="en-US" altLang="zh-CN" baseline="-25000" smtClean="0">
                <a:solidFill>
                  <a:srgbClr val="A50021"/>
                </a:solidFill>
                <a:latin typeface="楷体_GB2312" pitchFamily="49" charset="-122"/>
              </a:rPr>
              <a:t>3</a:t>
            </a:r>
            <a:r>
              <a:rPr lang="en-US" altLang="zh-CN" smtClean="0">
                <a:solidFill>
                  <a:srgbClr val="A50021"/>
                </a:solidFill>
                <a:latin typeface="楷体_GB2312" pitchFamily="49" charset="-122"/>
              </a:rPr>
              <a:t>=2210(</a:t>
            </a:r>
            <a:r>
              <a:rPr lang="zh-CN" altLang="en-US" smtClean="0">
                <a:solidFill>
                  <a:srgbClr val="A50021"/>
                </a:solidFill>
                <a:latin typeface="楷体_GB2312" pitchFamily="49" charset="-122"/>
              </a:rPr>
              <a:t>均小于</a:t>
            </a:r>
            <a:r>
              <a:rPr lang="en-US" altLang="zh-CN" smtClean="0">
                <a:solidFill>
                  <a:srgbClr val="A50021"/>
                </a:solidFill>
                <a:latin typeface="楷体_GB2312" pitchFamily="49" charset="-122"/>
              </a:rPr>
              <a:t>n)</a:t>
            </a:r>
          </a:p>
          <a:p>
            <a:pPr marL="1295400" lvl="2" indent="-381000" eaLnBrk="1" hangingPunct="1">
              <a:lnSpc>
                <a:spcPct val="90000"/>
              </a:lnSpc>
            </a:pPr>
            <a:r>
              <a:rPr lang="zh-CN" altLang="en-US" smtClean="0">
                <a:solidFill>
                  <a:srgbClr val="A50021"/>
                </a:solidFill>
                <a:latin typeface="楷体_GB2312" pitchFamily="49" charset="-122"/>
              </a:rPr>
              <a:t>计算</a:t>
            </a: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i</a:t>
            </a: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i</a:t>
            </a:r>
            <a:r>
              <a:rPr lang="en-US" altLang="zh-CN" baseline="30000" smtClean="0">
                <a:solidFill>
                  <a:srgbClr val="A50021"/>
                </a:solidFill>
                <a:latin typeface="楷体_GB2312" pitchFamily="49" charset="-122"/>
              </a:rPr>
              <a:t>e</a:t>
            </a:r>
            <a:r>
              <a:rPr lang="en-US" altLang="zh-CN" smtClean="0">
                <a:solidFill>
                  <a:srgbClr val="A50021"/>
                </a:solidFill>
                <a:latin typeface="楷体_GB2312" pitchFamily="49" charset="-122"/>
              </a:rPr>
              <a:t> mod n</a:t>
            </a:r>
          </a:p>
          <a:p>
            <a:pPr marL="1295400" lvl="2" indent="-381000" algn="just" eaLnBrk="1" hangingPunct="1">
              <a:lnSpc>
                <a:spcPct val="90000"/>
              </a:lnSpc>
            </a:pP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1</a:t>
            </a:r>
            <a:r>
              <a:rPr lang="en-US" altLang="zh-CN" smtClean="0">
                <a:solidFill>
                  <a:srgbClr val="A50021"/>
                </a:solidFill>
                <a:latin typeface="楷体_GB2312" pitchFamily="49" charset="-122"/>
              </a:rPr>
              <a:t> = 688</a:t>
            </a:r>
            <a:r>
              <a:rPr lang="en-US" altLang="zh-CN" baseline="30000" smtClean="0">
                <a:solidFill>
                  <a:srgbClr val="A50021"/>
                </a:solidFill>
                <a:latin typeface="楷体_GB2312" pitchFamily="49" charset="-122"/>
              </a:rPr>
              <a:t>79</a:t>
            </a:r>
            <a:r>
              <a:rPr lang="en-US" altLang="zh-CN" smtClean="0">
                <a:solidFill>
                  <a:srgbClr val="A50021"/>
                </a:solidFill>
                <a:latin typeface="楷体_GB2312" pitchFamily="49" charset="-122"/>
              </a:rPr>
              <a:t> mod 3337 = 1570</a:t>
            </a:r>
          </a:p>
          <a:p>
            <a:pPr marL="1295400" lvl="2" indent="-381000" algn="just" eaLnBrk="1" hangingPunct="1">
              <a:lnSpc>
                <a:spcPct val="90000"/>
              </a:lnSpc>
            </a:pP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2</a:t>
            </a:r>
            <a:r>
              <a:rPr lang="en-US" altLang="zh-CN" smtClean="0">
                <a:solidFill>
                  <a:srgbClr val="A50021"/>
                </a:solidFill>
                <a:latin typeface="楷体_GB2312" pitchFamily="49" charset="-122"/>
              </a:rPr>
              <a:t> = 1325</a:t>
            </a:r>
            <a:r>
              <a:rPr lang="en-US" altLang="zh-CN" baseline="30000" smtClean="0">
                <a:solidFill>
                  <a:srgbClr val="A50021"/>
                </a:solidFill>
                <a:latin typeface="楷体_GB2312" pitchFamily="49" charset="-122"/>
              </a:rPr>
              <a:t>79</a:t>
            </a:r>
            <a:r>
              <a:rPr lang="en-US" altLang="zh-CN" smtClean="0">
                <a:solidFill>
                  <a:srgbClr val="A50021"/>
                </a:solidFill>
                <a:latin typeface="楷体_GB2312" pitchFamily="49" charset="-122"/>
              </a:rPr>
              <a:t> mod 3337= 3297</a:t>
            </a:r>
          </a:p>
          <a:p>
            <a:pPr marL="1295400" lvl="2" indent="-381000" algn="just" eaLnBrk="1" hangingPunct="1">
              <a:lnSpc>
                <a:spcPct val="90000"/>
              </a:lnSpc>
            </a:pPr>
            <a:r>
              <a:rPr lang="en-US" altLang="zh-CN" smtClean="0">
                <a:solidFill>
                  <a:srgbClr val="A50021"/>
                </a:solidFill>
                <a:latin typeface="楷体_GB2312" pitchFamily="49" charset="-122"/>
              </a:rPr>
              <a:t>c</a:t>
            </a:r>
            <a:r>
              <a:rPr lang="en-US" altLang="zh-CN" baseline="-25000" smtClean="0">
                <a:solidFill>
                  <a:srgbClr val="A50021"/>
                </a:solidFill>
                <a:latin typeface="楷体_GB2312" pitchFamily="49" charset="-122"/>
              </a:rPr>
              <a:t>3</a:t>
            </a:r>
            <a:r>
              <a:rPr lang="en-US" altLang="zh-CN" smtClean="0">
                <a:solidFill>
                  <a:srgbClr val="A50021"/>
                </a:solidFill>
                <a:latin typeface="楷体_GB2312" pitchFamily="49" charset="-122"/>
              </a:rPr>
              <a:t> = 2210</a:t>
            </a:r>
            <a:r>
              <a:rPr lang="en-US" altLang="zh-CN" baseline="30000" smtClean="0">
                <a:solidFill>
                  <a:srgbClr val="A50021"/>
                </a:solidFill>
                <a:latin typeface="楷体_GB2312" pitchFamily="49" charset="-122"/>
              </a:rPr>
              <a:t>79</a:t>
            </a:r>
            <a:r>
              <a:rPr lang="en-US" altLang="zh-CN" smtClean="0">
                <a:solidFill>
                  <a:srgbClr val="A50021"/>
                </a:solidFill>
                <a:latin typeface="楷体_GB2312" pitchFamily="49" charset="-122"/>
              </a:rPr>
              <a:t> mod 3337 = 753</a:t>
            </a:r>
          </a:p>
          <a:p>
            <a:pPr marL="914400" lvl="1" indent="-457200" algn="just" eaLnBrk="1" hangingPunct="1">
              <a:lnSpc>
                <a:spcPct val="90000"/>
              </a:lnSpc>
            </a:pPr>
            <a:r>
              <a:rPr lang="zh-CN" altLang="en-US" smtClean="0">
                <a:solidFill>
                  <a:srgbClr val="000099"/>
                </a:solidFill>
                <a:latin typeface="楷体_GB2312" pitchFamily="49" charset="-122"/>
              </a:rPr>
              <a:t>解密消息，计算</a:t>
            </a:r>
            <a:r>
              <a:rPr lang="en-US" altLang="zh-CN" smtClean="0">
                <a:solidFill>
                  <a:srgbClr val="000099"/>
                </a:solidFill>
                <a:latin typeface="楷体_GB2312" pitchFamily="49" charset="-122"/>
              </a:rPr>
              <a:t>m</a:t>
            </a:r>
            <a:r>
              <a:rPr lang="en-US" altLang="zh-CN" baseline="-25000" smtClean="0">
                <a:solidFill>
                  <a:srgbClr val="000099"/>
                </a:solidFill>
                <a:latin typeface="楷体_GB2312" pitchFamily="49" charset="-122"/>
              </a:rPr>
              <a:t>i</a:t>
            </a:r>
            <a:r>
              <a:rPr lang="en-US" altLang="zh-CN" smtClean="0">
                <a:solidFill>
                  <a:srgbClr val="000099"/>
                </a:solidFill>
                <a:latin typeface="楷体_GB2312" pitchFamily="49" charset="-122"/>
              </a:rPr>
              <a:t>=c</a:t>
            </a:r>
            <a:r>
              <a:rPr lang="en-US" altLang="zh-CN" baseline="-25000" smtClean="0">
                <a:solidFill>
                  <a:srgbClr val="000099"/>
                </a:solidFill>
                <a:latin typeface="楷体_GB2312" pitchFamily="49" charset="-122"/>
              </a:rPr>
              <a:t>i</a:t>
            </a:r>
            <a:r>
              <a:rPr lang="en-US" altLang="zh-CN" baseline="30000" smtClean="0">
                <a:solidFill>
                  <a:srgbClr val="000099"/>
                </a:solidFill>
                <a:latin typeface="楷体_GB2312" pitchFamily="49" charset="-122"/>
              </a:rPr>
              <a:t>d</a:t>
            </a:r>
            <a:r>
              <a:rPr lang="en-US" altLang="zh-CN" smtClean="0">
                <a:solidFill>
                  <a:srgbClr val="000099"/>
                </a:solidFill>
                <a:latin typeface="楷体_GB2312" pitchFamily="49" charset="-122"/>
              </a:rPr>
              <a:t> mod n</a:t>
            </a:r>
          </a:p>
          <a:p>
            <a:pPr marL="1295400" lvl="2" indent="-381000" algn="just" eaLnBrk="1" hangingPunct="1">
              <a:lnSpc>
                <a:spcPct val="90000"/>
              </a:lnSpc>
            </a:pP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1</a:t>
            </a:r>
            <a:r>
              <a:rPr lang="en-US" altLang="zh-CN" smtClean="0">
                <a:solidFill>
                  <a:srgbClr val="A50021"/>
                </a:solidFill>
                <a:latin typeface="楷体_GB2312" pitchFamily="49" charset="-122"/>
              </a:rPr>
              <a:t> = 1570</a:t>
            </a:r>
            <a:r>
              <a:rPr lang="en-US" altLang="zh-CN" baseline="30000" smtClean="0">
                <a:solidFill>
                  <a:srgbClr val="A50021"/>
                </a:solidFill>
                <a:latin typeface="楷体_GB2312" pitchFamily="49" charset="-122"/>
              </a:rPr>
              <a:t>1019 </a:t>
            </a:r>
            <a:r>
              <a:rPr lang="en-US" altLang="zh-CN" smtClean="0">
                <a:solidFill>
                  <a:srgbClr val="A50021"/>
                </a:solidFill>
                <a:latin typeface="楷体_GB2312" pitchFamily="49" charset="-122"/>
              </a:rPr>
              <a:t>mod 3337 = 688</a:t>
            </a:r>
          </a:p>
          <a:p>
            <a:pPr marL="1295400" lvl="2" indent="-381000" algn="just" eaLnBrk="1" hangingPunct="1">
              <a:lnSpc>
                <a:spcPct val="90000"/>
              </a:lnSpc>
            </a:pP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2</a:t>
            </a:r>
            <a:r>
              <a:rPr lang="en-US" altLang="zh-CN" smtClean="0">
                <a:solidFill>
                  <a:srgbClr val="A50021"/>
                </a:solidFill>
                <a:latin typeface="楷体_GB2312" pitchFamily="49" charset="-122"/>
              </a:rPr>
              <a:t> = 3297</a:t>
            </a:r>
            <a:r>
              <a:rPr lang="en-US" altLang="zh-CN" baseline="30000" smtClean="0">
                <a:solidFill>
                  <a:srgbClr val="A50021"/>
                </a:solidFill>
                <a:latin typeface="楷体_GB2312" pitchFamily="49" charset="-122"/>
              </a:rPr>
              <a:t>1019</a:t>
            </a:r>
            <a:r>
              <a:rPr lang="en-US" altLang="zh-CN" smtClean="0">
                <a:solidFill>
                  <a:srgbClr val="A50021"/>
                </a:solidFill>
                <a:latin typeface="楷体_GB2312" pitchFamily="49" charset="-122"/>
              </a:rPr>
              <a:t> mod 3337 = 1325</a:t>
            </a:r>
          </a:p>
          <a:p>
            <a:pPr marL="1295400" lvl="2" indent="-381000" algn="just" eaLnBrk="1" hangingPunct="1">
              <a:lnSpc>
                <a:spcPct val="90000"/>
              </a:lnSpc>
            </a:pPr>
            <a:r>
              <a:rPr lang="en-US" altLang="zh-CN" smtClean="0">
                <a:solidFill>
                  <a:srgbClr val="A50021"/>
                </a:solidFill>
                <a:latin typeface="楷体_GB2312" pitchFamily="49" charset="-122"/>
              </a:rPr>
              <a:t>m</a:t>
            </a:r>
            <a:r>
              <a:rPr lang="en-US" altLang="zh-CN" baseline="-25000" smtClean="0">
                <a:solidFill>
                  <a:srgbClr val="A50021"/>
                </a:solidFill>
                <a:latin typeface="楷体_GB2312" pitchFamily="49" charset="-122"/>
              </a:rPr>
              <a:t>3</a:t>
            </a:r>
            <a:r>
              <a:rPr lang="en-US" altLang="zh-CN" smtClean="0">
                <a:solidFill>
                  <a:srgbClr val="A50021"/>
                </a:solidFill>
                <a:latin typeface="楷体_GB2312" pitchFamily="49" charset="-122"/>
              </a:rPr>
              <a:t> = 753</a:t>
            </a:r>
            <a:r>
              <a:rPr lang="en-US" altLang="zh-CN" baseline="30000" smtClean="0">
                <a:solidFill>
                  <a:srgbClr val="A50021"/>
                </a:solidFill>
                <a:latin typeface="楷体_GB2312" pitchFamily="49" charset="-122"/>
              </a:rPr>
              <a:t>1019</a:t>
            </a:r>
            <a:r>
              <a:rPr lang="en-US" altLang="zh-CN" smtClean="0">
                <a:solidFill>
                  <a:srgbClr val="A50021"/>
                </a:solidFill>
                <a:latin typeface="楷体_GB2312" pitchFamily="49" charset="-122"/>
              </a:rPr>
              <a:t> mod 3337 = 2210</a:t>
            </a:r>
            <a:endParaRPr lang="en-US" altLang="zh-CN" baseline="-25000" smtClean="0">
              <a:solidFill>
                <a:srgbClr val="A50021"/>
              </a:solidFill>
              <a:latin typeface="楷体_GB2312" pitchFamily="49" charset="-122"/>
            </a:endParaRPr>
          </a:p>
        </p:txBody>
      </p:sp>
    </p:spTree>
    <p:extLst>
      <p:ext uri="{BB962C8B-B14F-4D97-AF65-F5344CB8AC3E}">
        <p14:creationId xmlns:p14="http://schemas.microsoft.com/office/powerpoint/2010/main" val="307973864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latin typeface="楷体_GB2312" pitchFamily="49" charset="-122"/>
              </a:rPr>
              <a:t>RSA</a:t>
            </a:r>
            <a:r>
              <a:rPr lang="zh-CN" altLang="en-US" smtClean="0">
                <a:latin typeface="楷体_GB2312" pitchFamily="49" charset="-122"/>
              </a:rPr>
              <a:t>算法的复杂度</a:t>
            </a:r>
            <a:endParaRPr lang="zh-CN" altLang="en-US"/>
          </a:p>
        </p:txBody>
      </p:sp>
      <p:sp>
        <p:nvSpPr>
          <p:cNvPr id="3" name="内容占位符 2"/>
          <p:cNvSpPr>
            <a:spLocks noGrp="1"/>
          </p:cNvSpPr>
          <p:nvPr>
            <p:ph idx="1"/>
          </p:nvPr>
        </p:nvSpPr>
        <p:spPr>
          <a:xfrm>
            <a:off x="457200" y="1600200"/>
            <a:ext cx="8229600" cy="4972072"/>
          </a:xfrm>
        </p:spPr>
        <p:txBody>
          <a:bodyPr>
            <a:normAutofit fontScale="92500" lnSpcReduction="20000"/>
          </a:bodyPr>
          <a:lstStyle/>
          <a:p>
            <a:r>
              <a:rPr lang="en-US" altLang="zh-CN" dirty="0" smtClean="0"/>
              <a:t>RSA</a:t>
            </a:r>
            <a:r>
              <a:rPr lang="zh-CN" altLang="en-US" dirty="0" smtClean="0"/>
              <a:t>算法中，算法的复杂度和模数</a:t>
            </a:r>
            <a:r>
              <a:rPr lang="en-US" altLang="zh-CN" dirty="0" smtClean="0"/>
              <a:t>n</a:t>
            </a:r>
            <a:r>
              <a:rPr lang="zh-CN" altLang="en-US" dirty="0" smtClean="0"/>
              <a:t>的长度有直接的关系。假设</a:t>
            </a:r>
            <a:r>
              <a:rPr lang="en-US" altLang="zh-CN" dirty="0" smtClean="0"/>
              <a:t>n</a:t>
            </a:r>
            <a:r>
              <a:rPr lang="zh-CN" altLang="en-US" dirty="0" smtClean="0"/>
              <a:t>的长度为</a:t>
            </a:r>
            <a:r>
              <a:rPr lang="en-US" altLang="zh-CN" dirty="0" smtClean="0"/>
              <a:t>k(</a:t>
            </a:r>
            <a:r>
              <a:rPr lang="zh-CN" altLang="en-US" dirty="0" smtClean="0"/>
              <a:t>比特</a:t>
            </a:r>
            <a:r>
              <a:rPr lang="en-US" altLang="zh-CN" dirty="0" smtClean="0"/>
              <a:t>)</a:t>
            </a:r>
            <a:r>
              <a:rPr lang="zh-CN" altLang="en-US" dirty="0" smtClean="0"/>
              <a:t>，相关模运算的时间复杂度为：</a:t>
            </a:r>
            <a:endParaRPr lang="en-US" altLang="zh-CN" dirty="0" smtClean="0"/>
          </a:p>
          <a:p>
            <a:pPr lvl="1"/>
            <a:r>
              <a:rPr lang="en-US" altLang="zh-CN" dirty="0" smtClean="0"/>
              <a:t>(</a:t>
            </a:r>
            <a:r>
              <a:rPr lang="en-US" altLang="zh-CN" dirty="0" err="1" smtClean="0"/>
              <a:t>a±b</a:t>
            </a:r>
            <a:r>
              <a:rPr lang="en-US" altLang="zh-CN" dirty="0" smtClean="0"/>
              <a:t>) mod n</a:t>
            </a:r>
            <a:r>
              <a:rPr lang="zh-CN" altLang="en-US" dirty="0" smtClean="0"/>
              <a:t>，时间复杂度为</a:t>
            </a:r>
            <a:r>
              <a:rPr lang="en-US" altLang="zh-CN" dirty="0" smtClean="0"/>
              <a:t>O(k)</a:t>
            </a:r>
          </a:p>
          <a:p>
            <a:pPr lvl="1"/>
            <a:r>
              <a:rPr lang="en-US" altLang="zh-CN" dirty="0" smtClean="0"/>
              <a:t>(</a:t>
            </a:r>
            <a:r>
              <a:rPr lang="en-US" altLang="zh-CN" dirty="0" err="1" smtClean="0"/>
              <a:t>a×b</a:t>
            </a:r>
            <a:r>
              <a:rPr lang="en-US" altLang="zh-CN" dirty="0" smtClean="0"/>
              <a:t>) mod n</a:t>
            </a:r>
            <a:r>
              <a:rPr lang="zh-CN" altLang="en-US" dirty="0" smtClean="0"/>
              <a:t>，时间复杂度为</a:t>
            </a:r>
            <a:r>
              <a:rPr lang="en-US" altLang="zh-CN" dirty="0" smtClean="0"/>
              <a:t>O(k</a:t>
            </a:r>
            <a:r>
              <a:rPr lang="en-US" altLang="zh-CN" baseline="30000" dirty="0" smtClean="0"/>
              <a:t>2</a:t>
            </a:r>
            <a:r>
              <a:rPr lang="en-US" altLang="zh-CN" dirty="0" smtClean="0"/>
              <a:t>)</a:t>
            </a:r>
          </a:p>
          <a:p>
            <a:pPr lvl="1"/>
            <a:r>
              <a:rPr lang="en-US" altLang="zh-CN" dirty="0" smtClean="0"/>
              <a:t>a</a:t>
            </a:r>
            <a:r>
              <a:rPr lang="en-US" altLang="zh-CN" baseline="30000" dirty="0" smtClean="0"/>
              <a:t>-1</a:t>
            </a:r>
            <a:r>
              <a:rPr lang="en-US" altLang="zh-CN" dirty="0" smtClean="0"/>
              <a:t> mod n</a:t>
            </a:r>
            <a:r>
              <a:rPr lang="zh-CN" altLang="en-US" dirty="0" smtClean="0"/>
              <a:t>，时间复杂度为</a:t>
            </a:r>
            <a:r>
              <a:rPr lang="en-US" altLang="zh-CN" dirty="0" smtClean="0"/>
              <a:t>O(k</a:t>
            </a:r>
            <a:r>
              <a:rPr lang="en-US" altLang="zh-CN" baseline="30000" dirty="0" smtClean="0"/>
              <a:t>3</a:t>
            </a:r>
            <a:r>
              <a:rPr lang="en-US" altLang="zh-CN" dirty="0" smtClean="0"/>
              <a:t>)</a:t>
            </a:r>
          </a:p>
          <a:p>
            <a:pPr lvl="1"/>
            <a:r>
              <a:rPr lang="en-US" altLang="zh-CN" dirty="0" err="1" smtClean="0"/>
              <a:t>a</a:t>
            </a:r>
            <a:r>
              <a:rPr lang="en-US" altLang="zh-CN" baseline="30000" dirty="0" err="1" smtClean="0"/>
              <a:t>b</a:t>
            </a:r>
            <a:r>
              <a:rPr lang="en-US" altLang="zh-CN" dirty="0" smtClean="0"/>
              <a:t> mod n</a:t>
            </a:r>
            <a:r>
              <a:rPr lang="zh-CN" altLang="en-US" dirty="0" smtClean="0"/>
              <a:t>，时间复杂度为</a:t>
            </a:r>
            <a:r>
              <a:rPr lang="en-US" altLang="zh-CN" dirty="0" smtClean="0"/>
              <a:t>O(k</a:t>
            </a:r>
            <a:r>
              <a:rPr lang="en-US" altLang="zh-CN" baseline="30000" dirty="0" smtClean="0"/>
              <a:t>2</a:t>
            </a:r>
            <a:r>
              <a:rPr lang="en-US" altLang="zh-CN" dirty="0" smtClean="0"/>
              <a:t>×logb)</a:t>
            </a:r>
          </a:p>
          <a:p>
            <a:r>
              <a:rPr lang="zh-CN" altLang="en-US" dirty="0" smtClean="0"/>
              <a:t>确定了公私钥以后，</a:t>
            </a:r>
            <a:r>
              <a:rPr lang="en-US" altLang="zh-CN" dirty="0" smtClean="0"/>
              <a:t>RSA</a:t>
            </a:r>
            <a:r>
              <a:rPr lang="zh-CN" altLang="en-US" dirty="0" smtClean="0"/>
              <a:t>加解密主要的工作量是计算模指数</a:t>
            </a:r>
            <a:r>
              <a:rPr lang="en-US" altLang="zh-CN" dirty="0" err="1" smtClean="0"/>
              <a:t>a</a:t>
            </a:r>
            <a:r>
              <a:rPr lang="en-US" altLang="zh-CN" baseline="30000" dirty="0" err="1" smtClean="0"/>
              <a:t>b</a:t>
            </a:r>
            <a:r>
              <a:rPr lang="en-US" altLang="zh-CN" baseline="30000" dirty="0" smtClean="0"/>
              <a:t> </a:t>
            </a:r>
            <a:r>
              <a:rPr lang="en-US" altLang="zh-CN" dirty="0" smtClean="0"/>
              <a:t>mod n</a:t>
            </a:r>
            <a:r>
              <a:rPr lang="zh-CN" altLang="en-US" dirty="0" smtClean="0"/>
              <a:t>，提高其计算效率能显著加快算法的运算速度。平方</a:t>
            </a:r>
            <a:r>
              <a:rPr lang="en-US" altLang="zh-CN" dirty="0" smtClean="0"/>
              <a:t>-</a:t>
            </a:r>
            <a:r>
              <a:rPr lang="zh-CN" altLang="en-US" dirty="0" smtClean="0"/>
              <a:t>乘算法是已知的最优模指数求解方法</a:t>
            </a:r>
            <a:endParaRPr lang="en-US" altLang="zh-CN" dirty="0" smtClean="0"/>
          </a:p>
          <a:p>
            <a:r>
              <a:rPr lang="zh-CN" altLang="en-US" dirty="0" smtClean="0"/>
              <a:t>利用中国剩余定理加速</a:t>
            </a:r>
            <a:r>
              <a:rPr lang="en-US" altLang="zh-CN" dirty="0" smtClean="0"/>
              <a:t>RSA</a:t>
            </a:r>
            <a:r>
              <a:rPr lang="zh-CN" altLang="en-US" dirty="0" smtClean="0"/>
              <a:t>解密</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4953027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平方</a:t>
            </a:r>
            <a:r>
              <a:rPr lang="en-US" altLang="zh-CN" smtClean="0"/>
              <a:t>-</a:t>
            </a:r>
            <a:r>
              <a:rPr lang="zh-CN" altLang="en-US" smtClean="0"/>
              <a:t>乘算法计算模指数</a:t>
            </a:r>
            <a:endParaRPr lang="zh-CN" altLang="en-US"/>
          </a:p>
        </p:txBody>
      </p:sp>
      <p:sp>
        <p:nvSpPr>
          <p:cNvPr id="3" name="内容占位符 2"/>
          <p:cNvSpPr>
            <a:spLocks noGrp="1"/>
          </p:cNvSpPr>
          <p:nvPr>
            <p:ph idx="1"/>
          </p:nvPr>
        </p:nvSpPr>
        <p:spPr>
          <a:xfrm>
            <a:off x="457200" y="1600200"/>
            <a:ext cx="8229600" cy="4349080"/>
          </a:xfrm>
        </p:spPr>
        <p:txBody>
          <a:bodyPr>
            <a:noAutofit/>
          </a:bodyPr>
          <a:lstStyle/>
          <a:p>
            <a:r>
              <a:rPr lang="zh-CN" altLang="en-US" smtClean="0"/>
              <a:t>平方</a:t>
            </a:r>
            <a:r>
              <a:rPr lang="en-US" altLang="zh-CN" smtClean="0"/>
              <a:t>-</a:t>
            </a:r>
            <a:r>
              <a:rPr lang="zh-CN" altLang="en-US" smtClean="0"/>
              <a:t>乘算法</a:t>
            </a:r>
            <a:endParaRPr lang="en-US" altLang="zh-CN" smtClean="0"/>
          </a:p>
          <a:p>
            <a:r>
              <a:rPr lang="zh-CN" altLang="en-US" smtClean="0"/>
              <a:t>计算</a:t>
            </a:r>
            <a:r>
              <a:rPr lang="en-US" altLang="zh-CN" smtClean="0"/>
              <a:t>a</a:t>
            </a:r>
            <a:r>
              <a:rPr lang="en-US" altLang="zh-CN" baseline="30000" smtClean="0"/>
              <a:t>b</a:t>
            </a:r>
            <a:r>
              <a:rPr lang="en-US" altLang="zh-CN" smtClean="0"/>
              <a:t> mod n</a:t>
            </a:r>
            <a:r>
              <a:rPr lang="zh-CN" altLang="en-US" smtClean="0"/>
              <a:t>，首先将</a:t>
            </a:r>
            <a:r>
              <a:rPr lang="en-US" altLang="zh-CN" smtClean="0"/>
              <a:t>b</a:t>
            </a:r>
            <a:r>
              <a:rPr lang="zh-CN" altLang="en-US" smtClean="0"/>
              <a:t>表示成二进制形式</a:t>
            </a:r>
            <a:r>
              <a:rPr lang="en-US" altLang="zh-CN" smtClean="0"/>
              <a:t>b</a:t>
            </a:r>
            <a:r>
              <a:rPr lang="en-US" altLang="zh-CN" baseline="-25000" smtClean="0"/>
              <a:t>l-1</a:t>
            </a:r>
            <a:r>
              <a:rPr lang="en-US" altLang="zh-CN" smtClean="0"/>
              <a:t>b</a:t>
            </a:r>
            <a:r>
              <a:rPr lang="en-US" altLang="zh-CN" baseline="-25000" smtClean="0"/>
              <a:t>l-2</a:t>
            </a:r>
            <a:r>
              <a:rPr lang="en-US" altLang="zh-CN" smtClean="0"/>
              <a:t>...b</a:t>
            </a:r>
            <a:r>
              <a:rPr lang="en-US" altLang="zh-CN" baseline="-25000" smtClean="0"/>
              <a:t>1</a:t>
            </a:r>
            <a:r>
              <a:rPr lang="en-US" altLang="zh-CN" smtClean="0"/>
              <a:t>b</a:t>
            </a:r>
            <a:r>
              <a:rPr lang="en-US" altLang="zh-CN" baseline="-25000" smtClean="0"/>
              <a:t>0</a:t>
            </a:r>
            <a:r>
              <a:rPr lang="zh-CN" altLang="en-US" smtClean="0"/>
              <a:t>，长度为</a:t>
            </a:r>
            <a:r>
              <a:rPr lang="en-US" altLang="zh-CN" smtClean="0"/>
              <a:t>l</a:t>
            </a:r>
            <a:r>
              <a:rPr lang="zh-CN" altLang="en-US" smtClean="0"/>
              <a:t>，</a:t>
            </a:r>
            <a:r>
              <a:rPr lang="en-US" altLang="zh-CN" smtClean="0"/>
              <a:t>b</a:t>
            </a:r>
            <a:r>
              <a:rPr lang="en-US" altLang="zh-CN" baseline="-25000" smtClean="0"/>
              <a:t>l-1</a:t>
            </a:r>
            <a:r>
              <a:rPr lang="en-US" altLang="zh-CN" smtClean="0"/>
              <a:t>=1</a:t>
            </a:r>
            <a:r>
              <a:rPr lang="zh-CN" altLang="en-US" smtClean="0"/>
              <a:t>，有</a:t>
            </a:r>
            <a:endParaRPr lang="en-US" altLang="zh-CN" smtClean="0"/>
          </a:p>
          <a:p>
            <a:endParaRPr lang="en-US" altLang="zh-CN" smtClean="0"/>
          </a:p>
          <a:p>
            <a:endParaRPr lang="en-US" altLang="zh-CN" smtClean="0"/>
          </a:p>
        </p:txBody>
      </p:sp>
      <p:graphicFrame>
        <p:nvGraphicFramePr>
          <p:cNvPr id="4" name="对象 3"/>
          <p:cNvGraphicFramePr>
            <a:graphicFrameLocks noChangeAspect="1"/>
          </p:cNvGraphicFramePr>
          <p:nvPr/>
        </p:nvGraphicFramePr>
        <p:xfrm>
          <a:off x="2123728" y="3284984"/>
          <a:ext cx="5184576" cy="1302421"/>
        </p:xfrm>
        <a:graphic>
          <a:graphicData uri="http://schemas.openxmlformats.org/presentationml/2006/ole">
            <mc:AlternateContent xmlns:mc="http://schemas.openxmlformats.org/markup-compatibility/2006">
              <mc:Choice xmlns:v="urn:schemas-microsoft-com:vml" Requires="v">
                <p:oleObj spid="_x0000_s29716" name="Equation" r:id="rId3" imgW="1574640" imgH="444240" progId="Equation.DSMT4">
                  <p:embed/>
                </p:oleObj>
              </mc:Choice>
              <mc:Fallback>
                <p:oleObj name="Equation" r:id="rId3" imgW="157464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284984"/>
                        <a:ext cx="5184576" cy="1302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8422213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平方</a:t>
            </a:r>
            <a:r>
              <a:rPr lang="en-US" altLang="zh-CN" smtClean="0"/>
              <a:t>-</a:t>
            </a:r>
            <a:r>
              <a:rPr lang="zh-CN" altLang="en-US" smtClean="0"/>
              <a:t>乘算法计算模指数</a:t>
            </a:r>
            <a:endParaRPr lang="zh-CN" altLang="en-US"/>
          </a:p>
        </p:txBody>
      </p:sp>
      <p:sp>
        <p:nvSpPr>
          <p:cNvPr id="3" name="内容占位符 2"/>
          <p:cNvSpPr>
            <a:spLocks noGrp="1"/>
          </p:cNvSpPr>
          <p:nvPr>
            <p:ph idx="1"/>
          </p:nvPr>
        </p:nvSpPr>
        <p:spPr>
          <a:xfrm>
            <a:off x="457200" y="1600200"/>
            <a:ext cx="8229600" cy="4925144"/>
          </a:xfrm>
        </p:spPr>
        <p:txBody>
          <a:bodyPr>
            <a:noAutofit/>
          </a:bodyPr>
          <a:lstStyle/>
          <a:p>
            <a:r>
              <a:rPr lang="zh-CN" altLang="en-US" smtClean="0"/>
              <a:t>平方</a:t>
            </a:r>
            <a:r>
              <a:rPr lang="en-US" altLang="zh-CN" smtClean="0"/>
              <a:t>-</a:t>
            </a:r>
            <a:r>
              <a:rPr lang="zh-CN" altLang="en-US" smtClean="0"/>
              <a:t>乘算法 </a:t>
            </a:r>
            <a:r>
              <a:rPr lang="en-US" altLang="zh-CN" smtClean="0"/>
              <a:t>Square-Multiply(a, b, n)</a:t>
            </a:r>
          </a:p>
          <a:p>
            <a:pPr lvl="1"/>
            <a:r>
              <a:rPr lang="en-US" altLang="zh-CN" smtClean="0"/>
              <a:t>z=1</a:t>
            </a:r>
          </a:p>
          <a:p>
            <a:pPr lvl="1"/>
            <a:r>
              <a:rPr lang="en-US" altLang="zh-CN" smtClean="0"/>
              <a:t>for i=l-1 downto 0 {</a:t>
            </a:r>
          </a:p>
          <a:p>
            <a:pPr lvl="1">
              <a:buNone/>
            </a:pPr>
            <a:r>
              <a:rPr lang="en-US" altLang="zh-CN" smtClean="0"/>
              <a:t>		    z = z</a:t>
            </a:r>
            <a:r>
              <a:rPr lang="en-US" altLang="zh-CN" baseline="30000" smtClean="0"/>
              <a:t>2</a:t>
            </a:r>
            <a:r>
              <a:rPr lang="en-US" altLang="zh-CN" smtClean="0"/>
              <a:t> mod n</a:t>
            </a:r>
          </a:p>
          <a:p>
            <a:pPr lvl="1">
              <a:buNone/>
            </a:pPr>
            <a:r>
              <a:rPr lang="en-US" altLang="zh-CN" smtClean="0"/>
              <a:t>		    if  b</a:t>
            </a:r>
            <a:r>
              <a:rPr lang="en-US" altLang="zh-CN" baseline="-25000" smtClean="0"/>
              <a:t>i</a:t>
            </a:r>
            <a:r>
              <a:rPr lang="en-US" altLang="zh-CN" smtClean="0"/>
              <a:t>=1 {</a:t>
            </a:r>
          </a:p>
          <a:p>
            <a:pPr lvl="1">
              <a:buNone/>
            </a:pPr>
            <a:r>
              <a:rPr lang="en-US" altLang="zh-CN" smtClean="0"/>
              <a:t>			z = (z×a) mod n</a:t>
            </a:r>
          </a:p>
          <a:p>
            <a:pPr lvl="1">
              <a:buNone/>
            </a:pPr>
            <a:r>
              <a:rPr lang="en-US" altLang="zh-CN" smtClean="0"/>
              <a:t>		    }</a:t>
            </a:r>
          </a:p>
          <a:p>
            <a:pPr lvl="1"/>
            <a:r>
              <a:rPr lang="en-US" altLang="zh-CN" smtClean="0"/>
              <a:t>}</a:t>
            </a:r>
          </a:p>
          <a:p>
            <a:pPr lvl="1"/>
            <a:r>
              <a:rPr lang="en-US" altLang="zh-CN" smtClean="0"/>
              <a:t>return z</a:t>
            </a:r>
          </a:p>
        </p:txBody>
      </p:sp>
    </p:spTree>
    <p:extLst>
      <p:ext uri="{BB962C8B-B14F-4D97-AF65-F5344CB8AC3E}">
        <p14:creationId xmlns:p14="http://schemas.microsoft.com/office/powerpoint/2010/main" val="142679429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平方</a:t>
            </a:r>
            <a:r>
              <a:rPr lang="en-US" altLang="zh-CN" smtClean="0"/>
              <a:t>-</a:t>
            </a:r>
            <a:r>
              <a:rPr lang="zh-CN" altLang="en-US" smtClean="0"/>
              <a:t>乘算法示例</a:t>
            </a:r>
            <a:endParaRPr lang="zh-CN" altLang="en-US"/>
          </a:p>
        </p:txBody>
      </p:sp>
      <p:sp>
        <p:nvSpPr>
          <p:cNvPr id="3" name="内容占位符 2"/>
          <p:cNvSpPr>
            <a:spLocks noGrp="1"/>
          </p:cNvSpPr>
          <p:nvPr>
            <p:ph idx="1"/>
          </p:nvPr>
        </p:nvSpPr>
        <p:spPr/>
        <p:txBody>
          <a:bodyPr/>
          <a:lstStyle/>
          <a:p>
            <a:r>
              <a:rPr lang="zh-CN" altLang="en-US" smtClean="0"/>
              <a:t>试用平方</a:t>
            </a:r>
            <a:r>
              <a:rPr lang="en-US" altLang="zh-CN" smtClean="0"/>
              <a:t>-</a:t>
            </a:r>
            <a:r>
              <a:rPr lang="zh-CN" altLang="en-US" smtClean="0"/>
              <a:t>乘算法计算</a:t>
            </a:r>
            <a:r>
              <a:rPr lang="en-US" altLang="zh-CN" smtClean="0"/>
              <a:t>9726</a:t>
            </a:r>
            <a:r>
              <a:rPr lang="en-US" altLang="zh-CN" baseline="30000" smtClean="0"/>
              <a:t>3533</a:t>
            </a:r>
            <a:r>
              <a:rPr lang="en-US" altLang="zh-CN" smtClean="0"/>
              <a:t> mod 11413</a:t>
            </a:r>
          </a:p>
          <a:p>
            <a:r>
              <a:rPr lang="en-US" altLang="zh-CN" smtClean="0"/>
              <a:t>b=3533</a:t>
            </a:r>
            <a:r>
              <a:rPr lang="zh-CN" altLang="en-US" smtClean="0"/>
              <a:t>，二进制为</a:t>
            </a:r>
            <a:r>
              <a:rPr lang="en-US" altLang="zh-CN" smtClean="0"/>
              <a:t>110111001101(12</a:t>
            </a:r>
            <a:r>
              <a:rPr lang="zh-CN" altLang="en-US" smtClean="0"/>
              <a:t>位</a:t>
            </a:r>
            <a:r>
              <a:rPr lang="en-US" altLang="zh-CN" smtClean="0"/>
              <a:t>)</a:t>
            </a:r>
          </a:p>
          <a:p>
            <a:r>
              <a:rPr lang="zh-CN" altLang="en-US" smtClean="0"/>
              <a:t>计算过程列表如下</a:t>
            </a:r>
            <a:endParaRPr lang="zh-CN" altLang="en-US"/>
          </a:p>
        </p:txBody>
      </p:sp>
      <p:graphicFrame>
        <p:nvGraphicFramePr>
          <p:cNvPr id="4" name="表格 3"/>
          <p:cNvGraphicFramePr>
            <a:graphicFrameLocks noGrp="1"/>
          </p:cNvGraphicFramePr>
          <p:nvPr/>
        </p:nvGraphicFramePr>
        <p:xfrm>
          <a:off x="323528" y="3573016"/>
          <a:ext cx="8496943" cy="1656183"/>
        </p:xfrm>
        <a:graphic>
          <a:graphicData uri="http://schemas.openxmlformats.org/drawingml/2006/table">
            <a:tbl>
              <a:tblPr firstRow="1" bandRow="1">
                <a:tableStyleId>{5940675A-B579-460E-94D1-54222C63F5DA}</a:tableStyleId>
              </a:tblPr>
              <a:tblGrid>
                <a:gridCol w="653611"/>
                <a:gridCol w="653611"/>
                <a:gridCol w="653611"/>
                <a:gridCol w="653611"/>
                <a:gridCol w="653611"/>
                <a:gridCol w="653611"/>
                <a:gridCol w="653611"/>
                <a:gridCol w="653611"/>
                <a:gridCol w="653611"/>
                <a:gridCol w="653611"/>
                <a:gridCol w="653611"/>
                <a:gridCol w="653611"/>
                <a:gridCol w="653611"/>
              </a:tblGrid>
              <a:tr h="552061">
                <a:tc>
                  <a:txBody>
                    <a:bodyPr/>
                    <a:lstStyle/>
                    <a:p>
                      <a:r>
                        <a:rPr lang="en-US" altLang="zh-CN" sz="1600" smtClean="0"/>
                        <a:t>i</a:t>
                      </a:r>
                      <a:endParaRPr lang="zh-CN" altLang="en-US" sz="1600"/>
                    </a:p>
                  </a:txBody>
                  <a:tcPr marL="0" marR="0" anchor="ctr" anchorCtr="1"/>
                </a:tc>
                <a:tc>
                  <a:txBody>
                    <a:bodyPr/>
                    <a:lstStyle/>
                    <a:p>
                      <a:r>
                        <a:rPr lang="en-US" altLang="zh-CN" sz="1600" smtClean="0"/>
                        <a:t>11</a:t>
                      </a:r>
                      <a:endParaRPr lang="zh-CN" altLang="en-US" sz="1600"/>
                    </a:p>
                  </a:txBody>
                  <a:tcPr marL="0" marR="0" anchor="ctr" anchorCtr="1"/>
                </a:tc>
                <a:tc>
                  <a:txBody>
                    <a:bodyPr/>
                    <a:lstStyle/>
                    <a:p>
                      <a:r>
                        <a:rPr lang="en-US" altLang="zh-CN" sz="1600" smtClean="0"/>
                        <a:t>10</a:t>
                      </a:r>
                      <a:endParaRPr lang="zh-CN" altLang="en-US" sz="1600"/>
                    </a:p>
                  </a:txBody>
                  <a:tcPr marL="0" marR="0" anchor="ctr" anchorCtr="1"/>
                </a:tc>
                <a:tc>
                  <a:txBody>
                    <a:bodyPr/>
                    <a:lstStyle/>
                    <a:p>
                      <a:r>
                        <a:rPr lang="en-US" altLang="zh-CN" sz="1600" smtClean="0"/>
                        <a:t>9</a:t>
                      </a:r>
                      <a:endParaRPr lang="zh-CN" altLang="en-US" sz="1600"/>
                    </a:p>
                  </a:txBody>
                  <a:tcPr marL="0" marR="0" anchor="ctr" anchorCtr="1"/>
                </a:tc>
                <a:tc>
                  <a:txBody>
                    <a:bodyPr/>
                    <a:lstStyle/>
                    <a:p>
                      <a:r>
                        <a:rPr lang="en-US" altLang="zh-CN" sz="1600" smtClean="0"/>
                        <a:t>8</a:t>
                      </a:r>
                      <a:endParaRPr lang="zh-CN" altLang="en-US" sz="1600"/>
                    </a:p>
                  </a:txBody>
                  <a:tcPr marL="0" marR="0" anchor="ctr" anchorCtr="1"/>
                </a:tc>
                <a:tc>
                  <a:txBody>
                    <a:bodyPr/>
                    <a:lstStyle/>
                    <a:p>
                      <a:r>
                        <a:rPr lang="en-US" altLang="zh-CN" sz="1600" smtClean="0"/>
                        <a:t>7</a:t>
                      </a:r>
                      <a:endParaRPr lang="zh-CN" altLang="en-US" sz="1600"/>
                    </a:p>
                  </a:txBody>
                  <a:tcPr marL="0" marR="0" anchor="ctr" anchorCtr="1"/>
                </a:tc>
                <a:tc>
                  <a:txBody>
                    <a:bodyPr/>
                    <a:lstStyle/>
                    <a:p>
                      <a:r>
                        <a:rPr lang="en-US" altLang="zh-CN" sz="1600" smtClean="0"/>
                        <a:t>6</a:t>
                      </a:r>
                      <a:endParaRPr lang="zh-CN" altLang="en-US" sz="1600"/>
                    </a:p>
                  </a:txBody>
                  <a:tcPr marL="0" marR="0" anchor="ctr" anchorCtr="1"/>
                </a:tc>
                <a:tc>
                  <a:txBody>
                    <a:bodyPr/>
                    <a:lstStyle/>
                    <a:p>
                      <a:r>
                        <a:rPr lang="en-US" altLang="zh-CN" sz="1600" smtClean="0"/>
                        <a:t>5</a:t>
                      </a:r>
                      <a:endParaRPr lang="zh-CN" altLang="en-US" sz="1600"/>
                    </a:p>
                  </a:txBody>
                  <a:tcPr marL="0" marR="0" anchor="ctr" anchorCtr="1"/>
                </a:tc>
                <a:tc>
                  <a:txBody>
                    <a:bodyPr/>
                    <a:lstStyle/>
                    <a:p>
                      <a:r>
                        <a:rPr lang="en-US" altLang="zh-CN" sz="1600" smtClean="0"/>
                        <a:t>4</a:t>
                      </a:r>
                      <a:endParaRPr lang="zh-CN" altLang="en-US" sz="1600"/>
                    </a:p>
                  </a:txBody>
                  <a:tcPr marL="0" marR="0" anchor="ctr" anchorCtr="1"/>
                </a:tc>
                <a:tc>
                  <a:txBody>
                    <a:bodyPr/>
                    <a:lstStyle/>
                    <a:p>
                      <a:r>
                        <a:rPr lang="en-US" altLang="zh-CN" sz="1600" smtClean="0"/>
                        <a:t>3</a:t>
                      </a:r>
                      <a:endParaRPr lang="zh-CN" altLang="en-US" sz="1600"/>
                    </a:p>
                  </a:txBody>
                  <a:tcPr marL="0" marR="0" anchor="ctr" anchorCtr="1"/>
                </a:tc>
                <a:tc>
                  <a:txBody>
                    <a:bodyPr/>
                    <a:lstStyle/>
                    <a:p>
                      <a:r>
                        <a:rPr lang="en-US" altLang="zh-CN" sz="1600" smtClean="0"/>
                        <a:t>2</a:t>
                      </a:r>
                      <a:endParaRPr lang="zh-CN" altLang="en-US" sz="1600"/>
                    </a:p>
                  </a:txBody>
                  <a:tcPr marL="0" marR="0" anchor="ctr" anchorCtr="1"/>
                </a:tc>
                <a:tc>
                  <a:txBody>
                    <a:bodyPr/>
                    <a:lstStyle/>
                    <a:p>
                      <a:r>
                        <a:rPr lang="en-US" altLang="zh-CN" sz="1600" smtClean="0"/>
                        <a:t>1</a:t>
                      </a:r>
                      <a:endParaRPr lang="zh-CN" altLang="en-US" sz="1600"/>
                    </a:p>
                  </a:txBody>
                  <a:tcPr marL="0" marR="0" anchor="ctr" anchorCtr="1"/>
                </a:tc>
                <a:tc>
                  <a:txBody>
                    <a:bodyPr/>
                    <a:lstStyle/>
                    <a:p>
                      <a:r>
                        <a:rPr lang="en-US" altLang="zh-CN" sz="1600" smtClean="0"/>
                        <a:t>0</a:t>
                      </a:r>
                      <a:endParaRPr lang="zh-CN" altLang="en-US" sz="1600"/>
                    </a:p>
                  </a:txBody>
                  <a:tcPr marL="0" marR="0" anchor="ctr" anchorCtr="1"/>
                </a:tc>
              </a:tr>
              <a:tr h="552061">
                <a:tc>
                  <a:txBody>
                    <a:bodyPr/>
                    <a:lstStyle/>
                    <a:p>
                      <a:r>
                        <a:rPr lang="en-US" altLang="zh-CN" sz="1600" smtClean="0"/>
                        <a:t>b</a:t>
                      </a:r>
                      <a:r>
                        <a:rPr lang="en-US" altLang="zh-CN" sz="1600" baseline="-25000" smtClean="0"/>
                        <a:t>i</a:t>
                      </a:r>
                      <a:endParaRPr lang="zh-CN" altLang="en-US" sz="1600" baseline="-25000"/>
                    </a:p>
                  </a:txBody>
                  <a:tcPr marL="0" marR="0" anchor="ctr" anchorCtr="1"/>
                </a:tc>
                <a:tc>
                  <a:txBody>
                    <a:bodyPr/>
                    <a:lstStyle/>
                    <a:p>
                      <a:r>
                        <a:rPr lang="en-US" altLang="zh-CN" sz="1600" smtClean="0"/>
                        <a:t>1</a:t>
                      </a:r>
                      <a:endParaRPr lang="zh-CN" altLang="en-US" sz="1600"/>
                    </a:p>
                  </a:txBody>
                  <a:tcPr marL="0" marR="0" anchor="ctr" anchorCtr="1"/>
                </a:tc>
                <a:tc>
                  <a:txBody>
                    <a:bodyPr/>
                    <a:lstStyle/>
                    <a:p>
                      <a:r>
                        <a:rPr lang="en-US" altLang="zh-CN" sz="1600" smtClean="0"/>
                        <a:t>1</a:t>
                      </a:r>
                      <a:endParaRPr lang="zh-CN" altLang="en-US" sz="1600"/>
                    </a:p>
                  </a:txBody>
                  <a:tcPr marL="0" marR="0" anchor="ctr" anchorCtr="1"/>
                </a:tc>
                <a:tc>
                  <a:txBody>
                    <a:bodyPr/>
                    <a:lstStyle/>
                    <a:p>
                      <a:r>
                        <a:rPr lang="en-US" altLang="zh-CN" sz="1600" smtClean="0"/>
                        <a:t>0</a:t>
                      </a:r>
                      <a:endParaRPr lang="zh-CN" altLang="en-US" sz="1600"/>
                    </a:p>
                  </a:txBody>
                  <a:tcPr marL="0" marR="0" anchor="ctr" anchorCtr="1"/>
                </a:tc>
                <a:tc>
                  <a:txBody>
                    <a:bodyPr/>
                    <a:lstStyle/>
                    <a:p>
                      <a:r>
                        <a:rPr lang="en-US" altLang="zh-CN" sz="1600" smtClean="0"/>
                        <a:t>1</a:t>
                      </a:r>
                      <a:endParaRPr lang="zh-CN" altLang="en-US" sz="1600"/>
                    </a:p>
                  </a:txBody>
                  <a:tcPr marL="0" marR="0" anchor="ctr" anchorCtr="1"/>
                </a:tc>
                <a:tc>
                  <a:txBody>
                    <a:bodyPr/>
                    <a:lstStyle/>
                    <a:p>
                      <a:r>
                        <a:rPr lang="en-US" altLang="zh-CN" sz="1600" smtClean="0"/>
                        <a:t>1</a:t>
                      </a:r>
                      <a:endParaRPr lang="zh-CN" altLang="en-US" sz="1600"/>
                    </a:p>
                  </a:txBody>
                  <a:tcPr marL="0" marR="0" anchor="ctr" anchorCtr="1"/>
                </a:tc>
                <a:tc>
                  <a:txBody>
                    <a:bodyPr/>
                    <a:lstStyle/>
                    <a:p>
                      <a:r>
                        <a:rPr lang="en-US" altLang="zh-CN" sz="1600" smtClean="0"/>
                        <a:t>1</a:t>
                      </a:r>
                      <a:endParaRPr lang="zh-CN" altLang="en-US" sz="1600"/>
                    </a:p>
                  </a:txBody>
                  <a:tcPr marL="0" marR="0" anchor="ctr" anchorCtr="1"/>
                </a:tc>
                <a:tc>
                  <a:txBody>
                    <a:bodyPr/>
                    <a:lstStyle/>
                    <a:p>
                      <a:r>
                        <a:rPr lang="en-US" altLang="zh-CN" sz="1600" smtClean="0"/>
                        <a:t>0</a:t>
                      </a:r>
                      <a:endParaRPr lang="zh-CN" altLang="en-US" sz="1600"/>
                    </a:p>
                  </a:txBody>
                  <a:tcPr marL="0" marR="0" anchor="ctr" anchorCtr="1"/>
                </a:tc>
                <a:tc>
                  <a:txBody>
                    <a:bodyPr/>
                    <a:lstStyle/>
                    <a:p>
                      <a:r>
                        <a:rPr lang="en-US" altLang="zh-CN" sz="1600" smtClean="0"/>
                        <a:t>0</a:t>
                      </a:r>
                      <a:endParaRPr lang="zh-CN" altLang="en-US" sz="1600"/>
                    </a:p>
                  </a:txBody>
                  <a:tcPr marL="0" marR="0" anchor="ctr" anchorCtr="1"/>
                </a:tc>
                <a:tc>
                  <a:txBody>
                    <a:bodyPr/>
                    <a:lstStyle/>
                    <a:p>
                      <a:r>
                        <a:rPr lang="en-US" altLang="zh-CN" sz="1600" smtClean="0"/>
                        <a:t>1</a:t>
                      </a:r>
                      <a:endParaRPr lang="zh-CN" altLang="en-US" sz="1600"/>
                    </a:p>
                  </a:txBody>
                  <a:tcPr marL="0" marR="0" anchor="ctr" anchorCtr="1"/>
                </a:tc>
                <a:tc>
                  <a:txBody>
                    <a:bodyPr/>
                    <a:lstStyle/>
                    <a:p>
                      <a:r>
                        <a:rPr lang="en-US" altLang="zh-CN" sz="1600" smtClean="0"/>
                        <a:t>1</a:t>
                      </a:r>
                      <a:endParaRPr lang="zh-CN" altLang="en-US" sz="1600"/>
                    </a:p>
                  </a:txBody>
                  <a:tcPr marL="0" marR="0" anchor="ctr" anchorCtr="1"/>
                </a:tc>
                <a:tc>
                  <a:txBody>
                    <a:bodyPr/>
                    <a:lstStyle/>
                    <a:p>
                      <a:r>
                        <a:rPr lang="en-US" altLang="zh-CN" sz="1600" smtClean="0"/>
                        <a:t>0</a:t>
                      </a:r>
                      <a:endParaRPr lang="zh-CN" altLang="en-US" sz="1600"/>
                    </a:p>
                  </a:txBody>
                  <a:tcPr marL="0" marR="0" anchor="ctr" anchorCtr="1"/>
                </a:tc>
                <a:tc>
                  <a:txBody>
                    <a:bodyPr/>
                    <a:lstStyle/>
                    <a:p>
                      <a:r>
                        <a:rPr lang="en-US" altLang="zh-CN" sz="1600" smtClean="0"/>
                        <a:t>1</a:t>
                      </a:r>
                      <a:endParaRPr lang="zh-CN" altLang="en-US" sz="1600"/>
                    </a:p>
                  </a:txBody>
                  <a:tcPr marL="0" marR="0" anchor="ctr" anchorCtr="1"/>
                </a:tc>
              </a:tr>
              <a:tr h="552061">
                <a:tc>
                  <a:txBody>
                    <a:bodyPr/>
                    <a:lstStyle/>
                    <a:p>
                      <a:r>
                        <a:rPr lang="en-US" altLang="zh-CN" sz="1600" smtClean="0"/>
                        <a:t>z</a:t>
                      </a:r>
                      <a:endParaRPr lang="zh-CN" altLang="en-US" sz="1600"/>
                    </a:p>
                  </a:txBody>
                  <a:tcPr marL="0" marR="0" anchor="ctr" anchorCtr="1"/>
                </a:tc>
                <a:tc>
                  <a:txBody>
                    <a:bodyPr/>
                    <a:lstStyle/>
                    <a:p>
                      <a:r>
                        <a:rPr lang="en-US" altLang="zh-CN" sz="1600" smtClean="0"/>
                        <a:t>9726</a:t>
                      </a:r>
                      <a:endParaRPr lang="zh-CN" altLang="en-US" sz="1600"/>
                    </a:p>
                  </a:txBody>
                  <a:tcPr marL="0" marR="0" anchor="ctr" anchorCtr="1"/>
                </a:tc>
                <a:tc>
                  <a:txBody>
                    <a:bodyPr/>
                    <a:lstStyle/>
                    <a:p>
                      <a:r>
                        <a:rPr lang="en-US" altLang="zh-CN" sz="1600" smtClean="0"/>
                        <a:t>2659</a:t>
                      </a:r>
                      <a:endParaRPr lang="zh-CN" altLang="en-US" sz="1600"/>
                    </a:p>
                  </a:txBody>
                  <a:tcPr marL="0" marR="0" anchor="ctr" anchorCtr="1"/>
                </a:tc>
                <a:tc>
                  <a:txBody>
                    <a:bodyPr/>
                    <a:lstStyle/>
                    <a:p>
                      <a:r>
                        <a:rPr lang="en-US" altLang="zh-CN" sz="1600" smtClean="0"/>
                        <a:t>5634</a:t>
                      </a:r>
                      <a:endParaRPr lang="zh-CN" altLang="en-US" sz="1600"/>
                    </a:p>
                  </a:txBody>
                  <a:tcPr marL="0" marR="0" anchor="ctr" anchorCtr="1"/>
                </a:tc>
                <a:tc>
                  <a:txBody>
                    <a:bodyPr/>
                    <a:lstStyle/>
                    <a:p>
                      <a:r>
                        <a:rPr lang="en-US" altLang="zh-CN" sz="1600" smtClean="0"/>
                        <a:t>9167</a:t>
                      </a:r>
                      <a:endParaRPr lang="zh-CN" altLang="en-US" sz="1600"/>
                    </a:p>
                  </a:txBody>
                  <a:tcPr marL="0" marR="0" anchor="ctr" anchorCtr="1"/>
                </a:tc>
                <a:tc>
                  <a:txBody>
                    <a:bodyPr/>
                    <a:lstStyle/>
                    <a:p>
                      <a:r>
                        <a:rPr lang="en-US" altLang="zh-CN" sz="1600" smtClean="0"/>
                        <a:t>4958</a:t>
                      </a:r>
                      <a:endParaRPr lang="zh-CN" altLang="en-US" sz="1600"/>
                    </a:p>
                  </a:txBody>
                  <a:tcPr marL="0" marR="0" anchor="ctr" anchorCtr="1"/>
                </a:tc>
                <a:tc>
                  <a:txBody>
                    <a:bodyPr/>
                    <a:lstStyle/>
                    <a:p>
                      <a:r>
                        <a:rPr lang="en-US" altLang="zh-CN" sz="1600" smtClean="0"/>
                        <a:t>7783</a:t>
                      </a:r>
                      <a:endParaRPr lang="zh-CN" altLang="en-US" sz="1600"/>
                    </a:p>
                  </a:txBody>
                  <a:tcPr marL="0" marR="0" anchor="ctr" anchorCtr="1"/>
                </a:tc>
                <a:tc>
                  <a:txBody>
                    <a:bodyPr/>
                    <a:lstStyle/>
                    <a:p>
                      <a:r>
                        <a:rPr lang="en-US" altLang="zh-CN" sz="1600" smtClean="0"/>
                        <a:t>6298</a:t>
                      </a:r>
                      <a:endParaRPr lang="zh-CN" altLang="en-US" sz="1600"/>
                    </a:p>
                  </a:txBody>
                  <a:tcPr marL="0" marR="0" anchor="ctr" anchorCtr="1"/>
                </a:tc>
                <a:tc>
                  <a:txBody>
                    <a:bodyPr/>
                    <a:lstStyle/>
                    <a:p>
                      <a:r>
                        <a:rPr lang="en-US" altLang="zh-CN" sz="1600" smtClean="0"/>
                        <a:t>4629</a:t>
                      </a:r>
                      <a:endParaRPr lang="zh-CN" altLang="en-US" sz="1600"/>
                    </a:p>
                  </a:txBody>
                  <a:tcPr marL="0" marR="0" anchor="ctr" anchorCtr="1"/>
                </a:tc>
                <a:tc>
                  <a:txBody>
                    <a:bodyPr/>
                    <a:lstStyle/>
                    <a:p>
                      <a:r>
                        <a:rPr lang="en-US" altLang="zh-CN" sz="1600" smtClean="0"/>
                        <a:t>10185</a:t>
                      </a:r>
                      <a:endParaRPr lang="zh-CN" altLang="en-US" sz="1600"/>
                    </a:p>
                  </a:txBody>
                  <a:tcPr marL="0" marR="0" anchor="ctr" anchorCtr="1"/>
                </a:tc>
                <a:tc>
                  <a:txBody>
                    <a:bodyPr/>
                    <a:lstStyle/>
                    <a:p>
                      <a:r>
                        <a:rPr lang="en-US" altLang="zh-CN" sz="1600" smtClean="0"/>
                        <a:t>105</a:t>
                      </a:r>
                      <a:endParaRPr lang="zh-CN" altLang="en-US" sz="1600"/>
                    </a:p>
                  </a:txBody>
                  <a:tcPr marL="0" marR="0" anchor="ctr" anchorCtr="1"/>
                </a:tc>
                <a:tc>
                  <a:txBody>
                    <a:bodyPr/>
                    <a:lstStyle/>
                    <a:p>
                      <a:r>
                        <a:rPr lang="en-US" altLang="zh-CN" sz="1600" smtClean="0"/>
                        <a:t>11025</a:t>
                      </a:r>
                      <a:endParaRPr lang="zh-CN" altLang="en-US" sz="1600"/>
                    </a:p>
                  </a:txBody>
                  <a:tcPr marL="0" marR="0" anchor="ctr" anchorCtr="1"/>
                </a:tc>
                <a:tc>
                  <a:txBody>
                    <a:bodyPr/>
                    <a:lstStyle/>
                    <a:p>
                      <a:r>
                        <a:rPr lang="en-US" altLang="zh-CN" sz="1600" smtClean="0"/>
                        <a:t>5761</a:t>
                      </a:r>
                      <a:endParaRPr lang="zh-CN" altLang="en-US" sz="1600"/>
                    </a:p>
                  </a:txBody>
                  <a:tcPr marL="0" marR="0" anchor="ctr" anchorCtr="1"/>
                </a:tc>
              </a:tr>
            </a:tbl>
          </a:graphicData>
        </a:graphic>
      </p:graphicFrame>
    </p:spTree>
    <p:extLst>
      <p:ext uri="{BB962C8B-B14F-4D97-AF65-F5344CB8AC3E}">
        <p14:creationId xmlns:p14="http://schemas.microsoft.com/office/powerpoint/2010/main" val="289384959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扩展欧几里得算法求逆</a:t>
            </a:r>
            <a:endParaRPr lang="zh-CN" altLang="en-US" dirty="0"/>
          </a:p>
        </p:txBody>
      </p:sp>
      <p:graphicFrame>
        <p:nvGraphicFramePr>
          <p:cNvPr id="4" name="对象 3"/>
          <p:cNvGraphicFramePr>
            <a:graphicFrameLocks noChangeAspect="1"/>
          </p:cNvGraphicFramePr>
          <p:nvPr/>
        </p:nvGraphicFramePr>
        <p:xfrm>
          <a:off x="2571736" y="1472980"/>
          <a:ext cx="1185821" cy="412750"/>
        </p:xfrm>
        <a:graphic>
          <a:graphicData uri="http://schemas.openxmlformats.org/presentationml/2006/ole">
            <mc:AlternateContent xmlns:mc="http://schemas.openxmlformats.org/markup-compatibility/2006">
              <mc:Choice xmlns:v="urn:schemas-microsoft-com:vml" Requires="v">
                <p:oleObj spid="_x0000_s30794" name="Equation" r:id="rId3" imgW="736560" imgH="190440" progId="Equation.DSMT4">
                  <p:embed/>
                </p:oleObj>
              </mc:Choice>
              <mc:Fallback>
                <p:oleObj name="Equation" r:id="rId3" imgW="736560" imgH="1904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36" y="1472980"/>
                        <a:ext cx="1185821"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内容占位符 2"/>
          <p:cNvSpPr>
            <a:spLocks noGrp="1"/>
          </p:cNvSpPr>
          <p:nvPr>
            <p:ph idx="1"/>
          </p:nvPr>
        </p:nvSpPr>
        <p:spPr>
          <a:xfrm>
            <a:off x="357158" y="1357299"/>
            <a:ext cx="8229600" cy="785818"/>
          </a:xfrm>
        </p:spPr>
        <p:txBody>
          <a:bodyPr/>
          <a:lstStyle/>
          <a:p>
            <a:r>
              <a:rPr lang="zh-CN" altLang="en-US" dirty="0" smtClean="0"/>
              <a:t>定理  对于              ，有</a:t>
            </a:r>
            <a:endParaRPr lang="zh-CN" altLang="en-US" dirty="0"/>
          </a:p>
        </p:txBody>
      </p:sp>
      <p:graphicFrame>
        <p:nvGraphicFramePr>
          <p:cNvPr id="349187" name="Object 3"/>
          <p:cNvGraphicFramePr>
            <a:graphicFrameLocks noChangeAspect="1"/>
          </p:cNvGraphicFramePr>
          <p:nvPr/>
        </p:nvGraphicFramePr>
        <p:xfrm>
          <a:off x="4643438" y="1384492"/>
          <a:ext cx="1785950" cy="550863"/>
        </p:xfrm>
        <a:graphic>
          <a:graphicData uri="http://schemas.openxmlformats.org/presentationml/2006/ole">
            <mc:AlternateContent xmlns:mc="http://schemas.openxmlformats.org/markup-compatibility/2006">
              <mc:Choice xmlns:v="urn:schemas-microsoft-com:vml" Requires="v">
                <p:oleObj spid="_x0000_s30795" name="Equation" r:id="rId5" imgW="1028520" imgH="253800" progId="Equation.DSMT4">
                  <p:embed/>
                </p:oleObj>
              </mc:Choice>
              <mc:Fallback>
                <p:oleObj name="Equation" r:id="rId5" imgW="102852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384492"/>
                        <a:ext cx="17859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8" name="Object 4"/>
          <p:cNvGraphicFramePr>
            <a:graphicFrameLocks noChangeAspect="1"/>
          </p:cNvGraphicFramePr>
          <p:nvPr/>
        </p:nvGraphicFramePr>
        <p:xfrm>
          <a:off x="785786" y="1879954"/>
          <a:ext cx="3381375" cy="1597025"/>
        </p:xfrm>
        <a:graphic>
          <a:graphicData uri="http://schemas.openxmlformats.org/presentationml/2006/ole">
            <mc:AlternateContent xmlns:mc="http://schemas.openxmlformats.org/markup-compatibility/2006">
              <mc:Choice xmlns:v="urn:schemas-microsoft-com:vml" Requires="v">
                <p:oleObj spid="_x0000_s30796" name="Equation" r:id="rId7" imgW="1942920" imgH="736560" progId="Equation.DSMT4">
                  <p:embed/>
                </p:oleObj>
              </mc:Choice>
              <mc:Fallback>
                <p:oleObj name="Equation" r:id="rId7" imgW="1942920" imgH="73656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786" y="1879954"/>
                        <a:ext cx="3381375" cy="159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9" name="Object 5"/>
          <p:cNvGraphicFramePr>
            <a:graphicFrameLocks noChangeAspect="1"/>
          </p:cNvGraphicFramePr>
          <p:nvPr/>
        </p:nvGraphicFramePr>
        <p:xfrm>
          <a:off x="4510088" y="1879964"/>
          <a:ext cx="3360737" cy="1597025"/>
        </p:xfrm>
        <a:graphic>
          <a:graphicData uri="http://schemas.openxmlformats.org/presentationml/2006/ole">
            <mc:AlternateContent xmlns:mc="http://schemas.openxmlformats.org/markup-compatibility/2006">
              <mc:Choice xmlns:v="urn:schemas-microsoft-com:vml" Requires="v">
                <p:oleObj spid="_x0000_s30797" name="Equation" r:id="rId9" imgW="1930320" imgH="736560" progId="Equation.DSMT4">
                  <p:embed/>
                </p:oleObj>
              </mc:Choice>
              <mc:Fallback>
                <p:oleObj name="Equation" r:id="rId9" imgW="1930320" imgH="73656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0088" y="1879964"/>
                        <a:ext cx="3360737" cy="159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内容占位符 2"/>
          <p:cNvSpPr txBox="1">
            <a:spLocks/>
          </p:cNvSpPr>
          <p:nvPr/>
        </p:nvSpPr>
        <p:spPr>
          <a:xfrm>
            <a:off x="500034" y="3571876"/>
            <a:ext cx="8229600" cy="785818"/>
          </a:xfrm>
          <a:prstGeom prst="rect">
            <a:avLst/>
          </a:prstGeom>
        </p:spPr>
        <p:txBody>
          <a:bodyPr vert="horz" rtlCol="0">
            <a:normAutofit/>
          </a:bodyPr>
          <a:lstStyle/>
          <a:p>
            <a:pPr marL="342900" marR="0" lvl="0" indent="-342900" algn="l" defTabSz="914400" rtl="0" eaLnBrk="1" fontAlgn="auto" latinLnBrk="0" hangingPunct="1">
              <a:lnSpc>
                <a:spcPct val="100000"/>
              </a:lnSpc>
              <a:spcBef>
                <a:spcPct val="20000"/>
              </a:spcBef>
              <a:spcAft>
                <a:spcPts val="0"/>
              </a:spcAft>
              <a:buClr>
                <a:schemeClr val="accent1"/>
              </a:buClr>
              <a:buSzPct val="50000"/>
              <a:buFont typeface="Wingdings 2"/>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假定计算</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28</a:t>
            </a:r>
            <a:r>
              <a:rPr kumimoji="0" lang="en-US" altLang="zh-CN" sz="32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 mod 75</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2" name="表格 11"/>
          <p:cNvGraphicFramePr>
            <a:graphicFrameLocks noGrp="1"/>
          </p:cNvGraphicFramePr>
          <p:nvPr/>
        </p:nvGraphicFramePr>
        <p:xfrm>
          <a:off x="1500166" y="4214818"/>
          <a:ext cx="6096000" cy="222504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dirty="0" err="1" smtClean="0"/>
                        <a:t>i</a:t>
                      </a:r>
                      <a:endParaRPr lang="zh-CN" altLang="en-US" dirty="0"/>
                    </a:p>
                  </a:txBody>
                  <a:tcPr/>
                </a:tc>
                <a:tc>
                  <a:txBody>
                    <a:bodyPr/>
                    <a:lstStyle/>
                    <a:p>
                      <a:pPr algn="ctr"/>
                      <a:r>
                        <a:rPr lang="en-US" altLang="zh-CN" dirty="0" smtClean="0"/>
                        <a:t>r</a:t>
                      </a:r>
                      <a:r>
                        <a:rPr lang="en-US" altLang="zh-CN" baseline="-25000" dirty="0" smtClean="0"/>
                        <a:t>j</a:t>
                      </a:r>
                      <a:endParaRPr lang="zh-CN" altLang="en-US"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q</a:t>
                      </a:r>
                      <a:r>
                        <a:rPr lang="en-US" altLang="zh-CN" baseline="-25000" dirty="0" err="1" smtClean="0"/>
                        <a:t>j</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s</a:t>
                      </a:r>
                      <a:r>
                        <a:rPr lang="en-US" altLang="zh-CN" baseline="-25000" dirty="0" err="1" smtClean="0"/>
                        <a:t>j</a:t>
                      </a:r>
                      <a:endParaRPr lang="zh-CN"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err="1" smtClean="0"/>
                        <a:t>t</a:t>
                      </a:r>
                      <a:r>
                        <a:rPr lang="en-US" altLang="zh-CN" baseline="-25000" dirty="0" err="1" smtClean="0"/>
                        <a:t>j</a:t>
                      </a:r>
                      <a:endParaRPr lang="zh-CN" altLang="en-US" dirty="0"/>
                    </a:p>
                  </a:txBody>
                  <a:tcPr/>
                </a:tc>
              </a:tr>
              <a:tr h="370840">
                <a:tc>
                  <a:txBody>
                    <a:bodyPr/>
                    <a:lstStyle/>
                    <a:p>
                      <a:pPr algn="ctr"/>
                      <a:r>
                        <a:rPr lang="en-US" altLang="zh-CN" dirty="0" smtClean="0"/>
                        <a:t>0</a:t>
                      </a:r>
                      <a:endParaRPr lang="zh-CN" altLang="en-US" dirty="0"/>
                    </a:p>
                  </a:txBody>
                  <a:tcPr/>
                </a:tc>
                <a:tc>
                  <a:txBody>
                    <a:bodyPr/>
                    <a:lstStyle/>
                    <a:p>
                      <a:pPr algn="ctr"/>
                      <a:r>
                        <a:rPr lang="en-US" altLang="zh-CN" dirty="0" smtClean="0"/>
                        <a:t>75</a:t>
                      </a:r>
                      <a:endParaRPr lang="zh-CN" altLang="en-US" dirty="0"/>
                    </a:p>
                  </a:txBody>
                  <a:tcPr/>
                </a:tc>
                <a:tc>
                  <a:txBody>
                    <a:bodyPr/>
                    <a:lstStyle/>
                    <a:p>
                      <a:pPr algn="ct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0</a:t>
                      </a:r>
                      <a:endParaRPr lang="zh-CN" altLang="en-US" dirty="0"/>
                    </a:p>
                  </a:txBody>
                  <a:tcPr/>
                </a:tc>
              </a:tr>
              <a:tr h="370840">
                <a:tc>
                  <a:txBody>
                    <a:bodyPr/>
                    <a:lstStyle/>
                    <a:p>
                      <a:pPr algn="ctr"/>
                      <a:r>
                        <a:rPr lang="en-US" altLang="zh-CN" dirty="0" smtClean="0"/>
                        <a:t>1</a:t>
                      </a:r>
                      <a:endParaRPr lang="zh-CN" altLang="en-US" dirty="0"/>
                    </a:p>
                  </a:txBody>
                  <a:tcPr/>
                </a:tc>
                <a:tc>
                  <a:txBody>
                    <a:bodyPr/>
                    <a:lstStyle/>
                    <a:p>
                      <a:pPr algn="ctr"/>
                      <a:r>
                        <a:rPr lang="en-US" altLang="zh-CN" dirty="0" smtClean="0"/>
                        <a:t>28</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0</a:t>
                      </a:r>
                      <a:endParaRPr lang="zh-CN" altLang="en-US" dirty="0"/>
                    </a:p>
                  </a:txBody>
                  <a:tcPr/>
                </a:tc>
                <a:tc>
                  <a:txBody>
                    <a:bodyPr/>
                    <a:lstStyle/>
                    <a:p>
                      <a:pPr algn="ctr"/>
                      <a:r>
                        <a:rPr lang="en-US" altLang="zh-CN" dirty="0" smtClean="0"/>
                        <a:t>1</a:t>
                      </a:r>
                      <a:endParaRPr lang="zh-CN" altLang="en-US" dirty="0"/>
                    </a:p>
                  </a:txBody>
                  <a:tcPr/>
                </a:tc>
              </a:tr>
              <a:tr h="370840">
                <a:tc>
                  <a:txBody>
                    <a:bodyPr/>
                    <a:lstStyle/>
                    <a:p>
                      <a:pPr algn="ctr"/>
                      <a:r>
                        <a:rPr lang="en-US" altLang="zh-CN" dirty="0" smtClean="0"/>
                        <a:t>2</a:t>
                      </a:r>
                      <a:endParaRPr lang="zh-CN" altLang="en-US" dirty="0"/>
                    </a:p>
                  </a:txBody>
                  <a:tcPr/>
                </a:tc>
                <a:tc>
                  <a:txBody>
                    <a:bodyPr/>
                    <a:lstStyle/>
                    <a:p>
                      <a:pPr algn="ctr"/>
                      <a:r>
                        <a:rPr lang="en-US" altLang="zh-CN" dirty="0" smtClean="0"/>
                        <a:t>19</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-2</a:t>
                      </a:r>
                      <a:endParaRPr lang="zh-CN" altLang="en-US" dirty="0"/>
                    </a:p>
                  </a:txBody>
                  <a:tcPr/>
                </a:tc>
              </a:tr>
              <a:tr h="370840">
                <a:tc>
                  <a:txBody>
                    <a:bodyPr/>
                    <a:lstStyle/>
                    <a:p>
                      <a:pPr algn="ctr"/>
                      <a:r>
                        <a:rPr lang="en-US" altLang="zh-CN" dirty="0" smtClean="0"/>
                        <a:t>3</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3</a:t>
                      </a:r>
                      <a:endParaRPr lang="zh-CN" altLang="en-US" dirty="0"/>
                    </a:p>
                  </a:txBody>
                  <a:tcPr/>
                </a:tc>
              </a:tr>
              <a:tr h="370840">
                <a:tc>
                  <a:txBody>
                    <a:bodyPr/>
                    <a:lstStyle/>
                    <a:p>
                      <a:pPr algn="ctr"/>
                      <a:r>
                        <a:rPr lang="en-US" altLang="zh-CN" dirty="0" smtClean="0"/>
                        <a:t>4</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9</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-8</a:t>
                      </a:r>
                      <a:endParaRPr lang="zh-CN" altLang="en-US" dirty="0"/>
                    </a:p>
                  </a:txBody>
                  <a:tcPr/>
                </a:tc>
              </a:tr>
            </a:tbl>
          </a:graphicData>
        </a:graphic>
      </p:graphicFrame>
    </p:spTree>
    <p:extLst>
      <p:ext uri="{BB962C8B-B14F-4D97-AF65-F5344CB8AC3E}">
        <p14:creationId xmlns:p14="http://schemas.microsoft.com/office/powerpoint/2010/main" val="3711920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扩展欧几里得算法求逆</a:t>
            </a:r>
            <a:endParaRPr lang="zh-CN" altLang="en-US" dirty="0"/>
          </a:p>
        </p:txBody>
      </p:sp>
      <p:pic>
        <p:nvPicPr>
          <p:cNvPr id="349190" name="Picture 6"/>
          <p:cNvPicPr>
            <a:picLocks noChangeAspect="1" noChangeArrowheads="1"/>
          </p:cNvPicPr>
          <p:nvPr/>
        </p:nvPicPr>
        <p:blipFill>
          <a:blip r:embed="rId2"/>
          <a:srcRect/>
          <a:stretch>
            <a:fillRect/>
          </a:stretch>
        </p:blipFill>
        <p:spPr bwMode="auto">
          <a:xfrm>
            <a:off x="1000100" y="1357298"/>
            <a:ext cx="7177104" cy="5214974"/>
          </a:xfrm>
          <a:prstGeom prst="rect">
            <a:avLst/>
          </a:prstGeom>
          <a:noFill/>
          <a:ln w="9525">
            <a:noFill/>
            <a:miter lim="800000"/>
            <a:headEnd/>
            <a:tailEnd/>
          </a:ln>
          <a:effectLst/>
        </p:spPr>
      </p:pic>
    </p:spTree>
    <p:extLst>
      <p:ext uri="{BB962C8B-B14F-4D97-AF65-F5344CB8AC3E}">
        <p14:creationId xmlns:p14="http://schemas.microsoft.com/office/powerpoint/2010/main" val="262708398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lstStyle/>
          <a:p>
            <a:r>
              <a:rPr lang="zh-CN" altLang="en-US" dirty="0" smtClean="0"/>
              <a:t>对公开的模数</a:t>
            </a:r>
            <a:r>
              <a:rPr lang="en-US" altLang="zh-CN" dirty="0" smtClean="0"/>
              <a:t>n</a:t>
            </a:r>
            <a:r>
              <a:rPr lang="zh-CN" altLang="en-US" dirty="0" smtClean="0"/>
              <a:t>进行因子分解，是破解</a:t>
            </a:r>
            <a:r>
              <a:rPr lang="en-US" altLang="zh-CN" dirty="0" smtClean="0"/>
              <a:t>RSA</a:t>
            </a:r>
            <a:r>
              <a:rPr lang="zh-CN" altLang="en-US" dirty="0" smtClean="0"/>
              <a:t>算法的最直接的方法</a:t>
            </a:r>
            <a:endParaRPr lang="en-US" altLang="zh-CN" dirty="0" smtClean="0"/>
          </a:p>
          <a:p>
            <a:r>
              <a:rPr lang="zh-CN" altLang="en-US" dirty="0" smtClean="0"/>
              <a:t>试除法</a:t>
            </a:r>
            <a:r>
              <a:rPr lang="en-US" altLang="zh-CN" dirty="0" smtClean="0"/>
              <a:t>(trial division)</a:t>
            </a:r>
            <a:r>
              <a:rPr lang="zh-CN" altLang="en-US" dirty="0" smtClean="0"/>
              <a:t>是最简单的方法，即用直到          的每个素数去除</a:t>
            </a:r>
            <a:r>
              <a:rPr lang="en-US" altLang="zh-CN" dirty="0" smtClean="0"/>
              <a:t>n</a:t>
            </a:r>
          </a:p>
          <a:p>
            <a:pPr lvl="1"/>
            <a:r>
              <a:rPr lang="zh-CN" altLang="en-US" dirty="0" smtClean="0"/>
              <a:t>当</a:t>
            </a:r>
            <a:r>
              <a:rPr lang="en-US" altLang="zh-CN" dirty="0" smtClean="0"/>
              <a:t>n</a:t>
            </a:r>
            <a:r>
              <a:rPr lang="zh-CN" altLang="en-US" dirty="0" smtClean="0"/>
              <a:t>＜</a:t>
            </a:r>
            <a:r>
              <a:rPr lang="en-US" altLang="zh-CN" dirty="0" smtClean="0"/>
              <a:t>10</a:t>
            </a:r>
            <a:r>
              <a:rPr lang="en-US" altLang="zh-CN" baseline="30000" dirty="0" smtClean="0"/>
              <a:t>12</a:t>
            </a:r>
            <a:r>
              <a:rPr lang="zh-CN" altLang="en-US" dirty="0" smtClean="0"/>
              <a:t>时基本可行</a:t>
            </a:r>
            <a:endParaRPr lang="en-US" altLang="zh-CN" dirty="0" smtClean="0"/>
          </a:p>
          <a:p>
            <a:pPr lvl="1"/>
            <a:r>
              <a:rPr lang="zh-CN" altLang="en-US" dirty="0" smtClean="0"/>
              <a:t>如果</a:t>
            </a:r>
            <a:r>
              <a:rPr lang="en-US" altLang="zh-CN" dirty="0" smtClean="0"/>
              <a:t>n</a:t>
            </a:r>
            <a:r>
              <a:rPr lang="zh-CN" altLang="en-US" dirty="0" smtClean="0"/>
              <a:t>有小的因子则比较有效</a:t>
            </a:r>
            <a:endParaRPr lang="en-US" altLang="zh-CN" dirty="0" smtClean="0"/>
          </a:p>
          <a:p>
            <a:r>
              <a:rPr lang="zh-CN" altLang="en-US" dirty="0" smtClean="0"/>
              <a:t>试分解</a:t>
            </a:r>
            <a:r>
              <a:rPr lang="en-US" altLang="zh-CN" dirty="0" smtClean="0"/>
              <a:t>1513,2479</a:t>
            </a:r>
          </a:p>
          <a:p>
            <a:endParaRPr lang="zh-CN" altLang="en-US" dirty="0"/>
          </a:p>
        </p:txBody>
      </p:sp>
      <p:graphicFrame>
        <p:nvGraphicFramePr>
          <p:cNvPr id="4" name="对象 3"/>
          <p:cNvGraphicFramePr>
            <a:graphicFrameLocks noChangeAspect="1"/>
          </p:cNvGraphicFramePr>
          <p:nvPr/>
        </p:nvGraphicFramePr>
        <p:xfrm>
          <a:off x="2123727" y="3140968"/>
          <a:ext cx="830861" cy="720080"/>
        </p:xfrm>
        <a:graphic>
          <a:graphicData uri="http://schemas.openxmlformats.org/presentationml/2006/ole">
            <mc:AlternateContent xmlns:mc="http://schemas.openxmlformats.org/markup-compatibility/2006">
              <mc:Choice xmlns:v="urn:schemas-microsoft-com:vml" Requires="v">
                <p:oleObj spid="_x0000_s31764" name="Equation" r:id="rId3" imgW="380880" imgH="330120" progId="Equation.DSMT4">
                  <p:embed/>
                </p:oleObj>
              </mc:Choice>
              <mc:Fallback>
                <p:oleObj name="Equation" r:id="rId3" imgW="380880" imgH="33012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7" y="3140968"/>
                        <a:ext cx="830861"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9487319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lstStyle/>
          <a:p>
            <a:r>
              <a:rPr lang="zh-CN" altLang="en-US" dirty="0" smtClean="0"/>
              <a:t>费马分解法</a:t>
            </a:r>
            <a:endParaRPr lang="en-US" altLang="zh-CN" dirty="0" smtClean="0"/>
          </a:p>
          <a:p>
            <a:pPr lvl="1"/>
            <a:r>
              <a:rPr lang="zh-CN" altLang="en-US" dirty="0" smtClean="0"/>
              <a:t>利用</a:t>
            </a:r>
            <a:r>
              <a:rPr lang="en-US" altLang="zh-CN" dirty="0" smtClean="0"/>
              <a:t>a</a:t>
            </a:r>
            <a:r>
              <a:rPr lang="en-US" altLang="zh-CN" baseline="30000" dirty="0" smtClean="0"/>
              <a:t>2</a:t>
            </a:r>
            <a:r>
              <a:rPr lang="en-US" altLang="zh-CN" dirty="0" smtClean="0"/>
              <a:t>-b</a:t>
            </a:r>
            <a:r>
              <a:rPr lang="en-US" altLang="zh-CN" baseline="30000" dirty="0" smtClean="0"/>
              <a:t>2</a:t>
            </a:r>
            <a:r>
              <a:rPr lang="en-US" altLang="zh-CN" dirty="0" smtClean="0"/>
              <a:t>=(</a:t>
            </a:r>
            <a:r>
              <a:rPr lang="en-US" altLang="zh-CN" dirty="0" err="1" smtClean="0"/>
              <a:t>a+b</a:t>
            </a:r>
            <a:r>
              <a:rPr lang="en-US" altLang="zh-CN" dirty="0" smtClean="0"/>
              <a:t>)(a-b)</a:t>
            </a:r>
            <a:r>
              <a:rPr lang="zh-CN" altLang="en-US" dirty="0" smtClean="0"/>
              <a:t>分解</a:t>
            </a:r>
            <a:r>
              <a:rPr lang="en-US" altLang="zh-CN" dirty="0" smtClean="0"/>
              <a:t>n</a:t>
            </a:r>
            <a:r>
              <a:rPr lang="zh-CN" altLang="en-US" dirty="0" smtClean="0"/>
              <a:t>，找到两个数</a:t>
            </a:r>
            <a:r>
              <a:rPr lang="en-US" altLang="zh-CN" dirty="0" smtClean="0"/>
              <a:t>a</a:t>
            </a:r>
            <a:r>
              <a:rPr lang="zh-CN" altLang="en-US" dirty="0" smtClean="0"/>
              <a:t>和</a:t>
            </a:r>
            <a:r>
              <a:rPr lang="en-US" altLang="zh-CN" dirty="0" smtClean="0"/>
              <a:t>b</a:t>
            </a:r>
            <a:r>
              <a:rPr lang="zh-CN" altLang="en-US" dirty="0" smtClean="0"/>
              <a:t>，能满足</a:t>
            </a:r>
            <a:r>
              <a:rPr lang="en-US" altLang="zh-CN" dirty="0" smtClean="0"/>
              <a:t>a</a:t>
            </a:r>
            <a:r>
              <a:rPr lang="en-US" altLang="zh-CN" baseline="30000" dirty="0" smtClean="0"/>
              <a:t>2</a:t>
            </a:r>
            <a:r>
              <a:rPr lang="en-US" altLang="zh-CN" dirty="0" smtClean="0"/>
              <a:t>-b</a:t>
            </a:r>
            <a:r>
              <a:rPr lang="en-US" altLang="zh-CN" baseline="30000" dirty="0" smtClean="0"/>
              <a:t>2</a:t>
            </a:r>
            <a:r>
              <a:rPr lang="en-US" altLang="zh-CN" dirty="0" smtClean="0"/>
              <a:t>=n</a:t>
            </a:r>
          </a:p>
          <a:p>
            <a:pPr lvl="1"/>
            <a:r>
              <a:rPr lang="zh-CN" altLang="en-US" dirty="0" smtClean="0"/>
              <a:t>首先选择大于</a:t>
            </a:r>
            <a:r>
              <a:rPr lang="en-US" altLang="zh-CN" dirty="0" smtClean="0"/>
              <a:t>n</a:t>
            </a:r>
            <a:r>
              <a:rPr lang="zh-CN" altLang="en-US" dirty="0" smtClean="0"/>
              <a:t>的最小的平方数</a:t>
            </a:r>
            <a:r>
              <a:rPr lang="en-US" altLang="zh-CN" dirty="0" smtClean="0"/>
              <a:t>a</a:t>
            </a:r>
            <a:r>
              <a:rPr lang="en-US" altLang="zh-CN" baseline="30000" dirty="0" smtClean="0"/>
              <a:t>2</a:t>
            </a:r>
            <a:r>
              <a:rPr lang="zh-CN" altLang="en-US" dirty="0" smtClean="0"/>
              <a:t>，用</a:t>
            </a:r>
            <a:r>
              <a:rPr lang="en-US" altLang="zh-CN" dirty="0" smtClean="0"/>
              <a:t>a</a:t>
            </a:r>
            <a:r>
              <a:rPr lang="en-US" altLang="zh-CN" baseline="30000" dirty="0" smtClean="0"/>
              <a:t>2</a:t>
            </a:r>
            <a:r>
              <a:rPr lang="zh-CN" altLang="en-US" dirty="0" smtClean="0"/>
              <a:t>减去</a:t>
            </a:r>
            <a:r>
              <a:rPr lang="en-US" altLang="zh-CN" dirty="0" smtClean="0"/>
              <a:t>n</a:t>
            </a:r>
            <a:r>
              <a:rPr lang="zh-CN" altLang="en-US" dirty="0" smtClean="0"/>
              <a:t>，检查结果是否是一个平方数，如果是则分解成功，否则尝试下一个更大的平方数，直至算法成功</a:t>
            </a:r>
            <a:endParaRPr lang="en-US" altLang="zh-CN" dirty="0" smtClean="0"/>
          </a:p>
          <a:p>
            <a:pPr lvl="1"/>
            <a:r>
              <a:rPr lang="zh-CN" altLang="en-US" dirty="0" smtClean="0"/>
              <a:t>当</a:t>
            </a:r>
            <a:r>
              <a:rPr lang="en-US" altLang="zh-CN" dirty="0" smtClean="0"/>
              <a:t>p</a:t>
            </a:r>
            <a:r>
              <a:rPr lang="zh-CN" altLang="en-US" dirty="0" smtClean="0"/>
              <a:t>和</a:t>
            </a:r>
            <a:r>
              <a:rPr lang="en-US" altLang="zh-CN" dirty="0" smtClean="0"/>
              <a:t>q</a:t>
            </a:r>
            <a:r>
              <a:rPr lang="zh-CN" altLang="en-US" dirty="0" smtClean="0"/>
              <a:t>比较接近时容易快速求解</a:t>
            </a:r>
            <a:endParaRPr lang="en-US" altLang="zh-CN" dirty="0" smtClean="0"/>
          </a:p>
          <a:p>
            <a:r>
              <a:rPr lang="zh-CN" altLang="en-US" dirty="0" smtClean="0"/>
              <a:t>试分解</a:t>
            </a:r>
            <a:r>
              <a:rPr lang="en-US" altLang="zh-CN" dirty="0" smtClean="0"/>
              <a:t>2479</a:t>
            </a:r>
            <a:endParaRPr lang="zh-CN" altLang="en-US" dirty="0"/>
          </a:p>
        </p:txBody>
      </p:sp>
    </p:spTree>
    <p:extLst>
      <p:ext uri="{BB962C8B-B14F-4D97-AF65-F5344CB8AC3E}">
        <p14:creationId xmlns:p14="http://schemas.microsoft.com/office/powerpoint/2010/main" val="100381524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normAutofit/>
          </a:bodyPr>
          <a:lstStyle/>
          <a:p>
            <a:r>
              <a:rPr lang="zh-CN" altLang="en-US" smtClean="0"/>
              <a:t>实际中的因子分解算法</a:t>
            </a:r>
            <a:endParaRPr lang="en-US" altLang="zh-CN" smtClean="0"/>
          </a:p>
          <a:p>
            <a:pPr lvl="1"/>
            <a:r>
              <a:rPr lang="zh-CN" altLang="en-US" smtClean="0"/>
              <a:t>二次筛法</a:t>
            </a:r>
            <a:endParaRPr lang="en-US" altLang="zh-CN" smtClean="0"/>
          </a:p>
          <a:p>
            <a:pPr lvl="2"/>
            <a:r>
              <a:rPr lang="zh-CN" altLang="en-US" smtClean="0"/>
              <a:t>最常用</a:t>
            </a:r>
            <a:endParaRPr lang="en-US" altLang="zh-CN" smtClean="0"/>
          </a:p>
          <a:p>
            <a:pPr lvl="1"/>
            <a:r>
              <a:rPr lang="zh-CN" altLang="en-US" smtClean="0"/>
              <a:t>椭圆曲线算法</a:t>
            </a:r>
            <a:endParaRPr lang="en-US" altLang="zh-CN" smtClean="0"/>
          </a:p>
          <a:p>
            <a:pPr lvl="2"/>
            <a:r>
              <a:rPr lang="zh-CN" altLang="en-US" smtClean="0"/>
              <a:t>适合素因子长度不同的合数</a:t>
            </a:r>
            <a:endParaRPr lang="en-US" altLang="zh-CN" smtClean="0"/>
          </a:p>
          <a:p>
            <a:pPr lvl="1"/>
            <a:r>
              <a:rPr lang="zh-CN" altLang="en-US" smtClean="0"/>
              <a:t>数域筛法</a:t>
            </a:r>
            <a:endParaRPr lang="en-US" altLang="zh-CN" smtClean="0"/>
          </a:p>
          <a:p>
            <a:pPr lvl="2"/>
            <a:r>
              <a:rPr lang="zh-CN" altLang="en-US" smtClean="0"/>
              <a:t>适用于更大的数</a:t>
            </a:r>
            <a:endParaRPr lang="en-US" altLang="zh-CN" smtClean="0"/>
          </a:p>
          <a:p>
            <a:r>
              <a:rPr lang="en-US" altLang="zh-CN" smtClean="0"/>
              <a:t>RSA</a:t>
            </a:r>
            <a:r>
              <a:rPr lang="zh-CN" altLang="en-US" smtClean="0"/>
              <a:t>因子分解挑战</a:t>
            </a:r>
            <a:endParaRPr lang="en-US" altLang="zh-CN" smtClean="0"/>
          </a:p>
          <a:p>
            <a:pPr lvl="1"/>
            <a:r>
              <a:rPr lang="en-US" altLang="zh-CN" smtClean="0"/>
              <a:t>2048</a:t>
            </a:r>
            <a:r>
              <a:rPr lang="zh-CN" altLang="en-US" smtClean="0"/>
              <a:t>比特数分解，悬赏</a:t>
            </a:r>
            <a:r>
              <a:rPr lang="en-US" altLang="zh-CN" smtClean="0"/>
              <a:t>200000</a:t>
            </a:r>
            <a:r>
              <a:rPr lang="zh-CN" altLang="en-US" smtClean="0"/>
              <a:t>美元</a:t>
            </a:r>
            <a:endParaRPr lang="zh-CN" altLang="en-US"/>
          </a:p>
        </p:txBody>
      </p:sp>
    </p:spTree>
    <p:extLst>
      <p:ext uri="{BB962C8B-B14F-4D97-AF65-F5344CB8AC3E}">
        <p14:creationId xmlns:p14="http://schemas.microsoft.com/office/powerpoint/2010/main" val="1157001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内容提要</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t>1.</a:t>
            </a:r>
            <a:r>
              <a:rPr lang="zh-CN" altLang="en-US" dirty="0" smtClean="0"/>
              <a:t>对称密码</a:t>
            </a:r>
            <a:endParaRPr lang="en-US" altLang="zh-CN" dirty="0" smtClean="0"/>
          </a:p>
          <a:p>
            <a:r>
              <a:rPr lang="en-US" altLang="zh-CN" dirty="0" smtClean="0"/>
              <a:t>2.</a:t>
            </a:r>
            <a:r>
              <a:rPr lang="zh-CN" altLang="en-US" dirty="0" smtClean="0"/>
              <a:t>非对称密码</a:t>
            </a:r>
            <a:endParaRPr lang="en-US" altLang="zh-CN" dirty="0" smtClean="0"/>
          </a:p>
          <a:p>
            <a:r>
              <a:rPr lang="en-US" altLang="zh-CN" dirty="0" smtClean="0"/>
              <a:t>3.</a:t>
            </a:r>
            <a:r>
              <a:rPr lang="zh-CN" altLang="en-US" dirty="0" smtClean="0"/>
              <a:t>基于属性密码</a:t>
            </a:r>
            <a:endParaRPr lang="en-US" altLang="zh-CN" dirty="0" smtClean="0"/>
          </a:p>
          <a:p>
            <a:r>
              <a:rPr lang="en-US" altLang="zh-CN" dirty="0" smtClean="0"/>
              <a:t>4.</a:t>
            </a:r>
            <a:r>
              <a:rPr lang="zh-CN" altLang="en-US" dirty="0" smtClean="0"/>
              <a:t>白盒密码</a:t>
            </a:r>
            <a:endParaRPr lang="en-US" altLang="zh-CN" dirty="0" smtClean="0"/>
          </a:p>
          <a:p>
            <a:r>
              <a:rPr lang="en-US" altLang="zh-CN" dirty="0" smtClean="0"/>
              <a:t>5.</a:t>
            </a:r>
            <a:r>
              <a:rPr lang="zh-CN" altLang="en-US" dirty="0" smtClean="0"/>
              <a:t>数字签名</a:t>
            </a:r>
            <a:endParaRPr lang="en-US" altLang="zh-CN" dirty="0" smtClean="0"/>
          </a:p>
          <a:p>
            <a:r>
              <a:rPr lang="en-US" altLang="zh-CN" dirty="0" smtClean="0"/>
              <a:t>6.</a:t>
            </a:r>
            <a:r>
              <a:rPr lang="zh-CN" altLang="en-US" dirty="0" smtClean="0"/>
              <a:t>散列函数</a:t>
            </a:r>
            <a:endParaRPr lang="en-US" altLang="zh-CN" dirty="0" smtClean="0"/>
          </a:p>
          <a:p>
            <a:r>
              <a:rPr lang="en-US" altLang="zh-CN" dirty="0" smtClean="0"/>
              <a:t>7.</a:t>
            </a:r>
            <a:r>
              <a:rPr lang="zh-CN" altLang="en-US" dirty="0" smtClean="0"/>
              <a:t>随机数发生器</a:t>
            </a:r>
            <a:endParaRPr lang="en-US" altLang="zh-CN" dirty="0" smtClean="0"/>
          </a:p>
          <a:p>
            <a:r>
              <a:rPr lang="en-US" altLang="zh-CN" dirty="0" smtClean="0"/>
              <a:t>8.</a:t>
            </a:r>
            <a:r>
              <a:rPr lang="zh-CN" altLang="en-US" dirty="0"/>
              <a:t>后量子</a:t>
            </a:r>
            <a:r>
              <a:rPr lang="zh-CN" altLang="en-US" dirty="0" smtClean="0"/>
              <a:t>密码</a:t>
            </a:r>
            <a:endParaRPr lang="en-US" altLang="zh-CN" dirty="0" smtClean="0"/>
          </a:p>
          <a:p>
            <a:r>
              <a:rPr lang="en-US" altLang="zh-CN" dirty="0" smtClean="0"/>
              <a:t>9.</a:t>
            </a:r>
            <a:r>
              <a:rPr lang="zh-CN" altLang="en-US" dirty="0" smtClean="0"/>
              <a:t>可检索密码</a:t>
            </a:r>
            <a:endParaRPr lang="en-US" altLang="zh-CN" dirty="0" smtClean="0"/>
          </a:p>
          <a:p>
            <a:endParaRPr lang="en-US" altLang="zh-CN" dirty="0"/>
          </a:p>
          <a:p>
            <a:endParaRPr lang="en-US" altLang="zh-CN" dirty="0" smtClean="0"/>
          </a:p>
        </p:txBody>
      </p:sp>
    </p:spTree>
    <p:extLst>
      <p:ext uri="{BB962C8B-B14F-4D97-AF65-F5344CB8AC3E}">
        <p14:creationId xmlns:p14="http://schemas.microsoft.com/office/powerpoint/2010/main" val="42368600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smtClean="0"/>
              <a:t>流密码的代表</a:t>
            </a:r>
          </a:p>
        </p:txBody>
      </p:sp>
      <p:sp>
        <p:nvSpPr>
          <p:cNvPr id="105475" name="Rectangle 3"/>
          <p:cNvSpPr>
            <a:spLocks noGrp="1" noChangeArrowheads="1"/>
          </p:cNvSpPr>
          <p:nvPr>
            <p:ph type="body" idx="1"/>
          </p:nvPr>
        </p:nvSpPr>
        <p:spPr>
          <a:xfrm>
            <a:off x="381000" y="1905000"/>
            <a:ext cx="8458200" cy="4038600"/>
          </a:xfrm>
        </p:spPr>
        <p:txBody>
          <a:bodyPr/>
          <a:lstStyle/>
          <a:p>
            <a:pPr marL="0" indent="282575" algn="just" eaLnBrk="1" hangingPunct="1"/>
            <a:r>
              <a:rPr lang="zh-CN" altLang="en-US" smtClean="0">
                <a:latin typeface="楷体_GB2312"/>
              </a:rPr>
              <a:t>弗纳姆 </a:t>
            </a:r>
            <a:r>
              <a:rPr lang="en-US" altLang="zh-CN" smtClean="0">
                <a:latin typeface="楷体_GB2312"/>
              </a:rPr>
              <a:t>(Vernam)</a:t>
            </a:r>
            <a:r>
              <a:rPr lang="zh-CN" altLang="en-US" smtClean="0">
                <a:latin typeface="楷体_GB2312"/>
              </a:rPr>
              <a:t>密码</a:t>
            </a:r>
          </a:p>
          <a:p>
            <a:pPr marL="758825" lvl="1" algn="just" eaLnBrk="1" hangingPunct="1"/>
            <a:r>
              <a:rPr lang="en-US" altLang="zh-CN" smtClean="0">
                <a:latin typeface="楷体_GB2312"/>
              </a:rPr>
              <a:t>1918</a:t>
            </a:r>
            <a:r>
              <a:rPr lang="zh-CN" altLang="en-US" smtClean="0">
                <a:latin typeface="楷体_GB2312"/>
              </a:rPr>
              <a:t>年，</a:t>
            </a:r>
            <a:r>
              <a:rPr lang="en-US" altLang="zh-CN" smtClean="0">
                <a:latin typeface="楷体_GB2312"/>
              </a:rPr>
              <a:t>Gillbert Vernam</a:t>
            </a:r>
            <a:r>
              <a:rPr lang="zh-CN" altLang="en-US" smtClean="0">
                <a:latin typeface="楷体_GB2312"/>
              </a:rPr>
              <a:t>建议密钥与明文一样长并且没有统计关系的密钥内容，他采用的是二进制数据：</a:t>
            </a:r>
          </a:p>
          <a:p>
            <a:pPr marL="758825" lvl="1" algn="just" eaLnBrk="1" hangingPunct="1">
              <a:buFontTx/>
              <a:buNone/>
            </a:pPr>
            <a:r>
              <a:rPr lang="zh-CN" altLang="en-US" smtClean="0">
                <a:solidFill>
                  <a:srgbClr val="FF3300"/>
                </a:solidFill>
                <a:latin typeface="楷体_GB2312"/>
              </a:rPr>
              <a:t>   加密：</a:t>
            </a:r>
            <a:r>
              <a:rPr lang="en-US" altLang="zh-CN" smtClean="0">
                <a:solidFill>
                  <a:srgbClr val="FF3300"/>
                </a:solidFill>
                <a:latin typeface="楷体_GB2312"/>
              </a:rPr>
              <a:t>C</a:t>
            </a:r>
            <a:r>
              <a:rPr lang="en-US" altLang="zh-CN" baseline="-25000" smtClean="0">
                <a:solidFill>
                  <a:srgbClr val="FF3300"/>
                </a:solidFill>
                <a:latin typeface="楷体_GB2312"/>
              </a:rPr>
              <a:t>i</a:t>
            </a:r>
            <a:r>
              <a:rPr lang="en-US" altLang="zh-CN" smtClean="0">
                <a:solidFill>
                  <a:srgbClr val="FF3300"/>
                </a:solidFill>
                <a:latin typeface="楷体_GB2312"/>
              </a:rPr>
              <a:t> = P</a:t>
            </a:r>
            <a:r>
              <a:rPr lang="en-US" altLang="zh-CN" baseline="-25000" smtClean="0">
                <a:solidFill>
                  <a:srgbClr val="FF3300"/>
                </a:solidFill>
                <a:latin typeface="楷体_GB2312"/>
              </a:rPr>
              <a:t>i</a:t>
            </a:r>
            <a:r>
              <a:rPr lang="en-US" altLang="zh-CN" smtClean="0">
                <a:solidFill>
                  <a:srgbClr val="FF3300"/>
                </a:solidFill>
                <a:latin typeface="楷体_GB2312"/>
              </a:rPr>
              <a:t>⊕K</a:t>
            </a:r>
            <a:r>
              <a:rPr lang="en-US" altLang="zh-CN" baseline="-25000" smtClean="0">
                <a:solidFill>
                  <a:srgbClr val="FF3300"/>
                </a:solidFill>
                <a:latin typeface="楷体_GB2312"/>
              </a:rPr>
              <a:t>i</a:t>
            </a:r>
          </a:p>
          <a:p>
            <a:pPr marL="758825" lvl="1" algn="just" eaLnBrk="1" hangingPunct="1">
              <a:buFontTx/>
              <a:buNone/>
            </a:pPr>
            <a:r>
              <a:rPr lang="en-US" altLang="zh-CN" smtClean="0">
                <a:solidFill>
                  <a:srgbClr val="FF3300"/>
                </a:solidFill>
                <a:latin typeface="楷体_GB2312"/>
              </a:rPr>
              <a:t>   </a:t>
            </a:r>
            <a:r>
              <a:rPr lang="zh-CN" altLang="en-US" smtClean="0">
                <a:solidFill>
                  <a:srgbClr val="FF3300"/>
                </a:solidFill>
                <a:latin typeface="楷体_GB2312"/>
              </a:rPr>
              <a:t>解密：</a:t>
            </a:r>
            <a:r>
              <a:rPr lang="en-US" altLang="zh-CN" smtClean="0">
                <a:solidFill>
                  <a:srgbClr val="FF3300"/>
                </a:solidFill>
                <a:latin typeface="楷体_GB2312"/>
              </a:rPr>
              <a:t>P</a:t>
            </a:r>
            <a:r>
              <a:rPr lang="en-US" altLang="zh-CN" baseline="-25000" smtClean="0">
                <a:solidFill>
                  <a:srgbClr val="FF3300"/>
                </a:solidFill>
                <a:latin typeface="楷体_GB2312"/>
              </a:rPr>
              <a:t>i</a:t>
            </a:r>
            <a:r>
              <a:rPr lang="en-US" altLang="zh-CN" smtClean="0">
                <a:solidFill>
                  <a:srgbClr val="FF3300"/>
                </a:solidFill>
                <a:latin typeface="楷体_GB2312"/>
              </a:rPr>
              <a:t> = C</a:t>
            </a:r>
            <a:r>
              <a:rPr lang="en-US" altLang="zh-CN" baseline="-25000" smtClean="0">
                <a:solidFill>
                  <a:srgbClr val="FF3300"/>
                </a:solidFill>
                <a:latin typeface="楷体_GB2312"/>
              </a:rPr>
              <a:t>i</a:t>
            </a:r>
            <a:r>
              <a:rPr lang="en-US" altLang="zh-CN" smtClean="0">
                <a:solidFill>
                  <a:srgbClr val="FF3300"/>
                </a:solidFill>
                <a:latin typeface="楷体_GB2312"/>
              </a:rPr>
              <a:t>⊕K</a:t>
            </a:r>
            <a:r>
              <a:rPr lang="en-US" altLang="zh-CN" baseline="-25000" smtClean="0">
                <a:solidFill>
                  <a:srgbClr val="FF3300"/>
                </a:solidFill>
                <a:latin typeface="楷体_GB2312"/>
              </a:rPr>
              <a:t>i</a:t>
            </a:r>
          </a:p>
          <a:p>
            <a:pPr marL="758825" lvl="1" algn="just" eaLnBrk="1" hangingPunct="1"/>
            <a:r>
              <a:rPr lang="zh-CN" altLang="en-US" smtClean="0">
                <a:latin typeface="楷体_GB2312"/>
              </a:rPr>
              <a:t>关键：构造和消息一样长的随机密钥</a:t>
            </a:r>
          </a:p>
        </p:txBody>
      </p:sp>
    </p:spTree>
    <p:extLst>
      <p:ext uri="{BB962C8B-B14F-4D97-AF65-F5344CB8AC3E}">
        <p14:creationId xmlns:p14="http://schemas.microsoft.com/office/powerpoint/2010/main" val="854540786"/>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altLang="zh-CN" smtClean="0"/>
              <a:t>RSA</a:t>
            </a:r>
            <a:r>
              <a:rPr lang="zh-CN" altLang="en-US" smtClean="0"/>
              <a:t>算法的分析</a:t>
            </a:r>
          </a:p>
        </p:txBody>
      </p:sp>
      <p:sp>
        <p:nvSpPr>
          <p:cNvPr id="6148" name="Rectangle 3"/>
          <p:cNvSpPr>
            <a:spLocks noGrp="1" noChangeArrowheads="1"/>
          </p:cNvSpPr>
          <p:nvPr>
            <p:ph type="body" idx="1"/>
          </p:nvPr>
        </p:nvSpPr>
        <p:spPr>
          <a:xfrm>
            <a:off x="533400" y="1676400"/>
            <a:ext cx="8153400" cy="1295400"/>
          </a:xfrm>
        </p:spPr>
        <p:txBody>
          <a:bodyPr/>
          <a:lstStyle/>
          <a:p>
            <a:pPr marL="533400" indent="-533400" eaLnBrk="1" hangingPunct="1"/>
            <a:r>
              <a:rPr lang="en-US" altLang="zh-CN" smtClean="0">
                <a:latin typeface="楷体_GB2312" pitchFamily="49" charset="-122"/>
              </a:rPr>
              <a:t>RSA</a:t>
            </a:r>
            <a:r>
              <a:rPr lang="zh-CN" altLang="en-US" smtClean="0">
                <a:latin typeface="楷体_GB2312" pitchFamily="49" charset="-122"/>
              </a:rPr>
              <a:t>算法的安全问题</a:t>
            </a:r>
          </a:p>
          <a:p>
            <a:pPr marL="914400" lvl="1" indent="-457200" eaLnBrk="1" hangingPunct="1"/>
            <a:r>
              <a:rPr lang="zh-CN" altLang="en-US" smtClean="0">
                <a:solidFill>
                  <a:srgbClr val="000099"/>
                </a:solidFill>
                <a:latin typeface="楷体_GB2312" pitchFamily="49" charset="-122"/>
              </a:rPr>
              <a:t>大数因子分解的工作量</a:t>
            </a:r>
            <a:endParaRPr lang="zh-CN" altLang="en-US" smtClean="0">
              <a:solidFill>
                <a:srgbClr val="A50021"/>
              </a:solidFill>
              <a:latin typeface="楷体_GB2312" pitchFamily="49" charset="-122"/>
            </a:endParaRPr>
          </a:p>
        </p:txBody>
      </p:sp>
      <p:graphicFrame>
        <p:nvGraphicFramePr>
          <p:cNvPr id="6146" name="Object 5"/>
          <p:cNvGraphicFramePr>
            <a:graphicFrameLocks noChangeAspect="1"/>
          </p:cNvGraphicFramePr>
          <p:nvPr/>
        </p:nvGraphicFramePr>
        <p:xfrm>
          <a:off x="914400" y="2971800"/>
          <a:ext cx="7620000" cy="2859088"/>
        </p:xfrm>
        <a:graphic>
          <a:graphicData uri="http://schemas.openxmlformats.org/presentationml/2006/ole">
            <mc:AlternateContent xmlns:mc="http://schemas.openxmlformats.org/markup-compatibility/2006">
              <mc:Choice xmlns:v="urn:schemas-microsoft-com:vml" Requires="v">
                <p:oleObj spid="_x0000_s32788" name="Document" r:id="rId4" imgW="3479760" imgH="1414800" progId="Word.Document.8">
                  <p:embed/>
                </p:oleObj>
              </mc:Choice>
              <mc:Fallback>
                <p:oleObj name="Document" r:id="rId4" imgW="3479760" imgH="14148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971800"/>
                        <a:ext cx="7620000" cy="285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373542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smtClean="0"/>
              <a:t>RSA</a:t>
            </a:r>
            <a:r>
              <a:rPr lang="zh-CN" altLang="en-US" smtClean="0"/>
              <a:t>算法的分析</a:t>
            </a:r>
          </a:p>
        </p:txBody>
      </p:sp>
      <p:sp>
        <p:nvSpPr>
          <p:cNvPr id="45059" name="Rectangle 3"/>
          <p:cNvSpPr>
            <a:spLocks noGrp="1" noChangeArrowheads="1"/>
          </p:cNvSpPr>
          <p:nvPr>
            <p:ph type="body" idx="1"/>
          </p:nvPr>
        </p:nvSpPr>
        <p:spPr>
          <a:xfrm>
            <a:off x="533400" y="1676400"/>
            <a:ext cx="8153400" cy="3962400"/>
          </a:xfrm>
        </p:spPr>
        <p:txBody>
          <a:bodyPr/>
          <a:lstStyle/>
          <a:p>
            <a:pPr marL="533400" indent="-533400" eaLnBrk="1" hangingPunct="1"/>
            <a:r>
              <a:rPr lang="en-US" altLang="zh-CN" smtClean="0">
                <a:latin typeface="楷体_GB2312" pitchFamily="49" charset="-122"/>
              </a:rPr>
              <a:t>RSA</a:t>
            </a:r>
            <a:r>
              <a:rPr lang="zh-CN" altLang="en-US" smtClean="0">
                <a:latin typeface="楷体_GB2312" pitchFamily="49" charset="-122"/>
              </a:rPr>
              <a:t>算法的安全问题</a:t>
            </a:r>
          </a:p>
          <a:p>
            <a:pPr marL="914400" lvl="1" indent="-457200" eaLnBrk="1" hangingPunct="1"/>
            <a:r>
              <a:rPr lang="zh-CN" altLang="en-US" smtClean="0">
                <a:solidFill>
                  <a:srgbClr val="000099"/>
                </a:solidFill>
                <a:latin typeface="楷体_GB2312" pitchFamily="49" charset="-122"/>
              </a:rPr>
              <a:t>大数因子分解的工作量</a:t>
            </a:r>
          </a:p>
          <a:p>
            <a:pPr marL="1295400" lvl="2" indent="-381000" eaLnBrk="1" hangingPunct="1"/>
            <a:r>
              <a:rPr lang="en-US" altLang="zh-CN" smtClean="0">
                <a:solidFill>
                  <a:srgbClr val="A50021"/>
                </a:solidFill>
                <a:latin typeface="楷体_GB2312" pitchFamily="49" charset="-122"/>
              </a:rPr>
              <a:t>1999.8.22</a:t>
            </a:r>
            <a:r>
              <a:rPr lang="zh-CN" altLang="en-US" smtClean="0">
                <a:solidFill>
                  <a:srgbClr val="A50021"/>
                </a:solidFill>
                <a:latin typeface="楷体_GB2312" pitchFamily="49" charset="-122"/>
              </a:rPr>
              <a:t>，荷兰</a:t>
            </a:r>
            <a:r>
              <a:rPr lang="en-US" altLang="zh-CN" smtClean="0">
                <a:solidFill>
                  <a:srgbClr val="A50021"/>
                </a:solidFill>
                <a:latin typeface="楷体_GB2312" pitchFamily="49" charset="-122"/>
              </a:rPr>
              <a:t>H.Riele</a:t>
            </a:r>
            <a:r>
              <a:rPr lang="zh-CN" altLang="en-US" smtClean="0">
                <a:solidFill>
                  <a:srgbClr val="A50021"/>
                </a:solidFill>
                <a:latin typeface="楷体_GB2312" pitchFamily="49" charset="-122"/>
              </a:rPr>
              <a:t>领导的来自</a:t>
            </a:r>
            <a:r>
              <a:rPr lang="en-US" altLang="zh-CN" smtClean="0">
                <a:solidFill>
                  <a:srgbClr val="A50021"/>
                </a:solidFill>
                <a:latin typeface="楷体_GB2312" pitchFamily="49" charset="-122"/>
              </a:rPr>
              <a:t>6</a:t>
            </a:r>
            <a:r>
              <a:rPr lang="zh-CN" altLang="en-US" smtClean="0">
                <a:solidFill>
                  <a:srgbClr val="A50021"/>
                </a:solidFill>
                <a:latin typeface="楷体_GB2312" pitchFamily="49" charset="-122"/>
              </a:rPr>
              <a:t>个国家的研究人员组成的团队找到了一个</a:t>
            </a:r>
            <a:r>
              <a:rPr lang="en-US" altLang="zh-CN" smtClean="0">
                <a:solidFill>
                  <a:srgbClr val="A50021"/>
                </a:solidFill>
                <a:latin typeface="楷体_GB2312" pitchFamily="49" charset="-122"/>
              </a:rPr>
              <a:t>512-bit RSA </a:t>
            </a:r>
            <a:r>
              <a:rPr lang="zh-CN" altLang="en-US" smtClean="0">
                <a:solidFill>
                  <a:srgbClr val="A50021"/>
                </a:solidFill>
                <a:latin typeface="楷体_GB2312" pitchFamily="49" charset="-122"/>
              </a:rPr>
              <a:t>密钥的一个素因子，而</a:t>
            </a:r>
            <a:r>
              <a:rPr lang="en-US" altLang="zh-CN" smtClean="0">
                <a:solidFill>
                  <a:srgbClr val="A50021"/>
                </a:solidFill>
                <a:latin typeface="楷体_GB2312" pitchFamily="49" charset="-122"/>
              </a:rPr>
              <a:t>512-bit RSA</a:t>
            </a:r>
            <a:r>
              <a:rPr lang="zh-CN" altLang="en-US" smtClean="0">
                <a:solidFill>
                  <a:srgbClr val="A50021"/>
                </a:solidFill>
                <a:latin typeface="楷体_GB2312" pitchFamily="49" charset="-122"/>
              </a:rPr>
              <a:t>在电子商务中所占的比例为</a:t>
            </a:r>
            <a:r>
              <a:rPr lang="en-US" altLang="zh-CN" smtClean="0">
                <a:solidFill>
                  <a:srgbClr val="A50021"/>
                </a:solidFill>
                <a:latin typeface="楷体_GB2312" pitchFamily="49" charset="-122"/>
              </a:rPr>
              <a:t>95%</a:t>
            </a:r>
            <a:r>
              <a:rPr lang="zh-CN" altLang="en-US" smtClean="0">
                <a:solidFill>
                  <a:srgbClr val="A50021"/>
                </a:solidFill>
                <a:latin typeface="楷体_GB2312" pitchFamily="49" charset="-122"/>
              </a:rPr>
              <a:t>。</a:t>
            </a:r>
          </a:p>
          <a:p>
            <a:pPr marL="1295400" lvl="2" indent="-381000" eaLnBrk="1" hangingPunct="1"/>
            <a:r>
              <a:rPr lang="zh-CN" altLang="en-US" smtClean="0">
                <a:solidFill>
                  <a:srgbClr val="A50021"/>
                </a:solidFill>
                <a:latin typeface="楷体_GB2312" pitchFamily="49" charset="-122"/>
              </a:rPr>
              <a:t>用了</a:t>
            </a:r>
            <a:r>
              <a:rPr lang="en-US" altLang="zh-CN" smtClean="0">
                <a:solidFill>
                  <a:srgbClr val="A50021"/>
                </a:solidFill>
                <a:latin typeface="楷体_GB2312" pitchFamily="49" charset="-122"/>
              </a:rPr>
              <a:t>5</a:t>
            </a:r>
            <a:r>
              <a:rPr lang="zh-CN" altLang="en-US" smtClean="0">
                <a:solidFill>
                  <a:srgbClr val="A50021"/>
                </a:solidFill>
                <a:latin typeface="楷体_GB2312" pitchFamily="49" charset="-122"/>
              </a:rPr>
              <a:t>个月的时间，计算机速度估计为</a:t>
            </a:r>
            <a:r>
              <a:rPr lang="en-US" altLang="zh-CN" smtClean="0">
                <a:solidFill>
                  <a:srgbClr val="A50021"/>
                </a:solidFill>
                <a:latin typeface="楷体_GB2312" pitchFamily="49" charset="-122"/>
              </a:rPr>
              <a:t>8000mips</a:t>
            </a:r>
          </a:p>
        </p:txBody>
      </p:sp>
    </p:spTree>
    <p:extLst>
      <p:ext uri="{BB962C8B-B14F-4D97-AF65-F5344CB8AC3E}">
        <p14:creationId xmlns:p14="http://schemas.microsoft.com/office/powerpoint/2010/main" val="301280849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smtClean="0"/>
              <a:t>RSA</a:t>
            </a:r>
            <a:r>
              <a:rPr lang="zh-CN" altLang="en-US" smtClean="0"/>
              <a:t>算法的分析</a:t>
            </a:r>
          </a:p>
        </p:txBody>
      </p:sp>
      <p:sp>
        <p:nvSpPr>
          <p:cNvPr id="46083" name="Rectangle 3"/>
          <p:cNvSpPr>
            <a:spLocks noGrp="1" noChangeArrowheads="1"/>
          </p:cNvSpPr>
          <p:nvPr>
            <p:ph type="body" idx="1"/>
          </p:nvPr>
        </p:nvSpPr>
        <p:spPr>
          <a:xfrm>
            <a:off x="533400" y="1676400"/>
            <a:ext cx="8305800" cy="4343400"/>
          </a:xfrm>
        </p:spPr>
        <p:txBody>
          <a:bodyPr/>
          <a:lstStyle/>
          <a:p>
            <a:pPr marL="533400" indent="-533400" eaLnBrk="1" hangingPunct="1"/>
            <a:r>
              <a:rPr lang="en-US" altLang="zh-CN" smtClean="0">
                <a:latin typeface="楷体_GB2312" pitchFamily="49" charset="-122"/>
              </a:rPr>
              <a:t>RSA</a:t>
            </a:r>
            <a:r>
              <a:rPr lang="zh-CN" altLang="en-US" smtClean="0">
                <a:latin typeface="楷体_GB2312" pitchFamily="49" charset="-122"/>
              </a:rPr>
              <a:t>算法的安全问题</a:t>
            </a:r>
          </a:p>
          <a:p>
            <a:pPr marL="914400" lvl="1" indent="-457200" eaLnBrk="1" hangingPunct="1"/>
            <a:r>
              <a:rPr lang="zh-CN" altLang="en-US" smtClean="0">
                <a:solidFill>
                  <a:srgbClr val="000099"/>
                </a:solidFill>
                <a:latin typeface="楷体_GB2312" pitchFamily="49" charset="-122"/>
              </a:rPr>
              <a:t>从大数因子分解看</a:t>
            </a:r>
            <a:r>
              <a:rPr lang="en-US" altLang="zh-CN" smtClean="0">
                <a:solidFill>
                  <a:srgbClr val="000099"/>
                </a:solidFill>
                <a:latin typeface="楷体_GB2312" pitchFamily="49" charset="-122"/>
              </a:rPr>
              <a:t>RSA</a:t>
            </a:r>
            <a:r>
              <a:rPr lang="zh-CN" altLang="en-US" smtClean="0">
                <a:solidFill>
                  <a:srgbClr val="000099"/>
                </a:solidFill>
                <a:latin typeface="楷体_GB2312" pitchFamily="49" charset="-122"/>
              </a:rPr>
              <a:t>的安全性</a:t>
            </a:r>
          </a:p>
          <a:p>
            <a:pPr marL="1295400" lvl="2" indent="-381000" eaLnBrk="1" hangingPunct="1"/>
            <a:r>
              <a:rPr lang="zh-CN" altLang="en-US" smtClean="0">
                <a:solidFill>
                  <a:srgbClr val="A50021"/>
                </a:solidFill>
                <a:latin typeface="楷体_GB2312" pitchFamily="49" charset="-122"/>
              </a:rPr>
              <a:t>若使</a:t>
            </a:r>
            <a:r>
              <a:rPr lang="en-US" altLang="zh-CN" smtClean="0">
                <a:solidFill>
                  <a:srgbClr val="A50021"/>
                </a:solidFill>
                <a:latin typeface="楷体_GB2312" pitchFamily="49" charset="-122"/>
              </a:rPr>
              <a:t>RSA</a:t>
            </a:r>
            <a:r>
              <a:rPr lang="zh-CN" altLang="en-US" smtClean="0">
                <a:solidFill>
                  <a:srgbClr val="A50021"/>
                </a:solidFill>
                <a:latin typeface="楷体_GB2312" pitchFamily="49" charset="-122"/>
              </a:rPr>
              <a:t>安全，</a:t>
            </a:r>
            <a:r>
              <a:rPr lang="en-US" altLang="zh-CN" smtClean="0">
                <a:solidFill>
                  <a:srgbClr val="A50021"/>
                </a:solidFill>
                <a:latin typeface="楷体_GB2312" pitchFamily="49" charset="-122"/>
              </a:rPr>
              <a:t>p</a:t>
            </a:r>
            <a:r>
              <a:rPr lang="zh-CN" altLang="en-US" smtClean="0">
                <a:solidFill>
                  <a:srgbClr val="A50021"/>
                </a:solidFill>
                <a:latin typeface="楷体_GB2312" pitchFamily="49" charset="-122"/>
              </a:rPr>
              <a:t>与</a:t>
            </a:r>
            <a:r>
              <a:rPr lang="en-US" altLang="zh-CN" smtClean="0">
                <a:solidFill>
                  <a:srgbClr val="A50021"/>
                </a:solidFill>
                <a:latin typeface="楷体_GB2312" pitchFamily="49" charset="-122"/>
              </a:rPr>
              <a:t>q</a:t>
            </a:r>
            <a:r>
              <a:rPr lang="zh-CN" altLang="en-US" smtClean="0">
                <a:solidFill>
                  <a:srgbClr val="A50021"/>
                </a:solidFill>
                <a:latin typeface="楷体_GB2312" pitchFamily="49" charset="-122"/>
              </a:rPr>
              <a:t>必为足够大的素数，使分析者没有办法在多项式时间内将</a:t>
            </a:r>
            <a:r>
              <a:rPr lang="en-US" altLang="zh-CN" smtClean="0">
                <a:solidFill>
                  <a:srgbClr val="A50021"/>
                </a:solidFill>
                <a:latin typeface="楷体_GB2312" pitchFamily="49" charset="-122"/>
              </a:rPr>
              <a:t>n</a:t>
            </a:r>
            <a:r>
              <a:rPr lang="zh-CN" altLang="en-US" smtClean="0">
                <a:solidFill>
                  <a:srgbClr val="A50021"/>
                </a:solidFill>
                <a:latin typeface="楷体_GB2312" pitchFamily="49" charset="-122"/>
              </a:rPr>
              <a:t>分解出来。</a:t>
            </a:r>
          </a:p>
          <a:p>
            <a:pPr marL="1295400" lvl="2" indent="-381000" eaLnBrk="1" hangingPunct="1"/>
            <a:r>
              <a:rPr lang="zh-CN" altLang="en-US" smtClean="0">
                <a:solidFill>
                  <a:srgbClr val="A50021"/>
                </a:solidFill>
                <a:latin typeface="楷体_GB2312" pitchFamily="49" charset="-122"/>
              </a:rPr>
              <a:t>建议选择</a:t>
            </a:r>
            <a:r>
              <a:rPr lang="en-US" altLang="zh-CN" smtClean="0">
                <a:solidFill>
                  <a:srgbClr val="A50021"/>
                </a:solidFill>
                <a:latin typeface="楷体_GB2312" pitchFamily="49" charset="-122"/>
              </a:rPr>
              <a:t>p</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q</a:t>
            </a:r>
            <a:r>
              <a:rPr lang="zh-CN" altLang="en-US" smtClean="0">
                <a:solidFill>
                  <a:srgbClr val="A50021"/>
                </a:solidFill>
                <a:latin typeface="楷体_GB2312" pitchFamily="49" charset="-122"/>
              </a:rPr>
              <a:t>大约是</a:t>
            </a:r>
            <a:r>
              <a:rPr lang="en-US" altLang="zh-CN" smtClean="0">
                <a:solidFill>
                  <a:srgbClr val="A50021"/>
                </a:solidFill>
                <a:latin typeface="楷体_GB2312" pitchFamily="49" charset="-122"/>
              </a:rPr>
              <a:t>100</a:t>
            </a:r>
            <a:r>
              <a:rPr lang="zh-CN" altLang="en-US" smtClean="0">
                <a:solidFill>
                  <a:srgbClr val="A50021"/>
                </a:solidFill>
                <a:latin typeface="楷体_GB2312" pitchFamily="49" charset="-122"/>
              </a:rPr>
              <a:t>位的十进制素数。模</a:t>
            </a:r>
            <a:r>
              <a:rPr lang="en-US" altLang="zh-CN" smtClean="0">
                <a:solidFill>
                  <a:srgbClr val="A50021"/>
                </a:solidFill>
                <a:latin typeface="楷体_GB2312" pitchFamily="49" charset="-122"/>
              </a:rPr>
              <a:t>n</a:t>
            </a:r>
            <a:r>
              <a:rPr lang="zh-CN" altLang="en-US" smtClean="0">
                <a:solidFill>
                  <a:srgbClr val="A50021"/>
                </a:solidFill>
                <a:latin typeface="楷体_GB2312" pitchFamily="49" charset="-122"/>
              </a:rPr>
              <a:t>的长度要求至少是</a:t>
            </a:r>
            <a:r>
              <a:rPr lang="en-US" altLang="zh-CN" smtClean="0">
                <a:solidFill>
                  <a:srgbClr val="A50021"/>
                </a:solidFill>
                <a:latin typeface="楷体_GB2312" pitchFamily="49" charset="-122"/>
              </a:rPr>
              <a:t>512</a:t>
            </a:r>
            <a:r>
              <a:rPr lang="zh-CN" altLang="en-US" smtClean="0">
                <a:solidFill>
                  <a:srgbClr val="A50021"/>
                </a:solidFill>
                <a:latin typeface="楷体_GB2312" pitchFamily="49" charset="-122"/>
              </a:rPr>
              <a:t>比特。</a:t>
            </a:r>
          </a:p>
          <a:p>
            <a:pPr marL="1295400" lvl="2" indent="-381000" eaLnBrk="1" hangingPunct="1"/>
            <a:r>
              <a:rPr lang="en-US" altLang="zh-CN" smtClean="0">
                <a:solidFill>
                  <a:srgbClr val="A50021"/>
                </a:solidFill>
                <a:latin typeface="楷体_GB2312" pitchFamily="49" charset="-122"/>
              </a:rPr>
              <a:t>EDI</a:t>
            </a:r>
            <a:r>
              <a:rPr lang="zh-CN" altLang="en-US" smtClean="0">
                <a:solidFill>
                  <a:srgbClr val="A50021"/>
                </a:solidFill>
                <a:latin typeface="楷体_GB2312" pitchFamily="49" charset="-122"/>
              </a:rPr>
              <a:t>标准使用的</a:t>
            </a:r>
            <a:r>
              <a:rPr lang="en-US" altLang="zh-CN" smtClean="0">
                <a:solidFill>
                  <a:srgbClr val="A50021"/>
                </a:solidFill>
                <a:latin typeface="楷体_GB2312" pitchFamily="49" charset="-122"/>
              </a:rPr>
              <a:t>RSA</a:t>
            </a:r>
            <a:r>
              <a:rPr lang="zh-CN" altLang="en-US" smtClean="0">
                <a:solidFill>
                  <a:srgbClr val="A50021"/>
                </a:solidFill>
                <a:latin typeface="楷体_GB2312" pitchFamily="49" charset="-122"/>
              </a:rPr>
              <a:t>算法中规定</a:t>
            </a:r>
            <a:r>
              <a:rPr lang="en-US" altLang="zh-CN" smtClean="0">
                <a:solidFill>
                  <a:srgbClr val="A50021"/>
                </a:solidFill>
                <a:latin typeface="楷体_GB2312" pitchFamily="49" charset="-122"/>
              </a:rPr>
              <a:t>n</a:t>
            </a:r>
            <a:r>
              <a:rPr lang="zh-CN" altLang="en-US" smtClean="0">
                <a:solidFill>
                  <a:srgbClr val="A50021"/>
                </a:solidFill>
                <a:latin typeface="楷体_GB2312" pitchFamily="49" charset="-122"/>
              </a:rPr>
              <a:t>的长度为</a:t>
            </a:r>
            <a:r>
              <a:rPr lang="en-US" altLang="zh-CN" smtClean="0">
                <a:solidFill>
                  <a:srgbClr val="A50021"/>
                </a:solidFill>
                <a:latin typeface="楷体_GB2312" pitchFamily="49" charset="-122"/>
              </a:rPr>
              <a:t>512</a:t>
            </a:r>
            <a:r>
              <a:rPr lang="zh-CN" altLang="en-US" smtClean="0">
                <a:solidFill>
                  <a:srgbClr val="A50021"/>
                </a:solidFill>
                <a:latin typeface="楷体_GB2312" pitchFamily="49" charset="-122"/>
              </a:rPr>
              <a:t>至</a:t>
            </a:r>
            <a:r>
              <a:rPr lang="en-US" altLang="zh-CN" smtClean="0">
                <a:solidFill>
                  <a:srgbClr val="A50021"/>
                </a:solidFill>
                <a:latin typeface="楷体_GB2312" pitchFamily="49" charset="-122"/>
              </a:rPr>
              <a:t>1024</a:t>
            </a:r>
            <a:r>
              <a:rPr lang="zh-CN" altLang="en-US" smtClean="0">
                <a:solidFill>
                  <a:srgbClr val="A50021"/>
                </a:solidFill>
                <a:latin typeface="楷体_GB2312" pitchFamily="49" charset="-122"/>
              </a:rPr>
              <a:t>比特位之间。国际数字签名标准</a:t>
            </a:r>
            <a:r>
              <a:rPr lang="en-US" altLang="zh-CN" smtClean="0">
                <a:solidFill>
                  <a:srgbClr val="A50021"/>
                </a:solidFill>
                <a:latin typeface="楷体_GB2312" pitchFamily="49" charset="-122"/>
              </a:rPr>
              <a:t>ISO/IEC 9796</a:t>
            </a:r>
            <a:r>
              <a:rPr lang="zh-CN" altLang="en-US" smtClean="0">
                <a:solidFill>
                  <a:srgbClr val="A50021"/>
                </a:solidFill>
                <a:latin typeface="楷体_GB2312" pitchFamily="49" charset="-122"/>
              </a:rPr>
              <a:t>中规定</a:t>
            </a:r>
            <a:r>
              <a:rPr lang="en-US" altLang="zh-CN" smtClean="0">
                <a:solidFill>
                  <a:srgbClr val="A50021"/>
                </a:solidFill>
                <a:latin typeface="楷体_GB2312" pitchFamily="49" charset="-122"/>
              </a:rPr>
              <a:t>n</a:t>
            </a:r>
            <a:r>
              <a:rPr lang="zh-CN" altLang="en-US" smtClean="0">
                <a:solidFill>
                  <a:srgbClr val="A50021"/>
                </a:solidFill>
                <a:latin typeface="楷体_GB2312" pitchFamily="49" charset="-122"/>
              </a:rPr>
              <a:t>的长度位</a:t>
            </a:r>
            <a:r>
              <a:rPr lang="en-US" altLang="zh-CN" smtClean="0">
                <a:solidFill>
                  <a:srgbClr val="A50021"/>
                </a:solidFill>
                <a:latin typeface="楷体_GB2312" pitchFamily="49" charset="-122"/>
              </a:rPr>
              <a:t>512</a:t>
            </a:r>
            <a:r>
              <a:rPr lang="zh-CN" altLang="en-US" smtClean="0">
                <a:solidFill>
                  <a:srgbClr val="A50021"/>
                </a:solidFill>
                <a:latin typeface="楷体_GB2312" pitchFamily="49" charset="-122"/>
              </a:rPr>
              <a:t>比特位。</a:t>
            </a:r>
          </a:p>
          <a:p>
            <a:pPr marL="1295400" lvl="2" indent="-381000" eaLnBrk="1" hangingPunct="1"/>
            <a:r>
              <a:rPr lang="zh-CN" altLang="en-US" smtClean="0">
                <a:solidFill>
                  <a:srgbClr val="A50021"/>
                </a:solidFill>
                <a:latin typeface="楷体_GB2312" pitchFamily="49" charset="-122"/>
              </a:rPr>
              <a:t>至</a:t>
            </a:r>
            <a:r>
              <a:rPr lang="en-US" altLang="zh-CN" smtClean="0">
                <a:solidFill>
                  <a:srgbClr val="A50021"/>
                </a:solidFill>
                <a:latin typeface="楷体_GB2312" pitchFamily="49" charset="-122"/>
              </a:rPr>
              <a:t>1996</a:t>
            </a:r>
            <a:r>
              <a:rPr lang="zh-CN" altLang="en-US" smtClean="0">
                <a:solidFill>
                  <a:srgbClr val="A50021"/>
                </a:solidFill>
                <a:latin typeface="楷体_GB2312" pitchFamily="49" charset="-122"/>
              </a:rPr>
              <a:t>年，建议使用</a:t>
            </a:r>
            <a:r>
              <a:rPr lang="en-US" altLang="zh-CN" smtClean="0">
                <a:solidFill>
                  <a:srgbClr val="A50021"/>
                </a:solidFill>
                <a:latin typeface="楷体_GB2312" pitchFamily="49" charset="-122"/>
              </a:rPr>
              <a:t>768</a:t>
            </a:r>
            <a:r>
              <a:rPr lang="zh-CN" altLang="en-US" smtClean="0">
                <a:solidFill>
                  <a:srgbClr val="A50021"/>
                </a:solidFill>
                <a:latin typeface="楷体_GB2312" pitchFamily="49" charset="-122"/>
              </a:rPr>
              <a:t>位的模</a:t>
            </a:r>
            <a:r>
              <a:rPr lang="en-US" altLang="zh-CN" smtClean="0">
                <a:solidFill>
                  <a:srgbClr val="A50021"/>
                </a:solidFill>
                <a:latin typeface="楷体_GB2312" pitchFamily="49" charset="-122"/>
              </a:rPr>
              <a:t>n</a:t>
            </a:r>
          </a:p>
        </p:txBody>
      </p:sp>
    </p:spTree>
    <p:extLst>
      <p:ext uri="{BB962C8B-B14F-4D97-AF65-F5344CB8AC3E}">
        <p14:creationId xmlns:p14="http://schemas.microsoft.com/office/powerpoint/2010/main" val="180894701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zh-CN" altLang="en-US" smtClean="0"/>
              <a:t>课堂练习</a:t>
            </a:r>
          </a:p>
        </p:txBody>
      </p:sp>
      <p:sp>
        <p:nvSpPr>
          <p:cNvPr id="44035" name="Rectangle 3"/>
          <p:cNvSpPr>
            <a:spLocks noGrp="1" noChangeArrowheads="1"/>
          </p:cNvSpPr>
          <p:nvPr>
            <p:ph type="body" idx="1"/>
          </p:nvPr>
        </p:nvSpPr>
        <p:spPr>
          <a:xfrm>
            <a:off x="611188" y="1676400"/>
            <a:ext cx="7705725" cy="2616200"/>
          </a:xfrm>
        </p:spPr>
        <p:txBody>
          <a:bodyPr/>
          <a:lstStyle/>
          <a:p>
            <a:pPr marL="514350" indent="-457200"/>
            <a:r>
              <a:rPr lang="en-US" altLang="zh-CN" smtClean="0">
                <a:latin typeface="楷体_GB2312" pitchFamily="49" charset="-122"/>
              </a:rPr>
              <a:t>Alice</a:t>
            </a:r>
            <a:r>
              <a:rPr lang="zh-CN" altLang="en-US" smtClean="0">
                <a:latin typeface="楷体_GB2312" pitchFamily="49" charset="-122"/>
              </a:rPr>
              <a:t>和</a:t>
            </a:r>
            <a:r>
              <a:rPr lang="en-US" altLang="zh-CN" smtClean="0">
                <a:latin typeface="楷体_GB2312" pitchFamily="49" charset="-122"/>
              </a:rPr>
              <a:t>Bob</a:t>
            </a:r>
            <a:r>
              <a:rPr lang="zh-CN" altLang="en-US" smtClean="0">
                <a:latin typeface="楷体_GB2312" pitchFamily="49" charset="-122"/>
              </a:rPr>
              <a:t>采用</a:t>
            </a:r>
            <a:r>
              <a:rPr lang="en-US" altLang="zh-CN" smtClean="0">
                <a:latin typeface="楷体_GB2312" pitchFamily="49" charset="-122"/>
              </a:rPr>
              <a:t>RSA</a:t>
            </a:r>
            <a:r>
              <a:rPr lang="zh-CN" altLang="en-US" smtClean="0">
                <a:latin typeface="楷体_GB2312" pitchFamily="49" charset="-122"/>
              </a:rPr>
              <a:t>算法进行通信加密，已知</a:t>
            </a:r>
            <a:r>
              <a:rPr lang="en-US" altLang="zh-CN" smtClean="0">
                <a:latin typeface="楷体_GB2312" pitchFamily="49" charset="-122"/>
              </a:rPr>
              <a:t>Alice</a:t>
            </a:r>
            <a:r>
              <a:rPr lang="zh-CN" altLang="en-US" smtClean="0">
                <a:latin typeface="楷体_GB2312" pitchFamily="49" charset="-122"/>
              </a:rPr>
              <a:t>的公开密钥为</a:t>
            </a:r>
            <a:r>
              <a:rPr lang="en-US" altLang="zh-CN" smtClean="0">
                <a:latin typeface="楷体_GB2312" pitchFamily="49" charset="-122"/>
              </a:rPr>
              <a:t>{e=35,n=221}</a:t>
            </a:r>
            <a:r>
              <a:rPr lang="zh-CN" altLang="en-US" smtClean="0">
                <a:latin typeface="楷体_GB2312" pitchFamily="49" charset="-122"/>
              </a:rPr>
              <a:t>，</a:t>
            </a:r>
            <a:r>
              <a:rPr lang="en-US" altLang="zh-CN" smtClean="0">
                <a:latin typeface="楷体_GB2312" pitchFamily="49" charset="-122"/>
              </a:rPr>
              <a:t>Bob</a:t>
            </a:r>
            <a:r>
              <a:rPr lang="zh-CN" altLang="en-US" smtClean="0">
                <a:latin typeface="楷体_GB2312" pitchFamily="49" charset="-122"/>
              </a:rPr>
              <a:t>的公开密钥为</a:t>
            </a:r>
            <a:r>
              <a:rPr lang="en-US" altLang="zh-CN" smtClean="0">
                <a:latin typeface="楷体_GB2312" pitchFamily="49" charset="-122"/>
              </a:rPr>
              <a:t>{e=37,n=143}</a:t>
            </a:r>
            <a:r>
              <a:rPr lang="zh-CN" altLang="en-US" smtClean="0">
                <a:latin typeface="楷体_GB2312" pitchFamily="49" charset="-122"/>
              </a:rPr>
              <a:t>现截获到</a:t>
            </a:r>
            <a:r>
              <a:rPr lang="en-US" altLang="zh-CN" smtClean="0">
                <a:latin typeface="楷体_GB2312" pitchFamily="49" charset="-122"/>
              </a:rPr>
              <a:t>Bob</a:t>
            </a:r>
            <a:r>
              <a:rPr lang="zh-CN" altLang="en-US" smtClean="0">
                <a:latin typeface="楷体_GB2312" pitchFamily="49" charset="-122"/>
              </a:rPr>
              <a:t>发往</a:t>
            </a:r>
            <a:r>
              <a:rPr lang="en-US" altLang="zh-CN" smtClean="0">
                <a:latin typeface="楷体_GB2312" pitchFamily="49" charset="-122"/>
              </a:rPr>
              <a:t>Alice</a:t>
            </a:r>
            <a:r>
              <a:rPr lang="zh-CN" altLang="en-US" smtClean="0">
                <a:latin typeface="楷体_GB2312" pitchFamily="49" charset="-122"/>
              </a:rPr>
              <a:t>的密文</a:t>
            </a:r>
            <a:r>
              <a:rPr lang="en-US" altLang="zh-CN" smtClean="0">
                <a:latin typeface="楷体_GB2312" pitchFamily="49" charset="-122"/>
              </a:rPr>
              <a:t>c=7</a:t>
            </a:r>
            <a:r>
              <a:rPr lang="zh-CN" altLang="en-US" smtClean="0">
                <a:latin typeface="楷体_GB2312" pitchFamily="49" charset="-122"/>
              </a:rPr>
              <a:t>，试解密该密文。</a:t>
            </a:r>
            <a:endParaRPr lang="zh-CN" altLang="en-US" baseline="-25000" smtClean="0">
              <a:latin typeface="楷体_GB2312" pitchFamily="49" charset="-122"/>
            </a:endParaRPr>
          </a:p>
        </p:txBody>
      </p:sp>
    </p:spTree>
    <p:extLst>
      <p:ext uri="{BB962C8B-B14F-4D97-AF65-F5344CB8AC3E}">
        <p14:creationId xmlns:p14="http://schemas.microsoft.com/office/powerpoint/2010/main" val="14194218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RSA</a:t>
            </a:r>
            <a:r>
              <a:rPr lang="zh-CN" altLang="en-US" smtClean="0"/>
              <a:t>算法的分析</a:t>
            </a:r>
          </a:p>
        </p:txBody>
      </p:sp>
      <p:sp>
        <p:nvSpPr>
          <p:cNvPr id="47107" name="Rectangle 3"/>
          <p:cNvSpPr>
            <a:spLocks noGrp="1" noChangeArrowheads="1"/>
          </p:cNvSpPr>
          <p:nvPr>
            <p:ph type="body" idx="1"/>
          </p:nvPr>
        </p:nvSpPr>
        <p:spPr>
          <a:xfrm>
            <a:off x="533400" y="1676400"/>
            <a:ext cx="8305800" cy="4920952"/>
          </a:xfrm>
        </p:spPr>
        <p:txBody>
          <a:bodyPr>
            <a:normAutofit fontScale="92500" lnSpcReduction="20000"/>
          </a:bodyPr>
          <a:lstStyle/>
          <a:p>
            <a:pPr marL="533400" indent="-533400" eaLnBrk="1" hangingPunct="1"/>
            <a:r>
              <a:rPr lang="en-US" altLang="zh-CN" smtClean="0">
                <a:latin typeface="楷体_GB2312" pitchFamily="49" charset="-122"/>
              </a:rPr>
              <a:t>RSA</a:t>
            </a:r>
            <a:r>
              <a:rPr lang="zh-CN" altLang="en-US" smtClean="0">
                <a:latin typeface="楷体_GB2312" pitchFamily="49" charset="-122"/>
              </a:rPr>
              <a:t>算法的可行性</a:t>
            </a:r>
          </a:p>
          <a:p>
            <a:pPr marL="914400" lvl="1" indent="-457200" eaLnBrk="1" hangingPunct="1"/>
            <a:r>
              <a:rPr lang="zh-CN" altLang="en-US" smtClean="0">
                <a:solidFill>
                  <a:srgbClr val="000099"/>
                </a:solidFill>
                <a:latin typeface="楷体_GB2312" pitchFamily="49" charset="-122"/>
              </a:rPr>
              <a:t>素数的判断和选择</a:t>
            </a:r>
            <a:endParaRPr lang="en-US" altLang="zh-CN" smtClean="0">
              <a:solidFill>
                <a:srgbClr val="000099"/>
              </a:solidFill>
              <a:latin typeface="楷体_GB2312" pitchFamily="49" charset="-122"/>
            </a:endParaRPr>
          </a:p>
          <a:p>
            <a:pPr marL="1314450" lvl="2" indent="-457200"/>
            <a:r>
              <a:rPr lang="zh-CN" altLang="en-US" smtClean="0">
                <a:solidFill>
                  <a:srgbClr val="002060"/>
                </a:solidFill>
                <a:latin typeface="楷体_GB2312" pitchFamily="49" charset="-122"/>
              </a:rPr>
              <a:t>能否用穷举素数法分解</a:t>
            </a:r>
            <a:r>
              <a:rPr lang="en-US" altLang="zh-CN" smtClean="0">
                <a:solidFill>
                  <a:srgbClr val="002060"/>
                </a:solidFill>
                <a:latin typeface="楷体_GB2312" pitchFamily="49" charset="-122"/>
              </a:rPr>
              <a:t>n</a:t>
            </a:r>
            <a:r>
              <a:rPr lang="zh-CN" altLang="en-US" smtClean="0">
                <a:solidFill>
                  <a:srgbClr val="002060"/>
                </a:solidFill>
                <a:latin typeface="楷体_GB2312" pitchFamily="49" charset="-122"/>
              </a:rPr>
              <a:t>？</a:t>
            </a:r>
          </a:p>
          <a:p>
            <a:pPr marL="1295400" lvl="2" indent="-381000" algn="just" eaLnBrk="1" hangingPunct="1"/>
            <a:r>
              <a:rPr lang="en-US" altLang="zh-CN" smtClean="0">
                <a:solidFill>
                  <a:srgbClr val="A50021"/>
                </a:solidFill>
                <a:latin typeface="楷体_GB2312" pitchFamily="49" charset="-122"/>
              </a:rPr>
              <a:t>512</a:t>
            </a:r>
            <a:r>
              <a:rPr lang="zh-CN" altLang="en-US" smtClean="0">
                <a:solidFill>
                  <a:srgbClr val="A50021"/>
                </a:solidFill>
                <a:latin typeface="楷体_GB2312" pitchFamily="49" charset="-122"/>
              </a:rPr>
              <a:t>位的数以内，有超过</a:t>
            </a:r>
            <a:r>
              <a:rPr lang="en-US" altLang="zh-CN" smtClean="0">
                <a:solidFill>
                  <a:srgbClr val="A50021"/>
                </a:solidFill>
                <a:latin typeface="楷体_GB2312" pitchFamily="49" charset="-122"/>
              </a:rPr>
              <a:t>10</a:t>
            </a:r>
            <a:r>
              <a:rPr lang="en-US" altLang="zh-CN" baseline="30000" smtClean="0">
                <a:solidFill>
                  <a:srgbClr val="A50021"/>
                </a:solidFill>
                <a:latin typeface="楷体_GB2312" pitchFamily="49" charset="-122"/>
              </a:rPr>
              <a:t>151</a:t>
            </a:r>
            <a:r>
              <a:rPr lang="zh-CN" altLang="en-US" smtClean="0">
                <a:solidFill>
                  <a:srgbClr val="A50021"/>
                </a:solidFill>
                <a:latin typeface="楷体_GB2312" pitchFamily="49" charset="-122"/>
              </a:rPr>
              <a:t>个素数</a:t>
            </a:r>
            <a:endParaRPr lang="en-US" altLang="zh-CN" smtClean="0">
              <a:solidFill>
                <a:srgbClr val="A50021"/>
              </a:solidFill>
              <a:latin typeface="楷体_GB2312" pitchFamily="49" charset="-122"/>
            </a:endParaRPr>
          </a:p>
          <a:p>
            <a:pPr marL="1295400" lvl="2" indent="-381000" algn="just"/>
            <a:r>
              <a:rPr lang="zh-CN" altLang="en-US" smtClean="0">
                <a:solidFill>
                  <a:srgbClr val="A50021"/>
                </a:solidFill>
                <a:latin typeface="楷体_GB2312" pitchFamily="49" charset="-122"/>
              </a:rPr>
              <a:t>目前已知的最大素数是</a:t>
            </a:r>
            <a:r>
              <a:rPr lang="en-US" altLang="zh-CN" smtClean="0">
                <a:solidFill>
                  <a:srgbClr val="A50021"/>
                </a:solidFill>
                <a:latin typeface="楷体_GB2312" pitchFamily="49" charset="-122"/>
              </a:rPr>
              <a:t>2</a:t>
            </a:r>
            <a:r>
              <a:rPr lang="en-US" altLang="zh-CN" baseline="30000" smtClean="0">
                <a:solidFill>
                  <a:srgbClr val="A50021"/>
                </a:solidFill>
                <a:latin typeface="楷体_GB2312" pitchFamily="49" charset="-122"/>
              </a:rPr>
              <a:t>43112609</a:t>
            </a:r>
            <a:r>
              <a:rPr lang="en-US" altLang="zh-CN" smtClean="0">
                <a:solidFill>
                  <a:srgbClr val="A50021"/>
                </a:solidFill>
                <a:latin typeface="楷体_GB2312" pitchFamily="49" charset="-122"/>
              </a:rPr>
              <a:t>-1</a:t>
            </a:r>
            <a:endParaRPr lang="zh-CN" altLang="en-US" smtClean="0">
              <a:solidFill>
                <a:srgbClr val="A50021"/>
              </a:solidFill>
              <a:latin typeface="楷体_GB2312" pitchFamily="49" charset="-122"/>
            </a:endParaRPr>
          </a:p>
          <a:p>
            <a:pPr marL="1295400" lvl="2" indent="-381000"/>
            <a:r>
              <a:rPr lang="zh-CN" altLang="en-US" smtClean="0">
                <a:solidFill>
                  <a:srgbClr val="A50021"/>
                </a:solidFill>
                <a:latin typeface="楷体_GB2312" pitchFamily="49" charset="-122"/>
              </a:rPr>
              <a:t>建立所有</a:t>
            </a:r>
            <a:r>
              <a:rPr lang="en-US" altLang="zh-CN" smtClean="0">
                <a:solidFill>
                  <a:srgbClr val="A50021"/>
                </a:solidFill>
                <a:latin typeface="楷体_GB2312" pitchFamily="49" charset="-122"/>
              </a:rPr>
              <a:t>512</a:t>
            </a:r>
            <a:r>
              <a:rPr lang="zh-CN" altLang="en-US" smtClean="0">
                <a:solidFill>
                  <a:srgbClr val="A50021"/>
                </a:solidFill>
                <a:latin typeface="楷体_GB2312" pitchFamily="49" charset="-122"/>
              </a:rPr>
              <a:t>位以内的所有素数库，如果</a:t>
            </a:r>
            <a:r>
              <a:rPr lang="en-US" altLang="zh-CN" smtClean="0">
                <a:solidFill>
                  <a:srgbClr val="A50021"/>
                </a:solidFill>
                <a:latin typeface="楷体_GB2312" pitchFamily="49" charset="-122"/>
              </a:rPr>
              <a:t>1G</a:t>
            </a:r>
            <a:r>
              <a:rPr lang="zh-CN" altLang="en-US" smtClean="0">
                <a:solidFill>
                  <a:srgbClr val="A50021"/>
                </a:solidFill>
                <a:latin typeface="楷体_GB2312" pitchFamily="49" charset="-122"/>
              </a:rPr>
              <a:t>字节数据需要用</a:t>
            </a:r>
            <a:r>
              <a:rPr lang="en-US" altLang="zh-CN" smtClean="0">
                <a:solidFill>
                  <a:srgbClr val="A50021"/>
                </a:solidFill>
                <a:latin typeface="楷体_GB2312" pitchFamily="49" charset="-122"/>
              </a:rPr>
              <a:t>1</a:t>
            </a:r>
            <a:r>
              <a:rPr lang="zh-CN" altLang="en-US" smtClean="0">
                <a:solidFill>
                  <a:srgbClr val="A50021"/>
                </a:solidFill>
                <a:latin typeface="楷体_GB2312" pitchFamily="49" charset="-122"/>
              </a:rPr>
              <a:t>克重的存储介质，那么这个设备的重量将产生黑洞。</a:t>
            </a:r>
            <a:endParaRPr lang="en-US" altLang="zh-CN" smtClean="0">
              <a:solidFill>
                <a:srgbClr val="A50021"/>
              </a:solidFill>
              <a:latin typeface="楷体_GB2312" pitchFamily="49" charset="-122"/>
            </a:endParaRPr>
          </a:p>
          <a:p>
            <a:pPr marL="1295400" lvl="2" indent="-381000"/>
            <a:r>
              <a:rPr lang="zh-CN" altLang="en-US" smtClean="0">
                <a:solidFill>
                  <a:srgbClr val="002060"/>
                </a:solidFill>
                <a:latin typeface="楷体_GB2312" pitchFamily="49" charset="-122"/>
              </a:rPr>
              <a:t>如何选择</a:t>
            </a:r>
            <a:r>
              <a:rPr lang="en-US" altLang="zh-CN" smtClean="0">
                <a:solidFill>
                  <a:srgbClr val="002060"/>
                </a:solidFill>
                <a:latin typeface="楷体_GB2312" pitchFamily="49" charset="-122"/>
              </a:rPr>
              <a:t>p</a:t>
            </a:r>
            <a:r>
              <a:rPr lang="zh-CN" altLang="en-US" smtClean="0">
                <a:solidFill>
                  <a:srgbClr val="002060"/>
                </a:solidFill>
                <a:latin typeface="楷体_GB2312" pitchFamily="49" charset="-122"/>
              </a:rPr>
              <a:t>和</a:t>
            </a:r>
            <a:r>
              <a:rPr lang="en-US" altLang="zh-CN" smtClean="0">
                <a:solidFill>
                  <a:srgbClr val="002060"/>
                </a:solidFill>
                <a:latin typeface="楷体_GB2312" pitchFamily="49" charset="-122"/>
              </a:rPr>
              <a:t>q</a:t>
            </a:r>
            <a:r>
              <a:rPr lang="zh-CN" altLang="en-US" smtClean="0">
                <a:solidFill>
                  <a:srgbClr val="002060"/>
                </a:solidFill>
                <a:latin typeface="楷体_GB2312" pitchFamily="49" charset="-122"/>
              </a:rPr>
              <a:t>？</a:t>
            </a:r>
          </a:p>
          <a:p>
            <a:pPr marL="1295400" lvl="2" indent="-381000" eaLnBrk="1" hangingPunct="1"/>
            <a:r>
              <a:rPr lang="zh-CN" altLang="en-US" smtClean="0">
                <a:solidFill>
                  <a:srgbClr val="A50021"/>
                </a:solidFill>
                <a:latin typeface="楷体_GB2312" pitchFamily="49" charset="-122"/>
              </a:rPr>
              <a:t>试图建立一个素数库，从库中随机选择大素数是不可能的，通常的办法是随机选取一个大的奇数，然后进行素性检验。</a:t>
            </a:r>
            <a:endParaRPr lang="en-US" altLang="zh-CN" smtClean="0">
              <a:solidFill>
                <a:srgbClr val="A50021"/>
              </a:solidFill>
              <a:latin typeface="楷体_GB2312" pitchFamily="49" charset="-122"/>
            </a:endParaRPr>
          </a:p>
          <a:p>
            <a:pPr marL="1295400" lvl="2" indent="-381000" eaLnBrk="1" hangingPunct="1"/>
            <a:r>
              <a:rPr lang="zh-CN" altLang="en-US" smtClean="0">
                <a:solidFill>
                  <a:srgbClr val="002060"/>
                </a:solidFill>
                <a:latin typeface="楷体_GB2312" pitchFamily="49" charset="-122"/>
              </a:rPr>
              <a:t>如何检验一个奇数是一个素数？</a:t>
            </a:r>
            <a:endParaRPr lang="en-US" altLang="zh-CN" smtClean="0">
              <a:solidFill>
                <a:srgbClr val="002060"/>
              </a:solidFill>
              <a:latin typeface="楷体_GB2312" pitchFamily="49" charset="-122"/>
            </a:endParaRPr>
          </a:p>
          <a:p>
            <a:pPr marL="1295400" lvl="2" indent="-381000" eaLnBrk="1" hangingPunct="1"/>
            <a:r>
              <a:rPr lang="zh-CN" altLang="en-US" smtClean="0">
                <a:solidFill>
                  <a:srgbClr val="A50021"/>
                </a:solidFill>
                <a:latin typeface="楷体_GB2312" pitchFamily="49" charset="-122"/>
              </a:rPr>
              <a:t>因子分解法显然不可行，实际上也是一个类似分解</a:t>
            </a:r>
            <a:r>
              <a:rPr lang="en-US" altLang="zh-CN" smtClean="0">
                <a:solidFill>
                  <a:srgbClr val="A50021"/>
                </a:solidFill>
                <a:latin typeface="楷体_GB2312" pitchFamily="49" charset="-122"/>
              </a:rPr>
              <a:t>n</a:t>
            </a:r>
            <a:r>
              <a:rPr lang="zh-CN" altLang="en-US" smtClean="0">
                <a:solidFill>
                  <a:srgbClr val="A50021"/>
                </a:solidFill>
                <a:latin typeface="楷体_GB2312" pitchFamily="49" charset="-122"/>
              </a:rPr>
              <a:t>的难题</a:t>
            </a:r>
          </a:p>
        </p:txBody>
      </p:sp>
    </p:spTree>
    <p:extLst>
      <p:ext uri="{BB962C8B-B14F-4D97-AF65-F5344CB8AC3E}">
        <p14:creationId xmlns:p14="http://schemas.microsoft.com/office/powerpoint/2010/main" val="3196403341"/>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normAutofit/>
          </a:bodyPr>
          <a:lstStyle/>
          <a:p>
            <a:pPr marL="514350" indent="-457200"/>
            <a:r>
              <a:rPr lang="zh-CN" altLang="en-US" smtClean="0">
                <a:latin typeface="楷体_GB2312" pitchFamily="49" charset="-122"/>
              </a:rPr>
              <a:t>素数的选择</a:t>
            </a:r>
            <a:endParaRPr lang="en-US" altLang="zh-CN" smtClean="0">
              <a:latin typeface="楷体_GB2312" pitchFamily="49" charset="-122"/>
            </a:endParaRPr>
          </a:p>
          <a:p>
            <a:pPr marL="914400" lvl="1" indent="-457200"/>
            <a:r>
              <a:rPr lang="zh-CN" altLang="en-US" smtClean="0">
                <a:solidFill>
                  <a:srgbClr val="002060"/>
                </a:solidFill>
                <a:latin typeface="楷体_GB2312" pitchFamily="49" charset="-122"/>
              </a:rPr>
              <a:t>首先要确认平均选择多少个数才能选中一个素数，即素数在整数中的分布情况</a:t>
            </a:r>
            <a:endParaRPr lang="en-US" altLang="zh-CN" smtClean="0">
              <a:solidFill>
                <a:srgbClr val="002060"/>
              </a:solidFill>
              <a:latin typeface="楷体_GB2312" pitchFamily="49" charset="-122"/>
            </a:endParaRPr>
          </a:p>
          <a:p>
            <a:pPr marL="914400" lvl="1" indent="-457200"/>
            <a:r>
              <a:rPr lang="zh-CN" altLang="en-US" smtClean="0">
                <a:solidFill>
                  <a:srgbClr val="002060"/>
                </a:solidFill>
                <a:latin typeface="楷体_GB2312" pitchFamily="49" charset="-122"/>
              </a:rPr>
              <a:t>素数的个数定理</a:t>
            </a:r>
            <a:endParaRPr lang="en-US" altLang="zh-CN" smtClean="0">
              <a:solidFill>
                <a:srgbClr val="002060"/>
              </a:solidFill>
              <a:latin typeface="楷体_GB2312" pitchFamily="49" charset="-122"/>
            </a:endParaRPr>
          </a:p>
          <a:p>
            <a:pPr marL="1314450" lvl="2" indent="-457200"/>
            <a:r>
              <a:rPr lang="en-US" altLang="zh-CN" smtClean="0">
                <a:solidFill>
                  <a:srgbClr val="C00000"/>
                </a:solidFill>
                <a:latin typeface="楷体_GB2312" pitchFamily="49" charset="-122"/>
              </a:rPr>
              <a:t>N</a:t>
            </a:r>
            <a:r>
              <a:rPr lang="zh-CN" altLang="en-US" smtClean="0">
                <a:solidFill>
                  <a:srgbClr val="C00000"/>
                </a:solidFill>
                <a:latin typeface="楷体_GB2312" pitchFamily="49" charset="-122"/>
              </a:rPr>
              <a:t>以内小于等于</a:t>
            </a:r>
            <a:r>
              <a:rPr lang="en-US" altLang="zh-CN" smtClean="0">
                <a:solidFill>
                  <a:srgbClr val="C00000"/>
                </a:solidFill>
                <a:latin typeface="楷体_GB2312" pitchFamily="49" charset="-122"/>
              </a:rPr>
              <a:t>N</a:t>
            </a:r>
            <a:r>
              <a:rPr lang="zh-CN" altLang="en-US" smtClean="0">
                <a:solidFill>
                  <a:srgbClr val="C00000"/>
                </a:solidFill>
                <a:latin typeface="楷体_GB2312" pitchFamily="49" charset="-122"/>
              </a:rPr>
              <a:t>的素数个数约为</a:t>
            </a:r>
            <a:r>
              <a:rPr lang="en-US" altLang="zh-CN" smtClean="0">
                <a:solidFill>
                  <a:srgbClr val="C00000"/>
                </a:solidFill>
                <a:latin typeface="楷体_GB2312" pitchFamily="49" charset="-122"/>
              </a:rPr>
              <a:t>N/lnN</a:t>
            </a:r>
            <a:r>
              <a:rPr lang="zh-CN" altLang="en-US" smtClean="0">
                <a:solidFill>
                  <a:srgbClr val="C00000"/>
                </a:solidFill>
                <a:latin typeface="楷体_GB2312" pitchFamily="49" charset="-122"/>
              </a:rPr>
              <a:t>，从</a:t>
            </a:r>
            <a:r>
              <a:rPr lang="en-US" altLang="zh-CN" smtClean="0">
                <a:solidFill>
                  <a:srgbClr val="C00000"/>
                </a:solidFill>
                <a:latin typeface="楷体_GB2312" pitchFamily="49" charset="-122"/>
              </a:rPr>
              <a:t>1-N</a:t>
            </a:r>
            <a:r>
              <a:rPr lang="zh-CN" altLang="en-US" smtClean="0">
                <a:solidFill>
                  <a:srgbClr val="C00000"/>
                </a:solidFill>
                <a:latin typeface="楷体_GB2312" pitchFamily="49" charset="-122"/>
              </a:rPr>
              <a:t>之间随机选择一个整数，其为素数的概率为</a:t>
            </a:r>
            <a:r>
              <a:rPr lang="en-US" altLang="zh-CN" smtClean="0">
                <a:solidFill>
                  <a:srgbClr val="C00000"/>
                </a:solidFill>
                <a:latin typeface="楷体_GB2312" pitchFamily="49" charset="-122"/>
              </a:rPr>
              <a:t>1/lnN</a:t>
            </a:r>
          </a:p>
          <a:p>
            <a:pPr marL="1314450" lvl="2" indent="-457200"/>
            <a:r>
              <a:rPr lang="zh-CN" altLang="en-US" smtClean="0">
                <a:solidFill>
                  <a:srgbClr val="C00000"/>
                </a:solidFill>
                <a:latin typeface="楷体_GB2312" pitchFamily="49" charset="-122"/>
              </a:rPr>
              <a:t>如果</a:t>
            </a:r>
            <a:r>
              <a:rPr lang="en-US" altLang="zh-CN" smtClean="0">
                <a:solidFill>
                  <a:srgbClr val="C00000"/>
                </a:solidFill>
                <a:latin typeface="楷体_GB2312" pitchFamily="49" charset="-122"/>
              </a:rPr>
              <a:t>RSA</a:t>
            </a:r>
            <a:r>
              <a:rPr lang="zh-CN" altLang="en-US" smtClean="0">
                <a:solidFill>
                  <a:srgbClr val="C00000"/>
                </a:solidFill>
                <a:latin typeface="楷体_GB2312" pitchFamily="49" charset="-122"/>
              </a:rPr>
              <a:t>算法使用</a:t>
            </a:r>
            <a:r>
              <a:rPr lang="en-US" altLang="zh-CN" smtClean="0">
                <a:solidFill>
                  <a:srgbClr val="C00000"/>
                </a:solidFill>
                <a:latin typeface="楷体_GB2312" pitchFamily="49" charset="-122"/>
              </a:rPr>
              <a:t>1024</a:t>
            </a:r>
            <a:r>
              <a:rPr lang="zh-CN" altLang="en-US" smtClean="0">
                <a:solidFill>
                  <a:srgbClr val="C00000"/>
                </a:solidFill>
                <a:latin typeface="楷体_GB2312" pitchFamily="49" charset="-122"/>
              </a:rPr>
              <a:t>比特的模数</a:t>
            </a:r>
            <a:r>
              <a:rPr lang="en-US" altLang="zh-CN" smtClean="0">
                <a:solidFill>
                  <a:srgbClr val="C00000"/>
                </a:solidFill>
                <a:latin typeface="楷体_GB2312" pitchFamily="49" charset="-122"/>
              </a:rPr>
              <a:t>n</a:t>
            </a:r>
            <a:r>
              <a:rPr lang="zh-CN" altLang="en-US" smtClean="0">
                <a:solidFill>
                  <a:srgbClr val="C00000"/>
                </a:solidFill>
                <a:latin typeface="楷体_GB2312" pitchFamily="49" charset="-122"/>
              </a:rPr>
              <a:t>，则</a:t>
            </a:r>
            <a:r>
              <a:rPr lang="en-US" altLang="zh-CN" smtClean="0">
                <a:solidFill>
                  <a:srgbClr val="C00000"/>
                </a:solidFill>
                <a:latin typeface="楷体_GB2312" pitchFamily="49" charset="-122"/>
              </a:rPr>
              <a:t>p</a:t>
            </a:r>
            <a:r>
              <a:rPr lang="zh-CN" altLang="en-US" smtClean="0">
                <a:solidFill>
                  <a:srgbClr val="C00000"/>
                </a:solidFill>
                <a:latin typeface="楷体_GB2312" pitchFamily="49" charset="-122"/>
              </a:rPr>
              <a:t>和</a:t>
            </a:r>
            <a:r>
              <a:rPr lang="en-US" altLang="zh-CN" smtClean="0">
                <a:solidFill>
                  <a:srgbClr val="C00000"/>
                </a:solidFill>
                <a:latin typeface="楷体_GB2312" pitchFamily="49" charset="-122"/>
              </a:rPr>
              <a:t>q</a:t>
            </a:r>
            <a:r>
              <a:rPr lang="zh-CN" altLang="en-US" smtClean="0">
                <a:solidFill>
                  <a:srgbClr val="C00000"/>
                </a:solidFill>
                <a:latin typeface="楷体_GB2312" pitchFamily="49" charset="-122"/>
              </a:rPr>
              <a:t>的比特数约</a:t>
            </a:r>
            <a:r>
              <a:rPr lang="en-US" altLang="zh-CN" smtClean="0">
                <a:solidFill>
                  <a:srgbClr val="C00000"/>
                </a:solidFill>
                <a:latin typeface="楷体_GB2312" pitchFamily="49" charset="-122"/>
              </a:rPr>
              <a:t>512</a:t>
            </a:r>
            <a:r>
              <a:rPr lang="zh-CN" altLang="en-US" smtClean="0">
                <a:solidFill>
                  <a:srgbClr val="C00000"/>
                </a:solidFill>
                <a:latin typeface="楷体_GB2312" pitchFamily="49" charset="-122"/>
              </a:rPr>
              <a:t>比特，随机选择</a:t>
            </a:r>
            <a:r>
              <a:rPr lang="en-US" altLang="zh-CN" smtClean="0">
                <a:solidFill>
                  <a:srgbClr val="C00000"/>
                </a:solidFill>
                <a:latin typeface="楷体_GB2312" pitchFamily="49" charset="-122"/>
              </a:rPr>
              <a:t>512</a:t>
            </a:r>
            <a:r>
              <a:rPr lang="zh-CN" altLang="en-US" smtClean="0">
                <a:solidFill>
                  <a:srgbClr val="C00000"/>
                </a:solidFill>
                <a:latin typeface="楷体_GB2312" pitchFamily="49" charset="-122"/>
              </a:rPr>
              <a:t>比特以内的数，其为素数的概率为</a:t>
            </a:r>
            <a:r>
              <a:rPr lang="en-US" altLang="zh-CN" smtClean="0">
                <a:solidFill>
                  <a:srgbClr val="C00000"/>
                </a:solidFill>
                <a:latin typeface="楷体_GB2312" pitchFamily="49" charset="-122"/>
              </a:rPr>
              <a:t>1/ln2</a:t>
            </a:r>
            <a:r>
              <a:rPr lang="en-US" altLang="zh-CN" baseline="30000" smtClean="0">
                <a:solidFill>
                  <a:srgbClr val="C00000"/>
                </a:solidFill>
                <a:latin typeface="楷体_GB2312" pitchFamily="49" charset="-122"/>
              </a:rPr>
              <a:t>512</a:t>
            </a:r>
            <a:r>
              <a:rPr lang="zh-CN" altLang="en-US" smtClean="0">
                <a:solidFill>
                  <a:srgbClr val="C00000"/>
                </a:solidFill>
                <a:latin typeface="楷体_GB2312" pitchFamily="49" charset="-122"/>
              </a:rPr>
              <a:t>≈</a:t>
            </a:r>
            <a:r>
              <a:rPr lang="en-US" altLang="zh-CN" smtClean="0">
                <a:solidFill>
                  <a:srgbClr val="C00000"/>
                </a:solidFill>
                <a:latin typeface="楷体_GB2312" pitchFamily="49" charset="-122"/>
              </a:rPr>
              <a:t>1/355</a:t>
            </a:r>
            <a:r>
              <a:rPr lang="zh-CN" altLang="en-US" smtClean="0">
                <a:solidFill>
                  <a:srgbClr val="C00000"/>
                </a:solidFill>
                <a:latin typeface="楷体_GB2312" pitchFamily="49" charset="-122"/>
              </a:rPr>
              <a:t>，去除偶数和容易判断的奇合数，概率可提高到</a:t>
            </a:r>
            <a:r>
              <a:rPr lang="en-US" altLang="zh-CN" smtClean="0">
                <a:solidFill>
                  <a:srgbClr val="C00000"/>
                </a:solidFill>
                <a:latin typeface="楷体_GB2312" pitchFamily="49" charset="-122"/>
              </a:rPr>
              <a:t>3/355</a:t>
            </a:r>
          </a:p>
          <a:p>
            <a:pPr marL="914400" lvl="1" indent="-457200"/>
            <a:endParaRPr lang="zh-CN" altLang="en-US" smtClean="0">
              <a:solidFill>
                <a:srgbClr val="000099"/>
              </a:solidFill>
              <a:latin typeface="楷体_GB2312" pitchFamily="49" charset="-122"/>
            </a:endParaRPr>
          </a:p>
        </p:txBody>
      </p:sp>
    </p:spTree>
    <p:extLst>
      <p:ext uri="{BB962C8B-B14F-4D97-AF65-F5344CB8AC3E}">
        <p14:creationId xmlns:p14="http://schemas.microsoft.com/office/powerpoint/2010/main" val="105654437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mtClean="0"/>
              <a:t>RSA</a:t>
            </a:r>
            <a:r>
              <a:rPr lang="zh-CN" altLang="en-US" smtClean="0"/>
              <a:t>算法的分析</a:t>
            </a:r>
          </a:p>
        </p:txBody>
      </p:sp>
      <p:sp>
        <p:nvSpPr>
          <p:cNvPr id="48131" name="Rectangle 3"/>
          <p:cNvSpPr>
            <a:spLocks noGrp="1" noChangeArrowheads="1"/>
          </p:cNvSpPr>
          <p:nvPr>
            <p:ph type="body" idx="1"/>
          </p:nvPr>
        </p:nvSpPr>
        <p:spPr>
          <a:xfrm>
            <a:off x="533400" y="1676400"/>
            <a:ext cx="8305800" cy="4343400"/>
          </a:xfrm>
        </p:spPr>
        <p:txBody>
          <a:bodyPr/>
          <a:lstStyle/>
          <a:p>
            <a:pPr marL="514350" indent="-457200"/>
            <a:r>
              <a:rPr lang="zh-CN" altLang="en-US" dirty="0" smtClean="0">
                <a:solidFill>
                  <a:srgbClr val="002060"/>
                </a:solidFill>
                <a:latin typeface="楷体_GB2312" pitchFamily="49" charset="-122"/>
              </a:rPr>
              <a:t>素数的判断和选择</a:t>
            </a:r>
          </a:p>
          <a:p>
            <a:pPr marL="895350" lvl="1" indent="-381000" algn="just"/>
            <a:r>
              <a:rPr lang="zh-CN" altLang="en-US" dirty="0" smtClean="0">
                <a:solidFill>
                  <a:srgbClr val="A50021"/>
                </a:solidFill>
                <a:latin typeface="楷体_GB2312" pitchFamily="49" charset="-122"/>
              </a:rPr>
              <a:t>直接判断一个整数是否为素数是困难的。目前还没有一个高效的办法，实际中应用最多的是</a:t>
            </a:r>
            <a:r>
              <a:rPr lang="en-US" altLang="zh-CN" dirty="0" smtClean="0">
                <a:solidFill>
                  <a:srgbClr val="A50021"/>
                </a:solidFill>
                <a:latin typeface="楷体_GB2312" pitchFamily="49" charset="-122"/>
              </a:rPr>
              <a:t>Miller and Rabin</a:t>
            </a:r>
            <a:r>
              <a:rPr lang="zh-CN" altLang="en-US" dirty="0" smtClean="0">
                <a:solidFill>
                  <a:srgbClr val="A50021"/>
                </a:solidFill>
                <a:latin typeface="楷体_GB2312" pitchFamily="49" charset="-122"/>
              </a:rPr>
              <a:t>提出的</a:t>
            </a:r>
            <a:r>
              <a:rPr lang="en-US" altLang="zh-CN" dirty="0" smtClean="0">
                <a:solidFill>
                  <a:srgbClr val="A50021"/>
                </a:solidFill>
                <a:latin typeface="楷体_GB2312" pitchFamily="49" charset="-122"/>
              </a:rPr>
              <a:t>WITNESS</a:t>
            </a:r>
            <a:r>
              <a:rPr lang="zh-CN" altLang="en-US" dirty="0" smtClean="0">
                <a:solidFill>
                  <a:srgbClr val="A50021"/>
                </a:solidFill>
                <a:latin typeface="楷体_GB2312" pitchFamily="49" charset="-122"/>
              </a:rPr>
              <a:t>算法</a:t>
            </a:r>
          </a:p>
          <a:p>
            <a:pPr marL="895350" lvl="1" indent="-381000" algn="just"/>
            <a:r>
              <a:rPr lang="zh-CN" altLang="en-US" dirty="0" smtClean="0">
                <a:solidFill>
                  <a:srgbClr val="A50021"/>
                </a:solidFill>
                <a:latin typeface="楷体_GB2312" pitchFamily="49" charset="-122"/>
              </a:rPr>
              <a:t>给出函数</a:t>
            </a:r>
            <a:r>
              <a:rPr lang="en-US" altLang="zh-CN" dirty="0" smtClean="0">
                <a:solidFill>
                  <a:srgbClr val="A50021"/>
                </a:solidFill>
                <a:latin typeface="楷体_GB2312" pitchFamily="49" charset="-122"/>
              </a:rPr>
              <a:t>f(</a:t>
            </a:r>
            <a:r>
              <a:rPr lang="en-US" altLang="zh-CN" dirty="0" err="1" smtClean="0">
                <a:solidFill>
                  <a:srgbClr val="A50021"/>
                </a:solidFill>
                <a:latin typeface="楷体_GB2312" pitchFamily="49" charset="-122"/>
              </a:rPr>
              <a:t>n,a</a:t>
            </a:r>
            <a:r>
              <a:rPr lang="en-US" altLang="zh-CN" dirty="0" smtClean="0">
                <a:solidFill>
                  <a:srgbClr val="A50021"/>
                </a:solidFill>
                <a:latin typeface="楷体_GB2312" pitchFamily="49" charset="-122"/>
              </a:rPr>
              <a:t>)</a:t>
            </a:r>
            <a:r>
              <a:rPr lang="zh-CN" altLang="en-US" dirty="0" smtClean="0">
                <a:solidFill>
                  <a:srgbClr val="A50021"/>
                </a:solidFill>
                <a:latin typeface="楷体_GB2312" pitchFamily="49" charset="-122"/>
              </a:rPr>
              <a:t>判定</a:t>
            </a:r>
            <a:r>
              <a:rPr lang="en-US" altLang="zh-CN" dirty="0" smtClean="0">
                <a:solidFill>
                  <a:srgbClr val="A50021"/>
                </a:solidFill>
                <a:latin typeface="楷体_GB2312" pitchFamily="49" charset="-122"/>
              </a:rPr>
              <a:t>n</a:t>
            </a:r>
            <a:r>
              <a:rPr lang="zh-CN" altLang="en-US" dirty="0" smtClean="0">
                <a:solidFill>
                  <a:srgbClr val="A50021"/>
                </a:solidFill>
                <a:latin typeface="楷体_GB2312" pitchFamily="49" charset="-122"/>
              </a:rPr>
              <a:t>是否为素数，</a:t>
            </a:r>
            <a:r>
              <a:rPr lang="en-US" altLang="zh-CN" dirty="0" smtClean="0">
                <a:solidFill>
                  <a:srgbClr val="A50021"/>
                </a:solidFill>
                <a:latin typeface="楷体_GB2312" pitchFamily="49" charset="-122"/>
              </a:rPr>
              <a:t>a</a:t>
            </a:r>
            <a:r>
              <a:rPr lang="zh-CN" altLang="en-US" dirty="0" smtClean="0">
                <a:solidFill>
                  <a:srgbClr val="A50021"/>
                </a:solidFill>
                <a:latin typeface="楷体_GB2312" pitchFamily="49" charset="-122"/>
              </a:rPr>
              <a:t>是某些小于</a:t>
            </a:r>
            <a:r>
              <a:rPr lang="en-US" altLang="zh-CN" dirty="0" smtClean="0">
                <a:solidFill>
                  <a:srgbClr val="A50021"/>
                </a:solidFill>
                <a:latin typeface="楷体_GB2312" pitchFamily="49" charset="-122"/>
              </a:rPr>
              <a:t>n</a:t>
            </a:r>
            <a:r>
              <a:rPr lang="zh-CN" altLang="en-US" dirty="0" smtClean="0">
                <a:solidFill>
                  <a:srgbClr val="A50021"/>
                </a:solidFill>
                <a:latin typeface="楷体_GB2312" pitchFamily="49" charset="-122"/>
              </a:rPr>
              <a:t>的整数。</a:t>
            </a:r>
            <a:r>
              <a:rPr lang="en-US" altLang="zh-CN" dirty="0" smtClean="0">
                <a:solidFill>
                  <a:srgbClr val="A50021"/>
                </a:solidFill>
                <a:latin typeface="楷体_GB2312" pitchFamily="49" charset="-122"/>
              </a:rPr>
              <a:t>f(</a:t>
            </a:r>
            <a:r>
              <a:rPr lang="en-US" altLang="zh-CN" dirty="0" err="1" smtClean="0">
                <a:solidFill>
                  <a:srgbClr val="A50021"/>
                </a:solidFill>
                <a:latin typeface="楷体_GB2312" pitchFamily="49" charset="-122"/>
              </a:rPr>
              <a:t>n,a</a:t>
            </a:r>
            <a:r>
              <a:rPr lang="en-US" altLang="zh-CN" dirty="0" smtClean="0">
                <a:solidFill>
                  <a:srgbClr val="A50021"/>
                </a:solidFill>
                <a:latin typeface="楷体_GB2312" pitchFamily="49" charset="-122"/>
              </a:rPr>
              <a:t>)=0</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n</a:t>
            </a:r>
            <a:r>
              <a:rPr lang="zh-CN" altLang="en-US" dirty="0" smtClean="0">
                <a:solidFill>
                  <a:srgbClr val="A50021"/>
                </a:solidFill>
                <a:latin typeface="楷体_GB2312" pitchFamily="49" charset="-122"/>
              </a:rPr>
              <a:t>一定不是素数；</a:t>
            </a:r>
            <a:r>
              <a:rPr lang="en-US" altLang="zh-CN" dirty="0" smtClean="0">
                <a:solidFill>
                  <a:srgbClr val="A50021"/>
                </a:solidFill>
                <a:latin typeface="楷体_GB2312" pitchFamily="49" charset="-122"/>
              </a:rPr>
              <a:t>f(</a:t>
            </a:r>
            <a:r>
              <a:rPr lang="en-US" altLang="zh-CN" dirty="0" err="1" smtClean="0">
                <a:solidFill>
                  <a:srgbClr val="A50021"/>
                </a:solidFill>
                <a:latin typeface="楷体_GB2312" pitchFamily="49" charset="-122"/>
              </a:rPr>
              <a:t>n,a</a:t>
            </a:r>
            <a:r>
              <a:rPr lang="en-US" altLang="zh-CN" dirty="0" smtClean="0">
                <a:solidFill>
                  <a:srgbClr val="A50021"/>
                </a:solidFill>
                <a:latin typeface="楷体_GB2312" pitchFamily="49" charset="-122"/>
              </a:rPr>
              <a:t>)=1</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n</a:t>
            </a:r>
            <a:r>
              <a:rPr lang="zh-CN" altLang="en-US" dirty="0" smtClean="0">
                <a:solidFill>
                  <a:srgbClr val="A50021"/>
                </a:solidFill>
                <a:latin typeface="楷体_GB2312" pitchFamily="49" charset="-122"/>
              </a:rPr>
              <a:t>可能是素数。应用：</a:t>
            </a:r>
          </a:p>
          <a:p>
            <a:pPr marL="895350" lvl="1" indent="-381000"/>
            <a:r>
              <a:rPr lang="zh-CN" altLang="en-US" dirty="0" smtClean="0">
                <a:solidFill>
                  <a:srgbClr val="A50021"/>
                </a:solidFill>
                <a:latin typeface="楷体_GB2312" pitchFamily="49" charset="-122"/>
              </a:rPr>
              <a:t>随机选择</a:t>
            </a:r>
            <a:r>
              <a:rPr lang="en-US" altLang="zh-CN" dirty="0" smtClean="0">
                <a:solidFill>
                  <a:srgbClr val="A50021"/>
                </a:solidFill>
                <a:latin typeface="楷体_GB2312" pitchFamily="49" charset="-122"/>
              </a:rPr>
              <a:t>a &lt; n, </a:t>
            </a:r>
            <a:r>
              <a:rPr lang="zh-CN" altLang="en-US" dirty="0" smtClean="0">
                <a:solidFill>
                  <a:srgbClr val="A50021"/>
                </a:solidFill>
                <a:latin typeface="楷体_GB2312" pitchFamily="49" charset="-122"/>
              </a:rPr>
              <a:t>计算</a:t>
            </a:r>
            <a:r>
              <a:rPr lang="en-US" altLang="zh-CN" dirty="0" smtClean="0">
                <a:solidFill>
                  <a:srgbClr val="A50021"/>
                </a:solidFill>
                <a:latin typeface="楷体_GB2312" pitchFamily="49" charset="-122"/>
              </a:rPr>
              <a:t>s</a:t>
            </a:r>
            <a:r>
              <a:rPr lang="zh-CN" altLang="en-US" dirty="0" smtClean="0">
                <a:solidFill>
                  <a:srgbClr val="A50021"/>
                </a:solidFill>
                <a:latin typeface="楷体_GB2312" pitchFamily="49" charset="-122"/>
              </a:rPr>
              <a:t>次，如果每次</a:t>
            </a:r>
            <a:r>
              <a:rPr lang="en-US" altLang="zh-CN" dirty="0" smtClean="0">
                <a:solidFill>
                  <a:srgbClr val="A50021"/>
                </a:solidFill>
                <a:latin typeface="楷体_GB2312" pitchFamily="49" charset="-122"/>
              </a:rPr>
              <a:t>f(</a:t>
            </a:r>
            <a:r>
              <a:rPr lang="en-US" altLang="zh-CN" dirty="0" err="1" smtClean="0">
                <a:solidFill>
                  <a:srgbClr val="A50021"/>
                </a:solidFill>
                <a:latin typeface="楷体_GB2312" pitchFamily="49" charset="-122"/>
              </a:rPr>
              <a:t>n,a</a:t>
            </a:r>
            <a:r>
              <a:rPr lang="en-US" altLang="zh-CN" dirty="0" smtClean="0">
                <a:solidFill>
                  <a:srgbClr val="A50021"/>
                </a:solidFill>
                <a:latin typeface="楷体_GB2312" pitchFamily="49" charset="-122"/>
              </a:rPr>
              <a:t>)</a:t>
            </a:r>
            <a:r>
              <a:rPr lang="zh-CN" altLang="en-US" dirty="0" smtClean="0">
                <a:solidFill>
                  <a:srgbClr val="A50021"/>
                </a:solidFill>
                <a:latin typeface="楷体_GB2312" pitchFamily="49" charset="-122"/>
              </a:rPr>
              <a:t>都为</a:t>
            </a:r>
            <a:r>
              <a:rPr lang="en-US" altLang="zh-CN" dirty="0" smtClean="0">
                <a:solidFill>
                  <a:srgbClr val="A50021"/>
                </a:solidFill>
                <a:latin typeface="楷体_GB2312" pitchFamily="49" charset="-122"/>
              </a:rPr>
              <a:t>1</a:t>
            </a:r>
            <a:r>
              <a:rPr lang="zh-CN" altLang="en-US" dirty="0" smtClean="0">
                <a:solidFill>
                  <a:srgbClr val="A50021"/>
                </a:solidFill>
                <a:latin typeface="楷体_GB2312" pitchFamily="49" charset="-122"/>
              </a:rPr>
              <a:t>，则这时</a:t>
            </a:r>
            <a:r>
              <a:rPr lang="en-US" altLang="zh-CN" dirty="0" smtClean="0">
                <a:solidFill>
                  <a:srgbClr val="A50021"/>
                </a:solidFill>
                <a:latin typeface="楷体_GB2312" pitchFamily="49" charset="-122"/>
              </a:rPr>
              <a:t>n</a:t>
            </a:r>
            <a:r>
              <a:rPr lang="zh-CN" altLang="en-US" dirty="0" smtClean="0">
                <a:solidFill>
                  <a:srgbClr val="A50021"/>
                </a:solidFill>
                <a:latin typeface="楷体_GB2312" pitchFamily="49" charset="-122"/>
              </a:rPr>
              <a:t>是素数的概率为</a:t>
            </a:r>
            <a:r>
              <a:rPr lang="en-US" altLang="zh-CN" dirty="0" smtClean="0">
                <a:solidFill>
                  <a:srgbClr val="A50021"/>
                </a:solidFill>
                <a:latin typeface="楷体_GB2312" pitchFamily="49" charset="-122"/>
              </a:rPr>
              <a:t>(1</a:t>
            </a:r>
            <a:r>
              <a:rPr lang="zh-CN" altLang="en-US" dirty="0" smtClean="0">
                <a:solidFill>
                  <a:srgbClr val="A50021"/>
                </a:solidFill>
                <a:latin typeface="楷体_GB2312" pitchFamily="49" charset="-122"/>
              </a:rPr>
              <a:t>－</a:t>
            </a:r>
            <a:r>
              <a:rPr lang="en-US" altLang="zh-CN" dirty="0" smtClean="0">
                <a:solidFill>
                  <a:srgbClr val="A50021"/>
                </a:solidFill>
                <a:latin typeface="楷体_GB2312" pitchFamily="49" charset="-122"/>
              </a:rPr>
              <a:t>1/2</a:t>
            </a:r>
            <a:r>
              <a:rPr lang="en-US" altLang="zh-CN" baseline="30000" dirty="0" smtClean="0">
                <a:solidFill>
                  <a:srgbClr val="A50021"/>
                </a:solidFill>
                <a:latin typeface="楷体_GB2312" pitchFamily="49" charset="-122"/>
              </a:rPr>
              <a:t>s</a:t>
            </a:r>
            <a:r>
              <a:rPr lang="en-US" altLang="zh-CN" dirty="0" smtClean="0">
                <a:solidFill>
                  <a:srgbClr val="A50021"/>
                </a:solidFill>
                <a:latin typeface="楷体_GB2312" pitchFamily="49" charset="-122"/>
              </a:rPr>
              <a:t>)</a:t>
            </a:r>
          </a:p>
        </p:txBody>
      </p:sp>
    </p:spTree>
    <p:extLst>
      <p:ext uri="{BB962C8B-B14F-4D97-AF65-F5344CB8AC3E}">
        <p14:creationId xmlns:p14="http://schemas.microsoft.com/office/powerpoint/2010/main" val="1734710403"/>
      </p:ext>
    </p:extLst>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a:xfrm>
            <a:off x="457200" y="1600200"/>
            <a:ext cx="8229600" cy="4853136"/>
          </a:xfrm>
        </p:spPr>
        <p:txBody>
          <a:bodyPr>
            <a:normAutofit fontScale="92500" lnSpcReduction="10000"/>
          </a:bodyPr>
          <a:lstStyle/>
          <a:p>
            <a:r>
              <a:rPr lang="zh-CN" altLang="en-US" dirty="0" smtClean="0">
                <a:solidFill>
                  <a:srgbClr val="000099"/>
                </a:solidFill>
                <a:latin typeface="楷体_GB2312" pitchFamily="49" charset="-122"/>
              </a:rPr>
              <a:t>素数的判断</a:t>
            </a:r>
          </a:p>
          <a:p>
            <a:pPr lvl="1"/>
            <a:r>
              <a:rPr lang="zh-CN" altLang="en-US" dirty="0" smtClean="0">
                <a:latin typeface="楷体_GB2312" pitchFamily="49" charset="-122"/>
              </a:rPr>
              <a:t>快速准确地判断一个整数是否为素数是困难的</a:t>
            </a:r>
            <a:endParaRPr lang="en-US" altLang="zh-CN" dirty="0" smtClean="0">
              <a:latin typeface="楷体_GB2312" pitchFamily="49" charset="-122"/>
            </a:endParaRPr>
          </a:p>
          <a:p>
            <a:pPr lvl="1"/>
            <a:r>
              <a:rPr lang="zh-CN" altLang="en-US" dirty="0" smtClean="0"/>
              <a:t>对于大的整数，多年来人们只能</a:t>
            </a:r>
            <a:r>
              <a:rPr lang="en-US" altLang="zh-CN" dirty="0" smtClean="0"/>
              <a:t>”</a:t>
            </a:r>
            <a:r>
              <a:rPr lang="zh-CN" altLang="en-US" dirty="0" smtClean="0"/>
              <a:t>大致</a:t>
            </a:r>
            <a:r>
              <a:rPr lang="en-US" altLang="zh-CN" dirty="0" smtClean="0"/>
              <a:t>”</a:t>
            </a:r>
            <a:r>
              <a:rPr lang="zh-CN" altLang="en-US" dirty="0" smtClean="0"/>
              <a:t>判断其素性</a:t>
            </a:r>
            <a:endParaRPr lang="en-US" altLang="zh-CN" dirty="0" smtClean="0"/>
          </a:p>
          <a:p>
            <a:pPr lvl="1"/>
            <a:r>
              <a:rPr lang="zh-CN" altLang="en-US" dirty="0" smtClean="0"/>
              <a:t>费尔马素性检测</a:t>
            </a:r>
            <a:endParaRPr lang="en-US" altLang="zh-CN" dirty="0" smtClean="0"/>
          </a:p>
          <a:p>
            <a:pPr lvl="2"/>
            <a:r>
              <a:rPr lang="zh-CN" altLang="en-US" dirty="0" smtClean="0">
                <a:solidFill>
                  <a:srgbClr val="C00000"/>
                </a:solidFill>
              </a:rPr>
              <a:t>根据费马小定理，如果</a:t>
            </a:r>
            <a:r>
              <a:rPr lang="en-US" altLang="zh-CN" dirty="0" smtClean="0">
                <a:solidFill>
                  <a:srgbClr val="C00000"/>
                </a:solidFill>
              </a:rPr>
              <a:t>p</a:t>
            </a:r>
            <a:r>
              <a:rPr lang="zh-CN" altLang="en-US" dirty="0" smtClean="0">
                <a:solidFill>
                  <a:srgbClr val="C00000"/>
                </a:solidFill>
              </a:rPr>
              <a:t>为素数，则有</a:t>
            </a:r>
            <a:r>
              <a:rPr lang="en-US" altLang="zh-CN" dirty="0" smtClean="0">
                <a:solidFill>
                  <a:srgbClr val="C00000"/>
                </a:solidFill>
              </a:rPr>
              <a:t>a</a:t>
            </a:r>
            <a:r>
              <a:rPr lang="en-US" altLang="zh-CN" baseline="30000" dirty="0" smtClean="0">
                <a:solidFill>
                  <a:srgbClr val="C00000"/>
                </a:solidFill>
              </a:rPr>
              <a:t>p-1</a:t>
            </a:r>
            <a:r>
              <a:rPr lang="zh-CN" altLang="en-US" dirty="0" smtClean="0">
                <a:solidFill>
                  <a:srgbClr val="C00000"/>
                </a:solidFill>
              </a:rPr>
              <a:t>≡</a:t>
            </a:r>
            <a:r>
              <a:rPr lang="en-US" altLang="zh-CN" dirty="0" smtClean="0">
                <a:solidFill>
                  <a:srgbClr val="C00000"/>
                </a:solidFill>
              </a:rPr>
              <a:t>1 mod p</a:t>
            </a:r>
          </a:p>
          <a:p>
            <a:pPr lvl="2"/>
            <a:r>
              <a:rPr lang="zh-CN" altLang="en-US" dirty="0" smtClean="0">
                <a:solidFill>
                  <a:srgbClr val="C00000"/>
                </a:solidFill>
              </a:rPr>
              <a:t>随机选择</a:t>
            </a:r>
            <a:r>
              <a:rPr lang="en-US" altLang="zh-CN" dirty="0" smtClean="0">
                <a:solidFill>
                  <a:srgbClr val="C00000"/>
                </a:solidFill>
              </a:rPr>
              <a:t>a&lt;p</a:t>
            </a:r>
            <a:r>
              <a:rPr lang="zh-CN" altLang="en-US" dirty="0" smtClean="0">
                <a:solidFill>
                  <a:srgbClr val="C00000"/>
                </a:solidFill>
              </a:rPr>
              <a:t>，如果</a:t>
            </a:r>
            <a:r>
              <a:rPr lang="en-US" altLang="zh-CN" dirty="0" smtClean="0">
                <a:solidFill>
                  <a:srgbClr val="C00000"/>
                </a:solidFill>
              </a:rPr>
              <a:t>a</a:t>
            </a:r>
            <a:r>
              <a:rPr lang="en-US" altLang="zh-CN" baseline="30000" dirty="0" smtClean="0">
                <a:solidFill>
                  <a:srgbClr val="C00000"/>
                </a:solidFill>
              </a:rPr>
              <a:t>p-1</a:t>
            </a:r>
            <a:r>
              <a:rPr lang="en-US" altLang="zh-CN" dirty="0" smtClean="0">
                <a:solidFill>
                  <a:srgbClr val="C00000"/>
                </a:solidFill>
              </a:rPr>
              <a:t>≢1 mod p</a:t>
            </a:r>
            <a:r>
              <a:rPr lang="zh-CN" altLang="en-US" dirty="0" smtClean="0">
                <a:solidFill>
                  <a:srgbClr val="C00000"/>
                </a:solidFill>
              </a:rPr>
              <a:t>，则</a:t>
            </a:r>
            <a:r>
              <a:rPr lang="en-US" altLang="zh-CN" dirty="0" smtClean="0">
                <a:solidFill>
                  <a:srgbClr val="C00000"/>
                </a:solidFill>
              </a:rPr>
              <a:t>p</a:t>
            </a:r>
            <a:r>
              <a:rPr lang="zh-CN" altLang="en-US" dirty="0" smtClean="0">
                <a:solidFill>
                  <a:srgbClr val="C00000"/>
                </a:solidFill>
              </a:rPr>
              <a:t>一定为合数，</a:t>
            </a:r>
            <a:r>
              <a:rPr lang="en-US" altLang="zh-CN" dirty="0" smtClean="0">
                <a:solidFill>
                  <a:srgbClr val="C00000"/>
                </a:solidFill>
              </a:rPr>
              <a:t>a</a:t>
            </a:r>
            <a:r>
              <a:rPr lang="zh-CN" altLang="en-US" dirty="0" smtClean="0">
                <a:solidFill>
                  <a:srgbClr val="C00000"/>
                </a:solidFill>
              </a:rPr>
              <a:t>被称为</a:t>
            </a:r>
            <a:r>
              <a:rPr lang="en-US" altLang="zh-CN" dirty="0" smtClean="0">
                <a:solidFill>
                  <a:srgbClr val="C00000"/>
                </a:solidFill>
              </a:rPr>
              <a:t>” Fermat witness”</a:t>
            </a:r>
          </a:p>
          <a:p>
            <a:pPr lvl="2"/>
            <a:r>
              <a:rPr lang="zh-CN" altLang="en-US" dirty="0" smtClean="0">
                <a:solidFill>
                  <a:srgbClr val="C00000"/>
                </a:solidFill>
              </a:rPr>
              <a:t>如果</a:t>
            </a:r>
            <a:r>
              <a:rPr lang="en-US" altLang="zh-CN" dirty="0" smtClean="0">
                <a:solidFill>
                  <a:srgbClr val="C00000"/>
                </a:solidFill>
              </a:rPr>
              <a:t>a</a:t>
            </a:r>
            <a:r>
              <a:rPr lang="en-US" altLang="zh-CN" baseline="30000" dirty="0" smtClean="0">
                <a:solidFill>
                  <a:srgbClr val="C00000"/>
                </a:solidFill>
              </a:rPr>
              <a:t>p-1</a:t>
            </a:r>
            <a:r>
              <a:rPr lang="zh-CN" altLang="en-US" dirty="0" smtClean="0">
                <a:solidFill>
                  <a:srgbClr val="C00000"/>
                </a:solidFill>
              </a:rPr>
              <a:t>≡</a:t>
            </a:r>
            <a:r>
              <a:rPr lang="en-US" altLang="zh-CN" dirty="0" smtClean="0">
                <a:solidFill>
                  <a:srgbClr val="C00000"/>
                </a:solidFill>
              </a:rPr>
              <a:t>1 mod p</a:t>
            </a:r>
            <a:r>
              <a:rPr lang="zh-CN" altLang="en-US" dirty="0" smtClean="0">
                <a:solidFill>
                  <a:srgbClr val="C00000"/>
                </a:solidFill>
              </a:rPr>
              <a:t>，但</a:t>
            </a:r>
            <a:r>
              <a:rPr lang="en-US" altLang="zh-CN" dirty="0" smtClean="0">
                <a:solidFill>
                  <a:srgbClr val="C00000"/>
                </a:solidFill>
              </a:rPr>
              <a:t>p</a:t>
            </a:r>
            <a:r>
              <a:rPr lang="zh-CN" altLang="en-US" dirty="0" smtClean="0">
                <a:solidFill>
                  <a:srgbClr val="C00000"/>
                </a:solidFill>
              </a:rPr>
              <a:t>并不是素数，</a:t>
            </a:r>
            <a:r>
              <a:rPr lang="en-US" altLang="zh-CN" dirty="0" smtClean="0">
                <a:solidFill>
                  <a:srgbClr val="C00000"/>
                </a:solidFill>
              </a:rPr>
              <a:t>a</a:t>
            </a:r>
            <a:r>
              <a:rPr lang="zh-CN" altLang="en-US" dirty="0" smtClean="0">
                <a:solidFill>
                  <a:srgbClr val="C00000"/>
                </a:solidFill>
              </a:rPr>
              <a:t>被称为</a:t>
            </a:r>
            <a:r>
              <a:rPr lang="en-US" altLang="zh-CN" dirty="0" smtClean="0">
                <a:solidFill>
                  <a:srgbClr val="C00000"/>
                </a:solidFill>
              </a:rPr>
              <a:t>” Fermat liar”</a:t>
            </a:r>
          </a:p>
          <a:p>
            <a:pPr lvl="2"/>
            <a:r>
              <a:rPr lang="zh-CN" altLang="en-US" dirty="0" smtClean="0">
                <a:solidFill>
                  <a:srgbClr val="C00000"/>
                </a:solidFill>
              </a:rPr>
              <a:t>选择多个</a:t>
            </a:r>
            <a:r>
              <a:rPr lang="en-US" altLang="zh-CN" dirty="0" smtClean="0">
                <a:solidFill>
                  <a:srgbClr val="C00000"/>
                </a:solidFill>
              </a:rPr>
              <a:t>a&lt;p</a:t>
            </a:r>
            <a:r>
              <a:rPr lang="zh-CN" altLang="en-US" dirty="0" smtClean="0">
                <a:solidFill>
                  <a:srgbClr val="C00000"/>
                </a:solidFill>
              </a:rPr>
              <a:t>，如果都满足</a:t>
            </a:r>
            <a:r>
              <a:rPr lang="en-US" altLang="zh-CN" dirty="0" smtClean="0">
                <a:solidFill>
                  <a:srgbClr val="C00000"/>
                </a:solidFill>
              </a:rPr>
              <a:t>a</a:t>
            </a:r>
            <a:r>
              <a:rPr lang="en-US" altLang="zh-CN" baseline="30000" dirty="0" smtClean="0">
                <a:solidFill>
                  <a:srgbClr val="C00000"/>
                </a:solidFill>
              </a:rPr>
              <a:t>p-1</a:t>
            </a:r>
            <a:r>
              <a:rPr lang="zh-CN" altLang="en-US" dirty="0" smtClean="0">
                <a:solidFill>
                  <a:srgbClr val="C00000"/>
                </a:solidFill>
              </a:rPr>
              <a:t>≡</a:t>
            </a:r>
            <a:r>
              <a:rPr lang="en-US" altLang="zh-CN" dirty="0" smtClean="0">
                <a:solidFill>
                  <a:srgbClr val="C00000"/>
                </a:solidFill>
              </a:rPr>
              <a:t>1 mod p</a:t>
            </a:r>
            <a:r>
              <a:rPr lang="zh-CN" altLang="en-US" dirty="0" smtClean="0">
                <a:solidFill>
                  <a:srgbClr val="C00000"/>
                </a:solidFill>
              </a:rPr>
              <a:t>则</a:t>
            </a:r>
            <a:r>
              <a:rPr lang="en-US" altLang="zh-CN" dirty="0" smtClean="0">
                <a:solidFill>
                  <a:srgbClr val="C00000"/>
                </a:solidFill>
              </a:rPr>
              <a:t>p”</a:t>
            </a:r>
            <a:r>
              <a:rPr lang="zh-CN" altLang="en-US" dirty="0" smtClean="0">
                <a:solidFill>
                  <a:srgbClr val="C00000"/>
                </a:solidFill>
              </a:rPr>
              <a:t>很可能</a:t>
            </a:r>
            <a:r>
              <a:rPr lang="en-US" altLang="zh-CN" dirty="0" smtClean="0">
                <a:solidFill>
                  <a:srgbClr val="C00000"/>
                </a:solidFill>
              </a:rPr>
              <a:t>”</a:t>
            </a:r>
            <a:r>
              <a:rPr lang="zh-CN" altLang="en-US" dirty="0" smtClean="0">
                <a:solidFill>
                  <a:srgbClr val="C00000"/>
                </a:solidFill>
              </a:rPr>
              <a:t>是素数</a:t>
            </a:r>
            <a:endParaRPr lang="en-US" altLang="zh-CN" dirty="0" smtClean="0">
              <a:solidFill>
                <a:srgbClr val="C00000"/>
              </a:solidFill>
            </a:endParaRPr>
          </a:p>
          <a:p>
            <a:pPr lvl="2"/>
            <a:r>
              <a:rPr lang="zh-CN" altLang="en-US" dirty="0" smtClean="0">
                <a:solidFill>
                  <a:srgbClr val="C00000"/>
                </a:solidFill>
              </a:rPr>
              <a:t>分别以</a:t>
            </a:r>
            <a:r>
              <a:rPr lang="en-US" altLang="zh-CN" dirty="0" smtClean="0">
                <a:solidFill>
                  <a:srgbClr val="C00000"/>
                </a:solidFill>
              </a:rPr>
              <a:t>221</a:t>
            </a:r>
            <a:r>
              <a:rPr lang="zh-CN" altLang="en-US" dirty="0" smtClean="0">
                <a:solidFill>
                  <a:srgbClr val="C00000"/>
                </a:solidFill>
              </a:rPr>
              <a:t>，</a:t>
            </a:r>
            <a:r>
              <a:rPr lang="en-US" altLang="zh-CN" dirty="0" smtClean="0">
                <a:solidFill>
                  <a:srgbClr val="C00000"/>
                </a:solidFill>
              </a:rPr>
              <a:t>227</a:t>
            </a:r>
            <a:r>
              <a:rPr lang="zh-CN" altLang="en-US" dirty="0" smtClean="0">
                <a:solidFill>
                  <a:srgbClr val="C00000"/>
                </a:solidFill>
              </a:rPr>
              <a:t>，</a:t>
            </a:r>
            <a:r>
              <a:rPr lang="en-US" altLang="zh-CN" dirty="0" smtClean="0">
                <a:solidFill>
                  <a:srgbClr val="C00000"/>
                </a:solidFill>
              </a:rPr>
              <a:t>1729</a:t>
            </a:r>
            <a:r>
              <a:rPr lang="zh-CN" altLang="en-US" dirty="0" smtClean="0">
                <a:solidFill>
                  <a:srgbClr val="C00000"/>
                </a:solidFill>
              </a:rPr>
              <a:t>为例判断其素性</a:t>
            </a:r>
            <a:endParaRPr lang="en-US" altLang="zh-CN" dirty="0" smtClean="0">
              <a:solidFill>
                <a:srgbClr val="C00000"/>
              </a:solidFill>
            </a:endParaRPr>
          </a:p>
        </p:txBody>
      </p:sp>
    </p:spTree>
    <p:extLst>
      <p:ext uri="{BB962C8B-B14F-4D97-AF65-F5344CB8AC3E}">
        <p14:creationId xmlns:p14="http://schemas.microsoft.com/office/powerpoint/2010/main" val="147663753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normAutofit/>
          </a:bodyPr>
          <a:lstStyle/>
          <a:p>
            <a:r>
              <a:rPr lang="zh-CN" altLang="en-US" smtClean="0">
                <a:latin typeface="楷体_GB2312" pitchFamily="49" charset="-122"/>
              </a:rPr>
              <a:t>素数的判断</a:t>
            </a:r>
          </a:p>
          <a:p>
            <a:pPr lvl="1"/>
            <a:r>
              <a:rPr lang="zh-CN" altLang="en-US" smtClean="0">
                <a:solidFill>
                  <a:srgbClr val="002060"/>
                </a:solidFill>
              </a:rPr>
              <a:t>由于卡米歇尔数的存在</a:t>
            </a:r>
            <a:r>
              <a:rPr lang="en-US" altLang="zh-CN" smtClean="0">
                <a:solidFill>
                  <a:srgbClr val="002060"/>
                </a:solidFill>
              </a:rPr>
              <a:t>(</a:t>
            </a:r>
            <a:r>
              <a:rPr lang="zh-CN" altLang="en-US" smtClean="0">
                <a:solidFill>
                  <a:srgbClr val="002060"/>
                </a:solidFill>
              </a:rPr>
              <a:t>尽管并不多</a:t>
            </a:r>
            <a:r>
              <a:rPr lang="en-US" altLang="zh-CN" smtClean="0">
                <a:solidFill>
                  <a:srgbClr val="002060"/>
                </a:solidFill>
              </a:rPr>
              <a:t>)</a:t>
            </a:r>
            <a:r>
              <a:rPr lang="zh-CN" altLang="en-US" smtClean="0">
                <a:solidFill>
                  <a:srgbClr val="002060"/>
                </a:solidFill>
              </a:rPr>
              <a:t>，使得费马素性检测法无法实用化</a:t>
            </a:r>
            <a:endParaRPr lang="en-US" altLang="zh-CN" smtClean="0">
              <a:solidFill>
                <a:srgbClr val="002060"/>
              </a:solidFill>
            </a:endParaRPr>
          </a:p>
          <a:p>
            <a:pPr lvl="1"/>
            <a:r>
              <a:rPr lang="zh-CN" altLang="en-US" smtClean="0">
                <a:solidFill>
                  <a:srgbClr val="002060"/>
                </a:solidFill>
              </a:rPr>
              <a:t>实际应用中，素性检测主要利用随机多项式时间</a:t>
            </a:r>
            <a:r>
              <a:rPr lang="en-US" altLang="zh-CN" smtClean="0">
                <a:solidFill>
                  <a:srgbClr val="002060"/>
                </a:solidFill>
              </a:rPr>
              <a:t>Monte Carlo</a:t>
            </a:r>
            <a:r>
              <a:rPr lang="zh-CN" altLang="en-US" smtClean="0">
                <a:solidFill>
                  <a:srgbClr val="002060"/>
                </a:solidFill>
              </a:rPr>
              <a:t>方法来完成</a:t>
            </a:r>
            <a:endParaRPr lang="en-US" altLang="zh-CN" smtClean="0">
              <a:solidFill>
                <a:srgbClr val="002060"/>
              </a:solidFill>
            </a:endParaRPr>
          </a:p>
          <a:p>
            <a:pPr lvl="2"/>
            <a:r>
              <a:rPr lang="en-US" altLang="zh-CN" smtClean="0">
                <a:solidFill>
                  <a:srgbClr val="C00000"/>
                </a:solidFill>
              </a:rPr>
              <a:t>Monte Carlo</a:t>
            </a:r>
            <a:r>
              <a:rPr lang="zh-CN" altLang="en-US" smtClean="0">
                <a:solidFill>
                  <a:srgbClr val="C00000"/>
                </a:solidFill>
              </a:rPr>
              <a:t>是基于随机数的计算方法的统称，在素性检测中具有代表性的是</a:t>
            </a:r>
            <a:r>
              <a:rPr lang="en-US" altLang="zh-CN" smtClean="0">
                <a:solidFill>
                  <a:srgbClr val="C00000"/>
                </a:solidFill>
              </a:rPr>
              <a:t>Solovay-Strassen</a:t>
            </a:r>
            <a:r>
              <a:rPr lang="zh-CN" altLang="en-US" smtClean="0">
                <a:solidFill>
                  <a:srgbClr val="C00000"/>
                </a:solidFill>
              </a:rPr>
              <a:t>算法</a:t>
            </a:r>
            <a:r>
              <a:rPr lang="en-US" altLang="zh-CN" smtClean="0">
                <a:solidFill>
                  <a:srgbClr val="C00000"/>
                </a:solidFill>
              </a:rPr>
              <a:t>(1974</a:t>
            </a:r>
            <a:r>
              <a:rPr lang="zh-CN" altLang="en-US" smtClean="0">
                <a:solidFill>
                  <a:srgbClr val="C00000"/>
                </a:solidFill>
              </a:rPr>
              <a:t>年</a:t>
            </a:r>
            <a:r>
              <a:rPr lang="en-US" altLang="zh-CN" smtClean="0">
                <a:solidFill>
                  <a:srgbClr val="C00000"/>
                </a:solidFill>
              </a:rPr>
              <a:t>)</a:t>
            </a:r>
            <a:r>
              <a:rPr lang="zh-CN" altLang="en-US" smtClean="0">
                <a:solidFill>
                  <a:srgbClr val="C00000"/>
                </a:solidFill>
              </a:rPr>
              <a:t>和</a:t>
            </a:r>
            <a:r>
              <a:rPr lang="en-US" altLang="zh-CN" smtClean="0">
                <a:solidFill>
                  <a:srgbClr val="C00000"/>
                </a:solidFill>
              </a:rPr>
              <a:t>Miller-Rabin</a:t>
            </a:r>
            <a:r>
              <a:rPr lang="zh-CN" altLang="en-US" smtClean="0">
                <a:solidFill>
                  <a:srgbClr val="C00000"/>
                </a:solidFill>
              </a:rPr>
              <a:t>算法</a:t>
            </a:r>
            <a:endParaRPr lang="en-US" altLang="zh-CN" smtClean="0">
              <a:solidFill>
                <a:srgbClr val="C00000"/>
              </a:solidFill>
            </a:endParaRPr>
          </a:p>
        </p:txBody>
      </p:sp>
    </p:spTree>
    <p:extLst>
      <p:ext uri="{BB962C8B-B14F-4D97-AF65-F5344CB8AC3E}">
        <p14:creationId xmlns:p14="http://schemas.microsoft.com/office/powerpoint/2010/main" val="18666055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lstStyle/>
          <a:p>
            <a:r>
              <a:rPr lang="zh-CN" altLang="en-US" sz="3600" dirty="0" smtClean="0">
                <a:latin typeface="楷体_GB2312" pitchFamily="49" charset="-122"/>
              </a:rPr>
              <a:t>素数的判断</a:t>
            </a:r>
          </a:p>
          <a:p>
            <a:pPr lvl="1"/>
            <a:r>
              <a:rPr lang="en-US" altLang="zh-CN" sz="3200" dirty="0" err="1" smtClean="0">
                <a:solidFill>
                  <a:srgbClr val="002060"/>
                </a:solidFill>
              </a:rPr>
              <a:t>Solovay-Strassen</a:t>
            </a:r>
            <a:r>
              <a:rPr lang="zh-CN" altLang="en-US" sz="3200" dirty="0" smtClean="0">
                <a:solidFill>
                  <a:srgbClr val="002060"/>
                </a:solidFill>
              </a:rPr>
              <a:t>算法</a:t>
            </a:r>
            <a:endParaRPr lang="en-US" altLang="zh-CN" sz="3200" dirty="0" smtClean="0">
              <a:solidFill>
                <a:srgbClr val="002060"/>
              </a:solidFill>
            </a:endParaRPr>
          </a:p>
          <a:p>
            <a:pPr lvl="2"/>
            <a:r>
              <a:rPr lang="zh-CN" altLang="en-US" sz="2800" dirty="0" smtClean="0">
                <a:solidFill>
                  <a:srgbClr val="C00000"/>
                </a:solidFill>
              </a:rPr>
              <a:t>基于二次剩余理论</a:t>
            </a:r>
            <a:endParaRPr lang="en-US" altLang="zh-CN" sz="2800" dirty="0" smtClean="0">
              <a:solidFill>
                <a:srgbClr val="C00000"/>
              </a:solidFill>
            </a:endParaRPr>
          </a:p>
          <a:p>
            <a:pPr lvl="2"/>
            <a:r>
              <a:rPr lang="zh-CN" altLang="en-US" sz="2800" dirty="0" smtClean="0">
                <a:solidFill>
                  <a:srgbClr val="C00000"/>
                </a:solidFill>
              </a:rPr>
              <a:t>不会把素数误判为合数</a:t>
            </a:r>
            <a:endParaRPr lang="en-US" altLang="zh-CN" sz="2800" dirty="0" smtClean="0">
              <a:solidFill>
                <a:srgbClr val="C00000"/>
              </a:solidFill>
            </a:endParaRPr>
          </a:p>
          <a:p>
            <a:pPr lvl="2"/>
            <a:r>
              <a:rPr lang="zh-CN" altLang="en-US" sz="2800" dirty="0" smtClean="0">
                <a:solidFill>
                  <a:srgbClr val="C00000"/>
                </a:solidFill>
              </a:rPr>
              <a:t>把合数误判为素数的概率为</a:t>
            </a:r>
            <a:r>
              <a:rPr lang="en-US" altLang="zh-CN" sz="2800" dirty="0" smtClean="0">
                <a:solidFill>
                  <a:srgbClr val="C00000"/>
                </a:solidFill>
              </a:rPr>
              <a:t>1/2</a:t>
            </a:r>
          </a:p>
          <a:p>
            <a:pPr lvl="2"/>
            <a:r>
              <a:rPr lang="zh-CN" altLang="en-US" sz="2800" dirty="0" smtClean="0">
                <a:solidFill>
                  <a:srgbClr val="C00000"/>
                </a:solidFill>
              </a:rPr>
              <a:t>重复算法</a:t>
            </a:r>
            <a:r>
              <a:rPr lang="en-US" altLang="zh-CN" sz="2800" dirty="0" smtClean="0">
                <a:solidFill>
                  <a:srgbClr val="C00000"/>
                </a:solidFill>
              </a:rPr>
              <a:t>k</a:t>
            </a:r>
            <a:r>
              <a:rPr lang="zh-CN" altLang="en-US" sz="2800" dirty="0" smtClean="0">
                <a:solidFill>
                  <a:srgbClr val="C00000"/>
                </a:solidFill>
              </a:rPr>
              <a:t>次，误判的概率为</a:t>
            </a:r>
            <a:r>
              <a:rPr lang="en-US" altLang="zh-CN" sz="2800" dirty="0" smtClean="0">
                <a:solidFill>
                  <a:srgbClr val="C00000"/>
                </a:solidFill>
              </a:rPr>
              <a:t>1/2</a:t>
            </a:r>
            <a:r>
              <a:rPr lang="en-US" altLang="zh-CN" sz="2800" baseline="30000" dirty="0" smtClean="0">
                <a:solidFill>
                  <a:srgbClr val="C00000"/>
                </a:solidFill>
              </a:rPr>
              <a:t>k</a:t>
            </a:r>
          </a:p>
        </p:txBody>
      </p:sp>
    </p:spTree>
    <p:extLst>
      <p:ext uri="{BB962C8B-B14F-4D97-AF65-F5344CB8AC3E}">
        <p14:creationId xmlns:p14="http://schemas.microsoft.com/office/powerpoint/2010/main" val="11074909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pPr eaLnBrk="1" hangingPunct="1"/>
            <a:r>
              <a:rPr lang="zh-CN" altLang="en-US" smtClean="0"/>
              <a:t>流密码特点</a:t>
            </a:r>
          </a:p>
        </p:txBody>
      </p:sp>
      <p:sp>
        <p:nvSpPr>
          <p:cNvPr id="107523" name="内容占位符 2"/>
          <p:cNvSpPr>
            <a:spLocks noGrp="1"/>
          </p:cNvSpPr>
          <p:nvPr>
            <p:ph idx="1"/>
          </p:nvPr>
        </p:nvSpPr>
        <p:spPr/>
        <p:txBody>
          <a:bodyPr/>
          <a:lstStyle/>
          <a:p>
            <a:pPr eaLnBrk="1" hangingPunct="1"/>
            <a:r>
              <a:rPr lang="zh-CN" altLang="en-US" smtClean="0"/>
              <a:t>运算简单</a:t>
            </a:r>
            <a:endParaRPr lang="en-US" altLang="zh-CN" smtClean="0"/>
          </a:p>
          <a:p>
            <a:pPr eaLnBrk="1" hangingPunct="1"/>
            <a:r>
              <a:rPr lang="zh-CN" altLang="en-US" smtClean="0"/>
              <a:t>实时性强</a:t>
            </a:r>
            <a:endParaRPr lang="en-US" altLang="zh-CN" smtClean="0"/>
          </a:p>
          <a:p>
            <a:pPr eaLnBrk="1" hangingPunct="1"/>
            <a:r>
              <a:rPr lang="zh-CN" altLang="en-US" smtClean="0"/>
              <a:t>安全性依赖与密钥流的产生方法</a:t>
            </a:r>
          </a:p>
        </p:txBody>
      </p:sp>
      <p:pic>
        <p:nvPicPr>
          <p:cNvPr id="1075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500438"/>
            <a:ext cx="639286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342241"/>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normAutofit/>
          </a:bodyPr>
          <a:lstStyle/>
          <a:p>
            <a:r>
              <a:rPr lang="zh-CN" altLang="en-US" smtClean="0">
                <a:latin typeface="楷体_GB2312" pitchFamily="49" charset="-122"/>
              </a:rPr>
              <a:t>素数的判断</a:t>
            </a:r>
          </a:p>
          <a:p>
            <a:pPr lvl="1"/>
            <a:r>
              <a:rPr lang="zh-CN" altLang="en-US" smtClean="0"/>
              <a:t>二次剩余</a:t>
            </a:r>
            <a:r>
              <a:rPr lang="en-US" altLang="zh-CN" smtClean="0"/>
              <a:t>(Quadratic residue)</a:t>
            </a:r>
          </a:p>
          <a:p>
            <a:pPr lvl="2"/>
            <a:r>
              <a:rPr lang="zh-CN" altLang="en-US" smtClean="0">
                <a:solidFill>
                  <a:srgbClr val="C00000"/>
                </a:solidFill>
              </a:rPr>
              <a:t>对于某个</a:t>
            </a:r>
            <a:r>
              <a:rPr lang="en-US" altLang="zh-CN" smtClean="0">
                <a:solidFill>
                  <a:srgbClr val="C00000"/>
                </a:solidFill>
              </a:rPr>
              <a:t>a&gt;0</a:t>
            </a:r>
            <a:r>
              <a:rPr lang="zh-CN" altLang="en-US" smtClean="0">
                <a:solidFill>
                  <a:srgbClr val="C00000"/>
                </a:solidFill>
              </a:rPr>
              <a:t>且</a:t>
            </a:r>
            <a:r>
              <a:rPr lang="en-US" altLang="zh-CN" smtClean="0">
                <a:solidFill>
                  <a:srgbClr val="C00000"/>
                </a:solidFill>
              </a:rPr>
              <a:t>a&lt;p</a:t>
            </a:r>
            <a:r>
              <a:rPr lang="zh-CN" altLang="en-US" smtClean="0">
                <a:solidFill>
                  <a:srgbClr val="C00000"/>
                </a:solidFill>
              </a:rPr>
              <a:t>，如果存在</a:t>
            </a:r>
            <a:r>
              <a:rPr lang="en-US" altLang="zh-CN" smtClean="0">
                <a:solidFill>
                  <a:srgbClr val="C00000"/>
                </a:solidFill>
              </a:rPr>
              <a:t>x&lt;p</a:t>
            </a:r>
            <a:r>
              <a:rPr lang="zh-CN" altLang="en-US" smtClean="0">
                <a:solidFill>
                  <a:srgbClr val="C00000"/>
                </a:solidFill>
              </a:rPr>
              <a:t>，满足</a:t>
            </a:r>
            <a:r>
              <a:rPr lang="en-US" altLang="zh-CN" smtClean="0">
                <a:solidFill>
                  <a:srgbClr val="C00000"/>
                </a:solidFill>
              </a:rPr>
              <a:t>x</a:t>
            </a:r>
            <a:r>
              <a:rPr lang="en-US" altLang="zh-CN" baseline="30000" smtClean="0">
                <a:solidFill>
                  <a:srgbClr val="C00000"/>
                </a:solidFill>
              </a:rPr>
              <a:t>2 </a:t>
            </a:r>
            <a:r>
              <a:rPr lang="en-US" altLang="zh-CN" smtClean="0">
                <a:solidFill>
                  <a:srgbClr val="C00000"/>
                </a:solidFill>
              </a:rPr>
              <a:t>mod p=a </a:t>
            </a:r>
            <a:r>
              <a:rPr lang="zh-CN" altLang="en-US" smtClean="0">
                <a:solidFill>
                  <a:srgbClr val="C00000"/>
                </a:solidFill>
              </a:rPr>
              <a:t>，则称“</a:t>
            </a:r>
            <a:r>
              <a:rPr lang="en-US" altLang="zh-CN" smtClean="0">
                <a:solidFill>
                  <a:srgbClr val="C00000"/>
                </a:solidFill>
              </a:rPr>
              <a:t>a</a:t>
            </a:r>
            <a:r>
              <a:rPr lang="zh-CN" altLang="en-US" smtClean="0">
                <a:solidFill>
                  <a:srgbClr val="C00000"/>
                </a:solidFill>
              </a:rPr>
              <a:t>是模</a:t>
            </a:r>
            <a:r>
              <a:rPr lang="en-US" altLang="zh-CN" smtClean="0">
                <a:solidFill>
                  <a:srgbClr val="C00000"/>
                </a:solidFill>
              </a:rPr>
              <a:t>p</a:t>
            </a:r>
            <a:r>
              <a:rPr lang="zh-CN" altLang="en-US" smtClean="0">
                <a:solidFill>
                  <a:srgbClr val="C00000"/>
                </a:solidFill>
              </a:rPr>
              <a:t>的二次剩余”</a:t>
            </a:r>
          </a:p>
          <a:p>
            <a:pPr lvl="2"/>
            <a:r>
              <a:rPr lang="zh-CN" altLang="en-US" smtClean="0">
                <a:solidFill>
                  <a:srgbClr val="C00000"/>
                </a:solidFill>
              </a:rPr>
              <a:t>对于某个</a:t>
            </a:r>
            <a:r>
              <a:rPr lang="en-US" altLang="zh-CN" smtClean="0">
                <a:solidFill>
                  <a:srgbClr val="C00000"/>
                </a:solidFill>
              </a:rPr>
              <a:t>a&gt;0</a:t>
            </a:r>
            <a:r>
              <a:rPr lang="zh-CN" altLang="en-US" smtClean="0">
                <a:solidFill>
                  <a:srgbClr val="C00000"/>
                </a:solidFill>
              </a:rPr>
              <a:t>且</a:t>
            </a:r>
            <a:r>
              <a:rPr lang="en-US" altLang="zh-CN" smtClean="0">
                <a:solidFill>
                  <a:srgbClr val="C00000"/>
                </a:solidFill>
              </a:rPr>
              <a:t>a&lt;p </a:t>
            </a:r>
            <a:r>
              <a:rPr lang="zh-CN" altLang="en-US" smtClean="0">
                <a:solidFill>
                  <a:srgbClr val="C00000"/>
                </a:solidFill>
              </a:rPr>
              <a:t>，对任意</a:t>
            </a:r>
            <a:r>
              <a:rPr lang="en-US" altLang="zh-CN" smtClean="0">
                <a:solidFill>
                  <a:srgbClr val="C00000"/>
                </a:solidFill>
              </a:rPr>
              <a:t>x&lt;p</a:t>
            </a:r>
            <a:r>
              <a:rPr lang="zh-CN" altLang="en-US" smtClean="0">
                <a:solidFill>
                  <a:srgbClr val="C00000"/>
                </a:solidFill>
              </a:rPr>
              <a:t>都有</a:t>
            </a:r>
            <a:r>
              <a:rPr lang="en-US" altLang="zh-CN" smtClean="0">
                <a:solidFill>
                  <a:srgbClr val="C00000"/>
                </a:solidFill>
              </a:rPr>
              <a:t>x</a:t>
            </a:r>
            <a:r>
              <a:rPr lang="en-US" altLang="zh-CN" baseline="30000" smtClean="0">
                <a:solidFill>
                  <a:srgbClr val="C00000"/>
                </a:solidFill>
              </a:rPr>
              <a:t>2</a:t>
            </a:r>
            <a:r>
              <a:rPr lang="en-US" altLang="zh-CN" smtClean="0">
                <a:solidFill>
                  <a:srgbClr val="C00000"/>
                </a:solidFill>
              </a:rPr>
              <a:t> mod p</a:t>
            </a:r>
            <a:r>
              <a:rPr lang="zh-CN" altLang="en-US" smtClean="0">
                <a:solidFill>
                  <a:srgbClr val="C00000"/>
                </a:solidFill>
              </a:rPr>
              <a:t>≠</a:t>
            </a:r>
            <a:r>
              <a:rPr lang="en-US" altLang="zh-CN" smtClean="0">
                <a:solidFill>
                  <a:srgbClr val="C00000"/>
                </a:solidFill>
              </a:rPr>
              <a:t>a</a:t>
            </a:r>
            <a:r>
              <a:rPr lang="zh-CN" altLang="en-US" smtClean="0">
                <a:solidFill>
                  <a:srgbClr val="C00000"/>
                </a:solidFill>
              </a:rPr>
              <a:t>， 则称“</a:t>
            </a:r>
            <a:r>
              <a:rPr lang="en-US" altLang="zh-CN" smtClean="0">
                <a:solidFill>
                  <a:srgbClr val="C00000"/>
                </a:solidFill>
              </a:rPr>
              <a:t>a</a:t>
            </a:r>
            <a:r>
              <a:rPr lang="zh-CN" altLang="en-US" smtClean="0">
                <a:solidFill>
                  <a:srgbClr val="C00000"/>
                </a:solidFill>
              </a:rPr>
              <a:t>是模</a:t>
            </a:r>
            <a:r>
              <a:rPr lang="en-US" altLang="zh-CN" smtClean="0">
                <a:solidFill>
                  <a:srgbClr val="C00000"/>
                </a:solidFill>
              </a:rPr>
              <a:t>p</a:t>
            </a:r>
            <a:r>
              <a:rPr lang="zh-CN" altLang="en-US" smtClean="0">
                <a:solidFill>
                  <a:srgbClr val="C00000"/>
                </a:solidFill>
              </a:rPr>
              <a:t>的二次非剩余”</a:t>
            </a:r>
            <a:endParaRPr lang="en-US" altLang="zh-CN" smtClean="0">
              <a:solidFill>
                <a:srgbClr val="C00000"/>
              </a:solidFill>
            </a:endParaRPr>
          </a:p>
          <a:p>
            <a:pPr lvl="1"/>
            <a:r>
              <a:rPr lang="en-US" altLang="zh-CN" smtClean="0"/>
              <a:t>Euler</a:t>
            </a:r>
            <a:r>
              <a:rPr lang="zh-CN" altLang="en-US" smtClean="0"/>
              <a:t>准则</a:t>
            </a:r>
            <a:endParaRPr lang="en-US" altLang="zh-CN" smtClean="0"/>
          </a:p>
          <a:p>
            <a:pPr lvl="2"/>
            <a:r>
              <a:rPr lang="zh-CN" altLang="en-US" smtClean="0">
                <a:solidFill>
                  <a:srgbClr val="C00000"/>
                </a:solidFill>
              </a:rPr>
              <a:t>设</a:t>
            </a:r>
            <a:r>
              <a:rPr lang="en-US" altLang="zh-CN" smtClean="0">
                <a:solidFill>
                  <a:srgbClr val="C00000"/>
                </a:solidFill>
              </a:rPr>
              <a:t>p</a:t>
            </a:r>
            <a:r>
              <a:rPr lang="zh-CN" altLang="en-US" smtClean="0">
                <a:solidFill>
                  <a:srgbClr val="C00000"/>
                </a:solidFill>
              </a:rPr>
              <a:t>是一个奇素数，</a:t>
            </a:r>
            <a:r>
              <a:rPr lang="en-US" altLang="zh-CN" smtClean="0">
                <a:solidFill>
                  <a:srgbClr val="C00000"/>
                </a:solidFill>
              </a:rPr>
              <a:t>a</a:t>
            </a:r>
            <a:r>
              <a:rPr lang="zh-CN" altLang="en-US" smtClean="0">
                <a:solidFill>
                  <a:srgbClr val="C00000"/>
                </a:solidFill>
              </a:rPr>
              <a:t>为一正整数，那么</a:t>
            </a:r>
            <a:r>
              <a:rPr lang="en-US" altLang="zh-CN" smtClean="0">
                <a:solidFill>
                  <a:srgbClr val="C00000"/>
                </a:solidFill>
              </a:rPr>
              <a:t>a</a:t>
            </a:r>
            <a:r>
              <a:rPr lang="zh-CN" altLang="en-US" smtClean="0">
                <a:solidFill>
                  <a:srgbClr val="C00000"/>
                </a:solidFill>
              </a:rPr>
              <a:t>是一个模</a:t>
            </a:r>
            <a:r>
              <a:rPr lang="en-US" altLang="zh-CN" smtClean="0">
                <a:solidFill>
                  <a:srgbClr val="C00000"/>
                </a:solidFill>
              </a:rPr>
              <a:t>p</a:t>
            </a:r>
            <a:r>
              <a:rPr lang="zh-CN" altLang="en-US" smtClean="0">
                <a:solidFill>
                  <a:srgbClr val="C00000"/>
                </a:solidFill>
              </a:rPr>
              <a:t>的二次剩余，当且仅当</a:t>
            </a:r>
            <a:endParaRPr lang="en-US" altLang="zh-CN" smtClean="0">
              <a:solidFill>
                <a:srgbClr val="C00000"/>
              </a:solidFill>
            </a:endParaRPr>
          </a:p>
          <a:p>
            <a:pPr lvl="2">
              <a:buNone/>
            </a:pPr>
            <a:r>
              <a:rPr lang="en-US" altLang="zh-CN" smtClean="0">
                <a:solidFill>
                  <a:srgbClr val="C00000"/>
                </a:solidFill>
              </a:rPr>
              <a:t>			a</a:t>
            </a:r>
            <a:r>
              <a:rPr lang="en-US" altLang="zh-CN" baseline="30000" smtClean="0">
                <a:solidFill>
                  <a:srgbClr val="C00000"/>
                </a:solidFill>
              </a:rPr>
              <a:t>(p-1)/2</a:t>
            </a:r>
            <a:r>
              <a:rPr lang="en-US" altLang="zh-CN" smtClean="0">
                <a:solidFill>
                  <a:srgbClr val="C00000"/>
                </a:solidFill>
              </a:rPr>
              <a:t>≡1 (mod p)</a:t>
            </a:r>
            <a:endParaRPr lang="zh-CN" altLang="en-US">
              <a:solidFill>
                <a:srgbClr val="C00000"/>
              </a:solidFill>
            </a:endParaRPr>
          </a:p>
        </p:txBody>
      </p:sp>
    </p:spTree>
    <p:extLst>
      <p:ext uri="{BB962C8B-B14F-4D97-AF65-F5344CB8AC3E}">
        <p14:creationId xmlns:p14="http://schemas.microsoft.com/office/powerpoint/2010/main" val="215600189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a:xfrm>
            <a:off x="457200" y="1600200"/>
            <a:ext cx="8229600" cy="1108720"/>
          </a:xfrm>
        </p:spPr>
        <p:txBody>
          <a:bodyPr>
            <a:normAutofit/>
          </a:bodyPr>
          <a:lstStyle/>
          <a:p>
            <a:r>
              <a:rPr lang="zh-CN" altLang="en-US" smtClean="0">
                <a:latin typeface="楷体_GB2312" pitchFamily="49" charset="-122"/>
              </a:rPr>
              <a:t>素数的判断</a:t>
            </a:r>
            <a:endParaRPr lang="en-US" altLang="zh-CN" smtClean="0">
              <a:latin typeface="楷体_GB2312" pitchFamily="49" charset="-122"/>
            </a:endParaRPr>
          </a:p>
          <a:p>
            <a:pPr lvl="1"/>
            <a:r>
              <a:rPr lang="zh-CN" altLang="en-US" smtClean="0">
                <a:solidFill>
                  <a:srgbClr val="C00000"/>
                </a:solidFill>
                <a:latin typeface="楷体_GB2312" pitchFamily="49" charset="-122"/>
              </a:rPr>
              <a:t>二次剩余表</a:t>
            </a:r>
          </a:p>
          <a:p>
            <a:endParaRPr lang="zh-CN" altLang="en-US"/>
          </a:p>
        </p:txBody>
      </p:sp>
      <p:graphicFrame>
        <p:nvGraphicFramePr>
          <p:cNvPr id="4" name="表格 3"/>
          <p:cNvGraphicFramePr>
            <a:graphicFrameLocks noGrp="1"/>
          </p:cNvGraphicFramePr>
          <p:nvPr/>
        </p:nvGraphicFramePr>
        <p:xfrm>
          <a:off x="35496" y="2708923"/>
          <a:ext cx="9036490" cy="3672405"/>
        </p:xfrm>
        <a:graphic>
          <a:graphicData uri="http://schemas.openxmlformats.org/drawingml/2006/table">
            <a:tbl>
              <a:tblPr firstRow="1" bandRow="1">
                <a:tableStyleId>{5940675A-B579-460E-94D1-54222C63F5DA}</a:tableStyleId>
              </a:tblPr>
              <a:tblGrid>
                <a:gridCol w="860619"/>
                <a:gridCol w="430309"/>
                <a:gridCol w="430309"/>
                <a:gridCol w="430309"/>
                <a:gridCol w="430309"/>
                <a:gridCol w="430309"/>
                <a:gridCol w="430309"/>
                <a:gridCol w="430309"/>
                <a:gridCol w="430309"/>
                <a:gridCol w="430309"/>
                <a:gridCol w="430309"/>
                <a:gridCol w="430309"/>
                <a:gridCol w="430309"/>
                <a:gridCol w="430309"/>
                <a:gridCol w="430309"/>
                <a:gridCol w="430309"/>
                <a:gridCol w="430309"/>
                <a:gridCol w="430309"/>
                <a:gridCol w="430309"/>
                <a:gridCol w="430309"/>
              </a:tblGrid>
              <a:tr h="408045">
                <a:tc>
                  <a:txBody>
                    <a:bodyPr/>
                    <a:lstStyle/>
                    <a:p>
                      <a:r>
                        <a:rPr lang="en-US" altLang="zh-CN" smtClean="0"/>
                        <a:t>n</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2</a:t>
                      </a:r>
                      <a:endParaRPr lang="zh-CN" altLang="en-US"/>
                    </a:p>
                  </a:txBody>
                  <a:tcPr marL="0" marR="0" anchor="ctr" anchorCtr="1"/>
                </a:tc>
                <a:tc>
                  <a:txBody>
                    <a:bodyPr/>
                    <a:lstStyle/>
                    <a:p>
                      <a:r>
                        <a:rPr lang="en-US" altLang="zh-CN" smtClean="0"/>
                        <a:t>3</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5</a:t>
                      </a:r>
                      <a:endParaRPr lang="zh-CN" altLang="en-US"/>
                    </a:p>
                  </a:txBody>
                  <a:tcPr marL="0" marR="0" anchor="ctr" anchorCtr="1"/>
                </a:tc>
                <a:tc>
                  <a:txBody>
                    <a:bodyPr/>
                    <a:lstStyle/>
                    <a:p>
                      <a:r>
                        <a:rPr lang="en-US" altLang="zh-CN" smtClean="0"/>
                        <a:t>6</a:t>
                      </a:r>
                      <a:endParaRPr lang="zh-CN" altLang="en-US"/>
                    </a:p>
                  </a:txBody>
                  <a:tcPr marL="0" marR="0" anchor="ctr" anchorCtr="1"/>
                </a:tc>
                <a:tc>
                  <a:txBody>
                    <a:bodyPr/>
                    <a:lstStyle/>
                    <a:p>
                      <a:r>
                        <a:rPr lang="en-US" altLang="zh-CN" smtClean="0"/>
                        <a:t>7</a:t>
                      </a:r>
                      <a:endParaRPr lang="zh-CN" altLang="en-US"/>
                    </a:p>
                  </a:txBody>
                  <a:tcPr marL="0" marR="0" anchor="ctr" anchorCtr="1"/>
                </a:tc>
                <a:tc>
                  <a:txBody>
                    <a:bodyPr/>
                    <a:lstStyle/>
                    <a:p>
                      <a:r>
                        <a:rPr lang="en-US" altLang="zh-CN" smtClean="0"/>
                        <a:t>8</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10</a:t>
                      </a:r>
                      <a:endParaRPr lang="zh-CN" altLang="en-US"/>
                    </a:p>
                  </a:txBody>
                  <a:tcPr marL="0" marR="0" anchor="ctr" anchorCtr="1"/>
                </a:tc>
                <a:tc>
                  <a:txBody>
                    <a:bodyPr/>
                    <a:lstStyle/>
                    <a:p>
                      <a:r>
                        <a:rPr lang="en-US" altLang="zh-CN" smtClean="0"/>
                        <a:t>11</a:t>
                      </a:r>
                      <a:endParaRPr lang="zh-CN" altLang="en-US"/>
                    </a:p>
                  </a:txBody>
                  <a:tcPr marL="0" marR="0" anchor="ctr" anchorCtr="1"/>
                </a:tc>
                <a:tc>
                  <a:txBody>
                    <a:bodyPr/>
                    <a:lstStyle/>
                    <a:p>
                      <a:r>
                        <a:rPr lang="en-US" altLang="zh-CN" smtClean="0"/>
                        <a:t>12</a:t>
                      </a:r>
                      <a:endParaRPr lang="zh-CN" altLang="en-US"/>
                    </a:p>
                  </a:txBody>
                  <a:tcPr marL="0" marR="0" anchor="ctr" anchorCtr="1"/>
                </a:tc>
                <a:tc>
                  <a:txBody>
                    <a:bodyPr/>
                    <a:lstStyle/>
                    <a:p>
                      <a:r>
                        <a:rPr lang="en-US" altLang="zh-CN" smtClean="0"/>
                        <a:t>13</a:t>
                      </a:r>
                      <a:endParaRPr lang="zh-CN" altLang="en-US"/>
                    </a:p>
                  </a:txBody>
                  <a:tcPr marL="0" marR="0" anchor="ctr" anchorCtr="1"/>
                </a:tc>
                <a:tc>
                  <a:txBody>
                    <a:bodyPr/>
                    <a:lstStyle/>
                    <a:p>
                      <a:r>
                        <a:rPr lang="en-US" altLang="zh-CN" smtClean="0"/>
                        <a:t>14</a:t>
                      </a:r>
                      <a:endParaRPr lang="zh-CN" altLang="en-US"/>
                    </a:p>
                  </a:txBody>
                  <a:tcPr marL="0" marR="0" anchor="ctr" anchorCtr="1"/>
                </a:tc>
                <a:tc>
                  <a:txBody>
                    <a:bodyPr/>
                    <a:lstStyle/>
                    <a:p>
                      <a:r>
                        <a:rPr lang="en-US" altLang="zh-CN" smtClean="0"/>
                        <a:t>15</a:t>
                      </a:r>
                      <a:endParaRPr lang="zh-CN" altLang="en-US"/>
                    </a:p>
                  </a:txBody>
                  <a:tcPr marL="0" marR="0" anchor="ctr" anchorCtr="1"/>
                </a:tc>
                <a:tc>
                  <a:txBody>
                    <a:bodyPr/>
                    <a:lstStyle/>
                    <a:p>
                      <a:r>
                        <a:rPr lang="en-US" altLang="zh-CN" smtClean="0"/>
                        <a:t>16</a:t>
                      </a:r>
                      <a:endParaRPr lang="zh-CN" altLang="en-US"/>
                    </a:p>
                  </a:txBody>
                  <a:tcPr marL="0" marR="0" anchor="ctr" anchorCtr="1"/>
                </a:tc>
                <a:tc>
                  <a:txBody>
                    <a:bodyPr/>
                    <a:lstStyle/>
                    <a:p>
                      <a:r>
                        <a:rPr lang="en-US" altLang="zh-CN" smtClean="0"/>
                        <a:t>17</a:t>
                      </a:r>
                      <a:endParaRPr lang="zh-CN" altLang="en-US"/>
                    </a:p>
                  </a:txBody>
                  <a:tcPr marL="0" marR="0" anchor="ctr" anchorCtr="1"/>
                </a:tc>
                <a:tc>
                  <a:txBody>
                    <a:bodyPr/>
                    <a:lstStyle/>
                    <a:p>
                      <a:r>
                        <a:rPr lang="en-US" altLang="zh-CN" smtClean="0"/>
                        <a:t>18</a:t>
                      </a:r>
                      <a:endParaRPr lang="zh-CN" altLang="en-US"/>
                    </a:p>
                  </a:txBody>
                  <a:tcPr marL="0" marR="0" anchor="ctr" anchorCtr="1"/>
                </a:tc>
                <a:tc>
                  <a:txBody>
                    <a:bodyPr/>
                    <a:lstStyle/>
                    <a:p>
                      <a:r>
                        <a:rPr lang="en-US" altLang="zh-CN" smtClean="0"/>
                        <a:t>19</a:t>
                      </a:r>
                      <a:endParaRPr lang="zh-CN" altLang="en-US"/>
                    </a:p>
                  </a:txBody>
                  <a:tcPr marL="0" marR="0" anchor="ctr" anchorCtr="1"/>
                </a:tc>
              </a:tr>
              <a:tr h="408045">
                <a:tc>
                  <a:txBody>
                    <a:bodyPr/>
                    <a:lstStyle/>
                    <a:p>
                      <a:r>
                        <a:rPr lang="en-US" altLang="zh-CN" smtClean="0"/>
                        <a:t>n</a:t>
                      </a:r>
                      <a:r>
                        <a:rPr lang="en-US" altLang="zh-CN" baseline="30000" smtClean="0"/>
                        <a:t>2</a:t>
                      </a:r>
                      <a:endParaRPr lang="zh-CN" altLang="en-US" baseline="30000"/>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16</a:t>
                      </a:r>
                      <a:endParaRPr lang="zh-CN" altLang="en-US"/>
                    </a:p>
                  </a:txBody>
                  <a:tcPr marL="0" marR="0" anchor="ctr" anchorCtr="1"/>
                </a:tc>
                <a:tc>
                  <a:txBody>
                    <a:bodyPr/>
                    <a:lstStyle/>
                    <a:p>
                      <a:r>
                        <a:rPr lang="en-US" altLang="zh-CN" smtClean="0"/>
                        <a:t>25</a:t>
                      </a:r>
                      <a:endParaRPr lang="zh-CN" altLang="en-US"/>
                    </a:p>
                  </a:txBody>
                  <a:tcPr marL="0" marR="0" anchor="ctr" anchorCtr="1"/>
                </a:tc>
                <a:tc>
                  <a:txBody>
                    <a:bodyPr/>
                    <a:lstStyle/>
                    <a:p>
                      <a:r>
                        <a:rPr lang="en-US" altLang="zh-CN" smtClean="0"/>
                        <a:t>36</a:t>
                      </a:r>
                      <a:endParaRPr lang="zh-CN" altLang="en-US"/>
                    </a:p>
                  </a:txBody>
                  <a:tcPr marL="0" marR="0" anchor="ctr" anchorCtr="1"/>
                </a:tc>
                <a:tc>
                  <a:txBody>
                    <a:bodyPr/>
                    <a:lstStyle/>
                    <a:p>
                      <a:r>
                        <a:rPr lang="en-US" altLang="zh-CN" smtClean="0"/>
                        <a:t>49</a:t>
                      </a:r>
                      <a:endParaRPr lang="zh-CN" altLang="en-US"/>
                    </a:p>
                  </a:txBody>
                  <a:tcPr marL="0" marR="0" anchor="ctr" anchorCtr="1"/>
                </a:tc>
                <a:tc>
                  <a:txBody>
                    <a:bodyPr/>
                    <a:lstStyle/>
                    <a:p>
                      <a:r>
                        <a:rPr lang="en-US" altLang="zh-CN" smtClean="0"/>
                        <a:t>64</a:t>
                      </a:r>
                      <a:endParaRPr lang="zh-CN" altLang="en-US"/>
                    </a:p>
                  </a:txBody>
                  <a:tcPr marL="0" marR="0" anchor="ctr" anchorCtr="1"/>
                </a:tc>
                <a:tc>
                  <a:txBody>
                    <a:bodyPr/>
                    <a:lstStyle/>
                    <a:p>
                      <a:r>
                        <a:rPr lang="en-US" altLang="zh-CN" smtClean="0"/>
                        <a:t>81</a:t>
                      </a:r>
                      <a:endParaRPr lang="zh-CN" altLang="en-US"/>
                    </a:p>
                  </a:txBody>
                  <a:tcPr marL="0" marR="0" anchor="ctr" anchorCtr="1"/>
                </a:tc>
                <a:tc>
                  <a:txBody>
                    <a:bodyPr/>
                    <a:lstStyle/>
                    <a:p>
                      <a:r>
                        <a:rPr lang="en-US" altLang="zh-CN" smtClean="0"/>
                        <a:t>100</a:t>
                      </a:r>
                      <a:endParaRPr lang="zh-CN" altLang="en-US"/>
                    </a:p>
                  </a:txBody>
                  <a:tcPr marL="0" marR="0" anchor="ctr" anchorCtr="1"/>
                </a:tc>
                <a:tc>
                  <a:txBody>
                    <a:bodyPr/>
                    <a:lstStyle/>
                    <a:p>
                      <a:r>
                        <a:rPr lang="en-US" altLang="zh-CN" smtClean="0"/>
                        <a:t>121</a:t>
                      </a:r>
                      <a:endParaRPr lang="zh-CN" altLang="en-US"/>
                    </a:p>
                  </a:txBody>
                  <a:tcPr marL="0" marR="0" anchor="ctr" anchorCtr="1"/>
                </a:tc>
                <a:tc>
                  <a:txBody>
                    <a:bodyPr/>
                    <a:lstStyle/>
                    <a:p>
                      <a:r>
                        <a:rPr lang="en-US" altLang="zh-CN" smtClean="0"/>
                        <a:t>144</a:t>
                      </a:r>
                      <a:endParaRPr lang="zh-CN" altLang="en-US"/>
                    </a:p>
                  </a:txBody>
                  <a:tcPr marL="0" marR="0" anchor="ctr" anchorCtr="1"/>
                </a:tc>
                <a:tc>
                  <a:txBody>
                    <a:bodyPr/>
                    <a:lstStyle/>
                    <a:p>
                      <a:r>
                        <a:rPr lang="en-US" altLang="zh-CN" smtClean="0"/>
                        <a:t>169</a:t>
                      </a:r>
                      <a:endParaRPr lang="zh-CN" altLang="en-US"/>
                    </a:p>
                  </a:txBody>
                  <a:tcPr marL="0" marR="0" anchor="ctr" anchorCtr="1"/>
                </a:tc>
                <a:tc>
                  <a:txBody>
                    <a:bodyPr/>
                    <a:lstStyle/>
                    <a:p>
                      <a:r>
                        <a:rPr lang="en-US" altLang="zh-CN" smtClean="0"/>
                        <a:t>196</a:t>
                      </a:r>
                      <a:endParaRPr lang="zh-CN" altLang="en-US"/>
                    </a:p>
                  </a:txBody>
                  <a:tcPr marL="0" marR="0" anchor="ctr" anchorCtr="1"/>
                </a:tc>
                <a:tc>
                  <a:txBody>
                    <a:bodyPr/>
                    <a:lstStyle/>
                    <a:p>
                      <a:r>
                        <a:rPr lang="en-US" altLang="zh-CN" smtClean="0"/>
                        <a:t>225</a:t>
                      </a:r>
                      <a:endParaRPr lang="zh-CN" altLang="en-US"/>
                    </a:p>
                  </a:txBody>
                  <a:tcPr marL="0" marR="0" anchor="ctr" anchorCtr="1"/>
                </a:tc>
                <a:tc>
                  <a:txBody>
                    <a:bodyPr/>
                    <a:lstStyle/>
                    <a:p>
                      <a:r>
                        <a:rPr lang="en-US" altLang="zh-CN" smtClean="0"/>
                        <a:t>256</a:t>
                      </a:r>
                      <a:endParaRPr lang="zh-CN" altLang="en-US"/>
                    </a:p>
                  </a:txBody>
                  <a:tcPr marL="0" marR="0" anchor="ctr" anchorCtr="1"/>
                </a:tc>
                <a:tc>
                  <a:txBody>
                    <a:bodyPr/>
                    <a:lstStyle/>
                    <a:p>
                      <a:r>
                        <a:rPr lang="en-US" altLang="zh-CN" smtClean="0"/>
                        <a:t>289</a:t>
                      </a:r>
                      <a:endParaRPr lang="zh-CN" altLang="en-US"/>
                    </a:p>
                  </a:txBody>
                  <a:tcPr marL="0" marR="0" anchor="ctr" anchorCtr="1"/>
                </a:tc>
                <a:tc>
                  <a:txBody>
                    <a:bodyPr/>
                    <a:lstStyle/>
                    <a:p>
                      <a:r>
                        <a:rPr lang="en-US" altLang="zh-CN" smtClean="0"/>
                        <a:t>324</a:t>
                      </a:r>
                      <a:endParaRPr lang="zh-CN" altLang="en-US"/>
                    </a:p>
                  </a:txBody>
                  <a:tcPr marL="0" marR="0" anchor="ctr" anchorCtr="1"/>
                </a:tc>
                <a:tc>
                  <a:txBody>
                    <a:bodyPr/>
                    <a:lstStyle/>
                    <a:p>
                      <a:r>
                        <a:rPr lang="en-US" altLang="zh-CN" smtClean="0"/>
                        <a:t>361</a:t>
                      </a:r>
                      <a:endParaRPr lang="zh-CN" altLang="en-US"/>
                    </a:p>
                  </a:txBody>
                  <a:tcPr marL="0" marR="0" anchor="ctr" anchorCtr="1"/>
                </a:tc>
              </a:tr>
              <a:tr h="408045">
                <a:tc>
                  <a:txBody>
                    <a:bodyPr/>
                    <a:lstStyle/>
                    <a:p>
                      <a:r>
                        <a:rPr lang="en-US" altLang="zh-CN" smtClean="0"/>
                        <a:t>mod 3</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0</a:t>
                      </a:r>
                      <a:endParaRPr lang="zh-CN" altLang="en-US"/>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0</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0</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0</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0</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0</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r>
              <a:tr h="408045">
                <a:tc>
                  <a:txBody>
                    <a:bodyPr/>
                    <a:lstStyle/>
                    <a:p>
                      <a:r>
                        <a:rPr lang="en-US" altLang="zh-CN" smtClean="0"/>
                        <a:t>mod 5</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0</a:t>
                      </a:r>
                      <a:endParaRPr lang="zh-CN" altLang="en-US"/>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0</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0</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r>
              <a:tr h="408045">
                <a:tc>
                  <a:txBody>
                    <a:bodyPr/>
                    <a:lstStyle/>
                    <a:p>
                      <a:r>
                        <a:rPr lang="en-US" altLang="zh-CN" smtClean="0"/>
                        <a:t>mod 7</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2</a:t>
                      </a:r>
                      <a:endParaRPr lang="zh-CN" altLang="en-US"/>
                    </a:p>
                  </a:txBody>
                  <a:tcPr marL="0" marR="0" anchor="ctr" anchorCtr="1"/>
                </a:tc>
                <a:tc>
                  <a:txBody>
                    <a:bodyPr/>
                    <a:lstStyle/>
                    <a:p>
                      <a:r>
                        <a:rPr lang="en-US" altLang="zh-CN" smtClean="0"/>
                        <a:t>2</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0</a:t>
                      </a:r>
                      <a:endParaRPr lang="zh-CN" altLang="en-US"/>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2</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2</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0</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2</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2</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r>
              <a:tr h="408045">
                <a:tc>
                  <a:txBody>
                    <a:bodyPr/>
                    <a:lstStyle/>
                    <a:p>
                      <a:r>
                        <a:rPr lang="en-US" altLang="zh-CN" smtClean="0"/>
                        <a:t>mod 11</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5</a:t>
                      </a:r>
                      <a:endParaRPr lang="zh-CN" altLang="en-US"/>
                    </a:p>
                  </a:txBody>
                  <a:tcPr marL="0" marR="0" anchor="ctr" anchorCtr="1"/>
                </a:tc>
                <a:tc>
                  <a:txBody>
                    <a:bodyPr/>
                    <a:lstStyle/>
                    <a:p>
                      <a:r>
                        <a:rPr lang="en-US" altLang="zh-CN" smtClean="0"/>
                        <a:t>3</a:t>
                      </a:r>
                      <a:endParaRPr lang="zh-CN" altLang="en-US"/>
                    </a:p>
                  </a:txBody>
                  <a:tcPr marL="0" marR="0" anchor="ctr" anchorCtr="1"/>
                </a:tc>
                <a:tc>
                  <a:txBody>
                    <a:bodyPr/>
                    <a:lstStyle/>
                    <a:p>
                      <a:r>
                        <a:rPr lang="en-US" altLang="zh-CN" smtClean="0"/>
                        <a:t>3</a:t>
                      </a:r>
                      <a:endParaRPr lang="zh-CN" altLang="en-US"/>
                    </a:p>
                  </a:txBody>
                  <a:tcPr marL="0" marR="0" anchor="ctr" anchorCtr="1"/>
                </a:tc>
                <a:tc>
                  <a:txBody>
                    <a:bodyPr/>
                    <a:lstStyle/>
                    <a:p>
                      <a:r>
                        <a:rPr lang="en-US" altLang="zh-CN" smtClean="0"/>
                        <a:t>5</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0</a:t>
                      </a:r>
                      <a:endParaRPr lang="zh-CN" altLang="en-US"/>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9</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5</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3</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3</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5</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9</a:t>
                      </a:r>
                      <a:endParaRPr lang="zh-CN" altLang="en-US">
                        <a:solidFill>
                          <a:schemeClr val="bg1">
                            <a:lumMod val="85000"/>
                          </a:schemeClr>
                        </a:solidFill>
                      </a:endParaRPr>
                    </a:p>
                  </a:txBody>
                  <a:tcPr marL="0" marR="0" anchor="ctr" anchorCtr="1"/>
                </a:tc>
              </a:tr>
              <a:tr h="408045">
                <a:tc>
                  <a:txBody>
                    <a:bodyPr/>
                    <a:lstStyle/>
                    <a:p>
                      <a:r>
                        <a:rPr lang="en-US" altLang="zh-CN" smtClean="0"/>
                        <a:t>mod 13</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3</a:t>
                      </a:r>
                      <a:endParaRPr lang="zh-CN" altLang="en-US"/>
                    </a:p>
                  </a:txBody>
                  <a:tcPr marL="0" marR="0" anchor="ctr" anchorCtr="1"/>
                </a:tc>
                <a:tc>
                  <a:txBody>
                    <a:bodyPr/>
                    <a:lstStyle/>
                    <a:p>
                      <a:r>
                        <a:rPr lang="en-US" altLang="zh-CN" smtClean="0"/>
                        <a:t>12</a:t>
                      </a:r>
                      <a:endParaRPr lang="zh-CN" altLang="en-US"/>
                    </a:p>
                  </a:txBody>
                  <a:tcPr marL="0" marR="0" anchor="ctr" anchorCtr="1"/>
                </a:tc>
                <a:tc>
                  <a:txBody>
                    <a:bodyPr/>
                    <a:lstStyle/>
                    <a:p>
                      <a:r>
                        <a:rPr lang="en-US" altLang="zh-CN" smtClean="0"/>
                        <a:t>10</a:t>
                      </a:r>
                      <a:endParaRPr lang="zh-CN" altLang="en-US"/>
                    </a:p>
                  </a:txBody>
                  <a:tcPr marL="0" marR="0" anchor="ctr" anchorCtr="1"/>
                </a:tc>
                <a:tc>
                  <a:txBody>
                    <a:bodyPr/>
                    <a:lstStyle/>
                    <a:p>
                      <a:r>
                        <a:rPr lang="en-US" altLang="zh-CN" smtClean="0"/>
                        <a:t>10</a:t>
                      </a:r>
                      <a:endParaRPr lang="zh-CN" altLang="en-US"/>
                    </a:p>
                  </a:txBody>
                  <a:tcPr marL="0" marR="0" anchor="ctr" anchorCtr="1"/>
                </a:tc>
                <a:tc>
                  <a:txBody>
                    <a:bodyPr/>
                    <a:lstStyle/>
                    <a:p>
                      <a:r>
                        <a:rPr lang="en-US" altLang="zh-CN" smtClean="0"/>
                        <a:t>12</a:t>
                      </a:r>
                      <a:endParaRPr lang="zh-CN" altLang="en-US"/>
                    </a:p>
                  </a:txBody>
                  <a:tcPr marL="0" marR="0" anchor="ctr" anchorCtr="1"/>
                </a:tc>
                <a:tc>
                  <a:txBody>
                    <a:bodyPr/>
                    <a:lstStyle/>
                    <a:p>
                      <a:r>
                        <a:rPr lang="en-US" altLang="zh-CN" smtClean="0"/>
                        <a:t>3</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0</a:t>
                      </a:r>
                      <a:endParaRPr lang="zh-CN" altLang="en-US"/>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9</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3</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12</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10</a:t>
                      </a:r>
                      <a:endParaRPr lang="zh-CN" altLang="en-US">
                        <a:solidFill>
                          <a:schemeClr val="bg1">
                            <a:lumMod val="85000"/>
                          </a:schemeClr>
                        </a:solidFill>
                      </a:endParaRPr>
                    </a:p>
                  </a:txBody>
                  <a:tcPr marL="0" marR="0" anchor="ctr" anchorCtr="1"/>
                </a:tc>
              </a:tr>
              <a:tr h="408045">
                <a:tc>
                  <a:txBody>
                    <a:bodyPr/>
                    <a:lstStyle/>
                    <a:p>
                      <a:r>
                        <a:rPr lang="en-US" altLang="zh-CN" smtClean="0"/>
                        <a:t>mod 17</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16</a:t>
                      </a:r>
                      <a:endParaRPr lang="zh-CN" altLang="en-US"/>
                    </a:p>
                  </a:txBody>
                  <a:tcPr marL="0" marR="0" anchor="ctr" anchorCtr="1"/>
                </a:tc>
                <a:tc>
                  <a:txBody>
                    <a:bodyPr/>
                    <a:lstStyle/>
                    <a:p>
                      <a:r>
                        <a:rPr lang="en-US" altLang="zh-CN" smtClean="0"/>
                        <a:t>8</a:t>
                      </a:r>
                      <a:endParaRPr lang="zh-CN" altLang="en-US"/>
                    </a:p>
                  </a:txBody>
                  <a:tcPr marL="0" marR="0" anchor="ctr" anchorCtr="1"/>
                </a:tc>
                <a:tc>
                  <a:txBody>
                    <a:bodyPr/>
                    <a:lstStyle/>
                    <a:p>
                      <a:r>
                        <a:rPr lang="en-US" altLang="zh-CN" smtClean="0"/>
                        <a:t>2</a:t>
                      </a:r>
                      <a:endParaRPr lang="zh-CN" altLang="en-US"/>
                    </a:p>
                  </a:txBody>
                  <a:tcPr marL="0" marR="0" anchor="ctr" anchorCtr="1"/>
                </a:tc>
                <a:tc>
                  <a:txBody>
                    <a:bodyPr/>
                    <a:lstStyle/>
                    <a:p>
                      <a:r>
                        <a:rPr lang="en-US" altLang="zh-CN" smtClean="0"/>
                        <a:t>15</a:t>
                      </a:r>
                      <a:endParaRPr lang="zh-CN" altLang="en-US"/>
                    </a:p>
                  </a:txBody>
                  <a:tcPr marL="0" marR="0" anchor="ctr" anchorCtr="1"/>
                </a:tc>
                <a:tc>
                  <a:txBody>
                    <a:bodyPr/>
                    <a:lstStyle/>
                    <a:p>
                      <a:r>
                        <a:rPr lang="en-US" altLang="zh-CN" smtClean="0"/>
                        <a:t>13</a:t>
                      </a:r>
                      <a:endParaRPr lang="zh-CN" altLang="en-US"/>
                    </a:p>
                  </a:txBody>
                  <a:tcPr marL="0" marR="0" anchor="ctr" anchorCtr="1"/>
                </a:tc>
                <a:tc>
                  <a:txBody>
                    <a:bodyPr/>
                    <a:lstStyle/>
                    <a:p>
                      <a:r>
                        <a:rPr lang="en-US" altLang="zh-CN" smtClean="0"/>
                        <a:t>13</a:t>
                      </a:r>
                      <a:endParaRPr lang="zh-CN" altLang="en-US"/>
                    </a:p>
                  </a:txBody>
                  <a:tcPr marL="0" marR="0" anchor="ctr" anchorCtr="1"/>
                </a:tc>
                <a:tc>
                  <a:txBody>
                    <a:bodyPr/>
                    <a:lstStyle/>
                    <a:p>
                      <a:r>
                        <a:rPr lang="en-US" altLang="zh-CN" smtClean="0"/>
                        <a:t>15</a:t>
                      </a:r>
                      <a:endParaRPr lang="zh-CN" altLang="en-US"/>
                    </a:p>
                  </a:txBody>
                  <a:tcPr marL="0" marR="0" anchor="ctr" anchorCtr="1"/>
                </a:tc>
                <a:tc>
                  <a:txBody>
                    <a:bodyPr/>
                    <a:lstStyle/>
                    <a:p>
                      <a:r>
                        <a:rPr lang="en-US" altLang="zh-CN" smtClean="0"/>
                        <a:t>2</a:t>
                      </a:r>
                      <a:endParaRPr lang="zh-CN" altLang="en-US"/>
                    </a:p>
                  </a:txBody>
                  <a:tcPr marL="0" marR="0" anchor="ctr" anchorCtr="1"/>
                </a:tc>
                <a:tc>
                  <a:txBody>
                    <a:bodyPr/>
                    <a:lstStyle/>
                    <a:p>
                      <a:r>
                        <a:rPr lang="en-US" altLang="zh-CN" smtClean="0"/>
                        <a:t>8</a:t>
                      </a:r>
                      <a:endParaRPr lang="zh-CN" altLang="en-US"/>
                    </a:p>
                  </a:txBody>
                  <a:tcPr marL="0" marR="0" anchor="ctr" anchorCtr="1"/>
                </a:tc>
                <a:tc>
                  <a:txBody>
                    <a:bodyPr/>
                    <a:lstStyle/>
                    <a:p>
                      <a:r>
                        <a:rPr lang="en-US" altLang="zh-CN" smtClean="0"/>
                        <a:t>16</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0</a:t>
                      </a:r>
                      <a:endParaRPr lang="zh-CN" altLang="en-US"/>
                    </a:p>
                  </a:txBody>
                  <a:tcPr marL="0" marR="0" anchor="ctr" anchorCtr="1"/>
                </a:tc>
                <a:tc>
                  <a:txBody>
                    <a:bodyPr/>
                    <a:lstStyle/>
                    <a:p>
                      <a:r>
                        <a:rPr lang="en-US" altLang="zh-CN" smtClean="0">
                          <a:solidFill>
                            <a:schemeClr val="bg1">
                              <a:lumMod val="85000"/>
                            </a:schemeClr>
                          </a:solidFill>
                        </a:rPr>
                        <a:t>1</a:t>
                      </a:r>
                      <a:endParaRPr lang="zh-CN" altLang="en-US">
                        <a:solidFill>
                          <a:schemeClr val="bg1">
                            <a:lumMod val="85000"/>
                          </a:schemeClr>
                        </a:solidFill>
                      </a:endParaRPr>
                    </a:p>
                  </a:txBody>
                  <a:tcPr marL="0" marR="0" anchor="ctr" anchorCtr="1"/>
                </a:tc>
                <a:tc>
                  <a:txBody>
                    <a:bodyPr/>
                    <a:lstStyle/>
                    <a:p>
                      <a:r>
                        <a:rPr lang="en-US" altLang="zh-CN" smtClean="0">
                          <a:solidFill>
                            <a:schemeClr val="bg1">
                              <a:lumMod val="85000"/>
                            </a:schemeClr>
                          </a:solidFill>
                        </a:rPr>
                        <a:t>4</a:t>
                      </a:r>
                      <a:endParaRPr lang="zh-CN" altLang="en-US">
                        <a:solidFill>
                          <a:schemeClr val="bg1">
                            <a:lumMod val="85000"/>
                          </a:schemeClr>
                        </a:solidFill>
                      </a:endParaRPr>
                    </a:p>
                  </a:txBody>
                  <a:tcPr marL="0" marR="0" anchor="ctr" anchorCtr="1"/>
                </a:tc>
              </a:tr>
              <a:tr h="408045">
                <a:tc>
                  <a:txBody>
                    <a:bodyPr/>
                    <a:lstStyle/>
                    <a:p>
                      <a:r>
                        <a:rPr lang="en-US" altLang="zh-CN" smtClean="0"/>
                        <a:t>mod 19</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16</a:t>
                      </a:r>
                      <a:endParaRPr lang="zh-CN" altLang="en-US"/>
                    </a:p>
                  </a:txBody>
                  <a:tcPr marL="0" marR="0" anchor="ctr" anchorCtr="1"/>
                </a:tc>
                <a:tc>
                  <a:txBody>
                    <a:bodyPr/>
                    <a:lstStyle/>
                    <a:p>
                      <a:r>
                        <a:rPr lang="en-US" altLang="zh-CN" smtClean="0"/>
                        <a:t>6</a:t>
                      </a:r>
                      <a:endParaRPr lang="zh-CN" altLang="en-US"/>
                    </a:p>
                  </a:txBody>
                  <a:tcPr marL="0" marR="0" anchor="ctr" anchorCtr="1"/>
                </a:tc>
                <a:tc>
                  <a:txBody>
                    <a:bodyPr/>
                    <a:lstStyle/>
                    <a:p>
                      <a:r>
                        <a:rPr lang="en-US" altLang="zh-CN" smtClean="0"/>
                        <a:t>17</a:t>
                      </a:r>
                      <a:endParaRPr lang="zh-CN" altLang="en-US"/>
                    </a:p>
                  </a:txBody>
                  <a:tcPr marL="0" marR="0" anchor="ctr" anchorCtr="1"/>
                </a:tc>
                <a:tc>
                  <a:txBody>
                    <a:bodyPr/>
                    <a:lstStyle/>
                    <a:p>
                      <a:r>
                        <a:rPr lang="en-US" altLang="zh-CN" smtClean="0"/>
                        <a:t>11</a:t>
                      </a:r>
                      <a:endParaRPr lang="zh-CN" altLang="en-US"/>
                    </a:p>
                  </a:txBody>
                  <a:tcPr marL="0" marR="0" anchor="ctr" anchorCtr="1"/>
                </a:tc>
                <a:tc>
                  <a:txBody>
                    <a:bodyPr/>
                    <a:lstStyle/>
                    <a:p>
                      <a:r>
                        <a:rPr lang="en-US" altLang="zh-CN" smtClean="0"/>
                        <a:t>7</a:t>
                      </a:r>
                      <a:endParaRPr lang="zh-CN" altLang="en-US"/>
                    </a:p>
                  </a:txBody>
                  <a:tcPr marL="0" marR="0" anchor="ctr" anchorCtr="1"/>
                </a:tc>
                <a:tc>
                  <a:txBody>
                    <a:bodyPr/>
                    <a:lstStyle/>
                    <a:p>
                      <a:r>
                        <a:rPr lang="en-US" altLang="zh-CN" smtClean="0"/>
                        <a:t>5</a:t>
                      </a:r>
                      <a:endParaRPr lang="zh-CN" altLang="en-US"/>
                    </a:p>
                  </a:txBody>
                  <a:tcPr marL="0" marR="0" anchor="ctr" anchorCtr="1"/>
                </a:tc>
                <a:tc>
                  <a:txBody>
                    <a:bodyPr/>
                    <a:lstStyle/>
                    <a:p>
                      <a:r>
                        <a:rPr lang="en-US" altLang="zh-CN" smtClean="0"/>
                        <a:t>5</a:t>
                      </a:r>
                      <a:endParaRPr lang="zh-CN" altLang="en-US"/>
                    </a:p>
                  </a:txBody>
                  <a:tcPr marL="0" marR="0" anchor="ctr" anchorCtr="1"/>
                </a:tc>
                <a:tc>
                  <a:txBody>
                    <a:bodyPr/>
                    <a:lstStyle/>
                    <a:p>
                      <a:r>
                        <a:rPr lang="en-US" altLang="zh-CN" smtClean="0"/>
                        <a:t>7</a:t>
                      </a:r>
                      <a:endParaRPr lang="zh-CN" altLang="en-US"/>
                    </a:p>
                  </a:txBody>
                  <a:tcPr marL="0" marR="0" anchor="ctr" anchorCtr="1"/>
                </a:tc>
                <a:tc>
                  <a:txBody>
                    <a:bodyPr/>
                    <a:lstStyle/>
                    <a:p>
                      <a:r>
                        <a:rPr lang="en-US" altLang="zh-CN" smtClean="0"/>
                        <a:t>11</a:t>
                      </a:r>
                      <a:endParaRPr lang="zh-CN" altLang="en-US"/>
                    </a:p>
                  </a:txBody>
                  <a:tcPr marL="0" marR="0" anchor="ctr" anchorCtr="1"/>
                </a:tc>
                <a:tc>
                  <a:txBody>
                    <a:bodyPr/>
                    <a:lstStyle/>
                    <a:p>
                      <a:r>
                        <a:rPr lang="en-US" altLang="zh-CN" smtClean="0"/>
                        <a:t>17</a:t>
                      </a:r>
                      <a:endParaRPr lang="zh-CN" altLang="en-US"/>
                    </a:p>
                  </a:txBody>
                  <a:tcPr marL="0" marR="0" anchor="ctr" anchorCtr="1"/>
                </a:tc>
                <a:tc>
                  <a:txBody>
                    <a:bodyPr/>
                    <a:lstStyle/>
                    <a:p>
                      <a:r>
                        <a:rPr lang="en-US" altLang="zh-CN" smtClean="0"/>
                        <a:t>6</a:t>
                      </a:r>
                      <a:endParaRPr lang="zh-CN" altLang="en-US"/>
                    </a:p>
                  </a:txBody>
                  <a:tcPr marL="0" marR="0" anchor="ctr" anchorCtr="1"/>
                </a:tc>
                <a:tc>
                  <a:txBody>
                    <a:bodyPr/>
                    <a:lstStyle/>
                    <a:p>
                      <a:r>
                        <a:rPr lang="en-US" altLang="zh-CN" smtClean="0"/>
                        <a:t>16</a:t>
                      </a:r>
                      <a:endParaRPr lang="zh-CN" altLang="en-US"/>
                    </a:p>
                  </a:txBody>
                  <a:tcPr marL="0" marR="0" anchor="ctr" anchorCtr="1"/>
                </a:tc>
                <a:tc>
                  <a:txBody>
                    <a:bodyPr/>
                    <a:lstStyle/>
                    <a:p>
                      <a:r>
                        <a:rPr lang="en-US" altLang="zh-CN" smtClean="0"/>
                        <a:t>9</a:t>
                      </a:r>
                      <a:endParaRPr lang="zh-CN" altLang="en-US"/>
                    </a:p>
                  </a:txBody>
                  <a:tcPr marL="0" marR="0" anchor="ctr" anchorCtr="1"/>
                </a:tc>
                <a:tc>
                  <a:txBody>
                    <a:bodyPr/>
                    <a:lstStyle/>
                    <a:p>
                      <a:r>
                        <a:rPr lang="en-US" altLang="zh-CN" smtClean="0"/>
                        <a:t>4</a:t>
                      </a:r>
                      <a:endParaRPr lang="zh-CN" altLang="en-US"/>
                    </a:p>
                  </a:txBody>
                  <a:tcPr marL="0" marR="0" anchor="ctr" anchorCtr="1"/>
                </a:tc>
                <a:tc>
                  <a:txBody>
                    <a:bodyPr/>
                    <a:lstStyle/>
                    <a:p>
                      <a:r>
                        <a:rPr lang="en-US" altLang="zh-CN" smtClean="0"/>
                        <a:t>1</a:t>
                      </a:r>
                      <a:endParaRPr lang="zh-CN" altLang="en-US"/>
                    </a:p>
                  </a:txBody>
                  <a:tcPr marL="0" marR="0" anchor="ctr" anchorCtr="1"/>
                </a:tc>
                <a:tc>
                  <a:txBody>
                    <a:bodyPr/>
                    <a:lstStyle/>
                    <a:p>
                      <a:r>
                        <a:rPr lang="en-US" altLang="zh-CN" smtClean="0"/>
                        <a:t>0</a:t>
                      </a:r>
                      <a:endParaRPr lang="zh-CN" altLang="en-US"/>
                    </a:p>
                  </a:txBody>
                  <a:tcPr marL="0" marR="0" anchor="ctr" anchorCtr="1"/>
                </a:tc>
              </a:tr>
            </a:tbl>
          </a:graphicData>
        </a:graphic>
      </p:graphicFrame>
    </p:spTree>
    <p:extLst>
      <p:ext uri="{BB962C8B-B14F-4D97-AF65-F5344CB8AC3E}">
        <p14:creationId xmlns:p14="http://schemas.microsoft.com/office/powerpoint/2010/main" val="72813021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lstStyle/>
          <a:p>
            <a:r>
              <a:rPr lang="zh-CN" altLang="en-US" dirty="0" smtClean="0">
                <a:latin typeface="楷体_GB2312" pitchFamily="49" charset="-122"/>
              </a:rPr>
              <a:t>素数的判断</a:t>
            </a:r>
            <a:endParaRPr lang="en-US" altLang="zh-CN" dirty="0" smtClean="0">
              <a:latin typeface="楷体_GB2312" pitchFamily="49" charset="-122"/>
            </a:endParaRPr>
          </a:p>
          <a:p>
            <a:pPr lvl="1"/>
            <a:r>
              <a:rPr lang="zh-CN" altLang="en-US" dirty="0" smtClean="0"/>
              <a:t>求模平方根</a:t>
            </a:r>
            <a:endParaRPr lang="en-US" altLang="zh-CN" dirty="0" smtClean="0"/>
          </a:p>
          <a:p>
            <a:pPr lvl="2"/>
            <a:r>
              <a:rPr lang="zh-CN" altLang="en-US" dirty="0" smtClean="0">
                <a:solidFill>
                  <a:srgbClr val="C00000"/>
                </a:solidFill>
              </a:rPr>
              <a:t>已知</a:t>
            </a:r>
            <a:r>
              <a:rPr lang="en-US" altLang="zh-CN" dirty="0" smtClean="0">
                <a:solidFill>
                  <a:srgbClr val="C00000"/>
                </a:solidFill>
              </a:rPr>
              <a:t>a</a:t>
            </a:r>
            <a:r>
              <a:rPr lang="zh-CN" altLang="en-US" dirty="0" smtClean="0">
                <a:solidFill>
                  <a:srgbClr val="C00000"/>
                </a:solidFill>
              </a:rPr>
              <a:t>为模</a:t>
            </a:r>
            <a:r>
              <a:rPr lang="en-US" altLang="zh-CN" dirty="0" smtClean="0">
                <a:solidFill>
                  <a:srgbClr val="C00000"/>
                </a:solidFill>
              </a:rPr>
              <a:t>n</a:t>
            </a:r>
            <a:r>
              <a:rPr lang="zh-CN" altLang="en-US" dirty="0" smtClean="0">
                <a:solidFill>
                  <a:srgbClr val="C00000"/>
                </a:solidFill>
              </a:rPr>
              <a:t>的一个二次剩余，求满足</a:t>
            </a:r>
            <a:r>
              <a:rPr lang="en-US" altLang="zh-CN" dirty="0" smtClean="0">
                <a:solidFill>
                  <a:srgbClr val="C00000"/>
                </a:solidFill>
              </a:rPr>
              <a:t>a=x</a:t>
            </a:r>
            <a:r>
              <a:rPr lang="en-US" altLang="zh-CN" baseline="30000" dirty="0" smtClean="0">
                <a:solidFill>
                  <a:srgbClr val="C00000"/>
                </a:solidFill>
              </a:rPr>
              <a:t>2</a:t>
            </a:r>
            <a:r>
              <a:rPr lang="en-US" altLang="zh-CN" dirty="0" smtClean="0">
                <a:solidFill>
                  <a:srgbClr val="C00000"/>
                </a:solidFill>
              </a:rPr>
              <a:t> mod n</a:t>
            </a:r>
            <a:r>
              <a:rPr lang="zh-CN" altLang="en-US" dirty="0" smtClean="0">
                <a:solidFill>
                  <a:srgbClr val="C00000"/>
                </a:solidFill>
              </a:rPr>
              <a:t>的</a:t>
            </a:r>
            <a:r>
              <a:rPr lang="en-US" altLang="zh-CN" dirty="0" smtClean="0">
                <a:solidFill>
                  <a:srgbClr val="C00000"/>
                </a:solidFill>
              </a:rPr>
              <a:t>x</a:t>
            </a:r>
          </a:p>
          <a:p>
            <a:pPr lvl="2"/>
            <a:r>
              <a:rPr lang="zh-CN" altLang="en-US" dirty="0" smtClean="0">
                <a:solidFill>
                  <a:srgbClr val="C00000"/>
                </a:solidFill>
              </a:rPr>
              <a:t>求任意模</a:t>
            </a:r>
            <a:r>
              <a:rPr lang="en-US" altLang="zh-CN" dirty="0" smtClean="0">
                <a:solidFill>
                  <a:srgbClr val="C00000"/>
                </a:solidFill>
              </a:rPr>
              <a:t>n</a:t>
            </a:r>
            <a:r>
              <a:rPr lang="zh-CN" altLang="en-US" dirty="0" smtClean="0">
                <a:solidFill>
                  <a:srgbClr val="C00000"/>
                </a:solidFill>
              </a:rPr>
              <a:t>的模平方根较复杂，可采用概率算法</a:t>
            </a:r>
            <a:endParaRPr lang="en-US" altLang="zh-CN" dirty="0" smtClean="0">
              <a:solidFill>
                <a:srgbClr val="C00000"/>
              </a:solidFill>
            </a:endParaRPr>
          </a:p>
          <a:p>
            <a:pPr lvl="2"/>
            <a:r>
              <a:rPr lang="zh-CN" altLang="en-US" dirty="0" smtClean="0">
                <a:solidFill>
                  <a:srgbClr val="C00000"/>
                </a:solidFill>
              </a:rPr>
              <a:t>如果素数</a:t>
            </a:r>
            <a:r>
              <a:rPr lang="en-US" altLang="zh-CN" dirty="0" smtClean="0">
                <a:solidFill>
                  <a:srgbClr val="C00000"/>
                </a:solidFill>
              </a:rPr>
              <a:t>n</a:t>
            </a:r>
            <a:r>
              <a:rPr lang="zh-CN" altLang="en-US" dirty="0" smtClean="0">
                <a:solidFill>
                  <a:srgbClr val="C00000"/>
                </a:solidFill>
              </a:rPr>
              <a:t>满足</a:t>
            </a:r>
            <a:r>
              <a:rPr lang="en-US" altLang="zh-CN" dirty="0" smtClean="0">
                <a:solidFill>
                  <a:srgbClr val="C00000"/>
                </a:solidFill>
              </a:rPr>
              <a:t>n mod 4 = 3</a:t>
            </a:r>
            <a:r>
              <a:rPr lang="zh-CN" altLang="en-US" dirty="0" smtClean="0">
                <a:solidFill>
                  <a:srgbClr val="C00000"/>
                </a:solidFill>
              </a:rPr>
              <a:t>，则二次剩余</a:t>
            </a:r>
            <a:r>
              <a:rPr lang="en-US" altLang="zh-CN" dirty="0" smtClean="0">
                <a:solidFill>
                  <a:srgbClr val="C00000"/>
                </a:solidFill>
              </a:rPr>
              <a:t>a</a:t>
            </a:r>
            <a:r>
              <a:rPr lang="zh-CN" altLang="en-US" dirty="0" smtClean="0">
                <a:solidFill>
                  <a:srgbClr val="C00000"/>
                </a:solidFill>
              </a:rPr>
              <a:t>的模平方根为</a:t>
            </a:r>
            <a:r>
              <a:rPr lang="en-US" altLang="zh-CN" dirty="0" smtClean="0">
                <a:solidFill>
                  <a:srgbClr val="C00000"/>
                </a:solidFill>
              </a:rPr>
              <a:t>±a</a:t>
            </a:r>
            <a:r>
              <a:rPr lang="en-US" altLang="zh-CN" baseline="30000" dirty="0" smtClean="0">
                <a:solidFill>
                  <a:srgbClr val="C00000"/>
                </a:solidFill>
              </a:rPr>
              <a:t>(n+1)/4</a:t>
            </a:r>
            <a:r>
              <a:rPr lang="en-US" altLang="zh-CN" dirty="0" smtClean="0">
                <a:solidFill>
                  <a:srgbClr val="C00000"/>
                </a:solidFill>
              </a:rPr>
              <a:t> mod n</a:t>
            </a:r>
            <a:endParaRPr lang="zh-CN" altLang="en-US" dirty="0">
              <a:solidFill>
                <a:srgbClr val="C00000"/>
              </a:solidFill>
            </a:endParaRPr>
          </a:p>
        </p:txBody>
      </p:sp>
    </p:spTree>
    <p:extLst>
      <p:ext uri="{BB962C8B-B14F-4D97-AF65-F5344CB8AC3E}">
        <p14:creationId xmlns:p14="http://schemas.microsoft.com/office/powerpoint/2010/main" val="329196392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lstStyle/>
          <a:p>
            <a:r>
              <a:rPr lang="zh-CN" altLang="en-US" dirty="0" smtClean="0">
                <a:latin typeface="楷体_GB2312" pitchFamily="49" charset="-122"/>
              </a:rPr>
              <a:t>素数的判断</a:t>
            </a:r>
            <a:endParaRPr lang="en-US" altLang="zh-CN" dirty="0" smtClean="0">
              <a:latin typeface="楷体_GB2312" pitchFamily="49" charset="-122"/>
            </a:endParaRPr>
          </a:p>
          <a:p>
            <a:pPr lvl="1"/>
            <a:r>
              <a:rPr lang="zh-CN" altLang="en-US" dirty="0" smtClean="0"/>
              <a:t>勒让德</a:t>
            </a:r>
            <a:r>
              <a:rPr lang="en-US" altLang="zh-CN" dirty="0" smtClean="0"/>
              <a:t>(Legendre)</a:t>
            </a:r>
            <a:r>
              <a:rPr lang="zh-CN" altLang="en-US" dirty="0" smtClean="0"/>
              <a:t>符号</a:t>
            </a:r>
            <a:endParaRPr lang="en-US" altLang="zh-CN" dirty="0" smtClean="0"/>
          </a:p>
          <a:p>
            <a:pPr lvl="2"/>
            <a:r>
              <a:rPr lang="zh-CN" altLang="en-US" dirty="0" smtClean="0">
                <a:solidFill>
                  <a:srgbClr val="C00000"/>
                </a:solidFill>
              </a:rPr>
              <a:t>用来描述某数</a:t>
            </a:r>
            <a:r>
              <a:rPr lang="en-US" altLang="zh-CN" dirty="0" smtClean="0">
                <a:solidFill>
                  <a:srgbClr val="C00000"/>
                </a:solidFill>
              </a:rPr>
              <a:t>a</a:t>
            </a:r>
            <a:r>
              <a:rPr lang="zh-CN" altLang="en-US" dirty="0" smtClean="0">
                <a:solidFill>
                  <a:srgbClr val="C00000"/>
                </a:solidFill>
              </a:rPr>
              <a:t>是否是模素数</a:t>
            </a:r>
            <a:r>
              <a:rPr lang="en-US" altLang="zh-CN" dirty="0" smtClean="0">
                <a:solidFill>
                  <a:srgbClr val="C00000"/>
                </a:solidFill>
              </a:rPr>
              <a:t>p</a:t>
            </a:r>
            <a:r>
              <a:rPr lang="zh-CN" altLang="en-US" dirty="0" smtClean="0">
                <a:solidFill>
                  <a:srgbClr val="C00000"/>
                </a:solidFill>
              </a:rPr>
              <a:t>的二次剩余</a:t>
            </a:r>
            <a:endParaRPr lang="en-US" altLang="zh-CN" dirty="0" smtClean="0">
              <a:solidFill>
                <a:srgbClr val="C00000"/>
              </a:solidFill>
            </a:endParaRPr>
          </a:p>
          <a:p>
            <a:pPr lvl="2"/>
            <a:r>
              <a:rPr lang="zh-CN" altLang="en-US" dirty="0" smtClean="0">
                <a:solidFill>
                  <a:srgbClr val="C00000"/>
                </a:solidFill>
              </a:rPr>
              <a:t>假定</a:t>
            </a:r>
            <a:r>
              <a:rPr lang="en-US" altLang="zh-CN" dirty="0" smtClean="0">
                <a:solidFill>
                  <a:srgbClr val="C00000"/>
                </a:solidFill>
              </a:rPr>
              <a:t>p</a:t>
            </a:r>
            <a:r>
              <a:rPr lang="zh-CN" altLang="en-US" dirty="0" smtClean="0">
                <a:solidFill>
                  <a:srgbClr val="C00000"/>
                </a:solidFill>
              </a:rPr>
              <a:t>是一个奇素数，对于任意整数</a:t>
            </a:r>
            <a:r>
              <a:rPr lang="en-US" altLang="zh-CN" dirty="0" smtClean="0">
                <a:solidFill>
                  <a:srgbClr val="C00000"/>
                </a:solidFill>
              </a:rPr>
              <a:t>a</a:t>
            </a:r>
            <a:r>
              <a:rPr lang="zh-CN" altLang="en-US" dirty="0" smtClean="0">
                <a:solidFill>
                  <a:srgbClr val="C00000"/>
                </a:solidFill>
              </a:rPr>
              <a:t>，定义勒让德符号如下：</a:t>
            </a:r>
            <a:endParaRPr lang="en-US" altLang="zh-CN" dirty="0" smtClean="0">
              <a:solidFill>
                <a:srgbClr val="C00000"/>
              </a:solidFill>
            </a:endParaRPr>
          </a:p>
          <a:p>
            <a:pPr lvl="2"/>
            <a:endParaRPr lang="en-US" altLang="zh-CN" dirty="0" smtClean="0">
              <a:solidFill>
                <a:srgbClr val="C00000"/>
              </a:solidFill>
            </a:endParaRPr>
          </a:p>
          <a:p>
            <a:pPr lvl="2"/>
            <a:endParaRPr lang="en-US" altLang="zh-CN" dirty="0" smtClean="0">
              <a:solidFill>
                <a:srgbClr val="C00000"/>
              </a:solidFill>
            </a:endParaRPr>
          </a:p>
          <a:p>
            <a:pPr lvl="2"/>
            <a:endParaRPr lang="en-US" altLang="zh-CN" dirty="0" smtClean="0">
              <a:solidFill>
                <a:srgbClr val="C00000"/>
              </a:solidFill>
            </a:endParaRPr>
          </a:p>
          <a:p>
            <a:pPr lvl="2"/>
            <a:r>
              <a:rPr lang="zh-CN" altLang="en-US" dirty="0" smtClean="0">
                <a:solidFill>
                  <a:srgbClr val="C00000"/>
                </a:solidFill>
              </a:rPr>
              <a:t>假定</a:t>
            </a:r>
            <a:r>
              <a:rPr lang="en-US" altLang="zh-CN" dirty="0" smtClean="0">
                <a:solidFill>
                  <a:srgbClr val="C00000"/>
                </a:solidFill>
              </a:rPr>
              <a:t>p</a:t>
            </a:r>
            <a:r>
              <a:rPr lang="zh-CN" altLang="en-US" dirty="0" smtClean="0">
                <a:solidFill>
                  <a:srgbClr val="C00000"/>
                </a:solidFill>
              </a:rPr>
              <a:t>是一个奇素数，那么有</a:t>
            </a:r>
            <a:endParaRPr lang="en-US" altLang="zh-CN" dirty="0" smtClean="0">
              <a:solidFill>
                <a:srgbClr val="C00000"/>
              </a:solidFill>
            </a:endParaRPr>
          </a:p>
          <a:p>
            <a:pPr lvl="1"/>
            <a:endParaRPr lang="zh-CN" altLang="en-US" dirty="0"/>
          </a:p>
        </p:txBody>
      </p:sp>
      <p:graphicFrame>
        <p:nvGraphicFramePr>
          <p:cNvPr id="4" name="对象 3"/>
          <p:cNvGraphicFramePr>
            <a:graphicFrameLocks noChangeAspect="1"/>
          </p:cNvGraphicFramePr>
          <p:nvPr/>
        </p:nvGraphicFramePr>
        <p:xfrm>
          <a:off x="2411760" y="3801913"/>
          <a:ext cx="3960440" cy="1283271"/>
        </p:xfrm>
        <a:graphic>
          <a:graphicData uri="http://schemas.openxmlformats.org/presentationml/2006/ole">
            <mc:AlternateContent xmlns:mc="http://schemas.openxmlformats.org/markup-compatibility/2006">
              <mc:Choice xmlns:v="urn:schemas-microsoft-com:vml" Requires="v">
                <p:oleObj spid="_x0000_s33830" name="Equation" r:id="rId3" imgW="2273040" imgH="736560" progId="Equation.DSMT4">
                  <p:embed/>
                </p:oleObj>
              </mc:Choice>
              <mc:Fallback>
                <p:oleObj name="Equation" r:id="rId3" imgW="2273040" imgH="7365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3801913"/>
                        <a:ext cx="3960440" cy="12832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2771800" y="5589240"/>
          <a:ext cx="3209220" cy="1224136"/>
        </p:xfrm>
        <a:graphic>
          <a:graphicData uri="http://schemas.openxmlformats.org/presentationml/2006/ole">
            <mc:AlternateContent xmlns:mc="http://schemas.openxmlformats.org/markup-compatibility/2006">
              <mc:Choice xmlns:v="urn:schemas-microsoft-com:vml" Requires="v">
                <p:oleObj spid="_x0000_s33831" name="Equation" r:id="rId5" imgW="1231560" imgH="469800" progId="Equation.DSMT4">
                  <p:embed/>
                </p:oleObj>
              </mc:Choice>
              <mc:Fallback>
                <p:oleObj name="Equation" r:id="rId5" imgW="1231560" imgH="469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5589240"/>
                        <a:ext cx="3209220"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8553785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a:xfrm>
            <a:off x="457200" y="1600200"/>
            <a:ext cx="8229600" cy="4925144"/>
          </a:xfrm>
        </p:spPr>
        <p:txBody>
          <a:bodyPr/>
          <a:lstStyle/>
          <a:p>
            <a:r>
              <a:rPr lang="zh-CN" altLang="en-US" dirty="0" smtClean="0">
                <a:latin typeface="楷体_GB2312" pitchFamily="49" charset="-122"/>
              </a:rPr>
              <a:t>素数的判断</a:t>
            </a:r>
            <a:endParaRPr lang="en-US" altLang="zh-CN" dirty="0" smtClean="0">
              <a:latin typeface="楷体_GB2312" pitchFamily="49" charset="-122"/>
            </a:endParaRPr>
          </a:p>
          <a:p>
            <a:pPr lvl="1"/>
            <a:r>
              <a:rPr lang="zh-CN" altLang="en-US" dirty="0" smtClean="0"/>
              <a:t>雅可比</a:t>
            </a:r>
            <a:r>
              <a:rPr lang="en-US" altLang="zh-CN" dirty="0" smtClean="0"/>
              <a:t>(Jacobi)</a:t>
            </a:r>
            <a:r>
              <a:rPr lang="zh-CN" altLang="en-US" dirty="0" smtClean="0"/>
              <a:t>符号</a:t>
            </a:r>
            <a:r>
              <a:rPr lang="en-US" altLang="zh-CN" dirty="0" smtClean="0"/>
              <a:t>(</a:t>
            </a:r>
            <a:r>
              <a:rPr lang="zh-CN" altLang="en-US" dirty="0" smtClean="0"/>
              <a:t>即扩展勒让德符号</a:t>
            </a:r>
            <a:r>
              <a:rPr lang="en-US" altLang="zh-CN" dirty="0" smtClean="0"/>
              <a:t>)</a:t>
            </a:r>
            <a:endParaRPr lang="en-US" altLang="zh-CN" dirty="0" smtClean="0">
              <a:solidFill>
                <a:srgbClr val="C00000"/>
              </a:solidFill>
            </a:endParaRPr>
          </a:p>
          <a:p>
            <a:pPr lvl="2"/>
            <a:r>
              <a:rPr lang="zh-CN" altLang="en-US" dirty="0" smtClean="0">
                <a:solidFill>
                  <a:srgbClr val="C00000"/>
                </a:solidFill>
              </a:rPr>
              <a:t>假定</a:t>
            </a:r>
            <a:r>
              <a:rPr lang="en-US" altLang="zh-CN" dirty="0" smtClean="0">
                <a:solidFill>
                  <a:srgbClr val="C00000"/>
                </a:solidFill>
              </a:rPr>
              <a:t>n</a:t>
            </a:r>
            <a:r>
              <a:rPr lang="zh-CN" altLang="en-US" dirty="0" smtClean="0">
                <a:solidFill>
                  <a:srgbClr val="C00000"/>
                </a:solidFill>
              </a:rPr>
              <a:t>是一个奇正整数，且</a:t>
            </a:r>
            <a:r>
              <a:rPr lang="en-US" altLang="zh-CN" dirty="0" smtClean="0">
                <a:solidFill>
                  <a:srgbClr val="C00000"/>
                </a:solidFill>
              </a:rPr>
              <a:t>n</a:t>
            </a:r>
            <a:r>
              <a:rPr lang="zh-CN" altLang="en-US" dirty="0" smtClean="0">
                <a:solidFill>
                  <a:srgbClr val="C00000"/>
                </a:solidFill>
              </a:rPr>
              <a:t>的素幂因子分解为</a:t>
            </a:r>
            <a:endParaRPr lang="en-US" altLang="zh-CN" dirty="0" smtClean="0">
              <a:solidFill>
                <a:srgbClr val="C00000"/>
              </a:solidFill>
            </a:endParaRPr>
          </a:p>
          <a:p>
            <a:pPr lvl="2"/>
            <a:endParaRPr lang="en-US" altLang="zh-CN" dirty="0" smtClean="0">
              <a:solidFill>
                <a:srgbClr val="C00000"/>
              </a:solidFill>
            </a:endParaRPr>
          </a:p>
          <a:p>
            <a:pPr lvl="2"/>
            <a:endParaRPr lang="en-US" altLang="zh-CN" dirty="0" smtClean="0">
              <a:solidFill>
                <a:srgbClr val="C00000"/>
              </a:solidFill>
            </a:endParaRPr>
          </a:p>
          <a:p>
            <a:pPr lvl="2"/>
            <a:r>
              <a:rPr lang="zh-CN" altLang="en-US" dirty="0" smtClean="0">
                <a:solidFill>
                  <a:srgbClr val="C00000"/>
                </a:solidFill>
              </a:rPr>
              <a:t>对于任意整数</a:t>
            </a:r>
            <a:r>
              <a:rPr lang="en-US" altLang="zh-CN" dirty="0" smtClean="0">
                <a:solidFill>
                  <a:srgbClr val="C00000"/>
                </a:solidFill>
              </a:rPr>
              <a:t>a</a:t>
            </a:r>
            <a:r>
              <a:rPr lang="zh-CN" altLang="en-US" dirty="0" smtClean="0">
                <a:solidFill>
                  <a:srgbClr val="C00000"/>
                </a:solidFill>
              </a:rPr>
              <a:t>，定义雅可比符号如下：</a:t>
            </a:r>
            <a:endParaRPr lang="en-US" altLang="zh-CN" dirty="0" smtClean="0">
              <a:solidFill>
                <a:srgbClr val="C00000"/>
              </a:solidFill>
            </a:endParaRPr>
          </a:p>
          <a:p>
            <a:pPr lvl="2"/>
            <a:endParaRPr lang="en-US" altLang="zh-CN" dirty="0" smtClean="0">
              <a:solidFill>
                <a:srgbClr val="C00000"/>
              </a:solidFill>
            </a:endParaRPr>
          </a:p>
          <a:p>
            <a:pPr lvl="2"/>
            <a:endParaRPr lang="zh-CN" altLang="en-US" dirty="0">
              <a:solidFill>
                <a:srgbClr val="C00000"/>
              </a:solidFill>
            </a:endParaRPr>
          </a:p>
        </p:txBody>
      </p:sp>
      <p:graphicFrame>
        <p:nvGraphicFramePr>
          <p:cNvPr id="4" name="对象 3"/>
          <p:cNvGraphicFramePr>
            <a:graphicFrameLocks noChangeAspect="1"/>
          </p:cNvGraphicFramePr>
          <p:nvPr/>
        </p:nvGraphicFramePr>
        <p:xfrm>
          <a:off x="3563889" y="2996952"/>
          <a:ext cx="1728192" cy="1008113"/>
        </p:xfrm>
        <a:graphic>
          <a:graphicData uri="http://schemas.openxmlformats.org/presentationml/2006/ole">
            <mc:AlternateContent xmlns:mc="http://schemas.openxmlformats.org/markup-compatibility/2006">
              <mc:Choice xmlns:v="urn:schemas-microsoft-com:vml" Requires="v">
                <p:oleObj spid="_x0000_s34854" name="Equation" r:id="rId3" imgW="761760" imgH="444240" progId="Equation.DSMT4">
                  <p:embed/>
                </p:oleObj>
              </mc:Choice>
              <mc:Fallback>
                <p:oleObj name="Equation" r:id="rId3" imgW="761760" imgH="4442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9" y="2996952"/>
                        <a:ext cx="1728192" cy="1008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3148586" y="4365104"/>
          <a:ext cx="2719558" cy="1299344"/>
        </p:xfrm>
        <a:graphic>
          <a:graphicData uri="http://schemas.openxmlformats.org/presentationml/2006/ole">
            <mc:AlternateContent xmlns:mc="http://schemas.openxmlformats.org/markup-compatibility/2006">
              <mc:Choice xmlns:v="urn:schemas-microsoft-com:vml" Requires="v">
                <p:oleObj spid="_x0000_s34855" name="Equation" r:id="rId5" imgW="1143000" imgH="545760" progId="Equation.DSMT4">
                  <p:embed/>
                </p:oleObj>
              </mc:Choice>
              <mc:Fallback>
                <p:oleObj name="Equation" r:id="rId5" imgW="1143000" imgH="5457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8586" y="4365104"/>
                        <a:ext cx="2719558" cy="12993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7475212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normAutofit lnSpcReduction="10000"/>
          </a:bodyPr>
          <a:lstStyle/>
          <a:p>
            <a:r>
              <a:rPr lang="zh-CN" altLang="en-US" smtClean="0">
                <a:latin typeface="楷体_GB2312" pitchFamily="49" charset="-122"/>
              </a:rPr>
              <a:t>素数的判断</a:t>
            </a:r>
            <a:endParaRPr lang="en-US" altLang="zh-CN" smtClean="0">
              <a:latin typeface="楷体_GB2312" pitchFamily="49" charset="-122"/>
            </a:endParaRPr>
          </a:p>
          <a:p>
            <a:pPr lvl="1"/>
            <a:r>
              <a:rPr lang="zh-CN" altLang="en-US" smtClean="0"/>
              <a:t>算法</a:t>
            </a:r>
            <a:r>
              <a:rPr lang="en-US" altLang="zh-CN" smtClean="0">
                <a:solidFill>
                  <a:srgbClr val="002060"/>
                </a:solidFill>
              </a:rPr>
              <a:t>Solovay-Strassen(n)</a:t>
            </a:r>
          </a:p>
          <a:p>
            <a:pPr lvl="2"/>
            <a:r>
              <a:rPr lang="zh-CN" altLang="en-US" smtClean="0">
                <a:solidFill>
                  <a:srgbClr val="C00000"/>
                </a:solidFill>
              </a:rPr>
              <a:t>随机选择整数</a:t>
            </a:r>
            <a:r>
              <a:rPr lang="en-US" altLang="zh-CN" smtClean="0">
                <a:solidFill>
                  <a:srgbClr val="C00000"/>
                </a:solidFill>
              </a:rPr>
              <a:t>a</a:t>
            </a:r>
            <a:r>
              <a:rPr lang="zh-CN" altLang="en-US" smtClean="0">
                <a:solidFill>
                  <a:srgbClr val="C00000"/>
                </a:solidFill>
              </a:rPr>
              <a:t>，满足</a:t>
            </a:r>
            <a:r>
              <a:rPr lang="en-US" altLang="zh-CN" smtClean="0">
                <a:solidFill>
                  <a:srgbClr val="C00000"/>
                </a:solidFill>
              </a:rPr>
              <a:t>1≤a≤n-1</a:t>
            </a:r>
          </a:p>
          <a:p>
            <a:pPr lvl="2">
              <a:lnSpc>
                <a:spcPct val="160000"/>
              </a:lnSpc>
              <a:spcBef>
                <a:spcPts val="600"/>
              </a:spcBef>
              <a:spcAft>
                <a:spcPts val="600"/>
              </a:spcAft>
            </a:pPr>
            <a:r>
              <a:rPr lang="en-US" altLang="zh-CN" smtClean="0">
                <a:solidFill>
                  <a:srgbClr val="C00000"/>
                </a:solidFill>
              </a:rPr>
              <a:t>x=</a:t>
            </a:r>
          </a:p>
          <a:p>
            <a:pPr lvl="2"/>
            <a:r>
              <a:rPr lang="en-US" altLang="zh-CN" smtClean="0">
                <a:solidFill>
                  <a:srgbClr val="C00000"/>
                </a:solidFill>
              </a:rPr>
              <a:t>if x = 0</a:t>
            </a:r>
          </a:p>
          <a:p>
            <a:pPr lvl="2">
              <a:buNone/>
            </a:pPr>
            <a:r>
              <a:rPr lang="en-US" altLang="zh-CN" smtClean="0">
                <a:solidFill>
                  <a:srgbClr val="C00000"/>
                </a:solidFill>
              </a:rPr>
              <a:t>	    then return(“n is composite”)</a:t>
            </a:r>
          </a:p>
          <a:p>
            <a:pPr lvl="2"/>
            <a:r>
              <a:rPr lang="en-US" altLang="zh-CN" smtClean="0">
                <a:solidFill>
                  <a:srgbClr val="C00000"/>
                </a:solidFill>
              </a:rPr>
              <a:t>y=a</a:t>
            </a:r>
            <a:r>
              <a:rPr lang="en-US" altLang="zh-CN" baseline="30000" smtClean="0">
                <a:solidFill>
                  <a:srgbClr val="C00000"/>
                </a:solidFill>
              </a:rPr>
              <a:t>(n-1)/2</a:t>
            </a:r>
            <a:r>
              <a:rPr lang="en-US" altLang="zh-CN" smtClean="0">
                <a:solidFill>
                  <a:srgbClr val="C00000"/>
                </a:solidFill>
              </a:rPr>
              <a:t> (mod n)</a:t>
            </a:r>
          </a:p>
          <a:p>
            <a:pPr lvl="2"/>
            <a:r>
              <a:rPr lang="en-US" altLang="zh-CN" smtClean="0">
                <a:solidFill>
                  <a:srgbClr val="C00000"/>
                </a:solidFill>
              </a:rPr>
              <a:t>if  x≡y (mod n)</a:t>
            </a:r>
          </a:p>
          <a:p>
            <a:pPr lvl="2">
              <a:buNone/>
            </a:pPr>
            <a:r>
              <a:rPr lang="en-US" altLang="zh-CN" smtClean="0">
                <a:solidFill>
                  <a:srgbClr val="C00000"/>
                </a:solidFill>
              </a:rPr>
              <a:t>		  then return (“n is prime”)</a:t>
            </a:r>
          </a:p>
          <a:p>
            <a:pPr lvl="2">
              <a:buNone/>
            </a:pPr>
            <a:r>
              <a:rPr lang="en-US" altLang="zh-CN" smtClean="0">
                <a:solidFill>
                  <a:srgbClr val="C00000"/>
                </a:solidFill>
              </a:rPr>
              <a:t>		  else return (“n is composite”)</a:t>
            </a:r>
            <a:endParaRPr lang="zh-CN" altLang="en-US">
              <a:solidFill>
                <a:srgbClr val="C00000"/>
              </a:solidFill>
            </a:endParaRPr>
          </a:p>
        </p:txBody>
      </p:sp>
      <p:graphicFrame>
        <p:nvGraphicFramePr>
          <p:cNvPr id="4" name="对象 3"/>
          <p:cNvGraphicFramePr>
            <a:graphicFrameLocks noChangeAspect="1"/>
          </p:cNvGraphicFramePr>
          <p:nvPr/>
        </p:nvGraphicFramePr>
        <p:xfrm>
          <a:off x="1979712" y="2780928"/>
          <a:ext cx="576064" cy="864096"/>
        </p:xfrm>
        <a:graphic>
          <a:graphicData uri="http://schemas.openxmlformats.org/presentationml/2006/ole">
            <mc:AlternateContent xmlns:mc="http://schemas.openxmlformats.org/markup-compatibility/2006">
              <mc:Choice xmlns:v="urn:schemas-microsoft-com:vml" Requires="v">
                <p:oleObj spid="_x0000_s35860" name="Equation" r:id="rId4" imgW="304560" imgH="457200" progId="Equation.DSMT4">
                  <p:embed/>
                </p:oleObj>
              </mc:Choice>
              <mc:Fallback>
                <p:oleObj name="Equation" r:id="rId4" imgW="304560" imgH="457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712" y="2780928"/>
                        <a:ext cx="576064"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7048637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lstStyle/>
          <a:p>
            <a:r>
              <a:rPr lang="zh-CN" altLang="en-US" smtClean="0">
                <a:latin typeface="楷体_GB2312" pitchFamily="49" charset="-122"/>
              </a:rPr>
              <a:t>素数的判断</a:t>
            </a:r>
            <a:endParaRPr lang="en-US" altLang="zh-CN" smtClean="0">
              <a:latin typeface="楷体_GB2312" pitchFamily="49" charset="-122"/>
            </a:endParaRPr>
          </a:p>
          <a:p>
            <a:pPr lvl="1"/>
            <a:r>
              <a:rPr lang="en-US" altLang="zh-CN" smtClean="0">
                <a:solidFill>
                  <a:srgbClr val="002060"/>
                </a:solidFill>
              </a:rPr>
              <a:t>Solovay-Strassen</a:t>
            </a:r>
            <a:r>
              <a:rPr lang="zh-CN" altLang="en-US" smtClean="0"/>
              <a:t>算法如果判断某个数为合数，则该数一定是合数</a:t>
            </a:r>
            <a:endParaRPr lang="en-US" altLang="zh-CN" smtClean="0"/>
          </a:p>
          <a:p>
            <a:pPr lvl="1"/>
            <a:r>
              <a:rPr lang="en-US" altLang="zh-CN" smtClean="0">
                <a:solidFill>
                  <a:srgbClr val="002060"/>
                </a:solidFill>
              </a:rPr>
              <a:t>Solovay-Strassen</a:t>
            </a:r>
            <a:r>
              <a:rPr lang="zh-CN" altLang="en-US" smtClean="0"/>
              <a:t>算法如果判断某个数为素数，则有</a:t>
            </a:r>
            <a:r>
              <a:rPr lang="en-US" altLang="zh-CN" smtClean="0"/>
              <a:t>50%</a:t>
            </a:r>
            <a:r>
              <a:rPr lang="zh-CN" altLang="en-US" smtClean="0"/>
              <a:t>的可能不是素数</a:t>
            </a:r>
            <a:endParaRPr lang="en-US" altLang="zh-CN" smtClean="0"/>
          </a:p>
          <a:p>
            <a:pPr lvl="1"/>
            <a:r>
              <a:rPr lang="zh-CN" altLang="en-US" smtClean="0"/>
              <a:t>重复</a:t>
            </a:r>
            <a:r>
              <a:rPr lang="en-US" altLang="zh-CN" smtClean="0"/>
              <a:t>k</a:t>
            </a:r>
            <a:r>
              <a:rPr lang="zh-CN" altLang="en-US" smtClean="0"/>
              <a:t>次，能将误判概率降低到</a:t>
            </a:r>
            <a:r>
              <a:rPr lang="en-US" altLang="zh-CN" smtClean="0"/>
              <a:t>1/2</a:t>
            </a:r>
            <a:r>
              <a:rPr lang="en-US" altLang="zh-CN" baseline="30000" smtClean="0"/>
              <a:t>k</a:t>
            </a:r>
          </a:p>
          <a:p>
            <a:pPr lvl="1"/>
            <a:r>
              <a:rPr lang="zh-CN" altLang="en-US" smtClean="0">
                <a:solidFill>
                  <a:srgbClr val="002060"/>
                </a:solidFill>
              </a:rPr>
              <a:t>实际应用中重复</a:t>
            </a:r>
            <a:r>
              <a:rPr lang="en-US" altLang="zh-CN" smtClean="0">
                <a:solidFill>
                  <a:srgbClr val="002060"/>
                </a:solidFill>
              </a:rPr>
              <a:t>50</a:t>
            </a:r>
            <a:r>
              <a:rPr lang="zh-CN" altLang="en-US" smtClean="0">
                <a:solidFill>
                  <a:srgbClr val="002060"/>
                </a:solidFill>
              </a:rPr>
              <a:t>到</a:t>
            </a:r>
            <a:r>
              <a:rPr lang="en-US" altLang="zh-CN" smtClean="0">
                <a:solidFill>
                  <a:srgbClr val="002060"/>
                </a:solidFill>
              </a:rPr>
              <a:t>100</a:t>
            </a:r>
            <a:r>
              <a:rPr lang="zh-CN" altLang="en-US" smtClean="0">
                <a:solidFill>
                  <a:srgbClr val="002060"/>
                </a:solidFill>
              </a:rPr>
              <a:t>次，如果都判断为素数，则误判概率基本可以忽略</a:t>
            </a:r>
            <a:endParaRPr lang="en-US" altLang="zh-CN" smtClean="0">
              <a:solidFill>
                <a:srgbClr val="002060"/>
              </a:solidFill>
            </a:endParaRPr>
          </a:p>
          <a:p>
            <a:endParaRPr lang="zh-CN" altLang="en-US"/>
          </a:p>
        </p:txBody>
      </p:sp>
    </p:spTree>
    <p:extLst>
      <p:ext uri="{BB962C8B-B14F-4D97-AF65-F5344CB8AC3E}">
        <p14:creationId xmlns:p14="http://schemas.microsoft.com/office/powerpoint/2010/main" val="388778847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lstStyle/>
          <a:p>
            <a:r>
              <a:rPr lang="zh-CN" altLang="en-US" dirty="0" smtClean="0">
                <a:latin typeface="楷体_GB2312" pitchFamily="49" charset="-122"/>
              </a:rPr>
              <a:t>素数的判断</a:t>
            </a:r>
            <a:endParaRPr lang="en-US" altLang="zh-CN" dirty="0" smtClean="0">
              <a:latin typeface="楷体_GB2312" pitchFamily="49" charset="-122"/>
            </a:endParaRPr>
          </a:p>
          <a:p>
            <a:pPr lvl="1"/>
            <a:r>
              <a:rPr lang="zh-CN" altLang="en-US" dirty="0" smtClean="0"/>
              <a:t>米勒</a:t>
            </a:r>
            <a:r>
              <a:rPr lang="en-US" altLang="zh-CN" dirty="0" smtClean="0"/>
              <a:t>-</a:t>
            </a:r>
            <a:r>
              <a:rPr lang="zh-CN" altLang="en-US" dirty="0" smtClean="0"/>
              <a:t>罗宾</a:t>
            </a:r>
            <a:r>
              <a:rPr lang="en-US" altLang="zh-CN" dirty="0" smtClean="0"/>
              <a:t>(Miller-Rabin)</a:t>
            </a:r>
            <a:r>
              <a:rPr lang="zh-CN" altLang="en-US" dirty="0" smtClean="0"/>
              <a:t>算法</a:t>
            </a:r>
            <a:endParaRPr lang="en-US" altLang="zh-CN" dirty="0" smtClean="0"/>
          </a:p>
          <a:p>
            <a:pPr lvl="2"/>
            <a:r>
              <a:rPr lang="zh-CN" altLang="en-US" dirty="0" smtClean="0">
                <a:solidFill>
                  <a:srgbClr val="C00000"/>
                </a:solidFill>
              </a:rPr>
              <a:t>又称“强伪素数检测”</a:t>
            </a:r>
            <a:endParaRPr lang="en-US" altLang="zh-CN" dirty="0" smtClean="0">
              <a:solidFill>
                <a:srgbClr val="C00000"/>
              </a:solidFill>
            </a:endParaRPr>
          </a:p>
          <a:p>
            <a:pPr lvl="2"/>
            <a:r>
              <a:rPr lang="zh-CN" altLang="en-US" dirty="0" smtClean="0">
                <a:solidFill>
                  <a:srgbClr val="C00000"/>
                </a:solidFill>
              </a:rPr>
              <a:t>也是一种</a:t>
            </a:r>
            <a:r>
              <a:rPr lang="en-US" altLang="zh-CN" dirty="0" err="1" smtClean="0">
                <a:solidFill>
                  <a:srgbClr val="C00000"/>
                </a:solidFill>
              </a:rPr>
              <a:t>Mente</a:t>
            </a:r>
            <a:r>
              <a:rPr lang="en-US" altLang="zh-CN" dirty="0" smtClean="0">
                <a:solidFill>
                  <a:srgbClr val="C00000"/>
                </a:solidFill>
              </a:rPr>
              <a:t> Carlo</a:t>
            </a:r>
            <a:r>
              <a:rPr lang="zh-CN" altLang="en-US" dirty="0" smtClean="0">
                <a:solidFill>
                  <a:srgbClr val="C00000"/>
                </a:solidFill>
              </a:rPr>
              <a:t>概率算法</a:t>
            </a:r>
            <a:endParaRPr lang="en-US" altLang="zh-CN" dirty="0" smtClean="0">
              <a:solidFill>
                <a:srgbClr val="C00000"/>
              </a:solidFill>
            </a:endParaRPr>
          </a:p>
          <a:p>
            <a:pPr lvl="2"/>
            <a:r>
              <a:rPr lang="zh-CN" altLang="en-US" dirty="0" smtClean="0">
                <a:solidFill>
                  <a:srgbClr val="C00000"/>
                </a:solidFill>
              </a:rPr>
              <a:t>优于</a:t>
            </a:r>
            <a:r>
              <a:rPr lang="en-US" altLang="zh-CN" dirty="0" err="1" smtClean="0">
                <a:solidFill>
                  <a:srgbClr val="C00000"/>
                </a:solidFill>
              </a:rPr>
              <a:t>Solovay-Strassen</a:t>
            </a:r>
            <a:r>
              <a:rPr lang="zh-CN" altLang="en-US" dirty="0" smtClean="0">
                <a:solidFill>
                  <a:srgbClr val="C00000"/>
                </a:solidFill>
              </a:rPr>
              <a:t>算法</a:t>
            </a:r>
            <a:endParaRPr lang="en-US" altLang="zh-CN" dirty="0" smtClean="0">
              <a:solidFill>
                <a:srgbClr val="C00000"/>
              </a:solidFill>
            </a:endParaRPr>
          </a:p>
          <a:p>
            <a:pPr lvl="2"/>
            <a:r>
              <a:rPr lang="zh-CN" altLang="en-US" dirty="0" smtClean="0">
                <a:solidFill>
                  <a:srgbClr val="C00000"/>
                </a:solidFill>
              </a:rPr>
              <a:t>将合数误判为素数的概率是</a:t>
            </a:r>
            <a:r>
              <a:rPr lang="en-US" altLang="zh-CN" dirty="0" smtClean="0">
                <a:solidFill>
                  <a:srgbClr val="C00000"/>
                </a:solidFill>
              </a:rPr>
              <a:t>1/4</a:t>
            </a:r>
          </a:p>
          <a:p>
            <a:pPr lvl="2"/>
            <a:r>
              <a:rPr lang="zh-CN" altLang="en-US" dirty="0" smtClean="0">
                <a:solidFill>
                  <a:srgbClr val="C00000"/>
                </a:solidFill>
              </a:rPr>
              <a:t>重复次数远小于</a:t>
            </a:r>
            <a:r>
              <a:rPr lang="en-US" altLang="zh-CN" dirty="0" err="1" smtClean="0">
                <a:solidFill>
                  <a:srgbClr val="C00000"/>
                </a:solidFill>
              </a:rPr>
              <a:t>Solovay-Strassen</a:t>
            </a:r>
            <a:r>
              <a:rPr lang="zh-CN" altLang="en-US" dirty="0" smtClean="0">
                <a:solidFill>
                  <a:srgbClr val="C00000"/>
                </a:solidFill>
              </a:rPr>
              <a:t>算法</a:t>
            </a:r>
            <a:endParaRPr lang="zh-CN" altLang="en-US" dirty="0">
              <a:solidFill>
                <a:srgbClr val="C00000"/>
              </a:solidFill>
            </a:endParaRPr>
          </a:p>
        </p:txBody>
      </p:sp>
    </p:spTree>
    <p:extLst>
      <p:ext uri="{BB962C8B-B14F-4D97-AF65-F5344CB8AC3E}">
        <p14:creationId xmlns:p14="http://schemas.microsoft.com/office/powerpoint/2010/main" val="17369692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a:xfrm>
            <a:off x="457200" y="1600200"/>
            <a:ext cx="8229600" cy="4853136"/>
          </a:xfrm>
        </p:spPr>
        <p:txBody>
          <a:bodyPr>
            <a:normAutofit fontScale="92500" lnSpcReduction="10000"/>
          </a:bodyPr>
          <a:lstStyle/>
          <a:p>
            <a:r>
              <a:rPr lang="zh-CN" altLang="en-US" dirty="0" smtClean="0">
                <a:latin typeface="楷体_GB2312" pitchFamily="49" charset="-122"/>
              </a:rPr>
              <a:t>素数的判断</a:t>
            </a:r>
            <a:endParaRPr lang="en-US" altLang="zh-CN" dirty="0" smtClean="0">
              <a:latin typeface="楷体_GB2312" pitchFamily="49" charset="-122"/>
            </a:endParaRPr>
          </a:p>
          <a:p>
            <a:pPr lvl="1"/>
            <a:r>
              <a:rPr lang="zh-CN" altLang="en-US" dirty="0" smtClean="0"/>
              <a:t>算法</a:t>
            </a:r>
            <a:r>
              <a:rPr lang="en-US" altLang="zh-CN" dirty="0" smtClean="0"/>
              <a:t>Miller-Rabin(n)</a:t>
            </a:r>
          </a:p>
          <a:p>
            <a:pPr lvl="2"/>
            <a:r>
              <a:rPr lang="zh-CN" altLang="en-US" dirty="0" smtClean="0">
                <a:solidFill>
                  <a:srgbClr val="C00000"/>
                </a:solidFill>
              </a:rPr>
              <a:t>将</a:t>
            </a:r>
            <a:r>
              <a:rPr lang="en-US" altLang="zh-CN" dirty="0" smtClean="0">
                <a:solidFill>
                  <a:srgbClr val="C00000"/>
                </a:solidFill>
              </a:rPr>
              <a:t>n-1</a:t>
            </a:r>
            <a:r>
              <a:rPr lang="zh-CN" altLang="en-US" dirty="0" smtClean="0">
                <a:solidFill>
                  <a:srgbClr val="C00000"/>
                </a:solidFill>
              </a:rPr>
              <a:t>写成</a:t>
            </a:r>
            <a:r>
              <a:rPr lang="en-US" altLang="zh-CN" dirty="0" smtClean="0">
                <a:solidFill>
                  <a:srgbClr val="C00000"/>
                </a:solidFill>
              </a:rPr>
              <a:t>n-1=2</a:t>
            </a:r>
            <a:r>
              <a:rPr lang="en-US" altLang="zh-CN" baseline="30000" dirty="0" smtClean="0">
                <a:solidFill>
                  <a:srgbClr val="C00000"/>
                </a:solidFill>
              </a:rPr>
              <a:t>k</a:t>
            </a:r>
            <a:r>
              <a:rPr lang="en-US" altLang="zh-CN" dirty="0" smtClean="0">
                <a:solidFill>
                  <a:srgbClr val="C00000"/>
                </a:solidFill>
              </a:rPr>
              <a:t>m</a:t>
            </a:r>
            <a:r>
              <a:rPr lang="zh-CN" altLang="en-US" dirty="0" smtClean="0">
                <a:solidFill>
                  <a:srgbClr val="C00000"/>
                </a:solidFill>
              </a:rPr>
              <a:t>的形式，其中</a:t>
            </a:r>
            <a:r>
              <a:rPr lang="en-US" altLang="zh-CN" dirty="0" smtClean="0">
                <a:solidFill>
                  <a:srgbClr val="C00000"/>
                </a:solidFill>
              </a:rPr>
              <a:t>m</a:t>
            </a:r>
            <a:r>
              <a:rPr lang="zh-CN" altLang="en-US" dirty="0" smtClean="0">
                <a:solidFill>
                  <a:srgbClr val="C00000"/>
                </a:solidFill>
              </a:rPr>
              <a:t>是一个奇数</a:t>
            </a:r>
            <a:endParaRPr lang="en-US" altLang="zh-CN" dirty="0" smtClean="0">
              <a:solidFill>
                <a:srgbClr val="C00000"/>
              </a:solidFill>
            </a:endParaRPr>
          </a:p>
          <a:p>
            <a:pPr lvl="2"/>
            <a:r>
              <a:rPr lang="zh-CN" altLang="en-US" dirty="0" smtClean="0">
                <a:solidFill>
                  <a:srgbClr val="C00000"/>
                </a:solidFill>
              </a:rPr>
              <a:t>随机选择整数</a:t>
            </a:r>
            <a:r>
              <a:rPr lang="en-US" altLang="zh-CN" dirty="0" smtClean="0">
                <a:solidFill>
                  <a:srgbClr val="C00000"/>
                </a:solidFill>
              </a:rPr>
              <a:t>a</a:t>
            </a:r>
            <a:r>
              <a:rPr lang="zh-CN" altLang="en-US" dirty="0" smtClean="0">
                <a:solidFill>
                  <a:srgbClr val="C00000"/>
                </a:solidFill>
              </a:rPr>
              <a:t>，满足</a:t>
            </a:r>
            <a:r>
              <a:rPr lang="en-US" altLang="zh-CN" dirty="0" smtClean="0">
                <a:solidFill>
                  <a:srgbClr val="C00000"/>
                </a:solidFill>
              </a:rPr>
              <a:t>1≤a≤n-1</a:t>
            </a:r>
          </a:p>
          <a:p>
            <a:pPr lvl="2"/>
            <a:r>
              <a:rPr lang="en-US" altLang="zh-CN" dirty="0" smtClean="0">
                <a:solidFill>
                  <a:srgbClr val="C00000"/>
                </a:solidFill>
              </a:rPr>
              <a:t>b=a</a:t>
            </a:r>
            <a:r>
              <a:rPr lang="en-US" altLang="zh-CN" baseline="30000" dirty="0" smtClean="0">
                <a:solidFill>
                  <a:srgbClr val="C00000"/>
                </a:solidFill>
              </a:rPr>
              <a:t>m</a:t>
            </a:r>
            <a:r>
              <a:rPr lang="en-US" altLang="zh-CN" dirty="0" smtClean="0">
                <a:solidFill>
                  <a:srgbClr val="C00000"/>
                </a:solidFill>
              </a:rPr>
              <a:t> mod n</a:t>
            </a:r>
          </a:p>
          <a:p>
            <a:pPr lvl="2"/>
            <a:r>
              <a:rPr lang="en-US" altLang="zh-CN" dirty="0" smtClean="0">
                <a:solidFill>
                  <a:srgbClr val="C00000"/>
                </a:solidFill>
              </a:rPr>
              <a:t>if  b≡1 (mod n)   then  return (“n is prime”)</a:t>
            </a:r>
          </a:p>
          <a:p>
            <a:pPr lvl="2"/>
            <a:r>
              <a:rPr lang="en-US" altLang="zh-CN" dirty="0" smtClean="0">
                <a:solidFill>
                  <a:srgbClr val="C00000"/>
                </a:solidFill>
              </a:rPr>
              <a:t>for  </a:t>
            </a:r>
            <a:r>
              <a:rPr lang="en-US" altLang="zh-CN" dirty="0" err="1" smtClean="0">
                <a:solidFill>
                  <a:srgbClr val="C00000"/>
                </a:solidFill>
              </a:rPr>
              <a:t>i</a:t>
            </a:r>
            <a:r>
              <a:rPr lang="en-US" altLang="zh-CN" dirty="0" smtClean="0">
                <a:solidFill>
                  <a:srgbClr val="C00000"/>
                </a:solidFill>
              </a:rPr>
              <a:t>=0  to k-1   {</a:t>
            </a:r>
          </a:p>
          <a:p>
            <a:pPr lvl="2">
              <a:buNone/>
            </a:pPr>
            <a:r>
              <a:rPr lang="en-US" altLang="zh-CN" dirty="0" smtClean="0">
                <a:solidFill>
                  <a:srgbClr val="C00000"/>
                </a:solidFill>
              </a:rPr>
              <a:t>	        if  b≡-1(mod n)   then return (“n is prime”)</a:t>
            </a:r>
          </a:p>
          <a:p>
            <a:pPr lvl="2">
              <a:buNone/>
            </a:pPr>
            <a:r>
              <a:rPr lang="en-US" altLang="zh-CN" dirty="0" smtClean="0">
                <a:solidFill>
                  <a:srgbClr val="C00000"/>
                </a:solidFill>
              </a:rPr>
              <a:t>	        else  b =  b</a:t>
            </a:r>
            <a:r>
              <a:rPr lang="en-US" altLang="zh-CN" baseline="30000" dirty="0" smtClean="0">
                <a:solidFill>
                  <a:srgbClr val="C00000"/>
                </a:solidFill>
              </a:rPr>
              <a:t>2</a:t>
            </a:r>
            <a:r>
              <a:rPr lang="en-US" altLang="zh-CN" dirty="0" smtClean="0">
                <a:solidFill>
                  <a:srgbClr val="C00000"/>
                </a:solidFill>
              </a:rPr>
              <a:t> mod n</a:t>
            </a:r>
          </a:p>
          <a:p>
            <a:pPr lvl="2"/>
            <a:r>
              <a:rPr lang="en-US" altLang="zh-CN" dirty="0" smtClean="0">
                <a:solidFill>
                  <a:srgbClr val="C00000"/>
                </a:solidFill>
              </a:rPr>
              <a:t>}</a:t>
            </a:r>
          </a:p>
          <a:p>
            <a:pPr lvl="2"/>
            <a:r>
              <a:rPr lang="en-US" altLang="zh-CN" dirty="0" smtClean="0">
                <a:solidFill>
                  <a:srgbClr val="C00000"/>
                </a:solidFill>
              </a:rPr>
              <a:t>return  (“n is composite”)</a:t>
            </a:r>
          </a:p>
          <a:p>
            <a:pPr lvl="1"/>
            <a:r>
              <a:rPr lang="zh-CN" altLang="en-US" dirty="0" smtClean="0"/>
              <a:t>使用</a:t>
            </a:r>
            <a:r>
              <a:rPr lang="en-US" altLang="zh-CN" dirty="0" smtClean="0"/>
              <a:t>Miller-Rabin</a:t>
            </a:r>
            <a:r>
              <a:rPr lang="zh-CN" altLang="en-US" dirty="0" smtClean="0"/>
              <a:t>算法尝试检测</a:t>
            </a:r>
            <a:r>
              <a:rPr lang="en-US" altLang="zh-CN" dirty="0" smtClean="0"/>
              <a:t>2089</a:t>
            </a:r>
            <a:r>
              <a:rPr lang="zh-CN" altLang="en-US" dirty="0" smtClean="0"/>
              <a:t>和</a:t>
            </a:r>
            <a:r>
              <a:rPr lang="en-US" altLang="zh-CN" dirty="0" smtClean="0"/>
              <a:t>2537</a:t>
            </a:r>
            <a:r>
              <a:rPr lang="zh-CN" altLang="en-US" dirty="0" smtClean="0"/>
              <a:t>的素性</a:t>
            </a:r>
            <a:endParaRPr lang="en-US" altLang="zh-CN" dirty="0" smtClean="0"/>
          </a:p>
        </p:txBody>
      </p:sp>
    </p:spTree>
    <p:extLst>
      <p:ext uri="{BB962C8B-B14F-4D97-AF65-F5344CB8AC3E}">
        <p14:creationId xmlns:p14="http://schemas.microsoft.com/office/powerpoint/2010/main" val="1204839046"/>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normAutofit/>
          </a:bodyPr>
          <a:lstStyle/>
          <a:p>
            <a:r>
              <a:rPr lang="zh-CN" altLang="en-US" dirty="0" smtClean="0">
                <a:latin typeface="楷体_GB2312" pitchFamily="49" charset="-122"/>
              </a:rPr>
              <a:t>素数的判断</a:t>
            </a:r>
            <a:endParaRPr lang="en-US" altLang="zh-CN" dirty="0" smtClean="0">
              <a:latin typeface="楷体_GB2312" pitchFamily="49" charset="-122"/>
            </a:endParaRPr>
          </a:p>
          <a:p>
            <a:pPr lvl="1"/>
            <a:r>
              <a:rPr lang="en-US" altLang="zh-CN" dirty="0" smtClean="0"/>
              <a:t>2002</a:t>
            </a:r>
            <a:r>
              <a:rPr lang="zh-CN" altLang="en-US" dirty="0" smtClean="0"/>
              <a:t>年</a:t>
            </a:r>
            <a:r>
              <a:rPr lang="en-US" altLang="zh-CN" dirty="0" smtClean="0"/>
              <a:t>8</a:t>
            </a:r>
            <a:r>
              <a:rPr lang="zh-CN" altLang="en-US" dirty="0" smtClean="0"/>
              <a:t>月</a:t>
            </a:r>
            <a:r>
              <a:rPr lang="en-US" altLang="zh-CN" dirty="0" smtClean="0"/>
              <a:t>6</a:t>
            </a:r>
            <a:r>
              <a:rPr lang="zh-CN" altLang="en-US" dirty="0" smtClean="0"/>
              <a:t>日，印度科技学院的</a:t>
            </a:r>
            <a:r>
              <a:rPr lang="en-US" altLang="zh-CN" dirty="0" err="1" smtClean="0"/>
              <a:t>Agrawal</a:t>
            </a:r>
            <a:r>
              <a:rPr lang="zh-CN" altLang="en-US" dirty="0" smtClean="0"/>
              <a:t>，</a:t>
            </a:r>
            <a:r>
              <a:rPr lang="en-US" altLang="zh-CN" dirty="0" err="1" smtClean="0"/>
              <a:t>Kayal</a:t>
            </a:r>
            <a:r>
              <a:rPr lang="zh-CN" altLang="en-US" dirty="0" smtClean="0"/>
              <a:t>和</a:t>
            </a:r>
            <a:r>
              <a:rPr lang="en-US" altLang="zh-CN" dirty="0" err="1" smtClean="0"/>
              <a:t>Saxena</a:t>
            </a:r>
            <a:r>
              <a:rPr lang="zh-CN" altLang="en-US" dirty="0" smtClean="0"/>
              <a:t>提出了一个确定性算法</a:t>
            </a:r>
            <a:r>
              <a:rPr lang="en-US" altLang="zh-CN" dirty="0" smtClean="0"/>
              <a:t>(AKS</a:t>
            </a:r>
            <a:r>
              <a:rPr lang="zh-CN" altLang="en-US" dirty="0" smtClean="0"/>
              <a:t>算法</a:t>
            </a:r>
            <a:r>
              <a:rPr lang="en-US" altLang="zh-CN" dirty="0" smtClean="0"/>
              <a:t>)</a:t>
            </a:r>
            <a:r>
              <a:rPr lang="zh-CN" altLang="en-US" dirty="0" smtClean="0"/>
              <a:t>，并证明算法可在多项式时间内完成素性判断</a:t>
            </a:r>
            <a:endParaRPr lang="en-US" altLang="zh-CN" dirty="0" smtClean="0"/>
          </a:p>
          <a:p>
            <a:pPr lvl="2"/>
            <a:r>
              <a:rPr lang="zh-CN" altLang="en-US" dirty="0" smtClean="0">
                <a:solidFill>
                  <a:srgbClr val="C00000"/>
                </a:solidFill>
              </a:rPr>
              <a:t>算法优美而有趣</a:t>
            </a:r>
            <a:endParaRPr lang="en-US" altLang="zh-CN" dirty="0" smtClean="0">
              <a:solidFill>
                <a:srgbClr val="C00000"/>
              </a:solidFill>
            </a:endParaRPr>
          </a:p>
          <a:p>
            <a:pPr lvl="2"/>
            <a:r>
              <a:rPr lang="zh-CN" altLang="en-US" dirty="0" smtClean="0">
                <a:solidFill>
                  <a:srgbClr val="C00000"/>
                </a:solidFill>
              </a:rPr>
              <a:t>算法简单而富有创造性</a:t>
            </a:r>
            <a:endParaRPr lang="en-US" altLang="zh-CN" dirty="0" smtClean="0">
              <a:solidFill>
                <a:srgbClr val="C00000"/>
              </a:solidFill>
            </a:endParaRPr>
          </a:p>
          <a:p>
            <a:pPr lvl="2"/>
            <a:r>
              <a:rPr lang="zh-CN" altLang="en-US" dirty="0" smtClean="0">
                <a:solidFill>
                  <a:srgbClr val="C00000"/>
                </a:solidFill>
              </a:rPr>
              <a:t>算法的时间复杂度高于概率算法</a:t>
            </a:r>
            <a:endParaRPr lang="en-US" altLang="zh-CN" dirty="0" smtClean="0">
              <a:solidFill>
                <a:srgbClr val="C00000"/>
              </a:solidFill>
            </a:endParaRPr>
          </a:p>
          <a:p>
            <a:pPr lvl="2"/>
            <a:endParaRPr lang="en-US" altLang="zh-CN" dirty="0" smtClean="0">
              <a:solidFill>
                <a:srgbClr val="C00000"/>
              </a:solidFill>
            </a:endParaRPr>
          </a:p>
        </p:txBody>
      </p:sp>
    </p:spTree>
    <p:extLst>
      <p:ext uri="{BB962C8B-B14F-4D97-AF65-F5344CB8AC3E}">
        <p14:creationId xmlns:p14="http://schemas.microsoft.com/office/powerpoint/2010/main" val="719264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mtClean="0"/>
              <a:t>流密码的分类</a:t>
            </a:r>
          </a:p>
        </p:txBody>
      </p:sp>
      <p:sp>
        <p:nvSpPr>
          <p:cNvPr id="108547" name="Rectangle 3"/>
          <p:cNvSpPr>
            <a:spLocks noGrp="1" noChangeArrowheads="1"/>
          </p:cNvSpPr>
          <p:nvPr>
            <p:ph type="body" idx="1"/>
          </p:nvPr>
        </p:nvSpPr>
        <p:spPr>
          <a:xfrm>
            <a:off x="381000" y="1905000"/>
            <a:ext cx="8153400" cy="3200400"/>
          </a:xfrm>
        </p:spPr>
        <p:txBody>
          <a:bodyPr/>
          <a:lstStyle/>
          <a:p>
            <a:pPr marL="0" indent="282575" algn="just" eaLnBrk="1" hangingPunct="1">
              <a:lnSpc>
                <a:spcPct val="90000"/>
              </a:lnSpc>
            </a:pPr>
            <a:r>
              <a:rPr lang="zh-CN" altLang="en-US" smtClean="0">
                <a:latin typeface="楷体_GB2312"/>
              </a:rPr>
              <a:t>按密钥的周期性分类</a:t>
            </a:r>
          </a:p>
          <a:p>
            <a:pPr marL="755650" lvl="1" indent="-282575" algn="just" eaLnBrk="1" hangingPunct="1">
              <a:lnSpc>
                <a:spcPct val="90000"/>
              </a:lnSpc>
            </a:pPr>
            <a:r>
              <a:rPr lang="zh-CN" altLang="en-US" smtClean="0">
                <a:solidFill>
                  <a:srgbClr val="000099"/>
                </a:solidFill>
                <a:latin typeface="楷体_GB2312"/>
              </a:rPr>
              <a:t>周期流密码；</a:t>
            </a:r>
          </a:p>
          <a:p>
            <a:pPr marL="1235075" lvl="2" indent="-288925" algn="just" eaLnBrk="1" hangingPunct="1">
              <a:lnSpc>
                <a:spcPct val="90000"/>
              </a:lnSpc>
            </a:pPr>
            <a:r>
              <a:rPr lang="zh-CN" altLang="en-US" smtClean="0">
                <a:solidFill>
                  <a:srgbClr val="A50021"/>
                </a:solidFill>
                <a:latin typeface="楷体_GB2312"/>
              </a:rPr>
              <a:t>存在某个固定的正整数</a:t>
            </a:r>
            <a:r>
              <a:rPr lang="en-US" altLang="zh-CN" smtClean="0">
                <a:solidFill>
                  <a:srgbClr val="A50021"/>
                </a:solidFill>
                <a:latin typeface="楷体_GB2312"/>
              </a:rPr>
              <a:t>r</a:t>
            </a:r>
            <a:r>
              <a:rPr lang="zh-CN" altLang="en-US" smtClean="0">
                <a:solidFill>
                  <a:srgbClr val="A50021"/>
                </a:solidFill>
                <a:latin typeface="楷体_GB2312"/>
              </a:rPr>
              <a:t>，使得密钥流每隔</a:t>
            </a:r>
            <a:r>
              <a:rPr lang="en-US" altLang="zh-CN" smtClean="0">
                <a:solidFill>
                  <a:srgbClr val="A50021"/>
                </a:solidFill>
                <a:latin typeface="楷体_GB2312"/>
              </a:rPr>
              <a:t>r</a:t>
            </a:r>
            <a:r>
              <a:rPr lang="zh-CN" altLang="en-US" smtClean="0">
                <a:solidFill>
                  <a:srgbClr val="A50021"/>
                </a:solidFill>
                <a:latin typeface="楷体_GB2312"/>
              </a:rPr>
              <a:t>个字符（或者比特）以后重复</a:t>
            </a:r>
          </a:p>
          <a:p>
            <a:pPr marL="755650" lvl="1" indent="-282575" algn="just" eaLnBrk="1" hangingPunct="1">
              <a:lnSpc>
                <a:spcPct val="90000"/>
              </a:lnSpc>
            </a:pPr>
            <a:r>
              <a:rPr lang="zh-CN" altLang="en-US" smtClean="0">
                <a:solidFill>
                  <a:srgbClr val="000099"/>
                </a:solidFill>
                <a:latin typeface="楷体_GB2312"/>
              </a:rPr>
              <a:t>非周期流密码</a:t>
            </a:r>
          </a:p>
          <a:p>
            <a:pPr marL="1235075" lvl="2" indent="-288925" algn="just" eaLnBrk="1" hangingPunct="1">
              <a:lnSpc>
                <a:spcPct val="90000"/>
              </a:lnSpc>
            </a:pPr>
            <a:r>
              <a:rPr lang="zh-CN" altLang="en-US" smtClean="0">
                <a:solidFill>
                  <a:srgbClr val="A50021"/>
                </a:solidFill>
                <a:latin typeface="楷体_GB2312"/>
              </a:rPr>
              <a:t>对任何正整数密钥流都不重复</a:t>
            </a:r>
          </a:p>
          <a:p>
            <a:pPr marL="1235075" lvl="2" indent="-288925" algn="just" eaLnBrk="1" hangingPunct="1">
              <a:lnSpc>
                <a:spcPct val="90000"/>
              </a:lnSpc>
            </a:pPr>
            <a:r>
              <a:rPr lang="zh-CN" altLang="en-US" smtClean="0">
                <a:solidFill>
                  <a:srgbClr val="A50021"/>
                </a:solidFill>
                <a:latin typeface="楷体_GB2312"/>
              </a:rPr>
              <a:t>如一次一密乱码本</a:t>
            </a:r>
          </a:p>
        </p:txBody>
      </p:sp>
    </p:spTree>
    <p:extLst>
      <p:ext uri="{BB962C8B-B14F-4D97-AF65-F5344CB8AC3E}">
        <p14:creationId xmlns:p14="http://schemas.microsoft.com/office/powerpoint/2010/main" val="123272107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p:txBody>
          <a:bodyPr>
            <a:normAutofit/>
          </a:bodyPr>
          <a:lstStyle/>
          <a:p>
            <a:r>
              <a:rPr lang="zh-CN" altLang="en-US" dirty="0" smtClean="0">
                <a:latin typeface="楷体_GB2312" pitchFamily="49" charset="-122"/>
              </a:rPr>
              <a:t>素数的判断</a:t>
            </a:r>
            <a:endParaRPr lang="en-US" altLang="zh-CN" dirty="0" smtClean="0">
              <a:latin typeface="楷体_GB2312" pitchFamily="49" charset="-122"/>
            </a:endParaRPr>
          </a:p>
          <a:p>
            <a:pPr lvl="1"/>
            <a:r>
              <a:rPr lang="en-US" altLang="zh-CN" dirty="0" smtClean="0"/>
              <a:t>AKS</a:t>
            </a:r>
            <a:r>
              <a:rPr lang="zh-CN" altLang="en-US" dirty="0" smtClean="0"/>
              <a:t>算法</a:t>
            </a:r>
            <a:endParaRPr lang="en-US" altLang="zh-CN" dirty="0" smtClean="0"/>
          </a:p>
          <a:p>
            <a:pPr lvl="2"/>
            <a:r>
              <a:rPr lang="en-US" altLang="zh-CN" dirty="0" smtClean="0">
                <a:solidFill>
                  <a:srgbClr val="C00000"/>
                </a:solidFill>
              </a:rPr>
              <a:t>AKS</a:t>
            </a:r>
            <a:r>
              <a:rPr lang="zh-CN" altLang="en-US" dirty="0" smtClean="0">
                <a:solidFill>
                  <a:srgbClr val="C00000"/>
                </a:solidFill>
              </a:rPr>
              <a:t>算法的理论基础：整数</a:t>
            </a:r>
            <a:r>
              <a:rPr lang="en-US" altLang="zh-CN" dirty="0" smtClean="0">
                <a:solidFill>
                  <a:srgbClr val="C00000"/>
                </a:solidFill>
              </a:rPr>
              <a:t>n</a:t>
            </a:r>
            <a:r>
              <a:rPr lang="zh-CN" altLang="en-US" dirty="0" smtClean="0">
                <a:solidFill>
                  <a:srgbClr val="C00000"/>
                </a:solidFill>
              </a:rPr>
              <a:t>是质数，当且仅当存在与</a:t>
            </a:r>
            <a:r>
              <a:rPr lang="en-US" altLang="zh-CN" dirty="0" smtClean="0">
                <a:solidFill>
                  <a:srgbClr val="C00000"/>
                </a:solidFill>
              </a:rPr>
              <a:t>n</a:t>
            </a:r>
            <a:r>
              <a:rPr lang="zh-CN" altLang="en-US" dirty="0" smtClean="0">
                <a:solidFill>
                  <a:srgbClr val="C00000"/>
                </a:solidFill>
              </a:rPr>
              <a:t>互质的数</a:t>
            </a:r>
            <a:r>
              <a:rPr lang="en-US" altLang="zh-CN" dirty="0" smtClean="0">
                <a:solidFill>
                  <a:srgbClr val="C00000"/>
                </a:solidFill>
              </a:rPr>
              <a:t>a</a:t>
            </a:r>
            <a:r>
              <a:rPr lang="zh-CN" altLang="en-US" dirty="0" smtClean="0">
                <a:solidFill>
                  <a:srgbClr val="C00000"/>
                </a:solidFill>
              </a:rPr>
              <a:t>，满足多项式</a:t>
            </a:r>
            <a:endParaRPr lang="en-US" altLang="zh-CN" dirty="0" smtClean="0">
              <a:solidFill>
                <a:srgbClr val="C00000"/>
              </a:solidFill>
            </a:endParaRPr>
          </a:p>
          <a:p>
            <a:pPr lvl="2">
              <a:buNone/>
            </a:pPr>
            <a:r>
              <a:rPr lang="en-US" altLang="zh-CN" dirty="0" smtClean="0">
                <a:solidFill>
                  <a:srgbClr val="C00000"/>
                </a:solidFill>
              </a:rPr>
              <a:t>		(x-a)</a:t>
            </a:r>
            <a:r>
              <a:rPr lang="en-US" altLang="zh-CN" baseline="30000" dirty="0" smtClean="0">
                <a:solidFill>
                  <a:srgbClr val="C00000"/>
                </a:solidFill>
              </a:rPr>
              <a:t>n</a:t>
            </a:r>
            <a:r>
              <a:rPr lang="en-US" altLang="zh-CN" dirty="0" smtClean="0">
                <a:solidFill>
                  <a:srgbClr val="C00000"/>
                </a:solidFill>
              </a:rPr>
              <a:t>≡(</a:t>
            </a:r>
            <a:r>
              <a:rPr lang="en-US" altLang="zh-CN" dirty="0" err="1" smtClean="0">
                <a:solidFill>
                  <a:srgbClr val="C00000"/>
                </a:solidFill>
              </a:rPr>
              <a:t>x</a:t>
            </a:r>
            <a:r>
              <a:rPr lang="en-US" altLang="zh-CN" baseline="30000" dirty="0" err="1" smtClean="0">
                <a:solidFill>
                  <a:srgbClr val="C00000"/>
                </a:solidFill>
              </a:rPr>
              <a:t>n</a:t>
            </a:r>
            <a:r>
              <a:rPr lang="en-US" altLang="zh-CN" dirty="0" smtClean="0">
                <a:solidFill>
                  <a:srgbClr val="C00000"/>
                </a:solidFill>
              </a:rPr>
              <a:t>-a) mod n</a:t>
            </a:r>
          </a:p>
          <a:p>
            <a:pPr lvl="2"/>
            <a:r>
              <a:rPr lang="en-US" altLang="zh-CN" dirty="0" smtClean="0">
                <a:solidFill>
                  <a:srgbClr val="C00000"/>
                </a:solidFill>
              </a:rPr>
              <a:t>ASK</a:t>
            </a:r>
            <a:r>
              <a:rPr lang="zh-CN" altLang="en-US" dirty="0" smtClean="0">
                <a:solidFill>
                  <a:srgbClr val="C00000"/>
                </a:solidFill>
              </a:rPr>
              <a:t>对该理论复杂度上的改进：整数</a:t>
            </a:r>
            <a:r>
              <a:rPr lang="en-US" altLang="zh-CN" dirty="0" smtClean="0">
                <a:solidFill>
                  <a:srgbClr val="C00000"/>
                </a:solidFill>
              </a:rPr>
              <a:t>n</a:t>
            </a:r>
            <a:r>
              <a:rPr lang="zh-CN" altLang="en-US" dirty="0" smtClean="0">
                <a:solidFill>
                  <a:srgbClr val="C00000"/>
                </a:solidFill>
              </a:rPr>
              <a:t>是质数，当前仅当存在与</a:t>
            </a:r>
            <a:r>
              <a:rPr lang="en-US" altLang="zh-CN" dirty="0" smtClean="0">
                <a:solidFill>
                  <a:srgbClr val="C00000"/>
                </a:solidFill>
              </a:rPr>
              <a:t>n</a:t>
            </a:r>
            <a:r>
              <a:rPr lang="zh-CN" altLang="en-US" dirty="0" smtClean="0">
                <a:solidFill>
                  <a:srgbClr val="C00000"/>
                </a:solidFill>
              </a:rPr>
              <a:t>互质的数</a:t>
            </a:r>
            <a:r>
              <a:rPr lang="en-US" altLang="zh-CN" dirty="0" smtClean="0">
                <a:solidFill>
                  <a:srgbClr val="C00000"/>
                </a:solidFill>
              </a:rPr>
              <a:t>a</a:t>
            </a:r>
            <a:r>
              <a:rPr lang="zh-CN" altLang="en-US" dirty="0" smtClean="0">
                <a:solidFill>
                  <a:srgbClr val="C00000"/>
                </a:solidFill>
              </a:rPr>
              <a:t>以及多项式</a:t>
            </a:r>
            <a:r>
              <a:rPr lang="en-US" altLang="zh-CN" dirty="0" smtClean="0">
                <a:solidFill>
                  <a:srgbClr val="C00000"/>
                </a:solidFill>
              </a:rPr>
              <a:t>f</a:t>
            </a:r>
            <a:r>
              <a:rPr lang="zh-CN" altLang="en-US" dirty="0" smtClean="0">
                <a:solidFill>
                  <a:srgbClr val="C00000"/>
                </a:solidFill>
              </a:rPr>
              <a:t>和</a:t>
            </a:r>
            <a:r>
              <a:rPr lang="en-US" altLang="zh-CN" dirty="0" smtClean="0">
                <a:solidFill>
                  <a:srgbClr val="C00000"/>
                </a:solidFill>
              </a:rPr>
              <a:t>g</a:t>
            </a:r>
            <a:r>
              <a:rPr lang="zh-CN" altLang="en-US" dirty="0" smtClean="0">
                <a:solidFill>
                  <a:srgbClr val="C00000"/>
                </a:solidFill>
              </a:rPr>
              <a:t>，满足</a:t>
            </a:r>
            <a:endParaRPr lang="en-US" altLang="zh-CN" dirty="0" smtClean="0">
              <a:solidFill>
                <a:srgbClr val="C00000"/>
              </a:solidFill>
            </a:endParaRPr>
          </a:p>
          <a:p>
            <a:pPr lvl="2">
              <a:buNone/>
            </a:pPr>
            <a:r>
              <a:rPr lang="en-US" altLang="zh-CN" dirty="0" smtClean="0">
                <a:solidFill>
                  <a:srgbClr val="C00000"/>
                </a:solidFill>
              </a:rPr>
              <a:t>		(x-a)</a:t>
            </a:r>
            <a:r>
              <a:rPr lang="en-US" altLang="zh-CN" baseline="30000" dirty="0" smtClean="0">
                <a:solidFill>
                  <a:srgbClr val="C00000"/>
                </a:solidFill>
              </a:rPr>
              <a:t>n</a:t>
            </a:r>
            <a:r>
              <a:rPr lang="en-US" altLang="zh-CN" dirty="0" smtClean="0">
                <a:solidFill>
                  <a:srgbClr val="C00000"/>
                </a:solidFill>
              </a:rPr>
              <a:t>-(</a:t>
            </a:r>
            <a:r>
              <a:rPr lang="en-US" altLang="zh-CN" dirty="0" err="1" smtClean="0">
                <a:solidFill>
                  <a:srgbClr val="C00000"/>
                </a:solidFill>
              </a:rPr>
              <a:t>x</a:t>
            </a:r>
            <a:r>
              <a:rPr lang="en-US" altLang="zh-CN" baseline="30000" dirty="0" err="1" smtClean="0">
                <a:solidFill>
                  <a:srgbClr val="C00000"/>
                </a:solidFill>
              </a:rPr>
              <a:t>n</a:t>
            </a:r>
            <a:r>
              <a:rPr lang="en-US" altLang="zh-CN" dirty="0" smtClean="0">
                <a:solidFill>
                  <a:srgbClr val="C00000"/>
                </a:solidFill>
              </a:rPr>
              <a:t>-a)=</a:t>
            </a:r>
            <a:r>
              <a:rPr lang="en-US" altLang="zh-CN" dirty="0" err="1" smtClean="0">
                <a:solidFill>
                  <a:srgbClr val="C00000"/>
                </a:solidFill>
              </a:rPr>
              <a:t>nf</a:t>
            </a:r>
            <a:r>
              <a:rPr lang="en-US" altLang="zh-CN" dirty="0" smtClean="0">
                <a:solidFill>
                  <a:srgbClr val="C00000"/>
                </a:solidFill>
              </a:rPr>
              <a:t>+(x</a:t>
            </a:r>
            <a:r>
              <a:rPr lang="en-US" altLang="zh-CN" baseline="30000" dirty="0" smtClean="0">
                <a:solidFill>
                  <a:srgbClr val="C00000"/>
                </a:solidFill>
              </a:rPr>
              <a:t>r</a:t>
            </a:r>
            <a:r>
              <a:rPr lang="en-US" altLang="zh-CN" dirty="0" smtClean="0">
                <a:solidFill>
                  <a:srgbClr val="C00000"/>
                </a:solidFill>
              </a:rPr>
              <a:t>-1)g</a:t>
            </a:r>
            <a:r>
              <a:rPr lang="zh-CN" altLang="en-US" dirty="0" smtClean="0">
                <a:solidFill>
                  <a:srgbClr val="C00000"/>
                </a:solidFill>
              </a:rPr>
              <a:t>，</a:t>
            </a:r>
            <a:endParaRPr lang="en-US" altLang="zh-CN" dirty="0" smtClean="0">
              <a:solidFill>
                <a:srgbClr val="C00000"/>
              </a:solidFill>
            </a:endParaRPr>
          </a:p>
          <a:p>
            <a:pPr lvl="2">
              <a:buNone/>
            </a:pPr>
            <a:r>
              <a:rPr lang="zh-CN" altLang="en-US" dirty="0" smtClean="0">
                <a:solidFill>
                  <a:srgbClr val="C00000"/>
                </a:solidFill>
              </a:rPr>
              <a:t>记为</a:t>
            </a:r>
            <a:r>
              <a:rPr lang="en-US" altLang="zh-CN" dirty="0" smtClean="0">
                <a:solidFill>
                  <a:srgbClr val="C00000"/>
                </a:solidFill>
              </a:rPr>
              <a:t>	(x-a)</a:t>
            </a:r>
            <a:r>
              <a:rPr lang="en-US" altLang="zh-CN" baseline="30000" dirty="0" smtClean="0">
                <a:solidFill>
                  <a:srgbClr val="C00000"/>
                </a:solidFill>
              </a:rPr>
              <a:t>n</a:t>
            </a:r>
            <a:r>
              <a:rPr lang="en-US" altLang="zh-CN" dirty="0" smtClean="0">
                <a:solidFill>
                  <a:srgbClr val="C00000"/>
                </a:solidFill>
              </a:rPr>
              <a:t>≡(</a:t>
            </a:r>
            <a:r>
              <a:rPr lang="en-US" altLang="zh-CN" dirty="0" err="1" smtClean="0">
                <a:solidFill>
                  <a:srgbClr val="C00000"/>
                </a:solidFill>
              </a:rPr>
              <a:t>x</a:t>
            </a:r>
            <a:r>
              <a:rPr lang="en-US" altLang="zh-CN" baseline="30000" dirty="0" err="1" smtClean="0">
                <a:solidFill>
                  <a:srgbClr val="C00000"/>
                </a:solidFill>
              </a:rPr>
              <a:t>n</a:t>
            </a:r>
            <a:r>
              <a:rPr lang="en-US" altLang="zh-CN" dirty="0" smtClean="0">
                <a:solidFill>
                  <a:srgbClr val="C00000"/>
                </a:solidFill>
              </a:rPr>
              <a:t>-a) (mod n,x</a:t>
            </a:r>
            <a:r>
              <a:rPr lang="en-US" altLang="zh-CN" baseline="30000" dirty="0" smtClean="0">
                <a:solidFill>
                  <a:srgbClr val="C00000"/>
                </a:solidFill>
              </a:rPr>
              <a:t>r</a:t>
            </a:r>
            <a:r>
              <a:rPr lang="en-US" altLang="zh-CN" dirty="0" smtClean="0">
                <a:solidFill>
                  <a:srgbClr val="C00000"/>
                </a:solidFill>
              </a:rPr>
              <a:t>-1)</a:t>
            </a:r>
          </a:p>
        </p:txBody>
      </p:sp>
    </p:spTree>
    <p:extLst>
      <p:ext uri="{BB962C8B-B14F-4D97-AF65-F5344CB8AC3E}">
        <p14:creationId xmlns:p14="http://schemas.microsoft.com/office/powerpoint/2010/main" val="100549116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算法的分析</a:t>
            </a:r>
            <a:endParaRPr lang="zh-CN" altLang="en-US"/>
          </a:p>
        </p:txBody>
      </p:sp>
      <p:sp>
        <p:nvSpPr>
          <p:cNvPr id="3" name="内容占位符 2"/>
          <p:cNvSpPr>
            <a:spLocks noGrp="1"/>
          </p:cNvSpPr>
          <p:nvPr>
            <p:ph idx="1"/>
          </p:nvPr>
        </p:nvSpPr>
        <p:spPr>
          <a:xfrm>
            <a:off x="457200" y="1600200"/>
            <a:ext cx="8435280" cy="4525963"/>
          </a:xfrm>
        </p:spPr>
        <p:txBody>
          <a:bodyPr>
            <a:normAutofit/>
          </a:bodyPr>
          <a:lstStyle/>
          <a:p>
            <a:r>
              <a:rPr lang="zh-CN" altLang="en-US" dirty="0" smtClean="0">
                <a:latin typeface="楷体_GB2312" pitchFamily="49" charset="-122"/>
              </a:rPr>
              <a:t>素数的判断</a:t>
            </a:r>
            <a:endParaRPr lang="en-US" altLang="zh-CN" dirty="0" smtClean="0">
              <a:latin typeface="楷体_GB2312" pitchFamily="49" charset="-122"/>
            </a:endParaRPr>
          </a:p>
          <a:p>
            <a:pPr lvl="1"/>
            <a:r>
              <a:rPr lang="zh-CN" altLang="en-US" dirty="0" smtClean="0"/>
              <a:t>算法</a:t>
            </a:r>
            <a:r>
              <a:rPr lang="en-US" altLang="zh-CN" dirty="0" smtClean="0"/>
              <a:t>AKS(n)</a:t>
            </a:r>
          </a:p>
          <a:p>
            <a:pPr lvl="2"/>
            <a:r>
              <a:rPr lang="zh-CN" altLang="en-US" dirty="0" smtClean="0">
                <a:solidFill>
                  <a:srgbClr val="C00000"/>
                </a:solidFill>
              </a:rPr>
              <a:t>若存在整数</a:t>
            </a:r>
            <a:r>
              <a:rPr lang="en-US" altLang="zh-CN" dirty="0" smtClean="0">
                <a:solidFill>
                  <a:srgbClr val="C00000"/>
                </a:solidFill>
              </a:rPr>
              <a:t>a &gt; 0</a:t>
            </a:r>
            <a:r>
              <a:rPr lang="zh-CN" altLang="en-US" dirty="0" smtClean="0">
                <a:solidFill>
                  <a:srgbClr val="C00000"/>
                </a:solidFill>
              </a:rPr>
              <a:t>且</a:t>
            </a:r>
            <a:r>
              <a:rPr lang="en-US" altLang="zh-CN" dirty="0" smtClean="0">
                <a:solidFill>
                  <a:srgbClr val="C00000"/>
                </a:solidFill>
              </a:rPr>
              <a:t>b &gt; 1</a:t>
            </a:r>
            <a:r>
              <a:rPr lang="zh-CN" altLang="en-US" dirty="0" smtClean="0">
                <a:solidFill>
                  <a:srgbClr val="C00000"/>
                </a:solidFill>
              </a:rPr>
              <a:t>，满足</a:t>
            </a:r>
            <a:r>
              <a:rPr lang="en-US" altLang="zh-CN" dirty="0" smtClean="0">
                <a:solidFill>
                  <a:srgbClr val="C00000"/>
                </a:solidFill>
              </a:rPr>
              <a:t>n = </a:t>
            </a:r>
            <a:r>
              <a:rPr lang="en-US" altLang="zh-CN" dirty="0" err="1" smtClean="0">
                <a:solidFill>
                  <a:srgbClr val="C00000"/>
                </a:solidFill>
              </a:rPr>
              <a:t>a</a:t>
            </a:r>
            <a:r>
              <a:rPr lang="en-US" altLang="zh-CN" baseline="30000" dirty="0" err="1" smtClean="0">
                <a:solidFill>
                  <a:srgbClr val="C00000"/>
                </a:solidFill>
              </a:rPr>
              <a:t>b</a:t>
            </a:r>
            <a:r>
              <a:rPr lang="en-US" altLang="zh-CN" dirty="0" smtClean="0">
                <a:solidFill>
                  <a:srgbClr val="C00000"/>
                </a:solidFill>
              </a:rPr>
              <a:t> </a:t>
            </a:r>
            <a:r>
              <a:rPr lang="zh-CN" altLang="en-US" dirty="0" smtClean="0">
                <a:solidFill>
                  <a:srgbClr val="C00000"/>
                </a:solidFill>
              </a:rPr>
              <a:t>；则输出合数</a:t>
            </a:r>
          </a:p>
          <a:p>
            <a:pPr lvl="2"/>
            <a:r>
              <a:rPr lang="zh-CN" altLang="en-US" dirty="0" smtClean="0">
                <a:solidFill>
                  <a:srgbClr val="C00000"/>
                </a:solidFill>
              </a:rPr>
              <a:t>找出满足 </a:t>
            </a:r>
            <a:r>
              <a:rPr lang="en-US" altLang="zh-CN" dirty="0" smtClean="0">
                <a:solidFill>
                  <a:srgbClr val="C00000"/>
                </a:solidFill>
              </a:rPr>
              <a:t>o</a:t>
            </a:r>
            <a:r>
              <a:rPr lang="en-US" altLang="zh-CN" baseline="-25000" dirty="0" smtClean="0">
                <a:solidFill>
                  <a:srgbClr val="C00000"/>
                </a:solidFill>
              </a:rPr>
              <a:t>r</a:t>
            </a:r>
            <a:r>
              <a:rPr lang="en-US" altLang="zh-CN" dirty="0" smtClean="0">
                <a:solidFill>
                  <a:srgbClr val="C00000"/>
                </a:solidFill>
              </a:rPr>
              <a:t>(n) &gt; log</a:t>
            </a:r>
            <a:r>
              <a:rPr lang="en-US" altLang="zh-CN" baseline="-25000" dirty="0" smtClean="0">
                <a:solidFill>
                  <a:srgbClr val="C00000"/>
                </a:solidFill>
              </a:rPr>
              <a:t>2</a:t>
            </a:r>
            <a:r>
              <a:rPr lang="en-US" altLang="zh-CN" dirty="0" smtClean="0">
                <a:solidFill>
                  <a:srgbClr val="C00000"/>
                </a:solidFill>
              </a:rPr>
              <a:t>n</a:t>
            </a:r>
            <a:r>
              <a:rPr lang="zh-CN" altLang="en-US" dirty="0" smtClean="0">
                <a:solidFill>
                  <a:srgbClr val="C00000"/>
                </a:solidFill>
              </a:rPr>
              <a:t>的最小的</a:t>
            </a:r>
            <a:r>
              <a:rPr lang="en-US" altLang="zh-CN" dirty="0" smtClean="0">
                <a:solidFill>
                  <a:srgbClr val="C00000"/>
                </a:solidFill>
              </a:rPr>
              <a:t>r(O</a:t>
            </a:r>
            <a:r>
              <a:rPr lang="en-US" altLang="zh-CN" baseline="-25000" dirty="0" smtClean="0">
                <a:solidFill>
                  <a:srgbClr val="C00000"/>
                </a:solidFill>
              </a:rPr>
              <a:t>r</a:t>
            </a:r>
            <a:r>
              <a:rPr lang="en-US" altLang="zh-CN" dirty="0" smtClean="0">
                <a:solidFill>
                  <a:srgbClr val="C00000"/>
                </a:solidFill>
              </a:rPr>
              <a:t>(n)</a:t>
            </a:r>
            <a:r>
              <a:rPr lang="zh-CN" altLang="en-US" dirty="0" smtClean="0">
                <a:solidFill>
                  <a:srgbClr val="C00000"/>
                </a:solidFill>
              </a:rPr>
              <a:t>表示</a:t>
            </a:r>
            <a:r>
              <a:rPr lang="en-US" altLang="zh-CN" dirty="0" smtClean="0">
                <a:solidFill>
                  <a:srgbClr val="C00000"/>
                </a:solidFill>
              </a:rPr>
              <a:t>r</a:t>
            </a:r>
            <a:r>
              <a:rPr lang="zh-CN" altLang="en-US" dirty="0" smtClean="0">
                <a:solidFill>
                  <a:srgbClr val="C00000"/>
                </a:solidFill>
              </a:rPr>
              <a:t>模</a:t>
            </a:r>
            <a:r>
              <a:rPr lang="en-US" altLang="zh-CN" dirty="0" smtClean="0">
                <a:solidFill>
                  <a:srgbClr val="C00000"/>
                </a:solidFill>
              </a:rPr>
              <a:t>n</a:t>
            </a:r>
            <a:r>
              <a:rPr lang="zh-CN" altLang="en-US" dirty="0" smtClean="0">
                <a:solidFill>
                  <a:srgbClr val="C00000"/>
                </a:solidFill>
              </a:rPr>
              <a:t>的阶</a:t>
            </a:r>
            <a:r>
              <a:rPr lang="en-US" altLang="zh-CN" dirty="0" smtClean="0">
                <a:solidFill>
                  <a:srgbClr val="C00000"/>
                </a:solidFill>
              </a:rPr>
              <a:t>)</a:t>
            </a:r>
          </a:p>
          <a:p>
            <a:pPr lvl="2"/>
            <a:r>
              <a:rPr lang="zh-CN" altLang="en-US" dirty="0" smtClean="0">
                <a:solidFill>
                  <a:srgbClr val="C00000"/>
                </a:solidFill>
              </a:rPr>
              <a:t>若对某些</a:t>
            </a:r>
            <a:r>
              <a:rPr lang="en-US" altLang="zh-CN" dirty="0" smtClean="0">
                <a:solidFill>
                  <a:srgbClr val="C00000"/>
                </a:solidFill>
              </a:rPr>
              <a:t>a ≤ r</a:t>
            </a:r>
            <a:r>
              <a:rPr lang="zh-CN" altLang="en-US" dirty="0" smtClean="0">
                <a:solidFill>
                  <a:srgbClr val="C00000"/>
                </a:solidFill>
              </a:rPr>
              <a:t>，</a:t>
            </a:r>
            <a:r>
              <a:rPr lang="en-US" altLang="zh-CN" dirty="0" smtClean="0">
                <a:solidFill>
                  <a:srgbClr val="C00000"/>
                </a:solidFill>
              </a:rPr>
              <a:t>1&lt; </a:t>
            </a:r>
            <a:r>
              <a:rPr lang="en-US" altLang="zh-CN" dirty="0" err="1" smtClean="0">
                <a:solidFill>
                  <a:srgbClr val="C00000"/>
                </a:solidFill>
              </a:rPr>
              <a:t>gcd</a:t>
            </a:r>
            <a:r>
              <a:rPr lang="en-US" altLang="zh-CN" dirty="0" smtClean="0">
                <a:solidFill>
                  <a:srgbClr val="C00000"/>
                </a:solidFill>
              </a:rPr>
              <a:t>(</a:t>
            </a:r>
            <a:r>
              <a:rPr lang="en-US" altLang="zh-CN" dirty="0" err="1" smtClean="0">
                <a:solidFill>
                  <a:srgbClr val="C00000"/>
                </a:solidFill>
              </a:rPr>
              <a:t>a,n</a:t>
            </a:r>
            <a:r>
              <a:rPr lang="en-US" altLang="zh-CN" dirty="0" smtClean="0">
                <a:solidFill>
                  <a:srgbClr val="C00000"/>
                </a:solidFill>
              </a:rPr>
              <a:t>)&lt; n</a:t>
            </a:r>
            <a:r>
              <a:rPr lang="zh-CN" altLang="en-US" dirty="0" smtClean="0">
                <a:solidFill>
                  <a:srgbClr val="C00000"/>
                </a:solidFill>
              </a:rPr>
              <a:t>，输出合数。</a:t>
            </a:r>
          </a:p>
          <a:p>
            <a:pPr lvl="2"/>
            <a:r>
              <a:rPr lang="zh-CN" altLang="en-US" dirty="0" smtClean="0">
                <a:solidFill>
                  <a:srgbClr val="C00000"/>
                </a:solidFill>
              </a:rPr>
              <a:t>若 </a:t>
            </a:r>
            <a:r>
              <a:rPr lang="en-US" altLang="zh-CN" dirty="0" smtClean="0">
                <a:solidFill>
                  <a:srgbClr val="C00000"/>
                </a:solidFill>
              </a:rPr>
              <a:t>n ≤ r, </a:t>
            </a:r>
            <a:r>
              <a:rPr lang="zh-CN" altLang="en-US" dirty="0" smtClean="0">
                <a:solidFill>
                  <a:srgbClr val="C00000"/>
                </a:solidFill>
              </a:rPr>
              <a:t>输出质数。</a:t>
            </a:r>
          </a:p>
          <a:p>
            <a:pPr lvl="2"/>
            <a:r>
              <a:rPr lang="zh-CN" altLang="en-US" dirty="0" smtClean="0">
                <a:solidFill>
                  <a:srgbClr val="C00000"/>
                </a:solidFill>
              </a:rPr>
              <a:t>对 </a:t>
            </a:r>
            <a:r>
              <a:rPr lang="en-US" altLang="zh-CN" dirty="0" smtClean="0">
                <a:solidFill>
                  <a:srgbClr val="C00000"/>
                </a:solidFill>
              </a:rPr>
              <a:t>a = 1</a:t>
            </a:r>
            <a:r>
              <a:rPr lang="zh-CN" altLang="en-US" dirty="0" smtClean="0">
                <a:solidFill>
                  <a:srgbClr val="C00000"/>
                </a:solidFill>
              </a:rPr>
              <a:t>到              的所有数， 如果 </a:t>
            </a:r>
            <a:r>
              <a:rPr lang="en-US" altLang="zh-CN" dirty="0" smtClean="0">
                <a:solidFill>
                  <a:srgbClr val="C00000"/>
                </a:solidFill>
              </a:rPr>
              <a:t>(</a:t>
            </a:r>
            <a:r>
              <a:rPr lang="en-US" altLang="zh-CN" dirty="0" err="1" smtClean="0">
                <a:solidFill>
                  <a:srgbClr val="C00000"/>
                </a:solidFill>
              </a:rPr>
              <a:t>x+a</a:t>
            </a:r>
            <a:r>
              <a:rPr lang="en-US" altLang="zh-CN" dirty="0" smtClean="0">
                <a:solidFill>
                  <a:srgbClr val="C00000"/>
                </a:solidFill>
              </a:rPr>
              <a:t>)</a:t>
            </a:r>
            <a:r>
              <a:rPr lang="en-US" altLang="zh-CN" baseline="30000" dirty="0" smtClean="0">
                <a:solidFill>
                  <a:srgbClr val="C00000"/>
                </a:solidFill>
              </a:rPr>
              <a:t>n</a:t>
            </a:r>
            <a:r>
              <a:rPr lang="en-US" altLang="zh-CN" dirty="0" smtClean="0">
                <a:solidFill>
                  <a:srgbClr val="C00000"/>
                </a:solidFill>
              </a:rPr>
              <a:t>≠ </a:t>
            </a:r>
            <a:r>
              <a:rPr lang="en-US" altLang="zh-CN" dirty="0" err="1" smtClean="0">
                <a:solidFill>
                  <a:srgbClr val="C00000"/>
                </a:solidFill>
              </a:rPr>
              <a:t>x</a:t>
            </a:r>
            <a:r>
              <a:rPr lang="en-US" altLang="zh-CN" baseline="30000" dirty="0" err="1" smtClean="0">
                <a:solidFill>
                  <a:srgbClr val="C00000"/>
                </a:solidFill>
              </a:rPr>
              <a:t>n</a:t>
            </a:r>
            <a:r>
              <a:rPr lang="en-US" altLang="zh-CN" dirty="0" err="1" smtClean="0">
                <a:solidFill>
                  <a:srgbClr val="C00000"/>
                </a:solidFill>
              </a:rPr>
              <a:t>+a</a:t>
            </a:r>
            <a:r>
              <a:rPr lang="en-US" altLang="zh-CN" dirty="0" smtClean="0">
                <a:solidFill>
                  <a:srgbClr val="C00000"/>
                </a:solidFill>
              </a:rPr>
              <a:t> (mod n,x</a:t>
            </a:r>
            <a:r>
              <a:rPr lang="en-US" altLang="zh-CN" baseline="30000" dirty="0" smtClean="0">
                <a:solidFill>
                  <a:srgbClr val="C00000"/>
                </a:solidFill>
              </a:rPr>
              <a:t>r−1</a:t>
            </a:r>
            <a:r>
              <a:rPr lang="en-US" altLang="zh-CN" dirty="0" smtClean="0">
                <a:solidFill>
                  <a:srgbClr val="C00000"/>
                </a:solidFill>
              </a:rPr>
              <a:t>), </a:t>
            </a:r>
            <a:r>
              <a:rPr lang="zh-CN" altLang="en-US" dirty="0" smtClean="0">
                <a:solidFill>
                  <a:srgbClr val="C00000"/>
                </a:solidFill>
              </a:rPr>
              <a:t>输出合数。 </a:t>
            </a:r>
          </a:p>
          <a:p>
            <a:pPr lvl="2"/>
            <a:r>
              <a:rPr lang="zh-CN" altLang="en-US" dirty="0" smtClean="0">
                <a:solidFill>
                  <a:srgbClr val="C00000"/>
                </a:solidFill>
              </a:rPr>
              <a:t>输出 质数。</a:t>
            </a:r>
            <a:endParaRPr lang="zh-CN" altLang="en-US" dirty="0">
              <a:solidFill>
                <a:srgbClr val="C00000"/>
              </a:solidFill>
            </a:endParaRPr>
          </a:p>
        </p:txBody>
      </p:sp>
      <p:graphicFrame>
        <p:nvGraphicFramePr>
          <p:cNvPr id="4" name="对象 3"/>
          <p:cNvGraphicFramePr>
            <a:graphicFrameLocks noChangeAspect="1"/>
          </p:cNvGraphicFramePr>
          <p:nvPr/>
        </p:nvGraphicFramePr>
        <p:xfrm>
          <a:off x="2949066" y="4509120"/>
          <a:ext cx="939800" cy="330200"/>
        </p:xfrm>
        <a:graphic>
          <a:graphicData uri="http://schemas.openxmlformats.org/presentationml/2006/ole">
            <mc:AlternateContent xmlns:mc="http://schemas.openxmlformats.org/markup-compatibility/2006">
              <mc:Choice xmlns:v="urn:schemas-microsoft-com:vml" Requires="v">
                <p:oleObj spid="_x0000_s36884" name="Equation" r:id="rId4" imgW="939600" imgH="330120" progId="Equation.DSMT4">
                  <p:embed/>
                </p:oleObj>
              </mc:Choice>
              <mc:Fallback>
                <p:oleObj name="Equation" r:id="rId4" imgW="939600" imgH="3301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49066" y="4509120"/>
                        <a:ext cx="939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58374354"/>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smtClean="0"/>
              <a:t>RSA</a:t>
            </a:r>
            <a:r>
              <a:rPr lang="zh-CN" altLang="en-US" smtClean="0"/>
              <a:t>算法的分析</a:t>
            </a:r>
          </a:p>
        </p:txBody>
      </p:sp>
      <p:sp>
        <p:nvSpPr>
          <p:cNvPr id="49155" name="Rectangle 3"/>
          <p:cNvSpPr>
            <a:spLocks noGrp="1" noChangeArrowheads="1"/>
          </p:cNvSpPr>
          <p:nvPr>
            <p:ph type="body" idx="1"/>
          </p:nvPr>
        </p:nvSpPr>
        <p:spPr>
          <a:xfrm>
            <a:off x="533400" y="1676400"/>
            <a:ext cx="7696200" cy="3200400"/>
          </a:xfrm>
        </p:spPr>
        <p:txBody>
          <a:bodyPr/>
          <a:lstStyle/>
          <a:p>
            <a:pPr marL="533400" indent="-533400" eaLnBrk="1" hangingPunct="1"/>
            <a:r>
              <a:rPr lang="en-US" altLang="zh-CN" smtClean="0">
                <a:latin typeface="楷体_GB2312" pitchFamily="49" charset="-122"/>
              </a:rPr>
              <a:t>RSA</a:t>
            </a:r>
            <a:r>
              <a:rPr lang="zh-CN" altLang="en-US" smtClean="0">
                <a:latin typeface="楷体_GB2312" pitchFamily="49" charset="-122"/>
              </a:rPr>
              <a:t>算法的安全问题</a:t>
            </a:r>
          </a:p>
          <a:p>
            <a:pPr marL="914400" lvl="1" indent="-457200" eaLnBrk="1" hangingPunct="1"/>
            <a:r>
              <a:rPr lang="zh-CN" altLang="en-US" smtClean="0">
                <a:solidFill>
                  <a:srgbClr val="000099"/>
                </a:solidFill>
                <a:latin typeface="楷体_GB2312" pitchFamily="49" charset="-122"/>
              </a:rPr>
              <a:t>素数</a:t>
            </a:r>
            <a:r>
              <a:rPr lang="en-US" altLang="zh-CN" smtClean="0">
                <a:solidFill>
                  <a:srgbClr val="000099"/>
                </a:solidFill>
                <a:latin typeface="楷体_GB2312" pitchFamily="49" charset="-122"/>
              </a:rPr>
              <a:t>p</a:t>
            </a:r>
            <a:r>
              <a:rPr lang="zh-CN" altLang="en-US" smtClean="0">
                <a:solidFill>
                  <a:srgbClr val="000099"/>
                </a:solidFill>
                <a:latin typeface="楷体_GB2312" pitchFamily="49" charset="-122"/>
              </a:rPr>
              <a:t>和</a:t>
            </a:r>
            <a:r>
              <a:rPr lang="en-US" altLang="zh-CN" smtClean="0">
                <a:solidFill>
                  <a:srgbClr val="000099"/>
                </a:solidFill>
                <a:latin typeface="楷体_GB2312" pitchFamily="49" charset="-122"/>
              </a:rPr>
              <a:t>q</a:t>
            </a:r>
            <a:r>
              <a:rPr lang="zh-CN" altLang="en-US" smtClean="0">
                <a:solidFill>
                  <a:srgbClr val="000099"/>
                </a:solidFill>
                <a:latin typeface="楷体_GB2312" pitchFamily="49" charset="-122"/>
              </a:rPr>
              <a:t>的选择，一般要求：</a:t>
            </a:r>
          </a:p>
          <a:p>
            <a:pPr marL="1295400" lvl="2" indent="-381000" algn="just" eaLnBrk="1" hangingPunct="1"/>
            <a:r>
              <a:rPr lang="en-US" altLang="zh-CN" smtClean="0">
                <a:solidFill>
                  <a:srgbClr val="A50021"/>
                </a:solidFill>
                <a:latin typeface="楷体_GB2312" pitchFamily="49" charset="-122"/>
              </a:rPr>
              <a:t>|p-q|</a:t>
            </a:r>
            <a:r>
              <a:rPr lang="zh-CN" altLang="en-US" smtClean="0">
                <a:solidFill>
                  <a:srgbClr val="A50021"/>
                </a:solidFill>
                <a:latin typeface="楷体_GB2312" pitchFamily="49" charset="-122"/>
              </a:rPr>
              <a:t>很大，通常</a:t>
            </a:r>
            <a:r>
              <a:rPr lang="en-US" altLang="zh-CN" smtClean="0">
                <a:solidFill>
                  <a:srgbClr val="A50021"/>
                </a:solidFill>
                <a:latin typeface="楷体_GB2312" pitchFamily="49" charset="-122"/>
              </a:rPr>
              <a:t>p</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q</a:t>
            </a:r>
            <a:r>
              <a:rPr lang="zh-CN" altLang="en-US" smtClean="0">
                <a:solidFill>
                  <a:srgbClr val="A50021"/>
                </a:solidFill>
                <a:latin typeface="楷体_GB2312" pitchFamily="49" charset="-122"/>
              </a:rPr>
              <a:t>的长度相同；</a:t>
            </a:r>
          </a:p>
          <a:p>
            <a:pPr marL="1295400" lvl="2" indent="-381000" algn="just" eaLnBrk="1" hangingPunct="1"/>
            <a:r>
              <a:rPr lang="en-US" altLang="zh-CN" smtClean="0">
                <a:solidFill>
                  <a:srgbClr val="A50021"/>
                </a:solidFill>
                <a:latin typeface="楷体_GB2312" pitchFamily="49" charset="-122"/>
              </a:rPr>
              <a:t>p+1</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q+1</a:t>
            </a:r>
            <a:r>
              <a:rPr lang="zh-CN" altLang="en-US" smtClean="0">
                <a:solidFill>
                  <a:srgbClr val="A50021"/>
                </a:solidFill>
                <a:latin typeface="楷体_GB2312" pitchFamily="49" charset="-122"/>
              </a:rPr>
              <a:t>分别含有大素因子</a:t>
            </a:r>
          </a:p>
          <a:p>
            <a:pPr marL="1295400" lvl="2" indent="-381000" algn="just" eaLnBrk="1" hangingPunct="1"/>
            <a:r>
              <a:rPr lang="en-US" altLang="zh-CN" smtClean="0">
                <a:solidFill>
                  <a:srgbClr val="A50021"/>
                </a:solidFill>
                <a:latin typeface="楷体_GB2312" pitchFamily="49" charset="-122"/>
              </a:rPr>
              <a:t>p-1</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q-1</a:t>
            </a:r>
            <a:r>
              <a:rPr lang="zh-CN" altLang="en-US" smtClean="0">
                <a:solidFill>
                  <a:srgbClr val="A50021"/>
                </a:solidFill>
                <a:latin typeface="楷体_GB2312" pitchFamily="49" charset="-122"/>
              </a:rPr>
              <a:t>分别含有大素因子</a:t>
            </a:r>
            <a:r>
              <a:rPr lang="en-US" altLang="zh-CN" smtClean="0">
                <a:solidFill>
                  <a:srgbClr val="A50021"/>
                </a:solidFill>
                <a:latin typeface="楷体_GB2312" pitchFamily="49" charset="-122"/>
              </a:rPr>
              <a:t>p</a:t>
            </a:r>
            <a:r>
              <a:rPr lang="en-US" altLang="zh-CN" baseline="-25000" smtClean="0">
                <a:solidFill>
                  <a:srgbClr val="A50021"/>
                </a:solidFill>
                <a:latin typeface="楷体_GB2312" pitchFamily="49" charset="-122"/>
              </a:rPr>
              <a:t>1</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q</a:t>
            </a:r>
            <a:r>
              <a:rPr lang="en-US" altLang="zh-CN" baseline="-25000" smtClean="0">
                <a:solidFill>
                  <a:srgbClr val="A50021"/>
                </a:solidFill>
                <a:latin typeface="楷体_GB2312" pitchFamily="49" charset="-122"/>
              </a:rPr>
              <a:t>1</a:t>
            </a:r>
          </a:p>
          <a:p>
            <a:pPr marL="1295400" lvl="2" indent="-381000" algn="just" eaLnBrk="1" hangingPunct="1"/>
            <a:r>
              <a:rPr lang="en-US" altLang="zh-CN" smtClean="0">
                <a:solidFill>
                  <a:srgbClr val="A50021"/>
                </a:solidFill>
                <a:latin typeface="楷体_GB2312" pitchFamily="49" charset="-122"/>
              </a:rPr>
              <a:t>p</a:t>
            </a:r>
            <a:r>
              <a:rPr lang="en-US" altLang="zh-CN" baseline="-25000" smtClean="0">
                <a:solidFill>
                  <a:srgbClr val="A50021"/>
                </a:solidFill>
                <a:latin typeface="楷体_GB2312" pitchFamily="49" charset="-122"/>
              </a:rPr>
              <a:t>1</a:t>
            </a:r>
            <a:r>
              <a:rPr lang="en-US" altLang="zh-CN" smtClean="0">
                <a:solidFill>
                  <a:srgbClr val="A50021"/>
                </a:solidFill>
                <a:latin typeface="楷体_GB2312" pitchFamily="49" charset="-122"/>
              </a:rPr>
              <a:t>-1</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q</a:t>
            </a:r>
            <a:r>
              <a:rPr lang="en-US" altLang="zh-CN" baseline="-25000" smtClean="0">
                <a:solidFill>
                  <a:srgbClr val="A50021"/>
                </a:solidFill>
                <a:latin typeface="楷体_GB2312" pitchFamily="49" charset="-122"/>
              </a:rPr>
              <a:t>1</a:t>
            </a:r>
            <a:r>
              <a:rPr lang="en-US" altLang="zh-CN" smtClean="0">
                <a:solidFill>
                  <a:srgbClr val="A50021"/>
                </a:solidFill>
                <a:latin typeface="楷体_GB2312" pitchFamily="49" charset="-122"/>
              </a:rPr>
              <a:t>-1</a:t>
            </a:r>
            <a:r>
              <a:rPr lang="zh-CN" altLang="en-US" smtClean="0">
                <a:solidFill>
                  <a:srgbClr val="A50021"/>
                </a:solidFill>
                <a:latin typeface="楷体_GB2312" pitchFamily="49" charset="-122"/>
              </a:rPr>
              <a:t>分别含有大素因子</a:t>
            </a:r>
          </a:p>
        </p:txBody>
      </p:sp>
    </p:spTree>
    <p:extLst>
      <p:ext uri="{BB962C8B-B14F-4D97-AF65-F5344CB8AC3E}">
        <p14:creationId xmlns:p14="http://schemas.microsoft.com/office/powerpoint/2010/main" val="31184218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smtClean="0"/>
              <a:t>RSA</a:t>
            </a:r>
            <a:r>
              <a:rPr lang="zh-CN" altLang="en-US" smtClean="0"/>
              <a:t>算法的分析</a:t>
            </a:r>
          </a:p>
        </p:txBody>
      </p:sp>
      <p:sp>
        <p:nvSpPr>
          <p:cNvPr id="50179" name="Rectangle 3"/>
          <p:cNvSpPr>
            <a:spLocks noGrp="1" noChangeArrowheads="1"/>
          </p:cNvSpPr>
          <p:nvPr>
            <p:ph type="body" idx="1"/>
          </p:nvPr>
        </p:nvSpPr>
        <p:spPr>
          <a:xfrm>
            <a:off x="533400" y="1676400"/>
            <a:ext cx="8305800" cy="4343400"/>
          </a:xfrm>
        </p:spPr>
        <p:txBody>
          <a:bodyPr/>
          <a:lstStyle/>
          <a:p>
            <a:pPr marL="533400" indent="-533400" eaLnBrk="1" hangingPunct="1"/>
            <a:r>
              <a:rPr lang="en-US" altLang="zh-CN" smtClean="0">
                <a:latin typeface="楷体_GB2312" pitchFamily="49" charset="-122"/>
              </a:rPr>
              <a:t>RSA</a:t>
            </a:r>
            <a:r>
              <a:rPr lang="zh-CN" altLang="en-US" smtClean="0">
                <a:latin typeface="楷体_GB2312" pitchFamily="49" charset="-122"/>
              </a:rPr>
              <a:t>算法的安全问题</a:t>
            </a:r>
          </a:p>
          <a:p>
            <a:pPr marL="914400" lvl="1" indent="-457200" eaLnBrk="1" hangingPunct="1"/>
            <a:r>
              <a:rPr lang="zh-CN" altLang="en-US" smtClean="0">
                <a:solidFill>
                  <a:srgbClr val="000099"/>
                </a:solidFill>
                <a:latin typeface="楷体_GB2312" pitchFamily="49" charset="-122"/>
              </a:rPr>
              <a:t>选择密文攻击</a:t>
            </a:r>
          </a:p>
          <a:p>
            <a:pPr marL="1295400" lvl="2" indent="-381000" algn="just" eaLnBrk="1" hangingPunct="1"/>
            <a:r>
              <a:rPr lang="zh-CN" altLang="en-US" smtClean="0">
                <a:solidFill>
                  <a:srgbClr val="A50021"/>
                </a:solidFill>
                <a:latin typeface="楷体_GB2312" pitchFamily="49" charset="-122"/>
              </a:rPr>
              <a:t>并非攻击算法，而是攻击协议</a:t>
            </a:r>
          </a:p>
          <a:p>
            <a:pPr marL="1295400" lvl="2" indent="-381000" algn="just" eaLnBrk="1" hangingPunct="1"/>
            <a:r>
              <a:rPr lang="zh-CN" altLang="en-US" smtClean="0">
                <a:solidFill>
                  <a:srgbClr val="A50021"/>
                </a:solidFill>
                <a:latin typeface="楷体_GB2312" pitchFamily="49" charset="-122"/>
              </a:rPr>
              <a:t>利用</a:t>
            </a:r>
            <a:r>
              <a:rPr lang="en-US" altLang="zh-CN" smtClean="0">
                <a:solidFill>
                  <a:srgbClr val="A50021"/>
                </a:solidFill>
                <a:latin typeface="楷体_GB2312" pitchFamily="49" charset="-122"/>
              </a:rPr>
              <a:t>RSA</a:t>
            </a:r>
            <a:r>
              <a:rPr lang="zh-CN" altLang="en-US" smtClean="0">
                <a:solidFill>
                  <a:srgbClr val="A50021"/>
                </a:solidFill>
                <a:latin typeface="楷体_GB2312" pitchFamily="49" charset="-122"/>
              </a:rPr>
              <a:t>算法既可用于数据加密又可用于数据签名的特性。攻击的方法是让信息的接收者对密文或密文的变化进行签名</a:t>
            </a:r>
            <a:r>
              <a:rPr lang="en-US" altLang="zh-CN" smtClean="0">
                <a:solidFill>
                  <a:srgbClr val="A50021"/>
                </a:solidFill>
                <a:latin typeface="楷体_GB2312" pitchFamily="49" charset="-122"/>
              </a:rPr>
              <a:t>(</a:t>
            </a:r>
            <a:r>
              <a:rPr lang="zh-CN" altLang="en-US" smtClean="0">
                <a:solidFill>
                  <a:srgbClr val="A50021"/>
                </a:solidFill>
                <a:latin typeface="楷体_GB2312" pitchFamily="49" charset="-122"/>
              </a:rPr>
              <a:t>签名过程即解密过程</a:t>
            </a:r>
            <a:r>
              <a:rPr lang="en-US" altLang="zh-CN" smtClean="0">
                <a:solidFill>
                  <a:srgbClr val="A50021"/>
                </a:solidFill>
                <a:latin typeface="楷体_GB2312" pitchFamily="49" charset="-122"/>
              </a:rPr>
              <a:t>)</a:t>
            </a:r>
          </a:p>
          <a:p>
            <a:pPr marL="914400" lvl="1" indent="-457200" algn="just" eaLnBrk="1" hangingPunct="1"/>
            <a:r>
              <a:rPr lang="zh-CN" altLang="en-US" smtClean="0">
                <a:solidFill>
                  <a:srgbClr val="000099"/>
                </a:solidFill>
                <a:latin typeface="楷体_GB2312" pitchFamily="49" charset="-122"/>
              </a:rPr>
              <a:t>防范的要诀</a:t>
            </a:r>
          </a:p>
          <a:p>
            <a:pPr marL="1295400" lvl="2" indent="-381000" algn="just" eaLnBrk="1" hangingPunct="1"/>
            <a:r>
              <a:rPr lang="zh-CN" altLang="en-US" smtClean="0">
                <a:solidFill>
                  <a:srgbClr val="A50021"/>
                </a:solidFill>
                <a:latin typeface="楷体_GB2312" pitchFamily="49" charset="-122"/>
              </a:rPr>
              <a:t>不要对陌生的消息签名，签名之前用散列函数对消息进行摘要</a:t>
            </a:r>
          </a:p>
        </p:txBody>
      </p:sp>
    </p:spTree>
    <p:extLst>
      <p:ext uri="{BB962C8B-B14F-4D97-AF65-F5344CB8AC3E}">
        <p14:creationId xmlns:p14="http://schemas.microsoft.com/office/powerpoint/2010/main" val="15785937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zh-CN" altLang="en-US"/>
              <a:t>对</a:t>
            </a:r>
            <a:r>
              <a:rPr lang="en-US" altLang="zh-CN"/>
              <a:t>RSA</a:t>
            </a:r>
            <a:r>
              <a:rPr lang="zh-CN" altLang="en-US"/>
              <a:t>的选择密文攻击</a:t>
            </a:r>
          </a:p>
        </p:txBody>
      </p:sp>
      <p:sp>
        <p:nvSpPr>
          <p:cNvPr id="164867" name="Rectangle 3"/>
          <p:cNvSpPr>
            <a:spLocks noGrp="1" noChangeArrowheads="1"/>
          </p:cNvSpPr>
          <p:nvPr>
            <p:ph type="body" idx="1"/>
          </p:nvPr>
        </p:nvSpPr>
        <p:spPr>
          <a:xfrm>
            <a:off x="304800" y="1447800"/>
            <a:ext cx="3810000" cy="5105400"/>
          </a:xfrm>
        </p:spPr>
        <p:txBody>
          <a:bodyPr/>
          <a:lstStyle/>
          <a:p>
            <a:pPr>
              <a:lnSpc>
                <a:spcPct val="90000"/>
              </a:lnSpc>
            </a:pPr>
            <a:r>
              <a:rPr lang="zh-CN" altLang="en-US" sz="2400" dirty="0"/>
              <a:t>例</a:t>
            </a:r>
            <a:r>
              <a:rPr lang="en-US" altLang="zh-CN" sz="2400" dirty="0"/>
              <a:t>1</a:t>
            </a:r>
            <a:r>
              <a:rPr lang="zh-CN" altLang="en-US" sz="2400" dirty="0"/>
              <a:t>：</a:t>
            </a:r>
            <a:r>
              <a:rPr lang="en-US" altLang="zh-CN" sz="2400" dirty="0"/>
              <a:t>E</a:t>
            </a:r>
            <a:r>
              <a:rPr lang="zh-CN" altLang="en-US" sz="2400" dirty="0"/>
              <a:t>监听</a:t>
            </a:r>
            <a:r>
              <a:rPr lang="en-US" altLang="zh-CN" sz="2400" dirty="0"/>
              <a:t>A</a:t>
            </a:r>
            <a:r>
              <a:rPr lang="zh-CN" altLang="en-US" sz="2400" dirty="0"/>
              <a:t>的通信，收集由</a:t>
            </a:r>
            <a:r>
              <a:rPr lang="en-US" altLang="zh-CN" sz="2400" dirty="0"/>
              <a:t>A</a:t>
            </a:r>
            <a:r>
              <a:rPr lang="zh-CN" altLang="en-US" sz="2400" dirty="0"/>
              <a:t>的公开密钥加密的密文</a:t>
            </a:r>
            <a:r>
              <a:rPr lang="en-US" altLang="zh-CN" sz="2400" dirty="0"/>
              <a:t>c</a:t>
            </a:r>
            <a:r>
              <a:rPr lang="zh-CN" altLang="en-US" sz="2400" dirty="0"/>
              <a:t>，</a:t>
            </a:r>
            <a:r>
              <a:rPr lang="en-US" altLang="zh-CN" sz="2400" dirty="0"/>
              <a:t>E</a:t>
            </a:r>
            <a:r>
              <a:rPr lang="zh-CN" altLang="en-US" sz="2400" dirty="0"/>
              <a:t>想知道消息的明文</a:t>
            </a:r>
            <a:r>
              <a:rPr lang="en-US" altLang="zh-CN" sz="2400" dirty="0"/>
              <a:t>m,</a:t>
            </a:r>
            <a:r>
              <a:rPr lang="zh-CN" altLang="en-US" sz="2400" dirty="0"/>
              <a:t>使</a:t>
            </a:r>
          </a:p>
          <a:p>
            <a:pPr>
              <a:lnSpc>
                <a:spcPct val="90000"/>
              </a:lnSpc>
              <a:buFontTx/>
              <a:buNone/>
            </a:pPr>
            <a:r>
              <a:rPr lang="zh-CN" altLang="en-US" sz="2400" dirty="0"/>
              <a:t>            </a:t>
            </a:r>
            <a:r>
              <a:rPr lang="en-US" altLang="zh-CN" sz="2400" dirty="0"/>
              <a:t>m=</a:t>
            </a:r>
            <a:r>
              <a:rPr lang="en-US" altLang="zh-CN" sz="2400" dirty="0" err="1"/>
              <a:t>c</a:t>
            </a:r>
            <a:r>
              <a:rPr lang="en-US" altLang="zh-CN" sz="2400" baseline="30000" dirty="0" err="1"/>
              <a:t>d</a:t>
            </a:r>
            <a:r>
              <a:rPr lang="en-US" altLang="zh-CN" sz="2400" dirty="0"/>
              <a:t> mod n</a:t>
            </a:r>
          </a:p>
          <a:p>
            <a:pPr>
              <a:lnSpc>
                <a:spcPct val="90000"/>
              </a:lnSpc>
            </a:pPr>
            <a:r>
              <a:rPr lang="zh-CN" altLang="en-US" sz="2400" dirty="0"/>
              <a:t>他首先选择随机数</a:t>
            </a:r>
            <a:r>
              <a:rPr lang="en-US" altLang="zh-CN" sz="2400" dirty="0"/>
              <a:t>r,</a:t>
            </a:r>
            <a:r>
              <a:rPr lang="zh-CN" altLang="en-US" sz="2400" dirty="0"/>
              <a:t>使</a:t>
            </a:r>
            <a:r>
              <a:rPr lang="en-US" altLang="zh-CN" sz="2400" dirty="0"/>
              <a:t>r&lt;n. </a:t>
            </a:r>
            <a:r>
              <a:rPr lang="zh-CN" altLang="en-US" sz="2400" dirty="0"/>
              <a:t>然后用</a:t>
            </a:r>
            <a:r>
              <a:rPr lang="en-US" altLang="zh-CN" sz="2400" dirty="0"/>
              <a:t>A</a:t>
            </a:r>
            <a:r>
              <a:rPr lang="zh-CN" altLang="en-US" sz="2400" dirty="0"/>
              <a:t>的公开密钥</a:t>
            </a:r>
            <a:r>
              <a:rPr lang="en-US" altLang="zh-CN" sz="2400" dirty="0"/>
              <a:t>e</a:t>
            </a:r>
            <a:r>
              <a:rPr lang="zh-CN" altLang="en-US" sz="2400" dirty="0"/>
              <a:t>计算</a:t>
            </a:r>
          </a:p>
          <a:p>
            <a:pPr>
              <a:lnSpc>
                <a:spcPct val="90000"/>
              </a:lnSpc>
              <a:buFontTx/>
              <a:buNone/>
            </a:pPr>
            <a:r>
              <a:rPr lang="zh-CN" altLang="en-US" sz="2400" dirty="0"/>
              <a:t>           </a:t>
            </a:r>
            <a:r>
              <a:rPr lang="en-US" altLang="zh-CN" sz="2400" dirty="0"/>
              <a:t>x=r</a:t>
            </a:r>
            <a:r>
              <a:rPr lang="en-US" altLang="zh-CN" sz="2400" baseline="30000" dirty="0"/>
              <a:t>e</a:t>
            </a:r>
            <a:r>
              <a:rPr lang="en-US" altLang="zh-CN" sz="2400" dirty="0"/>
              <a:t> mod n</a:t>
            </a:r>
          </a:p>
          <a:p>
            <a:pPr>
              <a:lnSpc>
                <a:spcPct val="90000"/>
              </a:lnSpc>
              <a:buFontTx/>
              <a:buNone/>
            </a:pPr>
            <a:r>
              <a:rPr lang="en-US" altLang="zh-CN" sz="2400" dirty="0"/>
              <a:t>           y=</a:t>
            </a:r>
            <a:r>
              <a:rPr lang="en-US" altLang="zh-CN" sz="2400" dirty="0" err="1"/>
              <a:t>xc</a:t>
            </a:r>
            <a:r>
              <a:rPr lang="en-US" altLang="zh-CN" sz="2400" dirty="0"/>
              <a:t> mod n</a:t>
            </a:r>
          </a:p>
          <a:p>
            <a:pPr>
              <a:lnSpc>
                <a:spcPct val="90000"/>
              </a:lnSpc>
              <a:buFontTx/>
              <a:buNone/>
            </a:pPr>
            <a:r>
              <a:rPr lang="en-US" altLang="zh-CN" sz="2400" dirty="0"/>
              <a:t>           t=r</a:t>
            </a:r>
            <a:r>
              <a:rPr lang="en-US" altLang="zh-CN" sz="2400" baseline="30000" dirty="0"/>
              <a:t>-1 </a:t>
            </a:r>
            <a:r>
              <a:rPr lang="en-US" altLang="zh-CN" sz="2400" dirty="0"/>
              <a:t>mod n</a:t>
            </a:r>
          </a:p>
          <a:p>
            <a:pPr>
              <a:lnSpc>
                <a:spcPct val="90000"/>
              </a:lnSpc>
            </a:pPr>
            <a:r>
              <a:rPr lang="zh-CN" altLang="en-US" sz="2400" dirty="0"/>
              <a:t>如果</a:t>
            </a:r>
            <a:r>
              <a:rPr lang="en-US" altLang="zh-CN" sz="2400" dirty="0"/>
              <a:t>x=r</a:t>
            </a:r>
            <a:r>
              <a:rPr lang="en-US" altLang="zh-CN" sz="2400" baseline="30000" dirty="0"/>
              <a:t>e</a:t>
            </a:r>
            <a:r>
              <a:rPr lang="en-US" altLang="zh-CN" sz="2400" dirty="0"/>
              <a:t> mod n</a:t>
            </a:r>
            <a:r>
              <a:rPr lang="zh-CN" altLang="en-US" sz="2400" dirty="0"/>
              <a:t>，则</a:t>
            </a:r>
          </a:p>
          <a:p>
            <a:pPr>
              <a:lnSpc>
                <a:spcPct val="90000"/>
              </a:lnSpc>
              <a:buFontTx/>
              <a:buNone/>
            </a:pPr>
            <a:r>
              <a:rPr lang="zh-CN" altLang="en-US" sz="2400" dirty="0"/>
              <a:t>           </a:t>
            </a:r>
            <a:r>
              <a:rPr lang="en-US" altLang="zh-CN" sz="2400" dirty="0"/>
              <a:t>r=</a:t>
            </a:r>
            <a:r>
              <a:rPr lang="en-US" altLang="zh-CN" sz="2400" dirty="0" err="1"/>
              <a:t>x</a:t>
            </a:r>
            <a:r>
              <a:rPr lang="en-US" altLang="zh-CN" sz="2400" baseline="30000" dirty="0" err="1"/>
              <a:t>d</a:t>
            </a:r>
            <a:r>
              <a:rPr lang="en-US" altLang="zh-CN" sz="2400" dirty="0"/>
              <a:t> mod n</a:t>
            </a:r>
          </a:p>
        </p:txBody>
      </p:sp>
      <p:sp>
        <p:nvSpPr>
          <p:cNvPr id="164868" name="Text Box 4"/>
          <p:cNvSpPr txBox="1">
            <a:spLocks noChangeArrowheads="1"/>
          </p:cNvSpPr>
          <p:nvPr/>
        </p:nvSpPr>
        <p:spPr bwMode="auto">
          <a:xfrm>
            <a:off x="4419600" y="1447800"/>
            <a:ext cx="4419600" cy="3600986"/>
          </a:xfrm>
          <a:prstGeom prst="rect">
            <a:avLst/>
          </a:prstGeom>
          <a:noFill/>
          <a:ln w="9525">
            <a:noFill/>
            <a:miter lim="800000"/>
            <a:headEnd/>
            <a:tailEnd/>
          </a:ln>
          <a:effectLst/>
        </p:spPr>
        <p:txBody>
          <a:bodyPr>
            <a:spAutoFit/>
          </a:bodyPr>
          <a:lstStyle/>
          <a:p>
            <a:pPr>
              <a:spcBef>
                <a:spcPct val="50000"/>
              </a:spcBef>
            </a:pPr>
            <a:r>
              <a:rPr lang="zh-CN" altLang="en-US" sz="2400" b="1" dirty="0">
                <a:solidFill>
                  <a:srgbClr val="000066"/>
                </a:solidFill>
              </a:rPr>
              <a:t>现在</a:t>
            </a:r>
            <a:r>
              <a:rPr lang="en-US" altLang="zh-CN" sz="2400" b="1" dirty="0">
                <a:solidFill>
                  <a:srgbClr val="000066"/>
                </a:solidFill>
              </a:rPr>
              <a:t>E</a:t>
            </a:r>
            <a:r>
              <a:rPr lang="zh-CN" altLang="en-US" sz="2400" b="1" dirty="0">
                <a:solidFill>
                  <a:srgbClr val="000066"/>
                </a:solidFill>
              </a:rPr>
              <a:t>让</a:t>
            </a:r>
            <a:r>
              <a:rPr lang="en-US" altLang="zh-CN" sz="2400" b="1" dirty="0">
                <a:solidFill>
                  <a:srgbClr val="000066"/>
                </a:solidFill>
              </a:rPr>
              <a:t>A</a:t>
            </a:r>
            <a:r>
              <a:rPr lang="zh-CN" altLang="en-US" sz="2400" b="1" dirty="0">
                <a:solidFill>
                  <a:srgbClr val="000066"/>
                </a:solidFill>
              </a:rPr>
              <a:t>对</a:t>
            </a:r>
            <a:r>
              <a:rPr lang="en-US" altLang="zh-CN" sz="2400" b="1" dirty="0">
                <a:solidFill>
                  <a:srgbClr val="000066"/>
                </a:solidFill>
              </a:rPr>
              <a:t>y</a:t>
            </a:r>
            <a:r>
              <a:rPr lang="zh-CN" altLang="en-US" sz="2400" b="1" dirty="0">
                <a:solidFill>
                  <a:srgbClr val="000066"/>
                </a:solidFill>
              </a:rPr>
              <a:t>签名，即解密</a:t>
            </a:r>
            <a:r>
              <a:rPr lang="en-US" altLang="zh-CN" sz="2400" b="1" dirty="0">
                <a:solidFill>
                  <a:srgbClr val="000066"/>
                </a:solidFill>
              </a:rPr>
              <a:t>y, A</a:t>
            </a:r>
            <a:r>
              <a:rPr lang="zh-CN" altLang="en-US" sz="2400" b="1" dirty="0">
                <a:solidFill>
                  <a:srgbClr val="000066"/>
                </a:solidFill>
              </a:rPr>
              <a:t>向</a:t>
            </a:r>
            <a:r>
              <a:rPr lang="en-US" altLang="zh-CN" sz="2400" b="1" dirty="0">
                <a:solidFill>
                  <a:srgbClr val="000066"/>
                </a:solidFill>
              </a:rPr>
              <a:t>E</a:t>
            </a:r>
            <a:r>
              <a:rPr lang="zh-CN" altLang="en-US" sz="2400" b="1" dirty="0">
                <a:solidFill>
                  <a:srgbClr val="000066"/>
                </a:solidFill>
              </a:rPr>
              <a:t>发送</a:t>
            </a:r>
            <a:r>
              <a:rPr lang="en-US" altLang="zh-CN" sz="2400" b="1" dirty="0">
                <a:solidFill>
                  <a:srgbClr val="000066"/>
                </a:solidFill>
              </a:rPr>
              <a:t>u=y</a:t>
            </a:r>
            <a:r>
              <a:rPr lang="en-US" altLang="zh-CN" sz="2400" b="1" baseline="30000" dirty="0">
                <a:solidFill>
                  <a:srgbClr val="000066"/>
                </a:solidFill>
              </a:rPr>
              <a:t>d</a:t>
            </a:r>
            <a:r>
              <a:rPr lang="en-US" altLang="zh-CN" sz="2400" b="1" dirty="0">
                <a:solidFill>
                  <a:srgbClr val="000066"/>
                </a:solidFill>
              </a:rPr>
              <a:t> mod n</a:t>
            </a:r>
          </a:p>
          <a:p>
            <a:pPr>
              <a:spcBef>
                <a:spcPct val="50000"/>
              </a:spcBef>
            </a:pPr>
            <a:r>
              <a:rPr lang="zh-CN" altLang="en-US" sz="2400" b="1" dirty="0">
                <a:solidFill>
                  <a:srgbClr val="000066"/>
                </a:solidFill>
              </a:rPr>
              <a:t>而</a:t>
            </a:r>
            <a:r>
              <a:rPr lang="en-US" altLang="zh-CN" sz="2400" b="1" dirty="0">
                <a:solidFill>
                  <a:srgbClr val="000066"/>
                </a:solidFill>
              </a:rPr>
              <a:t>E</a:t>
            </a:r>
            <a:r>
              <a:rPr lang="zh-CN" altLang="en-US" sz="2400" b="1" dirty="0">
                <a:solidFill>
                  <a:srgbClr val="000066"/>
                </a:solidFill>
              </a:rPr>
              <a:t>计算</a:t>
            </a:r>
          </a:p>
          <a:p>
            <a:pPr>
              <a:spcBef>
                <a:spcPct val="50000"/>
              </a:spcBef>
            </a:pPr>
            <a:r>
              <a:rPr lang="zh-CN" altLang="en-US" sz="2400" b="1" dirty="0">
                <a:solidFill>
                  <a:srgbClr val="000066"/>
                </a:solidFill>
              </a:rPr>
              <a:t> </a:t>
            </a:r>
            <a:r>
              <a:rPr lang="en-US" altLang="zh-CN" sz="2400" b="1" dirty="0" err="1">
                <a:solidFill>
                  <a:srgbClr val="000066"/>
                </a:solidFill>
              </a:rPr>
              <a:t>tu</a:t>
            </a:r>
            <a:r>
              <a:rPr lang="en-US" altLang="zh-CN" sz="2400" b="1" dirty="0">
                <a:solidFill>
                  <a:srgbClr val="000066"/>
                </a:solidFill>
              </a:rPr>
              <a:t> mod n=r</a:t>
            </a:r>
            <a:r>
              <a:rPr lang="en-US" altLang="zh-CN" sz="2400" b="1" baseline="30000" dirty="0">
                <a:solidFill>
                  <a:srgbClr val="000066"/>
                </a:solidFill>
              </a:rPr>
              <a:t>-1</a:t>
            </a:r>
            <a:r>
              <a:rPr lang="en-US" altLang="zh-CN" sz="2400" b="1" dirty="0">
                <a:solidFill>
                  <a:srgbClr val="000066"/>
                </a:solidFill>
              </a:rPr>
              <a:t>y</a:t>
            </a:r>
            <a:r>
              <a:rPr lang="en-US" altLang="zh-CN" sz="2400" b="1" baseline="30000" dirty="0">
                <a:solidFill>
                  <a:srgbClr val="000066"/>
                </a:solidFill>
              </a:rPr>
              <a:t>d </a:t>
            </a:r>
            <a:r>
              <a:rPr lang="en-US" altLang="zh-CN" sz="2400" b="1" dirty="0">
                <a:solidFill>
                  <a:srgbClr val="000066"/>
                </a:solidFill>
              </a:rPr>
              <a:t>mod n</a:t>
            </a:r>
          </a:p>
          <a:p>
            <a:pPr>
              <a:spcBef>
                <a:spcPct val="50000"/>
              </a:spcBef>
            </a:pPr>
            <a:r>
              <a:rPr lang="en-US" altLang="zh-CN" sz="2400" b="1" dirty="0">
                <a:solidFill>
                  <a:srgbClr val="000066"/>
                </a:solidFill>
              </a:rPr>
              <a:t>=r</a:t>
            </a:r>
            <a:r>
              <a:rPr lang="en-US" altLang="zh-CN" sz="2400" b="1" baseline="30000" dirty="0">
                <a:solidFill>
                  <a:srgbClr val="000066"/>
                </a:solidFill>
              </a:rPr>
              <a:t>-1</a:t>
            </a:r>
            <a:r>
              <a:rPr lang="en-US" altLang="zh-CN" sz="2400" b="1" dirty="0">
                <a:solidFill>
                  <a:srgbClr val="000066"/>
                </a:solidFill>
              </a:rPr>
              <a:t>x</a:t>
            </a:r>
            <a:r>
              <a:rPr lang="en-US" altLang="zh-CN" sz="2400" b="1" baseline="30000" dirty="0">
                <a:solidFill>
                  <a:srgbClr val="000066"/>
                </a:solidFill>
              </a:rPr>
              <a:t>d</a:t>
            </a:r>
            <a:r>
              <a:rPr lang="en-US" altLang="zh-CN" sz="2400" b="1" dirty="0">
                <a:solidFill>
                  <a:srgbClr val="000066"/>
                </a:solidFill>
              </a:rPr>
              <a:t>c</a:t>
            </a:r>
            <a:r>
              <a:rPr lang="en-US" altLang="zh-CN" sz="2400" b="1" baseline="30000" dirty="0">
                <a:solidFill>
                  <a:srgbClr val="000066"/>
                </a:solidFill>
              </a:rPr>
              <a:t>d </a:t>
            </a:r>
            <a:r>
              <a:rPr lang="en-US" altLang="zh-CN" sz="2400" b="1" dirty="0">
                <a:solidFill>
                  <a:srgbClr val="000066"/>
                </a:solidFill>
              </a:rPr>
              <a:t>mod n</a:t>
            </a:r>
          </a:p>
          <a:p>
            <a:pPr>
              <a:spcBef>
                <a:spcPct val="50000"/>
              </a:spcBef>
            </a:pPr>
            <a:r>
              <a:rPr lang="en-US" altLang="zh-CN" sz="2400" b="1" dirty="0">
                <a:solidFill>
                  <a:srgbClr val="000066"/>
                </a:solidFill>
              </a:rPr>
              <a:t>=</a:t>
            </a:r>
            <a:r>
              <a:rPr lang="en-US" altLang="zh-CN" sz="2400" b="1" dirty="0" err="1">
                <a:solidFill>
                  <a:srgbClr val="000066"/>
                </a:solidFill>
              </a:rPr>
              <a:t>c</a:t>
            </a:r>
            <a:r>
              <a:rPr lang="en-US" altLang="zh-CN" sz="2400" b="1" baseline="30000" dirty="0" err="1">
                <a:solidFill>
                  <a:srgbClr val="000066"/>
                </a:solidFill>
              </a:rPr>
              <a:t>d</a:t>
            </a:r>
            <a:r>
              <a:rPr lang="en-US" altLang="zh-CN" sz="2400" b="1" baseline="30000" dirty="0">
                <a:solidFill>
                  <a:srgbClr val="000066"/>
                </a:solidFill>
              </a:rPr>
              <a:t> </a:t>
            </a:r>
            <a:r>
              <a:rPr lang="en-US" altLang="zh-CN" sz="2400" b="1" dirty="0">
                <a:solidFill>
                  <a:srgbClr val="000066"/>
                </a:solidFill>
              </a:rPr>
              <a:t>mod n</a:t>
            </a:r>
          </a:p>
          <a:p>
            <a:pPr>
              <a:spcBef>
                <a:spcPct val="50000"/>
              </a:spcBef>
            </a:pPr>
            <a:r>
              <a:rPr lang="en-US" altLang="zh-CN" sz="2400" b="1" dirty="0">
                <a:solidFill>
                  <a:srgbClr val="000066"/>
                </a:solidFill>
              </a:rPr>
              <a:t>=m</a:t>
            </a:r>
          </a:p>
        </p:txBody>
      </p:sp>
    </p:spTree>
    <p:extLst>
      <p:ext uri="{BB962C8B-B14F-4D97-AF65-F5344CB8AC3E}">
        <p14:creationId xmlns:p14="http://schemas.microsoft.com/office/powerpoint/2010/main" val="187795551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a:t>对</a:t>
            </a:r>
            <a:r>
              <a:rPr lang="en-US" altLang="zh-CN"/>
              <a:t>RSA</a:t>
            </a:r>
            <a:r>
              <a:rPr lang="zh-CN" altLang="en-US"/>
              <a:t>的选择密文攻击</a:t>
            </a:r>
          </a:p>
        </p:txBody>
      </p:sp>
      <p:sp>
        <p:nvSpPr>
          <p:cNvPr id="166915" name="Rectangle 3"/>
          <p:cNvSpPr>
            <a:spLocks noGrp="1" noChangeArrowheads="1"/>
          </p:cNvSpPr>
          <p:nvPr>
            <p:ph type="body" idx="1"/>
          </p:nvPr>
        </p:nvSpPr>
        <p:spPr/>
        <p:txBody>
          <a:bodyPr/>
          <a:lstStyle/>
          <a:p>
            <a:r>
              <a:rPr lang="zh-CN" altLang="en-US" dirty="0"/>
              <a:t>例</a:t>
            </a:r>
            <a:r>
              <a:rPr lang="en-US" altLang="zh-CN" dirty="0"/>
              <a:t>2</a:t>
            </a:r>
            <a:r>
              <a:rPr lang="zh-CN" altLang="en-US" dirty="0"/>
              <a:t>： </a:t>
            </a:r>
            <a:r>
              <a:rPr lang="en-US" altLang="zh-CN" dirty="0"/>
              <a:t>E </a:t>
            </a:r>
            <a:r>
              <a:rPr lang="zh-CN" altLang="en-US" dirty="0"/>
              <a:t>让</a:t>
            </a:r>
            <a:r>
              <a:rPr lang="en-US" altLang="zh-CN" dirty="0"/>
              <a:t>A</a:t>
            </a:r>
            <a:r>
              <a:rPr lang="zh-CN" altLang="en-US" dirty="0"/>
              <a:t>对</a:t>
            </a:r>
            <a:r>
              <a:rPr lang="en-US" altLang="zh-CN" dirty="0"/>
              <a:t>m</a:t>
            </a:r>
            <a:r>
              <a:rPr lang="en-US" altLang="zh-CN" baseline="-25000" dirty="0"/>
              <a:t>3</a:t>
            </a:r>
            <a:r>
              <a:rPr lang="zh-CN" altLang="en-US" dirty="0"/>
              <a:t>签名。他产生两个消息</a:t>
            </a:r>
            <a:r>
              <a:rPr lang="en-US" altLang="zh-CN" dirty="0"/>
              <a:t>m</a:t>
            </a:r>
            <a:r>
              <a:rPr lang="en-US" altLang="zh-CN" baseline="-25000" dirty="0"/>
              <a:t>1</a:t>
            </a:r>
            <a:r>
              <a:rPr lang="zh-CN" altLang="en-US" dirty="0"/>
              <a:t>和</a:t>
            </a:r>
            <a:r>
              <a:rPr lang="en-US" altLang="zh-CN" dirty="0"/>
              <a:t>m</a:t>
            </a:r>
            <a:r>
              <a:rPr lang="en-US" altLang="zh-CN" baseline="-25000" dirty="0"/>
              <a:t>2</a:t>
            </a:r>
            <a:r>
              <a:rPr lang="zh-CN" altLang="en-US" dirty="0"/>
              <a:t>，满足</a:t>
            </a:r>
          </a:p>
          <a:p>
            <a:pPr>
              <a:buFontTx/>
              <a:buNone/>
            </a:pPr>
            <a:r>
              <a:rPr lang="zh-CN" altLang="en-US" dirty="0"/>
              <a:t>                    </a:t>
            </a:r>
            <a:r>
              <a:rPr lang="en-US" altLang="zh-CN" dirty="0"/>
              <a:t>m</a:t>
            </a:r>
            <a:r>
              <a:rPr lang="en-US" altLang="zh-CN" baseline="-25000" dirty="0"/>
              <a:t>3</a:t>
            </a:r>
            <a:r>
              <a:rPr lang="en-US" altLang="zh-CN" dirty="0"/>
              <a:t>=m</a:t>
            </a:r>
            <a:r>
              <a:rPr lang="en-US" altLang="zh-CN" baseline="-25000" dirty="0"/>
              <a:t>1</a:t>
            </a:r>
            <a:r>
              <a:rPr lang="en-US" altLang="zh-CN" dirty="0"/>
              <a:t>m</a:t>
            </a:r>
            <a:r>
              <a:rPr lang="en-US" altLang="zh-CN" baseline="-25000" dirty="0"/>
              <a:t>2</a:t>
            </a:r>
            <a:r>
              <a:rPr lang="en-US" altLang="zh-CN" dirty="0"/>
              <a:t>(mod n)</a:t>
            </a:r>
          </a:p>
          <a:p>
            <a:r>
              <a:rPr lang="zh-CN" altLang="en-US" dirty="0"/>
              <a:t>如果</a:t>
            </a:r>
            <a:r>
              <a:rPr lang="en-US" altLang="zh-CN" dirty="0"/>
              <a:t>E</a:t>
            </a:r>
            <a:r>
              <a:rPr lang="zh-CN" altLang="en-US" dirty="0"/>
              <a:t>能让</a:t>
            </a:r>
            <a:r>
              <a:rPr lang="en-US" altLang="zh-CN" dirty="0"/>
              <a:t>A</a:t>
            </a:r>
            <a:r>
              <a:rPr lang="zh-CN" altLang="en-US" dirty="0"/>
              <a:t>分别对</a:t>
            </a:r>
            <a:r>
              <a:rPr lang="en-US" altLang="zh-CN" dirty="0"/>
              <a:t>m</a:t>
            </a:r>
            <a:r>
              <a:rPr lang="en-US" altLang="zh-CN" baseline="-25000" dirty="0"/>
              <a:t>1</a:t>
            </a:r>
            <a:r>
              <a:rPr lang="zh-CN" altLang="en-US" dirty="0"/>
              <a:t>和</a:t>
            </a:r>
            <a:r>
              <a:rPr lang="en-US" altLang="zh-CN" dirty="0"/>
              <a:t>m</a:t>
            </a:r>
            <a:r>
              <a:rPr lang="en-US" altLang="zh-CN" baseline="-25000" dirty="0"/>
              <a:t>2</a:t>
            </a:r>
            <a:r>
              <a:rPr lang="zh-CN" altLang="en-US" dirty="0"/>
              <a:t>签名，则可以计算</a:t>
            </a:r>
            <a:r>
              <a:rPr lang="en-US" altLang="zh-CN" dirty="0"/>
              <a:t>m</a:t>
            </a:r>
            <a:r>
              <a:rPr lang="en-US" altLang="zh-CN" baseline="-25000" dirty="0"/>
              <a:t>3</a:t>
            </a:r>
            <a:r>
              <a:rPr lang="zh-CN" altLang="en-US" dirty="0"/>
              <a:t>：</a:t>
            </a:r>
          </a:p>
          <a:p>
            <a:pPr>
              <a:buFontTx/>
              <a:buNone/>
            </a:pPr>
            <a:r>
              <a:rPr lang="zh-CN" altLang="en-US" dirty="0"/>
              <a:t>                 </a:t>
            </a:r>
            <a:r>
              <a:rPr lang="en-US" altLang="zh-CN" dirty="0"/>
              <a:t>m</a:t>
            </a:r>
            <a:r>
              <a:rPr lang="en-US" altLang="zh-CN" baseline="-25000" dirty="0"/>
              <a:t>3</a:t>
            </a:r>
            <a:r>
              <a:rPr lang="en-US" altLang="zh-CN" baseline="30000" dirty="0"/>
              <a:t>d</a:t>
            </a:r>
            <a:r>
              <a:rPr lang="en-US" altLang="zh-CN" dirty="0"/>
              <a:t>=(m</a:t>
            </a:r>
            <a:r>
              <a:rPr lang="en-US" altLang="zh-CN" baseline="-25000" dirty="0"/>
              <a:t>1</a:t>
            </a:r>
            <a:r>
              <a:rPr lang="en-US" altLang="zh-CN" baseline="30000" dirty="0"/>
              <a:t>d</a:t>
            </a:r>
            <a:r>
              <a:rPr lang="en-US" altLang="zh-CN" dirty="0"/>
              <a:t> mod n)( m</a:t>
            </a:r>
            <a:r>
              <a:rPr lang="en-US" altLang="zh-CN" baseline="-25000" dirty="0"/>
              <a:t>2</a:t>
            </a:r>
            <a:r>
              <a:rPr lang="en-US" altLang="zh-CN" baseline="30000" dirty="0"/>
              <a:t>d</a:t>
            </a:r>
            <a:r>
              <a:rPr lang="en-US" altLang="zh-CN" dirty="0"/>
              <a:t> mod n)</a:t>
            </a:r>
          </a:p>
        </p:txBody>
      </p:sp>
      <p:sp>
        <p:nvSpPr>
          <p:cNvPr id="166916" name="Text Box 4"/>
          <p:cNvSpPr txBox="1">
            <a:spLocks noChangeArrowheads="1"/>
          </p:cNvSpPr>
          <p:nvPr/>
        </p:nvSpPr>
        <p:spPr bwMode="auto">
          <a:xfrm>
            <a:off x="609600" y="5257800"/>
            <a:ext cx="7239000" cy="830997"/>
          </a:xfrm>
          <a:prstGeom prst="rect">
            <a:avLst/>
          </a:prstGeom>
          <a:noFill/>
          <a:ln w="9525">
            <a:noFill/>
            <a:miter lim="800000"/>
            <a:headEnd/>
            <a:tailEnd/>
          </a:ln>
          <a:effectLst/>
        </p:spPr>
        <p:txBody>
          <a:bodyPr>
            <a:spAutoFit/>
          </a:bodyPr>
          <a:lstStyle/>
          <a:p>
            <a:pPr>
              <a:spcBef>
                <a:spcPct val="50000"/>
              </a:spcBef>
            </a:pPr>
            <a:r>
              <a:rPr lang="zh-CN" altLang="en-US" sz="2400" b="1" dirty="0">
                <a:solidFill>
                  <a:srgbClr val="FF0000"/>
                </a:solidFill>
              </a:rPr>
              <a:t>注意：不要用</a:t>
            </a:r>
            <a:r>
              <a:rPr lang="en-US" altLang="zh-CN" sz="2400" b="1" dirty="0">
                <a:solidFill>
                  <a:srgbClr val="FF0000"/>
                </a:solidFill>
              </a:rPr>
              <a:t>RSA</a:t>
            </a:r>
            <a:r>
              <a:rPr lang="zh-CN" altLang="en-US" sz="2400" b="1" dirty="0">
                <a:solidFill>
                  <a:srgbClr val="FF0000"/>
                </a:solidFill>
              </a:rPr>
              <a:t>对陌生人的随机文件签名，签名前先使用一个散列函数</a:t>
            </a:r>
          </a:p>
        </p:txBody>
      </p:sp>
    </p:spTree>
    <p:extLst>
      <p:ext uri="{BB962C8B-B14F-4D97-AF65-F5344CB8AC3E}">
        <p14:creationId xmlns:p14="http://schemas.microsoft.com/office/powerpoint/2010/main" val="370133796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zh-CN" altLang="en-US"/>
              <a:t>对</a:t>
            </a:r>
            <a:r>
              <a:rPr lang="en-US" altLang="zh-CN"/>
              <a:t>RSA</a:t>
            </a:r>
            <a:r>
              <a:rPr lang="zh-CN" altLang="en-US"/>
              <a:t>的公共模攻击</a:t>
            </a:r>
          </a:p>
        </p:txBody>
      </p:sp>
      <p:sp>
        <p:nvSpPr>
          <p:cNvPr id="167939" name="Rectangle 3"/>
          <p:cNvSpPr>
            <a:spLocks noGrp="1" noChangeArrowheads="1"/>
          </p:cNvSpPr>
          <p:nvPr>
            <p:ph type="body" idx="1"/>
          </p:nvPr>
        </p:nvSpPr>
        <p:spPr>
          <a:xfrm>
            <a:off x="457200" y="1524000"/>
            <a:ext cx="3886200" cy="4343400"/>
          </a:xfrm>
        </p:spPr>
        <p:txBody>
          <a:bodyPr/>
          <a:lstStyle/>
          <a:p>
            <a:pPr>
              <a:lnSpc>
                <a:spcPct val="90000"/>
              </a:lnSpc>
            </a:pPr>
            <a:r>
              <a:rPr lang="zh-CN" altLang="en-US" sz="2400"/>
              <a:t>一种可能的</a:t>
            </a:r>
            <a:r>
              <a:rPr lang="en-US" altLang="zh-CN" sz="2400"/>
              <a:t>RSA</a:t>
            </a:r>
            <a:r>
              <a:rPr lang="zh-CN" altLang="en-US" sz="2400"/>
              <a:t>实现方法是给每个人相同的</a:t>
            </a:r>
            <a:r>
              <a:rPr lang="en-US" altLang="zh-CN" sz="2400"/>
              <a:t>n,</a:t>
            </a:r>
            <a:r>
              <a:rPr lang="zh-CN" altLang="en-US" sz="2400"/>
              <a:t>但指数</a:t>
            </a:r>
            <a:r>
              <a:rPr lang="en-US" altLang="zh-CN" sz="2400"/>
              <a:t>d</a:t>
            </a:r>
            <a:r>
              <a:rPr lang="zh-CN" altLang="en-US" sz="2400"/>
              <a:t>和</a:t>
            </a:r>
            <a:r>
              <a:rPr lang="en-US" altLang="zh-CN" sz="2400"/>
              <a:t>e</a:t>
            </a:r>
            <a:r>
              <a:rPr lang="zh-CN" altLang="en-US" sz="2400"/>
              <a:t>不同。</a:t>
            </a:r>
          </a:p>
          <a:p>
            <a:pPr>
              <a:lnSpc>
                <a:spcPct val="90000"/>
              </a:lnSpc>
            </a:pPr>
            <a:r>
              <a:rPr lang="zh-CN" altLang="en-US" sz="2400"/>
              <a:t>问题：如果相同的消息曾用两个不同的指数加密，而这两个指数是互素的，则明文可以不用任何一个解密密钥来恢复。</a:t>
            </a:r>
          </a:p>
          <a:p>
            <a:pPr>
              <a:lnSpc>
                <a:spcPct val="90000"/>
              </a:lnSpc>
            </a:pPr>
            <a:r>
              <a:rPr lang="zh-CN" altLang="en-US" sz="2400"/>
              <a:t>令</a:t>
            </a:r>
            <a:r>
              <a:rPr lang="en-US" altLang="zh-CN" sz="2400"/>
              <a:t>m</a:t>
            </a:r>
            <a:r>
              <a:rPr lang="zh-CN" altLang="en-US" sz="2400"/>
              <a:t>为明文消息，两个加密密钥为</a:t>
            </a:r>
            <a:r>
              <a:rPr lang="en-US" altLang="zh-CN" sz="2400"/>
              <a:t>e1</a:t>
            </a:r>
            <a:r>
              <a:rPr lang="zh-CN" altLang="en-US" sz="2400"/>
              <a:t>，</a:t>
            </a:r>
            <a:r>
              <a:rPr lang="en-US" altLang="zh-CN" sz="2400"/>
              <a:t>e2,</a:t>
            </a:r>
            <a:r>
              <a:rPr lang="zh-CN" altLang="en-US" sz="2400"/>
              <a:t>两个密文消息为</a:t>
            </a:r>
            <a:r>
              <a:rPr lang="en-US" altLang="zh-CN" sz="2400"/>
              <a:t>c1,c2</a:t>
            </a:r>
          </a:p>
        </p:txBody>
      </p:sp>
      <p:sp>
        <p:nvSpPr>
          <p:cNvPr id="167941" name="Text Box 5"/>
          <p:cNvSpPr txBox="1">
            <a:spLocks noChangeArrowheads="1"/>
          </p:cNvSpPr>
          <p:nvPr/>
        </p:nvSpPr>
        <p:spPr bwMode="auto">
          <a:xfrm>
            <a:off x="4876800" y="1447800"/>
            <a:ext cx="3733800" cy="4339650"/>
          </a:xfrm>
          <a:prstGeom prst="rect">
            <a:avLst/>
          </a:prstGeom>
          <a:noFill/>
          <a:ln w="9525">
            <a:noFill/>
            <a:miter lim="800000"/>
            <a:headEnd/>
            <a:tailEnd/>
          </a:ln>
          <a:effectLst/>
        </p:spPr>
        <p:txBody>
          <a:bodyPr>
            <a:spAutoFit/>
          </a:bodyPr>
          <a:lstStyle/>
          <a:p>
            <a:pPr>
              <a:spcBef>
                <a:spcPct val="50000"/>
              </a:spcBef>
            </a:pPr>
            <a:r>
              <a:rPr lang="en-US" altLang="zh-CN" sz="2400" b="1" dirty="0">
                <a:solidFill>
                  <a:srgbClr val="000066"/>
                </a:solidFill>
              </a:rPr>
              <a:t>c1=m</a:t>
            </a:r>
            <a:r>
              <a:rPr lang="en-US" altLang="zh-CN" sz="2400" b="1" baseline="30000" dirty="0">
                <a:solidFill>
                  <a:srgbClr val="000066"/>
                </a:solidFill>
              </a:rPr>
              <a:t>e1</a:t>
            </a:r>
            <a:r>
              <a:rPr lang="en-US" altLang="zh-CN" sz="2400" b="1" dirty="0">
                <a:solidFill>
                  <a:srgbClr val="000066"/>
                </a:solidFill>
              </a:rPr>
              <a:t> mod n</a:t>
            </a:r>
          </a:p>
          <a:p>
            <a:pPr>
              <a:spcBef>
                <a:spcPct val="50000"/>
              </a:spcBef>
            </a:pPr>
            <a:r>
              <a:rPr lang="en-US" altLang="zh-CN" sz="2400" b="1" dirty="0">
                <a:solidFill>
                  <a:srgbClr val="000066"/>
                </a:solidFill>
              </a:rPr>
              <a:t>c2=m</a:t>
            </a:r>
            <a:r>
              <a:rPr lang="en-US" altLang="zh-CN" sz="2400" b="1" baseline="30000" dirty="0">
                <a:solidFill>
                  <a:srgbClr val="000066"/>
                </a:solidFill>
              </a:rPr>
              <a:t>e2</a:t>
            </a:r>
            <a:r>
              <a:rPr lang="en-US" altLang="zh-CN" sz="2400" b="1" dirty="0">
                <a:solidFill>
                  <a:srgbClr val="000066"/>
                </a:solidFill>
              </a:rPr>
              <a:t> mod n</a:t>
            </a:r>
          </a:p>
          <a:p>
            <a:pPr>
              <a:spcBef>
                <a:spcPct val="50000"/>
              </a:spcBef>
            </a:pPr>
            <a:r>
              <a:rPr lang="zh-CN" altLang="en-US" sz="2400" b="1" dirty="0">
                <a:solidFill>
                  <a:srgbClr val="000066"/>
                </a:solidFill>
              </a:rPr>
              <a:t>由于</a:t>
            </a:r>
            <a:r>
              <a:rPr lang="en-US" altLang="zh-CN" sz="2400" b="1" dirty="0">
                <a:solidFill>
                  <a:srgbClr val="000066"/>
                </a:solidFill>
              </a:rPr>
              <a:t>e1</a:t>
            </a:r>
            <a:r>
              <a:rPr lang="zh-CN" altLang="en-US" sz="2400" b="1" dirty="0">
                <a:solidFill>
                  <a:srgbClr val="000066"/>
                </a:solidFill>
              </a:rPr>
              <a:t>和</a:t>
            </a:r>
            <a:r>
              <a:rPr lang="en-US" altLang="zh-CN" sz="2400" b="1" dirty="0">
                <a:solidFill>
                  <a:srgbClr val="000066"/>
                </a:solidFill>
              </a:rPr>
              <a:t>e2</a:t>
            </a:r>
            <a:r>
              <a:rPr lang="zh-CN" altLang="en-US" sz="2400" b="1" dirty="0">
                <a:solidFill>
                  <a:srgbClr val="000066"/>
                </a:solidFill>
              </a:rPr>
              <a:t>互素，所以可以用扩展的</a:t>
            </a:r>
            <a:r>
              <a:rPr lang="en-US" altLang="zh-CN" sz="2400" b="1" dirty="0">
                <a:solidFill>
                  <a:srgbClr val="000066"/>
                </a:solidFill>
              </a:rPr>
              <a:t>Euclid</a:t>
            </a:r>
            <a:r>
              <a:rPr lang="zh-CN" altLang="en-US" sz="2400" b="1" dirty="0">
                <a:solidFill>
                  <a:srgbClr val="000066"/>
                </a:solidFill>
              </a:rPr>
              <a:t>算法找到</a:t>
            </a:r>
            <a:r>
              <a:rPr lang="en-US" altLang="zh-CN" sz="2400" b="1" dirty="0" err="1">
                <a:solidFill>
                  <a:srgbClr val="000066"/>
                </a:solidFill>
              </a:rPr>
              <a:t>r,s</a:t>
            </a:r>
            <a:r>
              <a:rPr lang="zh-CN" altLang="en-US" sz="2400" b="1" dirty="0">
                <a:solidFill>
                  <a:srgbClr val="000066"/>
                </a:solidFill>
              </a:rPr>
              <a:t>使</a:t>
            </a:r>
          </a:p>
          <a:p>
            <a:pPr>
              <a:spcBef>
                <a:spcPct val="50000"/>
              </a:spcBef>
            </a:pPr>
            <a:r>
              <a:rPr lang="en-US" altLang="zh-CN" sz="2400" b="1" dirty="0">
                <a:solidFill>
                  <a:srgbClr val="000066"/>
                </a:solidFill>
              </a:rPr>
              <a:t>re1+se2=1,</a:t>
            </a:r>
          </a:p>
          <a:p>
            <a:pPr>
              <a:spcBef>
                <a:spcPct val="50000"/>
              </a:spcBef>
            </a:pPr>
            <a:r>
              <a:rPr lang="zh-CN" altLang="en-US" sz="2400" b="1" dirty="0">
                <a:solidFill>
                  <a:srgbClr val="000066"/>
                </a:solidFill>
              </a:rPr>
              <a:t>假设</a:t>
            </a:r>
            <a:r>
              <a:rPr lang="en-US" altLang="zh-CN" sz="2400" b="1" dirty="0">
                <a:solidFill>
                  <a:srgbClr val="000066"/>
                </a:solidFill>
              </a:rPr>
              <a:t>r</a:t>
            </a:r>
            <a:r>
              <a:rPr lang="zh-CN" altLang="en-US" sz="2400" b="1" dirty="0">
                <a:solidFill>
                  <a:srgbClr val="000066"/>
                </a:solidFill>
              </a:rPr>
              <a:t>是负数，可以用扩展的</a:t>
            </a:r>
            <a:r>
              <a:rPr lang="en-US" altLang="zh-CN" sz="2400" b="1" dirty="0">
                <a:solidFill>
                  <a:srgbClr val="000066"/>
                </a:solidFill>
              </a:rPr>
              <a:t>Euclid</a:t>
            </a:r>
            <a:r>
              <a:rPr lang="zh-CN" altLang="en-US" sz="2400" b="1" dirty="0">
                <a:solidFill>
                  <a:srgbClr val="000066"/>
                </a:solidFill>
              </a:rPr>
              <a:t>算法计算</a:t>
            </a:r>
            <a:r>
              <a:rPr lang="en-US" altLang="zh-CN" sz="2400" b="1" dirty="0">
                <a:solidFill>
                  <a:srgbClr val="000066"/>
                </a:solidFill>
              </a:rPr>
              <a:t>c1</a:t>
            </a:r>
            <a:r>
              <a:rPr lang="en-US" altLang="zh-CN" sz="2400" b="1" baseline="30000" dirty="0">
                <a:solidFill>
                  <a:srgbClr val="000066"/>
                </a:solidFill>
              </a:rPr>
              <a:t>-1</a:t>
            </a:r>
            <a:r>
              <a:rPr lang="en-US" altLang="zh-CN" sz="2400" b="1" dirty="0">
                <a:solidFill>
                  <a:srgbClr val="000066"/>
                </a:solidFill>
              </a:rPr>
              <a:t>,</a:t>
            </a:r>
            <a:r>
              <a:rPr lang="zh-CN" altLang="en-US" sz="2400" b="1" dirty="0">
                <a:solidFill>
                  <a:srgbClr val="000066"/>
                </a:solidFill>
              </a:rPr>
              <a:t>而</a:t>
            </a:r>
          </a:p>
          <a:p>
            <a:pPr>
              <a:spcBef>
                <a:spcPct val="50000"/>
              </a:spcBef>
            </a:pPr>
            <a:r>
              <a:rPr lang="en-US" altLang="zh-CN" sz="2400" b="1" dirty="0">
                <a:solidFill>
                  <a:srgbClr val="000066"/>
                </a:solidFill>
              </a:rPr>
              <a:t>(c1</a:t>
            </a:r>
            <a:r>
              <a:rPr lang="en-US" altLang="zh-CN" sz="2400" b="1" baseline="30000" dirty="0">
                <a:solidFill>
                  <a:srgbClr val="000066"/>
                </a:solidFill>
              </a:rPr>
              <a:t>-1</a:t>
            </a:r>
            <a:r>
              <a:rPr lang="en-US" altLang="zh-CN" sz="2400" b="1" dirty="0">
                <a:solidFill>
                  <a:srgbClr val="000066"/>
                </a:solidFill>
              </a:rPr>
              <a:t>)</a:t>
            </a:r>
            <a:r>
              <a:rPr lang="en-US" altLang="zh-CN" sz="2400" b="1" baseline="30000" dirty="0">
                <a:solidFill>
                  <a:srgbClr val="000066"/>
                </a:solidFill>
              </a:rPr>
              <a:t>-r</a:t>
            </a:r>
            <a:r>
              <a:rPr lang="en-US" altLang="zh-CN" sz="2400" b="1" dirty="0">
                <a:solidFill>
                  <a:srgbClr val="000066"/>
                </a:solidFill>
              </a:rPr>
              <a:t>*c2</a:t>
            </a:r>
            <a:r>
              <a:rPr lang="en-US" altLang="zh-CN" sz="2400" b="1" baseline="30000" dirty="0">
                <a:solidFill>
                  <a:srgbClr val="000066"/>
                </a:solidFill>
              </a:rPr>
              <a:t>s</a:t>
            </a:r>
            <a:r>
              <a:rPr lang="en-US" altLang="zh-CN" sz="2400" b="1" dirty="0">
                <a:solidFill>
                  <a:srgbClr val="000066"/>
                </a:solidFill>
              </a:rPr>
              <a:t>= m mod n</a:t>
            </a:r>
          </a:p>
        </p:txBody>
      </p:sp>
      <p:sp>
        <p:nvSpPr>
          <p:cNvPr id="167942" name="Text Box 6"/>
          <p:cNvSpPr txBox="1">
            <a:spLocks noChangeArrowheads="1"/>
          </p:cNvSpPr>
          <p:nvPr/>
        </p:nvSpPr>
        <p:spPr bwMode="auto">
          <a:xfrm>
            <a:off x="914400" y="6096000"/>
            <a:ext cx="6629400" cy="457200"/>
          </a:xfrm>
          <a:prstGeom prst="rect">
            <a:avLst/>
          </a:prstGeom>
          <a:noFill/>
          <a:ln w="9525">
            <a:noFill/>
            <a:miter lim="800000"/>
            <a:headEnd/>
            <a:tailEnd/>
          </a:ln>
          <a:effectLst/>
        </p:spPr>
        <p:txBody>
          <a:bodyPr>
            <a:spAutoFit/>
          </a:bodyPr>
          <a:lstStyle/>
          <a:p>
            <a:pPr>
              <a:spcBef>
                <a:spcPct val="50000"/>
              </a:spcBef>
            </a:pPr>
            <a:r>
              <a:rPr lang="zh-CN" altLang="en-US" sz="2400" b="1" dirty="0">
                <a:solidFill>
                  <a:srgbClr val="FF0000"/>
                </a:solidFill>
              </a:rPr>
              <a:t>注意</a:t>
            </a:r>
            <a:r>
              <a:rPr lang="en-US" altLang="zh-CN" sz="2400" b="1" dirty="0">
                <a:solidFill>
                  <a:srgbClr val="FF0000"/>
                </a:solidFill>
              </a:rPr>
              <a:t>:</a:t>
            </a:r>
            <a:r>
              <a:rPr lang="zh-CN" altLang="en-US" sz="2400" b="1" dirty="0">
                <a:solidFill>
                  <a:srgbClr val="FF0000"/>
                </a:solidFill>
              </a:rPr>
              <a:t>不要让一群用户共享一个模</a:t>
            </a:r>
            <a:r>
              <a:rPr lang="en-US" altLang="zh-CN" sz="2400" b="1" dirty="0">
                <a:solidFill>
                  <a:srgbClr val="FF0000"/>
                </a:solidFill>
              </a:rPr>
              <a:t>n</a:t>
            </a:r>
          </a:p>
        </p:txBody>
      </p:sp>
    </p:spTree>
    <p:extLst>
      <p:ext uri="{BB962C8B-B14F-4D97-AF65-F5344CB8AC3E}">
        <p14:creationId xmlns:p14="http://schemas.microsoft.com/office/powerpoint/2010/main" val="2266836066"/>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4"/>
          <p:cNvSpPr>
            <a:spLocks noGrp="1" noChangeArrowheads="1"/>
          </p:cNvSpPr>
          <p:nvPr>
            <p:ph type="body" idx="1"/>
          </p:nvPr>
        </p:nvSpPr>
        <p:spPr/>
        <p:txBody>
          <a:bodyPr/>
          <a:lstStyle/>
          <a:p>
            <a:pPr>
              <a:buFontTx/>
              <a:buNone/>
            </a:pPr>
            <a:r>
              <a:rPr lang="en-US" altLang="zh-CN"/>
              <a:t> </a:t>
            </a:r>
          </a:p>
        </p:txBody>
      </p:sp>
      <p:sp>
        <p:nvSpPr>
          <p:cNvPr id="168965" name="Rectangle 5"/>
          <p:cNvSpPr>
            <a:spLocks noGrp="1" noChangeArrowheads="1"/>
          </p:cNvSpPr>
          <p:nvPr>
            <p:ph type="title"/>
          </p:nvPr>
        </p:nvSpPr>
        <p:spPr/>
        <p:txBody>
          <a:bodyPr/>
          <a:lstStyle/>
          <a:p>
            <a:r>
              <a:rPr lang="en-US" altLang="zh-CN"/>
              <a:t> </a:t>
            </a:r>
          </a:p>
        </p:txBody>
      </p:sp>
      <p:sp>
        <p:nvSpPr>
          <p:cNvPr id="168966" name="Rectangle 6"/>
          <p:cNvSpPr>
            <a:spLocks noChangeArrowheads="1"/>
          </p:cNvSpPr>
          <p:nvPr/>
        </p:nvSpPr>
        <p:spPr bwMode="auto">
          <a:xfrm>
            <a:off x="685800" y="304800"/>
            <a:ext cx="7772400" cy="1143000"/>
          </a:xfrm>
          <a:prstGeom prst="rect">
            <a:avLst/>
          </a:prstGeom>
          <a:noFill/>
          <a:ln w="9525">
            <a:noFill/>
            <a:miter lim="800000"/>
            <a:headEnd/>
            <a:tailEnd/>
          </a:ln>
          <a:effectLst/>
        </p:spPr>
        <p:txBody>
          <a:bodyPr anchor="ctr"/>
          <a:lstStyle/>
          <a:p>
            <a:pPr algn="ctr"/>
            <a:r>
              <a:rPr lang="zh-CN" altLang="en-US" sz="4800" b="1">
                <a:solidFill>
                  <a:srgbClr val="000066"/>
                </a:solidFill>
                <a:ea typeface="华文新魏" pitchFamily="2" charset="-122"/>
              </a:rPr>
              <a:t>对</a:t>
            </a:r>
            <a:r>
              <a:rPr lang="en-US" altLang="zh-CN" sz="4800" b="1">
                <a:solidFill>
                  <a:srgbClr val="000066"/>
                </a:solidFill>
                <a:ea typeface="华文新魏" pitchFamily="2" charset="-122"/>
              </a:rPr>
              <a:t>RSA</a:t>
            </a:r>
            <a:r>
              <a:rPr lang="zh-CN" altLang="en-US" sz="4800" b="1">
                <a:solidFill>
                  <a:srgbClr val="000066"/>
                </a:solidFill>
                <a:ea typeface="华文新魏" pitchFamily="2" charset="-122"/>
              </a:rPr>
              <a:t>的小加密指数攻击</a:t>
            </a:r>
          </a:p>
        </p:txBody>
      </p:sp>
      <p:sp>
        <p:nvSpPr>
          <p:cNvPr id="168967" name="Rectangle 7"/>
          <p:cNvSpPr>
            <a:spLocks noChangeArrowheads="1"/>
          </p:cNvSpPr>
          <p:nvPr/>
        </p:nvSpPr>
        <p:spPr bwMode="auto">
          <a:xfrm>
            <a:off x="428596" y="1428736"/>
            <a:ext cx="8429684" cy="4800600"/>
          </a:xfrm>
          <a:prstGeom prst="rect">
            <a:avLst/>
          </a:prstGeom>
          <a:noFill/>
          <a:ln w="9525">
            <a:noFill/>
            <a:miter lim="800000"/>
            <a:headEnd/>
            <a:tailEnd/>
          </a:ln>
          <a:effectLst/>
        </p:spPr>
        <p:txBody>
          <a:bodyPr/>
          <a:lstStyle/>
          <a:p>
            <a:pPr marL="342900" indent="-342900">
              <a:spcBef>
                <a:spcPct val="20000"/>
              </a:spcBef>
              <a:buClr>
                <a:schemeClr val="accent1"/>
              </a:buClr>
              <a:buSzPct val="50000"/>
              <a:buFont typeface="Wingdings 2"/>
              <a:buChar char=""/>
            </a:pPr>
            <a:r>
              <a:rPr lang="zh-CN" altLang="en-US" sz="2800" dirty="0"/>
              <a:t>如果使用一个较小的</a:t>
            </a:r>
            <a:r>
              <a:rPr lang="en-US" altLang="zh-CN" sz="2800" dirty="0"/>
              <a:t>e</a:t>
            </a:r>
            <a:r>
              <a:rPr lang="zh-CN" altLang="en-US" sz="2800" dirty="0"/>
              <a:t>值，则进行</a:t>
            </a:r>
            <a:r>
              <a:rPr lang="en-US" altLang="zh-CN" sz="2800" dirty="0"/>
              <a:t>RSA</a:t>
            </a:r>
            <a:r>
              <a:rPr lang="zh-CN" altLang="en-US" sz="2800" dirty="0"/>
              <a:t>签名和加密会很快，但也不安全。</a:t>
            </a:r>
          </a:p>
          <a:p>
            <a:pPr marL="342900" indent="-342900">
              <a:spcBef>
                <a:spcPct val="20000"/>
              </a:spcBef>
              <a:buClr>
                <a:schemeClr val="accent1"/>
              </a:buClr>
              <a:buSzPct val="50000"/>
              <a:buFont typeface="Wingdings 2"/>
              <a:buChar char=""/>
            </a:pPr>
            <a:r>
              <a:rPr lang="zh-CN" altLang="en-US" sz="2800" dirty="0"/>
              <a:t>如果用相同</a:t>
            </a:r>
            <a:r>
              <a:rPr lang="en-US" altLang="zh-CN" sz="2800" dirty="0"/>
              <a:t>e</a:t>
            </a:r>
            <a:r>
              <a:rPr lang="zh-CN" altLang="en-US" sz="2800" dirty="0"/>
              <a:t>值的不同公开密钥加密</a:t>
            </a:r>
            <a:r>
              <a:rPr lang="en-US" altLang="zh-CN" sz="2800" dirty="0"/>
              <a:t>e(e+1)/2</a:t>
            </a:r>
            <a:r>
              <a:rPr lang="zh-CN" altLang="en-US" sz="2800" dirty="0"/>
              <a:t>个线性相关的消息，则系统是可破的。如果有少于这些的消息或消息不相关，则无问题。</a:t>
            </a:r>
          </a:p>
          <a:p>
            <a:pPr marL="342900" indent="-342900">
              <a:spcBef>
                <a:spcPct val="20000"/>
              </a:spcBef>
              <a:buClr>
                <a:schemeClr val="accent1"/>
              </a:buClr>
              <a:buSzPct val="50000"/>
              <a:buFont typeface="Wingdings 2"/>
              <a:buChar char=""/>
            </a:pPr>
            <a:r>
              <a:rPr lang="zh-CN" altLang="en-US" sz="2800" dirty="0"/>
              <a:t>比如：消息为</a:t>
            </a:r>
            <a:r>
              <a:rPr lang="en-US" altLang="zh-CN" sz="2800" dirty="0"/>
              <a:t>m</a:t>
            </a:r>
            <a:r>
              <a:rPr lang="en-US" altLang="zh-CN" sz="2800" baseline="-25000" dirty="0"/>
              <a:t>j</a:t>
            </a:r>
            <a:r>
              <a:rPr lang="en-US" altLang="zh-CN" sz="2800" dirty="0"/>
              <a:t>,</a:t>
            </a:r>
            <a:r>
              <a:rPr lang="zh-CN" altLang="en-US" sz="2800" dirty="0"/>
              <a:t>使用同样的指数</a:t>
            </a:r>
            <a:r>
              <a:rPr lang="en-US" altLang="zh-CN" sz="2800" dirty="0"/>
              <a:t>e, </a:t>
            </a:r>
            <a:r>
              <a:rPr lang="zh-CN" altLang="en-US" sz="2800" dirty="0"/>
              <a:t>模数分别为</a:t>
            </a:r>
            <a:r>
              <a:rPr lang="en-US" altLang="zh-CN" sz="2800" dirty="0"/>
              <a:t>q</a:t>
            </a:r>
            <a:r>
              <a:rPr lang="en-US" altLang="zh-CN" sz="2800" baseline="-25000" dirty="0"/>
              <a:t>1</a:t>
            </a:r>
            <a:r>
              <a:rPr lang="en-US" altLang="zh-CN" sz="2800" dirty="0"/>
              <a:t>,q</a:t>
            </a:r>
            <a:r>
              <a:rPr lang="en-US" altLang="zh-CN" sz="2800" baseline="-25000" dirty="0"/>
              <a:t>2</a:t>
            </a:r>
            <a:r>
              <a:rPr lang="en-US" altLang="zh-CN" sz="2800" dirty="0"/>
              <a:t>,…q</a:t>
            </a:r>
            <a:r>
              <a:rPr lang="en-US" altLang="zh-CN" sz="2800" baseline="-25000" dirty="0"/>
              <a:t>s</a:t>
            </a:r>
            <a:r>
              <a:rPr lang="zh-CN" altLang="en-US" sz="2800" dirty="0"/>
              <a:t>（两两互素）</a:t>
            </a:r>
            <a:r>
              <a:rPr lang="en-US" altLang="zh-CN" sz="2800" dirty="0"/>
              <a:t>,</a:t>
            </a:r>
            <a:r>
              <a:rPr lang="zh-CN" altLang="en-US" sz="2800" dirty="0"/>
              <a:t>则密文为</a:t>
            </a:r>
            <a:r>
              <a:rPr lang="en-US" altLang="zh-CN" sz="2800" dirty="0"/>
              <a:t>m</a:t>
            </a:r>
            <a:r>
              <a:rPr lang="en-US" altLang="zh-CN" sz="2800" baseline="-25000" dirty="0"/>
              <a:t>j</a:t>
            </a:r>
            <a:r>
              <a:rPr lang="en-US" altLang="zh-CN" sz="2800" baseline="30000" dirty="0"/>
              <a:t>e</a:t>
            </a:r>
            <a:r>
              <a:rPr lang="en-US" altLang="zh-CN" sz="2800" dirty="0"/>
              <a:t>mod q</a:t>
            </a:r>
            <a:r>
              <a:rPr lang="en-US" altLang="zh-CN" sz="2800" baseline="-25000" dirty="0"/>
              <a:t>1</a:t>
            </a:r>
            <a:r>
              <a:rPr lang="zh-CN" altLang="en-US" sz="2800" dirty="0"/>
              <a:t>， </a:t>
            </a:r>
            <a:r>
              <a:rPr lang="en-US" altLang="zh-CN" sz="2800" dirty="0" smtClean="0"/>
              <a:t>m</a:t>
            </a:r>
            <a:r>
              <a:rPr lang="en-US" altLang="zh-CN" sz="2800" baseline="-25000" dirty="0" smtClean="0"/>
              <a:t>j</a:t>
            </a:r>
            <a:r>
              <a:rPr lang="en-US" altLang="zh-CN" sz="2800" baseline="30000" dirty="0" smtClean="0"/>
              <a:t>e</a:t>
            </a:r>
            <a:r>
              <a:rPr lang="en-US" altLang="zh-CN" sz="2800" dirty="0" smtClean="0"/>
              <a:t>mod q</a:t>
            </a:r>
            <a:r>
              <a:rPr lang="en-US" altLang="zh-CN" sz="2800" baseline="-25000" dirty="0" smtClean="0"/>
              <a:t>2 </a:t>
            </a:r>
            <a:r>
              <a:rPr lang="zh-CN" altLang="en-US" sz="2800" dirty="0" smtClean="0"/>
              <a:t>，</a:t>
            </a:r>
            <a:r>
              <a:rPr lang="en-US" altLang="zh-CN" sz="2800" dirty="0"/>
              <a:t>… </a:t>
            </a:r>
            <a:r>
              <a:rPr lang="en-US" altLang="zh-CN" sz="2800" dirty="0" smtClean="0"/>
              <a:t>m</a:t>
            </a:r>
            <a:r>
              <a:rPr lang="en-US" altLang="zh-CN" sz="2800" baseline="-25000" dirty="0" smtClean="0"/>
              <a:t>j</a:t>
            </a:r>
            <a:r>
              <a:rPr lang="en-US" altLang="zh-CN" sz="2800" baseline="30000" dirty="0" smtClean="0"/>
              <a:t>e</a:t>
            </a:r>
            <a:r>
              <a:rPr lang="en-US" altLang="zh-CN" sz="2800" dirty="0" smtClean="0"/>
              <a:t>mod q</a:t>
            </a:r>
            <a:r>
              <a:rPr lang="en-US" altLang="zh-CN" sz="2800" baseline="-25000" dirty="0" smtClean="0"/>
              <a:t>s </a:t>
            </a:r>
            <a:r>
              <a:rPr lang="zh-CN" altLang="en-US" sz="2800" dirty="0" smtClean="0"/>
              <a:t>，</a:t>
            </a:r>
            <a:r>
              <a:rPr lang="zh-CN" altLang="en-US" sz="2800" dirty="0"/>
              <a:t>根据中国剩余定理，</a:t>
            </a:r>
            <a:r>
              <a:rPr lang="en-US" altLang="zh-CN" sz="2800" dirty="0"/>
              <a:t>m'= </a:t>
            </a:r>
            <a:r>
              <a:rPr lang="en-US" altLang="zh-CN" sz="2800" dirty="0" smtClean="0"/>
              <a:t>m</a:t>
            </a:r>
            <a:r>
              <a:rPr lang="en-US" altLang="zh-CN" sz="2800" baseline="-25000" dirty="0" smtClean="0"/>
              <a:t>j</a:t>
            </a:r>
            <a:r>
              <a:rPr lang="en-US" altLang="zh-CN" sz="2800" baseline="30000" dirty="0" smtClean="0"/>
              <a:t>e</a:t>
            </a:r>
            <a:r>
              <a:rPr lang="en-US" altLang="zh-CN" sz="2800" dirty="0" smtClean="0"/>
              <a:t>mod q</a:t>
            </a:r>
            <a:r>
              <a:rPr lang="en-US" altLang="zh-CN" sz="2800" baseline="-25000" dirty="0" smtClean="0"/>
              <a:t>1 </a:t>
            </a:r>
            <a:r>
              <a:rPr lang="en-US" altLang="zh-CN" sz="2800" dirty="0" smtClean="0"/>
              <a:t>q</a:t>
            </a:r>
            <a:r>
              <a:rPr lang="en-US" altLang="zh-CN" sz="2800" baseline="-25000" dirty="0" smtClean="0"/>
              <a:t>2</a:t>
            </a:r>
            <a:r>
              <a:rPr lang="en-US" altLang="zh-CN" sz="2800" dirty="0"/>
              <a:t>… q</a:t>
            </a:r>
            <a:r>
              <a:rPr lang="en-US" altLang="zh-CN" sz="2800" baseline="-25000" dirty="0"/>
              <a:t>s</a:t>
            </a:r>
            <a:r>
              <a:rPr lang="en-US" altLang="zh-CN" sz="2800" dirty="0"/>
              <a:t>.</a:t>
            </a:r>
            <a:r>
              <a:rPr lang="zh-CN" altLang="en-US" sz="2800" dirty="0"/>
              <a:t>可以计算出来，对于较小的</a:t>
            </a:r>
            <a:r>
              <a:rPr lang="en-US" altLang="zh-CN" sz="2800" dirty="0"/>
              <a:t>e</a:t>
            </a:r>
            <a:r>
              <a:rPr lang="zh-CN" altLang="en-US" sz="2800" dirty="0"/>
              <a:t>，可以解出</a:t>
            </a:r>
            <a:r>
              <a:rPr lang="en-US" altLang="zh-CN" sz="2800" dirty="0"/>
              <a:t>m</a:t>
            </a:r>
            <a:r>
              <a:rPr lang="en-US" altLang="zh-CN" sz="2800" baseline="-25000" dirty="0"/>
              <a:t>j</a:t>
            </a:r>
            <a:r>
              <a:rPr lang="zh-CN" altLang="en-US" sz="2800" dirty="0"/>
              <a:t>。</a:t>
            </a:r>
          </a:p>
          <a:p>
            <a:pPr marL="342900" indent="-342900">
              <a:spcBef>
                <a:spcPct val="20000"/>
              </a:spcBef>
              <a:buClr>
                <a:schemeClr val="accent1"/>
              </a:buClr>
              <a:buSzPct val="50000"/>
              <a:buFont typeface="Wingdings 2"/>
              <a:buChar char=""/>
            </a:pPr>
            <a:r>
              <a:rPr lang="zh-CN" altLang="en-US" sz="2800" dirty="0"/>
              <a:t>解决办法：加密前将消息与随机值混合，并保证</a:t>
            </a:r>
            <a:r>
              <a:rPr lang="en-US" altLang="zh-CN" sz="2800" dirty="0"/>
              <a:t>m</a:t>
            </a:r>
            <a:r>
              <a:rPr lang="zh-CN" altLang="en-US" sz="2800" dirty="0"/>
              <a:t>与</a:t>
            </a:r>
            <a:r>
              <a:rPr lang="en-US" altLang="zh-CN" sz="2800" dirty="0"/>
              <a:t>n</a:t>
            </a:r>
            <a:r>
              <a:rPr lang="zh-CN" altLang="en-US" sz="2800" dirty="0"/>
              <a:t>有相同的长度。</a:t>
            </a:r>
          </a:p>
        </p:txBody>
      </p:sp>
    </p:spTree>
    <p:extLst>
      <p:ext uri="{BB962C8B-B14F-4D97-AF65-F5344CB8AC3E}">
        <p14:creationId xmlns:p14="http://schemas.microsoft.com/office/powerpoint/2010/main" val="425363842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zh-CN" altLang="en-US"/>
              <a:t>对</a:t>
            </a:r>
            <a:r>
              <a:rPr lang="en-US" altLang="zh-CN"/>
              <a:t>RSA</a:t>
            </a:r>
            <a:r>
              <a:rPr lang="zh-CN" altLang="en-US"/>
              <a:t>的小解密指数攻击</a:t>
            </a:r>
          </a:p>
        </p:txBody>
      </p:sp>
      <p:sp>
        <p:nvSpPr>
          <p:cNvPr id="169987" name="Rectangle 3"/>
          <p:cNvSpPr>
            <a:spLocks noGrp="1" noChangeArrowheads="1"/>
          </p:cNvSpPr>
          <p:nvPr>
            <p:ph type="body" idx="1"/>
          </p:nvPr>
        </p:nvSpPr>
        <p:spPr/>
        <p:txBody>
          <a:bodyPr/>
          <a:lstStyle/>
          <a:p>
            <a:r>
              <a:rPr lang="zh-CN" altLang="en-US" dirty="0"/>
              <a:t>使用较小的</a:t>
            </a:r>
            <a:r>
              <a:rPr lang="en-US" altLang="zh-CN" dirty="0"/>
              <a:t>d</a:t>
            </a:r>
            <a:r>
              <a:rPr lang="zh-CN" altLang="en-US" dirty="0"/>
              <a:t>会产生穷尽解密攻击的可能</a:t>
            </a:r>
          </a:p>
          <a:p>
            <a:r>
              <a:rPr lang="zh-CN" altLang="en-US" dirty="0"/>
              <a:t>当</a:t>
            </a:r>
            <a:r>
              <a:rPr lang="en-US" altLang="zh-CN" dirty="0"/>
              <a:t>d</a:t>
            </a:r>
            <a:r>
              <a:rPr lang="zh-CN" altLang="en-US" dirty="0"/>
              <a:t>为</a:t>
            </a:r>
            <a:r>
              <a:rPr lang="en-US" altLang="zh-CN" dirty="0"/>
              <a:t>n</a:t>
            </a:r>
            <a:r>
              <a:rPr lang="zh-CN" altLang="en-US" dirty="0"/>
              <a:t>的</a:t>
            </a:r>
            <a:r>
              <a:rPr lang="en-US" altLang="zh-CN" dirty="0"/>
              <a:t>1/4</a:t>
            </a:r>
            <a:r>
              <a:rPr lang="zh-CN" altLang="en-US" dirty="0"/>
              <a:t>长度时，而</a:t>
            </a:r>
            <a:r>
              <a:rPr lang="en-US" altLang="zh-CN" dirty="0"/>
              <a:t>e</a:t>
            </a:r>
            <a:r>
              <a:rPr lang="zh-CN" altLang="en-US" dirty="0"/>
              <a:t>小于</a:t>
            </a:r>
            <a:r>
              <a:rPr lang="en-US" altLang="zh-CN" dirty="0"/>
              <a:t>n</a:t>
            </a:r>
            <a:r>
              <a:rPr lang="zh-CN" altLang="en-US" dirty="0"/>
              <a:t>时，可以恢复</a:t>
            </a:r>
            <a:r>
              <a:rPr lang="en-US" altLang="zh-CN" dirty="0"/>
              <a:t>d</a:t>
            </a:r>
            <a:r>
              <a:rPr lang="zh-CN" altLang="en-US" dirty="0"/>
              <a:t>，当</a:t>
            </a:r>
            <a:r>
              <a:rPr lang="en-US" altLang="zh-CN" dirty="0" err="1"/>
              <a:t>e,d</a:t>
            </a:r>
            <a:r>
              <a:rPr lang="zh-CN" altLang="en-US" dirty="0"/>
              <a:t>是随机选择的时，这种情况很少发生，当</a:t>
            </a:r>
            <a:r>
              <a:rPr lang="en-US" altLang="zh-CN" dirty="0"/>
              <a:t>e</a:t>
            </a:r>
            <a:r>
              <a:rPr lang="zh-CN" altLang="en-US" dirty="0"/>
              <a:t>很小时不会发生。</a:t>
            </a:r>
          </a:p>
          <a:p>
            <a:endParaRPr lang="zh-CN" altLang="en-US" dirty="0"/>
          </a:p>
          <a:p>
            <a:r>
              <a:rPr lang="zh-CN" altLang="en-US" dirty="0"/>
              <a:t>注意：应选择一个大的</a:t>
            </a:r>
            <a:r>
              <a:rPr lang="en-US" altLang="zh-CN" dirty="0"/>
              <a:t>d</a:t>
            </a:r>
            <a:r>
              <a:rPr lang="zh-CN" altLang="en-US" dirty="0"/>
              <a:t>值</a:t>
            </a:r>
          </a:p>
        </p:txBody>
      </p:sp>
    </p:spTree>
    <p:extLst>
      <p:ext uri="{BB962C8B-B14F-4D97-AF65-F5344CB8AC3E}">
        <p14:creationId xmlns:p14="http://schemas.microsoft.com/office/powerpoint/2010/main" val="382103149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smtClean="0"/>
              <a:t>RSA</a:t>
            </a:r>
            <a:r>
              <a:rPr lang="zh-CN" altLang="en-US" smtClean="0"/>
              <a:t>算法的分析</a:t>
            </a:r>
          </a:p>
        </p:txBody>
      </p:sp>
      <p:sp>
        <p:nvSpPr>
          <p:cNvPr id="51203" name="Rectangle 3"/>
          <p:cNvSpPr>
            <a:spLocks noGrp="1" noChangeArrowheads="1"/>
          </p:cNvSpPr>
          <p:nvPr>
            <p:ph type="body" idx="1"/>
          </p:nvPr>
        </p:nvSpPr>
        <p:spPr>
          <a:xfrm>
            <a:off x="533400" y="1676400"/>
            <a:ext cx="7696200" cy="3200400"/>
          </a:xfrm>
        </p:spPr>
        <p:txBody>
          <a:bodyPr/>
          <a:lstStyle/>
          <a:p>
            <a:pPr marL="533400" indent="-533400" eaLnBrk="1" hangingPunct="1">
              <a:lnSpc>
                <a:spcPct val="90000"/>
              </a:lnSpc>
            </a:pPr>
            <a:r>
              <a:rPr lang="en-US" altLang="zh-CN" smtClean="0">
                <a:latin typeface="楷体_GB2312" pitchFamily="49" charset="-122"/>
              </a:rPr>
              <a:t>RSA</a:t>
            </a:r>
            <a:r>
              <a:rPr lang="zh-CN" altLang="en-US" smtClean="0">
                <a:latin typeface="楷体_GB2312" pitchFamily="49" charset="-122"/>
              </a:rPr>
              <a:t>算法的缺点</a:t>
            </a:r>
          </a:p>
          <a:p>
            <a:pPr marL="914400" lvl="1" indent="-457200" eaLnBrk="1" hangingPunct="1">
              <a:lnSpc>
                <a:spcPct val="90000"/>
              </a:lnSpc>
            </a:pPr>
            <a:r>
              <a:rPr lang="zh-CN" altLang="en-US" smtClean="0">
                <a:solidFill>
                  <a:srgbClr val="000099"/>
                </a:solidFill>
                <a:latin typeface="楷体_GB2312" pitchFamily="49" charset="-122"/>
              </a:rPr>
              <a:t>速度慢是</a:t>
            </a:r>
            <a:r>
              <a:rPr lang="en-US" altLang="zh-CN" smtClean="0">
                <a:solidFill>
                  <a:srgbClr val="000099"/>
                </a:solidFill>
                <a:latin typeface="楷体_GB2312" pitchFamily="49" charset="-122"/>
              </a:rPr>
              <a:t>RSA</a:t>
            </a:r>
            <a:r>
              <a:rPr lang="zh-CN" altLang="en-US" smtClean="0">
                <a:solidFill>
                  <a:srgbClr val="000099"/>
                </a:solidFill>
                <a:latin typeface="楷体_GB2312" pitchFamily="49" charset="-122"/>
              </a:rPr>
              <a:t>算法的主要缺点</a:t>
            </a:r>
          </a:p>
          <a:p>
            <a:pPr marL="1295400" lvl="2" indent="-381000" algn="just" eaLnBrk="1" hangingPunct="1">
              <a:lnSpc>
                <a:spcPct val="90000"/>
              </a:lnSpc>
            </a:pPr>
            <a:r>
              <a:rPr lang="zh-CN" altLang="en-US" smtClean="0">
                <a:solidFill>
                  <a:srgbClr val="A50021"/>
                </a:solidFill>
                <a:latin typeface="楷体_GB2312" pitchFamily="49" charset="-122"/>
              </a:rPr>
              <a:t>硬件实现比</a:t>
            </a:r>
            <a:r>
              <a:rPr lang="en-US" altLang="zh-CN" smtClean="0">
                <a:solidFill>
                  <a:srgbClr val="A50021"/>
                </a:solidFill>
                <a:latin typeface="楷体_GB2312" pitchFamily="49" charset="-122"/>
              </a:rPr>
              <a:t>DES</a:t>
            </a:r>
            <a:r>
              <a:rPr lang="zh-CN" altLang="en-US" smtClean="0">
                <a:solidFill>
                  <a:srgbClr val="A50021"/>
                </a:solidFill>
                <a:latin typeface="楷体_GB2312" pitchFamily="49" charset="-122"/>
              </a:rPr>
              <a:t>慢</a:t>
            </a:r>
            <a:r>
              <a:rPr lang="en-US" altLang="zh-CN" smtClean="0">
                <a:solidFill>
                  <a:srgbClr val="A50021"/>
                </a:solidFill>
                <a:latin typeface="楷体_GB2312" pitchFamily="49" charset="-122"/>
              </a:rPr>
              <a:t>1000</a:t>
            </a:r>
            <a:r>
              <a:rPr lang="zh-CN" altLang="en-US" smtClean="0">
                <a:solidFill>
                  <a:srgbClr val="A50021"/>
                </a:solidFill>
                <a:latin typeface="楷体_GB2312" pitchFamily="49" charset="-122"/>
              </a:rPr>
              <a:t>倍</a:t>
            </a:r>
          </a:p>
          <a:p>
            <a:pPr marL="1295400" lvl="2" indent="-381000" algn="just" eaLnBrk="1" hangingPunct="1">
              <a:lnSpc>
                <a:spcPct val="90000"/>
              </a:lnSpc>
            </a:pPr>
            <a:r>
              <a:rPr lang="zh-CN" altLang="en-US" smtClean="0">
                <a:solidFill>
                  <a:srgbClr val="A50021"/>
                </a:solidFill>
                <a:latin typeface="楷体_GB2312" pitchFamily="49" charset="-122"/>
              </a:rPr>
              <a:t>软件实现比</a:t>
            </a:r>
            <a:r>
              <a:rPr lang="en-US" altLang="zh-CN" smtClean="0">
                <a:solidFill>
                  <a:srgbClr val="A50021"/>
                </a:solidFill>
                <a:latin typeface="楷体_GB2312" pitchFamily="49" charset="-122"/>
              </a:rPr>
              <a:t>DES</a:t>
            </a:r>
            <a:r>
              <a:rPr lang="zh-CN" altLang="en-US" smtClean="0">
                <a:solidFill>
                  <a:srgbClr val="A50021"/>
                </a:solidFill>
                <a:latin typeface="楷体_GB2312" pitchFamily="49" charset="-122"/>
              </a:rPr>
              <a:t>慢</a:t>
            </a:r>
            <a:r>
              <a:rPr lang="en-US" altLang="zh-CN" smtClean="0">
                <a:solidFill>
                  <a:srgbClr val="A50021"/>
                </a:solidFill>
                <a:latin typeface="楷体_GB2312" pitchFamily="49" charset="-122"/>
              </a:rPr>
              <a:t>100</a:t>
            </a:r>
            <a:r>
              <a:rPr lang="zh-CN" altLang="en-US" smtClean="0">
                <a:solidFill>
                  <a:srgbClr val="A50021"/>
                </a:solidFill>
                <a:latin typeface="楷体_GB2312" pitchFamily="49" charset="-122"/>
              </a:rPr>
              <a:t>倍</a:t>
            </a:r>
          </a:p>
          <a:p>
            <a:pPr marL="1295400" lvl="2" indent="-381000" algn="just" eaLnBrk="1" hangingPunct="1">
              <a:lnSpc>
                <a:spcPct val="90000"/>
              </a:lnSpc>
            </a:pPr>
            <a:r>
              <a:rPr lang="zh-CN" altLang="en-US" smtClean="0">
                <a:solidFill>
                  <a:srgbClr val="A50021"/>
                </a:solidFill>
                <a:latin typeface="楷体_GB2312" pitchFamily="49" charset="-122"/>
              </a:rPr>
              <a:t>选择特定的</a:t>
            </a:r>
            <a:r>
              <a:rPr lang="en-US" altLang="zh-CN" smtClean="0">
                <a:solidFill>
                  <a:srgbClr val="A50021"/>
                </a:solidFill>
                <a:latin typeface="楷体_GB2312" pitchFamily="49" charset="-122"/>
              </a:rPr>
              <a:t>e</a:t>
            </a:r>
            <a:r>
              <a:rPr lang="zh-CN" altLang="en-US" smtClean="0">
                <a:solidFill>
                  <a:srgbClr val="A50021"/>
                </a:solidFill>
                <a:latin typeface="楷体_GB2312" pitchFamily="49" charset="-122"/>
              </a:rPr>
              <a:t>值可以大大加快</a:t>
            </a:r>
            <a:r>
              <a:rPr lang="en-US" altLang="zh-CN" smtClean="0">
                <a:solidFill>
                  <a:srgbClr val="A50021"/>
                </a:solidFill>
                <a:latin typeface="楷体_GB2312" pitchFamily="49" charset="-122"/>
              </a:rPr>
              <a:t>RSA</a:t>
            </a:r>
            <a:r>
              <a:rPr lang="zh-CN" altLang="en-US" smtClean="0">
                <a:solidFill>
                  <a:srgbClr val="A50021"/>
                </a:solidFill>
                <a:latin typeface="楷体_GB2312" pitchFamily="49" charset="-122"/>
              </a:rPr>
              <a:t>的速度</a:t>
            </a:r>
          </a:p>
          <a:p>
            <a:pPr marL="914400" lvl="1" indent="-457200" algn="just" eaLnBrk="1" hangingPunct="1">
              <a:lnSpc>
                <a:spcPct val="90000"/>
              </a:lnSpc>
            </a:pPr>
            <a:r>
              <a:rPr lang="zh-CN" altLang="en-US" smtClean="0">
                <a:solidFill>
                  <a:srgbClr val="000099"/>
                </a:solidFill>
                <a:latin typeface="楷体_GB2312" pitchFamily="49" charset="-122"/>
              </a:rPr>
              <a:t>实际使用中，通常用</a:t>
            </a:r>
            <a:r>
              <a:rPr lang="en-US" altLang="zh-CN" smtClean="0">
                <a:solidFill>
                  <a:srgbClr val="000099"/>
                </a:solidFill>
                <a:latin typeface="楷体_GB2312" pitchFamily="49" charset="-122"/>
              </a:rPr>
              <a:t>RSA</a:t>
            </a:r>
            <a:r>
              <a:rPr lang="zh-CN" altLang="en-US" smtClean="0">
                <a:solidFill>
                  <a:srgbClr val="000099"/>
                </a:solidFill>
                <a:latin typeface="楷体_GB2312" pitchFamily="49" charset="-122"/>
              </a:rPr>
              <a:t>算法来签名，或交换对称算法的密钥</a:t>
            </a:r>
          </a:p>
        </p:txBody>
      </p:sp>
    </p:spTree>
    <p:extLst>
      <p:ext uri="{BB962C8B-B14F-4D97-AF65-F5344CB8AC3E}">
        <p14:creationId xmlns:p14="http://schemas.microsoft.com/office/powerpoint/2010/main" val="1383568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dirty="0" smtClean="0"/>
              <a:t>流密码的分类</a:t>
            </a:r>
          </a:p>
        </p:txBody>
      </p:sp>
      <p:sp>
        <p:nvSpPr>
          <p:cNvPr id="109571" name="Rectangle 3"/>
          <p:cNvSpPr>
            <a:spLocks noGrp="1" noChangeArrowheads="1"/>
          </p:cNvSpPr>
          <p:nvPr>
            <p:ph type="body" idx="1"/>
          </p:nvPr>
        </p:nvSpPr>
        <p:spPr>
          <a:xfrm>
            <a:off x="381000" y="1905000"/>
            <a:ext cx="8458200" cy="4114800"/>
          </a:xfrm>
        </p:spPr>
        <p:txBody>
          <a:bodyPr/>
          <a:lstStyle/>
          <a:p>
            <a:pPr marL="0" indent="282575" algn="just" eaLnBrk="1" hangingPunct="1"/>
            <a:r>
              <a:rPr lang="zh-CN" altLang="en-US" dirty="0" smtClean="0">
                <a:latin typeface="楷体_GB2312"/>
              </a:rPr>
              <a:t>按密钥的产生方式分类</a:t>
            </a:r>
          </a:p>
          <a:p>
            <a:pPr marL="755650" lvl="1" indent="-282575" algn="just" eaLnBrk="1" hangingPunct="1"/>
            <a:r>
              <a:rPr lang="zh-CN" altLang="en-US" dirty="0" smtClean="0">
                <a:solidFill>
                  <a:srgbClr val="000099"/>
                </a:solidFill>
                <a:latin typeface="楷体_GB2312"/>
              </a:rPr>
              <a:t>同步流密码</a:t>
            </a:r>
          </a:p>
          <a:p>
            <a:pPr marL="1235075" lvl="2" indent="-288925" algn="just" eaLnBrk="1" hangingPunct="1"/>
            <a:r>
              <a:rPr lang="zh-CN" altLang="en-US" dirty="0" smtClean="0">
                <a:solidFill>
                  <a:srgbClr val="A50021"/>
                </a:solidFill>
                <a:latin typeface="楷体_GB2312"/>
              </a:rPr>
              <a:t>密钥流的产生独立于消息流</a:t>
            </a:r>
            <a:r>
              <a:rPr lang="en-US" altLang="zh-CN" dirty="0" smtClean="0">
                <a:solidFill>
                  <a:srgbClr val="A50021"/>
                </a:solidFill>
                <a:latin typeface="楷体_GB2312"/>
              </a:rPr>
              <a:t>; </a:t>
            </a:r>
          </a:p>
          <a:p>
            <a:pPr marL="1235075" lvl="2" indent="-288925" algn="just" eaLnBrk="1" hangingPunct="1"/>
            <a:r>
              <a:rPr lang="zh-CN" altLang="en-US" dirty="0" smtClean="0">
                <a:solidFill>
                  <a:srgbClr val="A50021"/>
                </a:solidFill>
                <a:latin typeface="楷体_GB2312"/>
              </a:rPr>
              <a:t>例如分组密码的</a:t>
            </a:r>
            <a:r>
              <a:rPr lang="en-US" altLang="zh-CN" dirty="0" smtClean="0">
                <a:solidFill>
                  <a:srgbClr val="A50021"/>
                </a:solidFill>
                <a:latin typeface="楷体_GB2312"/>
              </a:rPr>
              <a:t>OFB(</a:t>
            </a:r>
            <a:r>
              <a:rPr lang="zh-CN" altLang="en-US" dirty="0" smtClean="0">
                <a:solidFill>
                  <a:srgbClr val="A50021"/>
                </a:solidFill>
                <a:latin typeface="楷体_GB2312"/>
              </a:rPr>
              <a:t>输出反馈</a:t>
            </a:r>
            <a:r>
              <a:rPr lang="en-US" altLang="zh-CN" dirty="0" smtClean="0">
                <a:solidFill>
                  <a:srgbClr val="A50021"/>
                </a:solidFill>
                <a:latin typeface="楷体_GB2312"/>
              </a:rPr>
              <a:t>)</a:t>
            </a:r>
            <a:r>
              <a:rPr lang="zh-CN" altLang="en-US" dirty="0" smtClean="0">
                <a:solidFill>
                  <a:srgbClr val="A50021"/>
                </a:solidFill>
                <a:latin typeface="楷体_GB2312"/>
              </a:rPr>
              <a:t>模式</a:t>
            </a:r>
          </a:p>
          <a:p>
            <a:pPr marL="755650" lvl="1" indent="-282575" algn="just" eaLnBrk="1" hangingPunct="1"/>
            <a:r>
              <a:rPr lang="zh-CN" altLang="en-US" dirty="0" smtClean="0">
                <a:solidFill>
                  <a:srgbClr val="000099"/>
                </a:solidFill>
                <a:latin typeface="楷体_GB2312"/>
              </a:rPr>
              <a:t>异步流密码</a:t>
            </a:r>
          </a:p>
          <a:p>
            <a:pPr marL="1235075" lvl="2" indent="-288925" algn="just" eaLnBrk="1" hangingPunct="1"/>
            <a:r>
              <a:rPr lang="zh-CN" altLang="en-US" dirty="0" smtClean="0">
                <a:solidFill>
                  <a:srgbClr val="A50021"/>
                </a:solidFill>
                <a:latin typeface="楷体_GB2312"/>
              </a:rPr>
              <a:t>每一个密钥字符是由前面</a:t>
            </a:r>
            <a:r>
              <a:rPr lang="en-US" altLang="zh-CN" dirty="0" smtClean="0">
                <a:solidFill>
                  <a:srgbClr val="A50021"/>
                </a:solidFill>
                <a:latin typeface="楷体_GB2312"/>
              </a:rPr>
              <a:t>n</a:t>
            </a:r>
            <a:r>
              <a:rPr lang="zh-CN" altLang="en-US" dirty="0" smtClean="0">
                <a:solidFill>
                  <a:srgbClr val="A50021"/>
                </a:solidFill>
                <a:latin typeface="楷体_GB2312"/>
              </a:rPr>
              <a:t>个明文或密文字符推导出来的，其中</a:t>
            </a:r>
            <a:r>
              <a:rPr lang="en-US" altLang="zh-CN" dirty="0" smtClean="0">
                <a:solidFill>
                  <a:srgbClr val="A50021"/>
                </a:solidFill>
                <a:latin typeface="楷体_GB2312"/>
              </a:rPr>
              <a:t>n</a:t>
            </a:r>
            <a:r>
              <a:rPr lang="zh-CN" altLang="en-US" dirty="0" smtClean="0">
                <a:solidFill>
                  <a:srgbClr val="A50021"/>
                </a:solidFill>
                <a:latin typeface="楷体_GB2312"/>
              </a:rPr>
              <a:t>为定值。</a:t>
            </a:r>
          </a:p>
          <a:p>
            <a:pPr marL="1235075" lvl="2" indent="-288925" algn="just" eaLnBrk="1" hangingPunct="1"/>
            <a:r>
              <a:rPr lang="zh-CN" altLang="en-US" dirty="0" smtClean="0">
                <a:solidFill>
                  <a:srgbClr val="A50021"/>
                </a:solidFill>
                <a:latin typeface="楷体_GB2312"/>
              </a:rPr>
              <a:t>例如分组密码的</a:t>
            </a:r>
            <a:r>
              <a:rPr lang="en-US" altLang="zh-CN" dirty="0" smtClean="0">
                <a:solidFill>
                  <a:srgbClr val="A50021"/>
                </a:solidFill>
                <a:latin typeface="楷体_GB2312"/>
              </a:rPr>
              <a:t>CFB(</a:t>
            </a:r>
            <a:r>
              <a:rPr lang="zh-CN" altLang="en-US" dirty="0" smtClean="0">
                <a:solidFill>
                  <a:srgbClr val="A50021"/>
                </a:solidFill>
                <a:latin typeface="楷体_GB2312"/>
              </a:rPr>
              <a:t>密码反馈</a:t>
            </a:r>
            <a:r>
              <a:rPr lang="en-US" altLang="zh-CN" dirty="0" smtClean="0">
                <a:solidFill>
                  <a:srgbClr val="A50021"/>
                </a:solidFill>
                <a:latin typeface="楷体_GB2312"/>
              </a:rPr>
              <a:t>)</a:t>
            </a:r>
            <a:r>
              <a:rPr lang="zh-CN" altLang="en-US" dirty="0" smtClean="0">
                <a:solidFill>
                  <a:srgbClr val="A50021"/>
                </a:solidFill>
                <a:latin typeface="楷体_GB2312"/>
              </a:rPr>
              <a:t>模式</a:t>
            </a:r>
          </a:p>
        </p:txBody>
      </p:sp>
    </p:spTree>
    <p:extLst>
      <p:ext uri="{BB962C8B-B14F-4D97-AF65-F5344CB8AC3E}">
        <p14:creationId xmlns:p14="http://schemas.microsoft.com/office/powerpoint/2010/main" val="99997997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err="1" smtClean="0"/>
              <a:t>Koblitz</a:t>
            </a:r>
            <a:r>
              <a:rPr lang="zh-CN" altLang="en-US" dirty="0" smtClean="0"/>
              <a:t>和</a:t>
            </a:r>
            <a:r>
              <a:rPr lang="en-US" altLang="zh-CN" dirty="0" smtClean="0"/>
              <a:t>Miller</a:t>
            </a:r>
            <a:r>
              <a:rPr lang="zh-CN" altLang="en-US" dirty="0" smtClean="0"/>
              <a:t>在</a:t>
            </a:r>
            <a:r>
              <a:rPr lang="en-US" altLang="zh-CN" dirty="0" smtClean="0"/>
              <a:t>1985</a:t>
            </a:r>
            <a:r>
              <a:rPr lang="zh-CN" altLang="en-US" dirty="0" smtClean="0"/>
              <a:t>年分别独立提出</a:t>
            </a:r>
          </a:p>
          <a:p>
            <a:r>
              <a:rPr lang="zh-CN" altLang="en-US" dirty="0" smtClean="0"/>
              <a:t>基于求解椭圆曲线群上的离散对数的难度</a:t>
            </a:r>
            <a:endParaRPr lang="en-US" altLang="zh-CN" dirty="0" smtClean="0"/>
          </a:p>
          <a:p>
            <a:pPr lvl="1"/>
            <a:r>
              <a:rPr lang="zh-CN" altLang="en-US" dirty="0" smtClean="0">
                <a:solidFill>
                  <a:srgbClr val="C00000"/>
                </a:solidFill>
              </a:rPr>
              <a:t>相对于</a:t>
            </a:r>
            <a:r>
              <a:rPr lang="en-US" altLang="zh-CN" dirty="0" err="1" smtClean="0">
                <a:solidFill>
                  <a:srgbClr val="C00000"/>
                </a:solidFill>
              </a:rPr>
              <a:t>ElGamal</a:t>
            </a:r>
            <a:r>
              <a:rPr lang="zh-CN" altLang="en-US" dirty="0" smtClean="0">
                <a:solidFill>
                  <a:srgbClr val="C00000"/>
                </a:solidFill>
              </a:rPr>
              <a:t>算法的有限群乘法上的离散对数难题，椭圆曲线群上的离散对数问题更复杂难解</a:t>
            </a:r>
          </a:p>
          <a:p>
            <a:r>
              <a:rPr lang="zh-CN" altLang="en-US" dirty="0" smtClean="0"/>
              <a:t>可用于加</a:t>
            </a:r>
            <a:r>
              <a:rPr lang="en-US" altLang="zh-CN" dirty="0" smtClean="0"/>
              <a:t>/</a:t>
            </a:r>
            <a:r>
              <a:rPr lang="zh-CN" altLang="en-US" dirty="0" smtClean="0"/>
              <a:t>解密、密钥交换、数字签名</a:t>
            </a:r>
          </a:p>
          <a:p>
            <a:r>
              <a:rPr lang="zh-CN" altLang="en-US" dirty="0" smtClean="0"/>
              <a:t>在相同的安全性水平上，比</a:t>
            </a:r>
            <a:r>
              <a:rPr lang="en-US" altLang="zh-CN" dirty="0" smtClean="0"/>
              <a:t>RSA</a:t>
            </a:r>
            <a:r>
              <a:rPr lang="zh-CN" altLang="en-US" dirty="0" smtClean="0"/>
              <a:t>密钥短</a:t>
            </a:r>
            <a:endParaRPr lang="en-US" altLang="zh-CN" dirty="0" smtClean="0"/>
          </a:p>
          <a:p>
            <a:pPr lvl="1"/>
            <a:r>
              <a:rPr lang="zh-CN" altLang="en-US" dirty="0" smtClean="0">
                <a:solidFill>
                  <a:srgbClr val="C00000"/>
                </a:solidFill>
              </a:rPr>
              <a:t>椭圆曲线</a:t>
            </a:r>
            <a:r>
              <a:rPr lang="en-US" altLang="zh-CN" dirty="0" smtClean="0">
                <a:solidFill>
                  <a:srgbClr val="C00000"/>
                </a:solidFill>
              </a:rPr>
              <a:t>160</a:t>
            </a:r>
            <a:r>
              <a:rPr lang="zh-CN" altLang="en-US" dirty="0" smtClean="0">
                <a:solidFill>
                  <a:srgbClr val="C00000"/>
                </a:solidFill>
              </a:rPr>
              <a:t>位密钥相当于</a:t>
            </a:r>
            <a:r>
              <a:rPr lang="en-US" altLang="zh-CN" dirty="0" smtClean="0">
                <a:solidFill>
                  <a:srgbClr val="C00000"/>
                </a:solidFill>
              </a:rPr>
              <a:t>RSA1024</a:t>
            </a:r>
            <a:r>
              <a:rPr lang="zh-CN" altLang="en-US" dirty="0" smtClean="0">
                <a:solidFill>
                  <a:srgbClr val="C00000"/>
                </a:solidFill>
              </a:rPr>
              <a:t>位密钥</a:t>
            </a:r>
            <a:endParaRPr lang="en-US" altLang="zh-CN" dirty="0" smtClean="0">
              <a:solidFill>
                <a:srgbClr val="C00000"/>
              </a:solidFill>
            </a:endParaRPr>
          </a:p>
          <a:p>
            <a:pPr lvl="1"/>
            <a:r>
              <a:rPr lang="zh-CN" altLang="en-US" dirty="0" smtClean="0">
                <a:solidFill>
                  <a:srgbClr val="C00000"/>
                </a:solidFill>
              </a:rPr>
              <a:t>虽然相同密钥长度下椭圆曲线计算速度不如</a:t>
            </a:r>
            <a:r>
              <a:rPr lang="en-US" altLang="zh-CN" dirty="0" smtClean="0">
                <a:solidFill>
                  <a:srgbClr val="C00000"/>
                </a:solidFill>
              </a:rPr>
              <a:t>RSA</a:t>
            </a:r>
            <a:r>
              <a:rPr lang="zh-CN" altLang="en-US" dirty="0" smtClean="0">
                <a:solidFill>
                  <a:srgbClr val="C00000"/>
                </a:solidFill>
              </a:rPr>
              <a:t>，但因为可以使用短得多的密钥，实际速度快于</a:t>
            </a:r>
            <a:r>
              <a:rPr lang="en-US" altLang="zh-CN" dirty="0" smtClean="0">
                <a:solidFill>
                  <a:srgbClr val="C00000"/>
                </a:solidFill>
              </a:rPr>
              <a:t>RSA</a:t>
            </a:r>
            <a:endParaRPr lang="zh-CN" altLang="en-US" dirty="0" smtClean="0">
              <a:solidFill>
                <a:srgbClr val="C00000"/>
              </a:solidFill>
            </a:endParaRPr>
          </a:p>
          <a:p>
            <a:r>
              <a:rPr lang="zh-CN" altLang="en-US" dirty="0" smtClean="0"/>
              <a:t>正在开始广泛应用</a:t>
            </a:r>
          </a:p>
          <a:p>
            <a:endParaRPr lang="zh-CN" altLang="en-US" dirty="0"/>
          </a:p>
        </p:txBody>
      </p:sp>
    </p:spTree>
    <p:extLst>
      <p:ext uri="{BB962C8B-B14F-4D97-AF65-F5344CB8AC3E}">
        <p14:creationId xmlns:p14="http://schemas.microsoft.com/office/powerpoint/2010/main" val="121881455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dirty="0" smtClean="0"/>
              <a:t>实数上的椭圆曲线</a:t>
            </a:r>
            <a:endParaRPr lang="en-US" altLang="zh-CN" dirty="0" smtClean="0"/>
          </a:p>
          <a:p>
            <a:pPr lvl="1"/>
            <a:r>
              <a:rPr lang="zh-CN" altLang="en-US" sz="2400" dirty="0" smtClean="0"/>
              <a:t>设</a:t>
            </a:r>
            <a:r>
              <a:rPr lang="en-US" altLang="zh-CN" sz="2400" dirty="0" err="1" smtClean="0"/>
              <a:t>a,b</a:t>
            </a:r>
            <a:r>
              <a:rPr lang="zh-CN" altLang="en-US" sz="2400" dirty="0" smtClean="0"/>
              <a:t>∈</a:t>
            </a:r>
            <a:r>
              <a:rPr lang="en-US" altLang="zh-CN" sz="2400" dirty="0" smtClean="0"/>
              <a:t>R</a:t>
            </a:r>
            <a:r>
              <a:rPr lang="zh-CN" altLang="en-US" sz="2400" dirty="0" smtClean="0"/>
              <a:t>是满足</a:t>
            </a:r>
            <a:r>
              <a:rPr lang="en-US" altLang="zh-CN" sz="2400" dirty="0" smtClean="0"/>
              <a:t>4a</a:t>
            </a:r>
            <a:r>
              <a:rPr lang="en-US" altLang="zh-CN" sz="2400" baseline="30000" dirty="0" smtClean="0"/>
              <a:t>3</a:t>
            </a:r>
            <a:r>
              <a:rPr lang="en-US" altLang="zh-CN" sz="2400" dirty="0" smtClean="0"/>
              <a:t>+27b</a:t>
            </a:r>
            <a:r>
              <a:rPr lang="en-US" altLang="zh-CN" sz="2400" baseline="30000" dirty="0" smtClean="0"/>
              <a:t>2</a:t>
            </a:r>
            <a:r>
              <a:rPr lang="zh-CN" altLang="en-US" sz="2400" dirty="0" smtClean="0"/>
              <a:t>≠</a:t>
            </a:r>
            <a:r>
              <a:rPr lang="en-US" altLang="zh-CN" sz="2400" dirty="0" smtClean="0"/>
              <a:t>0</a:t>
            </a:r>
            <a:r>
              <a:rPr lang="zh-CN" altLang="en-US" sz="2400" dirty="0" smtClean="0"/>
              <a:t>的常实数，方程</a:t>
            </a:r>
            <a:r>
              <a:rPr lang="en-US" altLang="zh-CN" sz="2400" dirty="0" smtClean="0"/>
              <a:t>y</a:t>
            </a:r>
            <a:r>
              <a:rPr lang="en-US" altLang="zh-CN" sz="2400" baseline="30000" dirty="0" smtClean="0"/>
              <a:t>2</a:t>
            </a:r>
            <a:r>
              <a:rPr lang="en-US" altLang="zh-CN" sz="2400" dirty="0" smtClean="0"/>
              <a:t>=x</a:t>
            </a:r>
            <a:r>
              <a:rPr lang="en-US" altLang="zh-CN" sz="2400" baseline="30000" dirty="0" smtClean="0"/>
              <a:t>3</a:t>
            </a:r>
            <a:r>
              <a:rPr lang="en-US" altLang="zh-CN" sz="2400" dirty="0" smtClean="0"/>
              <a:t>+ax+b</a:t>
            </a:r>
            <a:r>
              <a:rPr lang="zh-CN" altLang="en-US" sz="2400" dirty="0" smtClean="0"/>
              <a:t>的所有解</a:t>
            </a:r>
            <a:r>
              <a:rPr lang="en-US" altLang="zh-CN" sz="2400" dirty="0" smtClean="0"/>
              <a:t>(</a:t>
            </a:r>
            <a:r>
              <a:rPr lang="en-US" altLang="zh-CN" sz="2400" dirty="0" err="1" smtClean="0"/>
              <a:t>x,y</a:t>
            </a:r>
            <a:r>
              <a:rPr lang="en-US" altLang="zh-CN" sz="2400" dirty="0" smtClean="0"/>
              <a:t>)</a:t>
            </a:r>
            <a:r>
              <a:rPr lang="zh-CN" altLang="en-US" sz="2400" dirty="0" smtClean="0"/>
              <a:t>∈</a:t>
            </a:r>
            <a:r>
              <a:rPr lang="en-US" altLang="zh-CN" sz="2400" dirty="0" smtClean="0"/>
              <a:t>R×R</a:t>
            </a:r>
            <a:r>
              <a:rPr lang="zh-CN" altLang="en-US" sz="2400" dirty="0" smtClean="0"/>
              <a:t>连同一个无穷远点</a:t>
            </a:r>
            <a:r>
              <a:rPr lang="en-US" altLang="zh-CN" sz="2400" b="1" i="1" dirty="0" smtClean="0"/>
              <a:t>O</a:t>
            </a:r>
            <a:r>
              <a:rPr lang="zh-CN" altLang="en-US" sz="2400" dirty="0" smtClean="0"/>
              <a:t>组成的集合</a:t>
            </a:r>
            <a:r>
              <a:rPr lang="en-US" altLang="zh-CN" sz="2400" dirty="0" smtClean="0"/>
              <a:t>E</a:t>
            </a:r>
            <a:r>
              <a:rPr lang="zh-CN" altLang="en-US" sz="2400" dirty="0" smtClean="0"/>
              <a:t>称为一个非奇异</a:t>
            </a:r>
            <a:r>
              <a:rPr lang="en-US" altLang="zh-CN" sz="2400" dirty="0" smtClean="0"/>
              <a:t>(</a:t>
            </a:r>
            <a:r>
              <a:rPr lang="zh-CN" altLang="en-US" sz="2400" dirty="0" smtClean="0"/>
              <a:t>光滑</a:t>
            </a:r>
            <a:r>
              <a:rPr lang="en-US" altLang="zh-CN" sz="2400" dirty="0" smtClean="0"/>
              <a:t>)</a:t>
            </a:r>
            <a:r>
              <a:rPr lang="zh-CN" altLang="en-US" sz="2400" dirty="0" smtClean="0"/>
              <a:t>椭圆曲线</a:t>
            </a:r>
            <a:endParaRPr lang="en-US" altLang="zh-CN" sz="2400" dirty="0" smtClean="0"/>
          </a:p>
          <a:p>
            <a:pPr lvl="1"/>
            <a:r>
              <a:rPr lang="zh-CN" altLang="en-US" sz="2400" dirty="0" smtClean="0"/>
              <a:t>如果</a:t>
            </a:r>
            <a:r>
              <a:rPr lang="en-US" altLang="zh-CN" sz="2400" dirty="0" err="1" smtClean="0"/>
              <a:t>a,b</a:t>
            </a:r>
            <a:r>
              <a:rPr lang="zh-CN" altLang="en-US" sz="2400" dirty="0" smtClean="0"/>
              <a:t>满足</a:t>
            </a:r>
            <a:r>
              <a:rPr lang="en-US" altLang="zh-CN" sz="2400" dirty="0" smtClean="0"/>
              <a:t>4a</a:t>
            </a:r>
            <a:r>
              <a:rPr lang="en-US" altLang="zh-CN" sz="2400" baseline="30000" dirty="0" smtClean="0"/>
              <a:t>3</a:t>
            </a:r>
            <a:r>
              <a:rPr lang="en-US" altLang="zh-CN" sz="2400" dirty="0" smtClean="0"/>
              <a:t>+27b</a:t>
            </a:r>
            <a:r>
              <a:rPr lang="en-US" altLang="zh-CN" sz="2400" baseline="30000" dirty="0" smtClean="0"/>
              <a:t>2</a:t>
            </a:r>
            <a:r>
              <a:rPr lang="en-US" altLang="zh-CN" sz="2400" dirty="0" smtClean="0"/>
              <a:t>=0</a:t>
            </a:r>
            <a:r>
              <a:rPr lang="zh-CN" altLang="en-US" sz="2400" dirty="0" smtClean="0"/>
              <a:t>则称椭圆曲线为奇异椭圆曲线</a:t>
            </a:r>
            <a:endParaRPr lang="en-US" altLang="zh-CN" sz="2400" dirty="0" smtClean="0"/>
          </a:p>
        </p:txBody>
      </p:sp>
      <p:pic>
        <p:nvPicPr>
          <p:cNvPr id="235528" name="Picture 8"/>
          <p:cNvPicPr>
            <a:picLocks noChangeAspect="1" noChangeArrowheads="1"/>
          </p:cNvPicPr>
          <p:nvPr/>
        </p:nvPicPr>
        <p:blipFill>
          <a:blip r:embed="rId3" cstate="print"/>
          <a:srcRect/>
          <a:stretch>
            <a:fillRect/>
          </a:stretch>
        </p:blipFill>
        <p:spPr bwMode="auto">
          <a:xfrm>
            <a:off x="1835696" y="4005064"/>
            <a:ext cx="5876925" cy="2209800"/>
          </a:xfrm>
          <a:prstGeom prst="rect">
            <a:avLst/>
          </a:prstGeom>
          <a:noFill/>
          <a:ln w="9525">
            <a:noFill/>
            <a:miter lim="800000"/>
            <a:headEnd/>
            <a:tailEnd/>
          </a:ln>
        </p:spPr>
      </p:pic>
    </p:spTree>
    <p:extLst>
      <p:ext uri="{BB962C8B-B14F-4D97-AF65-F5344CB8AC3E}">
        <p14:creationId xmlns:p14="http://schemas.microsoft.com/office/powerpoint/2010/main" val="219545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a:xfrm>
            <a:off x="457200" y="1600200"/>
            <a:ext cx="8229600" cy="4997152"/>
          </a:xfrm>
        </p:spPr>
        <p:txBody>
          <a:bodyPr>
            <a:noAutofit/>
          </a:bodyPr>
          <a:lstStyle/>
          <a:p>
            <a:pPr marL="342900" lvl="1" indent="-342900">
              <a:buClr>
                <a:schemeClr val="accent1"/>
              </a:buClr>
              <a:buFont typeface="Wingdings 2"/>
              <a:buChar char=""/>
            </a:pPr>
            <a:r>
              <a:rPr lang="zh-CN" altLang="en-US" sz="3200" dirty="0" smtClean="0"/>
              <a:t>可在椭圆曲线</a:t>
            </a:r>
            <a:r>
              <a:rPr lang="en-US" altLang="zh-CN" sz="3200" dirty="0" smtClean="0"/>
              <a:t>E</a:t>
            </a:r>
            <a:r>
              <a:rPr lang="zh-CN" altLang="en-US" sz="3200" dirty="0" smtClean="0"/>
              <a:t>上定义一个二元运算，构造一个可交换群</a:t>
            </a:r>
            <a:r>
              <a:rPr lang="en-US" altLang="zh-CN" sz="3200" dirty="0" smtClean="0"/>
              <a:t>(</a:t>
            </a:r>
            <a:r>
              <a:rPr lang="zh-CN" altLang="en-US" sz="3200" dirty="0" smtClean="0"/>
              <a:t>阿贝尔群</a:t>
            </a:r>
            <a:r>
              <a:rPr lang="en-US" altLang="zh-CN" sz="3200" dirty="0" smtClean="0"/>
              <a:t>)</a:t>
            </a:r>
            <a:r>
              <a:rPr lang="zh-CN" altLang="en-US" sz="3200" dirty="0" smtClean="0"/>
              <a:t>，该运算定义如下：</a:t>
            </a:r>
            <a:endParaRPr lang="en-US" altLang="zh-CN" sz="3200" dirty="0" smtClean="0"/>
          </a:p>
          <a:p>
            <a:pPr marL="742950" lvl="2" indent="-342900">
              <a:buClr>
                <a:schemeClr val="accent1"/>
              </a:buClr>
              <a:buFont typeface="Wingdings 2"/>
              <a:buChar char=""/>
            </a:pPr>
            <a:r>
              <a:rPr lang="zh-CN" altLang="en-US" sz="2800" dirty="0" smtClean="0"/>
              <a:t>二元运算用加法“</a:t>
            </a:r>
            <a:r>
              <a:rPr lang="en-US" altLang="zh-CN" sz="2800" dirty="0" smtClean="0"/>
              <a:t>+</a:t>
            </a:r>
            <a:r>
              <a:rPr lang="zh-CN" altLang="en-US" sz="2800" dirty="0" smtClean="0"/>
              <a:t>”表示</a:t>
            </a:r>
            <a:endParaRPr lang="en-US" altLang="zh-CN" sz="2800" dirty="0" smtClean="0"/>
          </a:p>
          <a:p>
            <a:pPr marL="742950" lvl="2" indent="-342900">
              <a:buClr>
                <a:schemeClr val="accent1"/>
              </a:buClr>
              <a:buFont typeface="Wingdings 2"/>
              <a:buChar char=""/>
            </a:pPr>
            <a:r>
              <a:rPr lang="zh-CN" altLang="en-US" sz="2800" dirty="0" smtClean="0"/>
              <a:t>定义无穷远点</a:t>
            </a:r>
            <a:r>
              <a:rPr lang="en-US" altLang="zh-CN" sz="2800" b="1" i="1" dirty="0" smtClean="0"/>
              <a:t>O</a:t>
            </a:r>
            <a:r>
              <a:rPr lang="zh-CN" altLang="en-US" sz="2800" dirty="0" smtClean="0"/>
              <a:t>为单位元</a:t>
            </a:r>
            <a:r>
              <a:rPr lang="en-US" altLang="zh-CN" sz="2800" dirty="0" smtClean="0"/>
              <a:t>(</a:t>
            </a:r>
            <a:r>
              <a:rPr lang="zh-CN" altLang="en-US" sz="2800" dirty="0" smtClean="0"/>
              <a:t>或零元</a:t>
            </a:r>
            <a:r>
              <a:rPr lang="en-US" altLang="zh-CN" sz="2800" dirty="0" smtClean="0"/>
              <a:t>)</a:t>
            </a:r>
            <a:r>
              <a:rPr lang="zh-CN" altLang="en-US" sz="2800" dirty="0" smtClean="0"/>
              <a:t>，即对所有</a:t>
            </a:r>
            <a:r>
              <a:rPr lang="en-US" altLang="zh-CN" sz="2800" dirty="0" smtClean="0"/>
              <a:t>P</a:t>
            </a:r>
            <a:r>
              <a:rPr lang="zh-CN" altLang="en-US" sz="2800" dirty="0" smtClean="0"/>
              <a:t>∈</a:t>
            </a:r>
            <a:r>
              <a:rPr lang="en-US" altLang="zh-CN" sz="2800" dirty="0" smtClean="0"/>
              <a:t>E</a:t>
            </a:r>
            <a:r>
              <a:rPr lang="zh-CN" altLang="en-US" sz="2800" dirty="0" smtClean="0"/>
              <a:t>，有</a:t>
            </a:r>
            <a:r>
              <a:rPr lang="en-US" altLang="zh-CN" sz="2800" dirty="0" smtClean="0"/>
              <a:t>P+</a:t>
            </a:r>
            <a:r>
              <a:rPr lang="en-US" altLang="zh-CN" sz="2800" b="1" i="1" dirty="0" smtClean="0"/>
              <a:t>O</a:t>
            </a:r>
            <a:r>
              <a:rPr lang="en-US" altLang="zh-CN" sz="2800" dirty="0" smtClean="0"/>
              <a:t>=</a:t>
            </a:r>
            <a:r>
              <a:rPr lang="en-US" altLang="zh-CN" sz="2800" b="1" i="1" dirty="0" smtClean="0"/>
              <a:t>O</a:t>
            </a:r>
            <a:r>
              <a:rPr lang="en-US" altLang="zh-CN" sz="2800" dirty="0" smtClean="0"/>
              <a:t>+P=P</a:t>
            </a:r>
          </a:p>
          <a:p>
            <a:pPr marL="742950" lvl="2" indent="-342900">
              <a:buClr>
                <a:schemeClr val="accent1"/>
              </a:buClr>
              <a:buFont typeface="Wingdings 2"/>
              <a:buChar char=""/>
            </a:pPr>
            <a:r>
              <a:rPr lang="zh-CN" altLang="en-US" sz="2800" dirty="0" smtClean="0"/>
              <a:t>假设</a:t>
            </a:r>
            <a:r>
              <a:rPr lang="en-US" altLang="zh-CN" sz="2800" dirty="0" smtClean="0"/>
              <a:t>P, Q</a:t>
            </a:r>
            <a:r>
              <a:rPr lang="zh-CN" altLang="en-US" sz="2800" dirty="0" smtClean="0"/>
              <a:t>∈</a:t>
            </a:r>
            <a:r>
              <a:rPr lang="en-US" altLang="zh-CN" sz="2800" dirty="0" smtClean="0"/>
              <a:t>E</a:t>
            </a:r>
            <a:r>
              <a:rPr lang="zh-CN" altLang="en-US" sz="2800" dirty="0" smtClean="0"/>
              <a:t>，其中</a:t>
            </a:r>
            <a:r>
              <a:rPr lang="en-US" altLang="zh-CN" sz="2800" dirty="0" smtClean="0"/>
              <a:t>P=(x</a:t>
            </a:r>
            <a:r>
              <a:rPr lang="en-US" altLang="zh-CN" sz="2800" baseline="-25000" dirty="0" smtClean="0"/>
              <a:t>1</a:t>
            </a:r>
            <a:r>
              <a:rPr lang="en-US" altLang="zh-CN" sz="2800" dirty="0" smtClean="0"/>
              <a:t>,y</a:t>
            </a:r>
            <a:r>
              <a:rPr lang="en-US" altLang="zh-CN" sz="2800" baseline="-25000" dirty="0" smtClean="0"/>
              <a:t>1</a:t>
            </a:r>
            <a:r>
              <a:rPr lang="en-US" altLang="zh-CN" sz="2800" dirty="0" smtClean="0"/>
              <a:t>)</a:t>
            </a:r>
            <a:r>
              <a:rPr lang="zh-CN" altLang="en-US" sz="2800" dirty="0" smtClean="0"/>
              <a:t>，</a:t>
            </a:r>
            <a:r>
              <a:rPr lang="en-US" altLang="zh-CN" sz="2800" dirty="0" smtClean="0"/>
              <a:t>Q=(x</a:t>
            </a:r>
            <a:r>
              <a:rPr lang="en-US" altLang="zh-CN" sz="2800" baseline="-25000" dirty="0" smtClean="0"/>
              <a:t>2</a:t>
            </a:r>
            <a:r>
              <a:rPr lang="en-US" altLang="zh-CN" sz="2800" dirty="0" smtClean="0"/>
              <a:t>,y</a:t>
            </a:r>
            <a:r>
              <a:rPr lang="en-US" altLang="zh-CN" sz="2800" baseline="-25000" dirty="0" smtClean="0"/>
              <a:t>2</a:t>
            </a:r>
            <a:r>
              <a:rPr lang="en-US" altLang="zh-CN" sz="2800" dirty="0" smtClean="0"/>
              <a:t>)</a:t>
            </a:r>
            <a:r>
              <a:rPr lang="zh-CN" altLang="en-US" sz="2800" dirty="0" smtClean="0"/>
              <a:t>。分三种情况定义</a:t>
            </a:r>
            <a:r>
              <a:rPr lang="en-US" altLang="zh-CN" sz="2800" dirty="0" smtClean="0"/>
              <a:t>P+Q</a:t>
            </a:r>
          </a:p>
          <a:p>
            <a:pPr marL="1200150" lvl="3" indent="-342900">
              <a:buClr>
                <a:schemeClr val="accent1"/>
              </a:buClr>
              <a:buFont typeface="Wingdings 2"/>
              <a:buChar char=""/>
            </a:pPr>
            <a:r>
              <a:rPr lang="en-US" altLang="zh-CN" sz="2400" dirty="0" smtClean="0">
                <a:solidFill>
                  <a:srgbClr val="C00000"/>
                </a:solidFill>
              </a:rPr>
              <a:t>x</a:t>
            </a:r>
            <a:r>
              <a:rPr lang="en-US" altLang="zh-CN" sz="2400" baseline="-25000" dirty="0" smtClean="0">
                <a:solidFill>
                  <a:srgbClr val="C00000"/>
                </a:solidFill>
              </a:rPr>
              <a:t>1</a:t>
            </a:r>
            <a:r>
              <a:rPr lang="zh-CN" altLang="en-US" sz="2400" dirty="0" smtClean="0">
                <a:solidFill>
                  <a:srgbClr val="C00000"/>
                </a:solidFill>
              </a:rPr>
              <a:t>≠</a:t>
            </a:r>
            <a:r>
              <a:rPr lang="en-US" altLang="zh-CN" sz="2400" dirty="0" smtClean="0">
                <a:solidFill>
                  <a:srgbClr val="C00000"/>
                </a:solidFill>
              </a:rPr>
              <a:t>x</a:t>
            </a:r>
            <a:r>
              <a:rPr lang="en-US" altLang="zh-CN" sz="2400" baseline="-25000" dirty="0" smtClean="0">
                <a:solidFill>
                  <a:srgbClr val="C00000"/>
                </a:solidFill>
              </a:rPr>
              <a:t>2</a:t>
            </a:r>
          </a:p>
          <a:p>
            <a:pPr marL="1200150" lvl="3" indent="-342900">
              <a:buClr>
                <a:schemeClr val="accent1"/>
              </a:buClr>
              <a:buFont typeface="Wingdings 2"/>
              <a:buChar char=""/>
            </a:pPr>
            <a:r>
              <a:rPr lang="en-US" altLang="zh-CN" sz="2400" dirty="0" smtClean="0">
                <a:solidFill>
                  <a:srgbClr val="C00000"/>
                </a:solidFill>
              </a:rPr>
              <a:t>x</a:t>
            </a:r>
            <a:r>
              <a:rPr lang="en-US" altLang="zh-CN" sz="2400" baseline="-25000" dirty="0" smtClean="0">
                <a:solidFill>
                  <a:srgbClr val="C00000"/>
                </a:solidFill>
              </a:rPr>
              <a:t>1</a:t>
            </a:r>
            <a:r>
              <a:rPr lang="en-US" altLang="zh-CN" sz="2400" dirty="0" smtClean="0">
                <a:solidFill>
                  <a:srgbClr val="C00000"/>
                </a:solidFill>
              </a:rPr>
              <a:t>=x</a:t>
            </a:r>
            <a:r>
              <a:rPr lang="en-US" altLang="zh-CN" sz="2400" baseline="-25000" dirty="0" smtClean="0">
                <a:solidFill>
                  <a:srgbClr val="C00000"/>
                </a:solidFill>
              </a:rPr>
              <a:t>2</a:t>
            </a:r>
            <a:r>
              <a:rPr lang="zh-CN" altLang="en-US" sz="2400" dirty="0" smtClean="0">
                <a:solidFill>
                  <a:srgbClr val="C00000"/>
                </a:solidFill>
              </a:rPr>
              <a:t>，且</a:t>
            </a:r>
            <a:r>
              <a:rPr lang="en-US" altLang="zh-CN" sz="2400" dirty="0" smtClean="0">
                <a:solidFill>
                  <a:srgbClr val="C00000"/>
                </a:solidFill>
              </a:rPr>
              <a:t>y</a:t>
            </a:r>
            <a:r>
              <a:rPr lang="en-US" altLang="zh-CN" sz="2400" baseline="-25000" dirty="0" smtClean="0">
                <a:solidFill>
                  <a:srgbClr val="C00000"/>
                </a:solidFill>
              </a:rPr>
              <a:t>1</a:t>
            </a:r>
            <a:r>
              <a:rPr lang="en-US" altLang="zh-CN" sz="2400" dirty="0" smtClean="0">
                <a:solidFill>
                  <a:srgbClr val="C00000"/>
                </a:solidFill>
              </a:rPr>
              <a:t>=-y</a:t>
            </a:r>
            <a:r>
              <a:rPr lang="en-US" altLang="zh-CN" sz="2400" baseline="-25000" dirty="0" smtClean="0">
                <a:solidFill>
                  <a:srgbClr val="C00000"/>
                </a:solidFill>
              </a:rPr>
              <a:t>2</a:t>
            </a:r>
          </a:p>
          <a:p>
            <a:pPr marL="1200150" lvl="3" indent="-342900">
              <a:buClr>
                <a:schemeClr val="accent1"/>
              </a:buClr>
              <a:buFont typeface="Wingdings 2"/>
              <a:buChar char=""/>
            </a:pPr>
            <a:r>
              <a:rPr lang="en-US" altLang="zh-CN" sz="2400" dirty="0" smtClean="0">
                <a:solidFill>
                  <a:srgbClr val="C00000"/>
                </a:solidFill>
              </a:rPr>
              <a:t>x</a:t>
            </a:r>
            <a:r>
              <a:rPr lang="en-US" altLang="zh-CN" sz="2400" baseline="-25000" dirty="0" smtClean="0">
                <a:solidFill>
                  <a:srgbClr val="C00000"/>
                </a:solidFill>
              </a:rPr>
              <a:t>1</a:t>
            </a:r>
            <a:r>
              <a:rPr lang="en-US" altLang="zh-CN" sz="2400" dirty="0" smtClean="0">
                <a:solidFill>
                  <a:srgbClr val="C00000"/>
                </a:solidFill>
              </a:rPr>
              <a:t>=x</a:t>
            </a:r>
            <a:r>
              <a:rPr lang="en-US" altLang="zh-CN" sz="2400" baseline="-25000" dirty="0" smtClean="0">
                <a:solidFill>
                  <a:srgbClr val="C00000"/>
                </a:solidFill>
              </a:rPr>
              <a:t>2</a:t>
            </a:r>
            <a:r>
              <a:rPr lang="zh-CN" altLang="en-US" sz="2400" dirty="0" smtClean="0">
                <a:solidFill>
                  <a:srgbClr val="C00000"/>
                </a:solidFill>
              </a:rPr>
              <a:t>，且</a:t>
            </a:r>
            <a:r>
              <a:rPr lang="en-US" altLang="zh-CN" sz="2400" dirty="0" smtClean="0">
                <a:solidFill>
                  <a:srgbClr val="C00000"/>
                </a:solidFill>
              </a:rPr>
              <a:t>y</a:t>
            </a:r>
            <a:r>
              <a:rPr lang="en-US" altLang="zh-CN" sz="2400" baseline="-25000" dirty="0" smtClean="0">
                <a:solidFill>
                  <a:srgbClr val="C00000"/>
                </a:solidFill>
              </a:rPr>
              <a:t>1</a:t>
            </a:r>
            <a:r>
              <a:rPr lang="en-US" altLang="zh-CN" sz="2400" dirty="0" smtClean="0">
                <a:solidFill>
                  <a:srgbClr val="C00000"/>
                </a:solidFill>
              </a:rPr>
              <a:t>=y</a:t>
            </a:r>
            <a:r>
              <a:rPr lang="en-US" altLang="zh-CN" sz="2400" baseline="-25000" dirty="0" smtClean="0">
                <a:solidFill>
                  <a:srgbClr val="C00000"/>
                </a:solidFill>
              </a:rPr>
              <a:t>2</a:t>
            </a:r>
          </a:p>
        </p:txBody>
      </p:sp>
    </p:spTree>
    <p:extLst>
      <p:ext uri="{BB962C8B-B14F-4D97-AF65-F5344CB8AC3E}">
        <p14:creationId xmlns:p14="http://schemas.microsoft.com/office/powerpoint/2010/main" val="243345694"/>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时，定义</a:t>
            </a:r>
            <a:r>
              <a:rPr lang="en-US" altLang="zh-CN" dirty="0" smtClean="0"/>
              <a:t>L</a:t>
            </a:r>
            <a:r>
              <a:rPr lang="zh-CN" altLang="en-US" dirty="0" smtClean="0"/>
              <a:t>是通过</a:t>
            </a:r>
            <a:r>
              <a:rPr lang="en-US" altLang="zh-CN" dirty="0" smtClean="0"/>
              <a:t>P</a:t>
            </a:r>
            <a:r>
              <a:rPr lang="zh-CN" altLang="en-US" dirty="0" smtClean="0"/>
              <a:t>和</a:t>
            </a:r>
            <a:r>
              <a:rPr lang="en-US" altLang="zh-CN" dirty="0" smtClean="0"/>
              <a:t>Q</a:t>
            </a:r>
            <a:r>
              <a:rPr lang="zh-CN" altLang="en-US" dirty="0" smtClean="0"/>
              <a:t>的直线，</a:t>
            </a:r>
            <a:r>
              <a:rPr lang="en-US" altLang="zh-CN" dirty="0" smtClean="0"/>
              <a:t>L</a:t>
            </a:r>
            <a:r>
              <a:rPr lang="zh-CN" altLang="en-US" dirty="0" smtClean="0"/>
              <a:t>交</a:t>
            </a:r>
            <a:r>
              <a:rPr lang="en-US" altLang="zh-CN" dirty="0" smtClean="0"/>
              <a:t>E</a:t>
            </a:r>
            <a:r>
              <a:rPr lang="zh-CN" altLang="en-US" dirty="0" smtClean="0"/>
              <a:t>于</a:t>
            </a:r>
            <a:r>
              <a:rPr lang="en-US" altLang="zh-CN" dirty="0" smtClean="0"/>
              <a:t>P</a:t>
            </a:r>
            <a:r>
              <a:rPr lang="zh-CN" altLang="en-US" dirty="0" smtClean="0"/>
              <a:t>和</a:t>
            </a:r>
            <a:r>
              <a:rPr lang="en-US" altLang="zh-CN" dirty="0" smtClean="0"/>
              <a:t>Q</a:t>
            </a:r>
            <a:r>
              <a:rPr lang="zh-CN" altLang="en-US" dirty="0" smtClean="0"/>
              <a:t>外，还和</a:t>
            </a:r>
            <a:r>
              <a:rPr lang="en-US" altLang="zh-CN" dirty="0" smtClean="0"/>
              <a:t>L</a:t>
            </a:r>
            <a:r>
              <a:rPr lang="zh-CN" altLang="en-US" dirty="0" smtClean="0"/>
              <a:t>交于第三点，记为</a:t>
            </a:r>
            <a:r>
              <a:rPr lang="en-US" altLang="zh-CN" dirty="0" smtClean="0"/>
              <a:t>R’</a:t>
            </a:r>
            <a:r>
              <a:rPr lang="zh-CN" altLang="en-US" dirty="0" smtClean="0"/>
              <a:t>。对</a:t>
            </a:r>
            <a:r>
              <a:rPr lang="en-US" altLang="zh-CN" dirty="0" smtClean="0"/>
              <a:t>x</a:t>
            </a:r>
            <a:r>
              <a:rPr lang="zh-CN" altLang="en-US" dirty="0" smtClean="0"/>
              <a:t>轴反射</a:t>
            </a:r>
            <a:r>
              <a:rPr lang="en-US" altLang="zh-CN" dirty="0" smtClean="0"/>
              <a:t>R’</a:t>
            </a:r>
            <a:r>
              <a:rPr lang="zh-CN" altLang="en-US" dirty="0" smtClean="0"/>
              <a:t>，得到一点</a:t>
            </a:r>
            <a:r>
              <a:rPr lang="en-US" altLang="zh-CN" dirty="0" smtClean="0"/>
              <a:t>R</a:t>
            </a:r>
            <a:r>
              <a:rPr lang="zh-CN" altLang="en-US" dirty="0" smtClean="0"/>
              <a:t>，定义</a:t>
            </a:r>
            <a:r>
              <a:rPr lang="en-US" altLang="zh-CN" dirty="0" smtClean="0"/>
              <a:t>P+Q=R</a:t>
            </a:r>
            <a:endParaRPr lang="zh-CN" altLang="en-US" dirty="0"/>
          </a:p>
        </p:txBody>
      </p:sp>
      <p:pic>
        <p:nvPicPr>
          <p:cNvPr id="264194" name="Picture 2"/>
          <p:cNvPicPr>
            <a:picLocks noChangeAspect="1" noChangeArrowheads="1"/>
          </p:cNvPicPr>
          <p:nvPr/>
        </p:nvPicPr>
        <p:blipFill>
          <a:blip r:embed="rId2" cstate="print"/>
          <a:srcRect/>
          <a:stretch>
            <a:fillRect/>
          </a:stretch>
        </p:blipFill>
        <p:spPr bwMode="auto">
          <a:xfrm>
            <a:off x="3275856" y="3429000"/>
            <a:ext cx="2771775" cy="2752725"/>
          </a:xfrm>
          <a:prstGeom prst="rect">
            <a:avLst/>
          </a:prstGeom>
          <a:noFill/>
          <a:ln w="9525">
            <a:noFill/>
            <a:miter lim="800000"/>
            <a:headEnd/>
            <a:tailEnd/>
          </a:ln>
        </p:spPr>
      </p:pic>
    </p:spTree>
    <p:extLst>
      <p:ext uri="{BB962C8B-B14F-4D97-AF65-F5344CB8AC3E}">
        <p14:creationId xmlns:p14="http://schemas.microsoft.com/office/powerpoint/2010/main" val="47877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normAutofit lnSpcReduction="10000"/>
          </a:bodyPr>
          <a:lstStyle/>
          <a:p>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时</a:t>
            </a:r>
            <a:r>
              <a:rPr lang="en-US" altLang="zh-CN" dirty="0" smtClean="0"/>
              <a:t>R</a:t>
            </a:r>
            <a:r>
              <a:rPr lang="zh-CN" altLang="en-US" dirty="0" smtClean="0"/>
              <a:t>的计算</a:t>
            </a:r>
            <a:endParaRPr lang="en-US" altLang="zh-CN" dirty="0" smtClean="0"/>
          </a:p>
          <a:p>
            <a:pPr lvl="1"/>
            <a:r>
              <a:rPr lang="zh-CN" altLang="en-US" dirty="0" smtClean="0"/>
              <a:t>直线</a:t>
            </a:r>
            <a:r>
              <a:rPr lang="en-US" altLang="zh-CN" dirty="0" smtClean="0"/>
              <a:t>L</a:t>
            </a:r>
            <a:r>
              <a:rPr lang="zh-CN" altLang="en-US" dirty="0" smtClean="0"/>
              <a:t>的方程为</a:t>
            </a:r>
            <a:r>
              <a:rPr lang="en-US" altLang="zh-CN" dirty="0" smtClean="0"/>
              <a:t>y=</a:t>
            </a:r>
            <a:r>
              <a:rPr lang="el-GR" altLang="zh-CN" dirty="0" smtClean="0"/>
              <a:t>λ</a:t>
            </a:r>
            <a:r>
              <a:rPr lang="en-US" altLang="zh-CN" dirty="0" smtClean="0"/>
              <a:t>x+</a:t>
            </a:r>
            <a:r>
              <a:rPr lang="el-GR" altLang="zh-CN" dirty="0" smtClean="0"/>
              <a:t>υ</a:t>
            </a:r>
            <a:r>
              <a:rPr lang="zh-CN" altLang="en-US" dirty="0" smtClean="0"/>
              <a:t>，因为穿过</a:t>
            </a:r>
            <a:r>
              <a:rPr lang="en-US" altLang="zh-CN" dirty="0" smtClean="0"/>
              <a:t>(x</a:t>
            </a:r>
            <a:r>
              <a:rPr lang="en-US" altLang="zh-CN" baseline="-25000" dirty="0" smtClean="0"/>
              <a:t>1</a:t>
            </a:r>
            <a:r>
              <a:rPr lang="en-US" altLang="zh-CN" dirty="0" smtClean="0"/>
              <a:t>,y</a:t>
            </a:r>
            <a:r>
              <a:rPr lang="en-US" altLang="zh-CN" baseline="-25000" dirty="0" smtClean="0"/>
              <a:t>1</a:t>
            </a:r>
            <a:r>
              <a:rPr lang="en-US" altLang="zh-CN" dirty="0" smtClean="0"/>
              <a:t>)</a:t>
            </a:r>
            <a:r>
              <a:rPr lang="zh-CN" altLang="en-US" dirty="0" smtClean="0"/>
              <a:t>和</a:t>
            </a:r>
            <a:r>
              <a:rPr lang="en-US" altLang="zh-CN" dirty="0" smtClean="0"/>
              <a:t>(x</a:t>
            </a:r>
            <a:r>
              <a:rPr lang="en-US" altLang="zh-CN" baseline="-25000" dirty="0" smtClean="0"/>
              <a:t>2</a:t>
            </a:r>
            <a:r>
              <a:rPr lang="en-US" altLang="zh-CN" dirty="0" smtClean="0"/>
              <a:t>,y</a:t>
            </a:r>
            <a:r>
              <a:rPr lang="en-US" altLang="zh-CN" baseline="-25000" dirty="0" smtClean="0"/>
              <a:t>2</a:t>
            </a:r>
            <a:r>
              <a:rPr lang="en-US" altLang="zh-CN" dirty="0" smtClean="0"/>
              <a:t>)</a:t>
            </a:r>
            <a:r>
              <a:rPr lang="zh-CN" altLang="en-US" dirty="0" smtClean="0"/>
              <a:t>，有</a:t>
            </a:r>
            <a:endParaRPr lang="en-US" altLang="zh-CN" dirty="0" smtClean="0"/>
          </a:p>
          <a:p>
            <a:pPr lvl="1"/>
            <a:endParaRPr lang="en-US" altLang="zh-CN" dirty="0" smtClean="0"/>
          </a:p>
          <a:p>
            <a:pPr lvl="1"/>
            <a:endParaRPr lang="en-US" altLang="zh-CN" dirty="0" smtClean="0"/>
          </a:p>
          <a:p>
            <a:pPr lvl="1"/>
            <a:r>
              <a:rPr lang="zh-CN" altLang="en-US" dirty="0" smtClean="0"/>
              <a:t>代入椭圆曲线</a:t>
            </a:r>
            <a:r>
              <a:rPr lang="en-US" altLang="zh-CN" dirty="0" smtClean="0"/>
              <a:t>E</a:t>
            </a:r>
            <a:r>
              <a:rPr lang="zh-CN" altLang="en-US" dirty="0" smtClean="0"/>
              <a:t>的方程求交点，有</a:t>
            </a:r>
            <a:endParaRPr lang="en-US" altLang="zh-CN" dirty="0" smtClean="0"/>
          </a:p>
          <a:p>
            <a:pPr lvl="1"/>
            <a:r>
              <a:rPr lang="en-US" altLang="zh-CN" dirty="0" smtClean="0"/>
              <a:t>(</a:t>
            </a:r>
            <a:r>
              <a:rPr lang="el-GR" altLang="zh-CN" dirty="0" smtClean="0"/>
              <a:t>λ</a:t>
            </a:r>
            <a:r>
              <a:rPr lang="en-US" altLang="zh-CN" dirty="0" smtClean="0"/>
              <a:t>x+</a:t>
            </a:r>
            <a:r>
              <a:rPr lang="el-GR" altLang="zh-CN" dirty="0" smtClean="0"/>
              <a:t>υ</a:t>
            </a:r>
            <a:r>
              <a:rPr lang="en-US" altLang="zh-CN" dirty="0" smtClean="0"/>
              <a:t>)</a:t>
            </a:r>
            <a:r>
              <a:rPr lang="en-US" altLang="zh-CN" baseline="30000" dirty="0" smtClean="0"/>
              <a:t>2</a:t>
            </a:r>
            <a:r>
              <a:rPr lang="en-US" altLang="zh-CN" dirty="0" smtClean="0"/>
              <a:t>=x</a:t>
            </a:r>
            <a:r>
              <a:rPr lang="en-US" altLang="zh-CN" baseline="30000" dirty="0" smtClean="0"/>
              <a:t>3</a:t>
            </a:r>
            <a:r>
              <a:rPr lang="en-US" altLang="zh-CN" dirty="0" smtClean="0"/>
              <a:t>+ax+b</a:t>
            </a:r>
            <a:r>
              <a:rPr lang="zh-CN" altLang="en-US" dirty="0" smtClean="0"/>
              <a:t>，展开得到</a:t>
            </a:r>
            <a:endParaRPr lang="en-US" altLang="zh-CN" dirty="0" smtClean="0"/>
          </a:p>
          <a:p>
            <a:pPr lvl="1"/>
            <a:r>
              <a:rPr lang="en-US" altLang="zh-CN" dirty="0" smtClean="0"/>
              <a:t>x</a:t>
            </a:r>
            <a:r>
              <a:rPr lang="en-US" altLang="zh-CN" baseline="30000" dirty="0" smtClean="0"/>
              <a:t>3</a:t>
            </a:r>
            <a:r>
              <a:rPr lang="en-US" altLang="zh-CN" dirty="0" smtClean="0"/>
              <a:t>-</a:t>
            </a:r>
            <a:r>
              <a:rPr lang="el-GR" altLang="zh-CN" dirty="0" smtClean="0"/>
              <a:t>λ</a:t>
            </a:r>
            <a:r>
              <a:rPr lang="en-US" altLang="zh-CN" baseline="30000" dirty="0" smtClean="0"/>
              <a:t>2</a:t>
            </a:r>
            <a:r>
              <a:rPr lang="en-US" altLang="zh-CN" dirty="0" smtClean="0"/>
              <a:t>x</a:t>
            </a:r>
            <a:r>
              <a:rPr lang="en-US" altLang="zh-CN" baseline="30000" dirty="0" smtClean="0"/>
              <a:t>2</a:t>
            </a:r>
            <a:r>
              <a:rPr lang="en-US" altLang="zh-CN" dirty="0" smtClean="0"/>
              <a:t>+(a-2</a:t>
            </a:r>
            <a:r>
              <a:rPr lang="el-GR" altLang="zh-CN" dirty="0" smtClean="0"/>
              <a:t>λυ</a:t>
            </a:r>
            <a:r>
              <a:rPr lang="en-US" altLang="zh-CN" dirty="0" smtClean="0"/>
              <a:t>)</a:t>
            </a:r>
            <a:r>
              <a:rPr lang="en-US" altLang="zh-CN" dirty="0" err="1" smtClean="0"/>
              <a:t>x+b</a:t>
            </a:r>
            <a:r>
              <a:rPr lang="en-US" altLang="zh-CN" dirty="0" smtClean="0"/>
              <a:t>-</a:t>
            </a:r>
            <a:r>
              <a:rPr lang="el-GR" altLang="zh-CN" dirty="0" smtClean="0"/>
              <a:t>υ</a:t>
            </a:r>
            <a:r>
              <a:rPr lang="en-US" altLang="zh-CN" baseline="30000" dirty="0" smtClean="0"/>
              <a:t>2</a:t>
            </a:r>
            <a:r>
              <a:rPr lang="en-US" altLang="zh-CN" dirty="0" smtClean="0"/>
              <a:t>=0</a:t>
            </a:r>
            <a:r>
              <a:rPr lang="zh-CN" altLang="en-US" dirty="0" smtClean="0"/>
              <a:t>，方程已有解</a:t>
            </a:r>
            <a:r>
              <a:rPr lang="en-US" altLang="zh-CN" dirty="0" smtClean="0"/>
              <a:t>x</a:t>
            </a:r>
            <a:r>
              <a:rPr lang="en-US" altLang="zh-CN" baseline="-25000" dirty="0" smtClean="0"/>
              <a:t>1</a:t>
            </a:r>
            <a:r>
              <a:rPr lang="en-US" altLang="zh-CN" dirty="0" smtClean="0"/>
              <a:t>,x</a:t>
            </a:r>
            <a:r>
              <a:rPr lang="en-US" altLang="zh-CN" baseline="-25000" dirty="0" smtClean="0"/>
              <a:t>2</a:t>
            </a:r>
            <a:r>
              <a:rPr lang="zh-CN" altLang="en-US" dirty="0" smtClean="0"/>
              <a:t>则</a:t>
            </a:r>
            <a:r>
              <a:rPr lang="en-US" altLang="zh-CN" dirty="0" smtClean="0"/>
              <a:t>x</a:t>
            </a:r>
            <a:r>
              <a:rPr lang="en-US" altLang="zh-CN" baseline="-25000" dirty="0" smtClean="0"/>
              <a:t>3</a:t>
            </a:r>
            <a:r>
              <a:rPr lang="en-US" altLang="zh-CN" dirty="0" smtClean="0"/>
              <a:t>=</a:t>
            </a:r>
            <a:r>
              <a:rPr lang="el-GR" altLang="zh-CN" dirty="0" smtClean="0"/>
              <a:t>λ</a:t>
            </a:r>
            <a:r>
              <a:rPr lang="en-US" altLang="zh-CN" baseline="30000" dirty="0" smtClean="0"/>
              <a:t>2</a:t>
            </a:r>
            <a:r>
              <a:rPr lang="en-US" altLang="zh-CN" dirty="0" smtClean="0"/>
              <a:t>-x</a:t>
            </a:r>
            <a:r>
              <a:rPr lang="en-US" altLang="zh-CN" baseline="-25000" dirty="0" smtClean="0"/>
              <a:t>1</a:t>
            </a:r>
            <a:r>
              <a:rPr lang="en-US" altLang="zh-CN" dirty="0" smtClean="0"/>
              <a:t>-x</a:t>
            </a:r>
            <a:r>
              <a:rPr lang="en-US" altLang="zh-CN" baseline="-25000" dirty="0" smtClean="0"/>
              <a:t>2</a:t>
            </a:r>
            <a:r>
              <a:rPr lang="zh-CN" altLang="en-US" dirty="0" smtClean="0"/>
              <a:t>，为第三点</a:t>
            </a:r>
            <a:r>
              <a:rPr lang="en-US" altLang="zh-CN" dirty="0" smtClean="0"/>
              <a:t>R’</a:t>
            </a:r>
            <a:r>
              <a:rPr lang="zh-CN" altLang="en-US" dirty="0" smtClean="0"/>
              <a:t>的</a:t>
            </a:r>
            <a:r>
              <a:rPr lang="en-US" altLang="zh-CN" dirty="0" smtClean="0"/>
              <a:t>x</a:t>
            </a:r>
            <a:r>
              <a:rPr lang="zh-CN" altLang="en-US" dirty="0" smtClean="0"/>
              <a:t>坐标值，代入</a:t>
            </a:r>
            <a:r>
              <a:rPr lang="en-US" altLang="zh-CN" dirty="0" smtClean="0"/>
              <a:t>L</a:t>
            </a:r>
            <a:r>
              <a:rPr lang="zh-CN" altLang="en-US" dirty="0" smtClean="0"/>
              <a:t>的方程再将</a:t>
            </a:r>
            <a:r>
              <a:rPr lang="en-US" altLang="zh-CN" dirty="0" smtClean="0"/>
              <a:t>y</a:t>
            </a:r>
            <a:r>
              <a:rPr lang="zh-CN" altLang="en-US" dirty="0" smtClean="0"/>
              <a:t>取反即可得到</a:t>
            </a:r>
            <a:r>
              <a:rPr lang="en-US" altLang="zh-CN" dirty="0" smtClean="0"/>
              <a:t>R</a:t>
            </a:r>
            <a:r>
              <a:rPr lang="zh-CN" altLang="en-US" dirty="0" smtClean="0"/>
              <a:t>的坐标</a:t>
            </a:r>
            <a:endParaRPr lang="zh-CN" altLang="en-US" dirty="0"/>
          </a:p>
        </p:txBody>
      </p:sp>
      <p:graphicFrame>
        <p:nvGraphicFramePr>
          <p:cNvPr id="4" name="对象 3"/>
          <p:cNvGraphicFramePr>
            <a:graphicFrameLocks noChangeAspect="1"/>
          </p:cNvGraphicFramePr>
          <p:nvPr/>
        </p:nvGraphicFramePr>
        <p:xfrm>
          <a:off x="1835696" y="2924944"/>
          <a:ext cx="5616624" cy="936104"/>
        </p:xfrm>
        <a:graphic>
          <a:graphicData uri="http://schemas.openxmlformats.org/presentationml/2006/ole">
            <mc:AlternateContent xmlns:mc="http://schemas.openxmlformats.org/markup-compatibility/2006">
              <mc:Choice xmlns:v="urn:schemas-microsoft-com:vml" Requires="v">
                <p:oleObj spid="_x0000_s37908" name="Equation" r:id="rId4" imgW="2819160" imgH="469800" progId="Equation.DSMT4">
                  <p:embed/>
                </p:oleObj>
              </mc:Choice>
              <mc:Fallback>
                <p:oleObj name="Equation" r:id="rId4" imgW="2819160" imgH="4698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696" y="2924944"/>
                        <a:ext cx="5616624" cy="936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1598063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时</a:t>
            </a:r>
            <a:r>
              <a:rPr lang="en-US" altLang="zh-CN" dirty="0" smtClean="0"/>
              <a:t>P+Q</a:t>
            </a:r>
            <a:r>
              <a:rPr lang="zh-CN" altLang="en-US" dirty="0" smtClean="0"/>
              <a:t>的计算公式</a:t>
            </a:r>
            <a:endParaRPr lang="en-US" altLang="zh-CN" dirty="0" smtClean="0"/>
          </a:p>
          <a:p>
            <a:pPr lvl="1"/>
            <a:r>
              <a:rPr lang="en-US" altLang="zh-CN" dirty="0" smtClean="0"/>
              <a:t>(x</a:t>
            </a:r>
            <a:r>
              <a:rPr lang="en-US" altLang="zh-CN" baseline="-25000" dirty="0" smtClean="0"/>
              <a:t>1</a:t>
            </a:r>
            <a:r>
              <a:rPr lang="en-US" altLang="zh-CN" dirty="0" smtClean="0"/>
              <a:t>,y</a:t>
            </a:r>
            <a:r>
              <a:rPr lang="en-US" altLang="zh-CN" baseline="-25000" dirty="0" smtClean="0"/>
              <a:t>1</a:t>
            </a:r>
            <a:r>
              <a:rPr lang="en-US" altLang="zh-CN" dirty="0" smtClean="0"/>
              <a:t>)+(x</a:t>
            </a:r>
            <a:r>
              <a:rPr lang="en-US" altLang="zh-CN" baseline="-25000" dirty="0" smtClean="0"/>
              <a:t>2</a:t>
            </a:r>
            <a:r>
              <a:rPr lang="en-US" altLang="zh-CN" dirty="0" smtClean="0"/>
              <a:t>,y</a:t>
            </a:r>
            <a:r>
              <a:rPr lang="en-US" altLang="zh-CN" baseline="-25000" dirty="0" smtClean="0"/>
              <a:t>2</a:t>
            </a:r>
            <a:r>
              <a:rPr lang="en-US" altLang="zh-CN" dirty="0" smtClean="0"/>
              <a:t>)=(x</a:t>
            </a:r>
            <a:r>
              <a:rPr lang="en-US" altLang="zh-CN" baseline="-25000" dirty="0" smtClean="0"/>
              <a:t>3</a:t>
            </a:r>
            <a:r>
              <a:rPr lang="en-US" altLang="zh-CN" dirty="0" smtClean="0"/>
              <a:t>,y</a:t>
            </a:r>
            <a:r>
              <a:rPr lang="en-US" altLang="zh-CN" baseline="-25000" dirty="0" smtClean="0"/>
              <a:t>3</a:t>
            </a:r>
            <a:r>
              <a:rPr lang="en-US" altLang="zh-CN" dirty="0" smtClean="0"/>
              <a:t>)</a:t>
            </a:r>
            <a:r>
              <a:rPr lang="zh-CN" altLang="en-US" dirty="0" smtClean="0"/>
              <a:t>，如果</a:t>
            </a:r>
            <a:r>
              <a:rPr lang="en-US" altLang="zh-CN" dirty="0" smtClean="0"/>
              <a:t>x</a:t>
            </a:r>
            <a:r>
              <a:rPr lang="en-US" altLang="zh-CN" baseline="-25000" dirty="0" smtClean="0"/>
              <a:t>1</a:t>
            </a:r>
            <a:r>
              <a:rPr lang="zh-CN" altLang="en-US" dirty="0" smtClean="0"/>
              <a:t>≠</a:t>
            </a:r>
            <a:r>
              <a:rPr lang="en-US" altLang="zh-CN" dirty="0" smtClean="0"/>
              <a:t>x</a:t>
            </a:r>
            <a:r>
              <a:rPr lang="en-US" altLang="zh-CN" baseline="-25000" dirty="0" smtClean="0"/>
              <a:t>2</a:t>
            </a:r>
            <a:r>
              <a:rPr lang="zh-CN" altLang="en-US" dirty="0" smtClean="0"/>
              <a:t>，则有</a:t>
            </a:r>
            <a:endParaRPr lang="en-US" altLang="zh-CN" dirty="0" smtClean="0"/>
          </a:p>
          <a:p>
            <a:endParaRPr lang="zh-CN" altLang="en-US" dirty="0"/>
          </a:p>
        </p:txBody>
      </p:sp>
      <p:graphicFrame>
        <p:nvGraphicFramePr>
          <p:cNvPr id="4" name="对象 3"/>
          <p:cNvGraphicFramePr>
            <a:graphicFrameLocks noChangeAspect="1"/>
          </p:cNvGraphicFramePr>
          <p:nvPr/>
        </p:nvGraphicFramePr>
        <p:xfrm>
          <a:off x="2699792" y="2924944"/>
          <a:ext cx="3312368" cy="2370319"/>
        </p:xfrm>
        <a:graphic>
          <a:graphicData uri="http://schemas.openxmlformats.org/presentationml/2006/ole">
            <mc:AlternateContent xmlns:mc="http://schemas.openxmlformats.org/markup-compatibility/2006">
              <mc:Choice xmlns:v="urn:schemas-microsoft-com:vml" Requires="v">
                <p:oleObj spid="_x0000_s38932" name="Equation" r:id="rId3" imgW="1384200" imgH="990360" progId="Equation.DSMT4">
                  <p:embed/>
                </p:oleObj>
              </mc:Choice>
              <mc:Fallback>
                <p:oleObj name="Equation" r:id="rId3" imgW="1384200" imgH="9903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924944"/>
                        <a:ext cx="3312368" cy="2370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7187324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normAutofit/>
          </a:bodyPr>
          <a:lstStyle/>
          <a:p>
            <a:pPr marL="342900" lvl="3" indent="-342900">
              <a:buClr>
                <a:schemeClr val="accent1"/>
              </a:buClr>
              <a:buSzPct val="50000"/>
              <a:buFont typeface="Wingdings 2"/>
              <a:buChar char=""/>
            </a:pPr>
            <a:r>
              <a:rPr lang="en-US" altLang="zh-CN" sz="3200" dirty="0" smtClean="0"/>
              <a:t>x</a:t>
            </a:r>
            <a:r>
              <a:rPr lang="en-US" altLang="zh-CN" sz="3200" baseline="-25000" dirty="0" smtClean="0"/>
              <a:t>1</a:t>
            </a:r>
            <a:r>
              <a:rPr lang="en-US" altLang="zh-CN" sz="3200" dirty="0" smtClean="0"/>
              <a:t>=x</a:t>
            </a:r>
            <a:r>
              <a:rPr lang="en-US" altLang="zh-CN" sz="3200" baseline="-25000" dirty="0" smtClean="0"/>
              <a:t>2</a:t>
            </a:r>
            <a:r>
              <a:rPr lang="zh-CN" altLang="en-US" sz="3200" dirty="0" smtClean="0"/>
              <a:t>，且</a:t>
            </a:r>
            <a:r>
              <a:rPr lang="en-US" altLang="zh-CN" sz="3200" dirty="0" smtClean="0"/>
              <a:t>y</a:t>
            </a:r>
            <a:r>
              <a:rPr lang="en-US" altLang="zh-CN" sz="3200" baseline="-25000" dirty="0" smtClean="0"/>
              <a:t>1</a:t>
            </a:r>
            <a:r>
              <a:rPr lang="en-US" altLang="zh-CN" sz="3200" dirty="0" smtClean="0"/>
              <a:t>=-y</a:t>
            </a:r>
            <a:r>
              <a:rPr lang="en-US" altLang="zh-CN" sz="3200" baseline="-25000" dirty="0" smtClean="0"/>
              <a:t>2</a:t>
            </a:r>
            <a:r>
              <a:rPr lang="zh-CN" altLang="en-US" sz="3200" dirty="0" smtClean="0"/>
              <a:t>时，</a:t>
            </a:r>
            <a:r>
              <a:rPr lang="en-US" altLang="zh-CN" sz="3200" dirty="0" smtClean="0"/>
              <a:t>P</a:t>
            </a:r>
            <a:r>
              <a:rPr lang="zh-CN" altLang="en-US" sz="3200" dirty="0" smtClean="0"/>
              <a:t>和</a:t>
            </a:r>
            <a:r>
              <a:rPr lang="en-US" altLang="zh-CN" sz="3200" dirty="0" smtClean="0"/>
              <a:t>Q</a:t>
            </a:r>
            <a:r>
              <a:rPr lang="zh-CN" altLang="en-US" sz="3200" dirty="0" smtClean="0"/>
              <a:t>相对于</a:t>
            </a:r>
            <a:r>
              <a:rPr lang="en-US" altLang="zh-CN" sz="3200" dirty="0" smtClean="0"/>
              <a:t>x</a:t>
            </a:r>
            <a:r>
              <a:rPr lang="zh-CN" altLang="en-US" sz="3200" dirty="0" smtClean="0"/>
              <a:t>轴对称，定义穿过</a:t>
            </a:r>
            <a:r>
              <a:rPr lang="en-US" altLang="zh-CN" sz="3200" dirty="0" smtClean="0"/>
              <a:t>P</a:t>
            </a:r>
            <a:r>
              <a:rPr lang="zh-CN" altLang="en-US" sz="3200" dirty="0" smtClean="0"/>
              <a:t>和</a:t>
            </a:r>
            <a:r>
              <a:rPr lang="en-US" altLang="zh-CN" sz="3200" dirty="0" smtClean="0"/>
              <a:t>Q</a:t>
            </a:r>
            <a:r>
              <a:rPr lang="zh-CN" altLang="en-US" sz="3200" dirty="0" smtClean="0"/>
              <a:t>的直线和椭圆曲线相交于无限远点</a:t>
            </a:r>
            <a:r>
              <a:rPr lang="en-US" altLang="zh-CN" sz="3200" b="1" i="1" dirty="0" smtClean="0"/>
              <a:t>O</a:t>
            </a:r>
            <a:r>
              <a:rPr lang="zh-CN" altLang="en-US" sz="3200" dirty="0" smtClean="0"/>
              <a:t>，即</a:t>
            </a:r>
            <a:r>
              <a:rPr lang="en-US" altLang="zh-CN" sz="3200" dirty="0" smtClean="0"/>
              <a:t>P+Q=-</a:t>
            </a:r>
            <a:r>
              <a:rPr lang="en-US" altLang="zh-CN" sz="3200" b="1" i="1" dirty="0" smtClean="0"/>
              <a:t>O</a:t>
            </a:r>
            <a:r>
              <a:rPr lang="en-US" altLang="zh-CN" sz="3200" dirty="0" smtClean="0"/>
              <a:t>=</a:t>
            </a:r>
            <a:r>
              <a:rPr lang="en-US" altLang="zh-CN" sz="3200" b="1" i="1" dirty="0" smtClean="0"/>
              <a:t>O</a:t>
            </a:r>
            <a:r>
              <a:rPr lang="zh-CN" altLang="en-US" sz="3200" dirty="0" smtClean="0"/>
              <a:t>。即</a:t>
            </a:r>
            <a:r>
              <a:rPr lang="en-US" altLang="zh-CN" sz="3200" dirty="0" smtClean="0"/>
              <a:t>(</a:t>
            </a:r>
            <a:r>
              <a:rPr lang="en-US" altLang="zh-CN" sz="3200" dirty="0" err="1" smtClean="0"/>
              <a:t>x,y</a:t>
            </a:r>
            <a:r>
              <a:rPr lang="en-US" altLang="zh-CN" sz="3200" dirty="0" smtClean="0"/>
              <a:t>)+(x,-y)=</a:t>
            </a:r>
            <a:r>
              <a:rPr lang="en-US" altLang="zh-CN" sz="3200" b="1" i="1" dirty="0" smtClean="0"/>
              <a:t>O</a:t>
            </a:r>
            <a:endParaRPr lang="zh-CN" altLang="en-US" sz="3200" b="1" i="1" dirty="0"/>
          </a:p>
        </p:txBody>
      </p:sp>
      <p:pic>
        <p:nvPicPr>
          <p:cNvPr id="267266" name="Picture 2"/>
          <p:cNvPicPr>
            <a:picLocks noChangeAspect="1" noChangeArrowheads="1"/>
          </p:cNvPicPr>
          <p:nvPr/>
        </p:nvPicPr>
        <p:blipFill>
          <a:blip r:embed="rId2" cstate="print"/>
          <a:srcRect/>
          <a:stretch>
            <a:fillRect/>
          </a:stretch>
        </p:blipFill>
        <p:spPr bwMode="auto">
          <a:xfrm>
            <a:off x="3203848" y="3284984"/>
            <a:ext cx="2609850" cy="3057525"/>
          </a:xfrm>
          <a:prstGeom prst="rect">
            <a:avLst/>
          </a:prstGeom>
          <a:noFill/>
          <a:ln w="9525">
            <a:noFill/>
            <a:miter lim="800000"/>
            <a:headEnd/>
            <a:tailEnd/>
          </a:ln>
        </p:spPr>
      </p:pic>
    </p:spTree>
    <p:extLst>
      <p:ext uri="{BB962C8B-B14F-4D97-AF65-F5344CB8AC3E}">
        <p14:creationId xmlns:p14="http://schemas.microsoft.com/office/powerpoint/2010/main" val="358175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normAutofit/>
          </a:bodyPr>
          <a:lstStyle/>
          <a:p>
            <a:r>
              <a:rPr lang="en-US" altLang="zh-CN" sz="2800" dirty="0" smtClean="0"/>
              <a:t>x</a:t>
            </a:r>
            <a:r>
              <a:rPr lang="en-US" altLang="zh-CN" sz="2800" baseline="-25000" dirty="0" smtClean="0"/>
              <a:t>1</a:t>
            </a:r>
            <a:r>
              <a:rPr lang="en-US" altLang="zh-CN" sz="2800" dirty="0" smtClean="0"/>
              <a:t>=x</a:t>
            </a:r>
            <a:r>
              <a:rPr lang="en-US" altLang="zh-CN" sz="2800" baseline="-25000" dirty="0" smtClean="0"/>
              <a:t>2</a:t>
            </a:r>
            <a:r>
              <a:rPr lang="zh-CN" altLang="en-US" sz="2800" dirty="0" smtClean="0"/>
              <a:t>，且</a:t>
            </a:r>
            <a:r>
              <a:rPr lang="en-US" altLang="zh-CN" sz="2800" dirty="0" smtClean="0"/>
              <a:t>y</a:t>
            </a:r>
            <a:r>
              <a:rPr lang="en-US" altLang="zh-CN" sz="2800" baseline="-25000" dirty="0" smtClean="0"/>
              <a:t>1</a:t>
            </a:r>
            <a:r>
              <a:rPr lang="en-US" altLang="zh-CN" sz="2800" dirty="0" smtClean="0"/>
              <a:t>=y</a:t>
            </a:r>
            <a:r>
              <a:rPr lang="en-US" altLang="zh-CN" sz="2800" baseline="-25000" dirty="0" smtClean="0"/>
              <a:t>2</a:t>
            </a:r>
            <a:r>
              <a:rPr lang="zh-CN" altLang="en-US" sz="2800" dirty="0" smtClean="0"/>
              <a:t>时，</a:t>
            </a:r>
            <a:r>
              <a:rPr lang="en-US" altLang="zh-CN" sz="2800" dirty="0" smtClean="0"/>
              <a:t>P</a:t>
            </a:r>
            <a:r>
              <a:rPr lang="zh-CN" altLang="en-US" sz="2800" dirty="0" smtClean="0"/>
              <a:t>和</a:t>
            </a:r>
            <a:r>
              <a:rPr lang="en-US" altLang="zh-CN" sz="2800" dirty="0" smtClean="0"/>
              <a:t>Q</a:t>
            </a:r>
            <a:r>
              <a:rPr lang="zh-CN" altLang="en-US" sz="2800" dirty="0" smtClean="0"/>
              <a:t>为同一个点，定义直线</a:t>
            </a:r>
            <a:r>
              <a:rPr lang="en-US" altLang="zh-CN" sz="2800" dirty="0" smtClean="0"/>
              <a:t>L</a:t>
            </a:r>
            <a:r>
              <a:rPr lang="zh-CN" altLang="en-US" sz="2800" dirty="0" smtClean="0"/>
              <a:t>与椭圆曲线相切</a:t>
            </a:r>
            <a:r>
              <a:rPr lang="en-US" altLang="zh-CN" sz="2800" dirty="0" smtClean="0"/>
              <a:t>(y</a:t>
            </a:r>
            <a:r>
              <a:rPr lang="en-US" altLang="zh-CN" sz="2800" baseline="-25000" dirty="0" smtClean="0"/>
              <a:t>1</a:t>
            </a:r>
            <a:r>
              <a:rPr lang="zh-CN" altLang="en-US" sz="2800" dirty="0" smtClean="0"/>
              <a:t>≠</a:t>
            </a:r>
            <a:r>
              <a:rPr lang="en-US" altLang="zh-CN" sz="2800" dirty="0" smtClean="0"/>
              <a:t>0</a:t>
            </a:r>
            <a:r>
              <a:rPr lang="zh-CN" altLang="en-US" sz="2800" dirty="0" smtClean="0"/>
              <a:t>，否则为第二种情况</a:t>
            </a:r>
            <a:r>
              <a:rPr lang="en-US" altLang="zh-CN" sz="2800" dirty="0" smtClean="0"/>
              <a:t>)</a:t>
            </a:r>
            <a:r>
              <a:rPr lang="zh-CN" altLang="en-US" sz="2800" dirty="0" smtClean="0"/>
              <a:t>，</a:t>
            </a:r>
            <a:r>
              <a:rPr lang="en-US" altLang="zh-CN" sz="2800" dirty="0" smtClean="0"/>
              <a:t>L</a:t>
            </a:r>
            <a:r>
              <a:rPr lang="zh-CN" altLang="en-US" sz="2800" dirty="0" smtClean="0"/>
              <a:t>除与曲线相切外，还与曲线相交于</a:t>
            </a:r>
            <a:r>
              <a:rPr lang="en-US" altLang="zh-CN" sz="2800" dirty="0" smtClean="0"/>
              <a:t>R’</a:t>
            </a:r>
            <a:r>
              <a:rPr lang="zh-CN" altLang="en-US" sz="2800" dirty="0" smtClean="0"/>
              <a:t>，求</a:t>
            </a:r>
            <a:r>
              <a:rPr lang="en-US" altLang="zh-CN" sz="2800" dirty="0" smtClean="0"/>
              <a:t>R’</a:t>
            </a:r>
            <a:r>
              <a:rPr lang="zh-CN" altLang="en-US" sz="2800" dirty="0" smtClean="0"/>
              <a:t>关于</a:t>
            </a:r>
            <a:r>
              <a:rPr lang="en-US" altLang="zh-CN" sz="2800" dirty="0" smtClean="0"/>
              <a:t>x</a:t>
            </a:r>
            <a:r>
              <a:rPr lang="zh-CN" altLang="en-US" sz="2800" dirty="0" smtClean="0"/>
              <a:t>轴的对称点</a:t>
            </a:r>
            <a:r>
              <a:rPr lang="en-US" altLang="zh-CN" sz="2800" dirty="0" smtClean="0"/>
              <a:t>R</a:t>
            </a:r>
            <a:r>
              <a:rPr lang="zh-CN" altLang="en-US" sz="2800" dirty="0" smtClean="0"/>
              <a:t>，即定义为</a:t>
            </a:r>
            <a:r>
              <a:rPr lang="en-US" altLang="zh-CN" sz="2800" dirty="0" smtClean="0"/>
              <a:t>P+P=2P=R</a:t>
            </a:r>
          </a:p>
          <a:p>
            <a:r>
              <a:rPr lang="en-US" altLang="zh-CN" sz="2800" dirty="0" smtClean="0"/>
              <a:t>k</a:t>
            </a:r>
            <a:r>
              <a:rPr lang="zh-CN" altLang="en-US" sz="2800" dirty="0" smtClean="0"/>
              <a:t>个相同的点</a:t>
            </a:r>
            <a:r>
              <a:rPr lang="en-US" altLang="zh-CN" sz="2800" dirty="0" smtClean="0"/>
              <a:t>P</a:t>
            </a:r>
            <a:r>
              <a:rPr lang="zh-CN" altLang="en-US" sz="2800" dirty="0" smtClean="0"/>
              <a:t>相加记为</a:t>
            </a:r>
            <a:r>
              <a:rPr lang="en-US" altLang="zh-CN" sz="2800" dirty="0" err="1" smtClean="0"/>
              <a:t>kP</a:t>
            </a:r>
            <a:endParaRPr lang="en-US" altLang="zh-CN" sz="2800" dirty="0" smtClean="0"/>
          </a:p>
          <a:p>
            <a:pPr lvl="1"/>
            <a:r>
              <a:rPr lang="zh-CN" altLang="en-US" sz="2400" dirty="0" smtClean="0"/>
              <a:t>已知</a:t>
            </a:r>
            <a:r>
              <a:rPr lang="en-US" altLang="zh-CN" sz="2400" dirty="0" smtClean="0"/>
              <a:t>k</a:t>
            </a:r>
            <a:r>
              <a:rPr lang="zh-CN" altLang="en-US" sz="2400" dirty="0" smtClean="0"/>
              <a:t>和</a:t>
            </a:r>
            <a:r>
              <a:rPr lang="en-US" altLang="zh-CN" sz="2400" dirty="0" smtClean="0"/>
              <a:t>P</a:t>
            </a:r>
            <a:r>
              <a:rPr lang="zh-CN" altLang="en-US" sz="2400" dirty="0" smtClean="0"/>
              <a:t>，求</a:t>
            </a:r>
            <a:r>
              <a:rPr lang="en-US" altLang="zh-CN" sz="2400" dirty="0" err="1" smtClean="0"/>
              <a:t>kP</a:t>
            </a:r>
            <a:r>
              <a:rPr lang="zh-CN" altLang="en-US" sz="2400" dirty="0" smtClean="0"/>
              <a:t>是容易的</a:t>
            </a:r>
            <a:endParaRPr lang="en-US" altLang="zh-CN" sz="2400" dirty="0" smtClean="0"/>
          </a:p>
          <a:p>
            <a:pPr lvl="1"/>
            <a:r>
              <a:rPr lang="zh-CN" altLang="en-US" sz="2400" dirty="0" smtClean="0"/>
              <a:t>已知</a:t>
            </a:r>
            <a:r>
              <a:rPr lang="en-US" altLang="zh-CN" sz="2400" dirty="0" err="1" smtClean="0"/>
              <a:t>kP</a:t>
            </a:r>
            <a:r>
              <a:rPr lang="zh-CN" altLang="en-US" sz="2400" dirty="0" smtClean="0"/>
              <a:t>和</a:t>
            </a:r>
            <a:r>
              <a:rPr lang="en-US" altLang="zh-CN" sz="2400" dirty="0" smtClean="0"/>
              <a:t>P</a:t>
            </a:r>
            <a:r>
              <a:rPr lang="zh-CN" altLang="en-US" sz="2400" dirty="0" smtClean="0"/>
              <a:t>，求</a:t>
            </a:r>
            <a:r>
              <a:rPr lang="en-US" altLang="zh-CN" sz="2400" dirty="0" smtClean="0"/>
              <a:t>k</a:t>
            </a:r>
            <a:r>
              <a:rPr lang="zh-CN" altLang="en-US" sz="2400" dirty="0" smtClean="0"/>
              <a:t>是困难的</a:t>
            </a:r>
            <a:endParaRPr lang="zh-CN" altLang="en-US" sz="2400" dirty="0"/>
          </a:p>
        </p:txBody>
      </p:sp>
      <p:pic>
        <p:nvPicPr>
          <p:cNvPr id="268290" name="Picture 2"/>
          <p:cNvPicPr>
            <a:picLocks noChangeAspect="1" noChangeArrowheads="1"/>
          </p:cNvPicPr>
          <p:nvPr/>
        </p:nvPicPr>
        <p:blipFill>
          <a:blip r:embed="rId3" cstate="print"/>
          <a:srcRect/>
          <a:stretch>
            <a:fillRect/>
          </a:stretch>
        </p:blipFill>
        <p:spPr bwMode="auto">
          <a:xfrm>
            <a:off x="5292080" y="3501008"/>
            <a:ext cx="2676525" cy="2695575"/>
          </a:xfrm>
          <a:prstGeom prst="rect">
            <a:avLst/>
          </a:prstGeom>
          <a:noFill/>
          <a:ln w="9525">
            <a:noFill/>
            <a:miter lim="800000"/>
            <a:headEnd/>
            <a:tailEnd/>
          </a:ln>
        </p:spPr>
      </p:pic>
    </p:spTree>
    <p:extLst>
      <p:ext uri="{BB962C8B-B14F-4D97-AF65-F5344CB8AC3E}">
        <p14:creationId xmlns:p14="http://schemas.microsoft.com/office/powerpoint/2010/main" val="311907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en-US" altLang="zh-CN" dirty="0" smtClean="0"/>
              <a:t>x</a:t>
            </a:r>
            <a:r>
              <a:rPr lang="en-US" altLang="zh-CN" baseline="-25000" dirty="0" smtClean="0"/>
              <a:t>1</a:t>
            </a:r>
            <a:r>
              <a:rPr lang="en-US" altLang="zh-CN" dirty="0" smtClean="0"/>
              <a:t>=x</a:t>
            </a:r>
            <a:r>
              <a:rPr lang="en-US" altLang="zh-CN" baseline="-25000" dirty="0" smtClean="0"/>
              <a:t>2</a:t>
            </a:r>
            <a:r>
              <a:rPr lang="zh-CN" altLang="en-US" dirty="0" smtClean="0"/>
              <a:t>，</a:t>
            </a:r>
            <a:r>
              <a:rPr lang="en-US" altLang="zh-CN" dirty="0" smtClean="0"/>
              <a:t>y</a:t>
            </a:r>
            <a:r>
              <a:rPr lang="en-US" altLang="zh-CN" baseline="-25000" dirty="0" smtClean="0"/>
              <a:t>1</a:t>
            </a:r>
            <a:r>
              <a:rPr lang="en-US" altLang="zh-CN" dirty="0" smtClean="0"/>
              <a:t>=y</a:t>
            </a:r>
            <a:r>
              <a:rPr lang="en-US" altLang="zh-CN" baseline="-25000" dirty="0" smtClean="0"/>
              <a:t>2</a:t>
            </a:r>
            <a:r>
              <a:rPr lang="zh-CN" altLang="en-US" dirty="0" smtClean="0"/>
              <a:t>且</a:t>
            </a:r>
            <a:r>
              <a:rPr lang="en-US" altLang="zh-CN" dirty="0" smtClean="0"/>
              <a:t>y</a:t>
            </a:r>
            <a:r>
              <a:rPr lang="en-US" altLang="zh-CN" baseline="-25000" dirty="0" smtClean="0"/>
              <a:t>1</a:t>
            </a:r>
            <a:r>
              <a:rPr lang="zh-CN" altLang="en-US" dirty="0" smtClean="0"/>
              <a:t>≠</a:t>
            </a:r>
            <a:r>
              <a:rPr lang="en-US" altLang="zh-CN" dirty="0" smtClean="0"/>
              <a:t>0</a:t>
            </a:r>
            <a:r>
              <a:rPr lang="zh-CN" altLang="en-US" dirty="0" smtClean="0"/>
              <a:t>时，</a:t>
            </a:r>
            <a:r>
              <a:rPr lang="en-US" altLang="zh-CN" dirty="0" smtClean="0"/>
              <a:t>P+P</a:t>
            </a:r>
            <a:r>
              <a:rPr lang="zh-CN" altLang="en-US" dirty="0" smtClean="0"/>
              <a:t>的计算公式</a:t>
            </a:r>
            <a:endParaRPr lang="en-US" altLang="zh-CN" dirty="0" smtClean="0"/>
          </a:p>
          <a:p>
            <a:pPr lvl="1"/>
            <a:r>
              <a:rPr lang="en-US" altLang="zh-CN" dirty="0" smtClean="0"/>
              <a:t>(x</a:t>
            </a:r>
            <a:r>
              <a:rPr lang="en-US" altLang="zh-CN" baseline="-25000" dirty="0" smtClean="0"/>
              <a:t>1</a:t>
            </a:r>
            <a:r>
              <a:rPr lang="en-US" altLang="zh-CN" dirty="0" smtClean="0"/>
              <a:t>,y</a:t>
            </a:r>
            <a:r>
              <a:rPr lang="en-US" altLang="zh-CN" baseline="-25000" dirty="0" smtClean="0"/>
              <a:t>1</a:t>
            </a:r>
            <a:r>
              <a:rPr lang="en-US" altLang="zh-CN" dirty="0" smtClean="0"/>
              <a:t>)+(x</a:t>
            </a:r>
            <a:r>
              <a:rPr lang="en-US" altLang="zh-CN" baseline="-25000" dirty="0" smtClean="0"/>
              <a:t>1</a:t>
            </a:r>
            <a:r>
              <a:rPr lang="en-US" altLang="zh-CN" dirty="0" smtClean="0"/>
              <a:t>,y</a:t>
            </a:r>
            <a:r>
              <a:rPr lang="en-US" altLang="zh-CN" baseline="-25000" dirty="0" smtClean="0"/>
              <a:t>1</a:t>
            </a:r>
            <a:r>
              <a:rPr lang="en-US" altLang="zh-CN" dirty="0" smtClean="0"/>
              <a:t>)=2(x</a:t>
            </a:r>
            <a:r>
              <a:rPr lang="en-US" altLang="zh-CN" baseline="-25000" dirty="0" smtClean="0"/>
              <a:t>1</a:t>
            </a:r>
            <a:r>
              <a:rPr lang="en-US" altLang="zh-CN" dirty="0" smtClean="0"/>
              <a:t>,y</a:t>
            </a:r>
            <a:r>
              <a:rPr lang="en-US" altLang="zh-CN" baseline="-25000" dirty="0" smtClean="0"/>
              <a:t>1</a:t>
            </a:r>
            <a:r>
              <a:rPr lang="en-US" altLang="zh-CN" dirty="0" smtClean="0"/>
              <a:t>)=(</a:t>
            </a:r>
            <a:r>
              <a:rPr lang="en-US" altLang="zh-CN" dirty="0" err="1" smtClean="0"/>
              <a:t>x,y</a:t>
            </a:r>
            <a:r>
              <a:rPr lang="en-US" altLang="zh-CN" dirty="0" smtClean="0"/>
              <a:t>)</a:t>
            </a:r>
          </a:p>
          <a:p>
            <a:pPr lvl="1"/>
            <a:r>
              <a:rPr lang="en-US" altLang="zh-CN" dirty="0" smtClean="0"/>
              <a:t>L</a:t>
            </a:r>
            <a:r>
              <a:rPr lang="zh-CN" altLang="en-US" dirty="0" smtClean="0"/>
              <a:t>的斜率可利用微分公式计算：</a:t>
            </a:r>
            <a:endParaRPr lang="en-US" altLang="zh-CN" dirty="0" smtClean="0"/>
          </a:p>
          <a:p>
            <a:pPr lvl="1"/>
            <a:endParaRPr lang="en-US" altLang="zh-CN" dirty="0" smtClean="0"/>
          </a:p>
          <a:p>
            <a:pPr lvl="1"/>
            <a:endParaRPr lang="en-US" altLang="zh-CN" dirty="0" smtClean="0"/>
          </a:p>
          <a:p>
            <a:pPr lvl="1"/>
            <a:r>
              <a:rPr lang="en-US" altLang="zh-CN" dirty="0" smtClean="0"/>
              <a:t>L</a:t>
            </a:r>
            <a:r>
              <a:rPr lang="zh-CN" altLang="en-US" dirty="0" smtClean="0"/>
              <a:t>与</a:t>
            </a:r>
            <a:r>
              <a:rPr lang="en-US" altLang="zh-CN" dirty="0" smtClean="0"/>
              <a:t>E</a:t>
            </a:r>
            <a:r>
              <a:rPr lang="zh-CN" altLang="en-US" dirty="0" smtClean="0"/>
              <a:t>交点坐标的计算和情况</a:t>
            </a:r>
            <a:r>
              <a:rPr lang="en-US" altLang="zh-CN" dirty="0" smtClean="0"/>
              <a:t>1</a:t>
            </a:r>
            <a:r>
              <a:rPr lang="zh-CN" altLang="en-US" dirty="0" smtClean="0"/>
              <a:t>相同</a:t>
            </a:r>
            <a:endParaRPr lang="zh-CN" altLang="en-US" dirty="0"/>
          </a:p>
        </p:txBody>
      </p:sp>
      <p:graphicFrame>
        <p:nvGraphicFramePr>
          <p:cNvPr id="269314" name="Object 2"/>
          <p:cNvGraphicFramePr>
            <a:graphicFrameLocks noChangeAspect="1"/>
          </p:cNvGraphicFramePr>
          <p:nvPr/>
        </p:nvGraphicFramePr>
        <p:xfrm>
          <a:off x="3347864" y="3142276"/>
          <a:ext cx="2088232" cy="1150820"/>
        </p:xfrm>
        <a:graphic>
          <a:graphicData uri="http://schemas.openxmlformats.org/presentationml/2006/ole">
            <mc:AlternateContent xmlns:mc="http://schemas.openxmlformats.org/markup-compatibility/2006">
              <mc:Choice xmlns:v="urn:schemas-microsoft-com:vml" Requires="v">
                <p:oleObj spid="_x0000_s39974" name="Equation" r:id="rId3" imgW="876240" imgH="482400" progId="Equation.DSMT4">
                  <p:embed/>
                </p:oleObj>
              </mc:Choice>
              <mc:Fallback>
                <p:oleObj name="Equation" r:id="rId3" imgW="87624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3142276"/>
                        <a:ext cx="2088232" cy="11508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9315" name="Object 3"/>
          <p:cNvGraphicFramePr>
            <a:graphicFrameLocks noChangeAspect="1"/>
          </p:cNvGraphicFramePr>
          <p:nvPr/>
        </p:nvGraphicFramePr>
        <p:xfrm>
          <a:off x="1187624" y="4725144"/>
          <a:ext cx="6975827" cy="1224136"/>
        </p:xfrm>
        <a:graphic>
          <a:graphicData uri="http://schemas.openxmlformats.org/presentationml/2006/ole">
            <mc:AlternateContent xmlns:mc="http://schemas.openxmlformats.org/markup-compatibility/2006">
              <mc:Choice xmlns:v="urn:schemas-microsoft-com:vml" Requires="v">
                <p:oleObj spid="_x0000_s39975" name="Equation" r:id="rId5" imgW="2895480" imgH="507960" progId="Equation.DSMT4">
                  <p:embed/>
                </p:oleObj>
              </mc:Choice>
              <mc:Fallback>
                <p:oleObj name="Equation" r:id="rId5" imgW="2895480" imgH="507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624" y="4725144"/>
                        <a:ext cx="6975827" cy="1224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7896739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smtClean="0"/>
              <a:t>实数上的椭圆曲线和按上述方式定义的加法运算满足</a:t>
            </a:r>
            <a:endParaRPr lang="en-US" altLang="zh-CN" smtClean="0"/>
          </a:p>
          <a:p>
            <a:pPr lvl="1"/>
            <a:r>
              <a:rPr lang="zh-CN" altLang="en-US" smtClean="0"/>
              <a:t>加法在集合</a:t>
            </a:r>
            <a:r>
              <a:rPr lang="en-US" altLang="zh-CN" smtClean="0"/>
              <a:t>E</a:t>
            </a:r>
            <a:r>
              <a:rPr lang="zh-CN" altLang="en-US" smtClean="0"/>
              <a:t>上是封闭的</a:t>
            </a:r>
            <a:endParaRPr lang="en-US" altLang="zh-CN" smtClean="0"/>
          </a:p>
          <a:p>
            <a:pPr lvl="1"/>
            <a:r>
              <a:rPr lang="zh-CN" altLang="en-US" smtClean="0"/>
              <a:t>加法是可交换的</a:t>
            </a:r>
            <a:endParaRPr lang="en-US" altLang="zh-CN" smtClean="0"/>
          </a:p>
          <a:p>
            <a:pPr lvl="1"/>
            <a:r>
              <a:rPr lang="zh-CN" altLang="en-US" smtClean="0"/>
              <a:t>加法具有单位元</a:t>
            </a:r>
            <a:r>
              <a:rPr lang="en-US" altLang="zh-CN" b="1" i="1" smtClean="0"/>
              <a:t>O</a:t>
            </a:r>
          </a:p>
          <a:p>
            <a:pPr lvl="1"/>
            <a:r>
              <a:rPr lang="en-US" altLang="zh-CN" smtClean="0"/>
              <a:t>E</a:t>
            </a:r>
            <a:r>
              <a:rPr lang="zh-CN" altLang="en-US" smtClean="0"/>
              <a:t>上的每个点有关于加法的逆元</a:t>
            </a:r>
            <a:endParaRPr lang="en-US" altLang="zh-CN" smtClean="0"/>
          </a:p>
          <a:p>
            <a:pPr lvl="1"/>
            <a:r>
              <a:rPr lang="zh-CN" altLang="en-US" smtClean="0"/>
              <a:t>加法是可结合的</a:t>
            </a:r>
            <a:endParaRPr lang="zh-CN" altLang="en-US"/>
          </a:p>
        </p:txBody>
      </p:sp>
    </p:spTree>
    <p:extLst>
      <p:ext uri="{BB962C8B-B14F-4D97-AF65-F5344CB8AC3E}">
        <p14:creationId xmlns:p14="http://schemas.microsoft.com/office/powerpoint/2010/main" val="32147998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pPr eaLnBrk="1" hangingPunct="1"/>
            <a:r>
              <a:rPr lang="zh-CN" altLang="en-US" smtClean="0"/>
              <a:t>密钥流的产生</a:t>
            </a:r>
          </a:p>
        </p:txBody>
      </p:sp>
      <p:sp>
        <p:nvSpPr>
          <p:cNvPr id="112643" name="内容占位符 2"/>
          <p:cNvSpPr>
            <a:spLocks noGrp="1"/>
          </p:cNvSpPr>
          <p:nvPr>
            <p:ph idx="1"/>
          </p:nvPr>
        </p:nvSpPr>
        <p:spPr/>
        <p:txBody>
          <a:bodyPr/>
          <a:lstStyle/>
          <a:p>
            <a:pPr eaLnBrk="1" hangingPunct="1"/>
            <a:r>
              <a:rPr lang="zh-CN" altLang="en-US" smtClean="0"/>
              <a:t>理想的密钥流是随机不重复的</a:t>
            </a:r>
            <a:endParaRPr lang="en-US" altLang="zh-CN" smtClean="0"/>
          </a:p>
          <a:p>
            <a:pPr marL="755650" lvl="1" indent="-282575" algn="just" eaLnBrk="1" hangingPunct="1">
              <a:lnSpc>
                <a:spcPct val="90000"/>
              </a:lnSpc>
            </a:pPr>
            <a:r>
              <a:rPr lang="zh-CN" altLang="en-US" smtClean="0">
                <a:solidFill>
                  <a:srgbClr val="000099"/>
                </a:solidFill>
                <a:latin typeface="楷体_GB2312"/>
              </a:rPr>
              <a:t>真随机</a:t>
            </a:r>
          </a:p>
          <a:p>
            <a:pPr marL="1235075" lvl="2" indent="-288925" algn="just" eaLnBrk="1" hangingPunct="1">
              <a:lnSpc>
                <a:spcPct val="90000"/>
              </a:lnSpc>
            </a:pPr>
            <a:r>
              <a:rPr lang="zh-CN" altLang="en-US" smtClean="0">
                <a:solidFill>
                  <a:srgbClr val="A50021"/>
                </a:solidFill>
                <a:latin typeface="楷体_GB2312"/>
              </a:rPr>
              <a:t>抛硬币、掷骰子、噪声发生器</a:t>
            </a:r>
          </a:p>
          <a:p>
            <a:pPr marL="1235075" lvl="2" indent="-288925" algn="just" eaLnBrk="1" hangingPunct="1">
              <a:lnSpc>
                <a:spcPct val="90000"/>
              </a:lnSpc>
            </a:pPr>
            <a:r>
              <a:rPr lang="zh-CN" altLang="en-US" smtClean="0">
                <a:solidFill>
                  <a:srgbClr val="A50021"/>
                </a:solidFill>
                <a:latin typeface="楷体_GB2312"/>
              </a:rPr>
              <a:t>收发双方难以同步</a:t>
            </a:r>
          </a:p>
          <a:p>
            <a:pPr marL="755650" lvl="1" indent="-282575" algn="just" eaLnBrk="1" hangingPunct="1">
              <a:lnSpc>
                <a:spcPct val="90000"/>
              </a:lnSpc>
            </a:pPr>
            <a:r>
              <a:rPr lang="zh-CN" altLang="en-US" smtClean="0">
                <a:solidFill>
                  <a:srgbClr val="000099"/>
                </a:solidFill>
                <a:latin typeface="楷体_GB2312"/>
              </a:rPr>
              <a:t>无周期性</a:t>
            </a:r>
          </a:p>
          <a:p>
            <a:pPr marL="1235075" lvl="2" indent="-288925" algn="just" eaLnBrk="1" hangingPunct="1">
              <a:lnSpc>
                <a:spcPct val="90000"/>
              </a:lnSpc>
            </a:pPr>
            <a:r>
              <a:rPr lang="zh-CN" altLang="en-US" smtClean="0">
                <a:solidFill>
                  <a:srgbClr val="A50021"/>
                </a:solidFill>
                <a:latin typeface="楷体_GB2312"/>
              </a:rPr>
              <a:t>密钥和密文等长</a:t>
            </a:r>
            <a:endParaRPr lang="en-US" altLang="zh-CN" smtClean="0">
              <a:solidFill>
                <a:srgbClr val="A50021"/>
              </a:solidFill>
              <a:latin typeface="楷体_GB2312"/>
            </a:endParaRPr>
          </a:p>
          <a:p>
            <a:pPr marL="1235075" lvl="2" indent="-288925" algn="just" eaLnBrk="1" hangingPunct="1">
              <a:lnSpc>
                <a:spcPct val="90000"/>
              </a:lnSpc>
            </a:pPr>
            <a:r>
              <a:rPr lang="zh-CN" altLang="en-US" smtClean="0">
                <a:solidFill>
                  <a:srgbClr val="A50021"/>
                </a:solidFill>
                <a:latin typeface="楷体_GB2312"/>
              </a:rPr>
              <a:t>一次一密乱码本</a:t>
            </a:r>
          </a:p>
          <a:p>
            <a:pPr marL="1235075" lvl="2" indent="-288925" algn="just" eaLnBrk="1" hangingPunct="1">
              <a:lnSpc>
                <a:spcPct val="90000"/>
              </a:lnSpc>
            </a:pPr>
            <a:r>
              <a:rPr lang="zh-CN" altLang="en-US" smtClean="0">
                <a:solidFill>
                  <a:srgbClr val="A50021"/>
                </a:solidFill>
                <a:latin typeface="楷体_GB2312"/>
              </a:rPr>
              <a:t>难以在高带宽的信道上使用</a:t>
            </a:r>
          </a:p>
          <a:p>
            <a:pPr eaLnBrk="1" hangingPunct="1"/>
            <a:endParaRPr lang="zh-CN" altLang="en-US" smtClean="0"/>
          </a:p>
        </p:txBody>
      </p:sp>
    </p:spTree>
    <p:extLst>
      <p:ext uri="{BB962C8B-B14F-4D97-AF65-F5344CB8AC3E}">
        <p14:creationId xmlns:p14="http://schemas.microsoft.com/office/powerpoint/2010/main" val="111902912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normAutofit/>
          </a:bodyPr>
          <a:lstStyle/>
          <a:p>
            <a:r>
              <a:rPr lang="zh-CN" altLang="en-US" smtClean="0"/>
              <a:t>模素数的椭圆曲线</a:t>
            </a:r>
            <a:endParaRPr lang="en-US" altLang="zh-CN" smtClean="0"/>
          </a:p>
          <a:p>
            <a:pPr lvl="1"/>
            <a:r>
              <a:rPr lang="zh-CN" altLang="en-US" smtClean="0"/>
              <a:t>实数上的椭圆曲线是连续的，并不能用于加密运算，将椭圆曲线限定在</a:t>
            </a:r>
            <a:r>
              <a:rPr lang="en-US" altLang="zh-CN" smtClean="0"/>
              <a:t>Z</a:t>
            </a:r>
            <a:r>
              <a:rPr lang="en-US" altLang="zh-CN" baseline="-25000" smtClean="0"/>
              <a:t>p</a:t>
            </a:r>
            <a:r>
              <a:rPr lang="zh-CN" altLang="en-US" smtClean="0"/>
              <a:t>上，方能适合加密运算</a:t>
            </a:r>
            <a:endParaRPr lang="en-US" altLang="zh-CN" smtClean="0"/>
          </a:p>
          <a:p>
            <a:pPr lvl="1"/>
            <a:r>
              <a:rPr lang="zh-CN" altLang="en-US" smtClean="0"/>
              <a:t>设</a:t>
            </a:r>
            <a:r>
              <a:rPr lang="en-US" altLang="zh-CN" smtClean="0"/>
              <a:t>p&gt;3</a:t>
            </a:r>
            <a:r>
              <a:rPr lang="zh-CN" altLang="en-US" smtClean="0"/>
              <a:t>是素数，</a:t>
            </a:r>
            <a:r>
              <a:rPr lang="en-US" altLang="zh-CN" smtClean="0"/>
              <a:t>Z</a:t>
            </a:r>
            <a:r>
              <a:rPr lang="en-US" altLang="zh-CN" baseline="-25000" smtClean="0"/>
              <a:t>p</a:t>
            </a:r>
            <a:r>
              <a:rPr lang="zh-CN" altLang="en-US" smtClean="0"/>
              <a:t>上的椭圆曲线可采用与实数域类似的定义</a:t>
            </a:r>
            <a:endParaRPr lang="en-US" altLang="zh-CN" smtClean="0"/>
          </a:p>
          <a:p>
            <a:pPr lvl="2"/>
            <a:r>
              <a:rPr lang="zh-CN" altLang="en-US" smtClean="0">
                <a:solidFill>
                  <a:srgbClr val="C00000"/>
                </a:solidFill>
              </a:rPr>
              <a:t>设</a:t>
            </a:r>
            <a:r>
              <a:rPr lang="en-US" altLang="zh-CN" smtClean="0">
                <a:solidFill>
                  <a:srgbClr val="C00000"/>
                </a:solidFill>
              </a:rPr>
              <a:t>p&gt;3</a:t>
            </a:r>
            <a:r>
              <a:rPr lang="zh-CN" altLang="en-US" smtClean="0">
                <a:solidFill>
                  <a:srgbClr val="C00000"/>
                </a:solidFill>
              </a:rPr>
              <a:t>是素数，</a:t>
            </a:r>
            <a:r>
              <a:rPr lang="en-US" altLang="zh-CN" smtClean="0">
                <a:solidFill>
                  <a:srgbClr val="C00000"/>
                </a:solidFill>
              </a:rPr>
              <a:t>Z</a:t>
            </a:r>
            <a:r>
              <a:rPr lang="en-US" altLang="zh-CN" baseline="-25000" smtClean="0">
                <a:solidFill>
                  <a:srgbClr val="C00000"/>
                </a:solidFill>
              </a:rPr>
              <a:t>p</a:t>
            </a:r>
            <a:r>
              <a:rPr lang="zh-CN" altLang="en-US" smtClean="0">
                <a:solidFill>
                  <a:srgbClr val="C00000"/>
                </a:solidFill>
              </a:rPr>
              <a:t>上的同余方程</a:t>
            </a:r>
            <a:r>
              <a:rPr lang="en-US" altLang="zh-CN" smtClean="0">
                <a:solidFill>
                  <a:srgbClr val="C00000"/>
                </a:solidFill>
              </a:rPr>
              <a:t>y</a:t>
            </a:r>
            <a:r>
              <a:rPr lang="en-US" altLang="zh-CN" baseline="30000" smtClean="0">
                <a:solidFill>
                  <a:srgbClr val="C00000"/>
                </a:solidFill>
              </a:rPr>
              <a:t>2</a:t>
            </a:r>
            <a:r>
              <a:rPr lang="en-US" altLang="zh-CN" smtClean="0">
                <a:solidFill>
                  <a:srgbClr val="C00000"/>
                </a:solidFill>
              </a:rPr>
              <a:t>≡x</a:t>
            </a:r>
            <a:r>
              <a:rPr lang="en-US" altLang="zh-CN" baseline="30000" smtClean="0">
                <a:solidFill>
                  <a:srgbClr val="C00000"/>
                </a:solidFill>
              </a:rPr>
              <a:t>3</a:t>
            </a:r>
            <a:r>
              <a:rPr lang="en-US" altLang="zh-CN" smtClean="0">
                <a:solidFill>
                  <a:srgbClr val="C00000"/>
                </a:solidFill>
              </a:rPr>
              <a:t>+ax+b (mod p)</a:t>
            </a:r>
            <a:r>
              <a:rPr lang="zh-CN" altLang="en-US" smtClean="0">
                <a:solidFill>
                  <a:srgbClr val="C00000"/>
                </a:solidFill>
              </a:rPr>
              <a:t>的所有解</a:t>
            </a:r>
            <a:r>
              <a:rPr lang="en-US" altLang="zh-CN" smtClean="0">
                <a:solidFill>
                  <a:srgbClr val="C00000"/>
                </a:solidFill>
              </a:rPr>
              <a:t>(x,y)</a:t>
            </a:r>
            <a:r>
              <a:rPr lang="zh-CN" altLang="en-US" smtClean="0">
                <a:solidFill>
                  <a:srgbClr val="C00000"/>
                </a:solidFill>
              </a:rPr>
              <a:t>∈</a:t>
            </a:r>
            <a:r>
              <a:rPr lang="en-US" altLang="zh-CN" smtClean="0">
                <a:solidFill>
                  <a:srgbClr val="C00000"/>
                </a:solidFill>
              </a:rPr>
              <a:t>Z</a:t>
            </a:r>
            <a:r>
              <a:rPr lang="en-US" altLang="zh-CN" baseline="-25000" smtClean="0">
                <a:solidFill>
                  <a:srgbClr val="C00000"/>
                </a:solidFill>
              </a:rPr>
              <a:t>p</a:t>
            </a:r>
            <a:r>
              <a:rPr lang="en-US" altLang="zh-CN" smtClean="0">
                <a:solidFill>
                  <a:srgbClr val="C00000"/>
                </a:solidFill>
              </a:rPr>
              <a:t>×Z</a:t>
            </a:r>
            <a:r>
              <a:rPr lang="en-US" altLang="zh-CN" baseline="-25000" smtClean="0">
                <a:solidFill>
                  <a:srgbClr val="C00000"/>
                </a:solidFill>
              </a:rPr>
              <a:t>p</a:t>
            </a:r>
            <a:r>
              <a:rPr lang="zh-CN" altLang="en-US" smtClean="0">
                <a:solidFill>
                  <a:srgbClr val="C00000"/>
                </a:solidFill>
              </a:rPr>
              <a:t>，连同一个无限远点</a:t>
            </a:r>
            <a:r>
              <a:rPr lang="en-US" altLang="zh-CN" b="1" i="1" smtClean="0">
                <a:solidFill>
                  <a:srgbClr val="C00000"/>
                </a:solidFill>
              </a:rPr>
              <a:t>O</a:t>
            </a:r>
            <a:r>
              <a:rPr lang="zh-CN" altLang="en-US" smtClean="0">
                <a:solidFill>
                  <a:srgbClr val="C00000"/>
                </a:solidFill>
              </a:rPr>
              <a:t>，构成</a:t>
            </a:r>
            <a:r>
              <a:rPr lang="en-US" altLang="zh-CN" smtClean="0">
                <a:solidFill>
                  <a:srgbClr val="C00000"/>
                </a:solidFill>
              </a:rPr>
              <a:t>Z</a:t>
            </a:r>
            <a:r>
              <a:rPr lang="en-US" altLang="zh-CN" baseline="-25000" smtClean="0">
                <a:solidFill>
                  <a:srgbClr val="C00000"/>
                </a:solidFill>
              </a:rPr>
              <a:t>p</a:t>
            </a:r>
            <a:r>
              <a:rPr lang="zh-CN" altLang="en-US" smtClean="0">
                <a:solidFill>
                  <a:srgbClr val="C00000"/>
                </a:solidFill>
              </a:rPr>
              <a:t>上的椭圆曲线，其中</a:t>
            </a:r>
            <a:r>
              <a:rPr lang="en-US" altLang="zh-CN" smtClean="0">
                <a:solidFill>
                  <a:srgbClr val="C00000"/>
                </a:solidFill>
              </a:rPr>
              <a:t>a,b</a:t>
            </a:r>
            <a:r>
              <a:rPr lang="zh-CN" altLang="en-US" smtClean="0">
                <a:solidFill>
                  <a:srgbClr val="C00000"/>
                </a:solidFill>
              </a:rPr>
              <a:t>∈</a:t>
            </a:r>
            <a:r>
              <a:rPr lang="en-US" altLang="zh-CN" smtClean="0">
                <a:solidFill>
                  <a:srgbClr val="C00000"/>
                </a:solidFill>
              </a:rPr>
              <a:t>Z</a:t>
            </a:r>
            <a:r>
              <a:rPr lang="en-US" altLang="zh-CN" baseline="-25000" smtClean="0">
                <a:solidFill>
                  <a:srgbClr val="C00000"/>
                </a:solidFill>
              </a:rPr>
              <a:t>p</a:t>
            </a:r>
            <a:r>
              <a:rPr lang="zh-CN" altLang="en-US" smtClean="0">
                <a:solidFill>
                  <a:srgbClr val="C00000"/>
                </a:solidFill>
              </a:rPr>
              <a:t>满足</a:t>
            </a:r>
            <a:r>
              <a:rPr lang="en-US" altLang="zh-CN" smtClean="0">
                <a:solidFill>
                  <a:srgbClr val="C00000"/>
                </a:solidFill>
              </a:rPr>
              <a:t>4a</a:t>
            </a:r>
            <a:r>
              <a:rPr lang="en-US" altLang="zh-CN" baseline="30000" smtClean="0">
                <a:solidFill>
                  <a:srgbClr val="C00000"/>
                </a:solidFill>
              </a:rPr>
              <a:t>3</a:t>
            </a:r>
            <a:r>
              <a:rPr lang="en-US" altLang="zh-CN" smtClean="0">
                <a:solidFill>
                  <a:srgbClr val="C00000"/>
                </a:solidFill>
              </a:rPr>
              <a:t>+27b</a:t>
            </a:r>
            <a:r>
              <a:rPr lang="en-US" altLang="zh-CN" baseline="30000" smtClean="0">
                <a:solidFill>
                  <a:srgbClr val="C00000"/>
                </a:solidFill>
              </a:rPr>
              <a:t>2</a:t>
            </a:r>
            <a:r>
              <a:rPr lang="en-US" altLang="zh-CN" smtClean="0">
                <a:solidFill>
                  <a:srgbClr val="C00000"/>
                </a:solidFill>
              </a:rPr>
              <a:t>≢0 (mod p)</a:t>
            </a:r>
            <a:endParaRPr lang="zh-CN" altLang="en-US">
              <a:solidFill>
                <a:srgbClr val="C00000"/>
              </a:solidFill>
            </a:endParaRPr>
          </a:p>
        </p:txBody>
      </p:sp>
    </p:spTree>
    <p:extLst>
      <p:ext uri="{BB962C8B-B14F-4D97-AF65-F5344CB8AC3E}">
        <p14:creationId xmlns:p14="http://schemas.microsoft.com/office/powerpoint/2010/main" val="78444253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dirty="0" smtClean="0"/>
              <a:t>模素数的椭圆曲线</a:t>
            </a:r>
            <a:endParaRPr lang="en-US" altLang="zh-CN" dirty="0" smtClean="0"/>
          </a:p>
          <a:p>
            <a:pPr lvl="1"/>
            <a:r>
              <a:rPr lang="zh-CN" altLang="en-US" dirty="0" smtClean="0"/>
              <a:t>以</a:t>
            </a:r>
            <a:r>
              <a:rPr lang="en-US" altLang="zh-CN" dirty="0" smtClean="0"/>
              <a:t>y</a:t>
            </a:r>
            <a:r>
              <a:rPr lang="en-US" altLang="zh-CN" baseline="30000" dirty="0" smtClean="0"/>
              <a:t>2</a:t>
            </a:r>
            <a:r>
              <a:rPr lang="en-US" altLang="zh-CN" dirty="0" smtClean="0"/>
              <a:t>=x</a:t>
            </a:r>
            <a:r>
              <a:rPr lang="en-US" altLang="zh-CN" baseline="30000" dirty="0" smtClean="0"/>
              <a:t>3</a:t>
            </a:r>
            <a:r>
              <a:rPr lang="en-US" altLang="zh-CN" dirty="0" smtClean="0"/>
              <a:t>+x+1 (mod 23)</a:t>
            </a:r>
            <a:r>
              <a:rPr lang="zh-CN" altLang="en-US" dirty="0" smtClean="0"/>
              <a:t>为例</a:t>
            </a:r>
            <a:endParaRPr lang="zh-CN" altLang="en-US" dirty="0"/>
          </a:p>
        </p:txBody>
      </p:sp>
      <p:pic>
        <p:nvPicPr>
          <p:cNvPr id="270338" name="Picture 2"/>
          <p:cNvPicPr>
            <a:picLocks noChangeAspect="1" noChangeArrowheads="1"/>
          </p:cNvPicPr>
          <p:nvPr/>
        </p:nvPicPr>
        <p:blipFill>
          <a:blip r:embed="rId3" cstate="print"/>
          <a:srcRect/>
          <a:stretch>
            <a:fillRect/>
          </a:stretch>
        </p:blipFill>
        <p:spPr bwMode="auto">
          <a:xfrm>
            <a:off x="2627784" y="2740868"/>
            <a:ext cx="3933825" cy="4000500"/>
          </a:xfrm>
          <a:prstGeom prst="rect">
            <a:avLst/>
          </a:prstGeom>
          <a:noFill/>
          <a:ln w="9525">
            <a:noFill/>
            <a:miter lim="800000"/>
            <a:headEnd/>
            <a:tailEnd/>
          </a:ln>
        </p:spPr>
      </p:pic>
    </p:spTree>
    <p:extLst>
      <p:ext uri="{BB962C8B-B14F-4D97-AF65-F5344CB8AC3E}">
        <p14:creationId xmlns:p14="http://schemas.microsoft.com/office/powerpoint/2010/main" val="1171058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dirty="0" smtClean="0"/>
              <a:t>模素数的椭圆曲线加法定义</a:t>
            </a:r>
            <a:endParaRPr lang="en-US" altLang="zh-CN" dirty="0" smtClean="0"/>
          </a:p>
          <a:p>
            <a:pPr lvl="1"/>
            <a:r>
              <a:rPr lang="zh-CN" altLang="en-US" dirty="0" smtClean="0"/>
              <a:t>假设</a:t>
            </a:r>
            <a:r>
              <a:rPr lang="en-US" altLang="zh-CN" dirty="0" smtClean="0"/>
              <a:t>P=(x</a:t>
            </a:r>
            <a:r>
              <a:rPr lang="en-US" altLang="zh-CN" baseline="-25000" dirty="0" smtClean="0"/>
              <a:t>1</a:t>
            </a:r>
            <a:r>
              <a:rPr lang="en-US" altLang="zh-CN" dirty="0" smtClean="0"/>
              <a:t>,y</a:t>
            </a:r>
            <a:r>
              <a:rPr lang="en-US" altLang="zh-CN" baseline="-25000" dirty="0" smtClean="0"/>
              <a:t>1</a:t>
            </a:r>
            <a:r>
              <a:rPr lang="en-US" altLang="zh-CN" dirty="0" smtClean="0"/>
              <a:t>)</a:t>
            </a:r>
            <a:r>
              <a:rPr lang="zh-CN" altLang="en-US" dirty="0" smtClean="0"/>
              <a:t>，</a:t>
            </a:r>
            <a:r>
              <a:rPr lang="en-US" altLang="zh-CN" dirty="0" smtClean="0"/>
              <a:t>Q=(x</a:t>
            </a:r>
            <a:r>
              <a:rPr lang="en-US" altLang="zh-CN" baseline="-25000" dirty="0" smtClean="0"/>
              <a:t>2</a:t>
            </a:r>
            <a:r>
              <a:rPr lang="en-US" altLang="zh-CN" dirty="0" smtClean="0"/>
              <a:t>,y</a:t>
            </a:r>
            <a:r>
              <a:rPr lang="en-US" altLang="zh-CN" baseline="-25000" dirty="0" smtClean="0"/>
              <a:t>2</a:t>
            </a:r>
            <a:r>
              <a:rPr lang="en-US" altLang="zh-CN" dirty="0" smtClean="0"/>
              <a:t>)</a:t>
            </a:r>
            <a:r>
              <a:rPr lang="zh-CN" altLang="en-US" dirty="0" smtClean="0"/>
              <a:t>是</a:t>
            </a:r>
            <a:r>
              <a:rPr lang="en-US" altLang="zh-CN" dirty="0" err="1" smtClean="0"/>
              <a:t>Z</a:t>
            </a:r>
            <a:r>
              <a:rPr lang="en-US" altLang="zh-CN" baseline="-25000" dirty="0" err="1" smtClean="0"/>
              <a:t>p</a:t>
            </a:r>
            <a:r>
              <a:rPr lang="zh-CN" altLang="en-US" dirty="0" smtClean="0"/>
              <a:t>上椭圆曲线的两个点</a:t>
            </a:r>
            <a:endParaRPr lang="en-US" altLang="zh-CN" dirty="0" smtClean="0"/>
          </a:p>
          <a:p>
            <a:pPr lvl="1"/>
            <a:r>
              <a:rPr lang="en-US" altLang="zh-CN" dirty="0" smtClean="0"/>
              <a:t>P+</a:t>
            </a:r>
            <a:r>
              <a:rPr lang="en-US" altLang="zh-CN" b="1" i="1" dirty="0" smtClean="0"/>
              <a:t>O</a:t>
            </a:r>
            <a:r>
              <a:rPr lang="en-US" altLang="zh-CN" dirty="0" smtClean="0"/>
              <a:t>=</a:t>
            </a:r>
            <a:r>
              <a:rPr lang="en-US" altLang="zh-CN" b="1" i="1" dirty="0" smtClean="0"/>
              <a:t>O</a:t>
            </a:r>
            <a:r>
              <a:rPr lang="en-US" altLang="zh-CN" dirty="0" smtClean="0"/>
              <a:t>+P=P</a:t>
            </a:r>
          </a:p>
          <a:p>
            <a:pPr lvl="1"/>
            <a:r>
              <a:rPr lang="zh-CN" altLang="en-US" dirty="0" smtClean="0"/>
              <a:t>如果</a:t>
            </a:r>
            <a:r>
              <a:rPr lang="en-US" altLang="zh-CN" dirty="0" smtClean="0"/>
              <a:t>x</a:t>
            </a:r>
            <a:r>
              <a:rPr lang="en-US" altLang="zh-CN" baseline="-25000" dirty="0" smtClean="0"/>
              <a:t>1</a:t>
            </a:r>
            <a:r>
              <a:rPr lang="en-US" altLang="zh-CN" dirty="0" smtClean="0"/>
              <a:t>=x</a:t>
            </a:r>
            <a:r>
              <a:rPr lang="en-US" altLang="zh-CN" baseline="-25000" dirty="0" smtClean="0"/>
              <a:t>2</a:t>
            </a:r>
            <a:r>
              <a:rPr lang="zh-CN" altLang="en-US" dirty="0" smtClean="0"/>
              <a:t>且</a:t>
            </a:r>
            <a:r>
              <a:rPr lang="en-US" altLang="zh-CN" dirty="0" smtClean="0"/>
              <a:t>y</a:t>
            </a:r>
            <a:r>
              <a:rPr lang="en-US" altLang="zh-CN" baseline="-25000" dirty="0" smtClean="0"/>
              <a:t>1</a:t>
            </a:r>
            <a:r>
              <a:rPr lang="en-US" altLang="zh-CN" dirty="0" smtClean="0"/>
              <a:t>=-y</a:t>
            </a:r>
            <a:r>
              <a:rPr lang="en-US" altLang="zh-CN" baseline="-25000" dirty="0" smtClean="0"/>
              <a:t>2</a:t>
            </a:r>
            <a:r>
              <a:rPr lang="zh-CN" altLang="en-US" dirty="0" smtClean="0"/>
              <a:t>，则</a:t>
            </a:r>
            <a:r>
              <a:rPr lang="en-US" altLang="zh-CN" dirty="0" smtClean="0"/>
              <a:t>P+Q=</a:t>
            </a:r>
            <a:r>
              <a:rPr lang="en-US" altLang="zh-CN" b="1" i="1" dirty="0" smtClean="0"/>
              <a:t>O</a:t>
            </a:r>
            <a:r>
              <a:rPr lang="zh-CN" altLang="en-US" dirty="0" smtClean="0"/>
              <a:t>，否则</a:t>
            </a:r>
            <a:r>
              <a:rPr lang="en-US" altLang="zh-CN" dirty="0" smtClean="0"/>
              <a:t>P+Q=(x</a:t>
            </a:r>
            <a:r>
              <a:rPr lang="en-US" altLang="zh-CN" baseline="-25000" dirty="0" smtClean="0"/>
              <a:t>3</a:t>
            </a:r>
            <a:r>
              <a:rPr lang="en-US" altLang="zh-CN" dirty="0" smtClean="0"/>
              <a:t>,y</a:t>
            </a:r>
            <a:r>
              <a:rPr lang="en-US" altLang="zh-CN" baseline="-25000" dirty="0" smtClean="0"/>
              <a:t>3</a:t>
            </a:r>
            <a:r>
              <a:rPr lang="en-US" altLang="zh-CN" dirty="0" smtClean="0"/>
              <a:t>)</a:t>
            </a:r>
            <a:r>
              <a:rPr lang="zh-CN" altLang="en-US" dirty="0" smtClean="0"/>
              <a:t>，其中</a:t>
            </a:r>
            <a:r>
              <a:rPr lang="en-US" altLang="zh-CN" dirty="0" smtClean="0"/>
              <a:t>x</a:t>
            </a:r>
            <a:r>
              <a:rPr lang="en-US" altLang="zh-CN" baseline="-25000" dirty="0" smtClean="0"/>
              <a:t>3</a:t>
            </a:r>
            <a:r>
              <a:rPr lang="en-US" altLang="zh-CN" dirty="0" smtClean="0"/>
              <a:t>=</a:t>
            </a:r>
            <a:r>
              <a:rPr lang="el-GR" altLang="zh-CN" dirty="0" smtClean="0"/>
              <a:t>λ</a:t>
            </a:r>
            <a:r>
              <a:rPr lang="en-US" altLang="zh-CN" baseline="30000" dirty="0" smtClean="0"/>
              <a:t>2</a:t>
            </a:r>
            <a:r>
              <a:rPr lang="en-US" altLang="zh-CN" dirty="0" smtClean="0"/>
              <a:t>-x</a:t>
            </a:r>
            <a:r>
              <a:rPr lang="en-US" altLang="zh-CN" baseline="-25000" dirty="0" smtClean="0"/>
              <a:t>1</a:t>
            </a:r>
            <a:r>
              <a:rPr lang="en-US" altLang="zh-CN" dirty="0" smtClean="0"/>
              <a:t>-x</a:t>
            </a:r>
            <a:r>
              <a:rPr lang="en-US" altLang="zh-CN" baseline="-25000" dirty="0" smtClean="0"/>
              <a:t>2</a:t>
            </a:r>
            <a:r>
              <a:rPr lang="zh-CN" altLang="en-US" dirty="0" smtClean="0"/>
              <a:t>，</a:t>
            </a:r>
            <a:r>
              <a:rPr lang="en-US" altLang="zh-CN" dirty="0" smtClean="0"/>
              <a:t>y</a:t>
            </a:r>
            <a:r>
              <a:rPr lang="en-US" altLang="zh-CN" baseline="-25000" dirty="0" smtClean="0"/>
              <a:t>3</a:t>
            </a:r>
            <a:r>
              <a:rPr lang="en-US" altLang="zh-CN" dirty="0" smtClean="0"/>
              <a:t>=</a:t>
            </a:r>
            <a:r>
              <a:rPr lang="el-GR" altLang="zh-CN" dirty="0" smtClean="0"/>
              <a:t>λ</a:t>
            </a:r>
            <a:r>
              <a:rPr lang="en-US" altLang="zh-CN" dirty="0" smtClean="0"/>
              <a:t>(x</a:t>
            </a:r>
            <a:r>
              <a:rPr lang="en-US" altLang="zh-CN" baseline="-25000" dirty="0" smtClean="0"/>
              <a:t>1</a:t>
            </a:r>
            <a:r>
              <a:rPr lang="en-US" altLang="zh-CN" dirty="0" smtClean="0"/>
              <a:t>-x</a:t>
            </a:r>
            <a:r>
              <a:rPr lang="en-US" altLang="zh-CN" baseline="-25000" dirty="0" smtClean="0"/>
              <a:t>3</a:t>
            </a:r>
            <a:r>
              <a:rPr lang="en-US" altLang="zh-CN" dirty="0" smtClean="0"/>
              <a:t>)-y</a:t>
            </a:r>
            <a:r>
              <a:rPr lang="en-US" altLang="zh-CN" baseline="-25000" dirty="0" smtClean="0"/>
              <a:t>1</a:t>
            </a:r>
          </a:p>
          <a:p>
            <a:pPr lvl="1"/>
            <a:r>
              <a:rPr lang="zh-CN" altLang="en-US" dirty="0" smtClean="0"/>
              <a:t>且有</a:t>
            </a:r>
            <a:endParaRPr lang="zh-CN" altLang="en-US" dirty="0"/>
          </a:p>
        </p:txBody>
      </p:sp>
      <p:graphicFrame>
        <p:nvGraphicFramePr>
          <p:cNvPr id="4" name="对象 3"/>
          <p:cNvGraphicFramePr>
            <a:graphicFrameLocks noChangeAspect="1"/>
          </p:cNvGraphicFramePr>
          <p:nvPr/>
        </p:nvGraphicFramePr>
        <p:xfrm>
          <a:off x="2195736" y="4869160"/>
          <a:ext cx="5212008" cy="1152128"/>
        </p:xfrm>
        <a:graphic>
          <a:graphicData uri="http://schemas.openxmlformats.org/presentationml/2006/ole">
            <mc:AlternateContent xmlns:mc="http://schemas.openxmlformats.org/markup-compatibility/2006">
              <mc:Choice xmlns:v="urn:schemas-microsoft-com:vml" Requires="v">
                <p:oleObj spid="_x0000_s40980" name="Equation" r:id="rId3" imgW="2412720" imgH="533160" progId="Equation.DSMT4">
                  <p:embed/>
                </p:oleObj>
              </mc:Choice>
              <mc:Fallback>
                <p:oleObj name="Equation" r:id="rId3" imgW="2412720" imgH="5331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869160"/>
                        <a:ext cx="5212008" cy="1152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638283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dirty="0" smtClean="0"/>
              <a:t>模素数的椭圆曲线特性</a:t>
            </a:r>
            <a:endParaRPr lang="en-US" altLang="zh-CN" dirty="0" smtClean="0"/>
          </a:p>
          <a:p>
            <a:pPr lvl="1"/>
            <a:r>
              <a:rPr lang="zh-CN" altLang="en-US" dirty="0" smtClean="0"/>
              <a:t>模素数椭圆曲线</a:t>
            </a:r>
            <a:r>
              <a:rPr lang="en-US" altLang="zh-CN" dirty="0" smtClean="0"/>
              <a:t>E</a:t>
            </a:r>
            <a:r>
              <a:rPr lang="zh-CN" altLang="en-US" dirty="0" smtClean="0"/>
              <a:t>上的任意一非无穷远点</a:t>
            </a:r>
            <a:r>
              <a:rPr lang="en-US" altLang="zh-CN" dirty="0" smtClean="0"/>
              <a:t>G</a:t>
            </a:r>
            <a:r>
              <a:rPr lang="zh-CN" altLang="en-US" dirty="0" smtClean="0"/>
              <a:t>，定义</a:t>
            </a:r>
            <a:r>
              <a:rPr lang="en-US" altLang="zh-CN" dirty="0" smtClean="0"/>
              <a:t>2G=G+G, 3G=2G+G, ..., </a:t>
            </a:r>
            <a:r>
              <a:rPr lang="en-US" altLang="zh-CN" dirty="0" err="1" smtClean="0"/>
              <a:t>kG</a:t>
            </a:r>
            <a:r>
              <a:rPr lang="en-US" altLang="zh-CN" dirty="0" smtClean="0"/>
              <a:t>=(k-1)G+G</a:t>
            </a:r>
          </a:p>
          <a:p>
            <a:pPr lvl="1"/>
            <a:r>
              <a:rPr lang="zh-CN" altLang="en-US" dirty="0" smtClean="0"/>
              <a:t>任意一非无穷远点均可成为</a:t>
            </a:r>
            <a:r>
              <a:rPr lang="en-US" altLang="zh-CN" dirty="0" smtClean="0"/>
              <a:t>E</a:t>
            </a:r>
            <a:r>
              <a:rPr lang="zh-CN" altLang="en-US" dirty="0" smtClean="0"/>
              <a:t>的生成元</a:t>
            </a:r>
            <a:r>
              <a:rPr lang="en-US" altLang="zh-CN" dirty="0" smtClean="0"/>
              <a:t>(</a:t>
            </a:r>
            <a:r>
              <a:rPr lang="zh-CN" altLang="en-US" dirty="0" smtClean="0"/>
              <a:t>本原元</a:t>
            </a:r>
            <a:r>
              <a:rPr lang="en-US" altLang="zh-CN" dirty="0" smtClean="0"/>
              <a:t>)</a:t>
            </a:r>
            <a:r>
              <a:rPr lang="zh-CN" altLang="en-US" dirty="0" smtClean="0"/>
              <a:t>，即</a:t>
            </a:r>
            <a:endParaRPr lang="en-US" altLang="zh-CN" dirty="0" smtClean="0"/>
          </a:p>
          <a:p>
            <a:pPr>
              <a:buNone/>
            </a:pPr>
            <a:r>
              <a:rPr lang="en-US" altLang="zh-CN" sz="2800" dirty="0" smtClean="0"/>
              <a:t>		G, 2G, 3G, ..., </a:t>
            </a:r>
            <a:r>
              <a:rPr lang="en-US" altLang="zh-CN" sz="2800" dirty="0" err="1" smtClean="0"/>
              <a:t>mG</a:t>
            </a:r>
            <a:r>
              <a:rPr lang="zh-CN" altLang="en-US" sz="2800" dirty="0" smtClean="0"/>
              <a:t>互不相同，其中</a:t>
            </a:r>
            <a:r>
              <a:rPr lang="en-US" altLang="zh-CN" sz="2800" dirty="0" smtClean="0"/>
              <a:t>m=|E|</a:t>
            </a:r>
          </a:p>
          <a:p>
            <a:pPr lvl="1"/>
            <a:r>
              <a:rPr lang="zh-CN" altLang="en-US" dirty="0" smtClean="0"/>
              <a:t>离散椭圆曲线的难题</a:t>
            </a:r>
            <a:endParaRPr lang="en-US" altLang="zh-CN" dirty="0" smtClean="0"/>
          </a:p>
          <a:p>
            <a:pPr lvl="2"/>
            <a:r>
              <a:rPr lang="zh-CN" altLang="en-US" dirty="0" smtClean="0">
                <a:solidFill>
                  <a:srgbClr val="C00000"/>
                </a:solidFill>
              </a:rPr>
              <a:t>已知</a:t>
            </a:r>
            <a:r>
              <a:rPr lang="en-US" altLang="zh-CN" dirty="0" smtClean="0">
                <a:solidFill>
                  <a:srgbClr val="C00000"/>
                </a:solidFill>
              </a:rPr>
              <a:t>k</a:t>
            </a:r>
            <a:r>
              <a:rPr lang="zh-CN" altLang="en-US" dirty="0" smtClean="0">
                <a:solidFill>
                  <a:srgbClr val="C00000"/>
                </a:solidFill>
              </a:rPr>
              <a:t>和</a:t>
            </a:r>
            <a:r>
              <a:rPr lang="en-US" altLang="zh-CN" dirty="0" smtClean="0">
                <a:solidFill>
                  <a:srgbClr val="C00000"/>
                </a:solidFill>
              </a:rPr>
              <a:t>G</a:t>
            </a:r>
            <a:r>
              <a:rPr lang="zh-CN" altLang="en-US" dirty="0" smtClean="0">
                <a:solidFill>
                  <a:srgbClr val="C00000"/>
                </a:solidFill>
              </a:rPr>
              <a:t>，求</a:t>
            </a:r>
            <a:r>
              <a:rPr lang="en-US" altLang="zh-CN" dirty="0" err="1" smtClean="0">
                <a:solidFill>
                  <a:srgbClr val="C00000"/>
                </a:solidFill>
              </a:rPr>
              <a:t>kG</a:t>
            </a:r>
            <a:r>
              <a:rPr lang="zh-CN" altLang="en-US" dirty="0" smtClean="0">
                <a:solidFill>
                  <a:srgbClr val="C00000"/>
                </a:solidFill>
              </a:rPr>
              <a:t>是容易的</a:t>
            </a:r>
            <a:endParaRPr lang="en-US" altLang="zh-CN" dirty="0" smtClean="0">
              <a:solidFill>
                <a:srgbClr val="C00000"/>
              </a:solidFill>
            </a:endParaRPr>
          </a:p>
          <a:p>
            <a:pPr lvl="2"/>
            <a:r>
              <a:rPr lang="zh-CN" altLang="en-US" dirty="0" smtClean="0">
                <a:solidFill>
                  <a:srgbClr val="C00000"/>
                </a:solidFill>
              </a:rPr>
              <a:t>已知</a:t>
            </a:r>
            <a:r>
              <a:rPr lang="en-US" altLang="zh-CN" dirty="0" err="1" smtClean="0">
                <a:solidFill>
                  <a:srgbClr val="C00000"/>
                </a:solidFill>
              </a:rPr>
              <a:t>kG</a:t>
            </a:r>
            <a:r>
              <a:rPr lang="zh-CN" altLang="en-US" dirty="0" smtClean="0">
                <a:solidFill>
                  <a:srgbClr val="C00000"/>
                </a:solidFill>
              </a:rPr>
              <a:t>和</a:t>
            </a:r>
            <a:r>
              <a:rPr lang="en-US" altLang="zh-CN" dirty="0" smtClean="0">
                <a:solidFill>
                  <a:srgbClr val="C00000"/>
                </a:solidFill>
              </a:rPr>
              <a:t>G</a:t>
            </a:r>
            <a:r>
              <a:rPr lang="zh-CN" altLang="en-US" dirty="0" smtClean="0">
                <a:solidFill>
                  <a:srgbClr val="C00000"/>
                </a:solidFill>
              </a:rPr>
              <a:t>，求</a:t>
            </a:r>
            <a:r>
              <a:rPr lang="en-US" altLang="zh-CN" dirty="0" smtClean="0">
                <a:solidFill>
                  <a:srgbClr val="C00000"/>
                </a:solidFill>
              </a:rPr>
              <a:t>k</a:t>
            </a:r>
            <a:r>
              <a:rPr lang="zh-CN" altLang="en-US" dirty="0" smtClean="0">
                <a:solidFill>
                  <a:srgbClr val="C00000"/>
                </a:solidFill>
              </a:rPr>
              <a:t>是困难的</a:t>
            </a:r>
            <a:endParaRPr lang="zh-CN" altLang="en-US" dirty="0">
              <a:solidFill>
                <a:srgbClr val="C00000"/>
              </a:solidFill>
            </a:endParaRPr>
          </a:p>
        </p:txBody>
      </p:sp>
    </p:spTree>
    <p:extLst>
      <p:ext uri="{BB962C8B-B14F-4D97-AF65-F5344CB8AC3E}">
        <p14:creationId xmlns:p14="http://schemas.microsoft.com/office/powerpoint/2010/main" val="361194524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normAutofit/>
          </a:bodyPr>
          <a:lstStyle/>
          <a:p>
            <a:r>
              <a:rPr lang="zh-CN" altLang="en-US" dirty="0" smtClean="0"/>
              <a:t>模素数的椭圆曲线举例</a:t>
            </a:r>
            <a:endParaRPr lang="en-US" altLang="zh-CN" dirty="0" smtClean="0"/>
          </a:p>
          <a:p>
            <a:pPr lvl="1"/>
            <a:r>
              <a:rPr lang="zh-CN" altLang="en-US" dirty="0" smtClean="0"/>
              <a:t>设</a:t>
            </a:r>
            <a:r>
              <a:rPr lang="en-US" altLang="zh-CN" dirty="0" smtClean="0"/>
              <a:t>E</a:t>
            </a:r>
            <a:r>
              <a:rPr lang="zh-CN" altLang="en-US" dirty="0" smtClean="0"/>
              <a:t>是</a:t>
            </a:r>
            <a:r>
              <a:rPr lang="en-US" altLang="zh-CN" dirty="0" smtClean="0"/>
              <a:t>Z</a:t>
            </a:r>
            <a:r>
              <a:rPr lang="en-US" altLang="zh-CN" baseline="-25000" dirty="0" smtClean="0"/>
              <a:t>11</a:t>
            </a:r>
            <a:r>
              <a:rPr lang="zh-CN" altLang="en-US" dirty="0" smtClean="0"/>
              <a:t>上的椭圆曲线</a:t>
            </a:r>
            <a:r>
              <a:rPr lang="en-US" altLang="zh-CN" dirty="0" smtClean="0"/>
              <a:t>y</a:t>
            </a:r>
            <a:r>
              <a:rPr lang="en-US" altLang="zh-CN" baseline="30000" dirty="0" smtClean="0"/>
              <a:t>2</a:t>
            </a:r>
            <a:r>
              <a:rPr lang="en-US" altLang="zh-CN" dirty="0" smtClean="0"/>
              <a:t>=x</a:t>
            </a:r>
            <a:r>
              <a:rPr lang="en-US" altLang="zh-CN" baseline="30000" dirty="0" smtClean="0"/>
              <a:t>3</a:t>
            </a:r>
            <a:r>
              <a:rPr lang="en-US" altLang="zh-CN" dirty="0" smtClean="0"/>
              <a:t>+x+6 (mod 11)</a:t>
            </a:r>
            <a:r>
              <a:rPr lang="zh-CN" altLang="en-US" dirty="0" smtClean="0"/>
              <a:t>。首先确定</a:t>
            </a:r>
            <a:r>
              <a:rPr lang="en-US" altLang="zh-CN" dirty="0" smtClean="0"/>
              <a:t>E</a:t>
            </a:r>
            <a:r>
              <a:rPr lang="zh-CN" altLang="en-US" dirty="0" smtClean="0"/>
              <a:t>的点，对每个</a:t>
            </a:r>
            <a:r>
              <a:rPr lang="en-US" altLang="zh-CN" dirty="0" smtClean="0"/>
              <a:t>x</a:t>
            </a:r>
            <a:r>
              <a:rPr lang="zh-CN" altLang="en-US" dirty="0" smtClean="0"/>
              <a:t>∈</a:t>
            </a:r>
            <a:r>
              <a:rPr lang="en-US" altLang="zh-CN" dirty="0" smtClean="0"/>
              <a:t>Z</a:t>
            </a:r>
            <a:r>
              <a:rPr lang="en-US" altLang="zh-CN" baseline="-25000" dirty="0" smtClean="0"/>
              <a:t>11</a:t>
            </a:r>
            <a:r>
              <a:rPr lang="zh-CN" altLang="en-US" dirty="0" smtClean="0"/>
              <a:t>，计算</a:t>
            </a:r>
            <a:r>
              <a:rPr lang="en-US" altLang="zh-CN" dirty="0" smtClean="0"/>
              <a:t>z=x</a:t>
            </a:r>
            <a:r>
              <a:rPr lang="en-US" altLang="zh-CN" baseline="30000" dirty="0" smtClean="0"/>
              <a:t>3</a:t>
            </a:r>
            <a:r>
              <a:rPr lang="en-US" altLang="zh-CN" dirty="0" smtClean="0"/>
              <a:t>+x+6 (mod 11)</a:t>
            </a:r>
            <a:r>
              <a:rPr lang="zh-CN" altLang="en-US" dirty="0" smtClean="0"/>
              <a:t>，根据</a:t>
            </a:r>
            <a:r>
              <a:rPr lang="en-US" altLang="zh-CN" dirty="0" smtClean="0"/>
              <a:t>Euler</a:t>
            </a:r>
            <a:r>
              <a:rPr lang="zh-CN" altLang="en-US" dirty="0" smtClean="0"/>
              <a:t>准则判断</a:t>
            </a:r>
            <a:r>
              <a:rPr lang="en-US" altLang="zh-CN" dirty="0" smtClean="0"/>
              <a:t>z</a:t>
            </a:r>
            <a:r>
              <a:rPr lang="zh-CN" altLang="en-US" dirty="0" smtClean="0"/>
              <a:t>是否是</a:t>
            </a:r>
            <a:r>
              <a:rPr lang="en-US" altLang="zh-CN" dirty="0" smtClean="0"/>
              <a:t>11</a:t>
            </a:r>
            <a:r>
              <a:rPr lang="zh-CN" altLang="en-US" dirty="0" smtClean="0"/>
              <a:t>的二次剩余，如果是，则求</a:t>
            </a:r>
            <a:r>
              <a:rPr lang="en-US" altLang="zh-CN" dirty="0" smtClean="0"/>
              <a:t>z</a:t>
            </a:r>
            <a:r>
              <a:rPr lang="zh-CN" altLang="en-US" dirty="0" smtClean="0"/>
              <a:t>模</a:t>
            </a:r>
            <a:r>
              <a:rPr lang="en-US" altLang="zh-CN" dirty="0" smtClean="0"/>
              <a:t>11</a:t>
            </a:r>
            <a:r>
              <a:rPr lang="zh-CN" altLang="en-US" dirty="0" smtClean="0"/>
              <a:t>的平方根</a:t>
            </a:r>
            <a:endParaRPr lang="en-US" altLang="zh-CN" dirty="0" smtClean="0"/>
          </a:p>
          <a:p>
            <a:pPr lvl="1"/>
            <a:r>
              <a:rPr lang="en-US" altLang="zh-CN" dirty="0" smtClean="0"/>
              <a:t>Euler</a:t>
            </a:r>
            <a:r>
              <a:rPr lang="zh-CN" altLang="en-US" dirty="0" smtClean="0"/>
              <a:t>准则</a:t>
            </a:r>
            <a:endParaRPr lang="en-US" altLang="zh-CN" dirty="0" smtClean="0"/>
          </a:p>
          <a:p>
            <a:pPr lvl="2"/>
            <a:r>
              <a:rPr lang="zh-CN" altLang="en-US" dirty="0" smtClean="0">
                <a:solidFill>
                  <a:srgbClr val="C00000"/>
                </a:solidFill>
              </a:rPr>
              <a:t>当且仅当</a:t>
            </a:r>
            <a:r>
              <a:rPr lang="en-US" altLang="zh-CN" dirty="0" smtClean="0">
                <a:solidFill>
                  <a:srgbClr val="C00000"/>
                </a:solidFill>
              </a:rPr>
              <a:t>z</a:t>
            </a:r>
            <a:r>
              <a:rPr lang="en-US" altLang="zh-CN" baseline="30000" dirty="0" smtClean="0">
                <a:solidFill>
                  <a:srgbClr val="C00000"/>
                </a:solidFill>
              </a:rPr>
              <a:t>(p-1)/2</a:t>
            </a:r>
            <a:r>
              <a:rPr lang="en-US" altLang="zh-CN" dirty="0" smtClean="0">
                <a:solidFill>
                  <a:srgbClr val="C00000"/>
                </a:solidFill>
              </a:rPr>
              <a:t>≡1 (mod p)</a:t>
            </a:r>
            <a:r>
              <a:rPr lang="zh-CN" altLang="en-US" dirty="0" smtClean="0">
                <a:solidFill>
                  <a:srgbClr val="C00000"/>
                </a:solidFill>
              </a:rPr>
              <a:t>，</a:t>
            </a:r>
            <a:r>
              <a:rPr lang="en-US" altLang="zh-CN" dirty="0" smtClean="0">
                <a:solidFill>
                  <a:srgbClr val="C00000"/>
                </a:solidFill>
              </a:rPr>
              <a:t>z</a:t>
            </a:r>
            <a:r>
              <a:rPr lang="zh-CN" altLang="en-US" dirty="0" smtClean="0">
                <a:solidFill>
                  <a:srgbClr val="C00000"/>
                </a:solidFill>
              </a:rPr>
              <a:t>是模</a:t>
            </a:r>
            <a:r>
              <a:rPr lang="en-US" altLang="zh-CN" dirty="0" smtClean="0">
                <a:solidFill>
                  <a:srgbClr val="C00000"/>
                </a:solidFill>
              </a:rPr>
              <a:t>p</a:t>
            </a:r>
            <a:r>
              <a:rPr lang="zh-CN" altLang="en-US" dirty="0" smtClean="0">
                <a:solidFill>
                  <a:srgbClr val="C00000"/>
                </a:solidFill>
              </a:rPr>
              <a:t>的二次剩余</a:t>
            </a:r>
          </a:p>
          <a:p>
            <a:pPr lvl="1"/>
            <a:r>
              <a:rPr lang="zh-CN" altLang="en-US" dirty="0" smtClean="0"/>
              <a:t>求</a:t>
            </a:r>
            <a:r>
              <a:rPr lang="en-US" altLang="zh-CN" dirty="0" smtClean="0"/>
              <a:t>z</a:t>
            </a:r>
            <a:r>
              <a:rPr lang="zh-CN" altLang="en-US" dirty="0" smtClean="0"/>
              <a:t>模</a:t>
            </a:r>
            <a:r>
              <a:rPr lang="en-US" altLang="zh-CN" dirty="0" smtClean="0"/>
              <a:t>11</a:t>
            </a:r>
            <a:r>
              <a:rPr lang="zh-CN" altLang="en-US" dirty="0" smtClean="0"/>
              <a:t>的平方根</a:t>
            </a:r>
            <a:endParaRPr lang="en-US" altLang="zh-CN" dirty="0" smtClean="0"/>
          </a:p>
          <a:p>
            <a:pPr lvl="2"/>
            <a:r>
              <a:rPr lang="zh-CN" altLang="en-US" dirty="0" smtClean="0">
                <a:solidFill>
                  <a:srgbClr val="C00000"/>
                </a:solidFill>
              </a:rPr>
              <a:t>因为</a:t>
            </a:r>
            <a:r>
              <a:rPr lang="en-US" altLang="zh-CN" dirty="0" smtClean="0">
                <a:solidFill>
                  <a:srgbClr val="C00000"/>
                </a:solidFill>
              </a:rPr>
              <a:t>11 mod 4=3</a:t>
            </a:r>
            <a:r>
              <a:rPr lang="zh-CN" altLang="en-US" dirty="0" smtClean="0">
                <a:solidFill>
                  <a:srgbClr val="C00000"/>
                </a:solidFill>
              </a:rPr>
              <a:t>，则</a:t>
            </a:r>
            <a:r>
              <a:rPr lang="en-US" altLang="zh-CN" dirty="0" smtClean="0">
                <a:solidFill>
                  <a:srgbClr val="C00000"/>
                </a:solidFill>
              </a:rPr>
              <a:t>z</a:t>
            </a:r>
            <a:r>
              <a:rPr lang="zh-CN" altLang="en-US" dirty="0" smtClean="0">
                <a:solidFill>
                  <a:srgbClr val="C00000"/>
                </a:solidFill>
              </a:rPr>
              <a:t>的平方根是</a:t>
            </a:r>
            <a:r>
              <a:rPr lang="en-US" altLang="zh-CN" dirty="0" smtClean="0">
                <a:solidFill>
                  <a:srgbClr val="C00000"/>
                </a:solidFill>
              </a:rPr>
              <a:t>±z</a:t>
            </a:r>
            <a:r>
              <a:rPr lang="en-US" altLang="zh-CN" baseline="30000" dirty="0" smtClean="0">
                <a:solidFill>
                  <a:srgbClr val="C00000"/>
                </a:solidFill>
              </a:rPr>
              <a:t>(11+1)/4 </a:t>
            </a:r>
            <a:r>
              <a:rPr lang="en-US" altLang="zh-CN" dirty="0" smtClean="0">
                <a:solidFill>
                  <a:srgbClr val="C00000"/>
                </a:solidFill>
              </a:rPr>
              <a:t>mod 11</a:t>
            </a:r>
          </a:p>
        </p:txBody>
      </p:sp>
    </p:spTree>
    <p:extLst>
      <p:ext uri="{BB962C8B-B14F-4D97-AF65-F5344CB8AC3E}">
        <p14:creationId xmlns:p14="http://schemas.microsoft.com/office/powerpoint/2010/main" val="248613931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smtClean="0"/>
              <a:t>模素数的椭圆曲线举例</a:t>
            </a:r>
            <a:endParaRPr lang="en-US" altLang="zh-CN" smtClean="0"/>
          </a:p>
          <a:p>
            <a:pPr lvl="1"/>
            <a:r>
              <a:rPr lang="zh-CN" altLang="en-US" smtClean="0"/>
              <a:t>分析</a:t>
            </a:r>
            <a:r>
              <a:rPr lang="en-US" altLang="zh-CN" smtClean="0"/>
              <a:t>y</a:t>
            </a:r>
            <a:r>
              <a:rPr lang="en-US" altLang="zh-CN" baseline="30000" smtClean="0"/>
              <a:t>2</a:t>
            </a:r>
            <a:r>
              <a:rPr lang="en-US" altLang="zh-CN" smtClean="0"/>
              <a:t>=x</a:t>
            </a:r>
            <a:r>
              <a:rPr lang="en-US" altLang="zh-CN" baseline="30000" smtClean="0"/>
              <a:t>3</a:t>
            </a:r>
            <a:r>
              <a:rPr lang="en-US" altLang="zh-CN" smtClean="0"/>
              <a:t>+x+6 (mod 11)</a:t>
            </a:r>
            <a:r>
              <a:rPr lang="zh-CN" altLang="en-US" smtClean="0"/>
              <a:t>列表如下</a:t>
            </a:r>
            <a:endParaRPr lang="zh-CN" altLang="en-US"/>
          </a:p>
        </p:txBody>
      </p:sp>
      <p:graphicFrame>
        <p:nvGraphicFramePr>
          <p:cNvPr id="4" name="表格 3"/>
          <p:cNvGraphicFramePr>
            <a:graphicFrameLocks noGrp="1"/>
          </p:cNvGraphicFramePr>
          <p:nvPr/>
        </p:nvGraphicFramePr>
        <p:xfrm>
          <a:off x="1403648" y="2708920"/>
          <a:ext cx="6552728" cy="4087188"/>
        </p:xfrm>
        <a:graphic>
          <a:graphicData uri="http://schemas.openxmlformats.org/drawingml/2006/table">
            <a:tbl>
              <a:tblPr firstRow="1" bandRow="1">
                <a:tableStyleId>{5940675A-B579-460E-94D1-54222C63F5DA}</a:tableStyleId>
              </a:tblPr>
              <a:tblGrid>
                <a:gridCol w="1008112"/>
                <a:gridCol w="2268252"/>
                <a:gridCol w="1764196"/>
                <a:gridCol w="1512168"/>
              </a:tblGrid>
              <a:tr h="340599">
                <a:tc>
                  <a:txBody>
                    <a:bodyPr/>
                    <a:lstStyle/>
                    <a:p>
                      <a:r>
                        <a:rPr lang="en-US" altLang="zh-CN" sz="1600" smtClean="0"/>
                        <a:t>x</a:t>
                      </a:r>
                      <a:endParaRPr lang="zh-CN" altLang="en-US" sz="1600"/>
                    </a:p>
                  </a:txBody>
                  <a:tcPr anchor="ctr" anchorCtr="1"/>
                </a:tc>
                <a:tc>
                  <a:txBody>
                    <a:bodyPr/>
                    <a:lstStyle/>
                    <a:p>
                      <a:r>
                        <a:rPr lang="en-US" altLang="zh-CN" sz="1600" smtClean="0"/>
                        <a:t>z=x</a:t>
                      </a:r>
                      <a:r>
                        <a:rPr lang="en-US" altLang="zh-CN" sz="1600" baseline="30000" smtClean="0"/>
                        <a:t>3</a:t>
                      </a:r>
                      <a:r>
                        <a:rPr lang="en-US" altLang="zh-CN" sz="1600" smtClean="0"/>
                        <a:t>+x+6 mod 11</a:t>
                      </a:r>
                      <a:endParaRPr lang="zh-CN" altLang="en-US" sz="1600"/>
                    </a:p>
                  </a:txBody>
                  <a:tcPr anchor="ctr" anchorCtr="1"/>
                </a:tc>
                <a:tc>
                  <a:txBody>
                    <a:bodyPr/>
                    <a:lstStyle/>
                    <a:p>
                      <a:r>
                        <a:rPr lang="en-US" altLang="zh-CN" sz="1600" smtClean="0"/>
                        <a:t>z</a:t>
                      </a:r>
                      <a:r>
                        <a:rPr lang="zh-CN" altLang="en-US" sz="1600" smtClean="0"/>
                        <a:t>是否为二次剩余</a:t>
                      </a:r>
                      <a:endParaRPr lang="zh-CN" altLang="en-US" sz="1600"/>
                    </a:p>
                  </a:txBody>
                  <a:tcPr anchor="ctr" anchorCtr="1"/>
                </a:tc>
                <a:tc>
                  <a:txBody>
                    <a:bodyPr/>
                    <a:lstStyle/>
                    <a:p>
                      <a:r>
                        <a:rPr lang="en-US" altLang="zh-CN" sz="1600" smtClean="0"/>
                        <a:t>z</a:t>
                      </a:r>
                      <a:r>
                        <a:rPr lang="zh-CN" altLang="en-US" sz="1600" smtClean="0"/>
                        <a:t>的模平方根</a:t>
                      </a:r>
                      <a:r>
                        <a:rPr lang="en-US" altLang="zh-CN" sz="1600" smtClean="0"/>
                        <a:t>y</a:t>
                      </a:r>
                      <a:endParaRPr lang="zh-CN" altLang="en-US" sz="1600"/>
                    </a:p>
                  </a:txBody>
                  <a:tcPr anchor="ctr" anchorCtr="1"/>
                </a:tc>
              </a:tr>
              <a:tr h="340599">
                <a:tc>
                  <a:txBody>
                    <a:bodyPr/>
                    <a:lstStyle/>
                    <a:p>
                      <a:r>
                        <a:rPr lang="en-US" altLang="zh-CN" sz="1600" smtClean="0"/>
                        <a:t>0</a:t>
                      </a:r>
                      <a:endParaRPr lang="zh-CN" altLang="en-US" sz="1600"/>
                    </a:p>
                  </a:txBody>
                  <a:tcPr anchor="ctr" anchorCtr="1"/>
                </a:tc>
                <a:tc>
                  <a:txBody>
                    <a:bodyPr/>
                    <a:lstStyle/>
                    <a:p>
                      <a:r>
                        <a:rPr lang="en-US" altLang="zh-CN" sz="1600" smtClean="0"/>
                        <a:t>6</a:t>
                      </a:r>
                      <a:endParaRPr lang="zh-CN" altLang="en-US" sz="1600"/>
                    </a:p>
                  </a:txBody>
                  <a:tcPr anchor="ctr" anchorCtr="1"/>
                </a:tc>
                <a:tc>
                  <a:txBody>
                    <a:bodyPr/>
                    <a:lstStyle/>
                    <a:p>
                      <a:r>
                        <a:rPr lang="en-US" altLang="zh-CN" sz="1600" smtClean="0"/>
                        <a:t>N</a:t>
                      </a:r>
                      <a:endParaRPr lang="zh-CN" altLang="en-US" sz="1600"/>
                    </a:p>
                  </a:txBody>
                  <a:tcPr anchor="ctr" anchorCtr="1"/>
                </a:tc>
                <a:tc>
                  <a:txBody>
                    <a:bodyPr/>
                    <a:lstStyle/>
                    <a:p>
                      <a:r>
                        <a:rPr lang="en-US" altLang="zh-CN" sz="1600" smtClean="0"/>
                        <a:t>-</a:t>
                      </a:r>
                      <a:endParaRPr lang="zh-CN" altLang="en-US" sz="1600"/>
                    </a:p>
                  </a:txBody>
                  <a:tcPr anchor="ctr" anchorCtr="1"/>
                </a:tc>
              </a:tr>
              <a:tr h="340599">
                <a:tc>
                  <a:txBody>
                    <a:bodyPr/>
                    <a:lstStyle/>
                    <a:p>
                      <a:r>
                        <a:rPr lang="en-US" altLang="zh-CN" sz="1600" smtClean="0"/>
                        <a:t>1</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N</a:t>
                      </a:r>
                      <a:endParaRPr lang="zh-CN" altLang="en-US" sz="1600"/>
                    </a:p>
                  </a:txBody>
                  <a:tcPr anchor="ctr" anchorCtr="1"/>
                </a:tc>
                <a:tc>
                  <a:txBody>
                    <a:bodyPr/>
                    <a:lstStyle/>
                    <a:p>
                      <a:r>
                        <a:rPr lang="en-US" altLang="zh-CN" sz="1600" smtClean="0"/>
                        <a:t>-</a:t>
                      </a:r>
                      <a:endParaRPr lang="zh-CN" altLang="en-US" sz="1600"/>
                    </a:p>
                  </a:txBody>
                  <a:tcPr anchor="ctr" anchorCtr="1"/>
                </a:tc>
              </a:tr>
              <a:tr h="340599">
                <a:tc>
                  <a:txBody>
                    <a:bodyPr/>
                    <a:lstStyle/>
                    <a:p>
                      <a:r>
                        <a:rPr lang="en-US" altLang="zh-CN" sz="1600" smtClean="0"/>
                        <a:t>2</a:t>
                      </a:r>
                      <a:endParaRPr lang="zh-CN" altLang="en-US" sz="1600"/>
                    </a:p>
                  </a:txBody>
                  <a:tcPr anchor="ctr" anchorCtr="1"/>
                </a:tc>
                <a:tc>
                  <a:txBody>
                    <a:bodyPr/>
                    <a:lstStyle/>
                    <a:p>
                      <a:r>
                        <a:rPr lang="en-US" altLang="zh-CN" sz="1600" smtClean="0"/>
                        <a:t>5</a:t>
                      </a:r>
                      <a:endParaRPr lang="zh-CN" altLang="en-US" sz="1600"/>
                    </a:p>
                  </a:txBody>
                  <a:tcPr anchor="ctr" anchorCtr="1"/>
                </a:tc>
                <a:tc>
                  <a:txBody>
                    <a:bodyPr/>
                    <a:lstStyle/>
                    <a:p>
                      <a:r>
                        <a:rPr lang="en-US" altLang="zh-CN" sz="1600" smtClean="0"/>
                        <a:t>Y</a:t>
                      </a:r>
                      <a:endParaRPr lang="zh-CN" altLang="en-US" sz="1600"/>
                    </a:p>
                  </a:txBody>
                  <a:tcPr anchor="ctr" anchorCtr="1"/>
                </a:tc>
                <a:tc>
                  <a:txBody>
                    <a:bodyPr/>
                    <a:lstStyle/>
                    <a:p>
                      <a:r>
                        <a:rPr lang="en-US" altLang="zh-CN" sz="1600" smtClean="0"/>
                        <a:t>4,7</a:t>
                      </a:r>
                      <a:endParaRPr lang="zh-CN" altLang="en-US" sz="1600"/>
                    </a:p>
                  </a:txBody>
                  <a:tcPr anchor="ctr" anchorCtr="1"/>
                </a:tc>
              </a:tr>
              <a:tr h="340599">
                <a:tc>
                  <a:txBody>
                    <a:bodyPr/>
                    <a:lstStyle/>
                    <a:p>
                      <a:r>
                        <a:rPr lang="en-US" altLang="zh-CN" sz="1600" smtClean="0"/>
                        <a:t>3</a:t>
                      </a:r>
                      <a:endParaRPr lang="zh-CN" altLang="en-US" sz="1600"/>
                    </a:p>
                  </a:txBody>
                  <a:tcPr anchor="ctr" anchorCtr="1"/>
                </a:tc>
                <a:tc>
                  <a:txBody>
                    <a:bodyPr/>
                    <a:lstStyle/>
                    <a:p>
                      <a:r>
                        <a:rPr lang="en-US" altLang="zh-CN" sz="1600" smtClean="0"/>
                        <a:t>3</a:t>
                      </a:r>
                      <a:endParaRPr lang="zh-CN" altLang="en-US" sz="1600"/>
                    </a:p>
                  </a:txBody>
                  <a:tcPr anchor="ctr" anchorCtr="1"/>
                </a:tc>
                <a:tc>
                  <a:txBody>
                    <a:bodyPr/>
                    <a:lstStyle/>
                    <a:p>
                      <a:r>
                        <a:rPr lang="en-US" altLang="zh-CN" sz="1600" smtClean="0"/>
                        <a:t>Y</a:t>
                      </a:r>
                      <a:endParaRPr lang="zh-CN" altLang="en-US" sz="1600"/>
                    </a:p>
                  </a:txBody>
                  <a:tcPr anchor="ctr" anchorCtr="1"/>
                </a:tc>
                <a:tc>
                  <a:txBody>
                    <a:bodyPr/>
                    <a:lstStyle/>
                    <a:p>
                      <a:r>
                        <a:rPr lang="en-US" altLang="zh-CN" sz="1600" smtClean="0"/>
                        <a:t>5,6</a:t>
                      </a:r>
                      <a:endParaRPr lang="zh-CN" altLang="en-US" sz="1600"/>
                    </a:p>
                  </a:txBody>
                  <a:tcPr anchor="ctr" anchorCtr="1"/>
                </a:tc>
              </a:tr>
              <a:tr h="340599">
                <a:tc>
                  <a:txBody>
                    <a:bodyPr/>
                    <a:lstStyle/>
                    <a:p>
                      <a:r>
                        <a:rPr lang="en-US" altLang="zh-CN" sz="1600" smtClean="0"/>
                        <a:t>4</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N</a:t>
                      </a:r>
                      <a:endParaRPr lang="zh-CN" altLang="en-US" sz="1600"/>
                    </a:p>
                  </a:txBody>
                  <a:tcPr anchor="ctr" anchorCtr="1"/>
                </a:tc>
                <a:tc>
                  <a:txBody>
                    <a:bodyPr/>
                    <a:lstStyle/>
                    <a:p>
                      <a:r>
                        <a:rPr lang="en-US" altLang="zh-CN" sz="1600" smtClean="0"/>
                        <a:t>-</a:t>
                      </a:r>
                      <a:endParaRPr lang="zh-CN" altLang="en-US" sz="1600"/>
                    </a:p>
                  </a:txBody>
                  <a:tcPr anchor="ctr" anchorCtr="1"/>
                </a:tc>
              </a:tr>
              <a:tr h="340599">
                <a:tc>
                  <a:txBody>
                    <a:bodyPr/>
                    <a:lstStyle/>
                    <a:p>
                      <a:r>
                        <a:rPr lang="en-US" altLang="zh-CN" sz="1600" smtClean="0"/>
                        <a:t>5</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Y</a:t>
                      </a:r>
                      <a:endParaRPr lang="zh-CN" altLang="en-US" sz="1600"/>
                    </a:p>
                  </a:txBody>
                  <a:tcPr anchor="ctr" anchorCtr="1"/>
                </a:tc>
                <a:tc>
                  <a:txBody>
                    <a:bodyPr/>
                    <a:lstStyle/>
                    <a:p>
                      <a:r>
                        <a:rPr lang="en-US" altLang="zh-CN" sz="1600" smtClean="0"/>
                        <a:t>2,9</a:t>
                      </a:r>
                      <a:endParaRPr lang="zh-CN" altLang="en-US" sz="1600"/>
                    </a:p>
                  </a:txBody>
                  <a:tcPr anchor="ctr" anchorCtr="1"/>
                </a:tc>
              </a:tr>
              <a:tr h="340599">
                <a:tc>
                  <a:txBody>
                    <a:bodyPr/>
                    <a:lstStyle/>
                    <a:p>
                      <a:r>
                        <a:rPr lang="en-US" altLang="zh-CN" sz="1600" smtClean="0"/>
                        <a:t>6</a:t>
                      </a:r>
                      <a:endParaRPr lang="zh-CN" altLang="en-US" sz="1600"/>
                    </a:p>
                  </a:txBody>
                  <a:tcPr anchor="ctr" anchorCtr="1"/>
                </a:tc>
                <a:tc>
                  <a:txBody>
                    <a:bodyPr/>
                    <a:lstStyle/>
                    <a:p>
                      <a:r>
                        <a:rPr lang="en-US" altLang="zh-CN" sz="1600" smtClean="0"/>
                        <a:t>8</a:t>
                      </a:r>
                      <a:endParaRPr lang="zh-CN" altLang="en-US" sz="1600"/>
                    </a:p>
                  </a:txBody>
                  <a:tcPr anchor="ctr" anchorCtr="1"/>
                </a:tc>
                <a:tc>
                  <a:txBody>
                    <a:bodyPr/>
                    <a:lstStyle/>
                    <a:p>
                      <a:r>
                        <a:rPr lang="en-US" altLang="zh-CN" sz="1600" smtClean="0"/>
                        <a:t>N</a:t>
                      </a:r>
                      <a:endParaRPr lang="zh-CN" altLang="en-US" sz="1600"/>
                    </a:p>
                  </a:txBody>
                  <a:tcPr anchor="ctr" anchorCtr="1"/>
                </a:tc>
                <a:tc>
                  <a:txBody>
                    <a:bodyPr/>
                    <a:lstStyle/>
                    <a:p>
                      <a:r>
                        <a:rPr lang="en-US" altLang="zh-CN" sz="1600" smtClean="0"/>
                        <a:t>-</a:t>
                      </a:r>
                      <a:endParaRPr lang="zh-CN" altLang="en-US" sz="1600"/>
                    </a:p>
                  </a:txBody>
                  <a:tcPr anchor="ctr" anchorCtr="1"/>
                </a:tc>
              </a:tr>
              <a:tr h="340599">
                <a:tc>
                  <a:txBody>
                    <a:bodyPr/>
                    <a:lstStyle/>
                    <a:p>
                      <a:r>
                        <a:rPr lang="en-US" altLang="zh-CN" sz="1600" smtClean="0"/>
                        <a:t>7</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Y</a:t>
                      </a:r>
                      <a:endParaRPr lang="zh-CN" altLang="en-US" sz="1600"/>
                    </a:p>
                  </a:txBody>
                  <a:tcPr anchor="ctr" anchorCtr="1"/>
                </a:tc>
                <a:tc>
                  <a:txBody>
                    <a:bodyPr/>
                    <a:lstStyle/>
                    <a:p>
                      <a:r>
                        <a:rPr lang="en-US" altLang="zh-CN" sz="1600" smtClean="0"/>
                        <a:t>2,9</a:t>
                      </a:r>
                      <a:endParaRPr lang="zh-CN" altLang="en-US" sz="1600"/>
                    </a:p>
                  </a:txBody>
                  <a:tcPr anchor="ctr" anchorCtr="1"/>
                </a:tc>
              </a:tr>
              <a:tr h="340599">
                <a:tc>
                  <a:txBody>
                    <a:bodyPr/>
                    <a:lstStyle/>
                    <a:p>
                      <a:r>
                        <a:rPr lang="en-US" altLang="zh-CN" sz="1600" smtClean="0"/>
                        <a:t>8</a:t>
                      </a:r>
                      <a:endParaRPr lang="zh-CN" altLang="en-US" sz="1600"/>
                    </a:p>
                  </a:txBody>
                  <a:tcPr anchor="ctr" anchorCtr="1"/>
                </a:tc>
                <a:tc>
                  <a:txBody>
                    <a:bodyPr/>
                    <a:lstStyle/>
                    <a:p>
                      <a:r>
                        <a:rPr lang="en-US" altLang="zh-CN" sz="1600" smtClean="0"/>
                        <a:t>9</a:t>
                      </a:r>
                      <a:endParaRPr lang="zh-CN" altLang="en-US" sz="1600"/>
                    </a:p>
                  </a:txBody>
                  <a:tcPr anchor="ctr" anchorCtr="1"/>
                </a:tc>
                <a:tc>
                  <a:txBody>
                    <a:bodyPr/>
                    <a:lstStyle/>
                    <a:p>
                      <a:r>
                        <a:rPr lang="en-US" altLang="zh-CN" sz="1600" smtClean="0"/>
                        <a:t>Y</a:t>
                      </a:r>
                      <a:endParaRPr lang="zh-CN" altLang="en-US" sz="1600"/>
                    </a:p>
                  </a:txBody>
                  <a:tcPr anchor="ctr" anchorCtr="1"/>
                </a:tc>
                <a:tc>
                  <a:txBody>
                    <a:bodyPr/>
                    <a:lstStyle/>
                    <a:p>
                      <a:r>
                        <a:rPr lang="en-US" altLang="zh-CN" sz="1600" smtClean="0"/>
                        <a:t>3,8</a:t>
                      </a:r>
                      <a:endParaRPr lang="zh-CN" altLang="en-US" sz="1600"/>
                    </a:p>
                  </a:txBody>
                  <a:tcPr anchor="ctr" anchorCtr="1"/>
                </a:tc>
              </a:tr>
              <a:tr h="340599">
                <a:tc>
                  <a:txBody>
                    <a:bodyPr/>
                    <a:lstStyle/>
                    <a:p>
                      <a:r>
                        <a:rPr lang="en-US" altLang="zh-CN" sz="1600" smtClean="0"/>
                        <a:t>9</a:t>
                      </a:r>
                      <a:endParaRPr lang="zh-CN" altLang="en-US" sz="1600"/>
                    </a:p>
                  </a:txBody>
                  <a:tcPr anchor="ctr" anchorCtr="1"/>
                </a:tc>
                <a:tc>
                  <a:txBody>
                    <a:bodyPr/>
                    <a:lstStyle/>
                    <a:p>
                      <a:r>
                        <a:rPr lang="en-US" altLang="zh-CN" sz="1600" smtClean="0"/>
                        <a:t>7</a:t>
                      </a:r>
                      <a:endParaRPr lang="zh-CN" altLang="en-US" sz="1600"/>
                    </a:p>
                  </a:txBody>
                  <a:tcPr anchor="ctr" anchorCtr="1"/>
                </a:tc>
                <a:tc>
                  <a:txBody>
                    <a:bodyPr/>
                    <a:lstStyle/>
                    <a:p>
                      <a:r>
                        <a:rPr lang="en-US" altLang="zh-CN" sz="1600" smtClean="0"/>
                        <a:t>N</a:t>
                      </a:r>
                      <a:endParaRPr lang="zh-CN" altLang="en-US" sz="1600"/>
                    </a:p>
                  </a:txBody>
                  <a:tcPr anchor="ctr" anchorCtr="1"/>
                </a:tc>
                <a:tc>
                  <a:txBody>
                    <a:bodyPr/>
                    <a:lstStyle/>
                    <a:p>
                      <a:r>
                        <a:rPr lang="en-US" altLang="zh-CN" sz="1600" smtClean="0"/>
                        <a:t>-</a:t>
                      </a:r>
                      <a:endParaRPr lang="zh-CN" altLang="en-US" sz="1600"/>
                    </a:p>
                  </a:txBody>
                  <a:tcPr anchor="ctr" anchorCtr="1"/>
                </a:tc>
              </a:tr>
              <a:tr h="340599">
                <a:tc>
                  <a:txBody>
                    <a:bodyPr/>
                    <a:lstStyle/>
                    <a:p>
                      <a:r>
                        <a:rPr lang="en-US" altLang="zh-CN" sz="1600" smtClean="0"/>
                        <a:t>10</a:t>
                      </a:r>
                      <a:endParaRPr lang="zh-CN" altLang="en-US" sz="1600"/>
                    </a:p>
                  </a:txBody>
                  <a:tcPr anchor="ctr" anchorCtr="1"/>
                </a:tc>
                <a:tc>
                  <a:txBody>
                    <a:bodyPr/>
                    <a:lstStyle/>
                    <a:p>
                      <a:r>
                        <a:rPr lang="en-US" altLang="zh-CN" sz="1600" smtClean="0"/>
                        <a:t>4</a:t>
                      </a:r>
                      <a:endParaRPr lang="zh-CN" altLang="en-US" sz="1600"/>
                    </a:p>
                  </a:txBody>
                  <a:tcPr anchor="ctr" anchorCtr="1"/>
                </a:tc>
                <a:tc>
                  <a:txBody>
                    <a:bodyPr/>
                    <a:lstStyle/>
                    <a:p>
                      <a:r>
                        <a:rPr lang="en-US" altLang="zh-CN" sz="1600" smtClean="0"/>
                        <a:t>Y</a:t>
                      </a:r>
                      <a:endParaRPr lang="zh-CN" altLang="en-US" sz="1600"/>
                    </a:p>
                  </a:txBody>
                  <a:tcPr anchor="ctr" anchorCtr="1"/>
                </a:tc>
                <a:tc>
                  <a:txBody>
                    <a:bodyPr/>
                    <a:lstStyle/>
                    <a:p>
                      <a:r>
                        <a:rPr lang="en-US" altLang="zh-CN" sz="1600" smtClean="0"/>
                        <a:t>2,9</a:t>
                      </a:r>
                      <a:endParaRPr lang="zh-CN" altLang="en-US" sz="1600"/>
                    </a:p>
                  </a:txBody>
                  <a:tcPr anchor="ctr" anchorCtr="1"/>
                </a:tc>
              </a:tr>
            </a:tbl>
          </a:graphicData>
        </a:graphic>
      </p:graphicFrame>
    </p:spTree>
    <p:extLst>
      <p:ext uri="{BB962C8B-B14F-4D97-AF65-F5344CB8AC3E}">
        <p14:creationId xmlns:p14="http://schemas.microsoft.com/office/powerpoint/2010/main" val="3161052524"/>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smtClean="0"/>
              <a:t>模素数的椭圆曲线举例</a:t>
            </a:r>
            <a:endParaRPr lang="en-US" altLang="zh-CN" smtClean="0"/>
          </a:p>
          <a:p>
            <a:pPr lvl="1"/>
            <a:r>
              <a:rPr lang="zh-CN" altLang="en-US" smtClean="0"/>
              <a:t>分析可知，</a:t>
            </a:r>
            <a:r>
              <a:rPr lang="en-US" altLang="zh-CN" smtClean="0"/>
              <a:t>E</a:t>
            </a:r>
            <a:r>
              <a:rPr lang="zh-CN" altLang="en-US" smtClean="0"/>
              <a:t>上有</a:t>
            </a:r>
            <a:r>
              <a:rPr lang="en-US" altLang="zh-CN" smtClean="0"/>
              <a:t>13</a:t>
            </a:r>
            <a:r>
              <a:rPr lang="zh-CN" altLang="en-US" smtClean="0"/>
              <a:t>个点，分别是</a:t>
            </a:r>
            <a:endParaRPr lang="en-US" altLang="zh-CN" smtClean="0"/>
          </a:p>
          <a:p>
            <a:pPr lvl="1"/>
            <a:r>
              <a:rPr lang="en-US" altLang="zh-CN" b="1" i="1" smtClean="0"/>
              <a:t>O</a:t>
            </a:r>
            <a:r>
              <a:rPr lang="en-US" altLang="zh-CN" smtClean="0"/>
              <a:t>, (2,4), (2,7), (3,5), (3,6), (5,2), (5,9), (7,2), (7,9), (8,3), (8,8), (10,2), (10,9)</a:t>
            </a:r>
          </a:p>
          <a:p>
            <a:pPr lvl="1"/>
            <a:r>
              <a:rPr lang="zh-CN" altLang="en-US" smtClean="0"/>
              <a:t>取生成元</a:t>
            </a:r>
            <a:r>
              <a:rPr lang="en-US" altLang="zh-CN" smtClean="0"/>
              <a:t>G=(2,7)</a:t>
            </a:r>
            <a:r>
              <a:rPr lang="zh-CN" altLang="en-US" smtClean="0"/>
              <a:t>计算其倍数，</a:t>
            </a:r>
            <a:r>
              <a:rPr lang="en-US" altLang="zh-CN" smtClean="0"/>
              <a:t>2G=(2,7)+(2,7)</a:t>
            </a:r>
          </a:p>
          <a:p>
            <a:pPr lvl="1"/>
            <a:r>
              <a:rPr lang="zh-CN" altLang="en-US" smtClean="0"/>
              <a:t>计算</a:t>
            </a:r>
            <a:r>
              <a:rPr lang="el-GR" altLang="zh-CN" smtClean="0"/>
              <a:t>λ</a:t>
            </a:r>
            <a:r>
              <a:rPr lang="en-US" altLang="zh-CN" smtClean="0"/>
              <a:t>=(3×2</a:t>
            </a:r>
            <a:r>
              <a:rPr lang="en-US" altLang="zh-CN" baseline="30000" smtClean="0"/>
              <a:t>2</a:t>
            </a:r>
            <a:r>
              <a:rPr lang="en-US" altLang="zh-CN" smtClean="0"/>
              <a:t>+1)(2×7)</a:t>
            </a:r>
            <a:r>
              <a:rPr lang="en-US" altLang="zh-CN" baseline="30000" smtClean="0"/>
              <a:t>-1</a:t>
            </a:r>
            <a:r>
              <a:rPr lang="en-US" altLang="zh-CN" smtClean="0"/>
              <a:t> mod 11=8</a:t>
            </a:r>
          </a:p>
          <a:p>
            <a:pPr lvl="1"/>
            <a:r>
              <a:rPr lang="en-US" altLang="zh-CN" smtClean="0"/>
              <a:t>x=8</a:t>
            </a:r>
            <a:r>
              <a:rPr lang="en-US" altLang="zh-CN" baseline="30000" smtClean="0"/>
              <a:t>2</a:t>
            </a:r>
            <a:r>
              <a:rPr lang="en-US" altLang="zh-CN" smtClean="0"/>
              <a:t>-2-2 mod 11 = 5</a:t>
            </a:r>
            <a:r>
              <a:rPr lang="zh-CN" altLang="en-US" smtClean="0"/>
              <a:t>，</a:t>
            </a:r>
            <a:r>
              <a:rPr lang="en-US" altLang="zh-CN" smtClean="0"/>
              <a:t>y=8(2-5)-7 mod 11 = 2</a:t>
            </a:r>
          </a:p>
          <a:p>
            <a:pPr lvl="1"/>
            <a:r>
              <a:rPr lang="en-US" altLang="zh-CN" smtClean="0"/>
              <a:t>2G = (5,2)</a:t>
            </a:r>
            <a:endParaRPr lang="zh-CN" altLang="en-US"/>
          </a:p>
        </p:txBody>
      </p:sp>
    </p:spTree>
    <p:extLst>
      <p:ext uri="{BB962C8B-B14F-4D97-AF65-F5344CB8AC3E}">
        <p14:creationId xmlns:p14="http://schemas.microsoft.com/office/powerpoint/2010/main" val="194719336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smtClean="0"/>
              <a:t>模素数的椭圆曲线举例</a:t>
            </a:r>
            <a:endParaRPr lang="en-US" altLang="zh-CN" smtClean="0"/>
          </a:p>
          <a:p>
            <a:pPr lvl="1"/>
            <a:r>
              <a:rPr lang="en-US" altLang="zh-CN" smtClean="0"/>
              <a:t>3G=2G+G=(5,2)+(2,7)</a:t>
            </a:r>
          </a:p>
          <a:p>
            <a:pPr lvl="1"/>
            <a:r>
              <a:rPr lang="zh-CN" altLang="en-US" smtClean="0"/>
              <a:t>计算</a:t>
            </a:r>
            <a:r>
              <a:rPr lang="el-GR" altLang="zh-CN" smtClean="0"/>
              <a:t>λ</a:t>
            </a:r>
            <a:r>
              <a:rPr lang="en-US" altLang="zh-CN" smtClean="0"/>
              <a:t> = (7-2)(2-5)</a:t>
            </a:r>
            <a:r>
              <a:rPr lang="en-US" altLang="zh-CN" baseline="30000" smtClean="0"/>
              <a:t>-1 </a:t>
            </a:r>
            <a:r>
              <a:rPr lang="en-US" altLang="zh-CN" smtClean="0"/>
              <a:t>mod 11 = 2</a:t>
            </a:r>
          </a:p>
          <a:p>
            <a:pPr lvl="1"/>
            <a:r>
              <a:rPr lang="en-US" altLang="zh-CN" smtClean="0"/>
              <a:t>x</a:t>
            </a:r>
            <a:r>
              <a:rPr lang="en-US" altLang="zh-CN" baseline="-25000" smtClean="0"/>
              <a:t>3 </a:t>
            </a:r>
            <a:r>
              <a:rPr lang="en-US" altLang="zh-CN" smtClean="0"/>
              <a:t>= 2</a:t>
            </a:r>
            <a:r>
              <a:rPr lang="en-US" altLang="zh-CN" baseline="30000" smtClean="0"/>
              <a:t>2</a:t>
            </a:r>
            <a:r>
              <a:rPr lang="en-US" altLang="zh-CN" smtClean="0"/>
              <a:t>-5-2 mod 11 = 8</a:t>
            </a:r>
          </a:p>
          <a:p>
            <a:pPr lvl="1"/>
            <a:r>
              <a:rPr lang="en-US" altLang="zh-CN" smtClean="0"/>
              <a:t>y</a:t>
            </a:r>
            <a:r>
              <a:rPr lang="en-US" altLang="zh-CN" baseline="-25000" smtClean="0"/>
              <a:t>3</a:t>
            </a:r>
            <a:r>
              <a:rPr lang="en-US" altLang="zh-CN" smtClean="0"/>
              <a:t> = 2(5-8)-2 mod 11 = 3</a:t>
            </a:r>
          </a:p>
          <a:p>
            <a:pPr lvl="1"/>
            <a:r>
              <a:rPr lang="en-US" altLang="zh-CN" smtClean="0"/>
              <a:t>3G = (8,3)</a:t>
            </a:r>
            <a:endParaRPr lang="zh-CN" altLang="en-US"/>
          </a:p>
        </p:txBody>
      </p:sp>
    </p:spTree>
    <p:extLst>
      <p:ext uri="{BB962C8B-B14F-4D97-AF65-F5344CB8AC3E}">
        <p14:creationId xmlns:p14="http://schemas.microsoft.com/office/powerpoint/2010/main" val="415604309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smtClean="0"/>
              <a:t>模素数的椭圆曲线举例</a:t>
            </a:r>
            <a:endParaRPr lang="en-US" altLang="zh-CN" smtClean="0"/>
          </a:p>
          <a:p>
            <a:pPr lvl="1"/>
            <a:r>
              <a:rPr lang="zh-CN" altLang="en-US" smtClean="0"/>
              <a:t>以此类推，得到全部计算结果如下：</a:t>
            </a:r>
            <a:endParaRPr lang="en-US" altLang="zh-CN" smtClean="0"/>
          </a:p>
          <a:p>
            <a:pPr lvl="1"/>
            <a:r>
              <a:rPr lang="en-US" altLang="zh-CN" smtClean="0"/>
              <a:t>G=(2,7)	2G=(5,2)	3G=(8,3)</a:t>
            </a:r>
          </a:p>
          <a:p>
            <a:pPr lvl="1"/>
            <a:r>
              <a:rPr lang="en-US" altLang="zh-CN" smtClean="0"/>
              <a:t>4G=(10,2)	5G=(3,6)	6G=(7,9)</a:t>
            </a:r>
          </a:p>
          <a:p>
            <a:pPr lvl="1"/>
            <a:r>
              <a:rPr lang="en-US" altLang="zh-CN" smtClean="0"/>
              <a:t>7G=(7,2)	8G=(3,5)	9G=(10,9)</a:t>
            </a:r>
          </a:p>
          <a:p>
            <a:pPr lvl="1"/>
            <a:r>
              <a:rPr lang="en-US" altLang="zh-CN" smtClean="0"/>
              <a:t>10G=(8,8)	11G=(5,9)	12G=(2,4)</a:t>
            </a:r>
          </a:p>
          <a:p>
            <a:pPr lvl="1"/>
            <a:r>
              <a:rPr lang="en-US" altLang="zh-CN" smtClean="0"/>
              <a:t>13G=</a:t>
            </a:r>
            <a:r>
              <a:rPr lang="en-US" altLang="zh-CN" b="1" i="1" smtClean="0"/>
              <a:t>O</a:t>
            </a:r>
            <a:endParaRPr lang="zh-CN" altLang="en-US" b="1" i="1"/>
          </a:p>
        </p:txBody>
      </p:sp>
    </p:spTree>
    <p:extLst>
      <p:ext uri="{BB962C8B-B14F-4D97-AF65-F5344CB8AC3E}">
        <p14:creationId xmlns:p14="http://schemas.microsoft.com/office/powerpoint/2010/main" val="41358466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a:xfrm>
            <a:off x="457200" y="1600200"/>
            <a:ext cx="8229600" cy="4781128"/>
          </a:xfrm>
        </p:spPr>
        <p:txBody>
          <a:bodyPr>
            <a:normAutofit/>
          </a:bodyPr>
          <a:lstStyle/>
          <a:p>
            <a:r>
              <a:rPr lang="zh-CN" altLang="en-US" dirty="0" smtClean="0"/>
              <a:t>椭圆曲线密码公钥密码算法</a:t>
            </a:r>
            <a:endParaRPr lang="en-US" altLang="zh-CN" dirty="0" smtClean="0"/>
          </a:p>
          <a:p>
            <a:pPr lvl="1"/>
            <a:r>
              <a:rPr lang="zh-CN" altLang="en-US" dirty="0" smtClean="0"/>
              <a:t>将椭圆曲线的加法运算看做乘法乘法，倍加运算看做指数运算，采用</a:t>
            </a:r>
            <a:r>
              <a:rPr lang="en-US" altLang="zh-CN" dirty="0" err="1" smtClean="0"/>
              <a:t>ElGamal</a:t>
            </a:r>
            <a:r>
              <a:rPr lang="zh-CN" altLang="en-US" dirty="0" smtClean="0"/>
              <a:t>算法的思路可构造椭圆曲线密码算法</a:t>
            </a:r>
            <a:endParaRPr lang="en-US" altLang="zh-CN" dirty="0" smtClean="0"/>
          </a:p>
          <a:p>
            <a:pPr lvl="1"/>
            <a:r>
              <a:rPr lang="en-US" altLang="zh-CN" dirty="0" err="1" smtClean="0"/>
              <a:t>ElGamal</a:t>
            </a:r>
            <a:r>
              <a:rPr lang="zh-CN" altLang="en-US" dirty="0" smtClean="0"/>
              <a:t>算法思路</a:t>
            </a:r>
            <a:endParaRPr lang="en-US" altLang="zh-CN" dirty="0" smtClean="0"/>
          </a:p>
          <a:p>
            <a:pPr lvl="2"/>
            <a:r>
              <a:rPr lang="zh-CN" altLang="en-US" dirty="0" smtClean="0">
                <a:solidFill>
                  <a:srgbClr val="C00000"/>
                </a:solidFill>
              </a:rPr>
              <a:t>对</a:t>
            </a:r>
            <a:r>
              <a:rPr lang="en-US" altLang="zh-CN" dirty="0" smtClean="0">
                <a:solidFill>
                  <a:srgbClr val="C00000"/>
                </a:solidFill>
              </a:rPr>
              <a:t>k=(</a:t>
            </a:r>
            <a:r>
              <a:rPr lang="en-US" altLang="zh-CN" dirty="0" err="1" smtClean="0">
                <a:solidFill>
                  <a:srgbClr val="C00000"/>
                </a:solidFill>
              </a:rPr>
              <a:t>n,g,a,b</a:t>
            </a:r>
            <a:r>
              <a:rPr lang="en-US" altLang="zh-CN" dirty="0" smtClean="0">
                <a:solidFill>
                  <a:srgbClr val="C00000"/>
                </a:solidFill>
              </a:rPr>
              <a:t>)</a:t>
            </a:r>
            <a:r>
              <a:rPr lang="en-US" altLang="zh-CN" dirty="0" smtClean="0"/>
              <a:t> (b=</a:t>
            </a:r>
            <a:r>
              <a:rPr lang="en-US" altLang="zh-CN" dirty="0" err="1" smtClean="0"/>
              <a:t>g</a:t>
            </a:r>
            <a:r>
              <a:rPr lang="en-US" altLang="zh-CN" baseline="30000" dirty="0" err="1" smtClean="0"/>
              <a:t>a</a:t>
            </a:r>
            <a:r>
              <a:rPr lang="en-US" altLang="zh-CN" dirty="0" smtClean="0"/>
              <a:t> mod n)</a:t>
            </a:r>
            <a:r>
              <a:rPr lang="zh-CN" altLang="en-US" dirty="0" smtClean="0">
                <a:solidFill>
                  <a:srgbClr val="C00000"/>
                </a:solidFill>
              </a:rPr>
              <a:t>以及一个秘密的随机数</a:t>
            </a:r>
            <a:r>
              <a:rPr lang="en-US" altLang="zh-CN" dirty="0" smtClean="0">
                <a:solidFill>
                  <a:srgbClr val="C00000"/>
                </a:solidFill>
              </a:rPr>
              <a:t>r</a:t>
            </a:r>
            <a:r>
              <a:rPr lang="zh-CN" altLang="en-US" dirty="0" smtClean="0">
                <a:solidFill>
                  <a:srgbClr val="C00000"/>
                </a:solidFill>
              </a:rPr>
              <a:t>，定义</a:t>
            </a:r>
            <a:r>
              <a:rPr lang="en-US" altLang="zh-CN" dirty="0" err="1" smtClean="0">
                <a:solidFill>
                  <a:srgbClr val="C00000"/>
                </a:solidFill>
              </a:rPr>
              <a:t>e</a:t>
            </a:r>
            <a:r>
              <a:rPr lang="en-US" altLang="zh-CN" baseline="-25000" dirty="0" err="1" smtClean="0">
                <a:solidFill>
                  <a:srgbClr val="C00000"/>
                </a:solidFill>
              </a:rPr>
              <a:t>k</a:t>
            </a:r>
            <a:r>
              <a:rPr lang="en-US" altLang="zh-CN" dirty="0" smtClean="0">
                <a:solidFill>
                  <a:srgbClr val="C00000"/>
                </a:solidFill>
              </a:rPr>
              <a:t>(</a:t>
            </a:r>
            <a:r>
              <a:rPr lang="en-US" altLang="zh-CN" dirty="0" err="1" smtClean="0">
                <a:solidFill>
                  <a:srgbClr val="C00000"/>
                </a:solidFill>
              </a:rPr>
              <a:t>x,r</a:t>
            </a:r>
            <a:r>
              <a:rPr lang="en-US" altLang="zh-CN" dirty="0" smtClean="0">
                <a:solidFill>
                  <a:srgbClr val="C00000"/>
                </a:solidFill>
              </a:rPr>
              <a:t>)=(y</a:t>
            </a:r>
            <a:r>
              <a:rPr lang="en-US" altLang="zh-CN" baseline="-25000" dirty="0" smtClean="0">
                <a:solidFill>
                  <a:srgbClr val="C00000"/>
                </a:solidFill>
              </a:rPr>
              <a:t>1</a:t>
            </a:r>
            <a:r>
              <a:rPr lang="en-US" altLang="zh-CN" dirty="0" smtClean="0">
                <a:solidFill>
                  <a:srgbClr val="C00000"/>
                </a:solidFill>
              </a:rPr>
              <a:t>,y</a:t>
            </a:r>
            <a:r>
              <a:rPr lang="en-US" altLang="zh-CN" baseline="-25000" dirty="0" smtClean="0">
                <a:solidFill>
                  <a:srgbClr val="C00000"/>
                </a:solidFill>
              </a:rPr>
              <a:t>2</a:t>
            </a:r>
            <a:r>
              <a:rPr lang="en-US" altLang="zh-CN" dirty="0" smtClean="0">
                <a:solidFill>
                  <a:srgbClr val="C00000"/>
                </a:solidFill>
              </a:rPr>
              <a:t>)</a:t>
            </a:r>
          </a:p>
          <a:p>
            <a:pPr lvl="2"/>
            <a:r>
              <a:rPr lang="zh-CN" altLang="en-US" dirty="0" smtClean="0">
                <a:solidFill>
                  <a:srgbClr val="C00000"/>
                </a:solidFill>
              </a:rPr>
              <a:t>其中</a:t>
            </a:r>
            <a:r>
              <a:rPr lang="en-US" altLang="zh-CN" dirty="0" smtClean="0">
                <a:solidFill>
                  <a:srgbClr val="C00000"/>
                </a:solidFill>
              </a:rPr>
              <a:t>y</a:t>
            </a:r>
            <a:r>
              <a:rPr lang="en-US" altLang="zh-CN" baseline="-25000" dirty="0" smtClean="0">
                <a:solidFill>
                  <a:srgbClr val="C00000"/>
                </a:solidFill>
              </a:rPr>
              <a:t>1</a:t>
            </a:r>
            <a:r>
              <a:rPr lang="en-US" altLang="zh-CN" dirty="0" smtClean="0">
                <a:solidFill>
                  <a:srgbClr val="C00000"/>
                </a:solidFill>
              </a:rPr>
              <a:t>=</a:t>
            </a:r>
            <a:r>
              <a:rPr lang="en-US" altLang="zh-CN" dirty="0" err="1" smtClean="0">
                <a:solidFill>
                  <a:srgbClr val="C00000"/>
                </a:solidFill>
              </a:rPr>
              <a:t>g</a:t>
            </a:r>
            <a:r>
              <a:rPr lang="en-US" altLang="zh-CN" baseline="30000" dirty="0" err="1" smtClean="0">
                <a:solidFill>
                  <a:srgbClr val="C00000"/>
                </a:solidFill>
              </a:rPr>
              <a:t>r</a:t>
            </a:r>
            <a:r>
              <a:rPr lang="en-US" altLang="zh-CN" baseline="30000" dirty="0" smtClean="0">
                <a:solidFill>
                  <a:srgbClr val="C00000"/>
                </a:solidFill>
              </a:rPr>
              <a:t> </a:t>
            </a:r>
            <a:r>
              <a:rPr lang="en-US" altLang="zh-CN" dirty="0" smtClean="0">
                <a:solidFill>
                  <a:srgbClr val="C00000"/>
                </a:solidFill>
              </a:rPr>
              <a:t>mod n</a:t>
            </a:r>
            <a:r>
              <a:rPr lang="zh-CN" altLang="en-US" dirty="0" smtClean="0">
                <a:solidFill>
                  <a:srgbClr val="C00000"/>
                </a:solidFill>
              </a:rPr>
              <a:t>，</a:t>
            </a:r>
            <a:r>
              <a:rPr lang="en-US" altLang="zh-CN" dirty="0" smtClean="0">
                <a:solidFill>
                  <a:srgbClr val="C00000"/>
                </a:solidFill>
              </a:rPr>
              <a:t>y</a:t>
            </a:r>
            <a:r>
              <a:rPr lang="en-US" altLang="zh-CN" baseline="-25000" dirty="0" smtClean="0">
                <a:solidFill>
                  <a:srgbClr val="C00000"/>
                </a:solidFill>
              </a:rPr>
              <a:t>2</a:t>
            </a:r>
            <a:r>
              <a:rPr lang="en-US" altLang="zh-CN" dirty="0" smtClean="0">
                <a:solidFill>
                  <a:srgbClr val="C00000"/>
                </a:solidFill>
              </a:rPr>
              <a:t>=</a:t>
            </a:r>
            <a:r>
              <a:rPr lang="en-US" altLang="zh-CN" dirty="0" err="1" smtClean="0">
                <a:solidFill>
                  <a:srgbClr val="C00000"/>
                </a:solidFill>
              </a:rPr>
              <a:t>xb</a:t>
            </a:r>
            <a:r>
              <a:rPr lang="en-US" altLang="zh-CN" baseline="30000" dirty="0" err="1" smtClean="0">
                <a:solidFill>
                  <a:srgbClr val="C00000"/>
                </a:solidFill>
              </a:rPr>
              <a:t>r</a:t>
            </a:r>
            <a:r>
              <a:rPr lang="en-US" altLang="zh-CN" dirty="0" smtClean="0">
                <a:solidFill>
                  <a:srgbClr val="C00000"/>
                </a:solidFill>
              </a:rPr>
              <a:t> mod n</a:t>
            </a:r>
          </a:p>
          <a:p>
            <a:pPr lvl="2"/>
            <a:r>
              <a:rPr lang="zh-CN" altLang="en-US" dirty="0" smtClean="0">
                <a:solidFill>
                  <a:srgbClr val="C00000"/>
                </a:solidFill>
              </a:rPr>
              <a:t>定义</a:t>
            </a:r>
            <a:r>
              <a:rPr lang="en-US" altLang="zh-CN" dirty="0" err="1" smtClean="0">
                <a:solidFill>
                  <a:srgbClr val="C00000"/>
                </a:solidFill>
              </a:rPr>
              <a:t>d</a:t>
            </a:r>
            <a:r>
              <a:rPr lang="en-US" altLang="zh-CN" baseline="-25000" dirty="0" err="1" smtClean="0">
                <a:solidFill>
                  <a:srgbClr val="C00000"/>
                </a:solidFill>
              </a:rPr>
              <a:t>k</a:t>
            </a:r>
            <a:r>
              <a:rPr lang="en-US" altLang="zh-CN" dirty="0" smtClean="0">
                <a:solidFill>
                  <a:srgbClr val="C00000"/>
                </a:solidFill>
              </a:rPr>
              <a:t>(y</a:t>
            </a:r>
            <a:r>
              <a:rPr lang="en-US" altLang="zh-CN" baseline="-25000" dirty="0" smtClean="0">
                <a:solidFill>
                  <a:srgbClr val="C00000"/>
                </a:solidFill>
              </a:rPr>
              <a:t>1</a:t>
            </a:r>
            <a:r>
              <a:rPr lang="en-US" altLang="zh-CN" dirty="0" smtClean="0">
                <a:solidFill>
                  <a:srgbClr val="C00000"/>
                </a:solidFill>
              </a:rPr>
              <a:t>,y</a:t>
            </a:r>
            <a:r>
              <a:rPr lang="en-US" altLang="zh-CN" baseline="-25000" dirty="0" smtClean="0">
                <a:solidFill>
                  <a:srgbClr val="C00000"/>
                </a:solidFill>
              </a:rPr>
              <a:t>2</a:t>
            </a:r>
            <a:r>
              <a:rPr lang="en-US" altLang="zh-CN" dirty="0" smtClean="0">
                <a:solidFill>
                  <a:srgbClr val="C00000"/>
                </a:solidFill>
              </a:rPr>
              <a:t>) = y</a:t>
            </a:r>
            <a:r>
              <a:rPr lang="en-US" altLang="zh-CN" baseline="-25000" dirty="0" smtClean="0">
                <a:solidFill>
                  <a:srgbClr val="C00000"/>
                </a:solidFill>
              </a:rPr>
              <a:t>2</a:t>
            </a:r>
            <a:r>
              <a:rPr lang="en-US" altLang="zh-CN" dirty="0" smtClean="0">
                <a:solidFill>
                  <a:srgbClr val="C00000"/>
                </a:solidFill>
              </a:rPr>
              <a:t>(y</a:t>
            </a:r>
            <a:r>
              <a:rPr lang="en-US" altLang="zh-CN" baseline="-25000" dirty="0" smtClean="0">
                <a:solidFill>
                  <a:srgbClr val="C00000"/>
                </a:solidFill>
              </a:rPr>
              <a:t>1</a:t>
            </a:r>
            <a:r>
              <a:rPr lang="en-US" altLang="zh-CN" baseline="30000" dirty="0" smtClean="0">
                <a:solidFill>
                  <a:srgbClr val="C00000"/>
                </a:solidFill>
              </a:rPr>
              <a:t>a</a:t>
            </a:r>
            <a:r>
              <a:rPr lang="en-US" altLang="zh-CN" dirty="0" smtClean="0">
                <a:solidFill>
                  <a:srgbClr val="C00000"/>
                </a:solidFill>
              </a:rPr>
              <a:t>)</a:t>
            </a:r>
            <a:r>
              <a:rPr lang="en-US" altLang="zh-CN" baseline="30000" dirty="0" smtClean="0">
                <a:solidFill>
                  <a:srgbClr val="C00000"/>
                </a:solidFill>
              </a:rPr>
              <a:t>-1 </a:t>
            </a:r>
            <a:r>
              <a:rPr lang="en-US" altLang="zh-CN" dirty="0" smtClean="0">
                <a:solidFill>
                  <a:srgbClr val="C00000"/>
                </a:solidFill>
              </a:rPr>
              <a:t>mod n</a:t>
            </a:r>
          </a:p>
          <a:p>
            <a:pPr lvl="2"/>
            <a:r>
              <a:rPr lang="en-US" altLang="zh-CN" dirty="0" err="1" smtClean="0">
                <a:solidFill>
                  <a:srgbClr val="C00000"/>
                </a:solidFill>
              </a:rPr>
              <a:t>n,g,b</a:t>
            </a:r>
            <a:r>
              <a:rPr lang="zh-CN" altLang="en-US" dirty="0" smtClean="0">
                <a:solidFill>
                  <a:srgbClr val="C00000"/>
                </a:solidFill>
              </a:rPr>
              <a:t>为公钥，</a:t>
            </a:r>
            <a:r>
              <a:rPr lang="en-US" altLang="zh-CN" dirty="0" smtClean="0">
                <a:solidFill>
                  <a:srgbClr val="C00000"/>
                </a:solidFill>
              </a:rPr>
              <a:t>a</a:t>
            </a:r>
            <a:r>
              <a:rPr lang="zh-CN" altLang="en-US" dirty="0" smtClean="0">
                <a:solidFill>
                  <a:srgbClr val="C00000"/>
                </a:solidFill>
              </a:rPr>
              <a:t>为私钥</a:t>
            </a:r>
            <a:endParaRPr lang="en-US" altLang="zh-CN" dirty="0" smtClean="0">
              <a:solidFill>
                <a:srgbClr val="C00000"/>
              </a:solidFill>
            </a:endParaRPr>
          </a:p>
        </p:txBody>
      </p:sp>
    </p:spTree>
    <p:extLst>
      <p:ext uri="{BB962C8B-B14F-4D97-AF65-F5344CB8AC3E}">
        <p14:creationId xmlns:p14="http://schemas.microsoft.com/office/powerpoint/2010/main" val="170413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pPr eaLnBrk="1" hangingPunct="1"/>
            <a:r>
              <a:rPr lang="zh-CN" altLang="en-US" smtClean="0"/>
              <a:t>密钥流的产生</a:t>
            </a:r>
          </a:p>
        </p:txBody>
      </p:sp>
      <p:sp>
        <p:nvSpPr>
          <p:cNvPr id="113667" name="内容占位符 2"/>
          <p:cNvSpPr>
            <a:spLocks noGrp="1"/>
          </p:cNvSpPr>
          <p:nvPr>
            <p:ph idx="1"/>
          </p:nvPr>
        </p:nvSpPr>
        <p:spPr/>
        <p:txBody>
          <a:bodyPr/>
          <a:lstStyle/>
          <a:p>
            <a:pPr eaLnBrk="1" hangingPunct="1"/>
            <a:r>
              <a:rPr lang="zh-CN" altLang="en-US" smtClean="0"/>
              <a:t>真正的随机序列往往难以实用，实际多用线性递归关系产生伪随机序列</a:t>
            </a:r>
            <a:endParaRPr lang="en-US" altLang="zh-CN" smtClean="0"/>
          </a:p>
          <a:p>
            <a:pPr eaLnBrk="1" hangingPunct="1"/>
            <a:r>
              <a:rPr lang="zh-CN" altLang="en-US" smtClean="0"/>
              <a:t>例如设</a:t>
            </a:r>
            <a:r>
              <a:rPr lang="en-US" altLang="zh-CN" smtClean="0"/>
              <a:t>m=4</a:t>
            </a:r>
            <a:r>
              <a:rPr lang="zh-CN" altLang="en-US" smtClean="0"/>
              <a:t>，</a:t>
            </a:r>
            <a:r>
              <a:rPr lang="en-US" altLang="zh-CN" smtClean="0"/>
              <a:t>(z</a:t>
            </a:r>
            <a:r>
              <a:rPr lang="en-US" altLang="zh-CN" baseline="-25000" smtClean="0"/>
              <a:t>1</a:t>
            </a:r>
            <a:r>
              <a:rPr lang="en-US" altLang="zh-CN" smtClean="0"/>
              <a:t>,z</a:t>
            </a:r>
            <a:r>
              <a:rPr lang="en-US" altLang="zh-CN" baseline="-25000" smtClean="0"/>
              <a:t>2</a:t>
            </a:r>
            <a:r>
              <a:rPr lang="en-US" altLang="zh-CN" smtClean="0"/>
              <a:t>,z</a:t>
            </a:r>
            <a:r>
              <a:rPr lang="en-US" altLang="zh-CN" baseline="-25000" smtClean="0"/>
              <a:t>3</a:t>
            </a:r>
            <a:r>
              <a:rPr lang="en-US" altLang="zh-CN" smtClean="0"/>
              <a:t>,z</a:t>
            </a:r>
            <a:r>
              <a:rPr lang="en-US" altLang="zh-CN" baseline="-25000" smtClean="0"/>
              <a:t>4</a:t>
            </a:r>
            <a:r>
              <a:rPr lang="en-US" altLang="zh-CN" smtClean="0"/>
              <a:t>)</a:t>
            </a:r>
            <a:r>
              <a:rPr lang="zh-CN" altLang="en-US" smtClean="0"/>
              <a:t>为</a:t>
            </a:r>
            <a:r>
              <a:rPr lang="en-US" altLang="zh-CN" smtClean="0"/>
              <a:t>(1,0,0,0)</a:t>
            </a:r>
            <a:r>
              <a:rPr lang="zh-CN" altLang="en-US" smtClean="0"/>
              <a:t>密钥流按如下线性递归关系产生：</a:t>
            </a:r>
            <a:endParaRPr lang="en-US" altLang="zh-CN" smtClean="0"/>
          </a:p>
          <a:p>
            <a:pPr lvl="1" eaLnBrk="1" hangingPunct="1"/>
            <a:r>
              <a:rPr lang="en-US" altLang="zh-CN" smtClean="0"/>
              <a:t>z</a:t>
            </a:r>
            <a:r>
              <a:rPr lang="en-US" altLang="zh-CN" baseline="-25000" smtClean="0"/>
              <a:t>i+4</a:t>
            </a:r>
            <a:r>
              <a:rPr lang="en-US" altLang="zh-CN" smtClean="0"/>
              <a:t>=(z</a:t>
            </a:r>
            <a:r>
              <a:rPr lang="en-US" altLang="zh-CN" baseline="-25000" smtClean="0"/>
              <a:t>i</a:t>
            </a:r>
            <a:r>
              <a:rPr lang="en-US" altLang="zh-CN" smtClean="0"/>
              <a:t>+z</a:t>
            </a:r>
            <a:r>
              <a:rPr lang="en-US" altLang="zh-CN" baseline="-25000" smtClean="0"/>
              <a:t>i+1</a:t>
            </a:r>
            <a:r>
              <a:rPr lang="en-US" altLang="zh-CN" smtClean="0"/>
              <a:t>)mod2	(</a:t>
            </a:r>
            <a:r>
              <a:rPr lang="zh-CN" altLang="en-US" smtClean="0"/>
              <a:t>等价于</a:t>
            </a:r>
            <a:r>
              <a:rPr lang="en-US" altLang="zh-CN" smtClean="0"/>
              <a:t>z</a:t>
            </a:r>
            <a:r>
              <a:rPr lang="en-US" altLang="zh-CN" baseline="-25000" smtClean="0"/>
              <a:t>i+4</a:t>
            </a:r>
            <a:r>
              <a:rPr lang="en-US" altLang="zh-CN" smtClean="0"/>
              <a:t>=z</a:t>
            </a:r>
            <a:r>
              <a:rPr lang="en-US" altLang="zh-CN" baseline="-25000" smtClean="0"/>
              <a:t>i</a:t>
            </a:r>
            <a:r>
              <a:rPr lang="en-US" altLang="zh-CN" smtClean="0"/>
              <a:t>⊕z</a:t>
            </a:r>
            <a:r>
              <a:rPr lang="en-US" altLang="zh-CN" baseline="-25000" smtClean="0"/>
              <a:t>i+1</a:t>
            </a:r>
            <a:r>
              <a:rPr lang="en-US" altLang="zh-CN" smtClean="0"/>
              <a:t>)</a:t>
            </a:r>
          </a:p>
          <a:p>
            <a:pPr lvl="1" eaLnBrk="1" hangingPunct="1"/>
            <a:r>
              <a:rPr lang="zh-CN" altLang="en-US" smtClean="0"/>
              <a:t>产生的密钥序列为</a:t>
            </a:r>
            <a:r>
              <a:rPr lang="en-US" altLang="zh-CN" smtClean="0"/>
              <a:t>z</a:t>
            </a:r>
            <a:r>
              <a:rPr lang="en-US" altLang="zh-CN" baseline="-25000" smtClean="0"/>
              <a:t>1</a:t>
            </a:r>
            <a:r>
              <a:rPr lang="en-US" altLang="zh-CN" smtClean="0"/>
              <a:t>z</a:t>
            </a:r>
            <a:r>
              <a:rPr lang="en-US" altLang="zh-CN" baseline="-25000" smtClean="0"/>
              <a:t>2</a:t>
            </a:r>
            <a:r>
              <a:rPr lang="en-US" altLang="zh-CN" smtClean="0"/>
              <a:t>z</a:t>
            </a:r>
            <a:r>
              <a:rPr lang="en-US" altLang="zh-CN" baseline="-25000" smtClean="0"/>
              <a:t>3</a:t>
            </a:r>
            <a:r>
              <a:rPr lang="en-US" altLang="zh-CN" smtClean="0"/>
              <a:t>z</a:t>
            </a:r>
            <a:r>
              <a:rPr lang="en-US" altLang="zh-CN" baseline="-25000" smtClean="0"/>
              <a:t>4</a:t>
            </a:r>
            <a:r>
              <a:rPr lang="en-US" altLang="zh-CN" smtClean="0"/>
              <a:t>z</a:t>
            </a:r>
            <a:r>
              <a:rPr lang="en-US" altLang="zh-CN" baseline="-25000" smtClean="0"/>
              <a:t>5</a:t>
            </a:r>
            <a:r>
              <a:rPr lang="en-US" altLang="zh-CN" smtClean="0"/>
              <a:t>....</a:t>
            </a:r>
            <a:r>
              <a:rPr lang="zh-CN" altLang="en-US" smtClean="0"/>
              <a:t>，即</a:t>
            </a:r>
            <a:endParaRPr lang="en-US" altLang="zh-CN" smtClean="0"/>
          </a:p>
          <a:p>
            <a:pPr lvl="2" eaLnBrk="1" hangingPunct="1"/>
            <a:r>
              <a:rPr lang="en-US" altLang="zh-CN" smtClean="0"/>
              <a:t>1 0 0 0 1 0 0 1 1 0 1 0 1 1 1   1 0 0 0 1 0 0 1 1 0 1...</a:t>
            </a:r>
          </a:p>
          <a:p>
            <a:pPr lvl="2" eaLnBrk="1" hangingPunct="1"/>
            <a:r>
              <a:rPr lang="zh-CN" altLang="en-US" smtClean="0"/>
              <a:t>周期为</a:t>
            </a:r>
            <a:r>
              <a:rPr lang="en-US" altLang="zh-CN" smtClean="0"/>
              <a:t>2</a:t>
            </a:r>
            <a:r>
              <a:rPr lang="en-US" altLang="zh-CN" baseline="30000" smtClean="0"/>
              <a:t>4</a:t>
            </a:r>
            <a:r>
              <a:rPr lang="en-US" altLang="zh-CN" smtClean="0"/>
              <a:t>-1=15</a:t>
            </a:r>
          </a:p>
          <a:p>
            <a:pPr lvl="2" eaLnBrk="1" hangingPunct="1"/>
            <a:r>
              <a:rPr lang="en-US" altLang="zh-CN" smtClean="0"/>
              <a:t>(z</a:t>
            </a:r>
            <a:r>
              <a:rPr lang="en-US" altLang="zh-CN" baseline="-25000" smtClean="0"/>
              <a:t>1</a:t>
            </a:r>
            <a:r>
              <a:rPr lang="en-US" altLang="zh-CN" smtClean="0"/>
              <a:t>,z</a:t>
            </a:r>
            <a:r>
              <a:rPr lang="en-US" altLang="zh-CN" baseline="-25000" smtClean="0"/>
              <a:t>2</a:t>
            </a:r>
            <a:r>
              <a:rPr lang="en-US" altLang="zh-CN" smtClean="0"/>
              <a:t>,z</a:t>
            </a:r>
            <a:r>
              <a:rPr lang="en-US" altLang="zh-CN" baseline="-25000" smtClean="0"/>
              <a:t>3</a:t>
            </a:r>
            <a:r>
              <a:rPr lang="en-US" altLang="zh-CN" smtClean="0"/>
              <a:t>,z</a:t>
            </a:r>
            <a:r>
              <a:rPr lang="en-US" altLang="zh-CN" baseline="-25000" smtClean="0"/>
              <a:t>4</a:t>
            </a:r>
            <a:r>
              <a:rPr lang="en-US" altLang="zh-CN" smtClean="0"/>
              <a:t>)</a:t>
            </a:r>
            <a:r>
              <a:rPr lang="zh-CN" altLang="en-US" smtClean="0"/>
              <a:t>通常被称为</a:t>
            </a:r>
            <a:r>
              <a:rPr lang="zh-CN" altLang="en-US" smtClean="0">
                <a:solidFill>
                  <a:srgbClr val="C00000"/>
                </a:solidFill>
              </a:rPr>
              <a:t>初始向量</a:t>
            </a:r>
          </a:p>
        </p:txBody>
      </p:sp>
    </p:spTree>
    <p:extLst>
      <p:ext uri="{BB962C8B-B14F-4D97-AF65-F5344CB8AC3E}">
        <p14:creationId xmlns:p14="http://schemas.microsoft.com/office/powerpoint/2010/main" val="1169021826"/>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a:t>
            </a:r>
            <a:endParaRPr lang="zh-CN" altLang="en-US"/>
          </a:p>
        </p:txBody>
      </p:sp>
      <p:sp>
        <p:nvSpPr>
          <p:cNvPr id="3" name="内容占位符 2"/>
          <p:cNvSpPr>
            <a:spLocks noGrp="1"/>
          </p:cNvSpPr>
          <p:nvPr>
            <p:ph idx="1"/>
          </p:nvPr>
        </p:nvSpPr>
        <p:spPr/>
        <p:txBody>
          <a:bodyPr/>
          <a:lstStyle/>
          <a:p>
            <a:r>
              <a:rPr lang="zh-CN" altLang="en-US" dirty="0" smtClean="0"/>
              <a:t>椭圆曲线密码算法</a:t>
            </a:r>
            <a:endParaRPr lang="en-US" altLang="zh-CN" dirty="0" smtClean="0"/>
          </a:p>
          <a:p>
            <a:pPr lvl="1"/>
            <a:r>
              <a:rPr lang="zh-CN" altLang="en-US" dirty="0" smtClean="0"/>
              <a:t>选择一个模素数</a:t>
            </a:r>
            <a:r>
              <a:rPr lang="en-US" altLang="zh-CN" dirty="0" smtClean="0"/>
              <a:t>p</a:t>
            </a:r>
            <a:r>
              <a:rPr lang="zh-CN" altLang="en-US" dirty="0" smtClean="0"/>
              <a:t>的椭圆曲线集合</a:t>
            </a:r>
            <a:r>
              <a:rPr lang="en-US" altLang="zh-CN" dirty="0" smtClean="0"/>
              <a:t>E</a:t>
            </a:r>
          </a:p>
          <a:p>
            <a:pPr lvl="1"/>
            <a:r>
              <a:rPr lang="zh-CN" altLang="en-US" dirty="0" smtClean="0"/>
              <a:t>密钥</a:t>
            </a:r>
            <a:r>
              <a:rPr lang="en-US" altLang="zh-CN" dirty="0" smtClean="0"/>
              <a:t>k=(</a:t>
            </a:r>
            <a:r>
              <a:rPr lang="en-US" altLang="zh-CN" dirty="0" err="1" smtClean="0"/>
              <a:t>E,G,a,B</a:t>
            </a:r>
            <a:r>
              <a:rPr lang="en-US" altLang="zh-CN" dirty="0" smtClean="0"/>
              <a:t>)</a:t>
            </a:r>
            <a:r>
              <a:rPr lang="zh-CN" altLang="en-US" dirty="0" smtClean="0"/>
              <a:t>其中</a:t>
            </a:r>
            <a:r>
              <a:rPr lang="en-US" altLang="zh-CN" dirty="0" smtClean="0"/>
              <a:t>B=</a:t>
            </a:r>
            <a:r>
              <a:rPr lang="en-US" altLang="zh-CN" dirty="0" err="1" smtClean="0"/>
              <a:t>aG</a:t>
            </a:r>
            <a:r>
              <a:rPr lang="zh-CN" altLang="en-US" dirty="0" smtClean="0"/>
              <a:t>，</a:t>
            </a:r>
            <a:r>
              <a:rPr lang="en-US" altLang="zh-CN" dirty="0" smtClean="0"/>
              <a:t>B,G</a:t>
            </a:r>
            <a:r>
              <a:rPr lang="zh-CN" altLang="en-US" dirty="0" smtClean="0"/>
              <a:t>∈</a:t>
            </a:r>
            <a:r>
              <a:rPr lang="en-US" altLang="zh-CN" dirty="0" smtClean="0"/>
              <a:t>E</a:t>
            </a:r>
            <a:r>
              <a:rPr lang="zh-CN" altLang="en-US" dirty="0" smtClean="0"/>
              <a:t>且</a:t>
            </a:r>
            <a:r>
              <a:rPr lang="en-US" altLang="zh-CN" dirty="0" smtClean="0"/>
              <a:t>G</a:t>
            </a:r>
            <a:r>
              <a:rPr lang="zh-CN" altLang="en-US" dirty="0" smtClean="0"/>
              <a:t>不等于无穷远点，</a:t>
            </a:r>
            <a:r>
              <a:rPr lang="en-US" altLang="zh-CN" dirty="0" smtClean="0"/>
              <a:t>E,G,B</a:t>
            </a:r>
            <a:r>
              <a:rPr lang="zh-CN" altLang="en-US" dirty="0" smtClean="0"/>
              <a:t>构成公钥，</a:t>
            </a:r>
            <a:r>
              <a:rPr lang="en-US" altLang="zh-CN" dirty="0" smtClean="0"/>
              <a:t>a</a:t>
            </a:r>
            <a:r>
              <a:rPr lang="zh-CN" altLang="en-US" dirty="0" smtClean="0"/>
              <a:t>∈</a:t>
            </a:r>
            <a:r>
              <a:rPr lang="en-US" altLang="zh-CN" dirty="0" err="1" smtClean="0"/>
              <a:t>Z</a:t>
            </a:r>
            <a:r>
              <a:rPr lang="en-US" altLang="zh-CN" baseline="-25000" dirty="0" err="1" smtClean="0"/>
              <a:t>p</a:t>
            </a:r>
            <a:r>
              <a:rPr lang="zh-CN" altLang="en-US" dirty="0" smtClean="0"/>
              <a:t>为私钥</a:t>
            </a:r>
            <a:endParaRPr lang="en-US" altLang="zh-CN" dirty="0" smtClean="0"/>
          </a:p>
          <a:p>
            <a:pPr lvl="1"/>
            <a:r>
              <a:rPr lang="zh-CN" altLang="en-US" dirty="0" smtClean="0"/>
              <a:t>明文</a:t>
            </a:r>
            <a:r>
              <a:rPr lang="en-US" altLang="zh-CN" dirty="0" smtClean="0"/>
              <a:t>x</a:t>
            </a:r>
            <a:r>
              <a:rPr lang="zh-CN" altLang="en-US" dirty="0" smtClean="0"/>
              <a:t>∈</a:t>
            </a:r>
            <a:r>
              <a:rPr lang="en-US" altLang="zh-CN" dirty="0" smtClean="0"/>
              <a:t>E</a:t>
            </a:r>
            <a:r>
              <a:rPr lang="zh-CN" altLang="en-US" dirty="0" smtClean="0"/>
              <a:t>，密文</a:t>
            </a:r>
            <a:r>
              <a:rPr lang="en-US" altLang="zh-CN" dirty="0" smtClean="0"/>
              <a:t>y=(y</a:t>
            </a:r>
            <a:r>
              <a:rPr lang="en-US" altLang="zh-CN" baseline="-25000" dirty="0" smtClean="0"/>
              <a:t>1</a:t>
            </a:r>
            <a:r>
              <a:rPr lang="en-US" altLang="zh-CN" dirty="0" smtClean="0"/>
              <a:t>,y</a:t>
            </a:r>
            <a:r>
              <a:rPr lang="en-US" altLang="zh-CN" baseline="-25000" dirty="0" smtClean="0"/>
              <a:t>2</a:t>
            </a:r>
            <a:r>
              <a:rPr lang="en-US" altLang="zh-CN" dirty="0" smtClean="0"/>
              <a:t>)</a:t>
            </a:r>
            <a:r>
              <a:rPr lang="zh-CN" altLang="en-US" dirty="0" smtClean="0"/>
              <a:t>，其中</a:t>
            </a:r>
            <a:r>
              <a:rPr lang="en-US" altLang="zh-CN" dirty="0" smtClean="0"/>
              <a:t>y</a:t>
            </a:r>
            <a:r>
              <a:rPr lang="en-US" altLang="zh-CN" baseline="-25000" dirty="0" smtClean="0"/>
              <a:t>1</a:t>
            </a:r>
            <a:r>
              <a:rPr lang="en-US" altLang="zh-CN" dirty="0" smtClean="0"/>
              <a:t>,y</a:t>
            </a:r>
            <a:r>
              <a:rPr lang="en-US" altLang="zh-CN" baseline="-25000" dirty="0" smtClean="0"/>
              <a:t>2</a:t>
            </a:r>
            <a:r>
              <a:rPr lang="zh-CN" altLang="en-US" dirty="0" smtClean="0"/>
              <a:t>∈</a:t>
            </a:r>
            <a:r>
              <a:rPr lang="en-US" altLang="zh-CN" dirty="0" smtClean="0"/>
              <a:t>E</a:t>
            </a:r>
          </a:p>
          <a:p>
            <a:pPr lvl="1"/>
            <a:r>
              <a:rPr lang="zh-CN" altLang="en-US" dirty="0" smtClean="0"/>
              <a:t>加密时选择一个随机数</a:t>
            </a:r>
            <a:r>
              <a:rPr lang="en-US" altLang="zh-CN" dirty="0" smtClean="0"/>
              <a:t>r</a:t>
            </a:r>
            <a:r>
              <a:rPr lang="zh-CN" altLang="en-US" dirty="0" smtClean="0"/>
              <a:t>，有</a:t>
            </a:r>
            <a:endParaRPr lang="en-US" altLang="zh-CN" dirty="0" smtClean="0"/>
          </a:p>
          <a:p>
            <a:pPr lvl="1"/>
            <a:r>
              <a:rPr lang="en-US" altLang="zh-CN" dirty="0" err="1" smtClean="0"/>
              <a:t>e</a:t>
            </a:r>
            <a:r>
              <a:rPr lang="en-US" altLang="zh-CN" baseline="-25000" dirty="0" err="1" smtClean="0"/>
              <a:t>k</a:t>
            </a:r>
            <a:r>
              <a:rPr lang="en-US" altLang="zh-CN" dirty="0" smtClean="0"/>
              <a:t>(</a:t>
            </a:r>
            <a:r>
              <a:rPr lang="en-US" altLang="zh-CN" dirty="0" err="1" smtClean="0"/>
              <a:t>x,r</a:t>
            </a:r>
            <a:r>
              <a:rPr lang="en-US" altLang="zh-CN" dirty="0" smtClean="0"/>
              <a:t>)=y=(y</a:t>
            </a:r>
            <a:r>
              <a:rPr lang="en-US" altLang="zh-CN" baseline="-25000" dirty="0" smtClean="0"/>
              <a:t>1</a:t>
            </a:r>
            <a:r>
              <a:rPr lang="en-US" altLang="zh-CN" dirty="0" smtClean="0"/>
              <a:t>,y</a:t>
            </a:r>
            <a:r>
              <a:rPr lang="en-US" altLang="zh-CN" baseline="-25000" dirty="0" smtClean="0"/>
              <a:t>2</a:t>
            </a:r>
            <a:r>
              <a:rPr lang="en-US" altLang="zh-CN" dirty="0" smtClean="0"/>
              <a:t>)</a:t>
            </a:r>
            <a:r>
              <a:rPr lang="zh-CN" altLang="en-US" dirty="0" smtClean="0"/>
              <a:t>，其中</a:t>
            </a:r>
            <a:r>
              <a:rPr lang="en-US" altLang="zh-CN" dirty="0" smtClean="0"/>
              <a:t>y</a:t>
            </a:r>
            <a:r>
              <a:rPr lang="en-US" altLang="zh-CN" baseline="-25000" dirty="0" smtClean="0"/>
              <a:t>1</a:t>
            </a:r>
            <a:r>
              <a:rPr lang="en-US" altLang="zh-CN" dirty="0" smtClean="0"/>
              <a:t>=</a:t>
            </a:r>
            <a:r>
              <a:rPr lang="en-US" altLang="zh-CN" dirty="0" err="1" smtClean="0"/>
              <a:t>rG</a:t>
            </a:r>
            <a:r>
              <a:rPr lang="en-US" altLang="zh-CN" dirty="0" smtClean="0"/>
              <a:t>, y</a:t>
            </a:r>
            <a:r>
              <a:rPr lang="en-US" altLang="zh-CN" baseline="-25000" dirty="0" smtClean="0"/>
              <a:t>2</a:t>
            </a:r>
            <a:r>
              <a:rPr lang="en-US" altLang="zh-CN" dirty="0" smtClean="0"/>
              <a:t>=</a:t>
            </a:r>
            <a:r>
              <a:rPr lang="en-US" altLang="zh-CN" dirty="0" err="1" smtClean="0"/>
              <a:t>x+rB</a:t>
            </a:r>
            <a:endParaRPr lang="en-US" altLang="zh-CN" dirty="0" smtClean="0"/>
          </a:p>
          <a:p>
            <a:pPr lvl="1"/>
            <a:r>
              <a:rPr lang="en-US" altLang="zh-CN" dirty="0" err="1" smtClean="0"/>
              <a:t>d</a:t>
            </a:r>
            <a:r>
              <a:rPr lang="en-US" altLang="zh-CN" baseline="-25000" dirty="0" err="1" smtClean="0"/>
              <a:t>k</a:t>
            </a:r>
            <a:r>
              <a:rPr lang="en-US" altLang="zh-CN" dirty="0" smtClean="0"/>
              <a:t>(y)=</a:t>
            </a:r>
            <a:r>
              <a:rPr lang="en-US" altLang="zh-CN" dirty="0" err="1" smtClean="0"/>
              <a:t>d</a:t>
            </a:r>
            <a:r>
              <a:rPr lang="en-US" altLang="zh-CN" baseline="-25000" dirty="0" err="1" smtClean="0"/>
              <a:t>k</a:t>
            </a:r>
            <a:r>
              <a:rPr lang="en-US" altLang="zh-CN" dirty="0" smtClean="0"/>
              <a:t>(y</a:t>
            </a:r>
            <a:r>
              <a:rPr lang="en-US" altLang="zh-CN" baseline="-25000" dirty="0" smtClean="0"/>
              <a:t>1</a:t>
            </a:r>
            <a:r>
              <a:rPr lang="en-US" altLang="zh-CN" dirty="0" smtClean="0"/>
              <a:t>,y</a:t>
            </a:r>
            <a:r>
              <a:rPr lang="en-US" altLang="zh-CN" baseline="-25000" dirty="0" smtClean="0"/>
              <a:t>2</a:t>
            </a:r>
            <a:r>
              <a:rPr lang="en-US" altLang="zh-CN" dirty="0" smtClean="0"/>
              <a:t>)=y</a:t>
            </a:r>
            <a:r>
              <a:rPr lang="en-US" altLang="zh-CN" baseline="-25000" dirty="0" smtClean="0"/>
              <a:t>2</a:t>
            </a:r>
            <a:r>
              <a:rPr lang="en-US" altLang="zh-CN" dirty="0" smtClean="0"/>
              <a:t>-ay</a:t>
            </a:r>
            <a:r>
              <a:rPr lang="en-US" altLang="zh-CN" baseline="-25000" dirty="0" smtClean="0"/>
              <a:t>1</a:t>
            </a:r>
            <a:r>
              <a:rPr lang="en-US" altLang="zh-CN" dirty="0" smtClean="0"/>
              <a:t>=</a:t>
            </a:r>
            <a:r>
              <a:rPr lang="en-US" altLang="zh-CN" dirty="0" err="1" smtClean="0"/>
              <a:t>x+rB-arG</a:t>
            </a:r>
            <a:r>
              <a:rPr lang="en-US" altLang="zh-CN" dirty="0" smtClean="0"/>
              <a:t>=</a:t>
            </a:r>
            <a:r>
              <a:rPr lang="en-US" altLang="zh-CN" dirty="0" err="1" smtClean="0"/>
              <a:t>x+rB-rB</a:t>
            </a:r>
            <a:r>
              <a:rPr lang="en-US" altLang="zh-CN" dirty="0" smtClean="0"/>
              <a:t>=x</a:t>
            </a:r>
          </a:p>
          <a:p>
            <a:endParaRPr lang="zh-CN" altLang="en-US" dirty="0"/>
          </a:p>
        </p:txBody>
      </p:sp>
    </p:spTree>
    <p:extLst>
      <p:ext uri="{BB962C8B-B14F-4D97-AF65-F5344CB8AC3E}">
        <p14:creationId xmlns:p14="http://schemas.microsoft.com/office/powerpoint/2010/main" val="23593978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椭圆曲线密码举例</a:t>
            </a:r>
            <a:endParaRPr lang="zh-CN" altLang="en-US"/>
          </a:p>
        </p:txBody>
      </p:sp>
      <p:sp>
        <p:nvSpPr>
          <p:cNvPr id="3" name="内容占位符 2"/>
          <p:cNvSpPr>
            <a:spLocks noGrp="1"/>
          </p:cNvSpPr>
          <p:nvPr>
            <p:ph idx="1"/>
          </p:nvPr>
        </p:nvSpPr>
        <p:spPr/>
        <p:txBody>
          <a:bodyPr>
            <a:normAutofit/>
          </a:bodyPr>
          <a:lstStyle/>
          <a:p>
            <a:r>
              <a:rPr lang="zh-CN" altLang="en-US" smtClean="0"/>
              <a:t>设</a:t>
            </a:r>
            <a:r>
              <a:rPr lang="en-US" altLang="zh-CN" smtClean="0"/>
              <a:t>E</a:t>
            </a:r>
            <a:r>
              <a:rPr lang="zh-CN" altLang="en-US" smtClean="0"/>
              <a:t>是</a:t>
            </a:r>
            <a:r>
              <a:rPr lang="en-US" altLang="zh-CN" smtClean="0"/>
              <a:t>Z</a:t>
            </a:r>
            <a:r>
              <a:rPr lang="en-US" altLang="zh-CN" baseline="-25000" smtClean="0"/>
              <a:t>11</a:t>
            </a:r>
            <a:r>
              <a:rPr lang="zh-CN" altLang="en-US" smtClean="0"/>
              <a:t>上的椭圆曲线</a:t>
            </a:r>
            <a:r>
              <a:rPr lang="en-US" altLang="zh-CN" smtClean="0"/>
              <a:t>y</a:t>
            </a:r>
            <a:r>
              <a:rPr lang="en-US" altLang="zh-CN" baseline="30000" smtClean="0"/>
              <a:t>2</a:t>
            </a:r>
            <a:r>
              <a:rPr lang="en-US" altLang="zh-CN" smtClean="0"/>
              <a:t>=x</a:t>
            </a:r>
            <a:r>
              <a:rPr lang="en-US" altLang="zh-CN" baseline="30000" smtClean="0"/>
              <a:t>3</a:t>
            </a:r>
            <a:r>
              <a:rPr lang="en-US" altLang="zh-CN" smtClean="0"/>
              <a:t>+x+6</a:t>
            </a:r>
            <a:r>
              <a:rPr lang="zh-CN" altLang="en-US" smtClean="0"/>
              <a:t>，选择密钥</a:t>
            </a:r>
            <a:r>
              <a:rPr lang="en-US" altLang="zh-CN" smtClean="0"/>
              <a:t>k=(E,G,a,B)</a:t>
            </a:r>
            <a:r>
              <a:rPr lang="zh-CN" altLang="en-US" smtClean="0"/>
              <a:t>，其中</a:t>
            </a:r>
            <a:r>
              <a:rPr lang="en-US" altLang="zh-CN" smtClean="0"/>
              <a:t>G=(2,7)</a:t>
            </a:r>
            <a:r>
              <a:rPr lang="zh-CN" altLang="en-US" smtClean="0"/>
              <a:t>，</a:t>
            </a:r>
            <a:r>
              <a:rPr lang="en-US" altLang="zh-CN" smtClean="0"/>
              <a:t>a=7</a:t>
            </a:r>
          </a:p>
          <a:p>
            <a:pPr lvl="1"/>
            <a:r>
              <a:rPr lang="zh-CN" altLang="en-US" smtClean="0">
                <a:solidFill>
                  <a:srgbClr val="002060"/>
                </a:solidFill>
              </a:rPr>
              <a:t>可知</a:t>
            </a:r>
            <a:r>
              <a:rPr lang="en-US" altLang="zh-CN" smtClean="0">
                <a:solidFill>
                  <a:srgbClr val="002060"/>
                </a:solidFill>
              </a:rPr>
              <a:t>B=aG=7G=(7,2)</a:t>
            </a:r>
            <a:r>
              <a:rPr lang="zh-CN" altLang="en-US" smtClean="0">
                <a:solidFill>
                  <a:srgbClr val="002060"/>
                </a:solidFill>
              </a:rPr>
              <a:t>，因此加解密运算是</a:t>
            </a:r>
            <a:endParaRPr lang="en-US" altLang="zh-CN" smtClean="0">
              <a:solidFill>
                <a:srgbClr val="002060"/>
              </a:solidFill>
            </a:endParaRPr>
          </a:p>
          <a:p>
            <a:pPr>
              <a:buNone/>
            </a:pPr>
            <a:r>
              <a:rPr lang="en-US" altLang="zh-CN" sz="2800" smtClean="0">
                <a:solidFill>
                  <a:srgbClr val="C00000"/>
                </a:solidFill>
              </a:rPr>
              <a:t>		e</a:t>
            </a:r>
            <a:r>
              <a:rPr lang="en-US" altLang="zh-CN" sz="2800" baseline="-25000" smtClean="0">
                <a:solidFill>
                  <a:srgbClr val="C00000"/>
                </a:solidFill>
              </a:rPr>
              <a:t>k</a:t>
            </a:r>
            <a:r>
              <a:rPr lang="en-US" altLang="zh-CN" sz="2800" smtClean="0">
                <a:solidFill>
                  <a:srgbClr val="C00000"/>
                </a:solidFill>
              </a:rPr>
              <a:t>(x,r)=(rG,x+rB)</a:t>
            </a:r>
            <a:r>
              <a:rPr lang="zh-CN" altLang="en-US" sz="2800" smtClean="0">
                <a:solidFill>
                  <a:srgbClr val="C00000"/>
                </a:solidFill>
              </a:rPr>
              <a:t>，</a:t>
            </a:r>
            <a:r>
              <a:rPr lang="en-US" altLang="zh-CN" sz="2800" smtClean="0">
                <a:solidFill>
                  <a:srgbClr val="C00000"/>
                </a:solidFill>
              </a:rPr>
              <a:t>d</a:t>
            </a:r>
            <a:r>
              <a:rPr lang="en-US" altLang="zh-CN" sz="2800" baseline="-25000" smtClean="0">
                <a:solidFill>
                  <a:srgbClr val="C00000"/>
                </a:solidFill>
              </a:rPr>
              <a:t>k</a:t>
            </a:r>
            <a:r>
              <a:rPr lang="en-US" altLang="zh-CN" sz="2800" smtClean="0">
                <a:solidFill>
                  <a:srgbClr val="C00000"/>
                </a:solidFill>
              </a:rPr>
              <a:t>(y</a:t>
            </a:r>
            <a:r>
              <a:rPr lang="en-US" altLang="zh-CN" sz="2800" baseline="-25000" smtClean="0">
                <a:solidFill>
                  <a:srgbClr val="C00000"/>
                </a:solidFill>
              </a:rPr>
              <a:t>1</a:t>
            </a:r>
            <a:r>
              <a:rPr lang="en-US" altLang="zh-CN" sz="2800" smtClean="0">
                <a:solidFill>
                  <a:srgbClr val="C00000"/>
                </a:solidFill>
              </a:rPr>
              <a:t>,y</a:t>
            </a:r>
            <a:r>
              <a:rPr lang="en-US" altLang="zh-CN" sz="2800" baseline="-25000" smtClean="0">
                <a:solidFill>
                  <a:srgbClr val="C00000"/>
                </a:solidFill>
              </a:rPr>
              <a:t>2</a:t>
            </a:r>
            <a:r>
              <a:rPr lang="en-US" altLang="zh-CN" sz="2800" smtClean="0">
                <a:solidFill>
                  <a:srgbClr val="C00000"/>
                </a:solidFill>
              </a:rPr>
              <a:t>)=y</a:t>
            </a:r>
            <a:r>
              <a:rPr lang="en-US" altLang="zh-CN" sz="2800" baseline="-25000" smtClean="0">
                <a:solidFill>
                  <a:srgbClr val="C00000"/>
                </a:solidFill>
              </a:rPr>
              <a:t>2</a:t>
            </a:r>
            <a:r>
              <a:rPr lang="en-US" altLang="zh-CN" sz="2800" smtClean="0">
                <a:solidFill>
                  <a:srgbClr val="C00000"/>
                </a:solidFill>
              </a:rPr>
              <a:t>-ay</a:t>
            </a:r>
            <a:r>
              <a:rPr lang="en-US" altLang="zh-CN" sz="2800" baseline="-25000" smtClean="0">
                <a:solidFill>
                  <a:srgbClr val="C00000"/>
                </a:solidFill>
              </a:rPr>
              <a:t>1</a:t>
            </a:r>
            <a:r>
              <a:rPr lang="en-US" altLang="zh-CN" sz="2800" smtClean="0">
                <a:solidFill>
                  <a:srgbClr val="C00000"/>
                </a:solidFill>
              </a:rPr>
              <a:t>=y</a:t>
            </a:r>
            <a:r>
              <a:rPr lang="en-US" altLang="zh-CN" sz="2800" baseline="-25000" smtClean="0">
                <a:solidFill>
                  <a:srgbClr val="C00000"/>
                </a:solidFill>
              </a:rPr>
              <a:t>2</a:t>
            </a:r>
            <a:r>
              <a:rPr lang="en-US" altLang="zh-CN" sz="2800" smtClean="0">
                <a:solidFill>
                  <a:srgbClr val="C00000"/>
                </a:solidFill>
              </a:rPr>
              <a:t>-7y</a:t>
            </a:r>
            <a:r>
              <a:rPr lang="en-US" altLang="zh-CN" sz="2800" baseline="-25000" smtClean="0">
                <a:solidFill>
                  <a:srgbClr val="C00000"/>
                </a:solidFill>
              </a:rPr>
              <a:t>1</a:t>
            </a:r>
          </a:p>
          <a:p>
            <a:pPr lvl="1"/>
            <a:r>
              <a:rPr lang="zh-CN" altLang="en-US" smtClean="0">
                <a:solidFill>
                  <a:srgbClr val="002060"/>
                </a:solidFill>
              </a:rPr>
              <a:t>假设对明文</a:t>
            </a:r>
            <a:r>
              <a:rPr lang="en-US" altLang="zh-CN" smtClean="0">
                <a:solidFill>
                  <a:srgbClr val="002060"/>
                </a:solidFill>
              </a:rPr>
              <a:t>x=(10,9)</a:t>
            </a:r>
            <a:r>
              <a:rPr lang="zh-CN" altLang="en-US" smtClean="0">
                <a:solidFill>
                  <a:srgbClr val="002060"/>
                </a:solidFill>
              </a:rPr>
              <a:t>进行加密，选择的随机数为</a:t>
            </a:r>
            <a:r>
              <a:rPr lang="en-US" altLang="zh-CN" smtClean="0">
                <a:solidFill>
                  <a:srgbClr val="002060"/>
                </a:solidFill>
              </a:rPr>
              <a:t>r=3</a:t>
            </a:r>
            <a:r>
              <a:rPr lang="zh-CN" altLang="en-US" smtClean="0">
                <a:solidFill>
                  <a:srgbClr val="002060"/>
                </a:solidFill>
              </a:rPr>
              <a:t>，可知</a:t>
            </a:r>
            <a:endParaRPr lang="en-US" altLang="zh-CN" smtClean="0">
              <a:solidFill>
                <a:srgbClr val="002060"/>
              </a:solidFill>
            </a:endParaRPr>
          </a:p>
          <a:p>
            <a:pPr lvl="1"/>
            <a:r>
              <a:rPr lang="en-US" altLang="zh-CN" smtClean="0">
                <a:solidFill>
                  <a:srgbClr val="C00000"/>
                </a:solidFill>
              </a:rPr>
              <a:t>y</a:t>
            </a:r>
            <a:r>
              <a:rPr lang="en-US" altLang="zh-CN" baseline="-25000" smtClean="0">
                <a:solidFill>
                  <a:srgbClr val="C00000"/>
                </a:solidFill>
              </a:rPr>
              <a:t>1</a:t>
            </a:r>
            <a:r>
              <a:rPr lang="en-US" altLang="zh-CN" smtClean="0">
                <a:solidFill>
                  <a:srgbClr val="C00000"/>
                </a:solidFill>
              </a:rPr>
              <a:t>=rG=3(2,7)=(8,3)</a:t>
            </a:r>
          </a:p>
          <a:p>
            <a:pPr lvl="1"/>
            <a:r>
              <a:rPr lang="en-US" altLang="zh-CN" smtClean="0">
                <a:solidFill>
                  <a:srgbClr val="C00000"/>
                </a:solidFill>
              </a:rPr>
              <a:t>y</a:t>
            </a:r>
            <a:r>
              <a:rPr lang="en-US" altLang="zh-CN" baseline="-25000" smtClean="0">
                <a:solidFill>
                  <a:srgbClr val="C00000"/>
                </a:solidFill>
              </a:rPr>
              <a:t>2</a:t>
            </a:r>
            <a:r>
              <a:rPr lang="en-US" altLang="zh-CN" smtClean="0">
                <a:solidFill>
                  <a:srgbClr val="C00000"/>
                </a:solidFill>
              </a:rPr>
              <a:t>=x+rB=(10,9)+3(7,2)=(10,9)+(3,5)=(10,2)</a:t>
            </a:r>
          </a:p>
          <a:p>
            <a:pPr lvl="1"/>
            <a:r>
              <a:rPr lang="zh-CN" altLang="en-US" smtClean="0">
                <a:solidFill>
                  <a:srgbClr val="C00000"/>
                </a:solidFill>
              </a:rPr>
              <a:t>因此密文为</a:t>
            </a:r>
            <a:r>
              <a:rPr lang="en-US" altLang="zh-CN" smtClean="0">
                <a:solidFill>
                  <a:srgbClr val="C00000"/>
                </a:solidFill>
              </a:rPr>
              <a:t>y=((8,3),(10,2))</a:t>
            </a:r>
            <a:endParaRPr lang="zh-CN" altLang="en-US">
              <a:solidFill>
                <a:srgbClr val="C00000"/>
              </a:solidFill>
            </a:endParaRPr>
          </a:p>
        </p:txBody>
      </p:sp>
    </p:spTree>
    <p:extLst>
      <p:ext uri="{BB962C8B-B14F-4D97-AF65-F5344CB8AC3E}">
        <p14:creationId xmlns:p14="http://schemas.microsoft.com/office/powerpoint/2010/main" val="877693430"/>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椭圆曲线密码举例</a:t>
            </a:r>
            <a:endParaRPr lang="zh-CN" altLang="en-US"/>
          </a:p>
        </p:txBody>
      </p:sp>
      <p:sp>
        <p:nvSpPr>
          <p:cNvPr id="3" name="内容占位符 2"/>
          <p:cNvSpPr>
            <a:spLocks noGrp="1"/>
          </p:cNvSpPr>
          <p:nvPr>
            <p:ph idx="1"/>
          </p:nvPr>
        </p:nvSpPr>
        <p:spPr/>
        <p:txBody>
          <a:bodyPr/>
          <a:lstStyle/>
          <a:p>
            <a:r>
              <a:rPr lang="zh-CN" altLang="en-US" smtClean="0"/>
              <a:t>用私钥</a:t>
            </a:r>
            <a:r>
              <a:rPr lang="en-US" altLang="zh-CN" smtClean="0"/>
              <a:t>a=7</a:t>
            </a:r>
            <a:r>
              <a:rPr lang="zh-CN" altLang="en-US" smtClean="0"/>
              <a:t>对</a:t>
            </a:r>
            <a:r>
              <a:rPr lang="en-US" altLang="zh-CN" smtClean="0"/>
              <a:t>y=((8,3),(10,2))</a:t>
            </a:r>
            <a:r>
              <a:rPr lang="zh-CN" altLang="en-US" smtClean="0"/>
              <a:t>进行解密，解密过程为</a:t>
            </a:r>
            <a:endParaRPr lang="en-US" altLang="zh-CN" smtClean="0"/>
          </a:p>
          <a:p>
            <a:pPr lvl="1"/>
            <a:r>
              <a:rPr lang="en-US" altLang="zh-CN" smtClean="0"/>
              <a:t>x=y</a:t>
            </a:r>
            <a:r>
              <a:rPr lang="en-US" altLang="zh-CN" baseline="-25000" smtClean="0"/>
              <a:t>2</a:t>
            </a:r>
            <a:r>
              <a:rPr lang="en-US" altLang="zh-CN" smtClean="0"/>
              <a:t>-ay</a:t>
            </a:r>
            <a:r>
              <a:rPr lang="en-US" altLang="zh-CN" baseline="-25000" smtClean="0"/>
              <a:t>1</a:t>
            </a:r>
            <a:r>
              <a:rPr lang="en-US" altLang="zh-CN" smtClean="0"/>
              <a:t>=(10,2)-7(8,3)=(10,2)-(3,5)</a:t>
            </a:r>
          </a:p>
          <a:p>
            <a:pPr lvl="1">
              <a:buNone/>
            </a:pPr>
            <a:r>
              <a:rPr lang="en-US" altLang="zh-CN" smtClean="0"/>
              <a:t>			   =(10,2)+(3,6)=(10,9)</a:t>
            </a:r>
            <a:endParaRPr lang="zh-CN" altLang="en-US"/>
          </a:p>
        </p:txBody>
      </p:sp>
    </p:spTree>
    <p:extLst>
      <p:ext uri="{BB962C8B-B14F-4D97-AF65-F5344CB8AC3E}">
        <p14:creationId xmlns:p14="http://schemas.microsoft.com/office/powerpoint/2010/main" val="789262576"/>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课堂练习</a:t>
            </a:r>
            <a:endParaRPr lang="zh-CN" altLang="en-US"/>
          </a:p>
        </p:txBody>
      </p:sp>
      <p:sp>
        <p:nvSpPr>
          <p:cNvPr id="3" name="内容占位符 2"/>
          <p:cNvSpPr>
            <a:spLocks noGrp="1"/>
          </p:cNvSpPr>
          <p:nvPr>
            <p:ph idx="1"/>
          </p:nvPr>
        </p:nvSpPr>
        <p:spPr/>
        <p:txBody>
          <a:bodyPr/>
          <a:lstStyle/>
          <a:p>
            <a:r>
              <a:rPr lang="en-US" altLang="zh-CN" smtClean="0"/>
              <a:t>Alice</a:t>
            </a:r>
            <a:r>
              <a:rPr lang="zh-CN" altLang="en-US" smtClean="0"/>
              <a:t>和</a:t>
            </a:r>
            <a:r>
              <a:rPr lang="en-US" altLang="zh-CN" smtClean="0"/>
              <a:t>Bob</a:t>
            </a:r>
            <a:r>
              <a:rPr lang="zh-CN" altLang="en-US" smtClean="0"/>
              <a:t>采用椭圆曲线密码算法进行通信加密，</a:t>
            </a:r>
            <a:r>
              <a:rPr lang="en-US" altLang="zh-CN" smtClean="0"/>
              <a:t>Alice</a:t>
            </a:r>
            <a:r>
              <a:rPr lang="zh-CN" altLang="en-US" smtClean="0"/>
              <a:t>的密钥</a:t>
            </a:r>
            <a:r>
              <a:rPr lang="en-US" altLang="zh-CN" smtClean="0"/>
              <a:t>k=(E,G,a,B)</a:t>
            </a:r>
            <a:r>
              <a:rPr lang="zh-CN" altLang="en-US" smtClean="0"/>
              <a:t>，其中</a:t>
            </a:r>
            <a:r>
              <a:rPr lang="en-US" altLang="zh-CN" smtClean="0"/>
              <a:t>E</a:t>
            </a:r>
            <a:r>
              <a:rPr lang="zh-CN" altLang="en-US" smtClean="0"/>
              <a:t>是</a:t>
            </a:r>
            <a:r>
              <a:rPr lang="en-US" altLang="zh-CN" smtClean="0"/>
              <a:t>Z</a:t>
            </a:r>
            <a:r>
              <a:rPr lang="en-US" altLang="zh-CN" baseline="-25000" smtClean="0"/>
              <a:t>11</a:t>
            </a:r>
            <a:r>
              <a:rPr lang="zh-CN" altLang="en-US" smtClean="0"/>
              <a:t>上的椭圆曲线</a:t>
            </a:r>
            <a:r>
              <a:rPr lang="en-US" altLang="zh-CN" smtClean="0"/>
              <a:t>y</a:t>
            </a:r>
            <a:r>
              <a:rPr lang="en-US" altLang="zh-CN" baseline="30000" smtClean="0"/>
              <a:t>2</a:t>
            </a:r>
            <a:r>
              <a:rPr lang="en-US" altLang="zh-CN" smtClean="0"/>
              <a:t>=x</a:t>
            </a:r>
            <a:r>
              <a:rPr lang="en-US" altLang="zh-CN" baseline="30000" smtClean="0"/>
              <a:t>3</a:t>
            </a:r>
            <a:r>
              <a:rPr lang="en-US" altLang="zh-CN" smtClean="0"/>
              <a:t>+x+6</a:t>
            </a:r>
            <a:r>
              <a:rPr lang="zh-CN" altLang="en-US" smtClean="0"/>
              <a:t>，</a:t>
            </a:r>
            <a:r>
              <a:rPr lang="en-US" altLang="zh-CN" smtClean="0"/>
              <a:t>G=(3,5)</a:t>
            </a:r>
            <a:r>
              <a:rPr lang="zh-CN" altLang="en-US" smtClean="0"/>
              <a:t>，</a:t>
            </a:r>
            <a:r>
              <a:rPr lang="en-US" altLang="zh-CN" smtClean="0"/>
              <a:t>B=(7,9)</a:t>
            </a:r>
          </a:p>
          <a:p>
            <a:r>
              <a:rPr lang="zh-CN" altLang="en-US" smtClean="0"/>
              <a:t>现截获到</a:t>
            </a:r>
            <a:r>
              <a:rPr lang="en-US" altLang="zh-CN" smtClean="0"/>
              <a:t>Bob</a:t>
            </a:r>
            <a:r>
              <a:rPr lang="zh-CN" altLang="en-US" smtClean="0"/>
              <a:t>发给</a:t>
            </a:r>
            <a:r>
              <a:rPr lang="en-US" altLang="zh-CN" smtClean="0"/>
              <a:t>Alice</a:t>
            </a:r>
            <a:r>
              <a:rPr lang="zh-CN" altLang="en-US" smtClean="0"/>
              <a:t>的密文</a:t>
            </a:r>
            <a:r>
              <a:rPr lang="en-US" altLang="zh-CN" smtClean="0"/>
              <a:t>y=((5,2),(3,6))</a:t>
            </a:r>
            <a:r>
              <a:rPr lang="zh-CN" altLang="en-US" smtClean="0"/>
              <a:t>，试破解之</a:t>
            </a:r>
            <a:endParaRPr lang="zh-CN" altLang="en-US"/>
          </a:p>
        </p:txBody>
      </p:sp>
    </p:spTree>
    <p:extLst>
      <p:ext uri="{BB962C8B-B14F-4D97-AF65-F5344CB8AC3E}">
        <p14:creationId xmlns:p14="http://schemas.microsoft.com/office/powerpoint/2010/main" val="128125975"/>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椭圆曲线密码的问题</a:t>
            </a:r>
            <a:endParaRPr lang="zh-CN" altLang="en-US"/>
          </a:p>
        </p:txBody>
      </p:sp>
      <p:sp>
        <p:nvSpPr>
          <p:cNvPr id="3" name="内容占位符 2"/>
          <p:cNvSpPr>
            <a:spLocks noGrp="1"/>
          </p:cNvSpPr>
          <p:nvPr>
            <p:ph idx="1"/>
          </p:nvPr>
        </p:nvSpPr>
        <p:spPr/>
        <p:txBody>
          <a:bodyPr/>
          <a:lstStyle/>
          <a:p>
            <a:r>
              <a:rPr lang="zh-CN" altLang="en-US" smtClean="0"/>
              <a:t>在上述椭圆曲线密码体系中，要求明文</a:t>
            </a:r>
            <a:r>
              <a:rPr lang="en-US" altLang="zh-CN" smtClean="0"/>
              <a:t>x</a:t>
            </a:r>
            <a:r>
              <a:rPr lang="zh-CN" altLang="en-US" smtClean="0"/>
              <a:t>∈</a:t>
            </a:r>
            <a:r>
              <a:rPr lang="en-US" altLang="zh-CN" smtClean="0"/>
              <a:t>E</a:t>
            </a:r>
            <a:r>
              <a:rPr lang="zh-CN" altLang="en-US" smtClean="0"/>
              <a:t>，在实际的加密过程中很难保证这一点</a:t>
            </a:r>
            <a:endParaRPr lang="en-US" altLang="zh-CN" smtClean="0"/>
          </a:p>
          <a:p>
            <a:pPr lvl="1"/>
            <a:r>
              <a:rPr lang="zh-CN" altLang="en-US" smtClean="0"/>
              <a:t>可利用“椭圆曲线集成加密方案”将明文范围定义在</a:t>
            </a:r>
            <a:r>
              <a:rPr lang="en-US" altLang="zh-CN" smtClean="0"/>
              <a:t>Z</a:t>
            </a:r>
            <a:r>
              <a:rPr lang="en-US" altLang="zh-CN" baseline="-25000" smtClean="0"/>
              <a:t>p</a:t>
            </a:r>
            <a:r>
              <a:rPr lang="zh-CN" altLang="en-US" smtClean="0"/>
              <a:t>集合上</a:t>
            </a:r>
            <a:endParaRPr lang="en-US" altLang="zh-CN" smtClean="0"/>
          </a:p>
        </p:txBody>
      </p:sp>
    </p:spTree>
    <p:extLst>
      <p:ext uri="{BB962C8B-B14F-4D97-AF65-F5344CB8AC3E}">
        <p14:creationId xmlns:p14="http://schemas.microsoft.com/office/powerpoint/2010/main" val="82090649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类椭圆曲线密码</a:t>
            </a:r>
            <a:endParaRPr lang="zh-CN" altLang="en-US"/>
          </a:p>
        </p:txBody>
      </p:sp>
      <p:sp>
        <p:nvSpPr>
          <p:cNvPr id="3" name="内容占位符 2"/>
          <p:cNvSpPr>
            <a:spLocks noGrp="1"/>
          </p:cNvSpPr>
          <p:nvPr>
            <p:ph idx="1"/>
          </p:nvPr>
        </p:nvSpPr>
        <p:spPr/>
        <p:txBody>
          <a:bodyPr/>
          <a:lstStyle/>
          <a:p>
            <a:r>
              <a:rPr lang="zh-CN" altLang="en-US" dirty="0" smtClean="0"/>
              <a:t>其它群、环、域上的生成元对数问题如果是难解的，都可以利用类似椭圆曲线算法思路构造公钥密码算法</a:t>
            </a:r>
            <a:endParaRPr lang="en-US" altLang="zh-CN" dirty="0" smtClean="0"/>
          </a:p>
          <a:p>
            <a:pPr lvl="1"/>
            <a:r>
              <a:rPr lang="zh-CN" altLang="en-US" dirty="0" smtClean="0"/>
              <a:t>假设群</a:t>
            </a:r>
            <a:r>
              <a:rPr lang="en-US" altLang="zh-CN" dirty="0" smtClean="0"/>
              <a:t>&lt;S,*&gt;</a:t>
            </a:r>
            <a:r>
              <a:rPr lang="zh-CN" altLang="en-US" dirty="0" smtClean="0"/>
              <a:t>中有多个生成元</a:t>
            </a:r>
            <a:r>
              <a:rPr lang="en-US" altLang="zh-CN" dirty="0" smtClean="0"/>
              <a:t>g</a:t>
            </a:r>
            <a:r>
              <a:rPr lang="en-US" altLang="zh-CN" baseline="-25000" dirty="0" smtClean="0"/>
              <a:t>1</a:t>
            </a:r>
            <a:r>
              <a:rPr lang="en-US" altLang="zh-CN" dirty="0" smtClean="0"/>
              <a:t>,g</a:t>
            </a:r>
            <a:r>
              <a:rPr lang="en-US" altLang="zh-CN" baseline="-25000" dirty="0" smtClean="0"/>
              <a:t>2</a:t>
            </a:r>
            <a:r>
              <a:rPr lang="en-US" altLang="zh-CN" dirty="0" smtClean="0"/>
              <a:t>,...</a:t>
            </a:r>
            <a:r>
              <a:rPr lang="zh-CN" altLang="en-US" dirty="0" smtClean="0"/>
              <a:t>，如果</a:t>
            </a:r>
            <a:r>
              <a:rPr lang="en-US" altLang="zh-CN" dirty="0" err="1" smtClean="0"/>
              <a:t>g</a:t>
            </a:r>
            <a:r>
              <a:rPr lang="en-US" altLang="zh-CN" baseline="-25000" dirty="0" err="1" smtClean="0"/>
              <a:t>i</a:t>
            </a:r>
            <a:r>
              <a:rPr lang="en-US" altLang="zh-CN" baseline="30000" dirty="0" err="1" smtClean="0"/>
              <a:t>k</a:t>
            </a:r>
            <a:r>
              <a:rPr lang="en-US" altLang="zh-CN" dirty="0" smtClean="0"/>
              <a:t>=b</a:t>
            </a:r>
            <a:r>
              <a:rPr lang="zh-CN" altLang="en-US" dirty="0" smtClean="0"/>
              <a:t>，已知</a:t>
            </a:r>
            <a:r>
              <a:rPr lang="en-US" altLang="zh-CN" dirty="0" err="1" smtClean="0"/>
              <a:t>g</a:t>
            </a:r>
            <a:r>
              <a:rPr lang="en-US" altLang="zh-CN" baseline="-25000" dirty="0" err="1" smtClean="0"/>
              <a:t>i</a:t>
            </a:r>
            <a:r>
              <a:rPr lang="zh-CN" altLang="en-US" dirty="0" smtClean="0"/>
              <a:t>和</a:t>
            </a:r>
            <a:r>
              <a:rPr lang="en-US" altLang="zh-CN" dirty="0" smtClean="0"/>
              <a:t>k</a:t>
            </a:r>
            <a:r>
              <a:rPr lang="zh-CN" altLang="en-US" dirty="0" smtClean="0"/>
              <a:t>容易求解</a:t>
            </a:r>
            <a:r>
              <a:rPr lang="en-US" altLang="zh-CN" dirty="0" smtClean="0"/>
              <a:t>b</a:t>
            </a:r>
            <a:r>
              <a:rPr lang="zh-CN" altLang="en-US" dirty="0" smtClean="0"/>
              <a:t>，已知</a:t>
            </a:r>
            <a:r>
              <a:rPr lang="en-US" altLang="zh-CN" dirty="0" err="1" smtClean="0"/>
              <a:t>g</a:t>
            </a:r>
            <a:r>
              <a:rPr lang="en-US" altLang="zh-CN" baseline="-25000" dirty="0" err="1" smtClean="0"/>
              <a:t>i</a:t>
            </a:r>
            <a:r>
              <a:rPr lang="zh-CN" altLang="en-US" dirty="0" smtClean="0"/>
              <a:t>和</a:t>
            </a:r>
            <a:r>
              <a:rPr lang="en-US" altLang="zh-CN" dirty="0" smtClean="0"/>
              <a:t>b</a:t>
            </a:r>
            <a:r>
              <a:rPr lang="zh-CN" altLang="en-US" dirty="0" smtClean="0"/>
              <a:t>难求解</a:t>
            </a:r>
            <a:r>
              <a:rPr lang="en-US" altLang="zh-CN" dirty="0" smtClean="0"/>
              <a:t>k</a:t>
            </a:r>
            <a:r>
              <a:rPr lang="zh-CN" altLang="en-US" dirty="0" smtClean="0"/>
              <a:t>，即可构造</a:t>
            </a:r>
            <a:r>
              <a:rPr lang="en-US" altLang="zh-CN" dirty="0" err="1" smtClean="0"/>
              <a:t>EIGamal</a:t>
            </a:r>
            <a:r>
              <a:rPr lang="zh-CN" altLang="en-US" dirty="0" smtClean="0"/>
              <a:t>算法</a:t>
            </a:r>
            <a:endParaRPr lang="en-US" altLang="zh-CN" dirty="0" smtClean="0"/>
          </a:p>
          <a:p>
            <a:pPr lvl="1"/>
            <a:r>
              <a:rPr lang="zh-CN" altLang="en-US" dirty="0" smtClean="0"/>
              <a:t>如基于有限域上的多项式乘法，也可构造公钥密码体系</a:t>
            </a:r>
            <a:endParaRPr lang="zh-CN" altLang="en-US" dirty="0"/>
          </a:p>
        </p:txBody>
      </p:sp>
    </p:spTree>
    <p:extLst>
      <p:ext uri="{BB962C8B-B14F-4D97-AF65-F5344CB8AC3E}">
        <p14:creationId xmlns:p14="http://schemas.microsoft.com/office/powerpoint/2010/main" val="141361099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类椭圆曲线密码</a:t>
            </a:r>
            <a:endParaRPr lang="zh-CN" altLang="en-US"/>
          </a:p>
        </p:txBody>
      </p:sp>
      <p:sp>
        <p:nvSpPr>
          <p:cNvPr id="3" name="内容占位符 2"/>
          <p:cNvSpPr>
            <a:spLocks noGrp="1"/>
          </p:cNvSpPr>
          <p:nvPr>
            <p:ph idx="1"/>
          </p:nvPr>
        </p:nvSpPr>
        <p:spPr/>
        <p:txBody>
          <a:bodyPr>
            <a:normAutofit/>
          </a:bodyPr>
          <a:lstStyle/>
          <a:p>
            <a:r>
              <a:rPr lang="zh-CN" altLang="en-US" dirty="0" smtClean="0"/>
              <a:t>例如有限域</a:t>
            </a:r>
            <a:r>
              <a:rPr lang="en-US" altLang="zh-CN" dirty="0" smtClean="0"/>
              <a:t>F=Z</a:t>
            </a:r>
            <a:r>
              <a:rPr lang="en-US" altLang="zh-CN" baseline="-25000" dirty="0" smtClean="0"/>
              <a:t>2</a:t>
            </a:r>
            <a:r>
              <a:rPr lang="en-US" altLang="zh-CN" dirty="0" smtClean="0"/>
              <a:t>[X]/(x</a:t>
            </a:r>
            <a:r>
              <a:rPr lang="en-US" altLang="zh-CN" baseline="30000" dirty="0" smtClean="0"/>
              <a:t>3</a:t>
            </a:r>
            <a:r>
              <a:rPr lang="en-US" altLang="zh-CN" dirty="0" smtClean="0"/>
              <a:t>+x+1)</a:t>
            </a:r>
            <a:r>
              <a:rPr lang="zh-CN" altLang="en-US" dirty="0" smtClean="0"/>
              <a:t>具有</a:t>
            </a:r>
            <a:r>
              <a:rPr lang="en-US" altLang="zh-CN" dirty="0" smtClean="0"/>
              <a:t>8</a:t>
            </a:r>
            <a:r>
              <a:rPr lang="zh-CN" altLang="en-US" dirty="0" smtClean="0"/>
              <a:t>个元素</a:t>
            </a:r>
            <a:endParaRPr lang="en-US" altLang="zh-CN" dirty="0" smtClean="0"/>
          </a:p>
          <a:p>
            <a:r>
              <a:rPr lang="en-US" altLang="zh-CN" dirty="0" smtClean="0"/>
              <a:t>0, 1, x, x+1, x</a:t>
            </a:r>
            <a:r>
              <a:rPr lang="en-US" altLang="zh-CN" baseline="30000" dirty="0" smtClean="0"/>
              <a:t>2</a:t>
            </a:r>
            <a:r>
              <a:rPr lang="en-US" altLang="zh-CN" dirty="0" smtClean="0"/>
              <a:t>, x</a:t>
            </a:r>
            <a:r>
              <a:rPr lang="en-US" altLang="zh-CN" baseline="30000" dirty="0" smtClean="0"/>
              <a:t>2</a:t>
            </a:r>
            <a:r>
              <a:rPr lang="en-US" altLang="zh-CN" dirty="0" smtClean="0"/>
              <a:t>+1, x</a:t>
            </a:r>
            <a:r>
              <a:rPr lang="en-US" altLang="zh-CN" baseline="30000" dirty="0" smtClean="0"/>
              <a:t>2</a:t>
            </a:r>
            <a:r>
              <a:rPr lang="en-US" altLang="zh-CN" dirty="0" smtClean="0"/>
              <a:t>+x, x</a:t>
            </a:r>
            <a:r>
              <a:rPr lang="en-US" altLang="zh-CN" baseline="30000" dirty="0" smtClean="0"/>
              <a:t>2</a:t>
            </a:r>
            <a:r>
              <a:rPr lang="en-US" altLang="zh-CN" dirty="0" smtClean="0"/>
              <a:t>+x+1</a:t>
            </a:r>
          </a:p>
          <a:p>
            <a:pPr lvl="1"/>
            <a:r>
              <a:rPr lang="zh-CN" altLang="en-US" dirty="0" smtClean="0"/>
              <a:t>除</a:t>
            </a:r>
            <a:r>
              <a:rPr lang="en-US" altLang="zh-CN" dirty="0" smtClean="0"/>
              <a:t>0,1</a:t>
            </a:r>
            <a:r>
              <a:rPr lang="zh-CN" altLang="en-US" dirty="0" smtClean="0"/>
              <a:t>外均为生成元，以生成元</a:t>
            </a:r>
            <a:r>
              <a:rPr lang="en-US" altLang="zh-CN" dirty="0" smtClean="0"/>
              <a:t>g=x</a:t>
            </a:r>
            <a:r>
              <a:rPr lang="zh-CN" altLang="en-US" dirty="0" smtClean="0"/>
              <a:t>为例，有</a:t>
            </a:r>
            <a:endParaRPr lang="en-US" altLang="zh-CN" dirty="0" smtClean="0"/>
          </a:p>
          <a:p>
            <a:pPr lvl="2"/>
            <a:r>
              <a:rPr lang="en-US" altLang="zh-CN" dirty="0" smtClean="0"/>
              <a:t>x</a:t>
            </a:r>
            <a:r>
              <a:rPr lang="en-US" altLang="zh-CN" baseline="30000" dirty="0" smtClean="0"/>
              <a:t>1</a:t>
            </a:r>
            <a:r>
              <a:rPr lang="en-US" altLang="zh-CN" dirty="0" smtClean="0"/>
              <a:t>=x, x</a:t>
            </a:r>
            <a:r>
              <a:rPr lang="en-US" altLang="zh-CN" baseline="30000" dirty="0" smtClean="0"/>
              <a:t>2</a:t>
            </a:r>
            <a:r>
              <a:rPr lang="en-US" altLang="zh-CN" dirty="0" smtClean="0"/>
              <a:t>=x</a:t>
            </a:r>
            <a:r>
              <a:rPr lang="en-US" altLang="zh-CN" baseline="30000" dirty="0" smtClean="0"/>
              <a:t>2</a:t>
            </a:r>
            <a:r>
              <a:rPr lang="en-US" altLang="zh-CN" dirty="0" smtClean="0"/>
              <a:t>, x</a:t>
            </a:r>
            <a:r>
              <a:rPr lang="en-US" altLang="zh-CN" baseline="30000" dirty="0" smtClean="0"/>
              <a:t>3</a:t>
            </a:r>
            <a:r>
              <a:rPr lang="en-US" altLang="zh-CN" dirty="0" smtClean="0"/>
              <a:t>=x+1, x</a:t>
            </a:r>
            <a:r>
              <a:rPr lang="en-US" altLang="zh-CN" baseline="30000" dirty="0" smtClean="0"/>
              <a:t>4</a:t>
            </a:r>
            <a:r>
              <a:rPr lang="en-US" altLang="zh-CN" dirty="0" smtClean="0"/>
              <a:t>=x</a:t>
            </a:r>
            <a:r>
              <a:rPr lang="en-US" altLang="zh-CN" baseline="30000" dirty="0" smtClean="0"/>
              <a:t>2</a:t>
            </a:r>
            <a:r>
              <a:rPr lang="en-US" altLang="zh-CN" dirty="0" smtClean="0"/>
              <a:t>+x</a:t>
            </a:r>
          </a:p>
          <a:p>
            <a:pPr lvl="2"/>
            <a:r>
              <a:rPr lang="en-US" altLang="zh-CN" dirty="0" smtClean="0"/>
              <a:t>x</a:t>
            </a:r>
            <a:r>
              <a:rPr lang="en-US" altLang="zh-CN" baseline="30000" dirty="0" smtClean="0"/>
              <a:t>5</a:t>
            </a:r>
            <a:r>
              <a:rPr lang="en-US" altLang="zh-CN" dirty="0" smtClean="0"/>
              <a:t>=x</a:t>
            </a:r>
            <a:r>
              <a:rPr lang="en-US" altLang="zh-CN" baseline="30000" dirty="0" smtClean="0"/>
              <a:t>2</a:t>
            </a:r>
            <a:r>
              <a:rPr lang="en-US" altLang="zh-CN" dirty="0" smtClean="0"/>
              <a:t>+x+1, x</a:t>
            </a:r>
            <a:r>
              <a:rPr lang="en-US" altLang="zh-CN" baseline="30000" dirty="0" smtClean="0"/>
              <a:t>6</a:t>
            </a:r>
            <a:r>
              <a:rPr lang="en-US" altLang="zh-CN" dirty="0" smtClean="0"/>
              <a:t>=x</a:t>
            </a:r>
            <a:r>
              <a:rPr lang="en-US" altLang="zh-CN" baseline="30000" dirty="0" smtClean="0"/>
              <a:t>2</a:t>
            </a:r>
            <a:r>
              <a:rPr lang="en-US" altLang="zh-CN" dirty="0" smtClean="0"/>
              <a:t>+1, x</a:t>
            </a:r>
            <a:r>
              <a:rPr lang="en-US" altLang="zh-CN" baseline="30000" dirty="0" smtClean="0"/>
              <a:t>7</a:t>
            </a:r>
            <a:r>
              <a:rPr lang="en-US" altLang="zh-CN" dirty="0" smtClean="0"/>
              <a:t>=1</a:t>
            </a:r>
          </a:p>
          <a:p>
            <a:pPr lvl="1"/>
            <a:r>
              <a:rPr lang="zh-CN" altLang="en-US" dirty="0" smtClean="0"/>
              <a:t>已知</a:t>
            </a:r>
            <a:r>
              <a:rPr lang="en-US" altLang="zh-CN" dirty="0" smtClean="0"/>
              <a:t>g</a:t>
            </a:r>
            <a:r>
              <a:rPr lang="zh-CN" altLang="en-US" dirty="0" smtClean="0"/>
              <a:t>，</a:t>
            </a:r>
            <a:r>
              <a:rPr lang="en-US" altLang="zh-CN" dirty="0" err="1" smtClean="0"/>
              <a:t>i</a:t>
            </a:r>
            <a:r>
              <a:rPr lang="zh-CN" altLang="en-US" dirty="0" smtClean="0"/>
              <a:t>，计算</a:t>
            </a:r>
            <a:r>
              <a:rPr lang="en-US" altLang="zh-CN" dirty="0" err="1" smtClean="0"/>
              <a:t>g</a:t>
            </a:r>
            <a:r>
              <a:rPr lang="en-US" altLang="zh-CN" baseline="30000" dirty="0" err="1" smtClean="0"/>
              <a:t>i</a:t>
            </a:r>
            <a:r>
              <a:rPr lang="zh-CN" altLang="en-US" dirty="0" smtClean="0"/>
              <a:t>是容易的</a:t>
            </a:r>
            <a:endParaRPr lang="en-US" altLang="zh-CN" dirty="0" smtClean="0"/>
          </a:p>
          <a:p>
            <a:pPr lvl="1"/>
            <a:r>
              <a:rPr lang="zh-CN" altLang="en-US" dirty="0" smtClean="0"/>
              <a:t>已知</a:t>
            </a:r>
            <a:r>
              <a:rPr lang="en-US" altLang="zh-CN" dirty="0" smtClean="0"/>
              <a:t>g</a:t>
            </a:r>
            <a:r>
              <a:rPr lang="zh-CN" altLang="en-US" dirty="0" smtClean="0"/>
              <a:t>，</a:t>
            </a:r>
            <a:r>
              <a:rPr lang="en-US" altLang="zh-CN" dirty="0" err="1" smtClean="0"/>
              <a:t>g</a:t>
            </a:r>
            <a:r>
              <a:rPr lang="en-US" altLang="zh-CN" baseline="30000" dirty="0" err="1" smtClean="0"/>
              <a:t>i</a:t>
            </a:r>
            <a:r>
              <a:rPr lang="zh-CN" altLang="en-US" dirty="0" smtClean="0"/>
              <a:t>，计算</a:t>
            </a:r>
            <a:r>
              <a:rPr lang="en-US" altLang="zh-CN" dirty="0" err="1" smtClean="0"/>
              <a:t>i</a:t>
            </a:r>
            <a:r>
              <a:rPr lang="zh-CN" altLang="en-US" dirty="0" smtClean="0"/>
              <a:t>是困难的</a:t>
            </a:r>
            <a:endParaRPr lang="en-US" altLang="zh-CN" dirty="0" smtClean="0"/>
          </a:p>
          <a:p>
            <a:pPr lvl="1"/>
            <a:r>
              <a:rPr lang="zh-CN" altLang="en-US" dirty="0" smtClean="0"/>
              <a:t>可将密钥定义为</a:t>
            </a:r>
            <a:r>
              <a:rPr lang="en-US" altLang="zh-CN" dirty="0" smtClean="0"/>
              <a:t>(</a:t>
            </a:r>
            <a:r>
              <a:rPr lang="en-US" altLang="zh-CN" dirty="0" err="1" smtClean="0"/>
              <a:t>F,g,i,g</a:t>
            </a:r>
            <a:r>
              <a:rPr lang="en-US" altLang="zh-CN" baseline="30000" dirty="0" err="1" smtClean="0"/>
              <a:t>i</a:t>
            </a:r>
            <a:r>
              <a:rPr lang="en-US" altLang="zh-CN" dirty="0" smtClean="0"/>
              <a:t>)</a:t>
            </a:r>
            <a:r>
              <a:rPr lang="zh-CN" altLang="en-US" dirty="0" smtClean="0"/>
              <a:t>，其中</a:t>
            </a:r>
            <a:r>
              <a:rPr lang="en-US" altLang="zh-CN" dirty="0" err="1" smtClean="0"/>
              <a:t>F,g,g</a:t>
            </a:r>
            <a:r>
              <a:rPr lang="en-US" altLang="zh-CN" baseline="30000" dirty="0" err="1" smtClean="0"/>
              <a:t>i</a:t>
            </a:r>
            <a:r>
              <a:rPr lang="zh-CN" altLang="en-US" dirty="0" smtClean="0"/>
              <a:t>为公开密钥，</a:t>
            </a:r>
            <a:r>
              <a:rPr lang="en-US" altLang="zh-CN" dirty="0" err="1" smtClean="0"/>
              <a:t>i</a:t>
            </a:r>
            <a:r>
              <a:rPr lang="zh-CN" altLang="en-US" dirty="0" smtClean="0"/>
              <a:t>为私钥，加解密过程参考</a:t>
            </a:r>
            <a:r>
              <a:rPr lang="en-US" altLang="zh-CN" dirty="0" err="1" smtClean="0"/>
              <a:t>ElGamal</a:t>
            </a:r>
            <a:r>
              <a:rPr lang="zh-CN" altLang="en-US" dirty="0" smtClean="0"/>
              <a:t>算法</a:t>
            </a:r>
            <a:endParaRPr lang="zh-CN" altLang="en-US" dirty="0"/>
          </a:p>
        </p:txBody>
      </p:sp>
    </p:spTree>
    <p:extLst>
      <p:ext uri="{BB962C8B-B14F-4D97-AF65-F5344CB8AC3E}">
        <p14:creationId xmlns:p14="http://schemas.microsoft.com/office/powerpoint/2010/main" val="289715775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签名方案</a:t>
            </a:r>
            <a:r>
              <a:rPr lang="en-US" altLang="zh-CN" smtClean="0"/>
              <a:t>(</a:t>
            </a:r>
            <a:r>
              <a:rPr lang="zh-CN" altLang="en-US" smtClean="0"/>
              <a:t>数字签名</a:t>
            </a:r>
            <a:r>
              <a:rPr lang="en-US" altLang="zh-CN" smtClean="0"/>
              <a:t>)</a:t>
            </a:r>
            <a:endParaRPr lang="zh-CN" altLang="en-US"/>
          </a:p>
        </p:txBody>
      </p:sp>
      <p:sp>
        <p:nvSpPr>
          <p:cNvPr id="3" name="内容占位符 2"/>
          <p:cNvSpPr>
            <a:spLocks noGrp="1"/>
          </p:cNvSpPr>
          <p:nvPr>
            <p:ph idx="1"/>
          </p:nvPr>
        </p:nvSpPr>
        <p:spPr/>
        <p:txBody>
          <a:bodyPr>
            <a:noAutofit/>
          </a:bodyPr>
          <a:lstStyle/>
          <a:p>
            <a:pPr marL="387350" indent="-387350"/>
            <a:r>
              <a:rPr lang="zh-CN" altLang="en-US" sz="2800" smtClean="0">
                <a:solidFill>
                  <a:schemeClr val="tx2"/>
                </a:solidFill>
                <a:latin typeface="楷体_GB2312" pitchFamily="49" charset="-122"/>
              </a:rPr>
              <a:t>问题的提出</a:t>
            </a:r>
          </a:p>
          <a:p>
            <a:pPr marL="863600" lvl="1"/>
            <a:r>
              <a:rPr lang="zh-CN" altLang="en-US" sz="2400" smtClean="0">
                <a:solidFill>
                  <a:srgbClr val="000099"/>
                </a:solidFill>
                <a:latin typeface="楷体_GB2312" pitchFamily="49" charset="-122"/>
              </a:rPr>
              <a:t>数据加密技术用以保护双方之间的数据交换不被第三方侵犯，但它并不保证双方自身的相互欺骗。</a:t>
            </a:r>
          </a:p>
          <a:p>
            <a:pPr marL="1339850" lvl="2" indent="-285750"/>
            <a:r>
              <a:rPr lang="zh-CN" altLang="en-US" smtClean="0">
                <a:solidFill>
                  <a:srgbClr val="A50021"/>
                </a:solidFill>
                <a:latin typeface="楷体_GB2312" pitchFamily="49" charset="-122"/>
              </a:rPr>
              <a:t>例如：电子货币支付中改大金额；股票交易指令亏损后抵赖</a:t>
            </a:r>
          </a:p>
          <a:p>
            <a:pPr marL="863600" lvl="1"/>
            <a:r>
              <a:rPr lang="zh-CN" altLang="en-US" sz="2400" smtClean="0">
                <a:solidFill>
                  <a:srgbClr val="000099"/>
                </a:solidFill>
                <a:latin typeface="楷体_GB2312" pitchFamily="49" charset="-122"/>
              </a:rPr>
              <a:t>假定</a:t>
            </a:r>
            <a:r>
              <a:rPr lang="en-US" altLang="zh-CN" sz="2400" smtClean="0">
                <a:solidFill>
                  <a:srgbClr val="000099"/>
                </a:solidFill>
                <a:latin typeface="楷体_GB2312" pitchFamily="49" charset="-122"/>
              </a:rPr>
              <a:t>A</a:t>
            </a:r>
            <a:r>
              <a:rPr lang="zh-CN" altLang="en-US" sz="2400" smtClean="0">
                <a:solidFill>
                  <a:srgbClr val="000099"/>
                </a:solidFill>
                <a:latin typeface="楷体_GB2312" pitchFamily="49" charset="-122"/>
              </a:rPr>
              <a:t>发送一个认证的信息给</a:t>
            </a:r>
            <a:r>
              <a:rPr lang="en-US" altLang="zh-CN" sz="2400" smtClean="0">
                <a:solidFill>
                  <a:srgbClr val="000099"/>
                </a:solidFill>
                <a:latin typeface="楷体_GB2312" pitchFamily="49" charset="-122"/>
              </a:rPr>
              <a:t>B</a:t>
            </a:r>
            <a:r>
              <a:rPr lang="zh-CN" altLang="en-US" sz="2400" smtClean="0">
                <a:solidFill>
                  <a:srgbClr val="000099"/>
                </a:solidFill>
                <a:latin typeface="楷体_GB2312" pitchFamily="49" charset="-122"/>
              </a:rPr>
              <a:t>，双方之间的争议可能有多种形式：</a:t>
            </a:r>
          </a:p>
          <a:p>
            <a:pPr marL="1339850" lvl="2" indent="-285750"/>
            <a:r>
              <a:rPr lang="en-US" altLang="zh-CN" smtClean="0">
                <a:solidFill>
                  <a:srgbClr val="A50021"/>
                </a:solidFill>
                <a:latin typeface="楷体_GB2312" pitchFamily="49" charset="-122"/>
              </a:rPr>
              <a:t>B</a:t>
            </a:r>
            <a:r>
              <a:rPr lang="zh-CN" altLang="en-US" smtClean="0">
                <a:solidFill>
                  <a:srgbClr val="A50021"/>
                </a:solidFill>
                <a:latin typeface="楷体_GB2312" pitchFamily="49" charset="-122"/>
              </a:rPr>
              <a:t>伪造一个不同的消息，但声称是从</a:t>
            </a:r>
            <a:r>
              <a:rPr lang="en-US" altLang="zh-CN" smtClean="0">
                <a:solidFill>
                  <a:srgbClr val="A50021"/>
                </a:solidFill>
                <a:latin typeface="楷体_GB2312" pitchFamily="49" charset="-122"/>
              </a:rPr>
              <a:t>A</a:t>
            </a:r>
            <a:r>
              <a:rPr lang="zh-CN" altLang="en-US" smtClean="0">
                <a:solidFill>
                  <a:srgbClr val="A50021"/>
                </a:solidFill>
                <a:latin typeface="楷体_GB2312" pitchFamily="49" charset="-122"/>
              </a:rPr>
              <a:t>收到的。</a:t>
            </a:r>
          </a:p>
          <a:p>
            <a:pPr marL="1339850" lvl="2" indent="-285750"/>
            <a:r>
              <a:rPr lang="en-US" altLang="zh-CN" smtClean="0">
                <a:solidFill>
                  <a:srgbClr val="A50021"/>
                </a:solidFill>
                <a:latin typeface="楷体_GB2312" pitchFamily="49" charset="-122"/>
              </a:rPr>
              <a:t>A</a:t>
            </a:r>
            <a:r>
              <a:rPr lang="zh-CN" altLang="en-US" smtClean="0">
                <a:solidFill>
                  <a:srgbClr val="A50021"/>
                </a:solidFill>
                <a:latin typeface="楷体_GB2312" pitchFamily="49" charset="-122"/>
              </a:rPr>
              <a:t>可以否认发过该消息，</a:t>
            </a:r>
            <a:r>
              <a:rPr lang="en-US" altLang="zh-CN" smtClean="0">
                <a:solidFill>
                  <a:srgbClr val="A50021"/>
                </a:solidFill>
                <a:latin typeface="楷体_GB2312" pitchFamily="49" charset="-122"/>
              </a:rPr>
              <a:t>B</a:t>
            </a:r>
            <a:r>
              <a:rPr lang="zh-CN" altLang="en-US" smtClean="0">
                <a:solidFill>
                  <a:srgbClr val="A50021"/>
                </a:solidFill>
                <a:latin typeface="楷体_GB2312" pitchFamily="49" charset="-122"/>
              </a:rPr>
              <a:t>无法证明</a:t>
            </a:r>
            <a:r>
              <a:rPr lang="en-US" altLang="zh-CN" smtClean="0">
                <a:solidFill>
                  <a:srgbClr val="A50021"/>
                </a:solidFill>
                <a:latin typeface="楷体_GB2312" pitchFamily="49" charset="-122"/>
              </a:rPr>
              <a:t>A</a:t>
            </a:r>
            <a:r>
              <a:rPr lang="zh-CN" altLang="en-US" smtClean="0">
                <a:solidFill>
                  <a:srgbClr val="A50021"/>
                </a:solidFill>
                <a:latin typeface="楷体_GB2312" pitchFamily="49" charset="-122"/>
              </a:rPr>
              <a:t>确实发了该消息。</a:t>
            </a:r>
            <a:endParaRPr lang="zh-CN" altLang="en-US" smtClean="0">
              <a:solidFill>
                <a:srgbClr val="000099"/>
              </a:solidFill>
              <a:latin typeface="楷体_GB2312" pitchFamily="49" charset="-122"/>
            </a:endParaRPr>
          </a:p>
        </p:txBody>
      </p:sp>
    </p:spTree>
    <p:extLst>
      <p:ext uri="{BB962C8B-B14F-4D97-AF65-F5344CB8AC3E}">
        <p14:creationId xmlns:p14="http://schemas.microsoft.com/office/powerpoint/2010/main" val="427210427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签名方案</a:t>
            </a:r>
            <a:endParaRPr lang="zh-CN" altLang="en-US"/>
          </a:p>
        </p:txBody>
      </p:sp>
      <p:sp>
        <p:nvSpPr>
          <p:cNvPr id="3" name="内容占位符 2"/>
          <p:cNvSpPr>
            <a:spLocks noGrp="1"/>
          </p:cNvSpPr>
          <p:nvPr>
            <p:ph idx="1"/>
          </p:nvPr>
        </p:nvSpPr>
        <p:spPr/>
        <p:txBody>
          <a:bodyPr/>
          <a:lstStyle/>
          <a:p>
            <a:pPr marL="387350" indent="-387350">
              <a:lnSpc>
                <a:spcPct val="90000"/>
              </a:lnSpc>
            </a:pPr>
            <a:r>
              <a:rPr lang="zh-CN" altLang="en-US" sz="2800" smtClean="0">
                <a:solidFill>
                  <a:schemeClr val="tx2"/>
                </a:solidFill>
                <a:latin typeface="楷体_GB2312" pitchFamily="49" charset="-122"/>
              </a:rPr>
              <a:t>解决方案</a:t>
            </a:r>
            <a:r>
              <a:rPr lang="en-US" altLang="zh-CN" sz="2800" smtClean="0">
                <a:solidFill>
                  <a:schemeClr val="tx2"/>
                </a:solidFill>
                <a:latin typeface="Times New Roman"/>
              </a:rPr>
              <a:t>—</a:t>
            </a:r>
            <a:r>
              <a:rPr lang="zh-CN" altLang="en-US" sz="2800" smtClean="0">
                <a:solidFill>
                  <a:schemeClr val="tx2"/>
                </a:solidFill>
                <a:latin typeface="楷体_GB2312" pitchFamily="49" charset="-122"/>
              </a:rPr>
              <a:t>签名</a:t>
            </a:r>
          </a:p>
          <a:p>
            <a:pPr marL="863600" lvl="1">
              <a:lnSpc>
                <a:spcPct val="90000"/>
              </a:lnSpc>
            </a:pPr>
            <a:r>
              <a:rPr lang="zh-CN" altLang="en-US" sz="2400" smtClean="0">
                <a:solidFill>
                  <a:srgbClr val="000099"/>
                </a:solidFill>
                <a:latin typeface="楷体_GB2312" pitchFamily="49" charset="-122"/>
              </a:rPr>
              <a:t>传统签名的基本特点：</a:t>
            </a:r>
          </a:p>
          <a:p>
            <a:pPr marL="1339850" lvl="2" indent="-285750">
              <a:lnSpc>
                <a:spcPct val="90000"/>
              </a:lnSpc>
            </a:pPr>
            <a:r>
              <a:rPr lang="zh-CN" altLang="en-US" smtClean="0">
                <a:solidFill>
                  <a:srgbClr val="A50021"/>
                </a:solidFill>
                <a:latin typeface="楷体_GB2312" pitchFamily="49" charset="-122"/>
              </a:rPr>
              <a:t>能与被签的文件在物理上不可分割</a:t>
            </a:r>
          </a:p>
          <a:p>
            <a:pPr marL="1339850" lvl="2" indent="-285750">
              <a:lnSpc>
                <a:spcPct val="90000"/>
              </a:lnSpc>
            </a:pPr>
            <a:r>
              <a:rPr lang="zh-CN" altLang="en-US" smtClean="0">
                <a:solidFill>
                  <a:srgbClr val="A50021"/>
                </a:solidFill>
                <a:latin typeface="楷体_GB2312" pitchFamily="49" charset="-122"/>
              </a:rPr>
              <a:t>签名者不能否认自己的签名</a:t>
            </a:r>
          </a:p>
          <a:p>
            <a:pPr marL="1339850" lvl="2" indent="-285750">
              <a:lnSpc>
                <a:spcPct val="90000"/>
              </a:lnSpc>
            </a:pPr>
            <a:r>
              <a:rPr lang="zh-CN" altLang="en-US" smtClean="0">
                <a:solidFill>
                  <a:srgbClr val="A50021"/>
                </a:solidFill>
                <a:latin typeface="楷体_GB2312" pitchFamily="49" charset="-122"/>
              </a:rPr>
              <a:t>签名不能被伪造</a:t>
            </a:r>
          </a:p>
          <a:p>
            <a:pPr marL="1339850" lvl="2" indent="-285750">
              <a:lnSpc>
                <a:spcPct val="90000"/>
              </a:lnSpc>
            </a:pPr>
            <a:r>
              <a:rPr lang="zh-CN" altLang="en-US" smtClean="0">
                <a:solidFill>
                  <a:srgbClr val="A50021"/>
                </a:solidFill>
                <a:latin typeface="楷体_GB2312" pitchFamily="49" charset="-122"/>
              </a:rPr>
              <a:t>容易被验证</a:t>
            </a:r>
          </a:p>
          <a:p>
            <a:pPr marL="863600" lvl="1">
              <a:lnSpc>
                <a:spcPct val="90000"/>
              </a:lnSpc>
            </a:pPr>
            <a:r>
              <a:rPr lang="zh-CN" altLang="en-US" sz="2400" smtClean="0">
                <a:solidFill>
                  <a:srgbClr val="000099"/>
                </a:solidFill>
                <a:latin typeface="楷体_GB2312" pitchFamily="49" charset="-122"/>
              </a:rPr>
              <a:t>数字签名是传统签名的数字化，基本要求：</a:t>
            </a:r>
          </a:p>
          <a:p>
            <a:pPr marL="1339850" lvl="2" indent="-285750">
              <a:lnSpc>
                <a:spcPct val="90000"/>
              </a:lnSpc>
            </a:pPr>
            <a:r>
              <a:rPr lang="zh-CN" altLang="en-US" smtClean="0">
                <a:solidFill>
                  <a:srgbClr val="A50021"/>
                </a:solidFill>
                <a:latin typeface="楷体_GB2312" pitchFamily="49" charset="-122"/>
              </a:rPr>
              <a:t>能与所签文件</a:t>
            </a:r>
            <a:r>
              <a:rPr lang="zh-CN" altLang="en-US" smtClean="0">
                <a:solidFill>
                  <a:srgbClr val="A50021"/>
                </a:solidFill>
                <a:latin typeface="Times New Roman"/>
              </a:rPr>
              <a:t>“</a:t>
            </a:r>
            <a:r>
              <a:rPr lang="zh-CN" altLang="en-US" smtClean="0">
                <a:solidFill>
                  <a:srgbClr val="A50021"/>
                </a:solidFill>
                <a:latin typeface="楷体_GB2312" pitchFamily="49" charset="-122"/>
              </a:rPr>
              <a:t>绑定</a:t>
            </a:r>
            <a:r>
              <a:rPr lang="zh-CN" altLang="en-US" smtClean="0">
                <a:solidFill>
                  <a:srgbClr val="A50021"/>
                </a:solidFill>
                <a:latin typeface="Times New Roman"/>
              </a:rPr>
              <a:t>”</a:t>
            </a:r>
            <a:endParaRPr lang="zh-CN" altLang="en-US" smtClean="0">
              <a:solidFill>
                <a:srgbClr val="A50021"/>
              </a:solidFill>
              <a:latin typeface="楷体_GB2312" pitchFamily="49" charset="-122"/>
            </a:endParaRPr>
          </a:p>
          <a:p>
            <a:pPr marL="1339850" lvl="2" indent="-285750">
              <a:lnSpc>
                <a:spcPct val="90000"/>
              </a:lnSpc>
            </a:pPr>
            <a:r>
              <a:rPr lang="zh-CN" altLang="en-US" smtClean="0">
                <a:solidFill>
                  <a:srgbClr val="A50021"/>
                </a:solidFill>
                <a:latin typeface="楷体_GB2312" pitchFamily="49" charset="-122"/>
              </a:rPr>
              <a:t>签名者不能否认自己的签名</a:t>
            </a:r>
          </a:p>
          <a:p>
            <a:pPr marL="1339850" lvl="2" indent="-285750">
              <a:lnSpc>
                <a:spcPct val="90000"/>
              </a:lnSpc>
            </a:pPr>
            <a:r>
              <a:rPr lang="zh-CN" altLang="en-US" smtClean="0">
                <a:solidFill>
                  <a:srgbClr val="A50021"/>
                </a:solidFill>
                <a:latin typeface="楷体_GB2312" pitchFamily="49" charset="-122"/>
              </a:rPr>
              <a:t>签名不能被伪造</a:t>
            </a:r>
          </a:p>
          <a:p>
            <a:pPr marL="1339850" lvl="2" indent="-285750">
              <a:lnSpc>
                <a:spcPct val="90000"/>
              </a:lnSpc>
            </a:pPr>
            <a:r>
              <a:rPr lang="zh-CN" altLang="en-US" smtClean="0">
                <a:solidFill>
                  <a:srgbClr val="A50021"/>
                </a:solidFill>
                <a:latin typeface="楷体_GB2312" pitchFamily="49" charset="-122"/>
              </a:rPr>
              <a:t>容易被自动验证</a:t>
            </a:r>
          </a:p>
        </p:txBody>
      </p:sp>
    </p:spTree>
    <p:extLst>
      <p:ext uri="{BB962C8B-B14F-4D97-AF65-F5344CB8AC3E}">
        <p14:creationId xmlns:p14="http://schemas.microsoft.com/office/powerpoint/2010/main" val="303246130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签名方案</a:t>
            </a:r>
            <a:endParaRPr lang="zh-CN" altLang="en-US"/>
          </a:p>
        </p:txBody>
      </p:sp>
      <p:sp>
        <p:nvSpPr>
          <p:cNvPr id="3" name="内容占位符 2"/>
          <p:cNvSpPr>
            <a:spLocks noGrp="1"/>
          </p:cNvSpPr>
          <p:nvPr>
            <p:ph idx="1"/>
          </p:nvPr>
        </p:nvSpPr>
        <p:spPr/>
        <p:txBody>
          <a:bodyPr/>
          <a:lstStyle/>
          <a:p>
            <a:pPr marL="387350" indent="-387350"/>
            <a:r>
              <a:rPr lang="zh-CN" altLang="en-US" smtClean="0">
                <a:solidFill>
                  <a:schemeClr val="tx2"/>
                </a:solidFill>
                <a:latin typeface="楷体_GB2312" pitchFamily="49" charset="-122"/>
              </a:rPr>
              <a:t>数字签名的特点</a:t>
            </a:r>
          </a:p>
          <a:p>
            <a:pPr marL="863600" lvl="1"/>
            <a:r>
              <a:rPr lang="zh-CN" altLang="en-US" smtClean="0">
                <a:solidFill>
                  <a:srgbClr val="000099"/>
                </a:solidFill>
                <a:latin typeface="楷体_GB2312" pitchFamily="49" charset="-122"/>
              </a:rPr>
              <a:t>能够验证信息发送者及其签名的日期时间</a:t>
            </a:r>
          </a:p>
          <a:p>
            <a:pPr marL="863600" lvl="1"/>
            <a:r>
              <a:rPr lang="zh-CN" altLang="en-US" smtClean="0">
                <a:solidFill>
                  <a:srgbClr val="000099"/>
                </a:solidFill>
                <a:latin typeface="楷体_GB2312" pitchFamily="49" charset="-122"/>
              </a:rPr>
              <a:t>能够认证签名时刻的内容，确保信息未被篡改</a:t>
            </a:r>
          </a:p>
          <a:p>
            <a:pPr marL="863600" lvl="1"/>
            <a:r>
              <a:rPr lang="zh-CN" altLang="en-US" smtClean="0">
                <a:solidFill>
                  <a:srgbClr val="000099"/>
                </a:solidFill>
                <a:latin typeface="楷体_GB2312" pitchFamily="49" charset="-122"/>
              </a:rPr>
              <a:t>签名能够由第三方验证，以解决争议，确保不可否认</a:t>
            </a:r>
          </a:p>
          <a:p>
            <a:endParaRPr lang="zh-CN" altLang="en-US"/>
          </a:p>
        </p:txBody>
      </p:sp>
    </p:spTree>
    <p:extLst>
      <p:ext uri="{BB962C8B-B14F-4D97-AF65-F5344CB8AC3E}">
        <p14:creationId xmlns:p14="http://schemas.microsoft.com/office/powerpoint/2010/main" val="28597477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pPr eaLnBrk="1" hangingPunct="1"/>
            <a:r>
              <a:rPr lang="zh-CN" altLang="en-US" smtClean="0"/>
              <a:t>密钥流的产生</a:t>
            </a:r>
          </a:p>
        </p:txBody>
      </p:sp>
      <p:sp>
        <p:nvSpPr>
          <p:cNvPr id="114691" name="内容占位符 2"/>
          <p:cNvSpPr>
            <a:spLocks noGrp="1"/>
          </p:cNvSpPr>
          <p:nvPr>
            <p:ph idx="1"/>
          </p:nvPr>
        </p:nvSpPr>
        <p:spPr/>
        <p:txBody>
          <a:bodyPr/>
          <a:lstStyle/>
          <a:p>
            <a:pPr eaLnBrk="1" hangingPunct="1"/>
            <a:r>
              <a:rPr lang="zh-CN" altLang="en-US" smtClean="0"/>
              <a:t>这种方式可以使用硬件轻易实现，此硬件称为线性反馈移位寄存器</a:t>
            </a:r>
            <a:r>
              <a:rPr lang="en-US" altLang="zh-CN" smtClean="0"/>
              <a:t>(LFSR, Linear Feedback Shift Register) </a:t>
            </a:r>
          </a:p>
          <a:p>
            <a:pPr eaLnBrk="1" hangingPunct="1"/>
            <a:r>
              <a:rPr lang="zh-CN" altLang="en-US" smtClean="0"/>
              <a:t>前例中的</a:t>
            </a:r>
            <a:r>
              <a:rPr lang="en-US" altLang="zh-CN" smtClean="0"/>
              <a:t>LFSR</a:t>
            </a:r>
            <a:r>
              <a:rPr lang="zh-CN" altLang="en-US" smtClean="0"/>
              <a:t>结构</a:t>
            </a:r>
            <a:endParaRPr lang="en-US" altLang="zh-CN" smtClean="0"/>
          </a:p>
          <a:p>
            <a:pPr lvl="1" eaLnBrk="1" hangingPunct="1"/>
            <a:r>
              <a:rPr lang="en-US" altLang="zh-CN" smtClean="0"/>
              <a:t>k</a:t>
            </a:r>
            <a:r>
              <a:rPr lang="en-US" altLang="zh-CN" baseline="-25000" smtClean="0"/>
              <a:t>1</a:t>
            </a:r>
            <a:r>
              <a:rPr lang="en-US" altLang="zh-CN" smtClean="0"/>
              <a:t>,k</a:t>
            </a:r>
            <a:r>
              <a:rPr lang="en-US" altLang="zh-CN" baseline="-25000" smtClean="0"/>
              <a:t>2</a:t>
            </a:r>
            <a:r>
              <a:rPr lang="en-US" altLang="zh-CN" smtClean="0"/>
              <a:t>,k</a:t>
            </a:r>
            <a:r>
              <a:rPr lang="en-US" altLang="zh-CN" baseline="-25000" smtClean="0"/>
              <a:t>3</a:t>
            </a:r>
            <a:r>
              <a:rPr lang="en-US" altLang="zh-CN" smtClean="0"/>
              <a:t>,k</a:t>
            </a:r>
            <a:r>
              <a:rPr lang="en-US" altLang="zh-CN" baseline="-25000" smtClean="0"/>
              <a:t>4</a:t>
            </a:r>
            <a:r>
              <a:rPr lang="zh-CN" altLang="en-US" smtClean="0"/>
              <a:t>为</a:t>
            </a:r>
            <a:r>
              <a:rPr lang="en-US" altLang="zh-CN" smtClean="0"/>
              <a:t>LFSR</a:t>
            </a:r>
            <a:r>
              <a:rPr lang="zh-CN" altLang="en-US" smtClean="0"/>
              <a:t>初态</a:t>
            </a:r>
            <a:endParaRPr lang="en-US" altLang="zh-CN" smtClean="0"/>
          </a:p>
          <a:p>
            <a:pPr lvl="1" eaLnBrk="1" hangingPunct="1"/>
            <a:r>
              <a:rPr lang="en-US" altLang="zh-CN" smtClean="0"/>
              <a:t>k</a:t>
            </a:r>
            <a:r>
              <a:rPr lang="en-US" altLang="zh-CN" baseline="-25000" smtClean="0"/>
              <a:t>1</a:t>
            </a:r>
            <a:r>
              <a:rPr lang="zh-CN" altLang="en-US" smtClean="0"/>
              <a:t>和</a:t>
            </a:r>
            <a:r>
              <a:rPr lang="en-US" altLang="zh-CN" smtClean="0"/>
              <a:t>k</a:t>
            </a:r>
            <a:r>
              <a:rPr lang="en-US" altLang="zh-CN" baseline="-25000" smtClean="0"/>
              <a:t>2</a:t>
            </a:r>
            <a:r>
              <a:rPr lang="zh-CN" altLang="en-US" smtClean="0"/>
              <a:t>被称为抽头位</a:t>
            </a:r>
          </a:p>
        </p:txBody>
      </p:sp>
      <p:grpSp>
        <p:nvGrpSpPr>
          <p:cNvPr id="114692" name="组合 39"/>
          <p:cNvGrpSpPr>
            <a:grpSpLocks/>
          </p:cNvGrpSpPr>
          <p:nvPr/>
        </p:nvGrpSpPr>
        <p:grpSpPr bwMode="auto">
          <a:xfrm>
            <a:off x="1692275" y="4778375"/>
            <a:ext cx="5543550" cy="1530350"/>
            <a:chOff x="1403648" y="3851756"/>
            <a:chExt cx="5544616" cy="1530752"/>
          </a:xfrm>
        </p:grpSpPr>
        <p:grpSp>
          <p:nvGrpSpPr>
            <p:cNvPr id="114693" name="组合 37"/>
            <p:cNvGrpSpPr>
              <a:grpSpLocks/>
            </p:cNvGrpSpPr>
            <p:nvPr/>
          </p:nvGrpSpPr>
          <p:grpSpPr bwMode="auto">
            <a:xfrm>
              <a:off x="1403648" y="4077072"/>
              <a:ext cx="5544616" cy="1305436"/>
              <a:chOff x="2051720" y="3645024"/>
              <a:chExt cx="5544616" cy="1305436"/>
            </a:xfrm>
          </p:grpSpPr>
          <p:grpSp>
            <p:nvGrpSpPr>
              <p:cNvPr id="114695" name="组合 34"/>
              <p:cNvGrpSpPr>
                <a:grpSpLocks/>
              </p:cNvGrpSpPr>
              <p:nvPr/>
            </p:nvGrpSpPr>
            <p:grpSpPr bwMode="auto">
              <a:xfrm>
                <a:off x="2051720" y="3645024"/>
                <a:ext cx="5544616" cy="1026696"/>
                <a:chOff x="899592" y="3635732"/>
                <a:chExt cx="5544616" cy="1026696"/>
              </a:xfrm>
            </p:grpSpPr>
            <p:sp>
              <p:nvSpPr>
                <p:cNvPr id="114698" name="TextBox 3"/>
                <p:cNvSpPr txBox="1">
                  <a:spLocks noChangeArrowheads="1"/>
                </p:cNvSpPr>
                <p:nvPr/>
              </p:nvSpPr>
              <p:spPr bwMode="auto">
                <a:xfrm>
                  <a:off x="1979712" y="4293096"/>
                  <a:ext cx="792088" cy="36933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algn="ctr" eaLnBrk="1" hangingPunct="1">
                    <a:spcBef>
                      <a:spcPct val="0"/>
                    </a:spcBef>
                    <a:buClrTx/>
                    <a:buSzTx/>
                    <a:buFontTx/>
                    <a:buNone/>
                  </a:pPr>
                  <a:r>
                    <a:rPr lang="en-US" altLang="zh-CN" sz="1800"/>
                    <a:t>k</a:t>
                  </a:r>
                  <a:r>
                    <a:rPr lang="en-US" altLang="zh-CN" sz="1800" baseline="-25000"/>
                    <a:t>1</a:t>
                  </a:r>
                  <a:endParaRPr lang="zh-CN" altLang="en-US" sz="1800" baseline="-25000"/>
                </a:p>
              </p:txBody>
            </p:sp>
            <p:sp>
              <p:nvSpPr>
                <p:cNvPr id="114699" name="TextBox 4"/>
                <p:cNvSpPr txBox="1">
                  <a:spLocks noChangeArrowheads="1"/>
                </p:cNvSpPr>
                <p:nvPr/>
              </p:nvSpPr>
              <p:spPr bwMode="auto">
                <a:xfrm>
                  <a:off x="3203848" y="4293096"/>
                  <a:ext cx="792088" cy="36933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algn="ctr" eaLnBrk="1" hangingPunct="1">
                    <a:spcBef>
                      <a:spcPct val="0"/>
                    </a:spcBef>
                    <a:buClrTx/>
                    <a:buSzTx/>
                    <a:buFontTx/>
                    <a:buNone/>
                  </a:pPr>
                  <a:r>
                    <a:rPr lang="en-US" altLang="zh-CN" sz="1800"/>
                    <a:t>k</a:t>
                  </a:r>
                  <a:r>
                    <a:rPr lang="en-US" altLang="zh-CN" sz="1800" baseline="-25000"/>
                    <a:t>2</a:t>
                  </a:r>
                  <a:endParaRPr lang="zh-CN" altLang="en-US" sz="1800" baseline="-25000"/>
                </a:p>
              </p:txBody>
            </p:sp>
            <p:sp>
              <p:nvSpPr>
                <p:cNvPr id="114700" name="TextBox 5"/>
                <p:cNvSpPr txBox="1">
                  <a:spLocks noChangeArrowheads="1"/>
                </p:cNvSpPr>
                <p:nvPr/>
              </p:nvSpPr>
              <p:spPr bwMode="auto">
                <a:xfrm>
                  <a:off x="4427984" y="4293096"/>
                  <a:ext cx="792088" cy="36933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algn="ctr" eaLnBrk="1" hangingPunct="1">
                    <a:spcBef>
                      <a:spcPct val="0"/>
                    </a:spcBef>
                    <a:buClrTx/>
                    <a:buSzTx/>
                    <a:buFontTx/>
                    <a:buNone/>
                  </a:pPr>
                  <a:r>
                    <a:rPr lang="en-US" altLang="zh-CN" sz="1800"/>
                    <a:t>k</a:t>
                  </a:r>
                  <a:r>
                    <a:rPr lang="en-US" altLang="zh-CN" sz="1800" baseline="-25000"/>
                    <a:t>3</a:t>
                  </a:r>
                  <a:endParaRPr lang="zh-CN" altLang="en-US" sz="1800" baseline="-25000"/>
                </a:p>
              </p:txBody>
            </p:sp>
            <p:sp>
              <p:nvSpPr>
                <p:cNvPr id="114701" name="TextBox 6"/>
                <p:cNvSpPr txBox="1">
                  <a:spLocks noChangeArrowheads="1"/>
                </p:cNvSpPr>
                <p:nvPr/>
              </p:nvSpPr>
              <p:spPr bwMode="auto">
                <a:xfrm>
                  <a:off x="5652120" y="4293096"/>
                  <a:ext cx="792088" cy="369332"/>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algn="ctr" eaLnBrk="1" hangingPunct="1">
                    <a:spcBef>
                      <a:spcPct val="0"/>
                    </a:spcBef>
                    <a:buClrTx/>
                    <a:buSzTx/>
                    <a:buFontTx/>
                    <a:buNone/>
                  </a:pPr>
                  <a:r>
                    <a:rPr lang="en-US" altLang="zh-CN" sz="1800"/>
                    <a:t>k</a:t>
                  </a:r>
                  <a:r>
                    <a:rPr lang="en-US" altLang="zh-CN" sz="1800" baseline="-25000"/>
                    <a:t>4</a:t>
                  </a:r>
                  <a:endParaRPr lang="zh-CN" altLang="en-US" sz="1800" baseline="-25000"/>
                </a:p>
              </p:txBody>
            </p:sp>
            <p:cxnSp>
              <p:nvCxnSpPr>
                <p:cNvPr id="10" name="直接箭头连接符 9"/>
                <p:cNvCxnSpPr/>
                <p:nvPr/>
              </p:nvCxnSpPr>
              <p:spPr>
                <a:xfrm flipH="1">
                  <a:off x="899592" y="4509255"/>
                  <a:ext cx="107970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771615" y="4509255"/>
                  <a:ext cx="42394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3995812" y="4509255"/>
                  <a:ext cx="42394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5220011" y="4509255"/>
                  <a:ext cx="42394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484222" y="3861384"/>
                  <a:ext cx="100825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4707" name="TextBox 18"/>
                <p:cNvSpPr txBox="1">
                  <a:spLocks noChangeArrowheads="1"/>
                </p:cNvSpPr>
                <p:nvPr/>
              </p:nvSpPr>
              <p:spPr bwMode="auto">
                <a:xfrm>
                  <a:off x="3252835" y="3635732"/>
                  <a:ext cx="6480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algn="ctr" eaLnBrk="1" hangingPunct="1">
                    <a:spcBef>
                      <a:spcPct val="0"/>
                    </a:spcBef>
                    <a:buClrTx/>
                    <a:buSzTx/>
                    <a:buFontTx/>
                    <a:buNone/>
                  </a:pPr>
                  <a:r>
                    <a:rPr lang="en-US" altLang="zh-CN" sz="1800"/>
                    <a:t>⊕</a:t>
                  </a:r>
                  <a:endParaRPr lang="zh-CN" altLang="en-US" sz="1800"/>
                </a:p>
              </p:txBody>
            </p:sp>
            <p:cxnSp>
              <p:nvCxnSpPr>
                <p:cNvPr id="21" name="直接箭头连接符 20"/>
                <p:cNvCxnSpPr/>
                <p:nvPr/>
              </p:nvCxnSpPr>
              <p:spPr>
                <a:xfrm flipV="1">
                  <a:off x="3563929" y="3932841"/>
                  <a:ext cx="0" cy="360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635381" y="3861384"/>
                  <a:ext cx="244839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484222" y="3861384"/>
                  <a:ext cx="0" cy="4319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6083777" y="3861384"/>
                  <a:ext cx="0" cy="43191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4696" name="TextBox 35"/>
              <p:cNvSpPr txBox="1">
                <a:spLocks noChangeArrowheads="1"/>
              </p:cNvSpPr>
              <p:nvPr/>
            </p:nvSpPr>
            <p:spPr bwMode="auto">
              <a:xfrm>
                <a:off x="6300192" y="4581128"/>
                <a:ext cx="7200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zh-CN" altLang="en-US" sz="1800"/>
                  <a:t>移位</a:t>
                </a:r>
              </a:p>
            </p:txBody>
          </p:sp>
          <p:sp>
            <p:nvSpPr>
              <p:cNvPr id="114697" name="TextBox 36"/>
              <p:cNvSpPr txBox="1">
                <a:spLocks noChangeArrowheads="1"/>
              </p:cNvSpPr>
              <p:nvPr/>
            </p:nvSpPr>
            <p:spPr bwMode="auto">
              <a:xfrm>
                <a:off x="2195736" y="4149080"/>
                <a:ext cx="8640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zh-CN" altLang="en-US" sz="1800"/>
                  <a:t>输出</a:t>
                </a:r>
              </a:p>
            </p:txBody>
          </p:sp>
        </p:grpSp>
        <p:sp>
          <p:nvSpPr>
            <p:cNvPr id="114694" name="TextBox 38"/>
            <p:cNvSpPr txBox="1">
              <a:spLocks noChangeArrowheads="1"/>
            </p:cNvSpPr>
            <p:nvPr/>
          </p:nvSpPr>
          <p:spPr bwMode="auto">
            <a:xfrm>
              <a:off x="3419872" y="3851756"/>
              <a:ext cx="1800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zh-CN" altLang="en-US" sz="1800"/>
                <a:t>异或</a:t>
              </a:r>
              <a:r>
                <a:rPr lang="en-US" altLang="zh-CN" sz="1800"/>
                <a:t>(</a:t>
              </a:r>
              <a:r>
                <a:rPr lang="zh-CN" altLang="en-US" sz="1800"/>
                <a:t>模</a:t>
              </a:r>
              <a:r>
                <a:rPr lang="en-US" altLang="zh-CN" sz="1800"/>
                <a:t>2</a:t>
              </a:r>
              <a:r>
                <a:rPr lang="zh-CN" altLang="en-US" sz="1800"/>
                <a:t>加法</a:t>
              </a:r>
              <a:r>
                <a:rPr lang="en-US" altLang="zh-CN" sz="1800"/>
                <a:t>)</a:t>
              </a:r>
              <a:endParaRPr lang="zh-CN" altLang="en-US" sz="1800"/>
            </a:p>
          </p:txBody>
        </p:sp>
      </p:grpSp>
    </p:spTree>
    <p:extLst>
      <p:ext uri="{BB962C8B-B14F-4D97-AF65-F5344CB8AC3E}">
        <p14:creationId xmlns:p14="http://schemas.microsoft.com/office/powerpoint/2010/main" val="333975744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签名方案</a:t>
            </a:r>
            <a:endParaRPr lang="zh-CN" altLang="en-US"/>
          </a:p>
        </p:txBody>
      </p:sp>
      <p:sp>
        <p:nvSpPr>
          <p:cNvPr id="3" name="内容占位符 2"/>
          <p:cNvSpPr>
            <a:spLocks noGrp="1"/>
          </p:cNvSpPr>
          <p:nvPr>
            <p:ph idx="1"/>
          </p:nvPr>
        </p:nvSpPr>
        <p:spPr/>
        <p:txBody>
          <a:bodyPr/>
          <a:lstStyle/>
          <a:p>
            <a:r>
              <a:rPr lang="zh-CN" altLang="en-US" smtClean="0"/>
              <a:t>签名方案由签名算法和验证算法构成</a:t>
            </a:r>
            <a:endParaRPr lang="en-US" altLang="zh-CN" smtClean="0"/>
          </a:p>
          <a:p>
            <a:pPr lvl="1"/>
            <a:r>
              <a:rPr lang="zh-CN" altLang="en-US" smtClean="0"/>
              <a:t>签名算法依赖用户的私钥，使用密钥</a:t>
            </a:r>
            <a:r>
              <a:rPr lang="en-US" altLang="zh-CN" smtClean="0"/>
              <a:t>k</a:t>
            </a:r>
            <a:r>
              <a:rPr lang="zh-CN" altLang="en-US" smtClean="0"/>
              <a:t>对消息</a:t>
            </a:r>
            <a:r>
              <a:rPr lang="en-US" altLang="zh-CN" smtClean="0"/>
              <a:t>x</a:t>
            </a:r>
            <a:r>
              <a:rPr lang="zh-CN" altLang="en-US" smtClean="0"/>
              <a:t>签名的结果记为</a:t>
            </a:r>
            <a:r>
              <a:rPr lang="en-US" altLang="zh-CN" smtClean="0"/>
              <a:t>y=sig</a:t>
            </a:r>
            <a:r>
              <a:rPr lang="en-US" altLang="zh-CN" baseline="-25000" smtClean="0"/>
              <a:t>k</a:t>
            </a:r>
            <a:r>
              <a:rPr lang="en-US" altLang="zh-CN" smtClean="0"/>
              <a:t>(x)</a:t>
            </a:r>
          </a:p>
          <a:p>
            <a:pPr lvl="1"/>
            <a:r>
              <a:rPr lang="zh-CN" altLang="en-US" smtClean="0"/>
              <a:t>验证算法是一个公开的函数</a:t>
            </a:r>
            <a:r>
              <a:rPr lang="en-US" altLang="zh-CN" smtClean="0"/>
              <a:t>ver</a:t>
            </a:r>
            <a:r>
              <a:rPr lang="en-US" altLang="zh-CN" baseline="-25000" smtClean="0"/>
              <a:t>k</a:t>
            </a:r>
            <a:r>
              <a:rPr lang="en-US" altLang="zh-CN" smtClean="0"/>
              <a:t>(x,y)</a:t>
            </a:r>
            <a:r>
              <a:rPr lang="zh-CN" altLang="en-US" smtClean="0"/>
              <a:t>，根据签名是否有效返回</a:t>
            </a:r>
            <a:r>
              <a:rPr lang="en-US" altLang="zh-CN" smtClean="0"/>
              <a:t>”true”</a:t>
            </a:r>
            <a:r>
              <a:rPr lang="zh-CN" altLang="en-US" smtClean="0"/>
              <a:t>或</a:t>
            </a:r>
            <a:r>
              <a:rPr lang="en-US" altLang="zh-CN" smtClean="0"/>
              <a:t>”false”</a:t>
            </a:r>
            <a:endParaRPr lang="zh-CN" altLang="en-US"/>
          </a:p>
        </p:txBody>
      </p:sp>
    </p:spTree>
    <p:extLst>
      <p:ext uri="{BB962C8B-B14F-4D97-AF65-F5344CB8AC3E}">
        <p14:creationId xmlns:p14="http://schemas.microsoft.com/office/powerpoint/2010/main" val="39326544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签名方案</a:t>
            </a:r>
            <a:endParaRPr lang="zh-CN" altLang="en-US"/>
          </a:p>
        </p:txBody>
      </p:sp>
      <p:sp>
        <p:nvSpPr>
          <p:cNvPr id="3" name="内容占位符 2"/>
          <p:cNvSpPr>
            <a:spLocks noGrp="1"/>
          </p:cNvSpPr>
          <p:nvPr>
            <p:ph idx="1"/>
          </p:nvPr>
        </p:nvSpPr>
        <p:spPr>
          <a:xfrm>
            <a:off x="457200" y="1600200"/>
            <a:ext cx="8229600" cy="4853136"/>
          </a:xfrm>
        </p:spPr>
        <p:txBody>
          <a:bodyPr>
            <a:normAutofit/>
          </a:bodyPr>
          <a:lstStyle/>
          <a:p>
            <a:r>
              <a:rPr lang="zh-CN" altLang="en-US" sz="2800" smtClean="0"/>
              <a:t>签名方案的定义</a:t>
            </a:r>
            <a:endParaRPr lang="en-US" altLang="zh-CN" sz="2800" smtClean="0"/>
          </a:p>
          <a:p>
            <a:pPr lvl="1"/>
            <a:r>
              <a:rPr lang="zh-CN" altLang="en-US" sz="2400" smtClean="0"/>
              <a:t>一个签名方案是一个五元组</a:t>
            </a:r>
            <a:r>
              <a:rPr lang="en-US" altLang="zh-CN" sz="2400" smtClean="0"/>
              <a:t>(P,A,K,S,V)</a:t>
            </a:r>
            <a:r>
              <a:rPr lang="zh-CN" altLang="en-US" sz="2400" smtClean="0"/>
              <a:t>，满足</a:t>
            </a:r>
            <a:endParaRPr lang="en-US" altLang="zh-CN" sz="2400" smtClean="0"/>
          </a:p>
          <a:p>
            <a:pPr lvl="1"/>
            <a:r>
              <a:rPr lang="en-US" altLang="zh-CN" sz="2400" smtClean="0"/>
              <a:t>P</a:t>
            </a:r>
            <a:r>
              <a:rPr lang="zh-CN" altLang="en-US" sz="2400" smtClean="0"/>
              <a:t>是所有可能的消息组成的有限集</a:t>
            </a:r>
            <a:endParaRPr lang="en-US" altLang="zh-CN" sz="2400" smtClean="0"/>
          </a:p>
          <a:p>
            <a:pPr lvl="1"/>
            <a:r>
              <a:rPr lang="en-US" altLang="zh-CN" sz="2400" smtClean="0"/>
              <a:t>A</a:t>
            </a:r>
            <a:r>
              <a:rPr lang="zh-CN" altLang="en-US" sz="2400" smtClean="0"/>
              <a:t>是所有可能的签名组成的有限集</a:t>
            </a:r>
            <a:endParaRPr lang="en-US" altLang="zh-CN" sz="2400" smtClean="0"/>
          </a:p>
          <a:p>
            <a:pPr lvl="1"/>
            <a:r>
              <a:rPr lang="en-US" altLang="zh-CN" sz="2400" smtClean="0"/>
              <a:t>K</a:t>
            </a:r>
            <a:r>
              <a:rPr lang="zh-CN" altLang="en-US" sz="2400" smtClean="0"/>
              <a:t>是所有可能的密钥组成的有限集</a:t>
            </a:r>
            <a:r>
              <a:rPr lang="en-US" altLang="zh-CN" sz="2400" smtClean="0"/>
              <a:t>(</a:t>
            </a:r>
            <a:r>
              <a:rPr lang="zh-CN" altLang="en-US" sz="2400" smtClean="0"/>
              <a:t>密钥空间</a:t>
            </a:r>
            <a:r>
              <a:rPr lang="en-US" altLang="zh-CN" sz="2400" smtClean="0"/>
              <a:t>)</a:t>
            </a:r>
          </a:p>
          <a:p>
            <a:pPr lvl="1"/>
            <a:r>
              <a:rPr lang="zh-CN" altLang="en-US" sz="2400" smtClean="0"/>
              <a:t>对每个</a:t>
            </a:r>
            <a:r>
              <a:rPr lang="en-US" altLang="zh-CN" sz="2400" smtClean="0"/>
              <a:t>k</a:t>
            </a:r>
            <a:r>
              <a:rPr lang="zh-CN" altLang="en-US" sz="2400" smtClean="0"/>
              <a:t>∈</a:t>
            </a:r>
            <a:r>
              <a:rPr lang="en-US" altLang="zh-CN" sz="2400" smtClean="0"/>
              <a:t>K</a:t>
            </a:r>
            <a:r>
              <a:rPr lang="zh-CN" altLang="en-US" sz="2400" smtClean="0"/>
              <a:t>，有一个秘密的签名函数</a:t>
            </a:r>
            <a:r>
              <a:rPr lang="en-US" altLang="zh-CN" sz="2400" smtClean="0"/>
              <a:t>sig</a:t>
            </a:r>
            <a:r>
              <a:rPr lang="en-US" altLang="zh-CN" sz="2400" baseline="-25000" smtClean="0"/>
              <a:t>k</a:t>
            </a:r>
            <a:r>
              <a:rPr lang="zh-CN" altLang="en-US" sz="2400" smtClean="0"/>
              <a:t>∈</a:t>
            </a:r>
            <a:r>
              <a:rPr lang="en-US" altLang="zh-CN" sz="2400" smtClean="0"/>
              <a:t>S</a:t>
            </a:r>
            <a:r>
              <a:rPr lang="zh-CN" altLang="en-US" sz="2400" smtClean="0"/>
              <a:t>和一个相应的公开的验证函数</a:t>
            </a:r>
            <a:r>
              <a:rPr lang="en-US" altLang="zh-CN" sz="2400" smtClean="0"/>
              <a:t>ver</a:t>
            </a:r>
            <a:r>
              <a:rPr lang="en-US" altLang="zh-CN" sz="2400" baseline="-25000" smtClean="0"/>
              <a:t>k</a:t>
            </a:r>
            <a:r>
              <a:rPr lang="zh-CN" altLang="en-US" sz="2400" smtClean="0"/>
              <a:t>∈</a:t>
            </a:r>
            <a:r>
              <a:rPr lang="en-US" altLang="zh-CN" sz="2400" smtClean="0"/>
              <a:t>V</a:t>
            </a:r>
            <a:r>
              <a:rPr lang="zh-CN" altLang="en-US" sz="2400" smtClean="0"/>
              <a:t>，</a:t>
            </a:r>
            <a:r>
              <a:rPr lang="en-US" altLang="zh-CN" sz="2400" smtClean="0"/>
              <a:t>sig</a:t>
            </a:r>
            <a:r>
              <a:rPr lang="en-US" altLang="zh-CN" sz="2400" baseline="-25000" smtClean="0"/>
              <a:t>k</a:t>
            </a:r>
            <a:r>
              <a:rPr lang="en-US" altLang="zh-CN" sz="2400" smtClean="0"/>
              <a:t>:P→A</a:t>
            </a:r>
            <a:r>
              <a:rPr lang="zh-CN" altLang="en-US" sz="2400" smtClean="0"/>
              <a:t>，</a:t>
            </a:r>
            <a:r>
              <a:rPr lang="en-US" altLang="zh-CN" sz="2400" smtClean="0"/>
              <a:t>ver</a:t>
            </a:r>
            <a:r>
              <a:rPr lang="en-US" altLang="zh-CN" sz="2400" baseline="-25000" smtClean="0"/>
              <a:t>k</a:t>
            </a:r>
            <a:r>
              <a:rPr lang="en-US" altLang="zh-CN" sz="2400" smtClean="0"/>
              <a:t>:P×V→{true, false}</a:t>
            </a:r>
            <a:r>
              <a:rPr lang="zh-CN" altLang="en-US" sz="2400" smtClean="0"/>
              <a:t>，满足：</a:t>
            </a:r>
            <a:endParaRPr lang="en-US" altLang="zh-CN" sz="2400" smtClean="0"/>
          </a:p>
          <a:p>
            <a:pPr lvl="1"/>
            <a:endParaRPr lang="en-US" altLang="zh-CN" sz="2400" smtClean="0"/>
          </a:p>
          <a:p>
            <a:pPr lvl="1"/>
            <a:endParaRPr lang="en-US" altLang="zh-CN" sz="2400" smtClean="0"/>
          </a:p>
          <a:p>
            <a:pPr lvl="1"/>
            <a:r>
              <a:rPr lang="en-US" altLang="zh-CN" sz="2400" smtClean="0"/>
              <a:t>(x,y)</a:t>
            </a:r>
            <a:r>
              <a:rPr lang="zh-CN" altLang="en-US" sz="2400" smtClean="0"/>
              <a:t>称为带签名的消息</a:t>
            </a:r>
            <a:endParaRPr lang="zh-CN" altLang="en-US" sz="2400"/>
          </a:p>
        </p:txBody>
      </p:sp>
      <p:graphicFrame>
        <p:nvGraphicFramePr>
          <p:cNvPr id="4" name="对象 3"/>
          <p:cNvGraphicFramePr>
            <a:graphicFrameLocks noChangeAspect="1"/>
          </p:cNvGraphicFramePr>
          <p:nvPr/>
        </p:nvGraphicFramePr>
        <p:xfrm>
          <a:off x="2699792" y="5013176"/>
          <a:ext cx="4608512" cy="975347"/>
        </p:xfrm>
        <a:graphic>
          <a:graphicData uri="http://schemas.openxmlformats.org/presentationml/2006/ole">
            <mc:AlternateContent xmlns:mc="http://schemas.openxmlformats.org/markup-compatibility/2006">
              <mc:Choice xmlns:v="urn:schemas-microsoft-com:vml" Requires="v">
                <p:oleObj spid="_x0000_s42004" name="Equation" r:id="rId3" imgW="2400120" imgH="507960" progId="Equation.DSMT4">
                  <p:embed/>
                </p:oleObj>
              </mc:Choice>
              <mc:Fallback>
                <p:oleObj name="Equation" r:id="rId3" imgW="2400120" imgH="507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5013176"/>
                        <a:ext cx="4608512" cy="9753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36680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签名方案</a:t>
            </a:r>
            <a:endParaRPr lang="zh-CN" altLang="en-US"/>
          </a:p>
        </p:txBody>
      </p:sp>
      <p:sp>
        <p:nvSpPr>
          <p:cNvPr id="3" name="内容占位符 2"/>
          <p:cNvSpPr>
            <a:spLocks noGrp="1"/>
          </p:cNvSpPr>
          <p:nvPr>
            <p:ph idx="1"/>
          </p:nvPr>
        </p:nvSpPr>
        <p:spPr/>
        <p:txBody>
          <a:bodyPr/>
          <a:lstStyle/>
          <a:p>
            <a:r>
              <a:rPr lang="en-US" altLang="zh-CN" dirty="0" smtClean="0"/>
              <a:t>RSA</a:t>
            </a:r>
            <a:r>
              <a:rPr lang="zh-CN" altLang="en-US" dirty="0" smtClean="0"/>
              <a:t>签名方案定义</a:t>
            </a:r>
            <a:endParaRPr lang="en-US" altLang="zh-CN" dirty="0" smtClean="0"/>
          </a:p>
          <a:p>
            <a:pPr lvl="1"/>
            <a:r>
              <a:rPr lang="zh-CN" altLang="en-US" dirty="0" smtClean="0"/>
              <a:t>设</a:t>
            </a:r>
            <a:r>
              <a:rPr lang="en-US" altLang="zh-CN" dirty="0" smtClean="0"/>
              <a:t>n=</a:t>
            </a:r>
            <a:r>
              <a:rPr lang="en-US" altLang="zh-CN" dirty="0" err="1" smtClean="0"/>
              <a:t>pq</a:t>
            </a:r>
            <a:r>
              <a:rPr lang="zh-CN" altLang="en-US" dirty="0" smtClean="0"/>
              <a:t>，其中</a:t>
            </a:r>
            <a:r>
              <a:rPr lang="en-US" altLang="zh-CN" dirty="0" smtClean="0"/>
              <a:t>p</a:t>
            </a:r>
            <a:r>
              <a:rPr lang="zh-CN" altLang="en-US" dirty="0" smtClean="0"/>
              <a:t>和</a:t>
            </a:r>
            <a:r>
              <a:rPr lang="en-US" altLang="zh-CN" dirty="0" smtClean="0"/>
              <a:t>q</a:t>
            </a:r>
            <a:r>
              <a:rPr lang="zh-CN" altLang="en-US" dirty="0" smtClean="0"/>
              <a:t>是素数。设</a:t>
            </a:r>
            <a:r>
              <a:rPr lang="en-US" altLang="zh-CN" dirty="0" smtClean="0"/>
              <a:t>P=A=Z</a:t>
            </a:r>
            <a:r>
              <a:rPr lang="en-US" altLang="zh-CN" baseline="-25000" dirty="0" smtClean="0"/>
              <a:t>n</a:t>
            </a:r>
            <a:r>
              <a:rPr lang="zh-CN" altLang="en-US" dirty="0" smtClean="0"/>
              <a:t>，并定义</a:t>
            </a:r>
            <a:r>
              <a:rPr lang="en-US" altLang="zh-CN" dirty="0" smtClean="0"/>
              <a:t>K={(</a:t>
            </a:r>
            <a:r>
              <a:rPr lang="en-US" altLang="zh-CN" dirty="0" err="1" smtClean="0"/>
              <a:t>n,p,q,a,b</a:t>
            </a:r>
            <a:r>
              <a:rPr lang="en-US" altLang="zh-CN" dirty="0" smtClean="0"/>
              <a:t>):n=</a:t>
            </a:r>
            <a:r>
              <a:rPr lang="en-US" altLang="zh-CN" dirty="0" err="1" smtClean="0"/>
              <a:t>pq</a:t>
            </a:r>
            <a:r>
              <a:rPr lang="en-US" altLang="zh-CN" dirty="0" smtClean="0"/>
              <a:t>, </a:t>
            </a:r>
            <a:r>
              <a:rPr lang="en-US" altLang="zh-CN" dirty="0" err="1" smtClean="0"/>
              <a:t>p,q</a:t>
            </a:r>
            <a:r>
              <a:rPr lang="zh-CN" altLang="en-US" dirty="0" smtClean="0"/>
              <a:t>是素数</a:t>
            </a:r>
            <a:r>
              <a:rPr lang="en-US" altLang="zh-CN" dirty="0" smtClean="0"/>
              <a:t>, ab≡1 mod </a:t>
            </a:r>
            <a:r>
              <a:rPr lang="el-GR" altLang="zh-CN" dirty="0" smtClean="0"/>
              <a:t>φ</a:t>
            </a:r>
            <a:r>
              <a:rPr lang="en-US" altLang="zh-CN" dirty="0" smtClean="0"/>
              <a:t>(n)}</a:t>
            </a:r>
            <a:r>
              <a:rPr lang="zh-CN" altLang="en-US" dirty="0" smtClean="0"/>
              <a:t>。值</a:t>
            </a:r>
            <a:r>
              <a:rPr lang="en-US" altLang="zh-CN" dirty="0" err="1" smtClean="0"/>
              <a:t>n,b</a:t>
            </a:r>
            <a:r>
              <a:rPr lang="zh-CN" altLang="en-US" dirty="0" smtClean="0"/>
              <a:t>为公钥，值</a:t>
            </a:r>
            <a:r>
              <a:rPr lang="en-US" altLang="zh-CN" dirty="0" err="1" smtClean="0"/>
              <a:t>p,q</a:t>
            </a:r>
            <a:r>
              <a:rPr lang="zh-CN" altLang="en-US" dirty="0" smtClean="0"/>
              <a:t>和</a:t>
            </a:r>
            <a:r>
              <a:rPr lang="en-US" altLang="zh-CN" dirty="0" smtClean="0"/>
              <a:t>a</a:t>
            </a:r>
            <a:r>
              <a:rPr lang="zh-CN" altLang="en-US" dirty="0" smtClean="0"/>
              <a:t>为私钥。</a:t>
            </a:r>
            <a:endParaRPr lang="en-US" altLang="zh-CN" dirty="0" smtClean="0"/>
          </a:p>
          <a:p>
            <a:pPr lvl="1"/>
            <a:r>
              <a:rPr lang="zh-CN" altLang="en-US" dirty="0" smtClean="0"/>
              <a:t>对密钥</a:t>
            </a:r>
            <a:r>
              <a:rPr lang="en-US" altLang="zh-CN" dirty="0" smtClean="0"/>
              <a:t>k=(</a:t>
            </a:r>
            <a:r>
              <a:rPr lang="en-US" altLang="zh-CN" dirty="0" err="1" smtClean="0"/>
              <a:t>n,p,q,a,b</a:t>
            </a:r>
            <a:r>
              <a:rPr lang="en-US" altLang="zh-CN" dirty="0" smtClean="0"/>
              <a:t>)</a:t>
            </a:r>
            <a:r>
              <a:rPr lang="zh-CN" altLang="en-US" dirty="0" smtClean="0"/>
              <a:t>，定义</a:t>
            </a:r>
            <a:r>
              <a:rPr lang="en-US" altLang="zh-CN" dirty="0" err="1" smtClean="0"/>
              <a:t>sig</a:t>
            </a:r>
            <a:r>
              <a:rPr lang="en-US" altLang="zh-CN" baseline="-25000" dirty="0" err="1" smtClean="0"/>
              <a:t>k</a:t>
            </a:r>
            <a:r>
              <a:rPr lang="en-US" altLang="zh-CN" dirty="0" smtClean="0"/>
              <a:t>(x)=</a:t>
            </a:r>
            <a:r>
              <a:rPr lang="en-US" altLang="zh-CN" dirty="0" err="1" smtClean="0"/>
              <a:t>x</a:t>
            </a:r>
            <a:r>
              <a:rPr lang="en-US" altLang="zh-CN" baseline="30000" dirty="0" err="1" smtClean="0"/>
              <a:t>a</a:t>
            </a:r>
            <a:r>
              <a:rPr lang="en-US" altLang="zh-CN" dirty="0" smtClean="0"/>
              <a:t> mod n</a:t>
            </a:r>
            <a:r>
              <a:rPr lang="zh-CN" altLang="en-US" dirty="0" smtClean="0"/>
              <a:t>，</a:t>
            </a:r>
            <a:r>
              <a:rPr lang="en-US" altLang="zh-CN" dirty="0" err="1" smtClean="0"/>
              <a:t>ver</a:t>
            </a:r>
            <a:r>
              <a:rPr lang="en-US" altLang="zh-CN" baseline="-25000" dirty="0" err="1" smtClean="0"/>
              <a:t>k</a:t>
            </a:r>
            <a:r>
              <a:rPr lang="en-US" altLang="zh-CN" dirty="0" smtClean="0"/>
              <a:t>(</a:t>
            </a:r>
            <a:r>
              <a:rPr lang="en-US" altLang="zh-CN" dirty="0" err="1" smtClean="0"/>
              <a:t>x,y</a:t>
            </a:r>
            <a:r>
              <a:rPr lang="en-US" altLang="zh-CN" dirty="0" smtClean="0"/>
              <a:t>)=</a:t>
            </a:r>
            <a:r>
              <a:rPr lang="en-US" altLang="zh-CN" dirty="0" err="1" smtClean="0"/>
              <a:t>true⟺x≡y</a:t>
            </a:r>
            <a:r>
              <a:rPr lang="en-US" altLang="zh-CN" baseline="30000" dirty="0" err="1" smtClean="0"/>
              <a:t>b</a:t>
            </a:r>
            <a:r>
              <a:rPr lang="en-US" altLang="zh-CN" dirty="0" smtClean="0"/>
              <a:t>(mod n)</a:t>
            </a:r>
            <a:r>
              <a:rPr lang="zh-CN" altLang="en-US" dirty="0" smtClean="0"/>
              <a:t>，其中</a:t>
            </a:r>
            <a:r>
              <a:rPr lang="en-US" altLang="zh-CN" dirty="0" err="1" smtClean="0"/>
              <a:t>x,y</a:t>
            </a:r>
            <a:r>
              <a:rPr lang="zh-CN" altLang="en-US" dirty="0" smtClean="0"/>
              <a:t>∈</a:t>
            </a:r>
            <a:r>
              <a:rPr lang="en-US" altLang="zh-CN" dirty="0" smtClean="0"/>
              <a:t>Z</a:t>
            </a:r>
            <a:r>
              <a:rPr lang="en-US" altLang="zh-CN" baseline="-25000" dirty="0" smtClean="0"/>
              <a:t>n</a:t>
            </a:r>
          </a:p>
          <a:p>
            <a:pPr lvl="1"/>
            <a:r>
              <a:rPr lang="en-US" altLang="zh-CN" dirty="0" smtClean="0"/>
              <a:t>RSA</a:t>
            </a:r>
            <a:r>
              <a:rPr lang="zh-CN" altLang="en-US" dirty="0" smtClean="0"/>
              <a:t>签名方案即使用</a:t>
            </a:r>
            <a:r>
              <a:rPr lang="en-US" altLang="zh-CN" dirty="0" smtClean="0"/>
              <a:t>RSA</a:t>
            </a:r>
            <a:r>
              <a:rPr lang="zh-CN" altLang="en-US" dirty="0" smtClean="0"/>
              <a:t>解密算法</a:t>
            </a:r>
            <a:r>
              <a:rPr lang="en-US" altLang="zh-CN" dirty="0" err="1" smtClean="0"/>
              <a:t>d</a:t>
            </a:r>
            <a:r>
              <a:rPr lang="en-US" altLang="zh-CN" baseline="-25000" dirty="0" err="1" smtClean="0"/>
              <a:t>k</a:t>
            </a:r>
            <a:r>
              <a:rPr lang="zh-CN" altLang="en-US" dirty="0" smtClean="0"/>
              <a:t>为消息</a:t>
            </a:r>
            <a:r>
              <a:rPr lang="en-US" altLang="zh-CN" dirty="0" smtClean="0"/>
              <a:t>x</a:t>
            </a:r>
            <a:r>
              <a:rPr lang="zh-CN" altLang="en-US" dirty="0" smtClean="0"/>
              <a:t>签名，验证则使用</a:t>
            </a:r>
            <a:r>
              <a:rPr lang="en-US" altLang="zh-CN" dirty="0" smtClean="0"/>
              <a:t>RSA</a:t>
            </a:r>
            <a:r>
              <a:rPr lang="zh-CN" altLang="en-US" dirty="0" smtClean="0"/>
              <a:t>加密算法</a:t>
            </a:r>
            <a:r>
              <a:rPr lang="en-US" altLang="zh-CN" dirty="0" err="1" smtClean="0"/>
              <a:t>e</a:t>
            </a:r>
            <a:r>
              <a:rPr lang="en-US" altLang="zh-CN" baseline="-25000" dirty="0" err="1" smtClean="0"/>
              <a:t>k</a:t>
            </a:r>
            <a:r>
              <a:rPr lang="zh-CN" altLang="en-US" dirty="0" smtClean="0"/>
              <a:t>完成</a:t>
            </a:r>
            <a:endParaRPr lang="zh-CN" altLang="en-US" dirty="0"/>
          </a:p>
        </p:txBody>
      </p:sp>
    </p:spTree>
    <p:extLst>
      <p:ext uri="{BB962C8B-B14F-4D97-AF65-F5344CB8AC3E}">
        <p14:creationId xmlns:p14="http://schemas.microsoft.com/office/powerpoint/2010/main" val="325771580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签名方案</a:t>
            </a:r>
            <a:endParaRPr lang="zh-CN" altLang="en-US"/>
          </a:p>
        </p:txBody>
      </p:sp>
      <p:sp>
        <p:nvSpPr>
          <p:cNvPr id="3" name="内容占位符 2"/>
          <p:cNvSpPr>
            <a:spLocks noGrp="1"/>
          </p:cNvSpPr>
          <p:nvPr>
            <p:ph idx="1"/>
          </p:nvPr>
        </p:nvSpPr>
        <p:spPr/>
        <p:txBody>
          <a:bodyPr/>
          <a:lstStyle/>
          <a:p>
            <a:r>
              <a:rPr lang="en-US" altLang="zh-CN" smtClean="0"/>
              <a:t>RSA</a:t>
            </a:r>
            <a:r>
              <a:rPr lang="zh-CN" altLang="en-US" smtClean="0"/>
              <a:t>签名方案的注意事项</a:t>
            </a:r>
            <a:endParaRPr lang="en-US" altLang="zh-CN" smtClean="0"/>
          </a:p>
          <a:p>
            <a:pPr lvl="1"/>
            <a:r>
              <a:rPr lang="zh-CN" altLang="en-US" smtClean="0"/>
              <a:t>任何人可以伪造他人的签名</a:t>
            </a:r>
            <a:r>
              <a:rPr lang="en-US" altLang="zh-CN" smtClean="0"/>
              <a:t>y</a:t>
            </a:r>
            <a:r>
              <a:rPr lang="zh-CN" altLang="en-US" smtClean="0"/>
              <a:t>，对应的消息是</a:t>
            </a:r>
            <a:r>
              <a:rPr lang="en-US" altLang="zh-CN" smtClean="0"/>
              <a:t>e</a:t>
            </a:r>
            <a:r>
              <a:rPr lang="en-US" altLang="zh-CN" baseline="-25000" smtClean="0"/>
              <a:t>k</a:t>
            </a:r>
            <a:r>
              <a:rPr lang="en-US" altLang="zh-CN" smtClean="0"/>
              <a:t>(y)</a:t>
            </a:r>
            <a:r>
              <a:rPr lang="zh-CN" altLang="en-US" smtClean="0"/>
              <a:t>，一般这个消息是无意义的，但要防止攻击者计算大量的</a:t>
            </a:r>
            <a:r>
              <a:rPr lang="en-US" altLang="zh-CN" smtClean="0"/>
              <a:t>e</a:t>
            </a:r>
            <a:r>
              <a:rPr lang="en-US" altLang="zh-CN" baseline="-25000" smtClean="0"/>
              <a:t>k</a:t>
            </a:r>
            <a:r>
              <a:rPr lang="en-US" altLang="zh-CN" smtClean="0"/>
              <a:t>(y)</a:t>
            </a:r>
            <a:r>
              <a:rPr lang="zh-CN" altLang="en-US" smtClean="0"/>
              <a:t>，找出有意义的值从而冒充签名</a:t>
            </a:r>
            <a:endParaRPr lang="en-US" altLang="zh-CN" smtClean="0"/>
          </a:p>
          <a:p>
            <a:pPr lvl="1"/>
            <a:r>
              <a:rPr lang="zh-CN" altLang="en-US" smtClean="0"/>
              <a:t>为了防止出现这种情况，签名方案可修改为先对消息进行摘要运算，再对摘要结果进行签名</a:t>
            </a:r>
            <a:endParaRPr lang="zh-CN" altLang="en-US"/>
          </a:p>
        </p:txBody>
      </p:sp>
    </p:spTree>
    <p:extLst>
      <p:ext uri="{BB962C8B-B14F-4D97-AF65-F5344CB8AC3E}">
        <p14:creationId xmlns:p14="http://schemas.microsoft.com/office/powerpoint/2010/main" val="2398887073"/>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RSA</a:t>
            </a:r>
            <a:r>
              <a:rPr lang="zh-CN" altLang="en-US" smtClean="0"/>
              <a:t>签名方案</a:t>
            </a:r>
            <a:endParaRPr lang="zh-CN" altLang="en-US"/>
          </a:p>
        </p:txBody>
      </p:sp>
      <p:sp>
        <p:nvSpPr>
          <p:cNvPr id="3" name="内容占位符 2"/>
          <p:cNvSpPr>
            <a:spLocks noGrp="1"/>
          </p:cNvSpPr>
          <p:nvPr>
            <p:ph idx="1"/>
          </p:nvPr>
        </p:nvSpPr>
        <p:spPr/>
        <p:txBody>
          <a:bodyPr/>
          <a:lstStyle/>
          <a:p>
            <a:r>
              <a:rPr lang="en-US" altLang="zh-CN" smtClean="0"/>
              <a:t>RSA</a:t>
            </a:r>
            <a:r>
              <a:rPr lang="zh-CN" altLang="en-US" smtClean="0"/>
              <a:t>签名方案的注意事项</a:t>
            </a:r>
            <a:endParaRPr lang="en-US" altLang="zh-CN" smtClean="0"/>
          </a:p>
          <a:p>
            <a:pPr lvl="1"/>
            <a:r>
              <a:rPr lang="zh-CN" altLang="en-US" smtClean="0"/>
              <a:t>如果要同时保证保密性，可结合</a:t>
            </a:r>
            <a:r>
              <a:rPr lang="en-US" altLang="zh-CN" smtClean="0"/>
              <a:t>RSA</a:t>
            </a:r>
            <a:r>
              <a:rPr lang="zh-CN" altLang="en-US" smtClean="0"/>
              <a:t>公钥加密运算，有两种具体操作方法：</a:t>
            </a:r>
            <a:endParaRPr lang="en-US" altLang="zh-CN" smtClean="0"/>
          </a:p>
          <a:p>
            <a:pPr lvl="1"/>
            <a:r>
              <a:rPr lang="zh-CN" altLang="en-US" smtClean="0"/>
              <a:t>第一种方法是先对消息进行签名，再对签名消息</a:t>
            </a:r>
            <a:r>
              <a:rPr lang="en-US" altLang="zh-CN" smtClean="0"/>
              <a:t>(x,y)</a:t>
            </a:r>
            <a:r>
              <a:rPr lang="zh-CN" altLang="en-US" smtClean="0"/>
              <a:t>进行加密</a:t>
            </a:r>
            <a:endParaRPr lang="en-US" altLang="zh-CN" smtClean="0"/>
          </a:p>
          <a:p>
            <a:pPr lvl="1"/>
            <a:r>
              <a:rPr lang="zh-CN" altLang="en-US" smtClean="0"/>
              <a:t>第二种方法是先对消息进行加密，再对密文进行签名</a:t>
            </a:r>
            <a:endParaRPr lang="en-US" altLang="zh-CN" smtClean="0"/>
          </a:p>
          <a:p>
            <a:pPr lvl="1"/>
            <a:r>
              <a:rPr lang="zh-CN" altLang="en-US" smtClean="0"/>
              <a:t>第二种方案可能存在伪造发送者的问题，建议使用第一种方法</a:t>
            </a:r>
            <a:endParaRPr lang="zh-CN" altLang="en-US"/>
          </a:p>
        </p:txBody>
      </p:sp>
    </p:spTree>
    <p:extLst>
      <p:ext uri="{BB962C8B-B14F-4D97-AF65-F5344CB8AC3E}">
        <p14:creationId xmlns:p14="http://schemas.microsoft.com/office/powerpoint/2010/main" val="394529908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EIGamal</a:t>
            </a:r>
            <a:r>
              <a:rPr lang="zh-CN" altLang="en-US" smtClean="0"/>
              <a:t>签名方案</a:t>
            </a:r>
            <a:endParaRPr lang="zh-CN" altLang="en-US"/>
          </a:p>
        </p:txBody>
      </p:sp>
      <p:sp>
        <p:nvSpPr>
          <p:cNvPr id="3" name="内容占位符 2"/>
          <p:cNvSpPr>
            <a:spLocks noGrp="1"/>
          </p:cNvSpPr>
          <p:nvPr>
            <p:ph idx="1"/>
          </p:nvPr>
        </p:nvSpPr>
        <p:spPr/>
        <p:txBody>
          <a:bodyPr>
            <a:normAutofit fontScale="92500" lnSpcReduction="10000"/>
          </a:bodyPr>
          <a:lstStyle/>
          <a:p>
            <a:r>
              <a:rPr lang="en-US" altLang="zh-CN" dirty="0" err="1" smtClean="0"/>
              <a:t>ElGamal</a:t>
            </a:r>
            <a:r>
              <a:rPr lang="zh-CN" altLang="en-US" dirty="0" smtClean="0"/>
              <a:t>签名方案定义</a:t>
            </a:r>
            <a:endParaRPr lang="en-US" altLang="zh-CN" dirty="0" smtClean="0"/>
          </a:p>
          <a:p>
            <a:pPr lvl="1"/>
            <a:r>
              <a:rPr lang="zh-CN" altLang="en-US" dirty="0" smtClean="0"/>
              <a:t>设</a:t>
            </a:r>
            <a:r>
              <a:rPr lang="en-US" altLang="zh-CN" dirty="0" smtClean="0"/>
              <a:t>n</a:t>
            </a:r>
            <a:r>
              <a:rPr lang="zh-CN" altLang="en-US" dirty="0" smtClean="0"/>
              <a:t>是一个大素数，</a:t>
            </a:r>
            <a:r>
              <a:rPr lang="en-US" altLang="zh-CN" dirty="0" smtClean="0"/>
              <a:t>g</a:t>
            </a:r>
            <a:r>
              <a:rPr lang="zh-CN" altLang="en-US" dirty="0" smtClean="0"/>
              <a:t>是</a:t>
            </a:r>
            <a:r>
              <a:rPr lang="en-US" altLang="zh-CN" dirty="0" smtClean="0"/>
              <a:t>n</a:t>
            </a:r>
            <a:r>
              <a:rPr lang="zh-CN" altLang="en-US" dirty="0" smtClean="0"/>
              <a:t>的本原元，令</a:t>
            </a:r>
            <a:r>
              <a:rPr lang="en-US" altLang="zh-CN" dirty="0" smtClean="0"/>
              <a:t>P=Z</a:t>
            </a:r>
            <a:r>
              <a:rPr lang="en-US" altLang="zh-CN" baseline="-25000" dirty="0" smtClean="0"/>
              <a:t>n</a:t>
            </a:r>
            <a:r>
              <a:rPr lang="zh-CN" altLang="en-US" dirty="0" smtClean="0"/>
              <a:t>，</a:t>
            </a:r>
            <a:r>
              <a:rPr lang="en-US" altLang="zh-CN" dirty="0" smtClean="0"/>
              <a:t>A=Z</a:t>
            </a:r>
            <a:r>
              <a:rPr lang="en-US" altLang="zh-CN" baseline="-25000" dirty="0" smtClean="0"/>
              <a:t>n</a:t>
            </a:r>
            <a:r>
              <a:rPr lang="en-US" altLang="zh-CN" dirty="0" smtClean="0"/>
              <a:t>×Z</a:t>
            </a:r>
            <a:r>
              <a:rPr lang="en-US" altLang="zh-CN" baseline="-25000" dirty="0" smtClean="0"/>
              <a:t>n-1</a:t>
            </a:r>
            <a:r>
              <a:rPr lang="zh-CN" altLang="en-US" dirty="0" smtClean="0"/>
              <a:t>，定义</a:t>
            </a:r>
            <a:r>
              <a:rPr lang="en-US" altLang="zh-CN" dirty="0" smtClean="0"/>
              <a:t>K={(</a:t>
            </a:r>
            <a:r>
              <a:rPr lang="en-US" altLang="zh-CN" dirty="0" err="1" smtClean="0"/>
              <a:t>n,g,a,b</a:t>
            </a:r>
            <a:r>
              <a:rPr lang="en-US" altLang="zh-CN" dirty="0" smtClean="0"/>
              <a:t>):b=</a:t>
            </a:r>
            <a:r>
              <a:rPr lang="en-US" altLang="zh-CN" dirty="0" err="1" smtClean="0"/>
              <a:t>g</a:t>
            </a:r>
            <a:r>
              <a:rPr lang="en-US" altLang="zh-CN" baseline="30000" dirty="0" err="1" smtClean="0"/>
              <a:t>a</a:t>
            </a:r>
            <a:r>
              <a:rPr lang="en-US" altLang="zh-CN" dirty="0" smtClean="0"/>
              <a:t> mod n}</a:t>
            </a:r>
          </a:p>
          <a:p>
            <a:pPr lvl="1"/>
            <a:r>
              <a:rPr lang="zh-CN" altLang="en-US" dirty="0" smtClean="0"/>
              <a:t>其中</a:t>
            </a:r>
            <a:r>
              <a:rPr lang="en-US" altLang="zh-CN" dirty="0" err="1" smtClean="0"/>
              <a:t>n,g,b</a:t>
            </a:r>
            <a:r>
              <a:rPr lang="zh-CN" altLang="en-US" dirty="0" smtClean="0"/>
              <a:t>是公钥，</a:t>
            </a:r>
            <a:r>
              <a:rPr lang="en-US" altLang="zh-CN" dirty="0" smtClean="0"/>
              <a:t>a</a:t>
            </a:r>
            <a:r>
              <a:rPr lang="zh-CN" altLang="en-US" dirty="0" smtClean="0"/>
              <a:t>是私钥</a:t>
            </a:r>
          </a:p>
          <a:p>
            <a:pPr lvl="1"/>
            <a:r>
              <a:rPr lang="zh-CN" altLang="en-US" dirty="0" smtClean="0"/>
              <a:t>对</a:t>
            </a:r>
            <a:r>
              <a:rPr lang="en-US" altLang="zh-CN" dirty="0" smtClean="0"/>
              <a:t>k=(</a:t>
            </a:r>
            <a:r>
              <a:rPr lang="en-US" altLang="zh-CN" dirty="0" err="1" smtClean="0"/>
              <a:t>n,g,a,b</a:t>
            </a:r>
            <a:r>
              <a:rPr lang="en-US" altLang="zh-CN" dirty="0" smtClean="0"/>
              <a:t>)</a:t>
            </a:r>
            <a:r>
              <a:rPr lang="zh-CN" altLang="en-US" dirty="0" smtClean="0"/>
              <a:t>以及一个秘密的随机数</a:t>
            </a:r>
            <a:r>
              <a:rPr lang="en-US" altLang="zh-CN" dirty="0" smtClean="0"/>
              <a:t>r</a:t>
            </a:r>
            <a:r>
              <a:rPr lang="zh-CN" altLang="en-US" dirty="0" smtClean="0"/>
              <a:t>，</a:t>
            </a:r>
            <a:r>
              <a:rPr lang="en-US" altLang="zh-CN" dirty="0" smtClean="0"/>
              <a:t>r</a:t>
            </a:r>
            <a:r>
              <a:rPr lang="zh-CN" altLang="en-US" dirty="0" smtClean="0"/>
              <a:t>满足</a:t>
            </a:r>
            <a:r>
              <a:rPr lang="en-US" altLang="zh-CN" dirty="0" err="1" smtClean="0"/>
              <a:t>gcd</a:t>
            </a:r>
            <a:r>
              <a:rPr lang="en-US" altLang="zh-CN" dirty="0" smtClean="0"/>
              <a:t>(r,n-1)=1</a:t>
            </a:r>
            <a:r>
              <a:rPr lang="zh-CN" altLang="en-US" dirty="0" smtClean="0"/>
              <a:t>，定义</a:t>
            </a:r>
            <a:r>
              <a:rPr lang="en-US" altLang="zh-CN" dirty="0" err="1" smtClean="0"/>
              <a:t>sig</a:t>
            </a:r>
            <a:r>
              <a:rPr lang="en-US" altLang="zh-CN" baseline="-25000" dirty="0" err="1" smtClean="0"/>
              <a:t>k</a:t>
            </a:r>
            <a:r>
              <a:rPr lang="en-US" altLang="zh-CN" dirty="0" smtClean="0"/>
              <a:t>(</a:t>
            </a:r>
            <a:r>
              <a:rPr lang="en-US" altLang="zh-CN" dirty="0" err="1" smtClean="0"/>
              <a:t>x,r</a:t>
            </a:r>
            <a:r>
              <a:rPr lang="en-US" altLang="zh-CN" dirty="0" smtClean="0"/>
              <a:t>)=(</a:t>
            </a:r>
            <a:r>
              <a:rPr lang="el-GR" altLang="zh-CN" dirty="0" smtClean="0"/>
              <a:t>γ</a:t>
            </a:r>
            <a:r>
              <a:rPr lang="en-US" altLang="zh-CN" dirty="0" smtClean="0"/>
              <a:t>,</a:t>
            </a:r>
            <a:r>
              <a:rPr lang="el-GR" altLang="zh-CN" dirty="0" smtClean="0"/>
              <a:t>δ</a:t>
            </a:r>
            <a:r>
              <a:rPr lang="en-US" altLang="zh-CN" dirty="0" smtClean="0"/>
              <a:t>)</a:t>
            </a:r>
          </a:p>
          <a:p>
            <a:pPr lvl="1"/>
            <a:r>
              <a:rPr lang="zh-CN" altLang="en-US" dirty="0" smtClean="0"/>
              <a:t>其中</a:t>
            </a:r>
            <a:r>
              <a:rPr lang="el-GR" altLang="zh-CN" dirty="0" smtClean="0"/>
              <a:t>γ </a:t>
            </a:r>
            <a:r>
              <a:rPr lang="en-US" altLang="zh-CN" dirty="0" smtClean="0"/>
              <a:t>=</a:t>
            </a:r>
            <a:r>
              <a:rPr lang="en-US" altLang="zh-CN" dirty="0" err="1" smtClean="0"/>
              <a:t>g</a:t>
            </a:r>
            <a:r>
              <a:rPr lang="en-US" altLang="zh-CN" baseline="30000" dirty="0" err="1" smtClean="0"/>
              <a:t>r</a:t>
            </a:r>
            <a:r>
              <a:rPr lang="en-US" altLang="zh-CN" dirty="0" smtClean="0"/>
              <a:t> mod n</a:t>
            </a:r>
            <a:r>
              <a:rPr lang="zh-CN" altLang="en-US" dirty="0" smtClean="0"/>
              <a:t>，</a:t>
            </a:r>
            <a:r>
              <a:rPr lang="el-GR" altLang="zh-CN" dirty="0" smtClean="0"/>
              <a:t> δ </a:t>
            </a:r>
            <a:r>
              <a:rPr lang="en-US" altLang="zh-CN" dirty="0" smtClean="0"/>
              <a:t>=(x-</a:t>
            </a:r>
            <a:r>
              <a:rPr lang="en-US" altLang="zh-CN" dirty="0" err="1" smtClean="0"/>
              <a:t>aγ</a:t>
            </a:r>
            <a:r>
              <a:rPr lang="en-US" altLang="zh-CN" dirty="0" smtClean="0"/>
              <a:t>)r</a:t>
            </a:r>
            <a:r>
              <a:rPr lang="en-US" altLang="zh-CN" baseline="30000" dirty="0" smtClean="0"/>
              <a:t>-1</a:t>
            </a:r>
            <a:r>
              <a:rPr lang="en-US" altLang="zh-CN" dirty="0" smtClean="0"/>
              <a:t> mod (n-1)</a:t>
            </a:r>
          </a:p>
          <a:p>
            <a:pPr lvl="1"/>
            <a:r>
              <a:rPr lang="zh-CN" altLang="en-US" dirty="0" smtClean="0"/>
              <a:t>定义</a:t>
            </a:r>
            <a:r>
              <a:rPr lang="en-US" altLang="zh-CN" dirty="0" err="1" smtClean="0"/>
              <a:t>ver</a:t>
            </a:r>
            <a:r>
              <a:rPr lang="en-US" altLang="zh-CN" baseline="-25000" dirty="0" err="1" smtClean="0"/>
              <a:t>k</a:t>
            </a:r>
            <a:r>
              <a:rPr lang="en-US" altLang="zh-CN" dirty="0" smtClean="0"/>
              <a:t>(x,(</a:t>
            </a:r>
            <a:r>
              <a:rPr lang="el-GR" altLang="zh-CN" dirty="0" smtClean="0"/>
              <a:t>γ</a:t>
            </a:r>
            <a:r>
              <a:rPr lang="en-US" altLang="zh-CN" dirty="0" smtClean="0"/>
              <a:t>,</a:t>
            </a:r>
            <a:r>
              <a:rPr lang="el-GR" altLang="zh-CN" dirty="0" smtClean="0"/>
              <a:t>δ</a:t>
            </a:r>
            <a:r>
              <a:rPr lang="en-US" altLang="zh-CN" dirty="0" smtClean="0"/>
              <a:t>))=</a:t>
            </a:r>
            <a:r>
              <a:rPr lang="en-US" altLang="zh-CN" dirty="0" err="1" smtClean="0"/>
              <a:t>true⟺b</a:t>
            </a:r>
            <a:r>
              <a:rPr lang="el-GR" altLang="zh-CN" baseline="30000" dirty="0" smtClean="0"/>
              <a:t>γ</a:t>
            </a:r>
            <a:r>
              <a:rPr lang="el-GR" altLang="zh-CN" dirty="0" smtClean="0"/>
              <a:t>γ</a:t>
            </a:r>
            <a:r>
              <a:rPr lang="el-GR" altLang="zh-CN" baseline="30000" dirty="0" smtClean="0"/>
              <a:t>δ</a:t>
            </a:r>
            <a:r>
              <a:rPr lang="el-GR" altLang="zh-CN" dirty="0" smtClean="0"/>
              <a:t>≡</a:t>
            </a:r>
            <a:r>
              <a:rPr lang="en-US" altLang="zh-CN" dirty="0" err="1" smtClean="0"/>
              <a:t>g</a:t>
            </a:r>
            <a:r>
              <a:rPr lang="en-US" altLang="zh-CN" baseline="30000" dirty="0" err="1" smtClean="0"/>
              <a:t>x</a:t>
            </a:r>
            <a:r>
              <a:rPr lang="en-US" altLang="zh-CN" dirty="0" smtClean="0"/>
              <a:t> (mod n)</a:t>
            </a:r>
          </a:p>
          <a:p>
            <a:r>
              <a:rPr lang="zh-CN" altLang="en-US" dirty="0" smtClean="0"/>
              <a:t>因为签名与一个随机数</a:t>
            </a:r>
            <a:r>
              <a:rPr lang="en-US" altLang="zh-CN" dirty="0" smtClean="0"/>
              <a:t>r</a:t>
            </a:r>
            <a:r>
              <a:rPr lang="zh-CN" altLang="en-US" dirty="0" smtClean="0"/>
              <a:t>相关，因此签名的结果不唯一</a:t>
            </a:r>
            <a:endParaRPr lang="en-US" altLang="zh-CN" dirty="0" smtClean="0"/>
          </a:p>
        </p:txBody>
      </p:sp>
    </p:spTree>
    <p:extLst>
      <p:ext uri="{BB962C8B-B14F-4D97-AF65-F5344CB8AC3E}">
        <p14:creationId xmlns:p14="http://schemas.microsoft.com/office/powerpoint/2010/main" val="198035625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EIGamal</a:t>
            </a:r>
            <a:r>
              <a:rPr lang="zh-CN" altLang="en-US" smtClean="0"/>
              <a:t>签名方案</a:t>
            </a:r>
            <a:endParaRPr lang="zh-CN" altLang="en-US"/>
          </a:p>
        </p:txBody>
      </p:sp>
      <p:sp>
        <p:nvSpPr>
          <p:cNvPr id="3" name="内容占位符 2"/>
          <p:cNvSpPr>
            <a:spLocks noGrp="1"/>
          </p:cNvSpPr>
          <p:nvPr>
            <p:ph idx="1"/>
          </p:nvPr>
        </p:nvSpPr>
        <p:spPr/>
        <p:txBody>
          <a:bodyPr/>
          <a:lstStyle/>
          <a:p>
            <a:r>
              <a:rPr lang="en-US" altLang="zh-CN" dirty="0" err="1" smtClean="0"/>
              <a:t>ElGamal</a:t>
            </a:r>
            <a:r>
              <a:rPr lang="zh-CN" altLang="en-US" dirty="0" smtClean="0"/>
              <a:t>签名方案证明</a:t>
            </a:r>
            <a:endParaRPr lang="en-US" altLang="zh-CN" dirty="0" smtClean="0"/>
          </a:p>
          <a:p>
            <a:pPr lvl="1"/>
            <a:r>
              <a:rPr lang="zh-CN" altLang="en-US" dirty="0" smtClean="0"/>
              <a:t>因为</a:t>
            </a:r>
            <a:r>
              <a:rPr lang="el-GR" altLang="zh-CN" dirty="0" smtClean="0"/>
              <a:t>δ </a:t>
            </a:r>
            <a:r>
              <a:rPr lang="en-US" altLang="zh-CN" dirty="0" smtClean="0"/>
              <a:t>=(x-</a:t>
            </a:r>
            <a:r>
              <a:rPr lang="en-US" altLang="zh-CN" dirty="0" err="1" smtClean="0"/>
              <a:t>aγ</a:t>
            </a:r>
            <a:r>
              <a:rPr lang="en-US" altLang="zh-CN" dirty="0" smtClean="0"/>
              <a:t>)r</a:t>
            </a:r>
            <a:r>
              <a:rPr lang="en-US" altLang="zh-CN" baseline="30000" dirty="0" smtClean="0"/>
              <a:t>-1</a:t>
            </a:r>
            <a:r>
              <a:rPr lang="en-US" altLang="zh-CN" dirty="0" smtClean="0"/>
              <a:t> mod (n-1)</a:t>
            </a:r>
          </a:p>
          <a:p>
            <a:pPr lvl="1"/>
            <a:r>
              <a:rPr lang="zh-CN" altLang="en-US" dirty="0" smtClean="0"/>
              <a:t>有</a:t>
            </a:r>
            <a:r>
              <a:rPr lang="en-US" altLang="zh-CN" dirty="0" smtClean="0"/>
              <a:t>r</a:t>
            </a:r>
            <a:r>
              <a:rPr lang="el-GR" altLang="zh-CN" dirty="0" smtClean="0"/>
              <a:t>δ</a:t>
            </a:r>
            <a:r>
              <a:rPr lang="en-US" altLang="zh-CN" dirty="0" smtClean="0"/>
              <a:t>+</a:t>
            </a:r>
            <a:r>
              <a:rPr lang="en-US" altLang="zh-CN" dirty="0" err="1" smtClean="0"/>
              <a:t>aγ</a:t>
            </a:r>
            <a:r>
              <a:rPr lang="en-US" altLang="zh-CN" dirty="0" smtClean="0"/>
              <a:t>=x mod (n-1)</a:t>
            </a:r>
          </a:p>
          <a:p>
            <a:pPr lvl="1"/>
            <a:r>
              <a:rPr lang="zh-CN" altLang="en-US" dirty="0" smtClean="0"/>
              <a:t>即有</a:t>
            </a:r>
            <a:r>
              <a:rPr lang="en-US" altLang="zh-CN" dirty="0" smtClean="0"/>
              <a:t>r</a:t>
            </a:r>
            <a:r>
              <a:rPr lang="el-GR" altLang="zh-CN" dirty="0" smtClean="0"/>
              <a:t>δ</a:t>
            </a:r>
            <a:r>
              <a:rPr lang="en-US" altLang="zh-CN" dirty="0" smtClean="0"/>
              <a:t>+</a:t>
            </a:r>
            <a:r>
              <a:rPr lang="en-US" altLang="zh-CN" dirty="0" err="1" smtClean="0"/>
              <a:t>aγ</a:t>
            </a:r>
            <a:r>
              <a:rPr lang="en-US" altLang="zh-CN" dirty="0" smtClean="0"/>
              <a:t>=k(n-1)+x </a:t>
            </a:r>
          </a:p>
          <a:p>
            <a:pPr lvl="1"/>
            <a:r>
              <a:rPr lang="zh-CN" altLang="en-US" dirty="0" smtClean="0"/>
              <a:t>因而</a:t>
            </a:r>
            <a:r>
              <a:rPr lang="en-US" altLang="zh-CN" dirty="0" err="1" smtClean="0"/>
              <a:t>b</a:t>
            </a:r>
            <a:r>
              <a:rPr lang="en-US" altLang="zh-CN" baseline="30000" dirty="0" err="1" smtClean="0"/>
              <a:t>γ</a:t>
            </a:r>
            <a:r>
              <a:rPr lang="en-US" altLang="zh-CN" dirty="0" err="1" smtClean="0"/>
              <a:t>γ</a:t>
            </a:r>
            <a:r>
              <a:rPr lang="en-US" altLang="zh-CN" baseline="30000" dirty="0" err="1" smtClean="0"/>
              <a:t>δ</a:t>
            </a:r>
            <a:r>
              <a:rPr lang="en-US" altLang="zh-CN" dirty="0" smtClean="0"/>
              <a:t>=</a:t>
            </a:r>
            <a:r>
              <a:rPr lang="en-US" altLang="zh-CN" dirty="0" err="1" smtClean="0"/>
              <a:t>g</a:t>
            </a:r>
            <a:r>
              <a:rPr lang="en-US" altLang="zh-CN" baseline="30000" dirty="0" err="1" smtClean="0"/>
              <a:t>aγ</a:t>
            </a:r>
            <a:r>
              <a:rPr lang="en-US" altLang="zh-CN" dirty="0" err="1" smtClean="0"/>
              <a:t>g</a:t>
            </a:r>
            <a:r>
              <a:rPr lang="en-US" altLang="zh-CN" baseline="30000" dirty="0" err="1" smtClean="0"/>
              <a:t>rδ</a:t>
            </a:r>
            <a:r>
              <a:rPr lang="en-US" altLang="zh-CN" dirty="0" smtClean="0"/>
              <a:t>=</a:t>
            </a:r>
            <a:r>
              <a:rPr lang="en-US" altLang="zh-CN" dirty="0" err="1" smtClean="0"/>
              <a:t>g</a:t>
            </a:r>
            <a:r>
              <a:rPr lang="en-US" altLang="zh-CN" baseline="30000" dirty="0" err="1" smtClean="0"/>
              <a:t>aγ+rδ</a:t>
            </a:r>
            <a:r>
              <a:rPr lang="en-US" altLang="zh-CN" dirty="0" smtClean="0"/>
              <a:t>=</a:t>
            </a:r>
            <a:r>
              <a:rPr lang="en-US" altLang="zh-CN" dirty="0" err="1" smtClean="0"/>
              <a:t>g</a:t>
            </a:r>
            <a:r>
              <a:rPr lang="en-US" altLang="zh-CN" baseline="30000" dirty="0" err="1" smtClean="0"/>
              <a:t>k</a:t>
            </a:r>
            <a:r>
              <a:rPr lang="en-US" altLang="zh-CN" baseline="30000" dirty="0" smtClean="0"/>
              <a:t>(n-1)+x</a:t>
            </a:r>
            <a:r>
              <a:rPr lang="en-US" altLang="zh-CN" dirty="0" smtClean="0"/>
              <a:t>=</a:t>
            </a:r>
            <a:r>
              <a:rPr lang="en-US" altLang="zh-CN" dirty="0" err="1" smtClean="0"/>
              <a:t>g</a:t>
            </a:r>
            <a:r>
              <a:rPr lang="en-US" altLang="zh-CN" baseline="30000" dirty="0" err="1" smtClean="0"/>
              <a:t>x</a:t>
            </a:r>
            <a:r>
              <a:rPr lang="en-US" altLang="zh-CN" dirty="0" smtClean="0"/>
              <a:t> (mod n)</a:t>
            </a:r>
          </a:p>
        </p:txBody>
      </p:sp>
    </p:spTree>
    <p:extLst>
      <p:ext uri="{BB962C8B-B14F-4D97-AF65-F5344CB8AC3E}">
        <p14:creationId xmlns:p14="http://schemas.microsoft.com/office/powerpoint/2010/main" val="47964007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EIGamal</a:t>
            </a:r>
            <a:r>
              <a:rPr lang="zh-CN" altLang="en-US" smtClean="0"/>
              <a:t>签名方案举例</a:t>
            </a:r>
            <a:endParaRPr lang="zh-CN" altLang="en-US"/>
          </a:p>
        </p:txBody>
      </p:sp>
      <p:sp>
        <p:nvSpPr>
          <p:cNvPr id="3" name="内容占位符 2"/>
          <p:cNvSpPr>
            <a:spLocks noGrp="1"/>
          </p:cNvSpPr>
          <p:nvPr>
            <p:ph idx="1"/>
          </p:nvPr>
        </p:nvSpPr>
        <p:spPr/>
        <p:txBody>
          <a:bodyPr>
            <a:normAutofit lnSpcReduction="10000"/>
          </a:bodyPr>
          <a:lstStyle/>
          <a:p>
            <a:r>
              <a:rPr lang="en-US" altLang="zh-CN" sz="2800" dirty="0" smtClean="0"/>
              <a:t>Alice</a:t>
            </a:r>
            <a:r>
              <a:rPr lang="zh-CN" altLang="en-US" sz="2800" dirty="0" smtClean="0"/>
              <a:t>采用</a:t>
            </a:r>
            <a:r>
              <a:rPr lang="en-US" altLang="zh-CN" sz="2800" dirty="0" err="1" smtClean="0"/>
              <a:t>ElGamal</a:t>
            </a:r>
            <a:r>
              <a:rPr lang="zh-CN" altLang="en-US" sz="2800" dirty="0" smtClean="0"/>
              <a:t>签名方案对消息</a:t>
            </a:r>
            <a:r>
              <a:rPr lang="en-US" altLang="zh-CN" sz="2800" dirty="0" smtClean="0"/>
              <a:t>x=100</a:t>
            </a:r>
            <a:r>
              <a:rPr lang="zh-CN" altLang="en-US" sz="2800" dirty="0" smtClean="0"/>
              <a:t>签名。</a:t>
            </a:r>
            <a:r>
              <a:rPr lang="en-US" altLang="zh-CN" sz="2800" dirty="0" smtClean="0"/>
              <a:t>Alice</a:t>
            </a:r>
            <a:r>
              <a:rPr lang="zh-CN" altLang="en-US" sz="2800" dirty="0" smtClean="0"/>
              <a:t>的密钥为</a:t>
            </a:r>
            <a:r>
              <a:rPr lang="en-US" altLang="zh-CN" sz="2800" dirty="0" smtClean="0"/>
              <a:t>(</a:t>
            </a:r>
            <a:r>
              <a:rPr lang="en-US" altLang="zh-CN" sz="2800" dirty="0" err="1" smtClean="0"/>
              <a:t>n,g,a,b</a:t>
            </a:r>
            <a:r>
              <a:rPr lang="en-US" altLang="zh-CN" sz="2800" dirty="0" smtClean="0"/>
              <a:t>)</a:t>
            </a:r>
            <a:r>
              <a:rPr lang="zh-CN" altLang="en-US" sz="2800" dirty="0" smtClean="0"/>
              <a:t>，其中</a:t>
            </a:r>
            <a:r>
              <a:rPr lang="en-US" altLang="zh-CN" sz="2800" dirty="0" smtClean="0"/>
              <a:t>n=467</a:t>
            </a:r>
            <a:r>
              <a:rPr lang="zh-CN" altLang="en-US" sz="2800" dirty="0" smtClean="0"/>
              <a:t>，</a:t>
            </a:r>
            <a:r>
              <a:rPr lang="en-US" altLang="zh-CN" sz="2800" dirty="0" smtClean="0"/>
              <a:t>g=2</a:t>
            </a:r>
            <a:r>
              <a:rPr lang="zh-CN" altLang="en-US" sz="2800" dirty="0" smtClean="0"/>
              <a:t>，</a:t>
            </a:r>
            <a:r>
              <a:rPr lang="en-US" altLang="zh-CN" sz="2800" dirty="0" smtClean="0"/>
              <a:t>a=127</a:t>
            </a:r>
            <a:r>
              <a:rPr lang="zh-CN" altLang="en-US" sz="2800" dirty="0" smtClean="0"/>
              <a:t>，显然有</a:t>
            </a:r>
            <a:endParaRPr lang="en-US" altLang="zh-CN" sz="2800" dirty="0" smtClean="0"/>
          </a:p>
          <a:p>
            <a:r>
              <a:rPr lang="en-US" altLang="zh-CN" sz="2800" dirty="0" smtClean="0"/>
              <a:t>b=</a:t>
            </a:r>
            <a:r>
              <a:rPr lang="en-US" altLang="zh-CN" sz="2800" dirty="0" err="1" smtClean="0"/>
              <a:t>g</a:t>
            </a:r>
            <a:r>
              <a:rPr lang="en-US" altLang="zh-CN" sz="2800" baseline="30000" dirty="0" err="1" smtClean="0"/>
              <a:t>a</a:t>
            </a:r>
            <a:r>
              <a:rPr lang="en-US" altLang="zh-CN" sz="2800" baseline="30000" dirty="0" smtClean="0"/>
              <a:t> </a:t>
            </a:r>
            <a:r>
              <a:rPr lang="en-US" altLang="zh-CN" sz="2800" dirty="0" smtClean="0"/>
              <a:t>mod n=2</a:t>
            </a:r>
            <a:r>
              <a:rPr lang="en-US" altLang="zh-CN" sz="2800" baseline="30000" dirty="0" smtClean="0"/>
              <a:t>127 </a:t>
            </a:r>
            <a:r>
              <a:rPr lang="en-US" altLang="zh-CN" sz="2800" dirty="0" smtClean="0"/>
              <a:t>mod 467 =132</a:t>
            </a:r>
          </a:p>
          <a:p>
            <a:r>
              <a:rPr lang="en-US" altLang="zh-CN" sz="2800" dirty="0" smtClean="0"/>
              <a:t>Alice</a:t>
            </a:r>
            <a:r>
              <a:rPr lang="zh-CN" altLang="en-US" sz="2800" dirty="0" smtClean="0"/>
              <a:t>选取随机数</a:t>
            </a:r>
            <a:r>
              <a:rPr lang="en-US" altLang="zh-CN" sz="2800" dirty="0" smtClean="0"/>
              <a:t>r=213(</a:t>
            </a:r>
            <a:r>
              <a:rPr lang="zh-CN" altLang="en-US" sz="2800" dirty="0" smtClean="0"/>
              <a:t>与</a:t>
            </a:r>
            <a:r>
              <a:rPr lang="en-US" altLang="zh-CN" sz="2800" dirty="0" smtClean="0"/>
              <a:t>466</a:t>
            </a:r>
            <a:r>
              <a:rPr lang="zh-CN" altLang="en-US" sz="2800" dirty="0" smtClean="0"/>
              <a:t>互质，且</a:t>
            </a:r>
            <a:r>
              <a:rPr lang="en-US" altLang="zh-CN" sz="2800" dirty="0" smtClean="0"/>
              <a:t>213</a:t>
            </a:r>
            <a:r>
              <a:rPr lang="en-US" altLang="zh-CN" sz="2800" baseline="30000" dirty="0" smtClean="0"/>
              <a:t>-1 </a:t>
            </a:r>
            <a:r>
              <a:rPr lang="en-US" altLang="zh-CN" sz="2800" dirty="0" smtClean="0"/>
              <a:t>mod 466=431)</a:t>
            </a:r>
          </a:p>
          <a:p>
            <a:r>
              <a:rPr lang="en-US" altLang="zh-CN" sz="2800" dirty="0" smtClean="0"/>
              <a:t>Alice</a:t>
            </a:r>
            <a:r>
              <a:rPr lang="zh-CN" altLang="en-US" sz="2800" dirty="0" smtClean="0"/>
              <a:t>计算</a:t>
            </a:r>
            <a:r>
              <a:rPr lang="en-US" altLang="zh-CN" sz="2800" dirty="0" smtClean="0"/>
              <a:t>γ=</a:t>
            </a:r>
            <a:r>
              <a:rPr lang="en-US" altLang="zh-CN" sz="2800" dirty="0" err="1" smtClean="0"/>
              <a:t>g</a:t>
            </a:r>
            <a:r>
              <a:rPr lang="en-US" altLang="zh-CN" sz="2800" baseline="30000" dirty="0" err="1" smtClean="0"/>
              <a:t>r</a:t>
            </a:r>
            <a:r>
              <a:rPr lang="en-US" altLang="zh-CN" sz="2800" baseline="30000" dirty="0" smtClean="0"/>
              <a:t> </a:t>
            </a:r>
            <a:r>
              <a:rPr lang="en-US" altLang="zh-CN" sz="2800" dirty="0" smtClean="0"/>
              <a:t>mod n</a:t>
            </a:r>
            <a:r>
              <a:rPr lang="zh-CN" altLang="en-US" sz="2800" dirty="0" smtClean="0"/>
              <a:t>，即</a:t>
            </a:r>
            <a:r>
              <a:rPr lang="en-US" altLang="zh-CN" sz="2800" dirty="0" smtClean="0"/>
              <a:t>γ=2</a:t>
            </a:r>
            <a:r>
              <a:rPr lang="en-US" altLang="zh-CN" sz="2800" baseline="30000" dirty="0" smtClean="0"/>
              <a:t>213 </a:t>
            </a:r>
            <a:r>
              <a:rPr lang="en-US" altLang="zh-CN" sz="2800" dirty="0" smtClean="0"/>
              <a:t>mod 467=29</a:t>
            </a:r>
            <a:r>
              <a:rPr lang="zh-CN" altLang="en-US" sz="2800" dirty="0" smtClean="0"/>
              <a:t>，以及</a:t>
            </a:r>
            <a:r>
              <a:rPr lang="en-US" altLang="zh-CN" sz="2800" dirty="0" smtClean="0"/>
              <a:t>δ=(x-</a:t>
            </a:r>
            <a:r>
              <a:rPr lang="en-US" altLang="zh-CN" sz="2800" dirty="0" err="1" smtClean="0"/>
              <a:t>aγ</a:t>
            </a:r>
            <a:r>
              <a:rPr lang="en-US" altLang="zh-CN" sz="2800" dirty="0" smtClean="0"/>
              <a:t>)r</a:t>
            </a:r>
            <a:r>
              <a:rPr lang="en-US" altLang="zh-CN" sz="2800" baseline="30000" dirty="0" smtClean="0"/>
              <a:t>-1</a:t>
            </a:r>
            <a:r>
              <a:rPr lang="en-US" altLang="zh-CN" sz="2800" dirty="0" smtClean="0"/>
              <a:t>mod(n-1)=(100-127*29)431 mod 466 = 51</a:t>
            </a:r>
          </a:p>
          <a:p>
            <a:r>
              <a:rPr lang="en-US" altLang="zh-CN" sz="2800" dirty="0" smtClean="0"/>
              <a:t>(29,51)</a:t>
            </a:r>
            <a:r>
              <a:rPr lang="zh-CN" altLang="en-US" sz="2800" dirty="0" smtClean="0"/>
              <a:t>即为</a:t>
            </a:r>
            <a:r>
              <a:rPr lang="en-US" altLang="zh-CN" sz="2800" dirty="0" smtClean="0"/>
              <a:t>Alice</a:t>
            </a:r>
            <a:r>
              <a:rPr lang="zh-CN" altLang="en-US" sz="2800" dirty="0" smtClean="0"/>
              <a:t>对消息</a:t>
            </a:r>
            <a:r>
              <a:rPr lang="en-US" altLang="zh-CN" sz="2800" dirty="0" smtClean="0"/>
              <a:t>x=100</a:t>
            </a:r>
            <a:r>
              <a:rPr lang="zh-CN" altLang="en-US" sz="2800" dirty="0" smtClean="0"/>
              <a:t>的签名</a:t>
            </a:r>
            <a:endParaRPr lang="en-US" altLang="zh-CN" sz="2800" dirty="0" smtClean="0"/>
          </a:p>
          <a:p>
            <a:endParaRPr lang="zh-CN" altLang="en-US" sz="2800" dirty="0"/>
          </a:p>
        </p:txBody>
      </p:sp>
    </p:spTree>
    <p:extLst>
      <p:ext uri="{BB962C8B-B14F-4D97-AF65-F5344CB8AC3E}">
        <p14:creationId xmlns:p14="http://schemas.microsoft.com/office/powerpoint/2010/main" val="1062962842"/>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EIGamal</a:t>
            </a:r>
            <a:r>
              <a:rPr lang="zh-CN" altLang="en-US" smtClean="0"/>
              <a:t>签名方案举例</a:t>
            </a:r>
            <a:endParaRPr lang="zh-CN" altLang="en-US"/>
          </a:p>
        </p:txBody>
      </p:sp>
      <p:sp>
        <p:nvSpPr>
          <p:cNvPr id="3" name="内容占位符 2"/>
          <p:cNvSpPr>
            <a:spLocks noGrp="1"/>
          </p:cNvSpPr>
          <p:nvPr>
            <p:ph idx="1"/>
          </p:nvPr>
        </p:nvSpPr>
        <p:spPr/>
        <p:txBody>
          <a:bodyPr>
            <a:normAutofit/>
          </a:bodyPr>
          <a:lstStyle/>
          <a:p>
            <a:r>
              <a:rPr lang="zh-CN" altLang="en-US" sz="2800" smtClean="0"/>
              <a:t>欲验证此签名，即要验证</a:t>
            </a:r>
            <a:r>
              <a:rPr lang="en-US" altLang="zh-CN" sz="2800" smtClean="0"/>
              <a:t>b</a:t>
            </a:r>
            <a:r>
              <a:rPr lang="el-GR" altLang="zh-CN" sz="2800" baseline="30000" smtClean="0"/>
              <a:t>γ</a:t>
            </a:r>
            <a:r>
              <a:rPr lang="el-GR" altLang="zh-CN" sz="2800" smtClean="0"/>
              <a:t>γ</a:t>
            </a:r>
            <a:r>
              <a:rPr lang="el-GR" altLang="zh-CN" sz="2800" baseline="30000" smtClean="0"/>
              <a:t>δ</a:t>
            </a:r>
            <a:r>
              <a:rPr lang="el-GR" altLang="zh-CN" sz="2800" smtClean="0"/>
              <a:t>≡</a:t>
            </a:r>
            <a:r>
              <a:rPr lang="en-US" altLang="zh-CN" sz="2800" smtClean="0"/>
              <a:t>g</a:t>
            </a:r>
            <a:r>
              <a:rPr lang="en-US" altLang="zh-CN" sz="2800" baseline="30000" smtClean="0"/>
              <a:t>x</a:t>
            </a:r>
            <a:r>
              <a:rPr lang="en-US" altLang="zh-CN" sz="2800" smtClean="0"/>
              <a:t> (mod n)</a:t>
            </a:r>
          </a:p>
          <a:p>
            <a:r>
              <a:rPr lang="zh-CN" altLang="en-US" sz="2800" smtClean="0"/>
              <a:t>计算</a:t>
            </a:r>
            <a:r>
              <a:rPr lang="en-US" altLang="zh-CN" sz="2800" smtClean="0"/>
              <a:t>b</a:t>
            </a:r>
            <a:r>
              <a:rPr lang="el-GR" altLang="zh-CN" sz="2800" baseline="30000" smtClean="0"/>
              <a:t>γ</a:t>
            </a:r>
            <a:r>
              <a:rPr lang="el-GR" altLang="zh-CN" sz="2800" smtClean="0"/>
              <a:t>γ</a:t>
            </a:r>
            <a:r>
              <a:rPr lang="el-GR" altLang="zh-CN" sz="2800" baseline="30000" smtClean="0"/>
              <a:t>δ</a:t>
            </a:r>
            <a:r>
              <a:rPr lang="en-US" altLang="zh-CN" sz="2800" baseline="30000" smtClean="0"/>
              <a:t> </a:t>
            </a:r>
            <a:r>
              <a:rPr lang="en-US" altLang="zh-CN" sz="2800" smtClean="0"/>
              <a:t>= 132</a:t>
            </a:r>
            <a:r>
              <a:rPr lang="en-US" altLang="zh-CN" sz="2800" baseline="30000" smtClean="0"/>
              <a:t>29</a:t>
            </a:r>
            <a:r>
              <a:rPr lang="en-US" altLang="zh-CN" sz="2800" smtClean="0"/>
              <a:t>×29</a:t>
            </a:r>
            <a:r>
              <a:rPr lang="en-US" altLang="zh-CN" sz="2800" baseline="30000" smtClean="0"/>
              <a:t>51 </a:t>
            </a:r>
            <a:r>
              <a:rPr lang="en-US" altLang="zh-CN" sz="2800" smtClean="0"/>
              <a:t>mod 467=189</a:t>
            </a:r>
          </a:p>
          <a:p>
            <a:r>
              <a:rPr lang="zh-CN" altLang="en-US" sz="2800" smtClean="0"/>
              <a:t>计算</a:t>
            </a:r>
            <a:r>
              <a:rPr lang="en-US" altLang="zh-CN" sz="2800" smtClean="0"/>
              <a:t>g</a:t>
            </a:r>
            <a:r>
              <a:rPr lang="en-US" altLang="zh-CN" sz="2800" baseline="30000" smtClean="0"/>
              <a:t>x </a:t>
            </a:r>
            <a:r>
              <a:rPr lang="en-US" altLang="zh-CN" sz="2800" smtClean="0"/>
              <a:t>= 2</a:t>
            </a:r>
            <a:r>
              <a:rPr lang="en-US" altLang="zh-CN" sz="2800" baseline="30000" smtClean="0"/>
              <a:t>100</a:t>
            </a:r>
            <a:r>
              <a:rPr lang="en-US" altLang="zh-CN" sz="2800" smtClean="0"/>
              <a:t> mod 467 = 189</a:t>
            </a:r>
          </a:p>
          <a:p>
            <a:r>
              <a:rPr lang="zh-CN" altLang="en-US" sz="2800" smtClean="0"/>
              <a:t>经验证该签名有效</a:t>
            </a:r>
            <a:endParaRPr lang="zh-CN" altLang="en-US" sz="2800"/>
          </a:p>
        </p:txBody>
      </p:sp>
    </p:spTree>
    <p:extLst>
      <p:ext uri="{BB962C8B-B14F-4D97-AF65-F5344CB8AC3E}">
        <p14:creationId xmlns:p14="http://schemas.microsoft.com/office/powerpoint/2010/main" val="334184418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数字签名标准</a:t>
            </a:r>
            <a:endParaRPr lang="zh-CN" altLang="en-US"/>
          </a:p>
        </p:txBody>
      </p:sp>
      <p:sp>
        <p:nvSpPr>
          <p:cNvPr id="3" name="内容占位符 2"/>
          <p:cNvSpPr>
            <a:spLocks noGrp="1"/>
          </p:cNvSpPr>
          <p:nvPr>
            <p:ph idx="1"/>
          </p:nvPr>
        </p:nvSpPr>
        <p:spPr/>
        <p:txBody>
          <a:bodyPr>
            <a:normAutofit lnSpcReduction="10000"/>
          </a:bodyPr>
          <a:lstStyle/>
          <a:p>
            <a:pPr marL="514350" indent="-457200">
              <a:lnSpc>
                <a:spcPct val="90000"/>
              </a:lnSpc>
            </a:pPr>
            <a:r>
              <a:rPr lang="zh-CN" altLang="en-US" dirty="0" smtClean="0">
                <a:solidFill>
                  <a:srgbClr val="000099"/>
                </a:solidFill>
                <a:latin typeface="楷体_GB2312" pitchFamily="49" charset="-122"/>
              </a:rPr>
              <a:t>数字签名算法</a:t>
            </a:r>
            <a:r>
              <a:rPr lang="en-US" altLang="zh-CN" dirty="0" smtClean="0">
                <a:solidFill>
                  <a:srgbClr val="000099"/>
                </a:solidFill>
                <a:latin typeface="楷体_GB2312" pitchFamily="49" charset="-122"/>
              </a:rPr>
              <a:t>DSA(Digital Signature </a:t>
            </a:r>
            <a:r>
              <a:rPr lang="en-US" altLang="zh-CN" dirty="0" err="1" smtClean="0">
                <a:solidFill>
                  <a:srgbClr val="000099"/>
                </a:solidFill>
                <a:latin typeface="楷体_GB2312" pitchFamily="49" charset="-122"/>
              </a:rPr>
              <a:t>Algrithm</a:t>
            </a:r>
            <a:r>
              <a:rPr lang="en-US" altLang="zh-CN" dirty="0" smtClean="0">
                <a:solidFill>
                  <a:srgbClr val="000099"/>
                </a:solidFill>
                <a:latin typeface="楷体_GB2312" pitchFamily="49" charset="-122"/>
              </a:rPr>
              <a:t>)</a:t>
            </a:r>
          </a:p>
          <a:p>
            <a:pPr marL="895350" lvl="1" indent="-381000">
              <a:lnSpc>
                <a:spcPct val="90000"/>
              </a:lnSpc>
            </a:pPr>
            <a:r>
              <a:rPr lang="en-US" altLang="zh-CN" dirty="0" smtClean="0">
                <a:solidFill>
                  <a:srgbClr val="A50021"/>
                </a:solidFill>
                <a:latin typeface="楷体_GB2312" pitchFamily="49" charset="-122"/>
              </a:rPr>
              <a:t>1991</a:t>
            </a:r>
            <a:r>
              <a:rPr lang="zh-CN" altLang="en-US" dirty="0" smtClean="0">
                <a:solidFill>
                  <a:srgbClr val="A50021"/>
                </a:solidFill>
                <a:latin typeface="楷体_GB2312" pitchFamily="49" charset="-122"/>
              </a:rPr>
              <a:t>年，</a:t>
            </a:r>
            <a:r>
              <a:rPr lang="en-US" altLang="zh-CN" dirty="0" smtClean="0">
                <a:solidFill>
                  <a:srgbClr val="A50021"/>
                </a:solidFill>
                <a:latin typeface="楷体_GB2312" pitchFamily="49" charset="-122"/>
              </a:rPr>
              <a:t>NIST</a:t>
            </a:r>
            <a:r>
              <a:rPr lang="zh-CN" altLang="en-US" dirty="0" smtClean="0">
                <a:solidFill>
                  <a:srgbClr val="A50021"/>
                </a:solidFill>
                <a:latin typeface="楷体_GB2312" pitchFamily="49" charset="-122"/>
              </a:rPr>
              <a:t>提出了数字签名算法</a:t>
            </a:r>
            <a:r>
              <a:rPr lang="en-US" altLang="zh-CN" dirty="0" smtClean="0">
                <a:solidFill>
                  <a:srgbClr val="A50021"/>
                </a:solidFill>
                <a:latin typeface="楷体_GB2312" pitchFamily="49" charset="-122"/>
              </a:rPr>
              <a:t>(DSA)</a:t>
            </a:r>
            <a:r>
              <a:rPr lang="zh-CN" altLang="en-US" dirty="0" smtClean="0">
                <a:solidFill>
                  <a:srgbClr val="A50021"/>
                </a:solidFill>
                <a:latin typeface="楷体_GB2312" pitchFamily="49" charset="-122"/>
              </a:rPr>
              <a:t>，用于美国的数字签名标准</a:t>
            </a:r>
            <a:r>
              <a:rPr lang="en-US" altLang="zh-CN" dirty="0" smtClean="0">
                <a:solidFill>
                  <a:srgbClr val="A50021"/>
                </a:solidFill>
                <a:latin typeface="楷体_GB2312" pitchFamily="49" charset="-122"/>
              </a:rPr>
              <a:t>(DSS)</a:t>
            </a:r>
            <a:r>
              <a:rPr lang="zh-CN" altLang="en-US" dirty="0" smtClean="0">
                <a:solidFill>
                  <a:srgbClr val="A50021"/>
                </a:solidFill>
                <a:latin typeface="楷体_GB2312" pitchFamily="49" charset="-122"/>
              </a:rPr>
              <a:t>中。</a:t>
            </a:r>
            <a:r>
              <a:rPr lang="en-US" altLang="zh-CN" dirty="0" smtClean="0">
                <a:solidFill>
                  <a:srgbClr val="A50021"/>
                </a:solidFill>
                <a:latin typeface="楷体_GB2312" pitchFamily="49" charset="-122"/>
              </a:rPr>
              <a:t>1994</a:t>
            </a:r>
            <a:r>
              <a:rPr lang="zh-CN" altLang="en-US" dirty="0" smtClean="0">
                <a:solidFill>
                  <a:srgbClr val="A50021"/>
                </a:solidFill>
                <a:latin typeface="楷体_GB2312" pitchFamily="49" charset="-122"/>
              </a:rPr>
              <a:t>年</a:t>
            </a:r>
            <a:r>
              <a:rPr lang="en-US" altLang="zh-CN" dirty="0" smtClean="0">
                <a:solidFill>
                  <a:srgbClr val="A50021"/>
                </a:solidFill>
                <a:latin typeface="楷体_GB2312" pitchFamily="49" charset="-122"/>
              </a:rPr>
              <a:t>12</a:t>
            </a:r>
            <a:r>
              <a:rPr lang="zh-CN" altLang="en-US" dirty="0" smtClean="0">
                <a:solidFill>
                  <a:srgbClr val="A50021"/>
                </a:solidFill>
                <a:latin typeface="楷体_GB2312" pitchFamily="49" charset="-122"/>
              </a:rPr>
              <a:t>月</a:t>
            </a:r>
            <a:r>
              <a:rPr lang="en-US" altLang="zh-CN" dirty="0" smtClean="0">
                <a:solidFill>
                  <a:srgbClr val="A50021"/>
                </a:solidFill>
                <a:latin typeface="楷体_GB2312" pitchFamily="49" charset="-122"/>
              </a:rPr>
              <a:t>1</a:t>
            </a:r>
            <a:r>
              <a:rPr lang="zh-CN" altLang="en-US" dirty="0" smtClean="0">
                <a:solidFill>
                  <a:srgbClr val="A50021"/>
                </a:solidFill>
                <a:latin typeface="楷体_GB2312" pitchFamily="49" charset="-122"/>
              </a:rPr>
              <a:t>日采纳为标准</a:t>
            </a:r>
            <a:r>
              <a:rPr lang="en-US" altLang="zh-CN" dirty="0" smtClean="0">
                <a:solidFill>
                  <a:srgbClr val="A50021"/>
                </a:solidFill>
                <a:latin typeface="楷体_GB2312" pitchFamily="49" charset="-122"/>
              </a:rPr>
              <a:t>DSS</a:t>
            </a:r>
            <a:r>
              <a:rPr lang="zh-CN" altLang="en-US" dirty="0" smtClean="0">
                <a:solidFill>
                  <a:srgbClr val="A50021"/>
                </a:solidFill>
                <a:latin typeface="楷体_GB2312" pitchFamily="49" charset="-122"/>
              </a:rPr>
              <a:t>。</a:t>
            </a:r>
          </a:p>
          <a:p>
            <a:pPr marL="895350" lvl="1" indent="-381000">
              <a:lnSpc>
                <a:spcPct val="90000"/>
              </a:lnSpc>
            </a:pPr>
            <a:r>
              <a:rPr lang="en-US" altLang="zh-CN" dirty="0" smtClean="0">
                <a:solidFill>
                  <a:srgbClr val="A50021"/>
                </a:solidFill>
                <a:latin typeface="楷体_GB2312" pitchFamily="49" charset="-122"/>
              </a:rPr>
              <a:t>DSA</a:t>
            </a:r>
            <a:r>
              <a:rPr lang="zh-CN" altLang="en-US" dirty="0" smtClean="0">
                <a:solidFill>
                  <a:srgbClr val="A50021"/>
                </a:solidFill>
                <a:latin typeface="楷体_GB2312" pitchFamily="49" charset="-122"/>
              </a:rPr>
              <a:t>的签名比验证快得多</a:t>
            </a:r>
          </a:p>
          <a:p>
            <a:pPr marL="895350" lvl="1" indent="-381000">
              <a:lnSpc>
                <a:spcPct val="90000"/>
              </a:lnSpc>
            </a:pPr>
            <a:r>
              <a:rPr lang="en-US" altLang="zh-CN" dirty="0" smtClean="0">
                <a:solidFill>
                  <a:srgbClr val="A50021"/>
                </a:solidFill>
                <a:latin typeface="楷体_GB2312" pitchFamily="49" charset="-122"/>
              </a:rPr>
              <a:t>DSS</a:t>
            </a:r>
            <a:r>
              <a:rPr lang="zh-CN" altLang="en-US" dirty="0" smtClean="0">
                <a:solidFill>
                  <a:srgbClr val="A50021"/>
                </a:solidFill>
                <a:latin typeface="楷体_GB2312" pitchFamily="49" charset="-122"/>
              </a:rPr>
              <a:t>不能用于加密或者密钥分配，专用于数字签名，比</a:t>
            </a:r>
            <a:r>
              <a:rPr lang="en-US" altLang="zh-CN" dirty="0" smtClean="0">
                <a:solidFill>
                  <a:srgbClr val="A50021"/>
                </a:solidFill>
                <a:latin typeface="楷体_GB2312" pitchFamily="49" charset="-122"/>
              </a:rPr>
              <a:t>RSA</a:t>
            </a:r>
            <a:r>
              <a:rPr lang="zh-CN" altLang="en-US" dirty="0" smtClean="0">
                <a:solidFill>
                  <a:srgbClr val="A50021"/>
                </a:solidFill>
                <a:latin typeface="楷体_GB2312" pitchFamily="49" charset="-122"/>
              </a:rPr>
              <a:t>慢（验证签名慢</a:t>
            </a:r>
            <a:r>
              <a:rPr lang="en-US" altLang="zh-CN" dirty="0" smtClean="0">
                <a:solidFill>
                  <a:srgbClr val="A50021"/>
                </a:solidFill>
                <a:latin typeface="楷体_GB2312" pitchFamily="49" charset="-122"/>
              </a:rPr>
              <a:t>10</a:t>
            </a:r>
            <a:r>
              <a:rPr lang="zh-CN" altLang="en-US" dirty="0" smtClean="0">
                <a:solidFill>
                  <a:srgbClr val="A50021"/>
                </a:solidFill>
                <a:latin typeface="楷体_GB2312" pitchFamily="49" charset="-122"/>
              </a:rPr>
              <a:t>到</a:t>
            </a:r>
            <a:r>
              <a:rPr lang="en-US" altLang="zh-CN" dirty="0" smtClean="0">
                <a:solidFill>
                  <a:srgbClr val="A50021"/>
                </a:solidFill>
                <a:latin typeface="楷体_GB2312" pitchFamily="49" charset="-122"/>
              </a:rPr>
              <a:t>40</a:t>
            </a:r>
            <a:r>
              <a:rPr lang="zh-CN" altLang="en-US" dirty="0" smtClean="0">
                <a:solidFill>
                  <a:srgbClr val="A50021"/>
                </a:solidFill>
                <a:latin typeface="楷体_GB2312" pitchFamily="49" charset="-122"/>
              </a:rPr>
              <a:t>倍</a:t>
            </a:r>
            <a:r>
              <a:rPr lang="en-US" altLang="zh-CN" dirty="0" smtClean="0">
                <a:solidFill>
                  <a:srgbClr val="A50021"/>
                </a:solidFill>
                <a:latin typeface="楷体_GB2312" pitchFamily="49" charset="-122"/>
              </a:rPr>
              <a:t>)</a:t>
            </a:r>
            <a:endParaRPr lang="zh-CN" altLang="en-US" dirty="0" smtClean="0">
              <a:solidFill>
                <a:srgbClr val="A50021"/>
              </a:solidFill>
              <a:latin typeface="楷体_GB2312" pitchFamily="49" charset="-122"/>
            </a:endParaRPr>
          </a:p>
          <a:p>
            <a:pPr marL="895350" lvl="1" indent="-381000">
              <a:lnSpc>
                <a:spcPct val="90000"/>
              </a:lnSpc>
            </a:pPr>
            <a:r>
              <a:rPr lang="en-US" altLang="zh-CN" dirty="0" smtClean="0">
                <a:solidFill>
                  <a:srgbClr val="A50021"/>
                </a:solidFill>
                <a:latin typeface="楷体_GB2312" pitchFamily="49" charset="-122"/>
              </a:rPr>
              <a:t>DSA</a:t>
            </a:r>
            <a:r>
              <a:rPr lang="zh-CN" altLang="en-US" dirty="0" smtClean="0">
                <a:solidFill>
                  <a:srgbClr val="A50021"/>
                </a:solidFill>
                <a:latin typeface="楷体_GB2312" pitchFamily="49" charset="-122"/>
              </a:rPr>
              <a:t>和</a:t>
            </a:r>
            <a:r>
              <a:rPr lang="en-US" altLang="zh-CN" dirty="0" err="1" smtClean="0">
                <a:solidFill>
                  <a:srgbClr val="A50021"/>
                </a:solidFill>
                <a:latin typeface="楷体_GB2312" pitchFamily="49" charset="-122"/>
              </a:rPr>
              <a:t>ElGamal</a:t>
            </a:r>
            <a:r>
              <a:rPr lang="zh-CN" altLang="en-US" dirty="0" smtClean="0">
                <a:solidFill>
                  <a:srgbClr val="A50021"/>
                </a:solidFill>
                <a:latin typeface="楷体_GB2312" pitchFamily="49" charset="-122"/>
              </a:rPr>
              <a:t>签名方案基本一样，区别在于不直接对消息进行签名，而是先对消息做摘要运算，再对摘要结果进行签名</a:t>
            </a:r>
          </a:p>
          <a:p>
            <a:endParaRPr lang="zh-CN" altLang="en-US" dirty="0"/>
          </a:p>
        </p:txBody>
      </p:sp>
    </p:spTree>
    <p:extLst>
      <p:ext uri="{BB962C8B-B14F-4D97-AF65-F5344CB8AC3E}">
        <p14:creationId xmlns:p14="http://schemas.microsoft.com/office/powerpoint/2010/main" val="33830138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pPr eaLnBrk="1" hangingPunct="1"/>
            <a:r>
              <a:rPr lang="en-US" altLang="zh-CN" smtClean="0"/>
              <a:t>LFSR</a:t>
            </a:r>
            <a:r>
              <a:rPr lang="zh-CN" altLang="en-US" smtClean="0"/>
              <a:t>工作过程</a:t>
            </a:r>
          </a:p>
        </p:txBody>
      </p:sp>
      <p:sp>
        <p:nvSpPr>
          <p:cNvPr id="115715" name="内容占位符 2"/>
          <p:cNvSpPr>
            <a:spLocks noGrp="1"/>
          </p:cNvSpPr>
          <p:nvPr>
            <p:ph idx="1"/>
          </p:nvPr>
        </p:nvSpPr>
        <p:spPr/>
        <p:txBody>
          <a:bodyPr/>
          <a:lstStyle/>
          <a:p>
            <a:pPr eaLnBrk="1" hangingPunct="1"/>
            <a:r>
              <a:rPr lang="en-US" altLang="zh-CN" smtClean="0"/>
              <a:t>k</a:t>
            </a:r>
            <a:r>
              <a:rPr lang="en-US" altLang="zh-CN" baseline="-25000" smtClean="0"/>
              <a:t>1</a:t>
            </a:r>
            <a:r>
              <a:rPr lang="zh-CN" altLang="en-US" smtClean="0"/>
              <a:t>抽出作为下一个密钥流比特</a:t>
            </a:r>
            <a:endParaRPr lang="en-US" altLang="zh-CN" smtClean="0"/>
          </a:p>
          <a:p>
            <a:pPr eaLnBrk="1" hangingPunct="1"/>
            <a:r>
              <a:rPr lang="en-US" altLang="zh-CN" smtClean="0"/>
              <a:t>k</a:t>
            </a:r>
            <a:r>
              <a:rPr lang="en-US" altLang="zh-CN" baseline="-25000" smtClean="0"/>
              <a:t>2</a:t>
            </a:r>
            <a:r>
              <a:rPr lang="en-US" altLang="zh-CN" smtClean="0"/>
              <a:t>,k</a:t>
            </a:r>
            <a:r>
              <a:rPr lang="en-US" altLang="zh-CN" baseline="-25000" smtClean="0"/>
              <a:t>3</a:t>
            </a:r>
            <a:r>
              <a:rPr lang="en-US" altLang="zh-CN" smtClean="0"/>
              <a:t>,...,k</a:t>
            </a:r>
            <a:r>
              <a:rPr lang="en-US" altLang="zh-CN" baseline="-25000" smtClean="0"/>
              <a:t>m</a:t>
            </a:r>
            <a:r>
              <a:rPr lang="zh-CN" altLang="en-US" smtClean="0"/>
              <a:t>分别左移一位</a:t>
            </a:r>
            <a:endParaRPr lang="en-US" altLang="zh-CN" smtClean="0"/>
          </a:p>
          <a:p>
            <a:pPr eaLnBrk="1" hangingPunct="1"/>
            <a:r>
              <a:rPr lang="zh-CN" altLang="en-US" smtClean="0"/>
              <a:t>新的</a:t>
            </a:r>
            <a:r>
              <a:rPr lang="en-US" altLang="zh-CN" smtClean="0"/>
              <a:t>k</a:t>
            </a:r>
            <a:r>
              <a:rPr lang="en-US" altLang="zh-CN" baseline="-25000" smtClean="0"/>
              <a:t>m</a:t>
            </a:r>
            <a:r>
              <a:rPr lang="zh-CN" altLang="en-US" smtClean="0"/>
              <a:t>值由线性反馈给出如下：</a:t>
            </a:r>
            <a:endParaRPr lang="en-US" altLang="zh-CN" smtClean="0"/>
          </a:p>
          <a:p>
            <a:pPr eaLnBrk="1" hangingPunct="1"/>
            <a:endParaRPr lang="en-US" altLang="zh-CN" smtClean="0"/>
          </a:p>
          <a:p>
            <a:pPr eaLnBrk="1" hangingPunct="1">
              <a:buFont typeface="Wingdings 2" pitchFamily="18" charset="2"/>
              <a:buNone/>
            </a:pPr>
            <a:endParaRPr lang="en-US" altLang="zh-CN" smtClean="0"/>
          </a:p>
          <a:p>
            <a:pPr eaLnBrk="1" hangingPunct="1">
              <a:buFont typeface="Wingdings 2" pitchFamily="18" charset="2"/>
              <a:buNone/>
            </a:pPr>
            <a:r>
              <a:rPr lang="zh-CN" altLang="en-US" smtClean="0"/>
              <a:t>其中</a:t>
            </a:r>
            <a:r>
              <a:rPr lang="en-US" altLang="zh-CN" smtClean="0"/>
              <a:t>c</a:t>
            </a:r>
            <a:r>
              <a:rPr lang="en-US" altLang="zh-CN" baseline="-25000" smtClean="0"/>
              <a:t>0</a:t>
            </a:r>
            <a:r>
              <a:rPr lang="en-US" altLang="zh-CN" smtClean="0"/>
              <a:t>,c</a:t>
            </a:r>
            <a:r>
              <a:rPr lang="en-US" altLang="zh-CN" baseline="-25000" smtClean="0"/>
              <a:t>1</a:t>
            </a:r>
            <a:r>
              <a:rPr lang="en-US" altLang="zh-CN" smtClean="0"/>
              <a:t>,...,c</a:t>
            </a:r>
            <a:r>
              <a:rPr lang="en-US" altLang="zh-CN" baseline="-25000" smtClean="0"/>
              <a:t>m-1</a:t>
            </a:r>
            <a:r>
              <a:rPr lang="zh-CN" altLang="en-US" smtClean="0"/>
              <a:t>∈</a:t>
            </a:r>
            <a:r>
              <a:rPr lang="en-US" altLang="zh-CN" smtClean="0"/>
              <a:t>Z</a:t>
            </a:r>
            <a:r>
              <a:rPr lang="en-US" altLang="zh-CN" baseline="-25000" smtClean="0"/>
              <a:t>2</a:t>
            </a:r>
          </a:p>
          <a:p>
            <a:pPr eaLnBrk="1" hangingPunct="1"/>
            <a:endParaRPr lang="zh-CN" altLang="en-US" smtClean="0"/>
          </a:p>
        </p:txBody>
      </p:sp>
      <p:graphicFrame>
        <p:nvGraphicFramePr>
          <p:cNvPr id="115716" name="对象 3"/>
          <p:cNvGraphicFramePr>
            <a:graphicFrameLocks noChangeAspect="1"/>
          </p:cNvGraphicFramePr>
          <p:nvPr/>
        </p:nvGraphicFramePr>
        <p:xfrm>
          <a:off x="3414713" y="3284538"/>
          <a:ext cx="1565275" cy="1223962"/>
        </p:xfrm>
        <a:graphic>
          <a:graphicData uri="http://schemas.openxmlformats.org/presentationml/2006/ole">
            <mc:AlternateContent xmlns:mc="http://schemas.openxmlformats.org/markup-compatibility/2006">
              <mc:Choice xmlns:v="urn:schemas-microsoft-com:vml" Requires="v">
                <p:oleObj spid="_x0000_s9238" name="Equation" r:id="rId3" imgW="583947" imgH="457002" progId="Equation.DSMT4">
                  <p:embed/>
                </p:oleObj>
              </mc:Choice>
              <mc:Fallback>
                <p:oleObj name="Equation" r:id="rId3" imgW="583947" imgH="45700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713" y="3284538"/>
                        <a:ext cx="1565275"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722494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t>公开密钥算法</a:t>
            </a:r>
          </a:p>
        </p:txBody>
      </p:sp>
      <p:sp>
        <p:nvSpPr>
          <p:cNvPr id="53251" name="Rectangle 3"/>
          <p:cNvSpPr>
            <a:spLocks noGrp="1" noChangeArrowheads="1"/>
          </p:cNvSpPr>
          <p:nvPr>
            <p:ph type="body" idx="1"/>
          </p:nvPr>
        </p:nvSpPr>
        <p:spPr>
          <a:xfrm>
            <a:off x="533400" y="1676400"/>
            <a:ext cx="7848600" cy="3810000"/>
          </a:xfrm>
        </p:spPr>
        <p:txBody>
          <a:bodyPr/>
          <a:lstStyle/>
          <a:p>
            <a:pPr marL="533400" indent="-533400" eaLnBrk="1" hangingPunct="1"/>
            <a:r>
              <a:rPr lang="zh-CN" altLang="en-US" smtClean="0">
                <a:latin typeface="楷体_GB2312" pitchFamily="49" charset="-122"/>
              </a:rPr>
              <a:t>其它公开密钥算法</a:t>
            </a:r>
          </a:p>
          <a:p>
            <a:pPr marL="914400" lvl="1" indent="-457200" eaLnBrk="1" hangingPunct="1"/>
            <a:r>
              <a:rPr lang="zh-CN" altLang="en-US" smtClean="0">
                <a:solidFill>
                  <a:srgbClr val="000099"/>
                </a:solidFill>
                <a:latin typeface="楷体_GB2312" pitchFamily="49" charset="-122"/>
              </a:rPr>
              <a:t>椭圆曲线密码</a:t>
            </a:r>
            <a:r>
              <a:rPr lang="en-US" altLang="zh-CN" smtClean="0">
                <a:solidFill>
                  <a:srgbClr val="000099"/>
                </a:solidFill>
                <a:latin typeface="楷体_GB2312" pitchFamily="49" charset="-122"/>
              </a:rPr>
              <a:t>ECC</a:t>
            </a:r>
          </a:p>
          <a:p>
            <a:pPr marL="1295400" lvl="2" indent="-381000" eaLnBrk="1" hangingPunct="1"/>
            <a:r>
              <a:rPr lang="en-US" altLang="zh-CN" smtClean="0">
                <a:solidFill>
                  <a:srgbClr val="A50021"/>
                </a:solidFill>
                <a:latin typeface="楷体_GB2312" pitchFamily="49" charset="-122"/>
              </a:rPr>
              <a:t>Koblitz</a:t>
            </a:r>
            <a:r>
              <a:rPr lang="zh-CN" altLang="en-US" smtClean="0">
                <a:solidFill>
                  <a:srgbClr val="A50021"/>
                </a:solidFill>
                <a:latin typeface="楷体_GB2312" pitchFamily="49" charset="-122"/>
              </a:rPr>
              <a:t>和</a:t>
            </a:r>
            <a:r>
              <a:rPr lang="en-US" altLang="zh-CN" smtClean="0">
                <a:solidFill>
                  <a:srgbClr val="A50021"/>
                </a:solidFill>
                <a:latin typeface="楷体_GB2312" pitchFamily="49" charset="-122"/>
              </a:rPr>
              <a:t>Miller</a:t>
            </a:r>
            <a:r>
              <a:rPr lang="zh-CN" altLang="en-US" smtClean="0">
                <a:solidFill>
                  <a:srgbClr val="A50021"/>
                </a:solidFill>
                <a:latin typeface="楷体_GB2312" pitchFamily="49" charset="-122"/>
              </a:rPr>
              <a:t>在</a:t>
            </a:r>
            <a:r>
              <a:rPr lang="en-US" altLang="zh-CN" smtClean="0">
                <a:solidFill>
                  <a:srgbClr val="A50021"/>
                </a:solidFill>
                <a:latin typeface="楷体_GB2312" pitchFamily="49" charset="-122"/>
              </a:rPr>
              <a:t>1985</a:t>
            </a:r>
            <a:r>
              <a:rPr lang="zh-CN" altLang="en-US" smtClean="0">
                <a:solidFill>
                  <a:srgbClr val="A50021"/>
                </a:solidFill>
                <a:latin typeface="楷体_GB2312" pitchFamily="49" charset="-122"/>
              </a:rPr>
              <a:t>年分别独立提出</a:t>
            </a:r>
          </a:p>
          <a:p>
            <a:pPr marL="1295400" lvl="2" indent="-381000" eaLnBrk="1" hangingPunct="1"/>
            <a:r>
              <a:rPr lang="zh-CN" altLang="en-US" smtClean="0">
                <a:solidFill>
                  <a:srgbClr val="A50021"/>
                </a:solidFill>
                <a:latin typeface="楷体_GB2312" pitchFamily="49" charset="-122"/>
              </a:rPr>
              <a:t>基于求解椭圆群上的离散对数的难度</a:t>
            </a:r>
          </a:p>
          <a:p>
            <a:pPr marL="1295400" lvl="2" indent="-381000" eaLnBrk="1" hangingPunct="1"/>
            <a:r>
              <a:rPr lang="zh-CN" altLang="en-US" smtClean="0">
                <a:solidFill>
                  <a:srgbClr val="A50021"/>
                </a:solidFill>
                <a:latin typeface="楷体_GB2312" pitchFamily="49" charset="-122"/>
              </a:rPr>
              <a:t>可用于加</a:t>
            </a:r>
            <a:r>
              <a:rPr lang="en-US" altLang="zh-CN" smtClean="0">
                <a:solidFill>
                  <a:srgbClr val="A50021"/>
                </a:solidFill>
                <a:latin typeface="楷体_GB2312" pitchFamily="49" charset="-122"/>
              </a:rPr>
              <a:t>/</a:t>
            </a:r>
            <a:r>
              <a:rPr lang="zh-CN" altLang="en-US" smtClean="0">
                <a:solidFill>
                  <a:srgbClr val="A50021"/>
                </a:solidFill>
                <a:latin typeface="楷体_GB2312" pitchFamily="49" charset="-122"/>
              </a:rPr>
              <a:t>解密、密钥交换、数字签名</a:t>
            </a:r>
          </a:p>
          <a:p>
            <a:pPr marL="1295400" lvl="2" indent="-381000" eaLnBrk="1" hangingPunct="1"/>
            <a:r>
              <a:rPr lang="zh-CN" altLang="en-US" smtClean="0">
                <a:solidFill>
                  <a:srgbClr val="A50021"/>
                </a:solidFill>
                <a:latin typeface="楷体_GB2312" pitchFamily="49" charset="-122"/>
              </a:rPr>
              <a:t>在相同的安全性水平上，比</a:t>
            </a:r>
            <a:r>
              <a:rPr lang="en-US" altLang="zh-CN" smtClean="0">
                <a:solidFill>
                  <a:srgbClr val="A50021"/>
                </a:solidFill>
                <a:latin typeface="楷体_GB2312" pitchFamily="49" charset="-122"/>
              </a:rPr>
              <a:t>RSA</a:t>
            </a:r>
            <a:r>
              <a:rPr lang="zh-CN" altLang="en-US" smtClean="0">
                <a:solidFill>
                  <a:srgbClr val="A50021"/>
                </a:solidFill>
                <a:latin typeface="楷体_GB2312" pitchFamily="49" charset="-122"/>
              </a:rPr>
              <a:t>密钥短，运算快</a:t>
            </a:r>
          </a:p>
          <a:p>
            <a:pPr marL="1295400" lvl="2" indent="-381000" eaLnBrk="1" hangingPunct="1"/>
            <a:r>
              <a:rPr lang="zh-CN" altLang="en-US" smtClean="0">
                <a:solidFill>
                  <a:srgbClr val="A50021"/>
                </a:solidFill>
                <a:latin typeface="楷体_GB2312" pitchFamily="49" charset="-122"/>
              </a:rPr>
              <a:t>正在开始广泛应用</a:t>
            </a:r>
          </a:p>
        </p:txBody>
      </p:sp>
    </p:spTree>
    <p:extLst>
      <p:ext uri="{BB962C8B-B14F-4D97-AF65-F5344CB8AC3E}">
        <p14:creationId xmlns:p14="http://schemas.microsoft.com/office/powerpoint/2010/main" val="1820079884"/>
      </p:ext>
    </p:extLst>
  </p:cSld>
  <p:clrMapOvr>
    <a:masterClrMapping/>
  </p:clrMapOvr>
  <p:transition/>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zh-CN" altLang="en-US" smtClean="0"/>
              <a:t>公开密钥算法</a:t>
            </a:r>
          </a:p>
        </p:txBody>
      </p:sp>
      <p:sp>
        <p:nvSpPr>
          <p:cNvPr id="54275" name="Rectangle 3"/>
          <p:cNvSpPr>
            <a:spLocks noGrp="1" noChangeArrowheads="1"/>
          </p:cNvSpPr>
          <p:nvPr>
            <p:ph type="body" idx="1"/>
          </p:nvPr>
        </p:nvSpPr>
        <p:spPr>
          <a:xfrm>
            <a:off x="533400" y="1676400"/>
            <a:ext cx="7848600" cy="3124200"/>
          </a:xfrm>
        </p:spPr>
        <p:txBody>
          <a:bodyPr/>
          <a:lstStyle/>
          <a:p>
            <a:pPr marL="533400" indent="-533400" eaLnBrk="1" hangingPunct="1"/>
            <a:r>
              <a:rPr lang="zh-CN" altLang="en-US" smtClean="0">
                <a:latin typeface="楷体_GB2312" pitchFamily="49" charset="-122"/>
              </a:rPr>
              <a:t>其它公开密钥算法</a:t>
            </a:r>
          </a:p>
          <a:p>
            <a:pPr marL="914400" lvl="1" indent="-457200" eaLnBrk="1" hangingPunct="1"/>
            <a:r>
              <a:rPr lang="zh-CN" altLang="en-US" smtClean="0">
                <a:solidFill>
                  <a:srgbClr val="000099"/>
                </a:solidFill>
                <a:latin typeface="楷体_GB2312" pitchFamily="49" charset="-122"/>
              </a:rPr>
              <a:t>有限自动机公开密钥密码</a:t>
            </a:r>
          </a:p>
          <a:p>
            <a:pPr marL="1295400" lvl="2" indent="-381000" eaLnBrk="1" hangingPunct="1"/>
            <a:r>
              <a:rPr lang="en-US" altLang="zh-CN" smtClean="0">
                <a:solidFill>
                  <a:srgbClr val="A50021"/>
                </a:solidFill>
                <a:latin typeface="楷体_GB2312" pitchFamily="49" charset="-122"/>
              </a:rPr>
              <a:t>80</a:t>
            </a:r>
            <a:r>
              <a:rPr lang="zh-CN" altLang="en-US" smtClean="0">
                <a:solidFill>
                  <a:srgbClr val="A50021"/>
                </a:solidFill>
                <a:latin typeface="楷体_GB2312" pitchFamily="49" charset="-122"/>
              </a:rPr>
              <a:t>年代，中国密码学家陶仁骥发明</a:t>
            </a:r>
          </a:p>
          <a:p>
            <a:pPr marL="1295400" lvl="2" indent="-381000" eaLnBrk="1" hangingPunct="1"/>
            <a:r>
              <a:rPr lang="zh-CN" altLang="en-US" smtClean="0">
                <a:solidFill>
                  <a:srgbClr val="A50021"/>
                </a:solidFill>
                <a:latin typeface="楷体_GB2312" pitchFamily="49" charset="-122"/>
              </a:rPr>
              <a:t>基于分解两个有限自动机的合成的困难性。</a:t>
            </a:r>
          </a:p>
          <a:p>
            <a:pPr marL="1295400" lvl="2" indent="-381000" eaLnBrk="1" hangingPunct="1"/>
            <a:r>
              <a:rPr lang="zh-CN" altLang="en-US" smtClean="0">
                <a:solidFill>
                  <a:srgbClr val="A50021"/>
                </a:solidFill>
                <a:latin typeface="楷体_GB2312" pitchFamily="49" charset="-122"/>
              </a:rPr>
              <a:t>运行速度比</a:t>
            </a:r>
            <a:r>
              <a:rPr lang="en-US" altLang="zh-CN" smtClean="0">
                <a:solidFill>
                  <a:srgbClr val="A50021"/>
                </a:solidFill>
                <a:latin typeface="楷体_GB2312" pitchFamily="49" charset="-122"/>
              </a:rPr>
              <a:t>RSA</a:t>
            </a:r>
            <a:r>
              <a:rPr lang="zh-CN" altLang="en-US" smtClean="0">
                <a:solidFill>
                  <a:srgbClr val="A50021"/>
                </a:solidFill>
                <a:latin typeface="楷体_GB2312" pitchFamily="49" charset="-122"/>
              </a:rPr>
              <a:t>块，但需要更长的密钥</a:t>
            </a:r>
            <a:r>
              <a:rPr lang="en-US" altLang="zh-CN" smtClean="0">
                <a:solidFill>
                  <a:srgbClr val="A50021"/>
                </a:solidFill>
                <a:latin typeface="楷体_GB2312" pitchFamily="49" charset="-122"/>
              </a:rPr>
              <a:t>(4152</a:t>
            </a:r>
            <a:r>
              <a:rPr lang="zh-CN" altLang="en-US" smtClean="0">
                <a:solidFill>
                  <a:srgbClr val="A50021"/>
                </a:solidFill>
                <a:latin typeface="楷体_GB2312" pitchFamily="49" charset="-122"/>
              </a:rPr>
              <a:t>位</a:t>
            </a:r>
            <a:r>
              <a:rPr lang="en-US" altLang="zh-CN" smtClean="0">
                <a:solidFill>
                  <a:srgbClr val="A50021"/>
                </a:solidFill>
                <a:latin typeface="楷体_GB2312" pitchFamily="49" charset="-122"/>
              </a:rPr>
              <a:t>)</a:t>
            </a:r>
          </a:p>
          <a:p>
            <a:pPr marL="1295400" lvl="2" indent="-381000" eaLnBrk="1" hangingPunct="1"/>
            <a:r>
              <a:rPr lang="zh-CN" altLang="en-US" smtClean="0">
                <a:solidFill>
                  <a:srgbClr val="A50021"/>
                </a:solidFill>
                <a:latin typeface="楷体_GB2312" pitchFamily="49" charset="-122"/>
              </a:rPr>
              <a:t>理论价值高于实际利用价值</a:t>
            </a:r>
          </a:p>
        </p:txBody>
      </p:sp>
    </p:spTree>
    <p:extLst>
      <p:ext uri="{BB962C8B-B14F-4D97-AF65-F5344CB8AC3E}">
        <p14:creationId xmlns:p14="http://schemas.microsoft.com/office/powerpoint/2010/main" val="2716694693"/>
      </p:ext>
    </p:extLst>
  </p:cSld>
  <p:clrMapOvr>
    <a:masterClrMapping/>
  </p:clrMapOvr>
  <p:transition/>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公开密钥算法</a:t>
            </a:r>
          </a:p>
        </p:txBody>
      </p:sp>
      <p:sp>
        <p:nvSpPr>
          <p:cNvPr id="55299" name="Rectangle 3"/>
          <p:cNvSpPr>
            <a:spLocks noGrp="1" noChangeArrowheads="1"/>
          </p:cNvSpPr>
          <p:nvPr>
            <p:ph type="body" idx="1"/>
          </p:nvPr>
        </p:nvSpPr>
        <p:spPr>
          <a:xfrm>
            <a:off x="533400" y="1676400"/>
            <a:ext cx="7924800" cy="4267200"/>
          </a:xfrm>
        </p:spPr>
        <p:txBody>
          <a:bodyPr/>
          <a:lstStyle/>
          <a:p>
            <a:pPr marL="533400" indent="-533400" eaLnBrk="1" hangingPunct="1">
              <a:lnSpc>
                <a:spcPct val="90000"/>
              </a:lnSpc>
            </a:pPr>
            <a:r>
              <a:rPr lang="zh-CN" altLang="en-US" dirty="0" smtClean="0">
                <a:latin typeface="楷体_GB2312" pitchFamily="49" charset="-122"/>
              </a:rPr>
              <a:t>其它公开密钥算法</a:t>
            </a:r>
          </a:p>
          <a:p>
            <a:pPr marL="914400" lvl="1" indent="-457200" eaLnBrk="1" hangingPunct="1">
              <a:lnSpc>
                <a:spcPct val="90000"/>
              </a:lnSpc>
            </a:pPr>
            <a:r>
              <a:rPr lang="zh-CN" altLang="en-US" dirty="0" smtClean="0">
                <a:solidFill>
                  <a:srgbClr val="000099"/>
                </a:solidFill>
                <a:latin typeface="楷体_GB2312" pitchFamily="49" charset="-122"/>
              </a:rPr>
              <a:t>数字签名算法</a:t>
            </a:r>
            <a:r>
              <a:rPr lang="en-US" altLang="zh-CN" dirty="0" smtClean="0">
                <a:solidFill>
                  <a:srgbClr val="000099"/>
                </a:solidFill>
                <a:latin typeface="楷体_GB2312" pitchFamily="49" charset="-122"/>
              </a:rPr>
              <a:t>DSA(Digital Signature </a:t>
            </a:r>
            <a:r>
              <a:rPr lang="en-US" altLang="zh-CN" dirty="0" err="1" smtClean="0">
                <a:solidFill>
                  <a:srgbClr val="000099"/>
                </a:solidFill>
                <a:latin typeface="楷体_GB2312" pitchFamily="49" charset="-122"/>
              </a:rPr>
              <a:t>Algrithm</a:t>
            </a:r>
            <a:r>
              <a:rPr lang="en-US" altLang="zh-CN" dirty="0" smtClean="0">
                <a:solidFill>
                  <a:srgbClr val="000099"/>
                </a:solidFill>
                <a:latin typeface="楷体_GB2312" pitchFamily="49" charset="-122"/>
              </a:rPr>
              <a:t>)</a:t>
            </a:r>
          </a:p>
          <a:p>
            <a:pPr marL="1295400" lvl="2" indent="-381000" eaLnBrk="1" hangingPunct="1">
              <a:lnSpc>
                <a:spcPct val="90000"/>
              </a:lnSpc>
            </a:pPr>
            <a:r>
              <a:rPr lang="en-US" altLang="zh-CN" dirty="0" smtClean="0">
                <a:solidFill>
                  <a:srgbClr val="A50021"/>
                </a:solidFill>
                <a:latin typeface="楷体_GB2312" pitchFamily="49" charset="-122"/>
              </a:rPr>
              <a:t>1991</a:t>
            </a:r>
            <a:r>
              <a:rPr lang="zh-CN" altLang="en-US" dirty="0" smtClean="0">
                <a:solidFill>
                  <a:srgbClr val="A50021"/>
                </a:solidFill>
                <a:latin typeface="楷体_GB2312" pitchFamily="49" charset="-122"/>
              </a:rPr>
              <a:t>年，</a:t>
            </a:r>
            <a:r>
              <a:rPr lang="en-US" altLang="zh-CN" dirty="0" smtClean="0">
                <a:solidFill>
                  <a:srgbClr val="A50021"/>
                </a:solidFill>
                <a:latin typeface="楷体_GB2312" pitchFamily="49" charset="-122"/>
              </a:rPr>
              <a:t>NIST</a:t>
            </a:r>
            <a:r>
              <a:rPr lang="zh-CN" altLang="en-US" dirty="0" smtClean="0">
                <a:solidFill>
                  <a:srgbClr val="A50021"/>
                </a:solidFill>
                <a:latin typeface="楷体_GB2312" pitchFamily="49" charset="-122"/>
              </a:rPr>
              <a:t>提出了数字签名算法</a:t>
            </a:r>
            <a:r>
              <a:rPr lang="en-US" altLang="zh-CN" dirty="0" smtClean="0">
                <a:solidFill>
                  <a:srgbClr val="A50021"/>
                </a:solidFill>
                <a:latin typeface="楷体_GB2312" pitchFamily="49" charset="-122"/>
              </a:rPr>
              <a:t>(DSA)</a:t>
            </a:r>
            <a:r>
              <a:rPr lang="zh-CN" altLang="en-US" dirty="0" smtClean="0">
                <a:solidFill>
                  <a:srgbClr val="A50021"/>
                </a:solidFill>
                <a:latin typeface="楷体_GB2312" pitchFamily="49" charset="-122"/>
              </a:rPr>
              <a:t>，用于美国的数字签名标准</a:t>
            </a:r>
            <a:r>
              <a:rPr lang="en-US" altLang="zh-CN" dirty="0" smtClean="0">
                <a:solidFill>
                  <a:srgbClr val="A50021"/>
                </a:solidFill>
                <a:latin typeface="楷体_GB2312" pitchFamily="49" charset="-122"/>
              </a:rPr>
              <a:t>(DSS)</a:t>
            </a:r>
            <a:r>
              <a:rPr lang="zh-CN" altLang="en-US" dirty="0" smtClean="0">
                <a:solidFill>
                  <a:srgbClr val="A50021"/>
                </a:solidFill>
                <a:latin typeface="楷体_GB2312" pitchFamily="49" charset="-122"/>
              </a:rPr>
              <a:t>中。</a:t>
            </a:r>
            <a:r>
              <a:rPr lang="en-US" altLang="zh-CN" dirty="0" smtClean="0">
                <a:solidFill>
                  <a:srgbClr val="A50021"/>
                </a:solidFill>
                <a:latin typeface="楷体_GB2312" pitchFamily="49" charset="-122"/>
              </a:rPr>
              <a:t>1994</a:t>
            </a:r>
            <a:r>
              <a:rPr lang="zh-CN" altLang="en-US" dirty="0" smtClean="0">
                <a:solidFill>
                  <a:srgbClr val="A50021"/>
                </a:solidFill>
                <a:latin typeface="楷体_GB2312" pitchFamily="49" charset="-122"/>
              </a:rPr>
              <a:t>年</a:t>
            </a:r>
            <a:r>
              <a:rPr lang="en-US" altLang="zh-CN" dirty="0" smtClean="0">
                <a:solidFill>
                  <a:srgbClr val="A50021"/>
                </a:solidFill>
                <a:latin typeface="楷体_GB2312" pitchFamily="49" charset="-122"/>
              </a:rPr>
              <a:t>12</a:t>
            </a:r>
            <a:r>
              <a:rPr lang="zh-CN" altLang="en-US" dirty="0" smtClean="0">
                <a:solidFill>
                  <a:srgbClr val="A50021"/>
                </a:solidFill>
                <a:latin typeface="楷体_GB2312" pitchFamily="49" charset="-122"/>
              </a:rPr>
              <a:t>月</a:t>
            </a:r>
            <a:r>
              <a:rPr lang="en-US" altLang="zh-CN" dirty="0" smtClean="0">
                <a:solidFill>
                  <a:srgbClr val="A50021"/>
                </a:solidFill>
                <a:latin typeface="楷体_GB2312" pitchFamily="49" charset="-122"/>
              </a:rPr>
              <a:t>1</a:t>
            </a:r>
            <a:r>
              <a:rPr lang="zh-CN" altLang="en-US" dirty="0" smtClean="0">
                <a:solidFill>
                  <a:srgbClr val="A50021"/>
                </a:solidFill>
                <a:latin typeface="楷体_GB2312" pitchFamily="49" charset="-122"/>
              </a:rPr>
              <a:t>日采纳为标准</a:t>
            </a:r>
            <a:r>
              <a:rPr lang="en-US" altLang="zh-CN" dirty="0" smtClean="0">
                <a:solidFill>
                  <a:srgbClr val="A50021"/>
                </a:solidFill>
                <a:latin typeface="楷体_GB2312" pitchFamily="49" charset="-122"/>
              </a:rPr>
              <a:t>DSS</a:t>
            </a:r>
            <a:r>
              <a:rPr lang="zh-CN" altLang="en-US" dirty="0" smtClean="0">
                <a:solidFill>
                  <a:srgbClr val="A50021"/>
                </a:solidFill>
                <a:latin typeface="楷体_GB2312" pitchFamily="49" charset="-122"/>
              </a:rPr>
              <a:t>。</a:t>
            </a:r>
          </a:p>
          <a:p>
            <a:pPr marL="1295400" lvl="2" indent="-381000" eaLnBrk="1" hangingPunct="1">
              <a:lnSpc>
                <a:spcPct val="90000"/>
              </a:lnSpc>
            </a:pPr>
            <a:r>
              <a:rPr lang="en-US" altLang="zh-CN" dirty="0" smtClean="0">
                <a:solidFill>
                  <a:srgbClr val="A50021"/>
                </a:solidFill>
                <a:latin typeface="楷体_GB2312" pitchFamily="49" charset="-122"/>
              </a:rPr>
              <a:t>DSA</a:t>
            </a:r>
            <a:r>
              <a:rPr lang="zh-CN" altLang="en-US" dirty="0" smtClean="0">
                <a:solidFill>
                  <a:srgbClr val="A50021"/>
                </a:solidFill>
                <a:latin typeface="楷体_GB2312" pitchFamily="49" charset="-122"/>
              </a:rPr>
              <a:t>为</a:t>
            </a:r>
            <a:r>
              <a:rPr lang="en-US" altLang="zh-CN" dirty="0" err="1" smtClean="0">
                <a:solidFill>
                  <a:srgbClr val="A50021"/>
                </a:solidFill>
                <a:latin typeface="楷体_GB2312" pitchFamily="49" charset="-122"/>
              </a:rPr>
              <a:t>ElGamal</a:t>
            </a:r>
            <a:r>
              <a:rPr lang="zh-CN" altLang="en-US" dirty="0" smtClean="0">
                <a:solidFill>
                  <a:srgbClr val="A50021"/>
                </a:solidFill>
                <a:latin typeface="楷体_GB2312" pitchFamily="49" charset="-122"/>
              </a:rPr>
              <a:t>签名方案的改进。</a:t>
            </a:r>
          </a:p>
          <a:p>
            <a:pPr marL="1295400" lvl="2" indent="-381000" eaLnBrk="1" hangingPunct="1">
              <a:lnSpc>
                <a:spcPct val="90000"/>
              </a:lnSpc>
            </a:pPr>
            <a:r>
              <a:rPr lang="en-US" altLang="zh-CN" dirty="0" smtClean="0">
                <a:solidFill>
                  <a:srgbClr val="A50021"/>
                </a:solidFill>
                <a:latin typeface="楷体_GB2312" pitchFamily="49" charset="-122"/>
              </a:rPr>
              <a:t>DSA</a:t>
            </a:r>
            <a:r>
              <a:rPr lang="zh-CN" altLang="en-US" dirty="0" smtClean="0">
                <a:solidFill>
                  <a:srgbClr val="A50021"/>
                </a:solidFill>
                <a:latin typeface="楷体_GB2312" pitchFamily="49" charset="-122"/>
              </a:rPr>
              <a:t>的签名比验证快得多</a:t>
            </a:r>
          </a:p>
          <a:p>
            <a:pPr marL="1295400" lvl="2" indent="-381000" eaLnBrk="1" hangingPunct="1">
              <a:lnSpc>
                <a:spcPct val="90000"/>
              </a:lnSpc>
            </a:pPr>
            <a:r>
              <a:rPr lang="en-US" altLang="zh-CN" dirty="0" smtClean="0">
                <a:solidFill>
                  <a:srgbClr val="A50021"/>
                </a:solidFill>
                <a:latin typeface="楷体_GB2312" pitchFamily="49" charset="-122"/>
              </a:rPr>
              <a:t>DSS</a:t>
            </a:r>
            <a:r>
              <a:rPr lang="zh-CN" altLang="en-US" dirty="0" smtClean="0">
                <a:solidFill>
                  <a:srgbClr val="A50021"/>
                </a:solidFill>
                <a:latin typeface="楷体_GB2312" pitchFamily="49" charset="-122"/>
              </a:rPr>
              <a:t>不能用于加密或者密钥分配，专用于数字签名，比</a:t>
            </a:r>
            <a:r>
              <a:rPr lang="en-US" altLang="zh-CN" dirty="0" smtClean="0">
                <a:solidFill>
                  <a:srgbClr val="A50021"/>
                </a:solidFill>
                <a:latin typeface="楷体_GB2312" pitchFamily="49" charset="-122"/>
              </a:rPr>
              <a:t>RSA</a:t>
            </a:r>
            <a:r>
              <a:rPr lang="zh-CN" altLang="en-US" dirty="0" smtClean="0">
                <a:solidFill>
                  <a:srgbClr val="A50021"/>
                </a:solidFill>
                <a:latin typeface="楷体_GB2312" pitchFamily="49" charset="-122"/>
              </a:rPr>
              <a:t>慢（验证签名慢</a:t>
            </a:r>
            <a:r>
              <a:rPr lang="en-US" altLang="zh-CN" dirty="0" smtClean="0">
                <a:solidFill>
                  <a:srgbClr val="A50021"/>
                </a:solidFill>
                <a:latin typeface="楷体_GB2312" pitchFamily="49" charset="-122"/>
              </a:rPr>
              <a:t>10</a:t>
            </a:r>
            <a:r>
              <a:rPr lang="zh-CN" altLang="en-US" dirty="0" smtClean="0">
                <a:solidFill>
                  <a:srgbClr val="A50021"/>
                </a:solidFill>
                <a:latin typeface="楷体_GB2312" pitchFamily="49" charset="-122"/>
              </a:rPr>
              <a:t>到</a:t>
            </a:r>
            <a:r>
              <a:rPr lang="en-US" altLang="zh-CN" dirty="0" smtClean="0">
                <a:solidFill>
                  <a:srgbClr val="A50021"/>
                </a:solidFill>
                <a:latin typeface="楷体_GB2312" pitchFamily="49" charset="-122"/>
              </a:rPr>
              <a:t>40</a:t>
            </a:r>
            <a:r>
              <a:rPr lang="zh-CN" altLang="en-US" dirty="0" smtClean="0">
                <a:solidFill>
                  <a:srgbClr val="A50021"/>
                </a:solidFill>
                <a:latin typeface="楷体_GB2312" pitchFamily="49" charset="-122"/>
              </a:rPr>
              <a:t>倍）</a:t>
            </a:r>
          </a:p>
        </p:txBody>
      </p:sp>
    </p:spTree>
    <p:extLst>
      <p:ext uri="{BB962C8B-B14F-4D97-AF65-F5344CB8AC3E}">
        <p14:creationId xmlns:p14="http://schemas.microsoft.com/office/powerpoint/2010/main" val="343473260"/>
      </p:ext>
    </p:extLst>
  </p:cSld>
  <p:clrMapOvr>
    <a:masterClrMapping/>
  </p:clrMapOvr>
  <p:transition/>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zh-CN" altLang="en-US" smtClean="0"/>
              <a:t>公开密钥算法</a:t>
            </a:r>
          </a:p>
        </p:txBody>
      </p:sp>
      <p:sp>
        <p:nvSpPr>
          <p:cNvPr id="56323" name="Rectangle 3"/>
          <p:cNvSpPr>
            <a:spLocks noGrp="1" noChangeArrowheads="1"/>
          </p:cNvSpPr>
          <p:nvPr>
            <p:ph type="body" idx="1"/>
          </p:nvPr>
        </p:nvSpPr>
        <p:spPr>
          <a:xfrm>
            <a:off x="457200" y="1752600"/>
            <a:ext cx="8458200" cy="3810000"/>
          </a:xfrm>
        </p:spPr>
        <p:txBody>
          <a:bodyPr/>
          <a:lstStyle/>
          <a:p>
            <a:pPr eaLnBrk="1" hangingPunct="1"/>
            <a:r>
              <a:rPr lang="zh-CN" altLang="en-US" smtClean="0"/>
              <a:t>公开密钥算法小结</a:t>
            </a:r>
          </a:p>
          <a:p>
            <a:pPr lvl="1" eaLnBrk="1" hangingPunct="1"/>
            <a:r>
              <a:rPr lang="en-US" altLang="zh-CN" smtClean="0">
                <a:solidFill>
                  <a:srgbClr val="000099"/>
                </a:solidFill>
              </a:rPr>
              <a:t>1976</a:t>
            </a:r>
            <a:r>
              <a:rPr lang="zh-CN" altLang="en-US" smtClean="0">
                <a:solidFill>
                  <a:srgbClr val="000099"/>
                </a:solidFill>
              </a:rPr>
              <a:t>年以来，提出了多种公钥算法，许多是不安全的，还有许多被视为安全的算法却并不实用</a:t>
            </a:r>
          </a:p>
          <a:p>
            <a:pPr lvl="2" eaLnBrk="1" hangingPunct="1"/>
            <a:r>
              <a:rPr lang="zh-CN" altLang="en-US" smtClean="0">
                <a:solidFill>
                  <a:srgbClr val="A50021"/>
                </a:solidFill>
              </a:rPr>
              <a:t>密钥太大</a:t>
            </a:r>
          </a:p>
          <a:p>
            <a:pPr lvl="2" eaLnBrk="1" hangingPunct="1"/>
            <a:r>
              <a:rPr lang="zh-CN" altLang="en-US" smtClean="0">
                <a:solidFill>
                  <a:srgbClr val="A50021"/>
                </a:solidFill>
              </a:rPr>
              <a:t>密文远大于明文</a:t>
            </a:r>
          </a:p>
          <a:p>
            <a:pPr lvl="1" eaLnBrk="1" hangingPunct="1"/>
            <a:r>
              <a:rPr lang="zh-CN" altLang="en-US" smtClean="0">
                <a:solidFill>
                  <a:srgbClr val="000099"/>
                </a:solidFill>
              </a:rPr>
              <a:t>只有少数几个算法即安全又实用，但其中一些仅适用于密钥分配，一些只适用于数字签名，一些适用于数字签名</a:t>
            </a:r>
          </a:p>
        </p:txBody>
      </p:sp>
    </p:spTree>
    <p:extLst>
      <p:ext uri="{BB962C8B-B14F-4D97-AF65-F5344CB8AC3E}">
        <p14:creationId xmlns:p14="http://schemas.microsoft.com/office/powerpoint/2010/main" val="220695877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公开密钥算法</a:t>
            </a:r>
          </a:p>
        </p:txBody>
      </p:sp>
      <p:sp>
        <p:nvSpPr>
          <p:cNvPr id="57347" name="Rectangle 3"/>
          <p:cNvSpPr>
            <a:spLocks noGrp="1" noChangeArrowheads="1"/>
          </p:cNvSpPr>
          <p:nvPr>
            <p:ph type="body" idx="1"/>
          </p:nvPr>
        </p:nvSpPr>
        <p:spPr>
          <a:xfrm>
            <a:off x="609600" y="1828800"/>
            <a:ext cx="7696200" cy="3276600"/>
          </a:xfrm>
        </p:spPr>
        <p:txBody>
          <a:bodyPr/>
          <a:lstStyle/>
          <a:p>
            <a:pPr eaLnBrk="1" hangingPunct="1"/>
            <a:r>
              <a:rPr lang="zh-CN" altLang="en-US" smtClean="0"/>
              <a:t>公开密钥算法小结</a:t>
            </a:r>
          </a:p>
          <a:p>
            <a:pPr lvl="1" eaLnBrk="1" hangingPunct="1"/>
            <a:r>
              <a:rPr lang="zh-CN" altLang="en-US" smtClean="0">
                <a:solidFill>
                  <a:srgbClr val="000099"/>
                </a:solidFill>
              </a:rPr>
              <a:t>关于公开密钥算法理解的误区</a:t>
            </a:r>
          </a:p>
          <a:p>
            <a:pPr lvl="2" eaLnBrk="1" hangingPunct="1"/>
            <a:r>
              <a:rPr lang="zh-CN" altLang="en-US" smtClean="0">
                <a:solidFill>
                  <a:srgbClr val="A50021"/>
                </a:solidFill>
              </a:rPr>
              <a:t>公开密钥密码算法更安全</a:t>
            </a:r>
          </a:p>
          <a:p>
            <a:pPr lvl="2" eaLnBrk="1" hangingPunct="1"/>
            <a:r>
              <a:rPr lang="zh-CN" altLang="en-US" smtClean="0">
                <a:solidFill>
                  <a:srgbClr val="A50021"/>
                </a:solidFill>
              </a:rPr>
              <a:t>公开密钥密码使对称密钥密码过时了</a:t>
            </a:r>
          </a:p>
          <a:p>
            <a:pPr lvl="2" eaLnBrk="1" hangingPunct="1"/>
            <a:r>
              <a:rPr lang="zh-CN" altLang="en-US" smtClean="0">
                <a:solidFill>
                  <a:srgbClr val="A50021"/>
                </a:solidFill>
              </a:rPr>
              <a:t>公钥的分发是简单和一目了然的</a:t>
            </a:r>
          </a:p>
        </p:txBody>
      </p:sp>
    </p:spTree>
    <p:extLst>
      <p:ext uri="{BB962C8B-B14F-4D97-AF65-F5344CB8AC3E}">
        <p14:creationId xmlns:p14="http://schemas.microsoft.com/office/powerpoint/2010/main" val="22755869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a:xfrm>
            <a:off x="1195388" y="685800"/>
            <a:ext cx="6261100" cy="1143000"/>
          </a:xfrm>
        </p:spPr>
        <p:txBody>
          <a:bodyPr/>
          <a:lstStyle/>
          <a:p>
            <a:r>
              <a:rPr lang="en-US" altLang="zh-CN" b="1">
                <a:solidFill>
                  <a:srgbClr val="0000FF"/>
                </a:solidFill>
              </a:rPr>
              <a:t>Hash</a:t>
            </a:r>
            <a:r>
              <a:rPr lang="zh-CN" altLang="en-US" b="1">
                <a:solidFill>
                  <a:srgbClr val="0000FF"/>
                </a:solidFill>
              </a:rPr>
              <a:t>函数通用结构</a:t>
            </a:r>
          </a:p>
        </p:txBody>
      </p:sp>
      <p:sp>
        <p:nvSpPr>
          <p:cNvPr id="307203" name="Rectangle 3"/>
          <p:cNvSpPr>
            <a:spLocks noGrp="1" noChangeArrowheads="1"/>
          </p:cNvSpPr>
          <p:nvPr>
            <p:ph type="body" idx="1"/>
          </p:nvPr>
        </p:nvSpPr>
        <p:spPr>
          <a:xfrm>
            <a:off x="633413" y="2133600"/>
            <a:ext cx="7737475" cy="47244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0000"/>
              </a:lnSpc>
              <a:buSzPct val="150000"/>
              <a:buFont typeface="Wingdings" pitchFamily="2" charset="2"/>
              <a:buChar char="§"/>
            </a:pPr>
            <a:r>
              <a:rPr lang="zh-CN" altLang="en-US" sz="2400" b="1"/>
              <a:t>由</a:t>
            </a:r>
            <a:r>
              <a:rPr lang="en-US" altLang="zh-CN" sz="2400" b="1"/>
              <a:t>Ron Rivest</a:t>
            </a:r>
            <a:r>
              <a:rPr lang="zh-CN" altLang="en-US" sz="2400" b="1"/>
              <a:t>于</a:t>
            </a:r>
            <a:r>
              <a:rPr lang="en-US" altLang="zh-CN" sz="2400" b="1"/>
              <a:t>1990</a:t>
            </a:r>
            <a:r>
              <a:rPr lang="zh-CN" altLang="en-US" sz="2400" b="1"/>
              <a:t>年提出</a:t>
            </a:r>
            <a:r>
              <a:rPr lang="en-US" altLang="zh-CN" sz="2400" b="1"/>
              <a:t>MD4</a:t>
            </a:r>
          </a:p>
          <a:p>
            <a:pPr>
              <a:lnSpc>
                <a:spcPct val="130000"/>
              </a:lnSpc>
              <a:buSzPct val="150000"/>
              <a:buFont typeface="Wingdings" pitchFamily="2" charset="2"/>
              <a:buChar char="§"/>
            </a:pPr>
            <a:r>
              <a:rPr lang="zh-CN" altLang="en-US" sz="2400" b="1"/>
              <a:t>几乎被所有</a:t>
            </a:r>
            <a:r>
              <a:rPr lang="en-US" altLang="zh-CN" sz="2400" b="1"/>
              <a:t>hash</a:t>
            </a:r>
            <a:r>
              <a:rPr lang="zh-CN" altLang="en-US" sz="2400" b="1"/>
              <a:t>函数使用</a:t>
            </a:r>
          </a:p>
          <a:p>
            <a:pPr>
              <a:lnSpc>
                <a:spcPct val="130000"/>
              </a:lnSpc>
              <a:buSzPct val="150000"/>
              <a:buFont typeface="Wingdings" pitchFamily="2" charset="2"/>
              <a:buChar char="§"/>
            </a:pPr>
            <a:r>
              <a:rPr lang="zh-CN" altLang="en-US" sz="2400" b="1"/>
              <a:t>具体做法</a:t>
            </a:r>
            <a:r>
              <a:rPr lang="en-US" altLang="zh-CN" sz="2400" b="1"/>
              <a:t>:</a:t>
            </a:r>
          </a:p>
          <a:p>
            <a:pPr>
              <a:lnSpc>
                <a:spcPct val="130000"/>
              </a:lnSpc>
              <a:buSzPct val="150000"/>
              <a:buFont typeface="Wingdings" pitchFamily="2" charset="2"/>
              <a:buNone/>
            </a:pPr>
            <a:r>
              <a:rPr lang="en-US" altLang="zh-CN" sz="2400" b="1"/>
              <a:t>      – </a:t>
            </a:r>
            <a:r>
              <a:rPr lang="zh-CN" altLang="en-US" sz="2400" b="1"/>
              <a:t>把原始消息</a:t>
            </a:r>
            <a:r>
              <a:rPr lang="en-US" altLang="zh-CN" sz="2400" b="1"/>
              <a:t>M</a:t>
            </a:r>
            <a:r>
              <a:rPr lang="zh-CN" altLang="en-US" sz="2400" b="1"/>
              <a:t>分成一些固定长度的块</a:t>
            </a:r>
            <a:r>
              <a:rPr lang="en-US" altLang="zh-CN" sz="2400" b="1"/>
              <a:t>Yi</a:t>
            </a:r>
          </a:p>
          <a:p>
            <a:pPr>
              <a:lnSpc>
                <a:spcPct val="130000"/>
              </a:lnSpc>
              <a:buSzPct val="150000"/>
              <a:buFont typeface="Wingdings" pitchFamily="2" charset="2"/>
              <a:buNone/>
            </a:pPr>
            <a:r>
              <a:rPr lang="en-US" altLang="zh-CN" sz="2400" b="1"/>
              <a:t>      – </a:t>
            </a:r>
            <a:r>
              <a:rPr lang="zh-CN" altLang="en-US" sz="2400" b="1"/>
              <a:t>最后一块</a:t>
            </a:r>
            <a:r>
              <a:rPr lang="en-US" altLang="zh-CN" sz="2400" b="1"/>
              <a:t>padding</a:t>
            </a:r>
            <a:r>
              <a:rPr lang="zh-CN" altLang="en-US" sz="2400" b="1"/>
              <a:t>并使其包含消息</a:t>
            </a:r>
            <a:r>
              <a:rPr lang="en-US" altLang="zh-CN" sz="2400" b="1"/>
              <a:t>M</a:t>
            </a:r>
            <a:r>
              <a:rPr lang="zh-CN" altLang="en-US" sz="2400" b="1"/>
              <a:t>长度</a:t>
            </a:r>
          </a:p>
          <a:p>
            <a:pPr>
              <a:lnSpc>
                <a:spcPct val="130000"/>
              </a:lnSpc>
              <a:buSzPct val="150000"/>
              <a:buFont typeface="Wingdings" pitchFamily="2" charset="2"/>
              <a:buNone/>
            </a:pPr>
            <a:r>
              <a:rPr lang="zh-CN" altLang="en-US" sz="2400" b="1"/>
              <a:t>      </a:t>
            </a:r>
            <a:r>
              <a:rPr lang="en-US" altLang="zh-CN" sz="2400" b="1"/>
              <a:t>– </a:t>
            </a:r>
            <a:r>
              <a:rPr lang="zh-CN" altLang="en-US" sz="2400" b="1"/>
              <a:t>设定初始值</a:t>
            </a:r>
            <a:r>
              <a:rPr lang="en-US" altLang="zh-CN" sz="2400" b="1"/>
              <a:t>CV0</a:t>
            </a:r>
          </a:p>
          <a:p>
            <a:pPr>
              <a:lnSpc>
                <a:spcPct val="130000"/>
              </a:lnSpc>
              <a:buSzPct val="150000"/>
              <a:buFont typeface="Wingdings" pitchFamily="2" charset="2"/>
              <a:buNone/>
            </a:pPr>
            <a:r>
              <a:rPr lang="en-US" altLang="zh-CN" sz="2400" b="1"/>
              <a:t>      – </a:t>
            </a:r>
            <a:r>
              <a:rPr lang="zh-CN" altLang="en-US" sz="2400" b="1"/>
              <a:t>压缩函数</a:t>
            </a:r>
            <a:r>
              <a:rPr lang="en-US" altLang="zh-CN" sz="2400" b="1"/>
              <a:t>f, CVi=f(CVi-1,Yi-1)</a:t>
            </a:r>
          </a:p>
          <a:p>
            <a:pPr>
              <a:lnSpc>
                <a:spcPct val="130000"/>
              </a:lnSpc>
              <a:buSzPct val="150000"/>
              <a:buFont typeface="Wingdings" pitchFamily="2" charset="2"/>
              <a:buNone/>
            </a:pPr>
            <a:r>
              <a:rPr lang="en-US" altLang="zh-CN" sz="2400" b="1"/>
              <a:t>      – </a:t>
            </a:r>
            <a:r>
              <a:rPr lang="zh-CN" altLang="en-US" sz="2400" b="1"/>
              <a:t>最后一个</a:t>
            </a:r>
            <a:r>
              <a:rPr lang="en-US" altLang="zh-CN" sz="2400" b="1"/>
              <a:t>CVi</a:t>
            </a:r>
            <a:r>
              <a:rPr lang="zh-CN" altLang="en-US" sz="2400" b="1"/>
              <a:t>为</a:t>
            </a:r>
            <a:r>
              <a:rPr lang="en-US" altLang="zh-CN" sz="2400" b="1"/>
              <a:t>hash</a:t>
            </a:r>
            <a:r>
              <a:rPr lang="zh-CN" altLang="en-US" sz="2400" b="1"/>
              <a:t>值</a:t>
            </a:r>
          </a:p>
        </p:txBody>
      </p:sp>
    </p:spTree>
    <p:extLst>
      <p:ext uri="{BB962C8B-B14F-4D97-AF65-F5344CB8AC3E}">
        <p14:creationId xmlns:p14="http://schemas.microsoft.com/office/powerpoint/2010/main" val="1162235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533400"/>
            <a:ext cx="724376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03598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endParaRPr lang="zh-CN" altLang="zh-CN"/>
          </a:p>
        </p:txBody>
      </p:sp>
      <p:sp>
        <p:nvSpPr>
          <p:cNvPr id="309251" name="Rectangle 3"/>
          <p:cNvSpPr>
            <a:spLocks noGrp="1" noChangeArrowheads="1"/>
          </p:cNvSpPr>
          <p:nvPr>
            <p:ph type="body" idx="1"/>
          </p:nvPr>
        </p:nvSpPr>
        <p:spPr/>
        <p:txBody>
          <a:bodyPr/>
          <a:lstStyle/>
          <a:p>
            <a:endParaRPr lang="zh-CN" altLang="zh-CN"/>
          </a:p>
        </p:txBody>
      </p:sp>
      <p:pic>
        <p:nvPicPr>
          <p:cNvPr id="3092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838200"/>
            <a:ext cx="78073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694838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a:xfrm>
            <a:off x="1195388" y="685800"/>
            <a:ext cx="6261100" cy="1143000"/>
          </a:xfrm>
        </p:spPr>
        <p:txBody>
          <a:bodyPr/>
          <a:lstStyle/>
          <a:p>
            <a:r>
              <a:rPr lang="zh-CN" altLang="en-US" b="1">
                <a:solidFill>
                  <a:srgbClr val="0000FF"/>
                </a:solidFill>
              </a:rPr>
              <a:t>散列函数基本用法</a:t>
            </a:r>
            <a:r>
              <a:rPr lang="en-US" altLang="zh-CN" b="1">
                <a:solidFill>
                  <a:srgbClr val="0000FF"/>
                </a:solidFill>
              </a:rPr>
              <a:t>(1)</a:t>
            </a:r>
          </a:p>
        </p:txBody>
      </p:sp>
      <p:pic>
        <p:nvPicPr>
          <p:cNvPr id="314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113" y="2438400"/>
            <a:ext cx="7386637"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4372" name="Object 4"/>
          <p:cNvGraphicFramePr>
            <a:graphicFrameLocks noChangeAspect="1"/>
          </p:cNvGraphicFramePr>
          <p:nvPr/>
        </p:nvGraphicFramePr>
        <p:xfrm>
          <a:off x="703263" y="4267200"/>
          <a:ext cx="3938587" cy="2209800"/>
        </p:xfrm>
        <a:graphic>
          <a:graphicData uri="http://schemas.openxmlformats.org/presentationml/2006/ole">
            <mc:AlternateContent xmlns:mc="http://schemas.openxmlformats.org/markup-compatibility/2006">
              <mc:Choice xmlns:v="urn:schemas-microsoft-com:vml" Requires="v">
                <p:oleObj spid="_x0000_s43027" name="Equation" r:id="rId4" imgW="1574640" imgH="1143000" progId="Equation.DSMT4">
                  <p:embed/>
                </p:oleObj>
              </mc:Choice>
              <mc:Fallback>
                <p:oleObj name="Equation" r:id="rId4" imgW="1574640" imgH="1143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4267200"/>
                        <a:ext cx="3938587"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01548964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a:xfrm>
            <a:off x="1195388" y="685800"/>
            <a:ext cx="6261100" cy="1143000"/>
          </a:xfrm>
        </p:spPr>
        <p:txBody>
          <a:bodyPr/>
          <a:lstStyle/>
          <a:p>
            <a:r>
              <a:rPr lang="zh-CN" altLang="en-US" b="1">
                <a:solidFill>
                  <a:srgbClr val="0000FF"/>
                </a:solidFill>
              </a:rPr>
              <a:t>散列函数基本用法</a:t>
            </a:r>
            <a:r>
              <a:rPr lang="en-US" altLang="zh-CN" b="1">
                <a:solidFill>
                  <a:srgbClr val="0000FF"/>
                </a:solidFill>
              </a:rPr>
              <a:t>(2)</a:t>
            </a:r>
          </a:p>
        </p:txBody>
      </p:sp>
      <p:pic>
        <p:nvPicPr>
          <p:cNvPr id="3153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133600"/>
            <a:ext cx="74564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5396" name="Object 4"/>
          <p:cNvGraphicFramePr>
            <a:graphicFrameLocks noChangeAspect="1"/>
          </p:cNvGraphicFramePr>
          <p:nvPr/>
        </p:nvGraphicFramePr>
        <p:xfrm>
          <a:off x="561975" y="4191000"/>
          <a:ext cx="4151313" cy="1905000"/>
        </p:xfrm>
        <a:graphic>
          <a:graphicData uri="http://schemas.openxmlformats.org/presentationml/2006/ole">
            <mc:AlternateContent xmlns:mc="http://schemas.openxmlformats.org/markup-compatibility/2006">
              <mc:Choice xmlns:v="urn:schemas-microsoft-com:vml" Requires="v">
                <p:oleObj spid="_x0000_s44051" name="Equation" r:id="rId4" imgW="1384200" imgH="660240" progId="Equation.DSMT4">
                  <p:embed/>
                </p:oleObj>
              </mc:Choice>
              <mc:Fallback>
                <p:oleObj name="Equation" r:id="rId4" imgW="1384200" imgH="6602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1975" y="4191000"/>
                        <a:ext cx="4151313"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83819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pPr eaLnBrk="1" hangingPunct="1"/>
            <a:r>
              <a:rPr lang="en-US" altLang="zh-CN" smtClean="0"/>
              <a:t>LFSR</a:t>
            </a:r>
            <a:r>
              <a:rPr lang="zh-CN" altLang="en-US" smtClean="0"/>
              <a:t>的输出周期</a:t>
            </a:r>
            <a:r>
              <a:rPr lang="en-US" altLang="zh-CN" smtClean="0"/>
              <a:t>*</a:t>
            </a:r>
            <a:endParaRPr lang="zh-CN" altLang="en-US" smtClean="0"/>
          </a:p>
        </p:txBody>
      </p:sp>
      <p:sp>
        <p:nvSpPr>
          <p:cNvPr id="3" name="内容占位符 2"/>
          <p:cNvSpPr>
            <a:spLocks noGrp="1"/>
          </p:cNvSpPr>
          <p:nvPr>
            <p:ph idx="1"/>
          </p:nvPr>
        </p:nvSpPr>
        <p:spPr>
          <a:xfrm>
            <a:off x="457200" y="1600200"/>
            <a:ext cx="8229600" cy="4924425"/>
          </a:xfrm>
        </p:spPr>
        <p:txBody>
          <a:bodyPr rtlCol="0">
            <a:normAutofit fontScale="92500" lnSpcReduction="10000"/>
          </a:bodyPr>
          <a:lstStyle/>
          <a:p>
            <a:pPr eaLnBrk="1" fontAlgn="auto" hangingPunct="1">
              <a:spcAft>
                <a:spcPts val="0"/>
              </a:spcAft>
              <a:buFont typeface="Wingdings 2"/>
              <a:buChar char=""/>
              <a:defRPr/>
            </a:pPr>
            <a:r>
              <a:rPr lang="en-US" altLang="zh-CN" dirty="0" smtClean="0"/>
              <a:t>m</a:t>
            </a:r>
            <a:r>
              <a:rPr lang="zh-CN" altLang="en-US" dirty="0" smtClean="0"/>
              <a:t>阶</a:t>
            </a:r>
            <a:r>
              <a:rPr lang="en-US" altLang="zh-CN" dirty="0" smtClean="0"/>
              <a:t>(</a:t>
            </a:r>
            <a:r>
              <a:rPr lang="zh-CN" altLang="en-US" dirty="0" smtClean="0"/>
              <a:t>位</a:t>
            </a:r>
            <a:r>
              <a:rPr lang="en-US" altLang="zh-CN" dirty="0" smtClean="0"/>
              <a:t>)LFSR</a:t>
            </a:r>
            <a:r>
              <a:rPr lang="zh-CN" altLang="en-US" dirty="0" smtClean="0"/>
              <a:t>的输出周期最大为</a:t>
            </a:r>
            <a:r>
              <a:rPr lang="en-US" altLang="zh-CN" dirty="0" smtClean="0"/>
              <a:t>2</a:t>
            </a:r>
            <a:r>
              <a:rPr lang="en-US" altLang="zh-CN" baseline="30000" dirty="0" smtClean="0"/>
              <a:t>m</a:t>
            </a:r>
            <a:r>
              <a:rPr lang="en-US" altLang="zh-CN" dirty="0" smtClean="0"/>
              <a:t>-1</a:t>
            </a:r>
          </a:p>
          <a:p>
            <a:pPr eaLnBrk="1" fontAlgn="auto" hangingPunct="1">
              <a:spcAft>
                <a:spcPts val="0"/>
              </a:spcAft>
              <a:buFont typeface="Wingdings 2"/>
              <a:buChar char=""/>
              <a:defRPr/>
            </a:pPr>
            <a:r>
              <a:rPr lang="zh-CN" altLang="en-US" dirty="0" smtClean="0"/>
              <a:t>如果抽头序列选择不当，周期将小于</a:t>
            </a:r>
            <a:r>
              <a:rPr lang="en-US" altLang="zh-CN" dirty="0" smtClean="0"/>
              <a:t>2</a:t>
            </a:r>
            <a:r>
              <a:rPr lang="en-US" altLang="zh-CN" baseline="30000" dirty="0" smtClean="0"/>
              <a:t>m</a:t>
            </a:r>
            <a:r>
              <a:rPr lang="en-US" altLang="zh-CN" dirty="0" smtClean="0"/>
              <a:t>-1</a:t>
            </a:r>
          </a:p>
          <a:p>
            <a:pPr lvl="1" eaLnBrk="1" fontAlgn="auto" hangingPunct="1">
              <a:spcAft>
                <a:spcPts val="0"/>
              </a:spcAft>
              <a:buFont typeface="Wingdings 2"/>
              <a:buChar char="³"/>
              <a:defRPr/>
            </a:pPr>
            <a:r>
              <a:rPr lang="zh-CN" altLang="en-US" dirty="0" smtClean="0"/>
              <a:t>以</a:t>
            </a:r>
            <a:r>
              <a:rPr lang="en-US" altLang="zh-CN" dirty="0" smtClean="0"/>
              <a:t>4</a:t>
            </a:r>
            <a:r>
              <a:rPr lang="zh-CN" altLang="en-US" dirty="0" smtClean="0"/>
              <a:t>位</a:t>
            </a:r>
            <a:r>
              <a:rPr lang="en-US" altLang="zh-CN" dirty="0" smtClean="0"/>
              <a:t>LFSR</a:t>
            </a:r>
            <a:r>
              <a:rPr lang="zh-CN" altLang="en-US" dirty="0" smtClean="0"/>
              <a:t>为例，如果抽头序是</a:t>
            </a:r>
            <a:r>
              <a:rPr lang="en-US" altLang="zh-CN" dirty="0" smtClean="0"/>
              <a:t>1,3</a:t>
            </a:r>
            <a:r>
              <a:rPr lang="zh-CN" altLang="en-US" dirty="0" smtClean="0"/>
              <a:t>位，可观察其输出结果</a:t>
            </a:r>
            <a:endParaRPr lang="en-US" altLang="zh-CN" dirty="0" smtClean="0"/>
          </a:p>
          <a:p>
            <a:pPr eaLnBrk="1" fontAlgn="auto" hangingPunct="1">
              <a:spcAft>
                <a:spcPts val="0"/>
              </a:spcAft>
              <a:buFont typeface="Wingdings 2"/>
              <a:buChar char=""/>
              <a:defRPr/>
            </a:pPr>
            <a:r>
              <a:rPr lang="zh-CN" altLang="en-US" dirty="0" smtClean="0"/>
              <a:t>要保证输出的周期最大化，要求</a:t>
            </a:r>
            <a:r>
              <a:rPr lang="en-US" altLang="zh-CN" dirty="0" smtClean="0"/>
              <a:t>LFSR</a:t>
            </a:r>
            <a:r>
              <a:rPr lang="zh-CN" altLang="en-US" dirty="0" smtClean="0"/>
              <a:t>的特征多项式为本原多项式</a:t>
            </a:r>
            <a:endParaRPr lang="en-US" altLang="zh-CN" dirty="0" smtClean="0"/>
          </a:p>
          <a:p>
            <a:pPr lvl="1" eaLnBrk="1" fontAlgn="auto" hangingPunct="1">
              <a:spcAft>
                <a:spcPts val="0"/>
              </a:spcAft>
              <a:buFont typeface="Wingdings 2"/>
              <a:buChar char="³"/>
              <a:defRPr/>
            </a:pPr>
            <a:r>
              <a:rPr lang="en-US" altLang="zh-CN" dirty="0" smtClean="0"/>
              <a:t>LFSR</a:t>
            </a:r>
            <a:r>
              <a:rPr lang="zh-CN" altLang="en-US" dirty="0" smtClean="0"/>
              <a:t>的特征多项式为</a:t>
            </a:r>
            <a:endParaRPr lang="en-US" altLang="zh-CN" dirty="0" smtClean="0"/>
          </a:p>
          <a:p>
            <a:pPr lvl="1" eaLnBrk="1" fontAlgn="auto" hangingPunct="1">
              <a:spcAft>
                <a:spcPts val="0"/>
              </a:spcAft>
              <a:buFont typeface="Wingdings 2"/>
              <a:buNone/>
              <a:defRPr/>
            </a:pPr>
            <a:r>
              <a:rPr lang="en-US" altLang="zh-CN" dirty="0" smtClean="0"/>
              <a:t>			c</a:t>
            </a:r>
            <a:r>
              <a:rPr lang="en-US" altLang="zh-CN" baseline="-25000" dirty="0" smtClean="0"/>
              <a:t>m-1</a:t>
            </a:r>
            <a:r>
              <a:rPr lang="en-US" altLang="zh-CN" dirty="0" smtClean="0"/>
              <a:t>x</a:t>
            </a:r>
            <a:r>
              <a:rPr lang="en-US" altLang="zh-CN" baseline="30000" dirty="0" smtClean="0"/>
              <a:t>m</a:t>
            </a:r>
            <a:r>
              <a:rPr lang="en-US" altLang="zh-CN" dirty="0" smtClean="0"/>
              <a:t>+c</a:t>
            </a:r>
            <a:r>
              <a:rPr lang="en-US" altLang="zh-CN" baseline="-25000" dirty="0" smtClean="0"/>
              <a:t>m-2</a:t>
            </a:r>
            <a:r>
              <a:rPr lang="en-US" altLang="zh-CN" dirty="0" smtClean="0"/>
              <a:t>x</a:t>
            </a:r>
            <a:r>
              <a:rPr lang="en-US" altLang="zh-CN" baseline="30000" dirty="0" smtClean="0"/>
              <a:t>m-1</a:t>
            </a:r>
            <a:r>
              <a:rPr lang="en-US" altLang="zh-CN" dirty="0" smtClean="0"/>
              <a:t>+...+c</a:t>
            </a:r>
            <a:r>
              <a:rPr lang="en-US" altLang="zh-CN" baseline="-25000" dirty="0" smtClean="0"/>
              <a:t>1</a:t>
            </a:r>
            <a:r>
              <a:rPr lang="en-US" altLang="zh-CN" dirty="0" smtClean="0"/>
              <a:t>x</a:t>
            </a:r>
            <a:r>
              <a:rPr lang="en-US" altLang="zh-CN" baseline="30000" dirty="0" smtClean="0"/>
              <a:t>2</a:t>
            </a:r>
            <a:r>
              <a:rPr lang="en-US" altLang="zh-CN" dirty="0" smtClean="0"/>
              <a:t>+c</a:t>
            </a:r>
            <a:r>
              <a:rPr lang="en-US" altLang="zh-CN" baseline="-25000" dirty="0" smtClean="0"/>
              <a:t>0</a:t>
            </a:r>
            <a:r>
              <a:rPr lang="en-US" altLang="zh-CN" dirty="0" smtClean="0"/>
              <a:t>x+1</a:t>
            </a:r>
          </a:p>
          <a:p>
            <a:pPr lvl="1" eaLnBrk="1" fontAlgn="auto" hangingPunct="1">
              <a:spcAft>
                <a:spcPts val="0"/>
              </a:spcAft>
              <a:buFont typeface="Wingdings 2"/>
              <a:buChar char="³"/>
              <a:defRPr/>
            </a:pPr>
            <a:r>
              <a:rPr lang="en-US" altLang="zh-CN" dirty="0" smtClean="0"/>
              <a:t>m</a:t>
            </a:r>
            <a:r>
              <a:rPr lang="zh-CN" altLang="en-US" dirty="0" smtClean="0"/>
              <a:t>阶本原多项式</a:t>
            </a:r>
            <a:endParaRPr lang="en-US" altLang="zh-CN" dirty="0" smtClean="0"/>
          </a:p>
          <a:p>
            <a:pPr lvl="2" eaLnBrk="1" fontAlgn="auto" hangingPunct="1">
              <a:spcAft>
                <a:spcPts val="0"/>
              </a:spcAft>
              <a:buClr>
                <a:schemeClr val="accent3"/>
              </a:buClr>
              <a:buFont typeface="Wingdings 2"/>
              <a:buChar char="®"/>
              <a:defRPr/>
            </a:pPr>
            <a:r>
              <a:rPr lang="zh-CN" altLang="en-US" dirty="0" smtClean="0"/>
              <a:t>定义</a:t>
            </a:r>
            <a:r>
              <a:rPr lang="en-US" altLang="zh-CN" dirty="0" smtClean="0"/>
              <a:t>n=2</a:t>
            </a:r>
            <a:r>
              <a:rPr lang="en-US" altLang="zh-CN" baseline="30000" dirty="0" smtClean="0"/>
              <a:t>m</a:t>
            </a:r>
            <a:r>
              <a:rPr lang="en-US" altLang="zh-CN" dirty="0" smtClean="0"/>
              <a:t>-1</a:t>
            </a:r>
            <a:r>
              <a:rPr lang="zh-CN" altLang="en-US" dirty="0" smtClean="0"/>
              <a:t>，如果</a:t>
            </a:r>
            <a:r>
              <a:rPr lang="en-US" altLang="zh-CN" dirty="0" smtClean="0"/>
              <a:t>m</a:t>
            </a:r>
            <a:r>
              <a:rPr lang="zh-CN" altLang="en-US" dirty="0" smtClean="0"/>
              <a:t>阶多项式能整除</a:t>
            </a:r>
            <a:r>
              <a:rPr lang="en-US" altLang="zh-CN" dirty="0" smtClean="0"/>
              <a:t>x</a:t>
            </a:r>
            <a:r>
              <a:rPr lang="en-US" altLang="zh-CN" baseline="30000" dirty="0" smtClean="0"/>
              <a:t>n</a:t>
            </a:r>
            <a:r>
              <a:rPr lang="en-US" altLang="zh-CN" dirty="0" smtClean="0"/>
              <a:t>+1</a:t>
            </a:r>
            <a:r>
              <a:rPr lang="zh-CN" altLang="en-US" dirty="0" smtClean="0"/>
              <a:t>而不能整除</a:t>
            </a:r>
            <a:r>
              <a:rPr lang="en-US" altLang="zh-CN" dirty="0" smtClean="0"/>
              <a:t>x</a:t>
            </a:r>
            <a:r>
              <a:rPr lang="en-US" altLang="zh-CN" baseline="30000" dirty="0" smtClean="0"/>
              <a:t>d</a:t>
            </a:r>
            <a:r>
              <a:rPr lang="en-US" altLang="zh-CN" dirty="0" smtClean="0"/>
              <a:t>+1</a:t>
            </a:r>
            <a:r>
              <a:rPr lang="zh-CN" altLang="en-US" dirty="0" smtClean="0"/>
              <a:t>，则该多项式为本原多项式，其中</a:t>
            </a:r>
            <a:r>
              <a:rPr lang="en-US" altLang="zh-CN" dirty="0" smtClean="0"/>
              <a:t>d</a:t>
            </a:r>
            <a:r>
              <a:rPr lang="zh-CN" altLang="en-US" dirty="0" smtClean="0"/>
              <a:t>是</a:t>
            </a:r>
            <a:r>
              <a:rPr lang="en-US" altLang="zh-CN" dirty="0" smtClean="0"/>
              <a:t>n</a:t>
            </a:r>
            <a:r>
              <a:rPr lang="zh-CN" altLang="en-US" dirty="0" smtClean="0"/>
              <a:t>的因子</a:t>
            </a:r>
            <a:endParaRPr lang="zh-CN" altLang="en-US" dirty="0"/>
          </a:p>
        </p:txBody>
      </p:sp>
    </p:spTree>
    <p:extLst>
      <p:ext uri="{BB962C8B-B14F-4D97-AF65-F5344CB8AC3E}">
        <p14:creationId xmlns:p14="http://schemas.microsoft.com/office/powerpoint/2010/main" val="310086283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1195388" y="685800"/>
            <a:ext cx="6261100" cy="1143000"/>
          </a:xfrm>
        </p:spPr>
        <p:txBody>
          <a:bodyPr/>
          <a:lstStyle/>
          <a:p>
            <a:r>
              <a:rPr lang="zh-CN" altLang="en-US" b="1">
                <a:solidFill>
                  <a:srgbClr val="0000FF"/>
                </a:solidFill>
              </a:rPr>
              <a:t>散列函数基本用法</a:t>
            </a:r>
            <a:r>
              <a:rPr lang="en-US" altLang="zh-CN" b="1">
                <a:solidFill>
                  <a:srgbClr val="0000FF"/>
                </a:solidFill>
              </a:rPr>
              <a:t>(3)</a:t>
            </a:r>
          </a:p>
        </p:txBody>
      </p:sp>
      <p:pic>
        <p:nvPicPr>
          <p:cNvPr id="3164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2209800"/>
            <a:ext cx="73850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6420" name="Object 4"/>
          <p:cNvGraphicFramePr>
            <a:graphicFrameLocks noChangeAspect="1"/>
          </p:cNvGraphicFramePr>
          <p:nvPr/>
        </p:nvGraphicFramePr>
        <p:xfrm>
          <a:off x="773113" y="4114800"/>
          <a:ext cx="4432300" cy="2209800"/>
        </p:xfrm>
        <a:graphic>
          <a:graphicData uri="http://schemas.openxmlformats.org/presentationml/2006/ole">
            <mc:AlternateContent xmlns:mc="http://schemas.openxmlformats.org/markup-compatibility/2006">
              <mc:Choice xmlns:v="urn:schemas-microsoft-com:vml" Requires="v">
                <p:oleObj spid="_x0000_s45075" name="Equation" r:id="rId4" imgW="1676160" imgH="723600" progId="Equation.DSMT4">
                  <p:embed/>
                </p:oleObj>
              </mc:Choice>
              <mc:Fallback>
                <p:oleObj name="Equation" r:id="rId4" imgW="1676160" imgH="723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13" y="4114800"/>
                        <a:ext cx="44323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6607223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1195388" y="685800"/>
            <a:ext cx="6261100" cy="1143000"/>
          </a:xfrm>
        </p:spPr>
        <p:txBody>
          <a:bodyPr/>
          <a:lstStyle/>
          <a:p>
            <a:r>
              <a:rPr lang="zh-CN" altLang="en-US" b="1">
                <a:solidFill>
                  <a:srgbClr val="0000FF"/>
                </a:solidFill>
              </a:rPr>
              <a:t>散列函数基本用法</a:t>
            </a:r>
            <a:r>
              <a:rPr lang="en-US" altLang="zh-CN" b="1">
                <a:solidFill>
                  <a:srgbClr val="0000FF"/>
                </a:solidFill>
              </a:rPr>
              <a:t>(4)</a:t>
            </a:r>
          </a:p>
        </p:txBody>
      </p:sp>
      <p:pic>
        <p:nvPicPr>
          <p:cNvPr id="317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2133600"/>
            <a:ext cx="745648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7444" name="Object 4"/>
          <p:cNvGraphicFramePr>
            <a:graphicFrameLocks noChangeAspect="1"/>
          </p:cNvGraphicFramePr>
          <p:nvPr/>
        </p:nvGraphicFramePr>
        <p:xfrm>
          <a:off x="773113" y="4343400"/>
          <a:ext cx="4572000" cy="2057400"/>
        </p:xfrm>
        <a:graphic>
          <a:graphicData uri="http://schemas.openxmlformats.org/presentationml/2006/ole">
            <mc:AlternateContent xmlns:mc="http://schemas.openxmlformats.org/markup-compatibility/2006">
              <mc:Choice xmlns:v="urn:schemas-microsoft-com:vml" Requires="v">
                <p:oleObj spid="_x0000_s46099" name="Equation" r:id="rId4" imgW="1752480" imgH="939600" progId="Equation.DSMT4">
                  <p:embed/>
                </p:oleObj>
              </mc:Choice>
              <mc:Fallback>
                <p:oleObj name="Equation" r:id="rId4" imgW="1752480" imgH="939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13" y="4343400"/>
                        <a:ext cx="45720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86486272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195388" y="685800"/>
            <a:ext cx="6261100" cy="1143000"/>
          </a:xfrm>
        </p:spPr>
        <p:txBody>
          <a:bodyPr/>
          <a:lstStyle/>
          <a:p>
            <a:r>
              <a:rPr lang="zh-CN" altLang="en-US" b="1">
                <a:solidFill>
                  <a:srgbClr val="0000FF"/>
                </a:solidFill>
              </a:rPr>
              <a:t>散列函数基本用法</a:t>
            </a:r>
            <a:r>
              <a:rPr lang="en-US" altLang="zh-CN" b="1">
                <a:solidFill>
                  <a:srgbClr val="0000FF"/>
                </a:solidFill>
              </a:rPr>
              <a:t>(5)</a:t>
            </a:r>
          </a:p>
        </p:txBody>
      </p:sp>
      <p:pic>
        <p:nvPicPr>
          <p:cNvPr id="318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981200"/>
            <a:ext cx="73152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8468" name="Object 4"/>
          <p:cNvGraphicFramePr>
            <a:graphicFrameLocks noChangeAspect="1"/>
          </p:cNvGraphicFramePr>
          <p:nvPr/>
        </p:nvGraphicFramePr>
        <p:xfrm>
          <a:off x="773113" y="4419600"/>
          <a:ext cx="4502150" cy="1828800"/>
        </p:xfrm>
        <a:graphic>
          <a:graphicData uri="http://schemas.openxmlformats.org/presentationml/2006/ole">
            <mc:AlternateContent xmlns:mc="http://schemas.openxmlformats.org/markup-compatibility/2006">
              <mc:Choice xmlns:v="urn:schemas-microsoft-com:vml" Requires="v">
                <p:oleObj spid="_x0000_s47123" name="Equation" r:id="rId4" imgW="1574640" imgH="647640" progId="Equation.DSMT4">
                  <p:embed/>
                </p:oleObj>
              </mc:Choice>
              <mc:Fallback>
                <p:oleObj name="Equation" r:id="rId4" imgW="1574640" imgH="647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13" y="4419600"/>
                        <a:ext cx="450215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1865976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1195388" y="685800"/>
            <a:ext cx="6261100" cy="1143000"/>
          </a:xfrm>
        </p:spPr>
        <p:txBody>
          <a:bodyPr/>
          <a:lstStyle/>
          <a:p>
            <a:r>
              <a:rPr lang="zh-CN" altLang="en-US" b="1">
                <a:solidFill>
                  <a:srgbClr val="0000FF"/>
                </a:solidFill>
              </a:rPr>
              <a:t>散列函数基本用法</a:t>
            </a:r>
            <a:r>
              <a:rPr lang="en-US" altLang="zh-CN" b="1">
                <a:solidFill>
                  <a:srgbClr val="0000FF"/>
                </a:solidFill>
              </a:rPr>
              <a:t>(6)</a:t>
            </a:r>
          </a:p>
        </p:txBody>
      </p:sp>
      <p:pic>
        <p:nvPicPr>
          <p:cNvPr id="319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75" y="2209800"/>
            <a:ext cx="8018463"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19492" name="Object 4"/>
          <p:cNvGraphicFramePr>
            <a:graphicFrameLocks noChangeAspect="1"/>
          </p:cNvGraphicFramePr>
          <p:nvPr/>
        </p:nvGraphicFramePr>
        <p:xfrm>
          <a:off x="703263" y="4419600"/>
          <a:ext cx="4360862" cy="2286000"/>
        </p:xfrm>
        <a:graphic>
          <a:graphicData uri="http://schemas.openxmlformats.org/presentationml/2006/ole">
            <mc:AlternateContent xmlns:mc="http://schemas.openxmlformats.org/markup-compatibility/2006">
              <mc:Choice xmlns:v="urn:schemas-microsoft-com:vml" Requires="v">
                <p:oleObj spid="_x0000_s48147" name="Equation" r:id="rId4" imgW="1663560" imgH="1143000" progId="Equation.DSMT4">
                  <p:embed/>
                </p:oleObj>
              </mc:Choice>
              <mc:Fallback>
                <p:oleObj name="Equation" r:id="rId4" imgW="1663560" imgH="11430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263" y="4419600"/>
                        <a:ext cx="4360862"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421753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MAC</a:t>
            </a:r>
            <a:endParaRPr lang="zh-CN" alt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594158"/>
            <a:ext cx="8456075" cy="4787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980766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MAC</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84784"/>
            <a:ext cx="7776864" cy="4828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32786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MAC</a:t>
            </a:r>
            <a:endParaRPr lang="zh-CN"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267195" cy="4343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200190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1195388" y="685800"/>
            <a:ext cx="6261100" cy="1143000"/>
          </a:xfrm>
        </p:spPr>
        <p:txBody>
          <a:bodyPr>
            <a:normAutofit fontScale="90000"/>
          </a:bodyPr>
          <a:lstStyle/>
          <a:p>
            <a:r>
              <a:rPr lang="zh-CN" altLang="en-US" sz="4000" b="1" dirty="0">
                <a:solidFill>
                  <a:srgbClr val="0000FF"/>
                </a:solidFill>
              </a:rPr>
              <a:t>利用分组密码构造</a:t>
            </a:r>
            <a:br>
              <a:rPr lang="zh-CN" altLang="en-US" sz="4000" b="1" dirty="0">
                <a:solidFill>
                  <a:srgbClr val="0000FF"/>
                </a:solidFill>
              </a:rPr>
            </a:br>
            <a:r>
              <a:rPr lang="zh-CN" altLang="en-US" sz="4000" b="1" dirty="0">
                <a:solidFill>
                  <a:srgbClr val="0000FF"/>
                </a:solidFill>
              </a:rPr>
              <a:t>散列函数</a:t>
            </a:r>
          </a:p>
        </p:txBody>
      </p:sp>
      <p:sp>
        <p:nvSpPr>
          <p:cNvPr id="334851" name="Rectangle 3"/>
          <p:cNvSpPr>
            <a:spLocks noGrp="1" noChangeArrowheads="1"/>
          </p:cNvSpPr>
          <p:nvPr>
            <p:ph type="body" idx="1"/>
          </p:nvPr>
        </p:nvSpPr>
        <p:spPr>
          <a:xfrm>
            <a:off x="633413" y="2133600"/>
            <a:ext cx="7737475" cy="43434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算法来源</a:t>
            </a:r>
          </a:p>
          <a:p>
            <a:pPr lvl="1"/>
            <a:r>
              <a:rPr lang="en-US" altLang="zh-CN" b="1"/>
              <a:t>FIPS publication (FIPS PUB 113)</a:t>
            </a:r>
          </a:p>
          <a:p>
            <a:pPr lvl="1"/>
            <a:r>
              <a:rPr lang="en-US" altLang="zh-CN" b="1"/>
              <a:t>ANSI standard (X9.17)</a:t>
            </a:r>
          </a:p>
          <a:p>
            <a:endParaRPr lang="en-US" altLang="zh-CN" b="1"/>
          </a:p>
          <a:p>
            <a:r>
              <a:rPr lang="zh-CN" altLang="en-US" b="1"/>
              <a:t>使用</a:t>
            </a:r>
            <a:r>
              <a:rPr lang="en-US" altLang="zh-CN" b="1"/>
              <a:t>CBC(Cipher Block Chaining)</a:t>
            </a:r>
            <a:r>
              <a:rPr lang="zh-CN" altLang="en-US" b="1"/>
              <a:t>方式，初始向量为</a:t>
            </a:r>
            <a:r>
              <a:rPr lang="en-US" altLang="zh-CN" b="1"/>
              <a:t>IV=0</a:t>
            </a:r>
          </a:p>
        </p:txBody>
      </p:sp>
    </p:spTree>
    <p:extLst>
      <p:ext uri="{BB962C8B-B14F-4D97-AF65-F5344CB8AC3E}">
        <p14:creationId xmlns:p14="http://schemas.microsoft.com/office/powerpoint/2010/main" val="408932117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a:xfrm>
            <a:off x="1195388" y="685800"/>
            <a:ext cx="6261100" cy="1143000"/>
          </a:xfrm>
        </p:spPr>
        <p:txBody>
          <a:bodyPr>
            <a:normAutofit fontScale="90000"/>
          </a:bodyPr>
          <a:lstStyle/>
          <a:p>
            <a:r>
              <a:rPr lang="zh-CN" altLang="en-US" sz="4000" b="1">
                <a:solidFill>
                  <a:srgbClr val="0000FF"/>
                </a:solidFill>
              </a:rPr>
              <a:t>利用分组密码构造</a:t>
            </a:r>
            <a:br>
              <a:rPr lang="zh-CN" altLang="en-US" sz="4000" b="1">
                <a:solidFill>
                  <a:srgbClr val="0000FF"/>
                </a:solidFill>
              </a:rPr>
            </a:br>
            <a:r>
              <a:rPr lang="zh-CN" altLang="en-US" sz="4000" b="1">
                <a:solidFill>
                  <a:srgbClr val="0000FF"/>
                </a:solidFill>
              </a:rPr>
              <a:t>散列函数</a:t>
            </a:r>
          </a:p>
        </p:txBody>
      </p:sp>
      <p:sp>
        <p:nvSpPr>
          <p:cNvPr id="335875" name="Rectangle 3"/>
          <p:cNvSpPr>
            <a:spLocks noGrp="1" noChangeArrowheads="1"/>
          </p:cNvSpPr>
          <p:nvPr>
            <p:ph type="body" idx="1"/>
          </p:nvPr>
        </p:nvSpPr>
        <p:spPr>
          <a:xfrm>
            <a:off x="633413" y="2133600"/>
            <a:ext cx="7737475" cy="4343400"/>
          </a:xfrm>
          <a:no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30000"/>
              </a:lnSpc>
              <a:buSzPct val="150000"/>
              <a:buFont typeface="Wingdings" pitchFamily="2" charset="2"/>
              <a:buChar char="§"/>
            </a:pPr>
            <a:r>
              <a:rPr lang="zh-CN" altLang="en-US" sz="2400" b="1"/>
              <a:t>将数据按</a:t>
            </a:r>
            <a:r>
              <a:rPr lang="en-US" altLang="zh-CN" sz="2400" b="1"/>
              <a:t>64</a:t>
            </a:r>
            <a:r>
              <a:rPr lang="zh-CN" altLang="en-US" sz="2400" b="1"/>
              <a:t>位分组，</a:t>
            </a:r>
            <a:r>
              <a:rPr lang="en-US" altLang="zh-CN" sz="2400" b="1"/>
              <a:t>D1, D2, … , DN</a:t>
            </a:r>
            <a:r>
              <a:rPr lang="zh-CN" altLang="en-US" sz="2400" b="1"/>
              <a:t>，必要时最后一个数据块用</a:t>
            </a:r>
            <a:r>
              <a:rPr lang="en-US" altLang="zh-CN" sz="2400" b="1"/>
              <a:t>0</a:t>
            </a:r>
            <a:r>
              <a:rPr lang="zh-CN" altLang="en-US" sz="2400" b="1"/>
              <a:t>向右填充</a:t>
            </a:r>
          </a:p>
          <a:p>
            <a:pPr>
              <a:lnSpc>
                <a:spcPct val="130000"/>
              </a:lnSpc>
              <a:buSzPct val="150000"/>
              <a:buFont typeface="Wingdings" pitchFamily="2" charset="2"/>
              <a:buChar char="§"/>
            </a:pPr>
            <a:r>
              <a:rPr lang="zh-CN" altLang="en-US" sz="2400" b="1"/>
              <a:t>运用</a:t>
            </a:r>
            <a:r>
              <a:rPr lang="en-US" altLang="zh-CN" sz="2400" b="1"/>
              <a:t>DES</a:t>
            </a:r>
            <a:r>
              <a:rPr lang="zh-CN" altLang="en-US" sz="2400" b="1"/>
              <a:t>算法</a:t>
            </a:r>
            <a:r>
              <a:rPr lang="en-US" altLang="zh-CN" sz="2400" b="1"/>
              <a:t>E</a:t>
            </a:r>
            <a:r>
              <a:rPr lang="zh-CN" altLang="en-US" sz="2400" b="1"/>
              <a:t>，密钥</a:t>
            </a:r>
            <a:r>
              <a:rPr lang="en-US" altLang="zh-CN" sz="2400" b="1"/>
              <a:t>K</a:t>
            </a:r>
          </a:p>
          <a:p>
            <a:pPr>
              <a:lnSpc>
                <a:spcPct val="130000"/>
              </a:lnSpc>
              <a:buSzPct val="150000"/>
              <a:buFont typeface="Wingdings" pitchFamily="2" charset="2"/>
              <a:buChar char="§"/>
            </a:pPr>
            <a:r>
              <a:rPr lang="zh-CN" altLang="en-US" sz="2400" b="1"/>
              <a:t>数据认证码</a:t>
            </a:r>
            <a:r>
              <a:rPr lang="en-US" altLang="zh-CN" sz="2400" b="1"/>
              <a:t>(DAC)</a:t>
            </a:r>
            <a:r>
              <a:rPr lang="zh-CN" altLang="en-US" sz="2400" b="1"/>
              <a:t>的计算如下：</a:t>
            </a:r>
          </a:p>
          <a:p>
            <a:pPr>
              <a:lnSpc>
                <a:spcPct val="80000"/>
              </a:lnSpc>
              <a:buFontTx/>
              <a:buNone/>
            </a:pPr>
            <a:r>
              <a:rPr lang="zh-CN" altLang="en-US" b="1"/>
              <a:t>		</a:t>
            </a:r>
            <a:r>
              <a:rPr lang="en-US" altLang="zh-CN"/>
              <a:t>O</a:t>
            </a:r>
            <a:r>
              <a:rPr lang="en-US" altLang="zh-CN" sz="1800"/>
              <a:t>1</a:t>
            </a:r>
            <a:r>
              <a:rPr lang="en-US" altLang="zh-CN"/>
              <a:t> = E</a:t>
            </a:r>
            <a:r>
              <a:rPr lang="en-US" altLang="zh-CN" baseline="-25000"/>
              <a:t>K</a:t>
            </a:r>
            <a:r>
              <a:rPr lang="en-US" altLang="zh-CN"/>
              <a:t>(D</a:t>
            </a:r>
            <a:r>
              <a:rPr lang="en-US" altLang="zh-CN" sz="1800"/>
              <a:t>1</a:t>
            </a:r>
            <a:r>
              <a:rPr lang="en-US" altLang="zh-CN"/>
              <a:t>)</a:t>
            </a:r>
          </a:p>
          <a:p>
            <a:pPr eaLnBrk="0" hangingPunct="0">
              <a:lnSpc>
                <a:spcPct val="80000"/>
              </a:lnSpc>
              <a:spcBef>
                <a:spcPct val="0"/>
              </a:spcBef>
              <a:buFontTx/>
              <a:buNone/>
            </a:pPr>
            <a:r>
              <a:rPr lang="en-US" altLang="zh-CN"/>
              <a:t>		O</a:t>
            </a:r>
            <a:r>
              <a:rPr lang="en-US" altLang="zh-CN" sz="2000"/>
              <a:t>2</a:t>
            </a:r>
            <a:r>
              <a:rPr lang="en-US" altLang="zh-CN"/>
              <a:t> = E</a:t>
            </a:r>
            <a:r>
              <a:rPr lang="en-US" altLang="zh-CN" baseline="-25000"/>
              <a:t>K</a:t>
            </a:r>
            <a:r>
              <a:rPr lang="en-US" altLang="zh-CN"/>
              <a:t>(D</a:t>
            </a:r>
            <a:r>
              <a:rPr lang="en-US" altLang="zh-CN" sz="2000"/>
              <a:t>2</a:t>
            </a:r>
            <a:r>
              <a:rPr lang="en-US" altLang="zh-CN">
                <a:sym typeface="Symbol" pitchFamily="18" charset="2"/>
              </a:rPr>
              <a:t></a:t>
            </a:r>
            <a:r>
              <a:rPr lang="en-US" altLang="zh-CN"/>
              <a:t>O</a:t>
            </a:r>
            <a:r>
              <a:rPr lang="en-US" altLang="zh-CN" sz="2000"/>
              <a:t>1</a:t>
            </a:r>
            <a:r>
              <a:rPr lang="en-US" altLang="zh-CN"/>
              <a:t>)</a:t>
            </a:r>
          </a:p>
          <a:p>
            <a:pPr eaLnBrk="0" hangingPunct="0">
              <a:lnSpc>
                <a:spcPct val="80000"/>
              </a:lnSpc>
              <a:spcBef>
                <a:spcPct val="0"/>
              </a:spcBef>
              <a:buFontTx/>
              <a:buNone/>
            </a:pPr>
            <a:r>
              <a:rPr lang="en-US" altLang="zh-CN"/>
              <a:t>		O</a:t>
            </a:r>
            <a:r>
              <a:rPr lang="en-US" altLang="zh-CN" sz="2000"/>
              <a:t>3 </a:t>
            </a:r>
            <a:r>
              <a:rPr lang="en-US" altLang="zh-CN"/>
              <a:t>= E</a:t>
            </a:r>
            <a:r>
              <a:rPr lang="en-US" altLang="zh-CN" baseline="-25000"/>
              <a:t>K</a:t>
            </a:r>
            <a:r>
              <a:rPr lang="en-US" altLang="zh-CN"/>
              <a:t>(D</a:t>
            </a:r>
            <a:r>
              <a:rPr lang="en-US" altLang="zh-CN" sz="2000"/>
              <a:t>3</a:t>
            </a:r>
            <a:r>
              <a:rPr lang="en-US" altLang="zh-CN">
                <a:sym typeface="Symbol" pitchFamily="18" charset="2"/>
              </a:rPr>
              <a:t></a:t>
            </a:r>
            <a:r>
              <a:rPr lang="en-US" altLang="zh-CN"/>
              <a:t>O</a:t>
            </a:r>
            <a:r>
              <a:rPr lang="en-US" altLang="zh-CN" sz="2000"/>
              <a:t>2</a:t>
            </a:r>
            <a:r>
              <a:rPr lang="en-US" altLang="zh-CN"/>
              <a:t>)</a:t>
            </a:r>
          </a:p>
          <a:p>
            <a:pPr eaLnBrk="0" hangingPunct="0">
              <a:lnSpc>
                <a:spcPct val="80000"/>
              </a:lnSpc>
              <a:spcBef>
                <a:spcPct val="0"/>
              </a:spcBef>
              <a:buFontTx/>
              <a:buNone/>
            </a:pPr>
            <a:r>
              <a:rPr lang="en-US" altLang="zh-CN"/>
              <a:t>		…</a:t>
            </a:r>
          </a:p>
          <a:p>
            <a:pPr eaLnBrk="0" hangingPunct="0">
              <a:lnSpc>
                <a:spcPct val="80000"/>
              </a:lnSpc>
              <a:spcBef>
                <a:spcPct val="0"/>
              </a:spcBef>
              <a:buFontTx/>
              <a:buNone/>
            </a:pPr>
            <a:r>
              <a:rPr lang="en-US" altLang="zh-CN"/>
              <a:t>		O</a:t>
            </a:r>
            <a:r>
              <a:rPr lang="en-US" altLang="zh-CN" sz="2000"/>
              <a:t>N</a:t>
            </a:r>
            <a:r>
              <a:rPr lang="en-US" altLang="zh-CN"/>
              <a:t> = E</a:t>
            </a:r>
            <a:r>
              <a:rPr lang="en-US" altLang="zh-CN" baseline="-25000"/>
              <a:t>K</a:t>
            </a:r>
            <a:r>
              <a:rPr lang="en-US" altLang="zh-CN"/>
              <a:t>(D</a:t>
            </a:r>
            <a:r>
              <a:rPr lang="en-US" altLang="zh-CN" sz="1600"/>
              <a:t>N</a:t>
            </a:r>
            <a:r>
              <a:rPr lang="en-US" altLang="zh-CN">
                <a:sym typeface="Symbol" pitchFamily="18" charset="2"/>
              </a:rPr>
              <a:t></a:t>
            </a:r>
            <a:r>
              <a:rPr lang="en-US" altLang="zh-CN"/>
              <a:t>O</a:t>
            </a:r>
            <a:r>
              <a:rPr lang="en-US" altLang="zh-CN" sz="1600"/>
              <a:t>N-1</a:t>
            </a:r>
            <a:r>
              <a:rPr lang="en-US" altLang="zh-CN"/>
              <a:t>)</a:t>
            </a:r>
          </a:p>
          <a:p>
            <a:pPr>
              <a:lnSpc>
                <a:spcPct val="80000"/>
              </a:lnSpc>
            </a:pPr>
            <a:endParaRPr lang="en-US" altLang="zh-CN" sz="2800" b="1"/>
          </a:p>
        </p:txBody>
      </p:sp>
    </p:spTree>
    <p:extLst>
      <p:ext uri="{BB962C8B-B14F-4D97-AF65-F5344CB8AC3E}">
        <p14:creationId xmlns:p14="http://schemas.microsoft.com/office/powerpoint/2010/main" val="308400192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6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700213"/>
            <a:ext cx="7404100" cy="476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6899" name="Rectangle 3"/>
          <p:cNvSpPr>
            <a:spLocks noChangeArrowheads="1"/>
          </p:cNvSpPr>
          <p:nvPr/>
        </p:nvSpPr>
        <p:spPr bwMode="auto">
          <a:xfrm>
            <a:off x="1195388" y="685800"/>
            <a:ext cx="6261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itchFamily="18" charset="0"/>
                <a:ea typeface="宋体" charset="-122"/>
              </a:defRPr>
            </a:lvl1pPr>
            <a:lvl2pPr>
              <a:defRPr kumimoji="1" sz="2400">
                <a:solidFill>
                  <a:schemeClr val="tx1"/>
                </a:solidFill>
                <a:latin typeface="Times New Roman" pitchFamily="18" charset="0"/>
                <a:ea typeface="宋体" charset="-122"/>
              </a:defRPr>
            </a:lvl2pPr>
            <a:lvl3pPr>
              <a:defRPr kumimoji="1" sz="2400">
                <a:solidFill>
                  <a:schemeClr val="tx1"/>
                </a:solidFill>
                <a:latin typeface="Times New Roman" pitchFamily="18" charset="0"/>
                <a:ea typeface="宋体" charset="-122"/>
              </a:defRPr>
            </a:lvl3pPr>
            <a:lvl4pPr>
              <a:defRPr kumimoji="1" sz="2400">
                <a:solidFill>
                  <a:schemeClr val="tx1"/>
                </a:solidFill>
                <a:latin typeface="Times New Roman" pitchFamily="18" charset="0"/>
                <a:ea typeface="宋体" charset="-122"/>
              </a:defRPr>
            </a:lvl4pPr>
            <a:lvl5pPr>
              <a:defRPr kumimoji="1" sz="2400">
                <a:solidFill>
                  <a:schemeClr val="tx1"/>
                </a:solidFill>
                <a:latin typeface="Times New Roman" pitchFamily="18" charset="0"/>
                <a:ea typeface="宋体" charset="-122"/>
              </a:defRPr>
            </a:lvl5pPr>
            <a:lvl6pPr marL="457200" eaLnBrk="0" fontAlgn="base" hangingPunct="0">
              <a:spcBef>
                <a:spcPct val="0"/>
              </a:spcBef>
              <a:spcAft>
                <a:spcPct val="0"/>
              </a:spcAft>
              <a:defRPr kumimoji="1" sz="2400">
                <a:solidFill>
                  <a:schemeClr val="tx1"/>
                </a:solidFill>
                <a:latin typeface="Times New Roman" pitchFamily="18" charset="0"/>
                <a:ea typeface="宋体" charset="-122"/>
              </a:defRPr>
            </a:lvl6pPr>
            <a:lvl7pPr marL="914400" eaLnBrk="0" fontAlgn="base" hangingPunct="0">
              <a:spcBef>
                <a:spcPct val="0"/>
              </a:spcBef>
              <a:spcAft>
                <a:spcPct val="0"/>
              </a:spcAft>
              <a:defRPr kumimoji="1" sz="2400">
                <a:solidFill>
                  <a:schemeClr val="tx1"/>
                </a:solidFill>
                <a:latin typeface="Times New Roman" pitchFamily="18" charset="0"/>
                <a:ea typeface="宋体" charset="-122"/>
              </a:defRPr>
            </a:lvl7pPr>
            <a:lvl8pPr marL="1371600" eaLnBrk="0" fontAlgn="base" hangingPunct="0">
              <a:spcBef>
                <a:spcPct val="0"/>
              </a:spcBef>
              <a:spcAft>
                <a:spcPct val="0"/>
              </a:spcAft>
              <a:defRPr kumimoji="1" sz="2400">
                <a:solidFill>
                  <a:schemeClr val="tx1"/>
                </a:solidFill>
                <a:latin typeface="Times New Roman" pitchFamily="18" charset="0"/>
                <a:ea typeface="宋体" charset="-122"/>
              </a:defRPr>
            </a:lvl8pPr>
            <a:lvl9pPr marL="18288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fontAlgn="base">
              <a:spcBef>
                <a:spcPct val="0"/>
              </a:spcBef>
              <a:spcAft>
                <a:spcPct val="0"/>
              </a:spcAft>
            </a:pPr>
            <a:r>
              <a:rPr lang="en-US" altLang="zh-CN" sz="4400" b="1">
                <a:solidFill>
                  <a:srgbClr val="0000FF"/>
                </a:solidFill>
                <a:latin typeface="Tahoma" pitchFamily="34" charset="0"/>
              </a:rPr>
              <a:t>4.4 FIPS PUB 113</a:t>
            </a:r>
          </a:p>
        </p:txBody>
      </p:sp>
      <p:sp>
        <p:nvSpPr>
          <p:cNvPr id="336900" name="Rectangle 4"/>
          <p:cNvSpPr>
            <a:spLocks noChangeArrowheads="1"/>
          </p:cNvSpPr>
          <p:nvPr/>
        </p:nvSpPr>
        <p:spPr bwMode="auto">
          <a:xfrm>
            <a:off x="4643438" y="6000750"/>
            <a:ext cx="1512887" cy="381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kumimoji="1" lang="zh-CN" altLang="en-US" sz="2400">
              <a:solidFill>
                <a:srgbClr val="080808"/>
              </a:solidFill>
            </a:endParaRPr>
          </a:p>
        </p:txBody>
      </p:sp>
    </p:spTree>
    <p:extLst>
      <p:ext uri="{BB962C8B-B14F-4D97-AF65-F5344CB8AC3E}">
        <p14:creationId xmlns:p14="http://schemas.microsoft.com/office/powerpoint/2010/main" val="1434647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pPr eaLnBrk="1" hangingPunct="1"/>
            <a:r>
              <a:rPr lang="zh-CN" altLang="en-US" smtClean="0"/>
              <a:t>异步流密码</a:t>
            </a:r>
          </a:p>
        </p:txBody>
      </p:sp>
      <p:sp>
        <p:nvSpPr>
          <p:cNvPr id="117763" name="内容占位符 2"/>
          <p:cNvSpPr>
            <a:spLocks noGrp="1"/>
          </p:cNvSpPr>
          <p:nvPr>
            <p:ph idx="1"/>
          </p:nvPr>
        </p:nvSpPr>
        <p:spPr/>
        <p:txBody>
          <a:bodyPr/>
          <a:lstStyle/>
          <a:p>
            <a:pPr eaLnBrk="1" hangingPunct="1"/>
            <a:r>
              <a:rPr lang="zh-CN" altLang="en-US" smtClean="0"/>
              <a:t>同步流密码存在周期问题</a:t>
            </a:r>
            <a:endParaRPr lang="en-US" altLang="zh-CN" smtClean="0"/>
          </a:p>
          <a:p>
            <a:pPr eaLnBrk="1" hangingPunct="1"/>
            <a:r>
              <a:rPr lang="zh-CN" altLang="en-US" smtClean="0"/>
              <a:t>异步流密码思路</a:t>
            </a:r>
            <a:endParaRPr lang="en-US" altLang="zh-CN" smtClean="0"/>
          </a:p>
          <a:p>
            <a:pPr lvl="1" eaLnBrk="1" hangingPunct="1"/>
            <a:r>
              <a:rPr lang="zh-CN" altLang="en-US" smtClean="0"/>
              <a:t>密钥流</a:t>
            </a:r>
            <a:r>
              <a:rPr lang="en-US" altLang="zh-CN" smtClean="0"/>
              <a:t>z</a:t>
            </a:r>
            <a:r>
              <a:rPr lang="zh-CN" altLang="en-US" smtClean="0"/>
              <a:t>的产生不但与密钥</a:t>
            </a:r>
            <a:r>
              <a:rPr lang="en-US" altLang="zh-CN" smtClean="0"/>
              <a:t>K</a:t>
            </a:r>
            <a:r>
              <a:rPr lang="zh-CN" altLang="en-US" smtClean="0"/>
              <a:t>有关，而且还与明文元素</a:t>
            </a:r>
            <a:r>
              <a:rPr lang="en-US" altLang="zh-CN" smtClean="0"/>
              <a:t>(x</a:t>
            </a:r>
            <a:r>
              <a:rPr lang="en-US" altLang="zh-CN" baseline="-25000" smtClean="0"/>
              <a:t>1</a:t>
            </a:r>
            <a:r>
              <a:rPr lang="en-US" altLang="zh-CN" smtClean="0"/>
              <a:t>,x</a:t>
            </a:r>
            <a:r>
              <a:rPr lang="en-US" altLang="zh-CN" baseline="-25000" smtClean="0"/>
              <a:t>2</a:t>
            </a:r>
            <a:r>
              <a:rPr lang="en-US" altLang="zh-CN" smtClean="0"/>
              <a:t>,...,x</a:t>
            </a:r>
            <a:r>
              <a:rPr lang="en-US" altLang="zh-CN" baseline="-25000" smtClean="0"/>
              <a:t>i-1)</a:t>
            </a:r>
            <a:r>
              <a:rPr lang="zh-CN" altLang="en-US" smtClean="0"/>
              <a:t>或密文元素</a:t>
            </a:r>
            <a:r>
              <a:rPr lang="en-US" altLang="zh-CN" smtClean="0"/>
              <a:t>(y</a:t>
            </a:r>
            <a:r>
              <a:rPr lang="en-US" altLang="zh-CN" baseline="-25000" smtClean="0"/>
              <a:t>1</a:t>
            </a:r>
            <a:r>
              <a:rPr lang="en-US" altLang="zh-CN" smtClean="0"/>
              <a:t>,y</a:t>
            </a:r>
            <a:r>
              <a:rPr lang="en-US" altLang="zh-CN" baseline="-25000" smtClean="0"/>
              <a:t>2</a:t>
            </a:r>
            <a:r>
              <a:rPr lang="en-US" altLang="zh-CN" smtClean="0"/>
              <a:t>,...,y</a:t>
            </a:r>
            <a:r>
              <a:rPr lang="en-US" altLang="zh-CN" baseline="-25000" smtClean="0"/>
              <a:t>i-1</a:t>
            </a:r>
            <a:r>
              <a:rPr lang="en-US" altLang="zh-CN" smtClean="0"/>
              <a:t>)</a:t>
            </a:r>
            <a:r>
              <a:rPr lang="zh-CN" altLang="en-US" smtClean="0"/>
              <a:t>有关</a:t>
            </a:r>
            <a:endParaRPr lang="en-US" altLang="zh-CN" smtClean="0"/>
          </a:p>
          <a:p>
            <a:pPr eaLnBrk="1" hangingPunct="1"/>
            <a:r>
              <a:rPr lang="zh-CN" altLang="en-US" smtClean="0"/>
              <a:t>自动密钥密码</a:t>
            </a:r>
            <a:endParaRPr lang="en-US" altLang="zh-CN" smtClean="0"/>
          </a:p>
          <a:p>
            <a:pPr lvl="1" eaLnBrk="1" hangingPunct="1"/>
            <a:r>
              <a:rPr lang="zh-CN" altLang="en-US" smtClean="0"/>
              <a:t>通过</a:t>
            </a:r>
            <a:r>
              <a:rPr lang="en-US" altLang="zh-CN" smtClean="0"/>
              <a:t>K</a:t>
            </a:r>
            <a:r>
              <a:rPr lang="zh-CN" altLang="en-US" smtClean="0"/>
              <a:t>和明文产生密钥流</a:t>
            </a:r>
          </a:p>
        </p:txBody>
      </p:sp>
    </p:spTree>
    <p:extLst>
      <p:ext uri="{BB962C8B-B14F-4D97-AF65-F5344CB8AC3E}">
        <p14:creationId xmlns:p14="http://schemas.microsoft.com/office/powerpoint/2010/main" val="217900649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51920" y="531303"/>
            <a:ext cx="1296144" cy="523220"/>
          </a:xfrm>
          <a:prstGeom prst="rect">
            <a:avLst/>
          </a:prstGeom>
          <a:noFill/>
        </p:spPr>
        <p:txBody>
          <a:bodyPr wrap="square" rtlCol="0">
            <a:spAutoFit/>
          </a:bodyPr>
          <a:lstStyle/>
          <a:p>
            <a:r>
              <a:rPr lang="en-US" altLang="zh-CN" sz="2800" dirty="0" smtClean="0"/>
              <a:t>HMAC</a:t>
            </a:r>
            <a:endParaRPr lang="zh-CN" altLang="en-US" sz="28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09643"/>
            <a:ext cx="7511163" cy="5003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112693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31640" y="548680"/>
            <a:ext cx="5760640" cy="830997"/>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smtClean="0"/>
              <a:t>生日攻击</a:t>
            </a:r>
            <a:endParaRPr lang="en-US" altLang="zh-CN" sz="2400" dirty="0" smtClean="0"/>
          </a:p>
          <a:p>
            <a:pPr marL="342900" indent="-342900">
              <a:buFont typeface="Arial" panose="020B0604020202020204" pitchFamily="34" charset="0"/>
              <a:buChar char="•"/>
            </a:pPr>
            <a:r>
              <a:rPr lang="en-US" altLang="zh-CN" sz="2400" dirty="0" smtClean="0"/>
              <a:t>HASH</a:t>
            </a:r>
            <a:r>
              <a:rPr lang="zh-CN" altLang="en-US" sz="2400" dirty="0" smtClean="0"/>
              <a:t>函数的应用：存储完整性校验</a:t>
            </a:r>
            <a:endParaRPr lang="zh-CN" altLang="en-US" sz="2400" dirty="0"/>
          </a:p>
        </p:txBody>
      </p:sp>
    </p:spTree>
    <p:extLst>
      <p:ext uri="{BB962C8B-B14F-4D97-AF65-F5344CB8AC3E}">
        <p14:creationId xmlns:p14="http://schemas.microsoft.com/office/powerpoint/2010/main" val="322413447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1412776"/>
            <a:ext cx="8496944" cy="5016758"/>
          </a:xfrm>
          <a:prstGeom prst="rect">
            <a:avLst/>
          </a:prstGeom>
          <a:noFill/>
        </p:spPr>
        <p:txBody>
          <a:bodyPr wrap="square" rtlCol="0">
            <a:spAutoFit/>
          </a:bodyPr>
          <a:lstStyle/>
          <a:p>
            <a:pPr lvl="0"/>
            <a:r>
              <a:rPr lang="zh-CN" altLang="zh-CN" sz="3200" dirty="0"/>
              <a:t>在有公钥算法、对称算法、</a:t>
            </a:r>
            <a:r>
              <a:rPr lang="en-US" altLang="zh-CN" sz="3200" dirty="0"/>
              <a:t>HASH</a:t>
            </a:r>
            <a:r>
              <a:rPr lang="zh-CN" altLang="zh-CN" sz="3200" dirty="0"/>
              <a:t>算法和签名的情况下，设计邮件加密方案满足：</a:t>
            </a:r>
          </a:p>
          <a:p>
            <a:pPr lvl="0"/>
            <a:r>
              <a:rPr lang="zh-CN" altLang="zh-CN" sz="3200" dirty="0"/>
              <a:t>数据认证。</a:t>
            </a:r>
          </a:p>
          <a:p>
            <a:pPr lvl="0"/>
            <a:r>
              <a:rPr lang="zh-CN" altLang="zh-CN" sz="3200" dirty="0"/>
              <a:t>数据保密性。</a:t>
            </a:r>
          </a:p>
          <a:p>
            <a:pPr lvl="0"/>
            <a:r>
              <a:rPr lang="zh-CN" altLang="zh-CN" sz="3200" dirty="0"/>
              <a:t>数据认证和保密性。</a:t>
            </a:r>
          </a:p>
          <a:p>
            <a:pPr lvl="0"/>
            <a:r>
              <a:rPr lang="zh-CN" altLang="zh-CN" sz="3200" dirty="0"/>
              <a:t>若还有高速压缩函数，进行数据认证和保密。</a:t>
            </a:r>
          </a:p>
          <a:p>
            <a:r>
              <a:rPr lang="zh-CN" altLang="zh-CN" sz="3200" dirty="0"/>
              <a:t>提示：下图中</a:t>
            </a:r>
            <a:r>
              <a:rPr lang="en-US" altLang="zh-CN" sz="3200" dirty="0"/>
              <a:t>H</a:t>
            </a:r>
            <a:r>
              <a:rPr lang="zh-CN" altLang="zh-CN" sz="3200" dirty="0"/>
              <a:t>：散列函数，</a:t>
            </a:r>
            <a:r>
              <a:rPr lang="en-US" altLang="zh-CN" sz="3200" dirty="0"/>
              <a:t>EP</a:t>
            </a:r>
            <a:r>
              <a:rPr lang="zh-CN" altLang="zh-CN" sz="3200" dirty="0"/>
              <a:t>：</a:t>
            </a:r>
            <a:r>
              <a:rPr lang="en-US" altLang="zh-CN" sz="3200" dirty="0"/>
              <a:t>RSA</a:t>
            </a:r>
            <a:r>
              <a:rPr lang="zh-CN" altLang="zh-CN" sz="3200" dirty="0"/>
              <a:t>加密，</a:t>
            </a:r>
            <a:r>
              <a:rPr lang="en-US" altLang="zh-CN" sz="3200" dirty="0"/>
              <a:t>DP</a:t>
            </a:r>
            <a:r>
              <a:rPr lang="zh-CN" altLang="zh-CN" sz="3200" dirty="0"/>
              <a:t>：</a:t>
            </a:r>
            <a:r>
              <a:rPr lang="en-US" altLang="zh-CN" sz="3200" dirty="0"/>
              <a:t>RSA</a:t>
            </a:r>
            <a:r>
              <a:rPr lang="zh-CN" altLang="zh-CN" sz="3200" dirty="0"/>
              <a:t>解密，</a:t>
            </a:r>
            <a:r>
              <a:rPr lang="en-US" altLang="zh-CN" sz="3200" dirty="0"/>
              <a:t>Z</a:t>
            </a:r>
            <a:r>
              <a:rPr lang="zh-CN" altLang="zh-CN" sz="3200" dirty="0"/>
              <a:t>：压缩，</a:t>
            </a:r>
            <a:r>
              <a:rPr lang="en-US" altLang="zh-CN" sz="3200" dirty="0"/>
              <a:t>Z</a:t>
            </a:r>
            <a:r>
              <a:rPr lang="en-US" altLang="zh-CN" sz="3200" baseline="30000" dirty="0"/>
              <a:t>-1</a:t>
            </a:r>
            <a:r>
              <a:rPr lang="zh-CN" altLang="zh-CN" sz="3200" dirty="0"/>
              <a:t>：解压缩，</a:t>
            </a:r>
          </a:p>
          <a:p>
            <a:r>
              <a:rPr lang="en-US" altLang="zh-CN" sz="3200" dirty="0" smtClean="0"/>
              <a:t>EC</a:t>
            </a:r>
            <a:r>
              <a:rPr lang="zh-CN" altLang="zh-CN" sz="3200" dirty="0" smtClean="0"/>
              <a:t>：</a:t>
            </a:r>
            <a:r>
              <a:rPr lang="zh-CN" altLang="zh-CN" sz="3200" dirty="0"/>
              <a:t>对称加密，</a:t>
            </a:r>
            <a:r>
              <a:rPr lang="en-US" altLang="zh-CN" sz="3200" dirty="0"/>
              <a:t>DC</a:t>
            </a:r>
            <a:r>
              <a:rPr lang="zh-CN" altLang="zh-CN" sz="3200" dirty="0"/>
              <a:t>：对称解密。注意压缩函数的位置。</a:t>
            </a:r>
          </a:p>
        </p:txBody>
      </p:sp>
      <p:sp>
        <p:nvSpPr>
          <p:cNvPr id="3" name="TextBox 2"/>
          <p:cNvSpPr txBox="1"/>
          <p:nvPr/>
        </p:nvSpPr>
        <p:spPr>
          <a:xfrm>
            <a:off x="4139952" y="476672"/>
            <a:ext cx="1296144" cy="707886"/>
          </a:xfrm>
          <a:prstGeom prst="rect">
            <a:avLst/>
          </a:prstGeom>
          <a:noFill/>
        </p:spPr>
        <p:txBody>
          <a:bodyPr wrap="square" rtlCol="0">
            <a:spAutoFit/>
          </a:bodyPr>
          <a:lstStyle/>
          <a:p>
            <a:r>
              <a:rPr lang="en-US" altLang="zh-CN" sz="4000" dirty="0" smtClean="0"/>
              <a:t>PGP</a:t>
            </a:r>
            <a:endParaRPr lang="zh-CN" altLang="en-US" sz="4000" dirty="0"/>
          </a:p>
        </p:txBody>
      </p:sp>
    </p:spTree>
    <p:extLst>
      <p:ext uri="{BB962C8B-B14F-4D97-AF65-F5344CB8AC3E}">
        <p14:creationId xmlns:p14="http://schemas.microsoft.com/office/powerpoint/2010/main" val="299201348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3" y="188640"/>
            <a:ext cx="8544949" cy="640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677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a:t>1 </a:t>
            </a:r>
            <a:r>
              <a:rPr lang="zh-CN" altLang="en-US" dirty="0"/>
              <a:t>对称加密方案</a:t>
            </a:r>
            <a:endParaRPr lang="zh-CN" altLang="en-US" dirty="0" smtClean="0"/>
          </a:p>
        </p:txBody>
      </p:sp>
      <p:graphicFrame>
        <p:nvGraphicFramePr>
          <p:cNvPr id="23556" name="Object 4"/>
          <p:cNvGraphicFramePr>
            <a:graphicFrameLocks noChangeAspect="1"/>
          </p:cNvGraphicFramePr>
          <p:nvPr/>
        </p:nvGraphicFramePr>
        <p:xfrm>
          <a:off x="762000" y="3657600"/>
          <a:ext cx="571500" cy="952500"/>
        </p:xfrm>
        <a:graphic>
          <a:graphicData uri="http://schemas.openxmlformats.org/presentationml/2006/ole">
            <mc:AlternateContent xmlns:mc="http://schemas.openxmlformats.org/markup-compatibility/2006">
              <mc:Choice xmlns:v="urn:schemas-microsoft-com:vml" Requires="v">
                <p:oleObj spid="_x0000_s1131" name="位图图像" r:id="rId3" imgW="571731" imgH="952633" progId="PBrush">
                  <p:embed/>
                </p:oleObj>
              </mc:Choice>
              <mc:Fallback>
                <p:oleObj name="位图图像" r:id="rId3" imgW="571731" imgH="952633" progId="PBrush">
                  <p:embed/>
                  <p:pic>
                    <p:nvPicPr>
                      <p:cNvPr id="0" name=""/>
                      <p:cNvPicPr>
                        <a:picLocks noChangeAspect="1" noChangeArrowheads="1"/>
                      </p:cNvPicPr>
                      <p:nvPr/>
                    </p:nvPicPr>
                    <p:blipFill>
                      <a:blip r:embed="rId4">
                        <a:clrChange>
                          <a:clrFrom>
                            <a:srgbClr val="80FFFF"/>
                          </a:clrFrom>
                          <a:clrTo>
                            <a:srgbClr val="80FFFF">
                              <a:alpha val="0"/>
                            </a:srgbClr>
                          </a:clrTo>
                        </a:clrChange>
                        <a:extLst>
                          <a:ext uri="{28A0092B-C50C-407E-A947-70E740481C1C}">
                            <a14:useLocalDpi xmlns:a14="http://schemas.microsoft.com/office/drawing/2010/main" val="0"/>
                          </a:ext>
                        </a:extLst>
                      </a:blip>
                      <a:srcRect/>
                      <a:stretch>
                        <a:fillRect/>
                      </a:stretch>
                    </p:blipFill>
                    <p:spPr bwMode="auto">
                      <a:xfrm>
                        <a:off x="762000" y="3657600"/>
                        <a:ext cx="5715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5"/>
          <p:cNvGraphicFramePr>
            <a:graphicFrameLocks noChangeAspect="1"/>
          </p:cNvGraphicFramePr>
          <p:nvPr/>
        </p:nvGraphicFramePr>
        <p:xfrm>
          <a:off x="7772400" y="3581400"/>
          <a:ext cx="666750" cy="1009650"/>
        </p:xfrm>
        <a:graphic>
          <a:graphicData uri="http://schemas.openxmlformats.org/presentationml/2006/ole">
            <mc:AlternateContent xmlns:mc="http://schemas.openxmlformats.org/markup-compatibility/2006">
              <mc:Choice xmlns:v="urn:schemas-microsoft-com:vml" Requires="v">
                <p:oleObj spid="_x0000_s1132" name="位图图像" r:id="rId5" imgW="666667" imgH="1009791" progId="PBrush">
                  <p:embed/>
                </p:oleObj>
              </mc:Choice>
              <mc:Fallback>
                <p:oleObj name="位图图像" r:id="rId5" imgW="666667" imgH="1009791" progId="PBrush">
                  <p:embed/>
                  <p:pic>
                    <p:nvPicPr>
                      <p:cNvPr id="0" name=""/>
                      <p:cNvPicPr>
                        <a:picLocks noChangeAspect="1" noChangeArrowheads="1"/>
                      </p:cNvPicPr>
                      <p:nvPr/>
                    </p:nvPicPr>
                    <p:blipFill>
                      <a:blip r:embed="rId6">
                        <a:clrChange>
                          <a:clrFrom>
                            <a:srgbClr val="80FFFF"/>
                          </a:clrFrom>
                          <a:clrTo>
                            <a:srgbClr val="80FFFF">
                              <a:alpha val="0"/>
                            </a:srgbClr>
                          </a:clrTo>
                        </a:clrChange>
                        <a:extLst>
                          <a:ext uri="{28A0092B-C50C-407E-A947-70E740481C1C}">
                            <a14:useLocalDpi xmlns:a14="http://schemas.microsoft.com/office/drawing/2010/main" val="0"/>
                          </a:ext>
                        </a:extLst>
                      </a:blip>
                      <a:srcRect/>
                      <a:stretch>
                        <a:fillRect/>
                      </a:stretch>
                    </p:blipFill>
                    <p:spPr bwMode="auto">
                      <a:xfrm>
                        <a:off x="7772400" y="3581400"/>
                        <a:ext cx="6667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8" name="Object 6"/>
          <p:cNvGraphicFramePr>
            <a:graphicFrameLocks noChangeAspect="1"/>
          </p:cNvGraphicFramePr>
          <p:nvPr/>
        </p:nvGraphicFramePr>
        <p:xfrm>
          <a:off x="4114800" y="2209800"/>
          <a:ext cx="657225" cy="1057275"/>
        </p:xfrm>
        <a:graphic>
          <a:graphicData uri="http://schemas.openxmlformats.org/presentationml/2006/ole">
            <mc:AlternateContent xmlns:mc="http://schemas.openxmlformats.org/markup-compatibility/2006">
              <mc:Choice xmlns:v="urn:schemas-microsoft-com:vml" Requires="v">
                <p:oleObj spid="_x0000_s1133" name="位图图像" r:id="rId7" imgW="657317" imgH="1057423" progId="PBrush">
                  <p:embed/>
                </p:oleObj>
              </mc:Choice>
              <mc:Fallback>
                <p:oleObj name="位图图像" r:id="rId7" imgW="657317" imgH="1057423" progId="PBrush">
                  <p:embed/>
                  <p:pic>
                    <p:nvPicPr>
                      <p:cNvPr id="0" name=""/>
                      <p:cNvPicPr>
                        <a:picLocks noChangeAspect="1" noChangeArrowheads="1"/>
                      </p:cNvPicPr>
                      <p:nvPr/>
                    </p:nvPicPr>
                    <p:blipFill>
                      <a:blip r:embed="rId8">
                        <a:clrChange>
                          <a:clrFrom>
                            <a:srgbClr val="80FFFF"/>
                          </a:clrFrom>
                          <a:clrTo>
                            <a:srgbClr val="80FFFF">
                              <a:alpha val="0"/>
                            </a:srgbClr>
                          </a:clrTo>
                        </a:clrChange>
                        <a:extLst>
                          <a:ext uri="{28A0092B-C50C-407E-A947-70E740481C1C}">
                            <a14:useLocalDpi xmlns:a14="http://schemas.microsoft.com/office/drawing/2010/main" val="0"/>
                          </a:ext>
                        </a:extLst>
                      </a:blip>
                      <a:srcRect/>
                      <a:stretch>
                        <a:fillRect/>
                      </a:stretch>
                    </p:blipFill>
                    <p:spPr bwMode="auto">
                      <a:xfrm>
                        <a:off x="4114800" y="2209800"/>
                        <a:ext cx="6572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9" name="AutoShape 7"/>
          <p:cNvSpPr>
            <a:spLocks noChangeArrowheads="1"/>
          </p:cNvSpPr>
          <p:nvPr/>
        </p:nvSpPr>
        <p:spPr bwMode="auto">
          <a:xfrm>
            <a:off x="1371600" y="3962400"/>
            <a:ext cx="533400" cy="457200"/>
          </a:xfrm>
          <a:prstGeom prst="flowChartDocument">
            <a:avLst/>
          </a:prstGeom>
          <a:solidFill>
            <a:srgbClr val="CCFFFF"/>
          </a:solidFill>
          <a:ln w="9525">
            <a:solidFill>
              <a:schemeClr val="tx1"/>
            </a:solidFill>
            <a:miter lim="800000"/>
            <a:headEnd/>
            <a:tailEnd/>
          </a:ln>
        </p:spPr>
        <p:txBody>
          <a:bodyPr wrap="none" anchor="ct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en-US" altLang="zh-CN" sz="1600" b="1">
                <a:solidFill>
                  <a:srgbClr val="000099"/>
                </a:solidFill>
              </a:rPr>
              <a:t>Hello</a:t>
            </a:r>
          </a:p>
        </p:txBody>
      </p:sp>
      <p:sp>
        <p:nvSpPr>
          <p:cNvPr id="23560" name="Line 8"/>
          <p:cNvSpPr>
            <a:spLocks noChangeShapeType="1"/>
          </p:cNvSpPr>
          <p:nvPr/>
        </p:nvSpPr>
        <p:spPr bwMode="auto">
          <a:xfrm>
            <a:off x="2057400" y="4191000"/>
            <a:ext cx="2286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1" name="AutoShape 9"/>
          <p:cNvSpPr>
            <a:spLocks noChangeArrowheads="1"/>
          </p:cNvSpPr>
          <p:nvPr/>
        </p:nvSpPr>
        <p:spPr bwMode="auto">
          <a:xfrm>
            <a:off x="7239000" y="3962400"/>
            <a:ext cx="533400" cy="457200"/>
          </a:xfrm>
          <a:prstGeom prst="flowChartDocument">
            <a:avLst/>
          </a:prstGeom>
          <a:solidFill>
            <a:srgbClr val="CCFFFF"/>
          </a:solidFill>
          <a:ln w="9525">
            <a:solidFill>
              <a:schemeClr val="tx1"/>
            </a:solidFill>
            <a:miter lim="800000"/>
            <a:headEnd/>
            <a:tailEnd/>
          </a:ln>
        </p:spPr>
        <p:txBody>
          <a:bodyPr wrap="none" anchor="ct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en-US" altLang="zh-CN" sz="1600" b="1">
                <a:solidFill>
                  <a:srgbClr val="000099"/>
                </a:solidFill>
              </a:rPr>
              <a:t>Hello</a:t>
            </a:r>
          </a:p>
        </p:txBody>
      </p:sp>
      <p:sp>
        <p:nvSpPr>
          <p:cNvPr id="23563" name="Line 11"/>
          <p:cNvSpPr>
            <a:spLocks noChangeShapeType="1"/>
          </p:cNvSpPr>
          <p:nvPr/>
        </p:nvSpPr>
        <p:spPr bwMode="auto">
          <a:xfrm flipV="1">
            <a:off x="4419600" y="3276600"/>
            <a:ext cx="0" cy="91440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4" name="AutoShape 12"/>
          <p:cNvSpPr>
            <a:spLocks noChangeArrowheads="1"/>
          </p:cNvSpPr>
          <p:nvPr/>
        </p:nvSpPr>
        <p:spPr bwMode="auto">
          <a:xfrm>
            <a:off x="2286000" y="3962400"/>
            <a:ext cx="914400" cy="457200"/>
          </a:xfrm>
          <a:prstGeom prst="cube">
            <a:avLst>
              <a:gd name="adj" fmla="val 11806"/>
            </a:avLst>
          </a:prstGeom>
          <a:solidFill>
            <a:srgbClr val="FFFFFF"/>
          </a:solidFill>
          <a:ln w="12700">
            <a:solidFill>
              <a:schemeClr val="tx1"/>
            </a:solidFill>
            <a:miter lim="800000"/>
            <a:headEnd/>
            <a:tailEnd type="none" w="med" len="lg"/>
          </a:ln>
        </p:spPr>
        <p:txBody>
          <a:bodyPr wrap="none" anchor="ct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zh-CN" altLang="en-US" sz="2000">
                <a:solidFill>
                  <a:srgbClr val="003300"/>
                </a:solidFill>
                <a:ea typeface="楷体_GB2312"/>
                <a:cs typeface="楷体_GB2312"/>
              </a:rPr>
              <a:t>加密机</a:t>
            </a:r>
          </a:p>
        </p:txBody>
      </p:sp>
      <p:sp>
        <p:nvSpPr>
          <p:cNvPr id="23565" name="AutoShape 13"/>
          <p:cNvSpPr>
            <a:spLocks noChangeArrowheads="1"/>
          </p:cNvSpPr>
          <p:nvPr/>
        </p:nvSpPr>
        <p:spPr bwMode="auto">
          <a:xfrm>
            <a:off x="5943600" y="3962400"/>
            <a:ext cx="914400" cy="457200"/>
          </a:xfrm>
          <a:prstGeom prst="cube">
            <a:avLst>
              <a:gd name="adj" fmla="val 11806"/>
            </a:avLst>
          </a:prstGeom>
          <a:solidFill>
            <a:srgbClr val="FFFFFF"/>
          </a:solidFill>
          <a:ln w="12700">
            <a:solidFill>
              <a:schemeClr val="tx1"/>
            </a:solidFill>
            <a:miter lim="800000"/>
            <a:headEnd/>
            <a:tailEnd type="none" w="med" len="lg"/>
          </a:ln>
        </p:spPr>
        <p:txBody>
          <a:bodyPr wrap="none" anchor="ct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zh-CN" altLang="en-US" sz="2000">
                <a:solidFill>
                  <a:srgbClr val="003300"/>
                </a:solidFill>
                <a:ea typeface="楷体_GB2312"/>
                <a:cs typeface="楷体_GB2312"/>
              </a:rPr>
              <a:t>解密机</a:t>
            </a:r>
          </a:p>
        </p:txBody>
      </p:sp>
      <p:sp>
        <p:nvSpPr>
          <p:cNvPr id="23566" name="Line 14"/>
          <p:cNvSpPr>
            <a:spLocks noChangeShapeType="1"/>
          </p:cNvSpPr>
          <p:nvPr/>
        </p:nvSpPr>
        <p:spPr bwMode="auto">
          <a:xfrm>
            <a:off x="6934200" y="4191000"/>
            <a:ext cx="2286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7" name="Line 15"/>
          <p:cNvSpPr>
            <a:spLocks noChangeShapeType="1"/>
          </p:cNvSpPr>
          <p:nvPr/>
        </p:nvSpPr>
        <p:spPr bwMode="auto">
          <a:xfrm>
            <a:off x="4038600" y="4191000"/>
            <a:ext cx="990600" cy="0"/>
          </a:xfrm>
          <a:prstGeom prst="line">
            <a:avLst/>
          </a:prstGeom>
          <a:noFill/>
          <a:ln w="28575">
            <a:solidFill>
              <a:srgbClr val="008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8" name="AutoShape 16"/>
          <p:cNvSpPr>
            <a:spLocks noChangeArrowheads="1"/>
          </p:cNvSpPr>
          <p:nvPr/>
        </p:nvSpPr>
        <p:spPr bwMode="auto">
          <a:xfrm>
            <a:off x="5029200" y="3962400"/>
            <a:ext cx="533400" cy="457200"/>
          </a:xfrm>
          <a:prstGeom prst="flowChartDocument">
            <a:avLst/>
          </a:prstGeom>
          <a:solidFill>
            <a:srgbClr val="CCFFFF"/>
          </a:solidFill>
          <a:ln w="9525">
            <a:solidFill>
              <a:schemeClr val="tx1"/>
            </a:solidFill>
            <a:miter lim="800000"/>
            <a:headEnd/>
            <a:tailEnd/>
          </a:ln>
        </p:spPr>
        <p:txBody>
          <a:bodyPr wrap="none" anchor="ct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en-US" altLang="zh-CN" sz="1200" b="1">
                <a:solidFill>
                  <a:srgbClr val="A50021"/>
                </a:solidFill>
              </a:rPr>
              <a:t>@#^$&amp;</a:t>
            </a:r>
          </a:p>
        </p:txBody>
      </p:sp>
      <p:sp>
        <p:nvSpPr>
          <p:cNvPr id="23569" name="AutoShape 17"/>
          <p:cNvSpPr>
            <a:spLocks noChangeArrowheads="1"/>
          </p:cNvSpPr>
          <p:nvPr/>
        </p:nvSpPr>
        <p:spPr bwMode="auto">
          <a:xfrm>
            <a:off x="3505200" y="3962400"/>
            <a:ext cx="533400" cy="457200"/>
          </a:xfrm>
          <a:prstGeom prst="flowChartDocument">
            <a:avLst/>
          </a:prstGeom>
          <a:solidFill>
            <a:srgbClr val="CCFFFF"/>
          </a:solidFill>
          <a:ln w="9525">
            <a:solidFill>
              <a:schemeClr val="tx1"/>
            </a:solidFill>
            <a:miter lim="800000"/>
            <a:headEnd/>
            <a:tailEnd/>
          </a:ln>
        </p:spPr>
        <p:txBody>
          <a:bodyPr wrap="none" anchor="ct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en-US" altLang="zh-CN" sz="1200" b="1" dirty="0">
                <a:solidFill>
                  <a:srgbClr val="A50021"/>
                </a:solidFill>
              </a:rPr>
              <a:t>@#^$&amp;</a:t>
            </a:r>
          </a:p>
        </p:txBody>
      </p:sp>
      <p:sp>
        <p:nvSpPr>
          <p:cNvPr id="23570" name="AutoShape 18"/>
          <p:cNvSpPr>
            <a:spLocks noChangeArrowheads="1"/>
          </p:cNvSpPr>
          <p:nvPr/>
        </p:nvSpPr>
        <p:spPr bwMode="auto">
          <a:xfrm>
            <a:off x="4724400" y="2590800"/>
            <a:ext cx="533400" cy="457200"/>
          </a:xfrm>
          <a:prstGeom prst="flowChartDocument">
            <a:avLst/>
          </a:prstGeom>
          <a:solidFill>
            <a:srgbClr val="CCFFFF"/>
          </a:solidFill>
          <a:ln w="9525">
            <a:solidFill>
              <a:schemeClr val="tx1"/>
            </a:solidFill>
            <a:miter lim="800000"/>
            <a:headEnd/>
            <a:tailEnd/>
          </a:ln>
        </p:spPr>
        <p:txBody>
          <a:bodyPr wrap="none" anchor="ct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en-US" altLang="zh-CN" sz="1200" b="1">
                <a:solidFill>
                  <a:srgbClr val="A50021"/>
                </a:solidFill>
              </a:rPr>
              <a:t>@#^$&amp;</a:t>
            </a:r>
          </a:p>
        </p:txBody>
      </p:sp>
      <p:sp>
        <p:nvSpPr>
          <p:cNvPr id="23571" name="Line 19"/>
          <p:cNvSpPr>
            <a:spLocks noChangeShapeType="1"/>
          </p:cNvSpPr>
          <p:nvPr/>
        </p:nvSpPr>
        <p:spPr bwMode="auto">
          <a:xfrm>
            <a:off x="3276600" y="4191000"/>
            <a:ext cx="2286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72" name="Line 20"/>
          <p:cNvSpPr>
            <a:spLocks noChangeShapeType="1"/>
          </p:cNvSpPr>
          <p:nvPr/>
        </p:nvSpPr>
        <p:spPr bwMode="auto">
          <a:xfrm>
            <a:off x="5638800" y="4191000"/>
            <a:ext cx="2286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73" name="AutoShape 21"/>
          <p:cNvSpPr>
            <a:spLocks noChangeArrowheads="1"/>
          </p:cNvSpPr>
          <p:nvPr/>
        </p:nvSpPr>
        <p:spPr bwMode="auto">
          <a:xfrm>
            <a:off x="2286000" y="5181600"/>
            <a:ext cx="838200" cy="457200"/>
          </a:xfrm>
          <a:prstGeom prst="flowChartMagneticDisk">
            <a:avLst/>
          </a:prstGeom>
          <a:solidFill>
            <a:srgbClr val="FFFFFF"/>
          </a:solidFill>
          <a:ln w="12700">
            <a:solidFill>
              <a:schemeClr val="tx1"/>
            </a:solidFill>
            <a:round/>
            <a:headEnd/>
            <a:tailEnd type="none" w="med" len="lg"/>
          </a:ln>
        </p:spPr>
        <p:txBody>
          <a:bodyPr wrap="none" anchor="ct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0"/>
              </a:spcBef>
              <a:buClrTx/>
              <a:buSzTx/>
              <a:buFontTx/>
              <a:buNone/>
            </a:pPr>
            <a:r>
              <a:rPr lang="zh-CN" altLang="en-US" sz="1600">
                <a:solidFill>
                  <a:srgbClr val="003300"/>
                </a:solidFill>
              </a:rPr>
              <a:t>密钥源</a:t>
            </a:r>
          </a:p>
        </p:txBody>
      </p:sp>
      <p:sp>
        <p:nvSpPr>
          <p:cNvPr id="23574" name="Line 22"/>
          <p:cNvSpPr>
            <a:spLocks noChangeShapeType="1"/>
          </p:cNvSpPr>
          <p:nvPr/>
        </p:nvSpPr>
        <p:spPr bwMode="auto">
          <a:xfrm flipV="1">
            <a:off x="2743200" y="4495800"/>
            <a:ext cx="0" cy="76200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75" name="Line 23"/>
          <p:cNvSpPr>
            <a:spLocks noChangeShapeType="1"/>
          </p:cNvSpPr>
          <p:nvPr/>
        </p:nvSpPr>
        <p:spPr bwMode="auto">
          <a:xfrm>
            <a:off x="3200400" y="5410200"/>
            <a:ext cx="3200400" cy="0"/>
          </a:xfrm>
          <a:prstGeom prst="line">
            <a:avLst/>
          </a:prstGeom>
          <a:noFill/>
          <a:ln w="28575">
            <a:solidFill>
              <a:srgbClr val="0000FF"/>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3576" name="Line 24"/>
          <p:cNvSpPr>
            <a:spLocks noChangeShapeType="1"/>
          </p:cNvSpPr>
          <p:nvPr/>
        </p:nvSpPr>
        <p:spPr bwMode="auto">
          <a:xfrm flipV="1">
            <a:off x="6400800" y="4572000"/>
            <a:ext cx="0" cy="838200"/>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579" name="Object 27"/>
          <p:cNvGraphicFramePr>
            <a:graphicFrameLocks noChangeAspect="1"/>
          </p:cNvGraphicFramePr>
          <p:nvPr/>
        </p:nvGraphicFramePr>
        <p:xfrm>
          <a:off x="3276600" y="5257800"/>
          <a:ext cx="3086100" cy="342900"/>
        </p:xfrm>
        <a:graphic>
          <a:graphicData uri="http://schemas.openxmlformats.org/presentationml/2006/ole">
            <mc:AlternateContent xmlns:mc="http://schemas.openxmlformats.org/markup-compatibility/2006">
              <mc:Choice xmlns:v="urn:schemas-microsoft-com:vml" Requires="v">
                <p:oleObj spid="_x0000_s1134" name="位图图像" r:id="rId9" imgW="3086531" imgH="343039" progId="PBrush">
                  <p:embed/>
                </p:oleObj>
              </mc:Choice>
              <mc:Fallback>
                <p:oleObj name="位图图像" r:id="rId9" imgW="3086531" imgH="343039" progId="PBrush">
                  <p:embed/>
                  <p:pic>
                    <p:nvPicPr>
                      <p:cNvPr id="0" name=""/>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76600" y="5257800"/>
                        <a:ext cx="30861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80" name="Text Box 28"/>
          <p:cNvSpPr txBox="1">
            <a:spLocks noChangeArrowheads="1"/>
          </p:cNvSpPr>
          <p:nvPr/>
        </p:nvSpPr>
        <p:spPr bwMode="auto">
          <a:xfrm>
            <a:off x="4038600" y="5029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med" len="lg"/>
              </a14:hiddenLine>
            </a:ext>
          </a:extLst>
        </p:spPr>
        <p:txBody>
          <a:bodyPr>
            <a:spAutoFit/>
          </a:bodyPr>
          <a:lstStyle>
            <a:lvl1pPr eaLnBrk="0" hangingPunct="0">
              <a:spcBef>
                <a:spcPct val="20000"/>
              </a:spcBef>
              <a:buClr>
                <a:schemeClr val="accent1"/>
              </a:buClr>
              <a:buSzPct val="50000"/>
              <a:buFont typeface="Wingdings 2" pitchFamily="18" charset="2"/>
              <a:buChar char=""/>
              <a:defRPr sz="3200">
                <a:solidFill>
                  <a:schemeClr val="tx1"/>
                </a:solidFill>
                <a:latin typeface="Cambria" pitchFamily="18" charset="0"/>
                <a:ea typeface="华文楷体" pitchFamily="2" charset="-122"/>
              </a:defRPr>
            </a:lvl1pPr>
            <a:lvl2pPr marL="742950" indent="-285750" eaLnBrk="0" hangingPunct="0">
              <a:spcBef>
                <a:spcPct val="20000"/>
              </a:spcBef>
              <a:buClr>
                <a:schemeClr val="accent2"/>
              </a:buClr>
              <a:buSzPct val="50000"/>
              <a:buFont typeface="Wingdings 2" pitchFamily="18" charset="2"/>
              <a:buChar char="³"/>
              <a:defRPr sz="2800">
                <a:solidFill>
                  <a:schemeClr val="tx1"/>
                </a:solidFill>
                <a:latin typeface="Cambria" pitchFamily="18" charset="0"/>
                <a:ea typeface="华文楷体" pitchFamily="2" charset="-122"/>
              </a:defRPr>
            </a:lvl2pPr>
            <a:lvl3pPr marL="1143000" indent="-228600" eaLnBrk="0" hangingPunct="0">
              <a:spcBef>
                <a:spcPct val="20000"/>
              </a:spcBef>
              <a:buClr>
                <a:srgbClr val="7B9B57"/>
              </a:buClr>
              <a:buSzPct val="60000"/>
              <a:buFont typeface="Wingdings 2" pitchFamily="18" charset="2"/>
              <a:buChar char="®"/>
              <a:defRPr sz="2400">
                <a:solidFill>
                  <a:schemeClr val="tx1"/>
                </a:solidFill>
                <a:latin typeface="Cambria" pitchFamily="18" charset="0"/>
                <a:ea typeface="华文楷体" pitchFamily="2" charset="-122"/>
              </a:defRPr>
            </a:lvl3pPr>
            <a:lvl4pPr marL="1600200" indent="-228600" eaLnBrk="0" hangingPunct="0">
              <a:spcBef>
                <a:spcPct val="20000"/>
              </a:spcBef>
              <a:buClr>
                <a:srgbClr val="8B7396"/>
              </a:buClr>
              <a:buSzPct val="45000"/>
              <a:buFont typeface="Wingdings 2" pitchFamily="18" charset="2"/>
              <a:buChar char="¯"/>
              <a:defRPr sz="2000">
                <a:solidFill>
                  <a:schemeClr val="tx1"/>
                </a:solidFill>
                <a:latin typeface="Cambria" pitchFamily="18" charset="0"/>
                <a:ea typeface="华文楷体" pitchFamily="2" charset="-122"/>
              </a:defRPr>
            </a:lvl4pPr>
            <a:lvl5pPr marL="2057400" indent="-228600" eaLnBrk="0" hangingPunct="0">
              <a:spcBef>
                <a:spcPct val="20000"/>
              </a:spcBef>
              <a:buClr>
                <a:srgbClr val="E89A53"/>
              </a:buClr>
              <a:buFont typeface="Wingdings 2" pitchFamily="18" charset="2"/>
              <a:buChar char=""/>
              <a:defRPr sz="2000">
                <a:solidFill>
                  <a:schemeClr val="tx1"/>
                </a:solidFill>
                <a:latin typeface="Cambria" pitchFamily="18" charset="0"/>
                <a:ea typeface="华文楷体" pitchFamily="2" charset="-122"/>
              </a:defRPr>
            </a:lvl5pPr>
            <a:lvl6pPr marL="25146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6pPr>
            <a:lvl7pPr marL="29718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7pPr>
            <a:lvl8pPr marL="34290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8pPr>
            <a:lvl9pPr marL="3886200" indent="-228600" eaLnBrk="0" fontAlgn="base" hangingPunct="0">
              <a:spcBef>
                <a:spcPct val="20000"/>
              </a:spcBef>
              <a:spcAft>
                <a:spcPct val="0"/>
              </a:spcAft>
              <a:buClr>
                <a:srgbClr val="E89A53"/>
              </a:buClr>
              <a:buFont typeface="Wingdings 2" pitchFamily="18" charset="2"/>
              <a:buChar char=""/>
              <a:defRPr sz="2000">
                <a:solidFill>
                  <a:schemeClr val="tx1"/>
                </a:solidFill>
                <a:latin typeface="Cambria" pitchFamily="18" charset="0"/>
                <a:ea typeface="华文楷体" pitchFamily="2" charset="-122"/>
              </a:defRPr>
            </a:lvl9pPr>
          </a:lstStyle>
          <a:p>
            <a:pPr eaLnBrk="1" hangingPunct="1">
              <a:spcBef>
                <a:spcPct val="50000"/>
              </a:spcBef>
              <a:buClrTx/>
              <a:buSzTx/>
              <a:buFontTx/>
              <a:buNone/>
            </a:pPr>
            <a:r>
              <a:rPr lang="zh-CN" altLang="en-US" sz="1600" b="1">
                <a:solidFill>
                  <a:srgbClr val="A50021"/>
                </a:solidFill>
              </a:rPr>
              <a:t>安全信道</a:t>
            </a:r>
          </a:p>
        </p:txBody>
      </p:sp>
      <p:sp>
        <p:nvSpPr>
          <p:cNvPr id="23581" name="Line 29"/>
          <p:cNvSpPr>
            <a:spLocks noChangeShapeType="1"/>
          </p:cNvSpPr>
          <p:nvPr/>
        </p:nvSpPr>
        <p:spPr bwMode="auto">
          <a:xfrm flipV="1">
            <a:off x="4648200" y="3276600"/>
            <a:ext cx="0" cy="1752600"/>
          </a:xfrm>
          <a:prstGeom prst="line">
            <a:avLst/>
          </a:prstGeom>
          <a:noFill/>
          <a:ln w="28575">
            <a:solidFill>
              <a:srgbClr val="993300"/>
            </a:solidFill>
            <a:prstDash val="dash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582" name="Object 30"/>
          <p:cNvGraphicFramePr>
            <a:graphicFrameLocks noChangeAspect="1"/>
          </p:cNvGraphicFramePr>
          <p:nvPr/>
        </p:nvGraphicFramePr>
        <p:xfrm>
          <a:off x="4419600" y="4419600"/>
          <a:ext cx="457200" cy="444500"/>
        </p:xfrm>
        <a:graphic>
          <a:graphicData uri="http://schemas.openxmlformats.org/presentationml/2006/ole">
            <mc:AlternateContent xmlns:mc="http://schemas.openxmlformats.org/markup-compatibility/2006">
              <mc:Choice xmlns:v="urn:schemas-microsoft-com:vml" Requires="v">
                <p:oleObj spid="_x0000_s1135" name="位图图像" r:id="rId11" imgW="638264" imgH="619211" progId="PBrush">
                  <p:embed/>
                </p:oleObj>
              </mc:Choice>
              <mc:Fallback>
                <p:oleObj name="位图图像" r:id="rId11" imgW="638264" imgH="619211" progId="PBrush">
                  <p:embed/>
                  <p:pic>
                    <p:nvPicPr>
                      <p:cNvPr id="0" name=""/>
                      <p:cNvPicPr>
                        <a:picLocks noChangeAspect="1" noChangeArrowheads="1"/>
                      </p:cNvPicPr>
                      <p:nvPr/>
                    </p:nvPicPr>
                    <p:blipFill>
                      <a:blip r:embed="rId1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9600" y="4419600"/>
                        <a:ext cx="4572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内容占位符 1"/>
          <p:cNvSpPr>
            <a:spLocks noGrp="1"/>
          </p:cNvSpPr>
          <p:nvPr>
            <p:ph idx="1"/>
          </p:nvPr>
        </p:nvSpPr>
        <p:spPr/>
        <p:txBody>
          <a:bodyPr/>
          <a:lstStyle/>
          <a:p>
            <a:r>
              <a:rPr lang="zh-CN" altLang="en-US" dirty="0" smtClean="0"/>
              <a:t>应用场景</a:t>
            </a:r>
            <a:endParaRPr lang="zh-CN" altLang="en-US" dirty="0"/>
          </a:p>
        </p:txBody>
      </p:sp>
    </p:spTree>
    <p:extLst>
      <p:ext uri="{BB962C8B-B14F-4D97-AF65-F5344CB8AC3E}">
        <p14:creationId xmlns:p14="http://schemas.microsoft.com/office/powerpoint/2010/main" val="1760336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dissolve">
                                      <p:cBhvr>
                                        <p:cTn id="7" dur="500"/>
                                        <p:tgtEl>
                                          <p:spTgt spid="23556"/>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3557"/>
                                        </p:tgtEl>
                                        <p:attrNameLst>
                                          <p:attrName>style.visibility</p:attrName>
                                        </p:attrNameLst>
                                      </p:cBhvr>
                                      <p:to>
                                        <p:strVal val="visible"/>
                                      </p:to>
                                    </p:set>
                                    <p:animEffect transition="in" filter="dissolve">
                                      <p:cBhvr>
                                        <p:cTn id="11" dur="500"/>
                                        <p:tgtEl>
                                          <p:spTgt spid="2355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3559"/>
                                        </p:tgtEl>
                                        <p:attrNameLst>
                                          <p:attrName>style.visibility</p:attrName>
                                        </p:attrNameLst>
                                      </p:cBhvr>
                                      <p:to>
                                        <p:strVal val="visible"/>
                                      </p:to>
                                    </p:se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23560"/>
                                        </p:tgtEl>
                                        <p:attrNameLst>
                                          <p:attrName>style.visibility</p:attrName>
                                        </p:attrNameLst>
                                      </p:cBhvr>
                                      <p:to>
                                        <p:strVal val="visible"/>
                                      </p:to>
                                    </p:set>
                                    <p:animEffect transition="in" filter="wipe(left)">
                                      <p:cBhvr>
                                        <p:cTn id="19" dur="500"/>
                                        <p:tgtEl>
                                          <p:spTgt spid="23560"/>
                                        </p:tgtEl>
                                      </p:cBhvr>
                                    </p:animEffect>
                                  </p:childTnLst>
                                </p:cTn>
                              </p:par>
                            </p:childTnLst>
                          </p:cTn>
                        </p:par>
                        <p:par>
                          <p:cTn id="20" fill="hold" nodeType="afterGroup">
                            <p:stCondLst>
                              <p:cond delay="1000"/>
                            </p:stCondLst>
                            <p:childTnLst>
                              <p:par>
                                <p:cTn id="21" presetID="3" presetClass="entr" presetSubtype="5" fill="hold" grpId="0" nodeType="afterEffect">
                                  <p:stCondLst>
                                    <p:cond delay="0"/>
                                  </p:stCondLst>
                                  <p:childTnLst>
                                    <p:set>
                                      <p:cBhvr>
                                        <p:cTn id="22" dur="1" fill="hold">
                                          <p:stCondLst>
                                            <p:cond delay="0"/>
                                          </p:stCondLst>
                                        </p:cTn>
                                        <p:tgtEl>
                                          <p:spTgt spid="23564"/>
                                        </p:tgtEl>
                                        <p:attrNameLst>
                                          <p:attrName>style.visibility</p:attrName>
                                        </p:attrNameLst>
                                      </p:cBhvr>
                                      <p:to>
                                        <p:strVal val="visible"/>
                                      </p:to>
                                    </p:set>
                                    <p:animEffect transition="in" filter="blinds(vertical)">
                                      <p:cBhvr>
                                        <p:cTn id="23" dur="500"/>
                                        <p:tgtEl>
                                          <p:spTgt spid="2356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571"/>
                                        </p:tgtEl>
                                        <p:attrNameLst>
                                          <p:attrName>style.visibility</p:attrName>
                                        </p:attrNameLst>
                                      </p:cBhvr>
                                      <p:to>
                                        <p:strVal val="visible"/>
                                      </p:to>
                                    </p:set>
                                    <p:animEffect transition="in" filter="wipe(left)">
                                      <p:cBhvr>
                                        <p:cTn id="28" dur="500"/>
                                        <p:tgtEl>
                                          <p:spTgt spid="23571"/>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3569"/>
                                        </p:tgtEl>
                                        <p:attrNameLst>
                                          <p:attrName>style.visibility</p:attrName>
                                        </p:attrNameLst>
                                      </p:cBhvr>
                                      <p:to>
                                        <p:strVal val="visible"/>
                                      </p:to>
                                    </p:set>
                                  </p:childTnLst>
                                </p:cTn>
                              </p:par>
                            </p:childTnLst>
                          </p:cTn>
                        </p:par>
                        <p:par>
                          <p:cTn id="32" fill="hold" nodeType="afterGroup">
                            <p:stCondLst>
                              <p:cond delay="1000"/>
                            </p:stCondLst>
                            <p:childTnLst>
                              <p:par>
                                <p:cTn id="33" presetID="22" presetClass="entr" presetSubtype="8" fill="hold" grpId="0" nodeType="afterEffect">
                                  <p:stCondLst>
                                    <p:cond delay="1000"/>
                                  </p:stCondLst>
                                  <p:childTnLst>
                                    <p:set>
                                      <p:cBhvr>
                                        <p:cTn id="34" dur="1" fill="hold">
                                          <p:stCondLst>
                                            <p:cond delay="0"/>
                                          </p:stCondLst>
                                        </p:cTn>
                                        <p:tgtEl>
                                          <p:spTgt spid="23567"/>
                                        </p:tgtEl>
                                        <p:attrNameLst>
                                          <p:attrName>style.visibility</p:attrName>
                                        </p:attrNameLst>
                                      </p:cBhvr>
                                      <p:to>
                                        <p:strVal val="visible"/>
                                      </p:to>
                                    </p:set>
                                    <p:animEffect transition="in" filter="wipe(left)">
                                      <p:cBhvr>
                                        <p:cTn id="35" dur="500"/>
                                        <p:tgtEl>
                                          <p:spTgt spid="23567"/>
                                        </p:tgtEl>
                                      </p:cBhvr>
                                    </p:animEffect>
                                  </p:childTnLst>
                                </p:cTn>
                              </p:par>
                            </p:childTnLst>
                          </p:cTn>
                        </p:par>
                        <p:par>
                          <p:cTn id="36" fill="hold" nodeType="afterGroup">
                            <p:stCondLst>
                              <p:cond delay="2500"/>
                            </p:stCondLst>
                            <p:childTnLst>
                              <p:par>
                                <p:cTn id="37" presetID="1" presetClass="entr" presetSubtype="0" fill="hold" grpId="0" nodeType="afterEffect">
                                  <p:stCondLst>
                                    <p:cond delay="0"/>
                                  </p:stCondLst>
                                  <p:childTnLst>
                                    <p:set>
                                      <p:cBhvr>
                                        <p:cTn id="38" dur="1" fill="hold">
                                          <p:stCondLst>
                                            <p:cond delay="499"/>
                                          </p:stCondLst>
                                        </p:cTn>
                                        <p:tgtEl>
                                          <p:spTgt spid="235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3572"/>
                                        </p:tgtEl>
                                        <p:attrNameLst>
                                          <p:attrName>style.visibility</p:attrName>
                                        </p:attrNameLst>
                                      </p:cBhvr>
                                      <p:to>
                                        <p:strVal val="visible"/>
                                      </p:to>
                                    </p:set>
                                    <p:animEffect transition="in" filter="wipe(left)">
                                      <p:cBhvr>
                                        <p:cTn id="43" dur="500"/>
                                        <p:tgtEl>
                                          <p:spTgt spid="23572"/>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23565"/>
                                        </p:tgtEl>
                                        <p:attrNameLst>
                                          <p:attrName>style.visibility</p:attrName>
                                        </p:attrNameLst>
                                      </p:cBhvr>
                                      <p:to>
                                        <p:strVal val="visible"/>
                                      </p:to>
                                    </p:set>
                                    <p:animEffect transition="in" filter="blinds(horizontal)">
                                      <p:cBhvr>
                                        <p:cTn id="47" dur="500"/>
                                        <p:tgtEl>
                                          <p:spTgt spid="23565"/>
                                        </p:tgtEl>
                                      </p:cBhvr>
                                    </p:animEffect>
                                  </p:childTnLst>
                                </p:cTn>
                              </p:par>
                            </p:childTnLst>
                          </p:cTn>
                        </p:par>
                        <p:par>
                          <p:cTn id="48" fill="hold" nodeType="afterGroup">
                            <p:stCondLst>
                              <p:cond delay="1000"/>
                            </p:stCondLst>
                            <p:childTnLst>
                              <p:par>
                                <p:cTn id="49" presetID="22" presetClass="entr" presetSubtype="8" fill="hold" grpId="0" nodeType="afterEffect">
                                  <p:stCondLst>
                                    <p:cond delay="1000"/>
                                  </p:stCondLst>
                                  <p:childTnLst>
                                    <p:set>
                                      <p:cBhvr>
                                        <p:cTn id="50" dur="1" fill="hold">
                                          <p:stCondLst>
                                            <p:cond delay="0"/>
                                          </p:stCondLst>
                                        </p:cTn>
                                        <p:tgtEl>
                                          <p:spTgt spid="23566"/>
                                        </p:tgtEl>
                                        <p:attrNameLst>
                                          <p:attrName>style.visibility</p:attrName>
                                        </p:attrNameLst>
                                      </p:cBhvr>
                                      <p:to>
                                        <p:strVal val="visible"/>
                                      </p:to>
                                    </p:set>
                                    <p:animEffect transition="in" filter="wipe(left)">
                                      <p:cBhvr>
                                        <p:cTn id="51" dur="500"/>
                                        <p:tgtEl>
                                          <p:spTgt spid="23566"/>
                                        </p:tgtEl>
                                      </p:cBhvr>
                                    </p:animEffect>
                                  </p:childTnLst>
                                </p:cTn>
                              </p:par>
                            </p:childTnLst>
                          </p:cTn>
                        </p:par>
                        <p:par>
                          <p:cTn id="52" fill="hold" nodeType="afterGroup">
                            <p:stCondLst>
                              <p:cond delay="2500"/>
                            </p:stCondLst>
                            <p:childTnLst>
                              <p:par>
                                <p:cTn id="53" presetID="1" presetClass="entr" presetSubtype="0" fill="hold" grpId="0" nodeType="afterEffect">
                                  <p:stCondLst>
                                    <p:cond delay="0"/>
                                  </p:stCondLst>
                                  <p:childTnLst>
                                    <p:set>
                                      <p:cBhvr>
                                        <p:cTn id="54" dur="1" fill="hold">
                                          <p:stCondLst>
                                            <p:cond delay="499"/>
                                          </p:stCondLst>
                                        </p:cTn>
                                        <p:tgtEl>
                                          <p:spTgt spid="2356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23558"/>
                                        </p:tgtEl>
                                        <p:attrNameLst>
                                          <p:attrName>style.visibility</p:attrName>
                                        </p:attrNameLst>
                                      </p:cBhvr>
                                      <p:to>
                                        <p:strVal val="visible"/>
                                      </p:to>
                                    </p:set>
                                    <p:animEffect transition="in" filter="dissolve">
                                      <p:cBhvr>
                                        <p:cTn id="59" dur="500"/>
                                        <p:tgtEl>
                                          <p:spTgt spid="23558"/>
                                        </p:tgtEl>
                                      </p:cBhvr>
                                    </p:animEffect>
                                  </p:childTnLst>
                                </p:cTn>
                              </p:par>
                            </p:childTnLst>
                          </p:cTn>
                        </p:par>
                        <p:par>
                          <p:cTn id="60" fill="hold" nodeType="afterGroup">
                            <p:stCondLst>
                              <p:cond delay="500"/>
                            </p:stCondLst>
                            <p:childTnLst>
                              <p:par>
                                <p:cTn id="61" presetID="22" presetClass="entr" presetSubtype="4" fill="hold" grpId="0" nodeType="afterEffect">
                                  <p:stCondLst>
                                    <p:cond delay="1000"/>
                                  </p:stCondLst>
                                  <p:childTnLst>
                                    <p:set>
                                      <p:cBhvr>
                                        <p:cTn id="62" dur="1" fill="hold">
                                          <p:stCondLst>
                                            <p:cond delay="0"/>
                                          </p:stCondLst>
                                        </p:cTn>
                                        <p:tgtEl>
                                          <p:spTgt spid="23563"/>
                                        </p:tgtEl>
                                        <p:attrNameLst>
                                          <p:attrName>style.visibility</p:attrName>
                                        </p:attrNameLst>
                                      </p:cBhvr>
                                      <p:to>
                                        <p:strVal val="visible"/>
                                      </p:to>
                                    </p:set>
                                    <p:animEffect transition="in" filter="wipe(down)">
                                      <p:cBhvr>
                                        <p:cTn id="63" dur="500"/>
                                        <p:tgtEl>
                                          <p:spTgt spid="23563"/>
                                        </p:tgtEl>
                                      </p:cBhvr>
                                    </p:animEffect>
                                  </p:childTnLst>
                                </p:cTn>
                              </p:par>
                            </p:childTnLst>
                          </p:cTn>
                        </p:par>
                        <p:par>
                          <p:cTn id="64" fill="hold" nodeType="afterGroup">
                            <p:stCondLst>
                              <p:cond delay="2000"/>
                            </p:stCondLst>
                            <p:childTnLst>
                              <p:par>
                                <p:cTn id="65" presetID="1" presetClass="entr" presetSubtype="0" fill="hold" grpId="0" nodeType="afterEffect">
                                  <p:stCondLst>
                                    <p:cond delay="1000"/>
                                  </p:stCondLst>
                                  <p:childTnLst>
                                    <p:set>
                                      <p:cBhvr>
                                        <p:cTn id="66" dur="1" fill="hold">
                                          <p:stCondLst>
                                            <p:cond delay="499"/>
                                          </p:stCondLst>
                                        </p:cTn>
                                        <p:tgtEl>
                                          <p:spTgt spid="23570"/>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grpId="0" nodeType="clickEffect">
                                  <p:stCondLst>
                                    <p:cond delay="0"/>
                                  </p:stCondLst>
                                  <p:childTnLst>
                                    <p:set>
                                      <p:cBhvr>
                                        <p:cTn id="70" dur="1" fill="hold">
                                          <p:stCondLst>
                                            <p:cond delay="0"/>
                                          </p:stCondLst>
                                        </p:cTn>
                                        <p:tgtEl>
                                          <p:spTgt spid="23573"/>
                                        </p:tgtEl>
                                        <p:attrNameLst>
                                          <p:attrName>style.visibility</p:attrName>
                                        </p:attrNameLst>
                                      </p:cBhvr>
                                      <p:to>
                                        <p:strVal val="visible"/>
                                      </p:to>
                                    </p:set>
                                    <p:animEffect transition="in" filter="checkerboard(across)">
                                      <p:cBhvr>
                                        <p:cTn id="71" dur="500"/>
                                        <p:tgtEl>
                                          <p:spTgt spid="23573"/>
                                        </p:tgtEl>
                                      </p:cBhvr>
                                    </p:animEffect>
                                  </p:childTnLst>
                                </p:cTn>
                              </p:par>
                            </p:childTnLst>
                          </p:cTn>
                        </p:par>
                        <p:par>
                          <p:cTn id="72" fill="hold" nodeType="afterGroup">
                            <p:stCondLst>
                              <p:cond delay="500"/>
                            </p:stCondLst>
                            <p:childTnLst>
                              <p:par>
                                <p:cTn id="73" presetID="22" presetClass="entr" presetSubtype="4" fill="hold" grpId="0" nodeType="afterEffect">
                                  <p:stCondLst>
                                    <p:cond delay="1000"/>
                                  </p:stCondLst>
                                  <p:childTnLst>
                                    <p:set>
                                      <p:cBhvr>
                                        <p:cTn id="74" dur="1" fill="hold">
                                          <p:stCondLst>
                                            <p:cond delay="0"/>
                                          </p:stCondLst>
                                        </p:cTn>
                                        <p:tgtEl>
                                          <p:spTgt spid="23574"/>
                                        </p:tgtEl>
                                        <p:attrNameLst>
                                          <p:attrName>style.visibility</p:attrName>
                                        </p:attrNameLst>
                                      </p:cBhvr>
                                      <p:to>
                                        <p:strVal val="visible"/>
                                      </p:to>
                                    </p:set>
                                    <p:animEffect transition="in" filter="wipe(down)">
                                      <p:cBhvr>
                                        <p:cTn id="75" dur="500"/>
                                        <p:tgtEl>
                                          <p:spTgt spid="23574"/>
                                        </p:tgtEl>
                                      </p:cBhvr>
                                    </p:animEffect>
                                  </p:childTnLst>
                                </p:cTn>
                              </p:par>
                            </p:childTnLst>
                          </p:cTn>
                        </p:par>
                        <p:par>
                          <p:cTn id="76" fill="hold" nodeType="afterGroup">
                            <p:stCondLst>
                              <p:cond delay="2000"/>
                            </p:stCondLst>
                            <p:childTnLst>
                              <p:par>
                                <p:cTn id="77" presetID="22" presetClass="entr" presetSubtype="8" fill="hold" grpId="0" nodeType="afterEffect">
                                  <p:stCondLst>
                                    <p:cond delay="1000"/>
                                  </p:stCondLst>
                                  <p:childTnLst>
                                    <p:set>
                                      <p:cBhvr>
                                        <p:cTn id="78" dur="1" fill="hold">
                                          <p:stCondLst>
                                            <p:cond delay="0"/>
                                          </p:stCondLst>
                                        </p:cTn>
                                        <p:tgtEl>
                                          <p:spTgt spid="23575"/>
                                        </p:tgtEl>
                                        <p:attrNameLst>
                                          <p:attrName>style.visibility</p:attrName>
                                        </p:attrNameLst>
                                      </p:cBhvr>
                                      <p:to>
                                        <p:strVal val="visible"/>
                                      </p:to>
                                    </p:set>
                                    <p:animEffect transition="in" filter="wipe(left)">
                                      <p:cBhvr>
                                        <p:cTn id="79" dur="500"/>
                                        <p:tgtEl>
                                          <p:spTgt spid="23575"/>
                                        </p:tgtEl>
                                      </p:cBhvr>
                                    </p:animEffect>
                                  </p:childTnLst>
                                </p:cTn>
                              </p:par>
                            </p:childTnLst>
                          </p:cTn>
                        </p:par>
                        <p:par>
                          <p:cTn id="80" fill="hold" nodeType="afterGroup">
                            <p:stCondLst>
                              <p:cond delay="3500"/>
                            </p:stCondLst>
                            <p:childTnLst>
                              <p:par>
                                <p:cTn id="81" presetID="22" presetClass="entr" presetSubtype="4" fill="hold" grpId="0" nodeType="afterEffect">
                                  <p:stCondLst>
                                    <p:cond delay="0"/>
                                  </p:stCondLst>
                                  <p:childTnLst>
                                    <p:set>
                                      <p:cBhvr>
                                        <p:cTn id="82" dur="1" fill="hold">
                                          <p:stCondLst>
                                            <p:cond delay="0"/>
                                          </p:stCondLst>
                                        </p:cTn>
                                        <p:tgtEl>
                                          <p:spTgt spid="23576"/>
                                        </p:tgtEl>
                                        <p:attrNameLst>
                                          <p:attrName>style.visibility</p:attrName>
                                        </p:attrNameLst>
                                      </p:cBhvr>
                                      <p:to>
                                        <p:strVal val="visible"/>
                                      </p:to>
                                    </p:set>
                                    <p:animEffect transition="in" filter="wipe(down)">
                                      <p:cBhvr>
                                        <p:cTn id="83" dur="500"/>
                                        <p:tgtEl>
                                          <p:spTgt spid="23576"/>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23579"/>
                                        </p:tgtEl>
                                        <p:attrNameLst>
                                          <p:attrName>style.visibility</p:attrName>
                                        </p:attrNameLst>
                                      </p:cBhvr>
                                      <p:to>
                                        <p:strVal val="visible"/>
                                      </p:to>
                                    </p:set>
                                  </p:childTnLst>
                                </p:cTn>
                              </p:par>
                            </p:childTnLst>
                          </p:cTn>
                        </p:par>
                        <p:par>
                          <p:cTn id="88" fill="hold" nodeType="afterGroup">
                            <p:stCondLst>
                              <p:cond delay="500"/>
                            </p:stCondLst>
                            <p:childTnLst>
                              <p:par>
                                <p:cTn id="89" presetID="1" presetClass="entr" presetSubtype="0" fill="hold" grpId="0" nodeType="afterEffect">
                                  <p:stCondLst>
                                    <p:cond delay="0"/>
                                  </p:stCondLst>
                                  <p:childTnLst>
                                    <p:set>
                                      <p:cBhvr>
                                        <p:cTn id="90" dur="1" fill="hold">
                                          <p:stCondLst>
                                            <p:cond delay="499"/>
                                          </p:stCondLst>
                                        </p:cTn>
                                        <p:tgtEl>
                                          <p:spTgt spid="23580"/>
                                        </p:tgtEl>
                                        <p:attrNameLst>
                                          <p:attrName>style.visibility</p:attrName>
                                        </p:attrNameLst>
                                      </p:cBhvr>
                                      <p:to>
                                        <p:strVal val="visible"/>
                                      </p:to>
                                    </p:set>
                                  </p:childTnLst>
                                </p:cTn>
                              </p:par>
                            </p:childTnLst>
                          </p:cTn>
                        </p:par>
                        <p:par>
                          <p:cTn id="91" fill="hold" nodeType="afterGroup">
                            <p:stCondLst>
                              <p:cond delay="1000"/>
                            </p:stCondLst>
                            <p:childTnLst>
                              <p:par>
                                <p:cTn id="92" presetID="22" presetClass="entr" presetSubtype="4" fill="hold" grpId="0" nodeType="afterEffect">
                                  <p:stCondLst>
                                    <p:cond delay="1000"/>
                                  </p:stCondLst>
                                  <p:childTnLst>
                                    <p:set>
                                      <p:cBhvr>
                                        <p:cTn id="93" dur="1" fill="hold">
                                          <p:stCondLst>
                                            <p:cond delay="0"/>
                                          </p:stCondLst>
                                        </p:cTn>
                                        <p:tgtEl>
                                          <p:spTgt spid="23581"/>
                                        </p:tgtEl>
                                        <p:attrNameLst>
                                          <p:attrName>style.visibility</p:attrName>
                                        </p:attrNameLst>
                                      </p:cBhvr>
                                      <p:to>
                                        <p:strVal val="visible"/>
                                      </p:to>
                                    </p:set>
                                    <p:animEffect transition="in" filter="wipe(down)">
                                      <p:cBhvr>
                                        <p:cTn id="94" dur="500"/>
                                        <p:tgtEl>
                                          <p:spTgt spid="23581"/>
                                        </p:tgtEl>
                                      </p:cBhvr>
                                    </p:animEffect>
                                  </p:childTnLst>
                                </p:cTn>
                              </p:par>
                            </p:childTnLst>
                          </p:cTn>
                        </p:par>
                        <p:par>
                          <p:cTn id="95" fill="hold" nodeType="afterGroup">
                            <p:stCondLst>
                              <p:cond delay="2500"/>
                            </p:stCondLst>
                            <p:childTnLst>
                              <p:par>
                                <p:cTn id="96" presetID="1" presetClass="entr" presetSubtype="0" fill="hold" nodeType="afterEffect">
                                  <p:stCondLst>
                                    <p:cond delay="1000"/>
                                  </p:stCondLst>
                                  <p:childTnLst>
                                    <p:set>
                                      <p:cBhvr>
                                        <p:cTn id="97" dur="1" fill="hold">
                                          <p:stCondLst>
                                            <p:cond delay="499"/>
                                          </p:stCondLst>
                                        </p:cTn>
                                        <p:tgtEl>
                                          <p:spTgt spid="235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P spid="23560" grpId="0" animBg="1"/>
      <p:bldP spid="23561" grpId="0" animBg="1" autoUpdateAnimBg="0"/>
      <p:bldP spid="23563" grpId="0" animBg="1"/>
      <p:bldP spid="23564" grpId="0" animBg="1" autoUpdateAnimBg="0"/>
      <p:bldP spid="23565" grpId="0" animBg="1" autoUpdateAnimBg="0"/>
      <p:bldP spid="23566" grpId="0" animBg="1"/>
      <p:bldP spid="23567" grpId="0" animBg="1"/>
      <p:bldP spid="23568" grpId="0" animBg="1" autoUpdateAnimBg="0"/>
      <p:bldP spid="23569" grpId="0" animBg="1" autoUpdateAnimBg="0"/>
      <p:bldP spid="23570" grpId="0" animBg="1" autoUpdateAnimBg="0"/>
      <p:bldP spid="23571" grpId="0" animBg="1"/>
      <p:bldP spid="23572" grpId="0" animBg="1"/>
      <p:bldP spid="23573" grpId="0" animBg="1" autoUpdateAnimBg="0"/>
      <p:bldP spid="23574" grpId="0" animBg="1"/>
      <p:bldP spid="23575" grpId="0" animBg="1"/>
      <p:bldP spid="23576" grpId="0" animBg="1"/>
      <p:bldP spid="23580" grpId="0" autoUpdateAnimBg="0"/>
      <p:bldP spid="2358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pPr eaLnBrk="1" hangingPunct="1"/>
            <a:r>
              <a:rPr lang="zh-CN" altLang="en-US" smtClean="0"/>
              <a:t>自动密钥密码</a:t>
            </a:r>
          </a:p>
        </p:txBody>
      </p:sp>
      <p:sp>
        <p:nvSpPr>
          <p:cNvPr id="118787" name="内容占位符 2"/>
          <p:cNvSpPr>
            <a:spLocks noGrp="1"/>
          </p:cNvSpPr>
          <p:nvPr>
            <p:ph idx="1"/>
          </p:nvPr>
        </p:nvSpPr>
        <p:spPr/>
        <p:txBody>
          <a:bodyPr/>
          <a:lstStyle/>
          <a:p>
            <a:pPr eaLnBrk="1" hangingPunct="1"/>
            <a:r>
              <a:rPr lang="zh-CN" altLang="en-US" smtClean="0"/>
              <a:t>自动密钥密码体制的数学描述</a:t>
            </a:r>
            <a:endParaRPr lang="en-US" altLang="zh-CN" smtClean="0"/>
          </a:p>
          <a:p>
            <a:pPr lvl="1" eaLnBrk="1" hangingPunct="1"/>
            <a:r>
              <a:rPr lang="zh-CN" altLang="en-US" smtClean="0"/>
              <a:t>自动密钥密码是一个六元组</a:t>
            </a:r>
            <a:r>
              <a:rPr lang="en-US" altLang="zh-CN" smtClean="0"/>
              <a:t>(P,C,K,L,E,D)</a:t>
            </a:r>
            <a:r>
              <a:rPr lang="zh-CN" altLang="en-US" smtClean="0"/>
              <a:t>，满足以下条件</a:t>
            </a:r>
            <a:endParaRPr lang="en-US" altLang="zh-CN" smtClean="0"/>
          </a:p>
          <a:p>
            <a:pPr lvl="1" eaLnBrk="1" hangingPunct="1"/>
            <a:r>
              <a:rPr lang="en-US" altLang="zh-CN" smtClean="0"/>
              <a:t>P=C=K=L=Z</a:t>
            </a:r>
            <a:r>
              <a:rPr lang="en-US" altLang="zh-CN" baseline="-25000" smtClean="0"/>
              <a:t>26</a:t>
            </a:r>
          </a:p>
          <a:p>
            <a:pPr lvl="1" eaLnBrk="1" hangingPunct="1"/>
            <a:r>
              <a:rPr lang="zh-CN" altLang="en-US" smtClean="0"/>
              <a:t>密钥流定义：</a:t>
            </a:r>
            <a:r>
              <a:rPr lang="en-US" altLang="zh-CN" smtClean="0"/>
              <a:t>z</a:t>
            </a:r>
            <a:r>
              <a:rPr lang="en-US" altLang="zh-CN" baseline="-25000" smtClean="0"/>
              <a:t>1</a:t>
            </a:r>
            <a:r>
              <a:rPr lang="en-US" altLang="zh-CN" smtClean="0"/>
              <a:t>=k ∈ K</a:t>
            </a:r>
            <a:r>
              <a:rPr lang="zh-CN" altLang="en-US" smtClean="0"/>
              <a:t>，</a:t>
            </a:r>
            <a:r>
              <a:rPr lang="en-US" altLang="zh-CN" smtClean="0"/>
              <a:t>z</a:t>
            </a:r>
            <a:r>
              <a:rPr lang="en-US" altLang="zh-CN" baseline="-25000" smtClean="0"/>
              <a:t>i</a:t>
            </a:r>
            <a:r>
              <a:rPr lang="en-US" altLang="zh-CN" smtClean="0"/>
              <a:t>=x</a:t>
            </a:r>
            <a:r>
              <a:rPr lang="en-US" altLang="zh-CN" baseline="-25000" smtClean="0"/>
              <a:t>i-1</a:t>
            </a:r>
            <a:r>
              <a:rPr lang="zh-CN" altLang="en-US" smtClean="0"/>
              <a:t>，</a:t>
            </a:r>
            <a:r>
              <a:rPr lang="en-US" altLang="zh-CN" smtClean="0"/>
              <a:t>i ≥ 2</a:t>
            </a:r>
          </a:p>
          <a:p>
            <a:pPr lvl="1" eaLnBrk="1" hangingPunct="1"/>
            <a:r>
              <a:rPr lang="zh-CN" altLang="en-US" smtClean="0"/>
              <a:t>对任意的</a:t>
            </a:r>
            <a:r>
              <a:rPr lang="en-US" altLang="zh-CN" smtClean="0"/>
              <a:t> z ∈ K </a:t>
            </a:r>
            <a:r>
              <a:rPr lang="zh-CN" altLang="en-US" smtClean="0"/>
              <a:t>，</a:t>
            </a:r>
            <a:r>
              <a:rPr lang="en-US" altLang="zh-CN" smtClean="0"/>
              <a:t>x,y ∈Z</a:t>
            </a:r>
            <a:r>
              <a:rPr lang="en-US" altLang="zh-CN" baseline="-25000" smtClean="0"/>
              <a:t>26</a:t>
            </a:r>
            <a:r>
              <a:rPr lang="zh-CN" altLang="en-US" smtClean="0"/>
              <a:t>，定义</a:t>
            </a:r>
            <a:endParaRPr lang="en-US" altLang="zh-CN" smtClean="0"/>
          </a:p>
          <a:p>
            <a:pPr lvl="1" eaLnBrk="1" hangingPunct="1">
              <a:buFont typeface="Wingdings 2" pitchFamily="18" charset="2"/>
              <a:buNone/>
            </a:pPr>
            <a:r>
              <a:rPr lang="en-US" altLang="zh-CN" smtClean="0"/>
              <a:t>			e</a:t>
            </a:r>
            <a:r>
              <a:rPr lang="en-US" altLang="zh-CN" baseline="-25000" smtClean="0"/>
              <a:t>z</a:t>
            </a:r>
            <a:r>
              <a:rPr lang="en-US" altLang="zh-CN" smtClean="0"/>
              <a:t>(x)=(x+z)mod26</a:t>
            </a:r>
          </a:p>
          <a:p>
            <a:pPr lvl="1" eaLnBrk="1" hangingPunct="1">
              <a:buFont typeface="Wingdings 2" pitchFamily="18" charset="2"/>
              <a:buNone/>
            </a:pPr>
            <a:r>
              <a:rPr lang="en-US" altLang="zh-CN" smtClean="0"/>
              <a:t>			d</a:t>
            </a:r>
            <a:r>
              <a:rPr lang="en-US" altLang="zh-CN" baseline="-25000" smtClean="0"/>
              <a:t>z</a:t>
            </a:r>
            <a:r>
              <a:rPr lang="en-US" altLang="zh-CN" smtClean="0"/>
              <a:t>(y)=(y-z)mod26</a:t>
            </a:r>
          </a:p>
          <a:p>
            <a:pPr eaLnBrk="1" hangingPunct="1"/>
            <a:endParaRPr lang="zh-CN" altLang="en-US" smtClean="0"/>
          </a:p>
        </p:txBody>
      </p:sp>
    </p:spTree>
    <p:extLst>
      <p:ext uri="{BB962C8B-B14F-4D97-AF65-F5344CB8AC3E}">
        <p14:creationId xmlns:p14="http://schemas.microsoft.com/office/powerpoint/2010/main" val="9557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pPr eaLnBrk="1" hangingPunct="1"/>
            <a:r>
              <a:rPr lang="zh-CN" altLang="en-US" smtClean="0"/>
              <a:t>自动密钥密码举例</a:t>
            </a:r>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buFont typeface="Wingdings 2"/>
              <a:buChar char=""/>
              <a:defRPr/>
            </a:pPr>
            <a:r>
              <a:rPr lang="zh-CN" altLang="en-US" smtClean="0"/>
              <a:t>假设</a:t>
            </a:r>
            <a:r>
              <a:rPr lang="en-US" altLang="zh-CN" smtClean="0"/>
              <a:t>k=8</a:t>
            </a:r>
            <a:r>
              <a:rPr lang="zh-CN" altLang="en-US" smtClean="0"/>
              <a:t>，明文为</a:t>
            </a:r>
            <a:r>
              <a:rPr lang="en-US" altLang="zh-CN" smtClean="0">
                <a:solidFill>
                  <a:srgbClr val="002060"/>
                </a:solidFill>
                <a:latin typeface="Courier New" pitchFamily="49" charset="0"/>
                <a:cs typeface="Courier New" pitchFamily="49" charset="0"/>
              </a:rPr>
              <a:t>rendezvous</a:t>
            </a:r>
          </a:p>
          <a:p>
            <a:pPr eaLnBrk="1" fontAlgn="auto" hangingPunct="1">
              <a:spcAft>
                <a:spcPts val="0"/>
              </a:spcAft>
              <a:buFont typeface="Wingdings 2"/>
              <a:buChar char=""/>
              <a:defRPr/>
            </a:pPr>
            <a:r>
              <a:rPr lang="zh-CN" altLang="en-US" smtClean="0">
                <a:latin typeface="Courier New" pitchFamily="49" charset="0"/>
                <a:cs typeface="Courier New" pitchFamily="49" charset="0"/>
              </a:rPr>
              <a:t>加密过程如下：</a:t>
            </a:r>
            <a:endParaRPr lang="en-US" altLang="zh-CN" smtClean="0">
              <a:latin typeface="Courier New" pitchFamily="49" charset="0"/>
              <a:cs typeface="Courier New" pitchFamily="49" charset="0"/>
            </a:endParaRPr>
          </a:p>
          <a:p>
            <a:pPr lvl="1" eaLnBrk="1" fontAlgn="auto" hangingPunct="1">
              <a:spcAft>
                <a:spcPts val="0"/>
              </a:spcAft>
              <a:buFont typeface="Wingdings 2"/>
              <a:buChar char="³"/>
              <a:defRPr/>
            </a:pPr>
            <a:r>
              <a:rPr lang="zh-CN" altLang="en-US" smtClean="0"/>
              <a:t>首先将明文转换为整数序列</a:t>
            </a:r>
            <a:r>
              <a:rPr lang="en-US" altLang="zh-CN" smtClean="0"/>
              <a:t>:</a:t>
            </a:r>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17  4 13  3  4 25 21 14 20 18</a:t>
            </a:r>
          </a:p>
          <a:p>
            <a:pPr lvl="1" eaLnBrk="1" fontAlgn="auto" hangingPunct="1">
              <a:spcAft>
                <a:spcPts val="0"/>
              </a:spcAft>
              <a:buFont typeface="Wingdings 2"/>
              <a:buChar char="³"/>
              <a:defRPr/>
            </a:pPr>
            <a:r>
              <a:rPr lang="zh-CN" altLang="en-US" smtClean="0"/>
              <a:t>根据</a:t>
            </a:r>
            <a:r>
              <a:rPr lang="en-US" altLang="zh-CN" smtClean="0"/>
              <a:t>z</a:t>
            </a:r>
            <a:r>
              <a:rPr lang="en-US" altLang="zh-CN" baseline="-25000" smtClean="0"/>
              <a:t>1</a:t>
            </a:r>
            <a:r>
              <a:rPr lang="en-US" altLang="zh-CN" smtClean="0"/>
              <a:t>=k=8</a:t>
            </a:r>
            <a:r>
              <a:rPr lang="zh-CN" altLang="en-US" smtClean="0"/>
              <a:t>，</a:t>
            </a:r>
            <a:r>
              <a:rPr lang="en-US" altLang="zh-CN" smtClean="0"/>
              <a:t>z</a:t>
            </a:r>
            <a:r>
              <a:rPr lang="en-US" altLang="zh-CN" baseline="-25000" smtClean="0"/>
              <a:t>i</a:t>
            </a:r>
            <a:r>
              <a:rPr lang="en-US" altLang="zh-CN" smtClean="0"/>
              <a:t>=x</a:t>
            </a:r>
            <a:r>
              <a:rPr lang="en-US" altLang="zh-CN" baseline="-25000" smtClean="0"/>
              <a:t>i-1</a:t>
            </a:r>
            <a:r>
              <a:rPr lang="zh-CN" altLang="en-US" smtClean="0"/>
              <a:t>得到密钥流为：</a:t>
            </a:r>
            <a:endParaRPr lang="en-US" altLang="zh-CN" smtClean="0"/>
          </a:p>
          <a:p>
            <a:pPr lvl="1" eaLnBrk="1" fontAlgn="auto" hangingPunct="1">
              <a:spcAft>
                <a:spcPts val="0"/>
              </a:spcAft>
              <a:buFont typeface="Wingdings 2"/>
              <a:buChar char="³"/>
              <a:defRPr/>
            </a:pPr>
            <a:r>
              <a:rPr lang="en-US" altLang="zh-CN" sz="2000" smtClean="0">
                <a:latin typeface="Courier New" pitchFamily="49" charset="0"/>
                <a:cs typeface="Courier New" pitchFamily="49" charset="0"/>
              </a:rPr>
              <a:t> 8 17  4 13  3  4 25 21 14 20</a:t>
            </a:r>
          </a:p>
          <a:p>
            <a:pPr lvl="1" eaLnBrk="1" fontAlgn="auto" hangingPunct="1">
              <a:spcAft>
                <a:spcPts val="0"/>
              </a:spcAft>
              <a:buFont typeface="Wingdings 2"/>
              <a:buChar char="³"/>
              <a:defRPr/>
            </a:pPr>
            <a:r>
              <a:rPr lang="zh-CN" altLang="en-US" smtClean="0">
                <a:solidFill>
                  <a:prstClr val="black"/>
                </a:solidFill>
              </a:rPr>
              <a:t>将对应的元素相加并模</a:t>
            </a:r>
            <a:r>
              <a:rPr lang="en-US" altLang="zh-CN" smtClean="0">
                <a:solidFill>
                  <a:prstClr val="black"/>
                </a:solidFill>
              </a:rPr>
              <a:t>26</a:t>
            </a:r>
            <a:r>
              <a:rPr lang="zh-CN" altLang="en-US" smtClean="0">
                <a:solidFill>
                  <a:prstClr val="black"/>
                </a:solidFill>
              </a:rPr>
              <a:t>得到：</a:t>
            </a:r>
            <a:endParaRPr lang="en-US" altLang="zh-CN" smtClean="0">
              <a:solidFill>
                <a:prstClr val="black"/>
              </a:solidFill>
            </a:endParaRPr>
          </a:p>
          <a:p>
            <a:pPr lvl="1" eaLnBrk="1" fontAlgn="auto" hangingPunct="1">
              <a:spcAft>
                <a:spcPts val="0"/>
              </a:spcAft>
              <a:buFont typeface="Wingdings 2"/>
              <a:buChar char="³"/>
              <a:defRPr/>
            </a:pPr>
            <a:r>
              <a:rPr lang="en-US" altLang="zh-CN" sz="2000" smtClean="0">
                <a:solidFill>
                  <a:prstClr val="black"/>
                </a:solidFill>
                <a:latin typeface="Courier New" pitchFamily="49" charset="0"/>
                <a:cs typeface="Courier New" pitchFamily="49" charset="0"/>
              </a:rPr>
              <a:t>25 21 17 16  7  3 20  9  8 12</a:t>
            </a:r>
          </a:p>
          <a:p>
            <a:pPr lvl="1" eaLnBrk="1" fontAlgn="auto" hangingPunct="1">
              <a:spcAft>
                <a:spcPts val="0"/>
              </a:spcAft>
              <a:buFont typeface="Wingdings 2"/>
              <a:buChar char="³"/>
              <a:defRPr/>
            </a:pPr>
            <a:r>
              <a:rPr lang="zh-CN" altLang="en-US" smtClean="0">
                <a:solidFill>
                  <a:prstClr val="black"/>
                </a:solidFill>
              </a:rPr>
              <a:t>字母形式的密文为</a:t>
            </a:r>
            <a:endParaRPr lang="en-US" altLang="zh-CN" smtClean="0">
              <a:solidFill>
                <a:prstClr val="black"/>
              </a:solidFill>
            </a:endParaRPr>
          </a:p>
          <a:p>
            <a:pPr lvl="1" eaLnBrk="1" fontAlgn="auto" hangingPunct="1">
              <a:spcAft>
                <a:spcPts val="0"/>
              </a:spcAft>
              <a:buFont typeface="Wingdings 2"/>
              <a:buChar char="³"/>
              <a:defRPr/>
            </a:pPr>
            <a:r>
              <a:rPr lang="en-US" altLang="zh-CN" sz="2000" smtClean="0">
                <a:solidFill>
                  <a:srgbClr val="FF0000"/>
                </a:solidFill>
                <a:latin typeface="Courier New" pitchFamily="49" charset="0"/>
                <a:cs typeface="Courier New" pitchFamily="49" charset="0"/>
              </a:rPr>
              <a:t>ZVRQHDUJIM</a:t>
            </a:r>
          </a:p>
          <a:p>
            <a:pPr eaLnBrk="1" fontAlgn="auto" hangingPunct="1">
              <a:spcAft>
                <a:spcPts val="0"/>
              </a:spcAft>
              <a:buFont typeface="Wingdings 2"/>
              <a:buChar char=""/>
              <a:defRPr/>
            </a:pPr>
            <a:r>
              <a:rPr lang="zh-CN" altLang="en-US" smtClean="0">
                <a:latin typeface="Courier New" pitchFamily="49" charset="0"/>
                <a:cs typeface="Courier New" pitchFamily="49" charset="0"/>
              </a:rPr>
              <a:t>解密过程略</a:t>
            </a:r>
            <a:endParaRPr lang="zh-CN" altLang="en-US">
              <a:latin typeface="Courier New" pitchFamily="49" charset="0"/>
              <a:cs typeface="Courier New" pitchFamily="49" charset="0"/>
            </a:endParaRPr>
          </a:p>
        </p:txBody>
      </p:sp>
    </p:spTree>
    <p:extLst>
      <p:ext uri="{BB962C8B-B14F-4D97-AF65-F5344CB8AC3E}">
        <p14:creationId xmlns:p14="http://schemas.microsoft.com/office/powerpoint/2010/main" val="3989531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zh-CN" altLang="en-US" dirty="0" smtClean="0"/>
              <a:t>现代分组密码</a:t>
            </a:r>
          </a:p>
        </p:txBody>
      </p:sp>
      <p:sp>
        <p:nvSpPr>
          <p:cNvPr id="5123" name="内容占位符 2"/>
          <p:cNvSpPr>
            <a:spLocks noGrp="1"/>
          </p:cNvSpPr>
          <p:nvPr>
            <p:ph idx="1"/>
          </p:nvPr>
        </p:nvSpPr>
        <p:spPr/>
        <p:txBody>
          <a:bodyPr/>
          <a:lstStyle/>
          <a:p>
            <a:r>
              <a:rPr lang="zh-CN" altLang="en-US" dirty="0" smtClean="0"/>
              <a:t>利用古典密码的基本变换手段</a:t>
            </a:r>
            <a:r>
              <a:rPr lang="en-US" altLang="zh-CN" dirty="0" smtClean="0"/>
              <a:t>——</a:t>
            </a:r>
            <a:r>
              <a:rPr lang="zh-CN" altLang="en-US" dirty="0" smtClean="0"/>
              <a:t>代替和置换，通过乘积构成一个非幂等的密码，再通过对该乘积密码进行迭代进一步增加变换的复杂度</a:t>
            </a:r>
            <a:endParaRPr lang="en-US" altLang="zh-CN" dirty="0" smtClean="0"/>
          </a:p>
          <a:p>
            <a:r>
              <a:rPr lang="zh-CN" altLang="en-US" dirty="0" smtClean="0"/>
              <a:t>现代分组对称密码都采用了这种迭代密码方案</a:t>
            </a:r>
          </a:p>
        </p:txBody>
      </p:sp>
    </p:spTree>
    <p:extLst>
      <p:ext uri="{BB962C8B-B14F-4D97-AF65-F5344CB8AC3E}">
        <p14:creationId xmlns:p14="http://schemas.microsoft.com/office/powerpoint/2010/main" val="36792699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迭代密码</a:t>
            </a:r>
          </a:p>
        </p:txBody>
      </p:sp>
      <p:sp>
        <p:nvSpPr>
          <p:cNvPr id="6147" name="内容占位符 2"/>
          <p:cNvSpPr>
            <a:spLocks noGrp="1"/>
          </p:cNvSpPr>
          <p:nvPr>
            <p:ph idx="1"/>
          </p:nvPr>
        </p:nvSpPr>
        <p:spPr/>
        <p:txBody>
          <a:bodyPr/>
          <a:lstStyle/>
          <a:p>
            <a:r>
              <a:rPr lang="zh-CN" altLang="en-US" smtClean="0"/>
              <a:t>迭代密码的核心是一个密钥编排方案和一个轮函数</a:t>
            </a:r>
            <a:endParaRPr lang="en-US" altLang="zh-CN" smtClean="0"/>
          </a:p>
          <a:p>
            <a:r>
              <a:rPr lang="zh-CN" altLang="en-US" smtClean="0"/>
              <a:t>密钥编排方案对密钥</a:t>
            </a:r>
            <a:r>
              <a:rPr lang="en-US" altLang="zh-CN" smtClean="0"/>
              <a:t>k</a:t>
            </a:r>
            <a:r>
              <a:rPr lang="zh-CN" altLang="en-US" smtClean="0"/>
              <a:t>进行变换，生成</a:t>
            </a:r>
            <a:r>
              <a:rPr lang="en-US" altLang="zh-CN" smtClean="0"/>
              <a:t>Nr</a:t>
            </a:r>
            <a:r>
              <a:rPr lang="zh-CN" altLang="en-US" smtClean="0"/>
              <a:t>个子密钥</a:t>
            </a:r>
            <a:r>
              <a:rPr lang="en-US" altLang="zh-CN" smtClean="0"/>
              <a:t>(</a:t>
            </a:r>
            <a:r>
              <a:rPr lang="zh-CN" altLang="en-US" smtClean="0"/>
              <a:t>也叫轮密钥</a:t>
            </a:r>
            <a:r>
              <a:rPr lang="en-US" altLang="zh-CN" smtClean="0"/>
              <a:t>)</a:t>
            </a:r>
            <a:r>
              <a:rPr lang="zh-CN" altLang="en-US" smtClean="0"/>
              <a:t>，记为</a:t>
            </a:r>
            <a:r>
              <a:rPr lang="en-US" altLang="zh-CN" smtClean="0"/>
              <a:t>k</a:t>
            </a:r>
            <a:r>
              <a:rPr lang="en-US" altLang="zh-CN" baseline="30000" smtClean="0"/>
              <a:t>1</a:t>
            </a:r>
            <a:r>
              <a:rPr lang="en-US" altLang="zh-CN" smtClean="0"/>
              <a:t>,k</a:t>
            </a:r>
            <a:r>
              <a:rPr lang="en-US" altLang="zh-CN" baseline="30000" smtClean="0"/>
              <a:t>2</a:t>
            </a:r>
            <a:r>
              <a:rPr lang="en-US" altLang="zh-CN" smtClean="0"/>
              <a:t>,...,k</a:t>
            </a:r>
            <a:r>
              <a:rPr lang="en-US" altLang="zh-CN" baseline="30000" smtClean="0"/>
              <a:t>Nr</a:t>
            </a:r>
          </a:p>
          <a:p>
            <a:r>
              <a:rPr lang="zh-CN" altLang="en-US" smtClean="0"/>
              <a:t>轮函数</a:t>
            </a:r>
            <a:r>
              <a:rPr lang="en-US" altLang="zh-CN" smtClean="0"/>
              <a:t>g</a:t>
            </a:r>
            <a:r>
              <a:rPr lang="zh-CN" altLang="en-US" smtClean="0"/>
              <a:t>是一个状态加密函数，以</a:t>
            </a:r>
            <a:r>
              <a:rPr lang="en-US" altLang="zh-CN" smtClean="0"/>
              <a:t>k</a:t>
            </a:r>
            <a:r>
              <a:rPr lang="en-US" altLang="zh-CN" baseline="30000" smtClean="0"/>
              <a:t>i</a:t>
            </a:r>
            <a:r>
              <a:rPr lang="zh-CN" altLang="en-US" smtClean="0"/>
              <a:t>为密钥对当前状态</a:t>
            </a:r>
            <a:r>
              <a:rPr lang="en-US" altLang="zh-CN" smtClean="0"/>
              <a:t>w</a:t>
            </a:r>
            <a:r>
              <a:rPr lang="en-US" altLang="zh-CN" baseline="30000" smtClean="0"/>
              <a:t>r-1</a:t>
            </a:r>
            <a:r>
              <a:rPr lang="zh-CN" altLang="en-US" smtClean="0"/>
              <a:t>进行变换，输出新的状态值</a:t>
            </a:r>
            <a:r>
              <a:rPr lang="en-US" altLang="zh-CN" smtClean="0"/>
              <a:t>w</a:t>
            </a:r>
            <a:r>
              <a:rPr lang="en-US" altLang="zh-CN" baseline="30000" smtClean="0"/>
              <a:t>r</a:t>
            </a:r>
            <a:r>
              <a:rPr lang="zh-CN" altLang="en-US" smtClean="0"/>
              <a:t>，即</a:t>
            </a:r>
            <a:r>
              <a:rPr lang="en-US" altLang="zh-CN" smtClean="0"/>
              <a:t>g(w</a:t>
            </a:r>
            <a:r>
              <a:rPr lang="en-US" altLang="zh-CN" baseline="30000" smtClean="0"/>
              <a:t>r-1</a:t>
            </a:r>
            <a:r>
              <a:rPr lang="en-US" altLang="zh-CN" smtClean="0"/>
              <a:t>,k</a:t>
            </a:r>
            <a:r>
              <a:rPr lang="en-US" altLang="zh-CN" baseline="30000" smtClean="0"/>
              <a:t>i</a:t>
            </a:r>
            <a:r>
              <a:rPr lang="en-US" altLang="zh-CN" smtClean="0"/>
              <a:t>)=w</a:t>
            </a:r>
            <a:r>
              <a:rPr lang="en-US" altLang="zh-CN" baseline="30000" smtClean="0"/>
              <a:t>r</a:t>
            </a:r>
            <a:r>
              <a:rPr lang="zh-CN" altLang="en-US" smtClean="0"/>
              <a:t>；轮函数是单射函数，存在一个逆变换</a:t>
            </a:r>
            <a:r>
              <a:rPr lang="en-US" altLang="zh-CN" smtClean="0"/>
              <a:t>g</a:t>
            </a:r>
            <a:r>
              <a:rPr lang="en-US" altLang="zh-CN" baseline="30000" smtClean="0"/>
              <a:t>-1</a:t>
            </a:r>
            <a:r>
              <a:rPr lang="zh-CN" altLang="en-US" smtClean="0"/>
              <a:t>，有</a:t>
            </a:r>
            <a:r>
              <a:rPr lang="en-US" altLang="zh-CN" smtClean="0"/>
              <a:t>g</a:t>
            </a:r>
            <a:r>
              <a:rPr lang="en-US" altLang="zh-CN" baseline="30000" smtClean="0"/>
              <a:t>-1</a:t>
            </a:r>
            <a:r>
              <a:rPr lang="en-US" altLang="zh-CN" smtClean="0"/>
              <a:t>(w</a:t>
            </a:r>
            <a:r>
              <a:rPr lang="en-US" altLang="zh-CN" baseline="30000" smtClean="0"/>
              <a:t>r</a:t>
            </a:r>
            <a:r>
              <a:rPr lang="en-US" altLang="zh-CN" smtClean="0"/>
              <a:t>,k</a:t>
            </a:r>
            <a:r>
              <a:rPr lang="en-US" altLang="zh-CN" baseline="30000" smtClean="0"/>
              <a:t>i</a:t>
            </a:r>
            <a:r>
              <a:rPr lang="en-US" altLang="zh-CN" smtClean="0"/>
              <a:t>)=w</a:t>
            </a:r>
            <a:r>
              <a:rPr lang="en-US" altLang="zh-CN" baseline="30000" smtClean="0"/>
              <a:t>r-1</a:t>
            </a:r>
          </a:p>
        </p:txBody>
      </p:sp>
    </p:spTree>
    <p:extLst>
      <p:ext uri="{BB962C8B-B14F-4D97-AF65-F5344CB8AC3E}">
        <p14:creationId xmlns:p14="http://schemas.microsoft.com/office/powerpoint/2010/main" val="41571429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dirty="0" smtClean="0"/>
              <a:t>迭代密码的加解密过程</a:t>
            </a:r>
          </a:p>
        </p:txBody>
      </p:sp>
      <p:sp>
        <p:nvSpPr>
          <p:cNvPr id="7171" name="内容占位符 2"/>
          <p:cNvSpPr>
            <a:spLocks noGrp="1"/>
          </p:cNvSpPr>
          <p:nvPr>
            <p:ph idx="1"/>
          </p:nvPr>
        </p:nvSpPr>
        <p:spPr/>
        <p:txBody>
          <a:bodyPr/>
          <a:lstStyle/>
          <a:p>
            <a:r>
              <a:rPr lang="zh-CN" altLang="en-US" smtClean="0"/>
              <a:t>将密钥</a:t>
            </a:r>
            <a:r>
              <a:rPr lang="en-US" altLang="zh-CN" smtClean="0"/>
              <a:t>k</a:t>
            </a:r>
            <a:r>
              <a:rPr lang="zh-CN" altLang="en-US" smtClean="0"/>
              <a:t>编排成</a:t>
            </a:r>
            <a:r>
              <a:rPr lang="en-US" altLang="zh-CN" smtClean="0"/>
              <a:t>Nr</a:t>
            </a:r>
            <a:r>
              <a:rPr lang="zh-CN" altLang="en-US" smtClean="0"/>
              <a:t>个轮密钥</a:t>
            </a:r>
            <a:r>
              <a:rPr lang="en-US" altLang="zh-CN" smtClean="0"/>
              <a:t>k</a:t>
            </a:r>
            <a:r>
              <a:rPr lang="en-US" altLang="zh-CN" baseline="30000" smtClean="0"/>
              <a:t>1</a:t>
            </a:r>
            <a:r>
              <a:rPr lang="en-US" altLang="zh-CN" smtClean="0"/>
              <a:t>,k</a:t>
            </a:r>
            <a:r>
              <a:rPr lang="en-US" altLang="zh-CN" baseline="30000" smtClean="0"/>
              <a:t>2</a:t>
            </a:r>
            <a:r>
              <a:rPr lang="en-US" altLang="zh-CN" smtClean="0"/>
              <a:t>,...,k</a:t>
            </a:r>
            <a:r>
              <a:rPr lang="en-US" altLang="zh-CN" baseline="30000" smtClean="0"/>
              <a:t>Nr</a:t>
            </a:r>
          </a:p>
          <a:p>
            <a:r>
              <a:rPr lang="zh-CN" altLang="en-US" smtClean="0"/>
              <a:t>加密：</a:t>
            </a:r>
            <a:endParaRPr lang="en-US" altLang="zh-CN" smtClean="0"/>
          </a:p>
          <a:p>
            <a:pPr lvl="1"/>
            <a:r>
              <a:rPr lang="zh-CN" altLang="en-US" smtClean="0"/>
              <a:t>将明文</a:t>
            </a:r>
            <a:r>
              <a:rPr lang="en-US" altLang="zh-CN" smtClean="0"/>
              <a:t>x</a:t>
            </a:r>
            <a:r>
              <a:rPr lang="zh-CN" altLang="en-US" smtClean="0"/>
              <a:t>定义为初始状态</a:t>
            </a:r>
            <a:r>
              <a:rPr lang="en-US" altLang="zh-CN" smtClean="0"/>
              <a:t>w</a:t>
            </a:r>
            <a:r>
              <a:rPr lang="en-US" altLang="zh-CN" baseline="30000" smtClean="0"/>
              <a:t>0</a:t>
            </a:r>
            <a:r>
              <a:rPr lang="zh-CN" altLang="en-US" smtClean="0"/>
              <a:t>，经过</a:t>
            </a:r>
            <a:r>
              <a:rPr lang="en-US" altLang="zh-CN" smtClean="0"/>
              <a:t>Nr</a:t>
            </a:r>
            <a:r>
              <a:rPr lang="zh-CN" altLang="en-US" smtClean="0"/>
              <a:t>轮变换得到</a:t>
            </a:r>
            <a:r>
              <a:rPr lang="en-US" altLang="zh-CN" smtClean="0"/>
              <a:t>w</a:t>
            </a:r>
            <a:r>
              <a:rPr lang="en-US" altLang="zh-CN" baseline="30000" smtClean="0"/>
              <a:t>Nr</a:t>
            </a:r>
            <a:r>
              <a:rPr lang="zh-CN" altLang="en-US" smtClean="0"/>
              <a:t>为密文</a:t>
            </a:r>
            <a:r>
              <a:rPr lang="en-US" altLang="zh-CN" smtClean="0"/>
              <a:t>y</a:t>
            </a:r>
            <a:r>
              <a:rPr lang="zh-CN" altLang="en-US" smtClean="0"/>
              <a:t>，即</a:t>
            </a:r>
            <a:endParaRPr lang="en-US" altLang="zh-CN" smtClean="0"/>
          </a:p>
          <a:p>
            <a:pPr lvl="1"/>
            <a:r>
              <a:rPr lang="en-US" altLang="zh-CN" smtClean="0"/>
              <a:t>w</a:t>
            </a:r>
            <a:r>
              <a:rPr lang="en-US" altLang="zh-CN" baseline="30000" smtClean="0"/>
              <a:t>0</a:t>
            </a:r>
            <a:r>
              <a:rPr lang="en-US" altLang="zh-CN" smtClean="0"/>
              <a:t>=x,    w</a:t>
            </a:r>
            <a:r>
              <a:rPr lang="en-US" altLang="zh-CN" baseline="30000" smtClean="0"/>
              <a:t>1</a:t>
            </a:r>
            <a:r>
              <a:rPr lang="en-US" altLang="zh-CN" smtClean="0"/>
              <a:t>=g(w</a:t>
            </a:r>
            <a:r>
              <a:rPr lang="en-US" altLang="zh-CN" baseline="30000" smtClean="0"/>
              <a:t>0</a:t>
            </a:r>
            <a:r>
              <a:rPr lang="en-US" altLang="zh-CN" smtClean="0"/>
              <a:t>,k</a:t>
            </a:r>
            <a:r>
              <a:rPr lang="en-US" altLang="zh-CN" baseline="30000" smtClean="0"/>
              <a:t>1</a:t>
            </a:r>
            <a:r>
              <a:rPr lang="en-US" altLang="zh-CN" smtClean="0"/>
              <a:t>),    w</a:t>
            </a:r>
            <a:r>
              <a:rPr lang="en-US" altLang="zh-CN" baseline="30000" smtClean="0"/>
              <a:t>2</a:t>
            </a:r>
            <a:r>
              <a:rPr lang="en-US" altLang="zh-CN" smtClean="0"/>
              <a:t>=g(w</a:t>
            </a:r>
            <a:r>
              <a:rPr lang="en-US" altLang="zh-CN" baseline="30000" smtClean="0"/>
              <a:t>1</a:t>
            </a:r>
            <a:r>
              <a:rPr lang="en-US" altLang="zh-CN" smtClean="0"/>
              <a:t>,k</a:t>
            </a:r>
            <a:r>
              <a:rPr lang="en-US" altLang="zh-CN" baseline="30000" smtClean="0"/>
              <a:t>2</a:t>
            </a:r>
            <a:r>
              <a:rPr lang="en-US" altLang="zh-CN" smtClean="0"/>
              <a:t>),    ...</a:t>
            </a:r>
          </a:p>
          <a:p>
            <a:pPr lvl="1"/>
            <a:r>
              <a:rPr lang="en-US" altLang="zh-CN" smtClean="0"/>
              <a:t>w</a:t>
            </a:r>
            <a:r>
              <a:rPr lang="en-US" altLang="zh-CN" baseline="30000" smtClean="0"/>
              <a:t>Nr-1</a:t>
            </a:r>
            <a:r>
              <a:rPr lang="en-US" altLang="zh-CN" smtClean="0"/>
              <a:t>=g(w</a:t>
            </a:r>
            <a:r>
              <a:rPr lang="en-US" altLang="zh-CN" baseline="30000" smtClean="0"/>
              <a:t>Nr-2</a:t>
            </a:r>
            <a:r>
              <a:rPr lang="en-US" altLang="zh-CN" smtClean="0"/>
              <a:t>,k</a:t>
            </a:r>
            <a:r>
              <a:rPr lang="en-US" altLang="zh-CN" baseline="30000" smtClean="0"/>
              <a:t>Nr-1</a:t>
            </a:r>
            <a:r>
              <a:rPr lang="en-US" altLang="zh-CN" smtClean="0"/>
              <a:t>),    w</a:t>
            </a:r>
            <a:r>
              <a:rPr lang="en-US" altLang="zh-CN" baseline="30000" smtClean="0"/>
              <a:t>Nr</a:t>
            </a:r>
            <a:r>
              <a:rPr lang="en-US" altLang="zh-CN" smtClean="0"/>
              <a:t>=g(w</a:t>
            </a:r>
            <a:r>
              <a:rPr lang="en-US" altLang="zh-CN" baseline="30000" smtClean="0"/>
              <a:t>Nr-1</a:t>
            </a:r>
            <a:r>
              <a:rPr lang="en-US" altLang="zh-CN" smtClean="0"/>
              <a:t>,k</a:t>
            </a:r>
            <a:r>
              <a:rPr lang="en-US" altLang="zh-CN" baseline="30000" smtClean="0"/>
              <a:t>Nr</a:t>
            </a:r>
            <a:r>
              <a:rPr lang="en-US" altLang="zh-CN" smtClean="0"/>
              <a:t>)</a:t>
            </a:r>
          </a:p>
          <a:p>
            <a:pPr lvl="1"/>
            <a:r>
              <a:rPr lang="en-US" altLang="zh-CN" smtClean="0"/>
              <a:t>y=w</a:t>
            </a:r>
            <a:r>
              <a:rPr lang="en-US" altLang="zh-CN" baseline="30000" smtClean="0"/>
              <a:t>Nr</a:t>
            </a:r>
            <a:endParaRPr lang="zh-CN" altLang="en-US" baseline="30000" smtClean="0"/>
          </a:p>
        </p:txBody>
      </p:sp>
    </p:spTree>
    <p:extLst>
      <p:ext uri="{BB962C8B-B14F-4D97-AF65-F5344CB8AC3E}">
        <p14:creationId xmlns:p14="http://schemas.microsoft.com/office/powerpoint/2010/main" val="17213474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mtClean="0"/>
              <a:t>迭代密码的加解密过程</a:t>
            </a:r>
          </a:p>
        </p:txBody>
      </p:sp>
      <p:sp>
        <p:nvSpPr>
          <p:cNvPr id="8195" name="内容占位符 2"/>
          <p:cNvSpPr>
            <a:spLocks noGrp="1"/>
          </p:cNvSpPr>
          <p:nvPr>
            <p:ph idx="1"/>
          </p:nvPr>
        </p:nvSpPr>
        <p:spPr/>
        <p:txBody>
          <a:bodyPr/>
          <a:lstStyle/>
          <a:p>
            <a:r>
              <a:rPr lang="zh-CN" altLang="en-US" smtClean="0"/>
              <a:t>解密：</a:t>
            </a:r>
            <a:endParaRPr lang="en-US" altLang="zh-CN" smtClean="0"/>
          </a:p>
          <a:p>
            <a:pPr lvl="1"/>
            <a:r>
              <a:rPr lang="zh-CN" altLang="en-US" smtClean="0"/>
              <a:t>将密文</a:t>
            </a:r>
            <a:r>
              <a:rPr lang="en-US" altLang="zh-CN" smtClean="0"/>
              <a:t>y</a:t>
            </a:r>
            <a:r>
              <a:rPr lang="zh-CN" altLang="en-US" smtClean="0"/>
              <a:t>定义为初始状态</a:t>
            </a:r>
            <a:r>
              <a:rPr lang="en-US" altLang="zh-CN" smtClean="0"/>
              <a:t>w</a:t>
            </a:r>
            <a:r>
              <a:rPr lang="en-US" altLang="zh-CN" baseline="30000" smtClean="0"/>
              <a:t>Nr</a:t>
            </a:r>
            <a:r>
              <a:rPr lang="zh-CN" altLang="en-US" smtClean="0"/>
              <a:t>，经过</a:t>
            </a:r>
            <a:r>
              <a:rPr lang="en-US" altLang="zh-CN" smtClean="0"/>
              <a:t>Nr</a:t>
            </a:r>
            <a:r>
              <a:rPr lang="zh-CN" altLang="en-US" smtClean="0"/>
              <a:t>轮逆变换得到</a:t>
            </a:r>
            <a:r>
              <a:rPr lang="en-US" altLang="zh-CN" smtClean="0"/>
              <a:t>w</a:t>
            </a:r>
            <a:r>
              <a:rPr lang="en-US" altLang="zh-CN" baseline="30000" smtClean="0"/>
              <a:t>0</a:t>
            </a:r>
            <a:r>
              <a:rPr lang="zh-CN" altLang="en-US" smtClean="0"/>
              <a:t>为明文</a:t>
            </a:r>
            <a:r>
              <a:rPr lang="en-US" altLang="zh-CN" smtClean="0"/>
              <a:t>x</a:t>
            </a:r>
            <a:r>
              <a:rPr lang="zh-CN" altLang="en-US" smtClean="0"/>
              <a:t>，即</a:t>
            </a:r>
            <a:endParaRPr lang="en-US" altLang="zh-CN" smtClean="0"/>
          </a:p>
          <a:p>
            <a:pPr lvl="1"/>
            <a:r>
              <a:rPr lang="en-US" altLang="zh-CN" smtClean="0"/>
              <a:t>y=w</a:t>
            </a:r>
            <a:r>
              <a:rPr lang="en-US" altLang="zh-CN" baseline="30000" smtClean="0"/>
              <a:t>Nr</a:t>
            </a:r>
            <a:r>
              <a:rPr lang="en-US" altLang="zh-CN" smtClean="0"/>
              <a:t>,   w</a:t>
            </a:r>
            <a:r>
              <a:rPr lang="en-US" altLang="zh-CN" baseline="30000" smtClean="0"/>
              <a:t>Nr-1</a:t>
            </a:r>
            <a:r>
              <a:rPr lang="en-US" altLang="zh-CN" smtClean="0"/>
              <a:t>=g</a:t>
            </a:r>
            <a:r>
              <a:rPr lang="en-US" altLang="zh-CN" baseline="30000" smtClean="0"/>
              <a:t>-1</a:t>
            </a:r>
            <a:r>
              <a:rPr lang="en-US" altLang="zh-CN" smtClean="0"/>
              <a:t>(w</a:t>
            </a:r>
            <a:r>
              <a:rPr lang="en-US" altLang="zh-CN" baseline="30000" smtClean="0"/>
              <a:t>Nr</a:t>
            </a:r>
            <a:r>
              <a:rPr lang="en-US" altLang="zh-CN" smtClean="0"/>
              <a:t>,k</a:t>
            </a:r>
            <a:r>
              <a:rPr lang="en-US" altLang="zh-CN" baseline="30000" smtClean="0"/>
              <a:t>Nr</a:t>
            </a:r>
            <a:r>
              <a:rPr lang="en-US" altLang="zh-CN" smtClean="0"/>
              <a:t>)</a:t>
            </a:r>
            <a:r>
              <a:rPr lang="zh-CN" altLang="en-US" smtClean="0"/>
              <a:t>，</a:t>
            </a:r>
            <a:r>
              <a:rPr lang="en-US" altLang="zh-CN" smtClean="0"/>
              <a:t>w</a:t>
            </a:r>
            <a:r>
              <a:rPr lang="en-US" altLang="zh-CN" baseline="30000" smtClean="0"/>
              <a:t>Nr-2</a:t>
            </a:r>
            <a:r>
              <a:rPr lang="en-US" altLang="zh-CN" smtClean="0"/>
              <a:t>=g</a:t>
            </a:r>
            <a:r>
              <a:rPr lang="en-US" altLang="zh-CN" baseline="30000" smtClean="0"/>
              <a:t>-1</a:t>
            </a:r>
            <a:r>
              <a:rPr lang="en-US" altLang="zh-CN" smtClean="0"/>
              <a:t>(w</a:t>
            </a:r>
            <a:r>
              <a:rPr lang="en-US" altLang="zh-CN" baseline="30000" smtClean="0"/>
              <a:t>Nr-1</a:t>
            </a:r>
            <a:r>
              <a:rPr lang="en-US" altLang="zh-CN" smtClean="0"/>
              <a:t>,k</a:t>
            </a:r>
            <a:r>
              <a:rPr lang="en-US" altLang="zh-CN" baseline="30000" smtClean="0"/>
              <a:t>Nr-1</a:t>
            </a:r>
            <a:r>
              <a:rPr lang="en-US" altLang="zh-CN" smtClean="0"/>
              <a:t>)</a:t>
            </a:r>
          </a:p>
          <a:p>
            <a:pPr lvl="1"/>
            <a:r>
              <a:rPr lang="en-US" altLang="zh-CN" smtClean="0"/>
              <a:t>...</a:t>
            </a:r>
          </a:p>
          <a:p>
            <a:pPr lvl="1"/>
            <a:r>
              <a:rPr lang="en-US" altLang="zh-CN" smtClean="0"/>
              <a:t>w</a:t>
            </a:r>
            <a:r>
              <a:rPr lang="en-US" altLang="zh-CN" baseline="30000" smtClean="0"/>
              <a:t>1</a:t>
            </a:r>
            <a:r>
              <a:rPr lang="en-US" altLang="zh-CN" smtClean="0"/>
              <a:t>=g</a:t>
            </a:r>
            <a:r>
              <a:rPr lang="en-US" altLang="zh-CN" baseline="30000" smtClean="0"/>
              <a:t>-1</a:t>
            </a:r>
            <a:r>
              <a:rPr lang="en-US" altLang="zh-CN" smtClean="0"/>
              <a:t>(w</a:t>
            </a:r>
            <a:r>
              <a:rPr lang="en-US" altLang="zh-CN" baseline="30000" smtClean="0"/>
              <a:t>2</a:t>
            </a:r>
            <a:r>
              <a:rPr lang="en-US" altLang="zh-CN" smtClean="0"/>
              <a:t>,k</a:t>
            </a:r>
            <a:r>
              <a:rPr lang="en-US" altLang="zh-CN" baseline="30000" smtClean="0"/>
              <a:t>2</a:t>
            </a:r>
            <a:r>
              <a:rPr lang="en-US" altLang="zh-CN" smtClean="0"/>
              <a:t>), w</a:t>
            </a:r>
            <a:r>
              <a:rPr lang="en-US" altLang="zh-CN" baseline="30000" smtClean="0"/>
              <a:t>0</a:t>
            </a:r>
            <a:r>
              <a:rPr lang="en-US" altLang="zh-CN" smtClean="0"/>
              <a:t>=g</a:t>
            </a:r>
            <a:r>
              <a:rPr lang="en-US" altLang="zh-CN" baseline="30000" smtClean="0"/>
              <a:t>-1</a:t>
            </a:r>
            <a:r>
              <a:rPr lang="en-US" altLang="zh-CN" smtClean="0"/>
              <a:t>(w</a:t>
            </a:r>
            <a:r>
              <a:rPr lang="en-US" altLang="zh-CN" baseline="30000" smtClean="0"/>
              <a:t>1</a:t>
            </a:r>
            <a:r>
              <a:rPr lang="en-US" altLang="zh-CN" smtClean="0"/>
              <a:t>,k</a:t>
            </a:r>
            <a:r>
              <a:rPr lang="en-US" altLang="zh-CN" baseline="30000" smtClean="0"/>
              <a:t>1</a:t>
            </a:r>
            <a:r>
              <a:rPr lang="en-US" altLang="zh-CN" smtClean="0"/>
              <a:t>),</a:t>
            </a:r>
          </a:p>
          <a:p>
            <a:pPr lvl="1"/>
            <a:r>
              <a:rPr lang="en-US" altLang="zh-CN" smtClean="0"/>
              <a:t>x=w</a:t>
            </a:r>
            <a:r>
              <a:rPr lang="en-US" altLang="zh-CN" baseline="30000" smtClean="0"/>
              <a:t>0</a:t>
            </a:r>
            <a:r>
              <a:rPr lang="en-US" altLang="zh-CN" smtClean="0"/>
              <a:t> </a:t>
            </a:r>
          </a:p>
          <a:p>
            <a:pPr lvl="1"/>
            <a:endParaRPr lang="zh-CN" altLang="en-US" baseline="30000" smtClean="0"/>
          </a:p>
        </p:txBody>
      </p:sp>
    </p:spTree>
    <p:extLst>
      <p:ext uri="{BB962C8B-B14F-4D97-AF65-F5344CB8AC3E}">
        <p14:creationId xmlns:p14="http://schemas.microsoft.com/office/powerpoint/2010/main" val="1307864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p:cNvSpPr>
            <a:spLocks noGrp="1"/>
          </p:cNvSpPr>
          <p:nvPr>
            <p:ph type="title"/>
          </p:nvPr>
        </p:nvSpPr>
        <p:spPr/>
        <p:txBody>
          <a:bodyPr/>
          <a:lstStyle/>
          <a:p>
            <a:r>
              <a:rPr lang="zh-CN" altLang="en-US" smtClean="0"/>
              <a:t>数据加密标准</a:t>
            </a:r>
            <a:r>
              <a:rPr lang="en-US" altLang="zh-CN" smtClean="0"/>
              <a:t>DES</a:t>
            </a:r>
            <a:endParaRPr lang="zh-CN" altLang="en-US" smtClean="0"/>
          </a:p>
        </p:txBody>
      </p:sp>
      <p:sp>
        <p:nvSpPr>
          <p:cNvPr id="87043" name="内容占位符 2"/>
          <p:cNvSpPr>
            <a:spLocks noGrp="1"/>
          </p:cNvSpPr>
          <p:nvPr>
            <p:ph idx="1"/>
          </p:nvPr>
        </p:nvSpPr>
        <p:spPr/>
        <p:txBody>
          <a:bodyPr/>
          <a:lstStyle/>
          <a:p>
            <a:r>
              <a:rPr lang="en-US" altLang="zh-CN" smtClean="0"/>
              <a:t>DES</a:t>
            </a:r>
            <a:r>
              <a:rPr lang="zh-CN" altLang="en-US" smtClean="0"/>
              <a:t>算法的历史背景</a:t>
            </a:r>
            <a:endParaRPr lang="en-US" altLang="zh-CN" smtClean="0"/>
          </a:p>
          <a:p>
            <a:pPr lvl="1"/>
            <a:r>
              <a:rPr lang="zh-CN" altLang="en-US" smtClean="0"/>
              <a:t>上世纪</a:t>
            </a:r>
            <a:r>
              <a:rPr lang="en-US" altLang="zh-CN" smtClean="0"/>
              <a:t>70</a:t>
            </a:r>
            <a:r>
              <a:rPr lang="zh-CN" altLang="en-US" smtClean="0"/>
              <a:t>年代初，非军用密码学的研究处于比较混乱的状态</a:t>
            </a:r>
            <a:endParaRPr lang="en-US" altLang="zh-CN" smtClean="0"/>
          </a:p>
          <a:p>
            <a:pPr lvl="1"/>
            <a:r>
              <a:rPr lang="zh-CN" altLang="en-US" smtClean="0"/>
              <a:t>数据保密需求不仅限于政府和军方</a:t>
            </a:r>
            <a:endParaRPr lang="en-US" altLang="zh-CN" smtClean="0"/>
          </a:p>
          <a:p>
            <a:pPr lvl="1"/>
            <a:r>
              <a:rPr lang="zh-CN" altLang="en-US" smtClean="0"/>
              <a:t>几家公司制造和出售密码设备，采用自己的专用算法，相互无法通信</a:t>
            </a:r>
            <a:endParaRPr lang="en-US" altLang="zh-CN" smtClean="0"/>
          </a:p>
          <a:p>
            <a:pPr lvl="1"/>
            <a:r>
              <a:rPr lang="zh-CN" altLang="en-US" smtClean="0"/>
              <a:t>大部分算法属于受限制的算法，无法公开内部细节</a:t>
            </a:r>
            <a:endParaRPr lang="en-US" altLang="zh-CN" smtClean="0"/>
          </a:p>
          <a:p>
            <a:pPr lvl="1"/>
            <a:r>
              <a:rPr lang="zh-CN" altLang="en-US" smtClean="0"/>
              <a:t>没有权威机构认证它们的安全性</a:t>
            </a:r>
          </a:p>
        </p:txBody>
      </p:sp>
    </p:spTree>
    <p:extLst>
      <p:ext uri="{BB962C8B-B14F-4D97-AF65-F5344CB8AC3E}">
        <p14:creationId xmlns:p14="http://schemas.microsoft.com/office/powerpoint/2010/main" val="20825521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smtClean="0">
                <a:latin typeface="华文新魏" pitchFamily="2" charset="-122"/>
              </a:rPr>
              <a:t>DES</a:t>
            </a:r>
            <a:r>
              <a:rPr lang="zh-CN" altLang="en-US" smtClean="0">
                <a:latin typeface="华文新魏" pitchFamily="2" charset="-122"/>
              </a:rPr>
              <a:t>算法的产生</a:t>
            </a:r>
          </a:p>
        </p:txBody>
      </p:sp>
      <p:sp>
        <p:nvSpPr>
          <p:cNvPr id="88067" name="Rectangle 3"/>
          <p:cNvSpPr>
            <a:spLocks noGrp="1" noChangeArrowheads="1"/>
          </p:cNvSpPr>
          <p:nvPr>
            <p:ph idx="1"/>
          </p:nvPr>
        </p:nvSpPr>
        <p:spPr>
          <a:xfrm>
            <a:off x="684213" y="1844675"/>
            <a:ext cx="8064500" cy="4176713"/>
          </a:xfrm>
        </p:spPr>
        <p:txBody>
          <a:bodyPr/>
          <a:lstStyle/>
          <a:p>
            <a:r>
              <a:rPr lang="en-US" altLang="zh-CN" sz="2800" smtClean="0"/>
              <a:t>1973</a:t>
            </a:r>
            <a:r>
              <a:rPr lang="zh-CN" altLang="en-US" sz="2800" smtClean="0"/>
              <a:t>年</a:t>
            </a:r>
            <a:r>
              <a:rPr lang="en-US" altLang="zh-CN" sz="2800" smtClean="0"/>
              <a:t>5</a:t>
            </a:r>
            <a:r>
              <a:rPr lang="zh-CN" altLang="en-US" sz="2800" smtClean="0"/>
              <a:t>月</a:t>
            </a:r>
            <a:r>
              <a:rPr lang="en-US" altLang="zh-CN" sz="2800" smtClean="0"/>
              <a:t>15</a:t>
            </a:r>
            <a:r>
              <a:rPr lang="zh-CN" altLang="en-US" sz="2800" smtClean="0"/>
              <a:t>日</a:t>
            </a:r>
            <a:r>
              <a:rPr lang="en-US" altLang="zh-CN" sz="2800" smtClean="0"/>
              <a:t>, NBS</a:t>
            </a:r>
            <a:r>
              <a:rPr lang="zh-CN" altLang="en-US" sz="2800" smtClean="0"/>
              <a:t>开始公开征集标准加密算法</a:t>
            </a:r>
            <a:r>
              <a:rPr lang="en-US" altLang="zh-CN" sz="2800" smtClean="0"/>
              <a:t>,</a:t>
            </a:r>
            <a:r>
              <a:rPr lang="zh-CN" altLang="en-US" sz="2800" smtClean="0"/>
              <a:t>并公布了它的设计要求</a:t>
            </a:r>
            <a:r>
              <a:rPr lang="en-US" altLang="zh-CN" sz="2800" smtClean="0"/>
              <a:t>:</a:t>
            </a:r>
          </a:p>
          <a:p>
            <a:pPr lvl="1"/>
            <a:r>
              <a:rPr lang="zh-CN" altLang="en-US" sz="2400" smtClean="0">
                <a:solidFill>
                  <a:srgbClr val="000099"/>
                </a:solidFill>
              </a:rPr>
              <a:t>算法必须提供高度的安全性</a:t>
            </a:r>
          </a:p>
          <a:p>
            <a:pPr lvl="1"/>
            <a:r>
              <a:rPr lang="zh-CN" altLang="en-US" sz="2400" smtClean="0">
                <a:solidFill>
                  <a:srgbClr val="000099"/>
                </a:solidFill>
              </a:rPr>
              <a:t>算法必须有详细的说明</a:t>
            </a:r>
            <a:r>
              <a:rPr lang="en-US" altLang="zh-CN" sz="2400" smtClean="0">
                <a:solidFill>
                  <a:srgbClr val="000099"/>
                </a:solidFill>
              </a:rPr>
              <a:t>,</a:t>
            </a:r>
            <a:r>
              <a:rPr lang="zh-CN" altLang="en-US" sz="2400" smtClean="0">
                <a:solidFill>
                  <a:srgbClr val="000099"/>
                </a:solidFill>
              </a:rPr>
              <a:t>并易于理解</a:t>
            </a:r>
          </a:p>
          <a:p>
            <a:pPr lvl="1"/>
            <a:r>
              <a:rPr lang="zh-CN" altLang="en-US" sz="2400" smtClean="0">
                <a:solidFill>
                  <a:srgbClr val="000099"/>
                </a:solidFill>
              </a:rPr>
              <a:t>算法的安全性取决于密钥</a:t>
            </a:r>
            <a:r>
              <a:rPr lang="en-US" altLang="zh-CN" sz="2400" smtClean="0">
                <a:solidFill>
                  <a:srgbClr val="000099"/>
                </a:solidFill>
              </a:rPr>
              <a:t>,</a:t>
            </a:r>
            <a:r>
              <a:rPr lang="zh-CN" altLang="en-US" sz="2400" smtClean="0">
                <a:solidFill>
                  <a:srgbClr val="000099"/>
                </a:solidFill>
              </a:rPr>
              <a:t>不依赖于算法</a:t>
            </a:r>
          </a:p>
          <a:p>
            <a:pPr lvl="1"/>
            <a:r>
              <a:rPr lang="zh-CN" altLang="en-US" sz="2400" smtClean="0">
                <a:solidFill>
                  <a:srgbClr val="000099"/>
                </a:solidFill>
              </a:rPr>
              <a:t>算法适用于所有用户和不同应用场合</a:t>
            </a:r>
          </a:p>
          <a:p>
            <a:pPr lvl="1"/>
            <a:r>
              <a:rPr lang="zh-CN" altLang="en-US" sz="2400" smtClean="0">
                <a:solidFill>
                  <a:srgbClr val="000099"/>
                </a:solidFill>
              </a:rPr>
              <a:t>算法必须高效、经济</a:t>
            </a:r>
          </a:p>
          <a:p>
            <a:pPr lvl="1"/>
            <a:r>
              <a:rPr lang="zh-CN" altLang="en-US" sz="2400" smtClean="0">
                <a:solidFill>
                  <a:srgbClr val="000099"/>
                </a:solidFill>
              </a:rPr>
              <a:t>算法必须能被证实有效</a:t>
            </a:r>
          </a:p>
          <a:p>
            <a:pPr lvl="1"/>
            <a:r>
              <a:rPr lang="zh-CN" altLang="en-US" sz="2400" smtClean="0">
                <a:solidFill>
                  <a:srgbClr val="000099"/>
                </a:solidFill>
              </a:rPr>
              <a:t>算法必须是可出口的</a:t>
            </a:r>
          </a:p>
        </p:txBody>
      </p:sp>
    </p:spTree>
    <p:extLst>
      <p:ext uri="{BB962C8B-B14F-4D97-AF65-F5344CB8AC3E}">
        <p14:creationId xmlns:p14="http://schemas.microsoft.com/office/powerpoint/2010/main" val="304266502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smtClean="0">
                <a:latin typeface="华文新魏" pitchFamily="2" charset="-122"/>
              </a:rPr>
              <a:t>DES</a:t>
            </a:r>
            <a:r>
              <a:rPr lang="zh-CN" altLang="en-US" smtClean="0">
                <a:latin typeface="华文新魏" pitchFamily="2" charset="-122"/>
              </a:rPr>
              <a:t>算法的产生</a:t>
            </a:r>
          </a:p>
        </p:txBody>
      </p:sp>
      <p:sp>
        <p:nvSpPr>
          <p:cNvPr id="18435" name="Rectangle 3"/>
          <p:cNvSpPr>
            <a:spLocks noGrp="1" noChangeArrowheads="1"/>
          </p:cNvSpPr>
          <p:nvPr>
            <p:ph idx="1"/>
          </p:nvPr>
        </p:nvSpPr>
        <p:spPr>
          <a:xfrm>
            <a:off x="395288" y="1773238"/>
            <a:ext cx="8424862" cy="3600450"/>
          </a:xfrm>
        </p:spPr>
        <p:txBody>
          <a:bodyPr rtlCol="0">
            <a:normAutofit lnSpcReduction="10000"/>
          </a:bodyPr>
          <a:lstStyle/>
          <a:p>
            <a:pPr fontAlgn="auto">
              <a:lnSpc>
                <a:spcPct val="90000"/>
              </a:lnSpc>
              <a:spcAft>
                <a:spcPts val="0"/>
              </a:spcAft>
              <a:buFont typeface="Wingdings 2"/>
              <a:buChar char=""/>
              <a:defRPr/>
            </a:pPr>
            <a:r>
              <a:rPr lang="en-US" altLang="zh-CN" sz="2800" smtClean="0"/>
              <a:t>1974</a:t>
            </a:r>
            <a:r>
              <a:rPr lang="zh-CN" altLang="en-US" sz="2800" smtClean="0"/>
              <a:t>年</a:t>
            </a:r>
            <a:r>
              <a:rPr lang="en-US" altLang="zh-CN" sz="2800" smtClean="0"/>
              <a:t>8</a:t>
            </a:r>
            <a:r>
              <a:rPr lang="zh-CN" altLang="en-US" sz="2800" smtClean="0"/>
              <a:t>月</a:t>
            </a:r>
            <a:r>
              <a:rPr lang="en-US" altLang="zh-CN" sz="2800" smtClean="0"/>
              <a:t>27</a:t>
            </a:r>
            <a:r>
              <a:rPr lang="zh-CN" altLang="en-US" sz="2800" smtClean="0"/>
              <a:t>日</a:t>
            </a:r>
            <a:r>
              <a:rPr lang="en-US" altLang="zh-CN" sz="2800" smtClean="0"/>
              <a:t>,NBS</a:t>
            </a:r>
            <a:r>
              <a:rPr lang="zh-CN" altLang="en-US" sz="2800" smtClean="0"/>
              <a:t>开始第二次征集</a:t>
            </a:r>
            <a:r>
              <a:rPr lang="en-US" altLang="zh-CN" sz="2800" smtClean="0"/>
              <a:t>,</a:t>
            </a:r>
            <a:r>
              <a:rPr lang="en-US" altLang="zh-CN" sz="2800" smtClean="0">
                <a:solidFill>
                  <a:srgbClr val="000099"/>
                </a:solidFill>
              </a:rPr>
              <a:t>IBM</a:t>
            </a:r>
            <a:r>
              <a:rPr lang="zh-CN" altLang="en-US" sz="2800" smtClean="0"/>
              <a:t>提交了算法</a:t>
            </a:r>
            <a:r>
              <a:rPr lang="en-US" altLang="zh-CN" sz="2800" smtClean="0"/>
              <a:t>Lucifer, </a:t>
            </a:r>
            <a:r>
              <a:rPr lang="zh-CN" altLang="en-US" sz="2800" smtClean="0"/>
              <a:t>该算法由</a:t>
            </a:r>
            <a:r>
              <a:rPr lang="en-US" altLang="zh-CN" sz="2800" smtClean="0"/>
              <a:t>IBM</a:t>
            </a:r>
            <a:r>
              <a:rPr lang="zh-CN" altLang="en-US" sz="2800" smtClean="0"/>
              <a:t>的工程师在</a:t>
            </a:r>
            <a:r>
              <a:rPr lang="en-US" altLang="zh-CN" sz="2800" smtClean="0"/>
              <a:t>1971~1972</a:t>
            </a:r>
            <a:r>
              <a:rPr lang="zh-CN" altLang="en-US" sz="2800" smtClean="0"/>
              <a:t>年研制并申请了专利</a:t>
            </a:r>
          </a:p>
          <a:p>
            <a:pPr fontAlgn="auto">
              <a:lnSpc>
                <a:spcPct val="90000"/>
              </a:lnSpc>
              <a:spcAft>
                <a:spcPts val="0"/>
              </a:spcAft>
              <a:buFont typeface="Wingdings 2"/>
              <a:buChar char=""/>
              <a:defRPr/>
            </a:pPr>
            <a:r>
              <a:rPr lang="en-US" altLang="zh-CN" sz="2800" smtClean="0"/>
              <a:t>1975</a:t>
            </a:r>
            <a:r>
              <a:rPr lang="zh-CN" altLang="en-US" sz="2800" smtClean="0"/>
              <a:t>年</a:t>
            </a:r>
            <a:r>
              <a:rPr lang="en-US" altLang="zh-CN" sz="2800" smtClean="0"/>
              <a:t>3</a:t>
            </a:r>
            <a:r>
              <a:rPr lang="zh-CN" altLang="en-US" sz="2800" smtClean="0"/>
              <a:t>月</a:t>
            </a:r>
            <a:r>
              <a:rPr lang="en-US" altLang="zh-CN" sz="2800" smtClean="0"/>
              <a:t>17</a:t>
            </a:r>
            <a:r>
              <a:rPr lang="zh-CN" altLang="en-US" sz="2800" smtClean="0"/>
              <a:t>日</a:t>
            </a:r>
            <a:r>
              <a:rPr lang="en-US" altLang="zh-CN" sz="2800" smtClean="0"/>
              <a:t>, NBS</a:t>
            </a:r>
            <a:r>
              <a:rPr lang="zh-CN" altLang="en-US" sz="2800" smtClean="0"/>
              <a:t>公开了全部细节</a:t>
            </a:r>
          </a:p>
          <a:p>
            <a:pPr fontAlgn="auto">
              <a:lnSpc>
                <a:spcPct val="90000"/>
              </a:lnSpc>
              <a:spcAft>
                <a:spcPts val="0"/>
              </a:spcAft>
              <a:buFont typeface="Wingdings 2"/>
              <a:buChar char=""/>
              <a:defRPr/>
            </a:pPr>
            <a:r>
              <a:rPr lang="en-US" altLang="zh-CN" sz="2800" smtClean="0"/>
              <a:t>1976</a:t>
            </a:r>
            <a:r>
              <a:rPr lang="zh-CN" altLang="en-US" sz="2800" smtClean="0"/>
              <a:t>年</a:t>
            </a:r>
            <a:r>
              <a:rPr lang="en-US" altLang="zh-CN" sz="2800" smtClean="0"/>
              <a:t>, NBS</a:t>
            </a:r>
            <a:r>
              <a:rPr lang="zh-CN" altLang="en-US" sz="2800" smtClean="0"/>
              <a:t>指派了两个小组进行评价</a:t>
            </a:r>
          </a:p>
          <a:p>
            <a:pPr fontAlgn="auto">
              <a:lnSpc>
                <a:spcPct val="90000"/>
              </a:lnSpc>
              <a:spcAft>
                <a:spcPts val="0"/>
              </a:spcAft>
              <a:buFont typeface="Wingdings 2"/>
              <a:buChar char=""/>
              <a:defRPr/>
            </a:pPr>
            <a:r>
              <a:rPr lang="en-US" altLang="zh-CN" sz="2800" smtClean="0"/>
              <a:t>1976</a:t>
            </a:r>
            <a:r>
              <a:rPr lang="zh-CN" altLang="en-US" sz="2800" smtClean="0"/>
              <a:t>年</a:t>
            </a:r>
            <a:r>
              <a:rPr lang="en-US" altLang="zh-CN" sz="2800" smtClean="0"/>
              <a:t>11</a:t>
            </a:r>
            <a:r>
              <a:rPr lang="zh-CN" altLang="en-US" sz="2800" smtClean="0"/>
              <a:t>月</a:t>
            </a:r>
            <a:r>
              <a:rPr lang="en-US" altLang="zh-CN" sz="2800" smtClean="0"/>
              <a:t>23</a:t>
            </a:r>
            <a:r>
              <a:rPr lang="zh-CN" altLang="en-US" sz="2800" smtClean="0"/>
              <a:t>日，采纳为</a:t>
            </a:r>
            <a:r>
              <a:rPr lang="zh-CN" altLang="en-US" sz="2800" smtClean="0">
                <a:solidFill>
                  <a:srgbClr val="000099"/>
                </a:solidFill>
              </a:rPr>
              <a:t>联邦标准</a:t>
            </a:r>
            <a:r>
              <a:rPr lang="zh-CN" altLang="en-US" sz="2800" smtClean="0"/>
              <a:t>，批准用于非军事场合的各种政府机构</a:t>
            </a:r>
          </a:p>
          <a:p>
            <a:pPr fontAlgn="auto">
              <a:lnSpc>
                <a:spcPct val="90000"/>
              </a:lnSpc>
              <a:spcAft>
                <a:spcPts val="0"/>
              </a:spcAft>
              <a:buFont typeface="Wingdings 2"/>
              <a:buChar char=""/>
              <a:defRPr/>
            </a:pPr>
            <a:r>
              <a:rPr lang="en-US" altLang="zh-CN" sz="2800" smtClean="0">
                <a:solidFill>
                  <a:srgbClr val="000099"/>
                </a:solidFill>
              </a:rPr>
              <a:t>1977</a:t>
            </a:r>
            <a:r>
              <a:rPr lang="zh-CN" altLang="en-US" sz="2800" smtClean="0">
                <a:solidFill>
                  <a:srgbClr val="000099"/>
                </a:solidFill>
              </a:rPr>
              <a:t>年</a:t>
            </a:r>
            <a:r>
              <a:rPr lang="en-US" altLang="zh-CN" sz="2800" smtClean="0">
                <a:solidFill>
                  <a:srgbClr val="000099"/>
                </a:solidFill>
              </a:rPr>
              <a:t>1</a:t>
            </a:r>
            <a:r>
              <a:rPr lang="zh-CN" altLang="en-US" sz="2800" smtClean="0">
                <a:solidFill>
                  <a:srgbClr val="000099"/>
                </a:solidFill>
              </a:rPr>
              <a:t>月</a:t>
            </a:r>
            <a:r>
              <a:rPr lang="en-US" altLang="zh-CN" sz="2800" smtClean="0">
                <a:solidFill>
                  <a:srgbClr val="000099"/>
                </a:solidFill>
              </a:rPr>
              <a:t>15</a:t>
            </a:r>
            <a:r>
              <a:rPr lang="zh-CN" altLang="en-US" sz="2800" smtClean="0">
                <a:solidFill>
                  <a:srgbClr val="000099"/>
                </a:solidFill>
              </a:rPr>
              <a:t>日</a:t>
            </a:r>
            <a:r>
              <a:rPr lang="en-US" altLang="zh-CN" sz="2800" smtClean="0">
                <a:solidFill>
                  <a:srgbClr val="000099"/>
                </a:solidFill>
              </a:rPr>
              <a:t>,“</a:t>
            </a:r>
            <a:r>
              <a:rPr lang="zh-CN" altLang="en-US" sz="2800" smtClean="0">
                <a:solidFill>
                  <a:srgbClr val="000099"/>
                </a:solidFill>
              </a:rPr>
              <a:t>数据加密标准”</a:t>
            </a:r>
            <a:r>
              <a:rPr lang="en-US" altLang="zh-CN" sz="2800" smtClean="0">
                <a:solidFill>
                  <a:srgbClr val="000099"/>
                </a:solidFill>
              </a:rPr>
              <a:t>FIPS PUB 46</a:t>
            </a:r>
            <a:r>
              <a:rPr lang="zh-CN" altLang="en-US" sz="2800" smtClean="0">
                <a:solidFill>
                  <a:srgbClr val="000099"/>
                </a:solidFill>
              </a:rPr>
              <a:t>发布，计划使用</a:t>
            </a:r>
            <a:r>
              <a:rPr lang="en-US" altLang="zh-CN" sz="2800" smtClean="0">
                <a:solidFill>
                  <a:srgbClr val="000099"/>
                </a:solidFill>
              </a:rPr>
              <a:t>10-15</a:t>
            </a:r>
            <a:r>
              <a:rPr lang="zh-CN" altLang="en-US" sz="2800" smtClean="0">
                <a:solidFill>
                  <a:srgbClr val="000099"/>
                </a:solidFill>
              </a:rPr>
              <a:t>年</a:t>
            </a:r>
          </a:p>
        </p:txBody>
      </p:sp>
    </p:spTree>
    <p:extLst>
      <p:ext uri="{BB962C8B-B14F-4D97-AF65-F5344CB8AC3E}">
        <p14:creationId xmlns:p14="http://schemas.microsoft.com/office/powerpoint/2010/main" val="161919036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smtClean="0">
                <a:latin typeface="华文新魏" pitchFamily="2" charset="-122"/>
              </a:rPr>
              <a:t>DES</a:t>
            </a:r>
            <a:r>
              <a:rPr lang="zh-CN" altLang="en-US" smtClean="0">
                <a:latin typeface="华文新魏" pitchFamily="2" charset="-122"/>
              </a:rPr>
              <a:t>算法的应用</a:t>
            </a:r>
          </a:p>
        </p:txBody>
      </p:sp>
      <p:sp>
        <p:nvSpPr>
          <p:cNvPr id="19459" name="Rectangle 3"/>
          <p:cNvSpPr>
            <a:spLocks noGrp="1" noChangeArrowheads="1"/>
          </p:cNvSpPr>
          <p:nvPr>
            <p:ph idx="1"/>
          </p:nvPr>
        </p:nvSpPr>
        <p:spPr>
          <a:xfrm>
            <a:off x="395288" y="1773238"/>
            <a:ext cx="8424862" cy="4248150"/>
          </a:xfrm>
        </p:spPr>
        <p:txBody>
          <a:bodyPr rtlCol="0">
            <a:normAutofit lnSpcReduction="10000"/>
          </a:bodyPr>
          <a:lstStyle/>
          <a:p>
            <a:pPr fontAlgn="auto">
              <a:lnSpc>
                <a:spcPct val="90000"/>
              </a:lnSpc>
              <a:spcAft>
                <a:spcPts val="0"/>
              </a:spcAft>
              <a:buFont typeface="Wingdings 2"/>
              <a:buChar char=""/>
              <a:defRPr/>
            </a:pPr>
            <a:r>
              <a:rPr lang="en-US" altLang="zh-CN" sz="2800" smtClean="0"/>
              <a:t>1979</a:t>
            </a:r>
            <a:r>
              <a:rPr lang="zh-CN" altLang="en-US" sz="2800" smtClean="0"/>
              <a:t>年，美国银行协会批准使用</a:t>
            </a:r>
          </a:p>
          <a:p>
            <a:pPr fontAlgn="auto">
              <a:lnSpc>
                <a:spcPct val="90000"/>
              </a:lnSpc>
              <a:spcAft>
                <a:spcPts val="0"/>
              </a:spcAft>
              <a:buFont typeface="Wingdings 2"/>
              <a:buChar char=""/>
              <a:defRPr/>
            </a:pPr>
            <a:r>
              <a:rPr lang="en-US" altLang="zh-CN" sz="2800" smtClean="0"/>
              <a:t>1981</a:t>
            </a:r>
            <a:r>
              <a:rPr lang="zh-CN" altLang="en-US" sz="2800" smtClean="0"/>
              <a:t>年，美国国家标准学会（</a:t>
            </a:r>
            <a:r>
              <a:rPr lang="en-US" altLang="zh-CN" sz="2800" smtClean="0"/>
              <a:t>ANSI</a:t>
            </a:r>
            <a:r>
              <a:rPr lang="zh-CN" altLang="en-US" sz="2800" smtClean="0"/>
              <a:t>）赞同</a:t>
            </a:r>
            <a:r>
              <a:rPr lang="en-US" altLang="zh-CN" sz="2800" smtClean="0"/>
              <a:t>DES</a:t>
            </a:r>
            <a:r>
              <a:rPr lang="zh-CN" altLang="en-US" sz="2800" smtClean="0"/>
              <a:t>作为私人使用的标准</a:t>
            </a:r>
            <a:r>
              <a:rPr lang="en-US" altLang="zh-CN" sz="2800" smtClean="0"/>
              <a:t>,</a:t>
            </a:r>
            <a:r>
              <a:rPr lang="zh-CN" altLang="en-US" sz="2800" smtClean="0"/>
              <a:t>称之为</a:t>
            </a:r>
            <a:r>
              <a:rPr lang="en-US" altLang="zh-CN" sz="2800" smtClean="0"/>
              <a:t>DEA</a:t>
            </a:r>
            <a:r>
              <a:rPr lang="zh-CN" altLang="en-US" sz="2800" smtClean="0"/>
              <a:t>（</a:t>
            </a:r>
            <a:r>
              <a:rPr lang="en-US" altLang="zh-CN" sz="2800" smtClean="0"/>
              <a:t>ANSI X.392</a:t>
            </a:r>
            <a:r>
              <a:rPr lang="zh-CN" altLang="en-US" sz="2800" smtClean="0"/>
              <a:t>）</a:t>
            </a:r>
          </a:p>
          <a:p>
            <a:pPr fontAlgn="auto">
              <a:lnSpc>
                <a:spcPct val="90000"/>
              </a:lnSpc>
              <a:spcAft>
                <a:spcPts val="0"/>
              </a:spcAft>
              <a:buFont typeface="Wingdings 2"/>
              <a:buChar char=""/>
              <a:defRPr/>
            </a:pPr>
            <a:r>
              <a:rPr lang="en-US" altLang="zh-CN" sz="2800" smtClean="0"/>
              <a:t>1983</a:t>
            </a:r>
            <a:r>
              <a:rPr lang="zh-CN" altLang="en-US" sz="2800" smtClean="0"/>
              <a:t>年，国际化标准组织</a:t>
            </a:r>
            <a:r>
              <a:rPr lang="en-US" altLang="zh-CN" sz="2800" smtClean="0"/>
              <a:t>ISO</a:t>
            </a:r>
            <a:r>
              <a:rPr lang="zh-CN" altLang="en-US" sz="2800" smtClean="0"/>
              <a:t>赞同</a:t>
            </a:r>
            <a:r>
              <a:rPr lang="en-US" altLang="zh-CN" sz="2800" smtClean="0"/>
              <a:t>DES</a:t>
            </a:r>
            <a:r>
              <a:rPr lang="zh-CN" altLang="en-US" sz="2800" smtClean="0"/>
              <a:t>作为国际标准，称之为</a:t>
            </a:r>
            <a:r>
              <a:rPr lang="en-US" altLang="zh-CN" sz="2800" smtClean="0"/>
              <a:t>DEA-1</a:t>
            </a:r>
            <a:r>
              <a:rPr lang="zh-CN" altLang="en-US" sz="2800" smtClean="0"/>
              <a:t>，该标准规定每五年审查一次，计划十年后采用新标准</a:t>
            </a:r>
            <a:endParaRPr lang="en-US" altLang="zh-CN" sz="2800" smtClean="0"/>
          </a:p>
          <a:p>
            <a:pPr fontAlgn="auto">
              <a:lnSpc>
                <a:spcPct val="90000"/>
              </a:lnSpc>
              <a:spcAft>
                <a:spcPts val="0"/>
              </a:spcAft>
              <a:buFont typeface="Wingdings 2"/>
              <a:buChar char=""/>
              <a:defRPr/>
            </a:pPr>
            <a:r>
              <a:rPr lang="en-US" altLang="zh-CN" sz="2800" smtClean="0"/>
              <a:t>1992</a:t>
            </a:r>
            <a:r>
              <a:rPr lang="zh-CN" altLang="en-US" sz="2800" smtClean="0"/>
              <a:t>年，仍未找到</a:t>
            </a:r>
            <a:r>
              <a:rPr lang="en-US" altLang="zh-CN" sz="2800" smtClean="0"/>
              <a:t>DES</a:t>
            </a:r>
            <a:r>
              <a:rPr lang="zh-CN" altLang="en-US" sz="2800" smtClean="0"/>
              <a:t>的替代算法，</a:t>
            </a:r>
            <a:r>
              <a:rPr lang="en-US" altLang="zh-CN" sz="2800" smtClean="0"/>
              <a:t>NBS</a:t>
            </a:r>
            <a:r>
              <a:rPr lang="zh-CN" altLang="en-US" sz="2800" smtClean="0"/>
              <a:t>已更名为</a:t>
            </a:r>
            <a:r>
              <a:rPr lang="en-US" altLang="zh-CN" sz="2800" smtClean="0"/>
              <a:t>NIST</a:t>
            </a:r>
            <a:r>
              <a:rPr lang="zh-CN" altLang="en-US" sz="2800" smtClean="0"/>
              <a:t>，宣布再延长</a:t>
            </a:r>
            <a:r>
              <a:rPr lang="en-US" altLang="zh-CN" sz="2800" smtClean="0"/>
              <a:t>DES</a:t>
            </a:r>
            <a:r>
              <a:rPr lang="zh-CN" altLang="en-US" sz="2800" smtClean="0"/>
              <a:t>的认证五年</a:t>
            </a:r>
          </a:p>
          <a:p>
            <a:pPr fontAlgn="auto">
              <a:lnSpc>
                <a:spcPct val="90000"/>
              </a:lnSpc>
              <a:spcAft>
                <a:spcPts val="0"/>
              </a:spcAft>
              <a:buFont typeface="Wingdings 2"/>
              <a:buChar char=""/>
              <a:defRPr/>
            </a:pPr>
            <a:r>
              <a:rPr lang="zh-CN" altLang="en-US" sz="2800" smtClean="0"/>
              <a:t>最后一次评审是在</a:t>
            </a:r>
            <a:r>
              <a:rPr lang="en-US" altLang="zh-CN" sz="2800" smtClean="0"/>
              <a:t>1999</a:t>
            </a:r>
            <a:r>
              <a:rPr lang="zh-CN" altLang="en-US" sz="2800" smtClean="0"/>
              <a:t>年</a:t>
            </a:r>
            <a:r>
              <a:rPr lang="en-US" altLang="zh-CN" sz="2800" smtClean="0"/>
              <a:t>1</a:t>
            </a:r>
            <a:r>
              <a:rPr lang="zh-CN" altLang="en-US" sz="2800" smtClean="0"/>
              <a:t>月</a:t>
            </a:r>
            <a:endParaRPr lang="en-US" altLang="zh-CN" sz="2800" smtClean="0"/>
          </a:p>
          <a:p>
            <a:pPr fontAlgn="auto">
              <a:lnSpc>
                <a:spcPct val="90000"/>
              </a:lnSpc>
              <a:spcAft>
                <a:spcPts val="0"/>
              </a:spcAft>
              <a:buFont typeface="Wingdings 2"/>
              <a:buChar char=""/>
              <a:defRPr/>
            </a:pPr>
            <a:r>
              <a:rPr lang="en-US" altLang="zh-CN" sz="2800" smtClean="0"/>
              <a:t>2001</a:t>
            </a:r>
            <a:r>
              <a:rPr lang="zh-CN" altLang="en-US" sz="2800" smtClean="0"/>
              <a:t>年</a:t>
            </a:r>
            <a:r>
              <a:rPr lang="en-US" altLang="zh-CN" sz="2800" smtClean="0"/>
              <a:t>11</a:t>
            </a:r>
            <a:r>
              <a:rPr lang="zh-CN" altLang="en-US" sz="2800" smtClean="0"/>
              <a:t>月</a:t>
            </a:r>
            <a:r>
              <a:rPr lang="en-US" altLang="zh-CN" sz="2800" smtClean="0"/>
              <a:t>26</a:t>
            </a:r>
            <a:r>
              <a:rPr lang="zh-CN" altLang="en-US" sz="2800" smtClean="0"/>
              <a:t>日，新的加密标准</a:t>
            </a:r>
            <a:r>
              <a:rPr lang="en-US" altLang="zh-CN" sz="2800" smtClean="0"/>
              <a:t>AES</a:t>
            </a:r>
            <a:r>
              <a:rPr lang="zh-CN" altLang="en-US" sz="2800" smtClean="0"/>
              <a:t>正式取代</a:t>
            </a:r>
            <a:r>
              <a:rPr lang="en-US" altLang="zh-CN" sz="2800" smtClean="0"/>
              <a:t>DES</a:t>
            </a:r>
            <a:endParaRPr lang="zh-CN" altLang="en-US" sz="2800" smtClean="0"/>
          </a:p>
        </p:txBody>
      </p:sp>
    </p:spTree>
    <p:extLst>
      <p:ext uri="{BB962C8B-B14F-4D97-AF65-F5344CB8AC3E}">
        <p14:creationId xmlns:p14="http://schemas.microsoft.com/office/powerpoint/2010/main" val="302727761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04664"/>
            <a:ext cx="8640960" cy="5881856"/>
          </a:xfrm>
        </p:spPr>
        <p:txBody>
          <a:bodyPr>
            <a:normAutofit lnSpcReduction="10000"/>
          </a:bodyPr>
          <a:lstStyle/>
          <a:p>
            <a:r>
              <a:rPr lang="zh-CN" altLang="en-US" dirty="0" smtClean="0"/>
              <a:t>定义</a:t>
            </a:r>
            <a:r>
              <a:rPr lang="en-US" altLang="zh-CN" dirty="0" smtClean="0"/>
              <a:t>2.1 </a:t>
            </a:r>
            <a:r>
              <a:rPr lang="zh-CN" altLang="en-US" dirty="0" smtClean="0"/>
              <a:t>对称加密方案</a:t>
            </a:r>
            <a:endParaRPr lang="en-US" altLang="zh-CN" dirty="0" smtClean="0"/>
          </a:p>
          <a:p>
            <a:pPr marL="0" indent="0">
              <a:buNone/>
            </a:pPr>
            <a:r>
              <a:rPr lang="zh-CN" altLang="en-US" sz="2800" dirty="0"/>
              <a:t>对称加密方案</a:t>
            </a:r>
            <a:r>
              <a:rPr lang="zh-CN" altLang="en-US" sz="2800" dirty="0" smtClean="0"/>
              <a:t>由三个算法组成：</a:t>
            </a:r>
            <a:endParaRPr lang="en-US" altLang="zh-CN" sz="2800" dirty="0" smtClean="0"/>
          </a:p>
          <a:p>
            <a:pPr marL="0" indent="0">
              <a:buNone/>
            </a:pPr>
            <a:r>
              <a:rPr lang="en-US" altLang="zh-CN" sz="2800" dirty="0" smtClean="0"/>
              <a:t>(1)</a:t>
            </a:r>
            <a:r>
              <a:rPr lang="zh-CN" altLang="en-US" sz="2800" dirty="0" smtClean="0"/>
              <a:t>密钥产生算法</a:t>
            </a:r>
            <a:r>
              <a:rPr lang="en-US" altLang="zh-CN" sz="2800" dirty="0" smtClean="0"/>
              <a:t>Gen.</a:t>
            </a:r>
            <a:r>
              <a:rPr lang="zh-CN" altLang="en-US" sz="2800" dirty="0" smtClean="0"/>
              <a:t>这是一个概率算法，根据方案定义的某种分布选择并输出一个密钥</a:t>
            </a:r>
            <a:r>
              <a:rPr lang="en-US" altLang="zh-CN" sz="2800" dirty="0" smtClean="0"/>
              <a:t>k.</a:t>
            </a:r>
            <a:r>
              <a:rPr lang="zh-CN" altLang="en-US" sz="2800" dirty="0" smtClean="0"/>
              <a:t>所有可能密钥的集合称为密钥空间</a:t>
            </a:r>
            <a:r>
              <a:rPr lang="en-US" altLang="zh-CN" sz="2800" dirty="0" smtClean="0"/>
              <a:t>K.</a:t>
            </a:r>
          </a:p>
          <a:p>
            <a:pPr marL="0" indent="0">
              <a:buNone/>
            </a:pPr>
            <a:r>
              <a:rPr lang="en-US" altLang="zh-CN" sz="2800" dirty="0" smtClean="0"/>
              <a:t>(2)</a:t>
            </a:r>
            <a:r>
              <a:rPr lang="zh-CN" altLang="en-US" sz="2800" dirty="0" smtClean="0"/>
              <a:t>加密算法</a:t>
            </a:r>
            <a:r>
              <a:rPr lang="en-US" altLang="zh-CN" sz="2800" dirty="0" smtClean="0"/>
              <a:t>Enc.</a:t>
            </a:r>
            <a:r>
              <a:rPr lang="zh-CN" altLang="en-US" sz="2800" dirty="0"/>
              <a:t>输入为密钥</a:t>
            </a:r>
            <a:r>
              <a:rPr lang="en-US" altLang="zh-CN" sz="2800" dirty="0" smtClean="0"/>
              <a:t>k</a:t>
            </a:r>
            <a:r>
              <a:rPr lang="zh-CN" altLang="en-US" sz="2800" dirty="0"/>
              <a:t>和明文</a:t>
            </a:r>
            <a:r>
              <a:rPr lang="en-US" altLang="zh-CN" sz="2800" dirty="0"/>
              <a:t>m </a:t>
            </a:r>
            <a:r>
              <a:rPr lang="zh-CN" altLang="en-US" sz="2800" dirty="0" smtClean="0"/>
              <a:t>，输出为密文</a:t>
            </a:r>
            <a:r>
              <a:rPr lang="en-US" altLang="zh-CN" sz="2800" dirty="0" smtClean="0"/>
              <a:t>c.</a:t>
            </a:r>
            <a:r>
              <a:rPr lang="zh-CN" altLang="en-US" sz="2800" dirty="0" smtClean="0"/>
              <a:t>记作：</a:t>
            </a:r>
            <a:r>
              <a:rPr lang="en-US" altLang="zh-CN" sz="2800" dirty="0" smtClean="0"/>
              <a:t>c=</a:t>
            </a:r>
            <a:r>
              <a:rPr lang="en-US" altLang="zh-CN" sz="2800" dirty="0" err="1" smtClean="0"/>
              <a:t>Enc</a:t>
            </a:r>
            <a:r>
              <a:rPr lang="en-US" altLang="zh-CN" sz="2800" baseline="-25000" dirty="0" err="1" smtClean="0"/>
              <a:t>k</a:t>
            </a:r>
            <a:r>
              <a:rPr lang="en-US" altLang="zh-CN" sz="2800" dirty="0" smtClean="0"/>
              <a:t>(m).</a:t>
            </a:r>
            <a:r>
              <a:rPr lang="zh-CN" altLang="en-US" sz="2800" dirty="0" smtClean="0"/>
              <a:t>所有合法消息的集合称为明文空间</a:t>
            </a:r>
            <a:r>
              <a:rPr lang="en-US" altLang="zh-CN" sz="2800" dirty="0" smtClean="0"/>
              <a:t>M.</a:t>
            </a:r>
          </a:p>
          <a:p>
            <a:pPr marL="0" indent="0">
              <a:buNone/>
            </a:pPr>
            <a:r>
              <a:rPr lang="en-US" altLang="zh-CN" sz="2800" dirty="0" smtClean="0"/>
              <a:t>(3)</a:t>
            </a:r>
            <a:r>
              <a:rPr lang="zh-CN" altLang="en-US" sz="2800" dirty="0" smtClean="0"/>
              <a:t>解密算法</a:t>
            </a:r>
            <a:r>
              <a:rPr lang="en-US" altLang="zh-CN" sz="2800" dirty="0" smtClean="0"/>
              <a:t>Dec</a:t>
            </a:r>
            <a:r>
              <a:rPr lang="en-US" altLang="zh-CN" sz="2800" dirty="0"/>
              <a:t>.</a:t>
            </a:r>
            <a:r>
              <a:rPr lang="zh-CN" altLang="en-US" sz="2800" dirty="0"/>
              <a:t>输入</a:t>
            </a:r>
            <a:r>
              <a:rPr lang="zh-CN" altLang="en-US" sz="2800" dirty="0" smtClean="0"/>
              <a:t>为</a:t>
            </a:r>
            <a:r>
              <a:rPr lang="zh-CN" altLang="en-US" sz="2800" dirty="0"/>
              <a:t>密钥</a:t>
            </a:r>
            <a:r>
              <a:rPr lang="en-US" altLang="zh-CN" sz="2800" dirty="0" smtClean="0"/>
              <a:t>k</a:t>
            </a:r>
            <a:r>
              <a:rPr lang="zh-CN" altLang="en-US" sz="2800" dirty="0" smtClean="0"/>
              <a:t>和</a:t>
            </a:r>
            <a:r>
              <a:rPr lang="zh-CN" altLang="en-US" sz="2800" dirty="0"/>
              <a:t>密文</a:t>
            </a:r>
            <a:r>
              <a:rPr lang="en-US" altLang="zh-CN" sz="2800" dirty="0"/>
              <a:t>c </a:t>
            </a:r>
            <a:r>
              <a:rPr lang="zh-CN" altLang="en-US" sz="2800" dirty="0" smtClean="0"/>
              <a:t>，</a:t>
            </a:r>
            <a:r>
              <a:rPr lang="zh-CN" altLang="en-US" sz="2800" dirty="0"/>
              <a:t>输出</a:t>
            </a:r>
            <a:r>
              <a:rPr lang="zh-CN" altLang="en-US" sz="2800" dirty="0" smtClean="0"/>
              <a:t>为明文</a:t>
            </a:r>
            <a:r>
              <a:rPr lang="en-US" altLang="zh-CN" sz="2800" dirty="0" smtClean="0"/>
              <a:t>m.</a:t>
            </a:r>
            <a:r>
              <a:rPr lang="zh-CN" altLang="en-US" sz="2800" dirty="0"/>
              <a:t>记作</a:t>
            </a:r>
            <a:r>
              <a:rPr lang="zh-CN" altLang="en-US" sz="2800" dirty="0" smtClean="0"/>
              <a:t>：</a:t>
            </a:r>
            <a:r>
              <a:rPr lang="en-US" altLang="zh-CN" sz="2800" dirty="0" smtClean="0"/>
              <a:t>m=Dec</a:t>
            </a:r>
            <a:r>
              <a:rPr lang="en-US" altLang="zh-CN" sz="2800" baseline="-25000" dirty="0" smtClean="0"/>
              <a:t>k</a:t>
            </a:r>
            <a:r>
              <a:rPr lang="en-US" altLang="zh-CN" sz="2800" dirty="0" smtClean="0"/>
              <a:t>(c).</a:t>
            </a:r>
            <a:r>
              <a:rPr lang="zh-CN" altLang="en-US" sz="2800" dirty="0" smtClean="0"/>
              <a:t>所有可能的密文的集合称为密文空间</a:t>
            </a:r>
            <a:r>
              <a:rPr lang="en-US" altLang="zh-CN" sz="2800" dirty="0" smtClean="0"/>
              <a:t>C.</a:t>
            </a:r>
            <a:endParaRPr lang="en-US" altLang="zh-CN" sz="2800" dirty="0"/>
          </a:p>
          <a:p>
            <a:pPr marL="0" indent="0">
              <a:buNone/>
            </a:pPr>
            <a:r>
              <a:rPr lang="zh-CN" altLang="en-US" sz="2800" dirty="0"/>
              <a:t>满足</a:t>
            </a:r>
            <a:r>
              <a:rPr lang="zh-CN" altLang="en-US" sz="2800" dirty="0" smtClean="0"/>
              <a:t>：对于任意通过</a:t>
            </a:r>
            <a:r>
              <a:rPr lang="en-US" altLang="zh-CN" sz="2800" dirty="0" smtClean="0"/>
              <a:t>Gen</a:t>
            </a:r>
            <a:r>
              <a:rPr lang="zh-CN" altLang="en-US" sz="2800" dirty="0" smtClean="0"/>
              <a:t>输出的密钥</a:t>
            </a:r>
            <a:r>
              <a:rPr lang="en-US" altLang="zh-CN" sz="2800" dirty="0" smtClean="0"/>
              <a:t>k</a:t>
            </a:r>
            <a:r>
              <a:rPr lang="zh-CN" altLang="en-US" sz="2800" dirty="0" smtClean="0"/>
              <a:t>和每个明文</a:t>
            </a:r>
            <a:r>
              <a:rPr lang="en-US" altLang="zh-CN" sz="2800" dirty="0" smtClean="0"/>
              <a:t>m</a:t>
            </a:r>
            <a:r>
              <a:rPr lang="zh-CN" altLang="en-US" sz="2800" dirty="0" smtClean="0"/>
              <a:t>，有</a:t>
            </a:r>
            <a:endParaRPr lang="en-US" altLang="zh-CN" sz="2800" dirty="0" smtClean="0"/>
          </a:p>
          <a:p>
            <a:pPr marL="0" indent="0" algn="ctr">
              <a:buNone/>
            </a:pPr>
            <a:r>
              <a:rPr lang="en-US" altLang="zh-CN" sz="2800" dirty="0" smtClean="0"/>
              <a:t>Dec</a:t>
            </a:r>
            <a:r>
              <a:rPr lang="en-US" altLang="zh-CN" sz="2800" baseline="-25000" dirty="0" smtClean="0"/>
              <a:t>k</a:t>
            </a:r>
            <a:r>
              <a:rPr lang="en-US" altLang="zh-CN" sz="2800" dirty="0" smtClean="0"/>
              <a:t>(</a:t>
            </a:r>
            <a:r>
              <a:rPr lang="en-US" altLang="zh-CN" sz="2800" dirty="0" err="1" smtClean="0"/>
              <a:t>Enc</a:t>
            </a:r>
            <a:r>
              <a:rPr lang="en-US" altLang="zh-CN" sz="2800" baseline="-25000" dirty="0" err="1" smtClean="0"/>
              <a:t>k</a:t>
            </a:r>
            <a:r>
              <a:rPr lang="en-US" altLang="zh-CN" sz="2800" dirty="0" smtClean="0"/>
              <a:t>(m))=m</a:t>
            </a:r>
            <a:r>
              <a:rPr lang="en-US" altLang="zh-CN" sz="2800" dirty="0"/>
              <a:t>.</a:t>
            </a:r>
          </a:p>
        </p:txBody>
      </p:sp>
    </p:spTree>
    <p:extLst>
      <p:ext uri="{BB962C8B-B14F-4D97-AF65-F5344CB8AC3E}">
        <p14:creationId xmlns:p14="http://schemas.microsoft.com/office/powerpoint/2010/main" val="1181139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a:lstStyle/>
          <a:p>
            <a:r>
              <a:rPr lang="en-US" altLang="zh-CN" smtClean="0"/>
              <a:t>DES</a:t>
            </a:r>
            <a:r>
              <a:rPr lang="zh-CN" altLang="en-US" smtClean="0"/>
              <a:t>算法特点</a:t>
            </a:r>
          </a:p>
        </p:txBody>
      </p:sp>
      <p:sp>
        <p:nvSpPr>
          <p:cNvPr id="91139" name="内容占位符 2"/>
          <p:cNvSpPr>
            <a:spLocks noGrp="1"/>
          </p:cNvSpPr>
          <p:nvPr>
            <p:ph idx="1"/>
          </p:nvPr>
        </p:nvSpPr>
        <p:spPr/>
        <p:txBody>
          <a:bodyPr/>
          <a:lstStyle/>
          <a:p>
            <a:r>
              <a:rPr lang="zh-CN" altLang="en-US" smtClean="0"/>
              <a:t>一种结构与</a:t>
            </a:r>
            <a:r>
              <a:rPr lang="en-US" altLang="zh-CN" smtClean="0"/>
              <a:t>SPN</a:t>
            </a:r>
            <a:r>
              <a:rPr lang="zh-CN" altLang="en-US" smtClean="0"/>
              <a:t>不同</a:t>
            </a:r>
            <a:r>
              <a:rPr lang="en-US" altLang="zh-CN" smtClean="0"/>
              <a:t>(</a:t>
            </a:r>
            <a:r>
              <a:rPr lang="zh-CN" altLang="en-US" smtClean="0"/>
              <a:t>被称为</a:t>
            </a:r>
            <a:r>
              <a:rPr lang="en-US" altLang="zh-CN" smtClean="0"/>
              <a:t>Feistel</a:t>
            </a:r>
            <a:r>
              <a:rPr lang="zh-CN" altLang="en-US" smtClean="0"/>
              <a:t>结构</a:t>
            </a:r>
            <a:r>
              <a:rPr lang="en-US" altLang="zh-CN" smtClean="0"/>
              <a:t>)</a:t>
            </a:r>
            <a:r>
              <a:rPr lang="zh-CN" altLang="en-US" smtClean="0"/>
              <a:t>的迭代密码</a:t>
            </a:r>
            <a:endParaRPr lang="en-US" altLang="zh-CN" smtClean="0"/>
          </a:p>
          <a:p>
            <a:r>
              <a:rPr lang="zh-CN" altLang="en-US" smtClean="0"/>
              <a:t>明文、密文、密钥长度为</a:t>
            </a:r>
            <a:r>
              <a:rPr lang="en-US" altLang="zh-CN" smtClean="0"/>
              <a:t>64</a:t>
            </a:r>
            <a:r>
              <a:rPr lang="zh-CN" altLang="en-US" smtClean="0"/>
              <a:t>位</a:t>
            </a:r>
            <a:endParaRPr lang="en-US" altLang="zh-CN" smtClean="0"/>
          </a:p>
          <a:p>
            <a:r>
              <a:rPr lang="zh-CN" altLang="en-US" smtClean="0"/>
              <a:t>使用了</a:t>
            </a:r>
            <a:r>
              <a:rPr lang="en-US" altLang="zh-CN" smtClean="0"/>
              <a:t>8</a:t>
            </a:r>
            <a:r>
              <a:rPr lang="zh-CN" altLang="en-US" smtClean="0"/>
              <a:t>个不同的非线性</a:t>
            </a:r>
            <a:r>
              <a:rPr lang="en-US" altLang="zh-CN" smtClean="0"/>
              <a:t>S</a:t>
            </a:r>
            <a:r>
              <a:rPr lang="zh-CN" altLang="en-US" smtClean="0"/>
              <a:t>盒</a:t>
            </a:r>
            <a:endParaRPr lang="en-US" altLang="zh-CN" smtClean="0"/>
          </a:p>
          <a:p>
            <a:r>
              <a:rPr lang="zh-CN" altLang="en-US" smtClean="0"/>
              <a:t>使用了扩展代替和压缩置换</a:t>
            </a:r>
            <a:endParaRPr lang="en-US" altLang="zh-CN" smtClean="0"/>
          </a:p>
          <a:p>
            <a:r>
              <a:rPr lang="zh-CN" altLang="en-US" smtClean="0"/>
              <a:t>迭代</a:t>
            </a:r>
            <a:r>
              <a:rPr lang="en-US" altLang="zh-CN" smtClean="0"/>
              <a:t>16</a:t>
            </a:r>
            <a:r>
              <a:rPr lang="zh-CN" altLang="en-US" smtClean="0"/>
              <a:t>轮</a:t>
            </a:r>
            <a:endParaRPr lang="en-US" altLang="zh-CN" smtClean="0"/>
          </a:p>
          <a:p>
            <a:r>
              <a:rPr lang="zh-CN" altLang="en-US" smtClean="0"/>
              <a:t>加密和解密算法相同，只是密钥编排方案不同</a:t>
            </a:r>
          </a:p>
        </p:txBody>
      </p:sp>
    </p:spTree>
    <p:extLst>
      <p:ext uri="{BB962C8B-B14F-4D97-AF65-F5344CB8AC3E}">
        <p14:creationId xmlns:p14="http://schemas.microsoft.com/office/powerpoint/2010/main" val="39926223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p:txBody>
          <a:bodyPr/>
          <a:lstStyle/>
          <a:p>
            <a:r>
              <a:rPr lang="en-US" altLang="zh-CN" smtClean="0"/>
              <a:t>DES</a:t>
            </a:r>
            <a:r>
              <a:rPr lang="zh-CN" altLang="en-US" smtClean="0"/>
              <a:t>算法原理</a:t>
            </a:r>
          </a:p>
        </p:txBody>
      </p:sp>
      <p:sp>
        <p:nvSpPr>
          <p:cNvPr id="92163" name="内容占位符 2"/>
          <p:cNvSpPr>
            <a:spLocks noGrp="1"/>
          </p:cNvSpPr>
          <p:nvPr>
            <p:ph idx="1"/>
          </p:nvPr>
        </p:nvSpPr>
        <p:spPr/>
        <p:txBody>
          <a:bodyPr/>
          <a:lstStyle/>
          <a:p>
            <a:r>
              <a:rPr lang="zh-CN" altLang="en-US" smtClean="0"/>
              <a:t>首先将消息分组成长度为</a:t>
            </a:r>
            <a:r>
              <a:rPr lang="en-US" altLang="zh-CN" smtClean="0"/>
              <a:t>64</a:t>
            </a:r>
            <a:r>
              <a:rPr lang="zh-CN" altLang="en-US" smtClean="0"/>
              <a:t>位的分组，处理对象为</a:t>
            </a:r>
            <a:r>
              <a:rPr lang="en-US" altLang="zh-CN" smtClean="0"/>
              <a:t>64</a:t>
            </a:r>
            <a:r>
              <a:rPr lang="zh-CN" altLang="en-US" smtClean="0"/>
              <a:t>位的明文</a:t>
            </a:r>
            <a:r>
              <a:rPr lang="en-US" altLang="zh-CN" smtClean="0"/>
              <a:t>x</a:t>
            </a:r>
          </a:p>
          <a:p>
            <a:r>
              <a:rPr lang="zh-CN" altLang="en-US" smtClean="0"/>
              <a:t>开始迭代前，先对明文</a:t>
            </a:r>
            <a:r>
              <a:rPr lang="en-US" altLang="zh-CN" smtClean="0"/>
              <a:t>x</a:t>
            </a:r>
            <a:r>
              <a:rPr lang="zh-CN" altLang="en-US" smtClean="0"/>
              <a:t>做初始变换</a:t>
            </a:r>
            <a:r>
              <a:rPr lang="en-US" altLang="zh-CN" smtClean="0"/>
              <a:t>IP</a:t>
            </a:r>
            <a:r>
              <a:rPr lang="zh-CN" altLang="en-US" smtClean="0"/>
              <a:t>；迭代结束后，对迭代结果做逆变换</a:t>
            </a:r>
            <a:r>
              <a:rPr lang="en-US" altLang="zh-CN" smtClean="0"/>
              <a:t>IP</a:t>
            </a:r>
            <a:r>
              <a:rPr lang="en-US" altLang="zh-CN" baseline="30000" smtClean="0"/>
              <a:t>-1</a:t>
            </a:r>
            <a:r>
              <a:rPr lang="zh-CN" altLang="en-US" smtClean="0"/>
              <a:t>得到密文</a:t>
            </a:r>
            <a:r>
              <a:rPr lang="en-US" altLang="zh-CN" smtClean="0"/>
              <a:t>y</a:t>
            </a:r>
          </a:p>
          <a:p>
            <a:r>
              <a:rPr lang="en-US" altLang="zh-CN" smtClean="0"/>
              <a:t>64</a:t>
            </a:r>
            <a:r>
              <a:rPr lang="zh-CN" altLang="en-US" smtClean="0"/>
              <a:t>位密钥被编排成</a:t>
            </a:r>
            <a:r>
              <a:rPr lang="en-US" altLang="zh-CN" smtClean="0"/>
              <a:t>16</a:t>
            </a:r>
            <a:r>
              <a:rPr lang="zh-CN" altLang="en-US" smtClean="0"/>
              <a:t>个</a:t>
            </a:r>
            <a:r>
              <a:rPr lang="en-US" altLang="zh-CN" smtClean="0"/>
              <a:t>48</a:t>
            </a:r>
            <a:r>
              <a:rPr lang="zh-CN" altLang="en-US" smtClean="0"/>
              <a:t>位的轮密钥</a:t>
            </a:r>
            <a:endParaRPr lang="en-US" altLang="zh-CN" smtClean="0"/>
          </a:p>
          <a:p>
            <a:pPr lvl="1"/>
            <a:r>
              <a:rPr lang="zh-CN" altLang="en-US" smtClean="0"/>
              <a:t>输入的</a:t>
            </a:r>
            <a:r>
              <a:rPr lang="en-US" altLang="zh-CN" smtClean="0"/>
              <a:t>64</a:t>
            </a:r>
            <a:r>
              <a:rPr lang="zh-CN" altLang="en-US" smtClean="0"/>
              <a:t>位密钥中，第</a:t>
            </a:r>
            <a:r>
              <a:rPr lang="en-US" altLang="zh-CN" smtClean="0"/>
              <a:t>8n(n=1,2,...,8)</a:t>
            </a:r>
            <a:r>
              <a:rPr lang="zh-CN" altLang="en-US" smtClean="0"/>
              <a:t>位是奇偶校验位，因此</a:t>
            </a:r>
            <a:r>
              <a:rPr lang="en-US" altLang="zh-CN" smtClean="0"/>
              <a:t>DES</a:t>
            </a:r>
            <a:r>
              <a:rPr lang="zh-CN" altLang="en-US" smtClean="0"/>
              <a:t>的有效密钥是</a:t>
            </a:r>
            <a:r>
              <a:rPr lang="en-US" altLang="zh-CN" smtClean="0"/>
              <a:t>56</a:t>
            </a:r>
            <a:r>
              <a:rPr lang="zh-CN" altLang="en-US" smtClean="0"/>
              <a:t>位</a:t>
            </a:r>
            <a:endParaRPr lang="en-US" altLang="zh-CN" smtClean="0"/>
          </a:p>
          <a:p>
            <a:endParaRPr lang="zh-CN" altLang="en-US" smtClean="0"/>
          </a:p>
        </p:txBody>
      </p:sp>
    </p:spTree>
    <p:extLst>
      <p:ext uri="{BB962C8B-B14F-4D97-AF65-F5344CB8AC3E}">
        <p14:creationId xmlns:p14="http://schemas.microsoft.com/office/powerpoint/2010/main" val="40192843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r>
              <a:rPr lang="en-US" altLang="zh-CN" smtClean="0"/>
              <a:t>DES</a:t>
            </a:r>
            <a:r>
              <a:rPr lang="zh-CN" altLang="en-US" smtClean="0"/>
              <a:t>算法结构</a:t>
            </a:r>
          </a:p>
        </p:txBody>
      </p:sp>
      <p:grpSp>
        <p:nvGrpSpPr>
          <p:cNvPr id="93187" name="组合 48"/>
          <p:cNvGrpSpPr>
            <a:grpSpLocks/>
          </p:cNvGrpSpPr>
          <p:nvPr/>
        </p:nvGrpSpPr>
        <p:grpSpPr bwMode="auto">
          <a:xfrm>
            <a:off x="2555875" y="1628775"/>
            <a:ext cx="4752975" cy="4392613"/>
            <a:chOff x="3995936" y="1556792"/>
            <a:chExt cx="4752528" cy="4392488"/>
          </a:xfrm>
        </p:grpSpPr>
        <p:sp>
          <p:nvSpPr>
            <p:cNvPr id="4" name="矩形 3"/>
            <p:cNvSpPr/>
            <p:nvPr/>
          </p:nvSpPr>
          <p:spPr>
            <a:xfrm>
              <a:off x="3995936" y="1556792"/>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输入明文</a:t>
              </a:r>
              <a:r>
                <a:rPr lang="en-US" altLang="zh-CN">
                  <a:solidFill>
                    <a:schemeClr val="tx1"/>
                  </a:solidFill>
                </a:rPr>
                <a:t>x(64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5" name="矩形 4"/>
            <p:cNvSpPr/>
            <p:nvPr/>
          </p:nvSpPr>
          <p:spPr>
            <a:xfrm>
              <a:off x="3995936" y="2133039"/>
              <a:ext cx="2231815" cy="36035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初始置换</a:t>
              </a:r>
              <a:r>
                <a:rPr lang="en-US" altLang="zh-CN">
                  <a:solidFill>
                    <a:schemeClr val="tx1"/>
                  </a:solidFill>
                </a:rPr>
                <a:t>IP</a:t>
              </a:r>
              <a:endParaRPr lang="zh-CN" altLang="en-US">
                <a:solidFill>
                  <a:schemeClr val="tx1"/>
                </a:solidFill>
              </a:endParaRPr>
            </a:p>
          </p:txBody>
        </p:sp>
        <p:sp>
          <p:nvSpPr>
            <p:cNvPr id="6" name="矩形 5"/>
            <p:cNvSpPr/>
            <p:nvPr/>
          </p:nvSpPr>
          <p:spPr>
            <a:xfrm>
              <a:off x="3995936" y="2709284"/>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第</a:t>
              </a:r>
              <a:r>
                <a:rPr lang="en-US" altLang="zh-CN">
                  <a:solidFill>
                    <a:schemeClr val="tx1"/>
                  </a:solidFill>
                </a:rPr>
                <a:t>1</a:t>
              </a:r>
              <a:r>
                <a:rPr lang="zh-CN" altLang="en-US">
                  <a:solidFill>
                    <a:schemeClr val="tx1"/>
                  </a:solidFill>
                </a:rPr>
                <a:t>轮迭代</a:t>
              </a:r>
              <a:r>
                <a:rPr lang="en-US" altLang="zh-CN">
                  <a:solidFill>
                    <a:schemeClr val="tx1"/>
                  </a:solidFill>
                </a:rPr>
                <a:t>g</a:t>
              </a:r>
              <a:endParaRPr lang="zh-CN" altLang="en-US">
                <a:solidFill>
                  <a:schemeClr val="tx1"/>
                </a:solidFill>
              </a:endParaRPr>
            </a:p>
          </p:txBody>
        </p:sp>
        <p:sp>
          <p:nvSpPr>
            <p:cNvPr id="7" name="矩形 6"/>
            <p:cNvSpPr/>
            <p:nvPr/>
          </p:nvSpPr>
          <p:spPr>
            <a:xfrm>
              <a:off x="3995936" y="3285531"/>
              <a:ext cx="2231815" cy="35876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第</a:t>
              </a:r>
              <a:r>
                <a:rPr lang="en-US" altLang="zh-CN">
                  <a:solidFill>
                    <a:schemeClr val="tx1"/>
                  </a:solidFill>
                </a:rPr>
                <a:t>2</a:t>
              </a:r>
              <a:r>
                <a:rPr lang="zh-CN" altLang="en-US">
                  <a:solidFill>
                    <a:schemeClr val="tx1"/>
                  </a:solidFill>
                </a:rPr>
                <a:t>轮迭代</a:t>
              </a:r>
              <a:r>
                <a:rPr lang="en-US" altLang="zh-CN">
                  <a:solidFill>
                    <a:schemeClr val="tx1"/>
                  </a:solidFill>
                </a:rPr>
                <a:t>g</a:t>
              </a:r>
              <a:endParaRPr lang="zh-CN" altLang="en-US">
                <a:solidFill>
                  <a:schemeClr val="tx1"/>
                </a:solidFill>
              </a:endParaRPr>
            </a:p>
          </p:txBody>
        </p:sp>
        <p:sp>
          <p:nvSpPr>
            <p:cNvPr id="8" name="矩形 7"/>
            <p:cNvSpPr/>
            <p:nvPr/>
          </p:nvSpPr>
          <p:spPr>
            <a:xfrm>
              <a:off x="3995936" y="4436435"/>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第</a:t>
              </a:r>
              <a:r>
                <a:rPr lang="en-US" altLang="zh-CN">
                  <a:solidFill>
                    <a:schemeClr val="tx1"/>
                  </a:solidFill>
                </a:rPr>
                <a:t>16</a:t>
              </a:r>
              <a:r>
                <a:rPr lang="zh-CN" altLang="en-US">
                  <a:solidFill>
                    <a:schemeClr val="tx1"/>
                  </a:solidFill>
                </a:rPr>
                <a:t>轮迭代</a:t>
              </a:r>
              <a:r>
                <a:rPr lang="en-US" altLang="zh-CN">
                  <a:solidFill>
                    <a:schemeClr val="tx1"/>
                  </a:solidFill>
                </a:rPr>
                <a:t>g</a:t>
              </a:r>
              <a:endParaRPr lang="zh-CN" altLang="en-US">
                <a:solidFill>
                  <a:schemeClr val="tx1"/>
                </a:solidFill>
              </a:endParaRPr>
            </a:p>
          </p:txBody>
        </p:sp>
        <p:sp>
          <p:nvSpPr>
            <p:cNvPr id="9" name="矩形 8"/>
            <p:cNvSpPr/>
            <p:nvPr/>
          </p:nvSpPr>
          <p:spPr>
            <a:xfrm>
              <a:off x="3995936" y="5012682"/>
              <a:ext cx="2231815" cy="36035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逆置换</a:t>
              </a:r>
              <a:r>
                <a:rPr lang="en-US" altLang="zh-CN">
                  <a:solidFill>
                    <a:schemeClr val="tx1"/>
                  </a:solidFill>
                </a:rPr>
                <a:t>IP</a:t>
              </a:r>
              <a:endParaRPr lang="zh-CN" altLang="en-US">
                <a:solidFill>
                  <a:schemeClr val="tx1"/>
                </a:solidFill>
              </a:endParaRPr>
            </a:p>
          </p:txBody>
        </p:sp>
        <p:sp>
          <p:nvSpPr>
            <p:cNvPr id="10" name="矩形 9"/>
            <p:cNvSpPr/>
            <p:nvPr/>
          </p:nvSpPr>
          <p:spPr>
            <a:xfrm>
              <a:off x="3995936" y="5588927"/>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输出密文</a:t>
              </a:r>
              <a:r>
                <a:rPr lang="en-US" altLang="zh-CN">
                  <a:solidFill>
                    <a:schemeClr val="tx1"/>
                  </a:solidFill>
                </a:rPr>
                <a:t>y(64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1" name="矩形 10"/>
            <p:cNvSpPr/>
            <p:nvPr/>
          </p:nvSpPr>
          <p:spPr>
            <a:xfrm>
              <a:off x="7164288" y="1556792"/>
              <a:ext cx="1584176"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a:t>
              </a:r>
              <a:r>
                <a:rPr lang="en-US" altLang="zh-CN">
                  <a:solidFill>
                    <a:schemeClr val="tx1"/>
                  </a:solidFill>
                </a:rPr>
                <a:t>k(64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2" name="矩形 11"/>
            <p:cNvSpPr/>
            <p:nvPr/>
          </p:nvSpPr>
          <p:spPr>
            <a:xfrm>
              <a:off x="7164288" y="2709284"/>
              <a:ext cx="1584176" cy="2087504"/>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密钥编排算法</a:t>
              </a:r>
            </a:p>
          </p:txBody>
        </p:sp>
        <p:cxnSp>
          <p:nvCxnSpPr>
            <p:cNvPr id="14" name="直接箭头连接符 13"/>
            <p:cNvCxnSpPr>
              <a:stCxn id="4" idx="2"/>
              <a:endCxn id="5" idx="0"/>
            </p:cNvCxnSpPr>
            <p:nvPr/>
          </p:nvCxnSpPr>
          <p:spPr>
            <a:xfrm>
              <a:off x="5111844" y="1917145"/>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5111844" y="2493390"/>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7" idx="0"/>
            </p:cNvCxnSpPr>
            <p:nvPr/>
          </p:nvCxnSpPr>
          <p:spPr>
            <a:xfrm>
              <a:off x="5111844" y="3069637"/>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95936" y="3861776"/>
              <a:ext cx="2231815" cy="35876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a:t>
              </a:r>
              <a:endParaRPr lang="zh-CN" altLang="en-US">
                <a:solidFill>
                  <a:schemeClr val="tx1"/>
                </a:solidFill>
              </a:endParaRPr>
            </a:p>
          </p:txBody>
        </p:sp>
        <p:cxnSp>
          <p:nvCxnSpPr>
            <p:cNvPr id="21" name="直接箭头连接符 20"/>
            <p:cNvCxnSpPr>
              <a:stCxn id="7" idx="2"/>
              <a:endCxn id="19" idx="0"/>
            </p:cNvCxnSpPr>
            <p:nvPr/>
          </p:nvCxnSpPr>
          <p:spPr>
            <a:xfrm>
              <a:off x="5111844" y="3644296"/>
              <a:ext cx="0" cy="2174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a:endCxn id="8" idx="0"/>
            </p:cNvCxnSpPr>
            <p:nvPr/>
          </p:nvCxnSpPr>
          <p:spPr>
            <a:xfrm>
              <a:off x="5111844" y="4220541"/>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2"/>
              <a:endCxn id="9" idx="0"/>
            </p:cNvCxnSpPr>
            <p:nvPr/>
          </p:nvCxnSpPr>
          <p:spPr>
            <a:xfrm>
              <a:off x="5111844" y="4796788"/>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5111844" y="5373033"/>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a:endCxn id="12" idx="0"/>
            </p:cNvCxnSpPr>
            <p:nvPr/>
          </p:nvCxnSpPr>
          <p:spPr>
            <a:xfrm>
              <a:off x="7956376" y="1917145"/>
              <a:ext cx="0" cy="7921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6227751" y="2888667"/>
              <a:ext cx="9365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7" idx="3"/>
            </p:cNvCxnSpPr>
            <p:nvPr/>
          </p:nvCxnSpPr>
          <p:spPr>
            <a:xfrm flipH="1">
              <a:off x="6227751" y="3464913"/>
              <a:ext cx="9365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8" idx="3"/>
            </p:cNvCxnSpPr>
            <p:nvPr/>
          </p:nvCxnSpPr>
          <p:spPr>
            <a:xfrm flipH="1">
              <a:off x="6227751" y="4617405"/>
              <a:ext cx="9365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3210" name="TextBox 42"/>
            <p:cNvSpPr txBox="1">
              <a:spLocks noChangeArrowheads="1"/>
            </p:cNvSpPr>
            <p:nvPr/>
          </p:nvSpPr>
          <p:spPr bwMode="auto">
            <a:xfrm>
              <a:off x="6228184" y="3140968"/>
              <a:ext cx="1008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2</a:t>
              </a:r>
              <a:r>
                <a:rPr lang="en-US" altLang="zh-CN" sz="1600"/>
                <a:t>(48</a:t>
              </a:r>
              <a:r>
                <a:rPr lang="zh-CN" altLang="en-US" sz="1600"/>
                <a:t>位</a:t>
              </a:r>
              <a:r>
                <a:rPr lang="en-US" altLang="zh-CN" sz="1600"/>
                <a:t>)</a:t>
              </a:r>
              <a:endParaRPr lang="zh-CN" altLang="en-US" sz="1600"/>
            </a:p>
          </p:txBody>
        </p:sp>
        <p:sp>
          <p:nvSpPr>
            <p:cNvPr id="93211" name="TextBox 46"/>
            <p:cNvSpPr txBox="1">
              <a:spLocks noChangeArrowheads="1"/>
            </p:cNvSpPr>
            <p:nvPr/>
          </p:nvSpPr>
          <p:spPr bwMode="auto">
            <a:xfrm>
              <a:off x="6228184" y="4293096"/>
              <a:ext cx="1008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16</a:t>
              </a:r>
              <a:r>
                <a:rPr lang="en-US" altLang="zh-CN" sz="1600"/>
                <a:t>(48</a:t>
              </a:r>
              <a:r>
                <a:rPr lang="zh-CN" altLang="en-US" sz="1600"/>
                <a:t>位</a:t>
              </a:r>
              <a:r>
                <a:rPr lang="en-US" altLang="zh-CN" sz="1600"/>
                <a:t>)</a:t>
              </a:r>
              <a:endParaRPr lang="zh-CN" altLang="en-US" sz="1600"/>
            </a:p>
          </p:txBody>
        </p:sp>
        <p:sp>
          <p:nvSpPr>
            <p:cNvPr id="93212" name="TextBox 47"/>
            <p:cNvSpPr txBox="1">
              <a:spLocks noChangeArrowheads="1"/>
            </p:cNvSpPr>
            <p:nvPr/>
          </p:nvSpPr>
          <p:spPr bwMode="auto">
            <a:xfrm>
              <a:off x="6228184" y="2564904"/>
              <a:ext cx="1008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1</a:t>
              </a:r>
              <a:r>
                <a:rPr lang="en-US" altLang="zh-CN" sz="1600"/>
                <a:t>(48</a:t>
              </a:r>
              <a:r>
                <a:rPr lang="zh-CN" altLang="en-US" sz="1600"/>
                <a:t>位</a:t>
              </a:r>
              <a:r>
                <a:rPr lang="en-US" altLang="zh-CN" sz="1600"/>
                <a:t>)</a:t>
              </a:r>
              <a:endParaRPr lang="zh-CN" altLang="en-US" sz="1600"/>
            </a:p>
          </p:txBody>
        </p:sp>
      </p:grpSp>
      <p:sp>
        <p:nvSpPr>
          <p:cNvPr id="50" name="矩形 49"/>
          <p:cNvSpPr/>
          <p:nvPr/>
        </p:nvSpPr>
        <p:spPr>
          <a:xfrm>
            <a:off x="2555875" y="2205038"/>
            <a:ext cx="2232025" cy="360362"/>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2522625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p:txBody>
          <a:bodyPr/>
          <a:lstStyle/>
          <a:p>
            <a:r>
              <a:rPr lang="en-US" altLang="zh-CN" smtClean="0"/>
              <a:t>DES</a:t>
            </a:r>
            <a:r>
              <a:rPr lang="zh-CN" altLang="en-US" smtClean="0"/>
              <a:t>的初始置换</a:t>
            </a:r>
          </a:p>
        </p:txBody>
      </p:sp>
      <p:sp>
        <p:nvSpPr>
          <p:cNvPr id="94211" name="内容占位符 2"/>
          <p:cNvSpPr>
            <a:spLocks noGrp="1"/>
          </p:cNvSpPr>
          <p:nvPr>
            <p:ph idx="1"/>
          </p:nvPr>
        </p:nvSpPr>
        <p:spPr/>
        <p:txBody>
          <a:bodyPr/>
          <a:lstStyle/>
          <a:p>
            <a:r>
              <a:rPr lang="zh-CN" altLang="en-US" smtClean="0"/>
              <a:t>初始置换</a:t>
            </a:r>
            <a:r>
              <a:rPr lang="en-US" altLang="zh-CN" smtClean="0"/>
              <a:t>π</a:t>
            </a:r>
            <a:r>
              <a:rPr lang="en-US" altLang="zh-CN" baseline="-25000" smtClean="0"/>
              <a:t>IP</a:t>
            </a:r>
            <a:r>
              <a:rPr lang="zh-CN" altLang="en-US" smtClean="0"/>
              <a:t>规则</a:t>
            </a:r>
          </a:p>
        </p:txBody>
      </p:sp>
      <p:graphicFrame>
        <p:nvGraphicFramePr>
          <p:cNvPr id="7" name="表格 6"/>
          <p:cNvGraphicFramePr>
            <a:graphicFrameLocks noGrp="1"/>
          </p:cNvGraphicFramePr>
          <p:nvPr/>
        </p:nvGraphicFramePr>
        <p:xfrm>
          <a:off x="611188" y="3213100"/>
          <a:ext cx="7993064" cy="827088"/>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gridCol w="452438"/>
                <a:gridCol w="452438"/>
                <a:gridCol w="452438"/>
                <a:gridCol w="452436"/>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c>
                  <a:txBody>
                    <a:bodyPr/>
                    <a:lstStyle/>
                    <a:p>
                      <a:r>
                        <a:rPr lang="en-US" altLang="zh-CN" sz="1600" smtClean="0"/>
                        <a:t>18</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22</a:t>
                      </a:r>
                      <a:endParaRPr lang="zh-CN" altLang="en-US" sz="1600"/>
                    </a:p>
                  </a:txBody>
                  <a:tcPr marL="91442" marR="91442" marT="45703" marB="45703" anchor="ctr" anchorCtr="1"/>
                </a:tc>
                <a:tc>
                  <a:txBody>
                    <a:bodyPr/>
                    <a:lstStyle/>
                    <a:p>
                      <a:r>
                        <a:rPr lang="en-US" altLang="zh-CN" sz="1600" smtClean="0"/>
                        <a:t>23</a:t>
                      </a:r>
                      <a:endParaRPr lang="zh-CN" altLang="en-US" sz="1600"/>
                    </a:p>
                  </a:txBody>
                  <a:tcPr marL="91442" marR="91442" marT="45703" marB="45703" anchor="ctr" anchorCtr="1"/>
                </a:tc>
                <a:tc>
                  <a:txBody>
                    <a:bodyPr/>
                    <a:lstStyle/>
                    <a:p>
                      <a:r>
                        <a:rPr lang="en-US" altLang="zh-CN" sz="1600" smtClean="0"/>
                        <a:t>24</a:t>
                      </a:r>
                      <a:endParaRPr lang="zh-CN" altLang="en-US" sz="1600"/>
                    </a:p>
                  </a:txBody>
                  <a:tcPr marL="91442" marR="91442" marT="45703" marB="45703" anchor="ctr" anchorCtr="1"/>
                </a:tc>
                <a:tc>
                  <a:txBody>
                    <a:bodyPr/>
                    <a:lstStyle/>
                    <a:p>
                      <a:r>
                        <a:rPr lang="en-US" altLang="zh-CN" sz="1600" smtClean="0"/>
                        <a:t>25</a:t>
                      </a:r>
                      <a:endParaRPr lang="zh-CN" altLang="en-US" sz="1600"/>
                    </a:p>
                  </a:txBody>
                  <a:tcPr marL="91442" marR="91442" marT="45703" marB="45703" anchor="ctr" anchorCtr="1"/>
                </a:tc>
                <a:tc>
                  <a:txBody>
                    <a:bodyPr/>
                    <a:lstStyle/>
                    <a:p>
                      <a:r>
                        <a:rPr lang="en-US" altLang="zh-CN" sz="1600" smtClean="0"/>
                        <a:t>26</a:t>
                      </a:r>
                      <a:endParaRPr lang="zh-CN" altLang="en-US" sz="1600"/>
                    </a:p>
                  </a:txBody>
                  <a:tcPr marL="91442" marR="91442" marT="45703" marB="45703" anchor="ctr" anchorCtr="1"/>
                </a:tc>
                <a:tc>
                  <a:txBody>
                    <a:bodyPr/>
                    <a:lstStyle/>
                    <a:p>
                      <a:r>
                        <a:rPr lang="en-US" altLang="zh-CN" sz="1600" smtClean="0"/>
                        <a:t>27</a:t>
                      </a:r>
                      <a:endParaRPr lang="zh-CN" altLang="en-US" sz="1600"/>
                    </a:p>
                  </a:txBody>
                  <a:tcPr marL="91442" marR="91442" marT="45703" marB="45703" anchor="ctr" anchorCtr="1"/>
                </a:tc>
                <a:tc>
                  <a:txBody>
                    <a:bodyPr/>
                    <a:lstStyle/>
                    <a:p>
                      <a:r>
                        <a:rPr lang="en-US" altLang="zh-CN" sz="1600" smtClean="0"/>
                        <a:t>28</a:t>
                      </a:r>
                      <a:endParaRPr lang="zh-CN" altLang="en-US" sz="1600"/>
                    </a:p>
                  </a:txBody>
                  <a:tcPr marL="91442" marR="91442" marT="45703" marB="45703" anchor="ctr" anchorCtr="1"/>
                </a:tc>
                <a:tc>
                  <a:txBody>
                    <a:bodyPr/>
                    <a:lstStyle/>
                    <a:p>
                      <a:r>
                        <a:rPr lang="en-US" altLang="zh-CN" sz="1600" smtClean="0"/>
                        <a:t>29</a:t>
                      </a:r>
                      <a:endParaRPr lang="zh-CN" altLang="en-US" sz="1600"/>
                    </a:p>
                  </a:txBody>
                  <a:tcPr marL="91442" marR="91442" marT="45703" marB="45703" anchor="ctr" anchorCtr="1"/>
                </a:tc>
                <a:tc>
                  <a:txBody>
                    <a:bodyPr/>
                    <a:lstStyle/>
                    <a:p>
                      <a:r>
                        <a:rPr lang="en-US" altLang="zh-CN" sz="1600" smtClean="0"/>
                        <a:t>30</a:t>
                      </a:r>
                      <a:endParaRPr lang="zh-CN" altLang="en-US" sz="1600"/>
                    </a:p>
                  </a:txBody>
                  <a:tcPr marL="91442" marR="91442" marT="45703" marB="45703" anchor="ctr" anchorCtr="1"/>
                </a:tc>
                <a:tc>
                  <a:txBody>
                    <a:bodyPr/>
                    <a:lstStyle/>
                    <a:p>
                      <a:r>
                        <a:rPr lang="en-US" altLang="zh-CN" sz="1600" smtClean="0"/>
                        <a:t>31</a:t>
                      </a:r>
                      <a:endParaRPr lang="zh-CN" altLang="en-US" sz="1600"/>
                    </a:p>
                  </a:txBody>
                  <a:tcPr marL="91442" marR="91442" marT="45703" marB="45703" anchor="ctr" anchorCtr="1"/>
                </a:tc>
                <a:tc>
                  <a:txBody>
                    <a:bodyPr/>
                    <a:lstStyle/>
                    <a:p>
                      <a:r>
                        <a:rPr lang="en-US" altLang="zh-CN" sz="1600" smtClean="0"/>
                        <a:t>32</a:t>
                      </a:r>
                      <a:endParaRPr lang="zh-CN" altLang="en-US" sz="1600"/>
                    </a:p>
                  </a:txBody>
                  <a:tcPr marL="91442" marR="91442" marT="45703" marB="45703" anchor="ctr" anchorCtr="1"/>
                </a:tc>
              </a:tr>
              <a:tr h="395200">
                <a:tc>
                  <a:txBody>
                    <a:bodyPr/>
                    <a:lstStyle/>
                    <a:p>
                      <a:r>
                        <a:rPr lang="en-US" altLang="zh-CN" sz="1600" smtClean="0"/>
                        <a:t>π</a:t>
                      </a:r>
                      <a:r>
                        <a:rPr lang="en-US" altLang="zh-CN" sz="1600" baseline="-25000" smtClean="0"/>
                        <a:t>IP</a:t>
                      </a:r>
                      <a:r>
                        <a:rPr lang="en-US" altLang="zh-CN" sz="1600" smtClean="0"/>
                        <a:t>(z)</a:t>
                      </a:r>
                      <a:endParaRPr lang="zh-CN" altLang="en-US" sz="1600"/>
                    </a:p>
                  </a:txBody>
                  <a:tcPr marL="91442" marR="91442" marT="45703" marB="45703" anchor="ctr" anchorCtr="1"/>
                </a:tc>
                <a:tc>
                  <a:txBody>
                    <a:bodyPr/>
                    <a:lstStyle/>
                    <a:p>
                      <a:r>
                        <a:rPr lang="en-US" altLang="zh-CN" sz="1600" smtClean="0"/>
                        <a:t>62</a:t>
                      </a:r>
                      <a:endParaRPr lang="zh-CN" altLang="en-US" sz="1600"/>
                    </a:p>
                  </a:txBody>
                  <a:tcPr marL="91442" marR="91442" marT="45703" marB="45703" anchor="ctr" anchorCtr="1"/>
                </a:tc>
                <a:tc>
                  <a:txBody>
                    <a:bodyPr/>
                    <a:lstStyle/>
                    <a:p>
                      <a:r>
                        <a:rPr lang="en-US" altLang="zh-CN" sz="1600" smtClean="0"/>
                        <a:t>54</a:t>
                      </a:r>
                      <a:endParaRPr lang="zh-CN" altLang="en-US" sz="1600"/>
                    </a:p>
                  </a:txBody>
                  <a:tcPr marL="91442" marR="91442" marT="45703" marB="45703" anchor="ctr" anchorCtr="1"/>
                </a:tc>
                <a:tc>
                  <a:txBody>
                    <a:bodyPr/>
                    <a:lstStyle/>
                    <a:p>
                      <a:r>
                        <a:rPr lang="en-US" altLang="zh-CN" sz="1600" smtClean="0"/>
                        <a:t>46</a:t>
                      </a:r>
                      <a:endParaRPr lang="zh-CN" altLang="en-US" sz="1600"/>
                    </a:p>
                  </a:txBody>
                  <a:tcPr marL="91442" marR="91442" marT="45703" marB="45703" anchor="ctr" anchorCtr="1"/>
                </a:tc>
                <a:tc>
                  <a:txBody>
                    <a:bodyPr/>
                    <a:lstStyle/>
                    <a:p>
                      <a:r>
                        <a:rPr lang="en-US" altLang="zh-CN" sz="1600" smtClean="0"/>
                        <a:t>38</a:t>
                      </a:r>
                      <a:endParaRPr lang="zh-CN" altLang="en-US" sz="1600"/>
                    </a:p>
                  </a:txBody>
                  <a:tcPr marL="91442" marR="91442" marT="45703" marB="45703" anchor="ctr" anchorCtr="1"/>
                </a:tc>
                <a:tc>
                  <a:txBody>
                    <a:bodyPr/>
                    <a:lstStyle/>
                    <a:p>
                      <a:r>
                        <a:rPr lang="en-US" altLang="zh-CN" sz="1600" smtClean="0"/>
                        <a:t>30</a:t>
                      </a:r>
                      <a:endParaRPr lang="zh-CN" altLang="en-US" sz="1600"/>
                    </a:p>
                  </a:txBody>
                  <a:tcPr marL="91442" marR="91442" marT="45703" marB="45703" anchor="ctr" anchorCtr="1"/>
                </a:tc>
                <a:tc>
                  <a:txBody>
                    <a:bodyPr/>
                    <a:lstStyle/>
                    <a:p>
                      <a:r>
                        <a:rPr lang="en-US" altLang="zh-CN" sz="1600" smtClean="0"/>
                        <a:t>22</a:t>
                      </a:r>
                      <a:endParaRPr lang="zh-CN" altLang="en-US" sz="1600"/>
                    </a:p>
                  </a:txBody>
                  <a:tcPr marL="91442" marR="91442" marT="45703" marB="45703" anchor="ctr" anchorCtr="1"/>
                </a:tc>
                <a:tc>
                  <a:txBody>
                    <a:bodyPr/>
                    <a:lstStyle/>
                    <a:p>
                      <a:r>
                        <a:rPr lang="en-US" altLang="zh-CN" sz="1600" smtClean="0"/>
                        <a:t>14</a:t>
                      </a:r>
                      <a:endParaRPr lang="zh-CN" altLang="en-US" sz="1600"/>
                    </a:p>
                  </a:txBody>
                  <a:tcPr marL="91442" marR="91442" marT="45703" marB="45703" anchor="ctr" anchorCtr="1"/>
                </a:tc>
                <a:tc>
                  <a:txBody>
                    <a:bodyPr/>
                    <a:lstStyle/>
                    <a:p>
                      <a:r>
                        <a:rPr lang="en-US" altLang="zh-CN" sz="1600" smtClean="0"/>
                        <a:t>6</a:t>
                      </a:r>
                      <a:endParaRPr lang="zh-CN" altLang="en-US" sz="1600"/>
                    </a:p>
                  </a:txBody>
                  <a:tcPr marL="91442" marR="91442" marT="45703" marB="45703" anchor="ctr" anchorCtr="1"/>
                </a:tc>
                <a:tc>
                  <a:txBody>
                    <a:bodyPr/>
                    <a:lstStyle/>
                    <a:p>
                      <a:r>
                        <a:rPr lang="en-US" altLang="zh-CN" sz="1600" smtClean="0"/>
                        <a:t>64</a:t>
                      </a:r>
                      <a:endParaRPr lang="zh-CN" altLang="en-US" sz="1600"/>
                    </a:p>
                  </a:txBody>
                  <a:tcPr marL="91442" marR="91442" marT="45703" marB="45703" anchor="ctr" anchorCtr="1"/>
                </a:tc>
                <a:tc>
                  <a:txBody>
                    <a:bodyPr/>
                    <a:lstStyle/>
                    <a:p>
                      <a:r>
                        <a:rPr lang="en-US" altLang="zh-CN" sz="1600" smtClean="0"/>
                        <a:t>56</a:t>
                      </a:r>
                      <a:endParaRPr lang="zh-CN" altLang="en-US" sz="1600"/>
                    </a:p>
                  </a:txBody>
                  <a:tcPr marL="91442" marR="91442" marT="45703" marB="45703" anchor="ctr" anchorCtr="1"/>
                </a:tc>
                <a:tc>
                  <a:txBody>
                    <a:bodyPr/>
                    <a:lstStyle/>
                    <a:p>
                      <a:r>
                        <a:rPr lang="en-US" altLang="zh-CN" sz="1600" smtClean="0"/>
                        <a:t>48</a:t>
                      </a:r>
                      <a:endParaRPr lang="zh-CN" altLang="en-US" sz="1600"/>
                    </a:p>
                  </a:txBody>
                  <a:tcPr marL="91442" marR="91442" marT="45703" marB="45703" anchor="ctr" anchorCtr="1"/>
                </a:tc>
                <a:tc>
                  <a:txBody>
                    <a:bodyPr/>
                    <a:lstStyle/>
                    <a:p>
                      <a:r>
                        <a:rPr lang="en-US" altLang="zh-CN" sz="1600" smtClean="0"/>
                        <a:t>40</a:t>
                      </a:r>
                      <a:endParaRPr lang="zh-CN" altLang="en-US" sz="1600"/>
                    </a:p>
                  </a:txBody>
                  <a:tcPr marL="91442" marR="91442" marT="45703" marB="45703" anchor="ctr" anchorCtr="1"/>
                </a:tc>
                <a:tc>
                  <a:txBody>
                    <a:bodyPr/>
                    <a:lstStyle/>
                    <a:p>
                      <a:r>
                        <a:rPr lang="en-US" altLang="zh-CN" sz="1600" smtClean="0"/>
                        <a:t>32</a:t>
                      </a:r>
                      <a:endParaRPr lang="zh-CN" altLang="en-US" sz="1600"/>
                    </a:p>
                  </a:txBody>
                  <a:tcPr marL="91442" marR="91442" marT="45703" marB="45703" anchor="ctr" anchorCtr="1"/>
                </a:tc>
                <a:tc>
                  <a:txBody>
                    <a:bodyPr/>
                    <a:lstStyle/>
                    <a:p>
                      <a:r>
                        <a:rPr lang="en-US" altLang="zh-CN" sz="1600" smtClean="0"/>
                        <a:t>24</a:t>
                      </a:r>
                      <a:endParaRPr lang="zh-CN" altLang="en-US" sz="1600"/>
                    </a:p>
                  </a:txBody>
                  <a:tcPr marL="91442" marR="91442" marT="45703" marB="45703" anchor="ctr" anchorCtr="1"/>
                </a:tc>
                <a:tc>
                  <a:txBody>
                    <a:bodyPr/>
                    <a:lstStyle/>
                    <a:p>
                      <a:r>
                        <a:rPr lang="en-US" altLang="zh-CN" sz="1600" smtClean="0"/>
                        <a:t>16</a:t>
                      </a:r>
                      <a:endParaRPr lang="zh-CN" altLang="en-US" sz="1600"/>
                    </a:p>
                  </a:txBody>
                  <a:tcPr marL="91442" marR="91442" marT="45703" marB="45703" anchor="ctr" anchorCtr="1"/>
                </a:tc>
                <a:tc>
                  <a:txBody>
                    <a:bodyPr/>
                    <a:lstStyle/>
                    <a:p>
                      <a:r>
                        <a:rPr lang="en-US" altLang="zh-CN" sz="1600" smtClean="0"/>
                        <a:t>8</a:t>
                      </a:r>
                      <a:endParaRPr lang="zh-CN" altLang="en-US" sz="1600"/>
                    </a:p>
                  </a:txBody>
                  <a:tcPr marL="91442" marR="91442" marT="45703" marB="45703" anchor="ctr" anchorCtr="1"/>
                </a:tc>
              </a:tr>
            </a:tbl>
          </a:graphicData>
        </a:graphic>
      </p:graphicFrame>
      <p:graphicFrame>
        <p:nvGraphicFramePr>
          <p:cNvPr id="8" name="表格 7"/>
          <p:cNvGraphicFramePr>
            <a:graphicFrameLocks noGrp="1"/>
          </p:cNvGraphicFramePr>
          <p:nvPr/>
        </p:nvGraphicFramePr>
        <p:xfrm>
          <a:off x="611188" y="4221163"/>
          <a:ext cx="7993064" cy="827087"/>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gridCol w="452438"/>
                <a:gridCol w="452438"/>
                <a:gridCol w="452438"/>
                <a:gridCol w="452436"/>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33</a:t>
                      </a:r>
                      <a:endParaRPr lang="zh-CN" altLang="en-US" sz="1600"/>
                    </a:p>
                  </a:txBody>
                  <a:tcPr marL="91442" marR="91442" marT="45703" marB="45703" anchor="ctr" anchorCtr="1"/>
                </a:tc>
                <a:tc>
                  <a:txBody>
                    <a:bodyPr/>
                    <a:lstStyle/>
                    <a:p>
                      <a:r>
                        <a:rPr lang="en-US" altLang="zh-CN" sz="1600" smtClean="0"/>
                        <a:t>34</a:t>
                      </a:r>
                      <a:endParaRPr lang="zh-CN" altLang="en-US" sz="1600"/>
                    </a:p>
                  </a:txBody>
                  <a:tcPr marL="91442" marR="91442" marT="45703" marB="45703" anchor="ctr" anchorCtr="1"/>
                </a:tc>
                <a:tc>
                  <a:txBody>
                    <a:bodyPr/>
                    <a:lstStyle/>
                    <a:p>
                      <a:r>
                        <a:rPr lang="en-US" altLang="zh-CN" sz="1600" smtClean="0"/>
                        <a:t>35</a:t>
                      </a:r>
                      <a:endParaRPr lang="zh-CN" altLang="en-US" sz="1600"/>
                    </a:p>
                  </a:txBody>
                  <a:tcPr marL="91442" marR="91442" marT="45703" marB="45703" anchor="ctr" anchorCtr="1"/>
                </a:tc>
                <a:tc>
                  <a:txBody>
                    <a:bodyPr/>
                    <a:lstStyle/>
                    <a:p>
                      <a:r>
                        <a:rPr lang="en-US" altLang="zh-CN" sz="1600" smtClean="0"/>
                        <a:t>36</a:t>
                      </a:r>
                      <a:endParaRPr lang="zh-CN" altLang="en-US" sz="1600"/>
                    </a:p>
                  </a:txBody>
                  <a:tcPr marL="91442" marR="91442" marT="45703" marB="45703" anchor="ctr" anchorCtr="1"/>
                </a:tc>
                <a:tc>
                  <a:txBody>
                    <a:bodyPr/>
                    <a:lstStyle/>
                    <a:p>
                      <a:r>
                        <a:rPr lang="en-US" altLang="zh-CN" sz="1600" smtClean="0"/>
                        <a:t>37</a:t>
                      </a:r>
                      <a:endParaRPr lang="zh-CN" altLang="en-US" sz="1600"/>
                    </a:p>
                  </a:txBody>
                  <a:tcPr marL="91442" marR="91442" marT="45703" marB="45703" anchor="ctr" anchorCtr="1"/>
                </a:tc>
                <a:tc>
                  <a:txBody>
                    <a:bodyPr/>
                    <a:lstStyle/>
                    <a:p>
                      <a:r>
                        <a:rPr lang="en-US" altLang="zh-CN" sz="1600" smtClean="0"/>
                        <a:t>38</a:t>
                      </a:r>
                      <a:endParaRPr lang="zh-CN" altLang="en-US" sz="1600"/>
                    </a:p>
                  </a:txBody>
                  <a:tcPr marL="91442" marR="91442" marT="45703" marB="45703" anchor="ctr" anchorCtr="1"/>
                </a:tc>
                <a:tc>
                  <a:txBody>
                    <a:bodyPr/>
                    <a:lstStyle/>
                    <a:p>
                      <a:r>
                        <a:rPr lang="en-US" altLang="zh-CN" sz="1600" smtClean="0"/>
                        <a:t>39</a:t>
                      </a:r>
                      <a:endParaRPr lang="zh-CN" altLang="en-US" sz="1600"/>
                    </a:p>
                  </a:txBody>
                  <a:tcPr marL="91442" marR="91442" marT="45703" marB="45703" anchor="ctr" anchorCtr="1"/>
                </a:tc>
                <a:tc>
                  <a:txBody>
                    <a:bodyPr/>
                    <a:lstStyle/>
                    <a:p>
                      <a:r>
                        <a:rPr lang="en-US" altLang="zh-CN" sz="1600" smtClean="0"/>
                        <a:t>40</a:t>
                      </a:r>
                      <a:endParaRPr lang="zh-CN" altLang="en-US" sz="1600"/>
                    </a:p>
                  </a:txBody>
                  <a:tcPr marL="91442" marR="91442" marT="45703" marB="45703" anchor="ctr" anchorCtr="1"/>
                </a:tc>
                <a:tc>
                  <a:txBody>
                    <a:bodyPr/>
                    <a:lstStyle/>
                    <a:p>
                      <a:r>
                        <a:rPr lang="en-US" altLang="zh-CN" sz="1600" smtClean="0"/>
                        <a:t>41</a:t>
                      </a:r>
                      <a:endParaRPr lang="zh-CN" altLang="en-US" sz="1600"/>
                    </a:p>
                  </a:txBody>
                  <a:tcPr marL="91442" marR="91442" marT="45703" marB="45703" anchor="ctr" anchorCtr="1"/>
                </a:tc>
                <a:tc>
                  <a:txBody>
                    <a:bodyPr/>
                    <a:lstStyle/>
                    <a:p>
                      <a:r>
                        <a:rPr lang="en-US" altLang="zh-CN" sz="1600" smtClean="0"/>
                        <a:t>42</a:t>
                      </a:r>
                      <a:endParaRPr lang="zh-CN" altLang="en-US" sz="1600"/>
                    </a:p>
                  </a:txBody>
                  <a:tcPr marL="91442" marR="91442" marT="45703" marB="45703" anchor="ctr" anchorCtr="1"/>
                </a:tc>
                <a:tc>
                  <a:txBody>
                    <a:bodyPr/>
                    <a:lstStyle/>
                    <a:p>
                      <a:r>
                        <a:rPr lang="en-US" altLang="zh-CN" sz="1600" smtClean="0"/>
                        <a:t>43</a:t>
                      </a:r>
                      <a:endParaRPr lang="zh-CN" altLang="en-US" sz="1600"/>
                    </a:p>
                  </a:txBody>
                  <a:tcPr marL="91442" marR="91442" marT="45703" marB="45703" anchor="ctr" anchorCtr="1"/>
                </a:tc>
                <a:tc>
                  <a:txBody>
                    <a:bodyPr/>
                    <a:lstStyle/>
                    <a:p>
                      <a:r>
                        <a:rPr lang="en-US" altLang="zh-CN" sz="1600" smtClean="0"/>
                        <a:t>44</a:t>
                      </a:r>
                      <a:endParaRPr lang="zh-CN" altLang="en-US" sz="1600"/>
                    </a:p>
                  </a:txBody>
                  <a:tcPr marL="91442" marR="91442" marT="45703" marB="45703" anchor="ctr" anchorCtr="1"/>
                </a:tc>
                <a:tc>
                  <a:txBody>
                    <a:bodyPr/>
                    <a:lstStyle/>
                    <a:p>
                      <a:r>
                        <a:rPr lang="en-US" altLang="zh-CN" sz="1600" smtClean="0"/>
                        <a:t>45</a:t>
                      </a:r>
                      <a:endParaRPr lang="zh-CN" altLang="en-US" sz="1600"/>
                    </a:p>
                  </a:txBody>
                  <a:tcPr marL="91442" marR="91442" marT="45703" marB="45703" anchor="ctr" anchorCtr="1"/>
                </a:tc>
                <a:tc>
                  <a:txBody>
                    <a:bodyPr/>
                    <a:lstStyle/>
                    <a:p>
                      <a:r>
                        <a:rPr lang="en-US" altLang="zh-CN" sz="1600" smtClean="0"/>
                        <a:t>46</a:t>
                      </a:r>
                      <a:endParaRPr lang="zh-CN" altLang="en-US" sz="1600"/>
                    </a:p>
                  </a:txBody>
                  <a:tcPr marL="91442" marR="91442" marT="45703" marB="45703" anchor="ctr" anchorCtr="1"/>
                </a:tc>
                <a:tc>
                  <a:txBody>
                    <a:bodyPr/>
                    <a:lstStyle/>
                    <a:p>
                      <a:r>
                        <a:rPr lang="en-US" altLang="zh-CN" sz="1600" smtClean="0"/>
                        <a:t>47</a:t>
                      </a:r>
                      <a:endParaRPr lang="zh-CN" altLang="en-US" sz="1600"/>
                    </a:p>
                  </a:txBody>
                  <a:tcPr marL="91442" marR="91442" marT="45703" marB="45703" anchor="ctr" anchorCtr="1"/>
                </a:tc>
                <a:tc>
                  <a:txBody>
                    <a:bodyPr/>
                    <a:lstStyle/>
                    <a:p>
                      <a:r>
                        <a:rPr lang="en-US" altLang="zh-CN" sz="1600" smtClean="0"/>
                        <a:t>48</a:t>
                      </a:r>
                      <a:endParaRPr lang="zh-CN" altLang="en-US" sz="1600"/>
                    </a:p>
                  </a:txBody>
                  <a:tcPr marL="91442" marR="91442" marT="45703" marB="45703" anchor="ctr" anchorCtr="1"/>
                </a:tc>
              </a:tr>
              <a:tr h="395199">
                <a:tc>
                  <a:txBody>
                    <a:bodyPr/>
                    <a:lstStyle/>
                    <a:p>
                      <a:r>
                        <a:rPr lang="en-US" altLang="zh-CN" sz="1600" smtClean="0"/>
                        <a:t>π</a:t>
                      </a:r>
                      <a:r>
                        <a:rPr lang="en-US" altLang="zh-CN" sz="1600" baseline="-25000" smtClean="0"/>
                        <a:t>IP</a:t>
                      </a:r>
                      <a:r>
                        <a:rPr lang="en-US" altLang="zh-CN" sz="1600" smtClean="0"/>
                        <a:t>(z)</a:t>
                      </a:r>
                      <a:endParaRPr lang="zh-CN" altLang="en-US" sz="1600"/>
                    </a:p>
                  </a:txBody>
                  <a:tcPr marL="91442" marR="91442" marT="45703" marB="45703" anchor="ctr" anchorCtr="1"/>
                </a:tc>
                <a:tc>
                  <a:txBody>
                    <a:bodyPr/>
                    <a:lstStyle/>
                    <a:p>
                      <a:r>
                        <a:rPr lang="en-US" altLang="zh-CN" sz="1600" smtClean="0"/>
                        <a:t>57</a:t>
                      </a:r>
                      <a:endParaRPr lang="zh-CN" altLang="en-US" sz="1600"/>
                    </a:p>
                  </a:txBody>
                  <a:tcPr marL="91442" marR="91442" marT="45703" marB="45703" anchor="ctr" anchorCtr="1"/>
                </a:tc>
                <a:tc>
                  <a:txBody>
                    <a:bodyPr/>
                    <a:lstStyle/>
                    <a:p>
                      <a:r>
                        <a:rPr lang="en-US" altLang="zh-CN" sz="1600" smtClean="0"/>
                        <a:t>49</a:t>
                      </a:r>
                      <a:endParaRPr lang="zh-CN" altLang="en-US" sz="1600"/>
                    </a:p>
                  </a:txBody>
                  <a:tcPr marL="91442" marR="91442" marT="45703" marB="45703" anchor="ctr" anchorCtr="1"/>
                </a:tc>
                <a:tc>
                  <a:txBody>
                    <a:bodyPr/>
                    <a:lstStyle/>
                    <a:p>
                      <a:r>
                        <a:rPr lang="en-US" altLang="zh-CN" sz="1600" smtClean="0"/>
                        <a:t>41</a:t>
                      </a:r>
                      <a:endParaRPr lang="zh-CN" altLang="en-US" sz="1600"/>
                    </a:p>
                  </a:txBody>
                  <a:tcPr marL="91442" marR="91442" marT="45703" marB="45703" anchor="ctr" anchorCtr="1"/>
                </a:tc>
                <a:tc>
                  <a:txBody>
                    <a:bodyPr/>
                    <a:lstStyle/>
                    <a:p>
                      <a:r>
                        <a:rPr lang="en-US" altLang="zh-CN" sz="1600" smtClean="0"/>
                        <a:t>33</a:t>
                      </a:r>
                      <a:endParaRPr lang="zh-CN" altLang="en-US" sz="1600"/>
                    </a:p>
                  </a:txBody>
                  <a:tcPr marL="91442" marR="91442" marT="45703" marB="45703" anchor="ctr" anchorCtr="1"/>
                </a:tc>
                <a:tc>
                  <a:txBody>
                    <a:bodyPr/>
                    <a:lstStyle/>
                    <a:p>
                      <a:r>
                        <a:rPr lang="en-US" altLang="zh-CN" sz="1600" smtClean="0"/>
                        <a:t>25</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c>
                  <a:txBody>
                    <a:bodyPr/>
                    <a:lstStyle/>
                    <a:p>
                      <a:r>
                        <a:rPr lang="en-US" altLang="zh-CN" sz="1600" smtClean="0"/>
                        <a:t>9</a:t>
                      </a:r>
                      <a:endParaRPr lang="zh-CN" altLang="en-US" sz="1600"/>
                    </a:p>
                  </a:txBody>
                  <a:tcPr marL="91442" marR="91442" marT="45703" marB="45703" anchor="ctr" anchorCtr="1"/>
                </a:tc>
                <a:tc>
                  <a:txBody>
                    <a:bodyPr/>
                    <a:lstStyle/>
                    <a:p>
                      <a:r>
                        <a:rPr lang="en-US" altLang="zh-CN" sz="1600" smtClean="0"/>
                        <a:t>1</a:t>
                      </a:r>
                      <a:endParaRPr lang="zh-CN" altLang="en-US" sz="1600"/>
                    </a:p>
                  </a:txBody>
                  <a:tcPr marL="91442" marR="91442" marT="45703" marB="45703" anchor="ctr" anchorCtr="1"/>
                </a:tc>
                <a:tc>
                  <a:txBody>
                    <a:bodyPr/>
                    <a:lstStyle/>
                    <a:p>
                      <a:r>
                        <a:rPr lang="en-US" altLang="zh-CN" sz="1600" smtClean="0"/>
                        <a:t>59</a:t>
                      </a:r>
                      <a:endParaRPr lang="zh-CN" altLang="en-US" sz="1600"/>
                    </a:p>
                  </a:txBody>
                  <a:tcPr marL="91442" marR="91442" marT="45703" marB="45703" anchor="ctr" anchorCtr="1"/>
                </a:tc>
                <a:tc>
                  <a:txBody>
                    <a:bodyPr/>
                    <a:lstStyle/>
                    <a:p>
                      <a:r>
                        <a:rPr lang="en-US" altLang="zh-CN" sz="1600" smtClean="0"/>
                        <a:t>51</a:t>
                      </a:r>
                      <a:endParaRPr lang="zh-CN" altLang="en-US" sz="1600"/>
                    </a:p>
                  </a:txBody>
                  <a:tcPr marL="91442" marR="91442" marT="45703" marB="45703" anchor="ctr" anchorCtr="1"/>
                </a:tc>
                <a:tc>
                  <a:txBody>
                    <a:bodyPr/>
                    <a:lstStyle/>
                    <a:p>
                      <a:r>
                        <a:rPr lang="en-US" altLang="zh-CN" sz="1600" smtClean="0"/>
                        <a:t>43</a:t>
                      </a:r>
                      <a:endParaRPr lang="zh-CN" altLang="en-US" sz="1600"/>
                    </a:p>
                  </a:txBody>
                  <a:tcPr marL="91442" marR="91442" marT="45703" marB="45703" anchor="ctr" anchorCtr="1"/>
                </a:tc>
                <a:tc>
                  <a:txBody>
                    <a:bodyPr/>
                    <a:lstStyle/>
                    <a:p>
                      <a:r>
                        <a:rPr lang="en-US" altLang="zh-CN" sz="1600" smtClean="0"/>
                        <a:t>35</a:t>
                      </a:r>
                      <a:endParaRPr lang="zh-CN" altLang="en-US" sz="1600"/>
                    </a:p>
                  </a:txBody>
                  <a:tcPr marL="91442" marR="91442" marT="45703" marB="45703" anchor="ctr" anchorCtr="1"/>
                </a:tc>
                <a:tc>
                  <a:txBody>
                    <a:bodyPr/>
                    <a:lstStyle/>
                    <a:p>
                      <a:r>
                        <a:rPr lang="en-US" altLang="zh-CN" sz="1600" smtClean="0"/>
                        <a:t>27</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11</a:t>
                      </a:r>
                      <a:endParaRPr lang="zh-CN" altLang="en-US" sz="1600"/>
                    </a:p>
                  </a:txBody>
                  <a:tcPr marL="91442" marR="91442" marT="45703" marB="45703" anchor="ctr" anchorCtr="1"/>
                </a:tc>
                <a:tc>
                  <a:txBody>
                    <a:bodyPr/>
                    <a:lstStyle/>
                    <a:p>
                      <a:r>
                        <a:rPr lang="en-US" altLang="zh-CN" sz="1600" smtClean="0"/>
                        <a:t>3</a:t>
                      </a:r>
                      <a:endParaRPr lang="zh-CN" altLang="en-US" sz="1600"/>
                    </a:p>
                  </a:txBody>
                  <a:tcPr marL="91442" marR="91442" marT="45703" marB="45703" anchor="ctr" anchorCtr="1"/>
                </a:tc>
              </a:tr>
            </a:tbl>
          </a:graphicData>
        </a:graphic>
      </p:graphicFrame>
      <p:graphicFrame>
        <p:nvGraphicFramePr>
          <p:cNvPr id="9" name="表格 8"/>
          <p:cNvGraphicFramePr>
            <a:graphicFrameLocks noGrp="1"/>
          </p:cNvGraphicFramePr>
          <p:nvPr/>
        </p:nvGraphicFramePr>
        <p:xfrm>
          <a:off x="611188" y="5229225"/>
          <a:ext cx="7993064" cy="827088"/>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gridCol w="452438"/>
                <a:gridCol w="452438"/>
                <a:gridCol w="452438"/>
                <a:gridCol w="452436"/>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49</a:t>
                      </a:r>
                      <a:endParaRPr lang="zh-CN" altLang="en-US" sz="1600"/>
                    </a:p>
                  </a:txBody>
                  <a:tcPr marL="91442" marR="91442" marT="45703" marB="45703" anchor="ctr" anchorCtr="1"/>
                </a:tc>
                <a:tc>
                  <a:txBody>
                    <a:bodyPr/>
                    <a:lstStyle/>
                    <a:p>
                      <a:r>
                        <a:rPr lang="en-US" altLang="zh-CN" sz="1600" smtClean="0"/>
                        <a:t>50</a:t>
                      </a:r>
                      <a:endParaRPr lang="zh-CN" altLang="en-US" sz="1600"/>
                    </a:p>
                  </a:txBody>
                  <a:tcPr marL="91442" marR="91442" marT="45703" marB="45703" anchor="ctr" anchorCtr="1"/>
                </a:tc>
                <a:tc>
                  <a:txBody>
                    <a:bodyPr/>
                    <a:lstStyle/>
                    <a:p>
                      <a:r>
                        <a:rPr lang="en-US" altLang="zh-CN" sz="1600" smtClean="0"/>
                        <a:t>51</a:t>
                      </a:r>
                      <a:endParaRPr lang="zh-CN" altLang="en-US" sz="1600"/>
                    </a:p>
                  </a:txBody>
                  <a:tcPr marL="91442" marR="91442" marT="45703" marB="45703" anchor="ctr" anchorCtr="1"/>
                </a:tc>
                <a:tc>
                  <a:txBody>
                    <a:bodyPr/>
                    <a:lstStyle/>
                    <a:p>
                      <a:r>
                        <a:rPr lang="en-US" altLang="zh-CN" sz="1600" smtClean="0"/>
                        <a:t>52</a:t>
                      </a:r>
                      <a:endParaRPr lang="zh-CN" altLang="en-US" sz="1600"/>
                    </a:p>
                  </a:txBody>
                  <a:tcPr marL="91442" marR="91442" marT="45703" marB="45703" anchor="ctr" anchorCtr="1"/>
                </a:tc>
                <a:tc>
                  <a:txBody>
                    <a:bodyPr/>
                    <a:lstStyle/>
                    <a:p>
                      <a:r>
                        <a:rPr lang="en-US" altLang="zh-CN" sz="1600" smtClean="0"/>
                        <a:t>53</a:t>
                      </a:r>
                      <a:endParaRPr lang="zh-CN" altLang="en-US" sz="1600"/>
                    </a:p>
                  </a:txBody>
                  <a:tcPr marL="91442" marR="91442" marT="45703" marB="45703" anchor="ctr" anchorCtr="1"/>
                </a:tc>
                <a:tc>
                  <a:txBody>
                    <a:bodyPr/>
                    <a:lstStyle/>
                    <a:p>
                      <a:r>
                        <a:rPr lang="en-US" altLang="zh-CN" sz="1600" smtClean="0"/>
                        <a:t>54</a:t>
                      </a:r>
                      <a:endParaRPr lang="zh-CN" altLang="en-US" sz="1600"/>
                    </a:p>
                  </a:txBody>
                  <a:tcPr marL="91442" marR="91442" marT="45703" marB="45703" anchor="ctr" anchorCtr="1"/>
                </a:tc>
                <a:tc>
                  <a:txBody>
                    <a:bodyPr/>
                    <a:lstStyle/>
                    <a:p>
                      <a:r>
                        <a:rPr lang="en-US" altLang="zh-CN" sz="1600" smtClean="0"/>
                        <a:t>55</a:t>
                      </a:r>
                      <a:endParaRPr lang="zh-CN" altLang="en-US" sz="1600"/>
                    </a:p>
                  </a:txBody>
                  <a:tcPr marL="91442" marR="91442" marT="45703" marB="45703" anchor="ctr" anchorCtr="1"/>
                </a:tc>
                <a:tc>
                  <a:txBody>
                    <a:bodyPr/>
                    <a:lstStyle/>
                    <a:p>
                      <a:r>
                        <a:rPr lang="en-US" altLang="zh-CN" sz="1600" smtClean="0"/>
                        <a:t>56</a:t>
                      </a:r>
                      <a:endParaRPr lang="zh-CN" altLang="en-US" sz="1600"/>
                    </a:p>
                  </a:txBody>
                  <a:tcPr marL="91442" marR="91442" marT="45703" marB="45703" anchor="ctr" anchorCtr="1"/>
                </a:tc>
                <a:tc>
                  <a:txBody>
                    <a:bodyPr/>
                    <a:lstStyle/>
                    <a:p>
                      <a:r>
                        <a:rPr lang="en-US" altLang="zh-CN" sz="1600" smtClean="0"/>
                        <a:t>57</a:t>
                      </a:r>
                      <a:endParaRPr lang="zh-CN" altLang="en-US" sz="1600"/>
                    </a:p>
                  </a:txBody>
                  <a:tcPr marL="91442" marR="91442" marT="45703" marB="45703" anchor="ctr" anchorCtr="1"/>
                </a:tc>
                <a:tc>
                  <a:txBody>
                    <a:bodyPr/>
                    <a:lstStyle/>
                    <a:p>
                      <a:r>
                        <a:rPr lang="en-US" altLang="zh-CN" sz="1600" smtClean="0"/>
                        <a:t>58</a:t>
                      </a:r>
                      <a:endParaRPr lang="zh-CN" altLang="en-US" sz="1600"/>
                    </a:p>
                  </a:txBody>
                  <a:tcPr marL="91442" marR="91442" marT="45703" marB="45703" anchor="ctr" anchorCtr="1"/>
                </a:tc>
                <a:tc>
                  <a:txBody>
                    <a:bodyPr/>
                    <a:lstStyle/>
                    <a:p>
                      <a:r>
                        <a:rPr lang="en-US" altLang="zh-CN" sz="1600" smtClean="0"/>
                        <a:t>59</a:t>
                      </a:r>
                      <a:endParaRPr lang="zh-CN" altLang="en-US" sz="1600"/>
                    </a:p>
                  </a:txBody>
                  <a:tcPr marL="91442" marR="91442" marT="45703" marB="45703" anchor="ctr" anchorCtr="1"/>
                </a:tc>
                <a:tc>
                  <a:txBody>
                    <a:bodyPr/>
                    <a:lstStyle/>
                    <a:p>
                      <a:r>
                        <a:rPr lang="en-US" altLang="zh-CN" sz="1600" smtClean="0"/>
                        <a:t>60</a:t>
                      </a:r>
                      <a:endParaRPr lang="zh-CN" altLang="en-US" sz="1600"/>
                    </a:p>
                  </a:txBody>
                  <a:tcPr marL="91442" marR="91442" marT="45703" marB="45703" anchor="ctr" anchorCtr="1"/>
                </a:tc>
                <a:tc>
                  <a:txBody>
                    <a:bodyPr/>
                    <a:lstStyle/>
                    <a:p>
                      <a:r>
                        <a:rPr lang="en-US" altLang="zh-CN" sz="1600" smtClean="0"/>
                        <a:t>61</a:t>
                      </a:r>
                      <a:endParaRPr lang="zh-CN" altLang="en-US" sz="1600"/>
                    </a:p>
                  </a:txBody>
                  <a:tcPr marL="91442" marR="91442" marT="45703" marB="45703" anchor="ctr" anchorCtr="1"/>
                </a:tc>
                <a:tc>
                  <a:txBody>
                    <a:bodyPr/>
                    <a:lstStyle/>
                    <a:p>
                      <a:r>
                        <a:rPr lang="en-US" altLang="zh-CN" sz="1600" smtClean="0"/>
                        <a:t>62</a:t>
                      </a:r>
                      <a:endParaRPr lang="zh-CN" altLang="en-US" sz="1600"/>
                    </a:p>
                  </a:txBody>
                  <a:tcPr marL="91442" marR="91442" marT="45703" marB="45703" anchor="ctr" anchorCtr="1"/>
                </a:tc>
                <a:tc>
                  <a:txBody>
                    <a:bodyPr/>
                    <a:lstStyle/>
                    <a:p>
                      <a:r>
                        <a:rPr lang="en-US" altLang="zh-CN" sz="1600" smtClean="0"/>
                        <a:t>63</a:t>
                      </a:r>
                      <a:endParaRPr lang="zh-CN" altLang="en-US" sz="1600"/>
                    </a:p>
                  </a:txBody>
                  <a:tcPr marL="91442" marR="91442" marT="45703" marB="45703" anchor="ctr" anchorCtr="1"/>
                </a:tc>
                <a:tc>
                  <a:txBody>
                    <a:bodyPr/>
                    <a:lstStyle/>
                    <a:p>
                      <a:r>
                        <a:rPr lang="en-US" altLang="zh-CN" sz="1600" smtClean="0"/>
                        <a:t>64</a:t>
                      </a:r>
                      <a:endParaRPr lang="zh-CN" altLang="en-US" sz="1600"/>
                    </a:p>
                  </a:txBody>
                  <a:tcPr marL="91442" marR="91442" marT="45703" marB="45703" anchor="ctr" anchorCtr="1"/>
                </a:tc>
              </a:tr>
              <a:tr h="395200">
                <a:tc>
                  <a:txBody>
                    <a:bodyPr/>
                    <a:lstStyle/>
                    <a:p>
                      <a:r>
                        <a:rPr lang="en-US" altLang="zh-CN" sz="1600" smtClean="0"/>
                        <a:t>π</a:t>
                      </a:r>
                      <a:r>
                        <a:rPr lang="en-US" altLang="zh-CN" sz="1600" baseline="-25000" smtClean="0"/>
                        <a:t>IP</a:t>
                      </a:r>
                      <a:r>
                        <a:rPr lang="en-US" altLang="zh-CN" sz="1600" smtClean="0"/>
                        <a:t>(z)</a:t>
                      </a:r>
                      <a:endParaRPr lang="zh-CN" altLang="en-US" sz="1600"/>
                    </a:p>
                  </a:txBody>
                  <a:tcPr marL="91442" marR="91442" marT="45703" marB="45703" anchor="ctr" anchorCtr="1"/>
                </a:tc>
                <a:tc>
                  <a:txBody>
                    <a:bodyPr/>
                    <a:lstStyle/>
                    <a:p>
                      <a:r>
                        <a:rPr lang="en-US" altLang="zh-CN" sz="1600" smtClean="0"/>
                        <a:t>61</a:t>
                      </a:r>
                      <a:endParaRPr lang="zh-CN" altLang="en-US" sz="1600"/>
                    </a:p>
                  </a:txBody>
                  <a:tcPr marL="91442" marR="91442" marT="45703" marB="45703" anchor="ctr" anchorCtr="1"/>
                </a:tc>
                <a:tc>
                  <a:txBody>
                    <a:bodyPr/>
                    <a:lstStyle/>
                    <a:p>
                      <a:r>
                        <a:rPr lang="en-US" altLang="zh-CN" sz="1600" smtClean="0"/>
                        <a:t>53</a:t>
                      </a:r>
                      <a:endParaRPr lang="zh-CN" altLang="en-US" sz="1600"/>
                    </a:p>
                  </a:txBody>
                  <a:tcPr marL="91442" marR="91442" marT="45703" marB="45703" anchor="ctr" anchorCtr="1"/>
                </a:tc>
                <a:tc>
                  <a:txBody>
                    <a:bodyPr/>
                    <a:lstStyle/>
                    <a:p>
                      <a:r>
                        <a:rPr lang="en-US" altLang="zh-CN" sz="1600" smtClean="0"/>
                        <a:t>45</a:t>
                      </a:r>
                      <a:endParaRPr lang="zh-CN" altLang="en-US" sz="1600"/>
                    </a:p>
                  </a:txBody>
                  <a:tcPr marL="91442" marR="91442" marT="45703" marB="45703" anchor="ctr" anchorCtr="1"/>
                </a:tc>
                <a:tc>
                  <a:txBody>
                    <a:bodyPr/>
                    <a:lstStyle/>
                    <a:p>
                      <a:r>
                        <a:rPr lang="en-US" altLang="zh-CN" sz="1600" smtClean="0"/>
                        <a:t>37</a:t>
                      </a:r>
                      <a:endParaRPr lang="zh-CN" altLang="en-US" sz="1600"/>
                    </a:p>
                  </a:txBody>
                  <a:tcPr marL="91442" marR="91442" marT="45703" marB="45703" anchor="ctr" anchorCtr="1"/>
                </a:tc>
                <a:tc>
                  <a:txBody>
                    <a:bodyPr/>
                    <a:lstStyle/>
                    <a:p>
                      <a:r>
                        <a:rPr lang="en-US" altLang="zh-CN" sz="1600" smtClean="0"/>
                        <a:t>29</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5</a:t>
                      </a:r>
                      <a:endParaRPr lang="zh-CN" altLang="en-US" sz="1600"/>
                    </a:p>
                  </a:txBody>
                  <a:tcPr marL="91442" marR="91442" marT="45703" marB="45703" anchor="ctr" anchorCtr="1"/>
                </a:tc>
                <a:tc>
                  <a:txBody>
                    <a:bodyPr/>
                    <a:lstStyle/>
                    <a:p>
                      <a:r>
                        <a:rPr lang="en-US" altLang="zh-CN" sz="1600" smtClean="0"/>
                        <a:t>63</a:t>
                      </a:r>
                      <a:endParaRPr lang="zh-CN" altLang="en-US" sz="1600"/>
                    </a:p>
                  </a:txBody>
                  <a:tcPr marL="91442" marR="91442" marT="45703" marB="45703" anchor="ctr" anchorCtr="1"/>
                </a:tc>
                <a:tc>
                  <a:txBody>
                    <a:bodyPr/>
                    <a:lstStyle/>
                    <a:p>
                      <a:r>
                        <a:rPr lang="en-US" altLang="zh-CN" sz="1600" smtClean="0"/>
                        <a:t>55</a:t>
                      </a:r>
                      <a:endParaRPr lang="zh-CN" altLang="en-US" sz="1600"/>
                    </a:p>
                  </a:txBody>
                  <a:tcPr marL="91442" marR="91442" marT="45703" marB="45703" anchor="ctr" anchorCtr="1"/>
                </a:tc>
                <a:tc>
                  <a:txBody>
                    <a:bodyPr/>
                    <a:lstStyle/>
                    <a:p>
                      <a:r>
                        <a:rPr lang="en-US" altLang="zh-CN" sz="1600" smtClean="0"/>
                        <a:t>47</a:t>
                      </a:r>
                      <a:endParaRPr lang="zh-CN" altLang="en-US" sz="1600"/>
                    </a:p>
                  </a:txBody>
                  <a:tcPr marL="91442" marR="91442" marT="45703" marB="45703" anchor="ctr" anchorCtr="1"/>
                </a:tc>
                <a:tc>
                  <a:txBody>
                    <a:bodyPr/>
                    <a:lstStyle/>
                    <a:p>
                      <a:r>
                        <a:rPr lang="en-US" altLang="zh-CN" sz="1600" smtClean="0"/>
                        <a:t>39</a:t>
                      </a:r>
                      <a:endParaRPr lang="zh-CN" altLang="en-US" sz="1600"/>
                    </a:p>
                  </a:txBody>
                  <a:tcPr marL="91442" marR="91442" marT="45703" marB="45703" anchor="ctr" anchorCtr="1"/>
                </a:tc>
                <a:tc>
                  <a:txBody>
                    <a:bodyPr/>
                    <a:lstStyle/>
                    <a:p>
                      <a:r>
                        <a:rPr lang="en-US" altLang="zh-CN" sz="1600" smtClean="0"/>
                        <a:t>31</a:t>
                      </a:r>
                      <a:endParaRPr lang="zh-CN" altLang="en-US" sz="1600"/>
                    </a:p>
                  </a:txBody>
                  <a:tcPr marL="91442" marR="91442" marT="45703" marB="45703" anchor="ctr" anchorCtr="1"/>
                </a:tc>
                <a:tc>
                  <a:txBody>
                    <a:bodyPr/>
                    <a:lstStyle/>
                    <a:p>
                      <a:r>
                        <a:rPr lang="en-US" altLang="zh-CN" sz="1600" smtClean="0"/>
                        <a:t>23</a:t>
                      </a:r>
                      <a:endParaRPr lang="zh-CN" altLang="en-US" sz="1600"/>
                    </a:p>
                  </a:txBody>
                  <a:tcPr marL="91442" marR="91442" marT="45703" marB="45703" anchor="ctr" anchorCtr="1"/>
                </a:tc>
                <a:tc>
                  <a:txBody>
                    <a:bodyPr/>
                    <a:lstStyle/>
                    <a:p>
                      <a:r>
                        <a:rPr lang="en-US" altLang="zh-CN" sz="1600" smtClean="0"/>
                        <a:t>15</a:t>
                      </a:r>
                      <a:endParaRPr lang="zh-CN" altLang="en-US" sz="1600"/>
                    </a:p>
                  </a:txBody>
                  <a:tcPr marL="91442" marR="91442" marT="45703" marB="45703" anchor="ctr" anchorCtr="1"/>
                </a:tc>
                <a:tc>
                  <a:txBody>
                    <a:bodyPr/>
                    <a:lstStyle/>
                    <a:p>
                      <a:r>
                        <a:rPr lang="en-US" altLang="zh-CN" sz="1600" smtClean="0"/>
                        <a:t>7</a:t>
                      </a:r>
                      <a:endParaRPr lang="zh-CN" altLang="en-US" sz="1600"/>
                    </a:p>
                  </a:txBody>
                  <a:tcPr marL="91442" marR="91442" marT="45703" marB="45703" anchor="ctr" anchorCtr="1"/>
                </a:tc>
              </a:tr>
            </a:tbl>
          </a:graphicData>
        </a:graphic>
      </p:graphicFrame>
      <p:graphicFrame>
        <p:nvGraphicFramePr>
          <p:cNvPr id="10" name="表格 9"/>
          <p:cNvGraphicFramePr>
            <a:graphicFrameLocks noGrp="1"/>
          </p:cNvGraphicFramePr>
          <p:nvPr/>
        </p:nvGraphicFramePr>
        <p:xfrm>
          <a:off x="611188" y="2205038"/>
          <a:ext cx="7993064" cy="827087"/>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gridCol w="452438"/>
                <a:gridCol w="452438"/>
                <a:gridCol w="452438"/>
                <a:gridCol w="452436"/>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1</a:t>
                      </a:r>
                      <a:endParaRPr lang="zh-CN" altLang="en-US" sz="1600"/>
                    </a:p>
                  </a:txBody>
                  <a:tcPr marL="91442" marR="91442" marT="45703" marB="45703" anchor="ctr" anchorCtr="1"/>
                </a:tc>
                <a:tc>
                  <a:txBody>
                    <a:bodyPr/>
                    <a:lstStyle/>
                    <a:p>
                      <a:r>
                        <a:rPr lang="en-US" altLang="zh-CN" sz="1600" smtClean="0"/>
                        <a:t>2</a:t>
                      </a:r>
                      <a:endParaRPr lang="zh-CN" altLang="en-US" sz="1600"/>
                    </a:p>
                  </a:txBody>
                  <a:tcPr marL="91442" marR="91442" marT="45703" marB="45703" anchor="ctr" anchorCtr="1"/>
                </a:tc>
                <a:tc>
                  <a:txBody>
                    <a:bodyPr/>
                    <a:lstStyle/>
                    <a:p>
                      <a:r>
                        <a:rPr lang="en-US" altLang="zh-CN" sz="1600" smtClean="0"/>
                        <a:t>3</a:t>
                      </a:r>
                      <a:endParaRPr lang="zh-CN" altLang="en-US" sz="1600"/>
                    </a:p>
                  </a:txBody>
                  <a:tcPr marL="91442" marR="91442" marT="45703" marB="45703" anchor="ctr" anchorCtr="1"/>
                </a:tc>
                <a:tc>
                  <a:txBody>
                    <a:bodyPr/>
                    <a:lstStyle/>
                    <a:p>
                      <a:r>
                        <a:rPr lang="en-US" altLang="zh-CN" sz="1600" smtClean="0"/>
                        <a:t>4</a:t>
                      </a:r>
                      <a:endParaRPr lang="zh-CN" altLang="en-US" sz="1600"/>
                    </a:p>
                  </a:txBody>
                  <a:tcPr marL="91442" marR="91442" marT="45703" marB="45703" anchor="ctr" anchorCtr="1"/>
                </a:tc>
                <a:tc>
                  <a:txBody>
                    <a:bodyPr/>
                    <a:lstStyle/>
                    <a:p>
                      <a:r>
                        <a:rPr lang="en-US" altLang="zh-CN" sz="1600" smtClean="0"/>
                        <a:t>5</a:t>
                      </a:r>
                      <a:endParaRPr lang="zh-CN" altLang="en-US" sz="1600"/>
                    </a:p>
                  </a:txBody>
                  <a:tcPr marL="91442" marR="91442" marT="45703" marB="45703" anchor="ctr" anchorCtr="1"/>
                </a:tc>
                <a:tc>
                  <a:txBody>
                    <a:bodyPr/>
                    <a:lstStyle/>
                    <a:p>
                      <a:r>
                        <a:rPr lang="en-US" altLang="zh-CN" sz="1600" smtClean="0"/>
                        <a:t>6</a:t>
                      </a:r>
                      <a:endParaRPr lang="zh-CN" altLang="en-US" sz="1600"/>
                    </a:p>
                  </a:txBody>
                  <a:tcPr marL="91442" marR="91442" marT="45703" marB="45703" anchor="ctr" anchorCtr="1"/>
                </a:tc>
                <a:tc>
                  <a:txBody>
                    <a:bodyPr/>
                    <a:lstStyle/>
                    <a:p>
                      <a:r>
                        <a:rPr lang="en-US" altLang="zh-CN" sz="1600" smtClean="0"/>
                        <a:t>7</a:t>
                      </a:r>
                      <a:endParaRPr lang="zh-CN" altLang="en-US" sz="1600"/>
                    </a:p>
                  </a:txBody>
                  <a:tcPr marL="91442" marR="91442" marT="45703" marB="45703" anchor="ctr" anchorCtr="1"/>
                </a:tc>
                <a:tc>
                  <a:txBody>
                    <a:bodyPr/>
                    <a:lstStyle/>
                    <a:p>
                      <a:r>
                        <a:rPr lang="en-US" altLang="zh-CN" sz="1600" smtClean="0"/>
                        <a:t>8</a:t>
                      </a:r>
                      <a:endParaRPr lang="zh-CN" altLang="en-US" sz="1600"/>
                    </a:p>
                  </a:txBody>
                  <a:tcPr marL="91442" marR="91442" marT="45703" marB="45703" anchor="ctr" anchorCtr="1"/>
                </a:tc>
                <a:tc>
                  <a:txBody>
                    <a:bodyPr/>
                    <a:lstStyle/>
                    <a:p>
                      <a:r>
                        <a:rPr lang="en-US" altLang="zh-CN" sz="1600" smtClean="0"/>
                        <a:t>9</a:t>
                      </a:r>
                      <a:endParaRPr lang="zh-CN" altLang="en-US" sz="1600"/>
                    </a:p>
                  </a:txBody>
                  <a:tcPr marL="91442" marR="91442" marT="45703" marB="45703" anchor="ctr" anchorCtr="1"/>
                </a:tc>
                <a:tc>
                  <a:txBody>
                    <a:bodyPr/>
                    <a:lstStyle/>
                    <a:p>
                      <a:r>
                        <a:rPr lang="en-US" altLang="zh-CN" sz="1600" smtClean="0"/>
                        <a:t>10</a:t>
                      </a:r>
                      <a:endParaRPr lang="zh-CN" altLang="en-US" sz="1600"/>
                    </a:p>
                  </a:txBody>
                  <a:tcPr marL="91442" marR="91442" marT="45703" marB="45703" anchor="ctr" anchorCtr="1"/>
                </a:tc>
                <a:tc>
                  <a:txBody>
                    <a:bodyPr/>
                    <a:lstStyle/>
                    <a:p>
                      <a:r>
                        <a:rPr lang="en-US" altLang="zh-CN" sz="1600" smtClean="0"/>
                        <a:t>11</a:t>
                      </a:r>
                      <a:endParaRPr lang="zh-CN" altLang="en-US" sz="1600"/>
                    </a:p>
                  </a:txBody>
                  <a:tcPr marL="91442" marR="91442" marT="45703" marB="45703" anchor="ctr" anchorCtr="1"/>
                </a:tc>
                <a:tc>
                  <a:txBody>
                    <a:bodyPr/>
                    <a:lstStyle/>
                    <a:p>
                      <a:r>
                        <a:rPr lang="en-US" altLang="zh-CN" sz="1600" smtClean="0"/>
                        <a:t>12</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14</a:t>
                      </a:r>
                      <a:endParaRPr lang="zh-CN" altLang="en-US" sz="1600"/>
                    </a:p>
                  </a:txBody>
                  <a:tcPr marL="91442" marR="91442" marT="45703" marB="45703" anchor="ctr" anchorCtr="1"/>
                </a:tc>
                <a:tc>
                  <a:txBody>
                    <a:bodyPr/>
                    <a:lstStyle/>
                    <a:p>
                      <a:r>
                        <a:rPr lang="en-US" altLang="zh-CN" sz="1600" smtClean="0"/>
                        <a:t>15</a:t>
                      </a:r>
                      <a:endParaRPr lang="zh-CN" altLang="en-US" sz="1600"/>
                    </a:p>
                  </a:txBody>
                  <a:tcPr marL="91442" marR="91442" marT="45703" marB="45703" anchor="ctr" anchorCtr="1"/>
                </a:tc>
                <a:tc>
                  <a:txBody>
                    <a:bodyPr/>
                    <a:lstStyle/>
                    <a:p>
                      <a:r>
                        <a:rPr lang="en-US" altLang="zh-CN" sz="1600" smtClean="0"/>
                        <a:t>16</a:t>
                      </a:r>
                      <a:endParaRPr lang="zh-CN" altLang="en-US" sz="1600"/>
                    </a:p>
                  </a:txBody>
                  <a:tcPr marL="91442" marR="91442" marT="45703" marB="45703" anchor="ctr" anchorCtr="1"/>
                </a:tc>
              </a:tr>
              <a:tr h="395199">
                <a:tc>
                  <a:txBody>
                    <a:bodyPr/>
                    <a:lstStyle/>
                    <a:p>
                      <a:r>
                        <a:rPr lang="en-US" altLang="zh-CN" sz="1600" smtClean="0"/>
                        <a:t>π</a:t>
                      </a:r>
                      <a:r>
                        <a:rPr lang="en-US" altLang="zh-CN" sz="1600" baseline="-25000" smtClean="0"/>
                        <a:t>IP</a:t>
                      </a:r>
                      <a:r>
                        <a:rPr lang="en-US" altLang="zh-CN" sz="1600" smtClean="0"/>
                        <a:t>(z)</a:t>
                      </a:r>
                      <a:endParaRPr lang="zh-CN" altLang="en-US" sz="1600"/>
                    </a:p>
                  </a:txBody>
                  <a:tcPr marL="91442" marR="91442" marT="45703" marB="45703" anchor="ctr" anchorCtr="1"/>
                </a:tc>
                <a:tc>
                  <a:txBody>
                    <a:bodyPr/>
                    <a:lstStyle/>
                    <a:p>
                      <a:r>
                        <a:rPr lang="en-US" altLang="zh-CN" sz="1600" smtClean="0"/>
                        <a:t>58</a:t>
                      </a:r>
                      <a:endParaRPr lang="zh-CN" altLang="en-US" sz="1600"/>
                    </a:p>
                  </a:txBody>
                  <a:tcPr marL="91442" marR="91442" marT="45703" marB="45703" anchor="ctr" anchorCtr="1"/>
                </a:tc>
                <a:tc>
                  <a:txBody>
                    <a:bodyPr/>
                    <a:lstStyle/>
                    <a:p>
                      <a:r>
                        <a:rPr lang="en-US" altLang="zh-CN" sz="1600" smtClean="0"/>
                        <a:t>50</a:t>
                      </a:r>
                      <a:endParaRPr lang="zh-CN" altLang="en-US" sz="1600"/>
                    </a:p>
                  </a:txBody>
                  <a:tcPr marL="91442" marR="91442" marT="45703" marB="45703" anchor="ctr" anchorCtr="1"/>
                </a:tc>
                <a:tc>
                  <a:txBody>
                    <a:bodyPr/>
                    <a:lstStyle/>
                    <a:p>
                      <a:r>
                        <a:rPr lang="en-US" altLang="zh-CN" sz="1600" smtClean="0"/>
                        <a:t>42</a:t>
                      </a:r>
                      <a:endParaRPr lang="zh-CN" altLang="en-US" sz="1600"/>
                    </a:p>
                  </a:txBody>
                  <a:tcPr marL="91442" marR="91442" marT="45703" marB="45703" anchor="ctr" anchorCtr="1"/>
                </a:tc>
                <a:tc>
                  <a:txBody>
                    <a:bodyPr/>
                    <a:lstStyle/>
                    <a:p>
                      <a:r>
                        <a:rPr lang="en-US" altLang="zh-CN" sz="1600" smtClean="0"/>
                        <a:t>34</a:t>
                      </a:r>
                      <a:endParaRPr lang="zh-CN" altLang="en-US" sz="1600"/>
                    </a:p>
                  </a:txBody>
                  <a:tcPr marL="91442" marR="91442" marT="45703" marB="45703" anchor="ctr" anchorCtr="1"/>
                </a:tc>
                <a:tc>
                  <a:txBody>
                    <a:bodyPr/>
                    <a:lstStyle/>
                    <a:p>
                      <a:r>
                        <a:rPr lang="en-US" altLang="zh-CN" sz="1600" smtClean="0"/>
                        <a:t>26</a:t>
                      </a:r>
                      <a:endParaRPr lang="zh-CN" altLang="en-US" sz="1600"/>
                    </a:p>
                  </a:txBody>
                  <a:tcPr marL="91442" marR="91442" marT="45703" marB="45703" anchor="ctr" anchorCtr="1"/>
                </a:tc>
                <a:tc>
                  <a:txBody>
                    <a:bodyPr/>
                    <a:lstStyle/>
                    <a:p>
                      <a:r>
                        <a:rPr lang="en-US" altLang="zh-CN" sz="1600" smtClean="0"/>
                        <a:t>18</a:t>
                      </a:r>
                      <a:endParaRPr lang="zh-CN" altLang="en-US" sz="1600"/>
                    </a:p>
                  </a:txBody>
                  <a:tcPr marL="91442" marR="91442" marT="45703" marB="45703" anchor="ctr" anchorCtr="1"/>
                </a:tc>
                <a:tc>
                  <a:txBody>
                    <a:bodyPr/>
                    <a:lstStyle/>
                    <a:p>
                      <a:r>
                        <a:rPr lang="en-US" altLang="zh-CN" sz="1600" smtClean="0"/>
                        <a:t>10</a:t>
                      </a:r>
                      <a:endParaRPr lang="zh-CN" altLang="en-US" sz="1600"/>
                    </a:p>
                  </a:txBody>
                  <a:tcPr marL="91442" marR="91442" marT="45703" marB="45703" anchor="ctr" anchorCtr="1"/>
                </a:tc>
                <a:tc>
                  <a:txBody>
                    <a:bodyPr/>
                    <a:lstStyle/>
                    <a:p>
                      <a:r>
                        <a:rPr lang="en-US" altLang="zh-CN" sz="1600" smtClean="0"/>
                        <a:t>2</a:t>
                      </a:r>
                      <a:endParaRPr lang="zh-CN" altLang="en-US" sz="1600"/>
                    </a:p>
                  </a:txBody>
                  <a:tcPr marL="91442" marR="91442" marT="45703" marB="45703" anchor="ctr" anchorCtr="1"/>
                </a:tc>
                <a:tc>
                  <a:txBody>
                    <a:bodyPr/>
                    <a:lstStyle/>
                    <a:p>
                      <a:r>
                        <a:rPr lang="en-US" altLang="zh-CN" sz="1600" smtClean="0"/>
                        <a:t>60</a:t>
                      </a:r>
                      <a:endParaRPr lang="zh-CN" altLang="en-US" sz="1600"/>
                    </a:p>
                  </a:txBody>
                  <a:tcPr marL="91442" marR="91442" marT="45703" marB="45703" anchor="ctr" anchorCtr="1"/>
                </a:tc>
                <a:tc>
                  <a:txBody>
                    <a:bodyPr/>
                    <a:lstStyle/>
                    <a:p>
                      <a:r>
                        <a:rPr lang="en-US" altLang="zh-CN" sz="1600" smtClean="0"/>
                        <a:t>52</a:t>
                      </a:r>
                      <a:endParaRPr lang="zh-CN" altLang="en-US" sz="1600"/>
                    </a:p>
                  </a:txBody>
                  <a:tcPr marL="91442" marR="91442" marT="45703" marB="45703" anchor="ctr" anchorCtr="1"/>
                </a:tc>
                <a:tc>
                  <a:txBody>
                    <a:bodyPr/>
                    <a:lstStyle/>
                    <a:p>
                      <a:r>
                        <a:rPr lang="en-US" altLang="zh-CN" sz="1600" smtClean="0"/>
                        <a:t>44</a:t>
                      </a:r>
                      <a:endParaRPr lang="zh-CN" altLang="en-US" sz="1600"/>
                    </a:p>
                  </a:txBody>
                  <a:tcPr marL="91442" marR="91442" marT="45703" marB="45703" anchor="ctr" anchorCtr="1"/>
                </a:tc>
                <a:tc>
                  <a:txBody>
                    <a:bodyPr/>
                    <a:lstStyle/>
                    <a:p>
                      <a:r>
                        <a:rPr lang="en-US" altLang="zh-CN" sz="1600" smtClean="0"/>
                        <a:t>36</a:t>
                      </a:r>
                      <a:endParaRPr lang="zh-CN" altLang="en-US" sz="1600"/>
                    </a:p>
                  </a:txBody>
                  <a:tcPr marL="91442" marR="91442" marT="45703" marB="45703" anchor="ctr" anchorCtr="1"/>
                </a:tc>
                <a:tc>
                  <a:txBody>
                    <a:bodyPr/>
                    <a:lstStyle/>
                    <a:p>
                      <a:r>
                        <a:rPr lang="en-US" altLang="zh-CN" sz="1600" smtClean="0"/>
                        <a:t>28</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12</a:t>
                      </a:r>
                      <a:endParaRPr lang="zh-CN" altLang="en-US" sz="1600"/>
                    </a:p>
                  </a:txBody>
                  <a:tcPr marL="91442" marR="91442" marT="45703" marB="45703" anchor="ctr" anchorCtr="1"/>
                </a:tc>
                <a:tc>
                  <a:txBody>
                    <a:bodyPr/>
                    <a:lstStyle/>
                    <a:p>
                      <a:r>
                        <a:rPr lang="en-US" altLang="zh-CN" sz="1600" smtClean="0"/>
                        <a:t>4</a:t>
                      </a:r>
                      <a:endParaRPr lang="zh-CN" altLang="en-US" sz="1600"/>
                    </a:p>
                  </a:txBody>
                  <a:tcPr marL="91442" marR="91442" marT="45703" marB="45703" anchor="ctr" anchorCtr="1"/>
                </a:tc>
              </a:tr>
            </a:tbl>
          </a:graphicData>
        </a:graphic>
      </p:graphicFrame>
    </p:spTree>
    <p:extLst>
      <p:ext uri="{BB962C8B-B14F-4D97-AF65-F5344CB8AC3E}">
        <p14:creationId xmlns:p14="http://schemas.microsoft.com/office/powerpoint/2010/main" val="2071614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en-US" altLang="zh-CN" smtClean="0"/>
              <a:t>DES</a:t>
            </a:r>
            <a:r>
              <a:rPr lang="zh-CN" altLang="en-US" smtClean="0"/>
              <a:t>算法结构</a:t>
            </a:r>
          </a:p>
        </p:txBody>
      </p:sp>
      <p:grpSp>
        <p:nvGrpSpPr>
          <p:cNvPr id="95235" name="组合 48"/>
          <p:cNvGrpSpPr>
            <a:grpSpLocks/>
          </p:cNvGrpSpPr>
          <p:nvPr/>
        </p:nvGrpSpPr>
        <p:grpSpPr bwMode="auto">
          <a:xfrm>
            <a:off x="2555875" y="1628775"/>
            <a:ext cx="4752975" cy="4392613"/>
            <a:chOff x="3995936" y="1556792"/>
            <a:chExt cx="4752528" cy="4392488"/>
          </a:xfrm>
        </p:grpSpPr>
        <p:sp>
          <p:nvSpPr>
            <p:cNvPr id="4" name="矩形 3"/>
            <p:cNvSpPr/>
            <p:nvPr/>
          </p:nvSpPr>
          <p:spPr>
            <a:xfrm>
              <a:off x="3995936" y="1556792"/>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输入明文</a:t>
              </a:r>
              <a:r>
                <a:rPr lang="en-US" altLang="zh-CN">
                  <a:solidFill>
                    <a:schemeClr val="tx1"/>
                  </a:solidFill>
                </a:rPr>
                <a:t>x(64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5" name="矩形 4"/>
            <p:cNvSpPr/>
            <p:nvPr/>
          </p:nvSpPr>
          <p:spPr>
            <a:xfrm>
              <a:off x="3995936" y="2133039"/>
              <a:ext cx="2231815" cy="36035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初始置换</a:t>
              </a:r>
              <a:r>
                <a:rPr lang="en-US" altLang="zh-CN">
                  <a:solidFill>
                    <a:schemeClr val="tx1"/>
                  </a:solidFill>
                </a:rPr>
                <a:t>IP</a:t>
              </a:r>
              <a:endParaRPr lang="zh-CN" altLang="en-US">
                <a:solidFill>
                  <a:schemeClr val="tx1"/>
                </a:solidFill>
              </a:endParaRPr>
            </a:p>
          </p:txBody>
        </p:sp>
        <p:sp>
          <p:nvSpPr>
            <p:cNvPr id="6" name="矩形 5"/>
            <p:cNvSpPr/>
            <p:nvPr/>
          </p:nvSpPr>
          <p:spPr>
            <a:xfrm>
              <a:off x="3995936" y="2709284"/>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第</a:t>
              </a:r>
              <a:r>
                <a:rPr lang="en-US" altLang="zh-CN">
                  <a:solidFill>
                    <a:schemeClr val="tx1"/>
                  </a:solidFill>
                </a:rPr>
                <a:t>1</a:t>
              </a:r>
              <a:r>
                <a:rPr lang="zh-CN" altLang="en-US">
                  <a:solidFill>
                    <a:schemeClr val="tx1"/>
                  </a:solidFill>
                </a:rPr>
                <a:t>轮迭代</a:t>
              </a:r>
              <a:r>
                <a:rPr lang="en-US" altLang="zh-CN">
                  <a:solidFill>
                    <a:schemeClr val="tx1"/>
                  </a:solidFill>
                </a:rPr>
                <a:t>g</a:t>
              </a:r>
              <a:endParaRPr lang="zh-CN" altLang="en-US">
                <a:solidFill>
                  <a:schemeClr val="tx1"/>
                </a:solidFill>
              </a:endParaRPr>
            </a:p>
          </p:txBody>
        </p:sp>
        <p:sp>
          <p:nvSpPr>
            <p:cNvPr id="7" name="矩形 6"/>
            <p:cNvSpPr/>
            <p:nvPr/>
          </p:nvSpPr>
          <p:spPr>
            <a:xfrm>
              <a:off x="3995936" y="3285531"/>
              <a:ext cx="2231815" cy="35876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第</a:t>
              </a:r>
              <a:r>
                <a:rPr lang="en-US" altLang="zh-CN">
                  <a:solidFill>
                    <a:schemeClr val="tx1"/>
                  </a:solidFill>
                </a:rPr>
                <a:t>2</a:t>
              </a:r>
              <a:r>
                <a:rPr lang="zh-CN" altLang="en-US">
                  <a:solidFill>
                    <a:schemeClr val="tx1"/>
                  </a:solidFill>
                </a:rPr>
                <a:t>轮迭代</a:t>
              </a:r>
              <a:r>
                <a:rPr lang="en-US" altLang="zh-CN">
                  <a:solidFill>
                    <a:schemeClr val="tx1"/>
                  </a:solidFill>
                </a:rPr>
                <a:t>g</a:t>
              </a:r>
              <a:endParaRPr lang="zh-CN" altLang="en-US">
                <a:solidFill>
                  <a:schemeClr val="tx1"/>
                </a:solidFill>
              </a:endParaRPr>
            </a:p>
          </p:txBody>
        </p:sp>
        <p:sp>
          <p:nvSpPr>
            <p:cNvPr id="8" name="矩形 7"/>
            <p:cNvSpPr/>
            <p:nvPr/>
          </p:nvSpPr>
          <p:spPr>
            <a:xfrm>
              <a:off x="3995936" y="4436435"/>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第</a:t>
              </a:r>
              <a:r>
                <a:rPr lang="en-US" altLang="zh-CN">
                  <a:solidFill>
                    <a:schemeClr val="tx1"/>
                  </a:solidFill>
                </a:rPr>
                <a:t>16</a:t>
              </a:r>
              <a:r>
                <a:rPr lang="zh-CN" altLang="en-US">
                  <a:solidFill>
                    <a:schemeClr val="tx1"/>
                  </a:solidFill>
                </a:rPr>
                <a:t>轮迭代</a:t>
              </a:r>
              <a:r>
                <a:rPr lang="en-US" altLang="zh-CN">
                  <a:solidFill>
                    <a:schemeClr val="tx1"/>
                  </a:solidFill>
                </a:rPr>
                <a:t>g</a:t>
              </a:r>
              <a:endParaRPr lang="zh-CN" altLang="en-US">
                <a:solidFill>
                  <a:schemeClr val="tx1"/>
                </a:solidFill>
              </a:endParaRPr>
            </a:p>
          </p:txBody>
        </p:sp>
        <p:sp>
          <p:nvSpPr>
            <p:cNvPr id="9" name="矩形 8"/>
            <p:cNvSpPr/>
            <p:nvPr/>
          </p:nvSpPr>
          <p:spPr>
            <a:xfrm>
              <a:off x="3995936" y="5012682"/>
              <a:ext cx="2231815" cy="36035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逆置换</a:t>
              </a:r>
              <a:r>
                <a:rPr lang="en-US" altLang="zh-CN">
                  <a:solidFill>
                    <a:schemeClr val="tx1"/>
                  </a:solidFill>
                </a:rPr>
                <a:t>IP</a:t>
              </a:r>
              <a:endParaRPr lang="zh-CN" altLang="en-US">
                <a:solidFill>
                  <a:schemeClr val="tx1"/>
                </a:solidFill>
              </a:endParaRPr>
            </a:p>
          </p:txBody>
        </p:sp>
        <p:sp>
          <p:nvSpPr>
            <p:cNvPr id="10" name="矩形 9"/>
            <p:cNvSpPr/>
            <p:nvPr/>
          </p:nvSpPr>
          <p:spPr>
            <a:xfrm>
              <a:off x="3995936" y="5588927"/>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输出密文</a:t>
              </a:r>
              <a:r>
                <a:rPr lang="en-US" altLang="zh-CN">
                  <a:solidFill>
                    <a:schemeClr val="tx1"/>
                  </a:solidFill>
                </a:rPr>
                <a:t>y(64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1" name="矩形 10"/>
            <p:cNvSpPr/>
            <p:nvPr/>
          </p:nvSpPr>
          <p:spPr>
            <a:xfrm>
              <a:off x="7164288" y="1556792"/>
              <a:ext cx="1584176"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a:t>
              </a:r>
              <a:r>
                <a:rPr lang="en-US" altLang="zh-CN">
                  <a:solidFill>
                    <a:schemeClr val="tx1"/>
                  </a:solidFill>
                </a:rPr>
                <a:t>k(64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2" name="矩形 11"/>
            <p:cNvSpPr/>
            <p:nvPr/>
          </p:nvSpPr>
          <p:spPr>
            <a:xfrm>
              <a:off x="7164288" y="2709284"/>
              <a:ext cx="1584176" cy="2087504"/>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密钥编排算法</a:t>
              </a:r>
            </a:p>
          </p:txBody>
        </p:sp>
        <p:cxnSp>
          <p:nvCxnSpPr>
            <p:cNvPr id="14" name="直接箭头连接符 13"/>
            <p:cNvCxnSpPr>
              <a:stCxn id="4" idx="2"/>
              <a:endCxn id="5" idx="0"/>
            </p:cNvCxnSpPr>
            <p:nvPr/>
          </p:nvCxnSpPr>
          <p:spPr>
            <a:xfrm>
              <a:off x="5111844" y="1917145"/>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5111844" y="2493390"/>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7" idx="0"/>
            </p:cNvCxnSpPr>
            <p:nvPr/>
          </p:nvCxnSpPr>
          <p:spPr>
            <a:xfrm>
              <a:off x="5111844" y="3069637"/>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95936" y="3861776"/>
              <a:ext cx="2231815" cy="35876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a:t>
              </a:r>
              <a:endParaRPr lang="zh-CN" altLang="en-US">
                <a:solidFill>
                  <a:schemeClr val="tx1"/>
                </a:solidFill>
              </a:endParaRPr>
            </a:p>
          </p:txBody>
        </p:sp>
        <p:cxnSp>
          <p:nvCxnSpPr>
            <p:cNvPr id="21" name="直接箭头连接符 20"/>
            <p:cNvCxnSpPr>
              <a:stCxn id="7" idx="2"/>
              <a:endCxn id="19" idx="0"/>
            </p:cNvCxnSpPr>
            <p:nvPr/>
          </p:nvCxnSpPr>
          <p:spPr>
            <a:xfrm>
              <a:off x="5111844" y="3644296"/>
              <a:ext cx="0" cy="2174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a:endCxn id="8" idx="0"/>
            </p:cNvCxnSpPr>
            <p:nvPr/>
          </p:nvCxnSpPr>
          <p:spPr>
            <a:xfrm>
              <a:off x="5111844" y="4220541"/>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2"/>
              <a:endCxn id="9" idx="0"/>
            </p:cNvCxnSpPr>
            <p:nvPr/>
          </p:nvCxnSpPr>
          <p:spPr>
            <a:xfrm>
              <a:off x="5111844" y="4796788"/>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5111844" y="5373033"/>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a:endCxn id="12" idx="0"/>
            </p:cNvCxnSpPr>
            <p:nvPr/>
          </p:nvCxnSpPr>
          <p:spPr>
            <a:xfrm>
              <a:off x="7956376" y="1917145"/>
              <a:ext cx="0" cy="7921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6227751" y="2888667"/>
              <a:ext cx="9365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7" idx="3"/>
            </p:cNvCxnSpPr>
            <p:nvPr/>
          </p:nvCxnSpPr>
          <p:spPr>
            <a:xfrm flipH="1">
              <a:off x="6227751" y="3464913"/>
              <a:ext cx="9365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8" idx="3"/>
            </p:cNvCxnSpPr>
            <p:nvPr/>
          </p:nvCxnSpPr>
          <p:spPr>
            <a:xfrm flipH="1">
              <a:off x="6227751" y="4617405"/>
              <a:ext cx="9365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258" name="TextBox 42"/>
            <p:cNvSpPr txBox="1">
              <a:spLocks noChangeArrowheads="1"/>
            </p:cNvSpPr>
            <p:nvPr/>
          </p:nvSpPr>
          <p:spPr bwMode="auto">
            <a:xfrm>
              <a:off x="6228184" y="3140968"/>
              <a:ext cx="1008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2</a:t>
              </a:r>
              <a:r>
                <a:rPr lang="en-US" altLang="zh-CN" sz="1600"/>
                <a:t>(48</a:t>
              </a:r>
              <a:r>
                <a:rPr lang="zh-CN" altLang="en-US" sz="1600"/>
                <a:t>位</a:t>
              </a:r>
              <a:r>
                <a:rPr lang="en-US" altLang="zh-CN" sz="1600"/>
                <a:t>)</a:t>
              </a:r>
              <a:endParaRPr lang="zh-CN" altLang="en-US" sz="1600"/>
            </a:p>
          </p:txBody>
        </p:sp>
        <p:sp>
          <p:nvSpPr>
            <p:cNvPr id="95259" name="TextBox 46"/>
            <p:cNvSpPr txBox="1">
              <a:spLocks noChangeArrowheads="1"/>
            </p:cNvSpPr>
            <p:nvPr/>
          </p:nvSpPr>
          <p:spPr bwMode="auto">
            <a:xfrm>
              <a:off x="6228184" y="4293096"/>
              <a:ext cx="1008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16</a:t>
              </a:r>
              <a:r>
                <a:rPr lang="en-US" altLang="zh-CN" sz="1600"/>
                <a:t>(48</a:t>
              </a:r>
              <a:r>
                <a:rPr lang="zh-CN" altLang="en-US" sz="1600"/>
                <a:t>位</a:t>
              </a:r>
              <a:r>
                <a:rPr lang="en-US" altLang="zh-CN" sz="1600"/>
                <a:t>)</a:t>
              </a:r>
              <a:endParaRPr lang="zh-CN" altLang="en-US" sz="1600"/>
            </a:p>
          </p:txBody>
        </p:sp>
        <p:sp>
          <p:nvSpPr>
            <p:cNvPr id="95260" name="TextBox 47"/>
            <p:cNvSpPr txBox="1">
              <a:spLocks noChangeArrowheads="1"/>
            </p:cNvSpPr>
            <p:nvPr/>
          </p:nvSpPr>
          <p:spPr bwMode="auto">
            <a:xfrm>
              <a:off x="6228184" y="2564904"/>
              <a:ext cx="1008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1</a:t>
              </a:r>
              <a:r>
                <a:rPr lang="en-US" altLang="zh-CN" sz="1600"/>
                <a:t>(48</a:t>
              </a:r>
              <a:r>
                <a:rPr lang="zh-CN" altLang="en-US" sz="1600"/>
                <a:t>位</a:t>
              </a:r>
              <a:r>
                <a:rPr lang="en-US" altLang="zh-CN" sz="1600"/>
                <a:t>)</a:t>
              </a:r>
              <a:endParaRPr lang="zh-CN" altLang="en-US" sz="1600"/>
            </a:p>
          </p:txBody>
        </p:sp>
      </p:grpSp>
      <p:sp>
        <p:nvSpPr>
          <p:cNvPr id="50" name="矩形 49"/>
          <p:cNvSpPr/>
          <p:nvPr/>
        </p:nvSpPr>
        <p:spPr>
          <a:xfrm>
            <a:off x="5724525" y="2781300"/>
            <a:ext cx="1584325" cy="2087563"/>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3120683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r>
              <a:rPr lang="en-US" altLang="zh-CN" smtClean="0"/>
              <a:t>DES</a:t>
            </a:r>
            <a:r>
              <a:rPr lang="zh-CN" altLang="en-US" smtClean="0"/>
              <a:t>密钥编排算法</a:t>
            </a:r>
          </a:p>
        </p:txBody>
      </p:sp>
      <p:sp>
        <p:nvSpPr>
          <p:cNvPr id="3" name="内容占位符 2"/>
          <p:cNvSpPr>
            <a:spLocks noGrp="1"/>
          </p:cNvSpPr>
          <p:nvPr>
            <p:ph idx="1"/>
          </p:nvPr>
        </p:nvSpPr>
        <p:spPr/>
        <p:txBody>
          <a:bodyPr rtlCol="0">
            <a:normAutofit fontScale="92500" lnSpcReduction="10000"/>
          </a:bodyPr>
          <a:lstStyle/>
          <a:p>
            <a:pPr fontAlgn="auto">
              <a:spcAft>
                <a:spcPts val="0"/>
              </a:spcAft>
              <a:buFont typeface="Wingdings 2"/>
              <a:buChar char=""/>
              <a:defRPr/>
            </a:pPr>
            <a:r>
              <a:rPr lang="zh-CN" altLang="en-US" smtClean="0"/>
              <a:t>首先对密钥进行一次置换</a:t>
            </a:r>
            <a:r>
              <a:rPr lang="en-US" altLang="zh-CN" smtClean="0"/>
              <a:t>π</a:t>
            </a:r>
            <a:r>
              <a:rPr lang="en-US" altLang="zh-CN" baseline="-25000" smtClean="0"/>
              <a:t>kp</a:t>
            </a:r>
            <a:r>
              <a:rPr lang="zh-CN" altLang="en-US" smtClean="0"/>
              <a:t>，忽略</a:t>
            </a:r>
            <a:r>
              <a:rPr lang="en-US" altLang="zh-CN" smtClean="0"/>
              <a:t>8</a:t>
            </a:r>
            <a:r>
              <a:rPr lang="zh-CN" altLang="en-US" smtClean="0"/>
              <a:t>个校验位</a:t>
            </a:r>
            <a:endParaRPr lang="en-US" altLang="zh-CN" smtClean="0"/>
          </a:p>
          <a:p>
            <a:pPr fontAlgn="auto">
              <a:spcAft>
                <a:spcPts val="0"/>
              </a:spcAft>
              <a:buFont typeface="Wingdings 2"/>
              <a:buChar char=""/>
              <a:defRPr/>
            </a:pPr>
            <a:r>
              <a:rPr lang="zh-CN" altLang="en-US" smtClean="0"/>
              <a:t>将置换后的密钥分成左右两部分</a:t>
            </a:r>
            <a:r>
              <a:rPr lang="en-US" altLang="zh-CN" smtClean="0"/>
              <a:t>(</a:t>
            </a:r>
            <a:r>
              <a:rPr lang="zh-CN" altLang="en-US" smtClean="0"/>
              <a:t>各</a:t>
            </a:r>
            <a:r>
              <a:rPr lang="en-US" altLang="zh-CN" smtClean="0"/>
              <a:t>28</a:t>
            </a:r>
            <a:r>
              <a:rPr lang="zh-CN" altLang="en-US" smtClean="0"/>
              <a:t>位</a:t>
            </a:r>
            <a:r>
              <a:rPr lang="en-US" altLang="zh-CN" smtClean="0"/>
              <a:t>)</a:t>
            </a:r>
          </a:p>
          <a:p>
            <a:pPr fontAlgn="auto">
              <a:spcAft>
                <a:spcPts val="0"/>
              </a:spcAft>
              <a:buFont typeface="Wingdings 2"/>
              <a:buChar char=""/>
              <a:defRPr/>
            </a:pPr>
            <a:r>
              <a:rPr lang="zh-CN" altLang="en-US" smtClean="0"/>
              <a:t>每部分分别循环左移</a:t>
            </a:r>
            <a:r>
              <a:rPr lang="en-US" altLang="zh-CN" smtClean="0"/>
              <a:t>1</a:t>
            </a:r>
            <a:r>
              <a:rPr lang="zh-CN" altLang="en-US" smtClean="0"/>
              <a:t>位或</a:t>
            </a:r>
            <a:r>
              <a:rPr lang="en-US" altLang="zh-CN" smtClean="0"/>
              <a:t>2</a:t>
            </a:r>
            <a:r>
              <a:rPr lang="zh-CN" altLang="en-US" smtClean="0"/>
              <a:t>位</a:t>
            </a:r>
            <a:endParaRPr lang="en-US" altLang="zh-CN" smtClean="0"/>
          </a:p>
          <a:p>
            <a:pPr lvl="1" fontAlgn="auto">
              <a:spcAft>
                <a:spcPts val="0"/>
              </a:spcAft>
              <a:buFont typeface="Wingdings 2"/>
              <a:buChar char="³"/>
              <a:defRPr/>
            </a:pPr>
            <a:r>
              <a:rPr lang="zh-CN" altLang="en-US" smtClean="0"/>
              <a:t>根据迭代轮数不同移位次数不同</a:t>
            </a:r>
            <a:endParaRPr lang="en-US" altLang="zh-CN" smtClean="0"/>
          </a:p>
          <a:p>
            <a:pPr lvl="1" fontAlgn="auto">
              <a:spcAft>
                <a:spcPts val="0"/>
              </a:spcAft>
              <a:buFont typeface="Wingdings 2"/>
              <a:buChar char="³"/>
              <a:defRPr/>
            </a:pPr>
            <a:r>
              <a:rPr lang="zh-CN" altLang="en-US" smtClean="0"/>
              <a:t>第</a:t>
            </a:r>
            <a:r>
              <a:rPr lang="en-US" altLang="zh-CN" smtClean="0"/>
              <a:t>1</a:t>
            </a:r>
            <a:r>
              <a:rPr lang="zh-CN" altLang="en-US" smtClean="0"/>
              <a:t>、</a:t>
            </a:r>
            <a:r>
              <a:rPr lang="en-US" altLang="zh-CN" smtClean="0"/>
              <a:t>2</a:t>
            </a:r>
            <a:r>
              <a:rPr lang="zh-CN" altLang="en-US" smtClean="0"/>
              <a:t>、</a:t>
            </a:r>
            <a:r>
              <a:rPr lang="en-US" altLang="zh-CN" smtClean="0"/>
              <a:t>9</a:t>
            </a:r>
            <a:r>
              <a:rPr lang="zh-CN" altLang="en-US" smtClean="0"/>
              <a:t>、</a:t>
            </a:r>
            <a:r>
              <a:rPr lang="en-US" altLang="zh-CN" smtClean="0"/>
              <a:t>16</a:t>
            </a:r>
            <a:r>
              <a:rPr lang="zh-CN" altLang="en-US" smtClean="0"/>
              <a:t>轮左移</a:t>
            </a:r>
            <a:r>
              <a:rPr lang="en-US" altLang="zh-CN" smtClean="0"/>
              <a:t>1</a:t>
            </a:r>
            <a:r>
              <a:rPr lang="zh-CN" altLang="en-US" smtClean="0"/>
              <a:t>位，其他轮次左移</a:t>
            </a:r>
            <a:r>
              <a:rPr lang="en-US" altLang="zh-CN" smtClean="0"/>
              <a:t>2</a:t>
            </a:r>
            <a:r>
              <a:rPr lang="zh-CN" altLang="en-US" smtClean="0"/>
              <a:t>位</a:t>
            </a:r>
            <a:endParaRPr lang="en-US" altLang="zh-CN" smtClean="0"/>
          </a:p>
          <a:p>
            <a:pPr fontAlgn="auto">
              <a:spcAft>
                <a:spcPts val="0"/>
              </a:spcAft>
              <a:buFont typeface="Wingdings 2"/>
              <a:buChar char=""/>
              <a:defRPr/>
            </a:pPr>
            <a:r>
              <a:rPr lang="zh-CN" altLang="en-US" smtClean="0"/>
              <a:t>移位完毕后，从</a:t>
            </a:r>
            <a:r>
              <a:rPr lang="en-US" altLang="zh-CN" smtClean="0"/>
              <a:t>56</a:t>
            </a:r>
            <a:r>
              <a:rPr lang="zh-CN" altLang="en-US" smtClean="0"/>
              <a:t>位中选出</a:t>
            </a:r>
            <a:r>
              <a:rPr lang="en-US" altLang="zh-CN" smtClean="0"/>
              <a:t>48</a:t>
            </a:r>
            <a:r>
              <a:rPr lang="zh-CN" altLang="en-US" smtClean="0"/>
              <a:t>位并改变它们的顺序，得到一轮子密钥</a:t>
            </a:r>
            <a:endParaRPr lang="en-US" altLang="zh-CN" smtClean="0"/>
          </a:p>
          <a:p>
            <a:pPr lvl="1" fontAlgn="auto">
              <a:spcAft>
                <a:spcPts val="0"/>
              </a:spcAft>
              <a:buFont typeface="Wingdings 2"/>
              <a:buChar char="³"/>
              <a:defRPr/>
            </a:pPr>
            <a:r>
              <a:rPr lang="zh-CN" altLang="en-US" smtClean="0"/>
              <a:t>这个过程称为压缩置换</a:t>
            </a:r>
            <a:r>
              <a:rPr lang="en-US" altLang="zh-CN" smtClean="0"/>
              <a:t>π</a:t>
            </a:r>
            <a:r>
              <a:rPr lang="en-US" altLang="zh-CN" baseline="-25000" smtClean="0"/>
              <a:t>cp</a:t>
            </a:r>
          </a:p>
          <a:p>
            <a:pPr lvl="1" fontAlgn="auto">
              <a:spcAft>
                <a:spcPts val="0"/>
              </a:spcAft>
              <a:buFont typeface="Wingdings 2"/>
              <a:buChar char="³"/>
              <a:defRPr/>
            </a:pPr>
            <a:r>
              <a:rPr lang="en-US" altLang="zh-CN" smtClean="0"/>
              <a:t>56</a:t>
            </a:r>
            <a:r>
              <a:rPr lang="zh-CN" altLang="en-US" smtClean="0"/>
              <a:t>位中的第</a:t>
            </a:r>
            <a:r>
              <a:rPr lang="en-US" altLang="zh-CN" smtClean="0"/>
              <a:t>9</a:t>
            </a:r>
            <a:r>
              <a:rPr lang="zh-CN" altLang="en-US" smtClean="0"/>
              <a:t>、</a:t>
            </a:r>
            <a:r>
              <a:rPr lang="en-US" altLang="zh-CN" smtClean="0"/>
              <a:t>18</a:t>
            </a:r>
            <a:r>
              <a:rPr lang="zh-CN" altLang="en-US" smtClean="0"/>
              <a:t>、</a:t>
            </a:r>
            <a:r>
              <a:rPr lang="en-US" altLang="zh-CN" smtClean="0"/>
              <a:t>22</a:t>
            </a:r>
            <a:r>
              <a:rPr lang="zh-CN" altLang="en-US" smtClean="0"/>
              <a:t>、</a:t>
            </a:r>
            <a:r>
              <a:rPr lang="en-US" altLang="zh-CN" smtClean="0"/>
              <a:t>25</a:t>
            </a:r>
            <a:r>
              <a:rPr lang="zh-CN" altLang="en-US" smtClean="0"/>
              <a:t>、</a:t>
            </a:r>
            <a:r>
              <a:rPr lang="en-US" altLang="zh-CN" smtClean="0"/>
              <a:t>35</a:t>
            </a:r>
            <a:r>
              <a:rPr lang="zh-CN" altLang="en-US" smtClean="0"/>
              <a:t>、</a:t>
            </a:r>
            <a:r>
              <a:rPr lang="en-US" altLang="zh-CN" smtClean="0"/>
              <a:t>38</a:t>
            </a:r>
            <a:r>
              <a:rPr lang="zh-CN" altLang="en-US" smtClean="0"/>
              <a:t>、</a:t>
            </a:r>
            <a:r>
              <a:rPr lang="en-US" altLang="zh-CN" smtClean="0"/>
              <a:t>43</a:t>
            </a:r>
            <a:r>
              <a:rPr lang="zh-CN" altLang="en-US" smtClean="0"/>
              <a:t>、</a:t>
            </a:r>
            <a:r>
              <a:rPr lang="en-US" altLang="zh-CN" smtClean="0"/>
              <a:t>54</a:t>
            </a:r>
            <a:r>
              <a:rPr lang="zh-CN" altLang="en-US" smtClean="0"/>
              <a:t>被丢弃了</a:t>
            </a:r>
            <a:endParaRPr lang="zh-CN" altLang="en-US"/>
          </a:p>
        </p:txBody>
      </p:sp>
    </p:spTree>
    <p:extLst>
      <p:ext uri="{BB962C8B-B14F-4D97-AF65-F5344CB8AC3E}">
        <p14:creationId xmlns:p14="http://schemas.microsoft.com/office/powerpoint/2010/main" val="10219557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r>
              <a:rPr lang="en-US" altLang="zh-CN" smtClean="0"/>
              <a:t>DES</a:t>
            </a:r>
            <a:r>
              <a:rPr lang="zh-CN" altLang="en-US" smtClean="0"/>
              <a:t>密钥编排过程</a:t>
            </a:r>
          </a:p>
        </p:txBody>
      </p:sp>
      <p:sp>
        <p:nvSpPr>
          <p:cNvPr id="4" name="矩形 3"/>
          <p:cNvSpPr/>
          <p:nvPr/>
        </p:nvSpPr>
        <p:spPr>
          <a:xfrm>
            <a:off x="2774950" y="2781300"/>
            <a:ext cx="3168650"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密钥置换</a:t>
            </a:r>
            <a:r>
              <a:rPr lang="en-US" altLang="zh-CN">
                <a:solidFill>
                  <a:schemeClr val="tx1"/>
                </a:solidFill>
              </a:rPr>
              <a:t>π</a:t>
            </a:r>
            <a:r>
              <a:rPr lang="en-US" altLang="zh-CN" baseline="-25000">
                <a:solidFill>
                  <a:schemeClr val="tx1"/>
                </a:solidFill>
              </a:rPr>
              <a:t>kp</a:t>
            </a:r>
            <a:endParaRPr lang="zh-CN" altLang="en-US" baseline="-25000">
              <a:solidFill>
                <a:schemeClr val="tx1"/>
              </a:solidFill>
            </a:endParaRPr>
          </a:p>
        </p:txBody>
      </p:sp>
      <p:sp>
        <p:nvSpPr>
          <p:cNvPr id="5" name="矩形 4"/>
          <p:cNvSpPr/>
          <p:nvPr/>
        </p:nvSpPr>
        <p:spPr>
          <a:xfrm>
            <a:off x="2555875" y="2133600"/>
            <a:ext cx="3600450" cy="35877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a:t>
            </a:r>
            <a:r>
              <a:rPr lang="en-US" altLang="zh-CN">
                <a:solidFill>
                  <a:schemeClr val="tx1"/>
                </a:solidFill>
              </a:rPr>
              <a:t>k(64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6" name="矩形 5"/>
          <p:cNvSpPr/>
          <p:nvPr/>
        </p:nvSpPr>
        <p:spPr>
          <a:xfrm>
            <a:off x="2774950" y="3500438"/>
            <a:ext cx="15843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循环左移</a:t>
            </a:r>
            <a:r>
              <a:rPr lang="en-US" altLang="zh-CN">
                <a:solidFill>
                  <a:schemeClr val="tx1"/>
                </a:solidFill>
              </a:rPr>
              <a:t>a</a:t>
            </a:r>
            <a:r>
              <a:rPr lang="en-US" altLang="zh-CN" baseline="-25000">
                <a:solidFill>
                  <a:schemeClr val="tx1"/>
                </a:solidFill>
              </a:rPr>
              <a:t>i</a:t>
            </a:r>
            <a:r>
              <a:rPr lang="zh-CN" altLang="en-US">
                <a:solidFill>
                  <a:schemeClr val="tx1"/>
                </a:solidFill>
              </a:rPr>
              <a:t>位</a:t>
            </a:r>
          </a:p>
        </p:txBody>
      </p:sp>
      <p:sp>
        <p:nvSpPr>
          <p:cNvPr id="8" name="矩形 7"/>
          <p:cNvSpPr/>
          <p:nvPr/>
        </p:nvSpPr>
        <p:spPr>
          <a:xfrm>
            <a:off x="4359275" y="3500438"/>
            <a:ext cx="15843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循环左移</a:t>
            </a:r>
            <a:r>
              <a:rPr lang="en-US" altLang="zh-CN">
                <a:solidFill>
                  <a:schemeClr val="tx1"/>
                </a:solidFill>
              </a:rPr>
              <a:t>a</a:t>
            </a:r>
            <a:r>
              <a:rPr lang="en-US" altLang="zh-CN" baseline="-25000">
                <a:solidFill>
                  <a:schemeClr val="tx1"/>
                </a:solidFill>
              </a:rPr>
              <a:t>i</a:t>
            </a:r>
            <a:r>
              <a:rPr lang="zh-CN" altLang="en-US">
                <a:solidFill>
                  <a:schemeClr val="tx1"/>
                </a:solidFill>
              </a:rPr>
              <a:t>位</a:t>
            </a:r>
          </a:p>
        </p:txBody>
      </p:sp>
      <p:sp>
        <p:nvSpPr>
          <p:cNvPr id="10" name="梯形 9"/>
          <p:cNvSpPr/>
          <p:nvPr/>
        </p:nvSpPr>
        <p:spPr>
          <a:xfrm rot="10800000">
            <a:off x="2774950" y="4149725"/>
            <a:ext cx="3168650" cy="358775"/>
          </a:xfrm>
          <a:prstGeom prst="trapezoid">
            <a:avLst>
              <a:gd name="adj" fmla="val 5287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97288" name="TextBox 10"/>
          <p:cNvSpPr txBox="1">
            <a:spLocks noChangeArrowheads="1"/>
          </p:cNvSpPr>
          <p:nvPr/>
        </p:nvSpPr>
        <p:spPr bwMode="auto">
          <a:xfrm>
            <a:off x="3351213" y="4149725"/>
            <a:ext cx="2087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algn="ctr"/>
            <a:r>
              <a:rPr lang="zh-CN" altLang="en-US"/>
              <a:t>压缩置换</a:t>
            </a:r>
            <a:r>
              <a:rPr lang="en-US" altLang="zh-CN"/>
              <a:t>π</a:t>
            </a:r>
            <a:r>
              <a:rPr lang="en-US" altLang="zh-CN" baseline="-25000"/>
              <a:t>cp</a:t>
            </a:r>
            <a:endParaRPr lang="zh-CN" altLang="en-US" baseline="-25000"/>
          </a:p>
        </p:txBody>
      </p:sp>
      <p:graphicFrame>
        <p:nvGraphicFramePr>
          <p:cNvPr id="97289" name="对象 12"/>
          <p:cNvGraphicFramePr>
            <a:graphicFrameLocks noChangeAspect="1"/>
          </p:cNvGraphicFramePr>
          <p:nvPr/>
        </p:nvGraphicFramePr>
        <p:xfrm>
          <a:off x="6243638" y="3284538"/>
          <a:ext cx="2289175" cy="792162"/>
        </p:xfrm>
        <a:graphic>
          <a:graphicData uri="http://schemas.openxmlformats.org/presentationml/2006/ole">
            <mc:AlternateContent xmlns:mc="http://schemas.openxmlformats.org/markup-compatibility/2006">
              <mc:Choice xmlns:v="urn:schemas-microsoft-com:vml" Requires="v">
                <p:oleObj spid="_x0000_s10261" name="Equation" r:id="rId3" imgW="1574800" imgH="457200" progId="Equation.DSMT4">
                  <p:embed/>
                </p:oleObj>
              </mc:Choice>
              <mc:Fallback>
                <p:oleObj name="Equation" r:id="rId3" imgW="15748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3284538"/>
                        <a:ext cx="2289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p:cNvSpPr/>
          <p:nvPr/>
        </p:nvSpPr>
        <p:spPr>
          <a:xfrm>
            <a:off x="2990850" y="4797425"/>
            <a:ext cx="2735263"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轮密钥</a:t>
            </a:r>
            <a:r>
              <a:rPr lang="en-US" altLang="zh-CN">
                <a:solidFill>
                  <a:schemeClr val="tx1"/>
                </a:solidFill>
              </a:rPr>
              <a:t>k</a:t>
            </a:r>
            <a:r>
              <a:rPr lang="en-US" altLang="zh-CN" baseline="30000">
                <a:solidFill>
                  <a:schemeClr val="tx1"/>
                </a:solidFill>
              </a:rPr>
              <a:t>i</a:t>
            </a:r>
            <a:r>
              <a:rPr lang="en-US" altLang="zh-CN">
                <a:solidFill>
                  <a:schemeClr val="tx1"/>
                </a:solidFill>
              </a:rPr>
              <a:t>(48</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7" name="下箭头 16"/>
          <p:cNvSpPr/>
          <p:nvPr/>
        </p:nvSpPr>
        <p:spPr>
          <a:xfrm>
            <a:off x="3351213" y="3141663"/>
            <a:ext cx="503237" cy="358775"/>
          </a:xfrm>
          <a:prstGeom prst="downArrow">
            <a:avLst>
              <a:gd name="adj1" fmla="val 67917"/>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8" name="下箭头 17"/>
          <p:cNvSpPr/>
          <p:nvPr/>
        </p:nvSpPr>
        <p:spPr>
          <a:xfrm>
            <a:off x="4862513" y="3141663"/>
            <a:ext cx="504825" cy="358775"/>
          </a:xfrm>
          <a:prstGeom prst="downArrow">
            <a:avLst>
              <a:gd name="adj1" fmla="val 67916"/>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97293" name="TextBox 18"/>
          <p:cNvSpPr txBox="1">
            <a:spLocks noChangeArrowheads="1"/>
          </p:cNvSpPr>
          <p:nvPr/>
        </p:nvSpPr>
        <p:spPr bwMode="auto">
          <a:xfrm>
            <a:off x="2701925" y="3192463"/>
            <a:ext cx="792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zh-CN" altLang="en-US" sz="1400"/>
              <a:t>左</a:t>
            </a:r>
            <a:r>
              <a:rPr lang="en-US" altLang="zh-CN" sz="1400"/>
              <a:t>28</a:t>
            </a:r>
            <a:r>
              <a:rPr lang="zh-CN" altLang="en-US" sz="1400"/>
              <a:t>位</a:t>
            </a:r>
          </a:p>
        </p:txBody>
      </p:sp>
      <p:sp>
        <p:nvSpPr>
          <p:cNvPr id="97294" name="TextBox 19"/>
          <p:cNvSpPr txBox="1">
            <a:spLocks noChangeArrowheads="1"/>
          </p:cNvSpPr>
          <p:nvPr/>
        </p:nvSpPr>
        <p:spPr bwMode="auto">
          <a:xfrm>
            <a:off x="5294313" y="3192463"/>
            <a:ext cx="792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zh-CN" altLang="en-US" sz="1400"/>
              <a:t>右</a:t>
            </a:r>
            <a:r>
              <a:rPr lang="en-US" altLang="zh-CN" sz="1400"/>
              <a:t>28</a:t>
            </a:r>
            <a:r>
              <a:rPr lang="zh-CN" altLang="en-US" sz="1400"/>
              <a:t>位</a:t>
            </a:r>
          </a:p>
        </p:txBody>
      </p:sp>
      <p:sp>
        <p:nvSpPr>
          <p:cNvPr id="21" name="下箭头 20"/>
          <p:cNvSpPr/>
          <p:nvPr/>
        </p:nvSpPr>
        <p:spPr>
          <a:xfrm>
            <a:off x="4070350" y="3860800"/>
            <a:ext cx="576263" cy="288925"/>
          </a:xfrm>
          <a:prstGeom prst="downArrow">
            <a:avLst>
              <a:gd name="adj1" fmla="val 67917"/>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cxnSp>
        <p:nvCxnSpPr>
          <p:cNvPr id="29" name="直接箭头连接符 28"/>
          <p:cNvCxnSpPr/>
          <p:nvPr/>
        </p:nvCxnSpPr>
        <p:spPr>
          <a:xfrm>
            <a:off x="4359275" y="2492375"/>
            <a:ext cx="0" cy="288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59275" y="4508500"/>
            <a:ext cx="0" cy="288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555875" y="2708275"/>
            <a:ext cx="3600450" cy="504825"/>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1803787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en-US" altLang="zh-CN" smtClean="0"/>
              <a:t>DES</a:t>
            </a:r>
            <a:r>
              <a:rPr lang="zh-CN" altLang="en-US" smtClean="0"/>
              <a:t>密钥置换</a:t>
            </a:r>
          </a:p>
        </p:txBody>
      </p:sp>
      <p:sp>
        <p:nvSpPr>
          <p:cNvPr id="98307" name="内容占位符 2"/>
          <p:cNvSpPr>
            <a:spLocks noGrp="1"/>
          </p:cNvSpPr>
          <p:nvPr>
            <p:ph idx="1"/>
          </p:nvPr>
        </p:nvSpPr>
        <p:spPr/>
        <p:txBody>
          <a:bodyPr/>
          <a:lstStyle/>
          <a:p>
            <a:r>
              <a:rPr lang="zh-CN" altLang="en-US" smtClean="0"/>
              <a:t>密钥置换</a:t>
            </a:r>
            <a:r>
              <a:rPr lang="en-US" altLang="zh-CN" smtClean="0"/>
              <a:t>π</a:t>
            </a:r>
            <a:r>
              <a:rPr lang="en-US" altLang="zh-CN" baseline="-25000" smtClean="0"/>
              <a:t>kp</a:t>
            </a:r>
            <a:r>
              <a:rPr lang="zh-CN" altLang="en-US" smtClean="0"/>
              <a:t>置换规则</a:t>
            </a:r>
          </a:p>
        </p:txBody>
      </p:sp>
      <p:graphicFrame>
        <p:nvGraphicFramePr>
          <p:cNvPr id="4" name="表格 3"/>
          <p:cNvGraphicFramePr>
            <a:graphicFrameLocks noGrp="1"/>
          </p:cNvGraphicFramePr>
          <p:nvPr/>
        </p:nvGraphicFramePr>
        <p:xfrm>
          <a:off x="971550" y="3429000"/>
          <a:ext cx="7088189" cy="827088"/>
        </p:xfrm>
        <a:graphic>
          <a:graphicData uri="http://schemas.openxmlformats.org/drawingml/2006/table">
            <a:tbl>
              <a:tblPr firstRow="1" bandRow="1">
                <a:tableStyleId>{5C22544A-7EE6-4342-B048-85BDC9FD1C3A}</a:tableStyleId>
              </a:tblPr>
              <a:tblGrid>
                <a:gridCol w="754057"/>
                <a:gridCol w="452438"/>
                <a:gridCol w="452438"/>
                <a:gridCol w="452438"/>
                <a:gridCol w="452438"/>
                <a:gridCol w="452438"/>
                <a:gridCol w="452438"/>
                <a:gridCol w="452438"/>
                <a:gridCol w="452438"/>
                <a:gridCol w="452438"/>
                <a:gridCol w="452438"/>
                <a:gridCol w="452438"/>
                <a:gridCol w="452438"/>
                <a:gridCol w="452438"/>
                <a:gridCol w="452438"/>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15</a:t>
                      </a:r>
                      <a:endParaRPr lang="zh-CN" altLang="en-US" sz="1600"/>
                    </a:p>
                  </a:txBody>
                  <a:tcPr marL="91442" marR="91442" marT="45703" marB="45703" anchor="ctr" anchorCtr="1"/>
                </a:tc>
                <a:tc>
                  <a:txBody>
                    <a:bodyPr/>
                    <a:lstStyle/>
                    <a:p>
                      <a:r>
                        <a:rPr lang="en-US" altLang="zh-CN" sz="1600" smtClean="0"/>
                        <a:t>16</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c>
                  <a:txBody>
                    <a:bodyPr/>
                    <a:lstStyle/>
                    <a:p>
                      <a:r>
                        <a:rPr lang="en-US" altLang="zh-CN" sz="1600" smtClean="0"/>
                        <a:t>18</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22</a:t>
                      </a:r>
                      <a:endParaRPr lang="zh-CN" altLang="en-US" sz="1600"/>
                    </a:p>
                  </a:txBody>
                  <a:tcPr marL="91442" marR="91442" marT="45703" marB="45703" anchor="ctr" anchorCtr="1"/>
                </a:tc>
                <a:tc>
                  <a:txBody>
                    <a:bodyPr/>
                    <a:lstStyle/>
                    <a:p>
                      <a:r>
                        <a:rPr lang="en-US" altLang="zh-CN" sz="1600" smtClean="0"/>
                        <a:t>23</a:t>
                      </a:r>
                      <a:endParaRPr lang="zh-CN" altLang="en-US" sz="1600"/>
                    </a:p>
                  </a:txBody>
                  <a:tcPr marL="91442" marR="91442" marT="45703" marB="45703" anchor="ctr" anchorCtr="1"/>
                </a:tc>
                <a:tc>
                  <a:txBody>
                    <a:bodyPr/>
                    <a:lstStyle/>
                    <a:p>
                      <a:r>
                        <a:rPr lang="en-US" altLang="zh-CN" sz="1600" smtClean="0"/>
                        <a:t>24</a:t>
                      </a:r>
                      <a:endParaRPr lang="zh-CN" altLang="en-US" sz="1600"/>
                    </a:p>
                  </a:txBody>
                  <a:tcPr marL="91442" marR="91442" marT="45703" marB="45703" anchor="ctr" anchorCtr="1"/>
                </a:tc>
                <a:tc>
                  <a:txBody>
                    <a:bodyPr/>
                    <a:lstStyle/>
                    <a:p>
                      <a:r>
                        <a:rPr lang="en-US" altLang="zh-CN" sz="1600" smtClean="0"/>
                        <a:t>25</a:t>
                      </a:r>
                      <a:endParaRPr lang="zh-CN" altLang="en-US" sz="1600"/>
                    </a:p>
                  </a:txBody>
                  <a:tcPr marL="91442" marR="91442" marT="45703" marB="45703" anchor="ctr" anchorCtr="1"/>
                </a:tc>
                <a:tc>
                  <a:txBody>
                    <a:bodyPr/>
                    <a:lstStyle/>
                    <a:p>
                      <a:r>
                        <a:rPr lang="en-US" altLang="zh-CN" sz="1600" smtClean="0"/>
                        <a:t>26</a:t>
                      </a:r>
                      <a:endParaRPr lang="zh-CN" altLang="en-US" sz="1600"/>
                    </a:p>
                  </a:txBody>
                  <a:tcPr marL="91442" marR="91442" marT="45703" marB="45703" anchor="ctr" anchorCtr="1"/>
                </a:tc>
                <a:tc>
                  <a:txBody>
                    <a:bodyPr/>
                    <a:lstStyle/>
                    <a:p>
                      <a:r>
                        <a:rPr lang="en-US" altLang="zh-CN" sz="1600" smtClean="0"/>
                        <a:t>27</a:t>
                      </a:r>
                      <a:endParaRPr lang="zh-CN" altLang="en-US" sz="1600"/>
                    </a:p>
                  </a:txBody>
                  <a:tcPr marL="91442" marR="91442" marT="45703" marB="45703" anchor="ctr" anchorCtr="1"/>
                </a:tc>
                <a:tc>
                  <a:txBody>
                    <a:bodyPr/>
                    <a:lstStyle/>
                    <a:p>
                      <a:r>
                        <a:rPr lang="en-US" altLang="zh-CN" sz="1600" smtClean="0"/>
                        <a:t>28</a:t>
                      </a:r>
                      <a:endParaRPr lang="zh-CN" altLang="en-US" sz="1600"/>
                    </a:p>
                  </a:txBody>
                  <a:tcPr marL="91442" marR="91442" marT="45703" marB="45703" anchor="ctr" anchorCtr="1"/>
                </a:tc>
              </a:tr>
              <a:tr h="395200">
                <a:tc>
                  <a:txBody>
                    <a:bodyPr/>
                    <a:lstStyle/>
                    <a:p>
                      <a:r>
                        <a:rPr lang="en-US" altLang="zh-CN" sz="1600" smtClean="0"/>
                        <a:t>π</a:t>
                      </a:r>
                      <a:r>
                        <a:rPr lang="en-US" altLang="zh-CN" sz="1600" baseline="-25000" smtClean="0"/>
                        <a:t>kp</a:t>
                      </a:r>
                      <a:r>
                        <a:rPr lang="en-US" altLang="zh-CN" sz="1600" smtClean="0"/>
                        <a:t>(z)</a:t>
                      </a:r>
                      <a:endParaRPr lang="zh-CN" altLang="en-US" sz="1600"/>
                    </a:p>
                  </a:txBody>
                  <a:tcPr marL="91442" marR="91442" marT="45703" marB="45703" anchor="ctr" anchorCtr="1"/>
                </a:tc>
                <a:tc>
                  <a:txBody>
                    <a:bodyPr/>
                    <a:lstStyle/>
                    <a:p>
                      <a:r>
                        <a:rPr lang="en-US" altLang="zh-CN" sz="1600" smtClean="0"/>
                        <a:t>10</a:t>
                      </a:r>
                      <a:endParaRPr lang="zh-CN" altLang="en-US" sz="1600"/>
                    </a:p>
                  </a:txBody>
                  <a:tcPr marL="91442" marR="91442" marT="45703" marB="45703" anchor="ctr" anchorCtr="1"/>
                </a:tc>
                <a:tc>
                  <a:txBody>
                    <a:bodyPr/>
                    <a:lstStyle/>
                    <a:p>
                      <a:r>
                        <a:rPr lang="en-US" altLang="zh-CN" sz="1600" smtClean="0"/>
                        <a:t>2</a:t>
                      </a:r>
                      <a:endParaRPr lang="zh-CN" altLang="en-US" sz="1600"/>
                    </a:p>
                  </a:txBody>
                  <a:tcPr marL="91442" marR="91442" marT="45703" marB="45703" anchor="ctr" anchorCtr="1"/>
                </a:tc>
                <a:tc>
                  <a:txBody>
                    <a:bodyPr/>
                    <a:lstStyle/>
                    <a:p>
                      <a:r>
                        <a:rPr lang="en-US" altLang="zh-CN" sz="1600" smtClean="0"/>
                        <a:t>59</a:t>
                      </a:r>
                      <a:endParaRPr lang="zh-CN" altLang="en-US" sz="1600"/>
                    </a:p>
                  </a:txBody>
                  <a:tcPr marL="91442" marR="91442" marT="45703" marB="45703" anchor="ctr" anchorCtr="1"/>
                </a:tc>
                <a:tc>
                  <a:txBody>
                    <a:bodyPr/>
                    <a:lstStyle/>
                    <a:p>
                      <a:r>
                        <a:rPr lang="en-US" altLang="zh-CN" sz="1600" smtClean="0"/>
                        <a:t>51</a:t>
                      </a:r>
                      <a:endParaRPr lang="zh-CN" altLang="en-US" sz="1600"/>
                    </a:p>
                  </a:txBody>
                  <a:tcPr marL="91442" marR="91442" marT="45703" marB="45703" anchor="ctr" anchorCtr="1"/>
                </a:tc>
                <a:tc>
                  <a:txBody>
                    <a:bodyPr/>
                    <a:lstStyle/>
                    <a:p>
                      <a:r>
                        <a:rPr lang="en-US" altLang="zh-CN" sz="1600" smtClean="0"/>
                        <a:t>43</a:t>
                      </a:r>
                      <a:endParaRPr lang="zh-CN" altLang="en-US" sz="1600"/>
                    </a:p>
                  </a:txBody>
                  <a:tcPr marL="91442" marR="91442" marT="45703" marB="45703" anchor="ctr" anchorCtr="1"/>
                </a:tc>
                <a:tc>
                  <a:txBody>
                    <a:bodyPr/>
                    <a:lstStyle/>
                    <a:p>
                      <a:r>
                        <a:rPr lang="en-US" altLang="zh-CN" sz="1600" smtClean="0"/>
                        <a:t>35</a:t>
                      </a:r>
                      <a:endParaRPr lang="zh-CN" altLang="en-US" sz="1600"/>
                    </a:p>
                  </a:txBody>
                  <a:tcPr marL="91442" marR="91442" marT="45703" marB="45703" anchor="ctr" anchorCtr="1"/>
                </a:tc>
                <a:tc>
                  <a:txBody>
                    <a:bodyPr/>
                    <a:lstStyle/>
                    <a:p>
                      <a:r>
                        <a:rPr lang="en-US" altLang="zh-CN" sz="1600" smtClean="0"/>
                        <a:t>27</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11</a:t>
                      </a:r>
                      <a:endParaRPr lang="zh-CN" altLang="en-US" sz="1600"/>
                    </a:p>
                  </a:txBody>
                  <a:tcPr marL="91442" marR="91442" marT="45703" marB="45703" anchor="ctr" anchorCtr="1"/>
                </a:tc>
                <a:tc>
                  <a:txBody>
                    <a:bodyPr/>
                    <a:lstStyle/>
                    <a:p>
                      <a:r>
                        <a:rPr lang="en-US" altLang="zh-CN" sz="1600" smtClean="0"/>
                        <a:t>3</a:t>
                      </a:r>
                      <a:endParaRPr lang="zh-CN" altLang="en-US" sz="1600"/>
                    </a:p>
                  </a:txBody>
                  <a:tcPr marL="91442" marR="91442" marT="45703" marB="45703" anchor="ctr" anchorCtr="1"/>
                </a:tc>
                <a:tc>
                  <a:txBody>
                    <a:bodyPr/>
                    <a:lstStyle/>
                    <a:p>
                      <a:r>
                        <a:rPr lang="en-US" altLang="zh-CN" sz="1600" smtClean="0"/>
                        <a:t>60</a:t>
                      </a:r>
                      <a:endParaRPr lang="zh-CN" altLang="en-US" sz="1600"/>
                    </a:p>
                  </a:txBody>
                  <a:tcPr marL="91442" marR="91442" marT="45703" marB="45703" anchor="ctr" anchorCtr="1"/>
                </a:tc>
                <a:tc>
                  <a:txBody>
                    <a:bodyPr/>
                    <a:lstStyle/>
                    <a:p>
                      <a:r>
                        <a:rPr lang="en-US" altLang="zh-CN" sz="1600" smtClean="0"/>
                        <a:t>52</a:t>
                      </a:r>
                      <a:endParaRPr lang="zh-CN" altLang="en-US" sz="1600"/>
                    </a:p>
                  </a:txBody>
                  <a:tcPr marL="91442" marR="91442" marT="45703" marB="45703" anchor="ctr" anchorCtr="1"/>
                </a:tc>
                <a:tc>
                  <a:txBody>
                    <a:bodyPr/>
                    <a:lstStyle/>
                    <a:p>
                      <a:r>
                        <a:rPr lang="en-US" altLang="zh-CN" sz="1600" smtClean="0"/>
                        <a:t>44</a:t>
                      </a:r>
                      <a:endParaRPr lang="zh-CN" altLang="en-US" sz="1600"/>
                    </a:p>
                  </a:txBody>
                  <a:tcPr marL="91442" marR="91442" marT="45703" marB="45703" anchor="ctr" anchorCtr="1"/>
                </a:tc>
                <a:tc>
                  <a:txBody>
                    <a:bodyPr/>
                    <a:lstStyle/>
                    <a:p>
                      <a:r>
                        <a:rPr lang="en-US" altLang="zh-CN" sz="1600" smtClean="0"/>
                        <a:t>36</a:t>
                      </a:r>
                      <a:endParaRPr lang="zh-CN" altLang="en-US" sz="1600"/>
                    </a:p>
                  </a:txBody>
                  <a:tcPr marL="91442" marR="91442" marT="45703" marB="45703" anchor="ctr" anchorCtr="1"/>
                </a:tc>
              </a:tr>
            </a:tbl>
          </a:graphicData>
        </a:graphic>
      </p:graphicFrame>
      <p:graphicFrame>
        <p:nvGraphicFramePr>
          <p:cNvPr id="5" name="表格 4"/>
          <p:cNvGraphicFramePr>
            <a:graphicFrameLocks noGrp="1"/>
          </p:cNvGraphicFramePr>
          <p:nvPr/>
        </p:nvGraphicFramePr>
        <p:xfrm>
          <a:off x="971550" y="4508500"/>
          <a:ext cx="7088189" cy="828675"/>
        </p:xfrm>
        <a:graphic>
          <a:graphicData uri="http://schemas.openxmlformats.org/drawingml/2006/table">
            <a:tbl>
              <a:tblPr firstRow="1" bandRow="1">
                <a:tableStyleId>{5C22544A-7EE6-4342-B048-85BDC9FD1C3A}</a:tableStyleId>
              </a:tblPr>
              <a:tblGrid>
                <a:gridCol w="754057"/>
                <a:gridCol w="452438"/>
                <a:gridCol w="452438"/>
                <a:gridCol w="452438"/>
                <a:gridCol w="452438"/>
                <a:gridCol w="452438"/>
                <a:gridCol w="452438"/>
                <a:gridCol w="452438"/>
                <a:gridCol w="452438"/>
                <a:gridCol w="452438"/>
                <a:gridCol w="452438"/>
                <a:gridCol w="452438"/>
                <a:gridCol w="452438"/>
                <a:gridCol w="452438"/>
                <a:gridCol w="452438"/>
              </a:tblGrid>
              <a:tr h="432717">
                <a:tc>
                  <a:txBody>
                    <a:bodyPr/>
                    <a:lstStyle/>
                    <a:p>
                      <a:r>
                        <a:rPr lang="en-US" altLang="zh-CN" sz="1600" smtClean="0"/>
                        <a:t>z</a:t>
                      </a:r>
                      <a:endParaRPr lang="zh-CN" altLang="en-US" sz="1600"/>
                    </a:p>
                  </a:txBody>
                  <a:tcPr marL="91442" marR="91442" marT="45791" marB="45791" anchor="ctr" anchorCtr="1"/>
                </a:tc>
                <a:tc>
                  <a:txBody>
                    <a:bodyPr/>
                    <a:lstStyle/>
                    <a:p>
                      <a:r>
                        <a:rPr lang="en-US" altLang="zh-CN" sz="1600" smtClean="0"/>
                        <a:t>29</a:t>
                      </a:r>
                      <a:endParaRPr lang="zh-CN" altLang="en-US" sz="1600"/>
                    </a:p>
                  </a:txBody>
                  <a:tcPr marL="91442" marR="91442" marT="45791" marB="45791" anchor="ctr" anchorCtr="1"/>
                </a:tc>
                <a:tc>
                  <a:txBody>
                    <a:bodyPr/>
                    <a:lstStyle/>
                    <a:p>
                      <a:r>
                        <a:rPr lang="en-US" altLang="zh-CN" sz="1600" smtClean="0"/>
                        <a:t>30</a:t>
                      </a:r>
                      <a:endParaRPr lang="zh-CN" altLang="en-US" sz="1600"/>
                    </a:p>
                  </a:txBody>
                  <a:tcPr marL="91442" marR="91442" marT="45791" marB="45791" anchor="ctr" anchorCtr="1"/>
                </a:tc>
                <a:tc>
                  <a:txBody>
                    <a:bodyPr/>
                    <a:lstStyle/>
                    <a:p>
                      <a:r>
                        <a:rPr lang="en-US" altLang="zh-CN" sz="1600" smtClean="0"/>
                        <a:t>31</a:t>
                      </a:r>
                      <a:endParaRPr lang="zh-CN" altLang="en-US" sz="1600"/>
                    </a:p>
                  </a:txBody>
                  <a:tcPr marL="91442" marR="91442" marT="45791" marB="45791" anchor="ctr" anchorCtr="1"/>
                </a:tc>
                <a:tc>
                  <a:txBody>
                    <a:bodyPr/>
                    <a:lstStyle/>
                    <a:p>
                      <a:r>
                        <a:rPr lang="en-US" altLang="zh-CN" sz="1600" smtClean="0"/>
                        <a:t>32</a:t>
                      </a:r>
                      <a:endParaRPr lang="zh-CN" altLang="en-US" sz="1600"/>
                    </a:p>
                  </a:txBody>
                  <a:tcPr marL="91442" marR="91442" marT="45791" marB="45791" anchor="ctr" anchorCtr="1"/>
                </a:tc>
                <a:tc>
                  <a:txBody>
                    <a:bodyPr/>
                    <a:lstStyle/>
                    <a:p>
                      <a:r>
                        <a:rPr lang="en-US" altLang="zh-CN" sz="1600" smtClean="0"/>
                        <a:t>33</a:t>
                      </a:r>
                      <a:endParaRPr lang="zh-CN" altLang="en-US" sz="1600"/>
                    </a:p>
                  </a:txBody>
                  <a:tcPr marL="91442" marR="91442" marT="45791" marB="45791" anchor="ctr" anchorCtr="1"/>
                </a:tc>
                <a:tc>
                  <a:txBody>
                    <a:bodyPr/>
                    <a:lstStyle/>
                    <a:p>
                      <a:r>
                        <a:rPr lang="en-US" altLang="zh-CN" sz="1600" smtClean="0"/>
                        <a:t>34</a:t>
                      </a:r>
                      <a:endParaRPr lang="zh-CN" altLang="en-US" sz="1600"/>
                    </a:p>
                  </a:txBody>
                  <a:tcPr marL="91442" marR="91442" marT="45791" marB="45791" anchor="ctr" anchorCtr="1"/>
                </a:tc>
                <a:tc>
                  <a:txBody>
                    <a:bodyPr/>
                    <a:lstStyle/>
                    <a:p>
                      <a:r>
                        <a:rPr lang="en-US" altLang="zh-CN" sz="1600" smtClean="0"/>
                        <a:t>35</a:t>
                      </a:r>
                      <a:endParaRPr lang="zh-CN" altLang="en-US" sz="1600"/>
                    </a:p>
                  </a:txBody>
                  <a:tcPr marL="91442" marR="91442" marT="45791" marB="45791" anchor="ctr" anchorCtr="1"/>
                </a:tc>
                <a:tc>
                  <a:txBody>
                    <a:bodyPr/>
                    <a:lstStyle/>
                    <a:p>
                      <a:r>
                        <a:rPr lang="en-US" altLang="zh-CN" sz="1600" smtClean="0"/>
                        <a:t>36</a:t>
                      </a:r>
                      <a:endParaRPr lang="zh-CN" altLang="en-US" sz="1600"/>
                    </a:p>
                  </a:txBody>
                  <a:tcPr marL="91442" marR="91442" marT="45791" marB="45791" anchor="ctr" anchorCtr="1"/>
                </a:tc>
                <a:tc>
                  <a:txBody>
                    <a:bodyPr/>
                    <a:lstStyle/>
                    <a:p>
                      <a:r>
                        <a:rPr lang="en-US" altLang="zh-CN" sz="1600" smtClean="0"/>
                        <a:t>37</a:t>
                      </a:r>
                      <a:endParaRPr lang="zh-CN" altLang="en-US" sz="1600"/>
                    </a:p>
                  </a:txBody>
                  <a:tcPr marL="91442" marR="91442" marT="45791" marB="45791" anchor="ctr" anchorCtr="1"/>
                </a:tc>
                <a:tc>
                  <a:txBody>
                    <a:bodyPr/>
                    <a:lstStyle/>
                    <a:p>
                      <a:r>
                        <a:rPr lang="en-US" altLang="zh-CN" sz="1600" smtClean="0"/>
                        <a:t>38</a:t>
                      </a:r>
                      <a:endParaRPr lang="zh-CN" altLang="en-US" sz="1600"/>
                    </a:p>
                  </a:txBody>
                  <a:tcPr marL="91442" marR="91442" marT="45791" marB="45791" anchor="ctr" anchorCtr="1"/>
                </a:tc>
                <a:tc>
                  <a:txBody>
                    <a:bodyPr/>
                    <a:lstStyle/>
                    <a:p>
                      <a:r>
                        <a:rPr lang="en-US" altLang="zh-CN" sz="1600" smtClean="0"/>
                        <a:t>39</a:t>
                      </a:r>
                      <a:endParaRPr lang="zh-CN" altLang="en-US" sz="1600"/>
                    </a:p>
                  </a:txBody>
                  <a:tcPr marL="91442" marR="91442" marT="45791" marB="45791" anchor="ctr" anchorCtr="1"/>
                </a:tc>
                <a:tc>
                  <a:txBody>
                    <a:bodyPr/>
                    <a:lstStyle/>
                    <a:p>
                      <a:r>
                        <a:rPr lang="en-US" altLang="zh-CN" sz="1600" smtClean="0"/>
                        <a:t>40</a:t>
                      </a:r>
                      <a:endParaRPr lang="zh-CN" altLang="en-US" sz="1600"/>
                    </a:p>
                  </a:txBody>
                  <a:tcPr marL="91442" marR="91442" marT="45791" marB="45791" anchor="ctr" anchorCtr="1"/>
                </a:tc>
                <a:tc>
                  <a:txBody>
                    <a:bodyPr/>
                    <a:lstStyle/>
                    <a:p>
                      <a:r>
                        <a:rPr lang="en-US" altLang="zh-CN" sz="1600" smtClean="0"/>
                        <a:t>41</a:t>
                      </a:r>
                      <a:endParaRPr lang="zh-CN" altLang="en-US" sz="1600"/>
                    </a:p>
                  </a:txBody>
                  <a:tcPr marL="91442" marR="91442" marT="45791" marB="45791" anchor="ctr" anchorCtr="1"/>
                </a:tc>
                <a:tc>
                  <a:txBody>
                    <a:bodyPr/>
                    <a:lstStyle/>
                    <a:p>
                      <a:r>
                        <a:rPr lang="en-US" altLang="zh-CN" sz="1600" smtClean="0"/>
                        <a:t>42</a:t>
                      </a:r>
                      <a:endParaRPr lang="zh-CN" altLang="en-US" sz="1600"/>
                    </a:p>
                  </a:txBody>
                  <a:tcPr marL="91442" marR="91442" marT="45791" marB="45791" anchor="ctr" anchorCtr="1"/>
                </a:tc>
              </a:tr>
              <a:tr h="395958">
                <a:tc>
                  <a:txBody>
                    <a:bodyPr/>
                    <a:lstStyle/>
                    <a:p>
                      <a:r>
                        <a:rPr lang="en-US" altLang="zh-CN" sz="1600" smtClean="0"/>
                        <a:t>π</a:t>
                      </a:r>
                      <a:r>
                        <a:rPr lang="en-US" altLang="zh-CN" sz="1600" baseline="-25000" smtClean="0"/>
                        <a:t>kp</a:t>
                      </a:r>
                      <a:r>
                        <a:rPr lang="en-US" altLang="zh-CN" sz="1600" smtClean="0"/>
                        <a:t>(z)</a:t>
                      </a:r>
                      <a:endParaRPr lang="zh-CN" altLang="en-US" sz="1600"/>
                    </a:p>
                  </a:txBody>
                  <a:tcPr marL="91442" marR="91442" marT="45791" marB="45791" anchor="ctr" anchorCtr="1"/>
                </a:tc>
                <a:tc>
                  <a:txBody>
                    <a:bodyPr/>
                    <a:lstStyle/>
                    <a:p>
                      <a:r>
                        <a:rPr lang="en-US" altLang="zh-CN" sz="1600" smtClean="0"/>
                        <a:t>63</a:t>
                      </a:r>
                      <a:endParaRPr lang="zh-CN" altLang="en-US" sz="1600"/>
                    </a:p>
                  </a:txBody>
                  <a:tcPr marL="91442" marR="91442" marT="45791" marB="45791" anchor="ctr" anchorCtr="1"/>
                </a:tc>
                <a:tc>
                  <a:txBody>
                    <a:bodyPr/>
                    <a:lstStyle/>
                    <a:p>
                      <a:r>
                        <a:rPr lang="en-US" altLang="zh-CN" sz="1600" smtClean="0"/>
                        <a:t>55</a:t>
                      </a:r>
                      <a:endParaRPr lang="zh-CN" altLang="en-US" sz="1600"/>
                    </a:p>
                  </a:txBody>
                  <a:tcPr marL="91442" marR="91442" marT="45791" marB="45791" anchor="ctr" anchorCtr="1"/>
                </a:tc>
                <a:tc>
                  <a:txBody>
                    <a:bodyPr/>
                    <a:lstStyle/>
                    <a:p>
                      <a:r>
                        <a:rPr lang="en-US" altLang="zh-CN" sz="1600" smtClean="0"/>
                        <a:t>47</a:t>
                      </a:r>
                      <a:endParaRPr lang="zh-CN" altLang="en-US" sz="1600"/>
                    </a:p>
                  </a:txBody>
                  <a:tcPr marL="91442" marR="91442" marT="45791" marB="45791" anchor="ctr" anchorCtr="1"/>
                </a:tc>
                <a:tc>
                  <a:txBody>
                    <a:bodyPr/>
                    <a:lstStyle/>
                    <a:p>
                      <a:r>
                        <a:rPr lang="en-US" altLang="zh-CN" sz="1600" smtClean="0"/>
                        <a:t>39</a:t>
                      </a:r>
                      <a:endParaRPr lang="zh-CN" altLang="en-US" sz="1600"/>
                    </a:p>
                  </a:txBody>
                  <a:tcPr marL="91442" marR="91442" marT="45791" marB="45791" anchor="ctr" anchorCtr="1"/>
                </a:tc>
                <a:tc>
                  <a:txBody>
                    <a:bodyPr/>
                    <a:lstStyle/>
                    <a:p>
                      <a:r>
                        <a:rPr lang="en-US" altLang="zh-CN" sz="1600" smtClean="0"/>
                        <a:t>31</a:t>
                      </a:r>
                      <a:endParaRPr lang="zh-CN" altLang="en-US" sz="1600"/>
                    </a:p>
                  </a:txBody>
                  <a:tcPr marL="91442" marR="91442" marT="45791" marB="45791" anchor="ctr" anchorCtr="1"/>
                </a:tc>
                <a:tc>
                  <a:txBody>
                    <a:bodyPr/>
                    <a:lstStyle/>
                    <a:p>
                      <a:r>
                        <a:rPr lang="en-US" altLang="zh-CN" sz="1600" smtClean="0"/>
                        <a:t>23</a:t>
                      </a:r>
                      <a:endParaRPr lang="zh-CN" altLang="en-US" sz="1600"/>
                    </a:p>
                  </a:txBody>
                  <a:tcPr marL="91442" marR="91442" marT="45791" marB="45791" anchor="ctr" anchorCtr="1"/>
                </a:tc>
                <a:tc>
                  <a:txBody>
                    <a:bodyPr/>
                    <a:lstStyle/>
                    <a:p>
                      <a:r>
                        <a:rPr lang="en-US" altLang="zh-CN" sz="1600" smtClean="0"/>
                        <a:t>15</a:t>
                      </a:r>
                      <a:endParaRPr lang="zh-CN" altLang="en-US" sz="1600"/>
                    </a:p>
                  </a:txBody>
                  <a:tcPr marL="91442" marR="91442" marT="45791" marB="45791" anchor="ctr" anchorCtr="1"/>
                </a:tc>
                <a:tc>
                  <a:txBody>
                    <a:bodyPr/>
                    <a:lstStyle/>
                    <a:p>
                      <a:r>
                        <a:rPr lang="en-US" altLang="zh-CN" sz="1600" smtClean="0"/>
                        <a:t>7</a:t>
                      </a:r>
                      <a:endParaRPr lang="zh-CN" altLang="en-US" sz="1600"/>
                    </a:p>
                  </a:txBody>
                  <a:tcPr marL="91442" marR="91442" marT="45791" marB="45791" anchor="ctr" anchorCtr="1"/>
                </a:tc>
                <a:tc>
                  <a:txBody>
                    <a:bodyPr/>
                    <a:lstStyle/>
                    <a:p>
                      <a:r>
                        <a:rPr lang="en-US" altLang="zh-CN" sz="1600" smtClean="0"/>
                        <a:t>62</a:t>
                      </a:r>
                      <a:endParaRPr lang="zh-CN" altLang="en-US" sz="1600"/>
                    </a:p>
                  </a:txBody>
                  <a:tcPr marL="91442" marR="91442" marT="45791" marB="45791" anchor="ctr" anchorCtr="1"/>
                </a:tc>
                <a:tc>
                  <a:txBody>
                    <a:bodyPr/>
                    <a:lstStyle/>
                    <a:p>
                      <a:r>
                        <a:rPr lang="en-US" altLang="zh-CN" sz="1600" smtClean="0"/>
                        <a:t>54</a:t>
                      </a:r>
                      <a:endParaRPr lang="zh-CN" altLang="en-US" sz="1600"/>
                    </a:p>
                  </a:txBody>
                  <a:tcPr marL="91442" marR="91442" marT="45791" marB="45791" anchor="ctr" anchorCtr="1"/>
                </a:tc>
                <a:tc>
                  <a:txBody>
                    <a:bodyPr/>
                    <a:lstStyle/>
                    <a:p>
                      <a:r>
                        <a:rPr lang="en-US" altLang="zh-CN" sz="1600" smtClean="0"/>
                        <a:t>46</a:t>
                      </a:r>
                      <a:endParaRPr lang="zh-CN" altLang="en-US" sz="1600"/>
                    </a:p>
                  </a:txBody>
                  <a:tcPr marL="91442" marR="91442" marT="45791" marB="45791" anchor="ctr" anchorCtr="1"/>
                </a:tc>
                <a:tc>
                  <a:txBody>
                    <a:bodyPr/>
                    <a:lstStyle/>
                    <a:p>
                      <a:r>
                        <a:rPr lang="en-US" altLang="zh-CN" sz="1600" smtClean="0"/>
                        <a:t>38</a:t>
                      </a:r>
                      <a:endParaRPr lang="zh-CN" altLang="en-US" sz="1600"/>
                    </a:p>
                  </a:txBody>
                  <a:tcPr marL="91442" marR="91442" marT="45791" marB="45791" anchor="ctr" anchorCtr="1"/>
                </a:tc>
                <a:tc>
                  <a:txBody>
                    <a:bodyPr/>
                    <a:lstStyle/>
                    <a:p>
                      <a:r>
                        <a:rPr lang="en-US" altLang="zh-CN" sz="1600" smtClean="0"/>
                        <a:t>30</a:t>
                      </a:r>
                      <a:endParaRPr lang="zh-CN" altLang="en-US" sz="1600"/>
                    </a:p>
                  </a:txBody>
                  <a:tcPr marL="91442" marR="91442" marT="45791" marB="45791" anchor="ctr" anchorCtr="1"/>
                </a:tc>
                <a:tc>
                  <a:txBody>
                    <a:bodyPr/>
                    <a:lstStyle/>
                    <a:p>
                      <a:r>
                        <a:rPr lang="en-US" altLang="zh-CN" sz="1600" smtClean="0"/>
                        <a:t>22</a:t>
                      </a:r>
                      <a:endParaRPr lang="zh-CN" altLang="en-US" sz="1600"/>
                    </a:p>
                  </a:txBody>
                  <a:tcPr marL="91442" marR="91442" marT="45791" marB="45791" anchor="ctr" anchorCtr="1"/>
                </a:tc>
              </a:tr>
            </a:tbl>
          </a:graphicData>
        </a:graphic>
      </p:graphicFrame>
      <p:graphicFrame>
        <p:nvGraphicFramePr>
          <p:cNvPr id="6" name="表格 5"/>
          <p:cNvGraphicFramePr>
            <a:graphicFrameLocks noGrp="1"/>
          </p:cNvGraphicFramePr>
          <p:nvPr/>
        </p:nvGraphicFramePr>
        <p:xfrm>
          <a:off x="971550" y="5589588"/>
          <a:ext cx="7088189" cy="827087"/>
        </p:xfrm>
        <a:graphic>
          <a:graphicData uri="http://schemas.openxmlformats.org/drawingml/2006/table">
            <a:tbl>
              <a:tblPr firstRow="1" bandRow="1">
                <a:tableStyleId>{5C22544A-7EE6-4342-B048-85BDC9FD1C3A}</a:tableStyleId>
              </a:tblPr>
              <a:tblGrid>
                <a:gridCol w="754057"/>
                <a:gridCol w="452438"/>
                <a:gridCol w="452438"/>
                <a:gridCol w="452438"/>
                <a:gridCol w="452438"/>
                <a:gridCol w="452438"/>
                <a:gridCol w="452438"/>
                <a:gridCol w="452438"/>
                <a:gridCol w="452438"/>
                <a:gridCol w="452438"/>
                <a:gridCol w="452438"/>
                <a:gridCol w="452438"/>
                <a:gridCol w="452438"/>
                <a:gridCol w="452438"/>
                <a:gridCol w="452438"/>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43</a:t>
                      </a:r>
                      <a:endParaRPr lang="zh-CN" altLang="en-US" sz="1600"/>
                    </a:p>
                  </a:txBody>
                  <a:tcPr marL="91442" marR="91442" marT="45703" marB="45703" anchor="ctr" anchorCtr="1"/>
                </a:tc>
                <a:tc>
                  <a:txBody>
                    <a:bodyPr/>
                    <a:lstStyle/>
                    <a:p>
                      <a:r>
                        <a:rPr lang="en-US" altLang="zh-CN" sz="1600" smtClean="0"/>
                        <a:t>44</a:t>
                      </a:r>
                      <a:endParaRPr lang="zh-CN" altLang="en-US" sz="1600"/>
                    </a:p>
                  </a:txBody>
                  <a:tcPr marL="91442" marR="91442" marT="45703" marB="45703" anchor="ctr" anchorCtr="1"/>
                </a:tc>
                <a:tc>
                  <a:txBody>
                    <a:bodyPr/>
                    <a:lstStyle/>
                    <a:p>
                      <a:r>
                        <a:rPr lang="en-US" altLang="zh-CN" sz="1600" smtClean="0"/>
                        <a:t>45</a:t>
                      </a:r>
                      <a:endParaRPr lang="zh-CN" altLang="en-US" sz="1600"/>
                    </a:p>
                  </a:txBody>
                  <a:tcPr marL="91442" marR="91442" marT="45703" marB="45703" anchor="ctr" anchorCtr="1"/>
                </a:tc>
                <a:tc>
                  <a:txBody>
                    <a:bodyPr/>
                    <a:lstStyle/>
                    <a:p>
                      <a:r>
                        <a:rPr lang="en-US" altLang="zh-CN" sz="1600" smtClean="0"/>
                        <a:t>46</a:t>
                      </a:r>
                      <a:endParaRPr lang="zh-CN" altLang="en-US" sz="1600"/>
                    </a:p>
                  </a:txBody>
                  <a:tcPr marL="91442" marR="91442" marT="45703" marB="45703" anchor="ctr" anchorCtr="1"/>
                </a:tc>
                <a:tc>
                  <a:txBody>
                    <a:bodyPr/>
                    <a:lstStyle/>
                    <a:p>
                      <a:r>
                        <a:rPr lang="en-US" altLang="zh-CN" sz="1600" smtClean="0"/>
                        <a:t>47</a:t>
                      </a:r>
                      <a:endParaRPr lang="zh-CN" altLang="en-US" sz="1600"/>
                    </a:p>
                  </a:txBody>
                  <a:tcPr marL="91442" marR="91442" marT="45703" marB="45703" anchor="ctr" anchorCtr="1"/>
                </a:tc>
                <a:tc>
                  <a:txBody>
                    <a:bodyPr/>
                    <a:lstStyle/>
                    <a:p>
                      <a:r>
                        <a:rPr lang="en-US" altLang="zh-CN" sz="1600" smtClean="0"/>
                        <a:t>48</a:t>
                      </a:r>
                      <a:endParaRPr lang="zh-CN" altLang="en-US" sz="1600"/>
                    </a:p>
                  </a:txBody>
                  <a:tcPr marL="91442" marR="91442" marT="45703" marB="45703" anchor="ctr" anchorCtr="1"/>
                </a:tc>
                <a:tc>
                  <a:txBody>
                    <a:bodyPr/>
                    <a:lstStyle/>
                    <a:p>
                      <a:r>
                        <a:rPr lang="en-US" altLang="zh-CN" sz="1600" smtClean="0"/>
                        <a:t>49</a:t>
                      </a:r>
                      <a:endParaRPr lang="zh-CN" altLang="en-US" sz="1600"/>
                    </a:p>
                  </a:txBody>
                  <a:tcPr marL="91442" marR="91442" marT="45703" marB="45703" anchor="ctr" anchorCtr="1"/>
                </a:tc>
                <a:tc>
                  <a:txBody>
                    <a:bodyPr/>
                    <a:lstStyle/>
                    <a:p>
                      <a:r>
                        <a:rPr lang="en-US" altLang="zh-CN" sz="1600" smtClean="0"/>
                        <a:t>50</a:t>
                      </a:r>
                      <a:endParaRPr lang="zh-CN" altLang="en-US" sz="1600"/>
                    </a:p>
                  </a:txBody>
                  <a:tcPr marL="91442" marR="91442" marT="45703" marB="45703" anchor="ctr" anchorCtr="1"/>
                </a:tc>
                <a:tc>
                  <a:txBody>
                    <a:bodyPr/>
                    <a:lstStyle/>
                    <a:p>
                      <a:r>
                        <a:rPr lang="en-US" altLang="zh-CN" sz="1600" smtClean="0"/>
                        <a:t>51</a:t>
                      </a:r>
                      <a:endParaRPr lang="zh-CN" altLang="en-US" sz="1600"/>
                    </a:p>
                  </a:txBody>
                  <a:tcPr marL="91442" marR="91442" marT="45703" marB="45703" anchor="ctr" anchorCtr="1"/>
                </a:tc>
                <a:tc>
                  <a:txBody>
                    <a:bodyPr/>
                    <a:lstStyle/>
                    <a:p>
                      <a:r>
                        <a:rPr lang="en-US" altLang="zh-CN" sz="1600" smtClean="0"/>
                        <a:t>52</a:t>
                      </a:r>
                      <a:endParaRPr lang="zh-CN" altLang="en-US" sz="1600"/>
                    </a:p>
                  </a:txBody>
                  <a:tcPr marL="91442" marR="91442" marT="45703" marB="45703" anchor="ctr" anchorCtr="1"/>
                </a:tc>
                <a:tc>
                  <a:txBody>
                    <a:bodyPr/>
                    <a:lstStyle/>
                    <a:p>
                      <a:r>
                        <a:rPr lang="en-US" altLang="zh-CN" sz="1600" smtClean="0"/>
                        <a:t>53</a:t>
                      </a:r>
                      <a:endParaRPr lang="zh-CN" altLang="en-US" sz="1600"/>
                    </a:p>
                  </a:txBody>
                  <a:tcPr marL="91442" marR="91442" marT="45703" marB="45703" anchor="ctr" anchorCtr="1"/>
                </a:tc>
                <a:tc>
                  <a:txBody>
                    <a:bodyPr/>
                    <a:lstStyle/>
                    <a:p>
                      <a:r>
                        <a:rPr lang="en-US" altLang="zh-CN" sz="1600" smtClean="0"/>
                        <a:t>54</a:t>
                      </a:r>
                      <a:endParaRPr lang="zh-CN" altLang="en-US" sz="1600"/>
                    </a:p>
                  </a:txBody>
                  <a:tcPr marL="91442" marR="91442" marT="45703" marB="45703" anchor="ctr" anchorCtr="1"/>
                </a:tc>
                <a:tc>
                  <a:txBody>
                    <a:bodyPr/>
                    <a:lstStyle/>
                    <a:p>
                      <a:r>
                        <a:rPr lang="en-US" altLang="zh-CN" sz="1600" smtClean="0"/>
                        <a:t>55</a:t>
                      </a:r>
                      <a:endParaRPr lang="zh-CN" altLang="en-US" sz="1600"/>
                    </a:p>
                  </a:txBody>
                  <a:tcPr marL="91442" marR="91442" marT="45703" marB="45703" anchor="ctr" anchorCtr="1"/>
                </a:tc>
                <a:tc>
                  <a:txBody>
                    <a:bodyPr/>
                    <a:lstStyle/>
                    <a:p>
                      <a:r>
                        <a:rPr lang="en-US" altLang="zh-CN" sz="1600" smtClean="0"/>
                        <a:t>56</a:t>
                      </a:r>
                      <a:endParaRPr lang="zh-CN" altLang="en-US" sz="1600"/>
                    </a:p>
                  </a:txBody>
                  <a:tcPr marL="91442" marR="91442" marT="45703" marB="45703" anchor="ctr" anchorCtr="1"/>
                </a:tc>
              </a:tr>
              <a:tr h="395199">
                <a:tc>
                  <a:txBody>
                    <a:bodyPr/>
                    <a:lstStyle/>
                    <a:p>
                      <a:r>
                        <a:rPr lang="en-US" altLang="zh-CN" sz="1600" smtClean="0"/>
                        <a:t>π</a:t>
                      </a:r>
                      <a:r>
                        <a:rPr lang="en-US" altLang="zh-CN" sz="1600" baseline="-25000" smtClean="0"/>
                        <a:t>kp</a:t>
                      </a:r>
                      <a:r>
                        <a:rPr lang="en-US" altLang="zh-CN" sz="1600" smtClean="0"/>
                        <a:t>(z)</a:t>
                      </a:r>
                      <a:endParaRPr lang="zh-CN" altLang="en-US" sz="1600"/>
                    </a:p>
                  </a:txBody>
                  <a:tcPr marL="91442" marR="91442" marT="45703" marB="45703" anchor="ctr" anchorCtr="1"/>
                </a:tc>
                <a:tc>
                  <a:txBody>
                    <a:bodyPr/>
                    <a:lstStyle/>
                    <a:p>
                      <a:r>
                        <a:rPr lang="en-US" altLang="zh-CN" sz="1600" smtClean="0"/>
                        <a:t>14</a:t>
                      </a:r>
                      <a:endParaRPr lang="zh-CN" altLang="en-US" sz="1600"/>
                    </a:p>
                  </a:txBody>
                  <a:tcPr marL="91442" marR="91442" marT="45703" marB="45703" anchor="ctr" anchorCtr="1"/>
                </a:tc>
                <a:tc>
                  <a:txBody>
                    <a:bodyPr/>
                    <a:lstStyle/>
                    <a:p>
                      <a:r>
                        <a:rPr lang="en-US" altLang="zh-CN" sz="1600" smtClean="0"/>
                        <a:t>6</a:t>
                      </a:r>
                      <a:endParaRPr lang="zh-CN" altLang="en-US" sz="1600"/>
                    </a:p>
                  </a:txBody>
                  <a:tcPr marL="91442" marR="91442" marT="45703" marB="45703" anchor="ctr" anchorCtr="1"/>
                </a:tc>
                <a:tc>
                  <a:txBody>
                    <a:bodyPr/>
                    <a:lstStyle/>
                    <a:p>
                      <a:r>
                        <a:rPr lang="en-US" altLang="zh-CN" sz="1600" smtClean="0"/>
                        <a:t>61</a:t>
                      </a:r>
                      <a:endParaRPr lang="zh-CN" altLang="en-US" sz="1600"/>
                    </a:p>
                  </a:txBody>
                  <a:tcPr marL="91442" marR="91442" marT="45703" marB="45703" anchor="ctr" anchorCtr="1"/>
                </a:tc>
                <a:tc>
                  <a:txBody>
                    <a:bodyPr/>
                    <a:lstStyle/>
                    <a:p>
                      <a:r>
                        <a:rPr lang="en-US" altLang="zh-CN" sz="1600" smtClean="0"/>
                        <a:t>53</a:t>
                      </a:r>
                      <a:endParaRPr lang="zh-CN" altLang="en-US" sz="1600"/>
                    </a:p>
                  </a:txBody>
                  <a:tcPr marL="91442" marR="91442" marT="45703" marB="45703" anchor="ctr" anchorCtr="1"/>
                </a:tc>
                <a:tc>
                  <a:txBody>
                    <a:bodyPr/>
                    <a:lstStyle/>
                    <a:p>
                      <a:r>
                        <a:rPr lang="en-US" altLang="zh-CN" sz="1600" smtClean="0"/>
                        <a:t>45</a:t>
                      </a:r>
                      <a:endParaRPr lang="zh-CN" altLang="en-US" sz="1600"/>
                    </a:p>
                  </a:txBody>
                  <a:tcPr marL="91442" marR="91442" marT="45703" marB="45703" anchor="ctr" anchorCtr="1"/>
                </a:tc>
                <a:tc>
                  <a:txBody>
                    <a:bodyPr/>
                    <a:lstStyle/>
                    <a:p>
                      <a:r>
                        <a:rPr lang="en-US" altLang="zh-CN" sz="1600" smtClean="0"/>
                        <a:t>37</a:t>
                      </a:r>
                      <a:endParaRPr lang="zh-CN" altLang="en-US" sz="1600"/>
                    </a:p>
                  </a:txBody>
                  <a:tcPr marL="91442" marR="91442" marT="45703" marB="45703" anchor="ctr" anchorCtr="1"/>
                </a:tc>
                <a:tc>
                  <a:txBody>
                    <a:bodyPr/>
                    <a:lstStyle/>
                    <a:p>
                      <a:r>
                        <a:rPr lang="en-US" altLang="zh-CN" sz="1600" smtClean="0"/>
                        <a:t>29</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5</a:t>
                      </a:r>
                      <a:endParaRPr lang="zh-CN" altLang="en-US" sz="1600"/>
                    </a:p>
                  </a:txBody>
                  <a:tcPr marL="91442" marR="91442" marT="45703" marB="45703" anchor="ctr" anchorCtr="1"/>
                </a:tc>
                <a:tc>
                  <a:txBody>
                    <a:bodyPr/>
                    <a:lstStyle/>
                    <a:p>
                      <a:r>
                        <a:rPr lang="en-US" altLang="zh-CN" sz="1600" smtClean="0"/>
                        <a:t>28</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12</a:t>
                      </a:r>
                      <a:endParaRPr lang="zh-CN" altLang="en-US" sz="1600"/>
                    </a:p>
                  </a:txBody>
                  <a:tcPr marL="91442" marR="91442" marT="45703" marB="45703" anchor="ctr" anchorCtr="1"/>
                </a:tc>
                <a:tc>
                  <a:txBody>
                    <a:bodyPr/>
                    <a:lstStyle/>
                    <a:p>
                      <a:r>
                        <a:rPr lang="en-US" altLang="zh-CN" sz="1600" smtClean="0"/>
                        <a:t>4</a:t>
                      </a:r>
                      <a:endParaRPr lang="zh-CN" altLang="en-US" sz="1600"/>
                    </a:p>
                  </a:txBody>
                  <a:tcPr marL="91442" marR="91442" marT="45703" marB="45703" anchor="ctr" anchorCtr="1"/>
                </a:tc>
              </a:tr>
            </a:tbl>
          </a:graphicData>
        </a:graphic>
      </p:graphicFrame>
      <p:graphicFrame>
        <p:nvGraphicFramePr>
          <p:cNvPr id="7" name="表格 6"/>
          <p:cNvGraphicFramePr>
            <a:graphicFrameLocks noGrp="1"/>
          </p:cNvGraphicFramePr>
          <p:nvPr/>
        </p:nvGraphicFramePr>
        <p:xfrm>
          <a:off x="971550" y="2349500"/>
          <a:ext cx="7088189" cy="827088"/>
        </p:xfrm>
        <a:graphic>
          <a:graphicData uri="http://schemas.openxmlformats.org/drawingml/2006/table">
            <a:tbl>
              <a:tblPr firstRow="1" bandRow="1">
                <a:tableStyleId>{5C22544A-7EE6-4342-B048-85BDC9FD1C3A}</a:tableStyleId>
              </a:tblPr>
              <a:tblGrid>
                <a:gridCol w="754057"/>
                <a:gridCol w="452438"/>
                <a:gridCol w="452438"/>
                <a:gridCol w="452438"/>
                <a:gridCol w="452438"/>
                <a:gridCol w="452438"/>
                <a:gridCol w="452438"/>
                <a:gridCol w="452438"/>
                <a:gridCol w="452438"/>
                <a:gridCol w="452438"/>
                <a:gridCol w="452438"/>
                <a:gridCol w="452438"/>
                <a:gridCol w="452438"/>
                <a:gridCol w="452438"/>
                <a:gridCol w="452438"/>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1</a:t>
                      </a:r>
                      <a:endParaRPr lang="zh-CN" altLang="en-US" sz="1600"/>
                    </a:p>
                  </a:txBody>
                  <a:tcPr marL="91442" marR="91442" marT="45703" marB="45703" anchor="ctr" anchorCtr="1"/>
                </a:tc>
                <a:tc>
                  <a:txBody>
                    <a:bodyPr/>
                    <a:lstStyle/>
                    <a:p>
                      <a:r>
                        <a:rPr lang="en-US" altLang="zh-CN" sz="1600" smtClean="0"/>
                        <a:t>2</a:t>
                      </a:r>
                      <a:endParaRPr lang="zh-CN" altLang="en-US" sz="1600"/>
                    </a:p>
                  </a:txBody>
                  <a:tcPr marL="91442" marR="91442" marT="45703" marB="45703" anchor="ctr" anchorCtr="1"/>
                </a:tc>
                <a:tc>
                  <a:txBody>
                    <a:bodyPr/>
                    <a:lstStyle/>
                    <a:p>
                      <a:r>
                        <a:rPr lang="en-US" altLang="zh-CN" sz="1600" smtClean="0"/>
                        <a:t>3</a:t>
                      </a:r>
                      <a:endParaRPr lang="zh-CN" altLang="en-US" sz="1600"/>
                    </a:p>
                  </a:txBody>
                  <a:tcPr marL="91442" marR="91442" marT="45703" marB="45703" anchor="ctr" anchorCtr="1"/>
                </a:tc>
                <a:tc>
                  <a:txBody>
                    <a:bodyPr/>
                    <a:lstStyle/>
                    <a:p>
                      <a:r>
                        <a:rPr lang="en-US" altLang="zh-CN" sz="1600" smtClean="0"/>
                        <a:t>4</a:t>
                      </a:r>
                      <a:endParaRPr lang="zh-CN" altLang="en-US" sz="1600"/>
                    </a:p>
                  </a:txBody>
                  <a:tcPr marL="91442" marR="91442" marT="45703" marB="45703" anchor="ctr" anchorCtr="1"/>
                </a:tc>
                <a:tc>
                  <a:txBody>
                    <a:bodyPr/>
                    <a:lstStyle/>
                    <a:p>
                      <a:r>
                        <a:rPr lang="en-US" altLang="zh-CN" sz="1600" smtClean="0"/>
                        <a:t>5</a:t>
                      </a:r>
                      <a:endParaRPr lang="zh-CN" altLang="en-US" sz="1600"/>
                    </a:p>
                  </a:txBody>
                  <a:tcPr marL="91442" marR="91442" marT="45703" marB="45703" anchor="ctr" anchorCtr="1"/>
                </a:tc>
                <a:tc>
                  <a:txBody>
                    <a:bodyPr/>
                    <a:lstStyle/>
                    <a:p>
                      <a:r>
                        <a:rPr lang="en-US" altLang="zh-CN" sz="1600" smtClean="0"/>
                        <a:t>6</a:t>
                      </a:r>
                      <a:endParaRPr lang="zh-CN" altLang="en-US" sz="1600"/>
                    </a:p>
                  </a:txBody>
                  <a:tcPr marL="91442" marR="91442" marT="45703" marB="45703" anchor="ctr" anchorCtr="1"/>
                </a:tc>
                <a:tc>
                  <a:txBody>
                    <a:bodyPr/>
                    <a:lstStyle/>
                    <a:p>
                      <a:r>
                        <a:rPr lang="en-US" altLang="zh-CN" sz="1600" smtClean="0"/>
                        <a:t>7</a:t>
                      </a:r>
                      <a:endParaRPr lang="zh-CN" altLang="en-US" sz="1600"/>
                    </a:p>
                  </a:txBody>
                  <a:tcPr marL="91442" marR="91442" marT="45703" marB="45703" anchor="ctr" anchorCtr="1"/>
                </a:tc>
                <a:tc>
                  <a:txBody>
                    <a:bodyPr/>
                    <a:lstStyle/>
                    <a:p>
                      <a:r>
                        <a:rPr lang="en-US" altLang="zh-CN" sz="1600" smtClean="0"/>
                        <a:t>8</a:t>
                      </a:r>
                      <a:endParaRPr lang="zh-CN" altLang="en-US" sz="1600"/>
                    </a:p>
                  </a:txBody>
                  <a:tcPr marL="91442" marR="91442" marT="45703" marB="45703" anchor="ctr" anchorCtr="1"/>
                </a:tc>
                <a:tc>
                  <a:txBody>
                    <a:bodyPr/>
                    <a:lstStyle/>
                    <a:p>
                      <a:r>
                        <a:rPr lang="en-US" altLang="zh-CN" sz="1600" smtClean="0"/>
                        <a:t>9</a:t>
                      </a:r>
                      <a:endParaRPr lang="zh-CN" altLang="en-US" sz="1600"/>
                    </a:p>
                  </a:txBody>
                  <a:tcPr marL="91442" marR="91442" marT="45703" marB="45703" anchor="ctr" anchorCtr="1"/>
                </a:tc>
                <a:tc>
                  <a:txBody>
                    <a:bodyPr/>
                    <a:lstStyle/>
                    <a:p>
                      <a:r>
                        <a:rPr lang="en-US" altLang="zh-CN" sz="1600" smtClean="0"/>
                        <a:t>10</a:t>
                      </a:r>
                      <a:endParaRPr lang="zh-CN" altLang="en-US" sz="1600"/>
                    </a:p>
                  </a:txBody>
                  <a:tcPr marL="91442" marR="91442" marT="45703" marB="45703" anchor="ctr" anchorCtr="1"/>
                </a:tc>
                <a:tc>
                  <a:txBody>
                    <a:bodyPr/>
                    <a:lstStyle/>
                    <a:p>
                      <a:r>
                        <a:rPr lang="en-US" altLang="zh-CN" sz="1600" smtClean="0"/>
                        <a:t>11</a:t>
                      </a:r>
                      <a:endParaRPr lang="zh-CN" altLang="en-US" sz="1600"/>
                    </a:p>
                  </a:txBody>
                  <a:tcPr marL="91442" marR="91442" marT="45703" marB="45703" anchor="ctr" anchorCtr="1"/>
                </a:tc>
                <a:tc>
                  <a:txBody>
                    <a:bodyPr/>
                    <a:lstStyle/>
                    <a:p>
                      <a:r>
                        <a:rPr lang="en-US" altLang="zh-CN" sz="1600" smtClean="0"/>
                        <a:t>12</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14</a:t>
                      </a:r>
                      <a:endParaRPr lang="zh-CN" altLang="en-US" sz="1600"/>
                    </a:p>
                  </a:txBody>
                  <a:tcPr marL="91442" marR="91442" marT="45703" marB="45703" anchor="ctr" anchorCtr="1"/>
                </a:tc>
              </a:tr>
              <a:tr h="395200">
                <a:tc>
                  <a:txBody>
                    <a:bodyPr/>
                    <a:lstStyle/>
                    <a:p>
                      <a:r>
                        <a:rPr lang="en-US" altLang="zh-CN" sz="1600" smtClean="0"/>
                        <a:t>π</a:t>
                      </a:r>
                      <a:r>
                        <a:rPr lang="en-US" altLang="zh-CN" sz="1600" baseline="-25000" smtClean="0"/>
                        <a:t>kp</a:t>
                      </a:r>
                      <a:r>
                        <a:rPr lang="en-US" altLang="zh-CN" sz="1600" smtClean="0"/>
                        <a:t>(z)</a:t>
                      </a:r>
                      <a:endParaRPr lang="zh-CN" altLang="en-US" sz="1600"/>
                    </a:p>
                  </a:txBody>
                  <a:tcPr marL="91442" marR="91442" marT="45703" marB="45703" anchor="ctr" anchorCtr="1"/>
                </a:tc>
                <a:tc>
                  <a:txBody>
                    <a:bodyPr/>
                    <a:lstStyle/>
                    <a:p>
                      <a:r>
                        <a:rPr lang="en-US" altLang="zh-CN" sz="1600" smtClean="0"/>
                        <a:t>57</a:t>
                      </a:r>
                      <a:endParaRPr lang="zh-CN" altLang="en-US" sz="1600"/>
                    </a:p>
                  </a:txBody>
                  <a:tcPr marL="91442" marR="91442" marT="45703" marB="45703" anchor="ctr" anchorCtr="1"/>
                </a:tc>
                <a:tc>
                  <a:txBody>
                    <a:bodyPr/>
                    <a:lstStyle/>
                    <a:p>
                      <a:r>
                        <a:rPr lang="en-US" altLang="zh-CN" sz="1600" smtClean="0"/>
                        <a:t>49</a:t>
                      </a:r>
                      <a:endParaRPr lang="zh-CN" altLang="en-US" sz="1600"/>
                    </a:p>
                  </a:txBody>
                  <a:tcPr marL="91442" marR="91442" marT="45703" marB="45703" anchor="ctr" anchorCtr="1"/>
                </a:tc>
                <a:tc>
                  <a:txBody>
                    <a:bodyPr/>
                    <a:lstStyle/>
                    <a:p>
                      <a:r>
                        <a:rPr lang="en-US" altLang="zh-CN" sz="1600" smtClean="0"/>
                        <a:t>41</a:t>
                      </a:r>
                      <a:endParaRPr lang="zh-CN" altLang="en-US" sz="1600"/>
                    </a:p>
                  </a:txBody>
                  <a:tcPr marL="91442" marR="91442" marT="45703" marB="45703" anchor="ctr" anchorCtr="1"/>
                </a:tc>
                <a:tc>
                  <a:txBody>
                    <a:bodyPr/>
                    <a:lstStyle/>
                    <a:p>
                      <a:r>
                        <a:rPr lang="en-US" altLang="zh-CN" sz="1600" smtClean="0"/>
                        <a:t>33</a:t>
                      </a:r>
                      <a:endParaRPr lang="zh-CN" altLang="en-US" sz="1600"/>
                    </a:p>
                  </a:txBody>
                  <a:tcPr marL="91442" marR="91442" marT="45703" marB="45703" anchor="ctr" anchorCtr="1"/>
                </a:tc>
                <a:tc>
                  <a:txBody>
                    <a:bodyPr/>
                    <a:lstStyle/>
                    <a:p>
                      <a:r>
                        <a:rPr lang="en-US" altLang="zh-CN" sz="1600" smtClean="0"/>
                        <a:t>25</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c>
                  <a:txBody>
                    <a:bodyPr/>
                    <a:lstStyle/>
                    <a:p>
                      <a:r>
                        <a:rPr lang="en-US" altLang="zh-CN" sz="1600" smtClean="0"/>
                        <a:t>9</a:t>
                      </a:r>
                      <a:endParaRPr lang="zh-CN" altLang="en-US" sz="1600"/>
                    </a:p>
                  </a:txBody>
                  <a:tcPr marL="91442" marR="91442" marT="45703" marB="45703" anchor="ctr" anchorCtr="1"/>
                </a:tc>
                <a:tc>
                  <a:txBody>
                    <a:bodyPr/>
                    <a:lstStyle/>
                    <a:p>
                      <a:r>
                        <a:rPr lang="en-US" altLang="zh-CN" sz="1600" smtClean="0"/>
                        <a:t>1</a:t>
                      </a:r>
                      <a:endParaRPr lang="zh-CN" altLang="en-US" sz="1600"/>
                    </a:p>
                  </a:txBody>
                  <a:tcPr marL="91442" marR="91442" marT="45703" marB="45703" anchor="ctr" anchorCtr="1"/>
                </a:tc>
                <a:tc>
                  <a:txBody>
                    <a:bodyPr/>
                    <a:lstStyle/>
                    <a:p>
                      <a:r>
                        <a:rPr lang="en-US" altLang="zh-CN" sz="1600" smtClean="0"/>
                        <a:t>58</a:t>
                      </a:r>
                      <a:endParaRPr lang="zh-CN" altLang="en-US" sz="1600"/>
                    </a:p>
                  </a:txBody>
                  <a:tcPr marL="91442" marR="91442" marT="45703" marB="45703" anchor="ctr" anchorCtr="1"/>
                </a:tc>
                <a:tc>
                  <a:txBody>
                    <a:bodyPr/>
                    <a:lstStyle/>
                    <a:p>
                      <a:r>
                        <a:rPr lang="en-US" altLang="zh-CN" sz="1600" smtClean="0"/>
                        <a:t>50</a:t>
                      </a:r>
                      <a:endParaRPr lang="zh-CN" altLang="en-US" sz="1600"/>
                    </a:p>
                  </a:txBody>
                  <a:tcPr marL="91442" marR="91442" marT="45703" marB="45703" anchor="ctr" anchorCtr="1"/>
                </a:tc>
                <a:tc>
                  <a:txBody>
                    <a:bodyPr/>
                    <a:lstStyle/>
                    <a:p>
                      <a:r>
                        <a:rPr lang="en-US" altLang="zh-CN" sz="1600" smtClean="0"/>
                        <a:t>42</a:t>
                      </a:r>
                      <a:endParaRPr lang="zh-CN" altLang="en-US" sz="1600"/>
                    </a:p>
                  </a:txBody>
                  <a:tcPr marL="91442" marR="91442" marT="45703" marB="45703" anchor="ctr" anchorCtr="1"/>
                </a:tc>
                <a:tc>
                  <a:txBody>
                    <a:bodyPr/>
                    <a:lstStyle/>
                    <a:p>
                      <a:r>
                        <a:rPr lang="en-US" altLang="zh-CN" sz="1600" smtClean="0"/>
                        <a:t>34</a:t>
                      </a:r>
                      <a:endParaRPr lang="zh-CN" altLang="en-US" sz="1600"/>
                    </a:p>
                  </a:txBody>
                  <a:tcPr marL="91442" marR="91442" marT="45703" marB="45703" anchor="ctr" anchorCtr="1"/>
                </a:tc>
                <a:tc>
                  <a:txBody>
                    <a:bodyPr/>
                    <a:lstStyle/>
                    <a:p>
                      <a:r>
                        <a:rPr lang="en-US" altLang="zh-CN" sz="1600" smtClean="0"/>
                        <a:t>26</a:t>
                      </a:r>
                      <a:endParaRPr lang="zh-CN" altLang="en-US" sz="1600"/>
                    </a:p>
                  </a:txBody>
                  <a:tcPr marL="91442" marR="91442" marT="45703" marB="45703" anchor="ctr" anchorCtr="1"/>
                </a:tc>
                <a:tc>
                  <a:txBody>
                    <a:bodyPr/>
                    <a:lstStyle/>
                    <a:p>
                      <a:r>
                        <a:rPr lang="en-US" altLang="zh-CN" sz="1600" smtClean="0"/>
                        <a:t>18</a:t>
                      </a:r>
                      <a:endParaRPr lang="zh-CN" altLang="en-US" sz="1600"/>
                    </a:p>
                  </a:txBody>
                  <a:tcPr marL="91442" marR="91442" marT="45703" marB="45703" anchor="ctr" anchorCtr="1"/>
                </a:tc>
              </a:tr>
            </a:tbl>
          </a:graphicData>
        </a:graphic>
      </p:graphicFrame>
    </p:spTree>
    <p:extLst>
      <p:ext uri="{BB962C8B-B14F-4D97-AF65-F5344CB8AC3E}">
        <p14:creationId xmlns:p14="http://schemas.microsoft.com/office/powerpoint/2010/main" val="50731538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en-US" altLang="zh-CN" smtClean="0"/>
              <a:t>DES</a:t>
            </a:r>
            <a:r>
              <a:rPr lang="zh-CN" altLang="en-US" smtClean="0"/>
              <a:t>密钥编排过程</a:t>
            </a:r>
          </a:p>
        </p:txBody>
      </p:sp>
      <p:sp>
        <p:nvSpPr>
          <p:cNvPr id="4" name="矩形 3"/>
          <p:cNvSpPr/>
          <p:nvPr/>
        </p:nvSpPr>
        <p:spPr>
          <a:xfrm>
            <a:off x="2774950" y="2781300"/>
            <a:ext cx="3168650"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密钥置换</a:t>
            </a:r>
            <a:r>
              <a:rPr lang="en-US" altLang="zh-CN">
                <a:solidFill>
                  <a:schemeClr val="tx1"/>
                </a:solidFill>
              </a:rPr>
              <a:t>π</a:t>
            </a:r>
            <a:r>
              <a:rPr lang="en-US" altLang="zh-CN" baseline="-25000">
                <a:solidFill>
                  <a:schemeClr val="tx1"/>
                </a:solidFill>
              </a:rPr>
              <a:t>kp</a:t>
            </a:r>
            <a:endParaRPr lang="zh-CN" altLang="en-US" baseline="-25000">
              <a:solidFill>
                <a:schemeClr val="tx1"/>
              </a:solidFill>
            </a:endParaRPr>
          </a:p>
        </p:txBody>
      </p:sp>
      <p:sp>
        <p:nvSpPr>
          <p:cNvPr id="5" name="矩形 4"/>
          <p:cNvSpPr/>
          <p:nvPr/>
        </p:nvSpPr>
        <p:spPr>
          <a:xfrm>
            <a:off x="2555875" y="2133600"/>
            <a:ext cx="3600450" cy="35877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a:t>
            </a:r>
            <a:r>
              <a:rPr lang="en-US" altLang="zh-CN">
                <a:solidFill>
                  <a:schemeClr val="tx1"/>
                </a:solidFill>
              </a:rPr>
              <a:t>k(64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6" name="矩形 5"/>
          <p:cNvSpPr/>
          <p:nvPr/>
        </p:nvSpPr>
        <p:spPr>
          <a:xfrm>
            <a:off x="2774950" y="3500438"/>
            <a:ext cx="15843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循环左移</a:t>
            </a:r>
            <a:r>
              <a:rPr lang="en-US" altLang="zh-CN">
                <a:solidFill>
                  <a:schemeClr val="tx1"/>
                </a:solidFill>
              </a:rPr>
              <a:t>a</a:t>
            </a:r>
            <a:r>
              <a:rPr lang="en-US" altLang="zh-CN" baseline="-25000">
                <a:solidFill>
                  <a:schemeClr val="tx1"/>
                </a:solidFill>
              </a:rPr>
              <a:t>i</a:t>
            </a:r>
            <a:r>
              <a:rPr lang="zh-CN" altLang="en-US">
                <a:solidFill>
                  <a:schemeClr val="tx1"/>
                </a:solidFill>
              </a:rPr>
              <a:t>位</a:t>
            </a:r>
          </a:p>
        </p:txBody>
      </p:sp>
      <p:sp>
        <p:nvSpPr>
          <p:cNvPr id="8" name="矩形 7"/>
          <p:cNvSpPr/>
          <p:nvPr/>
        </p:nvSpPr>
        <p:spPr>
          <a:xfrm>
            <a:off x="4359275" y="3500438"/>
            <a:ext cx="15843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循环左移</a:t>
            </a:r>
            <a:r>
              <a:rPr lang="en-US" altLang="zh-CN">
                <a:solidFill>
                  <a:schemeClr val="tx1"/>
                </a:solidFill>
              </a:rPr>
              <a:t>a</a:t>
            </a:r>
            <a:r>
              <a:rPr lang="en-US" altLang="zh-CN" baseline="-25000">
                <a:solidFill>
                  <a:schemeClr val="tx1"/>
                </a:solidFill>
              </a:rPr>
              <a:t>i</a:t>
            </a:r>
            <a:r>
              <a:rPr lang="zh-CN" altLang="en-US">
                <a:solidFill>
                  <a:schemeClr val="tx1"/>
                </a:solidFill>
              </a:rPr>
              <a:t>位</a:t>
            </a:r>
          </a:p>
        </p:txBody>
      </p:sp>
      <p:sp>
        <p:nvSpPr>
          <p:cNvPr id="10" name="梯形 9"/>
          <p:cNvSpPr/>
          <p:nvPr/>
        </p:nvSpPr>
        <p:spPr>
          <a:xfrm rot="10800000">
            <a:off x="2774950" y="4149725"/>
            <a:ext cx="3168650" cy="358775"/>
          </a:xfrm>
          <a:prstGeom prst="trapezoid">
            <a:avLst>
              <a:gd name="adj" fmla="val 5287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99336" name="TextBox 10"/>
          <p:cNvSpPr txBox="1">
            <a:spLocks noChangeArrowheads="1"/>
          </p:cNvSpPr>
          <p:nvPr/>
        </p:nvSpPr>
        <p:spPr bwMode="auto">
          <a:xfrm>
            <a:off x="3351213" y="4149725"/>
            <a:ext cx="20875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algn="ctr"/>
            <a:r>
              <a:rPr lang="zh-CN" altLang="en-US"/>
              <a:t>压缩置换</a:t>
            </a:r>
            <a:r>
              <a:rPr lang="en-US" altLang="zh-CN"/>
              <a:t>π</a:t>
            </a:r>
            <a:r>
              <a:rPr lang="en-US" altLang="zh-CN" baseline="-25000"/>
              <a:t>cp</a:t>
            </a:r>
            <a:endParaRPr lang="zh-CN" altLang="en-US" baseline="-25000"/>
          </a:p>
        </p:txBody>
      </p:sp>
      <p:graphicFrame>
        <p:nvGraphicFramePr>
          <p:cNvPr id="99337" name="对象 12"/>
          <p:cNvGraphicFramePr>
            <a:graphicFrameLocks noChangeAspect="1"/>
          </p:cNvGraphicFramePr>
          <p:nvPr/>
        </p:nvGraphicFramePr>
        <p:xfrm>
          <a:off x="6243638" y="3284538"/>
          <a:ext cx="2289175" cy="792162"/>
        </p:xfrm>
        <a:graphic>
          <a:graphicData uri="http://schemas.openxmlformats.org/presentationml/2006/ole">
            <mc:AlternateContent xmlns:mc="http://schemas.openxmlformats.org/markup-compatibility/2006">
              <mc:Choice xmlns:v="urn:schemas-microsoft-com:vml" Requires="v">
                <p:oleObj spid="_x0000_s11285" name="Equation" r:id="rId3" imgW="1574800" imgH="457200" progId="Equation.DSMT4">
                  <p:embed/>
                </p:oleObj>
              </mc:Choice>
              <mc:Fallback>
                <p:oleObj name="Equation" r:id="rId3" imgW="157480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3284538"/>
                        <a:ext cx="228917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p:cNvSpPr/>
          <p:nvPr/>
        </p:nvSpPr>
        <p:spPr>
          <a:xfrm>
            <a:off x="2990850" y="4797425"/>
            <a:ext cx="2735263"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轮密钥</a:t>
            </a:r>
            <a:r>
              <a:rPr lang="en-US" altLang="zh-CN">
                <a:solidFill>
                  <a:schemeClr val="tx1"/>
                </a:solidFill>
              </a:rPr>
              <a:t>k</a:t>
            </a:r>
            <a:r>
              <a:rPr lang="en-US" altLang="zh-CN" baseline="30000">
                <a:solidFill>
                  <a:schemeClr val="tx1"/>
                </a:solidFill>
              </a:rPr>
              <a:t>i</a:t>
            </a:r>
            <a:r>
              <a:rPr lang="en-US" altLang="zh-CN">
                <a:solidFill>
                  <a:schemeClr val="tx1"/>
                </a:solidFill>
              </a:rPr>
              <a:t>(48</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7" name="下箭头 16"/>
          <p:cNvSpPr/>
          <p:nvPr/>
        </p:nvSpPr>
        <p:spPr>
          <a:xfrm>
            <a:off x="3351213" y="3141663"/>
            <a:ext cx="503237" cy="358775"/>
          </a:xfrm>
          <a:prstGeom prst="downArrow">
            <a:avLst>
              <a:gd name="adj1" fmla="val 67917"/>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18" name="下箭头 17"/>
          <p:cNvSpPr/>
          <p:nvPr/>
        </p:nvSpPr>
        <p:spPr>
          <a:xfrm>
            <a:off x="4862513" y="3141663"/>
            <a:ext cx="504825" cy="358775"/>
          </a:xfrm>
          <a:prstGeom prst="downArrow">
            <a:avLst>
              <a:gd name="adj1" fmla="val 67916"/>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99341" name="TextBox 18"/>
          <p:cNvSpPr txBox="1">
            <a:spLocks noChangeArrowheads="1"/>
          </p:cNvSpPr>
          <p:nvPr/>
        </p:nvSpPr>
        <p:spPr bwMode="auto">
          <a:xfrm>
            <a:off x="2701925" y="3192463"/>
            <a:ext cx="792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zh-CN" altLang="en-US" sz="1400"/>
              <a:t>左</a:t>
            </a:r>
            <a:r>
              <a:rPr lang="en-US" altLang="zh-CN" sz="1400"/>
              <a:t>28</a:t>
            </a:r>
            <a:r>
              <a:rPr lang="zh-CN" altLang="en-US" sz="1400"/>
              <a:t>位</a:t>
            </a:r>
          </a:p>
        </p:txBody>
      </p:sp>
      <p:sp>
        <p:nvSpPr>
          <p:cNvPr id="99342" name="TextBox 19"/>
          <p:cNvSpPr txBox="1">
            <a:spLocks noChangeArrowheads="1"/>
          </p:cNvSpPr>
          <p:nvPr/>
        </p:nvSpPr>
        <p:spPr bwMode="auto">
          <a:xfrm>
            <a:off x="5294313" y="3192463"/>
            <a:ext cx="792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zh-CN" altLang="en-US" sz="1400"/>
              <a:t>右</a:t>
            </a:r>
            <a:r>
              <a:rPr lang="en-US" altLang="zh-CN" sz="1400"/>
              <a:t>28</a:t>
            </a:r>
            <a:r>
              <a:rPr lang="zh-CN" altLang="en-US" sz="1400"/>
              <a:t>位</a:t>
            </a:r>
          </a:p>
        </p:txBody>
      </p:sp>
      <p:sp>
        <p:nvSpPr>
          <p:cNvPr id="21" name="下箭头 20"/>
          <p:cNvSpPr/>
          <p:nvPr/>
        </p:nvSpPr>
        <p:spPr>
          <a:xfrm>
            <a:off x="4070350" y="3860800"/>
            <a:ext cx="576263" cy="288925"/>
          </a:xfrm>
          <a:prstGeom prst="downArrow">
            <a:avLst>
              <a:gd name="adj1" fmla="val 67917"/>
              <a:gd name="adj2" fmla="val 50000"/>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cxnSp>
        <p:nvCxnSpPr>
          <p:cNvPr id="29" name="直接箭头连接符 28"/>
          <p:cNvCxnSpPr/>
          <p:nvPr/>
        </p:nvCxnSpPr>
        <p:spPr>
          <a:xfrm>
            <a:off x="4359275" y="2492375"/>
            <a:ext cx="0" cy="288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359275" y="4508500"/>
            <a:ext cx="0" cy="2889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555875" y="4076700"/>
            <a:ext cx="3600450" cy="504825"/>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158251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r>
              <a:rPr lang="en-US" altLang="zh-CN" smtClean="0"/>
              <a:t>DES</a:t>
            </a:r>
            <a:r>
              <a:rPr lang="zh-CN" altLang="en-US" smtClean="0"/>
              <a:t>密钥压缩置换</a:t>
            </a:r>
          </a:p>
        </p:txBody>
      </p:sp>
      <p:sp>
        <p:nvSpPr>
          <p:cNvPr id="100355" name="内容占位符 2"/>
          <p:cNvSpPr>
            <a:spLocks noGrp="1"/>
          </p:cNvSpPr>
          <p:nvPr>
            <p:ph idx="1"/>
          </p:nvPr>
        </p:nvSpPr>
        <p:spPr/>
        <p:txBody>
          <a:bodyPr/>
          <a:lstStyle/>
          <a:p>
            <a:r>
              <a:rPr lang="zh-CN" altLang="en-US" smtClean="0"/>
              <a:t>密钥压缩置换</a:t>
            </a:r>
            <a:r>
              <a:rPr lang="en-US" altLang="zh-CN" smtClean="0"/>
              <a:t>π</a:t>
            </a:r>
            <a:r>
              <a:rPr lang="en-US" altLang="zh-CN" baseline="-25000" smtClean="0"/>
              <a:t>cp</a:t>
            </a:r>
            <a:r>
              <a:rPr lang="zh-CN" altLang="en-US" smtClean="0"/>
              <a:t>置换规则</a:t>
            </a:r>
          </a:p>
        </p:txBody>
      </p:sp>
      <p:graphicFrame>
        <p:nvGraphicFramePr>
          <p:cNvPr id="4" name="表格 3"/>
          <p:cNvGraphicFramePr>
            <a:graphicFrameLocks noGrp="1"/>
          </p:cNvGraphicFramePr>
          <p:nvPr/>
        </p:nvGraphicFramePr>
        <p:xfrm>
          <a:off x="1403350" y="3357563"/>
          <a:ext cx="6183314" cy="827087"/>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14</a:t>
                      </a:r>
                      <a:endParaRPr lang="zh-CN" altLang="en-US" sz="1600"/>
                    </a:p>
                  </a:txBody>
                  <a:tcPr marL="91442" marR="91442" marT="45703" marB="45703" anchor="ctr" anchorCtr="1"/>
                </a:tc>
                <a:tc>
                  <a:txBody>
                    <a:bodyPr/>
                    <a:lstStyle/>
                    <a:p>
                      <a:r>
                        <a:rPr lang="en-US" altLang="zh-CN" sz="1600" smtClean="0"/>
                        <a:t>15</a:t>
                      </a:r>
                      <a:endParaRPr lang="zh-CN" altLang="en-US" sz="1600"/>
                    </a:p>
                  </a:txBody>
                  <a:tcPr marL="91442" marR="91442" marT="45703" marB="45703" anchor="ctr" anchorCtr="1"/>
                </a:tc>
                <a:tc>
                  <a:txBody>
                    <a:bodyPr/>
                    <a:lstStyle/>
                    <a:p>
                      <a:r>
                        <a:rPr lang="en-US" altLang="zh-CN" sz="1600" smtClean="0"/>
                        <a:t>16</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c>
                  <a:txBody>
                    <a:bodyPr/>
                    <a:lstStyle/>
                    <a:p>
                      <a:r>
                        <a:rPr lang="en-US" altLang="zh-CN" sz="1600" smtClean="0"/>
                        <a:t>18</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22</a:t>
                      </a:r>
                      <a:endParaRPr lang="zh-CN" altLang="en-US" sz="1600"/>
                    </a:p>
                  </a:txBody>
                  <a:tcPr marL="91442" marR="91442" marT="45703" marB="45703" anchor="ctr" anchorCtr="1"/>
                </a:tc>
                <a:tc>
                  <a:txBody>
                    <a:bodyPr/>
                    <a:lstStyle/>
                    <a:p>
                      <a:r>
                        <a:rPr lang="en-US" altLang="zh-CN" sz="1600" smtClean="0"/>
                        <a:t>23</a:t>
                      </a:r>
                      <a:endParaRPr lang="zh-CN" altLang="en-US" sz="1600"/>
                    </a:p>
                  </a:txBody>
                  <a:tcPr marL="91442" marR="91442" marT="45703" marB="45703" anchor="ctr" anchorCtr="1"/>
                </a:tc>
                <a:tc>
                  <a:txBody>
                    <a:bodyPr/>
                    <a:lstStyle/>
                    <a:p>
                      <a:r>
                        <a:rPr lang="en-US" altLang="zh-CN" sz="1600" smtClean="0"/>
                        <a:t>24</a:t>
                      </a:r>
                      <a:endParaRPr lang="zh-CN" altLang="en-US" sz="1600"/>
                    </a:p>
                  </a:txBody>
                  <a:tcPr marL="91442" marR="91442" marT="45703" marB="45703" anchor="ctr" anchorCtr="1"/>
                </a:tc>
              </a:tr>
              <a:tr h="395199">
                <a:tc>
                  <a:txBody>
                    <a:bodyPr/>
                    <a:lstStyle/>
                    <a:p>
                      <a:r>
                        <a:rPr lang="en-US" altLang="zh-CN" sz="1600" smtClean="0"/>
                        <a:t>π</a:t>
                      </a:r>
                      <a:r>
                        <a:rPr lang="en-US" altLang="zh-CN" sz="1600" baseline="-25000" smtClean="0"/>
                        <a:t>cp</a:t>
                      </a:r>
                      <a:r>
                        <a:rPr lang="en-US" altLang="zh-CN" sz="1600" smtClean="0"/>
                        <a:t>(z)</a:t>
                      </a:r>
                      <a:endParaRPr lang="zh-CN" altLang="en-US" sz="1600"/>
                    </a:p>
                  </a:txBody>
                  <a:tcPr marL="91442" marR="91442" marT="45703" marB="45703" anchor="ctr" anchorCtr="1"/>
                </a:tc>
                <a:tc>
                  <a:txBody>
                    <a:bodyPr/>
                    <a:lstStyle/>
                    <a:p>
                      <a:r>
                        <a:rPr lang="en-US" altLang="zh-CN" sz="1600" smtClean="0"/>
                        <a:t>23</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12</a:t>
                      </a:r>
                      <a:endParaRPr lang="zh-CN" altLang="en-US" sz="1600"/>
                    </a:p>
                  </a:txBody>
                  <a:tcPr marL="91442" marR="91442" marT="45703" marB="45703" anchor="ctr" anchorCtr="1"/>
                </a:tc>
                <a:tc>
                  <a:txBody>
                    <a:bodyPr/>
                    <a:lstStyle/>
                    <a:p>
                      <a:r>
                        <a:rPr lang="en-US" altLang="zh-CN" sz="1600" smtClean="0"/>
                        <a:t>4</a:t>
                      </a:r>
                      <a:endParaRPr lang="zh-CN" altLang="en-US" sz="1600"/>
                    </a:p>
                  </a:txBody>
                  <a:tcPr marL="91442" marR="91442" marT="45703" marB="45703" anchor="ctr" anchorCtr="1"/>
                </a:tc>
                <a:tc>
                  <a:txBody>
                    <a:bodyPr/>
                    <a:lstStyle/>
                    <a:p>
                      <a:r>
                        <a:rPr lang="en-US" altLang="zh-CN" sz="1600" smtClean="0"/>
                        <a:t>26</a:t>
                      </a:r>
                      <a:endParaRPr lang="zh-CN" altLang="en-US" sz="1600"/>
                    </a:p>
                  </a:txBody>
                  <a:tcPr marL="91442" marR="91442" marT="45703" marB="45703" anchor="ctr" anchorCtr="1"/>
                </a:tc>
                <a:tc>
                  <a:txBody>
                    <a:bodyPr/>
                    <a:lstStyle/>
                    <a:p>
                      <a:r>
                        <a:rPr lang="en-US" altLang="zh-CN" sz="1600" smtClean="0"/>
                        <a:t>8</a:t>
                      </a:r>
                      <a:endParaRPr lang="zh-CN" altLang="en-US" sz="1600"/>
                    </a:p>
                  </a:txBody>
                  <a:tcPr marL="91442" marR="91442" marT="45703" marB="45703" anchor="ctr" anchorCtr="1"/>
                </a:tc>
                <a:tc>
                  <a:txBody>
                    <a:bodyPr/>
                    <a:lstStyle/>
                    <a:p>
                      <a:r>
                        <a:rPr lang="en-US" altLang="zh-CN" sz="1600" smtClean="0"/>
                        <a:t>16</a:t>
                      </a:r>
                      <a:endParaRPr lang="zh-CN" altLang="en-US" sz="1600"/>
                    </a:p>
                  </a:txBody>
                  <a:tcPr marL="91442" marR="91442" marT="45703" marB="45703" anchor="ctr" anchorCtr="1"/>
                </a:tc>
                <a:tc>
                  <a:txBody>
                    <a:bodyPr/>
                    <a:lstStyle/>
                    <a:p>
                      <a:r>
                        <a:rPr lang="en-US" altLang="zh-CN" sz="1600" smtClean="0"/>
                        <a:t>7</a:t>
                      </a:r>
                      <a:endParaRPr lang="zh-CN" altLang="en-US" sz="1600"/>
                    </a:p>
                  </a:txBody>
                  <a:tcPr marL="91442" marR="91442" marT="45703" marB="45703" anchor="ctr" anchorCtr="1"/>
                </a:tc>
                <a:tc>
                  <a:txBody>
                    <a:bodyPr/>
                    <a:lstStyle/>
                    <a:p>
                      <a:r>
                        <a:rPr lang="en-US" altLang="zh-CN" sz="1600" smtClean="0"/>
                        <a:t>27</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2</a:t>
                      </a:r>
                      <a:endParaRPr lang="zh-CN" altLang="en-US" sz="1600"/>
                    </a:p>
                  </a:txBody>
                  <a:tcPr marL="91442" marR="91442" marT="45703" marB="45703" anchor="ctr" anchorCtr="1"/>
                </a:tc>
              </a:tr>
            </a:tbl>
          </a:graphicData>
        </a:graphic>
      </p:graphicFrame>
      <p:graphicFrame>
        <p:nvGraphicFramePr>
          <p:cNvPr id="5" name="表格 4"/>
          <p:cNvGraphicFramePr>
            <a:graphicFrameLocks noGrp="1"/>
          </p:cNvGraphicFramePr>
          <p:nvPr/>
        </p:nvGraphicFramePr>
        <p:xfrm>
          <a:off x="1403350" y="4365625"/>
          <a:ext cx="6183314" cy="827088"/>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25</a:t>
                      </a:r>
                      <a:endParaRPr lang="zh-CN" altLang="en-US" sz="1600"/>
                    </a:p>
                  </a:txBody>
                  <a:tcPr marL="91442" marR="91442" marT="45703" marB="45703" anchor="ctr" anchorCtr="1"/>
                </a:tc>
                <a:tc>
                  <a:txBody>
                    <a:bodyPr/>
                    <a:lstStyle/>
                    <a:p>
                      <a:r>
                        <a:rPr lang="en-US" altLang="zh-CN" sz="1600" smtClean="0"/>
                        <a:t>26</a:t>
                      </a:r>
                      <a:endParaRPr lang="zh-CN" altLang="en-US" sz="1600"/>
                    </a:p>
                  </a:txBody>
                  <a:tcPr marL="91442" marR="91442" marT="45703" marB="45703" anchor="ctr" anchorCtr="1"/>
                </a:tc>
                <a:tc>
                  <a:txBody>
                    <a:bodyPr/>
                    <a:lstStyle/>
                    <a:p>
                      <a:r>
                        <a:rPr lang="en-US" altLang="zh-CN" sz="1600" smtClean="0"/>
                        <a:t>27</a:t>
                      </a:r>
                      <a:endParaRPr lang="zh-CN" altLang="en-US" sz="1600"/>
                    </a:p>
                  </a:txBody>
                  <a:tcPr marL="91442" marR="91442" marT="45703" marB="45703" anchor="ctr" anchorCtr="1"/>
                </a:tc>
                <a:tc>
                  <a:txBody>
                    <a:bodyPr/>
                    <a:lstStyle/>
                    <a:p>
                      <a:r>
                        <a:rPr lang="en-US" altLang="zh-CN" sz="1600" smtClean="0"/>
                        <a:t>28</a:t>
                      </a:r>
                      <a:endParaRPr lang="zh-CN" altLang="en-US" sz="1600"/>
                    </a:p>
                  </a:txBody>
                  <a:tcPr marL="91442" marR="91442" marT="45703" marB="45703" anchor="ctr" anchorCtr="1"/>
                </a:tc>
                <a:tc>
                  <a:txBody>
                    <a:bodyPr/>
                    <a:lstStyle/>
                    <a:p>
                      <a:r>
                        <a:rPr lang="en-US" altLang="zh-CN" sz="1600" smtClean="0"/>
                        <a:t>29</a:t>
                      </a:r>
                      <a:endParaRPr lang="zh-CN" altLang="en-US" sz="1600"/>
                    </a:p>
                  </a:txBody>
                  <a:tcPr marL="91442" marR="91442" marT="45703" marB="45703" anchor="ctr" anchorCtr="1"/>
                </a:tc>
                <a:tc>
                  <a:txBody>
                    <a:bodyPr/>
                    <a:lstStyle/>
                    <a:p>
                      <a:r>
                        <a:rPr lang="en-US" altLang="zh-CN" sz="1600" smtClean="0"/>
                        <a:t>30</a:t>
                      </a:r>
                      <a:endParaRPr lang="zh-CN" altLang="en-US" sz="1600"/>
                    </a:p>
                  </a:txBody>
                  <a:tcPr marL="91442" marR="91442" marT="45703" marB="45703" anchor="ctr" anchorCtr="1"/>
                </a:tc>
                <a:tc>
                  <a:txBody>
                    <a:bodyPr/>
                    <a:lstStyle/>
                    <a:p>
                      <a:r>
                        <a:rPr lang="en-US" altLang="zh-CN" sz="1600" smtClean="0"/>
                        <a:t>31</a:t>
                      </a:r>
                      <a:endParaRPr lang="zh-CN" altLang="en-US" sz="1600"/>
                    </a:p>
                  </a:txBody>
                  <a:tcPr marL="91442" marR="91442" marT="45703" marB="45703" anchor="ctr" anchorCtr="1"/>
                </a:tc>
                <a:tc>
                  <a:txBody>
                    <a:bodyPr/>
                    <a:lstStyle/>
                    <a:p>
                      <a:r>
                        <a:rPr lang="en-US" altLang="zh-CN" sz="1600" smtClean="0"/>
                        <a:t>32</a:t>
                      </a:r>
                      <a:endParaRPr lang="zh-CN" altLang="en-US" sz="1600"/>
                    </a:p>
                  </a:txBody>
                  <a:tcPr marL="91442" marR="91442" marT="45703" marB="45703" anchor="ctr" anchorCtr="1"/>
                </a:tc>
                <a:tc>
                  <a:txBody>
                    <a:bodyPr/>
                    <a:lstStyle/>
                    <a:p>
                      <a:r>
                        <a:rPr lang="en-US" altLang="zh-CN" sz="1600" smtClean="0"/>
                        <a:t>33</a:t>
                      </a:r>
                      <a:endParaRPr lang="zh-CN" altLang="en-US" sz="1600"/>
                    </a:p>
                  </a:txBody>
                  <a:tcPr marL="91442" marR="91442" marT="45703" marB="45703" anchor="ctr" anchorCtr="1"/>
                </a:tc>
                <a:tc>
                  <a:txBody>
                    <a:bodyPr/>
                    <a:lstStyle/>
                    <a:p>
                      <a:r>
                        <a:rPr lang="en-US" altLang="zh-CN" sz="1600" smtClean="0"/>
                        <a:t>34</a:t>
                      </a:r>
                      <a:endParaRPr lang="zh-CN" altLang="en-US" sz="1600"/>
                    </a:p>
                  </a:txBody>
                  <a:tcPr marL="91442" marR="91442" marT="45703" marB="45703" anchor="ctr" anchorCtr="1"/>
                </a:tc>
                <a:tc>
                  <a:txBody>
                    <a:bodyPr/>
                    <a:lstStyle/>
                    <a:p>
                      <a:r>
                        <a:rPr lang="en-US" altLang="zh-CN" sz="1600" smtClean="0"/>
                        <a:t>35</a:t>
                      </a:r>
                      <a:endParaRPr lang="zh-CN" altLang="en-US" sz="1600"/>
                    </a:p>
                  </a:txBody>
                  <a:tcPr marL="91442" marR="91442" marT="45703" marB="45703" anchor="ctr" anchorCtr="1"/>
                </a:tc>
                <a:tc>
                  <a:txBody>
                    <a:bodyPr/>
                    <a:lstStyle/>
                    <a:p>
                      <a:r>
                        <a:rPr lang="en-US" altLang="zh-CN" sz="1600" smtClean="0"/>
                        <a:t>36</a:t>
                      </a:r>
                      <a:endParaRPr lang="zh-CN" altLang="en-US" sz="1600"/>
                    </a:p>
                  </a:txBody>
                  <a:tcPr marL="91442" marR="91442" marT="45703" marB="45703" anchor="ctr" anchorCtr="1"/>
                </a:tc>
              </a:tr>
              <a:tr h="395200">
                <a:tc>
                  <a:txBody>
                    <a:bodyPr/>
                    <a:lstStyle/>
                    <a:p>
                      <a:r>
                        <a:rPr lang="en-US" altLang="zh-CN" sz="1600" smtClean="0"/>
                        <a:t>π</a:t>
                      </a:r>
                      <a:r>
                        <a:rPr lang="en-US" altLang="zh-CN" sz="1600" baseline="-25000" smtClean="0"/>
                        <a:t>cp</a:t>
                      </a:r>
                      <a:r>
                        <a:rPr lang="en-US" altLang="zh-CN" sz="1600" smtClean="0"/>
                        <a:t>(z)</a:t>
                      </a:r>
                      <a:endParaRPr lang="zh-CN" altLang="en-US" sz="1600"/>
                    </a:p>
                  </a:txBody>
                  <a:tcPr marL="91442" marR="91442" marT="45703" marB="45703" anchor="ctr" anchorCtr="1"/>
                </a:tc>
                <a:tc>
                  <a:txBody>
                    <a:bodyPr/>
                    <a:lstStyle/>
                    <a:p>
                      <a:r>
                        <a:rPr lang="en-US" altLang="zh-CN" sz="1600" smtClean="0"/>
                        <a:t>41</a:t>
                      </a:r>
                      <a:endParaRPr lang="zh-CN" altLang="en-US" sz="1600"/>
                    </a:p>
                  </a:txBody>
                  <a:tcPr marL="91442" marR="91442" marT="45703" marB="45703" anchor="ctr" anchorCtr="1"/>
                </a:tc>
                <a:tc>
                  <a:txBody>
                    <a:bodyPr/>
                    <a:lstStyle/>
                    <a:p>
                      <a:r>
                        <a:rPr lang="en-US" altLang="zh-CN" sz="1600" smtClean="0"/>
                        <a:t>52</a:t>
                      </a:r>
                      <a:endParaRPr lang="zh-CN" altLang="en-US" sz="1600"/>
                    </a:p>
                  </a:txBody>
                  <a:tcPr marL="91442" marR="91442" marT="45703" marB="45703" anchor="ctr" anchorCtr="1"/>
                </a:tc>
                <a:tc>
                  <a:txBody>
                    <a:bodyPr/>
                    <a:lstStyle/>
                    <a:p>
                      <a:r>
                        <a:rPr lang="en-US" altLang="zh-CN" sz="1600" smtClean="0"/>
                        <a:t>31</a:t>
                      </a:r>
                      <a:endParaRPr lang="zh-CN" altLang="en-US" sz="1600"/>
                    </a:p>
                  </a:txBody>
                  <a:tcPr marL="91442" marR="91442" marT="45703" marB="45703" anchor="ctr" anchorCtr="1"/>
                </a:tc>
                <a:tc>
                  <a:txBody>
                    <a:bodyPr/>
                    <a:lstStyle/>
                    <a:p>
                      <a:r>
                        <a:rPr lang="en-US" altLang="zh-CN" sz="1600" smtClean="0"/>
                        <a:t>37</a:t>
                      </a:r>
                      <a:endParaRPr lang="zh-CN" altLang="en-US" sz="1600"/>
                    </a:p>
                  </a:txBody>
                  <a:tcPr marL="91442" marR="91442" marT="45703" marB="45703" anchor="ctr" anchorCtr="1"/>
                </a:tc>
                <a:tc>
                  <a:txBody>
                    <a:bodyPr/>
                    <a:lstStyle/>
                    <a:p>
                      <a:r>
                        <a:rPr lang="en-US" altLang="zh-CN" sz="1600" smtClean="0"/>
                        <a:t>47</a:t>
                      </a:r>
                      <a:endParaRPr lang="zh-CN" altLang="en-US" sz="1600"/>
                    </a:p>
                  </a:txBody>
                  <a:tcPr marL="91442" marR="91442" marT="45703" marB="45703" anchor="ctr" anchorCtr="1"/>
                </a:tc>
                <a:tc>
                  <a:txBody>
                    <a:bodyPr/>
                    <a:lstStyle/>
                    <a:p>
                      <a:r>
                        <a:rPr lang="en-US" altLang="zh-CN" sz="1600" smtClean="0"/>
                        <a:t>55</a:t>
                      </a:r>
                      <a:endParaRPr lang="zh-CN" altLang="en-US" sz="1600"/>
                    </a:p>
                  </a:txBody>
                  <a:tcPr marL="91442" marR="91442" marT="45703" marB="45703" anchor="ctr" anchorCtr="1"/>
                </a:tc>
                <a:tc>
                  <a:txBody>
                    <a:bodyPr/>
                    <a:lstStyle/>
                    <a:p>
                      <a:r>
                        <a:rPr lang="en-US" altLang="zh-CN" sz="1600" smtClean="0"/>
                        <a:t>30</a:t>
                      </a:r>
                      <a:endParaRPr lang="zh-CN" altLang="en-US" sz="1600"/>
                    </a:p>
                  </a:txBody>
                  <a:tcPr marL="91442" marR="91442" marT="45703" marB="45703" anchor="ctr" anchorCtr="1"/>
                </a:tc>
                <a:tc>
                  <a:txBody>
                    <a:bodyPr/>
                    <a:lstStyle/>
                    <a:p>
                      <a:r>
                        <a:rPr lang="en-US" altLang="zh-CN" sz="1600" smtClean="0"/>
                        <a:t>40</a:t>
                      </a:r>
                      <a:endParaRPr lang="zh-CN" altLang="en-US" sz="1600"/>
                    </a:p>
                  </a:txBody>
                  <a:tcPr marL="91442" marR="91442" marT="45703" marB="45703" anchor="ctr" anchorCtr="1"/>
                </a:tc>
                <a:tc>
                  <a:txBody>
                    <a:bodyPr/>
                    <a:lstStyle/>
                    <a:p>
                      <a:r>
                        <a:rPr lang="en-US" altLang="zh-CN" sz="1600" smtClean="0"/>
                        <a:t>51</a:t>
                      </a:r>
                      <a:endParaRPr lang="zh-CN" altLang="en-US" sz="1600"/>
                    </a:p>
                  </a:txBody>
                  <a:tcPr marL="91442" marR="91442" marT="45703" marB="45703" anchor="ctr" anchorCtr="1"/>
                </a:tc>
                <a:tc>
                  <a:txBody>
                    <a:bodyPr/>
                    <a:lstStyle/>
                    <a:p>
                      <a:r>
                        <a:rPr lang="en-US" altLang="zh-CN" sz="1600" smtClean="0"/>
                        <a:t>45</a:t>
                      </a:r>
                      <a:endParaRPr lang="zh-CN" altLang="en-US" sz="1600"/>
                    </a:p>
                  </a:txBody>
                  <a:tcPr marL="91442" marR="91442" marT="45703" marB="45703" anchor="ctr" anchorCtr="1"/>
                </a:tc>
                <a:tc>
                  <a:txBody>
                    <a:bodyPr/>
                    <a:lstStyle/>
                    <a:p>
                      <a:r>
                        <a:rPr lang="en-US" altLang="zh-CN" sz="1600" smtClean="0"/>
                        <a:t>33</a:t>
                      </a:r>
                      <a:endParaRPr lang="zh-CN" altLang="en-US" sz="1600"/>
                    </a:p>
                  </a:txBody>
                  <a:tcPr marL="91442" marR="91442" marT="45703" marB="45703" anchor="ctr" anchorCtr="1"/>
                </a:tc>
                <a:tc>
                  <a:txBody>
                    <a:bodyPr/>
                    <a:lstStyle/>
                    <a:p>
                      <a:r>
                        <a:rPr lang="en-US" altLang="zh-CN" sz="1600" smtClean="0"/>
                        <a:t>48</a:t>
                      </a:r>
                      <a:endParaRPr lang="zh-CN" altLang="en-US" sz="1600"/>
                    </a:p>
                  </a:txBody>
                  <a:tcPr marL="91442" marR="91442" marT="45703" marB="45703" anchor="ctr" anchorCtr="1"/>
                </a:tc>
              </a:tr>
            </a:tbl>
          </a:graphicData>
        </a:graphic>
      </p:graphicFrame>
      <p:graphicFrame>
        <p:nvGraphicFramePr>
          <p:cNvPr id="6" name="表格 5"/>
          <p:cNvGraphicFramePr>
            <a:graphicFrameLocks noGrp="1"/>
          </p:cNvGraphicFramePr>
          <p:nvPr/>
        </p:nvGraphicFramePr>
        <p:xfrm>
          <a:off x="1403350" y="5373688"/>
          <a:ext cx="6183314" cy="827087"/>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37</a:t>
                      </a:r>
                      <a:endParaRPr lang="zh-CN" altLang="en-US" sz="1600"/>
                    </a:p>
                  </a:txBody>
                  <a:tcPr marL="91442" marR="91442" marT="45703" marB="45703" anchor="ctr" anchorCtr="1"/>
                </a:tc>
                <a:tc>
                  <a:txBody>
                    <a:bodyPr/>
                    <a:lstStyle/>
                    <a:p>
                      <a:r>
                        <a:rPr lang="en-US" altLang="zh-CN" sz="1600" smtClean="0"/>
                        <a:t>38</a:t>
                      </a:r>
                      <a:endParaRPr lang="zh-CN" altLang="en-US" sz="1600"/>
                    </a:p>
                  </a:txBody>
                  <a:tcPr marL="91442" marR="91442" marT="45703" marB="45703" anchor="ctr" anchorCtr="1"/>
                </a:tc>
                <a:tc>
                  <a:txBody>
                    <a:bodyPr/>
                    <a:lstStyle/>
                    <a:p>
                      <a:r>
                        <a:rPr lang="en-US" altLang="zh-CN" sz="1600" smtClean="0"/>
                        <a:t>39</a:t>
                      </a:r>
                      <a:endParaRPr lang="zh-CN" altLang="en-US" sz="1600"/>
                    </a:p>
                  </a:txBody>
                  <a:tcPr marL="91442" marR="91442" marT="45703" marB="45703" anchor="ctr" anchorCtr="1"/>
                </a:tc>
                <a:tc>
                  <a:txBody>
                    <a:bodyPr/>
                    <a:lstStyle/>
                    <a:p>
                      <a:r>
                        <a:rPr lang="en-US" altLang="zh-CN" sz="1600" smtClean="0"/>
                        <a:t>40</a:t>
                      </a:r>
                      <a:endParaRPr lang="zh-CN" altLang="en-US" sz="1600"/>
                    </a:p>
                  </a:txBody>
                  <a:tcPr marL="91442" marR="91442" marT="45703" marB="45703" anchor="ctr" anchorCtr="1"/>
                </a:tc>
                <a:tc>
                  <a:txBody>
                    <a:bodyPr/>
                    <a:lstStyle/>
                    <a:p>
                      <a:r>
                        <a:rPr lang="en-US" altLang="zh-CN" sz="1600" smtClean="0"/>
                        <a:t>41</a:t>
                      </a:r>
                      <a:endParaRPr lang="zh-CN" altLang="en-US" sz="1600"/>
                    </a:p>
                  </a:txBody>
                  <a:tcPr marL="91442" marR="91442" marT="45703" marB="45703" anchor="ctr" anchorCtr="1"/>
                </a:tc>
                <a:tc>
                  <a:txBody>
                    <a:bodyPr/>
                    <a:lstStyle/>
                    <a:p>
                      <a:r>
                        <a:rPr lang="en-US" altLang="zh-CN" sz="1600" smtClean="0"/>
                        <a:t>42</a:t>
                      </a:r>
                      <a:endParaRPr lang="zh-CN" altLang="en-US" sz="1600"/>
                    </a:p>
                  </a:txBody>
                  <a:tcPr marL="91442" marR="91442" marT="45703" marB="45703" anchor="ctr" anchorCtr="1"/>
                </a:tc>
                <a:tc>
                  <a:txBody>
                    <a:bodyPr/>
                    <a:lstStyle/>
                    <a:p>
                      <a:r>
                        <a:rPr lang="en-US" altLang="zh-CN" sz="1600" smtClean="0"/>
                        <a:t>43</a:t>
                      </a:r>
                      <a:endParaRPr lang="zh-CN" altLang="en-US" sz="1600"/>
                    </a:p>
                  </a:txBody>
                  <a:tcPr marL="91442" marR="91442" marT="45703" marB="45703" anchor="ctr" anchorCtr="1"/>
                </a:tc>
                <a:tc>
                  <a:txBody>
                    <a:bodyPr/>
                    <a:lstStyle/>
                    <a:p>
                      <a:r>
                        <a:rPr lang="en-US" altLang="zh-CN" sz="1600" smtClean="0"/>
                        <a:t>44</a:t>
                      </a:r>
                      <a:endParaRPr lang="zh-CN" altLang="en-US" sz="1600"/>
                    </a:p>
                  </a:txBody>
                  <a:tcPr marL="91442" marR="91442" marT="45703" marB="45703" anchor="ctr" anchorCtr="1"/>
                </a:tc>
                <a:tc>
                  <a:txBody>
                    <a:bodyPr/>
                    <a:lstStyle/>
                    <a:p>
                      <a:r>
                        <a:rPr lang="en-US" altLang="zh-CN" sz="1600" smtClean="0"/>
                        <a:t>45</a:t>
                      </a:r>
                      <a:endParaRPr lang="zh-CN" altLang="en-US" sz="1600"/>
                    </a:p>
                  </a:txBody>
                  <a:tcPr marL="91442" marR="91442" marT="45703" marB="45703" anchor="ctr" anchorCtr="1"/>
                </a:tc>
                <a:tc>
                  <a:txBody>
                    <a:bodyPr/>
                    <a:lstStyle/>
                    <a:p>
                      <a:r>
                        <a:rPr lang="en-US" altLang="zh-CN" sz="1600" smtClean="0"/>
                        <a:t>46</a:t>
                      </a:r>
                      <a:endParaRPr lang="zh-CN" altLang="en-US" sz="1600"/>
                    </a:p>
                  </a:txBody>
                  <a:tcPr marL="91442" marR="91442" marT="45703" marB="45703" anchor="ctr" anchorCtr="1"/>
                </a:tc>
                <a:tc>
                  <a:txBody>
                    <a:bodyPr/>
                    <a:lstStyle/>
                    <a:p>
                      <a:r>
                        <a:rPr lang="en-US" altLang="zh-CN" sz="1600" smtClean="0"/>
                        <a:t>47</a:t>
                      </a:r>
                      <a:endParaRPr lang="zh-CN" altLang="en-US" sz="1600"/>
                    </a:p>
                  </a:txBody>
                  <a:tcPr marL="91442" marR="91442" marT="45703" marB="45703" anchor="ctr" anchorCtr="1"/>
                </a:tc>
                <a:tc>
                  <a:txBody>
                    <a:bodyPr/>
                    <a:lstStyle/>
                    <a:p>
                      <a:r>
                        <a:rPr lang="en-US" altLang="zh-CN" sz="1600" smtClean="0"/>
                        <a:t>48</a:t>
                      </a:r>
                      <a:endParaRPr lang="zh-CN" altLang="en-US" sz="1600"/>
                    </a:p>
                  </a:txBody>
                  <a:tcPr marL="91442" marR="91442" marT="45703" marB="45703" anchor="ctr" anchorCtr="1"/>
                </a:tc>
              </a:tr>
              <a:tr h="395199">
                <a:tc>
                  <a:txBody>
                    <a:bodyPr/>
                    <a:lstStyle/>
                    <a:p>
                      <a:r>
                        <a:rPr lang="en-US" altLang="zh-CN" sz="1600" smtClean="0"/>
                        <a:t>π</a:t>
                      </a:r>
                      <a:r>
                        <a:rPr lang="en-US" altLang="zh-CN" sz="1600" baseline="-25000" smtClean="0"/>
                        <a:t>cp</a:t>
                      </a:r>
                      <a:r>
                        <a:rPr lang="en-US" altLang="zh-CN" sz="1600" smtClean="0"/>
                        <a:t>(z)</a:t>
                      </a:r>
                      <a:endParaRPr lang="zh-CN" altLang="en-US" sz="1600"/>
                    </a:p>
                  </a:txBody>
                  <a:tcPr marL="91442" marR="91442" marT="45703" marB="45703" anchor="ctr" anchorCtr="1"/>
                </a:tc>
                <a:tc>
                  <a:txBody>
                    <a:bodyPr/>
                    <a:lstStyle/>
                    <a:p>
                      <a:r>
                        <a:rPr lang="en-US" altLang="zh-CN" sz="1600" smtClean="0"/>
                        <a:t>44</a:t>
                      </a:r>
                      <a:endParaRPr lang="zh-CN" altLang="en-US" sz="1600"/>
                    </a:p>
                  </a:txBody>
                  <a:tcPr marL="91442" marR="91442" marT="45703" marB="45703" anchor="ctr" anchorCtr="1"/>
                </a:tc>
                <a:tc>
                  <a:txBody>
                    <a:bodyPr/>
                    <a:lstStyle/>
                    <a:p>
                      <a:r>
                        <a:rPr lang="en-US" altLang="zh-CN" sz="1600" smtClean="0"/>
                        <a:t>49</a:t>
                      </a:r>
                      <a:endParaRPr lang="zh-CN" altLang="en-US" sz="1600"/>
                    </a:p>
                  </a:txBody>
                  <a:tcPr marL="91442" marR="91442" marT="45703" marB="45703" anchor="ctr" anchorCtr="1"/>
                </a:tc>
                <a:tc>
                  <a:txBody>
                    <a:bodyPr/>
                    <a:lstStyle/>
                    <a:p>
                      <a:r>
                        <a:rPr lang="en-US" altLang="zh-CN" sz="1600" smtClean="0"/>
                        <a:t>39</a:t>
                      </a:r>
                      <a:endParaRPr lang="zh-CN" altLang="en-US" sz="1600"/>
                    </a:p>
                  </a:txBody>
                  <a:tcPr marL="91442" marR="91442" marT="45703" marB="45703" anchor="ctr" anchorCtr="1"/>
                </a:tc>
                <a:tc>
                  <a:txBody>
                    <a:bodyPr/>
                    <a:lstStyle/>
                    <a:p>
                      <a:r>
                        <a:rPr lang="en-US" altLang="zh-CN" sz="1600" smtClean="0"/>
                        <a:t>56</a:t>
                      </a:r>
                      <a:endParaRPr lang="zh-CN" altLang="en-US" sz="1600"/>
                    </a:p>
                  </a:txBody>
                  <a:tcPr marL="91442" marR="91442" marT="45703" marB="45703" anchor="ctr" anchorCtr="1"/>
                </a:tc>
                <a:tc>
                  <a:txBody>
                    <a:bodyPr/>
                    <a:lstStyle/>
                    <a:p>
                      <a:r>
                        <a:rPr lang="en-US" altLang="zh-CN" sz="1600" smtClean="0"/>
                        <a:t>34</a:t>
                      </a:r>
                      <a:endParaRPr lang="zh-CN" altLang="en-US" sz="1600"/>
                    </a:p>
                  </a:txBody>
                  <a:tcPr marL="91442" marR="91442" marT="45703" marB="45703" anchor="ctr" anchorCtr="1"/>
                </a:tc>
                <a:tc>
                  <a:txBody>
                    <a:bodyPr/>
                    <a:lstStyle/>
                    <a:p>
                      <a:r>
                        <a:rPr lang="en-US" altLang="zh-CN" sz="1600" smtClean="0"/>
                        <a:t>53</a:t>
                      </a:r>
                      <a:endParaRPr lang="zh-CN" altLang="en-US" sz="1600"/>
                    </a:p>
                  </a:txBody>
                  <a:tcPr marL="91442" marR="91442" marT="45703" marB="45703" anchor="ctr" anchorCtr="1"/>
                </a:tc>
                <a:tc>
                  <a:txBody>
                    <a:bodyPr/>
                    <a:lstStyle/>
                    <a:p>
                      <a:r>
                        <a:rPr lang="en-US" altLang="zh-CN" sz="1600" smtClean="0"/>
                        <a:t>46</a:t>
                      </a:r>
                      <a:endParaRPr lang="zh-CN" altLang="en-US" sz="1600"/>
                    </a:p>
                  </a:txBody>
                  <a:tcPr marL="91442" marR="91442" marT="45703" marB="45703" anchor="ctr" anchorCtr="1"/>
                </a:tc>
                <a:tc>
                  <a:txBody>
                    <a:bodyPr/>
                    <a:lstStyle/>
                    <a:p>
                      <a:r>
                        <a:rPr lang="en-US" altLang="zh-CN" sz="1600" smtClean="0"/>
                        <a:t>42</a:t>
                      </a:r>
                      <a:endParaRPr lang="zh-CN" altLang="en-US" sz="1600"/>
                    </a:p>
                  </a:txBody>
                  <a:tcPr marL="91442" marR="91442" marT="45703" marB="45703" anchor="ctr" anchorCtr="1"/>
                </a:tc>
                <a:tc>
                  <a:txBody>
                    <a:bodyPr/>
                    <a:lstStyle/>
                    <a:p>
                      <a:r>
                        <a:rPr lang="en-US" altLang="zh-CN" sz="1600" smtClean="0"/>
                        <a:t>50</a:t>
                      </a:r>
                      <a:endParaRPr lang="zh-CN" altLang="en-US" sz="1600"/>
                    </a:p>
                  </a:txBody>
                  <a:tcPr marL="91442" marR="91442" marT="45703" marB="45703" anchor="ctr" anchorCtr="1"/>
                </a:tc>
                <a:tc>
                  <a:txBody>
                    <a:bodyPr/>
                    <a:lstStyle/>
                    <a:p>
                      <a:r>
                        <a:rPr lang="en-US" altLang="zh-CN" sz="1600" smtClean="0"/>
                        <a:t>36</a:t>
                      </a:r>
                      <a:endParaRPr lang="zh-CN" altLang="en-US" sz="1600"/>
                    </a:p>
                  </a:txBody>
                  <a:tcPr marL="91442" marR="91442" marT="45703" marB="45703" anchor="ctr" anchorCtr="1"/>
                </a:tc>
                <a:tc>
                  <a:txBody>
                    <a:bodyPr/>
                    <a:lstStyle/>
                    <a:p>
                      <a:r>
                        <a:rPr lang="en-US" altLang="zh-CN" sz="1600" smtClean="0"/>
                        <a:t>29</a:t>
                      </a:r>
                      <a:endParaRPr lang="zh-CN" altLang="en-US" sz="1600"/>
                    </a:p>
                  </a:txBody>
                  <a:tcPr marL="91442" marR="91442" marT="45703" marB="45703" anchor="ctr" anchorCtr="1"/>
                </a:tc>
                <a:tc>
                  <a:txBody>
                    <a:bodyPr/>
                    <a:lstStyle/>
                    <a:p>
                      <a:r>
                        <a:rPr lang="en-US" altLang="zh-CN" sz="1600" smtClean="0"/>
                        <a:t>32</a:t>
                      </a:r>
                      <a:endParaRPr lang="zh-CN" altLang="en-US" sz="1600"/>
                    </a:p>
                  </a:txBody>
                  <a:tcPr marL="91442" marR="91442" marT="45703" marB="45703" anchor="ctr" anchorCtr="1"/>
                </a:tc>
              </a:tr>
            </a:tbl>
          </a:graphicData>
        </a:graphic>
      </p:graphicFrame>
      <p:graphicFrame>
        <p:nvGraphicFramePr>
          <p:cNvPr id="7" name="表格 6"/>
          <p:cNvGraphicFramePr>
            <a:graphicFrameLocks noGrp="1"/>
          </p:cNvGraphicFramePr>
          <p:nvPr/>
        </p:nvGraphicFramePr>
        <p:xfrm>
          <a:off x="1403350" y="2349500"/>
          <a:ext cx="6183314" cy="827088"/>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1</a:t>
                      </a:r>
                      <a:endParaRPr lang="zh-CN" altLang="en-US" sz="1600"/>
                    </a:p>
                  </a:txBody>
                  <a:tcPr marL="91442" marR="91442" marT="45703" marB="45703" anchor="ctr" anchorCtr="1"/>
                </a:tc>
                <a:tc>
                  <a:txBody>
                    <a:bodyPr/>
                    <a:lstStyle/>
                    <a:p>
                      <a:r>
                        <a:rPr lang="en-US" altLang="zh-CN" sz="1600" smtClean="0"/>
                        <a:t>2</a:t>
                      </a:r>
                      <a:endParaRPr lang="zh-CN" altLang="en-US" sz="1600"/>
                    </a:p>
                  </a:txBody>
                  <a:tcPr marL="91442" marR="91442" marT="45703" marB="45703" anchor="ctr" anchorCtr="1"/>
                </a:tc>
                <a:tc>
                  <a:txBody>
                    <a:bodyPr/>
                    <a:lstStyle/>
                    <a:p>
                      <a:r>
                        <a:rPr lang="en-US" altLang="zh-CN" sz="1600" smtClean="0"/>
                        <a:t>3</a:t>
                      </a:r>
                      <a:endParaRPr lang="zh-CN" altLang="en-US" sz="1600"/>
                    </a:p>
                  </a:txBody>
                  <a:tcPr marL="91442" marR="91442" marT="45703" marB="45703" anchor="ctr" anchorCtr="1"/>
                </a:tc>
                <a:tc>
                  <a:txBody>
                    <a:bodyPr/>
                    <a:lstStyle/>
                    <a:p>
                      <a:r>
                        <a:rPr lang="en-US" altLang="zh-CN" sz="1600" smtClean="0"/>
                        <a:t>4</a:t>
                      </a:r>
                      <a:endParaRPr lang="zh-CN" altLang="en-US" sz="1600"/>
                    </a:p>
                  </a:txBody>
                  <a:tcPr marL="91442" marR="91442" marT="45703" marB="45703" anchor="ctr" anchorCtr="1"/>
                </a:tc>
                <a:tc>
                  <a:txBody>
                    <a:bodyPr/>
                    <a:lstStyle/>
                    <a:p>
                      <a:r>
                        <a:rPr lang="en-US" altLang="zh-CN" sz="1600" smtClean="0"/>
                        <a:t>5</a:t>
                      </a:r>
                      <a:endParaRPr lang="zh-CN" altLang="en-US" sz="1600"/>
                    </a:p>
                  </a:txBody>
                  <a:tcPr marL="91442" marR="91442" marT="45703" marB="45703" anchor="ctr" anchorCtr="1"/>
                </a:tc>
                <a:tc>
                  <a:txBody>
                    <a:bodyPr/>
                    <a:lstStyle/>
                    <a:p>
                      <a:r>
                        <a:rPr lang="en-US" altLang="zh-CN" sz="1600" smtClean="0"/>
                        <a:t>6</a:t>
                      </a:r>
                      <a:endParaRPr lang="zh-CN" altLang="en-US" sz="1600"/>
                    </a:p>
                  </a:txBody>
                  <a:tcPr marL="91442" marR="91442" marT="45703" marB="45703" anchor="ctr" anchorCtr="1"/>
                </a:tc>
                <a:tc>
                  <a:txBody>
                    <a:bodyPr/>
                    <a:lstStyle/>
                    <a:p>
                      <a:r>
                        <a:rPr lang="en-US" altLang="zh-CN" sz="1600" smtClean="0"/>
                        <a:t>7</a:t>
                      </a:r>
                      <a:endParaRPr lang="zh-CN" altLang="en-US" sz="1600"/>
                    </a:p>
                  </a:txBody>
                  <a:tcPr marL="91442" marR="91442" marT="45703" marB="45703" anchor="ctr" anchorCtr="1"/>
                </a:tc>
                <a:tc>
                  <a:txBody>
                    <a:bodyPr/>
                    <a:lstStyle/>
                    <a:p>
                      <a:r>
                        <a:rPr lang="en-US" altLang="zh-CN" sz="1600" smtClean="0"/>
                        <a:t>8</a:t>
                      </a:r>
                      <a:endParaRPr lang="zh-CN" altLang="en-US" sz="1600"/>
                    </a:p>
                  </a:txBody>
                  <a:tcPr marL="91442" marR="91442" marT="45703" marB="45703" anchor="ctr" anchorCtr="1"/>
                </a:tc>
                <a:tc>
                  <a:txBody>
                    <a:bodyPr/>
                    <a:lstStyle/>
                    <a:p>
                      <a:r>
                        <a:rPr lang="en-US" altLang="zh-CN" sz="1600" smtClean="0"/>
                        <a:t>9</a:t>
                      </a:r>
                      <a:endParaRPr lang="zh-CN" altLang="en-US" sz="1600"/>
                    </a:p>
                  </a:txBody>
                  <a:tcPr marL="91442" marR="91442" marT="45703" marB="45703" anchor="ctr" anchorCtr="1"/>
                </a:tc>
                <a:tc>
                  <a:txBody>
                    <a:bodyPr/>
                    <a:lstStyle/>
                    <a:p>
                      <a:r>
                        <a:rPr lang="en-US" altLang="zh-CN" sz="1600" smtClean="0"/>
                        <a:t>10</a:t>
                      </a:r>
                      <a:endParaRPr lang="zh-CN" altLang="en-US" sz="1600"/>
                    </a:p>
                  </a:txBody>
                  <a:tcPr marL="91442" marR="91442" marT="45703" marB="45703" anchor="ctr" anchorCtr="1"/>
                </a:tc>
                <a:tc>
                  <a:txBody>
                    <a:bodyPr/>
                    <a:lstStyle/>
                    <a:p>
                      <a:r>
                        <a:rPr lang="en-US" altLang="zh-CN" sz="1600" smtClean="0"/>
                        <a:t>11</a:t>
                      </a:r>
                      <a:endParaRPr lang="zh-CN" altLang="en-US" sz="1600"/>
                    </a:p>
                  </a:txBody>
                  <a:tcPr marL="91442" marR="91442" marT="45703" marB="45703" anchor="ctr" anchorCtr="1"/>
                </a:tc>
                <a:tc>
                  <a:txBody>
                    <a:bodyPr/>
                    <a:lstStyle/>
                    <a:p>
                      <a:r>
                        <a:rPr lang="en-US" altLang="zh-CN" sz="1600" smtClean="0"/>
                        <a:t>12</a:t>
                      </a:r>
                      <a:endParaRPr lang="zh-CN" altLang="en-US" sz="1600"/>
                    </a:p>
                  </a:txBody>
                  <a:tcPr marL="91442" marR="91442" marT="45703" marB="45703" anchor="ctr" anchorCtr="1"/>
                </a:tc>
              </a:tr>
              <a:tr h="395200">
                <a:tc>
                  <a:txBody>
                    <a:bodyPr/>
                    <a:lstStyle/>
                    <a:p>
                      <a:r>
                        <a:rPr lang="en-US" altLang="zh-CN" sz="1600" smtClean="0"/>
                        <a:t>π</a:t>
                      </a:r>
                      <a:r>
                        <a:rPr lang="en-US" altLang="zh-CN" sz="1600" baseline="-25000" smtClean="0"/>
                        <a:t>cp</a:t>
                      </a:r>
                      <a:r>
                        <a:rPr lang="en-US" altLang="zh-CN" sz="1600" smtClean="0"/>
                        <a:t>(z)</a:t>
                      </a:r>
                      <a:endParaRPr lang="zh-CN" altLang="en-US" sz="1600"/>
                    </a:p>
                  </a:txBody>
                  <a:tcPr marL="91442" marR="91442" marT="45703" marB="45703" anchor="ctr" anchorCtr="1"/>
                </a:tc>
                <a:tc>
                  <a:txBody>
                    <a:bodyPr/>
                    <a:lstStyle/>
                    <a:p>
                      <a:r>
                        <a:rPr lang="en-US" altLang="zh-CN" sz="1600" smtClean="0"/>
                        <a:t>14</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c>
                  <a:txBody>
                    <a:bodyPr/>
                    <a:lstStyle/>
                    <a:p>
                      <a:r>
                        <a:rPr lang="en-US" altLang="zh-CN" sz="1600" smtClean="0"/>
                        <a:t>11</a:t>
                      </a:r>
                      <a:endParaRPr lang="zh-CN" altLang="en-US" sz="1600"/>
                    </a:p>
                  </a:txBody>
                  <a:tcPr marL="91442" marR="91442" marT="45703" marB="45703" anchor="ctr" anchorCtr="1"/>
                </a:tc>
                <a:tc>
                  <a:txBody>
                    <a:bodyPr/>
                    <a:lstStyle/>
                    <a:p>
                      <a:r>
                        <a:rPr lang="en-US" altLang="zh-CN" sz="1600" smtClean="0"/>
                        <a:t>24</a:t>
                      </a:r>
                      <a:endParaRPr lang="zh-CN" altLang="en-US" sz="1600"/>
                    </a:p>
                  </a:txBody>
                  <a:tcPr marL="91442" marR="91442" marT="45703" marB="45703" anchor="ctr" anchorCtr="1"/>
                </a:tc>
                <a:tc>
                  <a:txBody>
                    <a:bodyPr/>
                    <a:lstStyle/>
                    <a:p>
                      <a:r>
                        <a:rPr lang="en-US" altLang="zh-CN" sz="1600" smtClean="0"/>
                        <a:t>1</a:t>
                      </a:r>
                      <a:endParaRPr lang="zh-CN" altLang="en-US" sz="1600"/>
                    </a:p>
                  </a:txBody>
                  <a:tcPr marL="91442" marR="91442" marT="45703" marB="45703" anchor="ctr" anchorCtr="1"/>
                </a:tc>
                <a:tc>
                  <a:txBody>
                    <a:bodyPr/>
                    <a:lstStyle/>
                    <a:p>
                      <a:r>
                        <a:rPr lang="en-US" altLang="zh-CN" sz="1600" smtClean="0"/>
                        <a:t>5</a:t>
                      </a:r>
                      <a:endParaRPr lang="zh-CN" altLang="en-US" sz="1600"/>
                    </a:p>
                  </a:txBody>
                  <a:tcPr marL="91442" marR="91442" marT="45703" marB="45703" anchor="ctr" anchorCtr="1"/>
                </a:tc>
                <a:tc>
                  <a:txBody>
                    <a:bodyPr/>
                    <a:lstStyle/>
                    <a:p>
                      <a:r>
                        <a:rPr lang="en-US" altLang="zh-CN" sz="1600" smtClean="0"/>
                        <a:t>3</a:t>
                      </a:r>
                      <a:endParaRPr lang="zh-CN" altLang="en-US" sz="1600"/>
                    </a:p>
                  </a:txBody>
                  <a:tcPr marL="91442" marR="91442" marT="45703" marB="45703" anchor="ctr" anchorCtr="1"/>
                </a:tc>
                <a:tc>
                  <a:txBody>
                    <a:bodyPr/>
                    <a:lstStyle/>
                    <a:p>
                      <a:r>
                        <a:rPr lang="en-US" altLang="zh-CN" sz="1600" smtClean="0"/>
                        <a:t>28</a:t>
                      </a:r>
                      <a:endParaRPr lang="zh-CN" altLang="en-US" sz="1600"/>
                    </a:p>
                  </a:txBody>
                  <a:tcPr marL="91442" marR="91442" marT="45703" marB="45703" anchor="ctr" anchorCtr="1"/>
                </a:tc>
                <a:tc>
                  <a:txBody>
                    <a:bodyPr/>
                    <a:lstStyle/>
                    <a:p>
                      <a:r>
                        <a:rPr lang="en-US" altLang="zh-CN" sz="1600" smtClean="0"/>
                        <a:t>15</a:t>
                      </a:r>
                      <a:endParaRPr lang="zh-CN" altLang="en-US" sz="1600"/>
                    </a:p>
                  </a:txBody>
                  <a:tcPr marL="91442" marR="91442" marT="45703" marB="45703" anchor="ctr" anchorCtr="1"/>
                </a:tc>
                <a:tc>
                  <a:txBody>
                    <a:bodyPr/>
                    <a:lstStyle/>
                    <a:p>
                      <a:r>
                        <a:rPr lang="en-US" altLang="zh-CN" sz="1600" smtClean="0"/>
                        <a:t>6</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10</a:t>
                      </a:r>
                      <a:endParaRPr lang="zh-CN" altLang="en-US" sz="1600"/>
                    </a:p>
                  </a:txBody>
                  <a:tcPr marL="91442" marR="91442" marT="45703" marB="45703" anchor="ctr" anchorCtr="1"/>
                </a:tc>
              </a:tr>
            </a:tbl>
          </a:graphicData>
        </a:graphic>
      </p:graphicFrame>
    </p:spTree>
    <p:extLst>
      <p:ext uri="{BB962C8B-B14F-4D97-AF65-F5344CB8AC3E}">
        <p14:creationId xmlns:p14="http://schemas.microsoft.com/office/powerpoint/2010/main" val="33379880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p:txBody>
          <a:bodyPr/>
          <a:lstStyle/>
          <a:p>
            <a:pPr eaLnBrk="1" hangingPunct="1"/>
            <a:r>
              <a:rPr lang="zh-CN" altLang="en-US" dirty="0" smtClean="0"/>
              <a:t>单表代换密码</a:t>
            </a:r>
          </a:p>
        </p:txBody>
      </p:sp>
      <p:sp>
        <p:nvSpPr>
          <p:cNvPr id="56323" name="内容占位符 2"/>
          <p:cNvSpPr>
            <a:spLocks noGrp="1"/>
          </p:cNvSpPr>
          <p:nvPr>
            <p:ph idx="1"/>
          </p:nvPr>
        </p:nvSpPr>
        <p:spPr/>
        <p:txBody>
          <a:bodyPr/>
          <a:lstStyle/>
          <a:p>
            <a:pPr eaLnBrk="1" hangingPunct="1"/>
            <a:r>
              <a:rPr lang="zh-CN" altLang="en-US" dirty="0" smtClean="0"/>
              <a:t>代换密码方案的数学描述</a:t>
            </a:r>
            <a:endParaRPr lang="en-US" altLang="zh-CN" dirty="0" smtClean="0"/>
          </a:p>
          <a:p>
            <a:pPr lvl="2" eaLnBrk="1" hangingPunct="1"/>
            <a:r>
              <a:rPr lang="en-US" altLang="zh-CN" dirty="0" smtClean="0"/>
              <a:t>M=C=Z</a:t>
            </a:r>
            <a:r>
              <a:rPr lang="en-US" altLang="zh-CN" baseline="-25000" dirty="0" smtClean="0"/>
              <a:t>26</a:t>
            </a:r>
          </a:p>
          <a:p>
            <a:pPr lvl="2" eaLnBrk="1" hangingPunct="1"/>
            <a:r>
              <a:rPr lang="en-US" altLang="zh-CN" dirty="0" smtClean="0"/>
              <a:t>K</a:t>
            </a:r>
            <a:r>
              <a:rPr lang="zh-CN" altLang="en-US" dirty="0" smtClean="0"/>
              <a:t>是由</a:t>
            </a:r>
            <a:r>
              <a:rPr lang="en-US" altLang="zh-CN" dirty="0" smtClean="0"/>
              <a:t>26</a:t>
            </a:r>
            <a:r>
              <a:rPr lang="zh-CN" altLang="en-US" dirty="0" smtClean="0"/>
              <a:t>个数字</a:t>
            </a:r>
            <a:r>
              <a:rPr lang="en-US" altLang="zh-CN" dirty="0" smtClean="0"/>
              <a:t>0,1,2,...,25</a:t>
            </a:r>
            <a:r>
              <a:rPr lang="zh-CN" altLang="en-US" dirty="0" smtClean="0"/>
              <a:t>的所有可能的置换组成</a:t>
            </a:r>
            <a:endParaRPr lang="en-US" altLang="zh-CN" dirty="0" smtClean="0"/>
          </a:p>
          <a:p>
            <a:pPr lvl="2" eaLnBrk="1" hangingPunct="1"/>
            <a:r>
              <a:rPr lang="zh-CN" altLang="en-US" dirty="0" smtClean="0"/>
              <a:t>对任意的置换</a:t>
            </a:r>
            <a:r>
              <a:rPr lang="en-US" altLang="zh-CN" dirty="0" smtClean="0"/>
              <a:t>π</a:t>
            </a:r>
            <a:r>
              <a:rPr lang="zh-CN" altLang="en-US" dirty="0" smtClean="0"/>
              <a:t>∈</a:t>
            </a:r>
            <a:r>
              <a:rPr lang="en-US" altLang="zh-CN" dirty="0" smtClean="0"/>
              <a:t>K</a:t>
            </a:r>
            <a:r>
              <a:rPr lang="zh-CN" altLang="en-US" dirty="0" smtClean="0"/>
              <a:t>，定义</a:t>
            </a:r>
            <a:endParaRPr lang="en-US" altLang="zh-CN" dirty="0" smtClean="0"/>
          </a:p>
          <a:p>
            <a:pPr lvl="2" eaLnBrk="1" hangingPunct="1">
              <a:buFont typeface="Wingdings 2" pitchFamily="18" charset="2"/>
              <a:buNone/>
            </a:pPr>
            <a:r>
              <a:rPr lang="en-US" altLang="zh-CN" dirty="0" smtClean="0"/>
              <a:t>			e</a:t>
            </a:r>
            <a:r>
              <a:rPr lang="en-US" altLang="zh-CN" baseline="-25000" dirty="0" smtClean="0"/>
              <a:t>π</a:t>
            </a:r>
            <a:r>
              <a:rPr lang="en-US" altLang="zh-CN" dirty="0" smtClean="0"/>
              <a:t>(x)=π(x)</a:t>
            </a:r>
          </a:p>
          <a:p>
            <a:pPr lvl="2" eaLnBrk="1" hangingPunct="1">
              <a:buFont typeface="Wingdings 2" pitchFamily="18" charset="2"/>
              <a:buNone/>
            </a:pPr>
            <a:r>
              <a:rPr lang="en-US" altLang="zh-CN" dirty="0" smtClean="0"/>
              <a:t>			d</a:t>
            </a:r>
            <a:r>
              <a:rPr lang="en-US" altLang="zh-CN" baseline="-25000" dirty="0" smtClean="0"/>
              <a:t>π</a:t>
            </a:r>
            <a:r>
              <a:rPr lang="en-US" altLang="zh-CN" dirty="0" smtClean="0"/>
              <a:t>(y)=π</a:t>
            </a:r>
            <a:r>
              <a:rPr lang="en-US" altLang="zh-CN" baseline="30000" dirty="0" smtClean="0"/>
              <a:t>-1</a:t>
            </a:r>
            <a:r>
              <a:rPr lang="en-US" altLang="zh-CN" dirty="0" smtClean="0"/>
              <a:t>(y)</a:t>
            </a:r>
          </a:p>
          <a:p>
            <a:pPr lvl="2" eaLnBrk="1" hangingPunct="1"/>
            <a:r>
              <a:rPr lang="en-US" altLang="zh-CN" dirty="0" smtClean="0"/>
              <a:t>π</a:t>
            </a:r>
            <a:r>
              <a:rPr lang="en-US" altLang="zh-CN" baseline="30000" dirty="0" smtClean="0"/>
              <a:t>-1</a:t>
            </a:r>
            <a:r>
              <a:rPr lang="zh-CN" altLang="en-US" dirty="0" smtClean="0"/>
              <a:t>表示置换</a:t>
            </a:r>
            <a:r>
              <a:rPr lang="en-US" altLang="zh-CN" dirty="0" smtClean="0"/>
              <a:t>π</a:t>
            </a:r>
            <a:r>
              <a:rPr lang="zh-CN" altLang="en-US" dirty="0" smtClean="0"/>
              <a:t>的逆置换</a:t>
            </a:r>
            <a:endParaRPr lang="en-US" altLang="zh-CN" dirty="0" smtClean="0"/>
          </a:p>
          <a:p>
            <a:pPr eaLnBrk="1" hangingPunct="1"/>
            <a:endParaRPr lang="zh-CN" altLang="en-US" dirty="0" smtClean="0"/>
          </a:p>
        </p:txBody>
      </p:sp>
    </p:spTree>
    <p:extLst>
      <p:ext uri="{BB962C8B-B14F-4D97-AF65-F5344CB8AC3E}">
        <p14:creationId xmlns:p14="http://schemas.microsoft.com/office/powerpoint/2010/main" val="40251144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lstStyle/>
          <a:p>
            <a:r>
              <a:rPr lang="en-US" altLang="zh-CN" smtClean="0"/>
              <a:t>DES</a:t>
            </a:r>
            <a:r>
              <a:rPr lang="zh-CN" altLang="en-US" smtClean="0"/>
              <a:t>算法结构</a:t>
            </a:r>
          </a:p>
        </p:txBody>
      </p:sp>
      <p:grpSp>
        <p:nvGrpSpPr>
          <p:cNvPr id="101379" name="组合 48"/>
          <p:cNvGrpSpPr>
            <a:grpSpLocks/>
          </p:cNvGrpSpPr>
          <p:nvPr/>
        </p:nvGrpSpPr>
        <p:grpSpPr bwMode="auto">
          <a:xfrm>
            <a:off x="2555875" y="1628775"/>
            <a:ext cx="4752975" cy="4392613"/>
            <a:chOff x="3995936" y="1556792"/>
            <a:chExt cx="4752528" cy="4392488"/>
          </a:xfrm>
        </p:grpSpPr>
        <p:sp>
          <p:nvSpPr>
            <p:cNvPr id="4" name="矩形 3"/>
            <p:cNvSpPr/>
            <p:nvPr/>
          </p:nvSpPr>
          <p:spPr>
            <a:xfrm>
              <a:off x="3995936" y="1556792"/>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输入明文</a:t>
              </a:r>
              <a:r>
                <a:rPr lang="en-US" altLang="zh-CN">
                  <a:solidFill>
                    <a:schemeClr val="tx1"/>
                  </a:solidFill>
                </a:rPr>
                <a:t>x(64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5" name="矩形 4"/>
            <p:cNvSpPr/>
            <p:nvPr/>
          </p:nvSpPr>
          <p:spPr>
            <a:xfrm>
              <a:off x="3995936" y="2133039"/>
              <a:ext cx="2231815" cy="36035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初始置换</a:t>
              </a:r>
              <a:r>
                <a:rPr lang="en-US" altLang="zh-CN">
                  <a:solidFill>
                    <a:schemeClr val="tx1"/>
                  </a:solidFill>
                </a:rPr>
                <a:t>IP</a:t>
              </a:r>
              <a:endParaRPr lang="zh-CN" altLang="en-US">
                <a:solidFill>
                  <a:schemeClr val="tx1"/>
                </a:solidFill>
              </a:endParaRPr>
            </a:p>
          </p:txBody>
        </p:sp>
        <p:sp>
          <p:nvSpPr>
            <p:cNvPr id="6" name="矩形 5"/>
            <p:cNvSpPr/>
            <p:nvPr/>
          </p:nvSpPr>
          <p:spPr>
            <a:xfrm>
              <a:off x="3995936" y="2709284"/>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第</a:t>
              </a:r>
              <a:r>
                <a:rPr lang="en-US" altLang="zh-CN">
                  <a:solidFill>
                    <a:schemeClr val="tx1"/>
                  </a:solidFill>
                </a:rPr>
                <a:t>1</a:t>
              </a:r>
              <a:r>
                <a:rPr lang="zh-CN" altLang="en-US">
                  <a:solidFill>
                    <a:schemeClr val="tx1"/>
                  </a:solidFill>
                </a:rPr>
                <a:t>轮迭代</a:t>
              </a:r>
              <a:r>
                <a:rPr lang="en-US" altLang="zh-CN">
                  <a:solidFill>
                    <a:schemeClr val="tx1"/>
                  </a:solidFill>
                </a:rPr>
                <a:t>g</a:t>
              </a:r>
              <a:endParaRPr lang="zh-CN" altLang="en-US">
                <a:solidFill>
                  <a:schemeClr val="tx1"/>
                </a:solidFill>
              </a:endParaRPr>
            </a:p>
          </p:txBody>
        </p:sp>
        <p:sp>
          <p:nvSpPr>
            <p:cNvPr id="7" name="矩形 6"/>
            <p:cNvSpPr/>
            <p:nvPr/>
          </p:nvSpPr>
          <p:spPr>
            <a:xfrm>
              <a:off x="3995936" y="3285531"/>
              <a:ext cx="2231815" cy="35876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第</a:t>
              </a:r>
              <a:r>
                <a:rPr lang="en-US" altLang="zh-CN">
                  <a:solidFill>
                    <a:schemeClr val="tx1"/>
                  </a:solidFill>
                </a:rPr>
                <a:t>2</a:t>
              </a:r>
              <a:r>
                <a:rPr lang="zh-CN" altLang="en-US">
                  <a:solidFill>
                    <a:schemeClr val="tx1"/>
                  </a:solidFill>
                </a:rPr>
                <a:t>轮迭代</a:t>
              </a:r>
              <a:r>
                <a:rPr lang="en-US" altLang="zh-CN">
                  <a:solidFill>
                    <a:schemeClr val="tx1"/>
                  </a:solidFill>
                </a:rPr>
                <a:t>g</a:t>
              </a:r>
              <a:endParaRPr lang="zh-CN" altLang="en-US">
                <a:solidFill>
                  <a:schemeClr val="tx1"/>
                </a:solidFill>
              </a:endParaRPr>
            </a:p>
          </p:txBody>
        </p:sp>
        <p:sp>
          <p:nvSpPr>
            <p:cNvPr id="8" name="矩形 7"/>
            <p:cNvSpPr/>
            <p:nvPr/>
          </p:nvSpPr>
          <p:spPr>
            <a:xfrm>
              <a:off x="3995936" y="4436435"/>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第</a:t>
              </a:r>
              <a:r>
                <a:rPr lang="en-US" altLang="zh-CN">
                  <a:solidFill>
                    <a:schemeClr val="tx1"/>
                  </a:solidFill>
                </a:rPr>
                <a:t>16</a:t>
              </a:r>
              <a:r>
                <a:rPr lang="zh-CN" altLang="en-US">
                  <a:solidFill>
                    <a:schemeClr val="tx1"/>
                  </a:solidFill>
                </a:rPr>
                <a:t>轮迭代</a:t>
              </a:r>
              <a:r>
                <a:rPr lang="en-US" altLang="zh-CN">
                  <a:solidFill>
                    <a:schemeClr val="tx1"/>
                  </a:solidFill>
                </a:rPr>
                <a:t>g</a:t>
              </a:r>
              <a:endParaRPr lang="zh-CN" altLang="en-US">
                <a:solidFill>
                  <a:schemeClr val="tx1"/>
                </a:solidFill>
              </a:endParaRPr>
            </a:p>
          </p:txBody>
        </p:sp>
        <p:sp>
          <p:nvSpPr>
            <p:cNvPr id="9" name="矩形 8"/>
            <p:cNvSpPr/>
            <p:nvPr/>
          </p:nvSpPr>
          <p:spPr>
            <a:xfrm>
              <a:off x="3995936" y="5012682"/>
              <a:ext cx="2231815" cy="36035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逆置换</a:t>
              </a:r>
              <a:r>
                <a:rPr lang="en-US" altLang="zh-CN">
                  <a:solidFill>
                    <a:schemeClr val="tx1"/>
                  </a:solidFill>
                </a:rPr>
                <a:t>IP</a:t>
              </a:r>
              <a:r>
                <a:rPr lang="en-US" altLang="zh-CN" baseline="30000">
                  <a:solidFill>
                    <a:schemeClr val="tx1"/>
                  </a:solidFill>
                </a:rPr>
                <a:t>-1</a:t>
              </a:r>
              <a:endParaRPr lang="zh-CN" altLang="en-US" baseline="30000">
                <a:solidFill>
                  <a:schemeClr val="tx1"/>
                </a:solidFill>
              </a:endParaRPr>
            </a:p>
          </p:txBody>
        </p:sp>
        <p:sp>
          <p:nvSpPr>
            <p:cNvPr id="10" name="矩形 9"/>
            <p:cNvSpPr/>
            <p:nvPr/>
          </p:nvSpPr>
          <p:spPr>
            <a:xfrm>
              <a:off x="3995936" y="5588927"/>
              <a:ext cx="2231815"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输出密文</a:t>
              </a:r>
              <a:r>
                <a:rPr lang="en-US" altLang="zh-CN">
                  <a:solidFill>
                    <a:schemeClr val="tx1"/>
                  </a:solidFill>
                </a:rPr>
                <a:t>y(64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1" name="矩形 10"/>
            <p:cNvSpPr/>
            <p:nvPr/>
          </p:nvSpPr>
          <p:spPr>
            <a:xfrm>
              <a:off x="7164288" y="1556792"/>
              <a:ext cx="1584176" cy="36035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a:t>
              </a:r>
              <a:r>
                <a:rPr lang="en-US" altLang="zh-CN">
                  <a:solidFill>
                    <a:schemeClr val="tx1"/>
                  </a:solidFill>
                </a:rPr>
                <a:t>k(64</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2" name="矩形 11"/>
            <p:cNvSpPr/>
            <p:nvPr/>
          </p:nvSpPr>
          <p:spPr>
            <a:xfrm>
              <a:off x="7164288" y="2709284"/>
              <a:ext cx="1584176" cy="2087504"/>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密钥编排算法</a:t>
              </a:r>
            </a:p>
          </p:txBody>
        </p:sp>
        <p:cxnSp>
          <p:nvCxnSpPr>
            <p:cNvPr id="14" name="直接箭头连接符 13"/>
            <p:cNvCxnSpPr>
              <a:stCxn id="4" idx="2"/>
              <a:endCxn id="5" idx="0"/>
            </p:cNvCxnSpPr>
            <p:nvPr/>
          </p:nvCxnSpPr>
          <p:spPr>
            <a:xfrm>
              <a:off x="5111844" y="1917145"/>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5111844" y="2493390"/>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7" idx="0"/>
            </p:cNvCxnSpPr>
            <p:nvPr/>
          </p:nvCxnSpPr>
          <p:spPr>
            <a:xfrm>
              <a:off x="5111844" y="3069637"/>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3995936" y="3861776"/>
              <a:ext cx="2231815" cy="358765"/>
            </a:xfrm>
            <a:prstGeom prst="rect">
              <a:avLst/>
            </a:prstGeom>
            <a:no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a:t>
              </a:r>
              <a:endParaRPr lang="zh-CN" altLang="en-US">
                <a:solidFill>
                  <a:schemeClr val="tx1"/>
                </a:solidFill>
              </a:endParaRPr>
            </a:p>
          </p:txBody>
        </p:sp>
        <p:cxnSp>
          <p:nvCxnSpPr>
            <p:cNvPr id="21" name="直接箭头连接符 20"/>
            <p:cNvCxnSpPr>
              <a:stCxn id="7" idx="2"/>
              <a:endCxn id="19" idx="0"/>
            </p:cNvCxnSpPr>
            <p:nvPr/>
          </p:nvCxnSpPr>
          <p:spPr>
            <a:xfrm>
              <a:off x="5111844" y="3644296"/>
              <a:ext cx="0" cy="21748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2"/>
              <a:endCxn id="8" idx="0"/>
            </p:cNvCxnSpPr>
            <p:nvPr/>
          </p:nvCxnSpPr>
          <p:spPr>
            <a:xfrm>
              <a:off x="5111844" y="4220541"/>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2"/>
              <a:endCxn id="9" idx="0"/>
            </p:cNvCxnSpPr>
            <p:nvPr/>
          </p:nvCxnSpPr>
          <p:spPr>
            <a:xfrm>
              <a:off x="5111844" y="4796788"/>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5111844" y="5373033"/>
              <a:ext cx="0" cy="21589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a:endCxn id="12" idx="0"/>
            </p:cNvCxnSpPr>
            <p:nvPr/>
          </p:nvCxnSpPr>
          <p:spPr>
            <a:xfrm>
              <a:off x="7956376" y="1917145"/>
              <a:ext cx="0" cy="7921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6227751" y="2888667"/>
              <a:ext cx="9365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7" idx="3"/>
            </p:cNvCxnSpPr>
            <p:nvPr/>
          </p:nvCxnSpPr>
          <p:spPr>
            <a:xfrm flipH="1">
              <a:off x="6227751" y="3464913"/>
              <a:ext cx="9365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8" idx="3"/>
            </p:cNvCxnSpPr>
            <p:nvPr/>
          </p:nvCxnSpPr>
          <p:spPr>
            <a:xfrm flipH="1">
              <a:off x="6227751" y="4617405"/>
              <a:ext cx="9365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402" name="TextBox 42"/>
            <p:cNvSpPr txBox="1">
              <a:spLocks noChangeArrowheads="1"/>
            </p:cNvSpPr>
            <p:nvPr/>
          </p:nvSpPr>
          <p:spPr bwMode="auto">
            <a:xfrm>
              <a:off x="6228184" y="3140968"/>
              <a:ext cx="1008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2</a:t>
              </a:r>
              <a:r>
                <a:rPr lang="en-US" altLang="zh-CN" sz="1600"/>
                <a:t>(48</a:t>
              </a:r>
              <a:r>
                <a:rPr lang="zh-CN" altLang="en-US" sz="1600"/>
                <a:t>位</a:t>
              </a:r>
              <a:r>
                <a:rPr lang="en-US" altLang="zh-CN" sz="1600"/>
                <a:t>)</a:t>
              </a:r>
              <a:endParaRPr lang="zh-CN" altLang="en-US" sz="1600"/>
            </a:p>
          </p:txBody>
        </p:sp>
        <p:sp>
          <p:nvSpPr>
            <p:cNvPr id="101403" name="TextBox 46"/>
            <p:cNvSpPr txBox="1">
              <a:spLocks noChangeArrowheads="1"/>
            </p:cNvSpPr>
            <p:nvPr/>
          </p:nvSpPr>
          <p:spPr bwMode="auto">
            <a:xfrm>
              <a:off x="6228184" y="4293096"/>
              <a:ext cx="1008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16</a:t>
              </a:r>
              <a:r>
                <a:rPr lang="en-US" altLang="zh-CN" sz="1600"/>
                <a:t>(48</a:t>
              </a:r>
              <a:r>
                <a:rPr lang="zh-CN" altLang="en-US" sz="1600"/>
                <a:t>位</a:t>
              </a:r>
              <a:r>
                <a:rPr lang="en-US" altLang="zh-CN" sz="1600"/>
                <a:t>)</a:t>
              </a:r>
              <a:endParaRPr lang="zh-CN" altLang="en-US" sz="1600"/>
            </a:p>
          </p:txBody>
        </p:sp>
        <p:sp>
          <p:nvSpPr>
            <p:cNvPr id="101404" name="TextBox 47"/>
            <p:cNvSpPr txBox="1">
              <a:spLocks noChangeArrowheads="1"/>
            </p:cNvSpPr>
            <p:nvPr/>
          </p:nvSpPr>
          <p:spPr bwMode="auto">
            <a:xfrm>
              <a:off x="6228184" y="2564904"/>
              <a:ext cx="100811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1</a:t>
              </a:r>
              <a:r>
                <a:rPr lang="en-US" altLang="zh-CN" sz="1600"/>
                <a:t>(48</a:t>
              </a:r>
              <a:r>
                <a:rPr lang="zh-CN" altLang="en-US" sz="1600"/>
                <a:t>位</a:t>
              </a:r>
              <a:r>
                <a:rPr lang="en-US" altLang="zh-CN" sz="1600"/>
                <a:t>)</a:t>
              </a:r>
              <a:endParaRPr lang="zh-CN" altLang="en-US" sz="1600"/>
            </a:p>
          </p:txBody>
        </p:sp>
      </p:grpSp>
      <p:sp>
        <p:nvSpPr>
          <p:cNvPr id="28" name="矩形 27"/>
          <p:cNvSpPr/>
          <p:nvPr/>
        </p:nvSpPr>
        <p:spPr>
          <a:xfrm>
            <a:off x="2555875" y="2781300"/>
            <a:ext cx="2232025" cy="2087563"/>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3539996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en-US" altLang="zh-CN" smtClean="0"/>
              <a:t>DES</a:t>
            </a:r>
            <a:r>
              <a:rPr lang="zh-CN" altLang="en-US" smtClean="0"/>
              <a:t>的迭代过程</a:t>
            </a:r>
          </a:p>
        </p:txBody>
      </p:sp>
      <p:sp>
        <p:nvSpPr>
          <p:cNvPr id="102403" name="内容占位符 2"/>
          <p:cNvSpPr>
            <a:spLocks noGrp="1"/>
          </p:cNvSpPr>
          <p:nvPr>
            <p:ph idx="1"/>
          </p:nvPr>
        </p:nvSpPr>
        <p:spPr/>
        <p:txBody>
          <a:bodyPr/>
          <a:lstStyle/>
          <a:p>
            <a:r>
              <a:rPr lang="zh-CN" altLang="en-US" smtClean="0"/>
              <a:t>每轮迭代的输入状态被分为长度相同的左右两部分，</a:t>
            </a:r>
            <a:r>
              <a:rPr lang="en-US" altLang="zh-CN" smtClean="0"/>
              <a:t>L</a:t>
            </a:r>
            <a:r>
              <a:rPr lang="en-US" altLang="zh-CN" baseline="30000" smtClean="0"/>
              <a:t>i-1</a:t>
            </a:r>
            <a:r>
              <a:rPr lang="zh-CN" altLang="en-US" smtClean="0"/>
              <a:t>和</a:t>
            </a:r>
            <a:r>
              <a:rPr lang="en-US" altLang="zh-CN" smtClean="0"/>
              <a:t>R</a:t>
            </a:r>
            <a:r>
              <a:rPr lang="en-US" altLang="zh-CN" baseline="30000" smtClean="0"/>
              <a:t>i-1</a:t>
            </a:r>
            <a:r>
              <a:rPr lang="zh-CN" altLang="en-US" smtClean="0"/>
              <a:t>，轮函数</a:t>
            </a:r>
            <a:r>
              <a:rPr lang="en-US" altLang="zh-CN" smtClean="0"/>
              <a:t>g</a:t>
            </a:r>
            <a:r>
              <a:rPr lang="zh-CN" altLang="en-US" smtClean="0"/>
              <a:t>的形式为</a:t>
            </a:r>
            <a:endParaRPr lang="en-US" altLang="zh-CN" smtClean="0"/>
          </a:p>
          <a:p>
            <a:pPr lvl="1"/>
            <a:r>
              <a:rPr lang="en-US" altLang="zh-CN" smtClean="0"/>
              <a:t>g(L</a:t>
            </a:r>
            <a:r>
              <a:rPr lang="en-US" altLang="zh-CN" baseline="30000" smtClean="0"/>
              <a:t>i-1</a:t>
            </a:r>
            <a:r>
              <a:rPr lang="en-US" altLang="zh-CN" smtClean="0"/>
              <a:t>,R</a:t>
            </a:r>
            <a:r>
              <a:rPr lang="en-US" altLang="zh-CN" baseline="30000" smtClean="0"/>
              <a:t>i-1</a:t>
            </a:r>
            <a:r>
              <a:rPr lang="en-US" altLang="zh-CN" smtClean="0"/>
              <a:t>,K</a:t>
            </a:r>
            <a:r>
              <a:rPr lang="en-US" altLang="zh-CN" baseline="30000" smtClean="0"/>
              <a:t>i</a:t>
            </a:r>
            <a:r>
              <a:rPr lang="en-US" altLang="zh-CN" smtClean="0"/>
              <a:t>)=(L</a:t>
            </a:r>
            <a:r>
              <a:rPr lang="en-US" altLang="zh-CN" baseline="30000" smtClean="0"/>
              <a:t>i</a:t>
            </a:r>
            <a:r>
              <a:rPr lang="en-US" altLang="zh-CN" smtClean="0"/>
              <a:t>,R</a:t>
            </a:r>
            <a:r>
              <a:rPr lang="en-US" altLang="zh-CN" baseline="30000" smtClean="0"/>
              <a:t>i</a:t>
            </a:r>
            <a:r>
              <a:rPr lang="en-US" altLang="zh-CN" smtClean="0"/>
              <a:t>)</a:t>
            </a:r>
          </a:p>
          <a:p>
            <a:pPr lvl="1"/>
            <a:r>
              <a:rPr lang="zh-CN" altLang="en-US" smtClean="0"/>
              <a:t>其中</a:t>
            </a:r>
            <a:r>
              <a:rPr lang="en-US" altLang="zh-CN" smtClean="0"/>
              <a:t>L</a:t>
            </a:r>
            <a:r>
              <a:rPr lang="en-US" altLang="zh-CN" baseline="30000" smtClean="0"/>
              <a:t>i</a:t>
            </a:r>
            <a:r>
              <a:rPr lang="en-US" altLang="zh-CN" smtClean="0"/>
              <a:t>=R</a:t>
            </a:r>
            <a:r>
              <a:rPr lang="en-US" altLang="zh-CN" baseline="30000" smtClean="0"/>
              <a:t>i-1</a:t>
            </a:r>
            <a:r>
              <a:rPr lang="zh-CN" altLang="en-US" smtClean="0"/>
              <a:t>，</a:t>
            </a:r>
            <a:r>
              <a:rPr lang="en-US" altLang="zh-CN" smtClean="0"/>
              <a:t>R</a:t>
            </a:r>
            <a:r>
              <a:rPr lang="en-US" altLang="zh-CN" baseline="30000" smtClean="0"/>
              <a:t>i</a:t>
            </a:r>
            <a:r>
              <a:rPr lang="en-US" altLang="zh-CN" smtClean="0"/>
              <a:t>=L</a:t>
            </a:r>
            <a:r>
              <a:rPr lang="en-US" altLang="zh-CN" baseline="30000" smtClean="0"/>
              <a:t>i-1</a:t>
            </a:r>
            <a:r>
              <a:rPr lang="en-US" altLang="zh-CN" smtClean="0"/>
              <a:t>⊕f(R</a:t>
            </a:r>
            <a:r>
              <a:rPr lang="en-US" altLang="zh-CN" baseline="30000" smtClean="0"/>
              <a:t>i-1</a:t>
            </a:r>
            <a:r>
              <a:rPr lang="en-US" altLang="zh-CN" smtClean="0"/>
              <a:t>,K</a:t>
            </a:r>
            <a:r>
              <a:rPr lang="en-US" altLang="zh-CN" baseline="30000" smtClean="0"/>
              <a:t>i</a:t>
            </a:r>
            <a:r>
              <a:rPr lang="en-US" altLang="zh-CN" smtClean="0"/>
              <a:t>)</a:t>
            </a:r>
          </a:p>
        </p:txBody>
      </p:sp>
    </p:spTree>
    <p:extLst>
      <p:ext uri="{BB962C8B-B14F-4D97-AF65-F5344CB8AC3E}">
        <p14:creationId xmlns:p14="http://schemas.microsoft.com/office/powerpoint/2010/main" val="419487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p:txBody>
          <a:bodyPr/>
          <a:lstStyle/>
          <a:p>
            <a:r>
              <a:rPr lang="en-US" altLang="zh-CN" smtClean="0"/>
              <a:t>DES</a:t>
            </a:r>
            <a:r>
              <a:rPr lang="zh-CN" altLang="en-US" smtClean="0"/>
              <a:t>的迭代结构</a:t>
            </a:r>
          </a:p>
        </p:txBody>
      </p:sp>
      <p:grpSp>
        <p:nvGrpSpPr>
          <p:cNvPr id="103427" name="组合 38"/>
          <p:cNvGrpSpPr>
            <a:grpSpLocks/>
          </p:cNvGrpSpPr>
          <p:nvPr/>
        </p:nvGrpSpPr>
        <p:grpSpPr bwMode="auto">
          <a:xfrm>
            <a:off x="2843213" y="1989138"/>
            <a:ext cx="3816350" cy="3887787"/>
            <a:chOff x="4499992" y="1988840"/>
            <a:chExt cx="3816424" cy="3888432"/>
          </a:xfrm>
        </p:grpSpPr>
        <p:sp>
          <p:nvSpPr>
            <p:cNvPr id="4" name="矩形 3"/>
            <p:cNvSpPr/>
            <p:nvPr/>
          </p:nvSpPr>
          <p:spPr>
            <a:xfrm>
              <a:off x="4499992" y="5461278"/>
              <a:ext cx="1162073" cy="415994"/>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L</a:t>
              </a:r>
              <a:r>
                <a:rPr lang="en-US" altLang="zh-CN" baseline="30000">
                  <a:solidFill>
                    <a:schemeClr val="tx1"/>
                  </a:solidFill>
                </a:rPr>
                <a:t>i</a:t>
              </a:r>
              <a:r>
                <a:rPr lang="en-US" altLang="zh-CN">
                  <a:solidFill>
                    <a:schemeClr val="tx1"/>
                  </a:solidFill>
                </a:rPr>
                <a:t>(32</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sp>
          <p:nvSpPr>
            <p:cNvPr id="5" name="矩形 4"/>
            <p:cNvSpPr/>
            <p:nvPr/>
          </p:nvSpPr>
          <p:spPr>
            <a:xfrm>
              <a:off x="5662065" y="5461278"/>
              <a:ext cx="1162073" cy="415994"/>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R</a:t>
              </a:r>
              <a:r>
                <a:rPr lang="en-US" altLang="zh-CN" baseline="30000">
                  <a:solidFill>
                    <a:schemeClr val="tx1"/>
                  </a:solidFill>
                </a:rPr>
                <a:t>i</a:t>
              </a:r>
              <a:r>
                <a:rPr lang="en-US" altLang="zh-CN">
                  <a:solidFill>
                    <a:schemeClr val="tx1"/>
                  </a:solidFill>
                </a:rPr>
                <a:t>(32</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sp>
          <p:nvSpPr>
            <p:cNvPr id="6" name="矩形 5"/>
            <p:cNvSpPr/>
            <p:nvPr/>
          </p:nvSpPr>
          <p:spPr>
            <a:xfrm>
              <a:off x="4499992" y="1988840"/>
              <a:ext cx="1162073" cy="415994"/>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L</a:t>
              </a:r>
              <a:r>
                <a:rPr lang="en-US" altLang="zh-CN" baseline="30000">
                  <a:solidFill>
                    <a:schemeClr val="tx1"/>
                  </a:solidFill>
                </a:rPr>
                <a:t>i-1</a:t>
              </a:r>
              <a:r>
                <a:rPr lang="en-US" altLang="zh-CN">
                  <a:solidFill>
                    <a:schemeClr val="tx1"/>
                  </a:solidFill>
                </a:rPr>
                <a:t>(32</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sp>
          <p:nvSpPr>
            <p:cNvPr id="7" name="矩形 6"/>
            <p:cNvSpPr/>
            <p:nvPr/>
          </p:nvSpPr>
          <p:spPr>
            <a:xfrm>
              <a:off x="5662065" y="1988840"/>
              <a:ext cx="1162073" cy="415994"/>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R</a:t>
              </a:r>
              <a:r>
                <a:rPr lang="en-US" altLang="zh-CN" baseline="30000">
                  <a:solidFill>
                    <a:schemeClr val="tx1"/>
                  </a:solidFill>
                </a:rPr>
                <a:t>i-1</a:t>
              </a:r>
              <a:r>
                <a:rPr lang="en-US" altLang="zh-CN">
                  <a:solidFill>
                    <a:schemeClr val="tx1"/>
                  </a:solidFill>
                </a:rPr>
                <a:t>(32</a:t>
              </a:r>
              <a:r>
                <a:rPr lang="zh-CN" altLang="en-US">
                  <a:solidFill>
                    <a:schemeClr val="tx1"/>
                  </a:solidFill>
                </a:rPr>
                <a:t>位</a:t>
              </a:r>
              <a:r>
                <a:rPr lang="en-US" altLang="zh-CN">
                  <a:solidFill>
                    <a:schemeClr val="tx1"/>
                  </a:solidFill>
                </a:rPr>
                <a:t>)</a:t>
              </a:r>
              <a:endParaRPr lang="zh-CN" altLang="en-US">
                <a:solidFill>
                  <a:schemeClr val="tx1"/>
                </a:solidFill>
              </a:endParaRPr>
            </a:p>
          </p:txBody>
        </p:sp>
        <p:cxnSp>
          <p:nvCxnSpPr>
            <p:cNvPr id="9" name="直接箭头连接符 8"/>
            <p:cNvCxnSpPr>
              <a:endCxn id="4" idx="0"/>
            </p:cNvCxnSpPr>
            <p:nvPr/>
          </p:nvCxnSpPr>
          <p:spPr>
            <a:xfrm flipH="1">
              <a:off x="5081028" y="2404834"/>
              <a:ext cx="844566" cy="30564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2"/>
              <a:endCxn id="14" idx="0"/>
            </p:cNvCxnSpPr>
            <p:nvPr/>
          </p:nvCxnSpPr>
          <p:spPr>
            <a:xfrm>
              <a:off x="6243101" y="2404834"/>
              <a:ext cx="0" cy="97329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6136736" y="3378132"/>
              <a:ext cx="211142" cy="211173"/>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f</a:t>
              </a:r>
              <a:endParaRPr lang="zh-CN" altLang="en-US">
                <a:solidFill>
                  <a:schemeClr val="tx1"/>
                </a:solidFill>
              </a:endParaRPr>
            </a:p>
          </p:txBody>
        </p:sp>
        <p:cxnSp>
          <p:nvCxnSpPr>
            <p:cNvPr id="16" name="直接箭头连接符 15"/>
            <p:cNvCxnSpPr>
              <a:stCxn id="14" idx="4"/>
              <a:endCxn id="13" idx="0"/>
            </p:cNvCxnSpPr>
            <p:nvPr/>
          </p:nvCxnSpPr>
          <p:spPr>
            <a:xfrm>
              <a:off x="6243101" y="3589305"/>
              <a:ext cx="0" cy="8986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4"/>
              <a:endCxn id="5" idx="0"/>
            </p:cNvCxnSpPr>
            <p:nvPr/>
          </p:nvCxnSpPr>
          <p:spPr>
            <a:xfrm>
              <a:off x="6243101" y="4700740"/>
              <a:ext cx="0" cy="76053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6" idx="2"/>
              <a:endCxn id="13" idx="1"/>
            </p:cNvCxnSpPr>
            <p:nvPr/>
          </p:nvCxnSpPr>
          <p:spPr>
            <a:xfrm>
              <a:off x="5081028" y="2404834"/>
              <a:ext cx="1087458" cy="211490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770161" y="3292393"/>
              <a:ext cx="1546255" cy="384239"/>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K</a:t>
              </a:r>
              <a:r>
                <a:rPr lang="en-US" altLang="zh-CN" baseline="30000">
                  <a:solidFill>
                    <a:schemeClr val="tx1"/>
                  </a:solidFill>
                </a:rPr>
                <a:t>i</a:t>
              </a:r>
              <a:r>
                <a:rPr lang="en-US" altLang="zh-CN">
                  <a:solidFill>
                    <a:schemeClr val="tx1"/>
                  </a:solidFill>
                </a:rPr>
                <a:t>(48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cxnSp>
          <p:nvCxnSpPr>
            <p:cNvPr id="25" name="直接箭头连接符 24"/>
            <p:cNvCxnSpPr>
              <a:stCxn id="23" idx="1"/>
              <a:endCxn id="14" idx="6"/>
            </p:cNvCxnSpPr>
            <p:nvPr/>
          </p:nvCxnSpPr>
          <p:spPr>
            <a:xfrm flipH="1" flipV="1">
              <a:off x="6347878" y="3484513"/>
              <a:ext cx="42228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3441" name="组合 36"/>
            <p:cNvGrpSpPr>
              <a:grpSpLocks/>
            </p:cNvGrpSpPr>
            <p:nvPr/>
          </p:nvGrpSpPr>
          <p:grpSpPr bwMode="auto">
            <a:xfrm>
              <a:off x="6136974" y="4488546"/>
              <a:ext cx="211223" cy="212400"/>
              <a:chOff x="6136974" y="4488546"/>
              <a:chExt cx="211223" cy="212400"/>
            </a:xfrm>
          </p:grpSpPr>
          <p:sp>
            <p:nvSpPr>
              <p:cNvPr id="13" name="椭圆 12"/>
              <p:cNvSpPr/>
              <p:nvPr/>
            </p:nvSpPr>
            <p:spPr>
              <a:xfrm>
                <a:off x="6136736" y="4487980"/>
                <a:ext cx="211142" cy="212760"/>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86400" tIns="0" rIns="50400" bIns="0" anchor="ctr" anchorCtr="1"/>
              <a:lstStyle/>
              <a:p>
                <a:pPr algn="ctr" fontAlgn="auto">
                  <a:spcBef>
                    <a:spcPts val="0"/>
                  </a:spcBef>
                  <a:spcAft>
                    <a:spcPts val="0"/>
                  </a:spcAft>
                  <a:defRPr/>
                </a:pPr>
                <a:endParaRPr lang="zh-CN" altLang="en-US" sz="2000">
                  <a:solidFill>
                    <a:schemeClr val="tx1"/>
                  </a:solidFill>
                </a:endParaRPr>
              </a:p>
            </p:txBody>
          </p:sp>
          <p:cxnSp>
            <p:nvCxnSpPr>
              <p:cNvPr id="27" name="直接连接符 26"/>
              <p:cNvCxnSpPr>
                <a:stCxn id="13" idx="2"/>
                <a:endCxn id="13" idx="6"/>
              </p:cNvCxnSpPr>
              <p:nvPr/>
            </p:nvCxnSpPr>
            <p:spPr>
              <a:xfrm>
                <a:off x="6136736" y="4594359"/>
                <a:ext cx="21114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3" idx="0"/>
                <a:endCxn id="13" idx="4"/>
              </p:cNvCxnSpPr>
              <p:nvPr/>
            </p:nvCxnSpPr>
            <p:spPr>
              <a:xfrm>
                <a:off x="6243101" y="4487980"/>
                <a:ext cx="0" cy="212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0" name="矩形 39"/>
          <p:cNvSpPr/>
          <p:nvPr/>
        </p:nvSpPr>
        <p:spPr>
          <a:xfrm>
            <a:off x="4227513" y="3252788"/>
            <a:ext cx="720725" cy="433387"/>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46012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smtClean="0"/>
              <a:t>迭代函数</a:t>
            </a:r>
            <a:r>
              <a:rPr lang="en-US" altLang="zh-CN" smtClean="0"/>
              <a:t>f</a:t>
            </a:r>
            <a:endParaRPr lang="zh-CN" altLang="en-US" smtClean="0"/>
          </a:p>
        </p:txBody>
      </p:sp>
      <p:sp>
        <p:nvSpPr>
          <p:cNvPr id="3" name="内容占位符 2"/>
          <p:cNvSpPr>
            <a:spLocks noGrp="1"/>
          </p:cNvSpPr>
          <p:nvPr>
            <p:ph idx="1"/>
          </p:nvPr>
        </p:nvSpPr>
        <p:spPr/>
        <p:txBody>
          <a:bodyPr rtlCol="0">
            <a:normAutofit fontScale="92500" lnSpcReduction="10000"/>
          </a:bodyPr>
          <a:lstStyle/>
          <a:p>
            <a:pPr fontAlgn="auto">
              <a:spcAft>
                <a:spcPts val="0"/>
              </a:spcAft>
              <a:buFont typeface="Wingdings 2"/>
              <a:buChar char=""/>
              <a:defRPr/>
            </a:pPr>
            <a:r>
              <a:rPr lang="zh-CN" altLang="en-US" smtClean="0"/>
              <a:t>函数</a:t>
            </a:r>
            <a:r>
              <a:rPr lang="en-US" altLang="zh-CN" smtClean="0"/>
              <a:t>f</a:t>
            </a:r>
            <a:r>
              <a:rPr lang="zh-CN" altLang="en-US" smtClean="0"/>
              <a:t>输入</a:t>
            </a:r>
            <a:r>
              <a:rPr lang="en-US" altLang="zh-CN" smtClean="0"/>
              <a:t>32</a:t>
            </a:r>
            <a:r>
              <a:rPr lang="zh-CN" altLang="en-US" smtClean="0"/>
              <a:t>位的</a:t>
            </a:r>
            <a:r>
              <a:rPr lang="en-US" altLang="zh-CN" smtClean="0"/>
              <a:t>R</a:t>
            </a:r>
            <a:r>
              <a:rPr lang="en-US" altLang="zh-CN" baseline="30000" smtClean="0"/>
              <a:t>i-1</a:t>
            </a:r>
            <a:r>
              <a:rPr lang="zh-CN" altLang="en-US" smtClean="0"/>
              <a:t>和</a:t>
            </a:r>
            <a:r>
              <a:rPr lang="en-US" altLang="zh-CN" smtClean="0"/>
              <a:t>48</a:t>
            </a:r>
            <a:r>
              <a:rPr lang="zh-CN" altLang="en-US" smtClean="0"/>
              <a:t>位的</a:t>
            </a:r>
            <a:r>
              <a:rPr lang="en-US" altLang="zh-CN" smtClean="0"/>
              <a:t>k</a:t>
            </a:r>
            <a:r>
              <a:rPr lang="en-US" altLang="zh-CN" baseline="30000" smtClean="0"/>
              <a:t>i</a:t>
            </a:r>
          </a:p>
          <a:p>
            <a:pPr fontAlgn="auto">
              <a:spcAft>
                <a:spcPts val="0"/>
              </a:spcAft>
              <a:buFont typeface="Wingdings 2"/>
              <a:buChar char=""/>
              <a:defRPr/>
            </a:pPr>
            <a:r>
              <a:rPr lang="zh-CN" altLang="en-US" smtClean="0"/>
              <a:t>输出</a:t>
            </a:r>
            <a:r>
              <a:rPr lang="en-US" altLang="zh-CN" smtClean="0"/>
              <a:t>32</a:t>
            </a:r>
            <a:r>
              <a:rPr lang="zh-CN" altLang="en-US" smtClean="0"/>
              <a:t>位值，与</a:t>
            </a:r>
            <a:r>
              <a:rPr lang="en-US" altLang="zh-CN" smtClean="0"/>
              <a:t>L</a:t>
            </a:r>
            <a:r>
              <a:rPr lang="en-US" altLang="zh-CN" baseline="30000" smtClean="0"/>
              <a:t>i-1</a:t>
            </a:r>
            <a:r>
              <a:rPr lang="zh-CN" altLang="en-US" smtClean="0"/>
              <a:t>异或成为</a:t>
            </a:r>
            <a:r>
              <a:rPr lang="en-US" altLang="zh-CN" smtClean="0"/>
              <a:t>R</a:t>
            </a:r>
            <a:r>
              <a:rPr lang="en-US" altLang="zh-CN" baseline="30000" smtClean="0"/>
              <a:t>i</a:t>
            </a:r>
          </a:p>
          <a:p>
            <a:pPr fontAlgn="auto">
              <a:spcAft>
                <a:spcPts val="0"/>
              </a:spcAft>
              <a:buFont typeface="Wingdings 2"/>
              <a:buChar char=""/>
              <a:defRPr/>
            </a:pPr>
            <a:r>
              <a:rPr lang="zh-CN" altLang="en-US" smtClean="0"/>
              <a:t>函数处理过程如下</a:t>
            </a:r>
            <a:endParaRPr lang="en-US" altLang="zh-CN" smtClean="0"/>
          </a:p>
          <a:p>
            <a:pPr lvl="1" fontAlgn="auto">
              <a:spcAft>
                <a:spcPts val="0"/>
              </a:spcAft>
              <a:buFont typeface="Wingdings 2"/>
              <a:buChar char="³"/>
              <a:defRPr/>
            </a:pPr>
            <a:r>
              <a:rPr lang="zh-CN" altLang="en-US" smtClean="0"/>
              <a:t>首先使用扩展置换</a:t>
            </a:r>
            <a:r>
              <a:rPr lang="en-US" altLang="zh-CN" smtClean="0"/>
              <a:t>E</a:t>
            </a:r>
            <a:r>
              <a:rPr lang="zh-CN" altLang="en-US" smtClean="0"/>
              <a:t>将</a:t>
            </a:r>
            <a:r>
              <a:rPr lang="en-US" altLang="zh-CN" smtClean="0"/>
              <a:t>R</a:t>
            </a:r>
            <a:r>
              <a:rPr lang="en-US" altLang="zh-CN" baseline="30000" smtClean="0"/>
              <a:t>i-1</a:t>
            </a:r>
            <a:r>
              <a:rPr lang="zh-CN" altLang="en-US" smtClean="0"/>
              <a:t>扩展成</a:t>
            </a:r>
            <a:r>
              <a:rPr lang="en-US" altLang="zh-CN" smtClean="0"/>
              <a:t>48</a:t>
            </a:r>
            <a:r>
              <a:rPr lang="zh-CN" altLang="en-US" smtClean="0"/>
              <a:t>位，然后与</a:t>
            </a:r>
            <a:r>
              <a:rPr lang="en-US" altLang="zh-CN" smtClean="0"/>
              <a:t>k</a:t>
            </a:r>
            <a:r>
              <a:rPr lang="en-US" altLang="zh-CN" baseline="30000" smtClean="0"/>
              <a:t>i</a:t>
            </a:r>
            <a:r>
              <a:rPr lang="zh-CN" altLang="en-US" smtClean="0"/>
              <a:t>异或，得到</a:t>
            </a:r>
            <a:r>
              <a:rPr lang="en-US" altLang="zh-CN" smtClean="0"/>
              <a:t>48</a:t>
            </a:r>
            <a:r>
              <a:rPr lang="zh-CN" altLang="en-US" smtClean="0"/>
              <a:t>位串</a:t>
            </a:r>
            <a:r>
              <a:rPr lang="en-US" altLang="zh-CN" smtClean="0"/>
              <a:t>B</a:t>
            </a:r>
          </a:p>
          <a:p>
            <a:pPr lvl="1" fontAlgn="auto">
              <a:spcAft>
                <a:spcPts val="0"/>
              </a:spcAft>
              <a:buFont typeface="Wingdings 2"/>
              <a:buChar char="³"/>
              <a:defRPr/>
            </a:pPr>
            <a:r>
              <a:rPr lang="zh-CN" altLang="en-US" smtClean="0"/>
              <a:t>将</a:t>
            </a:r>
            <a:r>
              <a:rPr lang="en-US" altLang="zh-CN" smtClean="0"/>
              <a:t>B</a:t>
            </a:r>
            <a:r>
              <a:rPr lang="zh-CN" altLang="en-US" smtClean="0"/>
              <a:t>分成</a:t>
            </a:r>
            <a:r>
              <a:rPr lang="en-US" altLang="zh-CN" smtClean="0"/>
              <a:t>8</a:t>
            </a:r>
            <a:r>
              <a:rPr lang="zh-CN" altLang="en-US" smtClean="0"/>
              <a:t>个</a:t>
            </a:r>
            <a:r>
              <a:rPr lang="en-US" altLang="zh-CN" smtClean="0"/>
              <a:t>6</a:t>
            </a:r>
            <a:r>
              <a:rPr lang="zh-CN" altLang="en-US" smtClean="0"/>
              <a:t>位的值</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8</a:t>
            </a:r>
          </a:p>
          <a:p>
            <a:pPr lvl="1" fontAlgn="auto">
              <a:spcAft>
                <a:spcPts val="0"/>
              </a:spcAft>
              <a:buFont typeface="Wingdings 2"/>
              <a:buChar char="³"/>
              <a:defRPr/>
            </a:pPr>
            <a:r>
              <a:rPr lang="zh-CN" altLang="en-US" smtClean="0"/>
              <a:t>使用</a:t>
            </a:r>
            <a:r>
              <a:rPr lang="en-US" altLang="zh-CN" smtClean="0"/>
              <a:t>8</a:t>
            </a:r>
            <a:r>
              <a:rPr lang="zh-CN" altLang="en-US" smtClean="0"/>
              <a:t>个不同的</a:t>
            </a:r>
            <a:r>
              <a:rPr lang="en-US" altLang="zh-CN" smtClean="0"/>
              <a:t>S</a:t>
            </a:r>
            <a:r>
              <a:rPr lang="zh-CN" altLang="en-US" smtClean="0"/>
              <a:t>盒</a:t>
            </a:r>
            <a:r>
              <a:rPr lang="en-US" altLang="zh-CN" smtClean="0"/>
              <a:t>S</a:t>
            </a:r>
            <a:r>
              <a:rPr lang="en-US" altLang="zh-CN" baseline="-25000" smtClean="0"/>
              <a:t>1</a:t>
            </a:r>
            <a:r>
              <a:rPr lang="en-US" altLang="zh-CN" smtClean="0"/>
              <a:t>,S</a:t>
            </a:r>
            <a:r>
              <a:rPr lang="en-US" altLang="zh-CN" baseline="-25000" smtClean="0"/>
              <a:t>2</a:t>
            </a:r>
            <a:r>
              <a:rPr lang="en-US" altLang="zh-CN" smtClean="0"/>
              <a:t>,...,S</a:t>
            </a:r>
            <a:r>
              <a:rPr lang="en-US" altLang="zh-CN" baseline="-25000" smtClean="0"/>
              <a:t>8</a:t>
            </a:r>
            <a:r>
              <a:rPr lang="zh-CN" altLang="en-US" smtClean="0"/>
              <a:t>分别对</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8</a:t>
            </a:r>
            <a:r>
              <a:rPr lang="zh-CN" altLang="en-US" smtClean="0"/>
              <a:t>进行压缩置换，成为</a:t>
            </a:r>
            <a:r>
              <a:rPr lang="en-US" altLang="zh-CN" smtClean="0"/>
              <a:t>8</a:t>
            </a:r>
            <a:r>
              <a:rPr lang="zh-CN" altLang="en-US" smtClean="0"/>
              <a:t>个</a:t>
            </a:r>
            <a:r>
              <a:rPr lang="en-US" altLang="zh-CN" smtClean="0"/>
              <a:t>4</a:t>
            </a:r>
            <a:r>
              <a:rPr lang="zh-CN" altLang="en-US" smtClean="0"/>
              <a:t>位的值</a:t>
            </a:r>
            <a:r>
              <a:rPr lang="en-US" altLang="zh-CN" smtClean="0"/>
              <a:t>C</a:t>
            </a:r>
            <a:r>
              <a:rPr lang="en-US" altLang="zh-CN" baseline="-25000" smtClean="0"/>
              <a:t>1</a:t>
            </a:r>
            <a:r>
              <a:rPr lang="en-US" altLang="zh-CN" smtClean="0"/>
              <a:t>,C</a:t>
            </a:r>
            <a:r>
              <a:rPr lang="en-US" altLang="zh-CN" baseline="-25000" smtClean="0"/>
              <a:t>2</a:t>
            </a:r>
            <a:r>
              <a:rPr lang="en-US" altLang="zh-CN" smtClean="0"/>
              <a:t>,...,C</a:t>
            </a:r>
            <a:r>
              <a:rPr lang="en-US" altLang="zh-CN" baseline="-25000" smtClean="0"/>
              <a:t>8</a:t>
            </a:r>
            <a:r>
              <a:rPr lang="zh-CN" altLang="en-US" smtClean="0"/>
              <a:t>，连接成</a:t>
            </a:r>
            <a:r>
              <a:rPr lang="en-US" altLang="zh-CN" smtClean="0"/>
              <a:t>32</a:t>
            </a:r>
            <a:r>
              <a:rPr lang="zh-CN" altLang="en-US" smtClean="0"/>
              <a:t>位串</a:t>
            </a:r>
            <a:r>
              <a:rPr lang="en-US" altLang="zh-CN" smtClean="0"/>
              <a:t>C</a:t>
            </a:r>
          </a:p>
          <a:p>
            <a:pPr lvl="1" fontAlgn="auto">
              <a:spcAft>
                <a:spcPts val="0"/>
              </a:spcAft>
              <a:buFont typeface="Wingdings 2"/>
              <a:buChar char="³"/>
              <a:defRPr/>
            </a:pPr>
            <a:r>
              <a:rPr lang="zh-CN" altLang="en-US" smtClean="0"/>
              <a:t>对</a:t>
            </a:r>
            <a:r>
              <a:rPr lang="en-US" altLang="zh-CN" smtClean="0"/>
              <a:t>C</a:t>
            </a:r>
            <a:r>
              <a:rPr lang="zh-CN" altLang="en-US" smtClean="0"/>
              <a:t>进行置换，得到函数</a:t>
            </a:r>
            <a:r>
              <a:rPr lang="en-US" altLang="zh-CN" smtClean="0"/>
              <a:t>f</a:t>
            </a:r>
            <a:r>
              <a:rPr lang="zh-CN" altLang="en-US" smtClean="0"/>
              <a:t>的输出</a:t>
            </a:r>
            <a:endParaRPr lang="zh-CN" altLang="en-US"/>
          </a:p>
        </p:txBody>
      </p:sp>
    </p:spTree>
    <p:extLst>
      <p:ext uri="{BB962C8B-B14F-4D97-AF65-F5344CB8AC3E}">
        <p14:creationId xmlns:p14="http://schemas.microsoft.com/office/powerpoint/2010/main" val="239056542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r>
              <a:rPr lang="zh-CN" altLang="en-US" smtClean="0"/>
              <a:t>函数</a:t>
            </a:r>
            <a:r>
              <a:rPr lang="en-US" altLang="zh-CN" smtClean="0"/>
              <a:t>f</a:t>
            </a:r>
            <a:r>
              <a:rPr lang="zh-CN" altLang="en-US" smtClean="0"/>
              <a:t>的结构</a:t>
            </a:r>
          </a:p>
        </p:txBody>
      </p:sp>
      <p:grpSp>
        <p:nvGrpSpPr>
          <p:cNvPr id="105475" name="组合 109"/>
          <p:cNvGrpSpPr>
            <a:grpSpLocks/>
          </p:cNvGrpSpPr>
          <p:nvPr/>
        </p:nvGrpSpPr>
        <p:grpSpPr bwMode="auto">
          <a:xfrm>
            <a:off x="2555875" y="1520825"/>
            <a:ext cx="4252913" cy="5337175"/>
            <a:chOff x="3853601" y="1484784"/>
            <a:chExt cx="4252969" cy="5337884"/>
          </a:xfrm>
        </p:grpSpPr>
        <p:grpSp>
          <p:nvGrpSpPr>
            <p:cNvPr id="105477" name="组合 107"/>
            <p:cNvGrpSpPr>
              <a:grpSpLocks/>
            </p:cNvGrpSpPr>
            <p:nvPr/>
          </p:nvGrpSpPr>
          <p:grpSpPr bwMode="auto">
            <a:xfrm>
              <a:off x="3853601" y="1484784"/>
              <a:ext cx="4252969" cy="4968552"/>
              <a:chOff x="3853601" y="1484784"/>
              <a:chExt cx="4252969" cy="4968552"/>
            </a:xfrm>
          </p:grpSpPr>
          <p:sp>
            <p:nvSpPr>
              <p:cNvPr id="4" name="矩形 3"/>
              <p:cNvSpPr/>
              <p:nvPr/>
            </p:nvSpPr>
            <p:spPr>
              <a:xfrm>
                <a:off x="4499723" y="1484784"/>
                <a:ext cx="1162065" cy="43185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R</a:t>
                </a:r>
                <a:r>
                  <a:rPr lang="en-US" altLang="zh-CN" baseline="30000">
                    <a:solidFill>
                      <a:schemeClr val="tx1"/>
                    </a:solidFill>
                  </a:rPr>
                  <a:t>i-1</a:t>
                </a:r>
                <a:r>
                  <a:rPr lang="en-US" altLang="zh-CN">
                    <a:solidFill>
                      <a:schemeClr val="tx1"/>
                    </a:solidFill>
                  </a:rPr>
                  <a:t>(32</a:t>
                </a:r>
                <a:r>
                  <a:rPr lang="zh-CN" altLang="en-US">
                    <a:solidFill>
                      <a:schemeClr val="tx1"/>
                    </a:solidFill>
                  </a:rPr>
                  <a:t>位</a:t>
                </a:r>
                <a:r>
                  <a:rPr lang="en-US" altLang="zh-CN">
                    <a:solidFill>
                      <a:schemeClr val="tx1"/>
                    </a:solidFill>
                  </a:rPr>
                  <a:t>)</a:t>
                </a:r>
                <a:endParaRPr lang="zh-CN" altLang="en-US">
                  <a:solidFill>
                    <a:schemeClr val="tx1"/>
                  </a:solidFill>
                </a:endParaRPr>
              </a:p>
            </p:txBody>
          </p:sp>
          <p:cxnSp>
            <p:nvCxnSpPr>
              <p:cNvPr id="5" name="直接箭头连接符 4"/>
              <p:cNvCxnSpPr>
                <a:stCxn id="4" idx="2"/>
                <a:endCxn id="6" idx="0"/>
              </p:cNvCxnSpPr>
              <p:nvPr/>
            </p:nvCxnSpPr>
            <p:spPr>
              <a:xfrm flipH="1">
                <a:off x="5080755" y="1916641"/>
                <a:ext cx="0" cy="287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974391" y="2204018"/>
                <a:ext cx="211141" cy="212753"/>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E</a:t>
                </a:r>
                <a:endParaRPr lang="zh-CN" altLang="en-US">
                  <a:solidFill>
                    <a:schemeClr val="tx1"/>
                  </a:solidFill>
                </a:endParaRPr>
              </a:p>
            </p:txBody>
          </p:sp>
          <p:sp>
            <p:nvSpPr>
              <p:cNvPr id="7" name="矩形 6"/>
              <p:cNvSpPr/>
              <p:nvPr/>
            </p:nvSpPr>
            <p:spPr>
              <a:xfrm>
                <a:off x="6339659" y="1484784"/>
                <a:ext cx="1546245" cy="43185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K</a:t>
                </a:r>
                <a:r>
                  <a:rPr lang="en-US" altLang="zh-CN" baseline="30000">
                    <a:solidFill>
                      <a:schemeClr val="tx1"/>
                    </a:solidFill>
                  </a:rPr>
                  <a:t>i</a:t>
                </a:r>
                <a:r>
                  <a:rPr lang="en-US" altLang="zh-CN">
                    <a:solidFill>
                      <a:schemeClr val="tx1"/>
                    </a:solidFill>
                  </a:rPr>
                  <a:t>(48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sp>
            <p:nvSpPr>
              <p:cNvPr id="11" name="矩形 10"/>
              <p:cNvSpPr/>
              <p:nvPr/>
            </p:nvSpPr>
            <p:spPr>
              <a:xfrm>
                <a:off x="4306045" y="2708910"/>
                <a:ext cx="1546245" cy="43185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E(R</a:t>
                </a:r>
                <a:r>
                  <a:rPr lang="en-US" altLang="zh-CN" baseline="30000">
                    <a:solidFill>
                      <a:schemeClr val="tx1"/>
                    </a:solidFill>
                  </a:rPr>
                  <a:t>i-1</a:t>
                </a:r>
                <a:r>
                  <a:rPr lang="en-US" altLang="zh-CN">
                    <a:solidFill>
                      <a:schemeClr val="tx1"/>
                    </a:solidFill>
                  </a:rPr>
                  <a:t>)(48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cxnSp>
            <p:nvCxnSpPr>
              <p:cNvPr id="13" name="直接箭头连接符 12"/>
              <p:cNvCxnSpPr>
                <a:stCxn id="6" idx="4"/>
                <a:endCxn id="11" idx="0"/>
              </p:cNvCxnSpPr>
              <p:nvPr/>
            </p:nvCxnSpPr>
            <p:spPr>
              <a:xfrm flipH="1">
                <a:off x="5079167" y="2416771"/>
                <a:ext cx="1588" cy="2921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5485" name="组合 13"/>
              <p:cNvGrpSpPr>
                <a:grpSpLocks/>
              </p:cNvGrpSpPr>
              <p:nvPr/>
            </p:nvGrpSpPr>
            <p:grpSpPr bwMode="auto">
              <a:xfrm>
                <a:off x="5877745" y="3501008"/>
                <a:ext cx="211223" cy="212400"/>
                <a:chOff x="6136974" y="4488546"/>
                <a:chExt cx="211223" cy="212400"/>
              </a:xfrm>
            </p:grpSpPr>
            <p:sp>
              <p:nvSpPr>
                <p:cNvPr id="15" name="椭圆 14"/>
                <p:cNvSpPr/>
                <p:nvPr/>
              </p:nvSpPr>
              <p:spPr>
                <a:xfrm>
                  <a:off x="6136920" y="4488715"/>
                  <a:ext cx="211140" cy="212753"/>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86400" tIns="0" rIns="50400" bIns="0" anchor="ctr" anchorCtr="1"/>
                <a:lstStyle/>
                <a:p>
                  <a:pPr algn="ctr" fontAlgn="auto">
                    <a:spcBef>
                      <a:spcPts val="0"/>
                    </a:spcBef>
                    <a:spcAft>
                      <a:spcPts val="0"/>
                    </a:spcAft>
                    <a:defRPr/>
                  </a:pPr>
                  <a:endParaRPr lang="zh-CN" altLang="en-US" sz="2000">
                    <a:solidFill>
                      <a:schemeClr val="tx1"/>
                    </a:solidFill>
                  </a:endParaRPr>
                </a:p>
              </p:txBody>
            </p:sp>
            <p:cxnSp>
              <p:nvCxnSpPr>
                <p:cNvPr id="16" name="直接连接符 15"/>
                <p:cNvCxnSpPr>
                  <a:stCxn id="15" idx="2"/>
                  <a:endCxn id="15" idx="6"/>
                </p:cNvCxnSpPr>
                <p:nvPr/>
              </p:nvCxnSpPr>
              <p:spPr>
                <a:xfrm>
                  <a:off x="6136920" y="4595092"/>
                  <a:ext cx="2111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0"/>
                  <a:endCxn id="15" idx="4"/>
                </p:cNvCxnSpPr>
                <p:nvPr/>
              </p:nvCxnSpPr>
              <p:spPr>
                <a:xfrm>
                  <a:off x="6243284" y="4488715"/>
                  <a:ext cx="0" cy="212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a:stCxn id="11" idx="2"/>
                <a:endCxn id="15" idx="1"/>
              </p:cNvCxnSpPr>
              <p:nvPr/>
            </p:nvCxnSpPr>
            <p:spPr>
              <a:xfrm>
                <a:off x="5079167" y="3140767"/>
                <a:ext cx="830274" cy="3905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15" idx="7"/>
              </p:cNvCxnSpPr>
              <p:nvPr/>
            </p:nvCxnSpPr>
            <p:spPr>
              <a:xfrm flipH="1">
                <a:off x="6058668" y="1916641"/>
                <a:ext cx="1054114" cy="16147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5488" name="组合 38"/>
              <p:cNvGrpSpPr>
                <a:grpSpLocks/>
              </p:cNvGrpSpPr>
              <p:nvPr/>
            </p:nvGrpSpPr>
            <p:grpSpPr bwMode="auto">
              <a:xfrm>
                <a:off x="4471230" y="5301208"/>
                <a:ext cx="3024336" cy="360040"/>
                <a:chOff x="4499992" y="5301208"/>
                <a:chExt cx="2880320" cy="360040"/>
              </a:xfrm>
            </p:grpSpPr>
            <p:sp>
              <p:nvSpPr>
                <p:cNvPr id="31" name="矩形 30"/>
                <p:cNvSpPr/>
                <p:nvPr/>
              </p:nvSpPr>
              <p:spPr>
                <a:xfrm>
                  <a:off x="6660453"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7</a:t>
                  </a:r>
                  <a:endParaRPr lang="zh-CN" altLang="en-US" sz="1600" baseline="-25000">
                    <a:solidFill>
                      <a:schemeClr val="tx1"/>
                    </a:solidFill>
                  </a:endParaRPr>
                </a:p>
              </p:txBody>
            </p:sp>
            <p:sp>
              <p:nvSpPr>
                <p:cNvPr id="32" name="矩形 31"/>
                <p:cNvSpPr/>
                <p:nvPr/>
              </p:nvSpPr>
              <p:spPr>
                <a:xfrm>
                  <a:off x="7020291"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8</a:t>
                  </a:r>
                  <a:endParaRPr lang="zh-CN" altLang="en-US" sz="1600" baseline="-25000">
                    <a:solidFill>
                      <a:schemeClr val="tx1"/>
                    </a:solidFill>
                  </a:endParaRPr>
                </a:p>
              </p:txBody>
            </p:sp>
            <p:sp>
              <p:nvSpPr>
                <p:cNvPr id="33" name="矩形 32"/>
                <p:cNvSpPr/>
                <p:nvPr/>
              </p:nvSpPr>
              <p:spPr>
                <a:xfrm>
                  <a:off x="5940777"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5</a:t>
                  </a:r>
                  <a:endParaRPr lang="zh-CN" altLang="en-US" sz="1600" baseline="-25000">
                    <a:solidFill>
                      <a:schemeClr val="tx1"/>
                    </a:solidFill>
                  </a:endParaRPr>
                </a:p>
              </p:txBody>
            </p:sp>
            <p:sp>
              <p:nvSpPr>
                <p:cNvPr id="34" name="矩形 33"/>
                <p:cNvSpPr/>
                <p:nvPr/>
              </p:nvSpPr>
              <p:spPr>
                <a:xfrm>
                  <a:off x="6300615"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6</a:t>
                  </a:r>
                  <a:endParaRPr lang="zh-CN" altLang="en-US" sz="1600" baseline="-25000">
                    <a:solidFill>
                      <a:schemeClr val="tx1"/>
                    </a:solidFill>
                  </a:endParaRPr>
                </a:p>
              </p:txBody>
            </p:sp>
            <p:sp>
              <p:nvSpPr>
                <p:cNvPr id="35" name="矩形 34"/>
                <p:cNvSpPr/>
                <p:nvPr/>
              </p:nvSpPr>
              <p:spPr>
                <a:xfrm>
                  <a:off x="5219589"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3</a:t>
                  </a:r>
                  <a:endParaRPr lang="zh-CN" altLang="en-US" sz="1600" baseline="-25000">
                    <a:solidFill>
                      <a:schemeClr val="tx1"/>
                    </a:solidFill>
                  </a:endParaRPr>
                </a:p>
              </p:txBody>
            </p:sp>
            <p:sp>
              <p:nvSpPr>
                <p:cNvPr id="36" name="矩形 35"/>
                <p:cNvSpPr/>
                <p:nvPr/>
              </p:nvSpPr>
              <p:spPr>
                <a:xfrm>
                  <a:off x="5579427" y="5300054"/>
                  <a:ext cx="361350"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4</a:t>
                  </a:r>
                  <a:endParaRPr lang="zh-CN" altLang="en-US" sz="1600" baseline="-25000">
                    <a:solidFill>
                      <a:schemeClr val="tx1"/>
                    </a:solidFill>
                  </a:endParaRPr>
                </a:p>
              </p:txBody>
            </p:sp>
            <p:sp>
              <p:nvSpPr>
                <p:cNvPr id="37" name="矩形 36"/>
                <p:cNvSpPr/>
                <p:nvPr/>
              </p:nvSpPr>
              <p:spPr>
                <a:xfrm>
                  <a:off x="4499913"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1</a:t>
                  </a:r>
                  <a:endParaRPr lang="zh-CN" altLang="en-US" sz="1600" baseline="-25000">
                    <a:solidFill>
                      <a:schemeClr val="tx1"/>
                    </a:solidFill>
                  </a:endParaRPr>
                </a:p>
              </p:txBody>
            </p:sp>
            <p:sp>
              <p:nvSpPr>
                <p:cNvPr id="38" name="矩形 37"/>
                <p:cNvSpPr/>
                <p:nvPr/>
              </p:nvSpPr>
              <p:spPr>
                <a:xfrm>
                  <a:off x="4859751"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2</a:t>
                  </a:r>
                  <a:endParaRPr lang="zh-CN" altLang="en-US" sz="1600" baseline="-25000">
                    <a:solidFill>
                      <a:schemeClr val="tx1"/>
                    </a:solidFill>
                  </a:endParaRPr>
                </a:p>
              </p:txBody>
            </p:sp>
          </p:grpSp>
          <p:cxnSp>
            <p:nvCxnSpPr>
              <p:cNvPr id="41" name="直接箭头连接符 40"/>
              <p:cNvCxnSpPr>
                <a:stCxn id="15" idx="4"/>
              </p:cNvCxnSpPr>
              <p:nvPr/>
            </p:nvCxnSpPr>
            <p:spPr>
              <a:xfrm flipH="1">
                <a:off x="5980879" y="3713930"/>
                <a:ext cx="3175" cy="2381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5490" name="组合 53"/>
              <p:cNvGrpSpPr>
                <a:grpSpLocks/>
              </p:cNvGrpSpPr>
              <p:nvPr/>
            </p:nvGrpSpPr>
            <p:grpSpPr bwMode="auto">
              <a:xfrm>
                <a:off x="3853601" y="3933056"/>
                <a:ext cx="531059" cy="986873"/>
                <a:chOff x="3859779" y="4293096"/>
                <a:chExt cx="531059" cy="986873"/>
              </a:xfrm>
            </p:grpSpPr>
            <p:sp>
              <p:nvSpPr>
                <p:cNvPr id="28" name="矩形 27"/>
                <p:cNvSpPr/>
                <p:nvPr/>
              </p:nvSpPr>
              <p:spPr>
                <a:xfrm>
                  <a:off x="3859779" y="4293074"/>
                  <a:ext cx="531820"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1</a:t>
                  </a:r>
                  <a:endParaRPr lang="zh-CN" altLang="en-US" sz="1600" baseline="-25000">
                    <a:solidFill>
                      <a:schemeClr val="tx1"/>
                    </a:solidFill>
                  </a:endParaRPr>
                </a:p>
              </p:txBody>
            </p:sp>
            <p:sp>
              <p:nvSpPr>
                <p:cNvPr id="51" name="圆角矩形 50"/>
                <p:cNvSpPr/>
                <p:nvPr/>
              </p:nvSpPr>
              <p:spPr>
                <a:xfrm>
                  <a:off x="3947093" y="4918632"/>
                  <a:ext cx="360367"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1</a:t>
                  </a:r>
                  <a:endParaRPr lang="zh-CN" altLang="en-US" sz="1600" baseline="-25000">
                    <a:solidFill>
                      <a:schemeClr val="tx1"/>
                    </a:solidFill>
                  </a:endParaRPr>
                </a:p>
              </p:txBody>
            </p:sp>
            <p:cxnSp>
              <p:nvCxnSpPr>
                <p:cNvPr id="53" name="直接箭头连接符 52"/>
                <p:cNvCxnSpPr>
                  <a:stCxn id="28" idx="2"/>
                  <a:endCxn id="51" idx="0"/>
                </p:cNvCxnSpPr>
                <p:nvPr/>
              </p:nvCxnSpPr>
              <p:spPr>
                <a:xfrm>
                  <a:off x="4126483"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5491" name="组合 54"/>
              <p:cNvGrpSpPr>
                <a:grpSpLocks/>
              </p:cNvGrpSpPr>
              <p:nvPr/>
            </p:nvGrpSpPr>
            <p:grpSpPr bwMode="auto">
              <a:xfrm>
                <a:off x="4388625" y="3933056"/>
                <a:ext cx="531059" cy="986873"/>
                <a:chOff x="3859779" y="4293096"/>
                <a:chExt cx="531059" cy="986873"/>
              </a:xfrm>
            </p:grpSpPr>
            <p:sp>
              <p:nvSpPr>
                <p:cNvPr id="56" name="矩形 55"/>
                <p:cNvSpPr/>
                <p:nvPr/>
              </p:nvSpPr>
              <p:spPr>
                <a:xfrm>
                  <a:off x="3859750" y="4293074"/>
                  <a:ext cx="531819"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2</a:t>
                  </a:r>
                  <a:endParaRPr lang="zh-CN" altLang="en-US" sz="1600" baseline="-25000">
                    <a:solidFill>
                      <a:schemeClr val="tx1"/>
                    </a:solidFill>
                  </a:endParaRPr>
                </a:p>
              </p:txBody>
            </p:sp>
            <p:sp>
              <p:nvSpPr>
                <p:cNvPr id="57" name="圆角矩形 56"/>
                <p:cNvSpPr/>
                <p:nvPr/>
              </p:nvSpPr>
              <p:spPr>
                <a:xfrm>
                  <a:off x="3947063" y="4918632"/>
                  <a:ext cx="360368"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2</a:t>
                  </a:r>
                  <a:endParaRPr lang="zh-CN" altLang="en-US" sz="1600" baseline="-25000">
                    <a:solidFill>
                      <a:schemeClr val="tx1"/>
                    </a:solidFill>
                  </a:endParaRPr>
                </a:p>
              </p:txBody>
            </p:sp>
            <p:cxnSp>
              <p:nvCxnSpPr>
                <p:cNvPr id="58" name="直接箭头连接符 57"/>
                <p:cNvCxnSpPr>
                  <a:stCxn id="56" idx="2"/>
                  <a:endCxn id="57" idx="0"/>
                </p:cNvCxnSpPr>
                <p:nvPr/>
              </p:nvCxnSpPr>
              <p:spPr>
                <a:xfrm>
                  <a:off x="4126454"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5492" name="组合 58"/>
              <p:cNvGrpSpPr>
                <a:grpSpLocks/>
              </p:cNvGrpSpPr>
              <p:nvPr/>
            </p:nvGrpSpPr>
            <p:grpSpPr bwMode="auto">
              <a:xfrm>
                <a:off x="4919684" y="3933056"/>
                <a:ext cx="531059" cy="986873"/>
                <a:chOff x="3859779" y="4293096"/>
                <a:chExt cx="531059" cy="986873"/>
              </a:xfrm>
            </p:grpSpPr>
            <p:sp>
              <p:nvSpPr>
                <p:cNvPr id="60" name="矩形 59"/>
                <p:cNvSpPr/>
                <p:nvPr/>
              </p:nvSpPr>
              <p:spPr>
                <a:xfrm>
                  <a:off x="3860510" y="4293074"/>
                  <a:ext cx="530232"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3</a:t>
                  </a:r>
                  <a:endParaRPr lang="zh-CN" altLang="en-US" sz="1600" baseline="-25000">
                    <a:solidFill>
                      <a:schemeClr val="tx1"/>
                    </a:solidFill>
                  </a:endParaRPr>
                </a:p>
              </p:txBody>
            </p:sp>
            <p:sp>
              <p:nvSpPr>
                <p:cNvPr id="61" name="圆角矩形 60"/>
                <p:cNvSpPr/>
                <p:nvPr/>
              </p:nvSpPr>
              <p:spPr>
                <a:xfrm>
                  <a:off x="3947824" y="4918632"/>
                  <a:ext cx="358780"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3</a:t>
                  </a:r>
                  <a:endParaRPr lang="zh-CN" altLang="en-US" sz="1600" baseline="-25000">
                    <a:solidFill>
                      <a:schemeClr val="tx1"/>
                    </a:solidFill>
                  </a:endParaRPr>
                </a:p>
              </p:txBody>
            </p:sp>
            <p:cxnSp>
              <p:nvCxnSpPr>
                <p:cNvPr id="62" name="直接箭头连接符 61"/>
                <p:cNvCxnSpPr>
                  <a:stCxn id="60" idx="2"/>
                  <a:endCxn id="61" idx="0"/>
                </p:cNvCxnSpPr>
                <p:nvPr/>
              </p:nvCxnSpPr>
              <p:spPr>
                <a:xfrm>
                  <a:off x="4125627" y="4653485"/>
                  <a:ext cx="1587"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5493" name="组合 62"/>
              <p:cNvGrpSpPr>
                <a:grpSpLocks/>
              </p:cNvGrpSpPr>
              <p:nvPr/>
            </p:nvGrpSpPr>
            <p:grpSpPr bwMode="auto">
              <a:xfrm>
                <a:off x="5450211" y="3933056"/>
                <a:ext cx="531059" cy="986873"/>
                <a:chOff x="3859779" y="4293096"/>
                <a:chExt cx="531059" cy="986873"/>
              </a:xfrm>
            </p:grpSpPr>
            <p:sp>
              <p:nvSpPr>
                <p:cNvPr id="64" name="矩形 63"/>
                <p:cNvSpPr/>
                <p:nvPr/>
              </p:nvSpPr>
              <p:spPr>
                <a:xfrm>
                  <a:off x="3860215" y="4293074"/>
                  <a:ext cx="530232"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4</a:t>
                  </a:r>
                  <a:endParaRPr lang="zh-CN" altLang="en-US" sz="1600" baseline="-25000">
                    <a:solidFill>
                      <a:schemeClr val="tx1"/>
                    </a:solidFill>
                  </a:endParaRPr>
                </a:p>
              </p:txBody>
            </p:sp>
            <p:sp>
              <p:nvSpPr>
                <p:cNvPr id="65" name="圆角矩形 64"/>
                <p:cNvSpPr/>
                <p:nvPr/>
              </p:nvSpPr>
              <p:spPr>
                <a:xfrm>
                  <a:off x="3947529" y="4918632"/>
                  <a:ext cx="358780"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4</a:t>
                  </a:r>
                  <a:endParaRPr lang="zh-CN" altLang="en-US" sz="1600" baseline="-25000">
                    <a:solidFill>
                      <a:schemeClr val="tx1"/>
                    </a:solidFill>
                  </a:endParaRPr>
                </a:p>
              </p:txBody>
            </p:sp>
            <p:cxnSp>
              <p:nvCxnSpPr>
                <p:cNvPr id="66" name="直接箭头连接符 65"/>
                <p:cNvCxnSpPr>
                  <a:stCxn id="64" idx="2"/>
                  <a:endCxn id="65" idx="0"/>
                </p:cNvCxnSpPr>
                <p:nvPr/>
              </p:nvCxnSpPr>
              <p:spPr>
                <a:xfrm>
                  <a:off x="4125332" y="4653485"/>
                  <a:ext cx="1587"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5494" name="组合 66"/>
              <p:cNvGrpSpPr>
                <a:grpSpLocks/>
              </p:cNvGrpSpPr>
              <p:nvPr/>
            </p:nvGrpSpPr>
            <p:grpSpPr bwMode="auto">
              <a:xfrm>
                <a:off x="5978979" y="3933056"/>
                <a:ext cx="531059" cy="986873"/>
                <a:chOff x="3859779" y="4293096"/>
                <a:chExt cx="531059" cy="986873"/>
              </a:xfrm>
            </p:grpSpPr>
            <p:sp>
              <p:nvSpPr>
                <p:cNvPr id="68" name="矩形 67"/>
                <p:cNvSpPr/>
                <p:nvPr/>
              </p:nvSpPr>
              <p:spPr>
                <a:xfrm>
                  <a:off x="3860092" y="4293074"/>
                  <a:ext cx="530232"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5</a:t>
                  </a:r>
                  <a:endParaRPr lang="zh-CN" altLang="en-US" sz="1600" baseline="-25000">
                    <a:solidFill>
                      <a:schemeClr val="tx1"/>
                    </a:solidFill>
                  </a:endParaRPr>
                </a:p>
              </p:txBody>
            </p:sp>
            <p:sp>
              <p:nvSpPr>
                <p:cNvPr id="69" name="圆角矩形 68"/>
                <p:cNvSpPr/>
                <p:nvPr/>
              </p:nvSpPr>
              <p:spPr>
                <a:xfrm>
                  <a:off x="3947405" y="4918632"/>
                  <a:ext cx="358780"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5</a:t>
                  </a:r>
                  <a:endParaRPr lang="zh-CN" altLang="en-US" sz="1600" baseline="-25000">
                    <a:solidFill>
                      <a:schemeClr val="tx1"/>
                    </a:solidFill>
                  </a:endParaRPr>
                </a:p>
              </p:txBody>
            </p:sp>
            <p:cxnSp>
              <p:nvCxnSpPr>
                <p:cNvPr id="70" name="直接箭头连接符 69"/>
                <p:cNvCxnSpPr>
                  <a:stCxn id="68" idx="2"/>
                  <a:endCxn id="69" idx="0"/>
                </p:cNvCxnSpPr>
                <p:nvPr/>
              </p:nvCxnSpPr>
              <p:spPr>
                <a:xfrm>
                  <a:off x="4125207" y="4653485"/>
                  <a:ext cx="1588"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5495" name="组合 70"/>
              <p:cNvGrpSpPr>
                <a:grpSpLocks/>
              </p:cNvGrpSpPr>
              <p:nvPr/>
            </p:nvGrpSpPr>
            <p:grpSpPr bwMode="auto">
              <a:xfrm>
                <a:off x="6510038" y="3933056"/>
                <a:ext cx="531059" cy="986873"/>
                <a:chOff x="3859779" y="4293096"/>
                <a:chExt cx="531059" cy="986873"/>
              </a:xfrm>
            </p:grpSpPr>
            <p:sp>
              <p:nvSpPr>
                <p:cNvPr id="72" name="矩形 71"/>
                <p:cNvSpPr/>
                <p:nvPr/>
              </p:nvSpPr>
              <p:spPr>
                <a:xfrm>
                  <a:off x="3859265" y="4293074"/>
                  <a:ext cx="531819"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6</a:t>
                  </a:r>
                  <a:endParaRPr lang="zh-CN" altLang="en-US" sz="1600" baseline="-25000">
                    <a:solidFill>
                      <a:schemeClr val="tx1"/>
                    </a:solidFill>
                  </a:endParaRPr>
                </a:p>
              </p:txBody>
            </p:sp>
            <p:sp>
              <p:nvSpPr>
                <p:cNvPr id="73" name="圆角矩形 72"/>
                <p:cNvSpPr/>
                <p:nvPr/>
              </p:nvSpPr>
              <p:spPr>
                <a:xfrm>
                  <a:off x="3946578" y="4918632"/>
                  <a:ext cx="360368"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6</a:t>
                  </a:r>
                  <a:endParaRPr lang="zh-CN" altLang="en-US" sz="1600" baseline="-25000">
                    <a:solidFill>
                      <a:schemeClr val="tx1"/>
                    </a:solidFill>
                  </a:endParaRPr>
                </a:p>
              </p:txBody>
            </p:sp>
            <p:cxnSp>
              <p:nvCxnSpPr>
                <p:cNvPr id="74" name="直接箭头连接符 73"/>
                <p:cNvCxnSpPr>
                  <a:stCxn id="72" idx="2"/>
                  <a:endCxn id="73" idx="0"/>
                </p:cNvCxnSpPr>
                <p:nvPr/>
              </p:nvCxnSpPr>
              <p:spPr>
                <a:xfrm>
                  <a:off x="4125969"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5496" name="组合 74"/>
              <p:cNvGrpSpPr>
                <a:grpSpLocks/>
              </p:cNvGrpSpPr>
              <p:nvPr/>
            </p:nvGrpSpPr>
            <p:grpSpPr bwMode="auto">
              <a:xfrm>
                <a:off x="7044984" y="3933056"/>
                <a:ext cx="531059" cy="986873"/>
                <a:chOff x="3859779" y="4293096"/>
                <a:chExt cx="531059" cy="986873"/>
              </a:xfrm>
            </p:grpSpPr>
            <p:sp>
              <p:nvSpPr>
                <p:cNvPr id="76" name="矩形 75"/>
                <p:cNvSpPr/>
                <p:nvPr/>
              </p:nvSpPr>
              <p:spPr>
                <a:xfrm>
                  <a:off x="3859313" y="4293074"/>
                  <a:ext cx="531820"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7</a:t>
                  </a:r>
                  <a:endParaRPr lang="zh-CN" altLang="en-US" sz="1600" baseline="-25000">
                    <a:solidFill>
                      <a:schemeClr val="tx1"/>
                    </a:solidFill>
                  </a:endParaRPr>
                </a:p>
              </p:txBody>
            </p:sp>
            <p:sp>
              <p:nvSpPr>
                <p:cNvPr id="77" name="圆角矩形 76"/>
                <p:cNvSpPr/>
                <p:nvPr/>
              </p:nvSpPr>
              <p:spPr>
                <a:xfrm>
                  <a:off x="3946627" y="4918632"/>
                  <a:ext cx="360367"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7</a:t>
                  </a:r>
                  <a:endParaRPr lang="zh-CN" altLang="en-US" sz="1600" baseline="-25000">
                    <a:solidFill>
                      <a:schemeClr val="tx1"/>
                    </a:solidFill>
                  </a:endParaRPr>
                </a:p>
              </p:txBody>
            </p:sp>
            <p:cxnSp>
              <p:nvCxnSpPr>
                <p:cNvPr id="78" name="直接箭头连接符 77"/>
                <p:cNvCxnSpPr>
                  <a:stCxn id="76" idx="2"/>
                  <a:endCxn id="77" idx="0"/>
                </p:cNvCxnSpPr>
                <p:nvPr/>
              </p:nvCxnSpPr>
              <p:spPr>
                <a:xfrm>
                  <a:off x="4126017"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5497" name="组合 78"/>
              <p:cNvGrpSpPr>
                <a:grpSpLocks/>
              </p:cNvGrpSpPr>
              <p:nvPr/>
            </p:nvGrpSpPr>
            <p:grpSpPr bwMode="auto">
              <a:xfrm>
                <a:off x="7575511" y="3933056"/>
                <a:ext cx="531059" cy="986873"/>
                <a:chOff x="3859779" y="4293096"/>
                <a:chExt cx="531059" cy="986873"/>
              </a:xfrm>
            </p:grpSpPr>
            <p:sp>
              <p:nvSpPr>
                <p:cNvPr id="80" name="矩形 79"/>
                <p:cNvSpPr/>
                <p:nvPr/>
              </p:nvSpPr>
              <p:spPr>
                <a:xfrm>
                  <a:off x="3859018" y="4293074"/>
                  <a:ext cx="531820"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7</a:t>
                  </a:r>
                  <a:endParaRPr lang="zh-CN" altLang="en-US" sz="1600" baseline="-25000">
                    <a:solidFill>
                      <a:schemeClr val="tx1"/>
                    </a:solidFill>
                  </a:endParaRPr>
                </a:p>
              </p:txBody>
            </p:sp>
            <p:sp>
              <p:nvSpPr>
                <p:cNvPr id="81" name="圆角矩形 80"/>
                <p:cNvSpPr/>
                <p:nvPr/>
              </p:nvSpPr>
              <p:spPr>
                <a:xfrm>
                  <a:off x="3946332" y="4918632"/>
                  <a:ext cx="360367"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7</a:t>
                  </a:r>
                  <a:endParaRPr lang="zh-CN" altLang="en-US" sz="1600" baseline="-25000">
                    <a:solidFill>
                      <a:schemeClr val="tx1"/>
                    </a:solidFill>
                  </a:endParaRPr>
                </a:p>
              </p:txBody>
            </p:sp>
            <p:cxnSp>
              <p:nvCxnSpPr>
                <p:cNvPr id="82" name="直接箭头连接符 81"/>
                <p:cNvCxnSpPr>
                  <a:stCxn id="80" idx="2"/>
                  <a:endCxn id="81" idx="0"/>
                </p:cNvCxnSpPr>
                <p:nvPr/>
              </p:nvCxnSpPr>
              <p:spPr>
                <a:xfrm>
                  <a:off x="4125722"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a:stCxn id="51" idx="2"/>
                <a:endCxn id="37" idx="0"/>
              </p:cNvCxnSpPr>
              <p:nvPr/>
            </p:nvCxnSpPr>
            <p:spPr>
              <a:xfrm>
                <a:off x="4120305" y="4919003"/>
                <a:ext cx="539757"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7" idx="2"/>
                <a:endCxn id="38" idx="0"/>
              </p:cNvCxnSpPr>
              <p:nvPr/>
            </p:nvCxnSpPr>
            <p:spPr>
              <a:xfrm>
                <a:off x="4655300" y="4919003"/>
                <a:ext cx="382592"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61" idx="2"/>
                <a:endCxn id="35" idx="0"/>
              </p:cNvCxnSpPr>
              <p:nvPr/>
            </p:nvCxnSpPr>
            <p:spPr>
              <a:xfrm>
                <a:off x="5187119" y="4919003"/>
                <a:ext cx="228603"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5" idx="2"/>
                <a:endCxn id="36" idx="0"/>
              </p:cNvCxnSpPr>
              <p:nvPr/>
            </p:nvCxnSpPr>
            <p:spPr>
              <a:xfrm>
                <a:off x="5717351" y="4919003"/>
                <a:ext cx="77789"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9" idx="2"/>
                <a:endCxn id="33" idx="0"/>
              </p:cNvCxnSpPr>
              <p:nvPr/>
            </p:nvCxnSpPr>
            <p:spPr>
              <a:xfrm flipH="1">
                <a:off x="6172970" y="4919003"/>
                <a:ext cx="73026"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73" idx="2"/>
                <a:endCxn id="34" idx="0"/>
              </p:cNvCxnSpPr>
              <p:nvPr/>
            </p:nvCxnSpPr>
            <p:spPr>
              <a:xfrm flipH="1">
                <a:off x="6550800" y="4919003"/>
                <a:ext cx="225428"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7" idx="2"/>
                <a:endCxn id="31" idx="0"/>
              </p:cNvCxnSpPr>
              <p:nvPr/>
            </p:nvCxnSpPr>
            <p:spPr>
              <a:xfrm flipH="1">
                <a:off x="6928629" y="4919003"/>
                <a:ext cx="382592"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81" idx="2"/>
                <a:endCxn id="32" idx="0"/>
              </p:cNvCxnSpPr>
              <p:nvPr/>
            </p:nvCxnSpPr>
            <p:spPr>
              <a:xfrm flipH="1">
                <a:off x="7306459" y="4919003"/>
                <a:ext cx="536582"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5882453" y="5949427"/>
                <a:ext cx="211141" cy="211166"/>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P</a:t>
                </a:r>
                <a:endParaRPr lang="zh-CN" altLang="en-US">
                  <a:solidFill>
                    <a:schemeClr val="tx1"/>
                  </a:solidFill>
                </a:endParaRPr>
              </a:p>
            </p:txBody>
          </p:sp>
          <p:cxnSp>
            <p:nvCxnSpPr>
              <p:cNvPr id="101" name="直接箭头连接符 100"/>
              <p:cNvCxnSpPr>
                <a:endCxn id="99" idx="0"/>
              </p:cNvCxnSpPr>
              <p:nvPr/>
            </p:nvCxnSpPr>
            <p:spPr>
              <a:xfrm>
                <a:off x="5984054" y="5655701"/>
                <a:ext cx="3175" cy="2937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9" idx="4"/>
                <a:endCxn id="105478" idx="0"/>
              </p:cNvCxnSpPr>
              <p:nvPr/>
            </p:nvCxnSpPr>
            <p:spPr>
              <a:xfrm>
                <a:off x="5987229" y="6160593"/>
                <a:ext cx="3175" cy="2921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5478" name="TextBox 105"/>
            <p:cNvSpPr txBox="1">
              <a:spLocks noChangeArrowheads="1"/>
            </p:cNvSpPr>
            <p:nvPr/>
          </p:nvSpPr>
          <p:spPr bwMode="auto">
            <a:xfrm>
              <a:off x="5305796" y="6453336"/>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algn="ctr"/>
              <a:r>
                <a:rPr lang="zh-CN" altLang="en-US"/>
                <a:t>输出</a:t>
              </a:r>
            </a:p>
          </p:txBody>
        </p:sp>
      </p:grpSp>
      <p:sp>
        <p:nvSpPr>
          <p:cNvPr id="111" name="矩形 110"/>
          <p:cNvSpPr/>
          <p:nvPr/>
        </p:nvSpPr>
        <p:spPr>
          <a:xfrm>
            <a:off x="3419475" y="2133600"/>
            <a:ext cx="720725" cy="431800"/>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2901299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smtClean="0"/>
              <a:t>扩展置换</a:t>
            </a:r>
          </a:p>
        </p:txBody>
      </p:sp>
      <p:sp>
        <p:nvSpPr>
          <p:cNvPr id="106499" name="内容占位符 2"/>
          <p:cNvSpPr>
            <a:spLocks noGrp="1"/>
          </p:cNvSpPr>
          <p:nvPr>
            <p:ph idx="1"/>
          </p:nvPr>
        </p:nvSpPr>
        <p:spPr/>
        <p:txBody>
          <a:bodyPr/>
          <a:lstStyle/>
          <a:p>
            <a:r>
              <a:rPr lang="zh-CN" altLang="en-US" smtClean="0"/>
              <a:t>将</a:t>
            </a:r>
            <a:r>
              <a:rPr lang="en-US" altLang="zh-CN" smtClean="0"/>
              <a:t>R</a:t>
            </a:r>
            <a:r>
              <a:rPr lang="en-US" altLang="zh-CN" baseline="30000" smtClean="0"/>
              <a:t>i-1</a:t>
            </a:r>
            <a:r>
              <a:rPr lang="zh-CN" altLang="en-US" smtClean="0"/>
              <a:t>由</a:t>
            </a:r>
            <a:r>
              <a:rPr lang="en-US" altLang="zh-CN" smtClean="0"/>
              <a:t>32</a:t>
            </a:r>
            <a:r>
              <a:rPr lang="zh-CN" altLang="en-US" smtClean="0"/>
              <a:t>位扩展成</a:t>
            </a:r>
            <a:r>
              <a:rPr lang="en-US" altLang="zh-CN" smtClean="0"/>
              <a:t>48</a:t>
            </a:r>
            <a:r>
              <a:rPr lang="zh-CN" altLang="en-US" smtClean="0"/>
              <a:t>位，即改变位的顺序并重复某些位，可称为扩展置换</a:t>
            </a:r>
            <a:r>
              <a:rPr lang="en-US" altLang="zh-CN" smtClean="0"/>
              <a:t>π</a:t>
            </a:r>
            <a:r>
              <a:rPr lang="en-US" altLang="zh-CN" baseline="-25000" smtClean="0"/>
              <a:t>EP</a:t>
            </a:r>
            <a:endParaRPr lang="zh-CN" altLang="en-US" baseline="-25000" smtClean="0"/>
          </a:p>
        </p:txBody>
      </p:sp>
      <p:graphicFrame>
        <p:nvGraphicFramePr>
          <p:cNvPr id="4" name="表格 3"/>
          <p:cNvGraphicFramePr>
            <a:graphicFrameLocks noGrp="1"/>
          </p:cNvGraphicFramePr>
          <p:nvPr/>
        </p:nvGraphicFramePr>
        <p:xfrm>
          <a:off x="1547813" y="3644900"/>
          <a:ext cx="6183313" cy="827088"/>
        </p:xfrm>
        <a:graphic>
          <a:graphicData uri="http://schemas.openxmlformats.org/drawingml/2006/table">
            <a:tbl>
              <a:tblPr firstRow="1" bandRow="1">
                <a:tableStyleId>{5C22544A-7EE6-4342-B048-85BDC9FD1C3A}</a:tableStyleId>
              </a:tblPr>
              <a:tblGrid>
                <a:gridCol w="754057"/>
                <a:gridCol w="452438"/>
                <a:gridCol w="452438"/>
                <a:gridCol w="452438"/>
                <a:gridCol w="452438"/>
                <a:gridCol w="452438"/>
                <a:gridCol w="452438"/>
                <a:gridCol w="452438"/>
                <a:gridCol w="452438"/>
                <a:gridCol w="452438"/>
                <a:gridCol w="452438"/>
                <a:gridCol w="452438"/>
                <a:gridCol w="452438"/>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14</a:t>
                      </a:r>
                      <a:endParaRPr lang="zh-CN" altLang="en-US" sz="1600"/>
                    </a:p>
                  </a:txBody>
                  <a:tcPr marL="91442" marR="91442" marT="45703" marB="45703" anchor="ctr" anchorCtr="1"/>
                </a:tc>
                <a:tc>
                  <a:txBody>
                    <a:bodyPr/>
                    <a:lstStyle/>
                    <a:p>
                      <a:r>
                        <a:rPr lang="en-US" altLang="zh-CN" sz="1600" smtClean="0"/>
                        <a:t>15</a:t>
                      </a:r>
                      <a:endParaRPr lang="zh-CN" altLang="en-US" sz="1600"/>
                    </a:p>
                  </a:txBody>
                  <a:tcPr marL="91442" marR="91442" marT="45703" marB="45703" anchor="ctr" anchorCtr="1"/>
                </a:tc>
                <a:tc>
                  <a:txBody>
                    <a:bodyPr/>
                    <a:lstStyle/>
                    <a:p>
                      <a:r>
                        <a:rPr lang="en-US" altLang="zh-CN" sz="1600" smtClean="0"/>
                        <a:t>16</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c>
                  <a:txBody>
                    <a:bodyPr/>
                    <a:lstStyle/>
                    <a:p>
                      <a:r>
                        <a:rPr lang="en-US" altLang="zh-CN" sz="1600" smtClean="0"/>
                        <a:t>18</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22</a:t>
                      </a:r>
                      <a:endParaRPr lang="zh-CN" altLang="en-US" sz="1600"/>
                    </a:p>
                  </a:txBody>
                  <a:tcPr marL="91442" marR="91442" marT="45703" marB="45703" anchor="ctr" anchorCtr="1"/>
                </a:tc>
                <a:tc>
                  <a:txBody>
                    <a:bodyPr/>
                    <a:lstStyle/>
                    <a:p>
                      <a:r>
                        <a:rPr lang="en-US" altLang="zh-CN" sz="1600" smtClean="0"/>
                        <a:t>23</a:t>
                      </a:r>
                      <a:endParaRPr lang="zh-CN" altLang="en-US" sz="1600"/>
                    </a:p>
                  </a:txBody>
                  <a:tcPr marL="91442" marR="91442" marT="45703" marB="45703" anchor="ctr" anchorCtr="1"/>
                </a:tc>
                <a:tc>
                  <a:txBody>
                    <a:bodyPr/>
                    <a:lstStyle/>
                    <a:p>
                      <a:r>
                        <a:rPr lang="en-US" altLang="zh-CN" sz="1600" smtClean="0"/>
                        <a:t>24</a:t>
                      </a:r>
                      <a:endParaRPr lang="zh-CN" altLang="en-US" sz="1600"/>
                    </a:p>
                  </a:txBody>
                  <a:tcPr marL="91442" marR="91442" marT="45703" marB="45703" anchor="ctr" anchorCtr="1"/>
                </a:tc>
              </a:tr>
              <a:tr h="395200">
                <a:tc>
                  <a:txBody>
                    <a:bodyPr/>
                    <a:lstStyle/>
                    <a:p>
                      <a:r>
                        <a:rPr lang="en-US" altLang="zh-CN" sz="1600" smtClean="0"/>
                        <a:t>π</a:t>
                      </a:r>
                      <a:r>
                        <a:rPr lang="en-US" altLang="zh-CN" sz="1600" baseline="-25000" smtClean="0"/>
                        <a:t>EP</a:t>
                      </a:r>
                      <a:r>
                        <a:rPr lang="en-US" altLang="zh-CN" sz="1600" smtClean="0"/>
                        <a:t>(z)</a:t>
                      </a:r>
                      <a:endParaRPr lang="zh-CN" altLang="en-US" sz="1600"/>
                    </a:p>
                  </a:txBody>
                  <a:tcPr marL="91442" marR="91442" marT="45703" marB="45703" anchor="ctr" anchorCtr="1"/>
                </a:tc>
                <a:tc>
                  <a:txBody>
                    <a:bodyPr/>
                    <a:lstStyle/>
                    <a:p>
                      <a:r>
                        <a:rPr lang="en-US" altLang="zh-CN" sz="1600" smtClean="0"/>
                        <a:t>8</a:t>
                      </a:r>
                      <a:endParaRPr lang="zh-CN" altLang="en-US" sz="1600"/>
                    </a:p>
                  </a:txBody>
                  <a:tcPr marL="91442" marR="91442" marT="45703" marB="45703" anchor="ctr" anchorCtr="1"/>
                </a:tc>
                <a:tc>
                  <a:txBody>
                    <a:bodyPr/>
                    <a:lstStyle/>
                    <a:p>
                      <a:r>
                        <a:rPr lang="en-US" altLang="zh-CN" sz="1600" smtClean="0"/>
                        <a:t>9</a:t>
                      </a:r>
                      <a:endParaRPr lang="zh-CN" altLang="en-US" sz="1600"/>
                    </a:p>
                  </a:txBody>
                  <a:tcPr marL="91442" marR="91442" marT="45703" marB="45703" anchor="ctr" anchorCtr="1"/>
                </a:tc>
                <a:tc>
                  <a:txBody>
                    <a:bodyPr/>
                    <a:lstStyle/>
                    <a:p>
                      <a:r>
                        <a:rPr lang="en-US" altLang="zh-CN" sz="1600" smtClean="0"/>
                        <a:t>10</a:t>
                      </a:r>
                      <a:endParaRPr lang="zh-CN" altLang="en-US" sz="1600"/>
                    </a:p>
                  </a:txBody>
                  <a:tcPr marL="91442" marR="91442" marT="45703" marB="45703" anchor="ctr" anchorCtr="1"/>
                </a:tc>
                <a:tc>
                  <a:txBody>
                    <a:bodyPr/>
                    <a:lstStyle/>
                    <a:p>
                      <a:r>
                        <a:rPr lang="en-US" altLang="zh-CN" sz="1600" smtClean="0"/>
                        <a:t>11</a:t>
                      </a:r>
                      <a:endParaRPr lang="zh-CN" altLang="en-US" sz="1600"/>
                    </a:p>
                  </a:txBody>
                  <a:tcPr marL="91442" marR="91442" marT="45703" marB="45703" anchor="ctr" anchorCtr="1"/>
                </a:tc>
                <a:tc>
                  <a:txBody>
                    <a:bodyPr/>
                    <a:lstStyle/>
                    <a:p>
                      <a:r>
                        <a:rPr lang="en-US" altLang="zh-CN" sz="1600" smtClean="0"/>
                        <a:t>12</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12</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14</a:t>
                      </a:r>
                      <a:endParaRPr lang="zh-CN" altLang="en-US" sz="1600"/>
                    </a:p>
                  </a:txBody>
                  <a:tcPr marL="91442" marR="91442" marT="45703" marB="45703" anchor="ctr" anchorCtr="1"/>
                </a:tc>
                <a:tc>
                  <a:txBody>
                    <a:bodyPr/>
                    <a:lstStyle/>
                    <a:p>
                      <a:r>
                        <a:rPr lang="en-US" altLang="zh-CN" sz="1600" smtClean="0"/>
                        <a:t>15</a:t>
                      </a:r>
                      <a:endParaRPr lang="zh-CN" altLang="en-US" sz="1600"/>
                    </a:p>
                  </a:txBody>
                  <a:tcPr marL="91442" marR="91442" marT="45703" marB="45703" anchor="ctr" anchorCtr="1"/>
                </a:tc>
                <a:tc>
                  <a:txBody>
                    <a:bodyPr/>
                    <a:lstStyle/>
                    <a:p>
                      <a:r>
                        <a:rPr lang="en-US" altLang="zh-CN" sz="1600" smtClean="0"/>
                        <a:t>16</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r>
            </a:tbl>
          </a:graphicData>
        </a:graphic>
      </p:graphicFrame>
      <p:graphicFrame>
        <p:nvGraphicFramePr>
          <p:cNvPr id="5" name="表格 4"/>
          <p:cNvGraphicFramePr>
            <a:graphicFrameLocks noGrp="1"/>
          </p:cNvGraphicFramePr>
          <p:nvPr/>
        </p:nvGraphicFramePr>
        <p:xfrm>
          <a:off x="1547813" y="4581525"/>
          <a:ext cx="6183313" cy="827088"/>
        </p:xfrm>
        <a:graphic>
          <a:graphicData uri="http://schemas.openxmlformats.org/drawingml/2006/table">
            <a:tbl>
              <a:tblPr firstRow="1" bandRow="1">
                <a:tableStyleId>{5C22544A-7EE6-4342-B048-85BDC9FD1C3A}</a:tableStyleId>
              </a:tblPr>
              <a:tblGrid>
                <a:gridCol w="754057"/>
                <a:gridCol w="452438"/>
                <a:gridCol w="452438"/>
                <a:gridCol w="452438"/>
                <a:gridCol w="452438"/>
                <a:gridCol w="452438"/>
                <a:gridCol w="452438"/>
                <a:gridCol w="452438"/>
                <a:gridCol w="452438"/>
                <a:gridCol w="452438"/>
                <a:gridCol w="452438"/>
                <a:gridCol w="452438"/>
                <a:gridCol w="452438"/>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25</a:t>
                      </a:r>
                      <a:endParaRPr lang="zh-CN" altLang="en-US" sz="1600"/>
                    </a:p>
                  </a:txBody>
                  <a:tcPr marL="91442" marR="91442" marT="45703" marB="45703" anchor="ctr" anchorCtr="1"/>
                </a:tc>
                <a:tc>
                  <a:txBody>
                    <a:bodyPr/>
                    <a:lstStyle/>
                    <a:p>
                      <a:r>
                        <a:rPr lang="en-US" altLang="zh-CN" sz="1600" smtClean="0"/>
                        <a:t>26</a:t>
                      </a:r>
                      <a:endParaRPr lang="zh-CN" altLang="en-US" sz="1600"/>
                    </a:p>
                  </a:txBody>
                  <a:tcPr marL="91442" marR="91442" marT="45703" marB="45703" anchor="ctr" anchorCtr="1"/>
                </a:tc>
                <a:tc>
                  <a:txBody>
                    <a:bodyPr/>
                    <a:lstStyle/>
                    <a:p>
                      <a:r>
                        <a:rPr lang="en-US" altLang="zh-CN" sz="1600" smtClean="0"/>
                        <a:t>27</a:t>
                      </a:r>
                      <a:endParaRPr lang="zh-CN" altLang="en-US" sz="1600"/>
                    </a:p>
                  </a:txBody>
                  <a:tcPr marL="91442" marR="91442" marT="45703" marB="45703" anchor="ctr" anchorCtr="1"/>
                </a:tc>
                <a:tc>
                  <a:txBody>
                    <a:bodyPr/>
                    <a:lstStyle/>
                    <a:p>
                      <a:r>
                        <a:rPr lang="en-US" altLang="zh-CN" sz="1600" smtClean="0"/>
                        <a:t>28</a:t>
                      </a:r>
                      <a:endParaRPr lang="zh-CN" altLang="en-US" sz="1600"/>
                    </a:p>
                  </a:txBody>
                  <a:tcPr marL="91442" marR="91442" marT="45703" marB="45703" anchor="ctr" anchorCtr="1"/>
                </a:tc>
                <a:tc>
                  <a:txBody>
                    <a:bodyPr/>
                    <a:lstStyle/>
                    <a:p>
                      <a:r>
                        <a:rPr lang="en-US" altLang="zh-CN" sz="1600" smtClean="0"/>
                        <a:t>29</a:t>
                      </a:r>
                      <a:endParaRPr lang="zh-CN" altLang="en-US" sz="1600"/>
                    </a:p>
                  </a:txBody>
                  <a:tcPr marL="91442" marR="91442" marT="45703" marB="45703" anchor="ctr" anchorCtr="1"/>
                </a:tc>
                <a:tc>
                  <a:txBody>
                    <a:bodyPr/>
                    <a:lstStyle/>
                    <a:p>
                      <a:r>
                        <a:rPr lang="en-US" altLang="zh-CN" sz="1600" smtClean="0"/>
                        <a:t>30</a:t>
                      </a:r>
                      <a:endParaRPr lang="zh-CN" altLang="en-US" sz="1600"/>
                    </a:p>
                  </a:txBody>
                  <a:tcPr marL="91442" marR="91442" marT="45703" marB="45703" anchor="ctr" anchorCtr="1"/>
                </a:tc>
                <a:tc>
                  <a:txBody>
                    <a:bodyPr/>
                    <a:lstStyle/>
                    <a:p>
                      <a:r>
                        <a:rPr lang="en-US" altLang="zh-CN" sz="1600" smtClean="0"/>
                        <a:t>31</a:t>
                      </a:r>
                      <a:endParaRPr lang="zh-CN" altLang="en-US" sz="1600"/>
                    </a:p>
                  </a:txBody>
                  <a:tcPr marL="91442" marR="91442" marT="45703" marB="45703" anchor="ctr" anchorCtr="1"/>
                </a:tc>
                <a:tc>
                  <a:txBody>
                    <a:bodyPr/>
                    <a:lstStyle/>
                    <a:p>
                      <a:r>
                        <a:rPr lang="en-US" altLang="zh-CN" sz="1600" smtClean="0"/>
                        <a:t>32</a:t>
                      </a:r>
                      <a:endParaRPr lang="zh-CN" altLang="en-US" sz="1600"/>
                    </a:p>
                  </a:txBody>
                  <a:tcPr marL="91442" marR="91442" marT="45703" marB="45703" anchor="ctr" anchorCtr="1"/>
                </a:tc>
                <a:tc>
                  <a:txBody>
                    <a:bodyPr/>
                    <a:lstStyle/>
                    <a:p>
                      <a:r>
                        <a:rPr lang="en-US" altLang="zh-CN" sz="1600" smtClean="0"/>
                        <a:t>33</a:t>
                      </a:r>
                      <a:endParaRPr lang="zh-CN" altLang="en-US" sz="1600"/>
                    </a:p>
                  </a:txBody>
                  <a:tcPr marL="91442" marR="91442" marT="45703" marB="45703" anchor="ctr" anchorCtr="1"/>
                </a:tc>
                <a:tc>
                  <a:txBody>
                    <a:bodyPr/>
                    <a:lstStyle/>
                    <a:p>
                      <a:r>
                        <a:rPr lang="en-US" altLang="zh-CN" sz="1600" smtClean="0"/>
                        <a:t>34</a:t>
                      </a:r>
                      <a:endParaRPr lang="zh-CN" altLang="en-US" sz="1600"/>
                    </a:p>
                  </a:txBody>
                  <a:tcPr marL="91442" marR="91442" marT="45703" marB="45703" anchor="ctr" anchorCtr="1"/>
                </a:tc>
                <a:tc>
                  <a:txBody>
                    <a:bodyPr/>
                    <a:lstStyle/>
                    <a:p>
                      <a:r>
                        <a:rPr lang="en-US" altLang="zh-CN" sz="1600" smtClean="0"/>
                        <a:t>35</a:t>
                      </a:r>
                      <a:endParaRPr lang="zh-CN" altLang="en-US" sz="1600"/>
                    </a:p>
                  </a:txBody>
                  <a:tcPr marL="91442" marR="91442" marT="45703" marB="45703" anchor="ctr" anchorCtr="1"/>
                </a:tc>
                <a:tc>
                  <a:txBody>
                    <a:bodyPr/>
                    <a:lstStyle/>
                    <a:p>
                      <a:r>
                        <a:rPr lang="en-US" altLang="zh-CN" sz="1600" smtClean="0"/>
                        <a:t>36</a:t>
                      </a:r>
                      <a:endParaRPr lang="zh-CN" altLang="en-US" sz="1600"/>
                    </a:p>
                  </a:txBody>
                  <a:tcPr marL="91442" marR="91442" marT="45703" marB="45703" anchor="ctr" anchorCtr="1"/>
                </a:tc>
              </a:tr>
              <a:tr h="395200">
                <a:tc>
                  <a:txBody>
                    <a:bodyPr/>
                    <a:lstStyle/>
                    <a:p>
                      <a:r>
                        <a:rPr lang="en-US" altLang="zh-CN" sz="1600" smtClean="0"/>
                        <a:t>π</a:t>
                      </a:r>
                      <a:r>
                        <a:rPr lang="en-US" altLang="zh-CN" sz="1600" baseline="-25000" smtClean="0"/>
                        <a:t>EP</a:t>
                      </a:r>
                      <a:r>
                        <a:rPr lang="en-US" altLang="zh-CN" sz="1600" smtClean="0"/>
                        <a:t>(z)</a:t>
                      </a:r>
                      <a:endParaRPr lang="zh-CN" altLang="en-US" sz="1600"/>
                    </a:p>
                  </a:txBody>
                  <a:tcPr marL="91442" marR="91442" marT="45703" marB="45703" anchor="ctr" anchorCtr="1"/>
                </a:tc>
                <a:tc>
                  <a:txBody>
                    <a:bodyPr/>
                    <a:lstStyle/>
                    <a:p>
                      <a:r>
                        <a:rPr lang="en-US" altLang="zh-CN" sz="1600" smtClean="0"/>
                        <a:t>16</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c>
                  <a:txBody>
                    <a:bodyPr/>
                    <a:lstStyle/>
                    <a:p>
                      <a:r>
                        <a:rPr lang="en-US" altLang="zh-CN" sz="1600" smtClean="0"/>
                        <a:t>18</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22</a:t>
                      </a:r>
                      <a:endParaRPr lang="zh-CN" altLang="en-US" sz="1600"/>
                    </a:p>
                  </a:txBody>
                  <a:tcPr marL="91442" marR="91442" marT="45703" marB="45703" anchor="ctr" anchorCtr="1"/>
                </a:tc>
                <a:tc>
                  <a:txBody>
                    <a:bodyPr/>
                    <a:lstStyle/>
                    <a:p>
                      <a:r>
                        <a:rPr lang="en-US" altLang="zh-CN" sz="1600" smtClean="0"/>
                        <a:t>23</a:t>
                      </a:r>
                      <a:endParaRPr lang="zh-CN" altLang="en-US" sz="1600"/>
                    </a:p>
                  </a:txBody>
                  <a:tcPr marL="91442" marR="91442" marT="45703" marB="45703" anchor="ctr" anchorCtr="1"/>
                </a:tc>
                <a:tc>
                  <a:txBody>
                    <a:bodyPr/>
                    <a:lstStyle/>
                    <a:p>
                      <a:r>
                        <a:rPr lang="en-US" altLang="zh-CN" sz="1600" smtClean="0"/>
                        <a:t>24</a:t>
                      </a:r>
                      <a:endParaRPr lang="zh-CN" altLang="en-US" sz="1600"/>
                    </a:p>
                  </a:txBody>
                  <a:tcPr marL="91442" marR="91442" marT="45703" marB="45703" anchor="ctr" anchorCtr="1"/>
                </a:tc>
                <a:tc>
                  <a:txBody>
                    <a:bodyPr/>
                    <a:lstStyle/>
                    <a:p>
                      <a:r>
                        <a:rPr lang="en-US" altLang="zh-CN" sz="1600" smtClean="0"/>
                        <a:t>25</a:t>
                      </a:r>
                      <a:endParaRPr lang="zh-CN" altLang="en-US" sz="1600"/>
                    </a:p>
                  </a:txBody>
                  <a:tcPr marL="91442" marR="91442" marT="45703" marB="45703" anchor="ctr" anchorCtr="1"/>
                </a:tc>
              </a:tr>
            </a:tbl>
          </a:graphicData>
        </a:graphic>
      </p:graphicFrame>
      <p:graphicFrame>
        <p:nvGraphicFramePr>
          <p:cNvPr id="6" name="表格 5"/>
          <p:cNvGraphicFramePr>
            <a:graphicFrameLocks noGrp="1"/>
          </p:cNvGraphicFramePr>
          <p:nvPr/>
        </p:nvGraphicFramePr>
        <p:xfrm>
          <a:off x="1547813" y="5516563"/>
          <a:ext cx="6183313" cy="828675"/>
        </p:xfrm>
        <a:graphic>
          <a:graphicData uri="http://schemas.openxmlformats.org/drawingml/2006/table">
            <a:tbl>
              <a:tblPr firstRow="1" bandRow="1">
                <a:tableStyleId>{5C22544A-7EE6-4342-B048-85BDC9FD1C3A}</a:tableStyleId>
              </a:tblPr>
              <a:tblGrid>
                <a:gridCol w="754057"/>
                <a:gridCol w="452438"/>
                <a:gridCol w="452438"/>
                <a:gridCol w="452438"/>
                <a:gridCol w="452438"/>
                <a:gridCol w="452438"/>
                <a:gridCol w="452438"/>
                <a:gridCol w="452438"/>
                <a:gridCol w="452438"/>
                <a:gridCol w="452438"/>
                <a:gridCol w="452438"/>
                <a:gridCol w="452438"/>
                <a:gridCol w="452438"/>
              </a:tblGrid>
              <a:tr h="432717">
                <a:tc>
                  <a:txBody>
                    <a:bodyPr/>
                    <a:lstStyle/>
                    <a:p>
                      <a:r>
                        <a:rPr lang="en-US" altLang="zh-CN" sz="1600" smtClean="0"/>
                        <a:t>z</a:t>
                      </a:r>
                      <a:endParaRPr lang="zh-CN" altLang="en-US" sz="1600"/>
                    </a:p>
                  </a:txBody>
                  <a:tcPr marL="91442" marR="91442" marT="45791" marB="45791" anchor="ctr" anchorCtr="1"/>
                </a:tc>
                <a:tc>
                  <a:txBody>
                    <a:bodyPr/>
                    <a:lstStyle/>
                    <a:p>
                      <a:r>
                        <a:rPr lang="en-US" altLang="zh-CN" sz="1600" smtClean="0"/>
                        <a:t>37</a:t>
                      </a:r>
                      <a:endParaRPr lang="zh-CN" altLang="en-US" sz="1600"/>
                    </a:p>
                  </a:txBody>
                  <a:tcPr marL="91442" marR="91442" marT="45791" marB="45791" anchor="ctr" anchorCtr="1"/>
                </a:tc>
                <a:tc>
                  <a:txBody>
                    <a:bodyPr/>
                    <a:lstStyle/>
                    <a:p>
                      <a:r>
                        <a:rPr lang="en-US" altLang="zh-CN" sz="1600" smtClean="0"/>
                        <a:t>38</a:t>
                      </a:r>
                      <a:endParaRPr lang="zh-CN" altLang="en-US" sz="1600"/>
                    </a:p>
                  </a:txBody>
                  <a:tcPr marL="91442" marR="91442" marT="45791" marB="45791" anchor="ctr" anchorCtr="1"/>
                </a:tc>
                <a:tc>
                  <a:txBody>
                    <a:bodyPr/>
                    <a:lstStyle/>
                    <a:p>
                      <a:r>
                        <a:rPr lang="en-US" altLang="zh-CN" sz="1600" smtClean="0"/>
                        <a:t>39</a:t>
                      </a:r>
                      <a:endParaRPr lang="zh-CN" altLang="en-US" sz="1600"/>
                    </a:p>
                  </a:txBody>
                  <a:tcPr marL="91442" marR="91442" marT="45791" marB="45791" anchor="ctr" anchorCtr="1"/>
                </a:tc>
                <a:tc>
                  <a:txBody>
                    <a:bodyPr/>
                    <a:lstStyle/>
                    <a:p>
                      <a:r>
                        <a:rPr lang="en-US" altLang="zh-CN" sz="1600" smtClean="0"/>
                        <a:t>40</a:t>
                      </a:r>
                      <a:endParaRPr lang="zh-CN" altLang="en-US" sz="1600"/>
                    </a:p>
                  </a:txBody>
                  <a:tcPr marL="91442" marR="91442" marT="45791" marB="45791" anchor="ctr" anchorCtr="1"/>
                </a:tc>
                <a:tc>
                  <a:txBody>
                    <a:bodyPr/>
                    <a:lstStyle/>
                    <a:p>
                      <a:r>
                        <a:rPr lang="en-US" altLang="zh-CN" sz="1600" smtClean="0"/>
                        <a:t>41</a:t>
                      </a:r>
                      <a:endParaRPr lang="zh-CN" altLang="en-US" sz="1600"/>
                    </a:p>
                  </a:txBody>
                  <a:tcPr marL="91442" marR="91442" marT="45791" marB="45791" anchor="ctr" anchorCtr="1"/>
                </a:tc>
                <a:tc>
                  <a:txBody>
                    <a:bodyPr/>
                    <a:lstStyle/>
                    <a:p>
                      <a:r>
                        <a:rPr lang="en-US" altLang="zh-CN" sz="1600" smtClean="0"/>
                        <a:t>42</a:t>
                      </a:r>
                      <a:endParaRPr lang="zh-CN" altLang="en-US" sz="1600"/>
                    </a:p>
                  </a:txBody>
                  <a:tcPr marL="91442" marR="91442" marT="45791" marB="45791" anchor="ctr" anchorCtr="1"/>
                </a:tc>
                <a:tc>
                  <a:txBody>
                    <a:bodyPr/>
                    <a:lstStyle/>
                    <a:p>
                      <a:r>
                        <a:rPr lang="en-US" altLang="zh-CN" sz="1600" smtClean="0"/>
                        <a:t>43</a:t>
                      </a:r>
                      <a:endParaRPr lang="zh-CN" altLang="en-US" sz="1600"/>
                    </a:p>
                  </a:txBody>
                  <a:tcPr marL="91442" marR="91442" marT="45791" marB="45791" anchor="ctr" anchorCtr="1"/>
                </a:tc>
                <a:tc>
                  <a:txBody>
                    <a:bodyPr/>
                    <a:lstStyle/>
                    <a:p>
                      <a:r>
                        <a:rPr lang="en-US" altLang="zh-CN" sz="1600" smtClean="0"/>
                        <a:t>44</a:t>
                      </a:r>
                      <a:endParaRPr lang="zh-CN" altLang="en-US" sz="1600"/>
                    </a:p>
                  </a:txBody>
                  <a:tcPr marL="91442" marR="91442" marT="45791" marB="45791" anchor="ctr" anchorCtr="1"/>
                </a:tc>
                <a:tc>
                  <a:txBody>
                    <a:bodyPr/>
                    <a:lstStyle/>
                    <a:p>
                      <a:r>
                        <a:rPr lang="en-US" altLang="zh-CN" sz="1600" smtClean="0"/>
                        <a:t>45</a:t>
                      </a:r>
                      <a:endParaRPr lang="zh-CN" altLang="en-US" sz="1600"/>
                    </a:p>
                  </a:txBody>
                  <a:tcPr marL="91442" marR="91442" marT="45791" marB="45791" anchor="ctr" anchorCtr="1"/>
                </a:tc>
                <a:tc>
                  <a:txBody>
                    <a:bodyPr/>
                    <a:lstStyle/>
                    <a:p>
                      <a:r>
                        <a:rPr lang="en-US" altLang="zh-CN" sz="1600" smtClean="0"/>
                        <a:t>46</a:t>
                      </a:r>
                      <a:endParaRPr lang="zh-CN" altLang="en-US" sz="1600"/>
                    </a:p>
                  </a:txBody>
                  <a:tcPr marL="91442" marR="91442" marT="45791" marB="45791" anchor="ctr" anchorCtr="1"/>
                </a:tc>
                <a:tc>
                  <a:txBody>
                    <a:bodyPr/>
                    <a:lstStyle/>
                    <a:p>
                      <a:r>
                        <a:rPr lang="en-US" altLang="zh-CN" sz="1600" smtClean="0"/>
                        <a:t>47</a:t>
                      </a:r>
                      <a:endParaRPr lang="zh-CN" altLang="en-US" sz="1600"/>
                    </a:p>
                  </a:txBody>
                  <a:tcPr marL="91442" marR="91442" marT="45791" marB="45791" anchor="ctr" anchorCtr="1"/>
                </a:tc>
                <a:tc>
                  <a:txBody>
                    <a:bodyPr/>
                    <a:lstStyle/>
                    <a:p>
                      <a:r>
                        <a:rPr lang="en-US" altLang="zh-CN" sz="1600" smtClean="0"/>
                        <a:t>48</a:t>
                      </a:r>
                      <a:endParaRPr lang="zh-CN" altLang="en-US" sz="1600"/>
                    </a:p>
                  </a:txBody>
                  <a:tcPr marL="91442" marR="91442" marT="45791" marB="45791" anchor="ctr" anchorCtr="1"/>
                </a:tc>
              </a:tr>
              <a:tr h="395958">
                <a:tc>
                  <a:txBody>
                    <a:bodyPr/>
                    <a:lstStyle/>
                    <a:p>
                      <a:r>
                        <a:rPr lang="en-US" altLang="zh-CN" sz="1600" smtClean="0"/>
                        <a:t>π</a:t>
                      </a:r>
                      <a:r>
                        <a:rPr lang="en-US" altLang="zh-CN" sz="1600" baseline="-25000" smtClean="0"/>
                        <a:t>EP</a:t>
                      </a:r>
                      <a:r>
                        <a:rPr lang="en-US" altLang="zh-CN" sz="1600" smtClean="0"/>
                        <a:t>(z)</a:t>
                      </a:r>
                      <a:endParaRPr lang="zh-CN" altLang="en-US" sz="1600"/>
                    </a:p>
                  </a:txBody>
                  <a:tcPr marL="91442" marR="91442" marT="45791" marB="45791" anchor="ctr" anchorCtr="1"/>
                </a:tc>
                <a:tc>
                  <a:txBody>
                    <a:bodyPr/>
                    <a:lstStyle/>
                    <a:p>
                      <a:r>
                        <a:rPr lang="en-US" altLang="zh-CN" sz="1600" smtClean="0"/>
                        <a:t>24</a:t>
                      </a:r>
                      <a:endParaRPr lang="zh-CN" altLang="en-US" sz="1600"/>
                    </a:p>
                  </a:txBody>
                  <a:tcPr marL="91442" marR="91442" marT="45791" marB="45791" anchor="ctr" anchorCtr="1"/>
                </a:tc>
                <a:tc>
                  <a:txBody>
                    <a:bodyPr/>
                    <a:lstStyle/>
                    <a:p>
                      <a:r>
                        <a:rPr lang="en-US" altLang="zh-CN" sz="1600" smtClean="0"/>
                        <a:t>25</a:t>
                      </a:r>
                      <a:endParaRPr lang="zh-CN" altLang="en-US" sz="1600"/>
                    </a:p>
                  </a:txBody>
                  <a:tcPr marL="91442" marR="91442" marT="45791" marB="45791" anchor="ctr" anchorCtr="1"/>
                </a:tc>
                <a:tc>
                  <a:txBody>
                    <a:bodyPr/>
                    <a:lstStyle/>
                    <a:p>
                      <a:r>
                        <a:rPr lang="en-US" altLang="zh-CN" sz="1600" smtClean="0"/>
                        <a:t>26</a:t>
                      </a:r>
                      <a:endParaRPr lang="zh-CN" altLang="en-US" sz="1600"/>
                    </a:p>
                  </a:txBody>
                  <a:tcPr marL="91442" marR="91442" marT="45791" marB="45791" anchor="ctr" anchorCtr="1"/>
                </a:tc>
                <a:tc>
                  <a:txBody>
                    <a:bodyPr/>
                    <a:lstStyle/>
                    <a:p>
                      <a:r>
                        <a:rPr lang="en-US" altLang="zh-CN" sz="1600" smtClean="0"/>
                        <a:t>27</a:t>
                      </a:r>
                      <a:endParaRPr lang="zh-CN" altLang="en-US" sz="1600"/>
                    </a:p>
                  </a:txBody>
                  <a:tcPr marL="91442" marR="91442" marT="45791" marB="45791" anchor="ctr" anchorCtr="1"/>
                </a:tc>
                <a:tc>
                  <a:txBody>
                    <a:bodyPr/>
                    <a:lstStyle/>
                    <a:p>
                      <a:r>
                        <a:rPr lang="en-US" altLang="zh-CN" sz="1600" smtClean="0"/>
                        <a:t>28</a:t>
                      </a:r>
                      <a:endParaRPr lang="zh-CN" altLang="en-US" sz="1600"/>
                    </a:p>
                  </a:txBody>
                  <a:tcPr marL="91442" marR="91442" marT="45791" marB="45791" anchor="ctr" anchorCtr="1"/>
                </a:tc>
                <a:tc>
                  <a:txBody>
                    <a:bodyPr/>
                    <a:lstStyle/>
                    <a:p>
                      <a:r>
                        <a:rPr lang="en-US" altLang="zh-CN" sz="1600" smtClean="0"/>
                        <a:t>29</a:t>
                      </a:r>
                      <a:endParaRPr lang="zh-CN" altLang="en-US" sz="1600"/>
                    </a:p>
                  </a:txBody>
                  <a:tcPr marL="91442" marR="91442" marT="45791" marB="45791" anchor="ctr" anchorCtr="1"/>
                </a:tc>
                <a:tc>
                  <a:txBody>
                    <a:bodyPr/>
                    <a:lstStyle/>
                    <a:p>
                      <a:r>
                        <a:rPr lang="en-US" altLang="zh-CN" sz="1600" smtClean="0"/>
                        <a:t>28</a:t>
                      </a:r>
                      <a:endParaRPr lang="zh-CN" altLang="en-US" sz="1600"/>
                    </a:p>
                  </a:txBody>
                  <a:tcPr marL="91442" marR="91442" marT="45791" marB="45791" anchor="ctr" anchorCtr="1"/>
                </a:tc>
                <a:tc>
                  <a:txBody>
                    <a:bodyPr/>
                    <a:lstStyle/>
                    <a:p>
                      <a:r>
                        <a:rPr lang="en-US" altLang="zh-CN" sz="1600" smtClean="0"/>
                        <a:t>29</a:t>
                      </a:r>
                      <a:endParaRPr lang="zh-CN" altLang="en-US" sz="1600"/>
                    </a:p>
                  </a:txBody>
                  <a:tcPr marL="91442" marR="91442" marT="45791" marB="45791" anchor="ctr" anchorCtr="1"/>
                </a:tc>
                <a:tc>
                  <a:txBody>
                    <a:bodyPr/>
                    <a:lstStyle/>
                    <a:p>
                      <a:r>
                        <a:rPr lang="en-US" altLang="zh-CN" sz="1600" smtClean="0"/>
                        <a:t>30</a:t>
                      </a:r>
                      <a:endParaRPr lang="zh-CN" altLang="en-US" sz="1600"/>
                    </a:p>
                  </a:txBody>
                  <a:tcPr marL="91442" marR="91442" marT="45791" marB="45791" anchor="ctr" anchorCtr="1"/>
                </a:tc>
                <a:tc>
                  <a:txBody>
                    <a:bodyPr/>
                    <a:lstStyle/>
                    <a:p>
                      <a:r>
                        <a:rPr lang="en-US" altLang="zh-CN" sz="1600" smtClean="0"/>
                        <a:t>31</a:t>
                      </a:r>
                      <a:endParaRPr lang="zh-CN" altLang="en-US" sz="1600"/>
                    </a:p>
                  </a:txBody>
                  <a:tcPr marL="91442" marR="91442" marT="45791" marB="45791" anchor="ctr" anchorCtr="1"/>
                </a:tc>
                <a:tc>
                  <a:txBody>
                    <a:bodyPr/>
                    <a:lstStyle/>
                    <a:p>
                      <a:r>
                        <a:rPr lang="en-US" altLang="zh-CN" sz="1600" smtClean="0"/>
                        <a:t>32</a:t>
                      </a:r>
                      <a:endParaRPr lang="zh-CN" altLang="en-US" sz="1600"/>
                    </a:p>
                  </a:txBody>
                  <a:tcPr marL="91442" marR="91442" marT="45791" marB="45791" anchor="ctr" anchorCtr="1"/>
                </a:tc>
                <a:tc>
                  <a:txBody>
                    <a:bodyPr/>
                    <a:lstStyle/>
                    <a:p>
                      <a:r>
                        <a:rPr lang="en-US" altLang="zh-CN" sz="1600" smtClean="0"/>
                        <a:t>1</a:t>
                      </a:r>
                      <a:endParaRPr lang="zh-CN" altLang="en-US" sz="1600"/>
                    </a:p>
                  </a:txBody>
                  <a:tcPr marL="91442" marR="91442" marT="45791" marB="45791" anchor="ctr" anchorCtr="1"/>
                </a:tc>
              </a:tr>
            </a:tbl>
          </a:graphicData>
        </a:graphic>
      </p:graphicFrame>
      <p:graphicFrame>
        <p:nvGraphicFramePr>
          <p:cNvPr id="7" name="表格 6"/>
          <p:cNvGraphicFramePr>
            <a:graphicFrameLocks noGrp="1"/>
          </p:cNvGraphicFramePr>
          <p:nvPr/>
        </p:nvGraphicFramePr>
        <p:xfrm>
          <a:off x="1547813" y="2708275"/>
          <a:ext cx="6183313" cy="828675"/>
        </p:xfrm>
        <a:graphic>
          <a:graphicData uri="http://schemas.openxmlformats.org/drawingml/2006/table">
            <a:tbl>
              <a:tblPr firstRow="1" bandRow="1">
                <a:tableStyleId>{5C22544A-7EE6-4342-B048-85BDC9FD1C3A}</a:tableStyleId>
              </a:tblPr>
              <a:tblGrid>
                <a:gridCol w="754057"/>
                <a:gridCol w="452438"/>
                <a:gridCol w="452438"/>
                <a:gridCol w="452438"/>
                <a:gridCol w="452438"/>
                <a:gridCol w="452438"/>
                <a:gridCol w="452438"/>
                <a:gridCol w="452438"/>
                <a:gridCol w="452438"/>
                <a:gridCol w="452438"/>
                <a:gridCol w="452438"/>
                <a:gridCol w="452438"/>
                <a:gridCol w="452438"/>
              </a:tblGrid>
              <a:tr h="432717">
                <a:tc>
                  <a:txBody>
                    <a:bodyPr/>
                    <a:lstStyle/>
                    <a:p>
                      <a:r>
                        <a:rPr lang="en-US" altLang="zh-CN" sz="1600" smtClean="0"/>
                        <a:t>z</a:t>
                      </a:r>
                      <a:endParaRPr lang="zh-CN" altLang="en-US" sz="1600"/>
                    </a:p>
                  </a:txBody>
                  <a:tcPr marL="91442" marR="91442" marT="45791" marB="45791" anchor="ctr" anchorCtr="1"/>
                </a:tc>
                <a:tc>
                  <a:txBody>
                    <a:bodyPr/>
                    <a:lstStyle/>
                    <a:p>
                      <a:r>
                        <a:rPr lang="en-US" altLang="zh-CN" sz="1600" smtClean="0"/>
                        <a:t>1</a:t>
                      </a:r>
                      <a:endParaRPr lang="zh-CN" altLang="en-US" sz="1600"/>
                    </a:p>
                  </a:txBody>
                  <a:tcPr marL="91442" marR="91442" marT="45791" marB="45791" anchor="ctr" anchorCtr="1"/>
                </a:tc>
                <a:tc>
                  <a:txBody>
                    <a:bodyPr/>
                    <a:lstStyle/>
                    <a:p>
                      <a:r>
                        <a:rPr lang="en-US" altLang="zh-CN" sz="1600" smtClean="0"/>
                        <a:t>2</a:t>
                      </a:r>
                      <a:endParaRPr lang="zh-CN" altLang="en-US" sz="1600"/>
                    </a:p>
                  </a:txBody>
                  <a:tcPr marL="91442" marR="91442" marT="45791" marB="45791" anchor="ctr" anchorCtr="1"/>
                </a:tc>
                <a:tc>
                  <a:txBody>
                    <a:bodyPr/>
                    <a:lstStyle/>
                    <a:p>
                      <a:r>
                        <a:rPr lang="en-US" altLang="zh-CN" sz="1600" smtClean="0"/>
                        <a:t>3</a:t>
                      </a:r>
                      <a:endParaRPr lang="zh-CN" altLang="en-US" sz="1600"/>
                    </a:p>
                  </a:txBody>
                  <a:tcPr marL="91442" marR="91442" marT="45791" marB="45791" anchor="ctr" anchorCtr="1"/>
                </a:tc>
                <a:tc>
                  <a:txBody>
                    <a:bodyPr/>
                    <a:lstStyle/>
                    <a:p>
                      <a:r>
                        <a:rPr lang="en-US" altLang="zh-CN" sz="1600" smtClean="0"/>
                        <a:t>4</a:t>
                      </a:r>
                      <a:endParaRPr lang="zh-CN" altLang="en-US" sz="1600"/>
                    </a:p>
                  </a:txBody>
                  <a:tcPr marL="91442" marR="91442" marT="45791" marB="45791" anchor="ctr" anchorCtr="1"/>
                </a:tc>
                <a:tc>
                  <a:txBody>
                    <a:bodyPr/>
                    <a:lstStyle/>
                    <a:p>
                      <a:r>
                        <a:rPr lang="en-US" altLang="zh-CN" sz="1600" smtClean="0"/>
                        <a:t>5</a:t>
                      </a:r>
                      <a:endParaRPr lang="zh-CN" altLang="en-US" sz="1600"/>
                    </a:p>
                  </a:txBody>
                  <a:tcPr marL="91442" marR="91442" marT="45791" marB="45791" anchor="ctr" anchorCtr="1"/>
                </a:tc>
                <a:tc>
                  <a:txBody>
                    <a:bodyPr/>
                    <a:lstStyle/>
                    <a:p>
                      <a:r>
                        <a:rPr lang="en-US" altLang="zh-CN" sz="1600" smtClean="0"/>
                        <a:t>6</a:t>
                      </a:r>
                      <a:endParaRPr lang="zh-CN" altLang="en-US" sz="1600"/>
                    </a:p>
                  </a:txBody>
                  <a:tcPr marL="91442" marR="91442" marT="45791" marB="45791" anchor="ctr" anchorCtr="1"/>
                </a:tc>
                <a:tc>
                  <a:txBody>
                    <a:bodyPr/>
                    <a:lstStyle/>
                    <a:p>
                      <a:r>
                        <a:rPr lang="en-US" altLang="zh-CN" sz="1600" smtClean="0"/>
                        <a:t>7</a:t>
                      </a:r>
                      <a:endParaRPr lang="zh-CN" altLang="en-US" sz="1600"/>
                    </a:p>
                  </a:txBody>
                  <a:tcPr marL="91442" marR="91442" marT="45791" marB="45791" anchor="ctr" anchorCtr="1"/>
                </a:tc>
                <a:tc>
                  <a:txBody>
                    <a:bodyPr/>
                    <a:lstStyle/>
                    <a:p>
                      <a:r>
                        <a:rPr lang="en-US" altLang="zh-CN" sz="1600" smtClean="0"/>
                        <a:t>8</a:t>
                      </a:r>
                      <a:endParaRPr lang="zh-CN" altLang="en-US" sz="1600"/>
                    </a:p>
                  </a:txBody>
                  <a:tcPr marL="91442" marR="91442" marT="45791" marB="45791" anchor="ctr" anchorCtr="1"/>
                </a:tc>
                <a:tc>
                  <a:txBody>
                    <a:bodyPr/>
                    <a:lstStyle/>
                    <a:p>
                      <a:r>
                        <a:rPr lang="en-US" altLang="zh-CN" sz="1600" smtClean="0"/>
                        <a:t>9</a:t>
                      </a:r>
                      <a:endParaRPr lang="zh-CN" altLang="en-US" sz="1600"/>
                    </a:p>
                  </a:txBody>
                  <a:tcPr marL="91442" marR="91442" marT="45791" marB="45791" anchor="ctr" anchorCtr="1"/>
                </a:tc>
                <a:tc>
                  <a:txBody>
                    <a:bodyPr/>
                    <a:lstStyle/>
                    <a:p>
                      <a:r>
                        <a:rPr lang="en-US" altLang="zh-CN" sz="1600" smtClean="0"/>
                        <a:t>10</a:t>
                      </a:r>
                      <a:endParaRPr lang="zh-CN" altLang="en-US" sz="1600"/>
                    </a:p>
                  </a:txBody>
                  <a:tcPr marL="91442" marR="91442" marT="45791" marB="45791" anchor="ctr" anchorCtr="1"/>
                </a:tc>
                <a:tc>
                  <a:txBody>
                    <a:bodyPr/>
                    <a:lstStyle/>
                    <a:p>
                      <a:r>
                        <a:rPr lang="en-US" altLang="zh-CN" sz="1600" smtClean="0"/>
                        <a:t>11</a:t>
                      </a:r>
                      <a:endParaRPr lang="zh-CN" altLang="en-US" sz="1600"/>
                    </a:p>
                  </a:txBody>
                  <a:tcPr marL="91442" marR="91442" marT="45791" marB="45791" anchor="ctr" anchorCtr="1"/>
                </a:tc>
                <a:tc>
                  <a:txBody>
                    <a:bodyPr/>
                    <a:lstStyle/>
                    <a:p>
                      <a:r>
                        <a:rPr lang="en-US" altLang="zh-CN" sz="1600" smtClean="0"/>
                        <a:t>12</a:t>
                      </a:r>
                      <a:endParaRPr lang="zh-CN" altLang="en-US" sz="1600"/>
                    </a:p>
                  </a:txBody>
                  <a:tcPr marL="91442" marR="91442" marT="45791" marB="45791" anchor="ctr" anchorCtr="1"/>
                </a:tc>
              </a:tr>
              <a:tr h="395958">
                <a:tc>
                  <a:txBody>
                    <a:bodyPr/>
                    <a:lstStyle/>
                    <a:p>
                      <a:r>
                        <a:rPr lang="en-US" altLang="zh-CN" sz="1600" smtClean="0"/>
                        <a:t>π</a:t>
                      </a:r>
                      <a:r>
                        <a:rPr lang="en-US" altLang="zh-CN" sz="1600" baseline="-25000" smtClean="0"/>
                        <a:t>EP</a:t>
                      </a:r>
                      <a:r>
                        <a:rPr lang="en-US" altLang="zh-CN" sz="1600" smtClean="0"/>
                        <a:t>(z)</a:t>
                      </a:r>
                      <a:endParaRPr lang="zh-CN" altLang="en-US" sz="1600"/>
                    </a:p>
                  </a:txBody>
                  <a:tcPr marL="91442" marR="91442" marT="45791" marB="45791" anchor="ctr" anchorCtr="1"/>
                </a:tc>
                <a:tc>
                  <a:txBody>
                    <a:bodyPr/>
                    <a:lstStyle/>
                    <a:p>
                      <a:r>
                        <a:rPr lang="en-US" altLang="zh-CN" sz="1600" smtClean="0"/>
                        <a:t>32</a:t>
                      </a:r>
                      <a:endParaRPr lang="zh-CN" altLang="en-US" sz="1600"/>
                    </a:p>
                  </a:txBody>
                  <a:tcPr marL="91442" marR="91442" marT="45791" marB="45791" anchor="ctr" anchorCtr="1"/>
                </a:tc>
                <a:tc>
                  <a:txBody>
                    <a:bodyPr/>
                    <a:lstStyle/>
                    <a:p>
                      <a:r>
                        <a:rPr lang="en-US" altLang="zh-CN" sz="1600" smtClean="0"/>
                        <a:t>1</a:t>
                      </a:r>
                      <a:endParaRPr lang="zh-CN" altLang="en-US" sz="1600"/>
                    </a:p>
                  </a:txBody>
                  <a:tcPr marL="91442" marR="91442" marT="45791" marB="45791" anchor="ctr" anchorCtr="1"/>
                </a:tc>
                <a:tc>
                  <a:txBody>
                    <a:bodyPr/>
                    <a:lstStyle/>
                    <a:p>
                      <a:r>
                        <a:rPr lang="en-US" altLang="zh-CN" sz="1600" smtClean="0"/>
                        <a:t>2</a:t>
                      </a:r>
                      <a:endParaRPr lang="zh-CN" altLang="en-US" sz="1600"/>
                    </a:p>
                  </a:txBody>
                  <a:tcPr marL="91442" marR="91442" marT="45791" marB="45791" anchor="ctr" anchorCtr="1"/>
                </a:tc>
                <a:tc>
                  <a:txBody>
                    <a:bodyPr/>
                    <a:lstStyle/>
                    <a:p>
                      <a:r>
                        <a:rPr lang="en-US" altLang="zh-CN" sz="1600" smtClean="0"/>
                        <a:t>3</a:t>
                      </a:r>
                      <a:endParaRPr lang="zh-CN" altLang="en-US" sz="1600"/>
                    </a:p>
                  </a:txBody>
                  <a:tcPr marL="91442" marR="91442" marT="45791" marB="45791" anchor="ctr" anchorCtr="1"/>
                </a:tc>
                <a:tc>
                  <a:txBody>
                    <a:bodyPr/>
                    <a:lstStyle/>
                    <a:p>
                      <a:r>
                        <a:rPr lang="en-US" altLang="zh-CN" sz="1600" smtClean="0"/>
                        <a:t>4</a:t>
                      </a:r>
                      <a:endParaRPr lang="zh-CN" altLang="en-US" sz="1600"/>
                    </a:p>
                  </a:txBody>
                  <a:tcPr marL="91442" marR="91442" marT="45791" marB="45791" anchor="ctr" anchorCtr="1"/>
                </a:tc>
                <a:tc>
                  <a:txBody>
                    <a:bodyPr/>
                    <a:lstStyle/>
                    <a:p>
                      <a:r>
                        <a:rPr lang="en-US" altLang="zh-CN" sz="1600" smtClean="0"/>
                        <a:t>5</a:t>
                      </a:r>
                      <a:endParaRPr lang="zh-CN" altLang="en-US" sz="1600"/>
                    </a:p>
                  </a:txBody>
                  <a:tcPr marL="91442" marR="91442" marT="45791" marB="45791" anchor="ctr" anchorCtr="1"/>
                </a:tc>
                <a:tc>
                  <a:txBody>
                    <a:bodyPr/>
                    <a:lstStyle/>
                    <a:p>
                      <a:r>
                        <a:rPr lang="en-US" altLang="zh-CN" sz="1600" smtClean="0"/>
                        <a:t>4</a:t>
                      </a:r>
                      <a:endParaRPr lang="zh-CN" altLang="en-US" sz="1600"/>
                    </a:p>
                  </a:txBody>
                  <a:tcPr marL="91442" marR="91442" marT="45791" marB="45791" anchor="ctr" anchorCtr="1"/>
                </a:tc>
                <a:tc>
                  <a:txBody>
                    <a:bodyPr/>
                    <a:lstStyle/>
                    <a:p>
                      <a:r>
                        <a:rPr lang="en-US" altLang="zh-CN" sz="1600" smtClean="0"/>
                        <a:t>5</a:t>
                      </a:r>
                      <a:endParaRPr lang="zh-CN" altLang="en-US" sz="1600"/>
                    </a:p>
                  </a:txBody>
                  <a:tcPr marL="91442" marR="91442" marT="45791" marB="45791" anchor="ctr" anchorCtr="1"/>
                </a:tc>
                <a:tc>
                  <a:txBody>
                    <a:bodyPr/>
                    <a:lstStyle/>
                    <a:p>
                      <a:r>
                        <a:rPr lang="en-US" altLang="zh-CN" sz="1600" smtClean="0"/>
                        <a:t>6</a:t>
                      </a:r>
                      <a:endParaRPr lang="zh-CN" altLang="en-US" sz="1600"/>
                    </a:p>
                  </a:txBody>
                  <a:tcPr marL="91442" marR="91442" marT="45791" marB="45791" anchor="ctr" anchorCtr="1"/>
                </a:tc>
                <a:tc>
                  <a:txBody>
                    <a:bodyPr/>
                    <a:lstStyle/>
                    <a:p>
                      <a:r>
                        <a:rPr lang="en-US" altLang="zh-CN" sz="1600" smtClean="0"/>
                        <a:t>7</a:t>
                      </a:r>
                      <a:endParaRPr lang="zh-CN" altLang="en-US" sz="1600"/>
                    </a:p>
                  </a:txBody>
                  <a:tcPr marL="91442" marR="91442" marT="45791" marB="45791" anchor="ctr" anchorCtr="1"/>
                </a:tc>
                <a:tc>
                  <a:txBody>
                    <a:bodyPr/>
                    <a:lstStyle/>
                    <a:p>
                      <a:r>
                        <a:rPr lang="en-US" altLang="zh-CN" sz="1600" smtClean="0"/>
                        <a:t>8</a:t>
                      </a:r>
                      <a:endParaRPr lang="zh-CN" altLang="en-US" sz="1600"/>
                    </a:p>
                  </a:txBody>
                  <a:tcPr marL="91442" marR="91442" marT="45791" marB="45791" anchor="ctr" anchorCtr="1"/>
                </a:tc>
                <a:tc>
                  <a:txBody>
                    <a:bodyPr/>
                    <a:lstStyle/>
                    <a:p>
                      <a:r>
                        <a:rPr lang="en-US" altLang="zh-CN" sz="1600" smtClean="0"/>
                        <a:t>9</a:t>
                      </a:r>
                      <a:endParaRPr lang="zh-CN" altLang="en-US" sz="1600"/>
                    </a:p>
                  </a:txBody>
                  <a:tcPr marL="91442" marR="91442" marT="45791" marB="45791" anchor="ctr" anchorCtr="1"/>
                </a:tc>
              </a:tr>
            </a:tbl>
          </a:graphicData>
        </a:graphic>
      </p:graphicFrame>
    </p:spTree>
    <p:extLst>
      <p:ext uri="{BB962C8B-B14F-4D97-AF65-F5344CB8AC3E}">
        <p14:creationId xmlns:p14="http://schemas.microsoft.com/office/powerpoint/2010/main" val="79427635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mtClean="0"/>
              <a:t>扩展置换</a:t>
            </a:r>
          </a:p>
        </p:txBody>
      </p:sp>
      <p:grpSp>
        <p:nvGrpSpPr>
          <p:cNvPr id="107523" name="组合 123"/>
          <p:cNvGrpSpPr>
            <a:grpSpLocks/>
          </p:cNvGrpSpPr>
          <p:nvPr/>
        </p:nvGrpSpPr>
        <p:grpSpPr bwMode="auto">
          <a:xfrm>
            <a:off x="323850" y="1989138"/>
            <a:ext cx="8208963" cy="3116262"/>
            <a:chOff x="611560" y="2492896"/>
            <a:chExt cx="8208912" cy="3116089"/>
          </a:xfrm>
        </p:grpSpPr>
        <p:sp>
          <p:nvSpPr>
            <p:cNvPr id="107524" name="TextBox 62"/>
            <p:cNvSpPr txBox="1">
              <a:spLocks noChangeArrowheads="1"/>
            </p:cNvSpPr>
            <p:nvPr/>
          </p:nvSpPr>
          <p:spPr bwMode="auto">
            <a:xfrm>
              <a:off x="7308304" y="5301208"/>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22</a:t>
              </a:r>
              <a:endParaRPr lang="zh-CN" altLang="en-US" sz="1400"/>
            </a:p>
          </p:txBody>
        </p:sp>
        <p:sp>
          <p:nvSpPr>
            <p:cNvPr id="107525" name="TextBox 102"/>
            <p:cNvSpPr txBox="1">
              <a:spLocks noChangeArrowheads="1"/>
            </p:cNvSpPr>
            <p:nvPr/>
          </p:nvSpPr>
          <p:spPr bwMode="auto">
            <a:xfrm>
              <a:off x="4716016" y="5301208"/>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13</a:t>
              </a:r>
              <a:endParaRPr lang="zh-CN" altLang="en-US" sz="1400"/>
            </a:p>
          </p:txBody>
        </p:sp>
        <p:sp>
          <p:nvSpPr>
            <p:cNvPr id="107526" name="TextBox 63"/>
            <p:cNvSpPr txBox="1">
              <a:spLocks noChangeArrowheads="1"/>
            </p:cNvSpPr>
            <p:nvPr/>
          </p:nvSpPr>
          <p:spPr bwMode="auto">
            <a:xfrm>
              <a:off x="7596336" y="5301208"/>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23</a:t>
              </a:r>
              <a:endParaRPr lang="zh-CN" altLang="en-US" sz="1400"/>
            </a:p>
          </p:txBody>
        </p:sp>
        <p:sp>
          <p:nvSpPr>
            <p:cNvPr id="6" name="矩形 5"/>
            <p:cNvSpPr/>
            <p:nvPr/>
          </p:nvSpPr>
          <p:spPr>
            <a:xfrm>
              <a:off x="756022" y="3572336"/>
              <a:ext cx="7848551" cy="1152461"/>
            </a:xfrm>
            <a:prstGeom prst="rect">
              <a:avLst/>
            </a:prstGeom>
            <a:solidFill>
              <a:schemeClr val="tx2">
                <a:lumMod val="50000"/>
                <a:lumOff val="50000"/>
                <a:alpha val="19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cxnSp>
          <p:nvCxnSpPr>
            <p:cNvPr id="8" name="直接连接符 7"/>
            <p:cNvCxnSpPr/>
            <p:nvPr/>
          </p:nvCxnSpPr>
          <p:spPr>
            <a:xfrm>
              <a:off x="611560" y="3572336"/>
              <a:ext cx="813747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11560" y="4724797"/>
              <a:ext cx="813747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5435943"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724866"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6012201"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7452056"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740979"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6875796"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164719"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148607"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435943"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724866"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6012201"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315650"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452056"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7740979"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403718"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875796"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164719"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48607"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7740979" y="3572336"/>
              <a:ext cx="574671" cy="11524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flipH="1">
              <a:off x="8028314" y="3861245"/>
              <a:ext cx="431797" cy="8635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H="1">
              <a:off x="971921" y="3572336"/>
              <a:ext cx="719133" cy="9365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971921" y="3861245"/>
              <a:ext cx="431797" cy="8635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552" name="TextBox 39"/>
            <p:cNvSpPr txBox="1">
              <a:spLocks noChangeArrowheads="1"/>
            </p:cNvSpPr>
            <p:nvPr/>
          </p:nvSpPr>
          <p:spPr bwMode="auto">
            <a:xfrm>
              <a:off x="5292080"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10</a:t>
              </a:r>
              <a:endParaRPr lang="zh-CN" altLang="en-US" sz="1400"/>
            </a:p>
          </p:txBody>
        </p:sp>
        <p:sp>
          <p:nvSpPr>
            <p:cNvPr id="107553" name="TextBox 40"/>
            <p:cNvSpPr txBox="1">
              <a:spLocks noChangeArrowheads="1"/>
            </p:cNvSpPr>
            <p:nvPr/>
          </p:nvSpPr>
          <p:spPr bwMode="auto">
            <a:xfrm>
              <a:off x="5580112"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11</a:t>
              </a:r>
              <a:endParaRPr lang="zh-CN" altLang="en-US" sz="1400"/>
            </a:p>
          </p:txBody>
        </p:sp>
        <p:sp>
          <p:nvSpPr>
            <p:cNvPr id="107554" name="TextBox 41"/>
            <p:cNvSpPr txBox="1">
              <a:spLocks noChangeArrowheads="1"/>
            </p:cNvSpPr>
            <p:nvPr/>
          </p:nvSpPr>
          <p:spPr bwMode="auto">
            <a:xfrm>
              <a:off x="5868144"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12</a:t>
              </a:r>
              <a:endParaRPr lang="zh-CN" altLang="en-US" sz="1400"/>
            </a:p>
          </p:txBody>
        </p:sp>
        <p:sp>
          <p:nvSpPr>
            <p:cNvPr id="107555" name="TextBox 42"/>
            <p:cNvSpPr txBox="1">
              <a:spLocks noChangeArrowheads="1"/>
            </p:cNvSpPr>
            <p:nvPr/>
          </p:nvSpPr>
          <p:spPr bwMode="auto">
            <a:xfrm>
              <a:off x="6732240"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13</a:t>
              </a:r>
              <a:endParaRPr lang="zh-CN" altLang="en-US" sz="1400"/>
            </a:p>
          </p:txBody>
        </p:sp>
        <p:sp>
          <p:nvSpPr>
            <p:cNvPr id="107556" name="TextBox 43"/>
            <p:cNvSpPr txBox="1">
              <a:spLocks noChangeArrowheads="1"/>
            </p:cNvSpPr>
            <p:nvPr/>
          </p:nvSpPr>
          <p:spPr bwMode="auto">
            <a:xfrm>
              <a:off x="7020272"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14</a:t>
              </a:r>
              <a:endParaRPr lang="zh-CN" altLang="en-US" sz="1400"/>
            </a:p>
          </p:txBody>
        </p:sp>
        <p:sp>
          <p:nvSpPr>
            <p:cNvPr id="107557" name="TextBox 44"/>
            <p:cNvSpPr txBox="1">
              <a:spLocks noChangeArrowheads="1"/>
            </p:cNvSpPr>
            <p:nvPr/>
          </p:nvSpPr>
          <p:spPr bwMode="auto">
            <a:xfrm>
              <a:off x="7308304"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15</a:t>
              </a:r>
              <a:endParaRPr lang="zh-CN" altLang="en-US" sz="1400"/>
            </a:p>
          </p:txBody>
        </p:sp>
        <p:sp>
          <p:nvSpPr>
            <p:cNvPr id="107558" name="TextBox 45"/>
            <p:cNvSpPr txBox="1">
              <a:spLocks noChangeArrowheads="1"/>
            </p:cNvSpPr>
            <p:nvPr/>
          </p:nvSpPr>
          <p:spPr bwMode="auto">
            <a:xfrm>
              <a:off x="7596336"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16</a:t>
              </a:r>
              <a:endParaRPr lang="zh-CN" altLang="en-US" sz="1400"/>
            </a:p>
          </p:txBody>
        </p:sp>
        <p:sp>
          <p:nvSpPr>
            <p:cNvPr id="107559" name="TextBox 46"/>
            <p:cNvSpPr txBox="1">
              <a:spLocks noChangeArrowheads="1"/>
            </p:cNvSpPr>
            <p:nvPr/>
          </p:nvSpPr>
          <p:spPr bwMode="auto">
            <a:xfrm>
              <a:off x="5004048"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9</a:t>
              </a:r>
              <a:endParaRPr lang="zh-CN" altLang="en-US" sz="1400"/>
            </a:p>
          </p:txBody>
        </p:sp>
        <p:sp>
          <p:nvSpPr>
            <p:cNvPr id="107560" name="TextBox 47"/>
            <p:cNvSpPr txBox="1">
              <a:spLocks noChangeArrowheads="1"/>
            </p:cNvSpPr>
            <p:nvPr/>
          </p:nvSpPr>
          <p:spPr bwMode="auto">
            <a:xfrm>
              <a:off x="5004048"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14</a:t>
              </a:r>
              <a:endParaRPr lang="zh-CN" altLang="en-US" sz="1400"/>
            </a:p>
          </p:txBody>
        </p:sp>
        <p:sp>
          <p:nvSpPr>
            <p:cNvPr id="107561" name="TextBox 48"/>
            <p:cNvSpPr txBox="1">
              <a:spLocks noChangeArrowheads="1"/>
            </p:cNvSpPr>
            <p:nvPr/>
          </p:nvSpPr>
          <p:spPr bwMode="auto">
            <a:xfrm>
              <a:off x="5292080"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15</a:t>
              </a:r>
              <a:endParaRPr lang="zh-CN" altLang="en-US" sz="1400"/>
            </a:p>
          </p:txBody>
        </p:sp>
        <p:sp>
          <p:nvSpPr>
            <p:cNvPr id="107562" name="TextBox 49"/>
            <p:cNvSpPr txBox="1">
              <a:spLocks noChangeArrowheads="1"/>
            </p:cNvSpPr>
            <p:nvPr/>
          </p:nvSpPr>
          <p:spPr bwMode="auto">
            <a:xfrm>
              <a:off x="5580112"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16</a:t>
              </a:r>
              <a:endParaRPr lang="zh-CN" altLang="en-US" sz="1400"/>
            </a:p>
          </p:txBody>
        </p:sp>
        <p:sp>
          <p:nvSpPr>
            <p:cNvPr id="107563" name="TextBox 50"/>
            <p:cNvSpPr txBox="1">
              <a:spLocks noChangeArrowheads="1"/>
            </p:cNvSpPr>
            <p:nvPr/>
          </p:nvSpPr>
          <p:spPr bwMode="auto">
            <a:xfrm>
              <a:off x="5868144"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17</a:t>
              </a:r>
              <a:endParaRPr lang="zh-CN" altLang="en-US" sz="1400"/>
            </a:p>
          </p:txBody>
        </p:sp>
        <p:sp>
          <p:nvSpPr>
            <p:cNvPr id="107564" name="TextBox 51"/>
            <p:cNvSpPr txBox="1">
              <a:spLocks noChangeArrowheads="1"/>
            </p:cNvSpPr>
            <p:nvPr/>
          </p:nvSpPr>
          <p:spPr bwMode="auto">
            <a:xfrm>
              <a:off x="6156176"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18</a:t>
              </a:r>
              <a:endParaRPr lang="zh-CN" altLang="en-US" sz="1400"/>
            </a:p>
          </p:txBody>
        </p:sp>
        <p:sp>
          <p:nvSpPr>
            <p:cNvPr id="107565" name="TextBox 52"/>
            <p:cNvSpPr txBox="1">
              <a:spLocks noChangeArrowheads="1"/>
            </p:cNvSpPr>
            <p:nvPr/>
          </p:nvSpPr>
          <p:spPr bwMode="auto">
            <a:xfrm>
              <a:off x="6444208"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19</a:t>
              </a:r>
              <a:endParaRPr lang="zh-CN" altLang="en-US" sz="1400"/>
            </a:p>
          </p:txBody>
        </p:sp>
        <p:sp>
          <p:nvSpPr>
            <p:cNvPr id="107566" name="TextBox 53"/>
            <p:cNvSpPr txBox="1">
              <a:spLocks noChangeArrowheads="1"/>
            </p:cNvSpPr>
            <p:nvPr/>
          </p:nvSpPr>
          <p:spPr bwMode="auto">
            <a:xfrm>
              <a:off x="6732240"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20</a:t>
              </a:r>
              <a:endParaRPr lang="zh-CN" altLang="en-US" sz="1400"/>
            </a:p>
          </p:txBody>
        </p:sp>
        <p:sp>
          <p:nvSpPr>
            <p:cNvPr id="107567" name="TextBox 54"/>
            <p:cNvSpPr txBox="1">
              <a:spLocks noChangeArrowheads="1"/>
            </p:cNvSpPr>
            <p:nvPr/>
          </p:nvSpPr>
          <p:spPr bwMode="auto">
            <a:xfrm>
              <a:off x="7020272"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21</a:t>
              </a:r>
              <a:endParaRPr lang="zh-CN" altLang="en-US" sz="1400"/>
            </a:p>
          </p:txBody>
        </p:sp>
        <p:sp>
          <p:nvSpPr>
            <p:cNvPr id="107568" name="TextBox 55"/>
            <p:cNvSpPr txBox="1">
              <a:spLocks noChangeArrowheads="1"/>
            </p:cNvSpPr>
            <p:nvPr/>
          </p:nvSpPr>
          <p:spPr bwMode="auto">
            <a:xfrm>
              <a:off x="8172400" y="5301208"/>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25</a:t>
              </a:r>
              <a:endParaRPr lang="zh-CN" altLang="en-US" sz="1400"/>
            </a:p>
          </p:txBody>
        </p:sp>
        <p:sp>
          <p:nvSpPr>
            <p:cNvPr id="107569" name="TextBox 57"/>
            <p:cNvSpPr txBox="1">
              <a:spLocks noChangeArrowheads="1"/>
            </p:cNvSpPr>
            <p:nvPr/>
          </p:nvSpPr>
          <p:spPr bwMode="auto">
            <a:xfrm>
              <a:off x="1259632"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a:t>
              </a:r>
              <a:endParaRPr lang="zh-CN" altLang="en-US" sz="1400"/>
            </a:p>
          </p:txBody>
        </p:sp>
        <p:cxnSp>
          <p:nvCxnSpPr>
            <p:cNvPr id="59" name="直接连接符 58"/>
            <p:cNvCxnSpPr/>
            <p:nvPr/>
          </p:nvCxnSpPr>
          <p:spPr>
            <a:xfrm>
              <a:off x="6299538"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6588461"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012201" y="3572336"/>
              <a:ext cx="576259" cy="11524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flipH="1">
              <a:off x="6299538" y="3572336"/>
              <a:ext cx="576258" cy="11524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574" name="TextBox 64"/>
            <p:cNvSpPr txBox="1">
              <a:spLocks noChangeArrowheads="1"/>
            </p:cNvSpPr>
            <p:nvPr/>
          </p:nvSpPr>
          <p:spPr bwMode="auto">
            <a:xfrm>
              <a:off x="4139952" y="5301208"/>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11</a:t>
              </a:r>
              <a:endParaRPr lang="zh-CN" altLang="en-US" sz="1400"/>
            </a:p>
          </p:txBody>
        </p:sp>
        <p:cxnSp>
          <p:nvCxnSpPr>
            <p:cNvPr id="66" name="直接箭头连接符 65"/>
            <p:cNvCxnSpPr/>
            <p:nvPr/>
          </p:nvCxnSpPr>
          <p:spPr>
            <a:xfrm>
              <a:off x="1979976"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2267313"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2556236"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a:off x="3996089"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a:off x="4283425"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a:off x="3419831"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3707166"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691053" y="2853238"/>
              <a:ext cx="0" cy="18715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1979976"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2267313"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2556236"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572348"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4859684"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3996089"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4283425"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419831"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3707166"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691053"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4283425" y="3572336"/>
              <a:ext cx="576258" cy="11524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flipH="1">
              <a:off x="4572348" y="3572336"/>
              <a:ext cx="576258" cy="11524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595" name="TextBox 85"/>
            <p:cNvSpPr txBox="1">
              <a:spLocks noChangeArrowheads="1"/>
            </p:cNvSpPr>
            <p:nvPr/>
          </p:nvSpPr>
          <p:spPr bwMode="auto">
            <a:xfrm>
              <a:off x="1835696"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2</a:t>
              </a:r>
              <a:endParaRPr lang="zh-CN" altLang="en-US" sz="1400"/>
            </a:p>
          </p:txBody>
        </p:sp>
        <p:sp>
          <p:nvSpPr>
            <p:cNvPr id="107596" name="TextBox 86"/>
            <p:cNvSpPr txBox="1">
              <a:spLocks noChangeArrowheads="1"/>
            </p:cNvSpPr>
            <p:nvPr/>
          </p:nvSpPr>
          <p:spPr bwMode="auto">
            <a:xfrm>
              <a:off x="2123728"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3</a:t>
              </a:r>
              <a:endParaRPr lang="zh-CN" altLang="en-US" sz="1400"/>
            </a:p>
          </p:txBody>
        </p:sp>
        <p:sp>
          <p:nvSpPr>
            <p:cNvPr id="107597" name="TextBox 87"/>
            <p:cNvSpPr txBox="1">
              <a:spLocks noChangeArrowheads="1"/>
            </p:cNvSpPr>
            <p:nvPr/>
          </p:nvSpPr>
          <p:spPr bwMode="auto">
            <a:xfrm>
              <a:off x="2411760"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4</a:t>
              </a:r>
              <a:endParaRPr lang="zh-CN" altLang="en-US" sz="1400"/>
            </a:p>
          </p:txBody>
        </p:sp>
        <p:sp>
          <p:nvSpPr>
            <p:cNvPr id="107598" name="TextBox 88"/>
            <p:cNvSpPr txBox="1">
              <a:spLocks noChangeArrowheads="1"/>
            </p:cNvSpPr>
            <p:nvPr/>
          </p:nvSpPr>
          <p:spPr bwMode="auto">
            <a:xfrm>
              <a:off x="3275856"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5</a:t>
              </a:r>
              <a:endParaRPr lang="zh-CN" altLang="en-US" sz="1400"/>
            </a:p>
          </p:txBody>
        </p:sp>
        <p:sp>
          <p:nvSpPr>
            <p:cNvPr id="107599" name="TextBox 89"/>
            <p:cNvSpPr txBox="1">
              <a:spLocks noChangeArrowheads="1"/>
            </p:cNvSpPr>
            <p:nvPr/>
          </p:nvSpPr>
          <p:spPr bwMode="auto">
            <a:xfrm>
              <a:off x="3563888"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6</a:t>
              </a:r>
              <a:endParaRPr lang="zh-CN" altLang="en-US" sz="1400"/>
            </a:p>
          </p:txBody>
        </p:sp>
        <p:sp>
          <p:nvSpPr>
            <p:cNvPr id="107600" name="TextBox 90"/>
            <p:cNvSpPr txBox="1">
              <a:spLocks noChangeArrowheads="1"/>
            </p:cNvSpPr>
            <p:nvPr/>
          </p:nvSpPr>
          <p:spPr bwMode="auto">
            <a:xfrm>
              <a:off x="3851920"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7</a:t>
              </a:r>
              <a:endParaRPr lang="zh-CN" altLang="en-US" sz="1400"/>
            </a:p>
          </p:txBody>
        </p:sp>
        <p:sp>
          <p:nvSpPr>
            <p:cNvPr id="107601" name="TextBox 91"/>
            <p:cNvSpPr txBox="1">
              <a:spLocks noChangeArrowheads="1"/>
            </p:cNvSpPr>
            <p:nvPr/>
          </p:nvSpPr>
          <p:spPr bwMode="auto">
            <a:xfrm>
              <a:off x="4139952"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8</a:t>
              </a:r>
              <a:endParaRPr lang="zh-CN" altLang="en-US" sz="1400"/>
            </a:p>
          </p:txBody>
        </p:sp>
        <p:sp>
          <p:nvSpPr>
            <p:cNvPr id="107602" name="TextBox 92"/>
            <p:cNvSpPr txBox="1">
              <a:spLocks noChangeArrowheads="1"/>
            </p:cNvSpPr>
            <p:nvPr/>
          </p:nvSpPr>
          <p:spPr bwMode="auto">
            <a:xfrm>
              <a:off x="1547664" y="2564904"/>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a:t>
              </a:r>
              <a:endParaRPr lang="zh-CN" altLang="en-US" sz="1400"/>
            </a:p>
          </p:txBody>
        </p:sp>
        <p:sp>
          <p:nvSpPr>
            <p:cNvPr id="107603" name="TextBox 93"/>
            <p:cNvSpPr txBox="1">
              <a:spLocks noChangeArrowheads="1"/>
            </p:cNvSpPr>
            <p:nvPr/>
          </p:nvSpPr>
          <p:spPr bwMode="auto">
            <a:xfrm>
              <a:off x="1547664"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2</a:t>
              </a:r>
              <a:endParaRPr lang="zh-CN" altLang="en-US" sz="1400"/>
            </a:p>
          </p:txBody>
        </p:sp>
        <p:sp>
          <p:nvSpPr>
            <p:cNvPr id="107604" name="TextBox 94"/>
            <p:cNvSpPr txBox="1">
              <a:spLocks noChangeArrowheads="1"/>
            </p:cNvSpPr>
            <p:nvPr/>
          </p:nvSpPr>
          <p:spPr bwMode="auto">
            <a:xfrm>
              <a:off x="1835696"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3</a:t>
              </a:r>
              <a:endParaRPr lang="zh-CN" altLang="en-US" sz="1400"/>
            </a:p>
          </p:txBody>
        </p:sp>
        <p:sp>
          <p:nvSpPr>
            <p:cNvPr id="107605" name="TextBox 95"/>
            <p:cNvSpPr txBox="1">
              <a:spLocks noChangeArrowheads="1"/>
            </p:cNvSpPr>
            <p:nvPr/>
          </p:nvSpPr>
          <p:spPr bwMode="auto">
            <a:xfrm>
              <a:off x="2123728"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4</a:t>
              </a:r>
              <a:endParaRPr lang="zh-CN" altLang="en-US" sz="1400"/>
            </a:p>
          </p:txBody>
        </p:sp>
        <p:sp>
          <p:nvSpPr>
            <p:cNvPr id="107606" name="TextBox 96"/>
            <p:cNvSpPr txBox="1">
              <a:spLocks noChangeArrowheads="1"/>
            </p:cNvSpPr>
            <p:nvPr/>
          </p:nvSpPr>
          <p:spPr bwMode="auto">
            <a:xfrm>
              <a:off x="2411760"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5</a:t>
              </a:r>
              <a:endParaRPr lang="zh-CN" altLang="en-US" sz="1400"/>
            </a:p>
          </p:txBody>
        </p:sp>
        <p:sp>
          <p:nvSpPr>
            <p:cNvPr id="107607" name="TextBox 97"/>
            <p:cNvSpPr txBox="1">
              <a:spLocks noChangeArrowheads="1"/>
            </p:cNvSpPr>
            <p:nvPr/>
          </p:nvSpPr>
          <p:spPr bwMode="auto">
            <a:xfrm>
              <a:off x="2699792"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6</a:t>
              </a:r>
              <a:endParaRPr lang="zh-CN" altLang="en-US" sz="1400"/>
            </a:p>
          </p:txBody>
        </p:sp>
        <p:sp>
          <p:nvSpPr>
            <p:cNvPr id="107608" name="TextBox 98"/>
            <p:cNvSpPr txBox="1">
              <a:spLocks noChangeArrowheads="1"/>
            </p:cNvSpPr>
            <p:nvPr/>
          </p:nvSpPr>
          <p:spPr bwMode="auto">
            <a:xfrm>
              <a:off x="2987824"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7</a:t>
              </a:r>
              <a:endParaRPr lang="zh-CN" altLang="en-US" sz="1400"/>
            </a:p>
          </p:txBody>
        </p:sp>
        <p:sp>
          <p:nvSpPr>
            <p:cNvPr id="107609" name="TextBox 99"/>
            <p:cNvSpPr txBox="1">
              <a:spLocks noChangeArrowheads="1"/>
            </p:cNvSpPr>
            <p:nvPr/>
          </p:nvSpPr>
          <p:spPr bwMode="auto">
            <a:xfrm>
              <a:off x="3275856"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8</a:t>
              </a:r>
              <a:endParaRPr lang="zh-CN" altLang="en-US" sz="1400"/>
            </a:p>
          </p:txBody>
        </p:sp>
        <p:sp>
          <p:nvSpPr>
            <p:cNvPr id="107610" name="TextBox 100"/>
            <p:cNvSpPr txBox="1">
              <a:spLocks noChangeArrowheads="1"/>
            </p:cNvSpPr>
            <p:nvPr/>
          </p:nvSpPr>
          <p:spPr bwMode="auto">
            <a:xfrm>
              <a:off x="3563888" y="5301208"/>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9</a:t>
              </a:r>
              <a:endParaRPr lang="zh-CN" altLang="en-US" sz="1400"/>
            </a:p>
          </p:txBody>
        </p:sp>
        <p:sp>
          <p:nvSpPr>
            <p:cNvPr id="107611" name="TextBox 101"/>
            <p:cNvSpPr txBox="1">
              <a:spLocks noChangeArrowheads="1"/>
            </p:cNvSpPr>
            <p:nvPr/>
          </p:nvSpPr>
          <p:spPr bwMode="auto">
            <a:xfrm>
              <a:off x="4427984" y="5301208"/>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12</a:t>
              </a:r>
              <a:endParaRPr lang="zh-CN" altLang="en-US" sz="1400"/>
            </a:p>
          </p:txBody>
        </p:sp>
        <p:cxnSp>
          <p:nvCxnSpPr>
            <p:cNvPr id="104" name="直接连接符 103"/>
            <p:cNvCxnSpPr/>
            <p:nvPr/>
          </p:nvCxnSpPr>
          <p:spPr>
            <a:xfrm>
              <a:off x="2843571"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3132494"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直接箭头连接符 105"/>
            <p:cNvCxnSpPr/>
            <p:nvPr/>
          </p:nvCxnSpPr>
          <p:spPr>
            <a:xfrm>
              <a:off x="2556236" y="3572336"/>
              <a:ext cx="576258" cy="11524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p:nvPr/>
          </p:nvCxnSpPr>
          <p:spPr>
            <a:xfrm flipH="1">
              <a:off x="2843571" y="3572336"/>
              <a:ext cx="576259" cy="11524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616" name="TextBox 107"/>
            <p:cNvSpPr txBox="1">
              <a:spLocks noChangeArrowheads="1"/>
            </p:cNvSpPr>
            <p:nvPr/>
          </p:nvSpPr>
          <p:spPr bwMode="auto">
            <a:xfrm>
              <a:off x="3851920" y="5301208"/>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10</a:t>
              </a:r>
              <a:endParaRPr lang="zh-CN" altLang="en-US" sz="1400"/>
            </a:p>
          </p:txBody>
        </p:sp>
        <p:cxnSp>
          <p:nvCxnSpPr>
            <p:cNvPr id="111" name="直接连接符 110"/>
            <p:cNvCxnSpPr/>
            <p:nvPr/>
          </p:nvCxnSpPr>
          <p:spPr>
            <a:xfrm>
              <a:off x="8028314" y="4724797"/>
              <a:ext cx="0" cy="6476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618" name="TextBox 111"/>
            <p:cNvSpPr txBox="1">
              <a:spLocks noChangeArrowheads="1"/>
            </p:cNvSpPr>
            <p:nvPr/>
          </p:nvSpPr>
          <p:spPr bwMode="auto">
            <a:xfrm>
              <a:off x="7884368" y="5301208"/>
              <a:ext cx="5040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24</a:t>
              </a:r>
              <a:endParaRPr lang="zh-CN" altLang="en-US" sz="1400"/>
            </a:p>
          </p:txBody>
        </p:sp>
        <p:sp>
          <p:nvSpPr>
            <p:cNvPr id="107619" name="TextBox 112"/>
            <p:cNvSpPr txBox="1">
              <a:spLocks noChangeArrowheads="1"/>
            </p:cNvSpPr>
            <p:nvPr/>
          </p:nvSpPr>
          <p:spPr bwMode="auto">
            <a:xfrm>
              <a:off x="8460432" y="249289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a:t>
              </a:r>
              <a:endParaRPr lang="zh-CN" altLang="en-US"/>
            </a:p>
          </p:txBody>
        </p:sp>
        <p:sp>
          <p:nvSpPr>
            <p:cNvPr id="107620" name="TextBox 113"/>
            <p:cNvSpPr txBox="1">
              <a:spLocks noChangeArrowheads="1"/>
            </p:cNvSpPr>
            <p:nvPr/>
          </p:nvSpPr>
          <p:spPr bwMode="auto">
            <a:xfrm>
              <a:off x="8460432" y="5229200"/>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a:t>...</a:t>
              </a:r>
              <a:endParaRPr lang="zh-CN" altLang="en-US"/>
            </a:p>
          </p:txBody>
        </p:sp>
        <p:sp>
          <p:nvSpPr>
            <p:cNvPr id="107621" name="TextBox 117"/>
            <p:cNvSpPr txBox="1">
              <a:spLocks noChangeArrowheads="1"/>
            </p:cNvSpPr>
            <p:nvPr/>
          </p:nvSpPr>
          <p:spPr bwMode="auto">
            <a:xfrm>
              <a:off x="755576" y="4437112"/>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48</a:t>
              </a:r>
              <a:endParaRPr lang="zh-CN" altLang="en-US" sz="1400"/>
            </a:p>
          </p:txBody>
        </p:sp>
        <p:sp>
          <p:nvSpPr>
            <p:cNvPr id="107622" name="TextBox 118"/>
            <p:cNvSpPr txBox="1">
              <a:spLocks noChangeArrowheads="1"/>
            </p:cNvSpPr>
            <p:nvPr/>
          </p:nvSpPr>
          <p:spPr bwMode="auto">
            <a:xfrm>
              <a:off x="755576" y="3573016"/>
              <a:ext cx="432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400"/>
                <a:t>32</a:t>
              </a:r>
              <a:endParaRPr lang="zh-CN" altLang="en-US" sz="1400"/>
            </a:p>
          </p:txBody>
        </p:sp>
      </p:grpSp>
    </p:spTree>
    <p:extLst>
      <p:ext uri="{BB962C8B-B14F-4D97-AF65-F5344CB8AC3E}">
        <p14:creationId xmlns:p14="http://schemas.microsoft.com/office/powerpoint/2010/main" val="246133261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r>
              <a:rPr lang="zh-CN" altLang="en-US" smtClean="0"/>
              <a:t>函数</a:t>
            </a:r>
            <a:r>
              <a:rPr lang="en-US" altLang="zh-CN" smtClean="0"/>
              <a:t>f</a:t>
            </a:r>
            <a:r>
              <a:rPr lang="zh-CN" altLang="en-US" smtClean="0"/>
              <a:t>的结构</a:t>
            </a:r>
          </a:p>
        </p:txBody>
      </p:sp>
      <p:grpSp>
        <p:nvGrpSpPr>
          <p:cNvPr id="108547" name="组合 109"/>
          <p:cNvGrpSpPr>
            <a:grpSpLocks/>
          </p:cNvGrpSpPr>
          <p:nvPr/>
        </p:nvGrpSpPr>
        <p:grpSpPr bwMode="auto">
          <a:xfrm>
            <a:off x="2555875" y="1520825"/>
            <a:ext cx="4252913" cy="5337175"/>
            <a:chOff x="3853601" y="1484784"/>
            <a:chExt cx="4252969" cy="5337884"/>
          </a:xfrm>
        </p:grpSpPr>
        <p:grpSp>
          <p:nvGrpSpPr>
            <p:cNvPr id="108549" name="组合 107"/>
            <p:cNvGrpSpPr>
              <a:grpSpLocks/>
            </p:cNvGrpSpPr>
            <p:nvPr/>
          </p:nvGrpSpPr>
          <p:grpSpPr bwMode="auto">
            <a:xfrm>
              <a:off x="3853601" y="1484784"/>
              <a:ext cx="4252969" cy="4968552"/>
              <a:chOff x="3853601" y="1484784"/>
              <a:chExt cx="4252969" cy="4968552"/>
            </a:xfrm>
          </p:grpSpPr>
          <p:sp>
            <p:nvSpPr>
              <p:cNvPr id="4" name="矩形 3"/>
              <p:cNvSpPr/>
              <p:nvPr/>
            </p:nvSpPr>
            <p:spPr>
              <a:xfrm>
                <a:off x="4499723" y="1484784"/>
                <a:ext cx="1162065" cy="43185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R</a:t>
                </a:r>
                <a:r>
                  <a:rPr lang="en-US" altLang="zh-CN" baseline="30000">
                    <a:solidFill>
                      <a:schemeClr val="tx1"/>
                    </a:solidFill>
                  </a:rPr>
                  <a:t>i-1</a:t>
                </a:r>
                <a:r>
                  <a:rPr lang="en-US" altLang="zh-CN">
                    <a:solidFill>
                      <a:schemeClr val="tx1"/>
                    </a:solidFill>
                  </a:rPr>
                  <a:t>(32</a:t>
                </a:r>
                <a:r>
                  <a:rPr lang="zh-CN" altLang="en-US">
                    <a:solidFill>
                      <a:schemeClr val="tx1"/>
                    </a:solidFill>
                  </a:rPr>
                  <a:t>位</a:t>
                </a:r>
                <a:r>
                  <a:rPr lang="en-US" altLang="zh-CN">
                    <a:solidFill>
                      <a:schemeClr val="tx1"/>
                    </a:solidFill>
                  </a:rPr>
                  <a:t>)</a:t>
                </a:r>
                <a:endParaRPr lang="zh-CN" altLang="en-US">
                  <a:solidFill>
                    <a:schemeClr val="tx1"/>
                  </a:solidFill>
                </a:endParaRPr>
              </a:p>
            </p:txBody>
          </p:sp>
          <p:cxnSp>
            <p:nvCxnSpPr>
              <p:cNvPr id="5" name="直接箭头连接符 4"/>
              <p:cNvCxnSpPr>
                <a:stCxn id="4" idx="2"/>
                <a:endCxn id="6" idx="0"/>
              </p:cNvCxnSpPr>
              <p:nvPr/>
            </p:nvCxnSpPr>
            <p:spPr>
              <a:xfrm flipH="1">
                <a:off x="5080755" y="1916641"/>
                <a:ext cx="0" cy="287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974391" y="2204018"/>
                <a:ext cx="211141" cy="212753"/>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E</a:t>
                </a:r>
                <a:endParaRPr lang="zh-CN" altLang="en-US">
                  <a:solidFill>
                    <a:schemeClr val="tx1"/>
                  </a:solidFill>
                </a:endParaRPr>
              </a:p>
            </p:txBody>
          </p:sp>
          <p:sp>
            <p:nvSpPr>
              <p:cNvPr id="7" name="矩形 6"/>
              <p:cNvSpPr/>
              <p:nvPr/>
            </p:nvSpPr>
            <p:spPr>
              <a:xfrm>
                <a:off x="6339659" y="1484784"/>
                <a:ext cx="1546245" cy="43185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K</a:t>
                </a:r>
                <a:r>
                  <a:rPr lang="en-US" altLang="zh-CN" baseline="30000">
                    <a:solidFill>
                      <a:schemeClr val="tx1"/>
                    </a:solidFill>
                  </a:rPr>
                  <a:t>i</a:t>
                </a:r>
                <a:r>
                  <a:rPr lang="en-US" altLang="zh-CN">
                    <a:solidFill>
                      <a:schemeClr val="tx1"/>
                    </a:solidFill>
                  </a:rPr>
                  <a:t>(48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sp>
            <p:nvSpPr>
              <p:cNvPr id="11" name="矩形 10"/>
              <p:cNvSpPr/>
              <p:nvPr/>
            </p:nvSpPr>
            <p:spPr>
              <a:xfrm>
                <a:off x="4306045" y="2708910"/>
                <a:ext cx="1546245" cy="43185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E(R</a:t>
                </a:r>
                <a:r>
                  <a:rPr lang="en-US" altLang="zh-CN" baseline="30000">
                    <a:solidFill>
                      <a:schemeClr val="tx1"/>
                    </a:solidFill>
                  </a:rPr>
                  <a:t>i-1</a:t>
                </a:r>
                <a:r>
                  <a:rPr lang="en-US" altLang="zh-CN">
                    <a:solidFill>
                      <a:schemeClr val="tx1"/>
                    </a:solidFill>
                  </a:rPr>
                  <a:t>)(48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cxnSp>
            <p:nvCxnSpPr>
              <p:cNvPr id="13" name="直接箭头连接符 12"/>
              <p:cNvCxnSpPr>
                <a:stCxn id="6" idx="4"/>
                <a:endCxn id="11" idx="0"/>
              </p:cNvCxnSpPr>
              <p:nvPr/>
            </p:nvCxnSpPr>
            <p:spPr>
              <a:xfrm flipH="1">
                <a:off x="5079167" y="2416771"/>
                <a:ext cx="1588" cy="2921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8557" name="组合 13"/>
              <p:cNvGrpSpPr>
                <a:grpSpLocks/>
              </p:cNvGrpSpPr>
              <p:nvPr/>
            </p:nvGrpSpPr>
            <p:grpSpPr bwMode="auto">
              <a:xfrm>
                <a:off x="5877745" y="3501008"/>
                <a:ext cx="211223" cy="212400"/>
                <a:chOff x="6136974" y="4488546"/>
                <a:chExt cx="211223" cy="212400"/>
              </a:xfrm>
            </p:grpSpPr>
            <p:sp>
              <p:nvSpPr>
                <p:cNvPr id="15" name="椭圆 14"/>
                <p:cNvSpPr/>
                <p:nvPr/>
              </p:nvSpPr>
              <p:spPr>
                <a:xfrm>
                  <a:off x="6136920" y="4488715"/>
                  <a:ext cx="211140" cy="212753"/>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86400" tIns="0" rIns="50400" bIns="0" anchor="ctr" anchorCtr="1"/>
                <a:lstStyle/>
                <a:p>
                  <a:pPr algn="ctr" fontAlgn="auto">
                    <a:spcBef>
                      <a:spcPts val="0"/>
                    </a:spcBef>
                    <a:spcAft>
                      <a:spcPts val="0"/>
                    </a:spcAft>
                    <a:defRPr/>
                  </a:pPr>
                  <a:endParaRPr lang="zh-CN" altLang="en-US" sz="2000">
                    <a:solidFill>
                      <a:schemeClr val="tx1"/>
                    </a:solidFill>
                  </a:endParaRPr>
                </a:p>
              </p:txBody>
            </p:sp>
            <p:cxnSp>
              <p:nvCxnSpPr>
                <p:cNvPr id="16" name="直接连接符 15"/>
                <p:cNvCxnSpPr>
                  <a:stCxn id="15" idx="2"/>
                  <a:endCxn id="15" idx="6"/>
                </p:cNvCxnSpPr>
                <p:nvPr/>
              </p:nvCxnSpPr>
              <p:spPr>
                <a:xfrm>
                  <a:off x="6136920" y="4595092"/>
                  <a:ext cx="2111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0"/>
                  <a:endCxn id="15" idx="4"/>
                </p:cNvCxnSpPr>
                <p:nvPr/>
              </p:nvCxnSpPr>
              <p:spPr>
                <a:xfrm>
                  <a:off x="6243284" y="4488715"/>
                  <a:ext cx="0" cy="212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a:stCxn id="11" idx="2"/>
                <a:endCxn id="15" idx="1"/>
              </p:cNvCxnSpPr>
              <p:nvPr/>
            </p:nvCxnSpPr>
            <p:spPr>
              <a:xfrm>
                <a:off x="5079167" y="3140767"/>
                <a:ext cx="830274" cy="3905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15" idx="7"/>
              </p:cNvCxnSpPr>
              <p:nvPr/>
            </p:nvCxnSpPr>
            <p:spPr>
              <a:xfrm flipH="1">
                <a:off x="6058668" y="1916641"/>
                <a:ext cx="1054114" cy="16147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8560" name="组合 38"/>
              <p:cNvGrpSpPr>
                <a:grpSpLocks/>
              </p:cNvGrpSpPr>
              <p:nvPr/>
            </p:nvGrpSpPr>
            <p:grpSpPr bwMode="auto">
              <a:xfrm>
                <a:off x="4471230" y="5301208"/>
                <a:ext cx="3024336" cy="360040"/>
                <a:chOff x="4499992" y="5301208"/>
                <a:chExt cx="2880320" cy="360040"/>
              </a:xfrm>
            </p:grpSpPr>
            <p:sp>
              <p:nvSpPr>
                <p:cNvPr id="31" name="矩形 30"/>
                <p:cNvSpPr/>
                <p:nvPr/>
              </p:nvSpPr>
              <p:spPr>
                <a:xfrm>
                  <a:off x="6660453"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7</a:t>
                  </a:r>
                  <a:endParaRPr lang="zh-CN" altLang="en-US" sz="1600" baseline="-25000">
                    <a:solidFill>
                      <a:schemeClr val="tx1"/>
                    </a:solidFill>
                  </a:endParaRPr>
                </a:p>
              </p:txBody>
            </p:sp>
            <p:sp>
              <p:nvSpPr>
                <p:cNvPr id="32" name="矩形 31"/>
                <p:cNvSpPr/>
                <p:nvPr/>
              </p:nvSpPr>
              <p:spPr>
                <a:xfrm>
                  <a:off x="7020291"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8</a:t>
                  </a:r>
                  <a:endParaRPr lang="zh-CN" altLang="en-US" sz="1600" baseline="-25000">
                    <a:solidFill>
                      <a:schemeClr val="tx1"/>
                    </a:solidFill>
                  </a:endParaRPr>
                </a:p>
              </p:txBody>
            </p:sp>
            <p:sp>
              <p:nvSpPr>
                <p:cNvPr id="33" name="矩形 32"/>
                <p:cNvSpPr/>
                <p:nvPr/>
              </p:nvSpPr>
              <p:spPr>
                <a:xfrm>
                  <a:off x="5940777"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5</a:t>
                  </a:r>
                  <a:endParaRPr lang="zh-CN" altLang="en-US" sz="1600" baseline="-25000">
                    <a:solidFill>
                      <a:schemeClr val="tx1"/>
                    </a:solidFill>
                  </a:endParaRPr>
                </a:p>
              </p:txBody>
            </p:sp>
            <p:sp>
              <p:nvSpPr>
                <p:cNvPr id="34" name="矩形 33"/>
                <p:cNvSpPr/>
                <p:nvPr/>
              </p:nvSpPr>
              <p:spPr>
                <a:xfrm>
                  <a:off x="6300615"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6</a:t>
                  </a:r>
                  <a:endParaRPr lang="zh-CN" altLang="en-US" sz="1600" baseline="-25000">
                    <a:solidFill>
                      <a:schemeClr val="tx1"/>
                    </a:solidFill>
                  </a:endParaRPr>
                </a:p>
              </p:txBody>
            </p:sp>
            <p:sp>
              <p:nvSpPr>
                <p:cNvPr id="35" name="矩形 34"/>
                <p:cNvSpPr/>
                <p:nvPr/>
              </p:nvSpPr>
              <p:spPr>
                <a:xfrm>
                  <a:off x="5219589"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3</a:t>
                  </a:r>
                  <a:endParaRPr lang="zh-CN" altLang="en-US" sz="1600" baseline="-25000">
                    <a:solidFill>
                      <a:schemeClr val="tx1"/>
                    </a:solidFill>
                  </a:endParaRPr>
                </a:p>
              </p:txBody>
            </p:sp>
            <p:sp>
              <p:nvSpPr>
                <p:cNvPr id="36" name="矩形 35"/>
                <p:cNvSpPr/>
                <p:nvPr/>
              </p:nvSpPr>
              <p:spPr>
                <a:xfrm>
                  <a:off x="5579427" y="5300054"/>
                  <a:ext cx="361350"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4</a:t>
                  </a:r>
                  <a:endParaRPr lang="zh-CN" altLang="en-US" sz="1600" baseline="-25000">
                    <a:solidFill>
                      <a:schemeClr val="tx1"/>
                    </a:solidFill>
                  </a:endParaRPr>
                </a:p>
              </p:txBody>
            </p:sp>
            <p:sp>
              <p:nvSpPr>
                <p:cNvPr id="37" name="矩形 36"/>
                <p:cNvSpPr/>
                <p:nvPr/>
              </p:nvSpPr>
              <p:spPr>
                <a:xfrm>
                  <a:off x="4499913"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1</a:t>
                  </a:r>
                  <a:endParaRPr lang="zh-CN" altLang="en-US" sz="1600" baseline="-25000">
                    <a:solidFill>
                      <a:schemeClr val="tx1"/>
                    </a:solidFill>
                  </a:endParaRPr>
                </a:p>
              </p:txBody>
            </p:sp>
            <p:sp>
              <p:nvSpPr>
                <p:cNvPr id="38" name="矩形 37"/>
                <p:cNvSpPr/>
                <p:nvPr/>
              </p:nvSpPr>
              <p:spPr>
                <a:xfrm>
                  <a:off x="4859751"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2</a:t>
                  </a:r>
                  <a:endParaRPr lang="zh-CN" altLang="en-US" sz="1600" baseline="-25000">
                    <a:solidFill>
                      <a:schemeClr val="tx1"/>
                    </a:solidFill>
                  </a:endParaRPr>
                </a:p>
              </p:txBody>
            </p:sp>
          </p:grpSp>
          <p:cxnSp>
            <p:nvCxnSpPr>
              <p:cNvPr id="41" name="直接箭头连接符 40"/>
              <p:cNvCxnSpPr>
                <a:stCxn id="15" idx="4"/>
              </p:cNvCxnSpPr>
              <p:nvPr/>
            </p:nvCxnSpPr>
            <p:spPr>
              <a:xfrm flipH="1">
                <a:off x="5980879" y="3713930"/>
                <a:ext cx="3175" cy="2381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08562" name="组合 53"/>
              <p:cNvGrpSpPr>
                <a:grpSpLocks/>
              </p:cNvGrpSpPr>
              <p:nvPr/>
            </p:nvGrpSpPr>
            <p:grpSpPr bwMode="auto">
              <a:xfrm>
                <a:off x="3853601" y="3933056"/>
                <a:ext cx="531059" cy="986873"/>
                <a:chOff x="3859779" y="4293096"/>
                <a:chExt cx="531059" cy="986873"/>
              </a:xfrm>
            </p:grpSpPr>
            <p:sp>
              <p:nvSpPr>
                <p:cNvPr id="28" name="矩形 27"/>
                <p:cNvSpPr/>
                <p:nvPr/>
              </p:nvSpPr>
              <p:spPr>
                <a:xfrm>
                  <a:off x="3859779" y="4293074"/>
                  <a:ext cx="531820"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1</a:t>
                  </a:r>
                  <a:endParaRPr lang="zh-CN" altLang="en-US" sz="1600" baseline="-25000">
                    <a:solidFill>
                      <a:schemeClr val="tx1"/>
                    </a:solidFill>
                  </a:endParaRPr>
                </a:p>
              </p:txBody>
            </p:sp>
            <p:sp>
              <p:nvSpPr>
                <p:cNvPr id="51" name="圆角矩形 50"/>
                <p:cNvSpPr/>
                <p:nvPr/>
              </p:nvSpPr>
              <p:spPr>
                <a:xfrm>
                  <a:off x="3947093" y="4918632"/>
                  <a:ext cx="360367"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1</a:t>
                  </a:r>
                  <a:endParaRPr lang="zh-CN" altLang="en-US" sz="1600" baseline="-25000">
                    <a:solidFill>
                      <a:schemeClr val="tx1"/>
                    </a:solidFill>
                  </a:endParaRPr>
                </a:p>
              </p:txBody>
            </p:sp>
            <p:cxnSp>
              <p:nvCxnSpPr>
                <p:cNvPr id="53" name="直接箭头连接符 52"/>
                <p:cNvCxnSpPr>
                  <a:stCxn id="28" idx="2"/>
                  <a:endCxn id="51" idx="0"/>
                </p:cNvCxnSpPr>
                <p:nvPr/>
              </p:nvCxnSpPr>
              <p:spPr>
                <a:xfrm>
                  <a:off x="4126483"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8563" name="组合 54"/>
              <p:cNvGrpSpPr>
                <a:grpSpLocks/>
              </p:cNvGrpSpPr>
              <p:nvPr/>
            </p:nvGrpSpPr>
            <p:grpSpPr bwMode="auto">
              <a:xfrm>
                <a:off x="4388625" y="3933056"/>
                <a:ext cx="531059" cy="986873"/>
                <a:chOff x="3859779" y="4293096"/>
                <a:chExt cx="531059" cy="986873"/>
              </a:xfrm>
            </p:grpSpPr>
            <p:sp>
              <p:nvSpPr>
                <p:cNvPr id="56" name="矩形 55"/>
                <p:cNvSpPr/>
                <p:nvPr/>
              </p:nvSpPr>
              <p:spPr>
                <a:xfrm>
                  <a:off x="3859750" y="4293074"/>
                  <a:ext cx="531819"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2</a:t>
                  </a:r>
                  <a:endParaRPr lang="zh-CN" altLang="en-US" sz="1600" baseline="-25000">
                    <a:solidFill>
                      <a:schemeClr val="tx1"/>
                    </a:solidFill>
                  </a:endParaRPr>
                </a:p>
              </p:txBody>
            </p:sp>
            <p:sp>
              <p:nvSpPr>
                <p:cNvPr id="57" name="圆角矩形 56"/>
                <p:cNvSpPr/>
                <p:nvPr/>
              </p:nvSpPr>
              <p:spPr>
                <a:xfrm>
                  <a:off x="3947063" y="4918632"/>
                  <a:ext cx="360368"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2</a:t>
                  </a:r>
                  <a:endParaRPr lang="zh-CN" altLang="en-US" sz="1600" baseline="-25000">
                    <a:solidFill>
                      <a:schemeClr val="tx1"/>
                    </a:solidFill>
                  </a:endParaRPr>
                </a:p>
              </p:txBody>
            </p:sp>
            <p:cxnSp>
              <p:nvCxnSpPr>
                <p:cNvPr id="58" name="直接箭头连接符 57"/>
                <p:cNvCxnSpPr>
                  <a:stCxn id="56" idx="2"/>
                  <a:endCxn id="57" idx="0"/>
                </p:cNvCxnSpPr>
                <p:nvPr/>
              </p:nvCxnSpPr>
              <p:spPr>
                <a:xfrm>
                  <a:off x="4126454"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8564" name="组合 58"/>
              <p:cNvGrpSpPr>
                <a:grpSpLocks/>
              </p:cNvGrpSpPr>
              <p:nvPr/>
            </p:nvGrpSpPr>
            <p:grpSpPr bwMode="auto">
              <a:xfrm>
                <a:off x="4919684" y="3933056"/>
                <a:ext cx="531059" cy="986873"/>
                <a:chOff x="3859779" y="4293096"/>
                <a:chExt cx="531059" cy="986873"/>
              </a:xfrm>
            </p:grpSpPr>
            <p:sp>
              <p:nvSpPr>
                <p:cNvPr id="60" name="矩形 59"/>
                <p:cNvSpPr/>
                <p:nvPr/>
              </p:nvSpPr>
              <p:spPr>
                <a:xfrm>
                  <a:off x="3860510" y="4293074"/>
                  <a:ext cx="530232"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3</a:t>
                  </a:r>
                  <a:endParaRPr lang="zh-CN" altLang="en-US" sz="1600" baseline="-25000">
                    <a:solidFill>
                      <a:schemeClr val="tx1"/>
                    </a:solidFill>
                  </a:endParaRPr>
                </a:p>
              </p:txBody>
            </p:sp>
            <p:sp>
              <p:nvSpPr>
                <p:cNvPr id="61" name="圆角矩形 60"/>
                <p:cNvSpPr/>
                <p:nvPr/>
              </p:nvSpPr>
              <p:spPr>
                <a:xfrm>
                  <a:off x="3947824" y="4918632"/>
                  <a:ext cx="358780"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3</a:t>
                  </a:r>
                  <a:endParaRPr lang="zh-CN" altLang="en-US" sz="1600" baseline="-25000">
                    <a:solidFill>
                      <a:schemeClr val="tx1"/>
                    </a:solidFill>
                  </a:endParaRPr>
                </a:p>
              </p:txBody>
            </p:sp>
            <p:cxnSp>
              <p:nvCxnSpPr>
                <p:cNvPr id="62" name="直接箭头连接符 61"/>
                <p:cNvCxnSpPr>
                  <a:stCxn id="60" idx="2"/>
                  <a:endCxn id="61" idx="0"/>
                </p:cNvCxnSpPr>
                <p:nvPr/>
              </p:nvCxnSpPr>
              <p:spPr>
                <a:xfrm>
                  <a:off x="4125627" y="4653485"/>
                  <a:ext cx="1587"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8565" name="组合 62"/>
              <p:cNvGrpSpPr>
                <a:grpSpLocks/>
              </p:cNvGrpSpPr>
              <p:nvPr/>
            </p:nvGrpSpPr>
            <p:grpSpPr bwMode="auto">
              <a:xfrm>
                <a:off x="5450211" y="3933056"/>
                <a:ext cx="531059" cy="986873"/>
                <a:chOff x="3859779" y="4293096"/>
                <a:chExt cx="531059" cy="986873"/>
              </a:xfrm>
            </p:grpSpPr>
            <p:sp>
              <p:nvSpPr>
                <p:cNvPr id="64" name="矩形 63"/>
                <p:cNvSpPr/>
                <p:nvPr/>
              </p:nvSpPr>
              <p:spPr>
                <a:xfrm>
                  <a:off x="3860215" y="4293074"/>
                  <a:ext cx="530232"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4</a:t>
                  </a:r>
                  <a:endParaRPr lang="zh-CN" altLang="en-US" sz="1600" baseline="-25000">
                    <a:solidFill>
                      <a:schemeClr val="tx1"/>
                    </a:solidFill>
                  </a:endParaRPr>
                </a:p>
              </p:txBody>
            </p:sp>
            <p:sp>
              <p:nvSpPr>
                <p:cNvPr id="65" name="圆角矩形 64"/>
                <p:cNvSpPr/>
                <p:nvPr/>
              </p:nvSpPr>
              <p:spPr>
                <a:xfrm>
                  <a:off x="3947529" y="4918632"/>
                  <a:ext cx="358780"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4</a:t>
                  </a:r>
                  <a:endParaRPr lang="zh-CN" altLang="en-US" sz="1600" baseline="-25000">
                    <a:solidFill>
                      <a:schemeClr val="tx1"/>
                    </a:solidFill>
                  </a:endParaRPr>
                </a:p>
              </p:txBody>
            </p:sp>
            <p:cxnSp>
              <p:nvCxnSpPr>
                <p:cNvPr id="66" name="直接箭头连接符 65"/>
                <p:cNvCxnSpPr>
                  <a:stCxn id="64" idx="2"/>
                  <a:endCxn id="65" idx="0"/>
                </p:cNvCxnSpPr>
                <p:nvPr/>
              </p:nvCxnSpPr>
              <p:spPr>
                <a:xfrm>
                  <a:off x="4125332" y="4653485"/>
                  <a:ext cx="1587"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8566" name="组合 66"/>
              <p:cNvGrpSpPr>
                <a:grpSpLocks/>
              </p:cNvGrpSpPr>
              <p:nvPr/>
            </p:nvGrpSpPr>
            <p:grpSpPr bwMode="auto">
              <a:xfrm>
                <a:off x="5978979" y="3933056"/>
                <a:ext cx="531059" cy="986873"/>
                <a:chOff x="3859779" y="4293096"/>
                <a:chExt cx="531059" cy="986873"/>
              </a:xfrm>
            </p:grpSpPr>
            <p:sp>
              <p:nvSpPr>
                <p:cNvPr id="68" name="矩形 67"/>
                <p:cNvSpPr/>
                <p:nvPr/>
              </p:nvSpPr>
              <p:spPr>
                <a:xfrm>
                  <a:off x="3860092" y="4293074"/>
                  <a:ext cx="530232"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5</a:t>
                  </a:r>
                  <a:endParaRPr lang="zh-CN" altLang="en-US" sz="1600" baseline="-25000">
                    <a:solidFill>
                      <a:schemeClr val="tx1"/>
                    </a:solidFill>
                  </a:endParaRPr>
                </a:p>
              </p:txBody>
            </p:sp>
            <p:sp>
              <p:nvSpPr>
                <p:cNvPr id="69" name="圆角矩形 68"/>
                <p:cNvSpPr/>
                <p:nvPr/>
              </p:nvSpPr>
              <p:spPr>
                <a:xfrm>
                  <a:off x="3947405" y="4918632"/>
                  <a:ext cx="358780"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5</a:t>
                  </a:r>
                  <a:endParaRPr lang="zh-CN" altLang="en-US" sz="1600" baseline="-25000">
                    <a:solidFill>
                      <a:schemeClr val="tx1"/>
                    </a:solidFill>
                  </a:endParaRPr>
                </a:p>
              </p:txBody>
            </p:sp>
            <p:cxnSp>
              <p:nvCxnSpPr>
                <p:cNvPr id="70" name="直接箭头连接符 69"/>
                <p:cNvCxnSpPr>
                  <a:stCxn id="68" idx="2"/>
                  <a:endCxn id="69" idx="0"/>
                </p:cNvCxnSpPr>
                <p:nvPr/>
              </p:nvCxnSpPr>
              <p:spPr>
                <a:xfrm>
                  <a:off x="4125207" y="4653485"/>
                  <a:ext cx="1588"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8567" name="组合 70"/>
              <p:cNvGrpSpPr>
                <a:grpSpLocks/>
              </p:cNvGrpSpPr>
              <p:nvPr/>
            </p:nvGrpSpPr>
            <p:grpSpPr bwMode="auto">
              <a:xfrm>
                <a:off x="6510038" y="3933056"/>
                <a:ext cx="531059" cy="986873"/>
                <a:chOff x="3859779" y="4293096"/>
                <a:chExt cx="531059" cy="986873"/>
              </a:xfrm>
            </p:grpSpPr>
            <p:sp>
              <p:nvSpPr>
                <p:cNvPr id="72" name="矩形 71"/>
                <p:cNvSpPr/>
                <p:nvPr/>
              </p:nvSpPr>
              <p:spPr>
                <a:xfrm>
                  <a:off x="3859265" y="4293074"/>
                  <a:ext cx="531819"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6</a:t>
                  </a:r>
                  <a:endParaRPr lang="zh-CN" altLang="en-US" sz="1600" baseline="-25000">
                    <a:solidFill>
                      <a:schemeClr val="tx1"/>
                    </a:solidFill>
                  </a:endParaRPr>
                </a:p>
              </p:txBody>
            </p:sp>
            <p:sp>
              <p:nvSpPr>
                <p:cNvPr id="73" name="圆角矩形 72"/>
                <p:cNvSpPr/>
                <p:nvPr/>
              </p:nvSpPr>
              <p:spPr>
                <a:xfrm>
                  <a:off x="3946578" y="4918632"/>
                  <a:ext cx="360368"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6</a:t>
                  </a:r>
                  <a:endParaRPr lang="zh-CN" altLang="en-US" sz="1600" baseline="-25000">
                    <a:solidFill>
                      <a:schemeClr val="tx1"/>
                    </a:solidFill>
                  </a:endParaRPr>
                </a:p>
              </p:txBody>
            </p:sp>
            <p:cxnSp>
              <p:nvCxnSpPr>
                <p:cNvPr id="74" name="直接箭头连接符 73"/>
                <p:cNvCxnSpPr>
                  <a:stCxn id="72" idx="2"/>
                  <a:endCxn id="73" idx="0"/>
                </p:cNvCxnSpPr>
                <p:nvPr/>
              </p:nvCxnSpPr>
              <p:spPr>
                <a:xfrm>
                  <a:off x="4125969"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8568" name="组合 74"/>
              <p:cNvGrpSpPr>
                <a:grpSpLocks/>
              </p:cNvGrpSpPr>
              <p:nvPr/>
            </p:nvGrpSpPr>
            <p:grpSpPr bwMode="auto">
              <a:xfrm>
                <a:off x="7044984" y="3933056"/>
                <a:ext cx="531059" cy="986873"/>
                <a:chOff x="3859779" y="4293096"/>
                <a:chExt cx="531059" cy="986873"/>
              </a:xfrm>
            </p:grpSpPr>
            <p:sp>
              <p:nvSpPr>
                <p:cNvPr id="76" name="矩形 75"/>
                <p:cNvSpPr/>
                <p:nvPr/>
              </p:nvSpPr>
              <p:spPr>
                <a:xfrm>
                  <a:off x="3859313" y="4293074"/>
                  <a:ext cx="531820"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7</a:t>
                  </a:r>
                  <a:endParaRPr lang="zh-CN" altLang="en-US" sz="1600" baseline="-25000">
                    <a:solidFill>
                      <a:schemeClr val="tx1"/>
                    </a:solidFill>
                  </a:endParaRPr>
                </a:p>
              </p:txBody>
            </p:sp>
            <p:sp>
              <p:nvSpPr>
                <p:cNvPr id="77" name="圆角矩形 76"/>
                <p:cNvSpPr/>
                <p:nvPr/>
              </p:nvSpPr>
              <p:spPr>
                <a:xfrm>
                  <a:off x="3946627" y="4918632"/>
                  <a:ext cx="360367"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7</a:t>
                  </a:r>
                  <a:endParaRPr lang="zh-CN" altLang="en-US" sz="1600" baseline="-25000">
                    <a:solidFill>
                      <a:schemeClr val="tx1"/>
                    </a:solidFill>
                  </a:endParaRPr>
                </a:p>
              </p:txBody>
            </p:sp>
            <p:cxnSp>
              <p:nvCxnSpPr>
                <p:cNvPr id="78" name="直接箭头连接符 77"/>
                <p:cNvCxnSpPr>
                  <a:stCxn id="76" idx="2"/>
                  <a:endCxn id="77" idx="0"/>
                </p:cNvCxnSpPr>
                <p:nvPr/>
              </p:nvCxnSpPr>
              <p:spPr>
                <a:xfrm>
                  <a:off x="4126017"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08569" name="组合 78"/>
              <p:cNvGrpSpPr>
                <a:grpSpLocks/>
              </p:cNvGrpSpPr>
              <p:nvPr/>
            </p:nvGrpSpPr>
            <p:grpSpPr bwMode="auto">
              <a:xfrm>
                <a:off x="7575511" y="3933056"/>
                <a:ext cx="531059" cy="986873"/>
                <a:chOff x="3859779" y="4293096"/>
                <a:chExt cx="531059" cy="986873"/>
              </a:xfrm>
            </p:grpSpPr>
            <p:sp>
              <p:nvSpPr>
                <p:cNvPr id="80" name="矩形 79"/>
                <p:cNvSpPr/>
                <p:nvPr/>
              </p:nvSpPr>
              <p:spPr>
                <a:xfrm>
                  <a:off x="3859018" y="4293074"/>
                  <a:ext cx="531820"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7</a:t>
                  </a:r>
                  <a:endParaRPr lang="zh-CN" altLang="en-US" sz="1600" baseline="-25000">
                    <a:solidFill>
                      <a:schemeClr val="tx1"/>
                    </a:solidFill>
                  </a:endParaRPr>
                </a:p>
              </p:txBody>
            </p:sp>
            <p:sp>
              <p:nvSpPr>
                <p:cNvPr id="81" name="圆角矩形 80"/>
                <p:cNvSpPr/>
                <p:nvPr/>
              </p:nvSpPr>
              <p:spPr>
                <a:xfrm>
                  <a:off x="3946332" y="4918632"/>
                  <a:ext cx="360367"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7</a:t>
                  </a:r>
                  <a:endParaRPr lang="zh-CN" altLang="en-US" sz="1600" baseline="-25000">
                    <a:solidFill>
                      <a:schemeClr val="tx1"/>
                    </a:solidFill>
                  </a:endParaRPr>
                </a:p>
              </p:txBody>
            </p:sp>
            <p:cxnSp>
              <p:nvCxnSpPr>
                <p:cNvPr id="82" name="直接箭头连接符 81"/>
                <p:cNvCxnSpPr>
                  <a:stCxn id="80" idx="2"/>
                  <a:endCxn id="81" idx="0"/>
                </p:cNvCxnSpPr>
                <p:nvPr/>
              </p:nvCxnSpPr>
              <p:spPr>
                <a:xfrm>
                  <a:off x="4125722"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a:stCxn id="51" idx="2"/>
                <a:endCxn id="37" idx="0"/>
              </p:cNvCxnSpPr>
              <p:nvPr/>
            </p:nvCxnSpPr>
            <p:spPr>
              <a:xfrm>
                <a:off x="4120305" y="4919003"/>
                <a:ext cx="539757"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7" idx="2"/>
                <a:endCxn id="38" idx="0"/>
              </p:cNvCxnSpPr>
              <p:nvPr/>
            </p:nvCxnSpPr>
            <p:spPr>
              <a:xfrm>
                <a:off x="4655300" y="4919003"/>
                <a:ext cx="382592"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61" idx="2"/>
                <a:endCxn id="35" idx="0"/>
              </p:cNvCxnSpPr>
              <p:nvPr/>
            </p:nvCxnSpPr>
            <p:spPr>
              <a:xfrm>
                <a:off x="5187119" y="4919003"/>
                <a:ext cx="228603"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5" idx="2"/>
                <a:endCxn id="36" idx="0"/>
              </p:cNvCxnSpPr>
              <p:nvPr/>
            </p:nvCxnSpPr>
            <p:spPr>
              <a:xfrm>
                <a:off x="5717351" y="4919003"/>
                <a:ext cx="77789"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9" idx="2"/>
                <a:endCxn id="33" idx="0"/>
              </p:cNvCxnSpPr>
              <p:nvPr/>
            </p:nvCxnSpPr>
            <p:spPr>
              <a:xfrm flipH="1">
                <a:off x="6172970" y="4919003"/>
                <a:ext cx="73026"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73" idx="2"/>
                <a:endCxn id="34" idx="0"/>
              </p:cNvCxnSpPr>
              <p:nvPr/>
            </p:nvCxnSpPr>
            <p:spPr>
              <a:xfrm flipH="1">
                <a:off x="6550800" y="4919003"/>
                <a:ext cx="225428"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7" idx="2"/>
                <a:endCxn id="31" idx="0"/>
              </p:cNvCxnSpPr>
              <p:nvPr/>
            </p:nvCxnSpPr>
            <p:spPr>
              <a:xfrm flipH="1">
                <a:off x="6928629" y="4919003"/>
                <a:ext cx="382592"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81" idx="2"/>
                <a:endCxn id="32" idx="0"/>
              </p:cNvCxnSpPr>
              <p:nvPr/>
            </p:nvCxnSpPr>
            <p:spPr>
              <a:xfrm flipH="1">
                <a:off x="7306459" y="4919003"/>
                <a:ext cx="536582"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5882453" y="5949427"/>
                <a:ext cx="211141" cy="211166"/>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P</a:t>
                </a:r>
                <a:endParaRPr lang="zh-CN" altLang="en-US">
                  <a:solidFill>
                    <a:schemeClr val="tx1"/>
                  </a:solidFill>
                </a:endParaRPr>
              </a:p>
            </p:txBody>
          </p:sp>
          <p:cxnSp>
            <p:nvCxnSpPr>
              <p:cNvPr id="101" name="直接箭头连接符 100"/>
              <p:cNvCxnSpPr>
                <a:endCxn id="99" idx="0"/>
              </p:cNvCxnSpPr>
              <p:nvPr/>
            </p:nvCxnSpPr>
            <p:spPr>
              <a:xfrm>
                <a:off x="5984054" y="5655701"/>
                <a:ext cx="3175" cy="2937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9" idx="4"/>
                <a:endCxn id="108550" idx="0"/>
              </p:cNvCxnSpPr>
              <p:nvPr/>
            </p:nvCxnSpPr>
            <p:spPr>
              <a:xfrm>
                <a:off x="5987229" y="6160593"/>
                <a:ext cx="3175" cy="2921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8550" name="TextBox 105"/>
            <p:cNvSpPr txBox="1">
              <a:spLocks noChangeArrowheads="1"/>
            </p:cNvSpPr>
            <p:nvPr/>
          </p:nvSpPr>
          <p:spPr bwMode="auto">
            <a:xfrm>
              <a:off x="5305796" y="6453336"/>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algn="ctr"/>
              <a:r>
                <a:rPr lang="zh-CN" altLang="en-US"/>
                <a:t>输出</a:t>
              </a:r>
            </a:p>
          </p:txBody>
        </p:sp>
      </p:grpSp>
      <p:sp>
        <p:nvSpPr>
          <p:cNvPr id="71" name="矩形 70"/>
          <p:cNvSpPr/>
          <p:nvPr/>
        </p:nvSpPr>
        <p:spPr>
          <a:xfrm>
            <a:off x="2268538" y="4508500"/>
            <a:ext cx="4824412" cy="504825"/>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29005200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r>
              <a:rPr lang="en-US" altLang="zh-CN" smtClean="0"/>
              <a:t>S</a:t>
            </a:r>
            <a:r>
              <a:rPr lang="zh-CN" altLang="en-US" smtClean="0"/>
              <a:t>盒代替</a:t>
            </a:r>
          </a:p>
        </p:txBody>
      </p:sp>
      <p:sp>
        <p:nvSpPr>
          <p:cNvPr id="109571" name="内容占位符 2"/>
          <p:cNvSpPr>
            <a:spLocks noGrp="1"/>
          </p:cNvSpPr>
          <p:nvPr>
            <p:ph idx="1"/>
          </p:nvPr>
        </p:nvSpPr>
        <p:spPr/>
        <p:txBody>
          <a:bodyPr/>
          <a:lstStyle/>
          <a:p>
            <a:r>
              <a:rPr lang="zh-CN" altLang="en-US" smtClean="0"/>
              <a:t>将</a:t>
            </a:r>
            <a:r>
              <a:rPr lang="en-US" altLang="zh-CN" smtClean="0"/>
              <a:t>6</a:t>
            </a:r>
            <a:r>
              <a:rPr lang="zh-CN" altLang="en-US" smtClean="0"/>
              <a:t>位</a:t>
            </a:r>
            <a:r>
              <a:rPr lang="en-US" altLang="zh-CN" smtClean="0"/>
              <a:t>B</a:t>
            </a:r>
            <a:r>
              <a:rPr lang="en-US" altLang="zh-CN" baseline="-25000" smtClean="0"/>
              <a:t>i</a:t>
            </a:r>
            <a:r>
              <a:rPr lang="zh-CN" altLang="en-US" smtClean="0"/>
              <a:t>代替成为</a:t>
            </a:r>
            <a:r>
              <a:rPr lang="en-US" altLang="zh-CN" smtClean="0"/>
              <a:t>4</a:t>
            </a:r>
            <a:r>
              <a:rPr lang="zh-CN" altLang="en-US" smtClean="0"/>
              <a:t>位</a:t>
            </a:r>
            <a:r>
              <a:rPr lang="en-US" altLang="zh-CN" smtClean="0"/>
              <a:t>C</a:t>
            </a:r>
            <a:r>
              <a:rPr lang="en-US" altLang="zh-CN" baseline="-25000" smtClean="0"/>
              <a:t>i</a:t>
            </a:r>
            <a:r>
              <a:rPr lang="zh-CN" altLang="en-US" smtClean="0"/>
              <a:t>，即将一个</a:t>
            </a:r>
            <a:r>
              <a:rPr lang="en-US" altLang="zh-CN" smtClean="0"/>
              <a:t>64</a:t>
            </a:r>
            <a:r>
              <a:rPr lang="zh-CN" altLang="en-US" smtClean="0"/>
              <a:t>以内的整数代替成</a:t>
            </a:r>
            <a:r>
              <a:rPr lang="en-US" altLang="zh-CN" smtClean="0"/>
              <a:t>16</a:t>
            </a:r>
            <a:r>
              <a:rPr lang="zh-CN" altLang="en-US" smtClean="0"/>
              <a:t>以内的整数</a:t>
            </a:r>
            <a:endParaRPr lang="en-US" altLang="zh-CN" smtClean="0"/>
          </a:p>
          <a:p>
            <a:r>
              <a:rPr lang="en-US" altLang="zh-CN" smtClean="0"/>
              <a:t>S</a:t>
            </a:r>
            <a:r>
              <a:rPr lang="zh-CN" altLang="en-US" smtClean="0"/>
              <a:t>盒是一个</a:t>
            </a:r>
            <a:r>
              <a:rPr lang="en-US" altLang="zh-CN" smtClean="0"/>
              <a:t>4</a:t>
            </a:r>
            <a:r>
              <a:rPr lang="zh-CN" altLang="en-US" smtClean="0"/>
              <a:t>行</a:t>
            </a:r>
            <a:r>
              <a:rPr lang="en-US" altLang="zh-CN" smtClean="0"/>
              <a:t>16</a:t>
            </a:r>
            <a:r>
              <a:rPr lang="zh-CN" altLang="en-US" smtClean="0"/>
              <a:t>列的二维数组，每个元素值是</a:t>
            </a:r>
            <a:r>
              <a:rPr lang="en-US" altLang="zh-CN" smtClean="0"/>
              <a:t>16</a:t>
            </a:r>
            <a:r>
              <a:rPr lang="zh-CN" altLang="en-US" smtClean="0"/>
              <a:t>以内的整数</a:t>
            </a:r>
            <a:endParaRPr lang="en-US" altLang="zh-CN" smtClean="0"/>
          </a:p>
          <a:p>
            <a:r>
              <a:rPr lang="zh-CN" altLang="en-US" smtClean="0"/>
              <a:t>假设</a:t>
            </a:r>
            <a:r>
              <a:rPr lang="en-US" altLang="zh-CN" smtClean="0"/>
              <a:t>6</a:t>
            </a:r>
            <a:r>
              <a:rPr lang="zh-CN" altLang="en-US" smtClean="0"/>
              <a:t>位输入为</a:t>
            </a:r>
            <a:r>
              <a:rPr lang="en-US" altLang="zh-CN" smtClean="0"/>
              <a:t>b</a:t>
            </a:r>
            <a:r>
              <a:rPr lang="en-US" altLang="zh-CN" baseline="-25000" smtClean="0"/>
              <a:t>1</a:t>
            </a:r>
            <a:r>
              <a:rPr lang="en-US" altLang="zh-CN" smtClean="0"/>
              <a:t>b</a:t>
            </a:r>
            <a:r>
              <a:rPr lang="en-US" altLang="zh-CN" baseline="-25000" smtClean="0"/>
              <a:t>2</a:t>
            </a:r>
            <a:r>
              <a:rPr lang="en-US" altLang="zh-CN" smtClean="0"/>
              <a:t>b</a:t>
            </a:r>
            <a:r>
              <a:rPr lang="en-US" altLang="zh-CN" baseline="-25000" smtClean="0"/>
              <a:t>3</a:t>
            </a:r>
            <a:r>
              <a:rPr lang="en-US" altLang="zh-CN" smtClean="0"/>
              <a:t>b</a:t>
            </a:r>
            <a:r>
              <a:rPr lang="en-US" altLang="zh-CN" baseline="-25000" smtClean="0"/>
              <a:t>4</a:t>
            </a:r>
            <a:r>
              <a:rPr lang="en-US" altLang="zh-CN" smtClean="0"/>
              <a:t>b</a:t>
            </a:r>
            <a:r>
              <a:rPr lang="en-US" altLang="zh-CN" baseline="-25000" smtClean="0"/>
              <a:t>5</a:t>
            </a:r>
            <a:r>
              <a:rPr lang="en-US" altLang="zh-CN" smtClean="0"/>
              <a:t>b</a:t>
            </a:r>
            <a:r>
              <a:rPr lang="en-US" altLang="zh-CN" baseline="-25000" smtClean="0"/>
              <a:t>6</a:t>
            </a:r>
            <a:r>
              <a:rPr lang="zh-CN" altLang="en-US" smtClean="0"/>
              <a:t>，则</a:t>
            </a:r>
            <a:r>
              <a:rPr lang="en-US" altLang="zh-CN" smtClean="0"/>
              <a:t>b</a:t>
            </a:r>
            <a:r>
              <a:rPr lang="en-US" altLang="zh-CN" baseline="-25000" smtClean="0"/>
              <a:t>1</a:t>
            </a:r>
            <a:r>
              <a:rPr lang="en-US" altLang="zh-CN" smtClean="0"/>
              <a:t>b</a:t>
            </a:r>
            <a:r>
              <a:rPr lang="en-US" altLang="zh-CN" baseline="-25000" smtClean="0"/>
              <a:t>6</a:t>
            </a:r>
            <a:r>
              <a:rPr lang="zh-CN" altLang="en-US" smtClean="0"/>
              <a:t>确定代替的行号</a:t>
            </a:r>
            <a:r>
              <a:rPr lang="en-US" altLang="zh-CN" smtClean="0"/>
              <a:t>(</a:t>
            </a:r>
            <a:r>
              <a:rPr lang="zh-CN" altLang="en-US" smtClean="0"/>
              <a:t>从</a:t>
            </a:r>
            <a:r>
              <a:rPr lang="en-US" altLang="zh-CN" smtClean="0"/>
              <a:t>0</a:t>
            </a:r>
            <a:r>
              <a:rPr lang="zh-CN" altLang="en-US" smtClean="0"/>
              <a:t>开始编号</a:t>
            </a:r>
            <a:r>
              <a:rPr lang="en-US" altLang="zh-CN" smtClean="0"/>
              <a:t>)</a:t>
            </a:r>
            <a:r>
              <a:rPr lang="zh-CN" altLang="en-US" smtClean="0"/>
              <a:t>，</a:t>
            </a:r>
            <a:r>
              <a:rPr lang="en-US" altLang="zh-CN" smtClean="0"/>
              <a:t>b</a:t>
            </a:r>
            <a:r>
              <a:rPr lang="en-US" altLang="zh-CN" baseline="-25000" smtClean="0"/>
              <a:t>2</a:t>
            </a:r>
            <a:r>
              <a:rPr lang="en-US" altLang="zh-CN" smtClean="0"/>
              <a:t>b</a:t>
            </a:r>
            <a:r>
              <a:rPr lang="en-US" altLang="zh-CN" baseline="-25000" smtClean="0"/>
              <a:t>3</a:t>
            </a:r>
            <a:r>
              <a:rPr lang="en-US" altLang="zh-CN" smtClean="0"/>
              <a:t>b</a:t>
            </a:r>
            <a:r>
              <a:rPr lang="en-US" altLang="zh-CN" baseline="-25000" smtClean="0"/>
              <a:t>4</a:t>
            </a:r>
            <a:r>
              <a:rPr lang="en-US" altLang="zh-CN" smtClean="0"/>
              <a:t>b</a:t>
            </a:r>
            <a:r>
              <a:rPr lang="en-US" altLang="zh-CN" baseline="-25000" smtClean="0"/>
              <a:t>5</a:t>
            </a:r>
            <a:r>
              <a:rPr lang="zh-CN" altLang="en-US" smtClean="0"/>
              <a:t>确定代替的列号</a:t>
            </a:r>
            <a:r>
              <a:rPr lang="en-US" altLang="zh-CN" smtClean="0"/>
              <a:t>(</a:t>
            </a:r>
            <a:r>
              <a:rPr lang="zh-CN" altLang="en-US" smtClean="0"/>
              <a:t>从</a:t>
            </a:r>
            <a:r>
              <a:rPr lang="en-US" altLang="zh-CN" smtClean="0"/>
              <a:t>0</a:t>
            </a:r>
            <a:r>
              <a:rPr lang="zh-CN" altLang="en-US" smtClean="0"/>
              <a:t>开始编号</a:t>
            </a:r>
            <a:r>
              <a:rPr lang="en-US" altLang="zh-CN" smtClean="0"/>
              <a:t>)</a:t>
            </a:r>
          </a:p>
          <a:p>
            <a:r>
              <a:rPr lang="en-US" altLang="zh-CN" smtClean="0"/>
              <a:t>DES</a:t>
            </a:r>
            <a:r>
              <a:rPr lang="zh-CN" altLang="en-US" smtClean="0"/>
              <a:t>设计了</a:t>
            </a:r>
            <a:r>
              <a:rPr lang="en-US" altLang="zh-CN" smtClean="0"/>
              <a:t>8</a:t>
            </a:r>
            <a:r>
              <a:rPr lang="zh-CN" altLang="en-US" smtClean="0"/>
              <a:t>个不同的</a:t>
            </a:r>
            <a:r>
              <a:rPr lang="en-US" altLang="zh-CN" smtClean="0"/>
              <a:t>S</a:t>
            </a:r>
            <a:r>
              <a:rPr lang="zh-CN" altLang="en-US" smtClean="0"/>
              <a:t>盒</a:t>
            </a:r>
            <a:endParaRPr lang="en-US" altLang="zh-CN" smtClean="0"/>
          </a:p>
          <a:p>
            <a:endParaRPr lang="zh-CN" altLang="en-US" smtClean="0"/>
          </a:p>
        </p:txBody>
      </p:sp>
    </p:spTree>
    <p:extLst>
      <p:ext uri="{BB962C8B-B14F-4D97-AF65-F5344CB8AC3E}">
        <p14:creationId xmlns:p14="http://schemas.microsoft.com/office/powerpoint/2010/main" val="284538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r>
              <a:rPr lang="en-US" altLang="zh-CN" smtClean="0"/>
              <a:t>S</a:t>
            </a:r>
            <a:r>
              <a:rPr lang="zh-CN" altLang="en-US" smtClean="0"/>
              <a:t>盒代替</a:t>
            </a:r>
          </a:p>
        </p:txBody>
      </p:sp>
      <p:sp>
        <p:nvSpPr>
          <p:cNvPr id="110595" name="内容占位符 2"/>
          <p:cNvSpPr>
            <a:spLocks noGrp="1"/>
          </p:cNvSpPr>
          <p:nvPr>
            <p:ph idx="1"/>
          </p:nvPr>
        </p:nvSpPr>
        <p:spPr/>
        <p:txBody>
          <a:bodyPr/>
          <a:lstStyle/>
          <a:p>
            <a:r>
              <a:rPr lang="en-US" altLang="zh-CN" smtClean="0"/>
              <a:t>S</a:t>
            </a:r>
            <a:r>
              <a:rPr lang="zh-CN" altLang="en-US" smtClean="0"/>
              <a:t>盒</a:t>
            </a:r>
            <a:r>
              <a:rPr lang="en-US" altLang="zh-CN" smtClean="0"/>
              <a:t>1</a:t>
            </a:r>
          </a:p>
          <a:p>
            <a:endParaRPr lang="en-US" altLang="zh-CN" smtClean="0"/>
          </a:p>
          <a:p>
            <a:endParaRPr lang="en-US" altLang="zh-CN" smtClean="0"/>
          </a:p>
          <a:p>
            <a:endParaRPr lang="en-US" altLang="zh-CN" smtClean="0"/>
          </a:p>
          <a:p>
            <a:r>
              <a:rPr lang="en-US" altLang="zh-CN" smtClean="0"/>
              <a:t>S</a:t>
            </a:r>
            <a:r>
              <a:rPr lang="zh-CN" altLang="en-US" smtClean="0"/>
              <a:t>盒</a:t>
            </a:r>
            <a:r>
              <a:rPr lang="en-US" altLang="zh-CN" smtClean="0"/>
              <a:t>2</a:t>
            </a:r>
            <a:endParaRPr lang="zh-CN" altLang="en-US" smtClean="0"/>
          </a:p>
        </p:txBody>
      </p:sp>
      <p:graphicFrame>
        <p:nvGraphicFramePr>
          <p:cNvPr id="5" name="表格 4"/>
          <p:cNvGraphicFramePr>
            <a:graphicFrameLocks noGrp="1"/>
          </p:cNvGraphicFramePr>
          <p:nvPr/>
        </p:nvGraphicFramePr>
        <p:xfrm>
          <a:off x="971550" y="4508500"/>
          <a:ext cx="7129456" cy="1584324"/>
        </p:xfrm>
        <a:graphic>
          <a:graphicData uri="http://schemas.openxmlformats.org/drawingml/2006/table">
            <a:tbl>
              <a:tblPr firstRow="1" bandRow="1">
                <a:tableStyleId>{E8B1032C-EA38-4F05-BA0D-38AFFFC7BED3}</a:tableStyleId>
              </a:tblPr>
              <a:tblGrid>
                <a:gridCol w="445591"/>
                <a:gridCol w="445591"/>
                <a:gridCol w="445591"/>
                <a:gridCol w="445591"/>
                <a:gridCol w="445591"/>
                <a:gridCol w="445591"/>
                <a:gridCol w="445591"/>
                <a:gridCol w="445591"/>
                <a:gridCol w="445591"/>
                <a:gridCol w="445591"/>
                <a:gridCol w="445591"/>
                <a:gridCol w="445591"/>
                <a:gridCol w="445591"/>
                <a:gridCol w="445591"/>
                <a:gridCol w="445591"/>
                <a:gridCol w="445591"/>
              </a:tblGrid>
              <a:tr h="396081">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r>
              <a:tr h="396081">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r>
              <a:tr h="396081">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r>
              <a:tr h="396081">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r>
            </a:tbl>
          </a:graphicData>
        </a:graphic>
      </p:graphicFrame>
      <p:graphicFrame>
        <p:nvGraphicFramePr>
          <p:cNvPr id="7" name="表格 6"/>
          <p:cNvGraphicFramePr>
            <a:graphicFrameLocks noGrp="1"/>
          </p:cNvGraphicFramePr>
          <p:nvPr/>
        </p:nvGraphicFramePr>
        <p:xfrm>
          <a:off x="971550" y="2205038"/>
          <a:ext cx="7129456" cy="1584324"/>
        </p:xfrm>
        <a:graphic>
          <a:graphicData uri="http://schemas.openxmlformats.org/drawingml/2006/table">
            <a:tbl>
              <a:tblPr firstRow="1" bandRow="1">
                <a:tableStyleId>{E8B1032C-EA38-4F05-BA0D-38AFFFC7BED3}</a:tableStyleId>
              </a:tblPr>
              <a:tblGrid>
                <a:gridCol w="445591"/>
                <a:gridCol w="445591"/>
                <a:gridCol w="445591"/>
                <a:gridCol w="445591"/>
                <a:gridCol w="445591"/>
                <a:gridCol w="445591"/>
                <a:gridCol w="445591"/>
                <a:gridCol w="445591"/>
                <a:gridCol w="445591"/>
                <a:gridCol w="445591"/>
                <a:gridCol w="445591"/>
                <a:gridCol w="445591"/>
                <a:gridCol w="445591"/>
                <a:gridCol w="445591"/>
                <a:gridCol w="445591"/>
                <a:gridCol w="445591"/>
              </a:tblGrid>
              <a:tr h="396081">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r>
              <a:tr h="396081">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r>
              <a:tr h="396081">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r>
              <a:tr h="396081">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r>
            </a:tbl>
          </a:graphicData>
        </a:graphic>
      </p:graphicFrame>
    </p:spTree>
    <p:extLst>
      <p:ext uri="{BB962C8B-B14F-4D97-AF65-F5344CB8AC3E}">
        <p14:creationId xmlns:p14="http://schemas.microsoft.com/office/powerpoint/2010/main" val="20909569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pPr eaLnBrk="1" hangingPunct="1"/>
            <a:r>
              <a:rPr lang="zh-CN" altLang="en-US" smtClean="0"/>
              <a:t>代换密码加密</a:t>
            </a:r>
          </a:p>
        </p:txBody>
      </p:sp>
      <p:sp>
        <p:nvSpPr>
          <p:cNvPr id="57347" name="内容占位符 2"/>
          <p:cNvSpPr>
            <a:spLocks noGrp="1"/>
          </p:cNvSpPr>
          <p:nvPr>
            <p:ph idx="1"/>
          </p:nvPr>
        </p:nvSpPr>
        <p:spPr/>
        <p:txBody>
          <a:bodyPr/>
          <a:lstStyle/>
          <a:p>
            <a:pPr eaLnBrk="1" hangingPunct="1"/>
            <a:r>
              <a:rPr lang="zh-CN" altLang="en-US" smtClean="0"/>
              <a:t>任取一个置换</a:t>
            </a:r>
            <a:r>
              <a:rPr lang="en-US" altLang="zh-CN" smtClean="0"/>
              <a:t>π</a:t>
            </a:r>
            <a:r>
              <a:rPr lang="zh-CN" altLang="en-US" smtClean="0"/>
              <a:t>，可以得到一个加密函数，例如下表所示的置换规则：</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按照此表可知</a:t>
            </a:r>
            <a:r>
              <a:rPr lang="en-US" altLang="zh-CN" smtClean="0"/>
              <a:t>e</a:t>
            </a:r>
            <a:r>
              <a:rPr lang="en-US" altLang="zh-CN" baseline="-25000" smtClean="0"/>
              <a:t>π</a:t>
            </a:r>
            <a:r>
              <a:rPr lang="en-US" altLang="zh-CN" smtClean="0"/>
              <a:t>(a)=X</a:t>
            </a:r>
            <a:r>
              <a:rPr lang="zh-CN" altLang="en-US" smtClean="0"/>
              <a:t>，</a:t>
            </a:r>
            <a:r>
              <a:rPr lang="en-US" altLang="zh-CN" smtClean="0"/>
              <a:t>e</a:t>
            </a:r>
            <a:r>
              <a:rPr lang="en-US" altLang="zh-CN" baseline="-25000" smtClean="0"/>
              <a:t>π</a:t>
            </a:r>
            <a:r>
              <a:rPr lang="en-US" altLang="zh-CN" smtClean="0"/>
              <a:t>(b)=N</a:t>
            </a:r>
            <a:r>
              <a:rPr lang="zh-CN" altLang="en-US" smtClean="0"/>
              <a:t>，</a:t>
            </a:r>
            <a:r>
              <a:rPr lang="en-US" altLang="zh-CN" smtClean="0"/>
              <a:t>...</a:t>
            </a:r>
          </a:p>
        </p:txBody>
      </p:sp>
      <p:graphicFrame>
        <p:nvGraphicFramePr>
          <p:cNvPr id="4" name="表格 3"/>
          <p:cNvGraphicFramePr>
            <a:graphicFrameLocks noGrp="1"/>
          </p:cNvGraphicFramePr>
          <p:nvPr/>
        </p:nvGraphicFramePr>
        <p:xfrm>
          <a:off x="1619250" y="2708275"/>
          <a:ext cx="5329233" cy="792164"/>
        </p:xfrm>
        <a:graphic>
          <a:graphicData uri="http://schemas.openxmlformats.org/drawingml/2006/table">
            <a:tbl>
              <a:tblPr/>
              <a:tblGrid>
                <a:gridCol w="409941"/>
                <a:gridCol w="409941"/>
                <a:gridCol w="409941"/>
                <a:gridCol w="409941"/>
                <a:gridCol w="409941"/>
                <a:gridCol w="409941"/>
                <a:gridCol w="409941"/>
                <a:gridCol w="409941"/>
                <a:gridCol w="409941"/>
                <a:gridCol w="409941"/>
                <a:gridCol w="409941"/>
                <a:gridCol w="409941"/>
                <a:gridCol w="409941"/>
              </a:tblGrid>
              <a:tr h="396082">
                <a:tc>
                  <a:txBody>
                    <a:bodyPr/>
                    <a:lstStyle/>
                    <a:p>
                      <a:pPr algn="ctr">
                        <a:spcAft>
                          <a:spcPts val="0"/>
                        </a:spcAft>
                      </a:pPr>
                      <a:r>
                        <a:rPr lang="en-US" sz="1800" kern="100">
                          <a:solidFill>
                            <a:srgbClr val="002060"/>
                          </a:solidFill>
                          <a:latin typeface="Calibri"/>
                          <a:ea typeface="宋体"/>
                          <a:cs typeface="Times New Roman"/>
                        </a:rPr>
                        <a:t>a</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b</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c</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d</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e</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f</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g</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h</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i</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j</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k</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l</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m</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82">
                <a:tc>
                  <a:txBody>
                    <a:bodyPr/>
                    <a:lstStyle/>
                    <a:p>
                      <a:pPr algn="ctr">
                        <a:spcAft>
                          <a:spcPts val="0"/>
                        </a:spcAft>
                      </a:pPr>
                      <a:r>
                        <a:rPr lang="en-US" sz="1800" kern="100">
                          <a:solidFill>
                            <a:srgbClr val="C00000"/>
                          </a:solidFill>
                          <a:latin typeface="Calibri"/>
                          <a:ea typeface="宋体"/>
                          <a:cs typeface="Times New Roman"/>
                        </a:rPr>
                        <a:t>X</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N</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Y</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A</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H</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P</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O</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G</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Z</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Q</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W</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B</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T</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表格 5"/>
          <p:cNvGraphicFramePr>
            <a:graphicFrameLocks noGrp="1"/>
          </p:cNvGraphicFramePr>
          <p:nvPr/>
        </p:nvGraphicFramePr>
        <p:xfrm>
          <a:off x="1619250" y="3573463"/>
          <a:ext cx="5329233" cy="719138"/>
        </p:xfrm>
        <a:graphic>
          <a:graphicData uri="http://schemas.openxmlformats.org/drawingml/2006/table">
            <a:tbl>
              <a:tblPr/>
              <a:tblGrid>
                <a:gridCol w="409941"/>
                <a:gridCol w="409941"/>
                <a:gridCol w="409941"/>
                <a:gridCol w="409941"/>
                <a:gridCol w="409941"/>
                <a:gridCol w="409941"/>
                <a:gridCol w="409941"/>
                <a:gridCol w="409941"/>
                <a:gridCol w="409941"/>
                <a:gridCol w="409941"/>
                <a:gridCol w="409941"/>
                <a:gridCol w="409941"/>
                <a:gridCol w="409941"/>
              </a:tblGrid>
              <a:tr h="359569">
                <a:tc>
                  <a:txBody>
                    <a:bodyPr/>
                    <a:lstStyle/>
                    <a:p>
                      <a:pPr algn="ctr">
                        <a:spcAft>
                          <a:spcPts val="0"/>
                        </a:spcAft>
                      </a:pPr>
                      <a:r>
                        <a:rPr lang="en-US" sz="1800" kern="100">
                          <a:solidFill>
                            <a:srgbClr val="002060"/>
                          </a:solidFill>
                          <a:latin typeface="Calibri"/>
                          <a:ea typeface="宋体"/>
                          <a:cs typeface="Times New Roman"/>
                        </a:rPr>
                        <a:t>n</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o</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p</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q</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r</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s</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t</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u</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v</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w</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x</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y</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z</a:t>
                      </a:r>
                      <a:endParaRPr lang="zh-CN" sz="1800" kern="100">
                        <a:solidFill>
                          <a:srgbClr val="00206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algn="ctr">
                        <a:spcAft>
                          <a:spcPts val="0"/>
                        </a:spcAft>
                      </a:pPr>
                      <a:r>
                        <a:rPr lang="en-US" sz="1800" kern="100">
                          <a:solidFill>
                            <a:srgbClr val="C00000"/>
                          </a:solidFill>
                          <a:latin typeface="Calibri"/>
                          <a:ea typeface="宋体"/>
                          <a:cs typeface="Times New Roman"/>
                        </a:rPr>
                        <a:t>S</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F</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L</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R</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C</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V</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M</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U</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E</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K</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J</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D</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I</a:t>
                      </a:r>
                      <a:endParaRPr lang="zh-CN" sz="1800" kern="100">
                        <a:solidFill>
                          <a:srgbClr val="C00000"/>
                        </a:solidFill>
                        <a:latin typeface="Calibri"/>
                        <a:ea typeface="宋体"/>
                        <a:cs typeface="Times New Roman"/>
                      </a:endParaRPr>
                    </a:p>
                  </a:txBody>
                  <a:tcPr marL="68588" marR="6858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86552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en-US" altLang="zh-CN" smtClean="0"/>
              <a:t>S</a:t>
            </a:r>
            <a:r>
              <a:rPr lang="zh-CN" altLang="en-US" smtClean="0"/>
              <a:t>盒代替</a:t>
            </a:r>
          </a:p>
        </p:txBody>
      </p:sp>
      <p:sp>
        <p:nvSpPr>
          <p:cNvPr id="111619" name="内容占位符 2"/>
          <p:cNvSpPr>
            <a:spLocks noGrp="1"/>
          </p:cNvSpPr>
          <p:nvPr>
            <p:ph idx="1"/>
          </p:nvPr>
        </p:nvSpPr>
        <p:spPr/>
        <p:txBody>
          <a:bodyPr/>
          <a:lstStyle/>
          <a:p>
            <a:r>
              <a:rPr lang="en-US" altLang="zh-CN" smtClean="0"/>
              <a:t>S</a:t>
            </a:r>
            <a:r>
              <a:rPr lang="zh-CN" altLang="en-US" smtClean="0"/>
              <a:t>盒</a:t>
            </a:r>
            <a:r>
              <a:rPr lang="en-US" altLang="zh-CN" smtClean="0"/>
              <a:t>3</a:t>
            </a:r>
          </a:p>
          <a:p>
            <a:endParaRPr lang="en-US" altLang="zh-CN" smtClean="0"/>
          </a:p>
          <a:p>
            <a:endParaRPr lang="en-US" altLang="zh-CN" smtClean="0"/>
          </a:p>
          <a:p>
            <a:endParaRPr lang="en-US" altLang="zh-CN" smtClean="0"/>
          </a:p>
          <a:p>
            <a:r>
              <a:rPr lang="en-US" altLang="zh-CN" smtClean="0"/>
              <a:t>S</a:t>
            </a:r>
            <a:r>
              <a:rPr lang="zh-CN" altLang="en-US" smtClean="0"/>
              <a:t>盒</a:t>
            </a:r>
            <a:r>
              <a:rPr lang="en-US" altLang="zh-CN" smtClean="0"/>
              <a:t>4</a:t>
            </a:r>
            <a:endParaRPr lang="zh-CN" altLang="en-US" smtClean="0"/>
          </a:p>
        </p:txBody>
      </p:sp>
      <p:graphicFrame>
        <p:nvGraphicFramePr>
          <p:cNvPr id="5" name="表格 4"/>
          <p:cNvGraphicFramePr>
            <a:graphicFrameLocks noGrp="1"/>
          </p:cNvGraphicFramePr>
          <p:nvPr/>
        </p:nvGraphicFramePr>
        <p:xfrm>
          <a:off x="971550" y="4508500"/>
          <a:ext cx="7129456" cy="1584324"/>
        </p:xfrm>
        <a:graphic>
          <a:graphicData uri="http://schemas.openxmlformats.org/drawingml/2006/table">
            <a:tbl>
              <a:tblPr firstRow="1" bandRow="1">
                <a:tableStyleId>{E8B1032C-EA38-4F05-BA0D-38AFFFC7BED3}</a:tableStyleId>
              </a:tblPr>
              <a:tblGrid>
                <a:gridCol w="445591"/>
                <a:gridCol w="445591"/>
                <a:gridCol w="445591"/>
                <a:gridCol w="445591"/>
                <a:gridCol w="445591"/>
                <a:gridCol w="445591"/>
                <a:gridCol w="445591"/>
                <a:gridCol w="445591"/>
                <a:gridCol w="445591"/>
                <a:gridCol w="445591"/>
                <a:gridCol w="445591"/>
                <a:gridCol w="445591"/>
                <a:gridCol w="445591"/>
                <a:gridCol w="445591"/>
                <a:gridCol w="445591"/>
                <a:gridCol w="445591"/>
              </a:tblGrid>
              <a:tr h="396081">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r>
              <a:tr h="396081">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r>
              <a:tr h="396081">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r>
              <a:tr h="396081">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r>
            </a:tbl>
          </a:graphicData>
        </a:graphic>
      </p:graphicFrame>
      <p:graphicFrame>
        <p:nvGraphicFramePr>
          <p:cNvPr id="7" name="表格 6"/>
          <p:cNvGraphicFramePr>
            <a:graphicFrameLocks noGrp="1"/>
          </p:cNvGraphicFramePr>
          <p:nvPr/>
        </p:nvGraphicFramePr>
        <p:xfrm>
          <a:off x="971550" y="2205038"/>
          <a:ext cx="7129456" cy="1584324"/>
        </p:xfrm>
        <a:graphic>
          <a:graphicData uri="http://schemas.openxmlformats.org/drawingml/2006/table">
            <a:tbl>
              <a:tblPr firstRow="1" bandRow="1">
                <a:tableStyleId>{E8B1032C-EA38-4F05-BA0D-38AFFFC7BED3}</a:tableStyleId>
              </a:tblPr>
              <a:tblGrid>
                <a:gridCol w="445591"/>
                <a:gridCol w="445591"/>
                <a:gridCol w="445591"/>
                <a:gridCol w="445591"/>
                <a:gridCol w="445591"/>
                <a:gridCol w="445591"/>
                <a:gridCol w="445591"/>
                <a:gridCol w="445591"/>
                <a:gridCol w="445591"/>
                <a:gridCol w="445591"/>
                <a:gridCol w="445591"/>
                <a:gridCol w="445591"/>
                <a:gridCol w="445591"/>
                <a:gridCol w="445591"/>
                <a:gridCol w="445591"/>
                <a:gridCol w="445591"/>
              </a:tblGrid>
              <a:tr h="396081">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r>
              <a:tr h="396081">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r>
              <a:tr h="396081">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r>
              <a:tr h="396081">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r>
            </a:tbl>
          </a:graphicData>
        </a:graphic>
      </p:graphicFrame>
    </p:spTree>
    <p:extLst>
      <p:ext uri="{BB962C8B-B14F-4D97-AF65-F5344CB8AC3E}">
        <p14:creationId xmlns:p14="http://schemas.microsoft.com/office/powerpoint/2010/main" val="207356525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p:txBody>
          <a:bodyPr/>
          <a:lstStyle/>
          <a:p>
            <a:r>
              <a:rPr lang="en-US" altLang="zh-CN" smtClean="0"/>
              <a:t>S</a:t>
            </a:r>
            <a:r>
              <a:rPr lang="zh-CN" altLang="en-US" smtClean="0"/>
              <a:t>盒代替</a:t>
            </a:r>
          </a:p>
        </p:txBody>
      </p:sp>
      <p:sp>
        <p:nvSpPr>
          <p:cNvPr id="112643" name="内容占位符 2"/>
          <p:cNvSpPr>
            <a:spLocks noGrp="1"/>
          </p:cNvSpPr>
          <p:nvPr>
            <p:ph idx="1"/>
          </p:nvPr>
        </p:nvSpPr>
        <p:spPr/>
        <p:txBody>
          <a:bodyPr/>
          <a:lstStyle/>
          <a:p>
            <a:r>
              <a:rPr lang="en-US" altLang="zh-CN" smtClean="0"/>
              <a:t>S</a:t>
            </a:r>
            <a:r>
              <a:rPr lang="zh-CN" altLang="en-US" smtClean="0"/>
              <a:t>盒</a:t>
            </a:r>
            <a:r>
              <a:rPr lang="en-US" altLang="zh-CN" smtClean="0"/>
              <a:t>5</a:t>
            </a:r>
          </a:p>
          <a:p>
            <a:endParaRPr lang="en-US" altLang="zh-CN" smtClean="0"/>
          </a:p>
          <a:p>
            <a:endParaRPr lang="en-US" altLang="zh-CN" smtClean="0"/>
          </a:p>
          <a:p>
            <a:endParaRPr lang="en-US" altLang="zh-CN" smtClean="0"/>
          </a:p>
          <a:p>
            <a:r>
              <a:rPr lang="en-US" altLang="zh-CN" smtClean="0"/>
              <a:t>S</a:t>
            </a:r>
            <a:r>
              <a:rPr lang="zh-CN" altLang="en-US" smtClean="0"/>
              <a:t>盒</a:t>
            </a:r>
            <a:r>
              <a:rPr lang="en-US" altLang="zh-CN" smtClean="0"/>
              <a:t>6</a:t>
            </a:r>
            <a:endParaRPr lang="zh-CN" altLang="en-US" smtClean="0"/>
          </a:p>
        </p:txBody>
      </p:sp>
      <p:graphicFrame>
        <p:nvGraphicFramePr>
          <p:cNvPr id="5" name="表格 4"/>
          <p:cNvGraphicFramePr>
            <a:graphicFrameLocks noGrp="1"/>
          </p:cNvGraphicFramePr>
          <p:nvPr/>
        </p:nvGraphicFramePr>
        <p:xfrm>
          <a:off x="971550" y="4508500"/>
          <a:ext cx="7129456" cy="1584324"/>
        </p:xfrm>
        <a:graphic>
          <a:graphicData uri="http://schemas.openxmlformats.org/drawingml/2006/table">
            <a:tbl>
              <a:tblPr firstRow="1" bandRow="1">
                <a:tableStyleId>{E8B1032C-EA38-4F05-BA0D-38AFFFC7BED3}</a:tableStyleId>
              </a:tblPr>
              <a:tblGrid>
                <a:gridCol w="445591"/>
                <a:gridCol w="445591"/>
                <a:gridCol w="445591"/>
                <a:gridCol w="445591"/>
                <a:gridCol w="445591"/>
                <a:gridCol w="445591"/>
                <a:gridCol w="445591"/>
                <a:gridCol w="445591"/>
                <a:gridCol w="445591"/>
                <a:gridCol w="445591"/>
                <a:gridCol w="445591"/>
                <a:gridCol w="445591"/>
                <a:gridCol w="445591"/>
                <a:gridCol w="445591"/>
                <a:gridCol w="445591"/>
                <a:gridCol w="445591"/>
              </a:tblGrid>
              <a:tr h="396081">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r>
              <a:tr h="396081">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r>
              <a:tr h="396081">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r>
              <a:tr h="396081">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r>
            </a:tbl>
          </a:graphicData>
        </a:graphic>
      </p:graphicFrame>
      <p:graphicFrame>
        <p:nvGraphicFramePr>
          <p:cNvPr id="7" name="表格 6"/>
          <p:cNvGraphicFramePr>
            <a:graphicFrameLocks noGrp="1"/>
          </p:cNvGraphicFramePr>
          <p:nvPr/>
        </p:nvGraphicFramePr>
        <p:xfrm>
          <a:off x="971550" y="2205038"/>
          <a:ext cx="7129456" cy="1584324"/>
        </p:xfrm>
        <a:graphic>
          <a:graphicData uri="http://schemas.openxmlformats.org/drawingml/2006/table">
            <a:tbl>
              <a:tblPr firstRow="1" bandRow="1">
                <a:tableStyleId>{E8B1032C-EA38-4F05-BA0D-38AFFFC7BED3}</a:tableStyleId>
              </a:tblPr>
              <a:tblGrid>
                <a:gridCol w="445591"/>
                <a:gridCol w="445591"/>
                <a:gridCol w="445591"/>
                <a:gridCol w="445591"/>
                <a:gridCol w="445591"/>
                <a:gridCol w="445591"/>
                <a:gridCol w="445591"/>
                <a:gridCol w="445591"/>
                <a:gridCol w="445591"/>
                <a:gridCol w="445591"/>
                <a:gridCol w="445591"/>
                <a:gridCol w="445591"/>
                <a:gridCol w="445591"/>
                <a:gridCol w="445591"/>
                <a:gridCol w="445591"/>
                <a:gridCol w="445591"/>
              </a:tblGrid>
              <a:tr h="396081">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r>
              <a:tr h="396081">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r>
              <a:tr h="396081">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r>
              <a:tr h="396081">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r>
            </a:tbl>
          </a:graphicData>
        </a:graphic>
      </p:graphicFrame>
    </p:spTree>
    <p:extLst>
      <p:ext uri="{BB962C8B-B14F-4D97-AF65-F5344CB8AC3E}">
        <p14:creationId xmlns:p14="http://schemas.microsoft.com/office/powerpoint/2010/main" val="12620618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p:cNvSpPr>
            <a:spLocks noGrp="1"/>
          </p:cNvSpPr>
          <p:nvPr>
            <p:ph type="title"/>
          </p:nvPr>
        </p:nvSpPr>
        <p:spPr/>
        <p:txBody>
          <a:bodyPr/>
          <a:lstStyle/>
          <a:p>
            <a:r>
              <a:rPr lang="en-US" altLang="zh-CN" smtClean="0"/>
              <a:t>S</a:t>
            </a:r>
            <a:r>
              <a:rPr lang="zh-CN" altLang="en-US" smtClean="0"/>
              <a:t>盒代替</a:t>
            </a:r>
          </a:p>
        </p:txBody>
      </p:sp>
      <p:sp>
        <p:nvSpPr>
          <p:cNvPr id="113667" name="内容占位符 2"/>
          <p:cNvSpPr>
            <a:spLocks noGrp="1"/>
          </p:cNvSpPr>
          <p:nvPr>
            <p:ph idx="1"/>
          </p:nvPr>
        </p:nvSpPr>
        <p:spPr/>
        <p:txBody>
          <a:bodyPr/>
          <a:lstStyle/>
          <a:p>
            <a:r>
              <a:rPr lang="en-US" altLang="zh-CN" smtClean="0"/>
              <a:t>S</a:t>
            </a:r>
            <a:r>
              <a:rPr lang="zh-CN" altLang="en-US" smtClean="0"/>
              <a:t>盒</a:t>
            </a:r>
            <a:r>
              <a:rPr lang="en-US" altLang="zh-CN" smtClean="0"/>
              <a:t>7</a:t>
            </a:r>
          </a:p>
          <a:p>
            <a:endParaRPr lang="en-US" altLang="zh-CN" smtClean="0"/>
          </a:p>
          <a:p>
            <a:endParaRPr lang="en-US" altLang="zh-CN" smtClean="0"/>
          </a:p>
          <a:p>
            <a:endParaRPr lang="en-US" altLang="zh-CN" smtClean="0"/>
          </a:p>
          <a:p>
            <a:r>
              <a:rPr lang="en-US" altLang="zh-CN" smtClean="0"/>
              <a:t>S</a:t>
            </a:r>
            <a:r>
              <a:rPr lang="zh-CN" altLang="en-US" smtClean="0"/>
              <a:t>盒</a:t>
            </a:r>
            <a:r>
              <a:rPr lang="en-US" altLang="zh-CN" smtClean="0"/>
              <a:t>8</a:t>
            </a:r>
            <a:endParaRPr lang="zh-CN" altLang="en-US" smtClean="0"/>
          </a:p>
        </p:txBody>
      </p:sp>
      <p:graphicFrame>
        <p:nvGraphicFramePr>
          <p:cNvPr id="5" name="表格 4"/>
          <p:cNvGraphicFramePr>
            <a:graphicFrameLocks noGrp="1"/>
          </p:cNvGraphicFramePr>
          <p:nvPr/>
        </p:nvGraphicFramePr>
        <p:xfrm>
          <a:off x="971550" y="4508500"/>
          <a:ext cx="7129456" cy="1584324"/>
        </p:xfrm>
        <a:graphic>
          <a:graphicData uri="http://schemas.openxmlformats.org/drawingml/2006/table">
            <a:tbl>
              <a:tblPr firstRow="1" bandRow="1">
                <a:tableStyleId>{E8B1032C-EA38-4F05-BA0D-38AFFFC7BED3}</a:tableStyleId>
              </a:tblPr>
              <a:tblGrid>
                <a:gridCol w="445591"/>
                <a:gridCol w="445591"/>
                <a:gridCol w="445591"/>
                <a:gridCol w="445591"/>
                <a:gridCol w="445591"/>
                <a:gridCol w="445591"/>
                <a:gridCol w="445591"/>
                <a:gridCol w="445591"/>
                <a:gridCol w="445591"/>
                <a:gridCol w="445591"/>
                <a:gridCol w="445591"/>
                <a:gridCol w="445591"/>
                <a:gridCol w="445591"/>
                <a:gridCol w="445591"/>
                <a:gridCol w="445591"/>
                <a:gridCol w="445591"/>
              </a:tblGrid>
              <a:tr h="396081">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r>
              <a:tr h="396081">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r>
              <a:tr h="396081">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r>
              <a:tr h="396081">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r>
            </a:tbl>
          </a:graphicData>
        </a:graphic>
      </p:graphicFrame>
      <p:graphicFrame>
        <p:nvGraphicFramePr>
          <p:cNvPr id="7" name="表格 6"/>
          <p:cNvGraphicFramePr>
            <a:graphicFrameLocks noGrp="1"/>
          </p:cNvGraphicFramePr>
          <p:nvPr/>
        </p:nvGraphicFramePr>
        <p:xfrm>
          <a:off x="971550" y="2205038"/>
          <a:ext cx="7129456" cy="1584324"/>
        </p:xfrm>
        <a:graphic>
          <a:graphicData uri="http://schemas.openxmlformats.org/drawingml/2006/table">
            <a:tbl>
              <a:tblPr firstRow="1" bandRow="1">
                <a:tableStyleId>{E8B1032C-EA38-4F05-BA0D-38AFFFC7BED3}</a:tableStyleId>
              </a:tblPr>
              <a:tblGrid>
                <a:gridCol w="445591"/>
                <a:gridCol w="445591"/>
                <a:gridCol w="445591"/>
                <a:gridCol w="445591"/>
                <a:gridCol w="445591"/>
                <a:gridCol w="445591"/>
                <a:gridCol w="445591"/>
                <a:gridCol w="445591"/>
                <a:gridCol w="445591"/>
                <a:gridCol w="445591"/>
                <a:gridCol w="445591"/>
                <a:gridCol w="445591"/>
                <a:gridCol w="445591"/>
                <a:gridCol w="445591"/>
                <a:gridCol w="445591"/>
                <a:gridCol w="445591"/>
              </a:tblGrid>
              <a:tr h="396081">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r>
              <a:tr h="396081">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r>
              <a:tr h="396081">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r>
              <a:tr h="396081">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r>
            </a:tbl>
          </a:graphicData>
        </a:graphic>
      </p:graphicFrame>
    </p:spTree>
    <p:extLst>
      <p:ext uri="{BB962C8B-B14F-4D97-AF65-F5344CB8AC3E}">
        <p14:creationId xmlns:p14="http://schemas.microsoft.com/office/powerpoint/2010/main" val="9294899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r>
              <a:rPr lang="en-US" altLang="zh-CN" smtClean="0"/>
              <a:t>S</a:t>
            </a:r>
            <a:r>
              <a:rPr lang="zh-CN" altLang="en-US" smtClean="0"/>
              <a:t>盒代替示例</a:t>
            </a:r>
          </a:p>
        </p:txBody>
      </p:sp>
      <p:sp>
        <p:nvSpPr>
          <p:cNvPr id="3" name="内容占位符 2"/>
          <p:cNvSpPr>
            <a:spLocks noGrp="1"/>
          </p:cNvSpPr>
          <p:nvPr>
            <p:ph idx="1"/>
          </p:nvPr>
        </p:nvSpPr>
        <p:spPr>
          <a:xfrm>
            <a:off x="457200" y="1600200"/>
            <a:ext cx="8229600" cy="5068888"/>
          </a:xfrm>
        </p:spPr>
        <p:txBody>
          <a:bodyPr rtlCol="0">
            <a:normAutofit fontScale="92500"/>
          </a:bodyPr>
          <a:lstStyle/>
          <a:p>
            <a:pPr fontAlgn="auto">
              <a:spcAft>
                <a:spcPts val="0"/>
              </a:spcAft>
              <a:buFont typeface="Wingdings 2"/>
              <a:buChar char=""/>
              <a:defRPr/>
            </a:pPr>
            <a:r>
              <a:rPr lang="zh-CN" altLang="en-US" smtClean="0"/>
              <a:t>假设</a:t>
            </a:r>
            <a:r>
              <a:rPr lang="en-US" altLang="zh-CN" smtClean="0"/>
              <a:t>B</a:t>
            </a:r>
            <a:r>
              <a:rPr lang="en-US" altLang="zh-CN" baseline="-25000" smtClean="0"/>
              <a:t>1</a:t>
            </a:r>
            <a:r>
              <a:rPr lang="zh-CN" altLang="en-US" smtClean="0"/>
              <a:t>的值是</a:t>
            </a:r>
            <a:r>
              <a:rPr lang="en-US" altLang="zh-CN" smtClean="0"/>
              <a:t>101000</a:t>
            </a:r>
            <a:r>
              <a:rPr lang="zh-CN" altLang="en-US" smtClean="0"/>
              <a:t>，使用</a:t>
            </a:r>
            <a:r>
              <a:rPr lang="en-US" altLang="zh-CN" smtClean="0"/>
              <a:t>S1</a:t>
            </a:r>
            <a:r>
              <a:rPr lang="zh-CN" altLang="en-US" smtClean="0"/>
              <a:t>将其代替为</a:t>
            </a:r>
            <a:r>
              <a:rPr lang="en-US" altLang="zh-CN" smtClean="0"/>
              <a:t>C</a:t>
            </a:r>
            <a:r>
              <a:rPr lang="en-US" altLang="zh-CN" baseline="-25000" smtClean="0"/>
              <a:t>1</a:t>
            </a:r>
          </a:p>
          <a:p>
            <a:pPr fontAlgn="auto">
              <a:spcAft>
                <a:spcPts val="0"/>
              </a:spcAft>
              <a:buFont typeface="Wingdings 2"/>
              <a:buChar char=""/>
              <a:defRPr/>
            </a:pPr>
            <a:endParaRPr lang="en-US" altLang="zh-CN" baseline="-25000" smtClean="0"/>
          </a:p>
          <a:p>
            <a:pPr fontAlgn="auto">
              <a:spcAft>
                <a:spcPts val="0"/>
              </a:spcAft>
              <a:buFont typeface="Wingdings 2"/>
              <a:buChar char=""/>
              <a:defRPr/>
            </a:pPr>
            <a:endParaRPr lang="en-US" altLang="zh-CN" smtClean="0"/>
          </a:p>
          <a:p>
            <a:pPr fontAlgn="auto">
              <a:spcAft>
                <a:spcPts val="0"/>
              </a:spcAft>
              <a:buFont typeface="Wingdings 2"/>
              <a:buChar char=""/>
              <a:defRPr/>
            </a:pPr>
            <a:endParaRPr lang="en-US" altLang="zh-CN" smtClean="0"/>
          </a:p>
          <a:p>
            <a:pPr fontAlgn="auto">
              <a:spcAft>
                <a:spcPts val="0"/>
              </a:spcAft>
              <a:buFont typeface="Wingdings 2"/>
              <a:buChar char=""/>
              <a:defRPr/>
            </a:pPr>
            <a:endParaRPr lang="en-US" altLang="zh-CN" smtClean="0"/>
          </a:p>
          <a:p>
            <a:pPr fontAlgn="auto">
              <a:spcAft>
                <a:spcPts val="0"/>
              </a:spcAft>
              <a:buFont typeface="Wingdings 2"/>
              <a:buChar char=""/>
              <a:defRPr/>
            </a:pPr>
            <a:r>
              <a:rPr lang="en-US" altLang="zh-CN" smtClean="0"/>
              <a:t>b</a:t>
            </a:r>
            <a:r>
              <a:rPr lang="en-US" altLang="zh-CN" baseline="-25000" smtClean="0"/>
              <a:t>1</a:t>
            </a:r>
            <a:r>
              <a:rPr lang="en-US" altLang="zh-CN" smtClean="0"/>
              <a:t>b</a:t>
            </a:r>
            <a:r>
              <a:rPr lang="en-US" altLang="zh-CN" baseline="-25000" smtClean="0"/>
              <a:t>6</a:t>
            </a:r>
            <a:r>
              <a:rPr lang="en-US" altLang="zh-CN" smtClean="0"/>
              <a:t>=10</a:t>
            </a:r>
            <a:r>
              <a:rPr lang="zh-CN" altLang="en-US" smtClean="0"/>
              <a:t>代表整数</a:t>
            </a:r>
            <a:r>
              <a:rPr lang="en-US" altLang="zh-CN" smtClean="0"/>
              <a:t>2</a:t>
            </a:r>
            <a:r>
              <a:rPr lang="zh-CN" altLang="en-US" smtClean="0"/>
              <a:t>，选择</a:t>
            </a:r>
            <a:r>
              <a:rPr lang="en-US" altLang="zh-CN" smtClean="0"/>
              <a:t>S</a:t>
            </a:r>
            <a:r>
              <a:rPr lang="en-US" altLang="zh-CN" baseline="-25000" smtClean="0"/>
              <a:t>1</a:t>
            </a:r>
            <a:r>
              <a:rPr lang="zh-CN" altLang="en-US" smtClean="0"/>
              <a:t>的第</a:t>
            </a:r>
            <a:r>
              <a:rPr lang="en-US" altLang="zh-CN" smtClean="0"/>
              <a:t>3</a:t>
            </a:r>
            <a:r>
              <a:rPr lang="zh-CN" altLang="en-US" smtClean="0"/>
              <a:t>行</a:t>
            </a:r>
            <a:endParaRPr lang="en-US" altLang="zh-CN" smtClean="0"/>
          </a:p>
          <a:p>
            <a:pPr fontAlgn="auto">
              <a:spcAft>
                <a:spcPts val="0"/>
              </a:spcAft>
              <a:buFont typeface="Wingdings 2"/>
              <a:buChar char=""/>
              <a:defRPr/>
            </a:pPr>
            <a:r>
              <a:rPr lang="en-US" altLang="zh-CN" smtClean="0"/>
              <a:t>b</a:t>
            </a:r>
            <a:r>
              <a:rPr lang="en-US" altLang="zh-CN" baseline="-25000" smtClean="0"/>
              <a:t>2</a:t>
            </a:r>
            <a:r>
              <a:rPr lang="en-US" altLang="zh-CN" smtClean="0"/>
              <a:t>b</a:t>
            </a:r>
            <a:r>
              <a:rPr lang="en-US" altLang="zh-CN" baseline="-25000" smtClean="0"/>
              <a:t>3</a:t>
            </a:r>
            <a:r>
              <a:rPr lang="en-US" altLang="zh-CN" smtClean="0"/>
              <a:t>b</a:t>
            </a:r>
            <a:r>
              <a:rPr lang="en-US" altLang="zh-CN" baseline="-25000" smtClean="0"/>
              <a:t>4</a:t>
            </a:r>
            <a:r>
              <a:rPr lang="en-US" altLang="zh-CN" smtClean="0"/>
              <a:t>b</a:t>
            </a:r>
            <a:r>
              <a:rPr lang="en-US" altLang="zh-CN" baseline="-25000" smtClean="0"/>
              <a:t>5</a:t>
            </a:r>
            <a:r>
              <a:rPr lang="en-US" altLang="zh-CN" smtClean="0"/>
              <a:t>=0100</a:t>
            </a:r>
            <a:r>
              <a:rPr lang="zh-CN" altLang="en-US" smtClean="0"/>
              <a:t>代表整数</a:t>
            </a:r>
            <a:r>
              <a:rPr lang="en-US" altLang="zh-CN" smtClean="0"/>
              <a:t>4</a:t>
            </a:r>
            <a:r>
              <a:rPr lang="zh-CN" altLang="en-US" smtClean="0"/>
              <a:t>，选择</a:t>
            </a:r>
            <a:r>
              <a:rPr lang="en-US" altLang="zh-CN" smtClean="0"/>
              <a:t>S</a:t>
            </a:r>
            <a:r>
              <a:rPr lang="en-US" altLang="zh-CN" baseline="-25000" smtClean="0"/>
              <a:t>1</a:t>
            </a:r>
            <a:r>
              <a:rPr lang="zh-CN" altLang="en-US" smtClean="0"/>
              <a:t>的第</a:t>
            </a:r>
            <a:r>
              <a:rPr lang="en-US" altLang="zh-CN" smtClean="0"/>
              <a:t>5</a:t>
            </a:r>
            <a:r>
              <a:rPr lang="zh-CN" altLang="en-US" smtClean="0"/>
              <a:t>列</a:t>
            </a:r>
            <a:endParaRPr lang="en-US" altLang="zh-CN" smtClean="0"/>
          </a:p>
          <a:p>
            <a:pPr fontAlgn="auto">
              <a:spcAft>
                <a:spcPts val="0"/>
              </a:spcAft>
              <a:buFont typeface="Wingdings 2"/>
              <a:buChar char=""/>
              <a:defRPr/>
            </a:pPr>
            <a:r>
              <a:rPr lang="en-US" altLang="zh-CN" smtClean="0"/>
              <a:t>S</a:t>
            </a:r>
            <a:r>
              <a:rPr lang="en-US" altLang="zh-CN" baseline="-25000" smtClean="0"/>
              <a:t>1</a:t>
            </a:r>
            <a:r>
              <a:rPr lang="zh-CN" altLang="en-US" smtClean="0"/>
              <a:t>的第</a:t>
            </a:r>
            <a:r>
              <a:rPr lang="en-US" altLang="zh-CN" smtClean="0"/>
              <a:t>3</a:t>
            </a:r>
            <a:r>
              <a:rPr lang="zh-CN" altLang="en-US" smtClean="0"/>
              <a:t>行第</a:t>
            </a:r>
            <a:r>
              <a:rPr lang="en-US" altLang="zh-CN" smtClean="0"/>
              <a:t>5</a:t>
            </a:r>
            <a:r>
              <a:rPr lang="zh-CN" altLang="en-US" smtClean="0"/>
              <a:t>列为</a:t>
            </a:r>
            <a:r>
              <a:rPr lang="en-US" altLang="zh-CN" smtClean="0"/>
              <a:t>13</a:t>
            </a:r>
            <a:r>
              <a:rPr lang="zh-CN" altLang="en-US" smtClean="0"/>
              <a:t>，即二进制的</a:t>
            </a:r>
            <a:r>
              <a:rPr lang="en-US" altLang="zh-CN" smtClean="0"/>
              <a:t>1101</a:t>
            </a:r>
          </a:p>
          <a:p>
            <a:pPr fontAlgn="auto">
              <a:spcAft>
                <a:spcPts val="0"/>
              </a:spcAft>
              <a:buFont typeface="Wingdings 2"/>
              <a:buChar char=""/>
              <a:defRPr/>
            </a:pPr>
            <a:r>
              <a:rPr lang="en-US" altLang="zh-CN" smtClean="0"/>
              <a:t>C</a:t>
            </a:r>
            <a:r>
              <a:rPr lang="en-US" altLang="zh-CN" baseline="-25000" smtClean="0"/>
              <a:t>1</a:t>
            </a:r>
            <a:r>
              <a:rPr lang="en-US" altLang="zh-CN" smtClean="0"/>
              <a:t>=1101</a:t>
            </a:r>
            <a:endParaRPr lang="zh-CN" altLang="en-US"/>
          </a:p>
        </p:txBody>
      </p:sp>
      <p:graphicFrame>
        <p:nvGraphicFramePr>
          <p:cNvPr id="4" name="表格 3"/>
          <p:cNvGraphicFramePr>
            <a:graphicFrameLocks noGrp="1"/>
          </p:cNvGraphicFramePr>
          <p:nvPr/>
        </p:nvGraphicFramePr>
        <p:xfrm>
          <a:off x="971550" y="2349500"/>
          <a:ext cx="7129456" cy="1584324"/>
        </p:xfrm>
        <a:graphic>
          <a:graphicData uri="http://schemas.openxmlformats.org/drawingml/2006/table">
            <a:tbl>
              <a:tblPr firstRow="1" bandRow="1">
                <a:tableStyleId>{E8B1032C-EA38-4F05-BA0D-38AFFFC7BED3}</a:tableStyleId>
              </a:tblPr>
              <a:tblGrid>
                <a:gridCol w="445591"/>
                <a:gridCol w="445591"/>
                <a:gridCol w="445591"/>
                <a:gridCol w="445591"/>
                <a:gridCol w="445591"/>
                <a:gridCol w="445591"/>
                <a:gridCol w="445591"/>
                <a:gridCol w="445591"/>
                <a:gridCol w="445591"/>
                <a:gridCol w="445591"/>
                <a:gridCol w="445591"/>
                <a:gridCol w="445591"/>
                <a:gridCol w="445591"/>
                <a:gridCol w="445591"/>
                <a:gridCol w="445591"/>
                <a:gridCol w="445591"/>
              </a:tblGrid>
              <a:tr h="396081">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r>
              <a:tr h="396081">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r>
              <a:tr h="396081">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r>
              <a:tr h="396081">
                <a:tc>
                  <a:txBody>
                    <a:bodyPr/>
                    <a:lstStyle/>
                    <a:p>
                      <a:r>
                        <a:rPr lang="en-US" altLang="zh-CN" sz="1600" b="1" smtClean="0"/>
                        <a:t>15</a:t>
                      </a:r>
                      <a:endParaRPr lang="zh-CN" altLang="en-US" sz="1600" b="1"/>
                    </a:p>
                  </a:txBody>
                  <a:tcPr marL="91449" marR="91449" marT="45724" marB="45724" anchor="ctr" anchorCtr="1"/>
                </a:tc>
                <a:tc>
                  <a:txBody>
                    <a:bodyPr/>
                    <a:lstStyle/>
                    <a:p>
                      <a:r>
                        <a:rPr lang="en-US" altLang="zh-CN" sz="1600" b="1" smtClean="0"/>
                        <a:t>12</a:t>
                      </a:r>
                      <a:endParaRPr lang="zh-CN" altLang="en-US" sz="1600" b="1"/>
                    </a:p>
                  </a:txBody>
                  <a:tcPr marL="91449" marR="91449" marT="45724" marB="45724" anchor="ctr" anchorCtr="1"/>
                </a:tc>
                <a:tc>
                  <a:txBody>
                    <a:bodyPr/>
                    <a:lstStyle/>
                    <a:p>
                      <a:r>
                        <a:rPr lang="en-US" altLang="zh-CN" sz="1600" b="1" smtClean="0"/>
                        <a:t>8</a:t>
                      </a:r>
                      <a:endParaRPr lang="zh-CN" altLang="en-US" sz="1600" b="1"/>
                    </a:p>
                  </a:txBody>
                  <a:tcPr marL="91449" marR="91449" marT="45724" marB="45724" anchor="ctr" anchorCtr="1"/>
                </a:tc>
                <a:tc>
                  <a:txBody>
                    <a:bodyPr/>
                    <a:lstStyle/>
                    <a:p>
                      <a:r>
                        <a:rPr lang="en-US" altLang="zh-CN" sz="1600" b="1" smtClean="0"/>
                        <a:t>2</a:t>
                      </a:r>
                      <a:endParaRPr lang="zh-CN" altLang="en-US" sz="1600" b="1"/>
                    </a:p>
                  </a:txBody>
                  <a:tcPr marL="91449" marR="91449" marT="45724" marB="45724" anchor="ctr" anchorCtr="1"/>
                </a:tc>
                <a:tc>
                  <a:txBody>
                    <a:bodyPr/>
                    <a:lstStyle/>
                    <a:p>
                      <a:r>
                        <a:rPr lang="en-US" altLang="zh-CN" sz="1600" b="1" smtClean="0"/>
                        <a:t>4</a:t>
                      </a:r>
                      <a:endParaRPr lang="zh-CN" altLang="en-US" sz="1600" b="1"/>
                    </a:p>
                  </a:txBody>
                  <a:tcPr marL="91449" marR="91449" marT="45724" marB="45724" anchor="ctr" anchorCtr="1"/>
                </a:tc>
                <a:tc>
                  <a:txBody>
                    <a:bodyPr/>
                    <a:lstStyle/>
                    <a:p>
                      <a:r>
                        <a:rPr lang="en-US" altLang="zh-CN" sz="1600" b="1" smtClean="0"/>
                        <a:t>9</a:t>
                      </a:r>
                      <a:endParaRPr lang="zh-CN" altLang="en-US" sz="1600" b="1"/>
                    </a:p>
                  </a:txBody>
                  <a:tcPr marL="91449" marR="91449" marT="45724" marB="45724" anchor="ctr" anchorCtr="1"/>
                </a:tc>
                <a:tc>
                  <a:txBody>
                    <a:bodyPr/>
                    <a:lstStyle/>
                    <a:p>
                      <a:r>
                        <a:rPr lang="en-US" altLang="zh-CN" sz="1600" b="1" smtClean="0"/>
                        <a:t>1</a:t>
                      </a:r>
                      <a:endParaRPr lang="zh-CN" altLang="en-US" sz="1600" b="1"/>
                    </a:p>
                  </a:txBody>
                  <a:tcPr marL="91449" marR="91449" marT="45724" marB="45724" anchor="ctr" anchorCtr="1"/>
                </a:tc>
                <a:tc>
                  <a:txBody>
                    <a:bodyPr/>
                    <a:lstStyle/>
                    <a:p>
                      <a:r>
                        <a:rPr lang="en-US" altLang="zh-CN" sz="1600" b="1" smtClean="0"/>
                        <a:t>7</a:t>
                      </a:r>
                      <a:endParaRPr lang="zh-CN" altLang="en-US" sz="1600" b="1"/>
                    </a:p>
                  </a:txBody>
                  <a:tcPr marL="91449" marR="91449" marT="45724" marB="45724" anchor="ctr" anchorCtr="1"/>
                </a:tc>
                <a:tc>
                  <a:txBody>
                    <a:bodyPr/>
                    <a:lstStyle/>
                    <a:p>
                      <a:r>
                        <a:rPr lang="en-US" altLang="zh-CN" sz="1600" b="1" smtClean="0"/>
                        <a:t>5</a:t>
                      </a:r>
                      <a:endParaRPr lang="zh-CN" altLang="en-US" sz="1600" b="1"/>
                    </a:p>
                  </a:txBody>
                  <a:tcPr marL="91449" marR="91449" marT="45724" marB="45724" anchor="ctr" anchorCtr="1"/>
                </a:tc>
                <a:tc>
                  <a:txBody>
                    <a:bodyPr/>
                    <a:lstStyle/>
                    <a:p>
                      <a:r>
                        <a:rPr lang="en-US" altLang="zh-CN" sz="1600" b="1" smtClean="0"/>
                        <a:t>11</a:t>
                      </a:r>
                      <a:endParaRPr lang="zh-CN" altLang="en-US" sz="1600" b="1"/>
                    </a:p>
                  </a:txBody>
                  <a:tcPr marL="91449" marR="91449" marT="45724" marB="45724" anchor="ctr" anchorCtr="1"/>
                </a:tc>
                <a:tc>
                  <a:txBody>
                    <a:bodyPr/>
                    <a:lstStyle/>
                    <a:p>
                      <a:r>
                        <a:rPr lang="en-US" altLang="zh-CN" sz="1600" b="1" smtClean="0"/>
                        <a:t>3</a:t>
                      </a:r>
                      <a:endParaRPr lang="zh-CN" altLang="en-US" sz="1600" b="1"/>
                    </a:p>
                  </a:txBody>
                  <a:tcPr marL="91449" marR="91449" marT="45724" marB="45724" anchor="ctr" anchorCtr="1"/>
                </a:tc>
                <a:tc>
                  <a:txBody>
                    <a:bodyPr/>
                    <a:lstStyle/>
                    <a:p>
                      <a:r>
                        <a:rPr lang="en-US" altLang="zh-CN" sz="1600" b="1" smtClean="0"/>
                        <a:t>14</a:t>
                      </a:r>
                      <a:endParaRPr lang="zh-CN" altLang="en-US" sz="1600" b="1"/>
                    </a:p>
                  </a:txBody>
                  <a:tcPr marL="91449" marR="91449" marT="45724" marB="45724" anchor="ctr" anchorCtr="1"/>
                </a:tc>
                <a:tc>
                  <a:txBody>
                    <a:bodyPr/>
                    <a:lstStyle/>
                    <a:p>
                      <a:r>
                        <a:rPr lang="en-US" altLang="zh-CN" sz="1600" b="1" smtClean="0"/>
                        <a:t>10</a:t>
                      </a:r>
                      <a:endParaRPr lang="zh-CN" altLang="en-US" sz="1600" b="1"/>
                    </a:p>
                  </a:txBody>
                  <a:tcPr marL="91449" marR="91449" marT="45724" marB="45724" anchor="ctr" anchorCtr="1"/>
                </a:tc>
                <a:tc>
                  <a:txBody>
                    <a:bodyPr/>
                    <a:lstStyle/>
                    <a:p>
                      <a:r>
                        <a:rPr lang="en-US" altLang="zh-CN" sz="1600" b="1" smtClean="0"/>
                        <a:t>0</a:t>
                      </a:r>
                      <a:endParaRPr lang="zh-CN" altLang="en-US" sz="1600" b="1"/>
                    </a:p>
                  </a:txBody>
                  <a:tcPr marL="91449" marR="91449" marT="45724" marB="45724" anchor="ctr" anchorCtr="1"/>
                </a:tc>
                <a:tc>
                  <a:txBody>
                    <a:bodyPr/>
                    <a:lstStyle/>
                    <a:p>
                      <a:r>
                        <a:rPr lang="en-US" altLang="zh-CN" sz="1600" b="1" smtClean="0"/>
                        <a:t>6</a:t>
                      </a:r>
                      <a:endParaRPr lang="zh-CN" altLang="en-US" sz="1600" b="1"/>
                    </a:p>
                  </a:txBody>
                  <a:tcPr marL="91449" marR="91449" marT="45724" marB="45724" anchor="ctr" anchorCtr="1"/>
                </a:tc>
                <a:tc>
                  <a:txBody>
                    <a:bodyPr/>
                    <a:lstStyle/>
                    <a:p>
                      <a:r>
                        <a:rPr lang="en-US" altLang="zh-CN" sz="1600" b="1" smtClean="0"/>
                        <a:t>13</a:t>
                      </a:r>
                      <a:endParaRPr lang="zh-CN" altLang="en-US" sz="1600" b="1"/>
                    </a:p>
                  </a:txBody>
                  <a:tcPr marL="91449" marR="91449" marT="45724" marB="45724" anchor="ctr" anchorCtr="1"/>
                </a:tc>
              </a:tr>
            </a:tbl>
          </a:graphicData>
        </a:graphic>
      </p:graphicFrame>
      <p:sp>
        <p:nvSpPr>
          <p:cNvPr id="5" name="矩形 4"/>
          <p:cNvSpPr/>
          <p:nvPr/>
        </p:nvSpPr>
        <p:spPr>
          <a:xfrm>
            <a:off x="539750" y="3154363"/>
            <a:ext cx="7848600" cy="385762"/>
          </a:xfrm>
          <a:prstGeom prst="rect">
            <a:avLst/>
          </a:prstGeom>
          <a:solidFill>
            <a:schemeClr val="bg2">
              <a:lumMod val="25000"/>
              <a:alpha val="1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6" name="矩形 5"/>
          <p:cNvSpPr/>
          <p:nvPr/>
        </p:nvSpPr>
        <p:spPr>
          <a:xfrm>
            <a:off x="2771775" y="2060575"/>
            <a:ext cx="409575" cy="2205038"/>
          </a:xfrm>
          <a:prstGeom prst="rect">
            <a:avLst/>
          </a:prstGeom>
          <a:solidFill>
            <a:schemeClr val="bg2">
              <a:lumMod val="25000"/>
              <a:alpha val="1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1321137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smtClean="0"/>
              <a:t>函数</a:t>
            </a:r>
            <a:r>
              <a:rPr lang="en-US" altLang="zh-CN" smtClean="0"/>
              <a:t>f</a:t>
            </a:r>
            <a:r>
              <a:rPr lang="zh-CN" altLang="en-US" smtClean="0"/>
              <a:t>的结构</a:t>
            </a:r>
          </a:p>
        </p:txBody>
      </p:sp>
      <p:grpSp>
        <p:nvGrpSpPr>
          <p:cNvPr id="115715" name="组合 109"/>
          <p:cNvGrpSpPr>
            <a:grpSpLocks/>
          </p:cNvGrpSpPr>
          <p:nvPr/>
        </p:nvGrpSpPr>
        <p:grpSpPr bwMode="auto">
          <a:xfrm>
            <a:off x="2555875" y="1520825"/>
            <a:ext cx="4252913" cy="5337175"/>
            <a:chOff x="3853601" y="1484784"/>
            <a:chExt cx="4252969" cy="5337884"/>
          </a:xfrm>
        </p:grpSpPr>
        <p:grpSp>
          <p:nvGrpSpPr>
            <p:cNvPr id="115717" name="组合 107"/>
            <p:cNvGrpSpPr>
              <a:grpSpLocks/>
            </p:cNvGrpSpPr>
            <p:nvPr/>
          </p:nvGrpSpPr>
          <p:grpSpPr bwMode="auto">
            <a:xfrm>
              <a:off x="3853601" y="1484784"/>
              <a:ext cx="4252969" cy="4968552"/>
              <a:chOff x="3853601" y="1484784"/>
              <a:chExt cx="4252969" cy="4968552"/>
            </a:xfrm>
          </p:grpSpPr>
          <p:sp>
            <p:nvSpPr>
              <p:cNvPr id="4" name="矩形 3"/>
              <p:cNvSpPr/>
              <p:nvPr/>
            </p:nvSpPr>
            <p:spPr>
              <a:xfrm>
                <a:off x="4499723" y="1484784"/>
                <a:ext cx="1162065" cy="43185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R</a:t>
                </a:r>
                <a:r>
                  <a:rPr lang="en-US" altLang="zh-CN" baseline="30000">
                    <a:solidFill>
                      <a:schemeClr val="tx1"/>
                    </a:solidFill>
                  </a:rPr>
                  <a:t>i-1</a:t>
                </a:r>
                <a:r>
                  <a:rPr lang="en-US" altLang="zh-CN">
                    <a:solidFill>
                      <a:schemeClr val="tx1"/>
                    </a:solidFill>
                  </a:rPr>
                  <a:t>(32</a:t>
                </a:r>
                <a:r>
                  <a:rPr lang="zh-CN" altLang="en-US">
                    <a:solidFill>
                      <a:schemeClr val="tx1"/>
                    </a:solidFill>
                  </a:rPr>
                  <a:t>位</a:t>
                </a:r>
                <a:r>
                  <a:rPr lang="en-US" altLang="zh-CN">
                    <a:solidFill>
                      <a:schemeClr val="tx1"/>
                    </a:solidFill>
                  </a:rPr>
                  <a:t>)</a:t>
                </a:r>
                <a:endParaRPr lang="zh-CN" altLang="en-US">
                  <a:solidFill>
                    <a:schemeClr val="tx1"/>
                  </a:solidFill>
                </a:endParaRPr>
              </a:p>
            </p:txBody>
          </p:sp>
          <p:cxnSp>
            <p:nvCxnSpPr>
              <p:cNvPr id="5" name="直接箭头连接符 4"/>
              <p:cNvCxnSpPr>
                <a:stCxn id="4" idx="2"/>
                <a:endCxn id="6" idx="0"/>
              </p:cNvCxnSpPr>
              <p:nvPr/>
            </p:nvCxnSpPr>
            <p:spPr>
              <a:xfrm flipH="1">
                <a:off x="5080755" y="1916641"/>
                <a:ext cx="0" cy="2873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4974391" y="2204018"/>
                <a:ext cx="211141" cy="212753"/>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E</a:t>
                </a:r>
                <a:endParaRPr lang="zh-CN" altLang="en-US">
                  <a:solidFill>
                    <a:schemeClr val="tx1"/>
                  </a:solidFill>
                </a:endParaRPr>
              </a:p>
            </p:txBody>
          </p:sp>
          <p:sp>
            <p:nvSpPr>
              <p:cNvPr id="7" name="矩形 6"/>
              <p:cNvSpPr/>
              <p:nvPr/>
            </p:nvSpPr>
            <p:spPr>
              <a:xfrm>
                <a:off x="6339659" y="1484784"/>
                <a:ext cx="1546245" cy="43185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K</a:t>
                </a:r>
                <a:r>
                  <a:rPr lang="en-US" altLang="zh-CN" baseline="30000">
                    <a:solidFill>
                      <a:schemeClr val="tx1"/>
                    </a:solidFill>
                  </a:rPr>
                  <a:t>i</a:t>
                </a:r>
                <a:r>
                  <a:rPr lang="en-US" altLang="zh-CN">
                    <a:solidFill>
                      <a:schemeClr val="tx1"/>
                    </a:solidFill>
                  </a:rPr>
                  <a:t>(48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sp>
            <p:nvSpPr>
              <p:cNvPr id="11" name="矩形 10"/>
              <p:cNvSpPr/>
              <p:nvPr/>
            </p:nvSpPr>
            <p:spPr>
              <a:xfrm>
                <a:off x="4306045" y="2708910"/>
                <a:ext cx="1546245" cy="43185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E(R</a:t>
                </a:r>
                <a:r>
                  <a:rPr lang="en-US" altLang="zh-CN" baseline="30000">
                    <a:solidFill>
                      <a:schemeClr val="tx1"/>
                    </a:solidFill>
                  </a:rPr>
                  <a:t>i-1</a:t>
                </a:r>
                <a:r>
                  <a:rPr lang="en-US" altLang="zh-CN">
                    <a:solidFill>
                      <a:schemeClr val="tx1"/>
                    </a:solidFill>
                  </a:rPr>
                  <a:t>)(48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cxnSp>
            <p:nvCxnSpPr>
              <p:cNvPr id="13" name="直接箭头连接符 12"/>
              <p:cNvCxnSpPr>
                <a:stCxn id="6" idx="4"/>
                <a:endCxn id="11" idx="0"/>
              </p:cNvCxnSpPr>
              <p:nvPr/>
            </p:nvCxnSpPr>
            <p:spPr>
              <a:xfrm flipH="1">
                <a:off x="5079167" y="2416771"/>
                <a:ext cx="1588" cy="2921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5725" name="组合 13"/>
              <p:cNvGrpSpPr>
                <a:grpSpLocks/>
              </p:cNvGrpSpPr>
              <p:nvPr/>
            </p:nvGrpSpPr>
            <p:grpSpPr bwMode="auto">
              <a:xfrm>
                <a:off x="5877745" y="3501008"/>
                <a:ext cx="211223" cy="212400"/>
                <a:chOff x="6136974" y="4488546"/>
                <a:chExt cx="211223" cy="212400"/>
              </a:xfrm>
            </p:grpSpPr>
            <p:sp>
              <p:nvSpPr>
                <p:cNvPr id="15" name="椭圆 14"/>
                <p:cNvSpPr/>
                <p:nvPr/>
              </p:nvSpPr>
              <p:spPr>
                <a:xfrm>
                  <a:off x="6136920" y="4488715"/>
                  <a:ext cx="211140" cy="212753"/>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86400" tIns="0" rIns="50400" bIns="0" anchor="ctr" anchorCtr="1"/>
                <a:lstStyle/>
                <a:p>
                  <a:pPr algn="ctr" fontAlgn="auto">
                    <a:spcBef>
                      <a:spcPts val="0"/>
                    </a:spcBef>
                    <a:spcAft>
                      <a:spcPts val="0"/>
                    </a:spcAft>
                    <a:defRPr/>
                  </a:pPr>
                  <a:endParaRPr lang="zh-CN" altLang="en-US" sz="2000">
                    <a:solidFill>
                      <a:schemeClr val="tx1"/>
                    </a:solidFill>
                  </a:endParaRPr>
                </a:p>
              </p:txBody>
            </p:sp>
            <p:cxnSp>
              <p:nvCxnSpPr>
                <p:cNvPr id="16" name="直接连接符 15"/>
                <p:cNvCxnSpPr>
                  <a:stCxn id="15" idx="2"/>
                  <a:endCxn id="15" idx="6"/>
                </p:cNvCxnSpPr>
                <p:nvPr/>
              </p:nvCxnSpPr>
              <p:spPr>
                <a:xfrm>
                  <a:off x="6136920" y="4595092"/>
                  <a:ext cx="2111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0"/>
                  <a:endCxn id="15" idx="4"/>
                </p:cNvCxnSpPr>
                <p:nvPr/>
              </p:nvCxnSpPr>
              <p:spPr>
                <a:xfrm>
                  <a:off x="6243284" y="4488715"/>
                  <a:ext cx="0" cy="2127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直接箭头连接符 18"/>
              <p:cNvCxnSpPr>
                <a:stCxn id="11" idx="2"/>
                <a:endCxn id="15" idx="1"/>
              </p:cNvCxnSpPr>
              <p:nvPr/>
            </p:nvCxnSpPr>
            <p:spPr>
              <a:xfrm>
                <a:off x="5079167" y="3140767"/>
                <a:ext cx="830274" cy="39057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7" idx="2"/>
                <a:endCxn id="15" idx="7"/>
              </p:cNvCxnSpPr>
              <p:nvPr/>
            </p:nvCxnSpPr>
            <p:spPr>
              <a:xfrm flipH="1">
                <a:off x="6058668" y="1916641"/>
                <a:ext cx="1054114" cy="161470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5728" name="组合 38"/>
              <p:cNvGrpSpPr>
                <a:grpSpLocks/>
              </p:cNvGrpSpPr>
              <p:nvPr/>
            </p:nvGrpSpPr>
            <p:grpSpPr bwMode="auto">
              <a:xfrm>
                <a:off x="4471230" y="5301208"/>
                <a:ext cx="3024336" cy="360040"/>
                <a:chOff x="4499992" y="5301208"/>
                <a:chExt cx="2880320" cy="360040"/>
              </a:xfrm>
            </p:grpSpPr>
            <p:sp>
              <p:nvSpPr>
                <p:cNvPr id="31" name="矩形 30"/>
                <p:cNvSpPr/>
                <p:nvPr/>
              </p:nvSpPr>
              <p:spPr>
                <a:xfrm>
                  <a:off x="6660453"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7</a:t>
                  </a:r>
                  <a:endParaRPr lang="zh-CN" altLang="en-US" sz="1600" baseline="-25000">
                    <a:solidFill>
                      <a:schemeClr val="tx1"/>
                    </a:solidFill>
                  </a:endParaRPr>
                </a:p>
              </p:txBody>
            </p:sp>
            <p:sp>
              <p:nvSpPr>
                <p:cNvPr id="32" name="矩形 31"/>
                <p:cNvSpPr/>
                <p:nvPr/>
              </p:nvSpPr>
              <p:spPr>
                <a:xfrm>
                  <a:off x="7020291"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8</a:t>
                  </a:r>
                  <a:endParaRPr lang="zh-CN" altLang="en-US" sz="1600" baseline="-25000">
                    <a:solidFill>
                      <a:schemeClr val="tx1"/>
                    </a:solidFill>
                  </a:endParaRPr>
                </a:p>
              </p:txBody>
            </p:sp>
            <p:sp>
              <p:nvSpPr>
                <p:cNvPr id="33" name="矩形 32"/>
                <p:cNvSpPr/>
                <p:nvPr/>
              </p:nvSpPr>
              <p:spPr>
                <a:xfrm>
                  <a:off x="5940777"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5</a:t>
                  </a:r>
                  <a:endParaRPr lang="zh-CN" altLang="en-US" sz="1600" baseline="-25000">
                    <a:solidFill>
                      <a:schemeClr val="tx1"/>
                    </a:solidFill>
                  </a:endParaRPr>
                </a:p>
              </p:txBody>
            </p:sp>
            <p:sp>
              <p:nvSpPr>
                <p:cNvPr id="34" name="矩形 33"/>
                <p:cNvSpPr/>
                <p:nvPr/>
              </p:nvSpPr>
              <p:spPr>
                <a:xfrm>
                  <a:off x="6300615"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6</a:t>
                  </a:r>
                  <a:endParaRPr lang="zh-CN" altLang="en-US" sz="1600" baseline="-25000">
                    <a:solidFill>
                      <a:schemeClr val="tx1"/>
                    </a:solidFill>
                  </a:endParaRPr>
                </a:p>
              </p:txBody>
            </p:sp>
            <p:sp>
              <p:nvSpPr>
                <p:cNvPr id="35" name="矩形 34"/>
                <p:cNvSpPr/>
                <p:nvPr/>
              </p:nvSpPr>
              <p:spPr>
                <a:xfrm>
                  <a:off x="5219589"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3</a:t>
                  </a:r>
                  <a:endParaRPr lang="zh-CN" altLang="en-US" sz="1600" baseline="-25000">
                    <a:solidFill>
                      <a:schemeClr val="tx1"/>
                    </a:solidFill>
                  </a:endParaRPr>
                </a:p>
              </p:txBody>
            </p:sp>
            <p:sp>
              <p:nvSpPr>
                <p:cNvPr id="36" name="矩形 35"/>
                <p:cNvSpPr/>
                <p:nvPr/>
              </p:nvSpPr>
              <p:spPr>
                <a:xfrm>
                  <a:off x="5579427" y="5300054"/>
                  <a:ext cx="361350"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4</a:t>
                  </a:r>
                  <a:endParaRPr lang="zh-CN" altLang="en-US" sz="1600" baseline="-25000">
                    <a:solidFill>
                      <a:schemeClr val="tx1"/>
                    </a:solidFill>
                  </a:endParaRPr>
                </a:p>
              </p:txBody>
            </p:sp>
            <p:sp>
              <p:nvSpPr>
                <p:cNvPr id="37" name="矩形 36"/>
                <p:cNvSpPr/>
                <p:nvPr/>
              </p:nvSpPr>
              <p:spPr>
                <a:xfrm>
                  <a:off x="4499913"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1</a:t>
                  </a:r>
                  <a:endParaRPr lang="zh-CN" altLang="en-US" sz="1600" baseline="-25000">
                    <a:solidFill>
                      <a:schemeClr val="tx1"/>
                    </a:solidFill>
                  </a:endParaRPr>
                </a:p>
              </p:txBody>
            </p:sp>
            <p:sp>
              <p:nvSpPr>
                <p:cNvPr id="38" name="矩形 37"/>
                <p:cNvSpPr/>
                <p:nvPr/>
              </p:nvSpPr>
              <p:spPr>
                <a:xfrm>
                  <a:off x="4859751" y="5300054"/>
                  <a:ext cx="359838" cy="360410"/>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C</a:t>
                  </a:r>
                  <a:r>
                    <a:rPr lang="en-US" altLang="zh-CN" sz="1600" baseline="-25000">
                      <a:solidFill>
                        <a:schemeClr val="tx1"/>
                      </a:solidFill>
                    </a:rPr>
                    <a:t>2</a:t>
                  </a:r>
                  <a:endParaRPr lang="zh-CN" altLang="en-US" sz="1600" baseline="-25000">
                    <a:solidFill>
                      <a:schemeClr val="tx1"/>
                    </a:solidFill>
                  </a:endParaRPr>
                </a:p>
              </p:txBody>
            </p:sp>
          </p:grpSp>
          <p:cxnSp>
            <p:nvCxnSpPr>
              <p:cNvPr id="41" name="直接箭头连接符 40"/>
              <p:cNvCxnSpPr>
                <a:stCxn id="15" idx="4"/>
              </p:cNvCxnSpPr>
              <p:nvPr/>
            </p:nvCxnSpPr>
            <p:spPr>
              <a:xfrm flipH="1">
                <a:off x="5980879" y="3713930"/>
                <a:ext cx="3175" cy="2381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115730" name="组合 53"/>
              <p:cNvGrpSpPr>
                <a:grpSpLocks/>
              </p:cNvGrpSpPr>
              <p:nvPr/>
            </p:nvGrpSpPr>
            <p:grpSpPr bwMode="auto">
              <a:xfrm>
                <a:off x="3853601" y="3933056"/>
                <a:ext cx="531059" cy="986873"/>
                <a:chOff x="3859779" y="4293096"/>
                <a:chExt cx="531059" cy="986873"/>
              </a:xfrm>
            </p:grpSpPr>
            <p:sp>
              <p:nvSpPr>
                <p:cNvPr id="28" name="矩形 27"/>
                <p:cNvSpPr/>
                <p:nvPr/>
              </p:nvSpPr>
              <p:spPr>
                <a:xfrm>
                  <a:off x="3859779" y="4293074"/>
                  <a:ext cx="531820"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1</a:t>
                  </a:r>
                  <a:endParaRPr lang="zh-CN" altLang="en-US" sz="1600" baseline="-25000">
                    <a:solidFill>
                      <a:schemeClr val="tx1"/>
                    </a:solidFill>
                  </a:endParaRPr>
                </a:p>
              </p:txBody>
            </p:sp>
            <p:sp>
              <p:nvSpPr>
                <p:cNvPr id="51" name="圆角矩形 50"/>
                <p:cNvSpPr/>
                <p:nvPr/>
              </p:nvSpPr>
              <p:spPr>
                <a:xfrm>
                  <a:off x="3947093" y="4918632"/>
                  <a:ext cx="360367"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1</a:t>
                  </a:r>
                  <a:endParaRPr lang="zh-CN" altLang="en-US" sz="1600" baseline="-25000">
                    <a:solidFill>
                      <a:schemeClr val="tx1"/>
                    </a:solidFill>
                  </a:endParaRPr>
                </a:p>
              </p:txBody>
            </p:sp>
            <p:cxnSp>
              <p:nvCxnSpPr>
                <p:cNvPr id="53" name="直接箭头连接符 52"/>
                <p:cNvCxnSpPr>
                  <a:stCxn id="28" idx="2"/>
                  <a:endCxn id="51" idx="0"/>
                </p:cNvCxnSpPr>
                <p:nvPr/>
              </p:nvCxnSpPr>
              <p:spPr>
                <a:xfrm>
                  <a:off x="4126483"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5731" name="组合 54"/>
              <p:cNvGrpSpPr>
                <a:grpSpLocks/>
              </p:cNvGrpSpPr>
              <p:nvPr/>
            </p:nvGrpSpPr>
            <p:grpSpPr bwMode="auto">
              <a:xfrm>
                <a:off x="4388625" y="3933056"/>
                <a:ext cx="531059" cy="986873"/>
                <a:chOff x="3859779" y="4293096"/>
                <a:chExt cx="531059" cy="986873"/>
              </a:xfrm>
            </p:grpSpPr>
            <p:sp>
              <p:nvSpPr>
                <p:cNvPr id="56" name="矩形 55"/>
                <p:cNvSpPr/>
                <p:nvPr/>
              </p:nvSpPr>
              <p:spPr>
                <a:xfrm>
                  <a:off x="3859750" y="4293074"/>
                  <a:ext cx="531819"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2</a:t>
                  </a:r>
                  <a:endParaRPr lang="zh-CN" altLang="en-US" sz="1600" baseline="-25000">
                    <a:solidFill>
                      <a:schemeClr val="tx1"/>
                    </a:solidFill>
                  </a:endParaRPr>
                </a:p>
              </p:txBody>
            </p:sp>
            <p:sp>
              <p:nvSpPr>
                <p:cNvPr id="57" name="圆角矩形 56"/>
                <p:cNvSpPr/>
                <p:nvPr/>
              </p:nvSpPr>
              <p:spPr>
                <a:xfrm>
                  <a:off x="3947063" y="4918632"/>
                  <a:ext cx="360368"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2</a:t>
                  </a:r>
                  <a:endParaRPr lang="zh-CN" altLang="en-US" sz="1600" baseline="-25000">
                    <a:solidFill>
                      <a:schemeClr val="tx1"/>
                    </a:solidFill>
                  </a:endParaRPr>
                </a:p>
              </p:txBody>
            </p:sp>
            <p:cxnSp>
              <p:nvCxnSpPr>
                <p:cNvPr id="58" name="直接箭头连接符 57"/>
                <p:cNvCxnSpPr>
                  <a:stCxn id="56" idx="2"/>
                  <a:endCxn id="57" idx="0"/>
                </p:cNvCxnSpPr>
                <p:nvPr/>
              </p:nvCxnSpPr>
              <p:spPr>
                <a:xfrm>
                  <a:off x="4126454"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5732" name="组合 58"/>
              <p:cNvGrpSpPr>
                <a:grpSpLocks/>
              </p:cNvGrpSpPr>
              <p:nvPr/>
            </p:nvGrpSpPr>
            <p:grpSpPr bwMode="auto">
              <a:xfrm>
                <a:off x="4919684" y="3933056"/>
                <a:ext cx="531059" cy="986873"/>
                <a:chOff x="3859779" y="4293096"/>
                <a:chExt cx="531059" cy="986873"/>
              </a:xfrm>
            </p:grpSpPr>
            <p:sp>
              <p:nvSpPr>
                <p:cNvPr id="60" name="矩形 59"/>
                <p:cNvSpPr/>
                <p:nvPr/>
              </p:nvSpPr>
              <p:spPr>
                <a:xfrm>
                  <a:off x="3860510" y="4293074"/>
                  <a:ext cx="530232"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3</a:t>
                  </a:r>
                  <a:endParaRPr lang="zh-CN" altLang="en-US" sz="1600" baseline="-25000">
                    <a:solidFill>
                      <a:schemeClr val="tx1"/>
                    </a:solidFill>
                  </a:endParaRPr>
                </a:p>
              </p:txBody>
            </p:sp>
            <p:sp>
              <p:nvSpPr>
                <p:cNvPr id="61" name="圆角矩形 60"/>
                <p:cNvSpPr/>
                <p:nvPr/>
              </p:nvSpPr>
              <p:spPr>
                <a:xfrm>
                  <a:off x="3947824" y="4918632"/>
                  <a:ext cx="358780"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3</a:t>
                  </a:r>
                  <a:endParaRPr lang="zh-CN" altLang="en-US" sz="1600" baseline="-25000">
                    <a:solidFill>
                      <a:schemeClr val="tx1"/>
                    </a:solidFill>
                  </a:endParaRPr>
                </a:p>
              </p:txBody>
            </p:sp>
            <p:cxnSp>
              <p:nvCxnSpPr>
                <p:cNvPr id="62" name="直接箭头连接符 61"/>
                <p:cNvCxnSpPr>
                  <a:stCxn id="60" idx="2"/>
                  <a:endCxn id="61" idx="0"/>
                </p:cNvCxnSpPr>
                <p:nvPr/>
              </p:nvCxnSpPr>
              <p:spPr>
                <a:xfrm>
                  <a:off x="4125627" y="4653485"/>
                  <a:ext cx="1587"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5733" name="组合 62"/>
              <p:cNvGrpSpPr>
                <a:grpSpLocks/>
              </p:cNvGrpSpPr>
              <p:nvPr/>
            </p:nvGrpSpPr>
            <p:grpSpPr bwMode="auto">
              <a:xfrm>
                <a:off x="5450211" y="3933056"/>
                <a:ext cx="531059" cy="986873"/>
                <a:chOff x="3859779" y="4293096"/>
                <a:chExt cx="531059" cy="986873"/>
              </a:xfrm>
            </p:grpSpPr>
            <p:sp>
              <p:nvSpPr>
                <p:cNvPr id="64" name="矩形 63"/>
                <p:cNvSpPr/>
                <p:nvPr/>
              </p:nvSpPr>
              <p:spPr>
                <a:xfrm>
                  <a:off x="3860215" y="4293074"/>
                  <a:ext cx="530232"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4</a:t>
                  </a:r>
                  <a:endParaRPr lang="zh-CN" altLang="en-US" sz="1600" baseline="-25000">
                    <a:solidFill>
                      <a:schemeClr val="tx1"/>
                    </a:solidFill>
                  </a:endParaRPr>
                </a:p>
              </p:txBody>
            </p:sp>
            <p:sp>
              <p:nvSpPr>
                <p:cNvPr id="65" name="圆角矩形 64"/>
                <p:cNvSpPr/>
                <p:nvPr/>
              </p:nvSpPr>
              <p:spPr>
                <a:xfrm>
                  <a:off x="3947529" y="4918632"/>
                  <a:ext cx="358780"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4</a:t>
                  </a:r>
                  <a:endParaRPr lang="zh-CN" altLang="en-US" sz="1600" baseline="-25000">
                    <a:solidFill>
                      <a:schemeClr val="tx1"/>
                    </a:solidFill>
                  </a:endParaRPr>
                </a:p>
              </p:txBody>
            </p:sp>
            <p:cxnSp>
              <p:nvCxnSpPr>
                <p:cNvPr id="66" name="直接箭头连接符 65"/>
                <p:cNvCxnSpPr>
                  <a:stCxn id="64" idx="2"/>
                  <a:endCxn id="65" idx="0"/>
                </p:cNvCxnSpPr>
                <p:nvPr/>
              </p:nvCxnSpPr>
              <p:spPr>
                <a:xfrm>
                  <a:off x="4125332" y="4653485"/>
                  <a:ext cx="1587"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5734" name="组合 66"/>
              <p:cNvGrpSpPr>
                <a:grpSpLocks/>
              </p:cNvGrpSpPr>
              <p:nvPr/>
            </p:nvGrpSpPr>
            <p:grpSpPr bwMode="auto">
              <a:xfrm>
                <a:off x="5978979" y="3933056"/>
                <a:ext cx="531059" cy="986873"/>
                <a:chOff x="3859779" y="4293096"/>
                <a:chExt cx="531059" cy="986873"/>
              </a:xfrm>
            </p:grpSpPr>
            <p:sp>
              <p:nvSpPr>
                <p:cNvPr id="68" name="矩形 67"/>
                <p:cNvSpPr/>
                <p:nvPr/>
              </p:nvSpPr>
              <p:spPr>
                <a:xfrm>
                  <a:off x="3860092" y="4293074"/>
                  <a:ext cx="530232"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5</a:t>
                  </a:r>
                  <a:endParaRPr lang="zh-CN" altLang="en-US" sz="1600" baseline="-25000">
                    <a:solidFill>
                      <a:schemeClr val="tx1"/>
                    </a:solidFill>
                  </a:endParaRPr>
                </a:p>
              </p:txBody>
            </p:sp>
            <p:sp>
              <p:nvSpPr>
                <p:cNvPr id="69" name="圆角矩形 68"/>
                <p:cNvSpPr/>
                <p:nvPr/>
              </p:nvSpPr>
              <p:spPr>
                <a:xfrm>
                  <a:off x="3947405" y="4918632"/>
                  <a:ext cx="358780"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5</a:t>
                  </a:r>
                  <a:endParaRPr lang="zh-CN" altLang="en-US" sz="1600" baseline="-25000">
                    <a:solidFill>
                      <a:schemeClr val="tx1"/>
                    </a:solidFill>
                  </a:endParaRPr>
                </a:p>
              </p:txBody>
            </p:sp>
            <p:cxnSp>
              <p:nvCxnSpPr>
                <p:cNvPr id="70" name="直接箭头连接符 69"/>
                <p:cNvCxnSpPr>
                  <a:stCxn id="68" idx="2"/>
                  <a:endCxn id="69" idx="0"/>
                </p:cNvCxnSpPr>
                <p:nvPr/>
              </p:nvCxnSpPr>
              <p:spPr>
                <a:xfrm>
                  <a:off x="4125207" y="4653485"/>
                  <a:ext cx="1588"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5735" name="组合 70"/>
              <p:cNvGrpSpPr>
                <a:grpSpLocks/>
              </p:cNvGrpSpPr>
              <p:nvPr/>
            </p:nvGrpSpPr>
            <p:grpSpPr bwMode="auto">
              <a:xfrm>
                <a:off x="6510038" y="3933056"/>
                <a:ext cx="531059" cy="986873"/>
                <a:chOff x="3859779" y="4293096"/>
                <a:chExt cx="531059" cy="986873"/>
              </a:xfrm>
            </p:grpSpPr>
            <p:sp>
              <p:nvSpPr>
                <p:cNvPr id="72" name="矩形 71"/>
                <p:cNvSpPr/>
                <p:nvPr/>
              </p:nvSpPr>
              <p:spPr>
                <a:xfrm>
                  <a:off x="3859265" y="4293074"/>
                  <a:ext cx="531819"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6</a:t>
                  </a:r>
                  <a:endParaRPr lang="zh-CN" altLang="en-US" sz="1600" baseline="-25000">
                    <a:solidFill>
                      <a:schemeClr val="tx1"/>
                    </a:solidFill>
                  </a:endParaRPr>
                </a:p>
              </p:txBody>
            </p:sp>
            <p:sp>
              <p:nvSpPr>
                <p:cNvPr id="73" name="圆角矩形 72"/>
                <p:cNvSpPr/>
                <p:nvPr/>
              </p:nvSpPr>
              <p:spPr>
                <a:xfrm>
                  <a:off x="3946578" y="4918632"/>
                  <a:ext cx="360368"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6</a:t>
                  </a:r>
                  <a:endParaRPr lang="zh-CN" altLang="en-US" sz="1600" baseline="-25000">
                    <a:solidFill>
                      <a:schemeClr val="tx1"/>
                    </a:solidFill>
                  </a:endParaRPr>
                </a:p>
              </p:txBody>
            </p:sp>
            <p:cxnSp>
              <p:nvCxnSpPr>
                <p:cNvPr id="74" name="直接箭头连接符 73"/>
                <p:cNvCxnSpPr>
                  <a:stCxn id="72" idx="2"/>
                  <a:endCxn id="73" idx="0"/>
                </p:cNvCxnSpPr>
                <p:nvPr/>
              </p:nvCxnSpPr>
              <p:spPr>
                <a:xfrm>
                  <a:off x="4125969"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5736" name="组合 74"/>
              <p:cNvGrpSpPr>
                <a:grpSpLocks/>
              </p:cNvGrpSpPr>
              <p:nvPr/>
            </p:nvGrpSpPr>
            <p:grpSpPr bwMode="auto">
              <a:xfrm>
                <a:off x="7044984" y="3933056"/>
                <a:ext cx="531059" cy="986873"/>
                <a:chOff x="3859779" y="4293096"/>
                <a:chExt cx="531059" cy="986873"/>
              </a:xfrm>
            </p:grpSpPr>
            <p:sp>
              <p:nvSpPr>
                <p:cNvPr id="76" name="矩形 75"/>
                <p:cNvSpPr/>
                <p:nvPr/>
              </p:nvSpPr>
              <p:spPr>
                <a:xfrm>
                  <a:off x="3859313" y="4293074"/>
                  <a:ext cx="531820"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7</a:t>
                  </a:r>
                  <a:endParaRPr lang="zh-CN" altLang="en-US" sz="1600" baseline="-25000">
                    <a:solidFill>
                      <a:schemeClr val="tx1"/>
                    </a:solidFill>
                  </a:endParaRPr>
                </a:p>
              </p:txBody>
            </p:sp>
            <p:sp>
              <p:nvSpPr>
                <p:cNvPr id="77" name="圆角矩形 76"/>
                <p:cNvSpPr/>
                <p:nvPr/>
              </p:nvSpPr>
              <p:spPr>
                <a:xfrm>
                  <a:off x="3946627" y="4918632"/>
                  <a:ext cx="360367"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7</a:t>
                  </a:r>
                  <a:endParaRPr lang="zh-CN" altLang="en-US" sz="1600" baseline="-25000">
                    <a:solidFill>
                      <a:schemeClr val="tx1"/>
                    </a:solidFill>
                  </a:endParaRPr>
                </a:p>
              </p:txBody>
            </p:sp>
            <p:cxnSp>
              <p:nvCxnSpPr>
                <p:cNvPr id="78" name="直接箭头连接符 77"/>
                <p:cNvCxnSpPr>
                  <a:stCxn id="76" idx="2"/>
                  <a:endCxn id="77" idx="0"/>
                </p:cNvCxnSpPr>
                <p:nvPr/>
              </p:nvCxnSpPr>
              <p:spPr>
                <a:xfrm>
                  <a:off x="4126017"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15737" name="组合 78"/>
              <p:cNvGrpSpPr>
                <a:grpSpLocks/>
              </p:cNvGrpSpPr>
              <p:nvPr/>
            </p:nvGrpSpPr>
            <p:grpSpPr bwMode="auto">
              <a:xfrm>
                <a:off x="7575511" y="3933056"/>
                <a:ext cx="531059" cy="986873"/>
                <a:chOff x="3859779" y="4293096"/>
                <a:chExt cx="531059" cy="986873"/>
              </a:xfrm>
            </p:grpSpPr>
            <p:sp>
              <p:nvSpPr>
                <p:cNvPr id="80" name="矩形 79"/>
                <p:cNvSpPr/>
                <p:nvPr/>
              </p:nvSpPr>
              <p:spPr>
                <a:xfrm>
                  <a:off x="3859018" y="4293074"/>
                  <a:ext cx="531820" cy="360411"/>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600">
                      <a:solidFill>
                        <a:schemeClr val="tx1"/>
                      </a:solidFill>
                    </a:rPr>
                    <a:t>B</a:t>
                  </a:r>
                  <a:r>
                    <a:rPr lang="en-US" altLang="zh-CN" sz="1600" baseline="-25000">
                      <a:solidFill>
                        <a:schemeClr val="tx1"/>
                      </a:solidFill>
                    </a:rPr>
                    <a:t>7</a:t>
                  </a:r>
                  <a:endParaRPr lang="zh-CN" altLang="en-US" sz="1600" baseline="-25000">
                    <a:solidFill>
                      <a:schemeClr val="tx1"/>
                    </a:solidFill>
                  </a:endParaRPr>
                </a:p>
              </p:txBody>
            </p:sp>
            <p:sp>
              <p:nvSpPr>
                <p:cNvPr id="81" name="圆角矩形 80"/>
                <p:cNvSpPr/>
                <p:nvPr/>
              </p:nvSpPr>
              <p:spPr>
                <a:xfrm>
                  <a:off x="3946332" y="4918632"/>
                  <a:ext cx="360367" cy="360411"/>
                </a:xfrm>
                <a:prstGeom prst="round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fontAlgn="auto">
                    <a:spcBef>
                      <a:spcPts val="0"/>
                    </a:spcBef>
                    <a:spcAft>
                      <a:spcPts val="0"/>
                    </a:spcAft>
                    <a:defRPr/>
                  </a:pPr>
                  <a:r>
                    <a:rPr lang="en-US" altLang="zh-CN" sz="1600">
                      <a:solidFill>
                        <a:schemeClr val="tx1"/>
                      </a:solidFill>
                    </a:rPr>
                    <a:t>S</a:t>
                  </a:r>
                  <a:r>
                    <a:rPr lang="en-US" altLang="zh-CN" sz="1600" baseline="-25000">
                      <a:solidFill>
                        <a:schemeClr val="tx1"/>
                      </a:solidFill>
                    </a:rPr>
                    <a:t>7</a:t>
                  </a:r>
                  <a:endParaRPr lang="zh-CN" altLang="en-US" sz="1600" baseline="-25000">
                    <a:solidFill>
                      <a:schemeClr val="tx1"/>
                    </a:solidFill>
                  </a:endParaRPr>
                </a:p>
              </p:txBody>
            </p:sp>
            <p:cxnSp>
              <p:nvCxnSpPr>
                <p:cNvPr id="82" name="直接箭头连接符 81"/>
                <p:cNvCxnSpPr>
                  <a:stCxn id="80" idx="2"/>
                  <a:endCxn id="81" idx="0"/>
                </p:cNvCxnSpPr>
                <p:nvPr/>
              </p:nvCxnSpPr>
              <p:spPr>
                <a:xfrm>
                  <a:off x="4125722" y="4653485"/>
                  <a:ext cx="0" cy="26514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84" name="直接箭头连接符 83"/>
              <p:cNvCxnSpPr>
                <a:stCxn id="51" idx="2"/>
                <a:endCxn id="37" idx="0"/>
              </p:cNvCxnSpPr>
              <p:nvPr/>
            </p:nvCxnSpPr>
            <p:spPr>
              <a:xfrm>
                <a:off x="4120305" y="4919003"/>
                <a:ext cx="539757"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stCxn id="57" idx="2"/>
                <a:endCxn id="38" idx="0"/>
              </p:cNvCxnSpPr>
              <p:nvPr/>
            </p:nvCxnSpPr>
            <p:spPr>
              <a:xfrm>
                <a:off x="4655300" y="4919003"/>
                <a:ext cx="382592"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61" idx="2"/>
                <a:endCxn id="35" idx="0"/>
              </p:cNvCxnSpPr>
              <p:nvPr/>
            </p:nvCxnSpPr>
            <p:spPr>
              <a:xfrm>
                <a:off x="5187119" y="4919003"/>
                <a:ext cx="228603"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a:stCxn id="65" idx="2"/>
                <a:endCxn id="36" idx="0"/>
              </p:cNvCxnSpPr>
              <p:nvPr/>
            </p:nvCxnSpPr>
            <p:spPr>
              <a:xfrm>
                <a:off x="5717351" y="4919003"/>
                <a:ext cx="77789"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a:stCxn id="69" idx="2"/>
                <a:endCxn id="33" idx="0"/>
              </p:cNvCxnSpPr>
              <p:nvPr/>
            </p:nvCxnSpPr>
            <p:spPr>
              <a:xfrm flipH="1">
                <a:off x="6172970" y="4919003"/>
                <a:ext cx="73026"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73" idx="2"/>
                <a:endCxn id="34" idx="0"/>
              </p:cNvCxnSpPr>
              <p:nvPr/>
            </p:nvCxnSpPr>
            <p:spPr>
              <a:xfrm flipH="1">
                <a:off x="6550800" y="4919003"/>
                <a:ext cx="225428"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a:stCxn id="77" idx="2"/>
                <a:endCxn id="31" idx="0"/>
              </p:cNvCxnSpPr>
              <p:nvPr/>
            </p:nvCxnSpPr>
            <p:spPr>
              <a:xfrm flipH="1">
                <a:off x="6928629" y="4919003"/>
                <a:ext cx="382592"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a:stCxn id="81" idx="2"/>
                <a:endCxn id="32" idx="0"/>
              </p:cNvCxnSpPr>
              <p:nvPr/>
            </p:nvCxnSpPr>
            <p:spPr>
              <a:xfrm flipH="1">
                <a:off x="7306459" y="4919003"/>
                <a:ext cx="536582" cy="38105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椭圆 98"/>
              <p:cNvSpPr/>
              <p:nvPr/>
            </p:nvSpPr>
            <p:spPr>
              <a:xfrm>
                <a:off x="5882453" y="5949427"/>
                <a:ext cx="211141" cy="211166"/>
              </a:xfrm>
              <a:prstGeom prst="ellipse">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P</a:t>
                </a:r>
                <a:endParaRPr lang="zh-CN" altLang="en-US">
                  <a:solidFill>
                    <a:schemeClr val="tx1"/>
                  </a:solidFill>
                </a:endParaRPr>
              </a:p>
            </p:txBody>
          </p:sp>
          <p:cxnSp>
            <p:nvCxnSpPr>
              <p:cNvPr id="101" name="直接箭头连接符 100"/>
              <p:cNvCxnSpPr>
                <a:endCxn id="99" idx="0"/>
              </p:cNvCxnSpPr>
              <p:nvPr/>
            </p:nvCxnSpPr>
            <p:spPr>
              <a:xfrm>
                <a:off x="5984054" y="5655701"/>
                <a:ext cx="3175" cy="2937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直接箭头连接符 104"/>
              <p:cNvCxnSpPr>
                <a:stCxn id="99" idx="4"/>
                <a:endCxn id="115718" idx="0"/>
              </p:cNvCxnSpPr>
              <p:nvPr/>
            </p:nvCxnSpPr>
            <p:spPr>
              <a:xfrm>
                <a:off x="5987229" y="6160593"/>
                <a:ext cx="3175" cy="2921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15718" name="TextBox 105"/>
            <p:cNvSpPr txBox="1">
              <a:spLocks noChangeArrowheads="1"/>
            </p:cNvSpPr>
            <p:nvPr/>
          </p:nvSpPr>
          <p:spPr bwMode="auto">
            <a:xfrm>
              <a:off x="5305796" y="6453336"/>
              <a:ext cx="13681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algn="ctr"/>
              <a:r>
                <a:rPr lang="zh-CN" altLang="en-US"/>
                <a:t>输出</a:t>
              </a:r>
            </a:p>
          </p:txBody>
        </p:sp>
      </p:grpSp>
      <p:sp>
        <p:nvSpPr>
          <p:cNvPr id="71" name="矩形 70"/>
          <p:cNvSpPr/>
          <p:nvPr/>
        </p:nvSpPr>
        <p:spPr>
          <a:xfrm>
            <a:off x="4356100" y="5876925"/>
            <a:ext cx="720725" cy="431800"/>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1316761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en-US" altLang="zh-CN" smtClean="0"/>
              <a:t>P</a:t>
            </a:r>
            <a:r>
              <a:rPr lang="zh-CN" altLang="en-US" smtClean="0"/>
              <a:t>置换</a:t>
            </a:r>
          </a:p>
        </p:txBody>
      </p:sp>
      <p:sp>
        <p:nvSpPr>
          <p:cNvPr id="116739" name="内容占位符 2"/>
          <p:cNvSpPr>
            <a:spLocks noGrp="1"/>
          </p:cNvSpPr>
          <p:nvPr>
            <p:ph idx="1"/>
          </p:nvPr>
        </p:nvSpPr>
        <p:spPr>
          <a:xfrm>
            <a:off x="457200" y="1600200"/>
            <a:ext cx="8229600" cy="1108075"/>
          </a:xfrm>
        </p:spPr>
        <p:txBody>
          <a:bodyPr/>
          <a:lstStyle/>
          <a:p>
            <a:r>
              <a:rPr lang="zh-CN" altLang="en-US" smtClean="0"/>
              <a:t>使用置换</a:t>
            </a:r>
            <a:r>
              <a:rPr lang="en-US" altLang="zh-CN" smtClean="0"/>
              <a:t>π</a:t>
            </a:r>
            <a:r>
              <a:rPr lang="en-US" altLang="zh-CN" baseline="-25000" smtClean="0"/>
              <a:t>p</a:t>
            </a:r>
            <a:r>
              <a:rPr lang="zh-CN" altLang="en-US" smtClean="0"/>
              <a:t>改变</a:t>
            </a:r>
            <a:r>
              <a:rPr lang="en-US" altLang="zh-CN" smtClean="0"/>
              <a:t>32</a:t>
            </a:r>
            <a:r>
              <a:rPr lang="zh-CN" altLang="en-US" smtClean="0"/>
              <a:t>比特的顺序，置换规则如下</a:t>
            </a:r>
          </a:p>
        </p:txBody>
      </p:sp>
      <p:graphicFrame>
        <p:nvGraphicFramePr>
          <p:cNvPr id="4" name="表格 3"/>
          <p:cNvGraphicFramePr>
            <a:graphicFrameLocks noGrp="1"/>
          </p:cNvGraphicFramePr>
          <p:nvPr/>
        </p:nvGraphicFramePr>
        <p:xfrm>
          <a:off x="611188" y="3789363"/>
          <a:ext cx="7993064" cy="827087"/>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gridCol w="452438"/>
                <a:gridCol w="452438"/>
                <a:gridCol w="452438"/>
                <a:gridCol w="452436"/>
              </a:tblGrid>
              <a:tr h="431888">
                <a:tc>
                  <a:txBody>
                    <a:bodyPr/>
                    <a:lstStyle/>
                    <a:p>
                      <a:r>
                        <a:rPr lang="en-US" altLang="zh-CN" sz="1600" smtClean="0"/>
                        <a:t>z</a:t>
                      </a:r>
                      <a:endParaRPr lang="zh-CN" altLang="en-US" sz="1600"/>
                    </a:p>
                  </a:txBody>
                  <a:tcPr marL="91442" marR="91442" marT="45703" marB="45703" anchor="ctr" anchorCtr="1"/>
                </a:tc>
                <a:tc>
                  <a:txBody>
                    <a:bodyPr/>
                    <a:lstStyle/>
                    <a:p>
                      <a:r>
                        <a:rPr lang="en-US" altLang="zh-CN" sz="1600" smtClean="0"/>
                        <a:t>17</a:t>
                      </a:r>
                      <a:endParaRPr lang="zh-CN" altLang="en-US" sz="1600"/>
                    </a:p>
                  </a:txBody>
                  <a:tcPr marL="91442" marR="91442" marT="45703" marB="45703" anchor="ctr" anchorCtr="1"/>
                </a:tc>
                <a:tc>
                  <a:txBody>
                    <a:bodyPr/>
                    <a:lstStyle/>
                    <a:p>
                      <a:r>
                        <a:rPr lang="en-US" altLang="zh-CN" sz="1600" smtClean="0"/>
                        <a:t>18</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20</a:t>
                      </a:r>
                      <a:endParaRPr lang="zh-CN" altLang="en-US" sz="1600"/>
                    </a:p>
                  </a:txBody>
                  <a:tcPr marL="91442" marR="91442" marT="45703" marB="45703" anchor="ctr" anchorCtr="1"/>
                </a:tc>
                <a:tc>
                  <a:txBody>
                    <a:bodyPr/>
                    <a:lstStyle/>
                    <a:p>
                      <a:r>
                        <a:rPr lang="en-US" altLang="zh-CN" sz="1600" smtClean="0"/>
                        <a:t>21</a:t>
                      </a:r>
                      <a:endParaRPr lang="zh-CN" altLang="en-US" sz="1600"/>
                    </a:p>
                  </a:txBody>
                  <a:tcPr marL="91442" marR="91442" marT="45703" marB="45703" anchor="ctr" anchorCtr="1"/>
                </a:tc>
                <a:tc>
                  <a:txBody>
                    <a:bodyPr/>
                    <a:lstStyle/>
                    <a:p>
                      <a:r>
                        <a:rPr lang="en-US" altLang="zh-CN" sz="1600" smtClean="0"/>
                        <a:t>22</a:t>
                      </a:r>
                      <a:endParaRPr lang="zh-CN" altLang="en-US" sz="1600"/>
                    </a:p>
                  </a:txBody>
                  <a:tcPr marL="91442" marR="91442" marT="45703" marB="45703" anchor="ctr" anchorCtr="1"/>
                </a:tc>
                <a:tc>
                  <a:txBody>
                    <a:bodyPr/>
                    <a:lstStyle/>
                    <a:p>
                      <a:r>
                        <a:rPr lang="en-US" altLang="zh-CN" sz="1600" smtClean="0"/>
                        <a:t>23</a:t>
                      </a:r>
                      <a:endParaRPr lang="zh-CN" altLang="en-US" sz="1600"/>
                    </a:p>
                  </a:txBody>
                  <a:tcPr marL="91442" marR="91442" marT="45703" marB="45703" anchor="ctr" anchorCtr="1"/>
                </a:tc>
                <a:tc>
                  <a:txBody>
                    <a:bodyPr/>
                    <a:lstStyle/>
                    <a:p>
                      <a:r>
                        <a:rPr lang="en-US" altLang="zh-CN" sz="1600" smtClean="0"/>
                        <a:t>24</a:t>
                      </a:r>
                      <a:endParaRPr lang="zh-CN" altLang="en-US" sz="1600"/>
                    </a:p>
                  </a:txBody>
                  <a:tcPr marL="91442" marR="91442" marT="45703" marB="45703" anchor="ctr" anchorCtr="1"/>
                </a:tc>
                <a:tc>
                  <a:txBody>
                    <a:bodyPr/>
                    <a:lstStyle/>
                    <a:p>
                      <a:r>
                        <a:rPr lang="en-US" altLang="zh-CN" sz="1600" smtClean="0"/>
                        <a:t>25</a:t>
                      </a:r>
                      <a:endParaRPr lang="zh-CN" altLang="en-US" sz="1600"/>
                    </a:p>
                  </a:txBody>
                  <a:tcPr marL="91442" marR="91442" marT="45703" marB="45703" anchor="ctr" anchorCtr="1"/>
                </a:tc>
                <a:tc>
                  <a:txBody>
                    <a:bodyPr/>
                    <a:lstStyle/>
                    <a:p>
                      <a:r>
                        <a:rPr lang="en-US" altLang="zh-CN" sz="1600" smtClean="0"/>
                        <a:t>26</a:t>
                      </a:r>
                      <a:endParaRPr lang="zh-CN" altLang="en-US" sz="1600"/>
                    </a:p>
                  </a:txBody>
                  <a:tcPr marL="91442" marR="91442" marT="45703" marB="45703" anchor="ctr" anchorCtr="1"/>
                </a:tc>
                <a:tc>
                  <a:txBody>
                    <a:bodyPr/>
                    <a:lstStyle/>
                    <a:p>
                      <a:r>
                        <a:rPr lang="en-US" altLang="zh-CN" sz="1600" smtClean="0"/>
                        <a:t>27</a:t>
                      </a:r>
                      <a:endParaRPr lang="zh-CN" altLang="en-US" sz="1600"/>
                    </a:p>
                  </a:txBody>
                  <a:tcPr marL="91442" marR="91442" marT="45703" marB="45703" anchor="ctr" anchorCtr="1"/>
                </a:tc>
                <a:tc>
                  <a:txBody>
                    <a:bodyPr/>
                    <a:lstStyle/>
                    <a:p>
                      <a:r>
                        <a:rPr lang="en-US" altLang="zh-CN" sz="1600" smtClean="0"/>
                        <a:t>28</a:t>
                      </a:r>
                      <a:endParaRPr lang="zh-CN" altLang="en-US" sz="1600"/>
                    </a:p>
                  </a:txBody>
                  <a:tcPr marL="91442" marR="91442" marT="45703" marB="45703" anchor="ctr" anchorCtr="1"/>
                </a:tc>
                <a:tc>
                  <a:txBody>
                    <a:bodyPr/>
                    <a:lstStyle/>
                    <a:p>
                      <a:r>
                        <a:rPr lang="en-US" altLang="zh-CN" sz="1600" smtClean="0"/>
                        <a:t>29</a:t>
                      </a:r>
                      <a:endParaRPr lang="zh-CN" altLang="en-US" sz="1600"/>
                    </a:p>
                  </a:txBody>
                  <a:tcPr marL="91442" marR="91442" marT="45703" marB="45703" anchor="ctr" anchorCtr="1"/>
                </a:tc>
                <a:tc>
                  <a:txBody>
                    <a:bodyPr/>
                    <a:lstStyle/>
                    <a:p>
                      <a:r>
                        <a:rPr lang="en-US" altLang="zh-CN" sz="1600" smtClean="0"/>
                        <a:t>30</a:t>
                      </a:r>
                      <a:endParaRPr lang="zh-CN" altLang="en-US" sz="1600"/>
                    </a:p>
                  </a:txBody>
                  <a:tcPr marL="91442" marR="91442" marT="45703" marB="45703" anchor="ctr" anchorCtr="1"/>
                </a:tc>
                <a:tc>
                  <a:txBody>
                    <a:bodyPr/>
                    <a:lstStyle/>
                    <a:p>
                      <a:r>
                        <a:rPr lang="en-US" altLang="zh-CN" sz="1600" smtClean="0"/>
                        <a:t>31</a:t>
                      </a:r>
                      <a:endParaRPr lang="zh-CN" altLang="en-US" sz="1600"/>
                    </a:p>
                  </a:txBody>
                  <a:tcPr marL="91442" marR="91442" marT="45703" marB="45703" anchor="ctr" anchorCtr="1"/>
                </a:tc>
                <a:tc>
                  <a:txBody>
                    <a:bodyPr/>
                    <a:lstStyle/>
                    <a:p>
                      <a:r>
                        <a:rPr lang="en-US" altLang="zh-CN" sz="1600" smtClean="0"/>
                        <a:t>32</a:t>
                      </a:r>
                      <a:endParaRPr lang="zh-CN" altLang="en-US" sz="1600"/>
                    </a:p>
                  </a:txBody>
                  <a:tcPr marL="91442" marR="91442" marT="45703" marB="45703" anchor="ctr" anchorCtr="1"/>
                </a:tc>
              </a:tr>
              <a:tr h="395199">
                <a:tc>
                  <a:txBody>
                    <a:bodyPr/>
                    <a:lstStyle/>
                    <a:p>
                      <a:r>
                        <a:rPr lang="en-US" altLang="zh-CN" sz="1600" smtClean="0"/>
                        <a:t>π</a:t>
                      </a:r>
                      <a:r>
                        <a:rPr lang="en-US" altLang="zh-CN" sz="1600" baseline="-25000" smtClean="0"/>
                        <a:t>P</a:t>
                      </a:r>
                      <a:r>
                        <a:rPr lang="en-US" altLang="zh-CN" sz="1600" smtClean="0"/>
                        <a:t>(z)</a:t>
                      </a:r>
                      <a:endParaRPr lang="zh-CN" altLang="en-US" sz="1600"/>
                    </a:p>
                  </a:txBody>
                  <a:tcPr marL="91442" marR="91442" marT="45703" marB="45703" anchor="ctr" anchorCtr="1"/>
                </a:tc>
                <a:tc>
                  <a:txBody>
                    <a:bodyPr/>
                    <a:lstStyle/>
                    <a:p>
                      <a:r>
                        <a:rPr lang="en-US" altLang="zh-CN" sz="1600" smtClean="0"/>
                        <a:t>2</a:t>
                      </a:r>
                      <a:endParaRPr lang="zh-CN" altLang="en-US" sz="1600"/>
                    </a:p>
                  </a:txBody>
                  <a:tcPr marL="91442" marR="91442" marT="45703" marB="45703" anchor="ctr" anchorCtr="1"/>
                </a:tc>
                <a:tc>
                  <a:txBody>
                    <a:bodyPr/>
                    <a:lstStyle/>
                    <a:p>
                      <a:r>
                        <a:rPr lang="en-US" altLang="zh-CN" sz="1600" smtClean="0"/>
                        <a:t>8</a:t>
                      </a:r>
                      <a:endParaRPr lang="zh-CN" altLang="en-US" sz="1600"/>
                    </a:p>
                  </a:txBody>
                  <a:tcPr marL="91442" marR="91442" marT="45703" marB="45703" anchor="ctr" anchorCtr="1"/>
                </a:tc>
                <a:tc>
                  <a:txBody>
                    <a:bodyPr/>
                    <a:lstStyle/>
                    <a:p>
                      <a:r>
                        <a:rPr lang="en-US" altLang="zh-CN" sz="1600" smtClean="0"/>
                        <a:t>24</a:t>
                      </a:r>
                      <a:endParaRPr lang="zh-CN" altLang="en-US" sz="1600"/>
                    </a:p>
                  </a:txBody>
                  <a:tcPr marL="91442" marR="91442" marT="45703" marB="45703" anchor="ctr" anchorCtr="1"/>
                </a:tc>
                <a:tc>
                  <a:txBody>
                    <a:bodyPr/>
                    <a:lstStyle/>
                    <a:p>
                      <a:r>
                        <a:rPr lang="en-US" altLang="zh-CN" sz="1600" smtClean="0"/>
                        <a:t>14</a:t>
                      </a:r>
                      <a:endParaRPr lang="zh-CN" altLang="en-US" sz="1600"/>
                    </a:p>
                  </a:txBody>
                  <a:tcPr marL="91442" marR="91442" marT="45703" marB="45703" anchor="ctr" anchorCtr="1"/>
                </a:tc>
                <a:tc>
                  <a:txBody>
                    <a:bodyPr/>
                    <a:lstStyle/>
                    <a:p>
                      <a:r>
                        <a:rPr lang="en-US" altLang="zh-CN" sz="1600" smtClean="0"/>
                        <a:t>32</a:t>
                      </a:r>
                      <a:endParaRPr lang="zh-CN" altLang="en-US" sz="1600"/>
                    </a:p>
                  </a:txBody>
                  <a:tcPr marL="91442" marR="91442" marT="45703" marB="45703" anchor="ctr" anchorCtr="1"/>
                </a:tc>
                <a:tc>
                  <a:txBody>
                    <a:bodyPr/>
                    <a:lstStyle/>
                    <a:p>
                      <a:r>
                        <a:rPr lang="en-US" altLang="zh-CN" sz="1600" smtClean="0"/>
                        <a:t>27</a:t>
                      </a:r>
                      <a:endParaRPr lang="zh-CN" altLang="en-US" sz="1600"/>
                    </a:p>
                  </a:txBody>
                  <a:tcPr marL="91442" marR="91442" marT="45703" marB="45703" anchor="ctr" anchorCtr="1"/>
                </a:tc>
                <a:tc>
                  <a:txBody>
                    <a:bodyPr/>
                    <a:lstStyle/>
                    <a:p>
                      <a:r>
                        <a:rPr lang="en-US" altLang="zh-CN" sz="1600" smtClean="0"/>
                        <a:t>3</a:t>
                      </a:r>
                      <a:endParaRPr lang="zh-CN" altLang="en-US" sz="1600"/>
                    </a:p>
                  </a:txBody>
                  <a:tcPr marL="91442" marR="91442" marT="45703" marB="45703" anchor="ctr" anchorCtr="1"/>
                </a:tc>
                <a:tc>
                  <a:txBody>
                    <a:bodyPr/>
                    <a:lstStyle/>
                    <a:p>
                      <a:r>
                        <a:rPr lang="en-US" altLang="zh-CN" sz="1600" smtClean="0"/>
                        <a:t>9</a:t>
                      </a:r>
                      <a:endParaRPr lang="zh-CN" altLang="en-US" sz="1600"/>
                    </a:p>
                  </a:txBody>
                  <a:tcPr marL="91442" marR="91442" marT="45703" marB="45703" anchor="ctr" anchorCtr="1"/>
                </a:tc>
                <a:tc>
                  <a:txBody>
                    <a:bodyPr/>
                    <a:lstStyle/>
                    <a:p>
                      <a:r>
                        <a:rPr lang="en-US" altLang="zh-CN" sz="1600" smtClean="0"/>
                        <a:t>19</a:t>
                      </a:r>
                      <a:endParaRPr lang="zh-CN" altLang="en-US" sz="1600"/>
                    </a:p>
                  </a:txBody>
                  <a:tcPr marL="91442" marR="91442" marT="45703" marB="45703" anchor="ctr" anchorCtr="1"/>
                </a:tc>
                <a:tc>
                  <a:txBody>
                    <a:bodyPr/>
                    <a:lstStyle/>
                    <a:p>
                      <a:r>
                        <a:rPr lang="en-US" altLang="zh-CN" sz="1600" smtClean="0"/>
                        <a:t>13</a:t>
                      </a:r>
                      <a:endParaRPr lang="zh-CN" altLang="en-US" sz="1600"/>
                    </a:p>
                  </a:txBody>
                  <a:tcPr marL="91442" marR="91442" marT="45703" marB="45703" anchor="ctr" anchorCtr="1"/>
                </a:tc>
                <a:tc>
                  <a:txBody>
                    <a:bodyPr/>
                    <a:lstStyle/>
                    <a:p>
                      <a:r>
                        <a:rPr lang="en-US" altLang="zh-CN" sz="1600" smtClean="0"/>
                        <a:t>30</a:t>
                      </a:r>
                      <a:endParaRPr lang="zh-CN" altLang="en-US" sz="1600"/>
                    </a:p>
                  </a:txBody>
                  <a:tcPr marL="91442" marR="91442" marT="45703" marB="45703" anchor="ctr" anchorCtr="1"/>
                </a:tc>
                <a:tc>
                  <a:txBody>
                    <a:bodyPr/>
                    <a:lstStyle/>
                    <a:p>
                      <a:r>
                        <a:rPr lang="en-US" altLang="zh-CN" sz="1600" smtClean="0"/>
                        <a:t>6</a:t>
                      </a:r>
                      <a:endParaRPr lang="zh-CN" altLang="en-US" sz="1600"/>
                    </a:p>
                  </a:txBody>
                  <a:tcPr marL="91442" marR="91442" marT="45703" marB="45703" anchor="ctr" anchorCtr="1"/>
                </a:tc>
                <a:tc>
                  <a:txBody>
                    <a:bodyPr/>
                    <a:lstStyle/>
                    <a:p>
                      <a:r>
                        <a:rPr lang="en-US" altLang="zh-CN" sz="1600" smtClean="0"/>
                        <a:t>22</a:t>
                      </a:r>
                      <a:endParaRPr lang="zh-CN" altLang="en-US" sz="1600"/>
                    </a:p>
                  </a:txBody>
                  <a:tcPr marL="91442" marR="91442" marT="45703" marB="45703" anchor="ctr" anchorCtr="1"/>
                </a:tc>
                <a:tc>
                  <a:txBody>
                    <a:bodyPr/>
                    <a:lstStyle/>
                    <a:p>
                      <a:r>
                        <a:rPr lang="en-US" altLang="zh-CN" sz="1600" smtClean="0"/>
                        <a:t>11</a:t>
                      </a:r>
                      <a:endParaRPr lang="zh-CN" altLang="en-US" sz="1600"/>
                    </a:p>
                  </a:txBody>
                  <a:tcPr marL="91442" marR="91442" marT="45703" marB="45703" anchor="ctr" anchorCtr="1"/>
                </a:tc>
                <a:tc>
                  <a:txBody>
                    <a:bodyPr/>
                    <a:lstStyle/>
                    <a:p>
                      <a:r>
                        <a:rPr lang="en-US" altLang="zh-CN" sz="1600" smtClean="0"/>
                        <a:t>4</a:t>
                      </a:r>
                      <a:endParaRPr lang="zh-CN" altLang="en-US" sz="1600"/>
                    </a:p>
                  </a:txBody>
                  <a:tcPr marL="91442" marR="91442" marT="45703" marB="45703" anchor="ctr" anchorCtr="1"/>
                </a:tc>
                <a:tc>
                  <a:txBody>
                    <a:bodyPr/>
                    <a:lstStyle/>
                    <a:p>
                      <a:r>
                        <a:rPr lang="en-US" altLang="zh-CN" sz="1600" smtClean="0"/>
                        <a:t>25</a:t>
                      </a:r>
                      <a:endParaRPr lang="zh-CN" altLang="en-US" sz="1600"/>
                    </a:p>
                  </a:txBody>
                  <a:tcPr marL="91442" marR="91442" marT="45703" marB="45703" anchor="ctr" anchorCtr="1"/>
                </a:tc>
              </a:tr>
            </a:tbl>
          </a:graphicData>
        </a:graphic>
      </p:graphicFrame>
      <p:graphicFrame>
        <p:nvGraphicFramePr>
          <p:cNvPr id="5" name="表格 4"/>
          <p:cNvGraphicFramePr>
            <a:graphicFrameLocks noGrp="1"/>
          </p:cNvGraphicFramePr>
          <p:nvPr/>
        </p:nvGraphicFramePr>
        <p:xfrm>
          <a:off x="611188" y="2708275"/>
          <a:ext cx="7993064" cy="828675"/>
        </p:xfrm>
        <a:graphic>
          <a:graphicData uri="http://schemas.openxmlformats.org/drawingml/2006/table">
            <a:tbl>
              <a:tblPr firstRow="1" bandRow="1">
                <a:tableStyleId>{5C22544A-7EE6-4342-B048-85BDC9FD1C3A}</a:tableStyleId>
              </a:tblPr>
              <a:tblGrid>
                <a:gridCol w="754058"/>
                <a:gridCol w="452438"/>
                <a:gridCol w="452438"/>
                <a:gridCol w="452438"/>
                <a:gridCol w="452438"/>
                <a:gridCol w="452438"/>
                <a:gridCol w="452438"/>
                <a:gridCol w="452438"/>
                <a:gridCol w="452438"/>
                <a:gridCol w="452438"/>
                <a:gridCol w="452438"/>
                <a:gridCol w="452438"/>
                <a:gridCol w="452438"/>
                <a:gridCol w="452438"/>
                <a:gridCol w="452438"/>
                <a:gridCol w="452438"/>
                <a:gridCol w="452436"/>
              </a:tblGrid>
              <a:tr h="432717">
                <a:tc>
                  <a:txBody>
                    <a:bodyPr/>
                    <a:lstStyle/>
                    <a:p>
                      <a:r>
                        <a:rPr lang="en-US" altLang="zh-CN" sz="1600" smtClean="0"/>
                        <a:t>z</a:t>
                      </a:r>
                      <a:endParaRPr lang="zh-CN" altLang="en-US" sz="1600"/>
                    </a:p>
                  </a:txBody>
                  <a:tcPr marL="91442" marR="91442" marT="45791" marB="45791" anchor="ctr" anchorCtr="1"/>
                </a:tc>
                <a:tc>
                  <a:txBody>
                    <a:bodyPr/>
                    <a:lstStyle/>
                    <a:p>
                      <a:r>
                        <a:rPr lang="en-US" altLang="zh-CN" sz="1600" smtClean="0"/>
                        <a:t>1</a:t>
                      </a:r>
                      <a:endParaRPr lang="zh-CN" altLang="en-US" sz="1600"/>
                    </a:p>
                  </a:txBody>
                  <a:tcPr marL="91442" marR="91442" marT="45791" marB="45791" anchor="ctr" anchorCtr="1"/>
                </a:tc>
                <a:tc>
                  <a:txBody>
                    <a:bodyPr/>
                    <a:lstStyle/>
                    <a:p>
                      <a:r>
                        <a:rPr lang="en-US" altLang="zh-CN" sz="1600" smtClean="0"/>
                        <a:t>2</a:t>
                      </a:r>
                      <a:endParaRPr lang="zh-CN" altLang="en-US" sz="1600"/>
                    </a:p>
                  </a:txBody>
                  <a:tcPr marL="91442" marR="91442" marT="45791" marB="45791" anchor="ctr" anchorCtr="1"/>
                </a:tc>
                <a:tc>
                  <a:txBody>
                    <a:bodyPr/>
                    <a:lstStyle/>
                    <a:p>
                      <a:r>
                        <a:rPr lang="en-US" altLang="zh-CN" sz="1600" smtClean="0"/>
                        <a:t>3</a:t>
                      </a:r>
                      <a:endParaRPr lang="zh-CN" altLang="en-US" sz="1600"/>
                    </a:p>
                  </a:txBody>
                  <a:tcPr marL="91442" marR="91442" marT="45791" marB="45791" anchor="ctr" anchorCtr="1"/>
                </a:tc>
                <a:tc>
                  <a:txBody>
                    <a:bodyPr/>
                    <a:lstStyle/>
                    <a:p>
                      <a:r>
                        <a:rPr lang="en-US" altLang="zh-CN" sz="1600" smtClean="0"/>
                        <a:t>4</a:t>
                      </a:r>
                      <a:endParaRPr lang="zh-CN" altLang="en-US" sz="1600"/>
                    </a:p>
                  </a:txBody>
                  <a:tcPr marL="91442" marR="91442" marT="45791" marB="45791" anchor="ctr" anchorCtr="1"/>
                </a:tc>
                <a:tc>
                  <a:txBody>
                    <a:bodyPr/>
                    <a:lstStyle/>
                    <a:p>
                      <a:r>
                        <a:rPr lang="en-US" altLang="zh-CN" sz="1600" smtClean="0"/>
                        <a:t>5</a:t>
                      </a:r>
                      <a:endParaRPr lang="zh-CN" altLang="en-US" sz="1600"/>
                    </a:p>
                  </a:txBody>
                  <a:tcPr marL="91442" marR="91442" marT="45791" marB="45791" anchor="ctr" anchorCtr="1"/>
                </a:tc>
                <a:tc>
                  <a:txBody>
                    <a:bodyPr/>
                    <a:lstStyle/>
                    <a:p>
                      <a:r>
                        <a:rPr lang="en-US" altLang="zh-CN" sz="1600" smtClean="0"/>
                        <a:t>6</a:t>
                      </a:r>
                      <a:endParaRPr lang="zh-CN" altLang="en-US" sz="1600"/>
                    </a:p>
                  </a:txBody>
                  <a:tcPr marL="91442" marR="91442" marT="45791" marB="45791" anchor="ctr" anchorCtr="1"/>
                </a:tc>
                <a:tc>
                  <a:txBody>
                    <a:bodyPr/>
                    <a:lstStyle/>
                    <a:p>
                      <a:r>
                        <a:rPr lang="en-US" altLang="zh-CN" sz="1600" smtClean="0"/>
                        <a:t>7</a:t>
                      </a:r>
                      <a:endParaRPr lang="zh-CN" altLang="en-US" sz="1600"/>
                    </a:p>
                  </a:txBody>
                  <a:tcPr marL="91442" marR="91442" marT="45791" marB="45791" anchor="ctr" anchorCtr="1"/>
                </a:tc>
                <a:tc>
                  <a:txBody>
                    <a:bodyPr/>
                    <a:lstStyle/>
                    <a:p>
                      <a:r>
                        <a:rPr lang="en-US" altLang="zh-CN" sz="1600" smtClean="0"/>
                        <a:t>8</a:t>
                      </a:r>
                      <a:endParaRPr lang="zh-CN" altLang="en-US" sz="1600"/>
                    </a:p>
                  </a:txBody>
                  <a:tcPr marL="91442" marR="91442" marT="45791" marB="45791" anchor="ctr" anchorCtr="1"/>
                </a:tc>
                <a:tc>
                  <a:txBody>
                    <a:bodyPr/>
                    <a:lstStyle/>
                    <a:p>
                      <a:r>
                        <a:rPr lang="en-US" altLang="zh-CN" sz="1600" smtClean="0"/>
                        <a:t>9</a:t>
                      </a:r>
                      <a:endParaRPr lang="zh-CN" altLang="en-US" sz="1600"/>
                    </a:p>
                  </a:txBody>
                  <a:tcPr marL="91442" marR="91442" marT="45791" marB="45791" anchor="ctr" anchorCtr="1"/>
                </a:tc>
                <a:tc>
                  <a:txBody>
                    <a:bodyPr/>
                    <a:lstStyle/>
                    <a:p>
                      <a:r>
                        <a:rPr lang="en-US" altLang="zh-CN" sz="1600" smtClean="0"/>
                        <a:t>10</a:t>
                      </a:r>
                      <a:endParaRPr lang="zh-CN" altLang="en-US" sz="1600"/>
                    </a:p>
                  </a:txBody>
                  <a:tcPr marL="91442" marR="91442" marT="45791" marB="45791" anchor="ctr" anchorCtr="1"/>
                </a:tc>
                <a:tc>
                  <a:txBody>
                    <a:bodyPr/>
                    <a:lstStyle/>
                    <a:p>
                      <a:r>
                        <a:rPr lang="en-US" altLang="zh-CN" sz="1600" smtClean="0"/>
                        <a:t>11</a:t>
                      </a:r>
                      <a:endParaRPr lang="zh-CN" altLang="en-US" sz="1600"/>
                    </a:p>
                  </a:txBody>
                  <a:tcPr marL="91442" marR="91442" marT="45791" marB="45791" anchor="ctr" anchorCtr="1"/>
                </a:tc>
                <a:tc>
                  <a:txBody>
                    <a:bodyPr/>
                    <a:lstStyle/>
                    <a:p>
                      <a:r>
                        <a:rPr lang="en-US" altLang="zh-CN" sz="1600" smtClean="0"/>
                        <a:t>12</a:t>
                      </a:r>
                      <a:endParaRPr lang="zh-CN" altLang="en-US" sz="1600"/>
                    </a:p>
                  </a:txBody>
                  <a:tcPr marL="91442" marR="91442" marT="45791" marB="45791" anchor="ctr" anchorCtr="1"/>
                </a:tc>
                <a:tc>
                  <a:txBody>
                    <a:bodyPr/>
                    <a:lstStyle/>
                    <a:p>
                      <a:r>
                        <a:rPr lang="en-US" altLang="zh-CN" sz="1600" smtClean="0"/>
                        <a:t>13</a:t>
                      </a:r>
                      <a:endParaRPr lang="zh-CN" altLang="en-US" sz="1600"/>
                    </a:p>
                  </a:txBody>
                  <a:tcPr marL="91442" marR="91442" marT="45791" marB="45791" anchor="ctr" anchorCtr="1"/>
                </a:tc>
                <a:tc>
                  <a:txBody>
                    <a:bodyPr/>
                    <a:lstStyle/>
                    <a:p>
                      <a:r>
                        <a:rPr lang="en-US" altLang="zh-CN" sz="1600" smtClean="0"/>
                        <a:t>14</a:t>
                      </a:r>
                      <a:endParaRPr lang="zh-CN" altLang="en-US" sz="1600"/>
                    </a:p>
                  </a:txBody>
                  <a:tcPr marL="91442" marR="91442" marT="45791" marB="45791" anchor="ctr" anchorCtr="1"/>
                </a:tc>
                <a:tc>
                  <a:txBody>
                    <a:bodyPr/>
                    <a:lstStyle/>
                    <a:p>
                      <a:r>
                        <a:rPr lang="en-US" altLang="zh-CN" sz="1600" smtClean="0"/>
                        <a:t>15</a:t>
                      </a:r>
                      <a:endParaRPr lang="zh-CN" altLang="en-US" sz="1600"/>
                    </a:p>
                  </a:txBody>
                  <a:tcPr marL="91442" marR="91442" marT="45791" marB="45791" anchor="ctr" anchorCtr="1"/>
                </a:tc>
                <a:tc>
                  <a:txBody>
                    <a:bodyPr/>
                    <a:lstStyle/>
                    <a:p>
                      <a:r>
                        <a:rPr lang="en-US" altLang="zh-CN" sz="1600" smtClean="0"/>
                        <a:t>16</a:t>
                      </a:r>
                      <a:endParaRPr lang="zh-CN" altLang="en-US" sz="1600"/>
                    </a:p>
                  </a:txBody>
                  <a:tcPr marL="91442" marR="91442" marT="45791" marB="45791" anchor="ctr" anchorCtr="1"/>
                </a:tc>
              </a:tr>
              <a:tr h="395958">
                <a:tc>
                  <a:txBody>
                    <a:bodyPr/>
                    <a:lstStyle/>
                    <a:p>
                      <a:r>
                        <a:rPr lang="en-US" altLang="zh-CN" sz="1600" smtClean="0"/>
                        <a:t>π</a:t>
                      </a:r>
                      <a:r>
                        <a:rPr lang="en-US" altLang="zh-CN" sz="1600" baseline="-25000" smtClean="0"/>
                        <a:t>P</a:t>
                      </a:r>
                      <a:r>
                        <a:rPr lang="en-US" altLang="zh-CN" sz="1600" smtClean="0"/>
                        <a:t>(z)</a:t>
                      </a:r>
                      <a:endParaRPr lang="zh-CN" altLang="en-US" sz="1600"/>
                    </a:p>
                  </a:txBody>
                  <a:tcPr marL="91442" marR="91442" marT="45791" marB="45791" anchor="ctr" anchorCtr="1"/>
                </a:tc>
                <a:tc>
                  <a:txBody>
                    <a:bodyPr/>
                    <a:lstStyle/>
                    <a:p>
                      <a:r>
                        <a:rPr lang="en-US" altLang="zh-CN" sz="1600" smtClean="0"/>
                        <a:t>16</a:t>
                      </a:r>
                      <a:endParaRPr lang="zh-CN" altLang="en-US" sz="1600"/>
                    </a:p>
                  </a:txBody>
                  <a:tcPr marL="91442" marR="91442" marT="45791" marB="45791" anchor="ctr" anchorCtr="1"/>
                </a:tc>
                <a:tc>
                  <a:txBody>
                    <a:bodyPr/>
                    <a:lstStyle/>
                    <a:p>
                      <a:r>
                        <a:rPr lang="en-US" altLang="zh-CN" sz="1600" smtClean="0"/>
                        <a:t>7</a:t>
                      </a:r>
                      <a:endParaRPr lang="zh-CN" altLang="en-US" sz="1600"/>
                    </a:p>
                  </a:txBody>
                  <a:tcPr marL="91442" marR="91442" marT="45791" marB="45791" anchor="ctr" anchorCtr="1"/>
                </a:tc>
                <a:tc>
                  <a:txBody>
                    <a:bodyPr/>
                    <a:lstStyle/>
                    <a:p>
                      <a:r>
                        <a:rPr lang="en-US" altLang="zh-CN" sz="1600" smtClean="0"/>
                        <a:t>20</a:t>
                      </a:r>
                      <a:endParaRPr lang="zh-CN" altLang="en-US" sz="1600"/>
                    </a:p>
                  </a:txBody>
                  <a:tcPr marL="91442" marR="91442" marT="45791" marB="45791" anchor="ctr" anchorCtr="1"/>
                </a:tc>
                <a:tc>
                  <a:txBody>
                    <a:bodyPr/>
                    <a:lstStyle/>
                    <a:p>
                      <a:r>
                        <a:rPr lang="en-US" altLang="zh-CN" sz="1600" smtClean="0"/>
                        <a:t>21</a:t>
                      </a:r>
                      <a:endParaRPr lang="zh-CN" altLang="en-US" sz="1600"/>
                    </a:p>
                  </a:txBody>
                  <a:tcPr marL="91442" marR="91442" marT="45791" marB="45791" anchor="ctr" anchorCtr="1"/>
                </a:tc>
                <a:tc>
                  <a:txBody>
                    <a:bodyPr/>
                    <a:lstStyle/>
                    <a:p>
                      <a:r>
                        <a:rPr lang="en-US" altLang="zh-CN" sz="1600" smtClean="0"/>
                        <a:t>29</a:t>
                      </a:r>
                      <a:endParaRPr lang="zh-CN" altLang="en-US" sz="1600"/>
                    </a:p>
                  </a:txBody>
                  <a:tcPr marL="91442" marR="91442" marT="45791" marB="45791" anchor="ctr" anchorCtr="1"/>
                </a:tc>
                <a:tc>
                  <a:txBody>
                    <a:bodyPr/>
                    <a:lstStyle/>
                    <a:p>
                      <a:r>
                        <a:rPr lang="en-US" altLang="zh-CN" sz="1600" smtClean="0"/>
                        <a:t>12</a:t>
                      </a:r>
                      <a:endParaRPr lang="zh-CN" altLang="en-US" sz="1600"/>
                    </a:p>
                  </a:txBody>
                  <a:tcPr marL="91442" marR="91442" marT="45791" marB="45791" anchor="ctr" anchorCtr="1"/>
                </a:tc>
                <a:tc>
                  <a:txBody>
                    <a:bodyPr/>
                    <a:lstStyle/>
                    <a:p>
                      <a:r>
                        <a:rPr lang="en-US" altLang="zh-CN" sz="1600" smtClean="0"/>
                        <a:t>28</a:t>
                      </a:r>
                      <a:endParaRPr lang="zh-CN" altLang="en-US" sz="1600"/>
                    </a:p>
                  </a:txBody>
                  <a:tcPr marL="91442" marR="91442" marT="45791" marB="45791" anchor="ctr" anchorCtr="1"/>
                </a:tc>
                <a:tc>
                  <a:txBody>
                    <a:bodyPr/>
                    <a:lstStyle/>
                    <a:p>
                      <a:r>
                        <a:rPr lang="en-US" altLang="zh-CN" sz="1600" smtClean="0"/>
                        <a:t>17</a:t>
                      </a:r>
                      <a:endParaRPr lang="zh-CN" altLang="en-US" sz="1600"/>
                    </a:p>
                  </a:txBody>
                  <a:tcPr marL="91442" marR="91442" marT="45791" marB="45791" anchor="ctr" anchorCtr="1"/>
                </a:tc>
                <a:tc>
                  <a:txBody>
                    <a:bodyPr/>
                    <a:lstStyle/>
                    <a:p>
                      <a:r>
                        <a:rPr lang="en-US" altLang="zh-CN" sz="1600" smtClean="0"/>
                        <a:t>1</a:t>
                      </a:r>
                      <a:endParaRPr lang="zh-CN" altLang="en-US" sz="1600"/>
                    </a:p>
                  </a:txBody>
                  <a:tcPr marL="91442" marR="91442" marT="45791" marB="45791" anchor="ctr" anchorCtr="1"/>
                </a:tc>
                <a:tc>
                  <a:txBody>
                    <a:bodyPr/>
                    <a:lstStyle/>
                    <a:p>
                      <a:r>
                        <a:rPr lang="en-US" altLang="zh-CN" sz="1600" smtClean="0"/>
                        <a:t>15</a:t>
                      </a:r>
                      <a:endParaRPr lang="zh-CN" altLang="en-US" sz="1600"/>
                    </a:p>
                  </a:txBody>
                  <a:tcPr marL="91442" marR="91442" marT="45791" marB="45791" anchor="ctr" anchorCtr="1"/>
                </a:tc>
                <a:tc>
                  <a:txBody>
                    <a:bodyPr/>
                    <a:lstStyle/>
                    <a:p>
                      <a:r>
                        <a:rPr lang="en-US" altLang="zh-CN" sz="1600" smtClean="0"/>
                        <a:t>23</a:t>
                      </a:r>
                      <a:endParaRPr lang="zh-CN" altLang="en-US" sz="1600"/>
                    </a:p>
                  </a:txBody>
                  <a:tcPr marL="91442" marR="91442" marT="45791" marB="45791" anchor="ctr" anchorCtr="1"/>
                </a:tc>
                <a:tc>
                  <a:txBody>
                    <a:bodyPr/>
                    <a:lstStyle/>
                    <a:p>
                      <a:r>
                        <a:rPr lang="en-US" altLang="zh-CN" sz="1600" smtClean="0"/>
                        <a:t>26</a:t>
                      </a:r>
                      <a:endParaRPr lang="zh-CN" altLang="en-US" sz="1600"/>
                    </a:p>
                  </a:txBody>
                  <a:tcPr marL="91442" marR="91442" marT="45791" marB="45791" anchor="ctr" anchorCtr="1"/>
                </a:tc>
                <a:tc>
                  <a:txBody>
                    <a:bodyPr/>
                    <a:lstStyle/>
                    <a:p>
                      <a:r>
                        <a:rPr lang="en-US" altLang="zh-CN" sz="1600" smtClean="0"/>
                        <a:t>5</a:t>
                      </a:r>
                      <a:endParaRPr lang="zh-CN" altLang="en-US" sz="1600"/>
                    </a:p>
                  </a:txBody>
                  <a:tcPr marL="91442" marR="91442" marT="45791" marB="45791" anchor="ctr" anchorCtr="1"/>
                </a:tc>
                <a:tc>
                  <a:txBody>
                    <a:bodyPr/>
                    <a:lstStyle/>
                    <a:p>
                      <a:r>
                        <a:rPr lang="en-US" altLang="zh-CN" sz="1600" smtClean="0"/>
                        <a:t>18</a:t>
                      </a:r>
                      <a:endParaRPr lang="zh-CN" altLang="en-US" sz="1600"/>
                    </a:p>
                  </a:txBody>
                  <a:tcPr marL="91442" marR="91442" marT="45791" marB="45791" anchor="ctr" anchorCtr="1"/>
                </a:tc>
                <a:tc>
                  <a:txBody>
                    <a:bodyPr/>
                    <a:lstStyle/>
                    <a:p>
                      <a:r>
                        <a:rPr lang="en-US" altLang="zh-CN" sz="1600" smtClean="0"/>
                        <a:t>31</a:t>
                      </a:r>
                      <a:endParaRPr lang="zh-CN" altLang="en-US" sz="1600"/>
                    </a:p>
                  </a:txBody>
                  <a:tcPr marL="91442" marR="91442" marT="45791" marB="45791" anchor="ctr" anchorCtr="1"/>
                </a:tc>
                <a:tc>
                  <a:txBody>
                    <a:bodyPr/>
                    <a:lstStyle/>
                    <a:p>
                      <a:r>
                        <a:rPr lang="en-US" altLang="zh-CN" sz="1600" smtClean="0"/>
                        <a:t>10</a:t>
                      </a:r>
                      <a:endParaRPr lang="zh-CN" altLang="en-US" sz="1600"/>
                    </a:p>
                  </a:txBody>
                  <a:tcPr marL="91442" marR="91442" marT="45791" marB="45791" anchor="ctr" anchorCtr="1"/>
                </a:tc>
              </a:tr>
            </a:tbl>
          </a:graphicData>
        </a:graphic>
      </p:graphicFrame>
    </p:spTree>
    <p:extLst>
      <p:ext uri="{BB962C8B-B14F-4D97-AF65-F5344CB8AC3E}">
        <p14:creationId xmlns:p14="http://schemas.microsoft.com/office/powerpoint/2010/main" val="30102124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en-US" altLang="zh-CN" smtClean="0"/>
              <a:t>DES</a:t>
            </a:r>
            <a:r>
              <a:rPr lang="zh-CN" altLang="en-US" smtClean="0"/>
              <a:t>算法的安全性</a:t>
            </a:r>
          </a:p>
        </p:txBody>
      </p:sp>
      <p:sp>
        <p:nvSpPr>
          <p:cNvPr id="117763" name="内容占位符 2"/>
          <p:cNvSpPr>
            <a:spLocks noGrp="1"/>
          </p:cNvSpPr>
          <p:nvPr>
            <p:ph idx="1"/>
          </p:nvPr>
        </p:nvSpPr>
        <p:spPr/>
        <p:txBody>
          <a:bodyPr/>
          <a:lstStyle/>
          <a:p>
            <a:r>
              <a:rPr lang="en-US" altLang="zh-CN" smtClean="0"/>
              <a:t>S</a:t>
            </a:r>
            <a:r>
              <a:rPr lang="zh-CN" altLang="en-US" smtClean="0"/>
              <a:t>盒的设计是</a:t>
            </a:r>
            <a:r>
              <a:rPr lang="en-US" altLang="zh-CN" smtClean="0"/>
              <a:t>DES</a:t>
            </a:r>
            <a:r>
              <a:rPr lang="zh-CN" altLang="en-US" smtClean="0"/>
              <a:t>算法让人质疑的焦点</a:t>
            </a:r>
            <a:endParaRPr lang="en-US" altLang="zh-CN" smtClean="0"/>
          </a:p>
          <a:p>
            <a:pPr lvl="1"/>
            <a:r>
              <a:rPr lang="zh-CN" altLang="en-US" smtClean="0"/>
              <a:t>所有的</a:t>
            </a:r>
            <a:r>
              <a:rPr lang="en-US" altLang="zh-CN" smtClean="0"/>
              <a:t>S</a:t>
            </a:r>
            <a:r>
              <a:rPr lang="zh-CN" altLang="en-US" smtClean="0"/>
              <a:t>盒都是固定的</a:t>
            </a:r>
            <a:endParaRPr lang="en-US" altLang="zh-CN" smtClean="0"/>
          </a:p>
          <a:p>
            <a:pPr lvl="1"/>
            <a:r>
              <a:rPr lang="en-US" altLang="zh-CN" smtClean="0"/>
              <a:t>IBM</a:t>
            </a:r>
            <a:r>
              <a:rPr lang="zh-CN" altLang="en-US" smtClean="0"/>
              <a:t>提交算法后，发现反馈的结果修改了所有的</a:t>
            </a:r>
            <a:r>
              <a:rPr lang="en-US" altLang="zh-CN" smtClean="0"/>
              <a:t>S</a:t>
            </a:r>
            <a:r>
              <a:rPr lang="zh-CN" altLang="en-US" smtClean="0"/>
              <a:t>盒</a:t>
            </a:r>
            <a:endParaRPr lang="en-US" altLang="zh-CN" smtClean="0"/>
          </a:p>
          <a:p>
            <a:pPr lvl="1"/>
            <a:r>
              <a:rPr lang="en-US" altLang="zh-CN" smtClean="0"/>
              <a:t>S</a:t>
            </a:r>
            <a:r>
              <a:rPr lang="zh-CN" altLang="en-US" smtClean="0"/>
              <a:t>盒的设计准则并未完全公开</a:t>
            </a:r>
            <a:endParaRPr lang="en-US" altLang="zh-CN" smtClean="0"/>
          </a:p>
          <a:p>
            <a:pPr lvl="1"/>
            <a:r>
              <a:rPr lang="zh-CN" altLang="en-US" smtClean="0"/>
              <a:t>由于</a:t>
            </a:r>
            <a:r>
              <a:rPr lang="en-US" altLang="zh-CN" smtClean="0"/>
              <a:t>NSA</a:t>
            </a:r>
            <a:r>
              <a:rPr lang="zh-CN" altLang="en-US" smtClean="0"/>
              <a:t>的插手，人们怀疑算法存在“陷门”</a:t>
            </a:r>
            <a:endParaRPr lang="en-US" altLang="zh-CN" smtClean="0"/>
          </a:p>
          <a:p>
            <a:pPr lvl="2"/>
            <a:r>
              <a:rPr lang="zh-CN" altLang="en-US" smtClean="0"/>
              <a:t>据说</a:t>
            </a:r>
            <a:r>
              <a:rPr lang="en-US" altLang="zh-CN" smtClean="0"/>
              <a:t>NSA</a:t>
            </a:r>
            <a:r>
              <a:rPr lang="zh-CN" altLang="en-US" smtClean="0"/>
              <a:t>能在</a:t>
            </a:r>
            <a:r>
              <a:rPr lang="en-US" altLang="zh-CN" smtClean="0"/>
              <a:t>3-5</a:t>
            </a:r>
            <a:r>
              <a:rPr lang="zh-CN" altLang="en-US" smtClean="0"/>
              <a:t>分钟内破译</a:t>
            </a:r>
            <a:r>
              <a:rPr lang="en-US" altLang="zh-CN" smtClean="0"/>
              <a:t>DES</a:t>
            </a:r>
            <a:endParaRPr lang="zh-CN" altLang="en-US" smtClean="0"/>
          </a:p>
        </p:txBody>
      </p:sp>
    </p:spTree>
    <p:extLst>
      <p:ext uri="{BB962C8B-B14F-4D97-AF65-F5344CB8AC3E}">
        <p14:creationId xmlns:p14="http://schemas.microsoft.com/office/powerpoint/2010/main" val="6866364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r>
              <a:rPr lang="en-US" altLang="zh-CN" smtClean="0"/>
              <a:t>DES</a:t>
            </a:r>
            <a:r>
              <a:rPr lang="zh-CN" altLang="en-US" smtClean="0"/>
              <a:t>算法的安全性</a:t>
            </a:r>
          </a:p>
        </p:txBody>
      </p:sp>
      <p:sp>
        <p:nvSpPr>
          <p:cNvPr id="118787" name="内容占位符 2"/>
          <p:cNvSpPr>
            <a:spLocks noGrp="1"/>
          </p:cNvSpPr>
          <p:nvPr>
            <p:ph idx="1"/>
          </p:nvPr>
        </p:nvSpPr>
        <p:spPr/>
        <p:txBody>
          <a:bodyPr/>
          <a:lstStyle/>
          <a:p>
            <a:r>
              <a:rPr lang="en-US" altLang="zh-CN" smtClean="0"/>
              <a:t>S</a:t>
            </a:r>
            <a:r>
              <a:rPr lang="zh-CN" altLang="en-US" smtClean="0"/>
              <a:t>盒的设计准则</a:t>
            </a:r>
            <a:endParaRPr lang="en-US" altLang="zh-CN" smtClean="0"/>
          </a:p>
          <a:p>
            <a:pPr lvl="1"/>
            <a:r>
              <a:rPr lang="en-US" altLang="zh-CN" smtClean="0"/>
              <a:t>S</a:t>
            </a:r>
            <a:r>
              <a:rPr lang="zh-CN" altLang="en-US" smtClean="0"/>
              <a:t>盒的输出都不是其输入的线性或仿射函数</a:t>
            </a:r>
            <a:endParaRPr lang="en-US" altLang="zh-CN" smtClean="0"/>
          </a:p>
          <a:p>
            <a:pPr lvl="1"/>
            <a:r>
              <a:rPr lang="zh-CN" altLang="en-US" smtClean="0"/>
              <a:t>改变一个输入比特，其输出至少有两比特产生变化</a:t>
            </a:r>
            <a:endParaRPr lang="en-US" altLang="zh-CN" smtClean="0"/>
          </a:p>
          <a:p>
            <a:pPr lvl="1"/>
            <a:r>
              <a:rPr lang="en-US" altLang="zh-CN" smtClean="0"/>
              <a:t>S</a:t>
            </a:r>
            <a:r>
              <a:rPr lang="zh-CN" altLang="en-US" smtClean="0"/>
              <a:t>盒的任意一位不变，其它</a:t>
            </a:r>
            <a:r>
              <a:rPr lang="en-US" altLang="zh-CN" smtClean="0"/>
              <a:t>5</a:t>
            </a:r>
            <a:r>
              <a:rPr lang="zh-CN" altLang="en-US" smtClean="0"/>
              <a:t>位变化时，输出数字中的</a:t>
            </a:r>
            <a:r>
              <a:rPr lang="en-US" altLang="zh-CN" smtClean="0"/>
              <a:t>0</a:t>
            </a:r>
            <a:r>
              <a:rPr lang="zh-CN" altLang="en-US" smtClean="0"/>
              <a:t>和</a:t>
            </a:r>
            <a:r>
              <a:rPr lang="en-US" altLang="zh-CN" smtClean="0"/>
              <a:t>1</a:t>
            </a:r>
            <a:r>
              <a:rPr lang="zh-CN" altLang="en-US" smtClean="0"/>
              <a:t>的总和基本相等</a:t>
            </a:r>
          </a:p>
        </p:txBody>
      </p:sp>
    </p:spTree>
    <p:extLst>
      <p:ext uri="{BB962C8B-B14F-4D97-AF65-F5344CB8AC3E}">
        <p14:creationId xmlns:p14="http://schemas.microsoft.com/office/powerpoint/2010/main" val="4670062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r>
              <a:rPr lang="en-US" altLang="zh-CN" smtClean="0"/>
              <a:t>DES</a:t>
            </a:r>
            <a:r>
              <a:rPr lang="zh-CN" altLang="en-US" smtClean="0"/>
              <a:t>算法的安全性</a:t>
            </a:r>
          </a:p>
        </p:txBody>
      </p:sp>
      <p:sp>
        <p:nvSpPr>
          <p:cNvPr id="119811" name="内容占位符 2"/>
          <p:cNvSpPr>
            <a:spLocks noGrp="1"/>
          </p:cNvSpPr>
          <p:nvPr>
            <p:ph idx="1"/>
          </p:nvPr>
        </p:nvSpPr>
        <p:spPr/>
        <p:txBody>
          <a:bodyPr/>
          <a:lstStyle/>
          <a:p>
            <a:r>
              <a:rPr lang="zh-CN" altLang="en-US" smtClean="0"/>
              <a:t>经过</a:t>
            </a:r>
            <a:r>
              <a:rPr lang="en-US" altLang="zh-CN" smtClean="0"/>
              <a:t>20</a:t>
            </a:r>
            <a:r>
              <a:rPr lang="zh-CN" altLang="en-US" smtClean="0"/>
              <a:t>多年的分析，</a:t>
            </a:r>
            <a:r>
              <a:rPr lang="en-US" altLang="zh-CN" smtClean="0"/>
              <a:t>DES</a:t>
            </a:r>
            <a:r>
              <a:rPr lang="zh-CN" altLang="en-US" smtClean="0"/>
              <a:t>算法基本上没有发现重大的安全缺陷，相关攻击结果如下表所示</a:t>
            </a:r>
          </a:p>
        </p:txBody>
      </p:sp>
      <p:graphicFrame>
        <p:nvGraphicFramePr>
          <p:cNvPr id="4" name="表格 3"/>
          <p:cNvGraphicFramePr>
            <a:graphicFrameLocks noGrp="1"/>
          </p:cNvGraphicFramePr>
          <p:nvPr/>
        </p:nvGraphicFramePr>
        <p:xfrm>
          <a:off x="1187450" y="3284538"/>
          <a:ext cx="6553200" cy="2305050"/>
        </p:xfrm>
        <a:graphic>
          <a:graphicData uri="http://schemas.openxmlformats.org/drawingml/2006/table">
            <a:tbl>
              <a:tblPr firstRow="1" bandRow="1">
                <a:tableStyleId>{5C22544A-7EE6-4342-B048-85BDC9FD1C3A}</a:tableStyleId>
              </a:tblPr>
              <a:tblGrid>
                <a:gridCol w="2184400"/>
                <a:gridCol w="2184400"/>
                <a:gridCol w="2184400"/>
              </a:tblGrid>
              <a:tr h="461010">
                <a:tc>
                  <a:txBody>
                    <a:bodyPr/>
                    <a:lstStyle/>
                    <a:p>
                      <a:r>
                        <a:rPr lang="zh-CN" altLang="en-US" sz="1800" smtClean="0"/>
                        <a:t>攻击方法</a:t>
                      </a:r>
                      <a:endParaRPr lang="zh-CN" altLang="en-US" sz="1800"/>
                    </a:p>
                  </a:txBody>
                  <a:tcPr marL="91447" marR="91447" marT="45736" marB="45736" anchor="ctr" anchorCtr="1"/>
                </a:tc>
                <a:tc>
                  <a:txBody>
                    <a:bodyPr/>
                    <a:lstStyle/>
                    <a:p>
                      <a:r>
                        <a:rPr lang="zh-CN" altLang="en-US" sz="1800" smtClean="0"/>
                        <a:t>存储复杂度</a:t>
                      </a:r>
                      <a:endParaRPr lang="zh-CN" altLang="en-US" sz="1800"/>
                    </a:p>
                  </a:txBody>
                  <a:tcPr marL="91447" marR="91447" marT="45736" marB="45736" anchor="ctr" anchorCtr="1"/>
                </a:tc>
                <a:tc>
                  <a:txBody>
                    <a:bodyPr/>
                    <a:lstStyle/>
                    <a:p>
                      <a:r>
                        <a:rPr lang="zh-CN" altLang="en-US" sz="1800" smtClean="0"/>
                        <a:t>计算复杂度</a:t>
                      </a:r>
                      <a:endParaRPr lang="zh-CN" altLang="en-US" sz="1800"/>
                    </a:p>
                  </a:txBody>
                  <a:tcPr marL="91447" marR="91447" marT="45736" marB="45736" anchor="ctr" anchorCtr="1"/>
                </a:tc>
              </a:tr>
              <a:tr h="461010">
                <a:tc>
                  <a:txBody>
                    <a:bodyPr/>
                    <a:lstStyle/>
                    <a:p>
                      <a:r>
                        <a:rPr lang="zh-CN" altLang="en-US" sz="1800" smtClean="0"/>
                        <a:t>预处理穷搜索</a:t>
                      </a:r>
                      <a:endParaRPr lang="zh-CN" altLang="en-US" sz="1800"/>
                    </a:p>
                  </a:txBody>
                  <a:tcPr marL="91447" marR="91447" marT="45736" marB="45736" anchor="ctr" anchorCtr="1"/>
                </a:tc>
                <a:tc>
                  <a:txBody>
                    <a:bodyPr/>
                    <a:lstStyle/>
                    <a:p>
                      <a:r>
                        <a:rPr lang="en-US" altLang="zh-CN" sz="1800" smtClean="0"/>
                        <a:t>2</a:t>
                      </a:r>
                      <a:r>
                        <a:rPr lang="en-US" altLang="zh-CN" sz="1800" baseline="30000" smtClean="0"/>
                        <a:t>56</a:t>
                      </a:r>
                      <a:endParaRPr lang="zh-CN" altLang="en-US" sz="1800" baseline="30000"/>
                    </a:p>
                  </a:txBody>
                  <a:tcPr marL="91447" marR="91447" marT="45736" marB="45736" anchor="ctr" anchorCtr="1"/>
                </a:tc>
                <a:tc>
                  <a:txBody>
                    <a:bodyPr/>
                    <a:lstStyle/>
                    <a:p>
                      <a:r>
                        <a:rPr lang="en-US" altLang="zh-CN" sz="1800" smtClean="0"/>
                        <a:t>1</a:t>
                      </a:r>
                      <a:endParaRPr lang="zh-CN" altLang="en-US" sz="1800"/>
                    </a:p>
                  </a:txBody>
                  <a:tcPr marL="91447" marR="91447" marT="45736" marB="45736" anchor="ctr" anchorCtr="1"/>
                </a:tc>
              </a:tr>
              <a:tr h="461010">
                <a:tc>
                  <a:txBody>
                    <a:bodyPr/>
                    <a:lstStyle/>
                    <a:p>
                      <a:r>
                        <a:rPr lang="zh-CN" altLang="en-US" sz="1800" smtClean="0"/>
                        <a:t>穷举密钥</a:t>
                      </a:r>
                      <a:endParaRPr lang="zh-CN" altLang="en-US" sz="1800"/>
                    </a:p>
                  </a:txBody>
                  <a:tcPr marL="91447" marR="91447" marT="45736" marB="45736" anchor="ctr" anchorCtr="1"/>
                </a:tc>
                <a:tc>
                  <a:txBody>
                    <a:bodyPr/>
                    <a:lstStyle/>
                    <a:p>
                      <a:r>
                        <a:rPr lang="zh-CN" altLang="en-US" sz="1800" smtClean="0"/>
                        <a:t>可忽略</a:t>
                      </a:r>
                      <a:endParaRPr lang="zh-CN" altLang="en-US" sz="1800"/>
                    </a:p>
                  </a:txBody>
                  <a:tcPr marL="91447" marR="91447" marT="45736" marB="45736" anchor="ctr" anchorCtr="1"/>
                </a:tc>
                <a:tc>
                  <a:txBody>
                    <a:bodyPr/>
                    <a:lstStyle/>
                    <a:p>
                      <a:r>
                        <a:rPr lang="en-US" altLang="zh-CN" sz="1800" smtClean="0"/>
                        <a:t>2</a:t>
                      </a:r>
                      <a:r>
                        <a:rPr lang="en-US" altLang="zh-CN" sz="1800" baseline="30000" smtClean="0"/>
                        <a:t>55</a:t>
                      </a:r>
                      <a:endParaRPr lang="zh-CN" altLang="en-US" sz="1800" baseline="30000"/>
                    </a:p>
                  </a:txBody>
                  <a:tcPr marL="91447" marR="91447" marT="45736" marB="45736" anchor="ctr" anchorCtr="1"/>
                </a:tc>
              </a:tr>
              <a:tr h="461010">
                <a:tc>
                  <a:txBody>
                    <a:bodyPr/>
                    <a:lstStyle/>
                    <a:p>
                      <a:r>
                        <a:rPr lang="zh-CN" altLang="en-US" sz="1800" smtClean="0"/>
                        <a:t>线性攻击</a:t>
                      </a:r>
                      <a:endParaRPr lang="zh-CN" altLang="en-US" sz="1800"/>
                    </a:p>
                  </a:txBody>
                  <a:tcPr marL="91447" marR="91447" marT="45736" marB="45736" anchor="ctr" anchorCtr="1"/>
                </a:tc>
                <a:tc>
                  <a:txBody>
                    <a:bodyPr/>
                    <a:lstStyle/>
                    <a:p>
                      <a:r>
                        <a:rPr lang="zh-CN" altLang="en-US" sz="1800" smtClean="0"/>
                        <a:t>明</a:t>
                      </a:r>
                      <a:r>
                        <a:rPr lang="en-US" altLang="zh-CN" sz="1800" smtClean="0"/>
                        <a:t>-</a:t>
                      </a:r>
                      <a:r>
                        <a:rPr lang="zh-CN" altLang="en-US" sz="1800" smtClean="0"/>
                        <a:t>密文对量</a:t>
                      </a:r>
                      <a:endParaRPr lang="zh-CN" altLang="en-US" sz="1800"/>
                    </a:p>
                  </a:txBody>
                  <a:tcPr marL="91447" marR="91447" marT="45736" marB="45736" anchor="ctr" anchorCtr="1"/>
                </a:tc>
                <a:tc>
                  <a:txBody>
                    <a:bodyPr/>
                    <a:lstStyle/>
                    <a:p>
                      <a:r>
                        <a:rPr lang="en-US" altLang="zh-CN" sz="1800" smtClean="0"/>
                        <a:t>2</a:t>
                      </a:r>
                      <a:r>
                        <a:rPr lang="en-US" altLang="zh-CN" sz="1800" baseline="30000" smtClean="0"/>
                        <a:t>43</a:t>
                      </a:r>
                      <a:endParaRPr lang="zh-CN" altLang="en-US" sz="1800" baseline="30000"/>
                    </a:p>
                  </a:txBody>
                  <a:tcPr marL="91447" marR="91447" marT="45736" marB="45736" anchor="ctr" anchorCtr="1"/>
                </a:tc>
              </a:tr>
              <a:tr h="461010">
                <a:tc>
                  <a:txBody>
                    <a:bodyPr/>
                    <a:lstStyle/>
                    <a:p>
                      <a:r>
                        <a:rPr lang="zh-CN" altLang="en-US" sz="1800" smtClean="0"/>
                        <a:t>差分攻击</a:t>
                      </a:r>
                      <a:endParaRPr lang="zh-CN" altLang="en-US" sz="1800"/>
                    </a:p>
                  </a:txBody>
                  <a:tcPr marL="91447" marR="91447" marT="45736" marB="45736" anchor="ctr" anchorCtr="1"/>
                </a:tc>
                <a:tc>
                  <a:txBody>
                    <a:bodyPr/>
                    <a:lstStyle/>
                    <a:p>
                      <a:r>
                        <a:rPr lang="zh-CN" altLang="en-US" sz="1800" smtClean="0"/>
                        <a:t>明</a:t>
                      </a:r>
                      <a:r>
                        <a:rPr lang="en-US" altLang="zh-CN" sz="1800" smtClean="0"/>
                        <a:t>-</a:t>
                      </a:r>
                      <a:r>
                        <a:rPr lang="zh-CN" altLang="en-US" sz="1800" smtClean="0"/>
                        <a:t>密文对量</a:t>
                      </a:r>
                      <a:endParaRPr lang="zh-CN" altLang="en-US" sz="1800"/>
                    </a:p>
                  </a:txBody>
                  <a:tcPr marL="91447" marR="91447" marT="45736" marB="45736" anchor="ctr" anchorCtr="1"/>
                </a:tc>
                <a:tc>
                  <a:txBody>
                    <a:bodyPr/>
                    <a:lstStyle/>
                    <a:p>
                      <a:r>
                        <a:rPr lang="en-US" altLang="zh-CN" sz="1800" smtClean="0"/>
                        <a:t>2</a:t>
                      </a:r>
                      <a:r>
                        <a:rPr lang="en-US" altLang="zh-CN" sz="1800" baseline="30000" smtClean="0"/>
                        <a:t>47</a:t>
                      </a:r>
                      <a:endParaRPr lang="zh-CN" altLang="en-US" sz="1800" baseline="30000"/>
                    </a:p>
                  </a:txBody>
                  <a:tcPr marL="91447" marR="91447" marT="45736" marB="45736" anchor="ctr" anchorCtr="1"/>
                </a:tc>
              </a:tr>
            </a:tbl>
          </a:graphicData>
        </a:graphic>
      </p:graphicFrame>
    </p:spTree>
    <p:extLst>
      <p:ext uri="{BB962C8B-B14F-4D97-AF65-F5344CB8AC3E}">
        <p14:creationId xmlns:p14="http://schemas.microsoft.com/office/powerpoint/2010/main" val="32351567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en-US" altLang="zh-CN" smtClean="0"/>
              <a:t>DES</a:t>
            </a:r>
            <a:r>
              <a:rPr lang="zh-CN" altLang="en-US" smtClean="0"/>
              <a:t>算法的安全性</a:t>
            </a:r>
          </a:p>
        </p:txBody>
      </p:sp>
      <p:sp>
        <p:nvSpPr>
          <p:cNvPr id="3" name="内容占位符 2"/>
          <p:cNvSpPr>
            <a:spLocks noGrp="1"/>
          </p:cNvSpPr>
          <p:nvPr>
            <p:ph idx="1"/>
          </p:nvPr>
        </p:nvSpPr>
        <p:spPr/>
        <p:txBody>
          <a:bodyPr rtlCol="0">
            <a:normAutofit/>
          </a:bodyPr>
          <a:lstStyle/>
          <a:p>
            <a:pPr fontAlgn="auto">
              <a:spcAft>
                <a:spcPts val="0"/>
              </a:spcAft>
              <a:buFont typeface="Wingdings 2"/>
              <a:buChar char=""/>
              <a:defRPr/>
            </a:pPr>
            <a:r>
              <a:rPr lang="zh-CN" altLang="en-US" smtClean="0"/>
              <a:t>差分分析和线性分析需要存储的明</a:t>
            </a:r>
            <a:r>
              <a:rPr lang="en-US" altLang="zh-CN" smtClean="0"/>
              <a:t>-</a:t>
            </a:r>
            <a:r>
              <a:rPr lang="zh-CN" altLang="en-US" smtClean="0"/>
              <a:t>密文对不低于</a:t>
            </a:r>
            <a:r>
              <a:rPr lang="en-US" altLang="zh-CN" smtClean="0"/>
              <a:t>140000GB</a:t>
            </a:r>
            <a:r>
              <a:rPr lang="zh-CN" altLang="en-US" smtClean="0"/>
              <a:t>，对</a:t>
            </a:r>
            <a:r>
              <a:rPr lang="en-US" altLang="zh-CN" smtClean="0"/>
              <a:t>DES</a:t>
            </a:r>
            <a:r>
              <a:rPr lang="zh-CN" altLang="en-US" smtClean="0"/>
              <a:t>最有效的攻击还是穷举密钥</a:t>
            </a:r>
            <a:endParaRPr lang="en-US" altLang="zh-CN" smtClean="0"/>
          </a:p>
          <a:p>
            <a:pPr fontAlgn="auto">
              <a:spcAft>
                <a:spcPts val="0"/>
              </a:spcAft>
              <a:buFont typeface="Wingdings 2"/>
              <a:buChar char=""/>
              <a:defRPr/>
            </a:pPr>
            <a:r>
              <a:rPr lang="zh-CN" altLang="en-US" smtClean="0"/>
              <a:t>采用已知明文攻击，给定一个</a:t>
            </a:r>
            <a:r>
              <a:rPr lang="en-US" altLang="zh-CN" smtClean="0"/>
              <a:t>64</a:t>
            </a:r>
            <a:r>
              <a:rPr lang="zh-CN" altLang="en-US" smtClean="0"/>
              <a:t>比特明文</a:t>
            </a:r>
            <a:r>
              <a:rPr lang="en-US" altLang="zh-CN" smtClean="0"/>
              <a:t>x</a:t>
            </a:r>
            <a:r>
              <a:rPr lang="zh-CN" altLang="en-US" smtClean="0"/>
              <a:t>和相应的</a:t>
            </a:r>
            <a:r>
              <a:rPr lang="en-US" altLang="zh-CN" smtClean="0"/>
              <a:t>64</a:t>
            </a:r>
            <a:r>
              <a:rPr lang="zh-CN" altLang="en-US" smtClean="0"/>
              <a:t>比特密文</a:t>
            </a:r>
            <a:r>
              <a:rPr lang="en-US" altLang="zh-CN" smtClean="0"/>
              <a:t>y</a:t>
            </a:r>
            <a:r>
              <a:rPr lang="zh-CN" altLang="en-US" smtClean="0"/>
              <a:t>，尝试所有可能的密钥，直到找到一个密钥</a:t>
            </a:r>
            <a:r>
              <a:rPr lang="en-US" altLang="zh-CN" smtClean="0"/>
              <a:t>k</a:t>
            </a:r>
            <a:r>
              <a:rPr lang="zh-CN" altLang="en-US" smtClean="0"/>
              <a:t>使得</a:t>
            </a:r>
            <a:r>
              <a:rPr lang="en-US" altLang="zh-CN" smtClean="0"/>
              <a:t>e</a:t>
            </a:r>
            <a:r>
              <a:rPr lang="en-US" altLang="zh-CN" baseline="-25000" smtClean="0"/>
              <a:t>k</a:t>
            </a:r>
            <a:r>
              <a:rPr lang="en-US" altLang="zh-CN" smtClean="0"/>
              <a:t>(x)=y</a:t>
            </a:r>
          </a:p>
          <a:p>
            <a:pPr fontAlgn="auto">
              <a:spcAft>
                <a:spcPts val="0"/>
              </a:spcAft>
              <a:buFont typeface="Wingdings 2"/>
              <a:buChar char=""/>
              <a:defRPr/>
            </a:pPr>
            <a:r>
              <a:rPr lang="en-US" altLang="zh-CN" smtClean="0"/>
              <a:t>1993</a:t>
            </a:r>
            <a:r>
              <a:rPr lang="zh-CN" altLang="en-US" smtClean="0"/>
              <a:t>年，根据当时的硬件水平，如果花费</a:t>
            </a:r>
            <a:r>
              <a:rPr lang="en-US" altLang="zh-CN" smtClean="0"/>
              <a:t>100</a:t>
            </a:r>
            <a:r>
              <a:rPr lang="zh-CN" altLang="en-US" smtClean="0"/>
              <a:t>万美元建造专用的</a:t>
            </a:r>
            <a:r>
              <a:rPr lang="en-US" altLang="zh-CN" smtClean="0"/>
              <a:t>DES</a:t>
            </a:r>
            <a:r>
              <a:rPr lang="zh-CN" altLang="en-US" smtClean="0"/>
              <a:t>穷举破译机，理论上平均</a:t>
            </a:r>
            <a:r>
              <a:rPr lang="en-US" altLang="zh-CN" smtClean="0"/>
              <a:t>3.5</a:t>
            </a:r>
            <a:r>
              <a:rPr lang="zh-CN" altLang="en-US" smtClean="0"/>
              <a:t>小时能找到一个密钥</a:t>
            </a:r>
            <a:endParaRPr lang="zh-CN" altLang="en-US"/>
          </a:p>
        </p:txBody>
      </p:sp>
    </p:spTree>
    <p:extLst>
      <p:ext uri="{BB962C8B-B14F-4D97-AF65-F5344CB8AC3E}">
        <p14:creationId xmlns:p14="http://schemas.microsoft.com/office/powerpoint/2010/main" val="1668402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p:txBody>
          <a:bodyPr/>
          <a:lstStyle/>
          <a:p>
            <a:pPr eaLnBrk="1" hangingPunct="1"/>
            <a:r>
              <a:rPr lang="zh-CN" altLang="en-US" smtClean="0"/>
              <a:t>代换密码解密</a:t>
            </a:r>
          </a:p>
        </p:txBody>
      </p:sp>
      <p:sp>
        <p:nvSpPr>
          <p:cNvPr id="58371" name="内容占位符 2"/>
          <p:cNvSpPr>
            <a:spLocks noGrp="1"/>
          </p:cNvSpPr>
          <p:nvPr>
            <p:ph idx="1"/>
          </p:nvPr>
        </p:nvSpPr>
        <p:spPr/>
        <p:txBody>
          <a:bodyPr/>
          <a:lstStyle/>
          <a:p>
            <a:pPr eaLnBrk="1" hangingPunct="1"/>
            <a:r>
              <a:rPr lang="zh-CN" altLang="en-US" smtClean="0"/>
              <a:t>解密函数是相应的逆置换，前例的逆置换可以表示为：</a:t>
            </a:r>
            <a:endParaRPr lang="en-US" altLang="zh-CN" smtClean="0"/>
          </a:p>
          <a:p>
            <a:pPr eaLnBrk="1" hangingPunct="1"/>
            <a:endParaRPr lang="en-US" altLang="zh-CN" smtClean="0"/>
          </a:p>
          <a:p>
            <a:pPr eaLnBrk="1" hangingPunct="1"/>
            <a:endParaRPr lang="en-US" altLang="zh-CN" smtClean="0"/>
          </a:p>
          <a:p>
            <a:pPr eaLnBrk="1" hangingPunct="1"/>
            <a:endParaRPr lang="en-US" altLang="zh-CN" smtClean="0"/>
          </a:p>
          <a:p>
            <a:pPr eaLnBrk="1" hangingPunct="1"/>
            <a:r>
              <a:rPr lang="zh-CN" altLang="en-US" smtClean="0"/>
              <a:t>可知</a:t>
            </a:r>
            <a:r>
              <a:rPr lang="en-US" altLang="zh-CN" smtClean="0"/>
              <a:t>d</a:t>
            </a:r>
            <a:r>
              <a:rPr lang="en-US" altLang="zh-CN" baseline="-25000" smtClean="0"/>
              <a:t>π</a:t>
            </a:r>
            <a:r>
              <a:rPr lang="en-US" altLang="zh-CN" smtClean="0"/>
              <a:t>(A)=d</a:t>
            </a:r>
            <a:r>
              <a:rPr lang="zh-CN" altLang="en-US" smtClean="0"/>
              <a:t>，</a:t>
            </a:r>
            <a:r>
              <a:rPr lang="en-US" altLang="zh-CN" smtClean="0"/>
              <a:t>d</a:t>
            </a:r>
            <a:r>
              <a:rPr lang="en-US" altLang="zh-CN" baseline="-25000" smtClean="0"/>
              <a:t>π</a:t>
            </a:r>
            <a:r>
              <a:rPr lang="en-US" altLang="zh-CN" smtClean="0"/>
              <a:t>(B)=l</a:t>
            </a:r>
            <a:r>
              <a:rPr lang="zh-CN" altLang="en-US" smtClean="0"/>
              <a:t>，</a:t>
            </a:r>
            <a:r>
              <a:rPr lang="en-US" altLang="zh-CN" smtClean="0"/>
              <a:t>...</a:t>
            </a:r>
          </a:p>
          <a:p>
            <a:pPr eaLnBrk="1" hangingPunct="1"/>
            <a:r>
              <a:rPr lang="zh-CN" altLang="en-US" smtClean="0"/>
              <a:t>试解密</a:t>
            </a:r>
            <a:endParaRPr lang="en-US" altLang="zh-CN" smtClean="0"/>
          </a:p>
          <a:p>
            <a:pPr lvl="2" eaLnBrk="1" hangingPunct="1"/>
            <a:r>
              <a:rPr lang="en-US" altLang="zh-CN" b="1" smtClean="0">
                <a:solidFill>
                  <a:srgbClr val="C00000"/>
                </a:solidFill>
                <a:latin typeface="Courier New" pitchFamily="49" charset="0"/>
                <a:cs typeface="Courier New" pitchFamily="49" charset="0"/>
              </a:rPr>
              <a:t>MGZVYZLGHCMHJMYXSSFMNHAHYCDLMHA</a:t>
            </a:r>
            <a:endParaRPr lang="zh-CN" altLang="en-US" b="1" smtClean="0">
              <a:solidFill>
                <a:srgbClr val="C00000"/>
              </a:solidFill>
              <a:latin typeface="Courier New" pitchFamily="49" charset="0"/>
              <a:cs typeface="Courier New" pitchFamily="49" charset="0"/>
            </a:endParaRPr>
          </a:p>
        </p:txBody>
      </p:sp>
      <p:graphicFrame>
        <p:nvGraphicFramePr>
          <p:cNvPr id="4" name="表格 3"/>
          <p:cNvGraphicFramePr>
            <a:graphicFrameLocks noGrp="1"/>
          </p:cNvGraphicFramePr>
          <p:nvPr/>
        </p:nvGraphicFramePr>
        <p:xfrm>
          <a:off x="1692275" y="2708275"/>
          <a:ext cx="5111756" cy="792164"/>
        </p:xfrm>
        <a:graphic>
          <a:graphicData uri="http://schemas.openxmlformats.org/drawingml/2006/table">
            <a:tbl>
              <a:tblPr/>
              <a:tblGrid>
                <a:gridCol w="393212"/>
                <a:gridCol w="393212"/>
                <a:gridCol w="393212"/>
                <a:gridCol w="393212"/>
                <a:gridCol w="393212"/>
                <a:gridCol w="393212"/>
                <a:gridCol w="393212"/>
                <a:gridCol w="393212"/>
                <a:gridCol w="393212"/>
                <a:gridCol w="393212"/>
                <a:gridCol w="393212"/>
                <a:gridCol w="393212"/>
                <a:gridCol w="393212"/>
              </a:tblGrid>
              <a:tr h="396082">
                <a:tc>
                  <a:txBody>
                    <a:bodyPr/>
                    <a:lstStyle/>
                    <a:p>
                      <a:pPr algn="ctr">
                        <a:spcAft>
                          <a:spcPts val="0"/>
                        </a:spcAft>
                      </a:pPr>
                      <a:r>
                        <a:rPr lang="en-US" sz="1800" kern="100">
                          <a:solidFill>
                            <a:srgbClr val="C00000"/>
                          </a:solidFill>
                          <a:latin typeface="Calibri"/>
                          <a:ea typeface="宋体"/>
                          <a:cs typeface="Times New Roman"/>
                        </a:rPr>
                        <a:t>A</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B</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C</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D</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E</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F</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G</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H</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I</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J</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K</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L</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M</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96082">
                <a:tc>
                  <a:txBody>
                    <a:bodyPr/>
                    <a:lstStyle/>
                    <a:p>
                      <a:pPr algn="ctr">
                        <a:spcAft>
                          <a:spcPts val="0"/>
                        </a:spcAft>
                      </a:pPr>
                      <a:r>
                        <a:rPr lang="en-US" sz="1800" kern="100">
                          <a:solidFill>
                            <a:srgbClr val="002060"/>
                          </a:solidFill>
                          <a:latin typeface="Calibri"/>
                          <a:ea typeface="宋体"/>
                          <a:cs typeface="Times New Roman"/>
                        </a:rPr>
                        <a:t>d</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l</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r</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y</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v</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o</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h</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e</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z</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x</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w</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p</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t</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5" name="表格 4"/>
          <p:cNvGraphicFramePr>
            <a:graphicFrameLocks noGrp="1"/>
          </p:cNvGraphicFramePr>
          <p:nvPr/>
        </p:nvGraphicFramePr>
        <p:xfrm>
          <a:off x="1692275" y="3573463"/>
          <a:ext cx="5111756" cy="719138"/>
        </p:xfrm>
        <a:graphic>
          <a:graphicData uri="http://schemas.openxmlformats.org/drawingml/2006/table">
            <a:tbl>
              <a:tblPr/>
              <a:tblGrid>
                <a:gridCol w="393212"/>
                <a:gridCol w="393212"/>
                <a:gridCol w="393212"/>
                <a:gridCol w="393212"/>
                <a:gridCol w="393212"/>
                <a:gridCol w="393212"/>
                <a:gridCol w="393212"/>
                <a:gridCol w="393212"/>
                <a:gridCol w="393212"/>
                <a:gridCol w="393212"/>
                <a:gridCol w="393212"/>
                <a:gridCol w="393212"/>
                <a:gridCol w="393212"/>
              </a:tblGrid>
              <a:tr h="359569">
                <a:tc>
                  <a:txBody>
                    <a:bodyPr/>
                    <a:lstStyle/>
                    <a:p>
                      <a:pPr algn="ctr">
                        <a:spcAft>
                          <a:spcPts val="0"/>
                        </a:spcAft>
                      </a:pPr>
                      <a:r>
                        <a:rPr lang="en-US" sz="1800" kern="100">
                          <a:solidFill>
                            <a:srgbClr val="C00000"/>
                          </a:solidFill>
                          <a:latin typeface="Calibri"/>
                          <a:ea typeface="宋体"/>
                          <a:cs typeface="Times New Roman"/>
                        </a:rPr>
                        <a:t>N</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O</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P</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Q</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R</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S</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T</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U</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V</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W</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X</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Y</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C00000"/>
                          </a:solidFill>
                          <a:latin typeface="Calibri"/>
                          <a:ea typeface="宋体"/>
                          <a:cs typeface="Times New Roman"/>
                        </a:rPr>
                        <a:t>Z</a:t>
                      </a:r>
                      <a:endParaRPr lang="zh-CN" sz="1800" kern="100">
                        <a:solidFill>
                          <a:srgbClr val="C0000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569">
                <a:tc>
                  <a:txBody>
                    <a:bodyPr/>
                    <a:lstStyle/>
                    <a:p>
                      <a:pPr algn="ctr">
                        <a:spcAft>
                          <a:spcPts val="0"/>
                        </a:spcAft>
                      </a:pPr>
                      <a:r>
                        <a:rPr lang="en-US" sz="1800" kern="100">
                          <a:solidFill>
                            <a:srgbClr val="002060"/>
                          </a:solidFill>
                          <a:latin typeface="Calibri"/>
                          <a:ea typeface="宋体"/>
                          <a:cs typeface="Times New Roman"/>
                        </a:rPr>
                        <a:t>b</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g</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f</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j</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q</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n</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m</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u</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s</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k</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a</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c</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solidFill>
                            <a:srgbClr val="002060"/>
                          </a:solidFill>
                          <a:latin typeface="Calibri"/>
                          <a:ea typeface="宋体"/>
                          <a:cs typeface="Times New Roman"/>
                        </a:rPr>
                        <a:t>i</a:t>
                      </a:r>
                      <a:endParaRPr lang="zh-CN" sz="1800" kern="100">
                        <a:solidFill>
                          <a:srgbClr val="002060"/>
                        </a:solidFill>
                        <a:latin typeface="Calibri"/>
                        <a:ea typeface="宋体"/>
                        <a:cs typeface="Times New Roman"/>
                      </a:endParaRPr>
                    </a:p>
                  </a:txBody>
                  <a:tcPr marL="68569" marR="685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8253183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p:txBody>
          <a:bodyPr/>
          <a:lstStyle/>
          <a:p>
            <a:r>
              <a:rPr lang="en-US" altLang="zh-CN" smtClean="0"/>
              <a:t>DES</a:t>
            </a:r>
            <a:r>
              <a:rPr lang="zh-CN" altLang="en-US" smtClean="0"/>
              <a:t>算法的安全性</a:t>
            </a:r>
          </a:p>
        </p:txBody>
      </p:sp>
      <p:sp>
        <p:nvSpPr>
          <p:cNvPr id="3" name="内容占位符 2"/>
          <p:cNvSpPr>
            <a:spLocks noGrp="1"/>
          </p:cNvSpPr>
          <p:nvPr>
            <p:ph idx="1"/>
          </p:nvPr>
        </p:nvSpPr>
        <p:spPr/>
        <p:txBody>
          <a:bodyPr rtlCol="0">
            <a:normAutofit fontScale="92500"/>
          </a:bodyPr>
          <a:lstStyle/>
          <a:p>
            <a:pPr fontAlgn="auto">
              <a:spcAft>
                <a:spcPts val="0"/>
              </a:spcAft>
              <a:buFont typeface="Wingdings 2"/>
              <a:buChar char=""/>
              <a:defRPr/>
            </a:pPr>
            <a:r>
              <a:rPr lang="en-US" altLang="zh-CN" smtClean="0"/>
              <a:t>1997</a:t>
            </a:r>
            <a:r>
              <a:rPr lang="zh-CN" altLang="en-US" smtClean="0"/>
              <a:t>年，美国程序员</a:t>
            </a:r>
            <a:r>
              <a:rPr lang="en-US" altLang="zh-CN" smtClean="0"/>
              <a:t>Verser</a:t>
            </a:r>
            <a:r>
              <a:rPr lang="zh-CN" altLang="en-US" smtClean="0"/>
              <a:t>等在</a:t>
            </a:r>
            <a:r>
              <a:rPr lang="en-US" altLang="zh-CN" smtClean="0"/>
              <a:t>Internet</a:t>
            </a:r>
            <a:r>
              <a:rPr lang="zh-CN" altLang="en-US" smtClean="0"/>
              <a:t>上召集数万志愿者协同工作，耗费</a:t>
            </a:r>
            <a:r>
              <a:rPr lang="en-US" altLang="zh-CN" smtClean="0"/>
              <a:t>96</a:t>
            </a:r>
            <a:r>
              <a:rPr lang="zh-CN" altLang="en-US" smtClean="0"/>
              <a:t>天成功找到了</a:t>
            </a:r>
            <a:r>
              <a:rPr lang="en-US" altLang="zh-CN" smtClean="0"/>
              <a:t>RSA</a:t>
            </a:r>
            <a:r>
              <a:rPr lang="zh-CN" altLang="en-US" smtClean="0"/>
              <a:t>公司悬赏</a:t>
            </a:r>
            <a:r>
              <a:rPr lang="en-US" altLang="zh-CN" smtClean="0"/>
              <a:t>1</a:t>
            </a:r>
            <a:r>
              <a:rPr lang="zh-CN" altLang="en-US" smtClean="0"/>
              <a:t>万美元破译的</a:t>
            </a:r>
            <a:r>
              <a:rPr lang="en-US" altLang="zh-CN" smtClean="0"/>
              <a:t>56</a:t>
            </a:r>
            <a:r>
              <a:rPr lang="zh-CN" altLang="en-US" smtClean="0"/>
              <a:t>位密钥</a:t>
            </a:r>
            <a:endParaRPr lang="en-US" altLang="zh-CN" smtClean="0"/>
          </a:p>
          <a:p>
            <a:pPr fontAlgn="auto">
              <a:spcAft>
                <a:spcPts val="0"/>
              </a:spcAft>
              <a:buFont typeface="Wingdings 2"/>
              <a:buChar char=""/>
              <a:defRPr/>
            </a:pPr>
            <a:r>
              <a:rPr lang="en-US" altLang="zh-CN" smtClean="0"/>
              <a:t>1998</a:t>
            </a:r>
            <a:r>
              <a:rPr lang="zh-CN" altLang="en-US" smtClean="0"/>
              <a:t>年，美国电子前沿基金会</a:t>
            </a:r>
            <a:r>
              <a:rPr lang="en-US" altLang="zh-CN" smtClean="0"/>
              <a:t>(EFF)</a:t>
            </a:r>
            <a:r>
              <a:rPr lang="zh-CN" altLang="en-US" smtClean="0"/>
              <a:t>制造了一台价值</a:t>
            </a:r>
            <a:r>
              <a:rPr lang="en-US" altLang="zh-CN" smtClean="0"/>
              <a:t>25</a:t>
            </a:r>
            <a:r>
              <a:rPr lang="zh-CN" altLang="en-US" smtClean="0"/>
              <a:t>万美元的</a:t>
            </a:r>
            <a:r>
              <a:rPr lang="en-US" altLang="zh-CN" smtClean="0"/>
              <a:t>DES</a:t>
            </a:r>
            <a:r>
              <a:rPr lang="zh-CN" altLang="en-US" smtClean="0"/>
              <a:t>破解器，可在</a:t>
            </a:r>
            <a:r>
              <a:rPr lang="en-US" altLang="zh-CN" smtClean="0"/>
              <a:t>56</a:t>
            </a:r>
            <a:r>
              <a:rPr lang="zh-CN" altLang="en-US" smtClean="0"/>
              <a:t>小时内破解</a:t>
            </a:r>
            <a:r>
              <a:rPr lang="en-US" altLang="zh-CN" smtClean="0"/>
              <a:t>56</a:t>
            </a:r>
            <a:r>
              <a:rPr lang="zh-CN" altLang="en-US" smtClean="0"/>
              <a:t>位</a:t>
            </a:r>
            <a:r>
              <a:rPr lang="en-US" altLang="zh-CN" smtClean="0"/>
              <a:t>DES</a:t>
            </a:r>
          </a:p>
          <a:p>
            <a:pPr fontAlgn="auto">
              <a:spcAft>
                <a:spcPts val="0"/>
              </a:spcAft>
              <a:buFont typeface="Wingdings 2"/>
              <a:buChar char=""/>
              <a:defRPr/>
            </a:pPr>
            <a:r>
              <a:rPr lang="en-US" altLang="zh-CN" smtClean="0"/>
              <a:t>2008</a:t>
            </a:r>
            <a:r>
              <a:rPr lang="zh-CN" altLang="en-US" smtClean="0"/>
              <a:t>年，</a:t>
            </a:r>
            <a:r>
              <a:rPr lang="en-US" altLang="zh-CN" smtClean="0"/>
              <a:t>SciEngines</a:t>
            </a:r>
            <a:r>
              <a:rPr lang="zh-CN" altLang="en-US" smtClean="0"/>
              <a:t>将破解时间缩减到</a:t>
            </a:r>
            <a:r>
              <a:rPr lang="en-US" altLang="zh-CN" smtClean="0"/>
              <a:t>1</a:t>
            </a:r>
            <a:r>
              <a:rPr lang="zh-CN" altLang="en-US" smtClean="0"/>
              <a:t>天以内</a:t>
            </a:r>
            <a:endParaRPr lang="en-US" altLang="zh-CN" smtClean="0"/>
          </a:p>
          <a:p>
            <a:pPr fontAlgn="auto">
              <a:spcAft>
                <a:spcPts val="0"/>
              </a:spcAft>
              <a:buFont typeface="Wingdings 2"/>
              <a:buChar char=""/>
              <a:defRPr/>
            </a:pPr>
            <a:r>
              <a:rPr lang="zh-CN" altLang="en-US" smtClean="0"/>
              <a:t>如果使用</a:t>
            </a:r>
            <a:r>
              <a:rPr lang="en-US" altLang="zh-CN" smtClean="0"/>
              <a:t>128</a:t>
            </a:r>
            <a:r>
              <a:rPr lang="zh-CN" altLang="en-US" smtClean="0"/>
              <a:t>位密钥，破解时间需要</a:t>
            </a:r>
            <a:r>
              <a:rPr lang="en-US" altLang="zh-CN" smtClean="0"/>
              <a:t>1000</a:t>
            </a:r>
            <a:r>
              <a:rPr lang="zh-CN" altLang="en-US" smtClean="0"/>
              <a:t>年</a:t>
            </a:r>
            <a:endParaRPr lang="zh-CN" altLang="en-US"/>
          </a:p>
        </p:txBody>
      </p:sp>
    </p:spTree>
    <p:extLst>
      <p:ext uri="{BB962C8B-B14F-4D97-AF65-F5344CB8AC3E}">
        <p14:creationId xmlns:p14="http://schemas.microsoft.com/office/powerpoint/2010/main" val="35237388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en-US" altLang="zh-CN" smtClean="0"/>
              <a:t>DES</a:t>
            </a:r>
            <a:r>
              <a:rPr lang="zh-CN" altLang="en-US" smtClean="0"/>
              <a:t>算法的安全性</a:t>
            </a:r>
          </a:p>
        </p:txBody>
      </p:sp>
      <p:sp>
        <p:nvSpPr>
          <p:cNvPr id="122883" name="内容占位符 2"/>
          <p:cNvSpPr>
            <a:spLocks noGrp="1"/>
          </p:cNvSpPr>
          <p:nvPr>
            <p:ph idx="1"/>
          </p:nvPr>
        </p:nvSpPr>
        <p:spPr/>
        <p:txBody>
          <a:bodyPr/>
          <a:lstStyle/>
          <a:p>
            <a:r>
              <a:rPr lang="zh-CN" altLang="en-US" smtClean="0"/>
              <a:t>弱密钥</a:t>
            </a:r>
            <a:endParaRPr lang="en-US" altLang="zh-CN" smtClean="0"/>
          </a:p>
          <a:p>
            <a:pPr lvl="1"/>
            <a:r>
              <a:rPr lang="zh-CN" altLang="en-US" smtClean="0"/>
              <a:t>使轮密钥全部相同</a:t>
            </a:r>
            <a:endParaRPr lang="en-US" altLang="zh-CN" smtClean="0"/>
          </a:p>
          <a:p>
            <a:r>
              <a:rPr lang="zh-CN" altLang="en-US" smtClean="0"/>
              <a:t>半弱密钥</a:t>
            </a:r>
            <a:endParaRPr lang="en-US" altLang="zh-CN" smtClean="0"/>
          </a:p>
          <a:p>
            <a:pPr lvl="1"/>
            <a:r>
              <a:rPr lang="zh-CN" altLang="en-US" smtClean="0"/>
              <a:t>使轮密钥部分相同</a:t>
            </a:r>
            <a:endParaRPr lang="en-US" altLang="zh-CN" smtClean="0"/>
          </a:p>
          <a:p>
            <a:r>
              <a:rPr lang="zh-CN" altLang="en-US" smtClean="0"/>
              <a:t>补密钥</a:t>
            </a:r>
            <a:endParaRPr lang="en-US" altLang="zh-CN" smtClean="0"/>
          </a:p>
          <a:p>
            <a:pPr lvl="1"/>
            <a:r>
              <a:rPr lang="zh-CN" altLang="en-US" smtClean="0"/>
              <a:t>将明文、密文和密钥的每一位取反，加密函数等式仍成立</a:t>
            </a:r>
          </a:p>
        </p:txBody>
      </p:sp>
    </p:spTree>
    <p:extLst>
      <p:ext uri="{BB962C8B-B14F-4D97-AF65-F5344CB8AC3E}">
        <p14:creationId xmlns:p14="http://schemas.microsoft.com/office/powerpoint/2010/main" val="17833014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123907" name="Rectangle 3"/>
          <p:cNvSpPr>
            <a:spLocks noGrp="1" noChangeArrowheads="1"/>
          </p:cNvSpPr>
          <p:nvPr>
            <p:ph idx="1"/>
          </p:nvPr>
        </p:nvSpPr>
        <p:spPr>
          <a:xfrm>
            <a:off x="685800" y="1981200"/>
            <a:ext cx="7848600" cy="2743200"/>
          </a:xfrm>
        </p:spPr>
        <p:txBody>
          <a:bodyPr/>
          <a:lstStyle/>
          <a:p>
            <a:r>
              <a:rPr lang="en-US" altLang="zh-CN" smtClean="0"/>
              <a:t>DES</a:t>
            </a:r>
            <a:r>
              <a:rPr lang="zh-CN" altLang="en-US" smtClean="0"/>
              <a:t>的变形</a:t>
            </a:r>
          </a:p>
          <a:p>
            <a:pPr lvl="1"/>
            <a:r>
              <a:rPr lang="en-US" altLang="zh-CN" smtClean="0">
                <a:solidFill>
                  <a:srgbClr val="000099"/>
                </a:solidFill>
              </a:rPr>
              <a:t>1994</a:t>
            </a:r>
            <a:r>
              <a:rPr lang="zh-CN" altLang="en-US" smtClean="0">
                <a:solidFill>
                  <a:srgbClr val="000099"/>
                </a:solidFill>
              </a:rPr>
              <a:t>年</a:t>
            </a:r>
            <a:r>
              <a:rPr lang="en-US" altLang="zh-CN" smtClean="0">
                <a:solidFill>
                  <a:srgbClr val="000099"/>
                </a:solidFill>
              </a:rPr>
              <a:t>1</a:t>
            </a:r>
            <a:r>
              <a:rPr lang="zh-CN" altLang="en-US" smtClean="0">
                <a:solidFill>
                  <a:srgbClr val="000099"/>
                </a:solidFill>
              </a:rPr>
              <a:t>月，</a:t>
            </a:r>
            <a:r>
              <a:rPr lang="en-US" altLang="zh-CN" smtClean="0">
                <a:solidFill>
                  <a:srgbClr val="000099"/>
                </a:solidFill>
              </a:rPr>
              <a:t>DES</a:t>
            </a:r>
            <a:r>
              <a:rPr lang="zh-CN" altLang="en-US" smtClean="0">
                <a:solidFill>
                  <a:srgbClr val="000099"/>
                </a:solidFill>
              </a:rPr>
              <a:t>再次评估</a:t>
            </a:r>
          </a:p>
          <a:p>
            <a:pPr lvl="1"/>
            <a:r>
              <a:rPr lang="en-US" altLang="zh-CN" smtClean="0">
                <a:solidFill>
                  <a:srgbClr val="000099"/>
                </a:solidFill>
              </a:rPr>
              <a:t>56</a:t>
            </a:r>
            <a:r>
              <a:rPr lang="zh-CN" altLang="en-US" smtClean="0">
                <a:solidFill>
                  <a:srgbClr val="000099"/>
                </a:solidFill>
              </a:rPr>
              <a:t>位密钥的</a:t>
            </a:r>
            <a:r>
              <a:rPr lang="en-US" altLang="zh-CN" smtClean="0">
                <a:solidFill>
                  <a:srgbClr val="000099"/>
                </a:solidFill>
              </a:rPr>
              <a:t>DES</a:t>
            </a:r>
            <a:r>
              <a:rPr lang="zh-CN" altLang="en-US" smtClean="0">
                <a:solidFill>
                  <a:srgbClr val="000099"/>
                </a:solidFill>
              </a:rPr>
              <a:t>算法越来越不安全</a:t>
            </a:r>
          </a:p>
          <a:p>
            <a:pPr lvl="1"/>
            <a:r>
              <a:rPr lang="en-US" altLang="zh-CN" smtClean="0">
                <a:solidFill>
                  <a:srgbClr val="000099"/>
                </a:solidFill>
              </a:rPr>
              <a:t>DES</a:t>
            </a:r>
            <a:r>
              <a:rPr lang="zh-CN" altLang="en-US" smtClean="0">
                <a:solidFill>
                  <a:srgbClr val="000099"/>
                </a:solidFill>
              </a:rPr>
              <a:t>已经被大量、广泛使用</a:t>
            </a:r>
          </a:p>
          <a:p>
            <a:pPr lvl="1"/>
            <a:r>
              <a:rPr lang="zh-CN" altLang="en-US" smtClean="0">
                <a:solidFill>
                  <a:srgbClr val="000099"/>
                </a:solidFill>
              </a:rPr>
              <a:t>考虑如何利用短密钥算法达到长密钥强度</a:t>
            </a:r>
          </a:p>
        </p:txBody>
      </p:sp>
    </p:spTree>
    <p:extLst>
      <p:ext uri="{BB962C8B-B14F-4D97-AF65-F5344CB8AC3E}">
        <p14:creationId xmlns:p14="http://schemas.microsoft.com/office/powerpoint/2010/main" val="164822060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en-US" altLang="zh-CN" smtClean="0"/>
              <a:t>DES</a:t>
            </a:r>
            <a:r>
              <a:rPr lang="zh-CN" altLang="en-US" smtClean="0"/>
              <a:t>的变形</a:t>
            </a:r>
          </a:p>
        </p:txBody>
      </p:sp>
      <p:sp>
        <p:nvSpPr>
          <p:cNvPr id="124931" name="内容占位符 2"/>
          <p:cNvSpPr>
            <a:spLocks noGrp="1"/>
          </p:cNvSpPr>
          <p:nvPr>
            <p:ph idx="1"/>
          </p:nvPr>
        </p:nvSpPr>
        <p:spPr/>
        <p:txBody>
          <a:bodyPr/>
          <a:lstStyle/>
          <a:p>
            <a:r>
              <a:rPr lang="en-US" altLang="zh-CN" smtClean="0"/>
              <a:t>DES</a:t>
            </a:r>
            <a:r>
              <a:rPr lang="zh-CN" altLang="en-US" smtClean="0"/>
              <a:t>是非幂等的，不能构成一个封闭的群，因此通过自身的乘积可提高安全性</a:t>
            </a:r>
            <a:endParaRPr lang="en-US" altLang="zh-CN" smtClean="0"/>
          </a:p>
          <a:p>
            <a:r>
              <a:rPr lang="en-US" altLang="zh-CN" smtClean="0"/>
              <a:t>DES×DES</a:t>
            </a:r>
          </a:p>
          <a:p>
            <a:pPr lvl="1"/>
            <a:r>
              <a:rPr lang="zh-CN" altLang="en-US" smtClean="0"/>
              <a:t>双重</a:t>
            </a:r>
            <a:r>
              <a:rPr lang="en-US" altLang="zh-CN" smtClean="0"/>
              <a:t>DES</a:t>
            </a:r>
          </a:p>
          <a:p>
            <a:r>
              <a:rPr lang="en-US" altLang="zh-CN" smtClean="0"/>
              <a:t>DES×DES×DES</a:t>
            </a:r>
          </a:p>
          <a:p>
            <a:pPr lvl="1"/>
            <a:r>
              <a:rPr lang="zh-CN" altLang="en-US" smtClean="0"/>
              <a:t>三重</a:t>
            </a:r>
            <a:r>
              <a:rPr lang="en-US" altLang="zh-CN" smtClean="0"/>
              <a:t>DES</a:t>
            </a:r>
            <a:endParaRPr lang="zh-CN" altLang="en-US" smtClean="0"/>
          </a:p>
        </p:txBody>
      </p:sp>
    </p:spTree>
    <p:extLst>
      <p:ext uri="{BB962C8B-B14F-4D97-AF65-F5344CB8AC3E}">
        <p14:creationId xmlns:p14="http://schemas.microsoft.com/office/powerpoint/2010/main" val="42588774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125955" name="Rectangle 3"/>
          <p:cNvSpPr>
            <a:spLocks noGrp="1" noChangeArrowheads="1"/>
          </p:cNvSpPr>
          <p:nvPr>
            <p:ph idx="1"/>
          </p:nvPr>
        </p:nvSpPr>
        <p:spPr>
          <a:xfrm>
            <a:off x="685800" y="1676400"/>
            <a:ext cx="7620000" cy="1676400"/>
          </a:xfrm>
        </p:spPr>
        <p:txBody>
          <a:bodyPr/>
          <a:lstStyle/>
          <a:p>
            <a:pPr>
              <a:lnSpc>
                <a:spcPct val="90000"/>
              </a:lnSpc>
            </a:pPr>
            <a:r>
              <a:rPr lang="zh-CN" altLang="en-US" sz="2800" smtClean="0"/>
              <a:t>双重</a:t>
            </a:r>
            <a:r>
              <a:rPr lang="en-US" altLang="zh-CN" sz="2800" smtClean="0"/>
              <a:t>DES</a:t>
            </a:r>
            <a:r>
              <a:rPr lang="zh-CN" altLang="en-US" sz="2800" smtClean="0"/>
              <a:t>算法</a:t>
            </a:r>
          </a:p>
          <a:p>
            <a:pPr lvl="1">
              <a:lnSpc>
                <a:spcPct val="90000"/>
              </a:lnSpc>
            </a:pPr>
            <a:r>
              <a:rPr lang="zh-CN" altLang="en-US" sz="2400" smtClean="0">
                <a:solidFill>
                  <a:srgbClr val="000099"/>
                </a:solidFill>
              </a:rPr>
              <a:t>使用两个不同的</a:t>
            </a:r>
            <a:r>
              <a:rPr lang="en-US" altLang="zh-CN" sz="2400" smtClean="0">
                <a:solidFill>
                  <a:srgbClr val="000099"/>
                </a:solidFill>
              </a:rPr>
              <a:t>56</a:t>
            </a:r>
            <a:r>
              <a:rPr lang="zh-CN" altLang="en-US" sz="2400" smtClean="0">
                <a:solidFill>
                  <a:srgbClr val="000099"/>
                </a:solidFill>
              </a:rPr>
              <a:t>位密钥</a:t>
            </a:r>
            <a:r>
              <a:rPr lang="en-US" altLang="zh-CN" sz="2400" smtClean="0">
                <a:solidFill>
                  <a:srgbClr val="000099"/>
                </a:solidFill>
              </a:rPr>
              <a:t>K</a:t>
            </a:r>
            <a:r>
              <a:rPr lang="en-US" altLang="zh-CN" sz="2400" baseline="-25000" smtClean="0">
                <a:solidFill>
                  <a:srgbClr val="000099"/>
                </a:solidFill>
              </a:rPr>
              <a:t>1</a:t>
            </a:r>
            <a:r>
              <a:rPr lang="zh-CN" altLang="en-US" sz="2400" smtClean="0">
                <a:solidFill>
                  <a:srgbClr val="000099"/>
                </a:solidFill>
              </a:rPr>
              <a:t>、</a:t>
            </a:r>
            <a:r>
              <a:rPr lang="en-US" altLang="zh-CN" sz="2400" smtClean="0">
                <a:solidFill>
                  <a:srgbClr val="000099"/>
                </a:solidFill>
              </a:rPr>
              <a:t>K</a:t>
            </a:r>
            <a:r>
              <a:rPr lang="en-US" altLang="zh-CN" sz="2400" baseline="-25000" smtClean="0">
                <a:solidFill>
                  <a:srgbClr val="000099"/>
                </a:solidFill>
              </a:rPr>
              <a:t>2</a:t>
            </a:r>
            <a:r>
              <a:rPr lang="zh-CN" altLang="en-US" sz="2400" smtClean="0">
                <a:solidFill>
                  <a:srgbClr val="000099"/>
                </a:solidFill>
              </a:rPr>
              <a:t>加密两次</a:t>
            </a:r>
          </a:p>
          <a:p>
            <a:pPr lvl="1">
              <a:lnSpc>
                <a:spcPct val="90000"/>
              </a:lnSpc>
            </a:pPr>
            <a:r>
              <a:rPr lang="zh-CN" altLang="en-US" sz="2400" smtClean="0">
                <a:solidFill>
                  <a:srgbClr val="000099"/>
                </a:solidFill>
              </a:rPr>
              <a:t>解密需要两个</a:t>
            </a:r>
            <a:r>
              <a:rPr lang="en-US" altLang="zh-CN" sz="2400" smtClean="0">
                <a:solidFill>
                  <a:srgbClr val="000099"/>
                </a:solidFill>
              </a:rPr>
              <a:t>56</a:t>
            </a:r>
            <a:r>
              <a:rPr lang="zh-CN" altLang="en-US" sz="2400" smtClean="0">
                <a:solidFill>
                  <a:srgbClr val="000099"/>
                </a:solidFill>
              </a:rPr>
              <a:t>位密钥，强度等效于使用</a:t>
            </a:r>
            <a:r>
              <a:rPr lang="en-US" altLang="zh-CN" sz="2400" smtClean="0">
                <a:solidFill>
                  <a:srgbClr val="000099"/>
                </a:solidFill>
              </a:rPr>
              <a:t>112</a:t>
            </a:r>
            <a:r>
              <a:rPr lang="zh-CN" altLang="en-US" sz="2400" smtClean="0">
                <a:solidFill>
                  <a:srgbClr val="000099"/>
                </a:solidFill>
              </a:rPr>
              <a:t>位密钥？？？</a:t>
            </a:r>
          </a:p>
        </p:txBody>
      </p:sp>
      <p:graphicFrame>
        <p:nvGraphicFramePr>
          <p:cNvPr id="125956" name="Object 4"/>
          <p:cNvGraphicFramePr>
            <a:graphicFrameLocks noChangeAspect="1"/>
          </p:cNvGraphicFramePr>
          <p:nvPr/>
        </p:nvGraphicFramePr>
        <p:xfrm>
          <a:off x="2286000" y="3352800"/>
          <a:ext cx="4800600" cy="3055938"/>
        </p:xfrm>
        <a:graphic>
          <a:graphicData uri="http://schemas.openxmlformats.org/presentationml/2006/ole">
            <mc:AlternateContent xmlns:mc="http://schemas.openxmlformats.org/markup-compatibility/2006">
              <mc:Choice xmlns:v="urn:schemas-microsoft-com:vml" Requires="v">
                <p:oleObj spid="_x0000_s12309" name="位图图像" r:id="rId3" imgW="2886478" imgH="1838095" progId="PBrush">
                  <p:embed/>
                </p:oleObj>
              </mc:Choice>
              <mc:Fallback>
                <p:oleObj name="位图图像" r:id="rId3" imgW="2886478" imgH="1838095"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352800"/>
                        <a:ext cx="4800600" cy="305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2188769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126979" name="Rectangle 3"/>
          <p:cNvSpPr>
            <a:spLocks noGrp="1" noChangeArrowheads="1"/>
          </p:cNvSpPr>
          <p:nvPr>
            <p:ph idx="1"/>
          </p:nvPr>
        </p:nvSpPr>
        <p:spPr>
          <a:xfrm>
            <a:off x="685800" y="1676400"/>
            <a:ext cx="7772400" cy="3657600"/>
          </a:xfrm>
        </p:spPr>
        <p:txBody>
          <a:bodyPr/>
          <a:lstStyle/>
          <a:p>
            <a:pPr>
              <a:lnSpc>
                <a:spcPct val="90000"/>
              </a:lnSpc>
            </a:pPr>
            <a:r>
              <a:rPr lang="zh-CN" altLang="en-US" sz="2800" smtClean="0"/>
              <a:t>中途相遇攻击双重</a:t>
            </a:r>
            <a:r>
              <a:rPr lang="en-US" altLang="zh-CN" sz="2800" smtClean="0"/>
              <a:t>DES</a:t>
            </a:r>
            <a:r>
              <a:rPr lang="zh-CN" altLang="en-US" sz="2800" smtClean="0"/>
              <a:t>（不考虑存储容量限制）</a:t>
            </a:r>
          </a:p>
          <a:p>
            <a:pPr>
              <a:lnSpc>
                <a:spcPct val="90000"/>
              </a:lnSpc>
              <a:buFontTx/>
              <a:buNone/>
            </a:pPr>
            <a:r>
              <a:rPr lang="zh-CN" altLang="en-US" sz="2800" smtClean="0"/>
              <a:t>    已知</a:t>
            </a:r>
            <a:r>
              <a:rPr lang="en-US" altLang="zh-CN" sz="2800" smtClean="0"/>
              <a:t>64</a:t>
            </a:r>
            <a:r>
              <a:rPr lang="zh-CN" altLang="en-US" sz="2800" smtClean="0"/>
              <a:t>位明文</a:t>
            </a:r>
            <a:r>
              <a:rPr lang="en-US" altLang="zh-CN" sz="2800" smtClean="0"/>
              <a:t>P</a:t>
            </a:r>
            <a:r>
              <a:rPr lang="zh-CN" altLang="en-US" sz="2800" smtClean="0"/>
              <a:t>和密文</a:t>
            </a:r>
            <a:r>
              <a:rPr lang="en-US" altLang="zh-CN" sz="2800" smtClean="0"/>
              <a:t>C</a:t>
            </a:r>
            <a:r>
              <a:rPr lang="zh-CN" altLang="en-US" sz="2800" smtClean="0"/>
              <a:t>，找出</a:t>
            </a:r>
            <a:r>
              <a:rPr lang="en-US" altLang="zh-CN" sz="2800" smtClean="0"/>
              <a:t>56</a:t>
            </a:r>
            <a:r>
              <a:rPr lang="zh-CN" altLang="en-US" sz="2800" smtClean="0"/>
              <a:t>位的</a:t>
            </a:r>
            <a:r>
              <a:rPr lang="en-US" altLang="zh-CN" sz="2800" smtClean="0"/>
              <a:t>K</a:t>
            </a:r>
            <a:r>
              <a:rPr lang="en-US" altLang="zh-CN" sz="2800" baseline="-25000" smtClean="0"/>
              <a:t>1</a:t>
            </a:r>
            <a:r>
              <a:rPr lang="zh-CN" altLang="en-US" sz="2800" smtClean="0"/>
              <a:t>和</a:t>
            </a:r>
            <a:r>
              <a:rPr lang="en-US" altLang="zh-CN" sz="2800" smtClean="0"/>
              <a:t>K</a:t>
            </a:r>
            <a:r>
              <a:rPr lang="en-US" altLang="zh-CN" sz="2800" baseline="-25000" smtClean="0"/>
              <a:t>2</a:t>
            </a:r>
          </a:p>
          <a:p>
            <a:pPr lvl="1">
              <a:lnSpc>
                <a:spcPct val="90000"/>
              </a:lnSpc>
            </a:pPr>
            <a:r>
              <a:rPr lang="zh-CN" altLang="en-US" sz="2400" smtClean="0">
                <a:solidFill>
                  <a:srgbClr val="000099"/>
                </a:solidFill>
              </a:rPr>
              <a:t>穷举密钥加密</a:t>
            </a:r>
            <a:r>
              <a:rPr lang="en-US" altLang="zh-CN" sz="2400" smtClean="0">
                <a:solidFill>
                  <a:srgbClr val="000099"/>
                </a:solidFill>
              </a:rPr>
              <a:t>P</a:t>
            </a:r>
            <a:r>
              <a:rPr lang="zh-CN" altLang="en-US" sz="2400" smtClean="0">
                <a:solidFill>
                  <a:srgbClr val="000099"/>
                </a:solidFill>
              </a:rPr>
              <a:t>，保存结果，有</a:t>
            </a:r>
            <a:r>
              <a:rPr lang="en-US" altLang="zh-CN" sz="2400" smtClean="0">
                <a:solidFill>
                  <a:srgbClr val="000099"/>
                </a:solidFill>
              </a:rPr>
              <a:t>2</a:t>
            </a:r>
            <a:r>
              <a:rPr lang="en-US" altLang="zh-CN" sz="2400" baseline="30000" smtClean="0">
                <a:solidFill>
                  <a:srgbClr val="000099"/>
                </a:solidFill>
              </a:rPr>
              <a:t>56</a:t>
            </a:r>
            <a:r>
              <a:rPr lang="zh-CN" altLang="en-US" sz="2400" smtClean="0">
                <a:solidFill>
                  <a:srgbClr val="000099"/>
                </a:solidFill>
              </a:rPr>
              <a:t>个值；</a:t>
            </a:r>
          </a:p>
          <a:p>
            <a:pPr lvl="1">
              <a:lnSpc>
                <a:spcPct val="90000"/>
              </a:lnSpc>
            </a:pPr>
            <a:r>
              <a:rPr lang="zh-CN" altLang="en-US" sz="2400" smtClean="0">
                <a:solidFill>
                  <a:srgbClr val="000099"/>
                </a:solidFill>
              </a:rPr>
              <a:t>穷举密钥解密</a:t>
            </a:r>
            <a:r>
              <a:rPr lang="en-US" altLang="zh-CN" sz="2400" smtClean="0">
                <a:solidFill>
                  <a:srgbClr val="000099"/>
                </a:solidFill>
              </a:rPr>
              <a:t>C</a:t>
            </a:r>
            <a:r>
              <a:rPr lang="zh-CN" altLang="en-US" sz="2400" smtClean="0">
                <a:solidFill>
                  <a:srgbClr val="000099"/>
                </a:solidFill>
              </a:rPr>
              <a:t>，保存结果，有</a:t>
            </a:r>
            <a:r>
              <a:rPr lang="en-US" altLang="zh-CN" sz="2400" smtClean="0">
                <a:solidFill>
                  <a:srgbClr val="000099"/>
                </a:solidFill>
              </a:rPr>
              <a:t>2</a:t>
            </a:r>
            <a:r>
              <a:rPr lang="en-US" altLang="zh-CN" sz="2400" baseline="30000" smtClean="0">
                <a:solidFill>
                  <a:srgbClr val="000099"/>
                </a:solidFill>
              </a:rPr>
              <a:t>56</a:t>
            </a:r>
            <a:r>
              <a:rPr lang="zh-CN" altLang="en-US" sz="2400" smtClean="0">
                <a:solidFill>
                  <a:srgbClr val="000099"/>
                </a:solidFill>
              </a:rPr>
              <a:t>个值；</a:t>
            </a:r>
          </a:p>
          <a:p>
            <a:pPr lvl="1">
              <a:lnSpc>
                <a:spcPct val="90000"/>
              </a:lnSpc>
            </a:pPr>
            <a:r>
              <a:rPr lang="zh-CN" altLang="en-US" sz="2400" smtClean="0">
                <a:solidFill>
                  <a:srgbClr val="000099"/>
                </a:solidFill>
              </a:rPr>
              <a:t>找出相同的值，分别对应的密钥即为</a:t>
            </a:r>
            <a:r>
              <a:rPr lang="en-US" altLang="zh-CN" sz="2400" smtClean="0">
                <a:solidFill>
                  <a:srgbClr val="000099"/>
                </a:solidFill>
              </a:rPr>
              <a:t>K</a:t>
            </a:r>
            <a:r>
              <a:rPr lang="en-US" altLang="zh-CN" sz="2400" baseline="-25000" smtClean="0">
                <a:solidFill>
                  <a:srgbClr val="000099"/>
                </a:solidFill>
              </a:rPr>
              <a:t>1</a:t>
            </a:r>
            <a:r>
              <a:rPr lang="zh-CN" altLang="en-US" sz="2400" smtClean="0">
                <a:solidFill>
                  <a:srgbClr val="000099"/>
                </a:solidFill>
              </a:rPr>
              <a:t>和</a:t>
            </a:r>
            <a:r>
              <a:rPr lang="en-US" altLang="zh-CN" sz="2400" smtClean="0">
                <a:solidFill>
                  <a:srgbClr val="000099"/>
                </a:solidFill>
              </a:rPr>
              <a:t>K</a:t>
            </a:r>
            <a:r>
              <a:rPr lang="en-US" altLang="zh-CN" sz="2400" baseline="-25000" smtClean="0">
                <a:solidFill>
                  <a:srgbClr val="000099"/>
                </a:solidFill>
              </a:rPr>
              <a:t>2</a:t>
            </a:r>
          </a:p>
          <a:p>
            <a:pPr>
              <a:lnSpc>
                <a:spcPct val="90000"/>
              </a:lnSpc>
            </a:pPr>
            <a:r>
              <a:rPr lang="zh-CN" altLang="en-US" sz="2800" smtClean="0"/>
              <a:t>考虑到误报等因素，平均工作量为</a:t>
            </a:r>
            <a:r>
              <a:rPr lang="en-US" altLang="zh-CN" sz="2800" smtClean="0"/>
              <a:t>2</a:t>
            </a:r>
            <a:r>
              <a:rPr lang="en-US" altLang="zh-CN" sz="2800" baseline="30000" smtClean="0"/>
              <a:t>56</a:t>
            </a:r>
            <a:r>
              <a:rPr lang="zh-CN" altLang="en-US" sz="2800" smtClean="0"/>
              <a:t>次尝试</a:t>
            </a:r>
          </a:p>
          <a:p>
            <a:pPr lvl="1">
              <a:lnSpc>
                <a:spcPct val="90000"/>
              </a:lnSpc>
            </a:pPr>
            <a:r>
              <a:rPr lang="zh-CN" altLang="en-US" sz="2400" smtClean="0">
                <a:solidFill>
                  <a:srgbClr val="000099"/>
                </a:solidFill>
              </a:rPr>
              <a:t>穷举攻击</a:t>
            </a:r>
            <a:r>
              <a:rPr lang="en-US" altLang="zh-CN" sz="2400" smtClean="0">
                <a:solidFill>
                  <a:srgbClr val="000099"/>
                </a:solidFill>
              </a:rPr>
              <a:t>56</a:t>
            </a:r>
            <a:r>
              <a:rPr lang="zh-CN" altLang="en-US" sz="2400" smtClean="0">
                <a:solidFill>
                  <a:srgbClr val="000099"/>
                </a:solidFill>
              </a:rPr>
              <a:t>位</a:t>
            </a:r>
            <a:r>
              <a:rPr lang="en-US" altLang="zh-CN" sz="2400" smtClean="0">
                <a:solidFill>
                  <a:srgbClr val="000099"/>
                </a:solidFill>
              </a:rPr>
              <a:t>DES</a:t>
            </a:r>
            <a:r>
              <a:rPr lang="zh-CN" altLang="en-US" sz="2400" smtClean="0">
                <a:solidFill>
                  <a:srgbClr val="000099"/>
                </a:solidFill>
              </a:rPr>
              <a:t>的平均工作量为</a:t>
            </a:r>
            <a:r>
              <a:rPr lang="en-US" altLang="zh-CN" sz="2400" smtClean="0">
                <a:solidFill>
                  <a:srgbClr val="000099"/>
                </a:solidFill>
              </a:rPr>
              <a:t>2</a:t>
            </a:r>
            <a:r>
              <a:rPr lang="en-US" altLang="zh-CN" sz="2400" baseline="30000" smtClean="0">
                <a:solidFill>
                  <a:srgbClr val="000099"/>
                </a:solidFill>
              </a:rPr>
              <a:t>55</a:t>
            </a:r>
            <a:r>
              <a:rPr lang="zh-CN" altLang="en-US" sz="2400" smtClean="0">
                <a:solidFill>
                  <a:srgbClr val="000099"/>
                </a:solidFill>
              </a:rPr>
              <a:t>次尝试</a:t>
            </a:r>
          </a:p>
          <a:p>
            <a:pPr lvl="1">
              <a:lnSpc>
                <a:spcPct val="90000"/>
              </a:lnSpc>
            </a:pPr>
            <a:r>
              <a:rPr lang="zh-CN" altLang="en-US" sz="2400" smtClean="0">
                <a:solidFill>
                  <a:srgbClr val="000099"/>
                </a:solidFill>
              </a:rPr>
              <a:t>穷举攻击</a:t>
            </a:r>
            <a:r>
              <a:rPr lang="en-US" altLang="zh-CN" sz="2400" smtClean="0">
                <a:solidFill>
                  <a:srgbClr val="000099"/>
                </a:solidFill>
              </a:rPr>
              <a:t>112</a:t>
            </a:r>
            <a:r>
              <a:rPr lang="zh-CN" altLang="en-US" sz="2400" smtClean="0">
                <a:solidFill>
                  <a:srgbClr val="000099"/>
                </a:solidFill>
              </a:rPr>
              <a:t>位</a:t>
            </a:r>
            <a:r>
              <a:rPr lang="en-US" altLang="zh-CN" sz="2400" smtClean="0">
                <a:solidFill>
                  <a:srgbClr val="000099"/>
                </a:solidFill>
              </a:rPr>
              <a:t>DES</a:t>
            </a:r>
            <a:r>
              <a:rPr lang="zh-CN" altLang="en-US" sz="2400" smtClean="0">
                <a:solidFill>
                  <a:srgbClr val="000099"/>
                </a:solidFill>
              </a:rPr>
              <a:t>的平均工作量为</a:t>
            </a:r>
            <a:r>
              <a:rPr lang="en-US" altLang="zh-CN" sz="2400" smtClean="0">
                <a:solidFill>
                  <a:srgbClr val="000099"/>
                </a:solidFill>
              </a:rPr>
              <a:t>2</a:t>
            </a:r>
            <a:r>
              <a:rPr lang="en-US" altLang="zh-CN" sz="2400" baseline="30000" smtClean="0">
                <a:solidFill>
                  <a:srgbClr val="000099"/>
                </a:solidFill>
              </a:rPr>
              <a:t>110</a:t>
            </a:r>
            <a:r>
              <a:rPr lang="zh-CN" altLang="en-US" sz="2400" smtClean="0">
                <a:solidFill>
                  <a:srgbClr val="000099"/>
                </a:solidFill>
              </a:rPr>
              <a:t>次尝试</a:t>
            </a:r>
          </a:p>
        </p:txBody>
      </p:sp>
    </p:spTree>
    <p:extLst>
      <p:ext uri="{BB962C8B-B14F-4D97-AF65-F5344CB8AC3E}">
        <p14:creationId xmlns:p14="http://schemas.microsoft.com/office/powerpoint/2010/main" val="1711201222"/>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128003" name="Rectangle 3"/>
          <p:cNvSpPr>
            <a:spLocks noGrp="1" noChangeArrowheads="1"/>
          </p:cNvSpPr>
          <p:nvPr>
            <p:ph idx="1"/>
          </p:nvPr>
        </p:nvSpPr>
        <p:spPr>
          <a:xfrm>
            <a:off x="685800" y="1676400"/>
            <a:ext cx="7772400" cy="4191000"/>
          </a:xfrm>
        </p:spPr>
        <p:txBody>
          <a:bodyPr/>
          <a:lstStyle/>
          <a:p>
            <a:r>
              <a:rPr lang="zh-CN" altLang="en-US" sz="2800" smtClean="0"/>
              <a:t>三重</a:t>
            </a:r>
            <a:r>
              <a:rPr lang="en-US" altLang="zh-CN" sz="2800" smtClean="0"/>
              <a:t>DES</a:t>
            </a:r>
            <a:r>
              <a:rPr lang="zh-CN" altLang="en-US" sz="2800" smtClean="0"/>
              <a:t>算法</a:t>
            </a:r>
          </a:p>
          <a:p>
            <a:pPr lvl="1"/>
            <a:r>
              <a:rPr lang="zh-CN" altLang="en-US" sz="2400" smtClean="0">
                <a:solidFill>
                  <a:srgbClr val="000099"/>
                </a:solidFill>
              </a:rPr>
              <a:t>使用三个</a:t>
            </a:r>
            <a:r>
              <a:rPr lang="en-US" altLang="zh-CN" sz="2400" smtClean="0">
                <a:solidFill>
                  <a:srgbClr val="000099"/>
                </a:solidFill>
              </a:rPr>
              <a:t>56</a:t>
            </a:r>
            <a:r>
              <a:rPr lang="zh-CN" altLang="en-US" sz="2400" smtClean="0">
                <a:solidFill>
                  <a:srgbClr val="000099"/>
                </a:solidFill>
              </a:rPr>
              <a:t>位密钥</a:t>
            </a:r>
            <a:r>
              <a:rPr lang="en-US" altLang="zh-CN" sz="2400" smtClean="0">
                <a:solidFill>
                  <a:srgbClr val="000099"/>
                </a:solidFill>
              </a:rPr>
              <a:t>K</a:t>
            </a:r>
            <a:r>
              <a:rPr lang="en-US" altLang="zh-CN" sz="2400" baseline="-25000" smtClean="0">
                <a:solidFill>
                  <a:srgbClr val="000099"/>
                </a:solidFill>
              </a:rPr>
              <a:t>1</a:t>
            </a:r>
            <a:r>
              <a:rPr lang="zh-CN" altLang="en-US" sz="2400" smtClean="0">
                <a:solidFill>
                  <a:srgbClr val="000099"/>
                </a:solidFill>
              </a:rPr>
              <a:t>、</a:t>
            </a:r>
            <a:r>
              <a:rPr lang="en-US" altLang="zh-CN" sz="2400" smtClean="0">
                <a:solidFill>
                  <a:srgbClr val="000099"/>
                </a:solidFill>
              </a:rPr>
              <a:t>K</a:t>
            </a:r>
            <a:r>
              <a:rPr lang="en-US" altLang="zh-CN" sz="2400" baseline="-25000" smtClean="0">
                <a:solidFill>
                  <a:srgbClr val="000099"/>
                </a:solidFill>
              </a:rPr>
              <a:t>2</a:t>
            </a:r>
            <a:r>
              <a:rPr lang="zh-CN" altLang="en-US" sz="2400" smtClean="0">
                <a:solidFill>
                  <a:srgbClr val="000099"/>
                </a:solidFill>
              </a:rPr>
              <a:t>、</a:t>
            </a:r>
            <a:r>
              <a:rPr lang="en-US" altLang="zh-CN" sz="2400" smtClean="0">
                <a:solidFill>
                  <a:srgbClr val="000099"/>
                </a:solidFill>
              </a:rPr>
              <a:t>K</a:t>
            </a:r>
            <a:r>
              <a:rPr lang="en-US" altLang="zh-CN" sz="2400" baseline="-25000" smtClean="0">
                <a:solidFill>
                  <a:srgbClr val="000099"/>
                </a:solidFill>
              </a:rPr>
              <a:t>3</a:t>
            </a:r>
            <a:r>
              <a:rPr lang="zh-CN" altLang="en-US" sz="2400" smtClean="0">
                <a:solidFill>
                  <a:srgbClr val="000099"/>
                </a:solidFill>
              </a:rPr>
              <a:t>运算三次</a:t>
            </a:r>
          </a:p>
          <a:p>
            <a:pPr lvl="1"/>
            <a:r>
              <a:rPr lang="zh-CN" altLang="en-US" sz="2400" smtClean="0">
                <a:solidFill>
                  <a:srgbClr val="000099"/>
                </a:solidFill>
              </a:rPr>
              <a:t>可有效防范中途相遇攻击</a:t>
            </a:r>
          </a:p>
          <a:p>
            <a:pPr lvl="1"/>
            <a:r>
              <a:rPr lang="zh-CN" altLang="en-US" sz="2400" smtClean="0">
                <a:solidFill>
                  <a:srgbClr val="000099"/>
                </a:solidFill>
              </a:rPr>
              <a:t>四种工作模式</a:t>
            </a:r>
          </a:p>
          <a:p>
            <a:pPr lvl="2"/>
            <a:r>
              <a:rPr lang="en-US" altLang="zh-CN" sz="2000" smtClean="0">
                <a:solidFill>
                  <a:srgbClr val="FF0000"/>
                </a:solidFill>
              </a:rPr>
              <a:t>DES-EEE3</a:t>
            </a:r>
            <a:r>
              <a:rPr lang="zh-CN" altLang="en-US" sz="2000" smtClean="0">
                <a:solidFill>
                  <a:srgbClr val="FF0000"/>
                </a:solidFill>
              </a:rPr>
              <a:t>：三个不同密钥，顺序使用三次加密算法</a:t>
            </a:r>
          </a:p>
          <a:p>
            <a:pPr lvl="2"/>
            <a:r>
              <a:rPr lang="en-US" altLang="zh-CN" sz="2000" smtClean="0">
                <a:solidFill>
                  <a:srgbClr val="FF0000"/>
                </a:solidFill>
              </a:rPr>
              <a:t>DES-EDE3</a:t>
            </a:r>
            <a:r>
              <a:rPr lang="zh-CN" altLang="en-US" sz="2000" smtClean="0">
                <a:solidFill>
                  <a:srgbClr val="FF0000"/>
                </a:solidFill>
              </a:rPr>
              <a:t>：三个不同密钥，依次使用加密</a:t>
            </a:r>
            <a:r>
              <a:rPr lang="en-US" altLang="zh-CN" sz="2000" smtClean="0">
                <a:solidFill>
                  <a:srgbClr val="FF0000"/>
                </a:solidFill>
              </a:rPr>
              <a:t>-</a:t>
            </a:r>
            <a:r>
              <a:rPr lang="zh-CN" altLang="en-US" sz="2000" smtClean="0">
                <a:solidFill>
                  <a:srgbClr val="FF0000"/>
                </a:solidFill>
              </a:rPr>
              <a:t>解密</a:t>
            </a:r>
            <a:r>
              <a:rPr lang="en-US" altLang="zh-CN" sz="2000" smtClean="0">
                <a:solidFill>
                  <a:srgbClr val="FF0000"/>
                </a:solidFill>
              </a:rPr>
              <a:t>-</a:t>
            </a:r>
            <a:r>
              <a:rPr lang="zh-CN" altLang="en-US" sz="2000" smtClean="0">
                <a:solidFill>
                  <a:srgbClr val="FF0000"/>
                </a:solidFill>
              </a:rPr>
              <a:t>加密算法</a:t>
            </a:r>
          </a:p>
          <a:p>
            <a:pPr lvl="2"/>
            <a:r>
              <a:rPr lang="en-US" altLang="zh-CN" sz="2000" smtClean="0">
                <a:solidFill>
                  <a:srgbClr val="FF0000"/>
                </a:solidFill>
              </a:rPr>
              <a:t>DES-EEE2</a:t>
            </a:r>
            <a:r>
              <a:rPr lang="zh-CN" altLang="en-US" sz="2000" smtClean="0">
                <a:solidFill>
                  <a:srgbClr val="FF0000"/>
                </a:solidFill>
              </a:rPr>
              <a:t>：</a:t>
            </a:r>
            <a:r>
              <a:rPr lang="en-US" altLang="zh-CN" sz="2000" smtClean="0">
                <a:solidFill>
                  <a:srgbClr val="FF0000"/>
                </a:solidFill>
              </a:rPr>
              <a:t>K1=K3</a:t>
            </a:r>
            <a:r>
              <a:rPr lang="zh-CN" altLang="en-US" sz="2000" smtClean="0">
                <a:solidFill>
                  <a:srgbClr val="FF0000"/>
                </a:solidFill>
              </a:rPr>
              <a:t>，其他同</a:t>
            </a:r>
            <a:r>
              <a:rPr lang="en-US" altLang="zh-CN" sz="2000" smtClean="0">
                <a:solidFill>
                  <a:srgbClr val="FF0000"/>
                </a:solidFill>
              </a:rPr>
              <a:t>DES-EEE3</a:t>
            </a:r>
          </a:p>
          <a:p>
            <a:pPr lvl="2"/>
            <a:r>
              <a:rPr lang="en-US" altLang="zh-CN" sz="2000" smtClean="0">
                <a:solidFill>
                  <a:srgbClr val="FF0000"/>
                </a:solidFill>
              </a:rPr>
              <a:t>DES-EDE2</a:t>
            </a:r>
            <a:r>
              <a:rPr lang="zh-CN" altLang="en-US" sz="2000" smtClean="0">
                <a:solidFill>
                  <a:srgbClr val="FF0000"/>
                </a:solidFill>
              </a:rPr>
              <a:t>：</a:t>
            </a:r>
            <a:r>
              <a:rPr lang="en-US" altLang="zh-CN" sz="2000" smtClean="0">
                <a:solidFill>
                  <a:srgbClr val="FF0000"/>
                </a:solidFill>
              </a:rPr>
              <a:t>K1=K3</a:t>
            </a:r>
            <a:r>
              <a:rPr lang="zh-CN" altLang="en-US" sz="2000" smtClean="0">
                <a:solidFill>
                  <a:srgbClr val="FF0000"/>
                </a:solidFill>
              </a:rPr>
              <a:t>，其他同</a:t>
            </a:r>
            <a:r>
              <a:rPr lang="en-US" altLang="zh-CN" sz="2000" smtClean="0">
                <a:solidFill>
                  <a:srgbClr val="FF0000"/>
                </a:solidFill>
              </a:rPr>
              <a:t>DES-EDE3</a:t>
            </a:r>
          </a:p>
        </p:txBody>
      </p:sp>
    </p:spTree>
    <p:extLst>
      <p:ext uri="{BB962C8B-B14F-4D97-AF65-F5344CB8AC3E}">
        <p14:creationId xmlns:p14="http://schemas.microsoft.com/office/powerpoint/2010/main" val="78005847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3076" name="Rectangle 3"/>
          <p:cNvSpPr>
            <a:spLocks noGrp="1" noChangeArrowheads="1"/>
          </p:cNvSpPr>
          <p:nvPr>
            <p:ph idx="1"/>
          </p:nvPr>
        </p:nvSpPr>
        <p:spPr>
          <a:xfrm>
            <a:off x="685800" y="1676400"/>
            <a:ext cx="7696200" cy="1981200"/>
          </a:xfrm>
        </p:spPr>
        <p:txBody>
          <a:bodyPr rtlCol="0">
            <a:normAutofit lnSpcReduction="10000"/>
          </a:bodyPr>
          <a:lstStyle/>
          <a:p>
            <a:pPr fontAlgn="auto">
              <a:lnSpc>
                <a:spcPct val="90000"/>
              </a:lnSpc>
              <a:spcAft>
                <a:spcPts val="0"/>
              </a:spcAft>
              <a:buFont typeface="Wingdings 2"/>
              <a:buChar char=""/>
              <a:defRPr/>
            </a:pPr>
            <a:r>
              <a:rPr lang="en-US" altLang="zh-CN" sz="2800" smtClean="0"/>
              <a:t>DES-EDE2</a:t>
            </a:r>
          </a:p>
          <a:p>
            <a:pPr lvl="1" fontAlgn="auto">
              <a:lnSpc>
                <a:spcPct val="90000"/>
              </a:lnSpc>
              <a:spcAft>
                <a:spcPts val="0"/>
              </a:spcAft>
              <a:buFont typeface="Wingdings 2"/>
              <a:buChar char="³"/>
              <a:defRPr/>
            </a:pPr>
            <a:r>
              <a:rPr lang="zh-CN" altLang="en-US" sz="2400" smtClean="0">
                <a:solidFill>
                  <a:srgbClr val="000099"/>
                </a:solidFill>
              </a:rPr>
              <a:t>加密：</a:t>
            </a:r>
            <a:r>
              <a:rPr lang="en-US" altLang="zh-CN" sz="2400" smtClean="0">
                <a:solidFill>
                  <a:srgbClr val="000099"/>
                </a:solidFill>
              </a:rPr>
              <a:t>C=E</a:t>
            </a:r>
            <a:r>
              <a:rPr lang="en-US" altLang="zh-CN" sz="2400" baseline="-25000" smtClean="0">
                <a:solidFill>
                  <a:srgbClr val="000099"/>
                </a:solidFill>
              </a:rPr>
              <a:t>K1</a:t>
            </a:r>
            <a:r>
              <a:rPr lang="en-US" altLang="zh-CN" sz="2400" smtClean="0">
                <a:solidFill>
                  <a:srgbClr val="000099"/>
                </a:solidFill>
              </a:rPr>
              <a:t>(D</a:t>
            </a:r>
            <a:r>
              <a:rPr lang="en-US" altLang="zh-CN" sz="2400" baseline="-25000" smtClean="0">
                <a:solidFill>
                  <a:srgbClr val="000099"/>
                </a:solidFill>
              </a:rPr>
              <a:t>K2</a:t>
            </a:r>
            <a:r>
              <a:rPr lang="en-US" altLang="zh-CN" sz="2400" smtClean="0">
                <a:solidFill>
                  <a:srgbClr val="000099"/>
                </a:solidFill>
              </a:rPr>
              <a:t>(E</a:t>
            </a:r>
            <a:r>
              <a:rPr lang="en-US" altLang="zh-CN" sz="2400" baseline="-25000" smtClean="0">
                <a:solidFill>
                  <a:srgbClr val="000099"/>
                </a:solidFill>
              </a:rPr>
              <a:t>K1</a:t>
            </a:r>
            <a:r>
              <a:rPr lang="en-US" altLang="zh-CN" sz="2400" smtClean="0">
                <a:solidFill>
                  <a:srgbClr val="000099"/>
                </a:solidFill>
              </a:rPr>
              <a:t>(P)))</a:t>
            </a:r>
          </a:p>
          <a:p>
            <a:pPr lvl="1" fontAlgn="auto">
              <a:lnSpc>
                <a:spcPct val="90000"/>
              </a:lnSpc>
              <a:spcAft>
                <a:spcPts val="0"/>
              </a:spcAft>
              <a:buFont typeface="Wingdings 2"/>
              <a:buChar char="³"/>
              <a:defRPr/>
            </a:pPr>
            <a:r>
              <a:rPr lang="zh-CN" altLang="en-US" sz="2400" smtClean="0">
                <a:solidFill>
                  <a:srgbClr val="000099"/>
                </a:solidFill>
              </a:rPr>
              <a:t>解密：</a:t>
            </a:r>
            <a:r>
              <a:rPr lang="en-US" altLang="zh-CN" sz="2400" smtClean="0">
                <a:solidFill>
                  <a:srgbClr val="000099"/>
                </a:solidFill>
              </a:rPr>
              <a:t>P=D</a:t>
            </a:r>
            <a:r>
              <a:rPr lang="en-US" altLang="zh-CN" sz="2400" baseline="-25000" smtClean="0">
                <a:solidFill>
                  <a:srgbClr val="000099"/>
                </a:solidFill>
              </a:rPr>
              <a:t>K1</a:t>
            </a:r>
            <a:r>
              <a:rPr lang="en-US" altLang="zh-CN" sz="2400" smtClean="0">
                <a:solidFill>
                  <a:srgbClr val="000099"/>
                </a:solidFill>
              </a:rPr>
              <a:t>(E</a:t>
            </a:r>
            <a:r>
              <a:rPr lang="en-US" altLang="zh-CN" sz="2400" baseline="-25000" smtClean="0">
                <a:solidFill>
                  <a:srgbClr val="000099"/>
                </a:solidFill>
              </a:rPr>
              <a:t>K2</a:t>
            </a:r>
            <a:r>
              <a:rPr lang="en-US" altLang="zh-CN" sz="2400" smtClean="0">
                <a:solidFill>
                  <a:srgbClr val="000099"/>
                </a:solidFill>
              </a:rPr>
              <a:t>( D</a:t>
            </a:r>
            <a:r>
              <a:rPr lang="en-US" altLang="zh-CN" sz="2400" baseline="-25000" smtClean="0">
                <a:solidFill>
                  <a:srgbClr val="000099"/>
                </a:solidFill>
              </a:rPr>
              <a:t>K1</a:t>
            </a:r>
            <a:r>
              <a:rPr lang="en-US" altLang="zh-CN" sz="2400" smtClean="0">
                <a:solidFill>
                  <a:srgbClr val="000099"/>
                </a:solidFill>
              </a:rPr>
              <a:t>(C)))</a:t>
            </a:r>
          </a:p>
          <a:p>
            <a:pPr lvl="1" fontAlgn="auto">
              <a:lnSpc>
                <a:spcPct val="90000"/>
              </a:lnSpc>
              <a:spcAft>
                <a:spcPts val="0"/>
              </a:spcAft>
              <a:buFont typeface="Wingdings 2"/>
              <a:buChar char="³"/>
              <a:defRPr/>
            </a:pPr>
            <a:r>
              <a:rPr lang="zh-CN" altLang="en-US" sz="2400" smtClean="0">
                <a:solidFill>
                  <a:srgbClr val="000099"/>
                </a:solidFill>
              </a:rPr>
              <a:t>穷举攻击的工作量提高到了</a:t>
            </a:r>
            <a:r>
              <a:rPr lang="en-US" altLang="zh-CN" sz="2400" smtClean="0">
                <a:solidFill>
                  <a:srgbClr val="000099"/>
                </a:solidFill>
              </a:rPr>
              <a:t>2</a:t>
            </a:r>
            <a:r>
              <a:rPr lang="en-US" altLang="zh-CN" sz="2400" baseline="30000" smtClean="0">
                <a:solidFill>
                  <a:srgbClr val="000099"/>
                </a:solidFill>
              </a:rPr>
              <a:t>112</a:t>
            </a:r>
            <a:r>
              <a:rPr lang="zh-CN" altLang="en-US" sz="2400" smtClean="0">
                <a:solidFill>
                  <a:srgbClr val="000099"/>
                </a:solidFill>
              </a:rPr>
              <a:t>次</a:t>
            </a:r>
          </a:p>
          <a:p>
            <a:pPr lvl="1" fontAlgn="auto">
              <a:lnSpc>
                <a:spcPct val="90000"/>
              </a:lnSpc>
              <a:spcAft>
                <a:spcPts val="0"/>
              </a:spcAft>
              <a:buFont typeface="Wingdings 2"/>
              <a:buChar char="³"/>
              <a:defRPr/>
            </a:pPr>
            <a:r>
              <a:rPr lang="zh-CN" altLang="en-US" sz="2400" smtClean="0">
                <a:solidFill>
                  <a:srgbClr val="000099"/>
                </a:solidFill>
              </a:rPr>
              <a:t>最常用，已成为标准</a:t>
            </a:r>
            <a:r>
              <a:rPr lang="en-US" altLang="zh-CN" sz="2400" smtClean="0">
                <a:solidFill>
                  <a:srgbClr val="000099"/>
                </a:solidFill>
              </a:rPr>
              <a:t>(ANS X9.17, ISO8732)</a:t>
            </a:r>
          </a:p>
        </p:txBody>
      </p:sp>
      <p:graphicFrame>
        <p:nvGraphicFramePr>
          <p:cNvPr id="129028" name="Object 4"/>
          <p:cNvGraphicFramePr>
            <a:graphicFrameLocks noChangeAspect="1"/>
          </p:cNvGraphicFramePr>
          <p:nvPr/>
        </p:nvGraphicFramePr>
        <p:xfrm>
          <a:off x="1885950" y="3743325"/>
          <a:ext cx="4953000" cy="2992438"/>
        </p:xfrm>
        <a:graphic>
          <a:graphicData uri="http://schemas.openxmlformats.org/presentationml/2006/ole">
            <mc:AlternateContent xmlns:mc="http://schemas.openxmlformats.org/markup-compatibility/2006">
              <mc:Choice xmlns:v="urn:schemas-microsoft-com:vml" Requires="v">
                <p:oleObj spid="_x0000_s13333" name="位图图像" r:id="rId4" imgW="2771429" imgH="2010056" progId="PBrush">
                  <p:embed/>
                </p:oleObj>
              </mc:Choice>
              <mc:Fallback>
                <p:oleObj name="位图图像" r:id="rId4" imgW="2771429" imgH="201005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3743325"/>
                        <a:ext cx="4953000" cy="2992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2572391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smtClean="0"/>
              <a:t>DES</a:t>
            </a:r>
            <a:r>
              <a:rPr lang="zh-CN" altLang="en-US" smtClean="0"/>
              <a:t>的变形</a:t>
            </a:r>
          </a:p>
        </p:txBody>
      </p:sp>
      <p:sp>
        <p:nvSpPr>
          <p:cNvPr id="4100" name="Rectangle 3"/>
          <p:cNvSpPr>
            <a:spLocks noGrp="1" noChangeArrowheads="1"/>
          </p:cNvSpPr>
          <p:nvPr>
            <p:ph idx="1"/>
          </p:nvPr>
        </p:nvSpPr>
        <p:spPr>
          <a:xfrm>
            <a:off x="685800" y="1676400"/>
            <a:ext cx="7848600" cy="2039938"/>
          </a:xfrm>
        </p:spPr>
        <p:txBody>
          <a:bodyPr rtlCol="0">
            <a:normAutofit lnSpcReduction="10000"/>
          </a:bodyPr>
          <a:lstStyle/>
          <a:p>
            <a:pPr fontAlgn="auto">
              <a:lnSpc>
                <a:spcPct val="90000"/>
              </a:lnSpc>
              <a:spcAft>
                <a:spcPts val="0"/>
              </a:spcAft>
              <a:buFont typeface="Wingdings 2"/>
              <a:buChar char=""/>
              <a:defRPr/>
            </a:pPr>
            <a:r>
              <a:rPr lang="en-US" altLang="zh-CN" sz="2800" smtClean="0"/>
              <a:t>DES-EDE3</a:t>
            </a:r>
          </a:p>
          <a:p>
            <a:pPr lvl="1" fontAlgn="auto">
              <a:lnSpc>
                <a:spcPct val="90000"/>
              </a:lnSpc>
              <a:spcAft>
                <a:spcPts val="0"/>
              </a:spcAft>
              <a:buFont typeface="Wingdings 2"/>
              <a:buChar char="³"/>
              <a:defRPr/>
            </a:pPr>
            <a:r>
              <a:rPr lang="zh-CN" altLang="en-US" sz="2400" smtClean="0">
                <a:solidFill>
                  <a:srgbClr val="000099"/>
                </a:solidFill>
              </a:rPr>
              <a:t>加密：</a:t>
            </a:r>
            <a:r>
              <a:rPr lang="en-US" altLang="zh-CN" sz="2400" smtClean="0">
                <a:solidFill>
                  <a:srgbClr val="000099"/>
                </a:solidFill>
              </a:rPr>
              <a:t>C=E</a:t>
            </a:r>
            <a:r>
              <a:rPr lang="en-US" altLang="zh-CN" sz="2400" baseline="-25000" smtClean="0">
                <a:solidFill>
                  <a:srgbClr val="000099"/>
                </a:solidFill>
              </a:rPr>
              <a:t>K3</a:t>
            </a:r>
            <a:r>
              <a:rPr lang="en-US" altLang="zh-CN" sz="2400" smtClean="0">
                <a:solidFill>
                  <a:srgbClr val="000099"/>
                </a:solidFill>
              </a:rPr>
              <a:t>(D</a:t>
            </a:r>
            <a:r>
              <a:rPr lang="en-US" altLang="zh-CN" sz="2400" baseline="-25000" smtClean="0">
                <a:solidFill>
                  <a:srgbClr val="000099"/>
                </a:solidFill>
              </a:rPr>
              <a:t>K2</a:t>
            </a:r>
            <a:r>
              <a:rPr lang="en-US" altLang="zh-CN" sz="2400" smtClean="0">
                <a:solidFill>
                  <a:srgbClr val="000099"/>
                </a:solidFill>
              </a:rPr>
              <a:t>(E</a:t>
            </a:r>
            <a:r>
              <a:rPr lang="en-US" altLang="zh-CN" sz="2400" baseline="-25000" smtClean="0">
                <a:solidFill>
                  <a:srgbClr val="000099"/>
                </a:solidFill>
              </a:rPr>
              <a:t>K1</a:t>
            </a:r>
            <a:r>
              <a:rPr lang="en-US" altLang="zh-CN" sz="2400" smtClean="0">
                <a:solidFill>
                  <a:srgbClr val="000099"/>
                </a:solidFill>
              </a:rPr>
              <a:t>(P)))</a:t>
            </a:r>
          </a:p>
          <a:p>
            <a:pPr lvl="1" fontAlgn="auto">
              <a:lnSpc>
                <a:spcPct val="90000"/>
              </a:lnSpc>
              <a:spcAft>
                <a:spcPts val="0"/>
              </a:spcAft>
              <a:buFont typeface="Wingdings 2"/>
              <a:buChar char="³"/>
              <a:defRPr/>
            </a:pPr>
            <a:r>
              <a:rPr lang="zh-CN" altLang="en-US" sz="2400" smtClean="0">
                <a:solidFill>
                  <a:srgbClr val="000099"/>
                </a:solidFill>
              </a:rPr>
              <a:t>解密：</a:t>
            </a:r>
            <a:r>
              <a:rPr lang="en-US" altLang="zh-CN" sz="2400" smtClean="0">
                <a:solidFill>
                  <a:srgbClr val="000099"/>
                </a:solidFill>
              </a:rPr>
              <a:t>P=D</a:t>
            </a:r>
            <a:r>
              <a:rPr lang="en-US" altLang="zh-CN" sz="2400" baseline="-25000" smtClean="0">
                <a:solidFill>
                  <a:srgbClr val="000099"/>
                </a:solidFill>
              </a:rPr>
              <a:t>K1</a:t>
            </a:r>
            <a:r>
              <a:rPr lang="en-US" altLang="zh-CN" sz="2400" smtClean="0">
                <a:solidFill>
                  <a:srgbClr val="000099"/>
                </a:solidFill>
              </a:rPr>
              <a:t>(E</a:t>
            </a:r>
            <a:r>
              <a:rPr lang="en-US" altLang="zh-CN" sz="2400" baseline="-25000" smtClean="0">
                <a:solidFill>
                  <a:srgbClr val="000099"/>
                </a:solidFill>
              </a:rPr>
              <a:t>K2</a:t>
            </a:r>
            <a:r>
              <a:rPr lang="en-US" altLang="zh-CN" sz="2400" smtClean="0">
                <a:solidFill>
                  <a:srgbClr val="000099"/>
                </a:solidFill>
              </a:rPr>
              <a:t>( D</a:t>
            </a:r>
            <a:r>
              <a:rPr lang="en-US" altLang="zh-CN" sz="2400" baseline="-25000" smtClean="0">
                <a:solidFill>
                  <a:srgbClr val="000099"/>
                </a:solidFill>
              </a:rPr>
              <a:t>K3</a:t>
            </a:r>
            <a:r>
              <a:rPr lang="en-US" altLang="zh-CN" sz="2400" smtClean="0">
                <a:solidFill>
                  <a:srgbClr val="000099"/>
                </a:solidFill>
              </a:rPr>
              <a:t>(C)))</a:t>
            </a:r>
          </a:p>
          <a:p>
            <a:pPr lvl="1" fontAlgn="auto">
              <a:lnSpc>
                <a:spcPct val="90000"/>
              </a:lnSpc>
              <a:spcAft>
                <a:spcPts val="0"/>
              </a:spcAft>
              <a:buFont typeface="Wingdings 2"/>
              <a:buChar char="³"/>
              <a:defRPr/>
            </a:pPr>
            <a:r>
              <a:rPr lang="zh-CN" altLang="en-US" sz="2400" smtClean="0">
                <a:solidFill>
                  <a:srgbClr val="000099"/>
                </a:solidFill>
              </a:rPr>
              <a:t>比</a:t>
            </a:r>
            <a:r>
              <a:rPr lang="en-US" altLang="zh-CN" sz="2400" smtClean="0">
                <a:solidFill>
                  <a:srgbClr val="000099"/>
                </a:solidFill>
              </a:rPr>
              <a:t>EDE2</a:t>
            </a:r>
            <a:r>
              <a:rPr lang="zh-CN" altLang="en-US" sz="2400" smtClean="0">
                <a:solidFill>
                  <a:srgbClr val="000099"/>
                </a:solidFill>
              </a:rPr>
              <a:t>更安全，有效密钥达到</a:t>
            </a:r>
            <a:r>
              <a:rPr lang="en-US" altLang="zh-CN" sz="2400" smtClean="0">
                <a:solidFill>
                  <a:srgbClr val="000099"/>
                </a:solidFill>
              </a:rPr>
              <a:t>168</a:t>
            </a:r>
            <a:r>
              <a:rPr lang="zh-CN" altLang="en-US" sz="2400" smtClean="0">
                <a:solidFill>
                  <a:srgbClr val="000099"/>
                </a:solidFill>
              </a:rPr>
              <a:t>位</a:t>
            </a:r>
          </a:p>
          <a:p>
            <a:pPr lvl="1" fontAlgn="auto">
              <a:lnSpc>
                <a:spcPct val="90000"/>
              </a:lnSpc>
              <a:spcAft>
                <a:spcPts val="0"/>
              </a:spcAft>
              <a:buFont typeface="Wingdings 2"/>
              <a:buChar char="³"/>
              <a:defRPr/>
            </a:pPr>
            <a:r>
              <a:rPr lang="zh-CN" altLang="en-US" sz="2400" smtClean="0">
                <a:solidFill>
                  <a:srgbClr val="000099"/>
                </a:solidFill>
              </a:rPr>
              <a:t>许多基于</a:t>
            </a:r>
            <a:r>
              <a:rPr lang="en-US" altLang="zh-CN" sz="2400" smtClean="0">
                <a:solidFill>
                  <a:srgbClr val="000099"/>
                </a:solidFill>
              </a:rPr>
              <a:t>Internet</a:t>
            </a:r>
            <a:r>
              <a:rPr lang="zh-CN" altLang="en-US" sz="2400" smtClean="0">
                <a:solidFill>
                  <a:srgbClr val="000099"/>
                </a:solidFill>
              </a:rPr>
              <a:t>的应用中被使用</a:t>
            </a:r>
            <a:r>
              <a:rPr lang="en-US" altLang="zh-CN" sz="2400" smtClean="0">
                <a:solidFill>
                  <a:srgbClr val="000099"/>
                </a:solidFill>
              </a:rPr>
              <a:t>(PGP</a:t>
            </a:r>
            <a:r>
              <a:rPr lang="zh-CN" altLang="en-US" sz="2400" smtClean="0">
                <a:solidFill>
                  <a:srgbClr val="000099"/>
                </a:solidFill>
              </a:rPr>
              <a:t>，</a:t>
            </a:r>
            <a:r>
              <a:rPr lang="en-US" altLang="zh-CN" sz="2400" smtClean="0">
                <a:solidFill>
                  <a:srgbClr val="000099"/>
                </a:solidFill>
              </a:rPr>
              <a:t>S/MIME…)</a:t>
            </a:r>
          </a:p>
        </p:txBody>
      </p:sp>
      <p:graphicFrame>
        <p:nvGraphicFramePr>
          <p:cNvPr id="130052" name="Object 5"/>
          <p:cNvGraphicFramePr>
            <a:graphicFrameLocks noChangeAspect="1"/>
          </p:cNvGraphicFramePr>
          <p:nvPr/>
        </p:nvGraphicFramePr>
        <p:xfrm>
          <a:off x="1905000" y="3733800"/>
          <a:ext cx="5105400" cy="3006725"/>
        </p:xfrm>
        <a:graphic>
          <a:graphicData uri="http://schemas.openxmlformats.org/presentationml/2006/ole">
            <mc:AlternateContent xmlns:mc="http://schemas.openxmlformats.org/markup-compatibility/2006">
              <mc:Choice xmlns:v="urn:schemas-microsoft-com:vml" Requires="v">
                <p:oleObj spid="_x0000_s14357" name="位图图像" r:id="rId4" imgW="2771429" imgH="2010056" progId="PBrush">
                  <p:embed/>
                </p:oleObj>
              </mc:Choice>
              <mc:Fallback>
                <p:oleObj name="位图图像" r:id="rId4" imgW="2771429" imgH="2010056"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3733800"/>
                        <a:ext cx="5105400" cy="300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15518221"/>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p:cNvSpPr>
          <p:nvPr>
            <p:ph type="title"/>
          </p:nvPr>
        </p:nvSpPr>
        <p:spPr/>
        <p:txBody>
          <a:bodyPr/>
          <a:lstStyle/>
          <a:p>
            <a:r>
              <a:rPr lang="en-US" altLang="zh-CN" smtClean="0"/>
              <a:t>DES</a:t>
            </a:r>
            <a:r>
              <a:rPr lang="zh-CN" altLang="en-US" smtClean="0"/>
              <a:t>的变形</a:t>
            </a:r>
            <a:r>
              <a:rPr lang="en-US" altLang="zh-CN" smtClean="0"/>
              <a:t>*</a:t>
            </a:r>
            <a:endParaRPr lang="zh-CN" altLang="en-US" smtClean="0"/>
          </a:p>
        </p:txBody>
      </p:sp>
      <p:sp>
        <p:nvSpPr>
          <p:cNvPr id="3" name="内容占位符 2"/>
          <p:cNvSpPr>
            <a:spLocks noGrp="1"/>
          </p:cNvSpPr>
          <p:nvPr>
            <p:ph idx="1"/>
          </p:nvPr>
        </p:nvSpPr>
        <p:spPr/>
        <p:txBody>
          <a:bodyPr rtlCol="0">
            <a:normAutofit lnSpcReduction="10000"/>
          </a:bodyPr>
          <a:lstStyle/>
          <a:p>
            <a:pPr fontAlgn="auto">
              <a:spcAft>
                <a:spcPts val="0"/>
              </a:spcAft>
              <a:buFont typeface="Wingdings 2"/>
              <a:buChar char=""/>
              <a:defRPr/>
            </a:pPr>
            <a:r>
              <a:rPr lang="zh-CN" altLang="en-US" smtClean="0"/>
              <a:t>使用独立轮密钥的</a:t>
            </a:r>
            <a:r>
              <a:rPr lang="en-US" altLang="zh-CN" smtClean="0"/>
              <a:t>DES</a:t>
            </a:r>
          </a:p>
          <a:p>
            <a:pPr lvl="1" fontAlgn="auto">
              <a:spcAft>
                <a:spcPts val="0"/>
              </a:spcAft>
              <a:buFont typeface="Wingdings 2"/>
              <a:buChar char="³"/>
              <a:defRPr/>
            </a:pPr>
            <a:r>
              <a:rPr lang="zh-CN" altLang="en-US" smtClean="0"/>
              <a:t>每轮使用独立的轮密钥，总密钥长度为</a:t>
            </a:r>
            <a:r>
              <a:rPr lang="en-US" altLang="zh-CN" smtClean="0"/>
              <a:t>768</a:t>
            </a:r>
            <a:r>
              <a:rPr lang="zh-CN" altLang="en-US" smtClean="0"/>
              <a:t>位</a:t>
            </a:r>
            <a:endParaRPr lang="en-US" altLang="zh-CN" smtClean="0"/>
          </a:p>
          <a:p>
            <a:pPr lvl="1" fontAlgn="auto">
              <a:spcAft>
                <a:spcPts val="0"/>
              </a:spcAft>
              <a:buFont typeface="Wingdings 2"/>
              <a:buChar char="³"/>
              <a:defRPr/>
            </a:pPr>
            <a:r>
              <a:rPr lang="zh-CN" altLang="en-US" smtClean="0"/>
              <a:t>对差分分析相对比较敏感</a:t>
            </a:r>
            <a:endParaRPr lang="en-US" altLang="zh-CN" smtClean="0"/>
          </a:p>
          <a:p>
            <a:pPr fontAlgn="auto">
              <a:spcAft>
                <a:spcPts val="0"/>
              </a:spcAft>
              <a:buFont typeface="Wingdings 2"/>
              <a:buChar char=""/>
              <a:defRPr/>
            </a:pPr>
            <a:r>
              <a:rPr lang="en-US" altLang="zh-CN" smtClean="0"/>
              <a:t>DESX</a:t>
            </a:r>
          </a:p>
          <a:p>
            <a:pPr lvl="1" fontAlgn="auto">
              <a:spcAft>
                <a:spcPts val="0"/>
              </a:spcAft>
              <a:buFont typeface="Wingdings 2"/>
              <a:buChar char="³"/>
              <a:defRPr/>
            </a:pPr>
            <a:r>
              <a:rPr lang="zh-CN" altLang="en-US" smtClean="0"/>
              <a:t>增加随机密钥</a:t>
            </a:r>
            <a:endParaRPr lang="en-US" altLang="zh-CN" smtClean="0"/>
          </a:p>
          <a:p>
            <a:pPr fontAlgn="auto">
              <a:spcAft>
                <a:spcPts val="0"/>
              </a:spcAft>
              <a:buFont typeface="Wingdings 2"/>
              <a:buChar char=""/>
              <a:defRPr/>
            </a:pPr>
            <a:r>
              <a:rPr lang="en-US" altLang="zh-CN" smtClean="0"/>
              <a:t>CRYPT(3)</a:t>
            </a:r>
          </a:p>
          <a:p>
            <a:pPr lvl="1" fontAlgn="auto">
              <a:spcAft>
                <a:spcPts val="0"/>
              </a:spcAft>
              <a:buFont typeface="Wingdings 2"/>
              <a:buChar char="³"/>
              <a:defRPr/>
            </a:pPr>
            <a:r>
              <a:rPr lang="en-US" altLang="zh-CN" smtClean="0"/>
              <a:t>UNIX</a:t>
            </a:r>
            <a:r>
              <a:rPr lang="zh-CN" altLang="en-US" smtClean="0"/>
              <a:t>口令加密，扩展置换与密钥相关</a:t>
            </a:r>
            <a:endParaRPr lang="en-US" altLang="zh-CN" smtClean="0"/>
          </a:p>
          <a:p>
            <a:pPr fontAlgn="auto">
              <a:spcAft>
                <a:spcPts val="0"/>
              </a:spcAft>
              <a:buFont typeface="Wingdings 2"/>
              <a:buChar char=""/>
              <a:defRPr/>
            </a:pPr>
            <a:r>
              <a:rPr lang="en-US" altLang="zh-CN" smtClean="0"/>
              <a:t>GDES</a:t>
            </a:r>
          </a:p>
          <a:p>
            <a:pPr lvl="1" fontAlgn="auto">
              <a:spcAft>
                <a:spcPts val="0"/>
              </a:spcAft>
              <a:buFont typeface="Wingdings 2"/>
              <a:buChar char="³"/>
              <a:defRPr/>
            </a:pPr>
            <a:r>
              <a:rPr lang="zh-CN" altLang="en-US" smtClean="0"/>
              <a:t>改变分组方式，试图提高</a:t>
            </a:r>
            <a:r>
              <a:rPr lang="en-US" altLang="zh-CN" smtClean="0"/>
              <a:t>DES</a:t>
            </a:r>
            <a:r>
              <a:rPr lang="zh-CN" altLang="en-US" smtClean="0"/>
              <a:t>速度</a:t>
            </a:r>
            <a:endParaRPr lang="zh-CN" altLang="en-US"/>
          </a:p>
        </p:txBody>
      </p:sp>
    </p:spTree>
    <p:extLst>
      <p:ext uri="{BB962C8B-B14F-4D97-AF65-F5344CB8AC3E}">
        <p14:creationId xmlns:p14="http://schemas.microsoft.com/office/powerpoint/2010/main" val="1072935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p:nvPr>
        </p:nvSpPr>
        <p:spPr/>
        <p:txBody>
          <a:bodyPr/>
          <a:lstStyle/>
          <a:p>
            <a:pPr eaLnBrk="1" hangingPunct="1"/>
            <a:r>
              <a:rPr lang="zh-CN" altLang="en-US" smtClean="0"/>
              <a:t>代换密码的安全性分析</a:t>
            </a:r>
          </a:p>
        </p:txBody>
      </p:sp>
      <p:sp>
        <p:nvSpPr>
          <p:cNvPr id="59395" name="内容占位符 2"/>
          <p:cNvSpPr>
            <a:spLocks noGrp="1"/>
          </p:cNvSpPr>
          <p:nvPr>
            <p:ph idx="1"/>
          </p:nvPr>
        </p:nvSpPr>
        <p:spPr/>
        <p:txBody>
          <a:bodyPr/>
          <a:lstStyle/>
          <a:p>
            <a:pPr eaLnBrk="1" hangingPunct="1"/>
            <a:r>
              <a:rPr lang="zh-CN" altLang="en-US" dirty="0" smtClean="0"/>
              <a:t>密钥是</a:t>
            </a:r>
            <a:r>
              <a:rPr lang="en-US" altLang="zh-CN" dirty="0" smtClean="0"/>
              <a:t>26</a:t>
            </a:r>
            <a:r>
              <a:rPr lang="zh-CN" altLang="en-US" dirty="0" smtClean="0"/>
              <a:t>个字母的置换，所有可能的置换有</a:t>
            </a:r>
            <a:r>
              <a:rPr lang="en-US" altLang="zh-CN" dirty="0" smtClean="0"/>
              <a:t>26!=403291461126605635584000000</a:t>
            </a:r>
            <a:r>
              <a:rPr lang="zh-CN" altLang="en-US" dirty="0" smtClean="0"/>
              <a:t>种</a:t>
            </a:r>
            <a:endParaRPr lang="en-US" altLang="zh-CN" dirty="0" smtClean="0"/>
          </a:p>
          <a:p>
            <a:pPr eaLnBrk="1" hangingPunct="1"/>
            <a:r>
              <a:rPr lang="zh-CN" altLang="en-US" dirty="0" smtClean="0"/>
              <a:t>采用穷举法，假设每秒可以尝试</a:t>
            </a:r>
            <a:r>
              <a:rPr lang="en-US" altLang="zh-CN" dirty="0" smtClean="0"/>
              <a:t>1000</a:t>
            </a:r>
            <a:r>
              <a:rPr lang="zh-CN" altLang="en-US" dirty="0" smtClean="0"/>
              <a:t>万次，需要</a:t>
            </a:r>
            <a:r>
              <a:rPr lang="en-US" altLang="zh-CN" dirty="0" smtClean="0"/>
              <a:t>10</a:t>
            </a:r>
            <a:r>
              <a:rPr lang="en-US" altLang="zh-CN" baseline="30000" dirty="0" smtClean="0"/>
              <a:t>12</a:t>
            </a:r>
            <a:r>
              <a:rPr lang="zh-CN" altLang="en-US" dirty="0" smtClean="0"/>
              <a:t>年以上</a:t>
            </a:r>
            <a:r>
              <a:rPr lang="en-US" altLang="zh-CN" dirty="0" smtClean="0"/>
              <a:t>(</a:t>
            </a:r>
            <a:r>
              <a:rPr lang="zh-CN" altLang="en-US" dirty="0" smtClean="0"/>
              <a:t>已经超过宇宙的理论寿命</a:t>
            </a:r>
            <a:r>
              <a:rPr lang="en-US" altLang="zh-CN" dirty="0" smtClean="0"/>
              <a:t>)</a:t>
            </a:r>
          </a:p>
          <a:p>
            <a:pPr eaLnBrk="1" hangingPunct="1"/>
            <a:r>
              <a:rPr lang="zh-CN" altLang="en-US" dirty="0" smtClean="0"/>
              <a:t>果真如此安全？</a:t>
            </a:r>
            <a:endParaRPr lang="en-US" altLang="zh-CN" dirty="0" smtClean="0"/>
          </a:p>
          <a:p>
            <a:pPr eaLnBrk="1" hangingPunct="1"/>
            <a:endParaRPr lang="en-US" altLang="zh-CN" dirty="0"/>
          </a:p>
          <a:p>
            <a:pPr eaLnBrk="1" hangingPunct="1"/>
            <a:r>
              <a:rPr lang="zh-CN" altLang="en-US" dirty="0" smtClean="0">
                <a:solidFill>
                  <a:srgbClr val="FF0000"/>
                </a:solidFill>
              </a:rPr>
              <a:t>算法设计原则：</a:t>
            </a:r>
            <a:r>
              <a:rPr lang="en-US" altLang="zh-CN" dirty="0" smtClean="0">
                <a:solidFill>
                  <a:srgbClr val="FF0000"/>
                </a:solidFill>
              </a:rPr>
              <a:t>M</a:t>
            </a:r>
            <a:r>
              <a:rPr lang="zh-CN" altLang="en-US" dirty="0" smtClean="0">
                <a:solidFill>
                  <a:srgbClr val="FF0000"/>
                </a:solidFill>
              </a:rPr>
              <a:t>足够大、</a:t>
            </a:r>
            <a:r>
              <a:rPr lang="en-US" altLang="zh-CN" dirty="0" smtClean="0">
                <a:solidFill>
                  <a:srgbClr val="FF0000"/>
                </a:solidFill>
              </a:rPr>
              <a:t>K</a:t>
            </a:r>
            <a:r>
              <a:rPr lang="zh-CN" altLang="en-US" dirty="0" smtClean="0">
                <a:solidFill>
                  <a:srgbClr val="FF0000"/>
                </a:solidFill>
              </a:rPr>
              <a:t>足够大</a:t>
            </a:r>
            <a:endParaRPr lang="en-US" altLang="zh-CN" dirty="0" smtClean="0">
              <a:solidFill>
                <a:srgbClr val="FF0000"/>
              </a:solidFill>
            </a:endParaRPr>
          </a:p>
        </p:txBody>
      </p:sp>
    </p:spTree>
    <p:extLst>
      <p:ext uri="{BB962C8B-B14F-4D97-AF65-F5344CB8AC3E}">
        <p14:creationId xmlns:p14="http://schemas.microsoft.com/office/powerpoint/2010/main" val="8238554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zh-CN" altLang="en-US" dirty="0" smtClean="0"/>
              <a:t>高级加密标准（</a:t>
            </a:r>
            <a:r>
              <a:rPr lang="en-US" altLang="zh-CN" dirty="0" smtClean="0"/>
              <a:t>AES</a:t>
            </a:r>
            <a:r>
              <a:rPr lang="zh-CN" altLang="en-US" dirty="0" smtClean="0"/>
              <a:t>）</a:t>
            </a:r>
            <a:endParaRPr lang="zh-CN" altLang="en-US" dirty="0" smtClean="0">
              <a:latin typeface="华文新魏" pitchFamily="2" charset="-122"/>
            </a:endParaRPr>
          </a:p>
        </p:txBody>
      </p:sp>
      <p:sp>
        <p:nvSpPr>
          <p:cNvPr id="36867" name="Rectangle 3"/>
          <p:cNvSpPr>
            <a:spLocks noGrp="1" noChangeArrowheads="1"/>
          </p:cNvSpPr>
          <p:nvPr>
            <p:ph idx="1"/>
          </p:nvPr>
        </p:nvSpPr>
        <p:spPr>
          <a:xfrm>
            <a:off x="304800" y="1752600"/>
            <a:ext cx="8458200" cy="4845050"/>
          </a:xfrm>
        </p:spPr>
        <p:txBody>
          <a:bodyPr rtlCol="0">
            <a:normAutofit fontScale="92500" lnSpcReduction="10000"/>
          </a:bodyPr>
          <a:lstStyle/>
          <a:p>
            <a:pPr fontAlgn="auto">
              <a:lnSpc>
                <a:spcPct val="90000"/>
              </a:lnSpc>
              <a:spcAft>
                <a:spcPts val="0"/>
              </a:spcAft>
              <a:buFont typeface="Wingdings 2"/>
              <a:buChar char=""/>
              <a:defRPr/>
            </a:pPr>
            <a:r>
              <a:rPr lang="en-US" altLang="zh-CN" sz="2800" smtClean="0"/>
              <a:t>1992</a:t>
            </a:r>
            <a:r>
              <a:rPr lang="zh-CN" altLang="en-US" sz="2800" smtClean="0"/>
              <a:t>年，距离</a:t>
            </a:r>
            <a:r>
              <a:rPr lang="en-US" altLang="zh-CN" sz="2800" smtClean="0"/>
              <a:t>DES</a:t>
            </a:r>
            <a:r>
              <a:rPr lang="zh-CN" altLang="en-US" sz="2800" smtClean="0"/>
              <a:t>标准有效期仅</a:t>
            </a:r>
            <a:r>
              <a:rPr lang="en-US" altLang="zh-CN" sz="2800" smtClean="0"/>
              <a:t>1</a:t>
            </a:r>
            <a:r>
              <a:rPr lang="zh-CN" altLang="en-US" sz="2800" smtClean="0"/>
              <a:t>年，仍未找到合适的替代算法，</a:t>
            </a:r>
            <a:r>
              <a:rPr lang="en-US" altLang="zh-CN" sz="2800" smtClean="0"/>
              <a:t>NBS</a:t>
            </a:r>
            <a:r>
              <a:rPr lang="zh-CN" altLang="en-US" sz="2800" smtClean="0"/>
              <a:t>已更名为</a:t>
            </a:r>
            <a:r>
              <a:rPr lang="en-US" altLang="zh-CN" sz="2800" smtClean="0"/>
              <a:t>NIST</a:t>
            </a:r>
            <a:r>
              <a:rPr lang="zh-CN" altLang="en-US" sz="2800" smtClean="0"/>
              <a:t>，宣布再延长</a:t>
            </a:r>
            <a:r>
              <a:rPr lang="en-US" altLang="zh-CN" sz="2800" smtClean="0"/>
              <a:t>DES</a:t>
            </a:r>
            <a:r>
              <a:rPr lang="zh-CN" altLang="en-US" sz="2800" smtClean="0"/>
              <a:t>的认证五年</a:t>
            </a:r>
            <a:endParaRPr lang="en-US" altLang="zh-CN" sz="2800" smtClean="0"/>
          </a:p>
          <a:p>
            <a:pPr fontAlgn="auto">
              <a:lnSpc>
                <a:spcPct val="90000"/>
              </a:lnSpc>
              <a:spcAft>
                <a:spcPts val="0"/>
              </a:spcAft>
              <a:buFont typeface="Wingdings 2"/>
              <a:buChar char=""/>
              <a:defRPr/>
            </a:pPr>
            <a:r>
              <a:rPr lang="en-US" altLang="zh-CN" sz="2800" smtClean="0"/>
              <a:t>1997</a:t>
            </a:r>
            <a:r>
              <a:rPr lang="zh-CN" altLang="en-US" sz="2800" smtClean="0"/>
              <a:t>年</a:t>
            </a:r>
            <a:r>
              <a:rPr lang="en-US" altLang="zh-CN" sz="2800" smtClean="0"/>
              <a:t>1</a:t>
            </a:r>
            <a:r>
              <a:rPr lang="zh-CN" altLang="en-US" sz="2800" smtClean="0"/>
              <a:t>月，</a:t>
            </a:r>
            <a:r>
              <a:rPr lang="en-US" altLang="zh-CN" sz="2800" smtClean="0"/>
              <a:t>NIST</a:t>
            </a:r>
            <a:r>
              <a:rPr lang="zh-CN" altLang="en-US" sz="2800" smtClean="0"/>
              <a:t>成立了高级加密标准</a:t>
            </a:r>
            <a:r>
              <a:rPr lang="en-US" altLang="zh-CN" sz="2800" smtClean="0"/>
              <a:t>(AES</a:t>
            </a:r>
            <a:r>
              <a:rPr lang="zh-CN" altLang="en-US" sz="2800" smtClean="0"/>
              <a:t>，</a:t>
            </a:r>
            <a:r>
              <a:rPr lang="en-US" altLang="zh-CN" sz="2800" smtClean="0">
                <a:solidFill>
                  <a:srgbClr val="FF0000"/>
                </a:solidFill>
              </a:rPr>
              <a:t> Advanced Encryption Standard</a:t>
            </a:r>
            <a:r>
              <a:rPr lang="en-US" altLang="zh-CN" sz="2800" smtClean="0"/>
              <a:t>)</a:t>
            </a:r>
            <a:r>
              <a:rPr lang="zh-CN" altLang="en-US" sz="2800" smtClean="0"/>
              <a:t>工作室，开始寻找</a:t>
            </a:r>
            <a:r>
              <a:rPr lang="en-US" altLang="zh-CN" sz="2800" smtClean="0"/>
              <a:t>DES</a:t>
            </a:r>
            <a:r>
              <a:rPr lang="zh-CN" altLang="en-US" sz="2800" smtClean="0"/>
              <a:t>的代替者</a:t>
            </a:r>
            <a:endParaRPr lang="en-US" altLang="zh-CN" sz="2800" smtClean="0"/>
          </a:p>
          <a:p>
            <a:pPr fontAlgn="auto">
              <a:spcAft>
                <a:spcPts val="0"/>
              </a:spcAft>
              <a:buFont typeface="Wingdings 2"/>
              <a:buChar char=""/>
              <a:defRPr/>
            </a:pPr>
            <a:r>
              <a:rPr lang="en-US" altLang="zh-CN" sz="2800" smtClean="0"/>
              <a:t>1997</a:t>
            </a:r>
            <a:r>
              <a:rPr lang="zh-CN" altLang="en-US" sz="2800" smtClean="0"/>
              <a:t>年</a:t>
            </a:r>
            <a:r>
              <a:rPr lang="en-US" altLang="zh-CN" sz="2800" smtClean="0"/>
              <a:t>4</a:t>
            </a:r>
            <a:r>
              <a:rPr lang="zh-CN" altLang="en-US" sz="2800" smtClean="0"/>
              <a:t>月</a:t>
            </a:r>
            <a:r>
              <a:rPr lang="en-US" altLang="zh-CN" sz="2800" smtClean="0"/>
              <a:t>15</a:t>
            </a:r>
            <a:r>
              <a:rPr lang="zh-CN" altLang="en-US" sz="2800" smtClean="0"/>
              <a:t>日，</a:t>
            </a:r>
            <a:r>
              <a:rPr lang="en-US" altLang="zh-CN" sz="2800" smtClean="0"/>
              <a:t>NIST</a:t>
            </a:r>
            <a:r>
              <a:rPr lang="zh-CN" altLang="en-US" sz="2800" smtClean="0"/>
              <a:t>发起征集</a:t>
            </a:r>
            <a:r>
              <a:rPr lang="en-US" altLang="zh-CN" sz="2800" smtClean="0"/>
              <a:t>AES</a:t>
            </a:r>
            <a:r>
              <a:rPr lang="zh-CN" altLang="en-US" sz="2800" smtClean="0"/>
              <a:t>的活动，活动目的是确定一个</a:t>
            </a:r>
            <a:r>
              <a:rPr lang="zh-CN" altLang="en-US" sz="2800" smtClean="0">
                <a:solidFill>
                  <a:srgbClr val="000099"/>
                </a:solidFill>
              </a:rPr>
              <a:t>非保密的、可以公开技术细节的、全球免费使用</a:t>
            </a:r>
            <a:r>
              <a:rPr lang="zh-CN" altLang="en-US" sz="2800" smtClean="0"/>
              <a:t>的分组密码算法，作为新的数据加密标准。</a:t>
            </a:r>
          </a:p>
          <a:p>
            <a:pPr fontAlgn="auto">
              <a:spcAft>
                <a:spcPts val="0"/>
              </a:spcAft>
              <a:buFont typeface="Wingdings 2"/>
              <a:buChar char=""/>
              <a:defRPr/>
            </a:pPr>
            <a:r>
              <a:rPr lang="en-US" altLang="zh-CN" sz="2800" smtClean="0"/>
              <a:t>1997</a:t>
            </a:r>
            <a:r>
              <a:rPr lang="zh-CN" altLang="en-US" sz="2800" smtClean="0"/>
              <a:t>年</a:t>
            </a:r>
            <a:r>
              <a:rPr lang="en-US" altLang="zh-CN" sz="2800" smtClean="0"/>
              <a:t>9</a:t>
            </a:r>
            <a:r>
              <a:rPr lang="zh-CN" altLang="en-US" sz="2800" smtClean="0"/>
              <a:t>月</a:t>
            </a:r>
            <a:r>
              <a:rPr lang="en-US" altLang="zh-CN" sz="2800" smtClean="0"/>
              <a:t>12</a:t>
            </a:r>
            <a:r>
              <a:rPr lang="zh-CN" altLang="en-US" sz="2800" smtClean="0"/>
              <a:t>日，美国联邦登记处公布了正式征集</a:t>
            </a:r>
            <a:r>
              <a:rPr lang="en-US" altLang="zh-CN" sz="2800" smtClean="0"/>
              <a:t>AES</a:t>
            </a:r>
            <a:r>
              <a:rPr lang="zh-CN" altLang="en-US" sz="2800" smtClean="0"/>
              <a:t>候选算法的通告。作为进入</a:t>
            </a:r>
            <a:r>
              <a:rPr lang="en-US" altLang="zh-CN" sz="2800" smtClean="0"/>
              <a:t>AES</a:t>
            </a:r>
            <a:r>
              <a:rPr lang="zh-CN" altLang="en-US" sz="2800" smtClean="0"/>
              <a:t>候选过程的一个条件，开发者</a:t>
            </a:r>
            <a:r>
              <a:rPr lang="zh-CN" altLang="en-US" sz="2800" smtClean="0">
                <a:solidFill>
                  <a:srgbClr val="FF0000"/>
                </a:solidFill>
              </a:rPr>
              <a:t>承诺放弃被选中算法的知识产权。</a:t>
            </a:r>
          </a:p>
        </p:txBody>
      </p:sp>
    </p:spTree>
    <p:extLst>
      <p:ext uri="{BB962C8B-B14F-4D97-AF65-F5344CB8AC3E}">
        <p14:creationId xmlns:p14="http://schemas.microsoft.com/office/powerpoint/2010/main" val="3618977175"/>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zh-CN" altLang="en-US" smtClean="0"/>
              <a:t>高级加密标准</a:t>
            </a:r>
            <a:endParaRPr lang="zh-CN" altLang="en-US" smtClean="0">
              <a:latin typeface="华文新魏" pitchFamily="2" charset="-122"/>
            </a:endParaRPr>
          </a:p>
        </p:txBody>
      </p:sp>
      <p:sp>
        <p:nvSpPr>
          <p:cNvPr id="133123" name="Rectangle 3"/>
          <p:cNvSpPr>
            <a:spLocks noGrp="1" noChangeArrowheads="1"/>
          </p:cNvSpPr>
          <p:nvPr>
            <p:ph idx="1"/>
          </p:nvPr>
        </p:nvSpPr>
        <p:spPr>
          <a:xfrm>
            <a:off x="685800" y="1981200"/>
            <a:ext cx="7848600" cy="4111625"/>
          </a:xfrm>
        </p:spPr>
        <p:txBody>
          <a:bodyPr/>
          <a:lstStyle/>
          <a:p>
            <a:r>
              <a:rPr lang="zh-CN" altLang="en-US" smtClean="0"/>
              <a:t>对</a:t>
            </a:r>
            <a:r>
              <a:rPr lang="en-US" altLang="zh-CN" smtClean="0"/>
              <a:t>AES</a:t>
            </a:r>
            <a:r>
              <a:rPr lang="zh-CN" altLang="en-US" smtClean="0"/>
              <a:t>的基本要求</a:t>
            </a:r>
          </a:p>
          <a:p>
            <a:pPr lvl="1"/>
            <a:r>
              <a:rPr lang="zh-CN" altLang="en-US" smtClean="0">
                <a:solidFill>
                  <a:srgbClr val="000099"/>
                </a:solidFill>
              </a:rPr>
              <a:t>比三重</a:t>
            </a:r>
            <a:r>
              <a:rPr lang="en-US" altLang="zh-CN" smtClean="0">
                <a:solidFill>
                  <a:srgbClr val="000099"/>
                </a:solidFill>
              </a:rPr>
              <a:t>DES</a:t>
            </a:r>
            <a:r>
              <a:rPr lang="zh-CN" altLang="en-US" smtClean="0">
                <a:solidFill>
                  <a:srgbClr val="000099"/>
                </a:solidFill>
              </a:rPr>
              <a:t>快</a:t>
            </a:r>
          </a:p>
          <a:p>
            <a:pPr lvl="1"/>
            <a:r>
              <a:rPr lang="zh-CN" altLang="en-US" smtClean="0">
                <a:solidFill>
                  <a:srgbClr val="000099"/>
                </a:solidFill>
              </a:rPr>
              <a:t>至少与三重</a:t>
            </a:r>
            <a:r>
              <a:rPr lang="en-US" altLang="zh-CN" smtClean="0">
                <a:solidFill>
                  <a:srgbClr val="000099"/>
                </a:solidFill>
              </a:rPr>
              <a:t>DES</a:t>
            </a:r>
            <a:r>
              <a:rPr lang="zh-CN" altLang="en-US" smtClean="0">
                <a:solidFill>
                  <a:srgbClr val="000099"/>
                </a:solidFill>
              </a:rPr>
              <a:t>一样安全</a:t>
            </a:r>
          </a:p>
          <a:p>
            <a:pPr lvl="1"/>
            <a:r>
              <a:rPr lang="zh-CN" altLang="en-US" smtClean="0">
                <a:solidFill>
                  <a:srgbClr val="000099"/>
                </a:solidFill>
              </a:rPr>
              <a:t>数据分组长度为</a:t>
            </a:r>
            <a:r>
              <a:rPr lang="en-US" altLang="zh-CN" smtClean="0">
                <a:solidFill>
                  <a:srgbClr val="000099"/>
                </a:solidFill>
              </a:rPr>
              <a:t>128</a:t>
            </a:r>
            <a:r>
              <a:rPr lang="zh-CN" altLang="en-US" smtClean="0">
                <a:solidFill>
                  <a:srgbClr val="000099"/>
                </a:solidFill>
              </a:rPr>
              <a:t>比特</a:t>
            </a:r>
          </a:p>
          <a:p>
            <a:pPr lvl="1"/>
            <a:r>
              <a:rPr lang="zh-CN" altLang="en-US" smtClean="0">
                <a:solidFill>
                  <a:srgbClr val="000099"/>
                </a:solidFill>
              </a:rPr>
              <a:t>密钥长度为</a:t>
            </a:r>
            <a:r>
              <a:rPr lang="en-US" altLang="zh-CN" smtClean="0">
                <a:solidFill>
                  <a:srgbClr val="000099"/>
                </a:solidFill>
              </a:rPr>
              <a:t>128/192/256</a:t>
            </a:r>
            <a:r>
              <a:rPr lang="zh-CN" altLang="en-US" smtClean="0">
                <a:solidFill>
                  <a:srgbClr val="000099"/>
                </a:solidFill>
              </a:rPr>
              <a:t>比特</a:t>
            </a:r>
            <a:endParaRPr lang="en-US" altLang="zh-CN" smtClean="0">
              <a:solidFill>
                <a:srgbClr val="000099"/>
              </a:solidFill>
            </a:endParaRPr>
          </a:p>
          <a:p>
            <a:pPr lvl="1"/>
            <a:r>
              <a:rPr lang="zh-CN" altLang="en-US" smtClean="0">
                <a:solidFill>
                  <a:srgbClr val="000099"/>
                </a:solidFill>
              </a:rPr>
              <a:t>可在全世界范围内免费得到</a:t>
            </a:r>
          </a:p>
        </p:txBody>
      </p:sp>
    </p:spTree>
    <p:extLst>
      <p:ext uri="{BB962C8B-B14F-4D97-AF65-F5344CB8AC3E}">
        <p14:creationId xmlns:p14="http://schemas.microsoft.com/office/powerpoint/2010/main" val="601235470"/>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zh-CN" altLang="en-US" smtClean="0"/>
              <a:t>高级加密标准</a:t>
            </a:r>
            <a:endParaRPr lang="zh-CN" altLang="en-US" smtClean="0">
              <a:latin typeface="华文新魏" pitchFamily="2" charset="-122"/>
            </a:endParaRPr>
          </a:p>
        </p:txBody>
      </p:sp>
      <p:sp>
        <p:nvSpPr>
          <p:cNvPr id="134147" name="Rectangle 3"/>
          <p:cNvSpPr>
            <a:spLocks noGrp="1" noChangeArrowheads="1"/>
          </p:cNvSpPr>
          <p:nvPr>
            <p:ph idx="1"/>
          </p:nvPr>
        </p:nvSpPr>
        <p:spPr>
          <a:xfrm>
            <a:off x="533400" y="1676400"/>
            <a:ext cx="7848600" cy="4267200"/>
          </a:xfrm>
        </p:spPr>
        <p:txBody>
          <a:bodyPr/>
          <a:lstStyle/>
          <a:p>
            <a:pPr>
              <a:lnSpc>
                <a:spcPct val="90000"/>
              </a:lnSpc>
            </a:pPr>
            <a:r>
              <a:rPr lang="en-US" altLang="zh-CN" sz="2800" smtClean="0"/>
              <a:t>1998</a:t>
            </a:r>
            <a:r>
              <a:rPr lang="zh-CN" altLang="en-US" sz="2800" smtClean="0"/>
              <a:t>年</a:t>
            </a:r>
            <a:r>
              <a:rPr lang="en-US" altLang="zh-CN" sz="2800" smtClean="0"/>
              <a:t>8</a:t>
            </a:r>
            <a:r>
              <a:rPr lang="zh-CN" altLang="en-US" sz="2800" smtClean="0"/>
              <a:t>月</a:t>
            </a:r>
            <a:r>
              <a:rPr lang="en-US" altLang="zh-CN" sz="2800" smtClean="0"/>
              <a:t>12</a:t>
            </a:r>
            <a:r>
              <a:rPr lang="zh-CN" altLang="en-US" sz="2800" smtClean="0"/>
              <a:t>日，在首届</a:t>
            </a:r>
            <a:r>
              <a:rPr lang="en-US" altLang="zh-CN" sz="2800" smtClean="0"/>
              <a:t>AES</a:t>
            </a:r>
            <a:r>
              <a:rPr lang="zh-CN" altLang="en-US" sz="2800" smtClean="0"/>
              <a:t>会议上指定了</a:t>
            </a:r>
            <a:r>
              <a:rPr lang="en-US" altLang="zh-CN" sz="2800" smtClean="0">
                <a:solidFill>
                  <a:srgbClr val="FF0000"/>
                </a:solidFill>
              </a:rPr>
              <a:t>15</a:t>
            </a:r>
            <a:r>
              <a:rPr lang="zh-CN" altLang="en-US" sz="2800" smtClean="0"/>
              <a:t>个来自不同国家的候选算法。</a:t>
            </a:r>
          </a:p>
          <a:p>
            <a:pPr>
              <a:lnSpc>
                <a:spcPct val="90000"/>
              </a:lnSpc>
            </a:pPr>
            <a:r>
              <a:rPr lang="en-US" altLang="zh-CN" sz="2800" smtClean="0"/>
              <a:t>1999</a:t>
            </a:r>
            <a:r>
              <a:rPr lang="zh-CN" altLang="en-US" sz="2800" smtClean="0"/>
              <a:t>年</a:t>
            </a:r>
            <a:r>
              <a:rPr lang="en-US" altLang="zh-CN" sz="2800" smtClean="0"/>
              <a:t>3</a:t>
            </a:r>
            <a:r>
              <a:rPr lang="zh-CN" altLang="en-US" sz="2800" smtClean="0"/>
              <a:t>月</a:t>
            </a:r>
            <a:r>
              <a:rPr lang="en-US" altLang="zh-CN" sz="2800" smtClean="0"/>
              <a:t>22</a:t>
            </a:r>
            <a:r>
              <a:rPr lang="zh-CN" altLang="en-US" sz="2800" smtClean="0"/>
              <a:t>日第二次</a:t>
            </a:r>
            <a:r>
              <a:rPr lang="en-US" altLang="zh-CN" sz="2800" smtClean="0"/>
              <a:t>AES</a:t>
            </a:r>
            <a:r>
              <a:rPr lang="zh-CN" altLang="en-US" sz="2800" smtClean="0"/>
              <a:t>会议上，将候选名单减少为</a:t>
            </a:r>
            <a:r>
              <a:rPr lang="en-US" altLang="zh-CN" sz="2800" smtClean="0"/>
              <a:t>5</a:t>
            </a:r>
            <a:r>
              <a:rPr lang="zh-CN" altLang="en-US" sz="2800" smtClean="0"/>
              <a:t>个，这</a:t>
            </a:r>
            <a:r>
              <a:rPr lang="en-US" altLang="zh-CN" sz="2800" smtClean="0"/>
              <a:t>5</a:t>
            </a:r>
            <a:r>
              <a:rPr lang="zh-CN" altLang="en-US" sz="2800" smtClean="0"/>
              <a:t>个算法是</a:t>
            </a:r>
            <a:r>
              <a:rPr lang="en-US" altLang="zh-CN" sz="2800" smtClean="0">
                <a:solidFill>
                  <a:srgbClr val="FF0000"/>
                </a:solidFill>
              </a:rPr>
              <a:t>RC6</a:t>
            </a:r>
            <a:r>
              <a:rPr lang="zh-CN" altLang="en-US" sz="2800" smtClean="0">
                <a:solidFill>
                  <a:srgbClr val="FF0000"/>
                </a:solidFill>
              </a:rPr>
              <a:t>，</a:t>
            </a:r>
            <a:r>
              <a:rPr lang="en-US" altLang="zh-CN" sz="2800" smtClean="0">
                <a:solidFill>
                  <a:srgbClr val="FF0000"/>
                </a:solidFill>
              </a:rPr>
              <a:t>Rijndael</a:t>
            </a:r>
            <a:r>
              <a:rPr lang="zh-CN" altLang="en-US" sz="2800" smtClean="0">
                <a:solidFill>
                  <a:srgbClr val="FF0000"/>
                </a:solidFill>
              </a:rPr>
              <a:t>，</a:t>
            </a:r>
            <a:r>
              <a:rPr lang="en-US" altLang="zh-CN" sz="2800" smtClean="0">
                <a:solidFill>
                  <a:srgbClr val="FF0000"/>
                </a:solidFill>
              </a:rPr>
              <a:t>SERPENT</a:t>
            </a:r>
            <a:r>
              <a:rPr lang="zh-CN" altLang="en-US" sz="2800" smtClean="0">
                <a:solidFill>
                  <a:srgbClr val="FF0000"/>
                </a:solidFill>
              </a:rPr>
              <a:t>，</a:t>
            </a:r>
            <a:r>
              <a:rPr lang="en-US" altLang="zh-CN" sz="2800" smtClean="0">
                <a:solidFill>
                  <a:srgbClr val="FF0000"/>
                </a:solidFill>
              </a:rPr>
              <a:t>Twofish</a:t>
            </a:r>
            <a:r>
              <a:rPr lang="zh-CN" altLang="en-US" sz="2800" smtClean="0"/>
              <a:t>和</a:t>
            </a:r>
            <a:r>
              <a:rPr lang="en-US" altLang="zh-CN" sz="2800" smtClean="0">
                <a:solidFill>
                  <a:srgbClr val="FF0000"/>
                </a:solidFill>
              </a:rPr>
              <a:t>MARS</a:t>
            </a:r>
            <a:r>
              <a:rPr lang="zh-CN" altLang="en-US" sz="2800" smtClean="0"/>
              <a:t>。</a:t>
            </a:r>
          </a:p>
          <a:p>
            <a:pPr>
              <a:lnSpc>
                <a:spcPct val="90000"/>
              </a:lnSpc>
            </a:pPr>
            <a:r>
              <a:rPr lang="en-US" altLang="zh-CN" sz="2800" smtClean="0"/>
              <a:t>2000</a:t>
            </a:r>
            <a:r>
              <a:rPr lang="zh-CN" altLang="en-US" sz="2800" smtClean="0"/>
              <a:t>年</a:t>
            </a:r>
            <a:r>
              <a:rPr lang="en-US" altLang="zh-CN" sz="2800" smtClean="0"/>
              <a:t>4</a:t>
            </a:r>
            <a:r>
              <a:rPr lang="zh-CN" altLang="en-US" sz="2800" smtClean="0"/>
              <a:t>月</a:t>
            </a:r>
            <a:r>
              <a:rPr lang="en-US" altLang="zh-CN" sz="2800" smtClean="0"/>
              <a:t>13</a:t>
            </a:r>
            <a:r>
              <a:rPr lang="zh-CN" altLang="en-US" sz="2800" smtClean="0"/>
              <a:t>日，第三次</a:t>
            </a:r>
            <a:r>
              <a:rPr lang="en-US" altLang="zh-CN" sz="2800" smtClean="0"/>
              <a:t>AES</a:t>
            </a:r>
            <a:r>
              <a:rPr lang="zh-CN" altLang="en-US" sz="2800" smtClean="0"/>
              <a:t>会议上，对这</a:t>
            </a:r>
            <a:r>
              <a:rPr lang="en-US" altLang="zh-CN" sz="2800" smtClean="0"/>
              <a:t>5</a:t>
            </a:r>
            <a:r>
              <a:rPr lang="zh-CN" altLang="en-US" sz="2800" smtClean="0"/>
              <a:t>个候选算法的各种分析结果进行了讨论。</a:t>
            </a:r>
          </a:p>
          <a:p>
            <a:pPr>
              <a:lnSpc>
                <a:spcPct val="90000"/>
              </a:lnSpc>
            </a:pPr>
            <a:r>
              <a:rPr lang="en-US" altLang="zh-CN" sz="2800" smtClean="0"/>
              <a:t>2000</a:t>
            </a:r>
            <a:r>
              <a:rPr lang="zh-CN" altLang="en-US" sz="2800" smtClean="0"/>
              <a:t>年</a:t>
            </a:r>
            <a:r>
              <a:rPr lang="en-US" altLang="zh-CN" sz="2800" smtClean="0"/>
              <a:t>10</a:t>
            </a:r>
            <a:r>
              <a:rPr lang="zh-CN" altLang="en-US" sz="2800" smtClean="0"/>
              <a:t>月</a:t>
            </a:r>
            <a:r>
              <a:rPr lang="en-US" altLang="zh-CN" sz="2800" smtClean="0"/>
              <a:t>2</a:t>
            </a:r>
            <a:r>
              <a:rPr lang="zh-CN" altLang="en-US" sz="2800" smtClean="0"/>
              <a:t>日，</a:t>
            </a:r>
            <a:r>
              <a:rPr lang="en-US" altLang="zh-CN" sz="2800" smtClean="0"/>
              <a:t>NIST</a:t>
            </a:r>
            <a:r>
              <a:rPr lang="zh-CN" altLang="en-US" sz="2800" smtClean="0"/>
              <a:t>宣布了获胜者</a:t>
            </a:r>
            <a:r>
              <a:rPr lang="en-US" altLang="zh-CN" sz="2800" smtClean="0"/>
              <a:t>—</a:t>
            </a:r>
            <a:r>
              <a:rPr lang="en-US" altLang="zh-CN" sz="2800" smtClean="0">
                <a:solidFill>
                  <a:srgbClr val="FF0000"/>
                </a:solidFill>
              </a:rPr>
              <a:t>Rijndael</a:t>
            </a:r>
            <a:r>
              <a:rPr lang="zh-CN" altLang="en-US" sz="2800" smtClean="0">
                <a:solidFill>
                  <a:srgbClr val="FF0000"/>
                </a:solidFill>
              </a:rPr>
              <a:t>算法</a:t>
            </a:r>
            <a:r>
              <a:rPr lang="zh-CN" altLang="en-US" sz="2800" smtClean="0"/>
              <a:t>，</a:t>
            </a:r>
            <a:r>
              <a:rPr lang="en-US" altLang="zh-CN" sz="2800" smtClean="0"/>
              <a:t>2001</a:t>
            </a:r>
            <a:r>
              <a:rPr lang="zh-CN" altLang="en-US" sz="2800" smtClean="0"/>
              <a:t>年</a:t>
            </a:r>
            <a:r>
              <a:rPr lang="en-US" altLang="zh-CN" sz="2800" smtClean="0"/>
              <a:t>11</a:t>
            </a:r>
            <a:r>
              <a:rPr lang="zh-CN" altLang="en-US" sz="2800" smtClean="0"/>
              <a:t>月出版了最终标准</a:t>
            </a:r>
            <a:r>
              <a:rPr lang="en-US" altLang="zh-CN" sz="2800" smtClean="0"/>
              <a:t>FIPS PUB197</a:t>
            </a:r>
            <a:r>
              <a:rPr lang="zh-CN" altLang="en-US" sz="2800" smtClean="0"/>
              <a:t>。</a:t>
            </a:r>
          </a:p>
        </p:txBody>
      </p:sp>
    </p:spTree>
    <p:extLst>
      <p:ext uri="{BB962C8B-B14F-4D97-AF65-F5344CB8AC3E}">
        <p14:creationId xmlns:p14="http://schemas.microsoft.com/office/powerpoint/2010/main" val="983479127"/>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zh-CN" altLang="en-US" smtClean="0"/>
              <a:t>高级加密标准</a:t>
            </a:r>
            <a:endParaRPr lang="zh-CN" altLang="en-US" smtClean="0">
              <a:latin typeface="华文新魏" pitchFamily="2" charset="-122"/>
            </a:endParaRPr>
          </a:p>
        </p:txBody>
      </p:sp>
      <p:sp>
        <p:nvSpPr>
          <p:cNvPr id="135171" name="Rectangle 3"/>
          <p:cNvSpPr>
            <a:spLocks noGrp="1" noChangeArrowheads="1"/>
          </p:cNvSpPr>
          <p:nvPr>
            <p:ph idx="1"/>
          </p:nvPr>
        </p:nvSpPr>
        <p:spPr>
          <a:xfrm>
            <a:off x="685800" y="1700213"/>
            <a:ext cx="7848600" cy="4465637"/>
          </a:xfrm>
        </p:spPr>
        <p:txBody>
          <a:bodyPr/>
          <a:lstStyle/>
          <a:p>
            <a:r>
              <a:rPr lang="en-US" altLang="zh-CN" sz="2800" smtClean="0"/>
              <a:t>Rijndael(AES)</a:t>
            </a:r>
            <a:r>
              <a:rPr lang="zh-CN" altLang="en-US" sz="2800" smtClean="0"/>
              <a:t>算法</a:t>
            </a:r>
          </a:p>
          <a:p>
            <a:pPr lvl="1"/>
            <a:r>
              <a:rPr lang="zh-CN" altLang="en-US" sz="2400" smtClean="0">
                <a:solidFill>
                  <a:srgbClr val="000099"/>
                </a:solidFill>
              </a:rPr>
              <a:t>比利时研究者</a:t>
            </a:r>
            <a:r>
              <a:rPr lang="en-US" altLang="zh-CN" sz="2400" smtClean="0">
                <a:solidFill>
                  <a:srgbClr val="000099"/>
                </a:solidFill>
              </a:rPr>
              <a:t>Vincent Rijmen</a:t>
            </a:r>
            <a:r>
              <a:rPr lang="zh-CN" altLang="en-US" sz="2400" smtClean="0">
                <a:solidFill>
                  <a:srgbClr val="000099"/>
                </a:solidFill>
              </a:rPr>
              <a:t>和</a:t>
            </a:r>
            <a:r>
              <a:rPr lang="en-US" altLang="zh-CN" sz="2400" smtClean="0">
                <a:solidFill>
                  <a:srgbClr val="000099"/>
                </a:solidFill>
              </a:rPr>
              <a:t>Joan Daemen</a:t>
            </a:r>
            <a:r>
              <a:rPr lang="zh-CN" altLang="en-US" sz="2400" smtClean="0">
                <a:solidFill>
                  <a:srgbClr val="000099"/>
                </a:solidFill>
              </a:rPr>
              <a:t>研制</a:t>
            </a:r>
          </a:p>
          <a:p>
            <a:pPr lvl="1"/>
            <a:r>
              <a:rPr lang="zh-CN" altLang="en-US" sz="2400" smtClean="0">
                <a:solidFill>
                  <a:srgbClr val="000099"/>
                </a:solidFill>
              </a:rPr>
              <a:t>采用了</a:t>
            </a:r>
            <a:r>
              <a:rPr lang="en-US" altLang="zh-CN" sz="2400" smtClean="0">
                <a:solidFill>
                  <a:srgbClr val="000099"/>
                </a:solidFill>
              </a:rPr>
              <a:t>SPN</a:t>
            </a:r>
            <a:r>
              <a:rPr lang="zh-CN" altLang="en-US" sz="2400" smtClean="0">
                <a:solidFill>
                  <a:srgbClr val="000099"/>
                </a:solidFill>
              </a:rPr>
              <a:t>结构，加密、解密相似但不对称</a:t>
            </a:r>
          </a:p>
          <a:p>
            <a:pPr lvl="1"/>
            <a:r>
              <a:rPr lang="zh-CN" altLang="en-US" sz="2400" smtClean="0">
                <a:solidFill>
                  <a:srgbClr val="000099"/>
                </a:solidFill>
              </a:rPr>
              <a:t>能有效抵抗所有已知的攻击</a:t>
            </a:r>
          </a:p>
          <a:p>
            <a:pPr lvl="1"/>
            <a:r>
              <a:rPr lang="zh-CN" altLang="en-US" sz="2400" smtClean="0">
                <a:solidFill>
                  <a:srgbClr val="000099"/>
                </a:solidFill>
              </a:rPr>
              <a:t>没有发现弱密钥或补密钥</a:t>
            </a:r>
          </a:p>
          <a:p>
            <a:pPr lvl="1"/>
            <a:r>
              <a:rPr lang="zh-CN" altLang="en-US" sz="2400" smtClean="0">
                <a:solidFill>
                  <a:srgbClr val="000099"/>
                </a:solidFill>
              </a:rPr>
              <a:t>结构简单，运算速度快</a:t>
            </a:r>
          </a:p>
          <a:p>
            <a:pPr lvl="1"/>
            <a:r>
              <a:rPr lang="zh-CN" altLang="en-US" sz="2400" smtClean="0">
                <a:solidFill>
                  <a:srgbClr val="000099"/>
                </a:solidFill>
              </a:rPr>
              <a:t>支持</a:t>
            </a:r>
            <a:r>
              <a:rPr lang="en-US" altLang="zh-CN" sz="2400" smtClean="0">
                <a:solidFill>
                  <a:srgbClr val="000099"/>
                </a:solidFill>
              </a:rPr>
              <a:t>128</a:t>
            </a:r>
            <a:r>
              <a:rPr lang="zh-CN" altLang="en-US" sz="2400" smtClean="0">
                <a:solidFill>
                  <a:srgbClr val="000099"/>
                </a:solidFill>
              </a:rPr>
              <a:t>分组，支持</a:t>
            </a:r>
            <a:r>
              <a:rPr lang="en-US" altLang="zh-CN" sz="2400" smtClean="0">
                <a:solidFill>
                  <a:srgbClr val="000099"/>
                </a:solidFill>
              </a:rPr>
              <a:t>128/192/256</a:t>
            </a:r>
            <a:r>
              <a:rPr lang="zh-CN" altLang="en-US" sz="2400" smtClean="0">
                <a:solidFill>
                  <a:srgbClr val="000099"/>
                </a:solidFill>
              </a:rPr>
              <a:t>位密钥</a:t>
            </a:r>
            <a:endParaRPr lang="en-US" altLang="zh-CN" sz="2400" smtClean="0">
              <a:solidFill>
                <a:srgbClr val="000099"/>
              </a:solidFill>
            </a:endParaRPr>
          </a:p>
          <a:p>
            <a:pPr lvl="1"/>
            <a:r>
              <a:rPr lang="zh-CN" altLang="en-US" sz="2400" smtClean="0">
                <a:solidFill>
                  <a:srgbClr val="000099"/>
                </a:solidFill>
              </a:rPr>
              <a:t>轮数</a:t>
            </a:r>
            <a:r>
              <a:rPr lang="en-US" altLang="zh-CN" sz="2400" smtClean="0">
                <a:solidFill>
                  <a:srgbClr val="000099"/>
                </a:solidFill>
              </a:rPr>
              <a:t>Nr</a:t>
            </a:r>
            <a:r>
              <a:rPr lang="zh-CN" altLang="en-US" sz="2400" smtClean="0">
                <a:solidFill>
                  <a:srgbClr val="000099"/>
                </a:solidFill>
              </a:rPr>
              <a:t>依赖密钥长度，分别为</a:t>
            </a:r>
            <a:r>
              <a:rPr lang="en-US" altLang="zh-CN" sz="2400" smtClean="0">
                <a:solidFill>
                  <a:srgbClr val="000099"/>
                </a:solidFill>
              </a:rPr>
              <a:t>10/12/14</a:t>
            </a:r>
            <a:endParaRPr lang="zh-CN" altLang="en-US" sz="2400" smtClean="0">
              <a:solidFill>
                <a:srgbClr val="000099"/>
              </a:solidFill>
            </a:endParaRPr>
          </a:p>
        </p:txBody>
      </p:sp>
    </p:spTree>
    <p:extLst>
      <p:ext uri="{BB962C8B-B14F-4D97-AF65-F5344CB8AC3E}">
        <p14:creationId xmlns:p14="http://schemas.microsoft.com/office/powerpoint/2010/main" val="668167987"/>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r>
              <a:rPr lang="zh-CN" altLang="en-US" smtClean="0"/>
              <a:t>高级加密标准</a:t>
            </a:r>
          </a:p>
        </p:txBody>
      </p:sp>
      <p:sp>
        <p:nvSpPr>
          <p:cNvPr id="136195" name="内容占位符 2"/>
          <p:cNvSpPr>
            <a:spLocks noGrp="1"/>
          </p:cNvSpPr>
          <p:nvPr>
            <p:ph idx="1"/>
          </p:nvPr>
        </p:nvSpPr>
        <p:spPr/>
        <p:txBody>
          <a:bodyPr/>
          <a:lstStyle/>
          <a:p>
            <a:r>
              <a:rPr lang="en-US" altLang="zh-CN" smtClean="0"/>
              <a:t>AES</a:t>
            </a:r>
            <a:r>
              <a:rPr lang="zh-CN" altLang="en-US" smtClean="0"/>
              <a:t>算法描述</a:t>
            </a:r>
            <a:endParaRPr lang="en-US" altLang="zh-CN" smtClean="0"/>
          </a:p>
          <a:p>
            <a:pPr lvl="1"/>
            <a:r>
              <a:rPr lang="zh-CN" altLang="en-US" smtClean="0"/>
              <a:t>首先将</a:t>
            </a:r>
            <a:r>
              <a:rPr lang="en-US" altLang="zh-CN" smtClean="0"/>
              <a:t>128</a:t>
            </a:r>
            <a:r>
              <a:rPr lang="zh-CN" altLang="en-US" smtClean="0"/>
              <a:t>位的明文</a:t>
            </a:r>
            <a:r>
              <a:rPr lang="en-US" altLang="zh-CN" smtClean="0"/>
              <a:t>x</a:t>
            </a:r>
            <a:r>
              <a:rPr lang="zh-CN" altLang="en-US" smtClean="0"/>
              <a:t>与轮密钥进行异或</a:t>
            </a:r>
            <a:endParaRPr lang="en-US" altLang="zh-CN" smtClean="0"/>
          </a:p>
          <a:p>
            <a:pPr lvl="1"/>
            <a:r>
              <a:rPr lang="zh-CN" altLang="en-US" smtClean="0"/>
              <a:t>对异或结果，首先进行</a:t>
            </a:r>
            <a:r>
              <a:rPr lang="en-US" altLang="zh-CN" smtClean="0"/>
              <a:t>S</a:t>
            </a:r>
            <a:r>
              <a:rPr lang="zh-CN" altLang="en-US" smtClean="0"/>
              <a:t>盒代替，然后进行移位变换和列混合变换，再将变换结果与轮密钥进行异或。此步骤循环</a:t>
            </a:r>
            <a:r>
              <a:rPr lang="en-US" altLang="zh-CN" smtClean="0"/>
              <a:t>Nr-1</a:t>
            </a:r>
            <a:r>
              <a:rPr lang="zh-CN" altLang="en-US" smtClean="0"/>
              <a:t>次</a:t>
            </a:r>
            <a:endParaRPr lang="en-US" altLang="zh-CN" smtClean="0"/>
          </a:p>
          <a:p>
            <a:pPr lvl="1"/>
            <a:r>
              <a:rPr lang="zh-CN" altLang="en-US" smtClean="0"/>
              <a:t>将前面的结果再进行一次</a:t>
            </a:r>
            <a:r>
              <a:rPr lang="en-US" altLang="zh-CN" smtClean="0"/>
              <a:t>S</a:t>
            </a:r>
            <a:r>
              <a:rPr lang="zh-CN" altLang="en-US" smtClean="0"/>
              <a:t>盒代替和行移位变换，最后再与轮密钥进行异或，得到最终的密文</a:t>
            </a:r>
            <a:r>
              <a:rPr lang="en-US" altLang="zh-CN" smtClean="0"/>
              <a:t>y</a:t>
            </a:r>
            <a:endParaRPr lang="zh-CN" altLang="en-US" smtClean="0"/>
          </a:p>
        </p:txBody>
      </p:sp>
    </p:spTree>
    <p:extLst>
      <p:ext uri="{BB962C8B-B14F-4D97-AF65-F5344CB8AC3E}">
        <p14:creationId xmlns:p14="http://schemas.microsoft.com/office/powerpoint/2010/main" val="6099074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p:cNvSpPr>
            <a:spLocks noGrp="1"/>
          </p:cNvSpPr>
          <p:nvPr>
            <p:ph type="title"/>
          </p:nvPr>
        </p:nvSpPr>
        <p:spPr/>
        <p:txBody>
          <a:bodyPr/>
          <a:lstStyle/>
          <a:p>
            <a:r>
              <a:rPr lang="en-US" altLang="zh-CN" smtClean="0"/>
              <a:t>AES</a:t>
            </a:r>
            <a:r>
              <a:rPr lang="zh-CN" altLang="en-US" smtClean="0"/>
              <a:t>算法结构</a:t>
            </a:r>
          </a:p>
        </p:txBody>
      </p:sp>
      <p:sp>
        <p:nvSpPr>
          <p:cNvPr id="4" name="矩形 3"/>
          <p:cNvSpPr/>
          <p:nvPr/>
        </p:nvSpPr>
        <p:spPr>
          <a:xfrm>
            <a:off x="2555875" y="1628775"/>
            <a:ext cx="2232025"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输入明文</a:t>
            </a:r>
            <a:r>
              <a:rPr lang="en-US" altLang="zh-CN">
                <a:solidFill>
                  <a:schemeClr val="tx1"/>
                </a:solidFill>
              </a:rPr>
              <a:t>x(128</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5" name="矩形 4"/>
          <p:cNvSpPr/>
          <p:nvPr/>
        </p:nvSpPr>
        <p:spPr>
          <a:xfrm>
            <a:off x="2555875" y="2205038"/>
            <a:ext cx="22320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与轮密钥异或</a:t>
            </a:r>
          </a:p>
        </p:txBody>
      </p:sp>
      <p:sp>
        <p:nvSpPr>
          <p:cNvPr id="6" name="矩形 5"/>
          <p:cNvSpPr/>
          <p:nvPr/>
        </p:nvSpPr>
        <p:spPr>
          <a:xfrm>
            <a:off x="2555875" y="2781300"/>
            <a:ext cx="2232025"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一轮迭代</a:t>
            </a:r>
            <a:r>
              <a:rPr lang="en-US" altLang="zh-CN">
                <a:solidFill>
                  <a:schemeClr val="tx1"/>
                </a:solidFill>
              </a:rPr>
              <a:t>g</a:t>
            </a:r>
            <a:endParaRPr lang="zh-CN" altLang="en-US">
              <a:solidFill>
                <a:schemeClr val="tx1"/>
              </a:solidFill>
            </a:endParaRPr>
          </a:p>
        </p:txBody>
      </p:sp>
      <p:sp>
        <p:nvSpPr>
          <p:cNvPr id="9" name="矩形 8"/>
          <p:cNvSpPr/>
          <p:nvPr/>
        </p:nvSpPr>
        <p:spPr>
          <a:xfrm>
            <a:off x="2555875" y="3716338"/>
            <a:ext cx="22320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S</a:t>
            </a:r>
            <a:r>
              <a:rPr lang="zh-CN" altLang="en-US">
                <a:solidFill>
                  <a:schemeClr val="tx1"/>
                </a:solidFill>
              </a:rPr>
              <a:t>盒代替</a:t>
            </a:r>
          </a:p>
        </p:txBody>
      </p:sp>
      <p:sp>
        <p:nvSpPr>
          <p:cNvPr id="10" name="矩形 9"/>
          <p:cNvSpPr/>
          <p:nvPr/>
        </p:nvSpPr>
        <p:spPr>
          <a:xfrm>
            <a:off x="2555875" y="4292600"/>
            <a:ext cx="2232025"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行移位变换</a:t>
            </a:r>
          </a:p>
        </p:txBody>
      </p:sp>
      <p:sp>
        <p:nvSpPr>
          <p:cNvPr id="11" name="矩形 10"/>
          <p:cNvSpPr/>
          <p:nvPr/>
        </p:nvSpPr>
        <p:spPr>
          <a:xfrm>
            <a:off x="5867400" y="1628775"/>
            <a:ext cx="2592388"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a:t>
            </a:r>
            <a:r>
              <a:rPr lang="en-US" altLang="zh-CN">
                <a:solidFill>
                  <a:schemeClr val="tx1"/>
                </a:solidFill>
              </a:rPr>
              <a:t>k(128/192/256</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12" name="矩形 11"/>
          <p:cNvSpPr/>
          <p:nvPr/>
        </p:nvSpPr>
        <p:spPr>
          <a:xfrm>
            <a:off x="6372225" y="2205038"/>
            <a:ext cx="1584325" cy="3024187"/>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密钥编排算法</a:t>
            </a:r>
          </a:p>
        </p:txBody>
      </p:sp>
      <p:cxnSp>
        <p:nvCxnSpPr>
          <p:cNvPr id="14" name="直接箭头连接符 13"/>
          <p:cNvCxnSpPr>
            <a:stCxn id="4" idx="2"/>
            <a:endCxn id="5" idx="0"/>
          </p:cNvCxnSpPr>
          <p:nvPr/>
        </p:nvCxnSpPr>
        <p:spPr>
          <a:xfrm>
            <a:off x="3671888" y="1989138"/>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5" idx="2"/>
            <a:endCxn id="6" idx="0"/>
          </p:cNvCxnSpPr>
          <p:nvPr/>
        </p:nvCxnSpPr>
        <p:spPr>
          <a:xfrm>
            <a:off x="3671888" y="2565400"/>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6" idx="2"/>
            <a:endCxn id="9" idx="0"/>
          </p:cNvCxnSpPr>
          <p:nvPr/>
        </p:nvCxnSpPr>
        <p:spPr>
          <a:xfrm>
            <a:off x="3671888" y="3141663"/>
            <a:ext cx="0" cy="5746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9" idx="2"/>
            <a:endCxn id="10" idx="0"/>
          </p:cNvCxnSpPr>
          <p:nvPr/>
        </p:nvCxnSpPr>
        <p:spPr>
          <a:xfrm>
            <a:off x="3671888" y="4076700"/>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1" idx="2"/>
          </p:cNvCxnSpPr>
          <p:nvPr/>
        </p:nvCxnSpPr>
        <p:spPr>
          <a:xfrm>
            <a:off x="7164388" y="1989138"/>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6" idx="3"/>
          </p:cNvCxnSpPr>
          <p:nvPr/>
        </p:nvCxnSpPr>
        <p:spPr>
          <a:xfrm flipH="1">
            <a:off x="4787900" y="2960688"/>
            <a:ext cx="1584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4787900" y="2420938"/>
            <a:ext cx="1584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H="1">
            <a:off x="4787900" y="5084763"/>
            <a:ext cx="158432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234" name="TextBox 42"/>
          <p:cNvSpPr txBox="1">
            <a:spLocks noChangeArrowheads="1"/>
          </p:cNvSpPr>
          <p:nvPr/>
        </p:nvSpPr>
        <p:spPr bwMode="auto">
          <a:xfrm>
            <a:off x="5076825" y="2636838"/>
            <a:ext cx="10080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i</a:t>
            </a:r>
            <a:r>
              <a:rPr lang="en-US" altLang="zh-CN" sz="1600"/>
              <a:t>(128</a:t>
            </a:r>
            <a:r>
              <a:rPr lang="zh-CN" altLang="en-US" sz="1600"/>
              <a:t>位</a:t>
            </a:r>
            <a:r>
              <a:rPr lang="en-US" altLang="zh-CN" sz="1600"/>
              <a:t>)</a:t>
            </a:r>
            <a:endParaRPr lang="zh-CN" altLang="en-US" sz="1600"/>
          </a:p>
        </p:txBody>
      </p:sp>
      <p:sp>
        <p:nvSpPr>
          <p:cNvPr id="137235" name="TextBox 46"/>
          <p:cNvSpPr txBox="1">
            <a:spLocks noChangeArrowheads="1"/>
          </p:cNvSpPr>
          <p:nvPr/>
        </p:nvSpPr>
        <p:spPr bwMode="auto">
          <a:xfrm>
            <a:off x="4932363" y="4746625"/>
            <a:ext cx="13684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Nr+1</a:t>
            </a:r>
            <a:r>
              <a:rPr lang="en-US" altLang="zh-CN" sz="1600"/>
              <a:t>(128</a:t>
            </a:r>
            <a:r>
              <a:rPr lang="zh-CN" altLang="en-US" sz="1600"/>
              <a:t>位</a:t>
            </a:r>
            <a:r>
              <a:rPr lang="en-US" altLang="zh-CN" sz="1600"/>
              <a:t>)</a:t>
            </a:r>
            <a:endParaRPr lang="zh-CN" altLang="en-US" sz="1600"/>
          </a:p>
        </p:txBody>
      </p:sp>
      <p:sp>
        <p:nvSpPr>
          <p:cNvPr id="137236" name="TextBox 47"/>
          <p:cNvSpPr txBox="1">
            <a:spLocks noChangeArrowheads="1"/>
          </p:cNvSpPr>
          <p:nvPr/>
        </p:nvSpPr>
        <p:spPr bwMode="auto">
          <a:xfrm>
            <a:off x="5076825" y="2082800"/>
            <a:ext cx="100806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r>
              <a:rPr lang="en-US" altLang="zh-CN" sz="1600"/>
              <a:t>k</a:t>
            </a:r>
            <a:r>
              <a:rPr lang="en-US" altLang="zh-CN" sz="1600" baseline="30000"/>
              <a:t>1</a:t>
            </a:r>
            <a:r>
              <a:rPr lang="en-US" altLang="zh-CN" sz="1600"/>
              <a:t>(128</a:t>
            </a:r>
            <a:r>
              <a:rPr lang="zh-CN" altLang="en-US" sz="1600"/>
              <a:t>位</a:t>
            </a:r>
            <a:r>
              <a:rPr lang="en-US" altLang="zh-CN" sz="1600"/>
              <a:t>)</a:t>
            </a:r>
            <a:endParaRPr lang="zh-CN" altLang="en-US" sz="1600"/>
          </a:p>
        </p:txBody>
      </p:sp>
      <p:sp>
        <p:nvSpPr>
          <p:cNvPr id="50" name="矩形 49"/>
          <p:cNvSpPr/>
          <p:nvPr/>
        </p:nvSpPr>
        <p:spPr>
          <a:xfrm>
            <a:off x="2555875" y="2781300"/>
            <a:ext cx="2232025" cy="360363"/>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
        <p:nvSpPr>
          <p:cNvPr id="40" name="矩形 39"/>
          <p:cNvSpPr/>
          <p:nvPr/>
        </p:nvSpPr>
        <p:spPr>
          <a:xfrm>
            <a:off x="2555875" y="5445125"/>
            <a:ext cx="2232025" cy="36036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输出密文</a:t>
            </a:r>
            <a:r>
              <a:rPr lang="en-US" altLang="zh-CN">
                <a:solidFill>
                  <a:schemeClr val="tx1"/>
                </a:solidFill>
              </a:rPr>
              <a:t>y(128</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41" name="矩形 40"/>
          <p:cNvSpPr/>
          <p:nvPr/>
        </p:nvSpPr>
        <p:spPr>
          <a:xfrm>
            <a:off x="2555875" y="4868863"/>
            <a:ext cx="2232025" cy="36036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与轮密钥异或</a:t>
            </a:r>
          </a:p>
        </p:txBody>
      </p:sp>
      <p:cxnSp>
        <p:nvCxnSpPr>
          <p:cNvPr id="42" name="直接箭头连接符 41"/>
          <p:cNvCxnSpPr/>
          <p:nvPr/>
        </p:nvCxnSpPr>
        <p:spPr>
          <a:xfrm>
            <a:off x="3671888" y="5229225"/>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2166938" y="3500438"/>
            <a:ext cx="1511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2152650" y="2997200"/>
            <a:ext cx="0" cy="5032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2152650" y="2982913"/>
            <a:ext cx="431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244" name="TextBox 54"/>
          <p:cNvSpPr txBox="1">
            <a:spLocks noChangeArrowheads="1"/>
          </p:cNvSpPr>
          <p:nvPr/>
        </p:nvSpPr>
        <p:spPr bwMode="auto">
          <a:xfrm>
            <a:off x="2124075" y="3141663"/>
            <a:ext cx="1439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mbria" pitchFamily="18" charset="0"/>
                <a:ea typeface="华文楷体" pitchFamily="2" charset="-122"/>
              </a:defRPr>
            </a:lvl1pPr>
            <a:lvl2pPr marL="742950" indent="-285750">
              <a:defRPr>
                <a:solidFill>
                  <a:schemeClr val="tx1"/>
                </a:solidFill>
                <a:latin typeface="Cambria" pitchFamily="18" charset="0"/>
                <a:ea typeface="华文楷体" pitchFamily="2" charset="-122"/>
              </a:defRPr>
            </a:lvl2pPr>
            <a:lvl3pPr marL="1143000" indent="-228600">
              <a:defRPr>
                <a:solidFill>
                  <a:schemeClr val="tx1"/>
                </a:solidFill>
                <a:latin typeface="Cambria" pitchFamily="18" charset="0"/>
                <a:ea typeface="华文楷体" pitchFamily="2" charset="-122"/>
              </a:defRPr>
            </a:lvl3pPr>
            <a:lvl4pPr marL="1600200" indent="-228600">
              <a:defRPr>
                <a:solidFill>
                  <a:schemeClr val="tx1"/>
                </a:solidFill>
                <a:latin typeface="Cambria" pitchFamily="18" charset="0"/>
                <a:ea typeface="华文楷体" pitchFamily="2" charset="-122"/>
              </a:defRPr>
            </a:lvl4pPr>
            <a:lvl5pPr marL="2057400" indent="-228600">
              <a:defRPr>
                <a:solidFill>
                  <a:schemeClr val="tx1"/>
                </a:solidFill>
                <a:latin typeface="Cambria" pitchFamily="18" charset="0"/>
                <a:ea typeface="华文楷体" pitchFamily="2" charset="-122"/>
              </a:defRPr>
            </a:lvl5pPr>
            <a:lvl6pPr marL="2514600" indent="-228600" fontAlgn="base">
              <a:spcBef>
                <a:spcPct val="0"/>
              </a:spcBef>
              <a:spcAft>
                <a:spcPct val="0"/>
              </a:spcAft>
              <a:defRPr>
                <a:solidFill>
                  <a:schemeClr val="tx1"/>
                </a:solidFill>
                <a:latin typeface="Cambria" pitchFamily="18" charset="0"/>
                <a:ea typeface="华文楷体" pitchFamily="2" charset="-122"/>
              </a:defRPr>
            </a:lvl6pPr>
            <a:lvl7pPr marL="2971800" indent="-228600" fontAlgn="base">
              <a:spcBef>
                <a:spcPct val="0"/>
              </a:spcBef>
              <a:spcAft>
                <a:spcPct val="0"/>
              </a:spcAft>
              <a:defRPr>
                <a:solidFill>
                  <a:schemeClr val="tx1"/>
                </a:solidFill>
                <a:latin typeface="Cambria" pitchFamily="18" charset="0"/>
                <a:ea typeface="华文楷体" pitchFamily="2" charset="-122"/>
              </a:defRPr>
            </a:lvl7pPr>
            <a:lvl8pPr marL="3429000" indent="-228600" fontAlgn="base">
              <a:spcBef>
                <a:spcPct val="0"/>
              </a:spcBef>
              <a:spcAft>
                <a:spcPct val="0"/>
              </a:spcAft>
              <a:defRPr>
                <a:solidFill>
                  <a:schemeClr val="tx1"/>
                </a:solidFill>
                <a:latin typeface="Cambria" pitchFamily="18" charset="0"/>
                <a:ea typeface="华文楷体" pitchFamily="2" charset="-122"/>
              </a:defRPr>
            </a:lvl8pPr>
            <a:lvl9pPr marL="3886200" indent="-228600" fontAlgn="base">
              <a:spcBef>
                <a:spcPct val="0"/>
              </a:spcBef>
              <a:spcAft>
                <a:spcPct val="0"/>
              </a:spcAft>
              <a:defRPr>
                <a:solidFill>
                  <a:schemeClr val="tx1"/>
                </a:solidFill>
                <a:latin typeface="Cambria" pitchFamily="18" charset="0"/>
                <a:ea typeface="华文楷体" pitchFamily="2" charset="-122"/>
              </a:defRPr>
            </a:lvl9pPr>
          </a:lstStyle>
          <a:p>
            <a:pPr algn="r"/>
            <a:r>
              <a:rPr lang="zh-CN" altLang="en-US"/>
              <a:t>循环</a:t>
            </a:r>
            <a:r>
              <a:rPr lang="en-US" altLang="zh-CN"/>
              <a:t>Nr-1</a:t>
            </a:r>
            <a:r>
              <a:rPr lang="zh-CN" altLang="en-US"/>
              <a:t>次</a:t>
            </a:r>
          </a:p>
        </p:txBody>
      </p:sp>
      <p:cxnSp>
        <p:nvCxnSpPr>
          <p:cNvPr id="58" name="直接箭头连接符 57"/>
          <p:cNvCxnSpPr/>
          <p:nvPr/>
        </p:nvCxnSpPr>
        <p:spPr>
          <a:xfrm>
            <a:off x="3671888" y="4652963"/>
            <a:ext cx="0" cy="2159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139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p:cNvSpPr>
            <a:spLocks noGrp="1"/>
          </p:cNvSpPr>
          <p:nvPr>
            <p:ph type="title"/>
          </p:nvPr>
        </p:nvSpPr>
        <p:spPr/>
        <p:txBody>
          <a:bodyPr/>
          <a:lstStyle/>
          <a:p>
            <a:r>
              <a:rPr lang="en-US" altLang="zh-CN" smtClean="0"/>
              <a:t>AES</a:t>
            </a:r>
            <a:r>
              <a:rPr lang="zh-CN" altLang="en-US" smtClean="0"/>
              <a:t>算法结构</a:t>
            </a:r>
          </a:p>
        </p:txBody>
      </p:sp>
      <p:grpSp>
        <p:nvGrpSpPr>
          <p:cNvPr id="138243" name="组合 15"/>
          <p:cNvGrpSpPr>
            <a:grpSpLocks/>
          </p:cNvGrpSpPr>
          <p:nvPr/>
        </p:nvGrpSpPr>
        <p:grpSpPr bwMode="auto">
          <a:xfrm>
            <a:off x="3276600" y="2276475"/>
            <a:ext cx="2232025" cy="3240088"/>
            <a:chOff x="3347864" y="2708920"/>
            <a:chExt cx="2232248" cy="3240360"/>
          </a:xfrm>
        </p:grpSpPr>
        <p:sp>
          <p:nvSpPr>
            <p:cNvPr id="4" name="矩形 3"/>
            <p:cNvSpPr/>
            <p:nvPr/>
          </p:nvSpPr>
          <p:spPr>
            <a:xfrm>
              <a:off x="3347864" y="2708920"/>
              <a:ext cx="2232248" cy="36039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输入状态</a:t>
              </a:r>
              <a:r>
                <a:rPr lang="en-US" altLang="zh-CN">
                  <a:solidFill>
                    <a:schemeClr val="tx1"/>
                  </a:solidFill>
                </a:rPr>
                <a:t>w</a:t>
              </a:r>
              <a:r>
                <a:rPr lang="en-US" altLang="zh-CN" baseline="30000">
                  <a:solidFill>
                    <a:schemeClr val="tx1"/>
                  </a:solidFill>
                </a:rPr>
                <a:t>i-1</a:t>
              </a:r>
              <a:r>
                <a:rPr lang="en-US" altLang="zh-CN">
                  <a:solidFill>
                    <a:schemeClr val="tx1"/>
                  </a:solidFill>
                </a:rPr>
                <a:t>(128</a:t>
              </a:r>
              <a:r>
                <a:rPr lang="zh-CN" altLang="en-US">
                  <a:solidFill>
                    <a:schemeClr val="tx1"/>
                  </a:solidFill>
                </a:rPr>
                <a:t>位</a:t>
              </a:r>
              <a:r>
                <a:rPr lang="en-US" altLang="zh-CN">
                  <a:solidFill>
                    <a:schemeClr val="tx1"/>
                  </a:solidFill>
                </a:rPr>
                <a:t>)</a:t>
              </a:r>
              <a:endParaRPr lang="zh-CN" altLang="en-US">
                <a:solidFill>
                  <a:schemeClr val="tx1"/>
                </a:solidFill>
              </a:endParaRPr>
            </a:p>
          </p:txBody>
        </p:sp>
        <p:sp>
          <p:nvSpPr>
            <p:cNvPr id="5" name="矩形 4"/>
            <p:cNvSpPr/>
            <p:nvPr/>
          </p:nvSpPr>
          <p:spPr>
            <a:xfrm>
              <a:off x="3347864" y="3861542"/>
              <a:ext cx="2232248" cy="35880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行移位变换</a:t>
              </a:r>
            </a:p>
          </p:txBody>
        </p:sp>
        <p:cxnSp>
          <p:nvCxnSpPr>
            <p:cNvPr id="6" name="直接箭头连接符 5"/>
            <p:cNvCxnSpPr/>
            <p:nvPr/>
          </p:nvCxnSpPr>
          <p:spPr>
            <a:xfrm>
              <a:off x="4463989" y="3069313"/>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347864" y="5588887"/>
              <a:ext cx="2232248" cy="360393"/>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输出状态</a:t>
              </a:r>
              <a:r>
                <a:rPr lang="en-US" altLang="zh-CN">
                  <a:solidFill>
                    <a:schemeClr val="tx1"/>
                  </a:solidFill>
                </a:rPr>
                <a:t>w</a:t>
              </a:r>
              <a:r>
                <a:rPr lang="en-US" altLang="zh-CN" baseline="30000">
                  <a:solidFill>
                    <a:schemeClr val="tx1"/>
                  </a:solidFill>
                </a:rPr>
                <a:t>i</a:t>
              </a:r>
              <a:r>
                <a:rPr lang="en-US" altLang="zh-CN">
                  <a:solidFill>
                    <a:schemeClr val="tx1"/>
                  </a:solidFill>
                </a:rPr>
                <a:t>(128</a:t>
              </a:r>
              <a:r>
                <a:rPr lang="zh-CN" altLang="en-US">
                  <a:solidFill>
                    <a:schemeClr val="tx1"/>
                  </a:solidFill>
                </a:rPr>
                <a:t>位</a:t>
              </a:r>
              <a:r>
                <a:rPr lang="en-US" altLang="zh-CN">
                  <a:solidFill>
                    <a:schemeClr val="tx1"/>
                  </a:solidFill>
                </a:rPr>
                <a:t>)</a:t>
              </a:r>
              <a:endParaRPr lang="zh-CN" altLang="en-US" baseline="30000">
                <a:solidFill>
                  <a:schemeClr val="tx1"/>
                </a:solidFill>
              </a:endParaRPr>
            </a:p>
          </p:txBody>
        </p:sp>
        <p:cxnSp>
          <p:nvCxnSpPr>
            <p:cNvPr id="8" name="直接箭头连接符 7"/>
            <p:cNvCxnSpPr/>
            <p:nvPr/>
          </p:nvCxnSpPr>
          <p:spPr>
            <a:xfrm>
              <a:off x="4463989" y="5372969"/>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4463989" y="3645624"/>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47864" y="3285231"/>
              <a:ext cx="2232248" cy="36039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a:solidFill>
                    <a:schemeClr val="tx1"/>
                  </a:solidFill>
                </a:rPr>
                <a:t>S</a:t>
              </a:r>
              <a:r>
                <a:rPr lang="zh-CN" altLang="en-US">
                  <a:solidFill>
                    <a:schemeClr val="tx1"/>
                  </a:solidFill>
                </a:rPr>
                <a:t>盒代替</a:t>
              </a:r>
            </a:p>
          </p:txBody>
        </p:sp>
        <p:sp>
          <p:nvSpPr>
            <p:cNvPr id="11" name="矩形 10"/>
            <p:cNvSpPr/>
            <p:nvPr/>
          </p:nvSpPr>
          <p:spPr>
            <a:xfrm>
              <a:off x="3347864" y="4437853"/>
              <a:ext cx="2232248" cy="358805"/>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列混合变换</a:t>
              </a:r>
            </a:p>
          </p:txBody>
        </p:sp>
        <p:cxnSp>
          <p:nvCxnSpPr>
            <p:cNvPr id="12" name="直接箭头连接符 11"/>
            <p:cNvCxnSpPr/>
            <p:nvPr/>
          </p:nvCxnSpPr>
          <p:spPr>
            <a:xfrm>
              <a:off x="4463989" y="4220347"/>
              <a:ext cx="0" cy="21750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347864" y="5012576"/>
              <a:ext cx="2232248" cy="360392"/>
            </a:xfrm>
            <a:prstGeom prst="rect">
              <a:avLst/>
            </a:prstGeom>
            <a:noFill/>
            <a:ln w="1270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a:solidFill>
                    <a:schemeClr val="tx1"/>
                  </a:solidFill>
                </a:rPr>
                <a:t>与轮密钥异或</a:t>
              </a:r>
            </a:p>
          </p:txBody>
        </p:sp>
        <p:cxnSp>
          <p:nvCxnSpPr>
            <p:cNvPr id="14" name="直接箭头连接符 13"/>
            <p:cNvCxnSpPr/>
            <p:nvPr/>
          </p:nvCxnSpPr>
          <p:spPr>
            <a:xfrm>
              <a:off x="4463989" y="4796658"/>
              <a:ext cx="0" cy="2159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8244" name="内容占位符 2"/>
          <p:cNvSpPr>
            <a:spLocks noGrp="1"/>
          </p:cNvSpPr>
          <p:nvPr>
            <p:ph idx="1"/>
          </p:nvPr>
        </p:nvSpPr>
        <p:spPr/>
        <p:txBody>
          <a:bodyPr/>
          <a:lstStyle/>
          <a:p>
            <a:r>
              <a:rPr lang="zh-CN" altLang="en-US" smtClean="0"/>
              <a:t>一轮迭代过程</a:t>
            </a:r>
          </a:p>
        </p:txBody>
      </p:sp>
      <p:sp>
        <p:nvSpPr>
          <p:cNvPr id="17" name="矩形 16"/>
          <p:cNvSpPr/>
          <p:nvPr/>
        </p:nvSpPr>
        <p:spPr>
          <a:xfrm>
            <a:off x="3276600" y="2852738"/>
            <a:ext cx="2232025" cy="360362"/>
          </a:xfrm>
          <a:prstGeom prst="rect">
            <a:avLst/>
          </a:prstGeom>
          <a:solidFill>
            <a:srgbClr val="FF0000">
              <a:alpha val="13000"/>
            </a:srgbClr>
          </a:solidFill>
          <a:ln w="1270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tx1"/>
              </a:solidFill>
            </a:endParaRPr>
          </a:p>
        </p:txBody>
      </p:sp>
    </p:spTree>
    <p:extLst>
      <p:ext uri="{BB962C8B-B14F-4D97-AF65-F5344CB8AC3E}">
        <p14:creationId xmlns:p14="http://schemas.microsoft.com/office/powerpoint/2010/main" val="20889744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p>
        </p:txBody>
      </p:sp>
      <p:sp>
        <p:nvSpPr>
          <p:cNvPr id="139267" name="内容占位符 2"/>
          <p:cNvSpPr>
            <a:spLocks noGrp="1"/>
          </p:cNvSpPr>
          <p:nvPr>
            <p:ph idx="1"/>
          </p:nvPr>
        </p:nvSpPr>
        <p:spPr>
          <a:xfrm>
            <a:off x="457200" y="1600200"/>
            <a:ext cx="8229600" cy="4492625"/>
          </a:xfrm>
        </p:spPr>
        <p:txBody>
          <a:bodyPr/>
          <a:lstStyle/>
          <a:p>
            <a:r>
              <a:rPr lang="zh-CN" altLang="en-US" smtClean="0"/>
              <a:t>以字节为单位处理</a:t>
            </a:r>
            <a:r>
              <a:rPr lang="en-US" altLang="zh-CN" smtClean="0"/>
              <a:t>128</a:t>
            </a:r>
            <a:r>
              <a:rPr lang="zh-CN" altLang="en-US" smtClean="0"/>
              <a:t>位状态值，即将状态值看做</a:t>
            </a:r>
            <a:r>
              <a:rPr lang="en-US" altLang="zh-CN" smtClean="0"/>
              <a:t>16</a:t>
            </a:r>
            <a:r>
              <a:rPr lang="zh-CN" altLang="en-US" smtClean="0"/>
              <a:t>个字节。如明文</a:t>
            </a:r>
            <a:r>
              <a:rPr lang="en-US" altLang="zh-CN" smtClean="0"/>
              <a:t>x=x</a:t>
            </a:r>
            <a:r>
              <a:rPr lang="en-US" altLang="zh-CN" baseline="-25000" smtClean="0"/>
              <a:t>0</a:t>
            </a:r>
            <a:r>
              <a:rPr lang="en-US" altLang="zh-CN" smtClean="0"/>
              <a:t>x</a:t>
            </a:r>
            <a:r>
              <a:rPr lang="en-US" altLang="zh-CN" baseline="-25000" smtClean="0"/>
              <a:t>1</a:t>
            </a:r>
            <a:r>
              <a:rPr lang="en-US" altLang="zh-CN" smtClean="0"/>
              <a:t>...x</a:t>
            </a:r>
            <a:r>
              <a:rPr lang="en-US" altLang="zh-CN" baseline="-25000" smtClean="0"/>
              <a:t>15</a:t>
            </a:r>
            <a:r>
              <a:rPr lang="zh-CN" altLang="en-US" smtClean="0"/>
              <a:t>，</a:t>
            </a:r>
            <a:r>
              <a:rPr lang="en-US" altLang="zh-CN" smtClean="0"/>
              <a:t>x</a:t>
            </a:r>
            <a:r>
              <a:rPr lang="en-US" altLang="zh-CN" baseline="-25000" smtClean="0"/>
              <a:t>i</a:t>
            </a:r>
            <a:r>
              <a:rPr lang="zh-CN" altLang="en-US" smtClean="0"/>
              <a:t>长度为</a:t>
            </a:r>
            <a:r>
              <a:rPr lang="en-US" altLang="zh-CN" smtClean="0"/>
              <a:t>8</a:t>
            </a:r>
            <a:r>
              <a:rPr lang="zh-CN" altLang="en-US" smtClean="0"/>
              <a:t>位，用一个</a:t>
            </a:r>
            <a:r>
              <a:rPr lang="en-US" altLang="zh-CN" smtClean="0"/>
              <a:t>4×4</a:t>
            </a:r>
            <a:r>
              <a:rPr lang="zh-CN" altLang="en-US" smtClean="0"/>
              <a:t>矩阵表示为</a:t>
            </a:r>
          </a:p>
        </p:txBody>
      </p:sp>
      <p:graphicFrame>
        <p:nvGraphicFramePr>
          <p:cNvPr id="4" name="表格 3"/>
          <p:cNvGraphicFramePr>
            <a:graphicFrameLocks noGrp="1"/>
          </p:cNvGraphicFramePr>
          <p:nvPr/>
        </p:nvGraphicFramePr>
        <p:xfrm>
          <a:off x="1403350" y="3357563"/>
          <a:ext cx="2376488" cy="2232024"/>
        </p:xfrm>
        <a:graphic>
          <a:graphicData uri="http://schemas.openxmlformats.org/drawingml/2006/table">
            <a:tbl>
              <a:tblPr firstRow="1" bandRow="1">
                <a:tableStyleId>{5940675A-B579-460E-94D1-54222C63F5DA}</a:tableStyleId>
              </a:tblPr>
              <a:tblGrid>
                <a:gridCol w="594122"/>
                <a:gridCol w="594122"/>
                <a:gridCol w="594122"/>
                <a:gridCol w="594122"/>
              </a:tblGrid>
              <a:tr h="558006">
                <a:tc>
                  <a:txBody>
                    <a:bodyPr/>
                    <a:lstStyle/>
                    <a:p>
                      <a:r>
                        <a:rPr lang="en-US" altLang="zh-CN" sz="2000" smtClean="0"/>
                        <a:t>x</a:t>
                      </a:r>
                      <a:r>
                        <a:rPr lang="en-US" altLang="zh-CN" sz="2000" baseline="-25000" smtClean="0"/>
                        <a:t>0</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4</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8</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12</a:t>
                      </a:r>
                      <a:endParaRPr lang="zh-CN" altLang="en-US" sz="2000" baseline="-25000"/>
                    </a:p>
                  </a:txBody>
                  <a:tcPr marL="91449" marR="91449" marT="45715" marB="45715" anchor="ctr" anchorCtr="1"/>
                </a:tc>
              </a:tr>
              <a:tr h="558006">
                <a:tc>
                  <a:txBody>
                    <a:bodyPr/>
                    <a:lstStyle/>
                    <a:p>
                      <a:r>
                        <a:rPr lang="en-US" altLang="zh-CN" sz="2000" smtClean="0"/>
                        <a:t>x</a:t>
                      </a:r>
                      <a:r>
                        <a:rPr lang="en-US" altLang="zh-CN" sz="2000" baseline="-25000" smtClean="0"/>
                        <a:t>1</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5</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9</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13</a:t>
                      </a:r>
                      <a:endParaRPr lang="zh-CN" altLang="en-US" sz="2000" baseline="-25000"/>
                    </a:p>
                  </a:txBody>
                  <a:tcPr marL="91449" marR="91449" marT="45715" marB="45715" anchor="ctr" anchorCtr="1"/>
                </a:tc>
              </a:tr>
              <a:tr h="558006">
                <a:tc>
                  <a:txBody>
                    <a:bodyPr/>
                    <a:lstStyle/>
                    <a:p>
                      <a:r>
                        <a:rPr lang="en-US" altLang="zh-CN" sz="2000" smtClean="0"/>
                        <a:t>x</a:t>
                      </a:r>
                      <a:r>
                        <a:rPr lang="en-US" altLang="zh-CN" sz="2000" baseline="-25000" smtClean="0"/>
                        <a:t>2</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6</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10</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14</a:t>
                      </a:r>
                      <a:endParaRPr lang="zh-CN" altLang="en-US" sz="2000" baseline="-25000"/>
                    </a:p>
                  </a:txBody>
                  <a:tcPr marL="91449" marR="91449" marT="45715" marB="45715" anchor="ctr" anchorCtr="1"/>
                </a:tc>
              </a:tr>
              <a:tr h="558006">
                <a:tc>
                  <a:txBody>
                    <a:bodyPr/>
                    <a:lstStyle/>
                    <a:p>
                      <a:r>
                        <a:rPr lang="en-US" altLang="zh-CN" sz="2000" smtClean="0"/>
                        <a:t>x</a:t>
                      </a:r>
                      <a:r>
                        <a:rPr lang="en-US" altLang="zh-CN" sz="2000" baseline="-25000" smtClean="0"/>
                        <a:t>3</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7</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11</a:t>
                      </a:r>
                      <a:endParaRPr lang="zh-CN" altLang="en-US" sz="2000" baseline="-25000"/>
                    </a:p>
                  </a:txBody>
                  <a:tcPr marL="91449" marR="91449" marT="45715" marB="45715" anchor="ctr" anchorCtr="1"/>
                </a:tc>
                <a:tc>
                  <a:txBody>
                    <a:bodyPr/>
                    <a:lstStyle/>
                    <a:p>
                      <a:r>
                        <a:rPr lang="en-US" altLang="zh-CN" sz="2000" smtClean="0"/>
                        <a:t>x</a:t>
                      </a:r>
                      <a:r>
                        <a:rPr lang="en-US" altLang="zh-CN" sz="2000" baseline="-25000" smtClean="0"/>
                        <a:t>15</a:t>
                      </a:r>
                      <a:endParaRPr lang="zh-CN" altLang="en-US" sz="2000" baseline="-25000"/>
                    </a:p>
                  </a:txBody>
                  <a:tcPr marL="91449" marR="91449" marT="45715" marB="45715" anchor="ctr" anchorCtr="1"/>
                </a:tc>
              </a:tr>
            </a:tbl>
          </a:graphicData>
        </a:graphic>
      </p:graphicFrame>
      <p:graphicFrame>
        <p:nvGraphicFramePr>
          <p:cNvPr id="5" name="表格 4"/>
          <p:cNvGraphicFramePr>
            <a:graphicFrameLocks noGrp="1"/>
          </p:cNvGraphicFramePr>
          <p:nvPr/>
        </p:nvGraphicFramePr>
        <p:xfrm>
          <a:off x="5076825" y="3357563"/>
          <a:ext cx="2374900" cy="2232024"/>
        </p:xfrm>
        <a:graphic>
          <a:graphicData uri="http://schemas.openxmlformats.org/drawingml/2006/table">
            <a:tbl>
              <a:tblPr firstRow="1" bandRow="1">
                <a:tableStyleId>{5940675A-B579-460E-94D1-54222C63F5DA}</a:tableStyleId>
              </a:tblPr>
              <a:tblGrid>
                <a:gridCol w="593725"/>
                <a:gridCol w="593725"/>
                <a:gridCol w="593725"/>
                <a:gridCol w="593725"/>
              </a:tblGrid>
              <a:tr h="558006">
                <a:tc>
                  <a:txBody>
                    <a:bodyPr/>
                    <a:lstStyle/>
                    <a:p>
                      <a:r>
                        <a:rPr lang="en-US" altLang="zh-CN" sz="2000" smtClean="0"/>
                        <a:t>S</a:t>
                      </a:r>
                      <a:r>
                        <a:rPr lang="en-US" altLang="zh-CN" sz="2000" baseline="-25000" smtClean="0"/>
                        <a:t>0,0</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0,1</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0,2</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0,3</a:t>
                      </a:r>
                      <a:endParaRPr lang="zh-CN" altLang="en-US" sz="2000" baseline="-25000"/>
                    </a:p>
                  </a:txBody>
                  <a:tcPr marL="91388" marR="91388" marT="45715" marB="45715" anchor="ctr" anchorCtr="1"/>
                </a:tc>
              </a:tr>
              <a:tr h="558006">
                <a:tc>
                  <a:txBody>
                    <a:bodyPr/>
                    <a:lstStyle/>
                    <a:p>
                      <a:r>
                        <a:rPr lang="en-US" altLang="zh-CN" sz="2000" smtClean="0"/>
                        <a:t>S</a:t>
                      </a:r>
                      <a:r>
                        <a:rPr lang="en-US" altLang="zh-CN" sz="2000" baseline="-25000" smtClean="0"/>
                        <a:t>1,0</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1,1</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1,2</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1,3</a:t>
                      </a:r>
                      <a:endParaRPr lang="zh-CN" altLang="en-US" sz="2000" baseline="-25000"/>
                    </a:p>
                  </a:txBody>
                  <a:tcPr marL="91388" marR="91388" marT="45715" marB="45715" anchor="ctr" anchorCtr="1"/>
                </a:tc>
              </a:tr>
              <a:tr h="558006">
                <a:tc>
                  <a:txBody>
                    <a:bodyPr/>
                    <a:lstStyle/>
                    <a:p>
                      <a:r>
                        <a:rPr lang="en-US" altLang="zh-CN" sz="2000" smtClean="0"/>
                        <a:t>S</a:t>
                      </a:r>
                      <a:r>
                        <a:rPr lang="en-US" altLang="zh-CN" sz="2000" baseline="-25000" smtClean="0"/>
                        <a:t>2,0</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2,1</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2,2</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2,3</a:t>
                      </a:r>
                      <a:endParaRPr lang="zh-CN" altLang="en-US" sz="2000" baseline="-25000"/>
                    </a:p>
                  </a:txBody>
                  <a:tcPr marL="91388" marR="91388" marT="45715" marB="45715" anchor="ctr" anchorCtr="1"/>
                </a:tc>
              </a:tr>
              <a:tr h="558006">
                <a:tc>
                  <a:txBody>
                    <a:bodyPr/>
                    <a:lstStyle/>
                    <a:p>
                      <a:r>
                        <a:rPr lang="en-US" altLang="zh-CN" sz="2000" smtClean="0"/>
                        <a:t>S</a:t>
                      </a:r>
                      <a:r>
                        <a:rPr lang="en-US" altLang="zh-CN" sz="2000" baseline="-25000" smtClean="0"/>
                        <a:t>3,0</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3,1</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3,2</a:t>
                      </a:r>
                      <a:endParaRPr lang="zh-CN" altLang="en-US" sz="2000" baseline="-25000"/>
                    </a:p>
                  </a:txBody>
                  <a:tcPr marL="91388" marR="91388" marT="45715" marB="45715" anchor="ctr" anchorCtr="1"/>
                </a:tc>
                <a:tc>
                  <a:txBody>
                    <a:bodyPr/>
                    <a:lstStyle/>
                    <a:p>
                      <a:r>
                        <a:rPr lang="en-US" altLang="zh-CN" sz="2000" smtClean="0"/>
                        <a:t>S</a:t>
                      </a:r>
                      <a:r>
                        <a:rPr lang="en-US" altLang="zh-CN" sz="2000" baseline="-25000" smtClean="0"/>
                        <a:t>3,3</a:t>
                      </a:r>
                      <a:endParaRPr lang="zh-CN" altLang="en-US" sz="2000" baseline="-25000"/>
                    </a:p>
                  </a:txBody>
                  <a:tcPr marL="91388" marR="91388" marT="45715" marB="45715" anchor="ctr" anchorCtr="1"/>
                </a:tc>
              </a:tr>
            </a:tbl>
          </a:graphicData>
        </a:graphic>
      </p:graphicFrame>
    </p:spTree>
    <p:extLst>
      <p:ext uri="{BB962C8B-B14F-4D97-AF65-F5344CB8AC3E}">
        <p14:creationId xmlns:p14="http://schemas.microsoft.com/office/powerpoint/2010/main" val="287284184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p>
        </p:txBody>
      </p:sp>
      <p:sp>
        <p:nvSpPr>
          <p:cNvPr id="140291" name="内容占位符 2"/>
          <p:cNvSpPr>
            <a:spLocks noGrp="1"/>
          </p:cNvSpPr>
          <p:nvPr>
            <p:ph idx="1"/>
          </p:nvPr>
        </p:nvSpPr>
        <p:spPr/>
        <p:txBody>
          <a:bodyPr/>
          <a:lstStyle/>
          <a:p>
            <a:r>
              <a:rPr lang="en-US" altLang="zh-CN" smtClean="0"/>
              <a:t>AES</a:t>
            </a:r>
            <a:r>
              <a:rPr lang="zh-CN" altLang="en-US" smtClean="0"/>
              <a:t>的</a:t>
            </a:r>
            <a:r>
              <a:rPr lang="en-US" altLang="zh-CN" smtClean="0"/>
              <a:t>S</a:t>
            </a:r>
            <a:r>
              <a:rPr lang="zh-CN" altLang="en-US" smtClean="0"/>
              <a:t>盒代替是对每个状态字节</a:t>
            </a:r>
            <a:r>
              <a:rPr lang="en-US" altLang="zh-CN" smtClean="0"/>
              <a:t>S</a:t>
            </a:r>
            <a:r>
              <a:rPr lang="en-US" altLang="zh-CN" baseline="-25000" smtClean="0"/>
              <a:t>i,j</a:t>
            </a:r>
            <a:r>
              <a:rPr lang="zh-CN" altLang="en-US" smtClean="0"/>
              <a:t>用另一个字节代替，即</a:t>
            </a:r>
            <a:r>
              <a:rPr lang="en-US" altLang="zh-CN" smtClean="0"/>
              <a:t>π</a:t>
            </a:r>
            <a:r>
              <a:rPr lang="en-US" altLang="zh-CN" baseline="-25000" smtClean="0"/>
              <a:t>s</a:t>
            </a:r>
            <a:r>
              <a:rPr lang="en-US" altLang="zh-CN" smtClean="0"/>
              <a:t>:{0,1}</a:t>
            </a:r>
            <a:r>
              <a:rPr lang="en-US" altLang="zh-CN" baseline="30000" smtClean="0"/>
              <a:t>8</a:t>
            </a:r>
            <a:r>
              <a:rPr lang="en-US" altLang="zh-CN" smtClean="0"/>
              <a:t>→{0,1}</a:t>
            </a:r>
            <a:r>
              <a:rPr lang="en-US" altLang="zh-CN" baseline="30000" smtClean="0"/>
              <a:t>8</a:t>
            </a:r>
            <a:r>
              <a:rPr lang="zh-CN" altLang="en-US" smtClean="0"/>
              <a:t>，经过</a:t>
            </a:r>
            <a:r>
              <a:rPr lang="en-US" altLang="zh-CN" smtClean="0"/>
              <a:t>S</a:t>
            </a:r>
            <a:r>
              <a:rPr lang="zh-CN" altLang="en-US" smtClean="0"/>
              <a:t>盒代替后的状态变为</a:t>
            </a:r>
          </a:p>
        </p:txBody>
      </p:sp>
      <p:graphicFrame>
        <p:nvGraphicFramePr>
          <p:cNvPr id="4" name="表格 3"/>
          <p:cNvGraphicFramePr>
            <a:graphicFrameLocks noGrp="1"/>
          </p:cNvGraphicFramePr>
          <p:nvPr/>
        </p:nvGraphicFramePr>
        <p:xfrm>
          <a:off x="2916238" y="3284538"/>
          <a:ext cx="3311524" cy="3024188"/>
        </p:xfrm>
        <a:graphic>
          <a:graphicData uri="http://schemas.openxmlformats.org/drawingml/2006/table">
            <a:tbl>
              <a:tblPr firstRow="1" bandRow="1">
                <a:tableStyleId>{5940675A-B579-460E-94D1-54222C63F5DA}</a:tableStyleId>
              </a:tblPr>
              <a:tblGrid>
                <a:gridCol w="827881"/>
                <a:gridCol w="827881"/>
                <a:gridCol w="827881"/>
                <a:gridCol w="827881"/>
              </a:tblGrid>
              <a:tr h="756047">
                <a:tc>
                  <a:txBody>
                    <a:bodyPr/>
                    <a:lstStyle/>
                    <a:p>
                      <a:r>
                        <a:rPr lang="en-US" altLang="zh-CN" sz="1800" smtClean="0"/>
                        <a:t>π</a:t>
                      </a:r>
                      <a:r>
                        <a:rPr lang="en-US" altLang="zh-CN" sz="1800" baseline="-25000" smtClean="0"/>
                        <a:t>s</a:t>
                      </a:r>
                      <a:r>
                        <a:rPr lang="en-US" altLang="zh-CN" sz="1800" smtClean="0"/>
                        <a:t>(S</a:t>
                      </a:r>
                      <a:r>
                        <a:rPr lang="en-US" altLang="zh-CN" sz="1800" baseline="-25000" smtClean="0"/>
                        <a:t>0,0</a:t>
                      </a:r>
                      <a:r>
                        <a:rPr lang="en-US" altLang="zh-CN" sz="1800" baseline="0" smtClean="0"/>
                        <a:t>)</a:t>
                      </a:r>
                      <a:endParaRPr lang="zh-CN" altLang="en-US" sz="1800" baseline="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0,1</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0,2</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0,3</a:t>
                      </a:r>
                      <a:r>
                        <a:rPr lang="en-US" altLang="zh-CN" sz="1800" baseline="0" smtClean="0"/>
                        <a:t>)</a:t>
                      </a:r>
                      <a:endParaRPr lang="zh-CN" altLang="en-US" sz="1800" baseline="0" smtClean="0"/>
                    </a:p>
                  </a:txBody>
                  <a:tcPr marL="91417" marR="91417" marT="45718" marB="45718" anchor="ctr" anchorCtr="1"/>
                </a:tc>
              </a:tr>
              <a:tr h="7560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1,0</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1,1</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1,2</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1,3</a:t>
                      </a:r>
                      <a:r>
                        <a:rPr lang="en-US" altLang="zh-CN" sz="1800" baseline="0" smtClean="0"/>
                        <a:t>)</a:t>
                      </a:r>
                      <a:endParaRPr lang="zh-CN" altLang="en-US" sz="1800" baseline="0" smtClean="0"/>
                    </a:p>
                  </a:txBody>
                  <a:tcPr marL="91417" marR="91417" marT="45718" marB="45718" anchor="ctr" anchorCtr="1"/>
                </a:tc>
              </a:tr>
              <a:tr h="7560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2,0</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2,1</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2,2</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2,3</a:t>
                      </a:r>
                      <a:r>
                        <a:rPr lang="en-US" altLang="zh-CN" sz="1800" baseline="0" smtClean="0"/>
                        <a:t>)</a:t>
                      </a:r>
                      <a:endParaRPr lang="zh-CN" altLang="en-US" sz="1800" baseline="0" smtClean="0"/>
                    </a:p>
                  </a:txBody>
                  <a:tcPr marL="91417" marR="91417" marT="45718" marB="45718" anchor="ctr" anchorCtr="1"/>
                </a:tc>
              </a:tr>
              <a:tr h="7560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3,0</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3,1</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3,2</a:t>
                      </a:r>
                      <a:r>
                        <a:rPr lang="en-US" altLang="zh-CN" sz="1800" baseline="0" smtClean="0"/>
                        <a:t>)</a:t>
                      </a:r>
                      <a:endParaRPr lang="zh-CN" altLang="en-US" sz="1800" baseline="0" smtClean="0"/>
                    </a:p>
                  </a:txBody>
                  <a:tcPr marL="91417" marR="91417" marT="45718" marB="45718"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smtClean="0"/>
                        <a:t>π</a:t>
                      </a:r>
                      <a:r>
                        <a:rPr lang="en-US" altLang="zh-CN" sz="1800" baseline="-25000" smtClean="0"/>
                        <a:t>s</a:t>
                      </a:r>
                      <a:r>
                        <a:rPr lang="en-US" altLang="zh-CN" sz="1800" smtClean="0"/>
                        <a:t>(S</a:t>
                      </a:r>
                      <a:r>
                        <a:rPr lang="en-US" altLang="zh-CN" sz="1800" baseline="-25000" smtClean="0"/>
                        <a:t>3,3</a:t>
                      </a:r>
                      <a:r>
                        <a:rPr lang="en-US" altLang="zh-CN" sz="1800" baseline="0" smtClean="0"/>
                        <a:t>)</a:t>
                      </a:r>
                      <a:endParaRPr lang="zh-CN" altLang="en-US" sz="1800" baseline="0" smtClean="0"/>
                    </a:p>
                  </a:txBody>
                  <a:tcPr marL="91417" marR="91417" marT="45718" marB="45718" anchor="ctr" anchorCtr="1"/>
                </a:tc>
              </a:tr>
            </a:tbl>
          </a:graphicData>
        </a:graphic>
      </p:graphicFrame>
    </p:spTree>
    <p:extLst>
      <p:ext uri="{BB962C8B-B14F-4D97-AF65-F5344CB8AC3E}">
        <p14:creationId xmlns:p14="http://schemas.microsoft.com/office/powerpoint/2010/main" val="40298466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p>
        </p:txBody>
      </p:sp>
      <p:graphicFrame>
        <p:nvGraphicFramePr>
          <p:cNvPr id="4" name="表格 3"/>
          <p:cNvGraphicFramePr>
            <a:graphicFrameLocks noGrp="1"/>
          </p:cNvGraphicFramePr>
          <p:nvPr/>
        </p:nvGraphicFramePr>
        <p:xfrm>
          <a:off x="900113" y="1268413"/>
          <a:ext cx="7343784" cy="5200657"/>
        </p:xfrm>
        <a:graphic>
          <a:graphicData uri="http://schemas.openxmlformats.org/drawingml/2006/table">
            <a:tbl>
              <a:tblPr firstRow="1" bandRow="1">
                <a:tableStyleId>{5940675A-B579-460E-94D1-54222C63F5DA}</a:tableStyleId>
              </a:tblPr>
              <a:tblGrid>
                <a:gridCol w="407988"/>
                <a:gridCol w="407988"/>
                <a:gridCol w="407988"/>
                <a:gridCol w="407988"/>
                <a:gridCol w="407988"/>
                <a:gridCol w="407988"/>
                <a:gridCol w="407988"/>
                <a:gridCol w="407988"/>
                <a:gridCol w="407988"/>
                <a:gridCol w="407988"/>
                <a:gridCol w="407988"/>
                <a:gridCol w="407988"/>
                <a:gridCol w="407988"/>
                <a:gridCol w="407988"/>
                <a:gridCol w="407988"/>
                <a:gridCol w="407988"/>
                <a:gridCol w="407988"/>
                <a:gridCol w="407988"/>
              </a:tblGrid>
              <a:tr h="305921">
                <a:tc gridSpan="2">
                  <a:txBody>
                    <a:bodyPr/>
                    <a:lstStyle/>
                    <a:p>
                      <a:r>
                        <a:rPr lang="en-US" altLang="zh-CN" sz="1400" smtClean="0"/>
                        <a:t>Y</a:t>
                      </a:r>
                      <a:endParaRPr lang="zh-CN" altLang="en-US" sz="1400"/>
                    </a:p>
                  </a:txBody>
                  <a:tcPr marL="35995" marR="35995" marT="45723" marB="45723" anchor="ctr" anchorCtr="1">
                    <a:solidFill>
                      <a:schemeClr val="bg2"/>
                    </a:solidFill>
                  </a:tcPr>
                </a:tc>
                <a:tc hMerge="1">
                  <a:txBody>
                    <a:bodyPr/>
                    <a:lstStyle/>
                    <a:p>
                      <a:endParaRPr lang="zh-CN" altLang="en-US" sz="1000"/>
                    </a:p>
                  </a:txBody>
                  <a:tcPr/>
                </a:tc>
                <a:tc>
                  <a:txBody>
                    <a:bodyPr/>
                    <a:lstStyle/>
                    <a:p>
                      <a:r>
                        <a:rPr lang="en-US" altLang="zh-CN" sz="1400" smtClean="0"/>
                        <a:t>0</a:t>
                      </a:r>
                      <a:endParaRPr lang="zh-CN" altLang="en-US" sz="1400"/>
                    </a:p>
                  </a:txBody>
                  <a:tcPr marL="35995" marR="35995" marT="45723" marB="45723" anchor="ctr" anchorCtr="1">
                    <a:solidFill>
                      <a:schemeClr val="bg2"/>
                    </a:solidFill>
                  </a:tcPr>
                </a:tc>
                <a:tc>
                  <a:txBody>
                    <a:bodyPr/>
                    <a:lstStyle/>
                    <a:p>
                      <a:r>
                        <a:rPr lang="en-US" altLang="zh-CN" sz="1400" smtClean="0"/>
                        <a:t>1</a:t>
                      </a:r>
                      <a:endParaRPr lang="zh-CN" altLang="en-US" sz="1400"/>
                    </a:p>
                  </a:txBody>
                  <a:tcPr marL="35995" marR="35995" marT="45723" marB="45723" anchor="ctr" anchorCtr="1">
                    <a:solidFill>
                      <a:schemeClr val="bg2"/>
                    </a:solidFill>
                  </a:tcPr>
                </a:tc>
                <a:tc>
                  <a:txBody>
                    <a:bodyPr/>
                    <a:lstStyle/>
                    <a:p>
                      <a:r>
                        <a:rPr lang="en-US" altLang="zh-CN" sz="1400" smtClean="0"/>
                        <a:t>2</a:t>
                      </a:r>
                      <a:endParaRPr lang="zh-CN" altLang="en-US" sz="1400"/>
                    </a:p>
                  </a:txBody>
                  <a:tcPr marL="35995" marR="35995" marT="45723" marB="45723" anchor="ctr" anchorCtr="1">
                    <a:solidFill>
                      <a:schemeClr val="bg2"/>
                    </a:solidFill>
                  </a:tcPr>
                </a:tc>
                <a:tc>
                  <a:txBody>
                    <a:bodyPr/>
                    <a:lstStyle/>
                    <a:p>
                      <a:r>
                        <a:rPr lang="en-US" altLang="zh-CN" sz="1400" smtClean="0"/>
                        <a:t>3</a:t>
                      </a:r>
                      <a:endParaRPr lang="zh-CN" altLang="en-US" sz="1400"/>
                    </a:p>
                  </a:txBody>
                  <a:tcPr marL="35995" marR="35995" marT="45723" marB="45723" anchor="ctr" anchorCtr="1">
                    <a:solidFill>
                      <a:schemeClr val="bg2"/>
                    </a:solidFill>
                  </a:tcPr>
                </a:tc>
                <a:tc>
                  <a:txBody>
                    <a:bodyPr/>
                    <a:lstStyle/>
                    <a:p>
                      <a:r>
                        <a:rPr lang="en-US" altLang="zh-CN" sz="1400" smtClean="0"/>
                        <a:t>4</a:t>
                      </a:r>
                      <a:endParaRPr lang="zh-CN" altLang="en-US" sz="1400"/>
                    </a:p>
                  </a:txBody>
                  <a:tcPr marL="35995" marR="35995" marT="45723" marB="45723" anchor="ctr" anchorCtr="1">
                    <a:solidFill>
                      <a:schemeClr val="bg2"/>
                    </a:solidFill>
                  </a:tcPr>
                </a:tc>
                <a:tc>
                  <a:txBody>
                    <a:bodyPr/>
                    <a:lstStyle/>
                    <a:p>
                      <a:r>
                        <a:rPr lang="en-US" altLang="zh-CN" sz="1400" smtClean="0"/>
                        <a:t>5</a:t>
                      </a:r>
                      <a:endParaRPr lang="zh-CN" altLang="en-US" sz="1400"/>
                    </a:p>
                  </a:txBody>
                  <a:tcPr marL="35995" marR="35995" marT="45723" marB="45723" anchor="ctr" anchorCtr="1">
                    <a:solidFill>
                      <a:schemeClr val="bg2"/>
                    </a:solidFill>
                  </a:tcPr>
                </a:tc>
                <a:tc>
                  <a:txBody>
                    <a:bodyPr/>
                    <a:lstStyle/>
                    <a:p>
                      <a:r>
                        <a:rPr lang="en-US" altLang="zh-CN" sz="1400" smtClean="0"/>
                        <a:t>6</a:t>
                      </a:r>
                      <a:endParaRPr lang="zh-CN" altLang="en-US" sz="1400"/>
                    </a:p>
                  </a:txBody>
                  <a:tcPr marL="35995" marR="35995" marT="45723" marB="45723" anchor="ctr" anchorCtr="1">
                    <a:solidFill>
                      <a:schemeClr val="bg2"/>
                    </a:solidFill>
                  </a:tcPr>
                </a:tc>
                <a:tc>
                  <a:txBody>
                    <a:bodyPr/>
                    <a:lstStyle/>
                    <a:p>
                      <a:r>
                        <a:rPr lang="en-US" altLang="zh-CN" sz="1400" smtClean="0"/>
                        <a:t>7</a:t>
                      </a:r>
                      <a:endParaRPr lang="zh-CN" altLang="en-US" sz="1400"/>
                    </a:p>
                  </a:txBody>
                  <a:tcPr marL="35995" marR="35995" marT="45723" marB="45723" anchor="ctr" anchorCtr="1">
                    <a:solidFill>
                      <a:schemeClr val="bg2"/>
                    </a:solidFill>
                  </a:tcPr>
                </a:tc>
                <a:tc>
                  <a:txBody>
                    <a:bodyPr/>
                    <a:lstStyle/>
                    <a:p>
                      <a:r>
                        <a:rPr lang="en-US" altLang="zh-CN" sz="1400" smtClean="0"/>
                        <a:t>8</a:t>
                      </a:r>
                      <a:endParaRPr lang="zh-CN" altLang="en-US" sz="1400"/>
                    </a:p>
                  </a:txBody>
                  <a:tcPr marL="35995" marR="35995" marT="45723" marB="45723" anchor="ctr" anchorCtr="1">
                    <a:solidFill>
                      <a:schemeClr val="bg2"/>
                    </a:solidFill>
                  </a:tcPr>
                </a:tc>
                <a:tc>
                  <a:txBody>
                    <a:bodyPr/>
                    <a:lstStyle/>
                    <a:p>
                      <a:r>
                        <a:rPr lang="en-US" altLang="zh-CN" sz="1400" smtClean="0"/>
                        <a:t>9</a:t>
                      </a:r>
                      <a:endParaRPr lang="zh-CN" altLang="en-US" sz="1400"/>
                    </a:p>
                  </a:txBody>
                  <a:tcPr marL="35995" marR="35995" marT="45723" marB="45723" anchor="ctr" anchorCtr="1">
                    <a:solidFill>
                      <a:schemeClr val="bg2"/>
                    </a:solidFill>
                  </a:tcPr>
                </a:tc>
                <a:tc>
                  <a:txBody>
                    <a:bodyPr/>
                    <a:lstStyle/>
                    <a:p>
                      <a:r>
                        <a:rPr lang="en-US" altLang="zh-CN" sz="1400" smtClean="0"/>
                        <a:t>A</a:t>
                      </a:r>
                      <a:endParaRPr lang="zh-CN" altLang="en-US" sz="1400"/>
                    </a:p>
                  </a:txBody>
                  <a:tcPr marL="35995" marR="35995" marT="45723" marB="45723" anchor="ctr" anchorCtr="1">
                    <a:solidFill>
                      <a:schemeClr val="bg2"/>
                    </a:solidFill>
                  </a:tcPr>
                </a:tc>
                <a:tc>
                  <a:txBody>
                    <a:bodyPr/>
                    <a:lstStyle/>
                    <a:p>
                      <a:r>
                        <a:rPr lang="en-US" altLang="zh-CN" sz="1400" smtClean="0"/>
                        <a:t>B</a:t>
                      </a:r>
                      <a:endParaRPr lang="zh-CN" altLang="en-US" sz="1400"/>
                    </a:p>
                  </a:txBody>
                  <a:tcPr marL="35995" marR="35995" marT="45723" marB="45723" anchor="ctr" anchorCtr="1">
                    <a:solidFill>
                      <a:schemeClr val="bg2"/>
                    </a:solidFill>
                  </a:tcPr>
                </a:tc>
                <a:tc>
                  <a:txBody>
                    <a:bodyPr/>
                    <a:lstStyle/>
                    <a:p>
                      <a:r>
                        <a:rPr lang="en-US" altLang="zh-CN" sz="1400" smtClean="0"/>
                        <a:t>C</a:t>
                      </a:r>
                      <a:endParaRPr lang="zh-CN" altLang="en-US" sz="1400"/>
                    </a:p>
                  </a:txBody>
                  <a:tcPr marL="35995" marR="35995" marT="45723" marB="45723" anchor="ctr" anchorCtr="1">
                    <a:solidFill>
                      <a:schemeClr val="bg2"/>
                    </a:solidFill>
                  </a:tcPr>
                </a:tc>
                <a:tc>
                  <a:txBody>
                    <a:bodyPr/>
                    <a:lstStyle/>
                    <a:p>
                      <a:r>
                        <a:rPr lang="en-US" altLang="zh-CN" sz="1400" smtClean="0"/>
                        <a:t>D</a:t>
                      </a:r>
                      <a:endParaRPr lang="zh-CN" altLang="en-US" sz="1400"/>
                    </a:p>
                  </a:txBody>
                  <a:tcPr marL="35995" marR="35995" marT="45723" marB="45723" anchor="ctr" anchorCtr="1">
                    <a:solidFill>
                      <a:schemeClr val="bg2"/>
                    </a:solidFill>
                  </a:tcPr>
                </a:tc>
                <a:tc>
                  <a:txBody>
                    <a:bodyPr/>
                    <a:lstStyle/>
                    <a:p>
                      <a:r>
                        <a:rPr lang="en-US" altLang="zh-CN" sz="1400" smtClean="0"/>
                        <a:t>E</a:t>
                      </a:r>
                      <a:endParaRPr lang="zh-CN" altLang="en-US" sz="1400"/>
                    </a:p>
                  </a:txBody>
                  <a:tcPr marL="35995" marR="35995" marT="45723" marB="45723" anchor="ctr" anchorCtr="1">
                    <a:solidFill>
                      <a:schemeClr val="bg2"/>
                    </a:solidFill>
                  </a:tcPr>
                </a:tc>
                <a:tc>
                  <a:txBody>
                    <a:bodyPr/>
                    <a:lstStyle/>
                    <a:p>
                      <a:r>
                        <a:rPr lang="en-US" altLang="zh-CN" sz="1400" smtClean="0"/>
                        <a:t>F</a:t>
                      </a:r>
                      <a:endParaRPr lang="zh-CN" altLang="en-US" sz="1400"/>
                    </a:p>
                  </a:txBody>
                  <a:tcPr marL="35995" marR="35995" marT="45723" marB="45723" anchor="ctr" anchorCtr="1">
                    <a:solidFill>
                      <a:schemeClr val="bg2"/>
                    </a:solidFill>
                  </a:tcPr>
                </a:tc>
              </a:tr>
              <a:tr h="305921">
                <a:tc rowSpan="16">
                  <a:txBody>
                    <a:bodyPr/>
                    <a:lstStyle/>
                    <a:p>
                      <a:r>
                        <a:rPr lang="en-US" altLang="zh-CN" sz="1400" smtClean="0"/>
                        <a:t>X</a:t>
                      </a:r>
                      <a:endParaRPr lang="zh-CN" altLang="en-US" sz="1400"/>
                    </a:p>
                  </a:txBody>
                  <a:tcPr marL="35995" marR="35995" marT="45723" marB="45723" anchor="ctr" anchorCtr="1">
                    <a:solidFill>
                      <a:schemeClr val="bg2"/>
                    </a:solidFill>
                  </a:tcPr>
                </a:tc>
                <a:tc>
                  <a:txBody>
                    <a:bodyPr/>
                    <a:lstStyle/>
                    <a:p>
                      <a:r>
                        <a:rPr lang="en-US" altLang="zh-CN" sz="1400" smtClean="0"/>
                        <a:t>0</a:t>
                      </a:r>
                      <a:endParaRPr lang="zh-CN" altLang="en-US" sz="1400"/>
                    </a:p>
                  </a:txBody>
                  <a:tcPr marL="35995" marR="35995" marT="45723" marB="45723" anchor="ctr" anchorCtr="1">
                    <a:solidFill>
                      <a:schemeClr val="bg2"/>
                    </a:solidFill>
                  </a:tcPr>
                </a:tc>
                <a:tc>
                  <a:txBody>
                    <a:bodyPr/>
                    <a:lstStyle/>
                    <a:p>
                      <a:r>
                        <a:rPr lang="en-US" altLang="zh-CN" sz="1400" smtClean="0"/>
                        <a:t>63</a:t>
                      </a:r>
                      <a:endParaRPr lang="zh-CN" altLang="en-US" sz="1400"/>
                    </a:p>
                  </a:txBody>
                  <a:tcPr marL="35995" marR="35995" marT="45723" marB="45723" anchor="ctr" anchorCtr="1"/>
                </a:tc>
                <a:tc>
                  <a:txBody>
                    <a:bodyPr/>
                    <a:lstStyle/>
                    <a:p>
                      <a:r>
                        <a:rPr lang="en-US" altLang="zh-CN" sz="1400" smtClean="0"/>
                        <a:t>7C</a:t>
                      </a:r>
                      <a:endParaRPr lang="zh-CN" altLang="en-US" sz="1400"/>
                    </a:p>
                  </a:txBody>
                  <a:tcPr marL="35995" marR="35995" marT="45723" marB="45723" anchor="ctr" anchorCtr="1"/>
                </a:tc>
                <a:tc>
                  <a:txBody>
                    <a:bodyPr/>
                    <a:lstStyle/>
                    <a:p>
                      <a:r>
                        <a:rPr lang="en-US" altLang="zh-CN" sz="1400" smtClean="0"/>
                        <a:t>77</a:t>
                      </a:r>
                      <a:endParaRPr lang="zh-CN" altLang="en-US" sz="1400"/>
                    </a:p>
                  </a:txBody>
                  <a:tcPr marL="35995" marR="35995" marT="45723" marB="45723" anchor="ctr" anchorCtr="1"/>
                </a:tc>
                <a:tc>
                  <a:txBody>
                    <a:bodyPr/>
                    <a:lstStyle/>
                    <a:p>
                      <a:r>
                        <a:rPr lang="en-US" altLang="zh-CN" sz="1400" smtClean="0"/>
                        <a:t>7B</a:t>
                      </a:r>
                      <a:endParaRPr lang="zh-CN" altLang="en-US" sz="1400"/>
                    </a:p>
                  </a:txBody>
                  <a:tcPr marL="35995" marR="35995" marT="45723" marB="45723" anchor="ctr" anchorCtr="1"/>
                </a:tc>
                <a:tc>
                  <a:txBody>
                    <a:bodyPr/>
                    <a:lstStyle/>
                    <a:p>
                      <a:r>
                        <a:rPr lang="en-US" altLang="zh-CN" sz="1400" smtClean="0"/>
                        <a:t>F2</a:t>
                      </a:r>
                      <a:endParaRPr lang="zh-CN" altLang="en-US" sz="1400"/>
                    </a:p>
                  </a:txBody>
                  <a:tcPr marL="35995" marR="35995" marT="45723" marB="45723" anchor="ctr" anchorCtr="1"/>
                </a:tc>
                <a:tc>
                  <a:txBody>
                    <a:bodyPr/>
                    <a:lstStyle/>
                    <a:p>
                      <a:r>
                        <a:rPr lang="en-US" altLang="zh-CN" sz="1400" smtClean="0"/>
                        <a:t>6B</a:t>
                      </a:r>
                      <a:endParaRPr lang="zh-CN" altLang="en-US" sz="1400"/>
                    </a:p>
                  </a:txBody>
                  <a:tcPr marL="35995" marR="35995" marT="45723" marB="45723" anchor="ctr" anchorCtr="1"/>
                </a:tc>
                <a:tc>
                  <a:txBody>
                    <a:bodyPr/>
                    <a:lstStyle/>
                    <a:p>
                      <a:r>
                        <a:rPr lang="en-US" altLang="zh-CN" sz="1400" smtClean="0"/>
                        <a:t>6F</a:t>
                      </a:r>
                      <a:endParaRPr lang="zh-CN" altLang="en-US" sz="1400"/>
                    </a:p>
                  </a:txBody>
                  <a:tcPr marL="35995" marR="35995" marT="45723" marB="45723" anchor="ctr" anchorCtr="1"/>
                </a:tc>
                <a:tc>
                  <a:txBody>
                    <a:bodyPr/>
                    <a:lstStyle/>
                    <a:p>
                      <a:r>
                        <a:rPr lang="en-US" altLang="zh-CN" sz="1400" smtClean="0"/>
                        <a:t>C5</a:t>
                      </a:r>
                      <a:endParaRPr lang="zh-CN" altLang="en-US" sz="1400"/>
                    </a:p>
                  </a:txBody>
                  <a:tcPr marL="35995" marR="35995" marT="45723" marB="45723" anchor="ctr" anchorCtr="1"/>
                </a:tc>
                <a:tc>
                  <a:txBody>
                    <a:bodyPr/>
                    <a:lstStyle/>
                    <a:p>
                      <a:r>
                        <a:rPr lang="en-US" altLang="zh-CN" sz="1400" smtClean="0"/>
                        <a:t>30</a:t>
                      </a:r>
                      <a:endParaRPr lang="zh-CN" altLang="en-US" sz="1400"/>
                    </a:p>
                  </a:txBody>
                  <a:tcPr marL="35995" marR="35995" marT="45723" marB="45723" anchor="ctr" anchorCtr="1"/>
                </a:tc>
                <a:tc>
                  <a:txBody>
                    <a:bodyPr/>
                    <a:lstStyle/>
                    <a:p>
                      <a:r>
                        <a:rPr lang="en-US" altLang="zh-CN" sz="1400" smtClean="0"/>
                        <a:t>01</a:t>
                      </a:r>
                      <a:endParaRPr lang="zh-CN" altLang="en-US" sz="1400"/>
                    </a:p>
                  </a:txBody>
                  <a:tcPr marL="35995" marR="35995" marT="45723" marB="45723" anchor="ctr" anchorCtr="1"/>
                </a:tc>
                <a:tc>
                  <a:txBody>
                    <a:bodyPr/>
                    <a:lstStyle/>
                    <a:p>
                      <a:r>
                        <a:rPr lang="en-US" altLang="zh-CN" sz="1400" smtClean="0"/>
                        <a:t>67</a:t>
                      </a:r>
                      <a:endParaRPr lang="zh-CN" altLang="en-US" sz="1400"/>
                    </a:p>
                  </a:txBody>
                  <a:tcPr marL="35995" marR="35995" marT="45723" marB="45723" anchor="ctr" anchorCtr="1"/>
                </a:tc>
                <a:tc>
                  <a:txBody>
                    <a:bodyPr/>
                    <a:lstStyle/>
                    <a:p>
                      <a:r>
                        <a:rPr lang="en-US" altLang="zh-CN" sz="1400" smtClean="0"/>
                        <a:t>2B</a:t>
                      </a:r>
                      <a:endParaRPr lang="zh-CN" altLang="en-US" sz="1400"/>
                    </a:p>
                  </a:txBody>
                  <a:tcPr marL="35995" marR="35995" marT="45723" marB="45723" anchor="ctr" anchorCtr="1"/>
                </a:tc>
                <a:tc>
                  <a:txBody>
                    <a:bodyPr/>
                    <a:lstStyle/>
                    <a:p>
                      <a:r>
                        <a:rPr lang="en-US" altLang="zh-CN" sz="1400" smtClean="0"/>
                        <a:t>FE</a:t>
                      </a:r>
                      <a:endParaRPr lang="zh-CN" altLang="en-US" sz="1400"/>
                    </a:p>
                  </a:txBody>
                  <a:tcPr marL="35995" marR="35995" marT="45723" marB="45723" anchor="ctr" anchorCtr="1"/>
                </a:tc>
                <a:tc>
                  <a:txBody>
                    <a:bodyPr/>
                    <a:lstStyle/>
                    <a:p>
                      <a:r>
                        <a:rPr lang="en-US" altLang="zh-CN" sz="1400" smtClean="0"/>
                        <a:t>D7</a:t>
                      </a:r>
                      <a:endParaRPr lang="zh-CN" altLang="en-US" sz="1400"/>
                    </a:p>
                  </a:txBody>
                  <a:tcPr marL="35995" marR="35995" marT="45723" marB="45723" anchor="ctr" anchorCtr="1"/>
                </a:tc>
                <a:tc>
                  <a:txBody>
                    <a:bodyPr/>
                    <a:lstStyle/>
                    <a:p>
                      <a:r>
                        <a:rPr lang="en-US" altLang="zh-CN" sz="1400" smtClean="0"/>
                        <a:t>AB</a:t>
                      </a:r>
                      <a:endParaRPr lang="zh-CN" altLang="en-US" sz="1400"/>
                    </a:p>
                  </a:txBody>
                  <a:tcPr marL="35995" marR="35995" marT="45723" marB="45723" anchor="ctr" anchorCtr="1"/>
                </a:tc>
                <a:tc>
                  <a:txBody>
                    <a:bodyPr/>
                    <a:lstStyle/>
                    <a:p>
                      <a:r>
                        <a:rPr lang="en-US" altLang="zh-CN" sz="1400" smtClean="0"/>
                        <a:t>76</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1</a:t>
                      </a:r>
                      <a:endParaRPr lang="zh-CN" altLang="en-US" sz="1400"/>
                    </a:p>
                  </a:txBody>
                  <a:tcPr marL="35995" marR="35995" marT="45723" marB="45723" anchor="ctr" anchorCtr="1">
                    <a:solidFill>
                      <a:schemeClr val="bg2"/>
                    </a:solidFill>
                  </a:tcPr>
                </a:tc>
                <a:tc>
                  <a:txBody>
                    <a:bodyPr/>
                    <a:lstStyle/>
                    <a:p>
                      <a:r>
                        <a:rPr lang="en-US" altLang="zh-CN" sz="1400" smtClean="0"/>
                        <a:t>CA</a:t>
                      </a:r>
                      <a:endParaRPr lang="zh-CN" altLang="en-US" sz="1400"/>
                    </a:p>
                  </a:txBody>
                  <a:tcPr marL="35995" marR="35995" marT="45723" marB="45723" anchor="ctr" anchorCtr="1"/>
                </a:tc>
                <a:tc>
                  <a:txBody>
                    <a:bodyPr/>
                    <a:lstStyle/>
                    <a:p>
                      <a:r>
                        <a:rPr lang="en-US" altLang="zh-CN" sz="1400" smtClean="0"/>
                        <a:t>82</a:t>
                      </a:r>
                      <a:endParaRPr lang="zh-CN" altLang="en-US" sz="1400"/>
                    </a:p>
                  </a:txBody>
                  <a:tcPr marL="35995" marR="35995" marT="45723" marB="45723" anchor="ctr" anchorCtr="1"/>
                </a:tc>
                <a:tc>
                  <a:txBody>
                    <a:bodyPr/>
                    <a:lstStyle/>
                    <a:p>
                      <a:r>
                        <a:rPr lang="en-US" altLang="zh-CN" sz="1400" smtClean="0"/>
                        <a:t>C9</a:t>
                      </a:r>
                      <a:endParaRPr lang="zh-CN" altLang="en-US" sz="1400"/>
                    </a:p>
                  </a:txBody>
                  <a:tcPr marL="35995" marR="35995" marT="45723" marB="45723" anchor="ctr" anchorCtr="1"/>
                </a:tc>
                <a:tc>
                  <a:txBody>
                    <a:bodyPr/>
                    <a:lstStyle/>
                    <a:p>
                      <a:r>
                        <a:rPr lang="en-US" altLang="zh-CN" sz="1400" smtClean="0"/>
                        <a:t>7D</a:t>
                      </a:r>
                      <a:endParaRPr lang="zh-CN" altLang="en-US" sz="1400"/>
                    </a:p>
                  </a:txBody>
                  <a:tcPr marL="35995" marR="35995" marT="45723" marB="45723" anchor="ctr" anchorCtr="1"/>
                </a:tc>
                <a:tc>
                  <a:txBody>
                    <a:bodyPr/>
                    <a:lstStyle/>
                    <a:p>
                      <a:r>
                        <a:rPr lang="en-US" altLang="zh-CN" sz="1400" smtClean="0"/>
                        <a:t>FA</a:t>
                      </a:r>
                      <a:endParaRPr lang="zh-CN" altLang="en-US" sz="1400"/>
                    </a:p>
                  </a:txBody>
                  <a:tcPr marL="35995" marR="35995" marT="45723" marB="45723" anchor="ctr" anchorCtr="1"/>
                </a:tc>
                <a:tc>
                  <a:txBody>
                    <a:bodyPr/>
                    <a:lstStyle/>
                    <a:p>
                      <a:r>
                        <a:rPr lang="en-US" altLang="zh-CN" sz="1400" smtClean="0"/>
                        <a:t>59</a:t>
                      </a:r>
                      <a:endParaRPr lang="zh-CN" altLang="en-US" sz="1400"/>
                    </a:p>
                  </a:txBody>
                  <a:tcPr marL="35995" marR="35995" marT="45723" marB="45723" anchor="ctr" anchorCtr="1"/>
                </a:tc>
                <a:tc>
                  <a:txBody>
                    <a:bodyPr/>
                    <a:lstStyle/>
                    <a:p>
                      <a:r>
                        <a:rPr lang="en-US" altLang="zh-CN" sz="1400" smtClean="0"/>
                        <a:t>47</a:t>
                      </a:r>
                      <a:endParaRPr lang="zh-CN" altLang="en-US" sz="1400"/>
                    </a:p>
                  </a:txBody>
                  <a:tcPr marL="35995" marR="35995" marT="45723" marB="45723" anchor="ctr" anchorCtr="1"/>
                </a:tc>
                <a:tc>
                  <a:txBody>
                    <a:bodyPr/>
                    <a:lstStyle/>
                    <a:p>
                      <a:r>
                        <a:rPr lang="en-US" altLang="zh-CN" sz="1400" smtClean="0">
                          <a:solidFill>
                            <a:schemeClr val="tx1"/>
                          </a:solidFill>
                        </a:rPr>
                        <a:t>F0</a:t>
                      </a:r>
                      <a:endParaRPr lang="zh-CN" altLang="en-US" sz="1400">
                        <a:solidFill>
                          <a:schemeClr val="tx1"/>
                        </a:solidFill>
                      </a:endParaRPr>
                    </a:p>
                  </a:txBody>
                  <a:tcPr marL="35995" marR="35995" marT="45723" marB="45723" anchor="ctr" anchorCtr="1">
                    <a:noFill/>
                  </a:tcPr>
                </a:tc>
                <a:tc>
                  <a:txBody>
                    <a:bodyPr/>
                    <a:lstStyle/>
                    <a:p>
                      <a:r>
                        <a:rPr lang="en-US" altLang="zh-CN" sz="1400" smtClean="0"/>
                        <a:t>AD</a:t>
                      </a:r>
                      <a:endParaRPr lang="zh-CN" altLang="en-US" sz="1400"/>
                    </a:p>
                  </a:txBody>
                  <a:tcPr marL="35995" marR="35995" marT="45723" marB="45723" anchor="ctr" anchorCtr="1"/>
                </a:tc>
                <a:tc>
                  <a:txBody>
                    <a:bodyPr/>
                    <a:lstStyle/>
                    <a:p>
                      <a:r>
                        <a:rPr lang="en-US" altLang="zh-CN" sz="1400" smtClean="0"/>
                        <a:t>D4</a:t>
                      </a:r>
                      <a:endParaRPr lang="zh-CN" altLang="en-US" sz="1400"/>
                    </a:p>
                  </a:txBody>
                  <a:tcPr marL="35995" marR="35995" marT="45723" marB="45723" anchor="ctr" anchorCtr="1"/>
                </a:tc>
                <a:tc>
                  <a:txBody>
                    <a:bodyPr/>
                    <a:lstStyle/>
                    <a:p>
                      <a:r>
                        <a:rPr lang="en-US" altLang="zh-CN" sz="1400" smtClean="0"/>
                        <a:t>A2</a:t>
                      </a:r>
                      <a:endParaRPr lang="zh-CN" altLang="en-US" sz="1400"/>
                    </a:p>
                  </a:txBody>
                  <a:tcPr marL="35995" marR="35995" marT="45723" marB="45723" anchor="ctr" anchorCtr="1"/>
                </a:tc>
                <a:tc>
                  <a:txBody>
                    <a:bodyPr/>
                    <a:lstStyle/>
                    <a:p>
                      <a:r>
                        <a:rPr lang="en-US" altLang="zh-CN" sz="1400" smtClean="0"/>
                        <a:t>AF</a:t>
                      </a:r>
                      <a:endParaRPr lang="zh-CN" altLang="en-US" sz="1400"/>
                    </a:p>
                  </a:txBody>
                  <a:tcPr marL="35995" marR="35995" marT="45723" marB="45723" anchor="ctr" anchorCtr="1"/>
                </a:tc>
                <a:tc>
                  <a:txBody>
                    <a:bodyPr/>
                    <a:lstStyle/>
                    <a:p>
                      <a:r>
                        <a:rPr lang="en-US" altLang="zh-CN" sz="1400" smtClean="0"/>
                        <a:t>9C</a:t>
                      </a:r>
                      <a:endParaRPr lang="zh-CN" altLang="en-US" sz="1400"/>
                    </a:p>
                  </a:txBody>
                  <a:tcPr marL="35995" marR="35995" marT="45723" marB="45723" anchor="ctr" anchorCtr="1"/>
                </a:tc>
                <a:tc>
                  <a:txBody>
                    <a:bodyPr/>
                    <a:lstStyle/>
                    <a:p>
                      <a:r>
                        <a:rPr lang="en-US" altLang="zh-CN" sz="1400" smtClean="0"/>
                        <a:t>A4</a:t>
                      </a:r>
                      <a:endParaRPr lang="zh-CN" altLang="en-US" sz="1400"/>
                    </a:p>
                  </a:txBody>
                  <a:tcPr marL="35995" marR="35995" marT="45723" marB="45723" anchor="ctr" anchorCtr="1"/>
                </a:tc>
                <a:tc>
                  <a:txBody>
                    <a:bodyPr/>
                    <a:lstStyle/>
                    <a:p>
                      <a:r>
                        <a:rPr lang="en-US" altLang="zh-CN" sz="1400" smtClean="0"/>
                        <a:t>72</a:t>
                      </a:r>
                      <a:endParaRPr lang="zh-CN" altLang="en-US" sz="1400"/>
                    </a:p>
                  </a:txBody>
                  <a:tcPr marL="35995" marR="35995" marT="45723" marB="45723" anchor="ctr" anchorCtr="1"/>
                </a:tc>
                <a:tc>
                  <a:txBody>
                    <a:bodyPr/>
                    <a:lstStyle/>
                    <a:p>
                      <a:r>
                        <a:rPr lang="en-US" altLang="zh-CN" sz="1400" smtClean="0"/>
                        <a:t>C0</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2</a:t>
                      </a:r>
                      <a:endParaRPr lang="zh-CN" altLang="en-US" sz="1400"/>
                    </a:p>
                  </a:txBody>
                  <a:tcPr marL="35995" marR="35995" marT="45723" marB="45723" anchor="ctr" anchorCtr="1">
                    <a:solidFill>
                      <a:schemeClr val="bg2"/>
                    </a:solidFill>
                  </a:tcPr>
                </a:tc>
                <a:tc>
                  <a:txBody>
                    <a:bodyPr/>
                    <a:lstStyle/>
                    <a:p>
                      <a:r>
                        <a:rPr lang="en-US" altLang="zh-CN" sz="1400" smtClean="0"/>
                        <a:t>B7</a:t>
                      </a:r>
                      <a:endParaRPr lang="zh-CN" altLang="en-US" sz="1400"/>
                    </a:p>
                  </a:txBody>
                  <a:tcPr marL="35995" marR="35995" marT="45723" marB="45723" anchor="ctr" anchorCtr="1"/>
                </a:tc>
                <a:tc>
                  <a:txBody>
                    <a:bodyPr/>
                    <a:lstStyle/>
                    <a:p>
                      <a:r>
                        <a:rPr lang="en-US" altLang="zh-CN" sz="1400" smtClean="0"/>
                        <a:t>FD</a:t>
                      </a:r>
                      <a:endParaRPr lang="zh-CN" altLang="en-US" sz="1400"/>
                    </a:p>
                  </a:txBody>
                  <a:tcPr marL="35995" marR="35995" marT="45723" marB="45723" anchor="ctr" anchorCtr="1"/>
                </a:tc>
                <a:tc>
                  <a:txBody>
                    <a:bodyPr/>
                    <a:lstStyle/>
                    <a:p>
                      <a:r>
                        <a:rPr lang="en-US" altLang="zh-CN" sz="1400" smtClean="0"/>
                        <a:t>93</a:t>
                      </a:r>
                      <a:endParaRPr lang="zh-CN" altLang="en-US" sz="1400"/>
                    </a:p>
                  </a:txBody>
                  <a:tcPr marL="35995" marR="35995" marT="45723" marB="45723" anchor="ctr" anchorCtr="1"/>
                </a:tc>
                <a:tc>
                  <a:txBody>
                    <a:bodyPr/>
                    <a:lstStyle/>
                    <a:p>
                      <a:r>
                        <a:rPr lang="en-US" altLang="zh-CN" sz="1400" smtClean="0"/>
                        <a:t>26</a:t>
                      </a:r>
                      <a:endParaRPr lang="zh-CN" altLang="en-US" sz="1400"/>
                    </a:p>
                  </a:txBody>
                  <a:tcPr marL="35995" marR="35995" marT="45723" marB="45723" anchor="ctr" anchorCtr="1"/>
                </a:tc>
                <a:tc>
                  <a:txBody>
                    <a:bodyPr/>
                    <a:lstStyle/>
                    <a:p>
                      <a:r>
                        <a:rPr lang="en-US" altLang="zh-CN" sz="1400" smtClean="0"/>
                        <a:t>36</a:t>
                      </a:r>
                      <a:endParaRPr lang="zh-CN" altLang="en-US" sz="1400"/>
                    </a:p>
                  </a:txBody>
                  <a:tcPr marL="35995" marR="35995" marT="45723" marB="45723" anchor="ctr" anchorCtr="1"/>
                </a:tc>
                <a:tc>
                  <a:txBody>
                    <a:bodyPr/>
                    <a:lstStyle/>
                    <a:p>
                      <a:r>
                        <a:rPr lang="en-US" altLang="zh-CN" sz="1400" smtClean="0"/>
                        <a:t>3F</a:t>
                      </a:r>
                      <a:endParaRPr lang="zh-CN" altLang="en-US" sz="1400"/>
                    </a:p>
                  </a:txBody>
                  <a:tcPr marL="35995" marR="35995" marT="45723" marB="45723" anchor="ctr" anchorCtr="1"/>
                </a:tc>
                <a:tc>
                  <a:txBody>
                    <a:bodyPr/>
                    <a:lstStyle/>
                    <a:p>
                      <a:r>
                        <a:rPr lang="en-US" altLang="zh-CN" sz="1400" smtClean="0"/>
                        <a:t>F7</a:t>
                      </a:r>
                      <a:endParaRPr lang="zh-CN" altLang="en-US" sz="1400"/>
                    </a:p>
                  </a:txBody>
                  <a:tcPr marL="35995" marR="35995" marT="45723" marB="45723" anchor="ctr" anchorCtr="1"/>
                </a:tc>
                <a:tc>
                  <a:txBody>
                    <a:bodyPr/>
                    <a:lstStyle/>
                    <a:p>
                      <a:r>
                        <a:rPr lang="en-US" altLang="zh-CN" sz="1400" smtClean="0"/>
                        <a:t>CC</a:t>
                      </a:r>
                      <a:endParaRPr lang="zh-CN" altLang="en-US" sz="1400"/>
                    </a:p>
                  </a:txBody>
                  <a:tcPr marL="35995" marR="35995" marT="45723" marB="45723" anchor="ctr" anchorCtr="1"/>
                </a:tc>
                <a:tc>
                  <a:txBody>
                    <a:bodyPr/>
                    <a:lstStyle/>
                    <a:p>
                      <a:r>
                        <a:rPr lang="en-US" altLang="zh-CN" sz="1400" smtClean="0"/>
                        <a:t>34</a:t>
                      </a:r>
                      <a:endParaRPr lang="zh-CN" altLang="en-US" sz="1400"/>
                    </a:p>
                  </a:txBody>
                  <a:tcPr marL="35995" marR="35995" marT="45723" marB="45723" anchor="ctr" anchorCtr="1"/>
                </a:tc>
                <a:tc>
                  <a:txBody>
                    <a:bodyPr/>
                    <a:lstStyle/>
                    <a:p>
                      <a:r>
                        <a:rPr lang="en-US" altLang="zh-CN" sz="1400" smtClean="0"/>
                        <a:t>A5</a:t>
                      </a:r>
                      <a:endParaRPr lang="zh-CN" altLang="en-US" sz="1400"/>
                    </a:p>
                  </a:txBody>
                  <a:tcPr marL="35995" marR="35995" marT="45723" marB="45723" anchor="ctr" anchorCtr="1"/>
                </a:tc>
                <a:tc>
                  <a:txBody>
                    <a:bodyPr/>
                    <a:lstStyle/>
                    <a:p>
                      <a:r>
                        <a:rPr lang="en-US" altLang="zh-CN" sz="1400" smtClean="0"/>
                        <a:t>E5</a:t>
                      </a:r>
                      <a:endParaRPr lang="zh-CN" altLang="en-US" sz="1400"/>
                    </a:p>
                  </a:txBody>
                  <a:tcPr marL="35995" marR="35995" marT="45723" marB="45723" anchor="ctr" anchorCtr="1"/>
                </a:tc>
                <a:tc>
                  <a:txBody>
                    <a:bodyPr/>
                    <a:lstStyle/>
                    <a:p>
                      <a:r>
                        <a:rPr lang="en-US" altLang="zh-CN" sz="1400" smtClean="0"/>
                        <a:t>F1</a:t>
                      </a:r>
                      <a:endParaRPr lang="zh-CN" altLang="en-US" sz="1400"/>
                    </a:p>
                  </a:txBody>
                  <a:tcPr marL="35995" marR="35995" marT="45723" marB="45723" anchor="ctr" anchorCtr="1"/>
                </a:tc>
                <a:tc>
                  <a:txBody>
                    <a:bodyPr/>
                    <a:lstStyle/>
                    <a:p>
                      <a:r>
                        <a:rPr lang="en-US" altLang="zh-CN" sz="1400" smtClean="0"/>
                        <a:t>71</a:t>
                      </a:r>
                      <a:endParaRPr lang="zh-CN" altLang="en-US" sz="1400"/>
                    </a:p>
                  </a:txBody>
                  <a:tcPr marL="35995" marR="35995" marT="45723" marB="45723" anchor="ctr" anchorCtr="1"/>
                </a:tc>
                <a:tc>
                  <a:txBody>
                    <a:bodyPr/>
                    <a:lstStyle/>
                    <a:p>
                      <a:r>
                        <a:rPr lang="en-US" altLang="zh-CN" sz="1400" smtClean="0"/>
                        <a:t>D8</a:t>
                      </a:r>
                      <a:endParaRPr lang="zh-CN" altLang="en-US" sz="1400"/>
                    </a:p>
                  </a:txBody>
                  <a:tcPr marL="35995" marR="35995" marT="45723" marB="45723" anchor="ctr" anchorCtr="1"/>
                </a:tc>
                <a:tc>
                  <a:txBody>
                    <a:bodyPr/>
                    <a:lstStyle/>
                    <a:p>
                      <a:r>
                        <a:rPr lang="en-US" altLang="zh-CN" sz="1400" smtClean="0"/>
                        <a:t>31</a:t>
                      </a:r>
                      <a:endParaRPr lang="zh-CN" altLang="en-US" sz="1400"/>
                    </a:p>
                  </a:txBody>
                  <a:tcPr marL="35995" marR="35995" marT="45723" marB="45723" anchor="ctr" anchorCtr="1"/>
                </a:tc>
                <a:tc>
                  <a:txBody>
                    <a:bodyPr/>
                    <a:lstStyle/>
                    <a:p>
                      <a:r>
                        <a:rPr lang="en-US" altLang="zh-CN" sz="1400" smtClean="0"/>
                        <a:t>15</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3</a:t>
                      </a:r>
                      <a:endParaRPr lang="zh-CN" altLang="en-US" sz="1400"/>
                    </a:p>
                  </a:txBody>
                  <a:tcPr marL="35995" marR="35995" marT="45723" marB="45723" anchor="ctr" anchorCtr="1">
                    <a:solidFill>
                      <a:schemeClr val="bg2"/>
                    </a:solidFill>
                  </a:tcPr>
                </a:tc>
                <a:tc>
                  <a:txBody>
                    <a:bodyPr/>
                    <a:lstStyle/>
                    <a:p>
                      <a:r>
                        <a:rPr lang="en-US" altLang="zh-CN" sz="1400" smtClean="0"/>
                        <a:t>04</a:t>
                      </a:r>
                      <a:endParaRPr lang="zh-CN" altLang="en-US" sz="1400"/>
                    </a:p>
                  </a:txBody>
                  <a:tcPr marL="35995" marR="35995" marT="45723" marB="45723" anchor="ctr" anchorCtr="1"/>
                </a:tc>
                <a:tc>
                  <a:txBody>
                    <a:bodyPr/>
                    <a:lstStyle/>
                    <a:p>
                      <a:r>
                        <a:rPr lang="en-US" altLang="zh-CN" sz="1400" smtClean="0"/>
                        <a:t>C7</a:t>
                      </a:r>
                      <a:endParaRPr lang="zh-CN" altLang="en-US" sz="1400"/>
                    </a:p>
                  </a:txBody>
                  <a:tcPr marL="35995" marR="35995" marT="45723" marB="45723" anchor="ctr" anchorCtr="1"/>
                </a:tc>
                <a:tc>
                  <a:txBody>
                    <a:bodyPr/>
                    <a:lstStyle/>
                    <a:p>
                      <a:r>
                        <a:rPr lang="en-US" altLang="zh-CN" sz="1400" smtClean="0"/>
                        <a:t>23</a:t>
                      </a:r>
                      <a:endParaRPr lang="zh-CN" altLang="en-US" sz="1400"/>
                    </a:p>
                  </a:txBody>
                  <a:tcPr marL="35995" marR="35995" marT="45723" marB="45723" anchor="ctr" anchorCtr="1"/>
                </a:tc>
                <a:tc>
                  <a:txBody>
                    <a:bodyPr/>
                    <a:lstStyle/>
                    <a:p>
                      <a:r>
                        <a:rPr lang="en-US" altLang="zh-CN" sz="1400" smtClean="0"/>
                        <a:t>C3</a:t>
                      </a:r>
                      <a:endParaRPr lang="zh-CN" altLang="en-US" sz="1400"/>
                    </a:p>
                  </a:txBody>
                  <a:tcPr marL="35995" marR="35995" marT="45723" marB="45723" anchor="ctr" anchorCtr="1"/>
                </a:tc>
                <a:tc>
                  <a:txBody>
                    <a:bodyPr/>
                    <a:lstStyle/>
                    <a:p>
                      <a:r>
                        <a:rPr lang="en-US" altLang="zh-CN" sz="1400" smtClean="0"/>
                        <a:t>18</a:t>
                      </a:r>
                      <a:endParaRPr lang="zh-CN" altLang="en-US" sz="1400"/>
                    </a:p>
                  </a:txBody>
                  <a:tcPr marL="35995" marR="35995" marT="45723" marB="45723" anchor="ctr" anchorCtr="1"/>
                </a:tc>
                <a:tc>
                  <a:txBody>
                    <a:bodyPr/>
                    <a:lstStyle/>
                    <a:p>
                      <a:r>
                        <a:rPr lang="en-US" altLang="zh-CN" sz="1400" smtClean="0"/>
                        <a:t>96</a:t>
                      </a:r>
                      <a:endParaRPr lang="zh-CN" altLang="en-US" sz="1400"/>
                    </a:p>
                  </a:txBody>
                  <a:tcPr marL="35995" marR="35995" marT="45723" marB="45723" anchor="ctr" anchorCtr="1"/>
                </a:tc>
                <a:tc>
                  <a:txBody>
                    <a:bodyPr/>
                    <a:lstStyle/>
                    <a:p>
                      <a:r>
                        <a:rPr lang="en-US" altLang="zh-CN" sz="1400" smtClean="0"/>
                        <a:t>05</a:t>
                      </a:r>
                      <a:endParaRPr lang="zh-CN" altLang="en-US" sz="1400"/>
                    </a:p>
                  </a:txBody>
                  <a:tcPr marL="35995" marR="35995" marT="45723" marB="45723" anchor="ctr" anchorCtr="1"/>
                </a:tc>
                <a:tc>
                  <a:txBody>
                    <a:bodyPr/>
                    <a:lstStyle/>
                    <a:p>
                      <a:r>
                        <a:rPr lang="en-US" altLang="zh-CN" sz="1400" smtClean="0"/>
                        <a:t>9A</a:t>
                      </a:r>
                      <a:endParaRPr lang="zh-CN" altLang="en-US" sz="1400"/>
                    </a:p>
                  </a:txBody>
                  <a:tcPr marL="35995" marR="35995" marT="45723" marB="45723" anchor="ctr" anchorCtr="1"/>
                </a:tc>
                <a:tc>
                  <a:txBody>
                    <a:bodyPr/>
                    <a:lstStyle/>
                    <a:p>
                      <a:r>
                        <a:rPr lang="en-US" altLang="zh-CN" sz="1400" smtClean="0"/>
                        <a:t>07</a:t>
                      </a:r>
                      <a:endParaRPr lang="zh-CN" altLang="en-US" sz="1400"/>
                    </a:p>
                  </a:txBody>
                  <a:tcPr marL="35995" marR="35995" marT="45723" marB="45723" anchor="ctr" anchorCtr="1"/>
                </a:tc>
                <a:tc>
                  <a:txBody>
                    <a:bodyPr/>
                    <a:lstStyle/>
                    <a:p>
                      <a:r>
                        <a:rPr lang="en-US" altLang="zh-CN" sz="1400" smtClean="0">
                          <a:solidFill>
                            <a:schemeClr val="tx1"/>
                          </a:solidFill>
                        </a:rPr>
                        <a:t>12</a:t>
                      </a:r>
                      <a:endParaRPr lang="zh-CN" altLang="en-US" sz="1400">
                        <a:solidFill>
                          <a:schemeClr val="tx1"/>
                        </a:solidFill>
                      </a:endParaRPr>
                    </a:p>
                  </a:txBody>
                  <a:tcPr marL="35995" marR="35995" marT="45723" marB="45723" anchor="ctr" anchorCtr="1">
                    <a:noFill/>
                  </a:tcPr>
                </a:tc>
                <a:tc>
                  <a:txBody>
                    <a:bodyPr/>
                    <a:lstStyle/>
                    <a:p>
                      <a:r>
                        <a:rPr lang="en-US" altLang="zh-CN" sz="1400" smtClean="0"/>
                        <a:t>80</a:t>
                      </a:r>
                      <a:endParaRPr lang="zh-CN" altLang="en-US" sz="1400"/>
                    </a:p>
                  </a:txBody>
                  <a:tcPr marL="35995" marR="35995" marT="45723" marB="45723" anchor="ctr" anchorCtr="1"/>
                </a:tc>
                <a:tc>
                  <a:txBody>
                    <a:bodyPr/>
                    <a:lstStyle/>
                    <a:p>
                      <a:r>
                        <a:rPr lang="en-US" altLang="zh-CN" sz="1400" smtClean="0"/>
                        <a:t>E2</a:t>
                      </a:r>
                      <a:endParaRPr lang="zh-CN" altLang="en-US" sz="1400"/>
                    </a:p>
                  </a:txBody>
                  <a:tcPr marL="35995" marR="35995" marT="45723" marB="45723" anchor="ctr" anchorCtr="1"/>
                </a:tc>
                <a:tc>
                  <a:txBody>
                    <a:bodyPr/>
                    <a:lstStyle/>
                    <a:p>
                      <a:r>
                        <a:rPr lang="en-US" altLang="zh-CN" sz="1400" smtClean="0"/>
                        <a:t>EB</a:t>
                      </a:r>
                      <a:endParaRPr lang="zh-CN" altLang="en-US" sz="1400"/>
                    </a:p>
                  </a:txBody>
                  <a:tcPr marL="35995" marR="35995" marT="45723" marB="45723" anchor="ctr" anchorCtr="1"/>
                </a:tc>
                <a:tc>
                  <a:txBody>
                    <a:bodyPr/>
                    <a:lstStyle/>
                    <a:p>
                      <a:r>
                        <a:rPr lang="en-US" altLang="zh-CN" sz="1400" smtClean="0"/>
                        <a:t>27</a:t>
                      </a:r>
                      <a:endParaRPr lang="zh-CN" altLang="en-US" sz="1400"/>
                    </a:p>
                  </a:txBody>
                  <a:tcPr marL="35995" marR="35995" marT="45723" marB="45723" anchor="ctr" anchorCtr="1"/>
                </a:tc>
                <a:tc>
                  <a:txBody>
                    <a:bodyPr/>
                    <a:lstStyle/>
                    <a:p>
                      <a:r>
                        <a:rPr lang="en-US" altLang="zh-CN" sz="1400" smtClean="0"/>
                        <a:t>B2</a:t>
                      </a:r>
                      <a:endParaRPr lang="zh-CN" altLang="en-US" sz="1400"/>
                    </a:p>
                  </a:txBody>
                  <a:tcPr marL="35995" marR="35995" marT="45723" marB="45723" anchor="ctr" anchorCtr="1"/>
                </a:tc>
                <a:tc>
                  <a:txBody>
                    <a:bodyPr/>
                    <a:lstStyle/>
                    <a:p>
                      <a:r>
                        <a:rPr lang="en-US" altLang="zh-CN" sz="1400" smtClean="0"/>
                        <a:t>75</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4</a:t>
                      </a:r>
                      <a:endParaRPr lang="zh-CN" altLang="en-US" sz="1400"/>
                    </a:p>
                  </a:txBody>
                  <a:tcPr marL="35995" marR="35995" marT="45723" marB="45723" anchor="ctr" anchorCtr="1">
                    <a:solidFill>
                      <a:schemeClr val="bg2"/>
                    </a:solidFill>
                  </a:tcPr>
                </a:tc>
                <a:tc>
                  <a:txBody>
                    <a:bodyPr/>
                    <a:lstStyle/>
                    <a:p>
                      <a:r>
                        <a:rPr lang="en-US" altLang="zh-CN" sz="1400" smtClean="0"/>
                        <a:t>09</a:t>
                      </a:r>
                      <a:endParaRPr lang="zh-CN" altLang="en-US" sz="1400"/>
                    </a:p>
                  </a:txBody>
                  <a:tcPr marL="35995" marR="35995" marT="45723" marB="45723" anchor="ctr" anchorCtr="1"/>
                </a:tc>
                <a:tc>
                  <a:txBody>
                    <a:bodyPr/>
                    <a:lstStyle/>
                    <a:p>
                      <a:r>
                        <a:rPr lang="en-US" altLang="zh-CN" sz="1400" smtClean="0"/>
                        <a:t>83</a:t>
                      </a:r>
                      <a:endParaRPr lang="zh-CN" altLang="en-US" sz="1400"/>
                    </a:p>
                  </a:txBody>
                  <a:tcPr marL="35995" marR="35995" marT="45723" marB="45723" anchor="ctr" anchorCtr="1"/>
                </a:tc>
                <a:tc>
                  <a:txBody>
                    <a:bodyPr/>
                    <a:lstStyle/>
                    <a:p>
                      <a:r>
                        <a:rPr lang="en-US" altLang="zh-CN" sz="1400" smtClean="0"/>
                        <a:t>2C</a:t>
                      </a:r>
                      <a:endParaRPr lang="zh-CN" altLang="en-US" sz="1400"/>
                    </a:p>
                  </a:txBody>
                  <a:tcPr marL="35995" marR="35995" marT="45723" marB="45723" anchor="ctr" anchorCtr="1"/>
                </a:tc>
                <a:tc>
                  <a:txBody>
                    <a:bodyPr/>
                    <a:lstStyle/>
                    <a:p>
                      <a:r>
                        <a:rPr lang="en-US" altLang="zh-CN" sz="1400" smtClean="0"/>
                        <a:t>1A</a:t>
                      </a:r>
                      <a:endParaRPr lang="zh-CN" altLang="en-US" sz="1400"/>
                    </a:p>
                  </a:txBody>
                  <a:tcPr marL="35995" marR="35995" marT="45723" marB="45723" anchor="ctr" anchorCtr="1"/>
                </a:tc>
                <a:tc>
                  <a:txBody>
                    <a:bodyPr/>
                    <a:lstStyle/>
                    <a:p>
                      <a:r>
                        <a:rPr lang="en-US" altLang="zh-CN" sz="1400" smtClean="0"/>
                        <a:t>1B</a:t>
                      </a:r>
                      <a:endParaRPr lang="zh-CN" altLang="en-US" sz="1400"/>
                    </a:p>
                  </a:txBody>
                  <a:tcPr marL="35995" marR="35995" marT="45723" marB="45723" anchor="ctr" anchorCtr="1"/>
                </a:tc>
                <a:tc>
                  <a:txBody>
                    <a:bodyPr/>
                    <a:lstStyle/>
                    <a:p>
                      <a:r>
                        <a:rPr lang="en-US" altLang="zh-CN" sz="1400" smtClean="0"/>
                        <a:t>6E</a:t>
                      </a:r>
                      <a:endParaRPr lang="zh-CN" altLang="en-US" sz="1400"/>
                    </a:p>
                  </a:txBody>
                  <a:tcPr marL="35995" marR="35995" marT="45723" marB="45723" anchor="ctr" anchorCtr="1"/>
                </a:tc>
                <a:tc>
                  <a:txBody>
                    <a:bodyPr/>
                    <a:lstStyle/>
                    <a:p>
                      <a:r>
                        <a:rPr lang="en-US" altLang="zh-CN" sz="1400" smtClean="0"/>
                        <a:t>5A</a:t>
                      </a:r>
                      <a:endParaRPr lang="zh-CN" altLang="en-US" sz="1400"/>
                    </a:p>
                  </a:txBody>
                  <a:tcPr marL="35995" marR="35995" marT="45723" marB="45723" anchor="ctr" anchorCtr="1"/>
                </a:tc>
                <a:tc>
                  <a:txBody>
                    <a:bodyPr/>
                    <a:lstStyle/>
                    <a:p>
                      <a:r>
                        <a:rPr lang="en-US" altLang="zh-CN" sz="1400" smtClean="0"/>
                        <a:t>A0</a:t>
                      </a:r>
                      <a:endParaRPr lang="zh-CN" altLang="en-US" sz="1400"/>
                    </a:p>
                  </a:txBody>
                  <a:tcPr marL="35995" marR="35995" marT="45723" marB="45723" anchor="ctr" anchorCtr="1"/>
                </a:tc>
                <a:tc>
                  <a:txBody>
                    <a:bodyPr/>
                    <a:lstStyle/>
                    <a:p>
                      <a:r>
                        <a:rPr lang="en-US" altLang="zh-CN" sz="1400" smtClean="0"/>
                        <a:t>52</a:t>
                      </a:r>
                      <a:endParaRPr lang="zh-CN" altLang="en-US" sz="1400"/>
                    </a:p>
                  </a:txBody>
                  <a:tcPr marL="35995" marR="35995" marT="45723" marB="45723" anchor="ctr" anchorCtr="1"/>
                </a:tc>
                <a:tc>
                  <a:txBody>
                    <a:bodyPr/>
                    <a:lstStyle/>
                    <a:p>
                      <a:r>
                        <a:rPr lang="en-US" altLang="zh-CN" sz="1400" smtClean="0"/>
                        <a:t>3B</a:t>
                      </a:r>
                      <a:endParaRPr lang="zh-CN" altLang="en-US" sz="1400"/>
                    </a:p>
                  </a:txBody>
                  <a:tcPr marL="35995" marR="35995" marT="45723" marB="45723" anchor="ctr" anchorCtr="1"/>
                </a:tc>
                <a:tc>
                  <a:txBody>
                    <a:bodyPr/>
                    <a:lstStyle/>
                    <a:p>
                      <a:r>
                        <a:rPr lang="en-US" altLang="zh-CN" sz="1400" smtClean="0"/>
                        <a:t>D6</a:t>
                      </a:r>
                      <a:endParaRPr lang="zh-CN" altLang="en-US" sz="1400"/>
                    </a:p>
                  </a:txBody>
                  <a:tcPr marL="35995" marR="35995" marT="45723" marB="45723" anchor="ctr" anchorCtr="1"/>
                </a:tc>
                <a:tc>
                  <a:txBody>
                    <a:bodyPr/>
                    <a:lstStyle/>
                    <a:p>
                      <a:r>
                        <a:rPr lang="en-US" altLang="zh-CN" sz="1400" smtClean="0"/>
                        <a:t>B3</a:t>
                      </a:r>
                      <a:endParaRPr lang="zh-CN" altLang="en-US" sz="1400"/>
                    </a:p>
                  </a:txBody>
                  <a:tcPr marL="35995" marR="35995" marT="45723" marB="45723" anchor="ctr" anchorCtr="1"/>
                </a:tc>
                <a:tc>
                  <a:txBody>
                    <a:bodyPr/>
                    <a:lstStyle/>
                    <a:p>
                      <a:r>
                        <a:rPr lang="en-US" altLang="zh-CN" sz="1400" smtClean="0"/>
                        <a:t>29</a:t>
                      </a:r>
                      <a:endParaRPr lang="zh-CN" altLang="en-US" sz="1400"/>
                    </a:p>
                  </a:txBody>
                  <a:tcPr marL="35995" marR="35995" marT="45723" marB="45723" anchor="ctr" anchorCtr="1"/>
                </a:tc>
                <a:tc>
                  <a:txBody>
                    <a:bodyPr/>
                    <a:lstStyle/>
                    <a:p>
                      <a:r>
                        <a:rPr lang="en-US" altLang="zh-CN" sz="1400" smtClean="0"/>
                        <a:t>E3</a:t>
                      </a:r>
                      <a:endParaRPr lang="zh-CN" altLang="en-US" sz="1400"/>
                    </a:p>
                  </a:txBody>
                  <a:tcPr marL="35995" marR="35995" marT="45723" marB="45723" anchor="ctr" anchorCtr="1"/>
                </a:tc>
                <a:tc>
                  <a:txBody>
                    <a:bodyPr/>
                    <a:lstStyle/>
                    <a:p>
                      <a:r>
                        <a:rPr lang="en-US" altLang="zh-CN" sz="1400" smtClean="0"/>
                        <a:t>2F</a:t>
                      </a:r>
                      <a:endParaRPr lang="zh-CN" altLang="en-US" sz="1400"/>
                    </a:p>
                  </a:txBody>
                  <a:tcPr marL="35995" marR="35995" marT="45723" marB="45723" anchor="ctr" anchorCtr="1"/>
                </a:tc>
                <a:tc>
                  <a:txBody>
                    <a:bodyPr/>
                    <a:lstStyle/>
                    <a:p>
                      <a:r>
                        <a:rPr lang="en-US" altLang="zh-CN" sz="1400" smtClean="0"/>
                        <a:t>84</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5</a:t>
                      </a:r>
                      <a:endParaRPr lang="zh-CN" altLang="en-US" sz="1400"/>
                    </a:p>
                  </a:txBody>
                  <a:tcPr marL="35995" marR="35995" marT="45723" marB="45723" anchor="ctr" anchorCtr="1">
                    <a:solidFill>
                      <a:schemeClr val="bg2"/>
                    </a:solidFill>
                  </a:tcPr>
                </a:tc>
                <a:tc>
                  <a:txBody>
                    <a:bodyPr/>
                    <a:lstStyle/>
                    <a:p>
                      <a:r>
                        <a:rPr lang="en-US" altLang="zh-CN" sz="1400" smtClean="0"/>
                        <a:t>53</a:t>
                      </a:r>
                      <a:endParaRPr lang="zh-CN" altLang="en-US" sz="1400"/>
                    </a:p>
                  </a:txBody>
                  <a:tcPr marL="35995" marR="35995" marT="45723" marB="45723" anchor="ctr" anchorCtr="1"/>
                </a:tc>
                <a:tc>
                  <a:txBody>
                    <a:bodyPr/>
                    <a:lstStyle/>
                    <a:p>
                      <a:r>
                        <a:rPr lang="en-US" altLang="zh-CN" sz="1400" smtClean="0"/>
                        <a:t>D1</a:t>
                      </a:r>
                      <a:endParaRPr lang="zh-CN" altLang="en-US" sz="1400"/>
                    </a:p>
                  </a:txBody>
                  <a:tcPr marL="35995" marR="35995" marT="45723" marB="45723" anchor="ctr" anchorCtr="1"/>
                </a:tc>
                <a:tc>
                  <a:txBody>
                    <a:bodyPr/>
                    <a:lstStyle/>
                    <a:p>
                      <a:r>
                        <a:rPr lang="en-US" altLang="zh-CN" sz="1400" smtClean="0"/>
                        <a:t>00</a:t>
                      </a:r>
                      <a:endParaRPr lang="zh-CN" altLang="en-US" sz="1400"/>
                    </a:p>
                  </a:txBody>
                  <a:tcPr marL="35995" marR="35995" marT="45723" marB="45723" anchor="ctr" anchorCtr="1"/>
                </a:tc>
                <a:tc>
                  <a:txBody>
                    <a:bodyPr/>
                    <a:lstStyle/>
                    <a:p>
                      <a:r>
                        <a:rPr lang="en-US" altLang="zh-CN" sz="1400" smtClean="0"/>
                        <a:t>ED</a:t>
                      </a:r>
                      <a:endParaRPr lang="zh-CN" altLang="en-US" sz="1400"/>
                    </a:p>
                  </a:txBody>
                  <a:tcPr marL="35995" marR="35995" marT="45723" marB="45723" anchor="ctr" anchorCtr="1"/>
                </a:tc>
                <a:tc>
                  <a:txBody>
                    <a:bodyPr/>
                    <a:lstStyle/>
                    <a:p>
                      <a:r>
                        <a:rPr lang="en-US" altLang="zh-CN" sz="1400" smtClean="0"/>
                        <a:t>20</a:t>
                      </a:r>
                      <a:endParaRPr lang="zh-CN" altLang="en-US" sz="1400"/>
                    </a:p>
                  </a:txBody>
                  <a:tcPr marL="35995" marR="35995" marT="45723" marB="45723" anchor="ctr" anchorCtr="1"/>
                </a:tc>
                <a:tc>
                  <a:txBody>
                    <a:bodyPr/>
                    <a:lstStyle/>
                    <a:p>
                      <a:r>
                        <a:rPr lang="en-US" altLang="zh-CN" sz="1400" smtClean="0"/>
                        <a:t>FC</a:t>
                      </a:r>
                      <a:endParaRPr lang="zh-CN" altLang="en-US" sz="1400"/>
                    </a:p>
                  </a:txBody>
                  <a:tcPr marL="35995" marR="35995" marT="45723" marB="45723" anchor="ctr" anchorCtr="1"/>
                </a:tc>
                <a:tc>
                  <a:txBody>
                    <a:bodyPr/>
                    <a:lstStyle/>
                    <a:p>
                      <a:r>
                        <a:rPr lang="en-US" altLang="zh-CN" sz="1400" smtClean="0"/>
                        <a:t>B1</a:t>
                      </a:r>
                      <a:endParaRPr lang="zh-CN" altLang="en-US" sz="1400"/>
                    </a:p>
                  </a:txBody>
                  <a:tcPr marL="35995" marR="35995" marT="45723" marB="45723" anchor="ctr" anchorCtr="1"/>
                </a:tc>
                <a:tc>
                  <a:txBody>
                    <a:bodyPr/>
                    <a:lstStyle/>
                    <a:p>
                      <a:r>
                        <a:rPr lang="en-US" altLang="zh-CN" sz="1400" smtClean="0">
                          <a:solidFill>
                            <a:schemeClr val="tx1"/>
                          </a:solidFill>
                        </a:rPr>
                        <a:t>5B</a:t>
                      </a:r>
                      <a:endParaRPr lang="zh-CN" altLang="en-US" sz="1400">
                        <a:solidFill>
                          <a:schemeClr val="tx1"/>
                        </a:solidFill>
                      </a:endParaRPr>
                    </a:p>
                  </a:txBody>
                  <a:tcPr marL="35995" marR="35995" marT="45723" marB="45723" anchor="ctr" anchorCtr="1"/>
                </a:tc>
                <a:tc>
                  <a:txBody>
                    <a:bodyPr/>
                    <a:lstStyle/>
                    <a:p>
                      <a:r>
                        <a:rPr lang="en-US" altLang="zh-CN" sz="1400" smtClean="0"/>
                        <a:t>6A</a:t>
                      </a:r>
                      <a:endParaRPr lang="zh-CN" altLang="en-US" sz="1400"/>
                    </a:p>
                  </a:txBody>
                  <a:tcPr marL="35995" marR="35995" marT="45723" marB="45723" anchor="ctr" anchorCtr="1"/>
                </a:tc>
                <a:tc>
                  <a:txBody>
                    <a:bodyPr/>
                    <a:lstStyle/>
                    <a:p>
                      <a:r>
                        <a:rPr lang="en-US" altLang="zh-CN" sz="1400" smtClean="0"/>
                        <a:t>CB</a:t>
                      </a:r>
                      <a:endParaRPr lang="zh-CN" altLang="en-US" sz="1400"/>
                    </a:p>
                  </a:txBody>
                  <a:tcPr marL="35995" marR="35995" marT="45723" marB="45723" anchor="ctr" anchorCtr="1"/>
                </a:tc>
                <a:tc>
                  <a:txBody>
                    <a:bodyPr/>
                    <a:lstStyle/>
                    <a:p>
                      <a:r>
                        <a:rPr lang="en-US" altLang="zh-CN" sz="1400" smtClean="0"/>
                        <a:t>BE</a:t>
                      </a:r>
                      <a:endParaRPr lang="zh-CN" altLang="en-US" sz="1400"/>
                    </a:p>
                  </a:txBody>
                  <a:tcPr marL="35995" marR="35995" marT="45723" marB="45723" anchor="ctr" anchorCtr="1"/>
                </a:tc>
                <a:tc>
                  <a:txBody>
                    <a:bodyPr/>
                    <a:lstStyle/>
                    <a:p>
                      <a:r>
                        <a:rPr lang="en-US" altLang="zh-CN" sz="1400" smtClean="0"/>
                        <a:t>39</a:t>
                      </a:r>
                      <a:endParaRPr lang="zh-CN" altLang="en-US" sz="1400"/>
                    </a:p>
                  </a:txBody>
                  <a:tcPr marL="35995" marR="35995" marT="45723" marB="45723" anchor="ctr" anchorCtr="1"/>
                </a:tc>
                <a:tc>
                  <a:txBody>
                    <a:bodyPr/>
                    <a:lstStyle/>
                    <a:p>
                      <a:r>
                        <a:rPr lang="en-US" altLang="zh-CN" sz="1400" smtClean="0"/>
                        <a:t>4A</a:t>
                      </a:r>
                      <a:endParaRPr lang="zh-CN" altLang="en-US" sz="1400"/>
                    </a:p>
                  </a:txBody>
                  <a:tcPr marL="35995" marR="35995" marT="45723" marB="45723" anchor="ctr" anchorCtr="1"/>
                </a:tc>
                <a:tc>
                  <a:txBody>
                    <a:bodyPr/>
                    <a:lstStyle/>
                    <a:p>
                      <a:r>
                        <a:rPr lang="en-US" altLang="zh-CN" sz="1400" smtClean="0"/>
                        <a:t>4C</a:t>
                      </a:r>
                      <a:endParaRPr lang="zh-CN" altLang="en-US" sz="1400"/>
                    </a:p>
                  </a:txBody>
                  <a:tcPr marL="35995" marR="35995" marT="45723" marB="45723" anchor="ctr" anchorCtr="1"/>
                </a:tc>
                <a:tc>
                  <a:txBody>
                    <a:bodyPr/>
                    <a:lstStyle/>
                    <a:p>
                      <a:r>
                        <a:rPr lang="en-US" altLang="zh-CN" sz="1400" smtClean="0"/>
                        <a:t>58</a:t>
                      </a:r>
                      <a:endParaRPr lang="zh-CN" altLang="en-US" sz="1400"/>
                    </a:p>
                  </a:txBody>
                  <a:tcPr marL="35995" marR="35995" marT="45723" marB="45723" anchor="ctr" anchorCtr="1"/>
                </a:tc>
                <a:tc>
                  <a:txBody>
                    <a:bodyPr/>
                    <a:lstStyle/>
                    <a:p>
                      <a:r>
                        <a:rPr lang="en-US" altLang="zh-CN" sz="1400" smtClean="0"/>
                        <a:t>CF</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6</a:t>
                      </a:r>
                      <a:endParaRPr lang="zh-CN" altLang="en-US" sz="1400"/>
                    </a:p>
                  </a:txBody>
                  <a:tcPr marL="35995" marR="35995" marT="45723" marB="45723" anchor="ctr" anchorCtr="1">
                    <a:solidFill>
                      <a:schemeClr val="bg2"/>
                    </a:solidFill>
                  </a:tcPr>
                </a:tc>
                <a:tc>
                  <a:txBody>
                    <a:bodyPr/>
                    <a:lstStyle/>
                    <a:p>
                      <a:r>
                        <a:rPr lang="en-US" altLang="zh-CN" sz="1400" smtClean="0"/>
                        <a:t>D0</a:t>
                      </a:r>
                      <a:endParaRPr lang="zh-CN" altLang="en-US" sz="1400"/>
                    </a:p>
                  </a:txBody>
                  <a:tcPr marL="35995" marR="35995" marT="45723" marB="45723" anchor="ctr" anchorCtr="1"/>
                </a:tc>
                <a:tc>
                  <a:txBody>
                    <a:bodyPr/>
                    <a:lstStyle/>
                    <a:p>
                      <a:r>
                        <a:rPr lang="en-US" altLang="zh-CN" sz="1400" smtClean="0"/>
                        <a:t>EF</a:t>
                      </a:r>
                      <a:endParaRPr lang="zh-CN" altLang="en-US" sz="1400"/>
                    </a:p>
                  </a:txBody>
                  <a:tcPr marL="35995" marR="35995" marT="45723" marB="45723" anchor="ctr" anchorCtr="1"/>
                </a:tc>
                <a:tc>
                  <a:txBody>
                    <a:bodyPr/>
                    <a:lstStyle/>
                    <a:p>
                      <a:r>
                        <a:rPr lang="en-US" altLang="zh-CN" sz="1400" smtClean="0"/>
                        <a:t>AA</a:t>
                      </a:r>
                      <a:endParaRPr lang="zh-CN" altLang="en-US" sz="1400"/>
                    </a:p>
                  </a:txBody>
                  <a:tcPr marL="35995" marR="35995" marT="45723" marB="45723" anchor="ctr" anchorCtr="1"/>
                </a:tc>
                <a:tc>
                  <a:txBody>
                    <a:bodyPr/>
                    <a:lstStyle/>
                    <a:p>
                      <a:r>
                        <a:rPr lang="en-US" altLang="zh-CN" sz="1400" smtClean="0"/>
                        <a:t>FB</a:t>
                      </a:r>
                      <a:endParaRPr lang="zh-CN" altLang="en-US" sz="1400"/>
                    </a:p>
                  </a:txBody>
                  <a:tcPr marL="35995" marR="35995" marT="45723" marB="45723" anchor="ctr" anchorCtr="1"/>
                </a:tc>
                <a:tc>
                  <a:txBody>
                    <a:bodyPr/>
                    <a:lstStyle/>
                    <a:p>
                      <a:r>
                        <a:rPr lang="en-US" altLang="zh-CN" sz="1400" smtClean="0"/>
                        <a:t>43</a:t>
                      </a:r>
                      <a:endParaRPr lang="zh-CN" altLang="en-US" sz="1400"/>
                    </a:p>
                  </a:txBody>
                  <a:tcPr marL="35995" marR="35995" marT="45723" marB="45723" anchor="ctr" anchorCtr="1"/>
                </a:tc>
                <a:tc>
                  <a:txBody>
                    <a:bodyPr/>
                    <a:lstStyle/>
                    <a:p>
                      <a:r>
                        <a:rPr lang="en-US" altLang="zh-CN" sz="1400" smtClean="0"/>
                        <a:t>4D</a:t>
                      </a:r>
                      <a:endParaRPr lang="zh-CN" altLang="en-US" sz="1400"/>
                    </a:p>
                  </a:txBody>
                  <a:tcPr marL="35995" marR="35995" marT="45723" marB="45723" anchor="ctr" anchorCtr="1"/>
                </a:tc>
                <a:tc>
                  <a:txBody>
                    <a:bodyPr/>
                    <a:lstStyle/>
                    <a:p>
                      <a:r>
                        <a:rPr lang="en-US" altLang="zh-CN" sz="1400" smtClean="0"/>
                        <a:t>33</a:t>
                      </a:r>
                      <a:endParaRPr lang="zh-CN" altLang="en-US" sz="1400"/>
                    </a:p>
                  </a:txBody>
                  <a:tcPr marL="35995" marR="35995" marT="45723" marB="45723" anchor="ctr" anchorCtr="1"/>
                </a:tc>
                <a:tc>
                  <a:txBody>
                    <a:bodyPr/>
                    <a:lstStyle/>
                    <a:p>
                      <a:r>
                        <a:rPr lang="en-US" altLang="zh-CN" sz="1400" smtClean="0"/>
                        <a:t>85</a:t>
                      </a:r>
                      <a:endParaRPr lang="zh-CN" altLang="en-US" sz="1400"/>
                    </a:p>
                  </a:txBody>
                  <a:tcPr marL="35995" marR="35995" marT="45723" marB="45723" anchor="ctr" anchorCtr="1"/>
                </a:tc>
                <a:tc>
                  <a:txBody>
                    <a:bodyPr/>
                    <a:lstStyle/>
                    <a:p>
                      <a:r>
                        <a:rPr lang="en-US" altLang="zh-CN" sz="1400" smtClean="0"/>
                        <a:t>45</a:t>
                      </a:r>
                      <a:endParaRPr lang="zh-CN" altLang="en-US" sz="1400"/>
                    </a:p>
                  </a:txBody>
                  <a:tcPr marL="35995" marR="35995" marT="45723" marB="45723" anchor="ctr" anchorCtr="1"/>
                </a:tc>
                <a:tc>
                  <a:txBody>
                    <a:bodyPr/>
                    <a:lstStyle/>
                    <a:p>
                      <a:r>
                        <a:rPr lang="en-US" altLang="zh-CN" sz="1400" smtClean="0"/>
                        <a:t>F9</a:t>
                      </a:r>
                      <a:endParaRPr lang="zh-CN" altLang="en-US" sz="1400"/>
                    </a:p>
                  </a:txBody>
                  <a:tcPr marL="35995" marR="35995" marT="45723" marB="45723" anchor="ctr" anchorCtr="1"/>
                </a:tc>
                <a:tc>
                  <a:txBody>
                    <a:bodyPr/>
                    <a:lstStyle/>
                    <a:p>
                      <a:r>
                        <a:rPr lang="en-US" altLang="zh-CN" sz="1400" smtClean="0"/>
                        <a:t>02</a:t>
                      </a:r>
                      <a:endParaRPr lang="zh-CN" altLang="en-US" sz="1400"/>
                    </a:p>
                  </a:txBody>
                  <a:tcPr marL="35995" marR="35995" marT="45723" marB="45723" anchor="ctr" anchorCtr="1"/>
                </a:tc>
                <a:tc>
                  <a:txBody>
                    <a:bodyPr/>
                    <a:lstStyle/>
                    <a:p>
                      <a:r>
                        <a:rPr lang="en-US" altLang="zh-CN" sz="1400" smtClean="0"/>
                        <a:t>7F</a:t>
                      </a:r>
                      <a:endParaRPr lang="zh-CN" altLang="en-US" sz="1400"/>
                    </a:p>
                  </a:txBody>
                  <a:tcPr marL="35995" marR="35995" marT="45723" marB="45723" anchor="ctr" anchorCtr="1"/>
                </a:tc>
                <a:tc>
                  <a:txBody>
                    <a:bodyPr/>
                    <a:lstStyle/>
                    <a:p>
                      <a:r>
                        <a:rPr lang="en-US" altLang="zh-CN" sz="1400" smtClean="0"/>
                        <a:t>50</a:t>
                      </a:r>
                      <a:endParaRPr lang="zh-CN" altLang="en-US" sz="1400"/>
                    </a:p>
                  </a:txBody>
                  <a:tcPr marL="35995" marR="35995" marT="45723" marB="45723" anchor="ctr" anchorCtr="1"/>
                </a:tc>
                <a:tc>
                  <a:txBody>
                    <a:bodyPr/>
                    <a:lstStyle/>
                    <a:p>
                      <a:r>
                        <a:rPr lang="en-US" altLang="zh-CN" sz="1400" smtClean="0"/>
                        <a:t>3C</a:t>
                      </a:r>
                      <a:endParaRPr lang="zh-CN" altLang="en-US" sz="1400"/>
                    </a:p>
                  </a:txBody>
                  <a:tcPr marL="35995" marR="35995" marT="45723" marB="45723" anchor="ctr" anchorCtr="1"/>
                </a:tc>
                <a:tc>
                  <a:txBody>
                    <a:bodyPr/>
                    <a:lstStyle/>
                    <a:p>
                      <a:r>
                        <a:rPr lang="en-US" altLang="zh-CN" sz="1400" smtClean="0"/>
                        <a:t>9F</a:t>
                      </a:r>
                      <a:endParaRPr lang="zh-CN" altLang="en-US" sz="1400"/>
                    </a:p>
                  </a:txBody>
                  <a:tcPr marL="35995" marR="35995" marT="45723" marB="45723" anchor="ctr" anchorCtr="1"/>
                </a:tc>
                <a:tc>
                  <a:txBody>
                    <a:bodyPr/>
                    <a:lstStyle/>
                    <a:p>
                      <a:r>
                        <a:rPr lang="en-US" altLang="zh-CN" sz="1400" smtClean="0"/>
                        <a:t>48</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7</a:t>
                      </a:r>
                      <a:endParaRPr lang="zh-CN" altLang="en-US" sz="1400"/>
                    </a:p>
                  </a:txBody>
                  <a:tcPr marL="35995" marR="35995" marT="45723" marB="45723" anchor="ctr" anchorCtr="1">
                    <a:solidFill>
                      <a:schemeClr val="bg2"/>
                    </a:solidFill>
                  </a:tcPr>
                </a:tc>
                <a:tc>
                  <a:txBody>
                    <a:bodyPr/>
                    <a:lstStyle/>
                    <a:p>
                      <a:r>
                        <a:rPr lang="en-US" altLang="zh-CN" sz="1400" smtClean="0"/>
                        <a:t>51</a:t>
                      </a:r>
                      <a:endParaRPr lang="zh-CN" altLang="en-US" sz="1400"/>
                    </a:p>
                  </a:txBody>
                  <a:tcPr marL="35995" marR="35995" marT="45723" marB="45723" anchor="ctr" anchorCtr="1"/>
                </a:tc>
                <a:tc>
                  <a:txBody>
                    <a:bodyPr/>
                    <a:lstStyle/>
                    <a:p>
                      <a:r>
                        <a:rPr lang="en-US" altLang="zh-CN" sz="1400" smtClean="0"/>
                        <a:t>A3</a:t>
                      </a:r>
                      <a:endParaRPr lang="zh-CN" altLang="en-US" sz="1400"/>
                    </a:p>
                  </a:txBody>
                  <a:tcPr marL="35995" marR="35995" marT="45723" marB="45723" anchor="ctr" anchorCtr="1"/>
                </a:tc>
                <a:tc>
                  <a:txBody>
                    <a:bodyPr/>
                    <a:lstStyle/>
                    <a:p>
                      <a:r>
                        <a:rPr lang="en-US" altLang="zh-CN" sz="1400" smtClean="0"/>
                        <a:t>40</a:t>
                      </a:r>
                      <a:endParaRPr lang="zh-CN" altLang="en-US" sz="1400"/>
                    </a:p>
                  </a:txBody>
                  <a:tcPr marL="35995" marR="35995" marT="45723" marB="45723" anchor="ctr" anchorCtr="1"/>
                </a:tc>
                <a:tc>
                  <a:txBody>
                    <a:bodyPr/>
                    <a:lstStyle/>
                    <a:p>
                      <a:r>
                        <a:rPr lang="en-US" altLang="zh-CN" sz="1400" smtClean="0"/>
                        <a:t>8F</a:t>
                      </a:r>
                      <a:endParaRPr lang="zh-CN" altLang="en-US" sz="1400"/>
                    </a:p>
                  </a:txBody>
                  <a:tcPr marL="35995" marR="35995" marT="45723" marB="45723" anchor="ctr" anchorCtr="1"/>
                </a:tc>
                <a:tc>
                  <a:txBody>
                    <a:bodyPr/>
                    <a:lstStyle/>
                    <a:p>
                      <a:r>
                        <a:rPr lang="en-US" altLang="zh-CN" sz="1400" smtClean="0"/>
                        <a:t>92</a:t>
                      </a:r>
                      <a:endParaRPr lang="zh-CN" altLang="en-US" sz="1400"/>
                    </a:p>
                  </a:txBody>
                  <a:tcPr marL="35995" marR="35995" marT="45723" marB="45723" anchor="ctr" anchorCtr="1"/>
                </a:tc>
                <a:tc>
                  <a:txBody>
                    <a:bodyPr/>
                    <a:lstStyle/>
                    <a:p>
                      <a:r>
                        <a:rPr lang="en-US" altLang="zh-CN" sz="1400" smtClean="0"/>
                        <a:t>9D</a:t>
                      </a:r>
                      <a:endParaRPr lang="zh-CN" altLang="en-US" sz="1400"/>
                    </a:p>
                  </a:txBody>
                  <a:tcPr marL="35995" marR="35995" marT="45723" marB="45723" anchor="ctr" anchorCtr="1"/>
                </a:tc>
                <a:tc>
                  <a:txBody>
                    <a:bodyPr/>
                    <a:lstStyle/>
                    <a:p>
                      <a:r>
                        <a:rPr lang="en-US" altLang="zh-CN" sz="1400" smtClean="0"/>
                        <a:t>38</a:t>
                      </a:r>
                      <a:endParaRPr lang="zh-CN" altLang="en-US" sz="1400"/>
                    </a:p>
                  </a:txBody>
                  <a:tcPr marL="35995" marR="35995" marT="45723" marB="45723" anchor="ctr" anchorCtr="1"/>
                </a:tc>
                <a:tc>
                  <a:txBody>
                    <a:bodyPr/>
                    <a:lstStyle/>
                    <a:p>
                      <a:r>
                        <a:rPr lang="en-US" altLang="zh-CN" sz="1400" smtClean="0"/>
                        <a:t>F5</a:t>
                      </a:r>
                      <a:endParaRPr lang="zh-CN" altLang="en-US" sz="1400"/>
                    </a:p>
                  </a:txBody>
                  <a:tcPr marL="35995" marR="35995" marT="45723" marB="45723" anchor="ctr" anchorCtr="1"/>
                </a:tc>
                <a:tc>
                  <a:txBody>
                    <a:bodyPr/>
                    <a:lstStyle/>
                    <a:p>
                      <a:r>
                        <a:rPr lang="en-US" altLang="zh-CN" sz="1400" smtClean="0"/>
                        <a:t>BC</a:t>
                      </a:r>
                      <a:endParaRPr lang="zh-CN" altLang="en-US" sz="1400"/>
                    </a:p>
                  </a:txBody>
                  <a:tcPr marL="35995" marR="35995" marT="45723" marB="45723" anchor="ctr" anchorCtr="1"/>
                </a:tc>
                <a:tc>
                  <a:txBody>
                    <a:bodyPr/>
                    <a:lstStyle/>
                    <a:p>
                      <a:r>
                        <a:rPr lang="en-US" altLang="zh-CN" sz="1400" smtClean="0">
                          <a:solidFill>
                            <a:schemeClr val="tx1"/>
                          </a:solidFill>
                        </a:rPr>
                        <a:t>B6</a:t>
                      </a:r>
                      <a:endParaRPr lang="zh-CN" altLang="en-US" sz="1400">
                        <a:solidFill>
                          <a:schemeClr val="tx1"/>
                        </a:solidFill>
                      </a:endParaRPr>
                    </a:p>
                  </a:txBody>
                  <a:tcPr marL="35995" marR="35995" marT="45723" marB="45723" anchor="ctr" anchorCtr="1"/>
                </a:tc>
                <a:tc>
                  <a:txBody>
                    <a:bodyPr/>
                    <a:lstStyle/>
                    <a:p>
                      <a:r>
                        <a:rPr lang="en-US" altLang="zh-CN" sz="1400" smtClean="0"/>
                        <a:t>DA</a:t>
                      </a:r>
                      <a:endParaRPr lang="zh-CN" altLang="en-US" sz="1400"/>
                    </a:p>
                  </a:txBody>
                  <a:tcPr marL="35995" marR="35995" marT="45723" marB="45723" anchor="ctr" anchorCtr="1"/>
                </a:tc>
                <a:tc>
                  <a:txBody>
                    <a:bodyPr/>
                    <a:lstStyle/>
                    <a:p>
                      <a:r>
                        <a:rPr lang="en-US" altLang="zh-CN" sz="1400" smtClean="0"/>
                        <a:t>21</a:t>
                      </a:r>
                      <a:endParaRPr lang="zh-CN" altLang="en-US" sz="1400"/>
                    </a:p>
                  </a:txBody>
                  <a:tcPr marL="35995" marR="35995" marT="45723" marB="45723" anchor="ctr" anchorCtr="1"/>
                </a:tc>
                <a:tc>
                  <a:txBody>
                    <a:bodyPr/>
                    <a:lstStyle/>
                    <a:p>
                      <a:r>
                        <a:rPr lang="en-US" altLang="zh-CN" sz="1400" smtClean="0"/>
                        <a:t>10</a:t>
                      </a:r>
                      <a:endParaRPr lang="zh-CN" altLang="en-US" sz="1400"/>
                    </a:p>
                  </a:txBody>
                  <a:tcPr marL="35995" marR="35995" marT="45723" marB="45723" anchor="ctr" anchorCtr="1"/>
                </a:tc>
                <a:tc>
                  <a:txBody>
                    <a:bodyPr/>
                    <a:lstStyle/>
                    <a:p>
                      <a:r>
                        <a:rPr lang="en-US" altLang="zh-CN" sz="1400" smtClean="0"/>
                        <a:t>FF</a:t>
                      </a:r>
                      <a:endParaRPr lang="zh-CN" altLang="en-US" sz="1400"/>
                    </a:p>
                  </a:txBody>
                  <a:tcPr marL="35995" marR="35995" marT="45723" marB="45723" anchor="ctr" anchorCtr="1"/>
                </a:tc>
                <a:tc>
                  <a:txBody>
                    <a:bodyPr/>
                    <a:lstStyle/>
                    <a:p>
                      <a:r>
                        <a:rPr lang="en-US" altLang="zh-CN" sz="1400" smtClean="0"/>
                        <a:t>F3</a:t>
                      </a:r>
                      <a:endParaRPr lang="zh-CN" altLang="en-US" sz="1400"/>
                    </a:p>
                  </a:txBody>
                  <a:tcPr marL="35995" marR="35995" marT="45723" marB="45723" anchor="ctr" anchorCtr="1"/>
                </a:tc>
                <a:tc>
                  <a:txBody>
                    <a:bodyPr/>
                    <a:lstStyle/>
                    <a:p>
                      <a:r>
                        <a:rPr lang="en-US" altLang="zh-CN" sz="1400" smtClean="0"/>
                        <a:t>D2</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8</a:t>
                      </a:r>
                      <a:endParaRPr lang="zh-CN" altLang="en-US" sz="1400"/>
                    </a:p>
                  </a:txBody>
                  <a:tcPr marL="35995" marR="35995" marT="45723" marB="45723" anchor="ctr" anchorCtr="1">
                    <a:solidFill>
                      <a:schemeClr val="bg2"/>
                    </a:solidFill>
                  </a:tcPr>
                </a:tc>
                <a:tc>
                  <a:txBody>
                    <a:bodyPr/>
                    <a:lstStyle/>
                    <a:p>
                      <a:r>
                        <a:rPr lang="en-US" altLang="zh-CN" sz="1400" smtClean="0"/>
                        <a:t>CD</a:t>
                      </a:r>
                      <a:endParaRPr lang="zh-CN" altLang="en-US" sz="1400"/>
                    </a:p>
                  </a:txBody>
                  <a:tcPr marL="35995" marR="35995" marT="45723" marB="45723" anchor="ctr" anchorCtr="1"/>
                </a:tc>
                <a:tc>
                  <a:txBody>
                    <a:bodyPr/>
                    <a:lstStyle/>
                    <a:p>
                      <a:r>
                        <a:rPr lang="en-US" altLang="zh-CN" sz="1400" smtClean="0"/>
                        <a:t>0C</a:t>
                      </a:r>
                      <a:endParaRPr lang="zh-CN" altLang="en-US" sz="1400"/>
                    </a:p>
                  </a:txBody>
                  <a:tcPr marL="35995" marR="35995" marT="45723" marB="45723" anchor="ctr" anchorCtr="1"/>
                </a:tc>
                <a:tc>
                  <a:txBody>
                    <a:bodyPr/>
                    <a:lstStyle/>
                    <a:p>
                      <a:r>
                        <a:rPr lang="en-US" altLang="zh-CN" sz="1400" smtClean="0"/>
                        <a:t>13</a:t>
                      </a:r>
                      <a:endParaRPr lang="zh-CN" altLang="en-US" sz="1400"/>
                    </a:p>
                  </a:txBody>
                  <a:tcPr marL="35995" marR="35995" marT="45723" marB="45723" anchor="ctr" anchorCtr="1"/>
                </a:tc>
                <a:tc>
                  <a:txBody>
                    <a:bodyPr/>
                    <a:lstStyle/>
                    <a:p>
                      <a:r>
                        <a:rPr lang="en-US" altLang="zh-CN" sz="1400" smtClean="0"/>
                        <a:t>EC</a:t>
                      </a:r>
                      <a:endParaRPr lang="zh-CN" altLang="en-US" sz="1400"/>
                    </a:p>
                  </a:txBody>
                  <a:tcPr marL="35995" marR="35995" marT="45723" marB="45723" anchor="ctr" anchorCtr="1"/>
                </a:tc>
                <a:tc>
                  <a:txBody>
                    <a:bodyPr/>
                    <a:lstStyle/>
                    <a:p>
                      <a:r>
                        <a:rPr lang="en-US" altLang="zh-CN" sz="1400" smtClean="0"/>
                        <a:t>5F</a:t>
                      </a:r>
                      <a:endParaRPr lang="zh-CN" altLang="en-US" sz="1400"/>
                    </a:p>
                  </a:txBody>
                  <a:tcPr marL="35995" marR="35995" marT="45723" marB="45723" anchor="ctr" anchorCtr="1"/>
                </a:tc>
                <a:tc>
                  <a:txBody>
                    <a:bodyPr/>
                    <a:lstStyle/>
                    <a:p>
                      <a:r>
                        <a:rPr lang="en-US" altLang="zh-CN" sz="1400" smtClean="0"/>
                        <a:t>97</a:t>
                      </a:r>
                      <a:endParaRPr lang="zh-CN" altLang="en-US" sz="1400"/>
                    </a:p>
                  </a:txBody>
                  <a:tcPr marL="35995" marR="35995" marT="45723" marB="45723" anchor="ctr" anchorCtr="1"/>
                </a:tc>
                <a:tc>
                  <a:txBody>
                    <a:bodyPr/>
                    <a:lstStyle/>
                    <a:p>
                      <a:r>
                        <a:rPr lang="en-US" altLang="zh-CN" sz="1400" smtClean="0"/>
                        <a:t>44</a:t>
                      </a:r>
                      <a:endParaRPr lang="zh-CN" altLang="en-US" sz="1400"/>
                    </a:p>
                  </a:txBody>
                  <a:tcPr marL="35995" marR="35995" marT="45723" marB="45723" anchor="ctr" anchorCtr="1"/>
                </a:tc>
                <a:tc>
                  <a:txBody>
                    <a:bodyPr/>
                    <a:lstStyle/>
                    <a:p>
                      <a:r>
                        <a:rPr lang="en-US" altLang="zh-CN" sz="1400" smtClean="0"/>
                        <a:t>17</a:t>
                      </a:r>
                      <a:endParaRPr lang="zh-CN" altLang="en-US" sz="1400"/>
                    </a:p>
                  </a:txBody>
                  <a:tcPr marL="35995" marR="35995" marT="45723" marB="45723" anchor="ctr" anchorCtr="1"/>
                </a:tc>
                <a:tc>
                  <a:txBody>
                    <a:bodyPr/>
                    <a:lstStyle/>
                    <a:p>
                      <a:r>
                        <a:rPr lang="en-US" altLang="zh-CN" sz="1400" smtClean="0"/>
                        <a:t>C4</a:t>
                      </a:r>
                      <a:endParaRPr lang="zh-CN" altLang="en-US" sz="1400"/>
                    </a:p>
                  </a:txBody>
                  <a:tcPr marL="35995" marR="35995" marT="45723" marB="45723" anchor="ctr" anchorCtr="1"/>
                </a:tc>
                <a:tc>
                  <a:txBody>
                    <a:bodyPr/>
                    <a:lstStyle/>
                    <a:p>
                      <a:r>
                        <a:rPr lang="en-US" altLang="zh-CN" sz="1400" smtClean="0"/>
                        <a:t>A7</a:t>
                      </a:r>
                      <a:endParaRPr lang="zh-CN" altLang="en-US" sz="1400"/>
                    </a:p>
                  </a:txBody>
                  <a:tcPr marL="35995" marR="35995" marT="45723" marB="45723" anchor="ctr" anchorCtr="1"/>
                </a:tc>
                <a:tc>
                  <a:txBody>
                    <a:bodyPr/>
                    <a:lstStyle/>
                    <a:p>
                      <a:r>
                        <a:rPr lang="en-US" altLang="zh-CN" sz="1400" smtClean="0"/>
                        <a:t>7E</a:t>
                      </a:r>
                      <a:endParaRPr lang="zh-CN" altLang="en-US" sz="1400"/>
                    </a:p>
                  </a:txBody>
                  <a:tcPr marL="35995" marR="35995" marT="45723" marB="45723" anchor="ctr" anchorCtr="1"/>
                </a:tc>
                <a:tc>
                  <a:txBody>
                    <a:bodyPr/>
                    <a:lstStyle/>
                    <a:p>
                      <a:r>
                        <a:rPr lang="en-US" altLang="zh-CN" sz="1400" smtClean="0"/>
                        <a:t>3D</a:t>
                      </a:r>
                      <a:endParaRPr lang="zh-CN" altLang="en-US" sz="1400"/>
                    </a:p>
                  </a:txBody>
                  <a:tcPr marL="35995" marR="35995" marT="45723" marB="45723" anchor="ctr" anchorCtr="1"/>
                </a:tc>
                <a:tc>
                  <a:txBody>
                    <a:bodyPr/>
                    <a:lstStyle/>
                    <a:p>
                      <a:r>
                        <a:rPr lang="en-US" altLang="zh-CN" sz="1400" smtClean="0"/>
                        <a:t>64</a:t>
                      </a:r>
                      <a:endParaRPr lang="zh-CN" altLang="en-US" sz="1400"/>
                    </a:p>
                  </a:txBody>
                  <a:tcPr marL="35995" marR="35995" marT="45723" marB="45723" anchor="ctr" anchorCtr="1"/>
                </a:tc>
                <a:tc>
                  <a:txBody>
                    <a:bodyPr/>
                    <a:lstStyle/>
                    <a:p>
                      <a:r>
                        <a:rPr lang="en-US" altLang="zh-CN" sz="1400" smtClean="0"/>
                        <a:t>5D</a:t>
                      </a:r>
                      <a:endParaRPr lang="zh-CN" altLang="en-US" sz="1400"/>
                    </a:p>
                  </a:txBody>
                  <a:tcPr marL="35995" marR="35995" marT="45723" marB="45723" anchor="ctr" anchorCtr="1"/>
                </a:tc>
                <a:tc>
                  <a:txBody>
                    <a:bodyPr/>
                    <a:lstStyle/>
                    <a:p>
                      <a:r>
                        <a:rPr lang="en-US" altLang="zh-CN" sz="1400" smtClean="0"/>
                        <a:t>19</a:t>
                      </a:r>
                      <a:endParaRPr lang="zh-CN" altLang="en-US" sz="1400"/>
                    </a:p>
                  </a:txBody>
                  <a:tcPr marL="35995" marR="35995" marT="45723" marB="45723" anchor="ctr" anchorCtr="1"/>
                </a:tc>
                <a:tc>
                  <a:txBody>
                    <a:bodyPr/>
                    <a:lstStyle/>
                    <a:p>
                      <a:r>
                        <a:rPr lang="en-US" altLang="zh-CN" sz="1400" smtClean="0"/>
                        <a:t>73</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9</a:t>
                      </a:r>
                      <a:endParaRPr lang="zh-CN" altLang="en-US" sz="1400"/>
                    </a:p>
                  </a:txBody>
                  <a:tcPr marL="35995" marR="35995" marT="45723" marB="45723" anchor="ctr" anchorCtr="1">
                    <a:solidFill>
                      <a:schemeClr val="bg2"/>
                    </a:solidFill>
                  </a:tcPr>
                </a:tc>
                <a:tc>
                  <a:txBody>
                    <a:bodyPr/>
                    <a:lstStyle/>
                    <a:p>
                      <a:r>
                        <a:rPr lang="en-US" altLang="zh-CN" sz="1400" smtClean="0"/>
                        <a:t>60</a:t>
                      </a:r>
                      <a:endParaRPr lang="zh-CN" altLang="en-US" sz="1400"/>
                    </a:p>
                  </a:txBody>
                  <a:tcPr marL="35995" marR="35995" marT="45723" marB="45723" anchor="ctr" anchorCtr="1"/>
                </a:tc>
                <a:tc>
                  <a:txBody>
                    <a:bodyPr/>
                    <a:lstStyle/>
                    <a:p>
                      <a:r>
                        <a:rPr lang="en-US" altLang="zh-CN" sz="1400" smtClean="0"/>
                        <a:t>81</a:t>
                      </a:r>
                      <a:endParaRPr lang="zh-CN" altLang="en-US" sz="1400"/>
                    </a:p>
                  </a:txBody>
                  <a:tcPr marL="35995" marR="35995" marT="45723" marB="45723" anchor="ctr" anchorCtr="1"/>
                </a:tc>
                <a:tc>
                  <a:txBody>
                    <a:bodyPr/>
                    <a:lstStyle/>
                    <a:p>
                      <a:r>
                        <a:rPr lang="en-US" altLang="zh-CN" sz="1400" smtClean="0"/>
                        <a:t>4F</a:t>
                      </a:r>
                      <a:endParaRPr lang="zh-CN" altLang="en-US" sz="1400"/>
                    </a:p>
                  </a:txBody>
                  <a:tcPr marL="35995" marR="35995" marT="45723" marB="45723" anchor="ctr" anchorCtr="1"/>
                </a:tc>
                <a:tc>
                  <a:txBody>
                    <a:bodyPr/>
                    <a:lstStyle/>
                    <a:p>
                      <a:r>
                        <a:rPr lang="en-US" altLang="zh-CN" sz="1400" smtClean="0"/>
                        <a:t>DC</a:t>
                      </a:r>
                      <a:endParaRPr lang="zh-CN" altLang="en-US" sz="1400"/>
                    </a:p>
                  </a:txBody>
                  <a:tcPr marL="35995" marR="35995" marT="45723" marB="45723" anchor="ctr" anchorCtr="1"/>
                </a:tc>
                <a:tc>
                  <a:txBody>
                    <a:bodyPr/>
                    <a:lstStyle/>
                    <a:p>
                      <a:r>
                        <a:rPr lang="en-US" altLang="zh-CN" sz="1400" smtClean="0"/>
                        <a:t>22</a:t>
                      </a:r>
                      <a:endParaRPr lang="zh-CN" altLang="en-US" sz="1400"/>
                    </a:p>
                  </a:txBody>
                  <a:tcPr marL="35995" marR="35995" marT="45723" marB="45723" anchor="ctr" anchorCtr="1"/>
                </a:tc>
                <a:tc>
                  <a:txBody>
                    <a:bodyPr/>
                    <a:lstStyle/>
                    <a:p>
                      <a:r>
                        <a:rPr lang="en-US" altLang="zh-CN" sz="1400" smtClean="0"/>
                        <a:t>2A</a:t>
                      </a:r>
                      <a:endParaRPr lang="zh-CN" altLang="en-US" sz="1400"/>
                    </a:p>
                  </a:txBody>
                  <a:tcPr marL="35995" marR="35995" marT="45723" marB="45723" anchor="ctr" anchorCtr="1"/>
                </a:tc>
                <a:tc>
                  <a:txBody>
                    <a:bodyPr/>
                    <a:lstStyle/>
                    <a:p>
                      <a:r>
                        <a:rPr lang="en-US" altLang="zh-CN" sz="1400" smtClean="0"/>
                        <a:t>90</a:t>
                      </a:r>
                      <a:endParaRPr lang="zh-CN" altLang="en-US" sz="1400"/>
                    </a:p>
                  </a:txBody>
                  <a:tcPr marL="35995" marR="35995" marT="45723" marB="45723" anchor="ctr" anchorCtr="1"/>
                </a:tc>
                <a:tc>
                  <a:txBody>
                    <a:bodyPr/>
                    <a:lstStyle/>
                    <a:p>
                      <a:r>
                        <a:rPr lang="en-US" altLang="zh-CN" sz="1400" smtClean="0">
                          <a:solidFill>
                            <a:schemeClr val="tx1"/>
                          </a:solidFill>
                        </a:rPr>
                        <a:t>88</a:t>
                      </a:r>
                      <a:endParaRPr lang="zh-CN" altLang="en-US" sz="1400">
                        <a:solidFill>
                          <a:schemeClr val="tx1"/>
                        </a:solidFill>
                      </a:endParaRPr>
                    </a:p>
                  </a:txBody>
                  <a:tcPr marL="35995" marR="35995" marT="45723" marB="45723" anchor="ctr" anchorCtr="1"/>
                </a:tc>
                <a:tc>
                  <a:txBody>
                    <a:bodyPr/>
                    <a:lstStyle/>
                    <a:p>
                      <a:r>
                        <a:rPr lang="en-US" altLang="zh-CN" sz="1400" smtClean="0"/>
                        <a:t>46</a:t>
                      </a:r>
                      <a:endParaRPr lang="zh-CN" altLang="en-US" sz="1400"/>
                    </a:p>
                  </a:txBody>
                  <a:tcPr marL="35995" marR="35995" marT="45723" marB="45723" anchor="ctr" anchorCtr="1"/>
                </a:tc>
                <a:tc>
                  <a:txBody>
                    <a:bodyPr/>
                    <a:lstStyle/>
                    <a:p>
                      <a:r>
                        <a:rPr lang="en-US" altLang="zh-CN" sz="1400" smtClean="0"/>
                        <a:t>EE</a:t>
                      </a:r>
                      <a:endParaRPr lang="zh-CN" altLang="en-US" sz="1400"/>
                    </a:p>
                  </a:txBody>
                  <a:tcPr marL="35995" marR="35995" marT="45723" marB="45723" anchor="ctr" anchorCtr="1"/>
                </a:tc>
                <a:tc>
                  <a:txBody>
                    <a:bodyPr/>
                    <a:lstStyle/>
                    <a:p>
                      <a:r>
                        <a:rPr lang="en-US" altLang="zh-CN" sz="1400" smtClean="0"/>
                        <a:t>B8</a:t>
                      </a:r>
                      <a:endParaRPr lang="zh-CN" altLang="en-US" sz="1400"/>
                    </a:p>
                  </a:txBody>
                  <a:tcPr marL="35995" marR="35995" marT="45723" marB="45723" anchor="ctr" anchorCtr="1"/>
                </a:tc>
                <a:tc>
                  <a:txBody>
                    <a:bodyPr/>
                    <a:lstStyle/>
                    <a:p>
                      <a:r>
                        <a:rPr lang="en-US" altLang="zh-CN" sz="1400" smtClean="0"/>
                        <a:t>14</a:t>
                      </a:r>
                      <a:endParaRPr lang="zh-CN" altLang="en-US" sz="1400"/>
                    </a:p>
                  </a:txBody>
                  <a:tcPr marL="35995" marR="35995" marT="45723" marB="45723" anchor="ctr" anchorCtr="1"/>
                </a:tc>
                <a:tc>
                  <a:txBody>
                    <a:bodyPr/>
                    <a:lstStyle/>
                    <a:p>
                      <a:r>
                        <a:rPr lang="en-US" altLang="zh-CN" sz="1400" smtClean="0"/>
                        <a:t>DE</a:t>
                      </a:r>
                      <a:endParaRPr lang="zh-CN" altLang="en-US" sz="1400"/>
                    </a:p>
                  </a:txBody>
                  <a:tcPr marL="35995" marR="35995" marT="45723" marB="45723" anchor="ctr" anchorCtr="1"/>
                </a:tc>
                <a:tc>
                  <a:txBody>
                    <a:bodyPr/>
                    <a:lstStyle/>
                    <a:p>
                      <a:r>
                        <a:rPr lang="en-US" altLang="zh-CN" sz="1400" smtClean="0"/>
                        <a:t>5E</a:t>
                      </a:r>
                      <a:endParaRPr lang="zh-CN" altLang="en-US" sz="1400"/>
                    </a:p>
                  </a:txBody>
                  <a:tcPr marL="35995" marR="35995" marT="45723" marB="45723" anchor="ctr" anchorCtr="1"/>
                </a:tc>
                <a:tc>
                  <a:txBody>
                    <a:bodyPr/>
                    <a:lstStyle/>
                    <a:p>
                      <a:r>
                        <a:rPr lang="en-US" altLang="zh-CN" sz="1400" smtClean="0"/>
                        <a:t>0B</a:t>
                      </a:r>
                      <a:endParaRPr lang="zh-CN" altLang="en-US" sz="1400"/>
                    </a:p>
                  </a:txBody>
                  <a:tcPr marL="35995" marR="35995" marT="45723" marB="45723" anchor="ctr" anchorCtr="1"/>
                </a:tc>
                <a:tc>
                  <a:txBody>
                    <a:bodyPr/>
                    <a:lstStyle/>
                    <a:p>
                      <a:r>
                        <a:rPr lang="en-US" altLang="zh-CN" sz="1400" smtClean="0"/>
                        <a:t>DB</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A</a:t>
                      </a:r>
                      <a:endParaRPr lang="zh-CN" altLang="en-US" sz="1400"/>
                    </a:p>
                  </a:txBody>
                  <a:tcPr marL="35995" marR="35995" marT="45723" marB="45723" anchor="ctr" anchorCtr="1">
                    <a:solidFill>
                      <a:schemeClr val="bg2"/>
                    </a:solidFill>
                  </a:tcPr>
                </a:tc>
                <a:tc>
                  <a:txBody>
                    <a:bodyPr/>
                    <a:lstStyle/>
                    <a:p>
                      <a:r>
                        <a:rPr lang="en-US" altLang="zh-CN" sz="1400" smtClean="0"/>
                        <a:t>E0</a:t>
                      </a:r>
                      <a:endParaRPr lang="zh-CN" altLang="en-US" sz="1400"/>
                    </a:p>
                  </a:txBody>
                  <a:tcPr marL="35995" marR="35995" marT="45723" marB="45723" anchor="ctr" anchorCtr="1"/>
                </a:tc>
                <a:tc>
                  <a:txBody>
                    <a:bodyPr/>
                    <a:lstStyle/>
                    <a:p>
                      <a:r>
                        <a:rPr lang="en-US" altLang="zh-CN" sz="1400" smtClean="0"/>
                        <a:t>32</a:t>
                      </a:r>
                      <a:endParaRPr lang="zh-CN" altLang="en-US" sz="1400"/>
                    </a:p>
                  </a:txBody>
                  <a:tcPr marL="35995" marR="35995" marT="45723" marB="45723" anchor="ctr" anchorCtr="1"/>
                </a:tc>
                <a:tc>
                  <a:txBody>
                    <a:bodyPr/>
                    <a:lstStyle/>
                    <a:p>
                      <a:r>
                        <a:rPr lang="en-US" altLang="zh-CN" sz="1400" smtClean="0"/>
                        <a:t>3A</a:t>
                      </a:r>
                      <a:endParaRPr lang="zh-CN" altLang="en-US" sz="1400"/>
                    </a:p>
                  </a:txBody>
                  <a:tcPr marL="35995" marR="35995" marT="45723" marB="45723" anchor="ctr" anchorCtr="1"/>
                </a:tc>
                <a:tc>
                  <a:txBody>
                    <a:bodyPr/>
                    <a:lstStyle/>
                    <a:p>
                      <a:r>
                        <a:rPr lang="en-US" altLang="zh-CN" sz="1400" smtClean="0"/>
                        <a:t>0A</a:t>
                      </a:r>
                      <a:endParaRPr lang="zh-CN" altLang="en-US" sz="1400"/>
                    </a:p>
                  </a:txBody>
                  <a:tcPr marL="35995" marR="35995" marT="45723" marB="45723" anchor="ctr" anchorCtr="1"/>
                </a:tc>
                <a:tc>
                  <a:txBody>
                    <a:bodyPr/>
                    <a:lstStyle/>
                    <a:p>
                      <a:r>
                        <a:rPr lang="en-US" altLang="zh-CN" sz="1400" smtClean="0"/>
                        <a:t>49</a:t>
                      </a:r>
                      <a:endParaRPr lang="zh-CN" altLang="en-US" sz="1400"/>
                    </a:p>
                  </a:txBody>
                  <a:tcPr marL="35995" marR="35995" marT="45723" marB="45723" anchor="ctr" anchorCtr="1"/>
                </a:tc>
                <a:tc>
                  <a:txBody>
                    <a:bodyPr/>
                    <a:lstStyle/>
                    <a:p>
                      <a:r>
                        <a:rPr lang="en-US" altLang="zh-CN" sz="1400" smtClean="0"/>
                        <a:t>06</a:t>
                      </a:r>
                      <a:endParaRPr lang="zh-CN" altLang="en-US" sz="1400"/>
                    </a:p>
                  </a:txBody>
                  <a:tcPr marL="35995" marR="35995" marT="45723" marB="45723" anchor="ctr" anchorCtr="1"/>
                </a:tc>
                <a:tc>
                  <a:txBody>
                    <a:bodyPr/>
                    <a:lstStyle/>
                    <a:p>
                      <a:r>
                        <a:rPr lang="en-US" altLang="zh-CN" sz="1400" smtClean="0"/>
                        <a:t>24</a:t>
                      </a:r>
                      <a:endParaRPr lang="zh-CN" altLang="en-US" sz="1400"/>
                    </a:p>
                  </a:txBody>
                  <a:tcPr marL="35995" marR="35995" marT="45723" marB="45723" anchor="ctr" anchorCtr="1"/>
                </a:tc>
                <a:tc>
                  <a:txBody>
                    <a:bodyPr/>
                    <a:lstStyle/>
                    <a:p>
                      <a:r>
                        <a:rPr lang="en-US" altLang="zh-CN" sz="1400" smtClean="0"/>
                        <a:t>5C</a:t>
                      </a:r>
                      <a:endParaRPr lang="zh-CN" altLang="en-US" sz="1400"/>
                    </a:p>
                  </a:txBody>
                  <a:tcPr marL="35995" marR="35995" marT="45723" marB="45723" anchor="ctr" anchorCtr="1"/>
                </a:tc>
                <a:tc>
                  <a:txBody>
                    <a:bodyPr/>
                    <a:lstStyle/>
                    <a:p>
                      <a:r>
                        <a:rPr lang="en-US" altLang="zh-CN" sz="1400" smtClean="0"/>
                        <a:t>C2</a:t>
                      </a:r>
                      <a:endParaRPr lang="zh-CN" altLang="en-US" sz="1400"/>
                    </a:p>
                  </a:txBody>
                  <a:tcPr marL="35995" marR="35995" marT="45723" marB="45723" anchor="ctr" anchorCtr="1"/>
                </a:tc>
                <a:tc>
                  <a:txBody>
                    <a:bodyPr/>
                    <a:lstStyle/>
                    <a:p>
                      <a:r>
                        <a:rPr lang="en-US" altLang="zh-CN" sz="1400" smtClean="0"/>
                        <a:t>D3</a:t>
                      </a:r>
                      <a:endParaRPr lang="zh-CN" altLang="en-US" sz="1400"/>
                    </a:p>
                  </a:txBody>
                  <a:tcPr marL="35995" marR="35995" marT="45723" marB="45723" anchor="ctr" anchorCtr="1"/>
                </a:tc>
                <a:tc>
                  <a:txBody>
                    <a:bodyPr/>
                    <a:lstStyle/>
                    <a:p>
                      <a:r>
                        <a:rPr lang="en-US" altLang="zh-CN" sz="1400" smtClean="0"/>
                        <a:t>AC</a:t>
                      </a:r>
                      <a:endParaRPr lang="zh-CN" altLang="en-US" sz="1400"/>
                    </a:p>
                  </a:txBody>
                  <a:tcPr marL="35995" marR="35995" marT="45723" marB="45723" anchor="ctr" anchorCtr="1"/>
                </a:tc>
                <a:tc>
                  <a:txBody>
                    <a:bodyPr/>
                    <a:lstStyle/>
                    <a:p>
                      <a:r>
                        <a:rPr lang="en-US" altLang="zh-CN" sz="1400" smtClean="0"/>
                        <a:t>62</a:t>
                      </a:r>
                      <a:endParaRPr lang="zh-CN" altLang="en-US" sz="1400"/>
                    </a:p>
                  </a:txBody>
                  <a:tcPr marL="35995" marR="35995" marT="45723" marB="45723" anchor="ctr" anchorCtr="1"/>
                </a:tc>
                <a:tc>
                  <a:txBody>
                    <a:bodyPr/>
                    <a:lstStyle/>
                    <a:p>
                      <a:r>
                        <a:rPr lang="en-US" altLang="zh-CN" sz="1400" smtClean="0"/>
                        <a:t>91</a:t>
                      </a:r>
                      <a:endParaRPr lang="zh-CN" altLang="en-US" sz="1400"/>
                    </a:p>
                  </a:txBody>
                  <a:tcPr marL="35995" marR="35995" marT="45723" marB="45723" anchor="ctr" anchorCtr="1"/>
                </a:tc>
                <a:tc>
                  <a:txBody>
                    <a:bodyPr/>
                    <a:lstStyle/>
                    <a:p>
                      <a:r>
                        <a:rPr lang="en-US" altLang="zh-CN" sz="1400" smtClean="0"/>
                        <a:t>95</a:t>
                      </a:r>
                      <a:endParaRPr lang="zh-CN" altLang="en-US" sz="1400"/>
                    </a:p>
                  </a:txBody>
                  <a:tcPr marL="35995" marR="35995" marT="45723" marB="45723" anchor="ctr" anchorCtr="1"/>
                </a:tc>
                <a:tc>
                  <a:txBody>
                    <a:bodyPr/>
                    <a:lstStyle/>
                    <a:p>
                      <a:r>
                        <a:rPr lang="en-US" altLang="zh-CN" sz="1400" smtClean="0"/>
                        <a:t>E4</a:t>
                      </a:r>
                      <a:endParaRPr lang="zh-CN" altLang="en-US" sz="1400"/>
                    </a:p>
                  </a:txBody>
                  <a:tcPr marL="35995" marR="35995" marT="45723" marB="45723" anchor="ctr" anchorCtr="1"/>
                </a:tc>
                <a:tc>
                  <a:txBody>
                    <a:bodyPr/>
                    <a:lstStyle/>
                    <a:p>
                      <a:r>
                        <a:rPr lang="en-US" altLang="zh-CN" sz="1400" smtClean="0"/>
                        <a:t>79</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B</a:t>
                      </a:r>
                      <a:endParaRPr lang="zh-CN" altLang="en-US" sz="1400"/>
                    </a:p>
                  </a:txBody>
                  <a:tcPr marL="35995" marR="35995" marT="45723" marB="45723" anchor="ctr" anchorCtr="1">
                    <a:solidFill>
                      <a:schemeClr val="bg2"/>
                    </a:solidFill>
                  </a:tcPr>
                </a:tc>
                <a:tc>
                  <a:txBody>
                    <a:bodyPr/>
                    <a:lstStyle/>
                    <a:p>
                      <a:r>
                        <a:rPr lang="en-US" altLang="zh-CN" sz="1400" smtClean="0"/>
                        <a:t>E7</a:t>
                      </a:r>
                      <a:endParaRPr lang="zh-CN" altLang="en-US" sz="1400"/>
                    </a:p>
                  </a:txBody>
                  <a:tcPr marL="35995" marR="35995" marT="45723" marB="45723" anchor="ctr" anchorCtr="1"/>
                </a:tc>
                <a:tc>
                  <a:txBody>
                    <a:bodyPr/>
                    <a:lstStyle/>
                    <a:p>
                      <a:r>
                        <a:rPr lang="en-US" altLang="zh-CN" sz="1400" smtClean="0"/>
                        <a:t>C8</a:t>
                      </a:r>
                      <a:endParaRPr lang="zh-CN" altLang="en-US" sz="1400"/>
                    </a:p>
                  </a:txBody>
                  <a:tcPr marL="35995" marR="35995" marT="45723" marB="45723" anchor="ctr" anchorCtr="1"/>
                </a:tc>
                <a:tc>
                  <a:txBody>
                    <a:bodyPr/>
                    <a:lstStyle/>
                    <a:p>
                      <a:r>
                        <a:rPr lang="en-US" altLang="zh-CN" sz="1400" smtClean="0"/>
                        <a:t>37</a:t>
                      </a:r>
                      <a:endParaRPr lang="zh-CN" altLang="en-US" sz="1400"/>
                    </a:p>
                  </a:txBody>
                  <a:tcPr marL="35995" marR="35995" marT="45723" marB="45723" anchor="ctr" anchorCtr="1"/>
                </a:tc>
                <a:tc>
                  <a:txBody>
                    <a:bodyPr/>
                    <a:lstStyle/>
                    <a:p>
                      <a:r>
                        <a:rPr lang="en-US" altLang="zh-CN" sz="1400" smtClean="0"/>
                        <a:t>6D</a:t>
                      </a:r>
                      <a:endParaRPr lang="zh-CN" altLang="en-US" sz="1400"/>
                    </a:p>
                  </a:txBody>
                  <a:tcPr marL="35995" marR="35995" marT="45723" marB="45723" anchor="ctr" anchorCtr="1"/>
                </a:tc>
                <a:tc>
                  <a:txBody>
                    <a:bodyPr/>
                    <a:lstStyle/>
                    <a:p>
                      <a:r>
                        <a:rPr lang="en-US" altLang="zh-CN" sz="1400" smtClean="0"/>
                        <a:t>8D</a:t>
                      </a:r>
                      <a:endParaRPr lang="zh-CN" altLang="en-US" sz="1400"/>
                    </a:p>
                  </a:txBody>
                  <a:tcPr marL="35995" marR="35995" marT="45723" marB="45723" anchor="ctr" anchorCtr="1"/>
                </a:tc>
                <a:tc>
                  <a:txBody>
                    <a:bodyPr/>
                    <a:lstStyle/>
                    <a:p>
                      <a:r>
                        <a:rPr lang="en-US" altLang="zh-CN" sz="1400" smtClean="0"/>
                        <a:t>D5</a:t>
                      </a:r>
                      <a:endParaRPr lang="zh-CN" altLang="en-US" sz="1400"/>
                    </a:p>
                  </a:txBody>
                  <a:tcPr marL="35995" marR="35995" marT="45723" marB="45723" anchor="ctr" anchorCtr="1"/>
                </a:tc>
                <a:tc>
                  <a:txBody>
                    <a:bodyPr/>
                    <a:lstStyle/>
                    <a:p>
                      <a:r>
                        <a:rPr lang="en-US" altLang="zh-CN" sz="1400" smtClean="0"/>
                        <a:t>4E</a:t>
                      </a:r>
                      <a:endParaRPr lang="zh-CN" altLang="en-US" sz="1400"/>
                    </a:p>
                  </a:txBody>
                  <a:tcPr marL="35995" marR="35995" marT="45723" marB="45723" anchor="ctr" anchorCtr="1"/>
                </a:tc>
                <a:tc>
                  <a:txBody>
                    <a:bodyPr/>
                    <a:lstStyle/>
                    <a:p>
                      <a:r>
                        <a:rPr lang="en-US" altLang="zh-CN" sz="1400" smtClean="0"/>
                        <a:t>A9</a:t>
                      </a:r>
                      <a:endParaRPr lang="zh-CN" altLang="en-US" sz="1400"/>
                    </a:p>
                  </a:txBody>
                  <a:tcPr marL="35995" marR="35995" marT="45723" marB="45723" anchor="ctr" anchorCtr="1"/>
                </a:tc>
                <a:tc>
                  <a:txBody>
                    <a:bodyPr/>
                    <a:lstStyle/>
                    <a:p>
                      <a:r>
                        <a:rPr lang="en-US" altLang="zh-CN" sz="1400" smtClean="0"/>
                        <a:t>6C</a:t>
                      </a:r>
                      <a:endParaRPr lang="zh-CN" altLang="en-US" sz="1400"/>
                    </a:p>
                  </a:txBody>
                  <a:tcPr marL="35995" marR="35995" marT="45723" marB="45723" anchor="ctr" anchorCtr="1"/>
                </a:tc>
                <a:tc>
                  <a:txBody>
                    <a:bodyPr/>
                    <a:lstStyle/>
                    <a:p>
                      <a:r>
                        <a:rPr lang="en-US" altLang="zh-CN" sz="1400" smtClean="0">
                          <a:solidFill>
                            <a:schemeClr val="tx1"/>
                          </a:solidFill>
                        </a:rPr>
                        <a:t>56</a:t>
                      </a:r>
                      <a:endParaRPr lang="zh-CN" altLang="en-US" sz="1400">
                        <a:solidFill>
                          <a:schemeClr val="tx1"/>
                        </a:solidFill>
                      </a:endParaRPr>
                    </a:p>
                  </a:txBody>
                  <a:tcPr marL="35995" marR="35995" marT="45723" marB="45723" anchor="ctr" anchorCtr="1"/>
                </a:tc>
                <a:tc>
                  <a:txBody>
                    <a:bodyPr/>
                    <a:lstStyle/>
                    <a:p>
                      <a:r>
                        <a:rPr lang="en-US" altLang="zh-CN" sz="1400" smtClean="0"/>
                        <a:t>F4</a:t>
                      </a:r>
                      <a:endParaRPr lang="zh-CN" altLang="en-US" sz="1400"/>
                    </a:p>
                  </a:txBody>
                  <a:tcPr marL="35995" marR="35995" marT="45723" marB="45723" anchor="ctr" anchorCtr="1"/>
                </a:tc>
                <a:tc>
                  <a:txBody>
                    <a:bodyPr/>
                    <a:lstStyle/>
                    <a:p>
                      <a:r>
                        <a:rPr lang="en-US" altLang="zh-CN" sz="1400" smtClean="0"/>
                        <a:t>EA</a:t>
                      </a:r>
                      <a:endParaRPr lang="zh-CN" altLang="en-US" sz="1400"/>
                    </a:p>
                  </a:txBody>
                  <a:tcPr marL="35995" marR="35995" marT="45723" marB="45723" anchor="ctr" anchorCtr="1"/>
                </a:tc>
                <a:tc>
                  <a:txBody>
                    <a:bodyPr/>
                    <a:lstStyle/>
                    <a:p>
                      <a:r>
                        <a:rPr lang="en-US" altLang="zh-CN" sz="1400" smtClean="0"/>
                        <a:t>65</a:t>
                      </a:r>
                      <a:endParaRPr lang="zh-CN" altLang="en-US" sz="1400"/>
                    </a:p>
                  </a:txBody>
                  <a:tcPr marL="35995" marR="35995" marT="45723" marB="45723" anchor="ctr" anchorCtr="1"/>
                </a:tc>
                <a:tc>
                  <a:txBody>
                    <a:bodyPr/>
                    <a:lstStyle/>
                    <a:p>
                      <a:r>
                        <a:rPr lang="en-US" altLang="zh-CN" sz="1400" smtClean="0"/>
                        <a:t>7A</a:t>
                      </a:r>
                      <a:endParaRPr lang="zh-CN" altLang="en-US" sz="1400"/>
                    </a:p>
                  </a:txBody>
                  <a:tcPr marL="35995" marR="35995" marT="45723" marB="45723" anchor="ctr" anchorCtr="1"/>
                </a:tc>
                <a:tc>
                  <a:txBody>
                    <a:bodyPr/>
                    <a:lstStyle/>
                    <a:p>
                      <a:r>
                        <a:rPr lang="en-US" altLang="zh-CN" sz="1400" smtClean="0"/>
                        <a:t>AE</a:t>
                      </a:r>
                      <a:endParaRPr lang="zh-CN" altLang="en-US" sz="1400"/>
                    </a:p>
                  </a:txBody>
                  <a:tcPr marL="35995" marR="35995" marT="45723" marB="45723" anchor="ctr" anchorCtr="1"/>
                </a:tc>
                <a:tc>
                  <a:txBody>
                    <a:bodyPr/>
                    <a:lstStyle/>
                    <a:p>
                      <a:r>
                        <a:rPr lang="en-US" altLang="zh-CN" sz="1400" smtClean="0"/>
                        <a:t>08</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C</a:t>
                      </a:r>
                      <a:endParaRPr lang="zh-CN" altLang="en-US" sz="1400"/>
                    </a:p>
                  </a:txBody>
                  <a:tcPr marL="35995" marR="35995" marT="45723" marB="45723" anchor="ctr" anchorCtr="1">
                    <a:solidFill>
                      <a:schemeClr val="bg2"/>
                    </a:solidFill>
                  </a:tcPr>
                </a:tc>
                <a:tc>
                  <a:txBody>
                    <a:bodyPr/>
                    <a:lstStyle/>
                    <a:p>
                      <a:r>
                        <a:rPr lang="en-US" altLang="zh-CN" sz="1400" smtClean="0"/>
                        <a:t>BA</a:t>
                      </a:r>
                      <a:endParaRPr lang="zh-CN" altLang="en-US" sz="1400"/>
                    </a:p>
                  </a:txBody>
                  <a:tcPr marL="35995" marR="35995" marT="45723" marB="45723" anchor="ctr" anchorCtr="1"/>
                </a:tc>
                <a:tc>
                  <a:txBody>
                    <a:bodyPr/>
                    <a:lstStyle/>
                    <a:p>
                      <a:r>
                        <a:rPr lang="en-US" altLang="zh-CN" sz="1400" smtClean="0"/>
                        <a:t>78</a:t>
                      </a:r>
                      <a:endParaRPr lang="zh-CN" altLang="en-US" sz="1400"/>
                    </a:p>
                  </a:txBody>
                  <a:tcPr marL="35995" marR="35995" marT="45723" marB="45723" anchor="ctr" anchorCtr="1"/>
                </a:tc>
                <a:tc>
                  <a:txBody>
                    <a:bodyPr/>
                    <a:lstStyle/>
                    <a:p>
                      <a:r>
                        <a:rPr lang="en-US" altLang="zh-CN" sz="1400" smtClean="0"/>
                        <a:t>25</a:t>
                      </a:r>
                      <a:endParaRPr lang="zh-CN" altLang="en-US" sz="1400"/>
                    </a:p>
                  </a:txBody>
                  <a:tcPr marL="35995" marR="35995" marT="45723" marB="45723" anchor="ctr" anchorCtr="1"/>
                </a:tc>
                <a:tc>
                  <a:txBody>
                    <a:bodyPr/>
                    <a:lstStyle/>
                    <a:p>
                      <a:r>
                        <a:rPr lang="en-US" altLang="zh-CN" sz="1400" smtClean="0"/>
                        <a:t>2E</a:t>
                      </a:r>
                      <a:endParaRPr lang="zh-CN" altLang="en-US" sz="1400"/>
                    </a:p>
                  </a:txBody>
                  <a:tcPr marL="35995" marR="35995" marT="45723" marB="45723" anchor="ctr" anchorCtr="1"/>
                </a:tc>
                <a:tc>
                  <a:txBody>
                    <a:bodyPr/>
                    <a:lstStyle/>
                    <a:p>
                      <a:r>
                        <a:rPr lang="en-US" altLang="zh-CN" sz="1400" smtClean="0"/>
                        <a:t>1C</a:t>
                      </a:r>
                      <a:endParaRPr lang="zh-CN" altLang="en-US" sz="1400"/>
                    </a:p>
                  </a:txBody>
                  <a:tcPr marL="35995" marR="35995" marT="45723" marB="45723" anchor="ctr" anchorCtr="1"/>
                </a:tc>
                <a:tc>
                  <a:txBody>
                    <a:bodyPr/>
                    <a:lstStyle/>
                    <a:p>
                      <a:r>
                        <a:rPr lang="en-US" altLang="zh-CN" sz="1400" smtClean="0"/>
                        <a:t>A6</a:t>
                      </a:r>
                      <a:endParaRPr lang="zh-CN" altLang="en-US" sz="1400"/>
                    </a:p>
                  </a:txBody>
                  <a:tcPr marL="35995" marR="35995" marT="45723" marB="45723" anchor="ctr" anchorCtr="1"/>
                </a:tc>
                <a:tc>
                  <a:txBody>
                    <a:bodyPr/>
                    <a:lstStyle/>
                    <a:p>
                      <a:r>
                        <a:rPr lang="en-US" altLang="zh-CN" sz="1400" smtClean="0"/>
                        <a:t>B4</a:t>
                      </a:r>
                      <a:endParaRPr lang="zh-CN" altLang="en-US" sz="1400"/>
                    </a:p>
                  </a:txBody>
                  <a:tcPr marL="35995" marR="35995" marT="45723" marB="45723" anchor="ctr" anchorCtr="1"/>
                </a:tc>
                <a:tc>
                  <a:txBody>
                    <a:bodyPr/>
                    <a:lstStyle/>
                    <a:p>
                      <a:r>
                        <a:rPr lang="en-US" altLang="zh-CN" sz="1400" smtClean="0"/>
                        <a:t>C6</a:t>
                      </a:r>
                      <a:endParaRPr lang="zh-CN" altLang="en-US" sz="1400"/>
                    </a:p>
                  </a:txBody>
                  <a:tcPr marL="35995" marR="35995" marT="45723" marB="45723" anchor="ctr" anchorCtr="1"/>
                </a:tc>
                <a:tc>
                  <a:txBody>
                    <a:bodyPr/>
                    <a:lstStyle/>
                    <a:p>
                      <a:r>
                        <a:rPr lang="en-US" altLang="zh-CN" sz="1400" smtClean="0"/>
                        <a:t>E8</a:t>
                      </a:r>
                      <a:endParaRPr lang="zh-CN" altLang="en-US" sz="1400"/>
                    </a:p>
                  </a:txBody>
                  <a:tcPr marL="35995" marR="35995" marT="45723" marB="45723" anchor="ctr" anchorCtr="1"/>
                </a:tc>
                <a:tc>
                  <a:txBody>
                    <a:bodyPr/>
                    <a:lstStyle/>
                    <a:p>
                      <a:r>
                        <a:rPr lang="en-US" altLang="zh-CN" sz="1400" smtClean="0"/>
                        <a:t>DD</a:t>
                      </a:r>
                      <a:endParaRPr lang="zh-CN" altLang="en-US" sz="1400"/>
                    </a:p>
                  </a:txBody>
                  <a:tcPr marL="35995" marR="35995" marT="45723" marB="45723" anchor="ctr" anchorCtr="1"/>
                </a:tc>
                <a:tc>
                  <a:txBody>
                    <a:bodyPr/>
                    <a:lstStyle/>
                    <a:p>
                      <a:r>
                        <a:rPr lang="en-US" altLang="zh-CN" sz="1400" smtClean="0"/>
                        <a:t>74</a:t>
                      </a:r>
                      <a:endParaRPr lang="zh-CN" altLang="en-US" sz="1400"/>
                    </a:p>
                  </a:txBody>
                  <a:tcPr marL="35995" marR="35995" marT="45723" marB="45723" anchor="ctr" anchorCtr="1"/>
                </a:tc>
                <a:tc>
                  <a:txBody>
                    <a:bodyPr/>
                    <a:lstStyle/>
                    <a:p>
                      <a:r>
                        <a:rPr lang="en-US" altLang="zh-CN" sz="1400" smtClean="0"/>
                        <a:t>1F</a:t>
                      </a:r>
                      <a:endParaRPr lang="zh-CN" altLang="en-US" sz="1400"/>
                    </a:p>
                  </a:txBody>
                  <a:tcPr marL="35995" marR="35995" marT="45723" marB="45723" anchor="ctr" anchorCtr="1"/>
                </a:tc>
                <a:tc>
                  <a:txBody>
                    <a:bodyPr/>
                    <a:lstStyle/>
                    <a:p>
                      <a:r>
                        <a:rPr lang="en-US" altLang="zh-CN" sz="1400" smtClean="0"/>
                        <a:t>4B</a:t>
                      </a:r>
                      <a:endParaRPr lang="zh-CN" altLang="en-US" sz="1400"/>
                    </a:p>
                  </a:txBody>
                  <a:tcPr marL="35995" marR="35995" marT="45723" marB="45723" anchor="ctr" anchorCtr="1"/>
                </a:tc>
                <a:tc>
                  <a:txBody>
                    <a:bodyPr/>
                    <a:lstStyle/>
                    <a:p>
                      <a:r>
                        <a:rPr lang="en-US" altLang="zh-CN" sz="1400" smtClean="0"/>
                        <a:t>BD</a:t>
                      </a:r>
                      <a:endParaRPr lang="zh-CN" altLang="en-US" sz="1400"/>
                    </a:p>
                  </a:txBody>
                  <a:tcPr marL="35995" marR="35995" marT="45723" marB="45723" anchor="ctr" anchorCtr="1"/>
                </a:tc>
                <a:tc>
                  <a:txBody>
                    <a:bodyPr/>
                    <a:lstStyle/>
                    <a:p>
                      <a:r>
                        <a:rPr lang="en-US" altLang="zh-CN" sz="1400" smtClean="0"/>
                        <a:t>8B</a:t>
                      </a:r>
                      <a:endParaRPr lang="zh-CN" altLang="en-US" sz="1400"/>
                    </a:p>
                  </a:txBody>
                  <a:tcPr marL="35995" marR="35995" marT="45723" marB="45723" anchor="ctr" anchorCtr="1"/>
                </a:tc>
                <a:tc>
                  <a:txBody>
                    <a:bodyPr/>
                    <a:lstStyle/>
                    <a:p>
                      <a:r>
                        <a:rPr lang="en-US" altLang="zh-CN" sz="1400" smtClean="0"/>
                        <a:t>8A</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D</a:t>
                      </a:r>
                      <a:endParaRPr lang="zh-CN" altLang="en-US" sz="1400"/>
                    </a:p>
                  </a:txBody>
                  <a:tcPr marL="35995" marR="35995" marT="45723" marB="45723" anchor="ctr" anchorCtr="1">
                    <a:solidFill>
                      <a:schemeClr val="bg2"/>
                    </a:solidFill>
                  </a:tcPr>
                </a:tc>
                <a:tc>
                  <a:txBody>
                    <a:bodyPr/>
                    <a:lstStyle/>
                    <a:p>
                      <a:r>
                        <a:rPr lang="en-US" altLang="zh-CN" sz="1400" smtClean="0"/>
                        <a:t>70</a:t>
                      </a:r>
                      <a:endParaRPr lang="zh-CN" altLang="en-US" sz="1400"/>
                    </a:p>
                  </a:txBody>
                  <a:tcPr marL="35995" marR="35995" marT="45723" marB="45723" anchor="ctr" anchorCtr="1"/>
                </a:tc>
                <a:tc>
                  <a:txBody>
                    <a:bodyPr/>
                    <a:lstStyle/>
                    <a:p>
                      <a:r>
                        <a:rPr lang="en-US" altLang="zh-CN" sz="1400" smtClean="0"/>
                        <a:t>3E</a:t>
                      </a:r>
                      <a:endParaRPr lang="zh-CN" altLang="en-US" sz="1400"/>
                    </a:p>
                  </a:txBody>
                  <a:tcPr marL="35995" marR="35995" marT="45723" marB="45723" anchor="ctr" anchorCtr="1"/>
                </a:tc>
                <a:tc>
                  <a:txBody>
                    <a:bodyPr/>
                    <a:lstStyle/>
                    <a:p>
                      <a:r>
                        <a:rPr lang="en-US" altLang="zh-CN" sz="1400" smtClean="0"/>
                        <a:t>B5</a:t>
                      </a:r>
                      <a:endParaRPr lang="zh-CN" altLang="en-US" sz="1400"/>
                    </a:p>
                  </a:txBody>
                  <a:tcPr marL="35995" marR="35995" marT="45723" marB="45723" anchor="ctr" anchorCtr="1"/>
                </a:tc>
                <a:tc>
                  <a:txBody>
                    <a:bodyPr/>
                    <a:lstStyle/>
                    <a:p>
                      <a:r>
                        <a:rPr lang="en-US" altLang="zh-CN" sz="1400" smtClean="0"/>
                        <a:t>66</a:t>
                      </a:r>
                      <a:endParaRPr lang="zh-CN" altLang="en-US" sz="1400"/>
                    </a:p>
                  </a:txBody>
                  <a:tcPr marL="35995" marR="35995" marT="45723" marB="45723" anchor="ctr" anchorCtr="1"/>
                </a:tc>
                <a:tc>
                  <a:txBody>
                    <a:bodyPr/>
                    <a:lstStyle/>
                    <a:p>
                      <a:r>
                        <a:rPr lang="en-US" altLang="zh-CN" sz="1400" smtClean="0"/>
                        <a:t>48</a:t>
                      </a:r>
                      <a:endParaRPr lang="zh-CN" altLang="en-US" sz="1400"/>
                    </a:p>
                  </a:txBody>
                  <a:tcPr marL="35995" marR="35995" marT="45723" marB="45723" anchor="ctr" anchorCtr="1"/>
                </a:tc>
                <a:tc>
                  <a:txBody>
                    <a:bodyPr/>
                    <a:lstStyle/>
                    <a:p>
                      <a:r>
                        <a:rPr lang="en-US" altLang="zh-CN" sz="1400" smtClean="0"/>
                        <a:t>03</a:t>
                      </a:r>
                      <a:endParaRPr lang="zh-CN" altLang="en-US" sz="1400"/>
                    </a:p>
                  </a:txBody>
                  <a:tcPr marL="35995" marR="35995" marT="45723" marB="45723" anchor="ctr" anchorCtr="1"/>
                </a:tc>
                <a:tc>
                  <a:txBody>
                    <a:bodyPr/>
                    <a:lstStyle/>
                    <a:p>
                      <a:r>
                        <a:rPr lang="en-US" altLang="zh-CN" sz="1400" smtClean="0"/>
                        <a:t>F6</a:t>
                      </a:r>
                      <a:endParaRPr lang="zh-CN" altLang="en-US" sz="1400"/>
                    </a:p>
                  </a:txBody>
                  <a:tcPr marL="35995" marR="35995" marT="45723" marB="45723" anchor="ctr" anchorCtr="1"/>
                </a:tc>
                <a:tc>
                  <a:txBody>
                    <a:bodyPr/>
                    <a:lstStyle/>
                    <a:p>
                      <a:r>
                        <a:rPr lang="en-US" altLang="zh-CN" sz="1400" smtClean="0">
                          <a:solidFill>
                            <a:schemeClr val="tx1"/>
                          </a:solidFill>
                        </a:rPr>
                        <a:t>0E</a:t>
                      </a:r>
                      <a:endParaRPr lang="zh-CN" altLang="en-US" sz="1400">
                        <a:solidFill>
                          <a:schemeClr val="tx1"/>
                        </a:solidFill>
                      </a:endParaRPr>
                    </a:p>
                  </a:txBody>
                  <a:tcPr marL="35995" marR="35995" marT="45723" marB="45723" anchor="ctr" anchorCtr="1"/>
                </a:tc>
                <a:tc>
                  <a:txBody>
                    <a:bodyPr/>
                    <a:lstStyle/>
                    <a:p>
                      <a:r>
                        <a:rPr lang="en-US" altLang="zh-CN" sz="1400" smtClean="0"/>
                        <a:t>61</a:t>
                      </a:r>
                      <a:endParaRPr lang="zh-CN" altLang="en-US" sz="1400"/>
                    </a:p>
                  </a:txBody>
                  <a:tcPr marL="35995" marR="35995" marT="45723" marB="45723" anchor="ctr" anchorCtr="1"/>
                </a:tc>
                <a:tc>
                  <a:txBody>
                    <a:bodyPr/>
                    <a:lstStyle/>
                    <a:p>
                      <a:r>
                        <a:rPr lang="en-US" altLang="zh-CN" sz="1400" smtClean="0"/>
                        <a:t>35</a:t>
                      </a:r>
                      <a:endParaRPr lang="zh-CN" altLang="en-US" sz="1400"/>
                    </a:p>
                  </a:txBody>
                  <a:tcPr marL="35995" marR="35995" marT="45723" marB="45723" anchor="ctr" anchorCtr="1"/>
                </a:tc>
                <a:tc>
                  <a:txBody>
                    <a:bodyPr/>
                    <a:lstStyle/>
                    <a:p>
                      <a:r>
                        <a:rPr lang="en-US" altLang="zh-CN" sz="1400" smtClean="0"/>
                        <a:t>57</a:t>
                      </a:r>
                      <a:endParaRPr lang="zh-CN" altLang="en-US" sz="1400"/>
                    </a:p>
                  </a:txBody>
                  <a:tcPr marL="35995" marR="35995" marT="45723" marB="45723" anchor="ctr" anchorCtr="1"/>
                </a:tc>
                <a:tc>
                  <a:txBody>
                    <a:bodyPr/>
                    <a:lstStyle/>
                    <a:p>
                      <a:r>
                        <a:rPr lang="en-US" altLang="zh-CN" sz="1400" smtClean="0"/>
                        <a:t>B9</a:t>
                      </a:r>
                      <a:endParaRPr lang="zh-CN" altLang="en-US" sz="1400"/>
                    </a:p>
                  </a:txBody>
                  <a:tcPr marL="35995" marR="35995" marT="45723" marB="45723" anchor="ctr" anchorCtr="1"/>
                </a:tc>
                <a:tc>
                  <a:txBody>
                    <a:bodyPr/>
                    <a:lstStyle/>
                    <a:p>
                      <a:r>
                        <a:rPr lang="en-US" altLang="zh-CN" sz="1400" smtClean="0"/>
                        <a:t>86</a:t>
                      </a:r>
                      <a:endParaRPr lang="zh-CN" altLang="en-US" sz="1400"/>
                    </a:p>
                  </a:txBody>
                  <a:tcPr marL="35995" marR="35995" marT="45723" marB="45723" anchor="ctr" anchorCtr="1"/>
                </a:tc>
                <a:tc>
                  <a:txBody>
                    <a:bodyPr/>
                    <a:lstStyle/>
                    <a:p>
                      <a:r>
                        <a:rPr lang="en-US" altLang="zh-CN" sz="1400" smtClean="0"/>
                        <a:t>C1</a:t>
                      </a:r>
                      <a:endParaRPr lang="zh-CN" altLang="en-US" sz="1400"/>
                    </a:p>
                  </a:txBody>
                  <a:tcPr marL="35995" marR="35995" marT="45723" marB="45723" anchor="ctr" anchorCtr="1"/>
                </a:tc>
                <a:tc>
                  <a:txBody>
                    <a:bodyPr/>
                    <a:lstStyle/>
                    <a:p>
                      <a:r>
                        <a:rPr lang="en-US" altLang="zh-CN" sz="1400" smtClean="0"/>
                        <a:t>1D</a:t>
                      </a:r>
                      <a:endParaRPr lang="zh-CN" altLang="en-US" sz="1400"/>
                    </a:p>
                  </a:txBody>
                  <a:tcPr marL="35995" marR="35995" marT="45723" marB="45723" anchor="ctr" anchorCtr="1"/>
                </a:tc>
                <a:tc>
                  <a:txBody>
                    <a:bodyPr/>
                    <a:lstStyle/>
                    <a:p>
                      <a:r>
                        <a:rPr lang="en-US" altLang="zh-CN" sz="1400" smtClean="0"/>
                        <a:t>9E</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E</a:t>
                      </a:r>
                      <a:endParaRPr lang="zh-CN" altLang="en-US" sz="1400"/>
                    </a:p>
                  </a:txBody>
                  <a:tcPr marL="35995" marR="35995" marT="45723" marB="45723" anchor="ctr" anchorCtr="1">
                    <a:solidFill>
                      <a:schemeClr val="bg2"/>
                    </a:solidFill>
                  </a:tcPr>
                </a:tc>
                <a:tc>
                  <a:txBody>
                    <a:bodyPr/>
                    <a:lstStyle/>
                    <a:p>
                      <a:r>
                        <a:rPr lang="en-US" altLang="zh-CN" sz="1400" smtClean="0"/>
                        <a:t>E1</a:t>
                      </a:r>
                      <a:endParaRPr lang="zh-CN" altLang="en-US" sz="1400"/>
                    </a:p>
                  </a:txBody>
                  <a:tcPr marL="35995" marR="35995" marT="45723" marB="45723" anchor="ctr" anchorCtr="1"/>
                </a:tc>
                <a:tc>
                  <a:txBody>
                    <a:bodyPr/>
                    <a:lstStyle/>
                    <a:p>
                      <a:r>
                        <a:rPr lang="en-US" altLang="zh-CN" sz="1400" smtClean="0"/>
                        <a:t>F8</a:t>
                      </a:r>
                      <a:endParaRPr lang="zh-CN" altLang="en-US" sz="1400"/>
                    </a:p>
                  </a:txBody>
                  <a:tcPr marL="35995" marR="35995" marT="45723" marB="45723" anchor="ctr" anchorCtr="1"/>
                </a:tc>
                <a:tc>
                  <a:txBody>
                    <a:bodyPr/>
                    <a:lstStyle/>
                    <a:p>
                      <a:r>
                        <a:rPr lang="en-US" altLang="zh-CN" sz="1400" smtClean="0"/>
                        <a:t>98</a:t>
                      </a:r>
                      <a:endParaRPr lang="zh-CN" altLang="en-US" sz="1400"/>
                    </a:p>
                  </a:txBody>
                  <a:tcPr marL="35995" marR="35995" marT="45723" marB="45723" anchor="ctr" anchorCtr="1"/>
                </a:tc>
                <a:tc>
                  <a:txBody>
                    <a:bodyPr/>
                    <a:lstStyle/>
                    <a:p>
                      <a:r>
                        <a:rPr lang="en-US" altLang="zh-CN" sz="1400" smtClean="0"/>
                        <a:t>11</a:t>
                      </a:r>
                      <a:endParaRPr lang="zh-CN" altLang="en-US" sz="1400"/>
                    </a:p>
                  </a:txBody>
                  <a:tcPr marL="35995" marR="35995" marT="45723" marB="45723" anchor="ctr" anchorCtr="1"/>
                </a:tc>
                <a:tc>
                  <a:txBody>
                    <a:bodyPr/>
                    <a:lstStyle/>
                    <a:p>
                      <a:r>
                        <a:rPr lang="en-US" altLang="zh-CN" sz="1400" smtClean="0"/>
                        <a:t>69</a:t>
                      </a:r>
                      <a:endParaRPr lang="zh-CN" altLang="en-US" sz="1400"/>
                    </a:p>
                  </a:txBody>
                  <a:tcPr marL="35995" marR="35995" marT="45723" marB="45723" anchor="ctr" anchorCtr="1"/>
                </a:tc>
                <a:tc>
                  <a:txBody>
                    <a:bodyPr/>
                    <a:lstStyle/>
                    <a:p>
                      <a:r>
                        <a:rPr lang="en-US" altLang="zh-CN" sz="1400" smtClean="0"/>
                        <a:t>D9</a:t>
                      </a:r>
                      <a:endParaRPr lang="zh-CN" altLang="en-US" sz="1400"/>
                    </a:p>
                  </a:txBody>
                  <a:tcPr marL="35995" marR="35995" marT="45723" marB="45723" anchor="ctr" anchorCtr="1"/>
                </a:tc>
                <a:tc>
                  <a:txBody>
                    <a:bodyPr/>
                    <a:lstStyle/>
                    <a:p>
                      <a:r>
                        <a:rPr lang="en-US" altLang="zh-CN" sz="1400" smtClean="0"/>
                        <a:t>8E</a:t>
                      </a:r>
                      <a:endParaRPr lang="zh-CN" altLang="en-US" sz="1400"/>
                    </a:p>
                  </a:txBody>
                  <a:tcPr marL="35995" marR="35995" marT="45723" marB="45723" anchor="ctr" anchorCtr="1"/>
                </a:tc>
                <a:tc>
                  <a:txBody>
                    <a:bodyPr/>
                    <a:lstStyle/>
                    <a:p>
                      <a:r>
                        <a:rPr lang="en-US" altLang="zh-CN" sz="1400" smtClean="0"/>
                        <a:t>94</a:t>
                      </a:r>
                      <a:endParaRPr lang="zh-CN" altLang="en-US" sz="1400"/>
                    </a:p>
                  </a:txBody>
                  <a:tcPr marL="35995" marR="35995" marT="45723" marB="45723" anchor="ctr" anchorCtr="1"/>
                </a:tc>
                <a:tc>
                  <a:txBody>
                    <a:bodyPr/>
                    <a:lstStyle/>
                    <a:p>
                      <a:r>
                        <a:rPr lang="en-US" altLang="zh-CN" sz="1400" smtClean="0"/>
                        <a:t>9B</a:t>
                      </a:r>
                      <a:endParaRPr lang="zh-CN" altLang="en-US" sz="1400"/>
                    </a:p>
                  </a:txBody>
                  <a:tcPr marL="35995" marR="35995" marT="45723" marB="45723" anchor="ctr" anchorCtr="1"/>
                </a:tc>
                <a:tc>
                  <a:txBody>
                    <a:bodyPr/>
                    <a:lstStyle/>
                    <a:p>
                      <a:r>
                        <a:rPr lang="en-US" altLang="zh-CN" sz="1400" smtClean="0"/>
                        <a:t>1E</a:t>
                      </a:r>
                      <a:endParaRPr lang="zh-CN" altLang="en-US" sz="1400"/>
                    </a:p>
                  </a:txBody>
                  <a:tcPr marL="35995" marR="35995" marT="45723" marB="45723" anchor="ctr" anchorCtr="1"/>
                </a:tc>
                <a:tc>
                  <a:txBody>
                    <a:bodyPr/>
                    <a:lstStyle/>
                    <a:p>
                      <a:r>
                        <a:rPr lang="en-US" altLang="zh-CN" sz="1400" smtClean="0"/>
                        <a:t>87</a:t>
                      </a:r>
                      <a:endParaRPr lang="zh-CN" altLang="en-US" sz="1400"/>
                    </a:p>
                  </a:txBody>
                  <a:tcPr marL="35995" marR="35995" marT="45723" marB="45723" anchor="ctr" anchorCtr="1"/>
                </a:tc>
                <a:tc>
                  <a:txBody>
                    <a:bodyPr/>
                    <a:lstStyle/>
                    <a:p>
                      <a:r>
                        <a:rPr lang="en-US" altLang="zh-CN" sz="1400" smtClean="0"/>
                        <a:t>E9</a:t>
                      </a:r>
                      <a:endParaRPr lang="zh-CN" altLang="en-US" sz="1400"/>
                    </a:p>
                  </a:txBody>
                  <a:tcPr marL="35995" marR="35995" marT="45723" marB="45723" anchor="ctr" anchorCtr="1"/>
                </a:tc>
                <a:tc>
                  <a:txBody>
                    <a:bodyPr/>
                    <a:lstStyle/>
                    <a:p>
                      <a:r>
                        <a:rPr lang="en-US" altLang="zh-CN" sz="1400" smtClean="0"/>
                        <a:t>CE</a:t>
                      </a:r>
                      <a:endParaRPr lang="zh-CN" altLang="en-US" sz="1400"/>
                    </a:p>
                  </a:txBody>
                  <a:tcPr marL="35995" marR="35995" marT="45723" marB="45723" anchor="ctr" anchorCtr="1"/>
                </a:tc>
                <a:tc>
                  <a:txBody>
                    <a:bodyPr/>
                    <a:lstStyle/>
                    <a:p>
                      <a:r>
                        <a:rPr lang="en-US" altLang="zh-CN" sz="1400" smtClean="0"/>
                        <a:t>55</a:t>
                      </a:r>
                      <a:endParaRPr lang="zh-CN" altLang="en-US" sz="1400"/>
                    </a:p>
                  </a:txBody>
                  <a:tcPr marL="35995" marR="35995" marT="45723" marB="45723" anchor="ctr" anchorCtr="1"/>
                </a:tc>
                <a:tc>
                  <a:txBody>
                    <a:bodyPr/>
                    <a:lstStyle/>
                    <a:p>
                      <a:r>
                        <a:rPr lang="en-US" altLang="zh-CN" sz="1400" smtClean="0"/>
                        <a:t>28</a:t>
                      </a:r>
                      <a:endParaRPr lang="zh-CN" altLang="en-US" sz="1400"/>
                    </a:p>
                  </a:txBody>
                  <a:tcPr marL="35995" marR="35995" marT="45723" marB="45723" anchor="ctr" anchorCtr="1"/>
                </a:tc>
                <a:tc>
                  <a:txBody>
                    <a:bodyPr/>
                    <a:lstStyle/>
                    <a:p>
                      <a:r>
                        <a:rPr lang="en-US" altLang="zh-CN" sz="1400" smtClean="0"/>
                        <a:t>DF</a:t>
                      </a:r>
                      <a:endParaRPr lang="zh-CN" altLang="en-US" sz="1400"/>
                    </a:p>
                  </a:txBody>
                  <a:tcPr marL="35995" marR="35995" marT="45723" marB="45723" anchor="ctr" anchorCtr="1"/>
                </a:tc>
              </a:tr>
              <a:tr h="305921">
                <a:tc vMerge="1">
                  <a:txBody>
                    <a:bodyPr/>
                    <a:lstStyle/>
                    <a:p>
                      <a:endParaRPr lang="zh-CN" altLang="en-US" sz="1400"/>
                    </a:p>
                  </a:txBody>
                  <a:tcPr anchor="ctr" anchorCtr="1"/>
                </a:tc>
                <a:tc>
                  <a:txBody>
                    <a:bodyPr/>
                    <a:lstStyle/>
                    <a:p>
                      <a:r>
                        <a:rPr lang="en-US" altLang="zh-CN" sz="1400" smtClean="0"/>
                        <a:t>F</a:t>
                      </a:r>
                      <a:endParaRPr lang="zh-CN" altLang="en-US" sz="1400"/>
                    </a:p>
                  </a:txBody>
                  <a:tcPr marL="35995" marR="35995" marT="45723" marB="45723" anchor="ctr" anchorCtr="1">
                    <a:solidFill>
                      <a:schemeClr val="bg2"/>
                    </a:solidFill>
                  </a:tcPr>
                </a:tc>
                <a:tc>
                  <a:txBody>
                    <a:bodyPr/>
                    <a:lstStyle/>
                    <a:p>
                      <a:r>
                        <a:rPr lang="en-US" altLang="zh-CN" sz="1400" smtClean="0"/>
                        <a:t>8C</a:t>
                      </a:r>
                      <a:endParaRPr lang="zh-CN" altLang="en-US" sz="1400"/>
                    </a:p>
                  </a:txBody>
                  <a:tcPr marL="35995" marR="35995" marT="45723" marB="45723" anchor="ctr" anchorCtr="1"/>
                </a:tc>
                <a:tc>
                  <a:txBody>
                    <a:bodyPr/>
                    <a:lstStyle/>
                    <a:p>
                      <a:r>
                        <a:rPr lang="en-US" altLang="zh-CN" sz="1400" smtClean="0"/>
                        <a:t>A1</a:t>
                      </a:r>
                      <a:endParaRPr lang="zh-CN" altLang="en-US" sz="1400"/>
                    </a:p>
                  </a:txBody>
                  <a:tcPr marL="35995" marR="35995" marT="45723" marB="45723" anchor="ctr" anchorCtr="1"/>
                </a:tc>
                <a:tc>
                  <a:txBody>
                    <a:bodyPr/>
                    <a:lstStyle/>
                    <a:p>
                      <a:r>
                        <a:rPr lang="en-US" altLang="zh-CN" sz="1400" smtClean="0"/>
                        <a:t>89</a:t>
                      </a:r>
                      <a:endParaRPr lang="zh-CN" altLang="en-US" sz="1400"/>
                    </a:p>
                  </a:txBody>
                  <a:tcPr marL="35995" marR="35995" marT="45723" marB="45723" anchor="ctr" anchorCtr="1"/>
                </a:tc>
                <a:tc>
                  <a:txBody>
                    <a:bodyPr/>
                    <a:lstStyle/>
                    <a:p>
                      <a:r>
                        <a:rPr lang="en-US" altLang="zh-CN" sz="1400" smtClean="0"/>
                        <a:t>0D</a:t>
                      </a:r>
                      <a:endParaRPr lang="zh-CN" altLang="en-US" sz="1400"/>
                    </a:p>
                  </a:txBody>
                  <a:tcPr marL="35995" marR="35995" marT="45723" marB="45723" anchor="ctr" anchorCtr="1"/>
                </a:tc>
                <a:tc>
                  <a:txBody>
                    <a:bodyPr/>
                    <a:lstStyle/>
                    <a:p>
                      <a:r>
                        <a:rPr lang="en-US" altLang="zh-CN" sz="1400" smtClean="0"/>
                        <a:t>BF</a:t>
                      </a:r>
                      <a:endParaRPr lang="zh-CN" altLang="en-US" sz="1400"/>
                    </a:p>
                  </a:txBody>
                  <a:tcPr marL="35995" marR="35995" marT="45723" marB="45723" anchor="ctr" anchorCtr="1"/>
                </a:tc>
                <a:tc>
                  <a:txBody>
                    <a:bodyPr/>
                    <a:lstStyle/>
                    <a:p>
                      <a:r>
                        <a:rPr lang="en-US" altLang="zh-CN" sz="1400" smtClean="0"/>
                        <a:t>E6</a:t>
                      </a:r>
                      <a:endParaRPr lang="zh-CN" altLang="en-US" sz="1400"/>
                    </a:p>
                  </a:txBody>
                  <a:tcPr marL="35995" marR="35995" marT="45723" marB="45723" anchor="ctr" anchorCtr="1"/>
                </a:tc>
                <a:tc>
                  <a:txBody>
                    <a:bodyPr/>
                    <a:lstStyle/>
                    <a:p>
                      <a:r>
                        <a:rPr lang="en-US" altLang="zh-CN" sz="1400" smtClean="0"/>
                        <a:t>42</a:t>
                      </a:r>
                      <a:endParaRPr lang="zh-CN" altLang="en-US" sz="1400"/>
                    </a:p>
                  </a:txBody>
                  <a:tcPr marL="35995" marR="35995" marT="45723" marB="45723" anchor="ctr" anchorCtr="1"/>
                </a:tc>
                <a:tc>
                  <a:txBody>
                    <a:bodyPr/>
                    <a:lstStyle/>
                    <a:p>
                      <a:r>
                        <a:rPr lang="en-US" altLang="zh-CN" sz="1400" smtClean="0"/>
                        <a:t>68</a:t>
                      </a:r>
                      <a:endParaRPr lang="zh-CN" altLang="en-US" sz="1400"/>
                    </a:p>
                  </a:txBody>
                  <a:tcPr marL="35995" marR="35995" marT="45723" marB="45723" anchor="ctr" anchorCtr="1"/>
                </a:tc>
                <a:tc>
                  <a:txBody>
                    <a:bodyPr/>
                    <a:lstStyle/>
                    <a:p>
                      <a:r>
                        <a:rPr lang="en-US" altLang="zh-CN" sz="1400" smtClean="0"/>
                        <a:t>41</a:t>
                      </a:r>
                      <a:endParaRPr lang="zh-CN" altLang="en-US" sz="1400"/>
                    </a:p>
                  </a:txBody>
                  <a:tcPr marL="35995" marR="35995" marT="45723" marB="45723" anchor="ctr" anchorCtr="1"/>
                </a:tc>
                <a:tc>
                  <a:txBody>
                    <a:bodyPr/>
                    <a:lstStyle/>
                    <a:p>
                      <a:r>
                        <a:rPr lang="en-US" altLang="zh-CN" sz="1400" smtClean="0">
                          <a:solidFill>
                            <a:schemeClr val="tx1"/>
                          </a:solidFill>
                        </a:rPr>
                        <a:t>99</a:t>
                      </a:r>
                      <a:endParaRPr lang="zh-CN" altLang="en-US" sz="1400">
                        <a:solidFill>
                          <a:schemeClr val="tx1"/>
                        </a:solidFill>
                      </a:endParaRPr>
                    </a:p>
                  </a:txBody>
                  <a:tcPr marL="35995" marR="35995" marT="45723" marB="45723" anchor="ctr" anchorCtr="1"/>
                </a:tc>
                <a:tc>
                  <a:txBody>
                    <a:bodyPr/>
                    <a:lstStyle/>
                    <a:p>
                      <a:r>
                        <a:rPr lang="en-US" altLang="zh-CN" sz="1400" smtClean="0"/>
                        <a:t>2D</a:t>
                      </a:r>
                      <a:endParaRPr lang="zh-CN" altLang="en-US" sz="1400"/>
                    </a:p>
                  </a:txBody>
                  <a:tcPr marL="35995" marR="35995" marT="45723" marB="45723" anchor="ctr" anchorCtr="1"/>
                </a:tc>
                <a:tc>
                  <a:txBody>
                    <a:bodyPr/>
                    <a:lstStyle/>
                    <a:p>
                      <a:r>
                        <a:rPr lang="en-US" altLang="zh-CN" sz="1400" smtClean="0"/>
                        <a:t>0F</a:t>
                      </a:r>
                      <a:endParaRPr lang="zh-CN" altLang="en-US" sz="1400"/>
                    </a:p>
                  </a:txBody>
                  <a:tcPr marL="35995" marR="35995" marT="45723" marB="45723" anchor="ctr" anchorCtr="1"/>
                </a:tc>
                <a:tc>
                  <a:txBody>
                    <a:bodyPr/>
                    <a:lstStyle/>
                    <a:p>
                      <a:r>
                        <a:rPr lang="en-US" altLang="zh-CN" sz="1400" smtClean="0"/>
                        <a:t>B0</a:t>
                      </a:r>
                      <a:endParaRPr lang="zh-CN" altLang="en-US" sz="1400"/>
                    </a:p>
                  </a:txBody>
                  <a:tcPr marL="35995" marR="35995" marT="45723" marB="45723" anchor="ctr" anchorCtr="1"/>
                </a:tc>
                <a:tc>
                  <a:txBody>
                    <a:bodyPr/>
                    <a:lstStyle/>
                    <a:p>
                      <a:r>
                        <a:rPr lang="en-US" altLang="zh-CN" sz="1400" smtClean="0"/>
                        <a:t>54</a:t>
                      </a:r>
                      <a:endParaRPr lang="zh-CN" altLang="en-US" sz="1400"/>
                    </a:p>
                  </a:txBody>
                  <a:tcPr marL="35995" marR="35995" marT="45723" marB="45723" anchor="ctr" anchorCtr="1"/>
                </a:tc>
                <a:tc>
                  <a:txBody>
                    <a:bodyPr/>
                    <a:lstStyle/>
                    <a:p>
                      <a:r>
                        <a:rPr lang="en-US" altLang="zh-CN" sz="1400" smtClean="0"/>
                        <a:t>BB</a:t>
                      </a:r>
                      <a:endParaRPr lang="zh-CN" altLang="en-US" sz="1400"/>
                    </a:p>
                  </a:txBody>
                  <a:tcPr marL="35995" marR="35995" marT="45723" marB="45723" anchor="ctr" anchorCtr="1"/>
                </a:tc>
                <a:tc>
                  <a:txBody>
                    <a:bodyPr/>
                    <a:lstStyle/>
                    <a:p>
                      <a:r>
                        <a:rPr lang="en-US" altLang="zh-CN" sz="1400" smtClean="0"/>
                        <a:t>16</a:t>
                      </a:r>
                      <a:endParaRPr lang="zh-CN" altLang="en-US" sz="1400"/>
                    </a:p>
                  </a:txBody>
                  <a:tcPr marL="35995" marR="35995" marT="45723" marB="45723" anchor="ctr" anchorCtr="1"/>
                </a:tc>
              </a:tr>
            </a:tbl>
          </a:graphicData>
        </a:graphic>
      </p:graphicFrame>
    </p:spTree>
    <p:extLst>
      <p:ext uri="{BB962C8B-B14F-4D97-AF65-F5344CB8AC3E}">
        <p14:creationId xmlns:p14="http://schemas.microsoft.com/office/powerpoint/2010/main" val="398967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pPr eaLnBrk="1" hangingPunct="1"/>
            <a:r>
              <a:rPr lang="zh-CN" altLang="en-US" dirty="0" smtClean="0"/>
              <a:t>维吉尼亚密码（多表代换）</a:t>
            </a:r>
          </a:p>
        </p:txBody>
      </p:sp>
      <p:sp>
        <p:nvSpPr>
          <p:cNvPr id="76803" name="内容占位符 2"/>
          <p:cNvSpPr>
            <a:spLocks noGrp="1"/>
          </p:cNvSpPr>
          <p:nvPr>
            <p:ph idx="1"/>
          </p:nvPr>
        </p:nvSpPr>
        <p:spPr/>
        <p:txBody>
          <a:bodyPr/>
          <a:lstStyle/>
          <a:p>
            <a:pPr eaLnBrk="1" hangingPunct="1"/>
            <a:r>
              <a:rPr lang="en-US" altLang="zh-CN" dirty="0" smtClean="0"/>
              <a:t>16</a:t>
            </a:r>
            <a:r>
              <a:rPr lang="zh-CN" altLang="en-US" dirty="0" smtClean="0"/>
              <a:t>世纪晚期，法国外交官维吉尼亚</a:t>
            </a:r>
            <a:r>
              <a:rPr lang="en-US" altLang="zh-CN" dirty="0" smtClean="0"/>
              <a:t>(</a:t>
            </a:r>
            <a:r>
              <a:rPr lang="en-US" altLang="zh-CN" dirty="0" err="1" smtClean="0"/>
              <a:t>Vigenere</a:t>
            </a:r>
            <a:r>
              <a:rPr lang="en-US" altLang="zh-CN" dirty="0" smtClean="0"/>
              <a:t>)</a:t>
            </a:r>
            <a:r>
              <a:rPr lang="zh-CN" altLang="en-US" dirty="0" smtClean="0"/>
              <a:t>发明，引入了“密钥”的概念</a:t>
            </a:r>
            <a:endParaRPr lang="en-US" altLang="zh-CN" dirty="0" smtClean="0"/>
          </a:p>
        </p:txBody>
      </p:sp>
      <p:pic>
        <p:nvPicPr>
          <p:cNvPr id="76804" name="Picture 2" descr="http://imgsrc.baidu.com/baike/pic/item/caae680924f85d912fddd42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708275"/>
            <a:ext cx="41052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8976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p>
        </p:txBody>
      </p:sp>
      <p:sp>
        <p:nvSpPr>
          <p:cNvPr id="3" name="内容占位符 2"/>
          <p:cNvSpPr>
            <a:spLocks noGrp="1"/>
          </p:cNvSpPr>
          <p:nvPr>
            <p:ph idx="1"/>
          </p:nvPr>
        </p:nvSpPr>
        <p:spPr/>
        <p:txBody>
          <a:bodyPr rtlCol="0">
            <a:normAutofit lnSpcReduction="10000"/>
          </a:bodyPr>
          <a:lstStyle/>
          <a:p>
            <a:pPr fontAlgn="auto">
              <a:spcAft>
                <a:spcPts val="0"/>
              </a:spcAft>
              <a:buFont typeface="Wingdings 2"/>
              <a:buChar char=""/>
              <a:defRPr/>
            </a:pPr>
            <a:r>
              <a:rPr lang="zh-CN" altLang="en-US" smtClean="0"/>
              <a:t>用两个</a:t>
            </a:r>
            <a:r>
              <a:rPr lang="en-US" altLang="zh-CN" smtClean="0"/>
              <a:t>16</a:t>
            </a:r>
            <a:r>
              <a:rPr lang="zh-CN" altLang="en-US" smtClean="0"/>
              <a:t>进制数字表示</a:t>
            </a:r>
            <a:r>
              <a:rPr lang="en-US" altLang="zh-CN" smtClean="0"/>
              <a:t>π</a:t>
            </a:r>
            <a:r>
              <a:rPr lang="en-US" altLang="zh-CN" baseline="-25000" smtClean="0"/>
              <a:t>s</a:t>
            </a:r>
            <a:r>
              <a:rPr lang="zh-CN" altLang="en-US" smtClean="0"/>
              <a:t>的输入和输出</a:t>
            </a:r>
            <a:endParaRPr lang="en-US" altLang="zh-CN" smtClean="0"/>
          </a:p>
          <a:p>
            <a:pPr fontAlgn="auto">
              <a:spcAft>
                <a:spcPts val="0"/>
              </a:spcAft>
              <a:buFont typeface="Wingdings 2"/>
              <a:buChar char=""/>
              <a:defRPr/>
            </a:pPr>
            <a:r>
              <a:rPr lang="zh-CN" altLang="en-US" smtClean="0"/>
              <a:t>输入的两个</a:t>
            </a:r>
            <a:r>
              <a:rPr lang="en-US" altLang="zh-CN" smtClean="0"/>
              <a:t>16</a:t>
            </a:r>
            <a:r>
              <a:rPr lang="zh-CN" altLang="en-US" smtClean="0"/>
              <a:t>进制数字表示为</a:t>
            </a:r>
            <a:r>
              <a:rPr lang="en-US" altLang="zh-CN" smtClean="0"/>
              <a:t>XY</a:t>
            </a:r>
            <a:r>
              <a:rPr lang="zh-CN" altLang="en-US" smtClean="0"/>
              <a:t>，通过</a:t>
            </a:r>
            <a:r>
              <a:rPr lang="en-US" altLang="zh-CN" smtClean="0"/>
              <a:t>S</a:t>
            </a:r>
            <a:r>
              <a:rPr lang="zh-CN" altLang="en-US" smtClean="0"/>
              <a:t>盒可查到代替的结果</a:t>
            </a:r>
            <a:endParaRPr lang="en-US" altLang="zh-CN" smtClean="0"/>
          </a:p>
          <a:p>
            <a:pPr fontAlgn="auto">
              <a:spcAft>
                <a:spcPts val="0"/>
              </a:spcAft>
              <a:buFont typeface="Wingdings 2"/>
              <a:buChar char=""/>
              <a:defRPr/>
            </a:pPr>
            <a:r>
              <a:rPr lang="zh-CN" altLang="en-US" smtClean="0"/>
              <a:t>例如输入状态值为</a:t>
            </a:r>
            <a:r>
              <a:rPr lang="en-US" altLang="zh-CN" smtClean="0"/>
              <a:t>53(</a:t>
            </a:r>
            <a:r>
              <a:rPr lang="zh-CN" altLang="en-US" smtClean="0"/>
              <a:t>十六进制</a:t>
            </a:r>
            <a:r>
              <a:rPr lang="en-US" altLang="zh-CN" smtClean="0"/>
              <a:t>)</a:t>
            </a:r>
            <a:r>
              <a:rPr lang="zh-CN" altLang="en-US" smtClean="0"/>
              <a:t>，则输出状态是表中</a:t>
            </a:r>
            <a:r>
              <a:rPr lang="en-US" altLang="zh-CN" smtClean="0"/>
              <a:t>X=5</a:t>
            </a:r>
            <a:r>
              <a:rPr lang="zh-CN" altLang="en-US" smtClean="0"/>
              <a:t>，</a:t>
            </a:r>
            <a:r>
              <a:rPr lang="en-US" altLang="zh-CN" smtClean="0"/>
              <a:t>Y=3</a:t>
            </a:r>
            <a:r>
              <a:rPr lang="zh-CN" altLang="en-US" smtClean="0"/>
              <a:t>对应的值</a:t>
            </a:r>
            <a:r>
              <a:rPr lang="en-US" altLang="zh-CN" smtClean="0"/>
              <a:t>ED</a:t>
            </a:r>
            <a:r>
              <a:rPr lang="zh-CN" altLang="en-US" smtClean="0"/>
              <a:t>，即</a:t>
            </a:r>
            <a:r>
              <a:rPr lang="en-US" altLang="zh-CN" smtClean="0"/>
              <a:t>π</a:t>
            </a:r>
            <a:r>
              <a:rPr lang="en-US" altLang="zh-CN" baseline="-25000" smtClean="0"/>
              <a:t>s</a:t>
            </a:r>
            <a:r>
              <a:rPr lang="en-US" altLang="zh-CN" smtClean="0"/>
              <a:t>(53)=ED</a:t>
            </a:r>
          </a:p>
          <a:p>
            <a:pPr fontAlgn="auto">
              <a:spcAft>
                <a:spcPts val="0"/>
              </a:spcAft>
              <a:buFont typeface="Wingdings 2"/>
              <a:buChar char=""/>
              <a:defRPr/>
            </a:pPr>
            <a:r>
              <a:rPr lang="zh-CN" altLang="en-US" smtClean="0"/>
              <a:t>实际上，</a:t>
            </a:r>
            <a:r>
              <a:rPr lang="en-US" altLang="zh-CN" smtClean="0"/>
              <a:t>AES</a:t>
            </a:r>
            <a:r>
              <a:rPr lang="zh-CN" altLang="en-US" smtClean="0"/>
              <a:t>算法不需要存储</a:t>
            </a:r>
            <a:r>
              <a:rPr lang="en-US" altLang="zh-CN" smtClean="0"/>
              <a:t>S</a:t>
            </a:r>
            <a:r>
              <a:rPr lang="zh-CN" altLang="en-US" smtClean="0"/>
              <a:t>盒，因为输入和输出之间具有固定的代数关系</a:t>
            </a:r>
            <a:r>
              <a:rPr lang="en-US" altLang="zh-CN" smtClean="0"/>
              <a:t>(</a:t>
            </a:r>
            <a:r>
              <a:rPr lang="zh-CN" altLang="en-US" smtClean="0"/>
              <a:t>非线性关系</a:t>
            </a:r>
            <a:r>
              <a:rPr lang="en-US" altLang="zh-CN" smtClean="0"/>
              <a:t>)</a:t>
            </a:r>
            <a:endParaRPr lang="zh-CN" altLang="en-US"/>
          </a:p>
        </p:txBody>
      </p:sp>
    </p:spTree>
    <p:extLst>
      <p:ext uri="{BB962C8B-B14F-4D97-AF65-F5344CB8AC3E}">
        <p14:creationId xmlns:p14="http://schemas.microsoft.com/office/powerpoint/2010/main" val="9256977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p>
        </p:txBody>
      </p:sp>
      <p:sp>
        <p:nvSpPr>
          <p:cNvPr id="3" name="内容占位符 2"/>
          <p:cNvSpPr>
            <a:spLocks noGrp="1"/>
          </p:cNvSpPr>
          <p:nvPr>
            <p:ph idx="1"/>
          </p:nvPr>
        </p:nvSpPr>
        <p:spPr/>
        <p:txBody>
          <a:bodyPr rtlCol="0">
            <a:normAutofit lnSpcReduction="10000"/>
          </a:bodyPr>
          <a:lstStyle/>
          <a:p>
            <a:pPr fontAlgn="auto">
              <a:spcAft>
                <a:spcPts val="0"/>
              </a:spcAft>
              <a:buFont typeface="Wingdings 2"/>
              <a:buChar char=""/>
              <a:defRPr/>
            </a:pPr>
            <a:r>
              <a:rPr lang="en-US" altLang="zh-CN" smtClean="0"/>
              <a:t>AES</a:t>
            </a:r>
            <a:r>
              <a:rPr lang="zh-CN" altLang="en-US" smtClean="0"/>
              <a:t>的</a:t>
            </a:r>
            <a:r>
              <a:rPr lang="en-US" altLang="zh-CN" smtClean="0"/>
              <a:t>S</a:t>
            </a:r>
            <a:r>
              <a:rPr lang="zh-CN" altLang="en-US" smtClean="0"/>
              <a:t>盒代替是基于有限域</a:t>
            </a:r>
            <a:endParaRPr lang="en-US" altLang="zh-CN" smtClean="0"/>
          </a:p>
          <a:p>
            <a:pPr fontAlgn="auto">
              <a:spcAft>
                <a:spcPts val="0"/>
              </a:spcAft>
              <a:buFont typeface="Wingdings 2"/>
              <a:buChar char=""/>
              <a:defRPr/>
            </a:pPr>
            <a:endParaRPr lang="en-US" altLang="zh-CN" smtClean="0"/>
          </a:p>
          <a:p>
            <a:pPr fontAlgn="auto">
              <a:spcAft>
                <a:spcPts val="0"/>
              </a:spcAft>
              <a:buFont typeface="Wingdings 2"/>
              <a:buNone/>
              <a:defRPr/>
            </a:pPr>
            <a:r>
              <a:rPr lang="en-US" altLang="zh-CN" smtClean="0"/>
              <a:t>	</a:t>
            </a:r>
            <a:r>
              <a:rPr lang="zh-CN" altLang="en-US" smtClean="0"/>
              <a:t>上的一系列操作</a:t>
            </a:r>
            <a:endParaRPr lang="en-US" altLang="zh-CN" smtClean="0"/>
          </a:p>
          <a:p>
            <a:pPr fontAlgn="auto">
              <a:lnSpc>
                <a:spcPct val="150000"/>
              </a:lnSpc>
              <a:spcAft>
                <a:spcPts val="0"/>
              </a:spcAft>
              <a:buFont typeface="Wingdings 2"/>
              <a:buChar char=""/>
              <a:defRPr/>
            </a:pPr>
            <a:r>
              <a:rPr lang="zh-CN" altLang="en-US" smtClean="0"/>
              <a:t>有限域      </a:t>
            </a:r>
            <a:r>
              <a:rPr lang="en-US" altLang="zh-CN" smtClean="0"/>
              <a:t> </a:t>
            </a:r>
            <a:r>
              <a:rPr lang="zh-CN" altLang="en-US" smtClean="0"/>
              <a:t>的元素是一元</a:t>
            </a:r>
            <a:r>
              <a:rPr lang="en-US" altLang="zh-CN" smtClean="0"/>
              <a:t>n</a:t>
            </a:r>
            <a:r>
              <a:rPr lang="zh-CN" altLang="en-US" smtClean="0"/>
              <a:t>次多项式，最高次幂为</a:t>
            </a:r>
            <a:r>
              <a:rPr lang="en-US" altLang="zh-CN" smtClean="0"/>
              <a:t>7</a:t>
            </a:r>
            <a:r>
              <a:rPr lang="zh-CN" altLang="en-US" smtClean="0"/>
              <a:t>，可以表示为            ，其中</a:t>
            </a:r>
            <a:r>
              <a:rPr lang="en-US" altLang="zh-CN" smtClean="0"/>
              <a:t>a</a:t>
            </a:r>
            <a:r>
              <a:rPr lang="en-US" altLang="zh-CN" baseline="-25000" smtClean="0"/>
              <a:t>i</a:t>
            </a:r>
            <a:r>
              <a:rPr lang="en-US" altLang="zh-CN" smtClean="0"/>
              <a:t>∈{0,1}</a:t>
            </a:r>
            <a:r>
              <a:rPr lang="zh-CN" altLang="en-US" smtClean="0"/>
              <a:t>，将</a:t>
            </a:r>
            <a:r>
              <a:rPr lang="en-US" altLang="zh-CN" smtClean="0"/>
              <a:t>a</a:t>
            </a:r>
            <a:r>
              <a:rPr lang="en-US" altLang="zh-CN" baseline="-25000" smtClean="0"/>
              <a:t>7</a:t>
            </a:r>
            <a:r>
              <a:rPr lang="en-US" altLang="zh-CN" smtClean="0"/>
              <a:t>a</a:t>
            </a:r>
            <a:r>
              <a:rPr lang="en-US" altLang="zh-CN" baseline="-25000" smtClean="0"/>
              <a:t>6</a:t>
            </a:r>
            <a:r>
              <a:rPr lang="en-US" altLang="zh-CN" smtClean="0"/>
              <a:t>a</a:t>
            </a:r>
            <a:r>
              <a:rPr lang="en-US" altLang="zh-CN" baseline="-25000" smtClean="0"/>
              <a:t>5</a:t>
            </a:r>
            <a:r>
              <a:rPr lang="en-US" altLang="zh-CN" smtClean="0"/>
              <a:t>a</a:t>
            </a:r>
            <a:r>
              <a:rPr lang="en-US" altLang="zh-CN" baseline="-25000" smtClean="0"/>
              <a:t>4</a:t>
            </a:r>
            <a:r>
              <a:rPr lang="en-US" altLang="zh-CN" smtClean="0"/>
              <a:t>a</a:t>
            </a:r>
            <a:r>
              <a:rPr lang="en-US" altLang="zh-CN" baseline="-25000" smtClean="0"/>
              <a:t>3</a:t>
            </a:r>
            <a:r>
              <a:rPr lang="en-US" altLang="zh-CN" smtClean="0"/>
              <a:t>a</a:t>
            </a:r>
            <a:r>
              <a:rPr lang="en-US" altLang="zh-CN" baseline="-25000" smtClean="0"/>
              <a:t>2</a:t>
            </a:r>
            <a:r>
              <a:rPr lang="en-US" altLang="zh-CN" smtClean="0"/>
              <a:t>a</a:t>
            </a:r>
            <a:r>
              <a:rPr lang="en-US" altLang="zh-CN" baseline="-25000" smtClean="0"/>
              <a:t>1</a:t>
            </a:r>
            <a:r>
              <a:rPr lang="en-US" altLang="zh-CN" smtClean="0"/>
              <a:t>a</a:t>
            </a:r>
            <a:r>
              <a:rPr lang="en-US" altLang="zh-CN" baseline="-25000" smtClean="0"/>
              <a:t>0</a:t>
            </a:r>
            <a:r>
              <a:rPr lang="zh-CN" altLang="en-US" smtClean="0"/>
              <a:t>看做置换</a:t>
            </a:r>
            <a:r>
              <a:rPr lang="en-US" altLang="zh-CN" smtClean="0"/>
              <a:t>π</a:t>
            </a:r>
            <a:r>
              <a:rPr lang="en-US" altLang="zh-CN" baseline="-25000" smtClean="0"/>
              <a:t>s</a:t>
            </a:r>
            <a:r>
              <a:rPr lang="zh-CN" altLang="en-US" smtClean="0"/>
              <a:t>的输入，输出可用算法</a:t>
            </a:r>
            <a:r>
              <a:rPr lang="en-US" altLang="zh-CN" smtClean="0"/>
              <a:t>3.4 SubBytes</a:t>
            </a:r>
            <a:r>
              <a:rPr lang="zh-CN" altLang="en-US" smtClean="0"/>
              <a:t>得到</a:t>
            </a:r>
            <a:endParaRPr lang="zh-CN" altLang="en-US"/>
          </a:p>
        </p:txBody>
      </p:sp>
      <p:graphicFrame>
        <p:nvGraphicFramePr>
          <p:cNvPr id="143364" name="对象 6"/>
          <p:cNvGraphicFramePr>
            <a:graphicFrameLocks noChangeAspect="1"/>
          </p:cNvGraphicFramePr>
          <p:nvPr/>
        </p:nvGraphicFramePr>
        <p:xfrm>
          <a:off x="1692275" y="2060575"/>
          <a:ext cx="6021388" cy="720725"/>
        </p:xfrm>
        <a:graphic>
          <a:graphicData uri="http://schemas.openxmlformats.org/presentationml/2006/ole">
            <mc:AlternateContent xmlns:mc="http://schemas.openxmlformats.org/markup-compatibility/2006">
              <mc:Choice xmlns:v="urn:schemas-microsoft-com:vml" Requires="v">
                <p:oleObj spid="_x0000_s15419" name="Equation" r:id="rId3" imgW="2336800" imgH="279400" progId="Equation.DSMT4">
                  <p:embed/>
                </p:oleObj>
              </mc:Choice>
              <mc:Fallback>
                <p:oleObj name="Equation" r:id="rId3" imgW="2336800" imgH="279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2060575"/>
                        <a:ext cx="6021388"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65" name="对象 7"/>
          <p:cNvGraphicFramePr>
            <a:graphicFrameLocks noChangeAspect="1"/>
          </p:cNvGraphicFramePr>
          <p:nvPr/>
        </p:nvGraphicFramePr>
        <p:xfrm>
          <a:off x="2195513" y="3357563"/>
          <a:ext cx="455612" cy="636587"/>
        </p:xfrm>
        <a:graphic>
          <a:graphicData uri="http://schemas.openxmlformats.org/presentationml/2006/ole">
            <mc:AlternateContent xmlns:mc="http://schemas.openxmlformats.org/markup-compatibility/2006">
              <mc:Choice xmlns:v="urn:schemas-microsoft-com:vml" Requires="v">
                <p:oleObj spid="_x0000_s15420" name="Equation" r:id="rId5" imgW="190335" imgH="266469" progId="Equation.DSMT4">
                  <p:embed/>
                </p:oleObj>
              </mc:Choice>
              <mc:Fallback>
                <p:oleObj name="Equation" r:id="rId5" imgW="190335" imgH="266469"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3357563"/>
                        <a:ext cx="455612"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66" name="对象 8"/>
          <p:cNvGraphicFramePr>
            <a:graphicFrameLocks noChangeAspect="1"/>
          </p:cNvGraphicFramePr>
          <p:nvPr/>
        </p:nvGraphicFramePr>
        <p:xfrm>
          <a:off x="4787900" y="3851275"/>
          <a:ext cx="1079500" cy="946150"/>
        </p:xfrm>
        <a:graphic>
          <a:graphicData uri="http://schemas.openxmlformats.org/presentationml/2006/ole">
            <mc:AlternateContent xmlns:mc="http://schemas.openxmlformats.org/markup-compatibility/2006">
              <mc:Choice xmlns:v="urn:schemas-microsoft-com:vml" Requires="v">
                <p:oleObj spid="_x0000_s15421" name="Equation" r:id="rId7" imgW="507780" imgH="444307" progId="Equation.DSMT4">
                  <p:embed/>
                </p:oleObj>
              </mc:Choice>
              <mc:Fallback>
                <p:oleObj name="Equation" r:id="rId7" imgW="507780" imgH="444307"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3851275"/>
                        <a:ext cx="1079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232840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p>
        </p:txBody>
      </p:sp>
      <p:sp>
        <p:nvSpPr>
          <p:cNvPr id="144387" name="内容占位符 2"/>
          <p:cNvSpPr>
            <a:spLocks noGrp="1"/>
          </p:cNvSpPr>
          <p:nvPr>
            <p:ph idx="1"/>
          </p:nvPr>
        </p:nvSpPr>
        <p:spPr/>
        <p:txBody>
          <a:bodyPr/>
          <a:lstStyle/>
          <a:p>
            <a:r>
              <a:rPr lang="zh-CN" altLang="en-US" sz="2800" smtClean="0"/>
              <a:t>算法</a:t>
            </a:r>
            <a:r>
              <a:rPr lang="en-US" altLang="zh-CN" sz="2800" smtClean="0"/>
              <a:t>3.4  SubBytes(a</a:t>
            </a:r>
            <a:r>
              <a:rPr lang="en-US" altLang="zh-CN" sz="2800" baseline="-25000" smtClean="0"/>
              <a:t>7</a:t>
            </a:r>
            <a:r>
              <a:rPr lang="en-US" altLang="zh-CN" sz="2800" smtClean="0"/>
              <a:t>a</a:t>
            </a:r>
            <a:r>
              <a:rPr lang="en-US" altLang="zh-CN" sz="2800" baseline="-25000" smtClean="0"/>
              <a:t>6</a:t>
            </a:r>
            <a:r>
              <a:rPr lang="en-US" altLang="zh-CN" sz="2800" smtClean="0"/>
              <a:t>a</a:t>
            </a:r>
            <a:r>
              <a:rPr lang="en-US" altLang="zh-CN" sz="2800" baseline="-25000" smtClean="0"/>
              <a:t>5</a:t>
            </a:r>
            <a:r>
              <a:rPr lang="en-US" altLang="zh-CN" sz="2800" smtClean="0"/>
              <a:t>a</a:t>
            </a:r>
            <a:r>
              <a:rPr lang="en-US" altLang="zh-CN" sz="2800" baseline="-25000" smtClean="0"/>
              <a:t>4</a:t>
            </a:r>
            <a:r>
              <a:rPr lang="en-US" altLang="zh-CN" sz="2800" smtClean="0"/>
              <a:t>a</a:t>
            </a:r>
            <a:r>
              <a:rPr lang="en-US" altLang="zh-CN" sz="2800" baseline="-25000" smtClean="0"/>
              <a:t>3</a:t>
            </a:r>
            <a:r>
              <a:rPr lang="en-US" altLang="zh-CN" sz="2800" smtClean="0"/>
              <a:t>a</a:t>
            </a:r>
            <a:r>
              <a:rPr lang="en-US" altLang="zh-CN" sz="2800" baseline="-25000" smtClean="0"/>
              <a:t>2</a:t>
            </a:r>
            <a:r>
              <a:rPr lang="en-US" altLang="zh-CN" sz="2800" smtClean="0"/>
              <a:t>a</a:t>
            </a:r>
            <a:r>
              <a:rPr lang="en-US" altLang="zh-CN" sz="2800" baseline="-25000" smtClean="0"/>
              <a:t>1</a:t>
            </a:r>
            <a:r>
              <a:rPr lang="en-US" altLang="zh-CN" sz="2800" smtClean="0"/>
              <a:t>a</a:t>
            </a:r>
            <a:r>
              <a:rPr lang="en-US" altLang="zh-CN" sz="2800" baseline="-25000" smtClean="0"/>
              <a:t>0</a:t>
            </a:r>
            <a:r>
              <a:rPr lang="en-US" altLang="zh-CN" sz="2800" smtClean="0"/>
              <a:t>)</a:t>
            </a:r>
          </a:p>
          <a:p>
            <a:pPr lvl="1"/>
            <a:r>
              <a:rPr lang="en-US" altLang="zh-CN" sz="2400" smtClean="0"/>
              <a:t>external  FieldInv, BineryToField,FieldToBinery</a:t>
            </a:r>
          </a:p>
          <a:p>
            <a:pPr lvl="1"/>
            <a:r>
              <a:rPr lang="en-US" altLang="zh-CN" sz="2400" smtClean="0"/>
              <a:t>z = BineryToField(a</a:t>
            </a:r>
            <a:r>
              <a:rPr lang="en-US" altLang="zh-CN" sz="2400" baseline="-25000" smtClean="0"/>
              <a:t>7</a:t>
            </a:r>
            <a:r>
              <a:rPr lang="en-US" altLang="zh-CN" sz="2400" smtClean="0"/>
              <a:t>a</a:t>
            </a:r>
            <a:r>
              <a:rPr lang="en-US" altLang="zh-CN" sz="2400" baseline="-25000" smtClean="0"/>
              <a:t>6</a:t>
            </a:r>
            <a:r>
              <a:rPr lang="en-US" altLang="zh-CN" sz="2400" smtClean="0"/>
              <a:t>a</a:t>
            </a:r>
            <a:r>
              <a:rPr lang="en-US" altLang="zh-CN" sz="2400" baseline="-25000" smtClean="0"/>
              <a:t>5</a:t>
            </a:r>
            <a:r>
              <a:rPr lang="en-US" altLang="zh-CN" sz="2400" smtClean="0"/>
              <a:t>a</a:t>
            </a:r>
            <a:r>
              <a:rPr lang="en-US" altLang="zh-CN" sz="2400" baseline="-25000" smtClean="0"/>
              <a:t>4</a:t>
            </a:r>
            <a:r>
              <a:rPr lang="en-US" altLang="zh-CN" sz="2400" smtClean="0"/>
              <a:t>a</a:t>
            </a:r>
            <a:r>
              <a:rPr lang="en-US" altLang="zh-CN" sz="2400" baseline="-25000" smtClean="0"/>
              <a:t>3</a:t>
            </a:r>
            <a:r>
              <a:rPr lang="en-US" altLang="zh-CN" sz="2400" smtClean="0"/>
              <a:t>a</a:t>
            </a:r>
            <a:r>
              <a:rPr lang="en-US" altLang="zh-CN" sz="2400" baseline="-25000" smtClean="0"/>
              <a:t>2</a:t>
            </a:r>
            <a:r>
              <a:rPr lang="en-US" altLang="zh-CN" sz="2400" smtClean="0"/>
              <a:t>a</a:t>
            </a:r>
            <a:r>
              <a:rPr lang="en-US" altLang="zh-CN" sz="2400" baseline="-25000" smtClean="0"/>
              <a:t>1</a:t>
            </a:r>
            <a:r>
              <a:rPr lang="en-US" altLang="zh-CN" sz="2400" smtClean="0"/>
              <a:t>a</a:t>
            </a:r>
            <a:r>
              <a:rPr lang="en-US" altLang="zh-CN" sz="2400" baseline="-25000" smtClean="0"/>
              <a:t>0</a:t>
            </a:r>
            <a:r>
              <a:rPr lang="en-US" altLang="zh-CN" sz="2400" smtClean="0"/>
              <a:t>)</a:t>
            </a:r>
          </a:p>
          <a:p>
            <a:pPr lvl="1"/>
            <a:r>
              <a:rPr lang="en-US" altLang="zh-CN" sz="2400" smtClean="0"/>
              <a:t>if  z&lt;&gt;0  z=FieldInv(z)</a:t>
            </a:r>
          </a:p>
          <a:p>
            <a:pPr lvl="1"/>
            <a:r>
              <a:rPr lang="en-US" altLang="zh-CN" sz="2400" smtClean="0"/>
              <a:t>(a</a:t>
            </a:r>
            <a:r>
              <a:rPr lang="en-US" altLang="zh-CN" sz="2400" baseline="-25000" smtClean="0"/>
              <a:t>7</a:t>
            </a:r>
            <a:r>
              <a:rPr lang="en-US" altLang="zh-CN" sz="2400" smtClean="0"/>
              <a:t>a</a:t>
            </a:r>
            <a:r>
              <a:rPr lang="en-US" altLang="zh-CN" sz="2400" baseline="-25000" smtClean="0"/>
              <a:t>6</a:t>
            </a:r>
            <a:r>
              <a:rPr lang="en-US" altLang="zh-CN" sz="2400" smtClean="0"/>
              <a:t>a</a:t>
            </a:r>
            <a:r>
              <a:rPr lang="en-US" altLang="zh-CN" sz="2400" baseline="-25000" smtClean="0"/>
              <a:t>5</a:t>
            </a:r>
            <a:r>
              <a:rPr lang="en-US" altLang="zh-CN" sz="2400" smtClean="0"/>
              <a:t>a</a:t>
            </a:r>
            <a:r>
              <a:rPr lang="en-US" altLang="zh-CN" sz="2400" baseline="-25000" smtClean="0"/>
              <a:t>4</a:t>
            </a:r>
            <a:r>
              <a:rPr lang="en-US" altLang="zh-CN" sz="2400" smtClean="0"/>
              <a:t>a</a:t>
            </a:r>
            <a:r>
              <a:rPr lang="en-US" altLang="zh-CN" sz="2400" baseline="-25000" smtClean="0"/>
              <a:t>3</a:t>
            </a:r>
            <a:r>
              <a:rPr lang="en-US" altLang="zh-CN" sz="2400" smtClean="0"/>
              <a:t>a</a:t>
            </a:r>
            <a:r>
              <a:rPr lang="en-US" altLang="zh-CN" sz="2400" baseline="-25000" smtClean="0"/>
              <a:t>2</a:t>
            </a:r>
            <a:r>
              <a:rPr lang="en-US" altLang="zh-CN" sz="2400" smtClean="0"/>
              <a:t>a</a:t>
            </a:r>
            <a:r>
              <a:rPr lang="en-US" altLang="zh-CN" sz="2400" baseline="-25000" smtClean="0"/>
              <a:t>1</a:t>
            </a:r>
            <a:r>
              <a:rPr lang="en-US" altLang="zh-CN" sz="2400" smtClean="0"/>
              <a:t>a</a:t>
            </a:r>
            <a:r>
              <a:rPr lang="en-US" altLang="zh-CN" sz="2400" baseline="-25000" smtClean="0"/>
              <a:t>0</a:t>
            </a:r>
            <a:r>
              <a:rPr lang="en-US" altLang="zh-CN" sz="2400" smtClean="0"/>
              <a:t>) = FieldToBinery(z)</a:t>
            </a:r>
          </a:p>
          <a:p>
            <a:pPr lvl="1"/>
            <a:r>
              <a:rPr lang="en-US" altLang="zh-CN" sz="2400" smtClean="0"/>
              <a:t>(c</a:t>
            </a:r>
            <a:r>
              <a:rPr lang="en-US" altLang="zh-CN" sz="2400" baseline="-25000" smtClean="0"/>
              <a:t>7</a:t>
            </a:r>
            <a:r>
              <a:rPr lang="en-US" altLang="zh-CN" sz="2400" smtClean="0"/>
              <a:t>c</a:t>
            </a:r>
            <a:r>
              <a:rPr lang="en-US" altLang="zh-CN" sz="2400" baseline="-25000" smtClean="0"/>
              <a:t>6</a:t>
            </a:r>
            <a:r>
              <a:rPr lang="en-US" altLang="zh-CN" sz="2400" smtClean="0"/>
              <a:t>c</a:t>
            </a:r>
            <a:r>
              <a:rPr lang="en-US" altLang="zh-CN" sz="2400" baseline="-25000" smtClean="0"/>
              <a:t>5</a:t>
            </a:r>
            <a:r>
              <a:rPr lang="en-US" altLang="zh-CN" sz="2400" smtClean="0"/>
              <a:t>c</a:t>
            </a:r>
            <a:r>
              <a:rPr lang="en-US" altLang="zh-CN" sz="2400" baseline="-25000" smtClean="0"/>
              <a:t>4</a:t>
            </a:r>
            <a:r>
              <a:rPr lang="en-US" altLang="zh-CN" sz="2400" smtClean="0"/>
              <a:t>c</a:t>
            </a:r>
            <a:r>
              <a:rPr lang="en-US" altLang="zh-CN" sz="2400" baseline="-25000" smtClean="0"/>
              <a:t>3</a:t>
            </a:r>
            <a:r>
              <a:rPr lang="en-US" altLang="zh-CN" sz="2400" smtClean="0"/>
              <a:t>c</a:t>
            </a:r>
            <a:r>
              <a:rPr lang="en-US" altLang="zh-CN" sz="2400" baseline="-25000" smtClean="0"/>
              <a:t>2</a:t>
            </a:r>
            <a:r>
              <a:rPr lang="en-US" altLang="zh-CN" sz="2400" smtClean="0"/>
              <a:t>c</a:t>
            </a:r>
            <a:r>
              <a:rPr lang="en-US" altLang="zh-CN" sz="2400" baseline="-25000" smtClean="0"/>
              <a:t>1</a:t>
            </a:r>
            <a:r>
              <a:rPr lang="en-US" altLang="zh-CN" sz="2400" smtClean="0"/>
              <a:t>c</a:t>
            </a:r>
            <a:r>
              <a:rPr lang="en-US" altLang="zh-CN" sz="2400" baseline="-25000" smtClean="0"/>
              <a:t>0</a:t>
            </a:r>
            <a:r>
              <a:rPr lang="en-US" altLang="zh-CN" sz="2400" smtClean="0"/>
              <a:t>) = (01100011)</a:t>
            </a:r>
          </a:p>
          <a:p>
            <a:pPr lvl="1"/>
            <a:r>
              <a:rPr lang="en-US" altLang="zh-CN" sz="2400" smtClean="0"/>
              <a:t>for  i=0  to  7   {</a:t>
            </a:r>
          </a:p>
          <a:p>
            <a:pPr lvl="1"/>
            <a:r>
              <a:rPr lang="en-US" altLang="zh-CN" sz="2400" smtClean="0"/>
              <a:t>    b</a:t>
            </a:r>
            <a:r>
              <a:rPr lang="en-US" altLang="zh-CN" sz="2400" baseline="-25000" smtClean="0"/>
              <a:t>i</a:t>
            </a:r>
            <a:r>
              <a:rPr lang="en-US" altLang="zh-CN" sz="2400" smtClean="0"/>
              <a:t>=(a</a:t>
            </a:r>
            <a:r>
              <a:rPr lang="en-US" altLang="zh-CN" sz="2400" baseline="-25000" smtClean="0"/>
              <a:t>i</a:t>
            </a:r>
            <a:r>
              <a:rPr lang="en-US" altLang="zh-CN" sz="2400" smtClean="0"/>
              <a:t>+a</a:t>
            </a:r>
            <a:r>
              <a:rPr lang="en-US" altLang="zh-CN" sz="2400" baseline="-25000" smtClean="0"/>
              <a:t>i+4</a:t>
            </a:r>
            <a:r>
              <a:rPr lang="en-US" altLang="zh-CN" sz="2400" smtClean="0"/>
              <a:t>+a</a:t>
            </a:r>
            <a:r>
              <a:rPr lang="en-US" altLang="zh-CN" sz="2400" baseline="-25000" smtClean="0"/>
              <a:t>i+5</a:t>
            </a:r>
            <a:r>
              <a:rPr lang="en-US" altLang="zh-CN" sz="2400" smtClean="0"/>
              <a:t>+a</a:t>
            </a:r>
            <a:r>
              <a:rPr lang="en-US" altLang="zh-CN" sz="2400" baseline="-25000" smtClean="0"/>
              <a:t>i+6</a:t>
            </a:r>
            <a:r>
              <a:rPr lang="en-US" altLang="zh-CN" sz="2400" smtClean="0"/>
              <a:t>+a</a:t>
            </a:r>
            <a:r>
              <a:rPr lang="en-US" altLang="zh-CN" sz="2400" baseline="-25000" smtClean="0"/>
              <a:t>i+7</a:t>
            </a:r>
            <a:r>
              <a:rPr lang="en-US" altLang="zh-CN" sz="2400" smtClean="0"/>
              <a:t>+c</a:t>
            </a:r>
            <a:r>
              <a:rPr lang="en-US" altLang="zh-CN" sz="2400" baseline="-25000" smtClean="0"/>
              <a:t>i</a:t>
            </a:r>
            <a:r>
              <a:rPr lang="en-US" altLang="zh-CN" sz="2400" smtClean="0"/>
              <a:t>)  mod 2    // a</a:t>
            </a:r>
            <a:r>
              <a:rPr lang="zh-CN" altLang="en-US" sz="2400" smtClean="0"/>
              <a:t>的下标模</a:t>
            </a:r>
            <a:r>
              <a:rPr lang="en-US" altLang="zh-CN" sz="2400" smtClean="0"/>
              <a:t>8</a:t>
            </a:r>
          </a:p>
          <a:p>
            <a:pPr lvl="1"/>
            <a:r>
              <a:rPr lang="en-US" altLang="zh-CN" sz="2400" smtClean="0"/>
              <a:t>}</a:t>
            </a:r>
          </a:p>
          <a:p>
            <a:pPr lvl="1"/>
            <a:r>
              <a:rPr lang="en-US" altLang="zh-CN" sz="2400" smtClean="0"/>
              <a:t>return  (b</a:t>
            </a:r>
            <a:r>
              <a:rPr lang="en-US" altLang="zh-CN" sz="2400" baseline="-25000" smtClean="0"/>
              <a:t>7</a:t>
            </a:r>
            <a:r>
              <a:rPr lang="en-US" altLang="zh-CN" sz="2400" smtClean="0"/>
              <a:t>b</a:t>
            </a:r>
            <a:r>
              <a:rPr lang="en-US" altLang="zh-CN" sz="2400" baseline="-25000" smtClean="0"/>
              <a:t>6</a:t>
            </a:r>
            <a:r>
              <a:rPr lang="en-US" altLang="zh-CN" sz="2400" smtClean="0"/>
              <a:t>b</a:t>
            </a:r>
            <a:r>
              <a:rPr lang="en-US" altLang="zh-CN" sz="2400" baseline="-25000" smtClean="0"/>
              <a:t>5</a:t>
            </a:r>
            <a:r>
              <a:rPr lang="en-US" altLang="zh-CN" sz="2400" smtClean="0"/>
              <a:t>b</a:t>
            </a:r>
            <a:r>
              <a:rPr lang="en-US" altLang="zh-CN" sz="2400" baseline="-25000" smtClean="0"/>
              <a:t>4</a:t>
            </a:r>
            <a:r>
              <a:rPr lang="en-US" altLang="zh-CN" sz="2400" smtClean="0"/>
              <a:t>b</a:t>
            </a:r>
            <a:r>
              <a:rPr lang="en-US" altLang="zh-CN" sz="2400" baseline="-25000" smtClean="0"/>
              <a:t>3</a:t>
            </a:r>
            <a:r>
              <a:rPr lang="en-US" altLang="zh-CN" sz="2400" smtClean="0"/>
              <a:t>b</a:t>
            </a:r>
            <a:r>
              <a:rPr lang="en-US" altLang="zh-CN" sz="2400" baseline="-25000" smtClean="0"/>
              <a:t>2</a:t>
            </a:r>
            <a:r>
              <a:rPr lang="en-US" altLang="zh-CN" sz="2400" smtClean="0"/>
              <a:t>b</a:t>
            </a:r>
            <a:r>
              <a:rPr lang="en-US" altLang="zh-CN" sz="2400" baseline="-25000" smtClean="0"/>
              <a:t>1</a:t>
            </a:r>
            <a:r>
              <a:rPr lang="en-US" altLang="zh-CN" sz="2400" smtClean="0"/>
              <a:t>b</a:t>
            </a:r>
            <a:r>
              <a:rPr lang="en-US" altLang="zh-CN" sz="2400" baseline="-25000" smtClean="0"/>
              <a:t>0</a:t>
            </a:r>
            <a:r>
              <a:rPr lang="en-US" altLang="zh-CN" sz="2400" smtClean="0"/>
              <a:t>)</a:t>
            </a:r>
            <a:endParaRPr lang="zh-CN" altLang="en-US" sz="2400" smtClean="0"/>
          </a:p>
        </p:txBody>
      </p:sp>
    </p:spTree>
    <p:extLst>
      <p:ext uri="{BB962C8B-B14F-4D97-AF65-F5344CB8AC3E}">
        <p14:creationId xmlns:p14="http://schemas.microsoft.com/office/powerpoint/2010/main" val="16158891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p>
        </p:txBody>
      </p:sp>
      <p:sp>
        <p:nvSpPr>
          <p:cNvPr id="145411" name="内容占位符 2"/>
          <p:cNvSpPr>
            <a:spLocks noGrp="1"/>
          </p:cNvSpPr>
          <p:nvPr>
            <p:ph idx="1"/>
          </p:nvPr>
        </p:nvSpPr>
        <p:spPr/>
        <p:txBody>
          <a:bodyPr/>
          <a:lstStyle/>
          <a:p>
            <a:r>
              <a:rPr lang="zh-CN" altLang="en-US" smtClean="0"/>
              <a:t>算法</a:t>
            </a:r>
            <a:r>
              <a:rPr lang="en-US" altLang="zh-CN" smtClean="0"/>
              <a:t>3.4</a:t>
            </a:r>
            <a:r>
              <a:rPr lang="zh-CN" altLang="en-US" smtClean="0"/>
              <a:t>中，</a:t>
            </a:r>
            <a:r>
              <a:rPr lang="en-US" altLang="zh-CN" smtClean="0"/>
              <a:t>BineryToField</a:t>
            </a:r>
            <a:r>
              <a:rPr lang="zh-CN" altLang="en-US" smtClean="0"/>
              <a:t>和</a:t>
            </a:r>
            <a:r>
              <a:rPr lang="en-US" altLang="zh-CN" smtClean="0"/>
              <a:t>FieldToBinery</a:t>
            </a:r>
            <a:r>
              <a:rPr lang="zh-CN" altLang="en-US" smtClean="0"/>
              <a:t>表示在</a:t>
            </a:r>
            <a:r>
              <a:rPr lang="en-US" altLang="zh-CN" smtClean="0"/>
              <a:t>8</a:t>
            </a:r>
            <a:r>
              <a:rPr lang="zh-CN" altLang="en-US" smtClean="0"/>
              <a:t>位二进制数和有限域元素之间相互转换，即</a:t>
            </a:r>
            <a:endParaRPr lang="en-US" altLang="zh-CN" smtClean="0"/>
          </a:p>
          <a:p>
            <a:pPr lvl="1"/>
            <a:r>
              <a:rPr lang="en-US" altLang="zh-CN" smtClean="0"/>
              <a:t>BineryToField(a</a:t>
            </a:r>
            <a:r>
              <a:rPr lang="en-US" altLang="zh-CN" baseline="-25000" smtClean="0"/>
              <a:t>7</a:t>
            </a:r>
            <a:r>
              <a:rPr lang="en-US" altLang="zh-CN" smtClean="0"/>
              <a:t>a</a:t>
            </a:r>
            <a:r>
              <a:rPr lang="en-US" altLang="zh-CN" baseline="-25000" smtClean="0"/>
              <a:t>6</a:t>
            </a:r>
            <a:r>
              <a:rPr lang="en-US" altLang="zh-CN" smtClean="0"/>
              <a:t>a</a:t>
            </a:r>
            <a:r>
              <a:rPr lang="en-US" altLang="zh-CN" baseline="-25000" smtClean="0"/>
              <a:t>5</a:t>
            </a:r>
            <a:r>
              <a:rPr lang="en-US" altLang="zh-CN" smtClean="0"/>
              <a:t>a</a:t>
            </a:r>
            <a:r>
              <a:rPr lang="en-US" altLang="zh-CN" baseline="-25000" smtClean="0"/>
              <a:t>4</a:t>
            </a:r>
            <a:r>
              <a:rPr lang="en-US" altLang="zh-CN" smtClean="0"/>
              <a:t>a</a:t>
            </a:r>
            <a:r>
              <a:rPr lang="en-US" altLang="zh-CN" baseline="-25000" smtClean="0"/>
              <a:t>3</a:t>
            </a:r>
            <a:r>
              <a:rPr lang="en-US" altLang="zh-CN" smtClean="0"/>
              <a:t>a</a:t>
            </a:r>
            <a:r>
              <a:rPr lang="en-US" altLang="zh-CN" baseline="-25000" smtClean="0"/>
              <a:t>2</a:t>
            </a:r>
            <a:r>
              <a:rPr lang="en-US" altLang="zh-CN" smtClean="0"/>
              <a:t>a</a:t>
            </a:r>
            <a:r>
              <a:rPr lang="en-US" altLang="zh-CN" baseline="-25000" smtClean="0"/>
              <a:t>1</a:t>
            </a:r>
            <a:r>
              <a:rPr lang="en-US" altLang="zh-CN" smtClean="0"/>
              <a:t>a</a:t>
            </a:r>
            <a:r>
              <a:rPr lang="en-US" altLang="zh-CN" baseline="-25000" smtClean="0"/>
              <a:t>0</a:t>
            </a:r>
            <a:r>
              <a:rPr lang="en-US" altLang="zh-CN" smtClean="0"/>
              <a:t>)=</a:t>
            </a:r>
          </a:p>
          <a:p>
            <a:endParaRPr lang="en-US" altLang="zh-CN" smtClean="0"/>
          </a:p>
          <a:p>
            <a:pPr lvl="1"/>
            <a:r>
              <a:rPr lang="en-US" altLang="zh-CN" smtClean="0"/>
              <a:t>FieldToBinery(             )=(a</a:t>
            </a:r>
            <a:r>
              <a:rPr lang="en-US" altLang="zh-CN" baseline="-25000" smtClean="0"/>
              <a:t>7</a:t>
            </a:r>
            <a:r>
              <a:rPr lang="en-US" altLang="zh-CN" smtClean="0"/>
              <a:t>a</a:t>
            </a:r>
            <a:r>
              <a:rPr lang="en-US" altLang="zh-CN" baseline="-25000" smtClean="0"/>
              <a:t>6</a:t>
            </a:r>
            <a:r>
              <a:rPr lang="en-US" altLang="zh-CN" smtClean="0"/>
              <a:t>a</a:t>
            </a:r>
            <a:r>
              <a:rPr lang="en-US" altLang="zh-CN" baseline="-25000" smtClean="0"/>
              <a:t>5</a:t>
            </a:r>
            <a:r>
              <a:rPr lang="en-US" altLang="zh-CN" smtClean="0"/>
              <a:t>a</a:t>
            </a:r>
            <a:r>
              <a:rPr lang="en-US" altLang="zh-CN" baseline="-25000" smtClean="0"/>
              <a:t>4</a:t>
            </a:r>
            <a:r>
              <a:rPr lang="en-US" altLang="zh-CN" smtClean="0"/>
              <a:t>a</a:t>
            </a:r>
            <a:r>
              <a:rPr lang="en-US" altLang="zh-CN" baseline="-25000" smtClean="0"/>
              <a:t>3</a:t>
            </a:r>
            <a:r>
              <a:rPr lang="en-US" altLang="zh-CN" smtClean="0"/>
              <a:t>a</a:t>
            </a:r>
            <a:r>
              <a:rPr lang="en-US" altLang="zh-CN" baseline="-25000" smtClean="0"/>
              <a:t>2</a:t>
            </a:r>
            <a:r>
              <a:rPr lang="en-US" altLang="zh-CN" smtClean="0"/>
              <a:t>a</a:t>
            </a:r>
            <a:r>
              <a:rPr lang="en-US" altLang="zh-CN" baseline="-25000" smtClean="0"/>
              <a:t>1</a:t>
            </a:r>
            <a:r>
              <a:rPr lang="en-US" altLang="zh-CN" smtClean="0"/>
              <a:t>a</a:t>
            </a:r>
            <a:r>
              <a:rPr lang="en-US" altLang="zh-CN" baseline="-25000" smtClean="0"/>
              <a:t>0</a:t>
            </a:r>
            <a:r>
              <a:rPr lang="en-US" altLang="zh-CN" smtClean="0"/>
              <a:t>)</a:t>
            </a:r>
          </a:p>
          <a:p>
            <a:pPr lvl="1"/>
            <a:endParaRPr lang="en-US" altLang="zh-CN" smtClean="0"/>
          </a:p>
          <a:p>
            <a:r>
              <a:rPr lang="en-US" altLang="zh-CN" smtClean="0"/>
              <a:t>FieldInv(z)</a:t>
            </a:r>
            <a:r>
              <a:rPr lang="zh-CN" altLang="en-US" smtClean="0"/>
              <a:t>表示</a:t>
            </a:r>
            <a:r>
              <a:rPr lang="en-US" altLang="zh-CN" smtClean="0"/>
              <a:t>z</a:t>
            </a:r>
            <a:r>
              <a:rPr lang="zh-CN" altLang="en-US" smtClean="0"/>
              <a:t>在有限域下的乘法逆元</a:t>
            </a:r>
          </a:p>
        </p:txBody>
      </p:sp>
      <p:graphicFrame>
        <p:nvGraphicFramePr>
          <p:cNvPr id="145412" name="Object 2"/>
          <p:cNvGraphicFramePr>
            <a:graphicFrameLocks noChangeAspect="1"/>
          </p:cNvGraphicFramePr>
          <p:nvPr/>
        </p:nvGraphicFramePr>
        <p:xfrm>
          <a:off x="6372225" y="2967038"/>
          <a:ext cx="1079500" cy="936625"/>
        </p:xfrm>
        <a:graphic>
          <a:graphicData uri="http://schemas.openxmlformats.org/presentationml/2006/ole">
            <mc:AlternateContent xmlns:mc="http://schemas.openxmlformats.org/markup-compatibility/2006">
              <mc:Choice xmlns:v="urn:schemas-microsoft-com:vml" Requires="v">
                <p:oleObj spid="_x0000_s16424" name="Equation" r:id="rId3" imgW="507780" imgH="444307" progId="Equation.DSMT4">
                  <p:embed/>
                </p:oleObj>
              </mc:Choice>
              <mc:Fallback>
                <p:oleObj name="Equation" r:id="rId3" imgW="507780"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2967038"/>
                        <a:ext cx="10795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5413" name="Object 4"/>
          <p:cNvGraphicFramePr>
            <a:graphicFrameLocks noChangeAspect="1"/>
          </p:cNvGraphicFramePr>
          <p:nvPr/>
        </p:nvGraphicFramePr>
        <p:xfrm>
          <a:off x="3563938" y="4033838"/>
          <a:ext cx="1079500" cy="946150"/>
        </p:xfrm>
        <a:graphic>
          <a:graphicData uri="http://schemas.openxmlformats.org/presentationml/2006/ole">
            <mc:AlternateContent xmlns:mc="http://schemas.openxmlformats.org/markup-compatibility/2006">
              <mc:Choice xmlns:v="urn:schemas-microsoft-com:vml" Requires="v">
                <p:oleObj spid="_x0000_s16425" name="Equation" r:id="rId5" imgW="507780" imgH="444307" progId="Equation.DSMT4">
                  <p:embed/>
                </p:oleObj>
              </mc:Choice>
              <mc:Fallback>
                <p:oleObj name="Equation" r:id="rId5" imgW="507780" imgH="44430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4033838"/>
                        <a:ext cx="1079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172583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a:t>
            </a:r>
          </a:p>
        </p:txBody>
      </p:sp>
      <p:sp>
        <p:nvSpPr>
          <p:cNvPr id="146435" name="内容占位符 2"/>
          <p:cNvSpPr>
            <a:spLocks noGrp="1"/>
          </p:cNvSpPr>
          <p:nvPr>
            <p:ph idx="1"/>
          </p:nvPr>
        </p:nvSpPr>
        <p:spPr/>
        <p:txBody>
          <a:bodyPr/>
          <a:lstStyle/>
          <a:p>
            <a:r>
              <a:rPr lang="zh-CN" altLang="en-US" smtClean="0"/>
              <a:t>计算</a:t>
            </a:r>
            <a:r>
              <a:rPr lang="en-US" altLang="zh-CN" smtClean="0"/>
              <a:t>z=f(x)</a:t>
            </a:r>
            <a:r>
              <a:rPr lang="zh-CN" altLang="en-US" smtClean="0"/>
              <a:t>在有限域下的逆元</a:t>
            </a:r>
            <a:r>
              <a:rPr lang="en-US" altLang="zh-CN" smtClean="0"/>
              <a:t>z</a:t>
            </a:r>
            <a:r>
              <a:rPr lang="en-US" altLang="zh-CN" baseline="30000" smtClean="0"/>
              <a:t>-1</a:t>
            </a:r>
            <a:r>
              <a:rPr lang="zh-CN" altLang="en-US" smtClean="0"/>
              <a:t>，即要求多项式</a:t>
            </a:r>
            <a:r>
              <a:rPr lang="en-US" altLang="zh-CN" smtClean="0"/>
              <a:t>z</a:t>
            </a:r>
            <a:r>
              <a:rPr lang="en-US" altLang="zh-CN" baseline="30000" smtClean="0"/>
              <a:t>-1</a:t>
            </a:r>
            <a:r>
              <a:rPr lang="en-US" altLang="zh-CN" smtClean="0"/>
              <a:t>=g(x)</a:t>
            </a:r>
            <a:r>
              <a:rPr lang="zh-CN" altLang="en-US" smtClean="0"/>
              <a:t>，满足</a:t>
            </a:r>
            <a:r>
              <a:rPr lang="en-US" altLang="zh-CN" smtClean="0"/>
              <a:t>f(x)g(x)=q(x)M(x)+1</a:t>
            </a:r>
          </a:p>
          <a:p>
            <a:pPr>
              <a:buFont typeface="Wingdings 2" pitchFamily="18" charset="2"/>
              <a:buNone/>
            </a:pPr>
            <a:r>
              <a:rPr lang="en-US" altLang="zh-CN" smtClean="0"/>
              <a:t>	</a:t>
            </a:r>
            <a:r>
              <a:rPr lang="zh-CN" altLang="en-US" smtClean="0"/>
              <a:t>其中</a:t>
            </a:r>
            <a:r>
              <a:rPr lang="en-US" altLang="zh-CN" smtClean="0"/>
              <a:t>M(x)=x</a:t>
            </a:r>
            <a:r>
              <a:rPr lang="en-US" altLang="zh-CN" baseline="30000" smtClean="0"/>
              <a:t>8</a:t>
            </a:r>
            <a:r>
              <a:rPr lang="en-US" altLang="zh-CN" smtClean="0"/>
              <a:t>+x</a:t>
            </a:r>
            <a:r>
              <a:rPr lang="en-US" altLang="zh-CN" baseline="30000" smtClean="0"/>
              <a:t>4</a:t>
            </a:r>
            <a:r>
              <a:rPr lang="en-US" altLang="zh-CN" smtClean="0"/>
              <a:t>+x</a:t>
            </a:r>
            <a:r>
              <a:rPr lang="en-US" altLang="zh-CN" baseline="30000" smtClean="0"/>
              <a:t>3</a:t>
            </a:r>
            <a:r>
              <a:rPr lang="en-US" altLang="zh-CN" smtClean="0"/>
              <a:t>+x+1</a:t>
            </a:r>
          </a:p>
          <a:p>
            <a:r>
              <a:rPr lang="zh-CN" altLang="en-US" smtClean="0"/>
              <a:t>可采用辗转相除法计算</a:t>
            </a:r>
            <a:endParaRPr lang="en-US" altLang="zh-CN" smtClean="0"/>
          </a:p>
          <a:p>
            <a:r>
              <a:rPr lang="zh-CN" altLang="en-US" smtClean="0"/>
              <a:t>回顾模运算下计算乘法逆元过程</a:t>
            </a:r>
          </a:p>
        </p:txBody>
      </p:sp>
    </p:spTree>
    <p:extLst>
      <p:ext uri="{BB962C8B-B14F-4D97-AF65-F5344CB8AC3E}">
        <p14:creationId xmlns:p14="http://schemas.microsoft.com/office/powerpoint/2010/main" val="282159410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r>
              <a:rPr lang="zh-CN" altLang="en-US" smtClean="0"/>
              <a:t>辗转相除法计算有限域下的逆元</a:t>
            </a:r>
          </a:p>
        </p:txBody>
      </p:sp>
      <p:sp>
        <p:nvSpPr>
          <p:cNvPr id="3" name="内容占位符 2"/>
          <p:cNvSpPr>
            <a:spLocks noGrp="1"/>
          </p:cNvSpPr>
          <p:nvPr>
            <p:ph idx="1"/>
          </p:nvPr>
        </p:nvSpPr>
        <p:spPr/>
        <p:txBody>
          <a:bodyPr rtlCol="0">
            <a:normAutofit lnSpcReduction="10000"/>
          </a:bodyPr>
          <a:lstStyle/>
          <a:p>
            <a:pPr fontAlgn="auto">
              <a:spcAft>
                <a:spcPts val="0"/>
              </a:spcAft>
              <a:buFont typeface="Wingdings 2"/>
              <a:buChar char=""/>
              <a:defRPr/>
            </a:pPr>
            <a:r>
              <a:rPr lang="zh-CN" altLang="en-US" smtClean="0"/>
              <a:t>对</a:t>
            </a:r>
            <a:r>
              <a:rPr lang="en-US" altLang="zh-CN" smtClean="0"/>
              <a:t>M(x)</a:t>
            </a:r>
            <a:r>
              <a:rPr lang="zh-CN" altLang="en-US" smtClean="0"/>
              <a:t>和</a:t>
            </a:r>
            <a:r>
              <a:rPr lang="en-US" altLang="zh-CN" smtClean="0"/>
              <a:t>f(x)</a:t>
            </a:r>
            <a:r>
              <a:rPr lang="zh-CN" altLang="en-US" smtClean="0"/>
              <a:t>进行辗转相除有</a:t>
            </a:r>
            <a:endParaRPr lang="en-US" altLang="zh-CN" smtClean="0"/>
          </a:p>
          <a:p>
            <a:pPr lvl="1" fontAlgn="auto">
              <a:spcAft>
                <a:spcPts val="0"/>
              </a:spcAft>
              <a:buFont typeface="Wingdings 2"/>
              <a:buChar char="³"/>
              <a:defRPr/>
            </a:pPr>
            <a:r>
              <a:rPr lang="en-US" altLang="zh-CN" smtClean="0"/>
              <a:t>M(x)=f(x)×</a:t>
            </a:r>
            <a:r>
              <a:rPr lang="en-US" altLang="zh-CN" smtClean="0">
                <a:solidFill>
                  <a:srgbClr val="FF0000"/>
                </a:solidFill>
              </a:rPr>
              <a:t>a</a:t>
            </a:r>
            <a:r>
              <a:rPr lang="en-US" altLang="zh-CN" baseline="-25000" smtClean="0">
                <a:solidFill>
                  <a:srgbClr val="FF0000"/>
                </a:solidFill>
              </a:rPr>
              <a:t>1</a:t>
            </a:r>
            <a:r>
              <a:rPr lang="en-US" altLang="zh-CN" smtClean="0">
                <a:solidFill>
                  <a:srgbClr val="FF0000"/>
                </a:solidFill>
              </a:rPr>
              <a:t>(x)</a:t>
            </a:r>
            <a:r>
              <a:rPr lang="en-US" altLang="zh-CN" smtClean="0"/>
              <a:t>+r</a:t>
            </a:r>
            <a:r>
              <a:rPr lang="en-US" altLang="zh-CN" baseline="-25000" smtClean="0"/>
              <a:t>1</a:t>
            </a:r>
            <a:r>
              <a:rPr lang="en-US" altLang="zh-CN" smtClean="0"/>
              <a:t>(x)</a:t>
            </a:r>
          </a:p>
          <a:p>
            <a:pPr lvl="1" fontAlgn="auto">
              <a:spcAft>
                <a:spcPts val="0"/>
              </a:spcAft>
              <a:buFont typeface="Wingdings 2"/>
              <a:buChar char="³"/>
              <a:defRPr/>
            </a:pPr>
            <a:r>
              <a:rPr lang="en-US" altLang="zh-CN" smtClean="0"/>
              <a:t>f(x)=r</a:t>
            </a:r>
            <a:r>
              <a:rPr lang="en-US" altLang="zh-CN" baseline="-25000" smtClean="0"/>
              <a:t>1</a:t>
            </a:r>
            <a:r>
              <a:rPr lang="en-US" altLang="zh-CN" smtClean="0"/>
              <a:t>(x)×</a:t>
            </a:r>
            <a:r>
              <a:rPr lang="en-US" altLang="zh-CN" smtClean="0">
                <a:solidFill>
                  <a:srgbClr val="FF0000"/>
                </a:solidFill>
              </a:rPr>
              <a:t>a</a:t>
            </a:r>
            <a:r>
              <a:rPr lang="en-US" altLang="zh-CN" baseline="-25000" smtClean="0">
                <a:solidFill>
                  <a:srgbClr val="FF0000"/>
                </a:solidFill>
              </a:rPr>
              <a:t>2</a:t>
            </a:r>
            <a:r>
              <a:rPr lang="en-US" altLang="zh-CN" smtClean="0">
                <a:solidFill>
                  <a:srgbClr val="FF0000"/>
                </a:solidFill>
              </a:rPr>
              <a:t>(x)</a:t>
            </a:r>
            <a:r>
              <a:rPr lang="en-US" altLang="zh-CN" smtClean="0"/>
              <a:t>+r</a:t>
            </a:r>
            <a:r>
              <a:rPr lang="en-US" altLang="zh-CN" baseline="-25000" smtClean="0"/>
              <a:t>2</a:t>
            </a:r>
            <a:r>
              <a:rPr lang="en-US" altLang="zh-CN" smtClean="0"/>
              <a:t>(x)</a:t>
            </a:r>
          </a:p>
          <a:p>
            <a:pPr lvl="1" fontAlgn="auto">
              <a:spcAft>
                <a:spcPts val="0"/>
              </a:spcAft>
              <a:buFont typeface="Wingdings 2"/>
              <a:buChar char="³"/>
              <a:defRPr/>
            </a:pPr>
            <a:r>
              <a:rPr lang="en-US" altLang="zh-CN" smtClean="0"/>
              <a:t>r</a:t>
            </a:r>
            <a:r>
              <a:rPr lang="en-US" altLang="zh-CN" baseline="-25000" smtClean="0"/>
              <a:t>1</a:t>
            </a:r>
            <a:r>
              <a:rPr lang="en-US" altLang="zh-CN" smtClean="0"/>
              <a:t>(x)=r</a:t>
            </a:r>
            <a:r>
              <a:rPr lang="en-US" altLang="zh-CN" baseline="-25000" smtClean="0"/>
              <a:t>2</a:t>
            </a:r>
            <a:r>
              <a:rPr lang="en-US" altLang="zh-CN" smtClean="0"/>
              <a:t>(x)×</a:t>
            </a:r>
            <a:r>
              <a:rPr lang="en-US" altLang="zh-CN" smtClean="0">
                <a:solidFill>
                  <a:srgbClr val="FF0000"/>
                </a:solidFill>
              </a:rPr>
              <a:t>a</a:t>
            </a:r>
            <a:r>
              <a:rPr lang="en-US" altLang="zh-CN" baseline="-25000" smtClean="0">
                <a:solidFill>
                  <a:srgbClr val="FF0000"/>
                </a:solidFill>
              </a:rPr>
              <a:t>3</a:t>
            </a:r>
            <a:r>
              <a:rPr lang="en-US" altLang="zh-CN" smtClean="0">
                <a:solidFill>
                  <a:srgbClr val="FF0000"/>
                </a:solidFill>
              </a:rPr>
              <a:t>(x)</a:t>
            </a:r>
            <a:r>
              <a:rPr lang="en-US" altLang="zh-CN" smtClean="0"/>
              <a:t>+r</a:t>
            </a:r>
            <a:r>
              <a:rPr lang="en-US" altLang="zh-CN" baseline="-25000" smtClean="0"/>
              <a:t>3</a:t>
            </a:r>
            <a:r>
              <a:rPr lang="en-US" altLang="zh-CN" smtClean="0"/>
              <a:t>(x)</a:t>
            </a:r>
          </a:p>
          <a:p>
            <a:pPr lvl="1" fontAlgn="auto">
              <a:spcAft>
                <a:spcPts val="0"/>
              </a:spcAft>
              <a:buFont typeface="Wingdings 2"/>
              <a:buChar char="³"/>
              <a:defRPr/>
            </a:pPr>
            <a:r>
              <a:rPr lang="en-US" altLang="zh-CN" smtClean="0"/>
              <a:t>......</a:t>
            </a:r>
          </a:p>
          <a:p>
            <a:pPr lvl="1" fontAlgn="auto">
              <a:spcAft>
                <a:spcPts val="0"/>
              </a:spcAft>
              <a:buFont typeface="Wingdings 2"/>
              <a:buChar char="³"/>
              <a:defRPr/>
            </a:pPr>
            <a:r>
              <a:rPr lang="en-US" altLang="zh-CN" smtClean="0"/>
              <a:t>r</a:t>
            </a:r>
            <a:r>
              <a:rPr lang="en-US" altLang="zh-CN" baseline="-25000" smtClean="0"/>
              <a:t>n-3</a:t>
            </a:r>
            <a:r>
              <a:rPr lang="en-US" altLang="zh-CN" smtClean="0"/>
              <a:t>(x)=r</a:t>
            </a:r>
            <a:r>
              <a:rPr lang="en-US" altLang="zh-CN" baseline="-25000" smtClean="0"/>
              <a:t>n-2</a:t>
            </a:r>
            <a:r>
              <a:rPr lang="en-US" altLang="zh-CN" smtClean="0"/>
              <a:t>(x)×</a:t>
            </a:r>
            <a:r>
              <a:rPr lang="en-US" altLang="zh-CN" smtClean="0">
                <a:solidFill>
                  <a:srgbClr val="FF0000"/>
                </a:solidFill>
              </a:rPr>
              <a:t>a</a:t>
            </a:r>
            <a:r>
              <a:rPr lang="en-US" altLang="zh-CN" baseline="-25000" smtClean="0">
                <a:solidFill>
                  <a:srgbClr val="FF0000"/>
                </a:solidFill>
              </a:rPr>
              <a:t>n-1</a:t>
            </a:r>
            <a:r>
              <a:rPr lang="en-US" altLang="zh-CN" smtClean="0">
                <a:solidFill>
                  <a:srgbClr val="FF0000"/>
                </a:solidFill>
              </a:rPr>
              <a:t>(x)</a:t>
            </a:r>
            <a:r>
              <a:rPr lang="en-US" altLang="zh-CN" smtClean="0"/>
              <a:t>+r</a:t>
            </a:r>
            <a:r>
              <a:rPr lang="en-US" altLang="zh-CN" baseline="-25000" smtClean="0"/>
              <a:t>n-1</a:t>
            </a:r>
            <a:r>
              <a:rPr lang="en-US" altLang="zh-CN" smtClean="0"/>
              <a:t>(x)</a:t>
            </a:r>
          </a:p>
          <a:p>
            <a:pPr lvl="1" fontAlgn="auto">
              <a:spcAft>
                <a:spcPts val="0"/>
              </a:spcAft>
              <a:buFont typeface="Wingdings 2"/>
              <a:buChar char="³"/>
              <a:defRPr/>
            </a:pPr>
            <a:r>
              <a:rPr lang="en-US" altLang="zh-CN" smtClean="0"/>
              <a:t>r</a:t>
            </a:r>
            <a:r>
              <a:rPr lang="en-US" altLang="zh-CN" baseline="-25000" smtClean="0"/>
              <a:t>n-2</a:t>
            </a:r>
            <a:r>
              <a:rPr lang="en-US" altLang="zh-CN" smtClean="0"/>
              <a:t>(x)=r</a:t>
            </a:r>
            <a:r>
              <a:rPr lang="en-US" altLang="zh-CN" baseline="-25000" smtClean="0"/>
              <a:t>n-1</a:t>
            </a:r>
            <a:r>
              <a:rPr lang="en-US" altLang="zh-CN" smtClean="0"/>
              <a:t>(x)×</a:t>
            </a:r>
            <a:r>
              <a:rPr lang="en-US" altLang="zh-CN" smtClean="0">
                <a:solidFill>
                  <a:srgbClr val="FF0000"/>
                </a:solidFill>
              </a:rPr>
              <a:t>a</a:t>
            </a:r>
            <a:r>
              <a:rPr lang="en-US" altLang="zh-CN" baseline="-25000" smtClean="0">
                <a:solidFill>
                  <a:srgbClr val="FF0000"/>
                </a:solidFill>
              </a:rPr>
              <a:t>n</a:t>
            </a:r>
            <a:r>
              <a:rPr lang="en-US" altLang="zh-CN" smtClean="0">
                <a:solidFill>
                  <a:srgbClr val="FF0000"/>
                </a:solidFill>
              </a:rPr>
              <a:t>(x)</a:t>
            </a:r>
            <a:r>
              <a:rPr lang="en-US" altLang="zh-CN" smtClean="0"/>
              <a:t>+1</a:t>
            </a:r>
          </a:p>
          <a:p>
            <a:pPr fontAlgn="auto">
              <a:spcAft>
                <a:spcPts val="0"/>
              </a:spcAft>
              <a:buFont typeface="Wingdings 2"/>
              <a:buChar char=""/>
              <a:defRPr/>
            </a:pPr>
            <a:r>
              <a:rPr lang="zh-CN" altLang="en-US" smtClean="0"/>
              <a:t>以上运算中，多项式系数均模</a:t>
            </a:r>
            <a:r>
              <a:rPr lang="en-US" altLang="zh-CN" smtClean="0"/>
              <a:t>2</a:t>
            </a:r>
            <a:r>
              <a:rPr lang="zh-CN" altLang="en-US" smtClean="0"/>
              <a:t>处理</a:t>
            </a:r>
            <a:endParaRPr lang="en-US" altLang="zh-CN" smtClean="0"/>
          </a:p>
          <a:p>
            <a:pPr lvl="1" fontAlgn="auto">
              <a:spcAft>
                <a:spcPts val="0"/>
              </a:spcAft>
              <a:buFont typeface="Wingdings 2"/>
              <a:buChar char="³"/>
              <a:defRPr/>
            </a:pPr>
            <a:r>
              <a:rPr lang="zh-CN" altLang="en-US" smtClean="0"/>
              <a:t>在模</a:t>
            </a:r>
            <a:r>
              <a:rPr lang="en-US" altLang="zh-CN" smtClean="0"/>
              <a:t>2</a:t>
            </a:r>
            <a:r>
              <a:rPr lang="zh-CN" altLang="en-US" smtClean="0"/>
              <a:t>下，</a:t>
            </a:r>
            <a:r>
              <a:rPr lang="en-US" altLang="zh-CN" smtClean="0"/>
              <a:t>1+1=0</a:t>
            </a:r>
            <a:r>
              <a:rPr lang="zh-CN" altLang="en-US" smtClean="0"/>
              <a:t>，</a:t>
            </a:r>
            <a:r>
              <a:rPr lang="en-US" altLang="zh-CN" smtClean="0"/>
              <a:t>-1=1</a:t>
            </a:r>
            <a:r>
              <a:rPr lang="zh-CN" altLang="en-US" smtClean="0"/>
              <a:t>，</a:t>
            </a:r>
            <a:r>
              <a:rPr lang="en-US" altLang="zh-CN" smtClean="0"/>
              <a:t>f(x)+f(x)=0</a:t>
            </a:r>
            <a:r>
              <a:rPr lang="zh-CN" altLang="en-US" smtClean="0"/>
              <a:t>，</a:t>
            </a:r>
            <a:r>
              <a:rPr lang="en-US" altLang="zh-CN" smtClean="0"/>
              <a:t>f(x)=-f(x)</a:t>
            </a:r>
          </a:p>
        </p:txBody>
      </p:sp>
    </p:spTree>
    <p:extLst>
      <p:ext uri="{BB962C8B-B14F-4D97-AF65-F5344CB8AC3E}">
        <p14:creationId xmlns:p14="http://schemas.microsoft.com/office/powerpoint/2010/main" val="246286388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r>
              <a:rPr lang="zh-CN" altLang="en-US" smtClean="0"/>
              <a:t>辗转相除法计算有限域下的逆元</a:t>
            </a:r>
          </a:p>
        </p:txBody>
      </p:sp>
      <p:sp>
        <p:nvSpPr>
          <p:cNvPr id="3" name="内容占位符 2"/>
          <p:cNvSpPr>
            <a:spLocks noGrp="1"/>
          </p:cNvSpPr>
          <p:nvPr>
            <p:ph idx="1"/>
          </p:nvPr>
        </p:nvSpPr>
        <p:spPr/>
        <p:txBody>
          <a:bodyPr rtlCol="0">
            <a:normAutofit/>
          </a:bodyPr>
          <a:lstStyle/>
          <a:p>
            <a:pPr fontAlgn="auto">
              <a:spcAft>
                <a:spcPts val="0"/>
              </a:spcAft>
              <a:buFont typeface="Wingdings 2"/>
              <a:buChar char=""/>
              <a:defRPr/>
            </a:pPr>
            <a:r>
              <a:rPr lang="zh-CN" altLang="en-US" smtClean="0"/>
              <a:t>构造多项式列表</a:t>
            </a:r>
            <a:endParaRPr lang="en-US" altLang="zh-CN" smtClean="0"/>
          </a:p>
          <a:p>
            <a:pPr fontAlgn="auto">
              <a:spcAft>
                <a:spcPts val="0"/>
              </a:spcAft>
              <a:buFont typeface="Wingdings 2"/>
              <a:buChar char=""/>
              <a:defRPr/>
            </a:pPr>
            <a:endParaRPr lang="en-US" altLang="zh-CN" smtClean="0"/>
          </a:p>
          <a:p>
            <a:pPr fontAlgn="auto">
              <a:spcAft>
                <a:spcPts val="0"/>
              </a:spcAft>
              <a:buFont typeface="Wingdings 2"/>
              <a:buChar char=""/>
              <a:defRPr/>
            </a:pPr>
            <a:endParaRPr lang="en-US" altLang="zh-CN" smtClean="0"/>
          </a:p>
          <a:p>
            <a:pPr fontAlgn="auto">
              <a:spcAft>
                <a:spcPts val="0"/>
              </a:spcAft>
              <a:buFont typeface="Wingdings 2"/>
              <a:buChar char=""/>
              <a:defRPr/>
            </a:pPr>
            <a:endParaRPr lang="en-US" altLang="zh-CN" smtClean="0"/>
          </a:p>
          <a:p>
            <a:pPr fontAlgn="auto">
              <a:spcAft>
                <a:spcPts val="0"/>
              </a:spcAft>
              <a:buFont typeface="Wingdings 2"/>
              <a:buChar char=""/>
              <a:defRPr/>
            </a:pPr>
            <a:endParaRPr lang="en-US" altLang="zh-CN" smtClean="0"/>
          </a:p>
          <a:p>
            <a:pPr lvl="1" fontAlgn="auto">
              <a:spcAft>
                <a:spcPts val="0"/>
              </a:spcAft>
              <a:buFont typeface="Wingdings 2"/>
              <a:buChar char="³"/>
              <a:defRPr/>
            </a:pPr>
            <a:r>
              <a:rPr lang="zh-CN" altLang="en-US" sz="2400" smtClean="0"/>
              <a:t>其中，</a:t>
            </a:r>
            <a:r>
              <a:rPr lang="en-US" altLang="zh-CN" sz="2400" smtClean="0"/>
              <a:t> b</a:t>
            </a:r>
            <a:r>
              <a:rPr lang="en-US" altLang="zh-CN" sz="2400" baseline="-25000" smtClean="0"/>
              <a:t>0</a:t>
            </a:r>
            <a:r>
              <a:rPr lang="en-US" altLang="zh-CN" sz="2400" smtClean="0"/>
              <a:t>(x)=1</a:t>
            </a:r>
            <a:r>
              <a:rPr lang="zh-CN" altLang="en-US" sz="2400" smtClean="0"/>
              <a:t>，</a:t>
            </a:r>
            <a:r>
              <a:rPr lang="en-US" altLang="zh-CN" sz="2400" smtClean="0"/>
              <a:t>b</a:t>
            </a:r>
            <a:r>
              <a:rPr lang="en-US" altLang="zh-CN" sz="2400" baseline="-25000" smtClean="0"/>
              <a:t>1</a:t>
            </a:r>
            <a:r>
              <a:rPr lang="en-US" altLang="zh-CN" sz="2400" smtClean="0"/>
              <a:t>(x)=a</a:t>
            </a:r>
            <a:r>
              <a:rPr lang="en-US" altLang="zh-CN" sz="2400" baseline="-25000" smtClean="0"/>
              <a:t>n</a:t>
            </a:r>
            <a:r>
              <a:rPr lang="en-US" altLang="zh-CN" sz="2400" smtClean="0"/>
              <a:t>(x)</a:t>
            </a:r>
          </a:p>
          <a:p>
            <a:pPr lvl="1" fontAlgn="auto">
              <a:spcAft>
                <a:spcPts val="0"/>
              </a:spcAft>
              <a:buFont typeface="Wingdings 2"/>
              <a:buChar char="³"/>
              <a:defRPr/>
            </a:pPr>
            <a:r>
              <a:rPr lang="en-US" altLang="zh-CN" sz="2400" smtClean="0"/>
              <a:t>b</a:t>
            </a:r>
            <a:r>
              <a:rPr lang="en-US" altLang="zh-CN" sz="2400" baseline="-25000" smtClean="0"/>
              <a:t>i+1</a:t>
            </a:r>
            <a:r>
              <a:rPr lang="en-US" altLang="zh-CN" sz="2400" smtClean="0"/>
              <a:t>(x)=b</a:t>
            </a:r>
            <a:r>
              <a:rPr lang="en-US" altLang="zh-CN" sz="2400" baseline="-25000" smtClean="0"/>
              <a:t>i-1</a:t>
            </a:r>
            <a:r>
              <a:rPr lang="en-US" altLang="zh-CN" sz="2400" smtClean="0"/>
              <a:t>(x)+b</a:t>
            </a:r>
            <a:r>
              <a:rPr lang="en-US" altLang="zh-CN" sz="2400" baseline="-25000" smtClean="0"/>
              <a:t>i</a:t>
            </a:r>
            <a:r>
              <a:rPr lang="en-US" altLang="zh-CN" sz="2400" smtClean="0"/>
              <a:t>(x)×a</a:t>
            </a:r>
            <a:r>
              <a:rPr lang="en-US" altLang="zh-CN" sz="2400" baseline="-25000" smtClean="0"/>
              <a:t>n-i</a:t>
            </a:r>
            <a:r>
              <a:rPr lang="en-US" altLang="zh-CN" sz="2400" smtClean="0"/>
              <a:t>(x)</a:t>
            </a:r>
            <a:r>
              <a:rPr lang="zh-CN" altLang="en-US" sz="2400" smtClean="0"/>
              <a:t>，</a:t>
            </a:r>
            <a:r>
              <a:rPr lang="en-US" altLang="zh-CN" sz="2400" smtClean="0"/>
              <a:t>i=1,2,...,n-1</a:t>
            </a:r>
          </a:p>
          <a:p>
            <a:pPr lvl="1" fontAlgn="auto">
              <a:spcAft>
                <a:spcPts val="0"/>
              </a:spcAft>
              <a:buFont typeface="Wingdings 2"/>
              <a:buChar char="³"/>
              <a:defRPr/>
            </a:pPr>
            <a:r>
              <a:rPr lang="en-US" altLang="zh-CN" sz="2400" smtClean="0"/>
              <a:t>b</a:t>
            </a:r>
            <a:r>
              <a:rPr lang="en-US" altLang="zh-CN" sz="2400" baseline="-25000" smtClean="0"/>
              <a:t>n</a:t>
            </a:r>
            <a:r>
              <a:rPr lang="en-US" altLang="zh-CN" sz="2400" smtClean="0"/>
              <a:t>(x)=b</a:t>
            </a:r>
            <a:r>
              <a:rPr lang="en-US" altLang="zh-CN" sz="2400" baseline="-25000" smtClean="0"/>
              <a:t>n-2</a:t>
            </a:r>
            <a:r>
              <a:rPr lang="en-US" altLang="zh-CN" sz="2400" smtClean="0"/>
              <a:t>(x)+b</a:t>
            </a:r>
            <a:r>
              <a:rPr lang="en-US" altLang="zh-CN" sz="2400" baseline="-25000" smtClean="0"/>
              <a:t>n-1</a:t>
            </a:r>
            <a:r>
              <a:rPr lang="en-US" altLang="zh-CN" sz="2400" smtClean="0"/>
              <a:t>(x)×a</a:t>
            </a:r>
            <a:r>
              <a:rPr lang="en-US" altLang="zh-CN" sz="2400" baseline="-25000" smtClean="0"/>
              <a:t>1</a:t>
            </a:r>
            <a:r>
              <a:rPr lang="en-US" altLang="zh-CN" sz="2400" smtClean="0"/>
              <a:t>(x)</a:t>
            </a:r>
          </a:p>
          <a:p>
            <a:pPr lvl="1" fontAlgn="auto">
              <a:spcAft>
                <a:spcPts val="0"/>
              </a:spcAft>
              <a:buFont typeface="Wingdings 2"/>
              <a:buChar char="³"/>
              <a:defRPr/>
            </a:pPr>
            <a:r>
              <a:rPr lang="en-US" altLang="zh-CN" sz="2400" smtClean="0"/>
              <a:t>b</a:t>
            </a:r>
            <a:r>
              <a:rPr lang="en-US" altLang="zh-CN" sz="2400" baseline="-25000" smtClean="0"/>
              <a:t>n</a:t>
            </a:r>
            <a:r>
              <a:rPr lang="en-US" altLang="zh-CN" sz="2400" smtClean="0"/>
              <a:t>(x)</a:t>
            </a:r>
            <a:r>
              <a:rPr lang="zh-CN" altLang="en-US" sz="2400" smtClean="0"/>
              <a:t>即为所求逆元</a:t>
            </a:r>
            <a:r>
              <a:rPr lang="en-US" altLang="zh-CN" sz="2400" smtClean="0"/>
              <a:t>g(x)</a:t>
            </a:r>
          </a:p>
        </p:txBody>
      </p:sp>
      <p:graphicFrame>
        <p:nvGraphicFramePr>
          <p:cNvPr id="4" name="表格 3"/>
          <p:cNvGraphicFramePr>
            <a:graphicFrameLocks noGrp="1"/>
          </p:cNvGraphicFramePr>
          <p:nvPr/>
        </p:nvGraphicFramePr>
        <p:xfrm>
          <a:off x="1619250" y="2276475"/>
          <a:ext cx="5976936" cy="1512888"/>
        </p:xfrm>
        <a:graphic>
          <a:graphicData uri="http://schemas.openxmlformats.org/drawingml/2006/table">
            <a:tbl>
              <a:tblPr firstRow="1" bandRow="1">
                <a:tableStyleId>{5940675A-B579-460E-94D1-54222C63F5DA}</a:tableStyleId>
              </a:tblPr>
              <a:tblGrid>
                <a:gridCol w="996156"/>
                <a:gridCol w="996156"/>
                <a:gridCol w="996156"/>
                <a:gridCol w="996156"/>
                <a:gridCol w="996156"/>
                <a:gridCol w="996156"/>
              </a:tblGrid>
              <a:tr h="756444">
                <a:tc>
                  <a:txBody>
                    <a:bodyPr/>
                    <a:lstStyle/>
                    <a:p>
                      <a:endParaRPr lang="zh-CN" altLang="en-US" sz="2000"/>
                    </a:p>
                  </a:txBody>
                  <a:tcPr marL="91444" marR="91444" marT="45742" marB="45742" anchor="ctr" anchorCtr="1"/>
                </a:tc>
                <a:tc>
                  <a:txBody>
                    <a:bodyPr/>
                    <a:lstStyle/>
                    <a:p>
                      <a:r>
                        <a:rPr lang="en-US" altLang="zh-CN" sz="2000" smtClean="0">
                          <a:solidFill>
                            <a:srgbClr val="FF0000"/>
                          </a:solidFill>
                        </a:rPr>
                        <a:t>a</a:t>
                      </a:r>
                      <a:r>
                        <a:rPr lang="en-US" altLang="zh-CN" sz="2000" baseline="-25000" smtClean="0">
                          <a:solidFill>
                            <a:srgbClr val="FF0000"/>
                          </a:solidFill>
                        </a:rPr>
                        <a:t>n</a:t>
                      </a:r>
                      <a:r>
                        <a:rPr lang="en-US" altLang="zh-CN" sz="2000" smtClean="0">
                          <a:solidFill>
                            <a:srgbClr val="FF0000"/>
                          </a:solidFill>
                        </a:rPr>
                        <a:t>(x)</a:t>
                      </a:r>
                      <a:endParaRPr lang="zh-CN" altLang="en-US" sz="2000">
                        <a:solidFill>
                          <a:srgbClr val="FF0000"/>
                        </a:solidFill>
                      </a:endParaRPr>
                    </a:p>
                  </a:txBody>
                  <a:tcPr marL="91444" marR="91444" marT="45742" marB="45742" anchor="ctr" anchorCtr="1"/>
                </a:tc>
                <a:tc>
                  <a:txBody>
                    <a:bodyPr/>
                    <a:lstStyle/>
                    <a:p>
                      <a:r>
                        <a:rPr lang="en-US" altLang="zh-CN" sz="2000" smtClean="0">
                          <a:solidFill>
                            <a:srgbClr val="FF0000"/>
                          </a:solidFill>
                        </a:rPr>
                        <a:t>a</a:t>
                      </a:r>
                      <a:r>
                        <a:rPr lang="en-US" altLang="zh-CN" sz="2000" baseline="-25000" smtClean="0">
                          <a:solidFill>
                            <a:srgbClr val="FF0000"/>
                          </a:solidFill>
                        </a:rPr>
                        <a:t>n-1</a:t>
                      </a:r>
                      <a:r>
                        <a:rPr lang="en-US" altLang="zh-CN" sz="2000" smtClean="0">
                          <a:solidFill>
                            <a:srgbClr val="FF0000"/>
                          </a:solidFill>
                        </a:rPr>
                        <a:t>(x)</a:t>
                      </a:r>
                      <a:endParaRPr lang="zh-CN" altLang="en-US" sz="2000">
                        <a:solidFill>
                          <a:srgbClr val="FF0000"/>
                        </a:solidFill>
                      </a:endParaRPr>
                    </a:p>
                  </a:txBody>
                  <a:tcPr marL="91444" marR="91444" marT="45742" marB="45742" anchor="ctr" anchorCtr="1"/>
                </a:tc>
                <a:tc>
                  <a:txBody>
                    <a:bodyPr/>
                    <a:lstStyle/>
                    <a:p>
                      <a:r>
                        <a:rPr lang="en-US" altLang="zh-CN" sz="2000" smtClean="0">
                          <a:solidFill>
                            <a:srgbClr val="FF0000"/>
                          </a:solidFill>
                        </a:rPr>
                        <a:t>...</a:t>
                      </a:r>
                      <a:endParaRPr lang="zh-CN" altLang="en-US" sz="2000">
                        <a:solidFill>
                          <a:srgbClr val="FF0000"/>
                        </a:solidFill>
                      </a:endParaRPr>
                    </a:p>
                  </a:txBody>
                  <a:tcPr marL="91444" marR="91444" marT="45742" marB="45742" anchor="ctr" anchorCtr="1"/>
                </a:tc>
                <a:tc>
                  <a:txBody>
                    <a:bodyPr/>
                    <a:lstStyle/>
                    <a:p>
                      <a:r>
                        <a:rPr lang="en-US" altLang="zh-CN" sz="2000" smtClean="0">
                          <a:solidFill>
                            <a:srgbClr val="FF0000"/>
                          </a:solidFill>
                        </a:rPr>
                        <a:t>a</a:t>
                      </a:r>
                      <a:r>
                        <a:rPr lang="en-US" altLang="zh-CN" sz="2000" baseline="-25000" smtClean="0">
                          <a:solidFill>
                            <a:srgbClr val="FF0000"/>
                          </a:solidFill>
                        </a:rPr>
                        <a:t>2</a:t>
                      </a:r>
                      <a:r>
                        <a:rPr lang="en-US" altLang="zh-CN" sz="2000" smtClean="0">
                          <a:solidFill>
                            <a:srgbClr val="FF0000"/>
                          </a:solidFill>
                        </a:rPr>
                        <a:t>(x)</a:t>
                      </a:r>
                      <a:endParaRPr lang="zh-CN" altLang="en-US" sz="2000">
                        <a:solidFill>
                          <a:srgbClr val="FF0000"/>
                        </a:solidFill>
                      </a:endParaRPr>
                    </a:p>
                  </a:txBody>
                  <a:tcPr marL="91444" marR="91444" marT="45742" marB="45742" anchor="ctr" anchorCtr="1"/>
                </a:tc>
                <a:tc>
                  <a:txBody>
                    <a:bodyPr/>
                    <a:lstStyle/>
                    <a:p>
                      <a:r>
                        <a:rPr lang="en-US" altLang="zh-CN" sz="2000" smtClean="0">
                          <a:solidFill>
                            <a:srgbClr val="FF0000"/>
                          </a:solidFill>
                        </a:rPr>
                        <a:t>a</a:t>
                      </a:r>
                      <a:r>
                        <a:rPr lang="en-US" altLang="zh-CN" sz="2000" baseline="-25000" smtClean="0">
                          <a:solidFill>
                            <a:srgbClr val="FF0000"/>
                          </a:solidFill>
                        </a:rPr>
                        <a:t>1</a:t>
                      </a:r>
                      <a:r>
                        <a:rPr lang="en-US" altLang="zh-CN" sz="2000" smtClean="0">
                          <a:solidFill>
                            <a:srgbClr val="FF0000"/>
                          </a:solidFill>
                        </a:rPr>
                        <a:t>(x)</a:t>
                      </a:r>
                      <a:endParaRPr lang="zh-CN" altLang="en-US" sz="2000">
                        <a:solidFill>
                          <a:srgbClr val="FF0000"/>
                        </a:solidFill>
                      </a:endParaRPr>
                    </a:p>
                  </a:txBody>
                  <a:tcPr marL="91444" marR="91444" marT="45742" marB="45742" anchor="ctr" anchorCtr="1"/>
                </a:tc>
              </a:tr>
              <a:tr h="756444">
                <a:tc>
                  <a:txBody>
                    <a:bodyPr/>
                    <a:lstStyle/>
                    <a:p>
                      <a:r>
                        <a:rPr lang="en-US" altLang="zh-CN" sz="2000" smtClean="0"/>
                        <a:t>b</a:t>
                      </a:r>
                      <a:r>
                        <a:rPr lang="en-US" altLang="zh-CN" sz="2000" baseline="-25000" smtClean="0"/>
                        <a:t>0</a:t>
                      </a:r>
                      <a:r>
                        <a:rPr lang="en-US" altLang="zh-CN" sz="2000" smtClean="0"/>
                        <a:t>(x)</a:t>
                      </a:r>
                      <a:endParaRPr lang="zh-CN" altLang="en-US" sz="2000"/>
                    </a:p>
                  </a:txBody>
                  <a:tcPr marL="91444" marR="91444" marT="45742" marB="45742" anchor="ctr" anchorCtr="1"/>
                </a:tc>
                <a:tc>
                  <a:txBody>
                    <a:bodyPr/>
                    <a:lstStyle/>
                    <a:p>
                      <a:r>
                        <a:rPr lang="en-US" altLang="zh-CN" sz="2000" smtClean="0"/>
                        <a:t>b</a:t>
                      </a:r>
                      <a:r>
                        <a:rPr lang="en-US" altLang="zh-CN" sz="2000" baseline="-25000" smtClean="0"/>
                        <a:t>1</a:t>
                      </a:r>
                      <a:r>
                        <a:rPr lang="en-US" altLang="zh-CN" sz="2000" smtClean="0"/>
                        <a:t>(x)</a:t>
                      </a:r>
                      <a:endParaRPr lang="zh-CN" altLang="en-US" sz="2000"/>
                    </a:p>
                  </a:txBody>
                  <a:tcPr marL="91444" marR="91444" marT="45742" marB="45742" anchor="ctr" anchorCtr="1"/>
                </a:tc>
                <a:tc>
                  <a:txBody>
                    <a:bodyPr/>
                    <a:lstStyle/>
                    <a:p>
                      <a:r>
                        <a:rPr lang="en-US" altLang="zh-CN" sz="2000" smtClean="0"/>
                        <a:t>b</a:t>
                      </a:r>
                      <a:r>
                        <a:rPr lang="en-US" altLang="zh-CN" sz="2000" baseline="-25000" smtClean="0"/>
                        <a:t>2</a:t>
                      </a:r>
                      <a:r>
                        <a:rPr lang="en-US" altLang="zh-CN" sz="2000" smtClean="0"/>
                        <a:t>(x)</a:t>
                      </a:r>
                      <a:endParaRPr lang="zh-CN" altLang="en-US" sz="2000"/>
                    </a:p>
                  </a:txBody>
                  <a:tcPr marL="91444" marR="91444" marT="45742" marB="45742" anchor="ctr" anchorCtr="1"/>
                </a:tc>
                <a:tc>
                  <a:txBody>
                    <a:bodyPr/>
                    <a:lstStyle/>
                    <a:p>
                      <a:r>
                        <a:rPr lang="en-US" altLang="zh-CN" sz="2000" smtClean="0"/>
                        <a:t>...</a:t>
                      </a:r>
                      <a:endParaRPr lang="zh-CN" altLang="en-US" sz="2000"/>
                    </a:p>
                  </a:txBody>
                  <a:tcPr marL="91444" marR="91444" marT="45742" marB="45742" anchor="ctr" anchorCtr="1"/>
                </a:tc>
                <a:tc>
                  <a:txBody>
                    <a:bodyPr/>
                    <a:lstStyle/>
                    <a:p>
                      <a:r>
                        <a:rPr lang="en-US" altLang="zh-CN" sz="2000" smtClean="0"/>
                        <a:t>b</a:t>
                      </a:r>
                      <a:r>
                        <a:rPr lang="en-US" altLang="zh-CN" sz="2000" baseline="-25000" smtClean="0"/>
                        <a:t>n-1</a:t>
                      </a:r>
                      <a:r>
                        <a:rPr lang="en-US" altLang="zh-CN" sz="2000" smtClean="0"/>
                        <a:t>(x)</a:t>
                      </a:r>
                      <a:endParaRPr lang="zh-CN" altLang="en-US" sz="2000"/>
                    </a:p>
                  </a:txBody>
                  <a:tcPr marL="91444" marR="91444" marT="45742" marB="45742" anchor="ctr" anchorCtr="1"/>
                </a:tc>
                <a:tc>
                  <a:txBody>
                    <a:bodyPr/>
                    <a:lstStyle/>
                    <a:p>
                      <a:r>
                        <a:rPr lang="en-US" altLang="zh-CN" sz="2000" smtClean="0"/>
                        <a:t>b</a:t>
                      </a:r>
                      <a:r>
                        <a:rPr lang="en-US" altLang="zh-CN" sz="2000" baseline="-25000" smtClean="0"/>
                        <a:t>n</a:t>
                      </a:r>
                      <a:r>
                        <a:rPr lang="en-US" altLang="zh-CN" sz="2000" smtClean="0"/>
                        <a:t>(x)</a:t>
                      </a:r>
                      <a:endParaRPr lang="zh-CN" altLang="en-US" sz="2000"/>
                    </a:p>
                  </a:txBody>
                  <a:tcPr marL="91444" marR="91444" marT="45742" marB="45742" anchor="ctr" anchorCtr="1"/>
                </a:tc>
              </a:tr>
            </a:tbl>
          </a:graphicData>
        </a:graphic>
      </p:graphicFrame>
    </p:spTree>
    <p:extLst>
      <p:ext uri="{BB962C8B-B14F-4D97-AF65-F5344CB8AC3E}">
        <p14:creationId xmlns:p14="http://schemas.microsoft.com/office/powerpoint/2010/main" val="6164108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p:cNvSpPr>
          <p:nvPr>
            <p:ph type="title"/>
          </p:nvPr>
        </p:nvSpPr>
        <p:spPr/>
        <p:txBody>
          <a:bodyPr/>
          <a:lstStyle/>
          <a:p>
            <a:r>
              <a:rPr lang="zh-CN" altLang="en-US" smtClean="0"/>
              <a:t>辗转相除法计算有限域下的逆元</a:t>
            </a:r>
          </a:p>
        </p:txBody>
      </p:sp>
      <p:sp>
        <p:nvSpPr>
          <p:cNvPr id="3" name="内容占位符 2"/>
          <p:cNvSpPr>
            <a:spLocks noGrp="1"/>
          </p:cNvSpPr>
          <p:nvPr>
            <p:ph idx="1"/>
          </p:nvPr>
        </p:nvSpPr>
        <p:spPr>
          <a:xfrm>
            <a:off x="457200" y="1600200"/>
            <a:ext cx="8229600" cy="4781550"/>
          </a:xfrm>
        </p:spPr>
        <p:txBody>
          <a:bodyPr rtlCol="0">
            <a:normAutofit fontScale="92500" lnSpcReduction="10000"/>
          </a:bodyPr>
          <a:lstStyle/>
          <a:p>
            <a:pPr fontAlgn="auto">
              <a:spcAft>
                <a:spcPts val="0"/>
              </a:spcAft>
              <a:buFont typeface="Wingdings 2"/>
              <a:buChar char=""/>
              <a:defRPr/>
            </a:pPr>
            <a:r>
              <a:rPr lang="zh-CN" altLang="en-US" sz="2800" smtClean="0"/>
              <a:t>例 求多项式</a:t>
            </a:r>
            <a:r>
              <a:rPr lang="en-US" altLang="zh-CN" sz="2800" smtClean="0"/>
              <a:t>f(x)=x</a:t>
            </a:r>
            <a:r>
              <a:rPr lang="en-US" altLang="zh-CN" sz="2800" baseline="30000" smtClean="0"/>
              <a:t>6</a:t>
            </a:r>
            <a:r>
              <a:rPr lang="en-US" altLang="zh-CN" sz="2800" smtClean="0"/>
              <a:t>+x</a:t>
            </a:r>
            <a:r>
              <a:rPr lang="en-US" altLang="zh-CN" sz="2800" baseline="30000" smtClean="0"/>
              <a:t>4</a:t>
            </a:r>
            <a:r>
              <a:rPr lang="en-US" altLang="zh-CN" sz="2800" smtClean="0"/>
              <a:t>+x+1</a:t>
            </a:r>
            <a:r>
              <a:rPr lang="zh-CN" altLang="en-US" sz="2800" smtClean="0"/>
              <a:t>在有限域       中的逆元</a:t>
            </a:r>
            <a:endParaRPr lang="en-US" altLang="zh-CN" sz="2800" smtClean="0"/>
          </a:p>
          <a:p>
            <a:pPr fontAlgn="auto">
              <a:spcAft>
                <a:spcPts val="0"/>
              </a:spcAft>
              <a:buFont typeface="Wingdings 2"/>
              <a:buChar char=""/>
              <a:defRPr/>
            </a:pPr>
            <a:r>
              <a:rPr lang="zh-CN" altLang="en-US" smtClean="0"/>
              <a:t>先对</a:t>
            </a:r>
            <a:r>
              <a:rPr lang="en-US" altLang="zh-CN" smtClean="0"/>
              <a:t>f(x)</a:t>
            </a:r>
            <a:r>
              <a:rPr lang="zh-CN" altLang="en-US" smtClean="0"/>
              <a:t>和</a:t>
            </a:r>
            <a:r>
              <a:rPr lang="en-US" altLang="zh-CN" smtClean="0"/>
              <a:t>M(x)</a:t>
            </a:r>
            <a:r>
              <a:rPr lang="zh-CN" altLang="en-US" smtClean="0"/>
              <a:t>进行辗转相除</a:t>
            </a:r>
            <a:endParaRPr lang="en-US" altLang="zh-CN" smtClean="0"/>
          </a:p>
          <a:p>
            <a:pPr lvl="1" fontAlgn="auto">
              <a:spcAft>
                <a:spcPts val="0"/>
              </a:spcAft>
              <a:buFont typeface="Wingdings 2"/>
              <a:buChar char="³"/>
              <a:defRPr/>
            </a:pPr>
            <a:r>
              <a:rPr lang="en-US" altLang="zh-CN" sz="2400" smtClean="0"/>
              <a:t>x</a:t>
            </a:r>
            <a:r>
              <a:rPr lang="en-US" altLang="zh-CN" sz="2400" baseline="30000" smtClean="0"/>
              <a:t>8</a:t>
            </a:r>
            <a:r>
              <a:rPr lang="en-US" altLang="zh-CN" sz="2400" smtClean="0"/>
              <a:t>+x</a:t>
            </a:r>
            <a:r>
              <a:rPr lang="en-US" altLang="zh-CN" sz="2400" baseline="30000" smtClean="0"/>
              <a:t>4</a:t>
            </a:r>
            <a:r>
              <a:rPr lang="en-US" altLang="zh-CN" sz="2400" smtClean="0"/>
              <a:t>+x</a:t>
            </a:r>
            <a:r>
              <a:rPr lang="en-US" altLang="zh-CN" sz="2400" baseline="30000" smtClean="0"/>
              <a:t>3</a:t>
            </a:r>
            <a:r>
              <a:rPr lang="en-US" altLang="zh-CN" sz="2400" smtClean="0"/>
              <a:t>+x+1=(x</a:t>
            </a:r>
            <a:r>
              <a:rPr lang="en-US" altLang="zh-CN" sz="2400" baseline="30000" smtClean="0"/>
              <a:t>6</a:t>
            </a:r>
            <a:r>
              <a:rPr lang="en-US" altLang="zh-CN" sz="2400" smtClean="0"/>
              <a:t>+x</a:t>
            </a:r>
            <a:r>
              <a:rPr lang="en-US" altLang="zh-CN" sz="2400" baseline="30000" smtClean="0"/>
              <a:t>4</a:t>
            </a:r>
            <a:r>
              <a:rPr lang="en-US" altLang="zh-CN" sz="2400" smtClean="0"/>
              <a:t>+x+1)×(x</a:t>
            </a:r>
            <a:r>
              <a:rPr lang="en-US" altLang="zh-CN" sz="2400" baseline="30000" smtClean="0"/>
              <a:t>2</a:t>
            </a:r>
            <a:r>
              <a:rPr lang="en-US" altLang="zh-CN" sz="2400" smtClean="0"/>
              <a:t>+1)+x</a:t>
            </a:r>
            <a:r>
              <a:rPr lang="en-US" altLang="zh-CN" sz="2400" baseline="30000" smtClean="0"/>
              <a:t>2</a:t>
            </a:r>
          </a:p>
          <a:p>
            <a:pPr lvl="1" fontAlgn="auto">
              <a:spcAft>
                <a:spcPts val="0"/>
              </a:spcAft>
              <a:buFont typeface="Wingdings 2"/>
              <a:buChar char="³"/>
              <a:defRPr/>
            </a:pPr>
            <a:r>
              <a:rPr lang="en-US" altLang="zh-CN" sz="2400" smtClean="0"/>
              <a:t>x</a:t>
            </a:r>
            <a:r>
              <a:rPr lang="en-US" altLang="zh-CN" sz="2400" baseline="30000" smtClean="0"/>
              <a:t>6</a:t>
            </a:r>
            <a:r>
              <a:rPr lang="en-US" altLang="zh-CN" sz="2400" smtClean="0"/>
              <a:t>+x</a:t>
            </a:r>
            <a:r>
              <a:rPr lang="en-US" altLang="zh-CN" sz="2400" baseline="30000" smtClean="0"/>
              <a:t>4</a:t>
            </a:r>
            <a:r>
              <a:rPr lang="en-US" altLang="zh-CN" sz="2400" smtClean="0"/>
              <a:t>+x+1=x </a:t>
            </a:r>
            <a:r>
              <a:rPr lang="en-US" altLang="zh-CN" sz="2400" baseline="30000" smtClean="0"/>
              <a:t>2</a:t>
            </a:r>
            <a:r>
              <a:rPr lang="en-US" altLang="zh-CN" sz="2400" smtClean="0"/>
              <a:t>×(x</a:t>
            </a:r>
            <a:r>
              <a:rPr lang="en-US" altLang="zh-CN" sz="2400" baseline="30000" smtClean="0"/>
              <a:t>4</a:t>
            </a:r>
            <a:r>
              <a:rPr lang="en-US" altLang="zh-CN" sz="2400" smtClean="0"/>
              <a:t>+x</a:t>
            </a:r>
            <a:r>
              <a:rPr lang="en-US" altLang="zh-CN" sz="2400" baseline="30000" smtClean="0"/>
              <a:t>2</a:t>
            </a:r>
            <a:r>
              <a:rPr lang="en-US" altLang="zh-CN" sz="2400" smtClean="0"/>
              <a:t>)+(x+1)</a:t>
            </a:r>
          </a:p>
          <a:p>
            <a:pPr lvl="1" fontAlgn="auto">
              <a:spcAft>
                <a:spcPts val="0"/>
              </a:spcAft>
              <a:buFont typeface="Wingdings 2"/>
              <a:buChar char="³"/>
              <a:defRPr/>
            </a:pPr>
            <a:r>
              <a:rPr lang="en-US" altLang="zh-CN" sz="2400" smtClean="0"/>
              <a:t>x</a:t>
            </a:r>
            <a:r>
              <a:rPr lang="en-US" altLang="zh-CN" sz="2400" baseline="30000" smtClean="0"/>
              <a:t>2</a:t>
            </a:r>
            <a:r>
              <a:rPr lang="en-US" altLang="zh-CN" sz="2400" smtClean="0"/>
              <a:t>=(x+1)×x+x</a:t>
            </a:r>
          </a:p>
          <a:p>
            <a:pPr lvl="1" fontAlgn="auto">
              <a:spcAft>
                <a:spcPts val="0"/>
              </a:spcAft>
              <a:buFont typeface="Wingdings 2"/>
              <a:buChar char="³"/>
              <a:defRPr/>
            </a:pPr>
            <a:r>
              <a:rPr lang="en-US" altLang="zh-CN" sz="2400" smtClean="0"/>
              <a:t>x+1=x×1+1</a:t>
            </a:r>
          </a:p>
          <a:p>
            <a:pPr fontAlgn="auto">
              <a:spcAft>
                <a:spcPts val="0"/>
              </a:spcAft>
              <a:buFont typeface="Wingdings 2"/>
              <a:buChar char=""/>
              <a:defRPr/>
            </a:pPr>
            <a:r>
              <a:rPr lang="zh-CN" altLang="en-US" sz="2800" smtClean="0"/>
              <a:t>构造多项式列表</a:t>
            </a:r>
            <a:endParaRPr lang="en-US" altLang="zh-CN" sz="2800" smtClean="0"/>
          </a:p>
          <a:p>
            <a:pPr fontAlgn="auto">
              <a:spcAft>
                <a:spcPts val="0"/>
              </a:spcAft>
              <a:buFont typeface="Wingdings 2"/>
              <a:buChar char=""/>
              <a:defRPr/>
            </a:pPr>
            <a:endParaRPr lang="en-US" altLang="zh-CN" sz="2800" smtClean="0"/>
          </a:p>
          <a:p>
            <a:pPr fontAlgn="auto">
              <a:spcAft>
                <a:spcPts val="0"/>
              </a:spcAft>
              <a:buFont typeface="Wingdings 2"/>
              <a:buChar char=""/>
              <a:defRPr/>
            </a:pPr>
            <a:endParaRPr lang="en-US" altLang="zh-CN" sz="2800" smtClean="0"/>
          </a:p>
          <a:p>
            <a:pPr fontAlgn="auto">
              <a:spcAft>
                <a:spcPts val="0"/>
              </a:spcAft>
              <a:buFont typeface="Wingdings 2"/>
              <a:buChar char=""/>
              <a:defRPr/>
            </a:pPr>
            <a:endParaRPr lang="en-US" altLang="zh-CN" sz="2800" smtClean="0"/>
          </a:p>
          <a:p>
            <a:pPr fontAlgn="auto">
              <a:spcAft>
                <a:spcPts val="0"/>
              </a:spcAft>
              <a:buFont typeface="Wingdings 2"/>
              <a:buChar char=""/>
              <a:defRPr/>
            </a:pPr>
            <a:r>
              <a:rPr lang="zh-CN" altLang="en-US" sz="2800" smtClean="0"/>
              <a:t>可知</a:t>
            </a:r>
            <a:r>
              <a:rPr lang="en-US" altLang="zh-CN" sz="2800" smtClean="0"/>
              <a:t>x</a:t>
            </a:r>
            <a:r>
              <a:rPr lang="en-US" altLang="zh-CN" sz="2800" baseline="30000" smtClean="0"/>
              <a:t>7</a:t>
            </a:r>
            <a:r>
              <a:rPr lang="en-US" altLang="zh-CN" sz="2800" smtClean="0"/>
              <a:t>+x</a:t>
            </a:r>
            <a:r>
              <a:rPr lang="en-US" altLang="zh-CN" sz="2800" baseline="30000" smtClean="0"/>
              <a:t>6</a:t>
            </a:r>
            <a:r>
              <a:rPr lang="en-US" altLang="zh-CN" sz="2800" smtClean="0"/>
              <a:t>+x</a:t>
            </a:r>
            <a:r>
              <a:rPr lang="en-US" altLang="zh-CN" sz="2800" baseline="30000" smtClean="0"/>
              <a:t>3</a:t>
            </a:r>
            <a:r>
              <a:rPr lang="en-US" altLang="zh-CN" sz="2800" smtClean="0"/>
              <a:t>+x</a:t>
            </a:r>
            <a:r>
              <a:rPr lang="zh-CN" altLang="en-US" sz="2800" smtClean="0"/>
              <a:t>为所求逆元</a:t>
            </a:r>
            <a:endParaRPr lang="en-US" altLang="zh-CN" sz="2800" smtClean="0"/>
          </a:p>
          <a:p>
            <a:pPr lvl="1" fontAlgn="auto">
              <a:spcAft>
                <a:spcPts val="0"/>
              </a:spcAft>
              <a:buFont typeface="Wingdings 2"/>
              <a:buChar char="³"/>
              <a:defRPr/>
            </a:pPr>
            <a:endParaRPr lang="zh-CN" altLang="en-US" sz="2000"/>
          </a:p>
        </p:txBody>
      </p:sp>
      <p:graphicFrame>
        <p:nvGraphicFramePr>
          <p:cNvPr id="149508" name="Object 2"/>
          <p:cNvGraphicFramePr>
            <a:graphicFrameLocks noChangeAspect="1"/>
          </p:cNvGraphicFramePr>
          <p:nvPr/>
        </p:nvGraphicFramePr>
        <p:xfrm>
          <a:off x="6156325" y="1484313"/>
          <a:ext cx="455613" cy="636587"/>
        </p:xfrm>
        <a:graphic>
          <a:graphicData uri="http://schemas.openxmlformats.org/presentationml/2006/ole">
            <mc:AlternateContent xmlns:mc="http://schemas.openxmlformats.org/markup-compatibility/2006">
              <mc:Choice xmlns:v="urn:schemas-microsoft-com:vml" Requires="v">
                <p:oleObj spid="_x0000_s17429" name="Equation" r:id="rId3" imgW="190335" imgH="266469" progId="Equation.DSMT4">
                  <p:embed/>
                </p:oleObj>
              </mc:Choice>
              <mc:Fallback>
                <p:oleObj name="Equation" r:id="rId3" imgW="190335" imgH="26646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484313"/>
                        <a:ext cx="455613"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表格 4"/>
          <p:cNvGraphicFramePr>
            <a:graphicFrameLocks noGrp="1"/>
          </p:cNvGraphicFramePr>
          <p:nvPr/>
        </p:nvGraphicFramePr>
        <p:xfrm>
          <a:off x="1116013" y="4508500"/>
          <a:ext cx="6840536" cy="1081088"/>
        </p:xfrm>
        <a:graphic>
          <a:graphicData uri="http://schemas.openxmlformats.org/drawingml/2006/table">
            <a:tbl>
              <a:tblPr firstRow="1" bandRow="1">
                <a:tableStyleId>{5940675A-B579-460E-94D1-54222C63F5DA}</a:tableStyleId>
              </a:tblPr>
              <a:tblGrid>
                <a:gridCol w="629700"/>
                <a:gridCol w="629700"/>
                <a:gridCol w="878267"/>
                <a:gridCol w="2254676"/>
                <a:gridCol w="2448193"/>
              </a:tblGrid>
              <a:tr h="540544">
                <a:tc>
                  <a:txBody>
                    <a:bodyPr/>
                    <a:lstStyle/>
                    <a:p>
                      <a:endParaRPr lang="zh-CN" altLang="en-US" sz="2000"/>
                    </a:p>
                  </a:txBody>
                  <a:tcPr marL="91437" marR="91437" marT="45761" marB="45761" anchor="ctr" anchorCtr="1"/>
                </a:tc>
                <a:tc>
                  <a:txBody>
                    <a:bodyPr/>
                    <a:lstStyle/>
                    <a:p>
                      <a:r>
                        <a:rPr lang="en-US" altLang="zh-CN" sz="2000" smtClean="0"/>
                        <a:t>1</a:t>
                      </a:r>
                      <a:endParaRPr lang="zh-CN" altLang="en-US" sz="2000"/>
                    </a:p>
                  </a:txBody>
                  <a:tcPr marL="91437" marR="91437" marT="45761" marB="45761" anchor="ctr" anchorCtr="1"/>
                </a:tc>
                <a:tc>
                  <a:txBody>
                    <a:bodyPr/>
                    <a:lstStyle/>
                    <a:p>
                      <a:r>
                        <a:rPr lang="en-US" altLang="zh-CN" sz="2000" smtClean="0"/>
                        <a:t>x</a:t>
                      </a:r>
                      <a:endParaRPr lang="zh-CN" altLang="en-US" sz="2000"/>
                    </a:p>
                  </a:txBody>
                  <a:tcPr marL="91437" marR="91437" marT="45761" marB="45761" anchor="ctr" anchorCtr="1"/>
                </a:tc>
                <a:tc>
                  <a:txBody>
                    <a:bodyPr/>
                    <a:lstStyle/>
                    <a:p>
                      <a:r>
                        <a:rPr lang="en-US" altLang="zh-CN" sz="2000" smtClean="0"/>
                        <a:t>x</a:t>
                      </a:r>
                      <a:r>
                        <a:rPr lang="en-US" altLang="zh-CN" sz="2000" baseline="30000" smtClean="0"/>
                        <a:t>4</a:t>
                      </a:r>
                      <a:r>
                        <a:rPr lang="en-US" altLang="zh-CN" sz="2000" smtClean="0"/>
                        <a:t>+x</a:t>
                      </a:r>
                      <a:r>
                        <a:rPr lang="en-US" altLang="zh-CN" sz="2000" baseline="30000" smtClean="0"/>
                        <a:t>2</a:t>
                      </a:r>
                      <a:endParaRPr lang="zh-CN" altLang="en-US" sz="2000" baseline="30000"/>
                    </a:p>
                  </a:txBody>
                  <a:tcPr marL="91437" marR="91437" marT="45761" marB="45761" anchor="ctr" anchorCtr="1"/>
                </a:tc>
                <a:tc>
                  <a:txBody>
                    <a:bodyPr/>
                    <a:lstStyle/>
                    <a:p>
                      <a:r>
                        <a:rPr lang="en-US" altLang="zh-CN" sz="2000" smtClean="0"/>
                        <a:t>x</a:t>
                      </a:r>
                      <a:r>
                        <a:rPr lang="en-US" altLang="zh-CN" sz="2000" baseline="30000" smtClean="0"/>
                        <a:t>2</a:t>
                      </a:r>
                      <a:r>
                        <a:rPr lang="en-US" altLang="zh-CN" sz="2000" smtClean="0"/>
                        <a:t>+1</a:t>
                      </a:r>
                      <a:endParaRPr lang="zh-CN" altLang="en-US" sz="2000"/>
                    </a:p>
                  </a:txBody>
                  <a:tcPr marL="91437" marR="91437" marT="45761" marB="45761" anchor="ctr" anchorCtr="1"/>
                </a:tc>
              </a:tr>
              <a:tr h="540544">
                <a:tc>
                  <a:txBody>
                    <a:bodyPr/>
                    <a:lstStyle/>
                    <a:p>
                      <a:r>
                        <a:rPr lang="en-US" altLang="zh-CN" sz="2000" smtClean="0"/>
                        <a:t>1</a:t>
                      </a:r>
                      <a:endParaRPr lang="zh-CN" altLang="en-US" sz="2000"/>
                    </a:p>
                  </a:txBody>
                  <a:tcPr marL="91437" marR="91437" marT="45761" marB="45761" anchor="ctr" anchorCtr="1"/>
                </a:tc>
                <a:tc>
                  <a:txBody>
                    <a:bodyPr/>
                    <a:lstStyle/>
                    <a:p>
                      <a:r>
                        <a:rPr lang="en-US" altLang="zh-CN" sz="2000" smtClean="0"/>
                        <a:t>1</a:t>
                      </a:r>
                      <a:endParaRPr lang="zh-CN" altLang="en-US" sz="2000"/>
                    </a:p>
                  </a:txBody>
                  <a:tcPr marL="91437" marR="91437" marT="45761" marB="45761" anchor="ctr" anchorCtr="1"/>
                </a:tc>
                <a:tc>
                  <a:txBody>
                    <a:bodyPr/>
                    <a:lstStyle/>
                    <a:p>
                      <a:r>
                        <a:rPr lang="en-US" altLang="zh-CN" sz="2000" smtClean="0"/>
                        <a:t>x+1</a:t>
                      </a:r>
                      <a:endParaRPr lang="zh-CN" altLang="en-US" sz="2000"/>
                    </a:p>
                  </a:txBody>
                  <a:tcPr marL="91437" marR="91437" marT="45761" marB="45761" anchor="ctr" anchorCtr="1"/>
                </a:tc>
                <a:tc>
                  <a:txBody>
                    <a:bodyPr/>
                    <a:lstStyle/>
                    <a:p>
                      <a:r>
                        <a:rPr lang="en-US" altLang="zh-CN" sz="2000" smtClean="0"/>
                        <a:t>x</a:t>
                      </a:r>
                      <a:r>
                        <a:rPr lang="en-US" altLang="zh-CN" sz="2000" baseline="30000" smtClean="0"/>
                        <a:t>5</a:t>
                      </a:r>
                      <a:r>
                        <a:rPr lang="en-US" altLang="zh-CN" sz="2000" smtClean="0"/>
                        <a:t>+x</a:t>
                      </a:r>
                      <a:r>
                        <a:rPr lang="en-US" altLang="zh-CN" sz="2000" baseline="30000" smtClean="0"/>
                        <a:t>4</a:t>
                      </a:r>
                      <a:r>
                        <a:rPr lang="en-US" altLang="zh-CN" sz="2000" smtClean="0"/>
                        <a:t>+x</a:t>
                      </a:r>
                      <a:r>
                        <a:rPr lang="en-US" altLang="zh-CN" sz="2000" baseline="30000" smtClean="0"/>
                        <a:t>3</a:t>
                      </a:r>
                      <a:r>
                        <a:rPr lang="en-US" altLang="zh-CN" sz="2000" smtClean="0"/>
                        <a:t>+x</a:t>
                      </a:r>
                      <a:r>
                        <a:rPr lang="en-US" altLang="zh-CN" sz="2000" baseline="30000" smtClean="0"/>
                        <a:t>2</a:t>
                      </a:r>
                      <a:r>
                        <a:rPr lang="en-US" altLang="zh-CN" sz="2000" smtClean="0"/>
                        <a:t>+1</a:t>
                      </a:r>
                      <a:endParaRPr lang="zh-CN" altLang="en-US" sz="2000"/>
                    </a:p>
                  </a:txBody>
                  <a:tcPr marL="91437" marR="91437" marT="45761" marB="45761" anchor="ctr" anchorCtr="1"/>
                </a:tc>
                <a:tc>
                  <a:txBody>
                    <a:bodyPr/>
                    <a:lstStyle/>
                    <a:p>
                      <a:r>
                        <a:rPr lang="en-US" altLang="zh-CN" sz="2000" smtClean="0"/>
                        <a:t>x</a:t>
                      </a:r>
                      <a:r>
                        <a:rPr lang="en-US" altLang="zh-CN" sz="2000" baseline="30000" smtClean="0"/>
                        <a:t>7</a:t>
                      </a:r>
                      <a:r>
                        <a:rPr lang="en-US" altLang="zh-CN" sz="2000" smtClean="0"/>
                        <a:t>+x</a:t>
                      </a:r>
                      <a:r>
                        <a:rPr lang="en-US" altLang="zh-CN" sz="2000" baseline="30000" smtClean="0"/>
                        <a:t>6</a:t>
                      </a:r>
                      <a:r>
                        <a:rPr lang="en-US" altLang="zh-CN" sz="2000" smtClean="0"/>
                        <a:t>+x</a:t>
                      </a:r>
                      <a:r>
                        <a:rPr lang="en-US" altLang="zh-CN" sz="2000" baseline="30000" smtClean="0"/>
                        <a:t>3</a:t>
                      </a:r>
                      <a:r>
                        <a:rPr lang="en-US" altLang="zh-CN" sz="2000" smtClean="0"/>
                        <a:t>+x</a:t>
                      </a:r>
                      <a:endParaRPr lang="zh-CN" altLang="en-US" sz="2000"/>
                    </a:p>
                  </a:txBody>
                  <a:tcPr marL="91437" marR="91437" marT="45761" marB="45761" anchor="ctr" anchorCtr="1"/>
                </a:tc>
              </a:tr>
            </a:tbl>
          </a:graphicData>
        </a:graphic>
      </p:graphicFrame>
    </p:spTree>
    <p:extLst>
      <p:ext uri="{BB962C8B-B14F-4D97-AF65-F5344CB8AC3E}">
        <p14:creationId xmlns:p14="http://schemas.microsoft.com/office/powerpoint/2010/main" val="17522570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盒代替举例</a:t>
            </a:r>
          </a:p>
        </p:txBody>
      </p:sp>
      <p:sp>
        <p:nvSpPr>
          <p:cNvPr id="150531" name="内容占位符 2"/>
          <p:cNvSpPr>
            <a:spLocks noGrp="1"/>
          </p:cNvSpPr>
          <p:nvPr>
            <p:ph idx="1"/>
          </p:nvPr>
        </p:nvSpPr>
        <p:spPr/>
        <p:txBody>
          <a:bodyPr/>
          <a:lstStyle/>
          <a:p>
            <a:r>
              <a:rPr lang="zh-CN" altLang="en-US" sz="2800" smtClean="0"/>
              <a:t>已知</a:t>
            </a:r>
            <a:r>
              <a:rPr lang="en-US" altLang="zh-CN" sz="2800" smtClean="0"/>
              <a:t>AES</a:t>
            </a:r>
            <a:r>
              <a:rPr lang="zh-CN" altLang="en-US" sz="2800" smtClean="0"/>
              <a:t>算法的</a:t>
            </a:r>
            <a:r>
              <a:rPr lang="en-US" altLang="zh-CN" sz="2800" smtClean="0"/>
              <a:t>S</a:t>
            </a:r>
            <a:r>
              <a:rPr lang="zh-CN" altLang="en-US" sz="2800" smtClean="0"/>
              <a:t>盒输入为</a:t>
            </a:r>
            <a:r>
              <a:rPr lang="en-US" altLang="zh-CN" sz="2800" smtClean="0"/>
              <a:t>53(</a:t>
            </a:r>
            <a:r>
              <a:rPr lang="zh-CN" altLang="en-US" sz="2800" smtClean="0"/>
              <a:t>十六进制数</a:t>
            </a:r>
            <a:r>
              <a:rPr lang="en-US" altLang="zh-CN" sz="2800" smtClean="0"/>
              <a:t>)</a:t>
            </a:r>
            <a:r>
              <a:rPr lang="zh-CN" altLang="en-US" sz="2800" smtClean="0"/>
              <a:t>，根据算法</a:t>
            </a:r>
            <a:r>
              <a:rPr lang="en-US" altLang="zh-CN" sz="2800" smtClean="0"/>
              <a:t>SubBytes</a:t>
            </a:r>
            <a:r>
              <a:rPr lang="zh-CN" altLang="en-US" sz="2800" smtClean="0"/>
              <a:t>求其输出</a:t>
            </a:r>
            <a:endParaRPr lang="en-US" altLang="zh-CN" sz="2800" smtClean="0"/>
          </a:p>
          <a:p>
            <a:pPr lvl="1"/>
            <a:r>
              <a:rPr lang="en-US" altLang="zh-CN" sz="2400" smtClean="0"/>
              <a:t>53</a:t>
            </a:r>
            <a:r>
              <a:rPr lang="zh-CN" altLang="en-US" sz="2400" smtClean="0"/>
              <a:t>对应的二进制数为</a:t>
            </a:r>
            <a:r>
              <a:rPr lang="en-US" altLang="zh-CN" sz="2400" smtClean="0"/>
              <a:t>01010011</a:t>
            </a:r>
          </a:p>
          <a:p>
            <a:pPr lvl="1"/>
            <a:r>
              <a:rPr lang="zh-CN" altLang="en-US" sz="2400" smtClean="0"/>
              <a:t>即</a:t>
            </a:r>
            <a:r>
              <a:rPr lang="en-US" altLang="zh-CN" sz="2400" smtClean="0"/>
              <a:t>(a</a:t>
            </a:r>
            <a:r>
              <a:rPr lang="en-US" altLang="zh-CN" sz="2400" baseline="-25000" smtClean="0"/>
              <a:t>7</a:t>
            </a:r>
            <a:r>
              <a:rPr lang="en-US" altLang="zh-CN" sz="2400" smtClean="0"/>
              <a:t>a</a:t>
            </a:r>
            <a:r>
              <a:rPr lang="en-US" altLang="zh-CN" sz="2400" baseline="-25000" smtClean="0"/>
              <a:t>6</a:t>
            </a:r>
            <a:r>
              <a:rPr lang="en-US" altLang="zh-CN" sz="2400" smtClean="0"/>
              <a:t>a</a:t>
            </a:r>
            <a:r>
              <a:rPr lang="en-US" altLang="zh-CN" sz="2400" baseline="-25000" smtClean="0"/>
              <a:t>5</a:t>
            </a:r>
            <a:r>
              <a:rPr lang="en-US" altLang="zh-CN" sz="2400" smtClean="0"/>
              <a:t>a</a:t>
            </a:r>
            <a:r>
              <a:rPr lang="en-US" altLang="zh-CN" sz="2400" baseline="-25000" smtClean="0"/>
              <a:t>4</a:t>
            </a:r>
            <a:r>
              <a:rPr lang="en-US" altLang="zh-CN" sz="2400" smtClean="0"/>
              <a:t>a</a:t>
            </a:r>
            <a:r>
              <a:rPr lang="en-US" altLang="zh-CN" sz="2400" baseline="-25000" smtClean="0"/>
              <a:t>3</a:t>
            </a:r>
            <a:r>
              <a:rPr lang="en-US" altLang="zh-CN" sz="2400" smtClean="0"/>
              <a:t>a</a:t>
            </a:r>
            <a:r>
              <a:rPr lang="en-US" altLang="zh-CN" sz="2400" baseline="-25000" smtClean="0"/>
              <a:t>2</a:t>
            </a:r>
            <a:r>
              <a:rPr lang="en-US" altLang="zh-CN" sz="2400" smtClean="0"/>
              <a:t>a</a:t>
            </a:r>
            <a:r>
              <a:rPr lang="en-US" altLang="zh-CN" sz="2400" baseline="-25000" smtClean="0"/>
              <a:t>1</a:t>
            </a:r>
            <a:r>
              <a:rPr lang="en-US" altLang="zh-CN" sz="2400" smtClean="0"/>
              <a:t>a</a:t>
            </a:r>
            <a:r>
              <a:rPr lang="en-US" altLang="zh-CN" sz="2400" baseline="-25000" smtClean="0"/>
              <a:t>0</a:t>
            </a:r>
            <a:r>
              <a:rPr lang="en-US" altLang="zh-CN" sz="2400" smtClean="0"/>
              <a:t>)=01010011</a:t>
            </a:r>
          </a:p>
          <a:p>
            <a:pPr lvl="1"/>
            <a:r>
              <a:rPr lang="en-US" altLang="zh-CN" sz="2400" smtClean="0"/>
              <a:t>z=BineryToField(a</a:t>
            </a:r>
            <a:r>
              <a:rPr lang="en-US" altLang="zh-CN" sz="2400" baseline="-25000" smtClean="0"/>
              <a:t>7</a:t>
            </a:r>
            <a:r>
              <a:rPr lang="en-US" altLang="zh-CN" sz="2400" smtClean="0"/>
              <a:t>a</a:t>
            </a:r>
            <a:r>
              <a:rPr lang="en-US" altLang="zh-CN" sz="2400" baseline="-25000" smtClean="0"/>
              <a:t>6</a:t>
            </a:r>
            <a:r>
              <a:rPr lang="en-US" altLang="zh-CN" sz="2400" smtClean="0"/>
              <a:t>a</a:t>
            </a:r>
            <a:r>
              <a:rPr lang="en-US" altLang="zh-CN" sz="2400" baseline="-25000" smtClean="0"/>
              <a:t>5</a:t>
            </a:r>
            <a:r>
              <a:rPr lang="en-US" altLang="zh-CN" sz="2400" smtClean="0"/>
              <a:t>a</a:t>
            </a:r>
            <a:r>
              <a:rPr lang="en-US" altLang="zh-CN" sz="2400" baseline="-25000" smtClean="0"/>
              <a:t>4</a:t>
            </a:r>
            <a:r>
              <a:rPr lang="en-US" altLang="zh-CN" sz="2400" smtClean="0"/>
              <a:t>a</a:t>
            </a:r>
            <a:r>
              <a:rPr lang="en-US" altLang="zh-CN" sz="2400" baseline="-25000" smtClean="0"/>
              <a:t>3</a:t>
            </a:r>
            <a:r>
              <a:rPr lang="en-US" altLang="zh-CN" sz="2400" smtClean="0"/>
              <a:t>a</a:t>
            </a:r>
            <a:r>
              <a:rPr lang="en-US" altLang="zh-CN" sz="2400" baseline="-25000" smtClean="0"/>
              <a:t>2</a:t>
            </a:r>
            <a:r>
              <a:rPr lang="en-US" altLang="zh-CN" sz="2400" smtClean="0"/>
              <a:t>a</a:t>
            </a:r>
            <a:r>
              <a:rPr lang="en-US" altLang="zh-CN" sz="2400" baseline="-25000" smtClean="0"/>
              <a:t>1</a:t>
            </a:r>
            <a:r>
              <a:rPr lang="en-US" altLang="zh-CN" sz="2400" smtClean="0"/>
              <a:t>a</a:t>
            </a:r>
            <a:r>
              <a:rPr lang="en-US" altLang="zh-CN" sz="2400" baseline="-25000" smtClean="0"/>
              <a:t>0</a:t>
            </a:r>
            <a:r>
              <a:rPr lang="en-US" altLang="zh-CN" sz="2400" smtClean="0"/>
              <a:t>)=x</a:t>
            </a:r>
            <a:r>
              <a:rPr lang="en-US" altLang="zh-CN" sz="2400" baseline="30000" smtClean="0"/>
              <a:t>6</a:t>
            </a:r>
            <a:r>
              <a:rPr lang="en-US" altLang="zh-CN" sz="2400" smtClean="0"/>
              <a:t>+x</a:t>
            </a:r>
            <a:r>
              <a:rPr lang="en-US" altLang="zh-CN" sz="2400" baseline="30000" smtClean="0"/>
              <a:t>4</a:t>
            </a:r>
            <a:r>
              <a:rPr lang="en-US" altLang="zh-CN" sz="2400" smtClean="0"/>
              <a:t>+x+1</a:t>
            </a:r>
          </a:p>
          <a:p>
            <a:pPr lvl="1"/>
            <a:r>
              <a:rPr lang="en-US" altLang="zh-CN" sz="2400" smtClean="0"/>
              <a:t>z=FieldInv(z)= x</a:t>
            </a:r>
            <a:r>
              <a:rPr lang="en-US" altLang="zh-CN" sz="2400" baseline="30000" smtClean="0"/>
              <a:t>7</a:t>
            </a:r>
            <a:r>
              <a:rPr lang="en-US" altLang="zh-CN" sz="2400" smtClean="0"/>
              <a:t>+x</a:t>
            </a:r>
            <a:r>
              <a:rPr lang="en-US" altLang="zh-CN" sz="2400" baseline="30000" smtClean="0"/>
              <a:t>6</a:t>
            </a:r>
            <a:r>
              <a:rPr lang="en-US" altLang="zh-CN" sz="2400" smtClean="0"/>
              <a:t>+x</a:t>
            </a:r>
            <a:r>
              <a:rPr lang="en-US" altLang="zh-CN" sz="2400" baseline="30000" smtClean="0"/>
              <a:t>3</a:t>
            </a:r>
            <a:r>
              <a:rPr lang="en-US" altLang="zh-CN" sz="2400" smtClean="0"/>
              <a:t>+x</a:t>
            </a:r>
          </a:p>
          <a:p>
            <a:pPr lvl="1"/>
            <a:r>
              <a:rPr lang="en-US" altLang="zh-CN" sz="2400" smtClean="0"/>
              <a:t>(a</a:t>
            </a:r>
            <a:r>
              <a:rPr lang="en-US" altLang="zh-CN" sz="2400" baseline="-25000" smtClean="0"/>
              <a:t>7</a:t>
            </a:r>
            <a:r>
              <a:rPr lang="en-US" altLang="zh-CN" sz="2400" smtClean="0"/>
              <a:t>a</a:t>
            </a:r>
            <a:r>
              <a:rPr lang="en-US" altLang="zh-CN" sz="2400" baseline="-25000" smtClean="0"/>
              <a:t>6</a:t>
            </a:r>
            <a:r>
              <a:rPr lang="en-US" altLang="zh-CN" sz="2400" smtClean="0"/>
              <a:t>a</a:t>
            </a:r>
            <a:r>
              <a:rPr lang="en-US" altLang="zh-CN" sz="2400" baseline="-25000" smtClean="0"/>
              <a:t>5</a:t>
            </a:r>
            <a:r>
              <a:rPr lang="en-US" altLang="zh-CN" sz="2400" smtClean="0"/>
              <a:t>a</a:t>
            </a:r>
            <a:r>
              <a:rPr lang="en-US" altLang="zh-CN" sz="2400" baseline="-25000" smtClean="0"/>
              <a:t>4</a:t>
            </a:r>
            <a:r>
              <a:rPr lang="en-US" altLang="zh-CN" sz="2400" smtClean="0"/>
              <a:t>a</a:t>
            </a:r>
            <a:r>
              <a:rPr lang="en-US" altLang="zh-CN" sz="2400" baseline="-25000" smtClean="0"/>
              <a:t>3</a:t>
            </a:r>
            <a:r>
              <a:rPr lang="en-US" altLang="zh-CN" sz="2400" smtClean="0"/>
              <a:t>a</a:t>
            </a:r>
            <a:r>
              <a:rPr lang="en-US" altLang="zh-CN" sz="2400" baseline="-25000" smtClean="0"/>
              <a:t>2</a:t>
            </a:r>
            <a:r>
              <a:rPr lang="en-US" altLang="zh-CN" sz="2400" smtClean="0"/>
              <a:t>a</a:t>
            </a:r>
            <a:r>
              <a:rPr lang="en-US" altLang="zh-CN" sz="2400" baseline="-25000" smtClean="0"/>
              <a:t>1</a:t>
            </a:r>
            <a:r>
              <a:rPr lang="en-US" altLang="zh-CN" sz="2400" smtClean="0"/>
              <a:t>a</a:t>
            </a:r>
            <a:r>
              <a:rPr lang="en-US" altLang="zh-CN" sz="2400" baseline="-25000" smtClean="0"/>
              <a:t>0</a:t>
            </a:r>
            <a:r>
              <a:rPr lang="en-US" altLang="zh-CN" sz="2400" smtClean="0"/>
              <a:t> )=FieldToBinery(z)=11001010</a:t>
            </a:r>
          </a:p>
          <a:p>
            <a:pPr lvl="1"/>
            <a:r>
              <a:rPr lang="en-US" altLang="zh-CN" sz="2400" smtClean="0"/>
              <a:t>(c</a:t>
            </a:r>
            <a:r>
              <a:rPr lang="en-US" altLang="zh-CN" sz="2400" baseline="-25000" smtClean="0"/>
              <a:t>7</a:t>
            </a:r>
            <a:r>
              <a:rPr lang="en-US" altLang="zh-CN" sz="2400" smtClean="0"/>
              <a:t>c</a:t>
            </a:r>
            <a:r>
              <a:rPr lang="en-US" altLang="zh-CN" sz="2400" baseline="-25000" smtClean="0"/>
              <a:t>6</a:t>
            </a:r>
            <a:r>
              <a:rPr lang="en-US" altLang="zh-CN" sz="2400" smtClean="0"/>
              <a:t>c</a:t>
            </a:r>
            <a:r>
              <a:rPr lang="en-US" altLang="zh-CN" sz="2400" baseline="-25000" smtClean="0"/>
              <a:t>5</a:t>
            </a:r>
            <a:r>
              <a:rPr lang="en-US" altLang="zh-CN" sz="2400" smtClean="0"/>
              <a:t>c</a:t>
            </a:r>
            <a:r>
              <a:rPr lang="en-US" altLang="zh-CN" sz="2400" baseline="-25000" smtClean="0"/>
              <a:t>4</a:t>
            </a:r>
            <a:r>
              <a:rPr lang="en-US" altLang="zh-CN" sz="2400" smtClean="0"/>
              <a:t>c</a:t>
            </a:r>
            <a:r>
              <a:rPr lang="en-US" altLang="zh-CN" sz="2400" baseline="-25000" smtClean="0"/>
              <a:t>3</a:t>
            </a:r>
            <a:r>
              <a:rPr lang="en-US" altLang="zh-CN" sz="2400" smtClean="0"/>
              <a:t>c</a:t>
            </a:r>
            <a:r>
              <a:rPr lang="en-US" altLang="zh-CN" sz="2400" baseline="-25000" smtClean="0"/>
              <a:t>2</a:t>
            </a:r>
            <a:r>
              <a:rPr lang="en-US" altLang="zh-CN" sz="2400" smtClean="0"/>
              <a:t>c</a:t>
            </a:r>
            <a:r>
              <a:rPr lang="en-US" altLang="zh-CN" sz="2400" baseline="-25000" smtClean="0"/>
              <a:t>1</a:t>
            </a:r>
            <a:r>
              <a:rPr lang="en-US" altLang="zh-CN" sz="2400" smtClean="0"/>
              <a:t>c</a:t>
            </a:r>
            <a:r>
              <a:rPr lang="en-US" altLang="zh-CN" sz="2400" baseline="-25000" smtClean="0"/>
              <a:t>0</a:t>
            </a:r>
            <a:r>
              <a:rPr lang="en-US" altLang="zh-CN" sz="2400" smtClean="0"/>
              <a:t>) = (01100011)</a:t>
            </a:r>
            <a:endParaRPr lang="zh-CN" altLang="en-US" smtClean="0"/>
          </a:p>
        </p:txBody>
      </p:sp>
    </p:spTree>
    <p:extLst>
      <p:ext uri="{BB962C8B-B14F-4D97-AF65-F5344CB8AC3E}">
        <p14:creationId xmlns:p14="http://schemas.microsoft.com/office/powerpoint/2010/main" val="35750475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p:txBody>
          <a:bodyPr/>
          <a:lstStyle/>
          <a:p>
            <a:r>
              <a:rPr lang="en-US" altLang="zh-CN" smtClean="0"/>
              <a:t>AES</a:t>
            </a:r>
            <a:r>
              <a:rPr lang="zh-CN" altLang="en-US" smtClean="0"/>
              <a:t>算法</a:t>
            </a:r>
            <a:r>
              <a:rPr lang="en-US" altLang="zh-CN" smtClean="0"/>
              <a:t>S</a:t>
            </a:r>
            <a:r>
              <a:rPr lang="zh-CN" altLang="en-US" smtClean="0"/>
              <a:t>盒代替举例</a:t>
            </a:r>
            <a:r>
              <a:rPr lang="en-US" altLang="zh-CN" smtClean="0"/>
              <a:t>(</a:t>
            </a:r>
            <a:r>
              <a:rPr lang="zh-CN" altLang="en-US" smtClean="0"/>
              <a:t>续</a:t>
            </a:r>
            <a:r>
              <a:rPr lang="en-US" altLang="zh-CN" smtClean="0"/>
              <a:t>)</a:t>
            </a:r>
            <a:endParaRPr lang="zh-CN" altLang="en-US" smtClean="0"/>
          </a:p>
        </p:txBody>
      </p:sp>
      <p:sp>
        <p:nvSpPr>
          <p:cNvPr id="151555" name="内容占位符 2"/>
          <p:cNvSpPr>
            <a:spLocks noGrp="1"/>
          </p:cNvSpPr>
          <p:nvPr>
            <p:ph idx="1"/>
          </p:nvPr>
        </p:nvSpPr>
        <p:spPr>
          <a:xfrm>
            <a:off x="457200" y="1600200"/>
            <a:ext cx="8229600" cy="4997450"/>
          </a:xfrm>
        </p:spPr>
        <p:txBody>
          <a:bodyPr/>
          <a:lstStyle/>
          <a:p>
            <a:pPr lvl="1"/>
            <a:r>
              <a:rPr lang="zh-CN" altLang="en-US" sz="2400" smtClean="0"/>
              <a:t>根据</a:t>
            </a:r>
            <a:r>
              <a:rPr lang="en-US" altLang="zh-CN" sz="2400" smtClean="0"/>
              <a:t>b</a:t>
            </a:r>
            <a:r>
              <a:rPr lang="en-US" altLang="zh-CN" sz="2400" baseline="-25000" smtClean="0"/>
              <a:t>i</a:t>
            </a:r>
            <a:r>
              <a:rPr lang="en-US" altLang="zh-CN" sz="2400" smtClean="0"/>
              <a:t>=(a</a:t>
            </a:r>
            <a:r>
              <a:rPr lang="en-US" altLang="zh-CN" sz="2400" baseline="-25000" smtClean="0"/>
              <a:t>i</a:t>
            </a:r>
            <a:r>
              <a:rPr lang="en-US" altLang="zh-CN" sz="2400" smtClean="0"/>
              <a:t>+a</a:t>
            </a:r>
            <a:r>
              <a:rPr lang="en-US" altLang="zh-CN" sz="2400" baseline="-25000" smtClean="0"/>
              <a:t>i+4</a:t>
            </a:r>
            <a:r>
              <a:rPr lang="en-US" altLang="zh-CN" sz="2400" smtClean="0"/>
              <a:t>+a</a:t>
            </a:r>
            <a:r>
              <a:rPr lang="en-US" altLang="zh-CN" sz="2400" baseline="-25000" smtClean="0"/>
              <a:t>i+5</a:t>
            </a:r>
            <a:r>
              <a:rPr lang="en-US" altLang="zh-CN" sz="2400" smtClean="0"/>
              <a:t>+a</a:t>
            </a:r>
            <a:r>
              <a:rPr lang="en-US" altLang="zh-CN" sz="2400" baseline="-25000" smtClean="0"/>
              <a:t>i+6</a:t>
            </a:r>
            <a:r>
              <a:rPr lang="en-US" altLang="zh-CN" sz="2400" smtClean="0"/>
              <a:t>+a</a:t>
            </a:r>
            <a:r>
              <a:rPr lang="en-US" altLang="zh-CN" sz="2400" baseline="-25000" smtClean="0"/>
              <a:t>i+7</a:t>
            </a:r>
            <a:r>
              <a:rPr lang="en-US" altLang="zh-CN" sz="2400" smtClean="0"/>
              <a:t>+c</a:t>
            </a:r>
            <a:r>
              <a:rPr lang="en-US" altLang="zh-CN" sz="2400" baseline="-25000" smtClean="0"/>
              <a:t>i</a:t>
            </a:r>
            <a:r>
              <a:rPr lang="en-US" altLang="zh-CN" sz="2400" smtClean="0"/>
              <a:t>)  mod 2</a:t>
            </a:r>
            <a:r>
              <a:rPr lang="zh-CN" altLang="en-US" sz="2400" smtClean="0"/>
              <a:t>计算</a:t>
            </a:r>
            <a:endParaRPr lang="en-US" altLang="zh-CN" sz="2400" smtClean="0"/>
          </a:p>
          <a:p>
            <a:pPr lvl="1"/>
            <a:r>
              <a:rPr lang="en-US" altLang="zh-CN" sz="2400" smtClean="0"/>
              <a:t>b</a:t>
            </a:r>
            <a:r>
              <a:rPr lang="en-US" altLang="zh-CN" sz="2400" baseline="-25000" smtClean="0"/>
              <a:t>0</a:t>
            </a:r>
            <a:r>
              <a:rPr lang="en-US" altLang="zh-CN" sz="2400" smtClean="0"/>
              <a:t>=a</a:t>
            </a:r>
            <a:r>
              <a:rPr lang="en-US" altLang="zh-CN" sz="2400" baseline="-25000" smtClean="0"/>
              <a:t>0</a:t>
            </a:r>
            <a:r>
              <a:rPr lang="en-US" altLang="zh-CN" sz="2400" smtClean="0"/>
              <a:t>+a</a:t>
            </a:r>
            <a:r>
              <a:rPr lang="en-US" altLang="zh-CN" sz="2400" baseline="-25000" smtClean="0"/>
              <a:t>4</a:t>
            </a:r>
            <a:r>
              <a:rPr lang="en-US" altLang="zh-CN" sz="2400" smtClean="0"/>
              <a:t>+a</a:t>
            </a:r>
            <a:r>
              <a:rPr lang="en-US" altLang="zh-CN" sz="2400" baseline="-25000" smtClean="0"/>
              <a:t>5</a:t>
            </a:r>
            <a:r>
              <a:rPr lang="en-US" altLang="zh-CN" sz="2400" smtClean="0"/>
              <a:t>+a</a:t>
            </a:r>
            <a:r>
              <a:rPr lang="en-US" altLang="zh-CN" sz="2400" baseline="-25000" smtClean="0"/>
              <a:t>6</a:t>
            </a:r>
            <a:r>
              <a:rPr lang="en-US" altLang="zh-CN" sz="2400" smtClean="0"/>
              <a:t>+a</a:t>
            </a:r>
            <a:r>
              <a:rPr lang="en-US" altLang="zh-CN" sz="2400" baseline="-25000" smtClean="0"/>
              <a:t>7</a:t>
            </a:r>
            <a:r>
              <a:rPr lang="en-US" altLang="zh-CN" sz="2400" smtClean="0"/>
              <a:t>+c</a:t>
            </a:r>
            <a:r>
              <a:rPr lang="en-US" altLang="zh-CN" sz="2400" baseline="-25000" smtClean="0"/>
              <a:t>0</a:t>
            </a:r>
            <a:r>
              <a:rPr lang="en-US" altLang="zh-CN" sz="2400" smtClean="0"/>
              <a:t> = 0+0+0+1+1+1 mod 2 = 1</a:t>
            </a:r>
          </a:p>
          <a:p>
            <a:pPr lvl="1"/>
            <a:r>
              <a:rPr lang="en-US" altLang="zh-CN" sz="2400" smtClean="0"/>
              <a:t>b</a:t>
            </a:r>
            <a:r>
              <a:rPr lang="en-US" altLang="zh-CN" sz="2400" baseline="-25000" smtClean="0"/>
              <a:t>1</a:t>
            </a:r>
            <a:r>
              <a:rPr lang="en-US" altLang="zh-CN" sz="2400" smtClean="0"/>
              <a:t>=a</a:t>
            </a:r>
            <a:r>
              <a:rPr lang="en-US" altLang="zh-CN" sz="2400" baseline="-25000" smtClean="0"/>
              <a:t>1</a:t>
            </a:r>
            <a:r>
              <a:rPr lang="en-US" altLang="zh-CN" sz="2400" smtClean="0"/>
              <a:t>+a</a:t>
            </a:r>
            <a:r>
              <a:rPr lang="en-US" altLang="zh-CN" sz="2400" baseline="-25000" smtClean="0"/>
              <a:t>5</a:t>
            </a:r>
            <a:r>
              <a:rPr lang="en-US" altLang="zh-CN" sz="2400" smtClean="0"/>
              <a:t>+a</a:t>
            </a:r>
            <a:r>
              <a:rPr lang="en-US" altLang="zh-CN" sz="2400" baseline="-25000" smtClean="0"/>
              <a:t>6</a:t>
            </a:r>
            <a:r>
              <a:rPr lang="en-US" altLang="zh-CN" sz="2400" smtClean="0"/>
              <a:t>+a</a:t>
            </a:r>
            <a:r>
              <a:rPr lang="en-US" altLang="zh-CN" sz="2400" baseline="-25000" smtClean="0"/>
              <a:t>7</a:t>
            </a:r>
            <a:r>
              <a:rPr lang="en-US" altLang="zh-CN" sz="2400" smtClean="0"/>
              <a:t>+a</a:t>
            </a:r>
            <a:r>
              <a:rPr lang="en-US" altLang="zh-CN" sz="2400" baseline="-25000" smtClean="0"/>
              <a:t>0</a:t>
            </a:r>
            <a:r>
              <a:rPr lang="en-US" altLang="zh-CN" sz="2400" smtClean="0"/>
              <a:t>+c</a:t>
            </a:r>
            <a:r>
              <a:rPr lang="en-US" altLang="zh-CN" sz="2400" baseline="-25000" smtClean="0"/>
              <a:t>1</a:t>
            </a:r>
            <a:r>
              <a:rPr lang="en-US" altLang="zh-CN" sz="2400" smtClean="0"/>
              <a:t> = 1+0+1+1+0+1 mod 2 = 0</a:t>
            </a:r>
          </a:p>
          <a:p>
            <a:pPr lvl="1"/>
            <a:r>
              <a:rPr lang="en-US" altLang="zh-CN" sz="2400" smtClean="0"/>
              <a:t>b</a:t>
            </a:r>
            <a:r>
              <a:rPr lang="en-US" altLang="zh-CN" sz="2400" baseline="-25000" smtClean="0"/>
              <a:t>2</a:t>
            </a:r>
            <a:r>
              <a:rPr lang="en-US" altLang="zh-CN" sz="2400" smtClean="0"/>
              <a:t>=a</a:t>
            </a:r>
            <a:r>
              <a:rPr lang="en-US" altLang="zh-CN" sz="2400" baseline="-25000" smtClean="0"/>
              <a:t>2</a:t>
            </a:r>
            <a:r>
              <a:rPr lang="en-US" altLang="zh-CN" sz="2400" smtClean="0"/>
              <a:t>+a</a:t>
            </a:r>
            <a:r>
              <a:rPr lang="en-US" altLang="zh-CN" sz="2400" baseline="-25000" smtClean="0"/>
              <a:t>6</a:t>
            </a:r>
            <a:r>
              <a:rPr lang="en-US" altLang="zh-CN" sz="2400" smtClean="0"/>
              <a:t>+a</a:t>
            </a:r>
            <a:r>
              <a:rPr lang="en-US" altLang="zh-CN" sz="2400" baseline="-25000" smtClean="0"/>
              <a:t>7</a:t>
            </a:r>
            <a:r>
              <a:rPr lang="en-US" altLang="zh-CN" sz="2400" smtClean="0"/>
              <a:t>+a</a:t>
            </a:r>
            <a:r>
              <a:rPr lang="en-US" altLang="zh-CN" sz="2400" baseline="-25000" smtClean="0"/>
              <a:t>0</a:t>
            </a:r>
            <a:r>
              <a:rPr lang="en-US" altLang="zh-CN" sz="2400" smtClean="0"/>
              <a:t>+a</a:t>
            </a:r>
            <a:r>
              <a:rPr lang="en-US" altLang="zh-CN" sz="2400" baseline="-25000" smtClean="0"/>
              <a:t>1</a:t>
            </a:r>
            <a:r>
              <a:rPr lang="en-US" altLang="zh-CN" sz="2400" smtClean="0"/>
              <a:t>+c</a:t>
            </a:r>
            <a:r>
              <a:rPr lang="en-US" altLang="zh-CN" sz="2400" baseline="-25000" smtClean="0"/>
              <a:t>2</a:t>
            </a:r>
            <a:r>
              <a:rPr lang="en-US" altLang="zh-CN" sz="2400" smtClean="0"/>
              <a:t> = 0+1+1+0+1+0 mod 2 = 1</a:t>
            </a:r>
          </a:p>
          <a:p>
            <a:pPr lvl="1"/>
            <a:r>
              <a:rPr lang="en-US" altLang="zh-CN" sz="2400" smtClean="0"/>
              <a:t>b</a:t>
            </a:r>
            <a:r>
              <a:rPr lang="en-US" altLang="zh-CN" sz="2400" baseline="-25000" smtClean="0"/>
              <a:t>3</a:t>
            </a:r>
            <a:r>
              <a:rPr lang="en-US" altLang="zh-CN" sz="2400" smtClean="0"/>
              <a:t>=a</a:t>
            </a:r>
            <a:r>
              <a:rPr lang="en-US" altLang="zh-CN" sz="2400" baseline="-25000" smtClean="0"/>
              <a:t>3</a:t>
            </a:r>
            <a:r>
              <a:rPr lang="en-US" altLang="zh-CN" sz="2400" smtClean="0"/>
              <a:t>+a</a:t>
            </a:r>
            <a:r>
              <a:rPr lang="en-US" altLang="zh-CN" sz="2400" baseline="-25000" smtClean="0"/>
              <a:t>7</a:t>
            </a:r>
            <a:r>
              <a:rPr lang="en-US" altLang="zh-CN" sz="2400" smtClean="0"/>
              <a:t>+a</a:t>
            </a:r>
            <a:r>
              <a:rPr lang="en-US" altLang="zh-CN" sz="2400" baseline="-25000" smtClean="0"/>
              <a:t>0</a:t>
            </a:r>
            <a:r>
              <a:rPr lang="en-US" altLang="zh-CN" sz="2400" smtClean="0"/>
              <a:t>+a</a:t>
            </a:r>
            <a:r>
              <a:rPr lang="en-US" altLang="zh-CN" sz="2400" baseline="-25000" smtClean="0"/>
              <a:t>1</a:t>
            </a:r>
            <a:r>
              <a:rPr lang="en-US" altLang="zh-CN" sz="2400" smtClean="0"/>
              <a:t>+a</a:t>
            </a:r>
            <a:r>
              <a:rPr lang="en-US" altLang="zh-CN" sz="2400" baseline="-25000" smtClean="0"/>
              <a:t>2</a:t>
            </a:r>
            <a:r>
              <a:rPr lang="en-US" altLang="zh-CN" sz="2400" smtClean="0"/>
              <a:t>+c</a:t>
            </a:r>
            <a:r>
              <a:rPr lang="en-US" altLang="zh-CN" sz="2400" baseline="-25000" smtClean="0"/>
              <a:t>3</a:t>
            </a:r>
            <a:r>
              <a:rPr lang="en-US" altLang="zh-CN" sz="2400" smtClean="0"/>
              <a:t> = 1+1+0+1+0+0 mod 2 = 1</a:t>
            </a:r>
          </a:p>
          <a:p>
            <a:pPr lvl="1"/>
            <a:r>
              <a:rPr lang="en-US" altLang="zh-CN" sz="2400" smtClean="0"/>
              <a:t>b</a:t>
            </a:r>
            <a:r>
              <a:rPr lang="en-US" altLang="zh-CN" sz="2400" baseline="-25000" smtClean="0"/>
              <a:t>4</a:t>
            </a:r>
            <a:r>
              <a:rPr lang="en-US" altLang="zh-CN" sz="2400" smtClean="0"/>
              <a:t>=a</a:t>
            </a:r>
            <a:r>
              <a:rPr lang="en-US" altLang="zh-CN" sz="2400" baseline="-25000" smtClean="0"/>
              <a:t>4</a:t>
            </a:r>
            <a:r>
              <a:rPr lang="en-US" altLang="zh-CN" sz="2400" smtClean="0"/>
              <a:t>+a</a:t>
            </a:r>
            <a:r>
              <a:rPr lang="en-US" altLang="zh-CN" sz="2400" baseline="-25000" smtClean="0"/>
              <a:t>0</a:t>
            </a:r>
            <a:r>
              <a:rPr lang="en-US" altLang="zh-CN" sz="2400" smtClean="0"/>
              <a:t>+a</a:t>
            </a:r>
            <a:r>
              <a:rPr lang="en-US" altLang="zh-CN" sz="2400" baseline="-25000" smtClean="0"/>
              <a:t>1</a:t>
            </a:r>
            <a:r>
              <a:rPr lang="en-US" altLang="zh-CN" sz="2400" smtClean="0"/>
              <a:t>+a</a:t>
            </a:r>
            <a:r>
              <a:rPr lang="en-US" altLang="zh-CN" sz="2400" baseline="-25000" smtClean="0"/>
              <a:t>2</a:t>
            </a:r>
            <a:r>
              <a:rPr lang="en-US" altLang="zh-CN" sz="2400" smtClean="0"/>
              <a:t>+a</a:t>
            </a:r>
            <a:r>
              <a:rPr lang="en-US" altLang="zh-CN" sz="2400" baseline="-25000" smtClean="0"/>
              <a:t>3</a:t>
            </a:r>
            <a:r>
              <a:rPr lang="en-US" altLang="zh-CN" sz="2400" smtClean="0"/>
              <a:t>+c</a:t>
            </a:r>
            <a:r>
              <a:rPr lang="en-US" altLang="zh-CN" sz="2400" baseline="-25000" smtClean="0"/>
              <a:t>4</a:t>
            </a:r>
            <a:r>
              <a:rPr lang="en-US" altLang="zh-CN" sz="2400" smtClean="0"/>
              <a:t> = 0+0+1+0+1+0 mod 2 = 0</a:t>
            </a:r>
          </a:p>
          <a:p>
            <a:pPr lvl="1"/>
            <a:r>
              <a:rPr lang="en-US" altLang="zh-CN" sz="2400" smtClean="0"/>
              <a:t>b</a:t>
            </a:r>
            <a:r>
              <a:rPr lang="en-US" altLang="zh-CN" sz="2400" baseline="-25000" smtClean="0"/>
              <a:t>5</a:t>
            </a:r>
            <a:r>
              <a:rPr lang="en-US" altLang="zh-CN" sz="2400" smtClean="0"/>
              <a:t>=a</a:t>
            </a:r>
            <a:r>
              <a:rPr lang="en-US" altLang="zh-CN" sz="2400" baseline="-25000" smtClean="0"/>
              <a:t>5</a:t>
            </a:r>
            <a:r>
              <a:rPr lang="en-US" altLang="zh-CN" sz="2400" smtClean="0"/>
              <a:t>+a</a:t>
            </a:r>
            <a:r>
              <a:rPr lang="en-US" altLang="zh-CN" sz="2400" baseline="-25000" smtClean="0"/>
              <a:t>1</a:t>
            </a:r>
            <a:r>
              <a:rPr lang="en-US" altLang="zh-CN" sz="2400" smtClean="0"/>
              <a:t>+a</a:t>
            </a:r>
            <a:r>
              <a:rPr lang="en-US" altLang="zh-CN" sz="2400" baseline="-25000" smtClean="0"/>
              <a:t>2</a:t>
            </a:r>
            <a:r>
              <a:rPr lang="en-US" altLang="zh-CN" sz="2400" smtClean="0"/>
              <a:t>+a</a:t>
            </a:r>
            <a:r>
              <a:rPr lang="en-US" altLang="zh-CN" sz="2400" baseline="-25000" smtClean="0"/>
              <a:t>3</a:t>
            </a:r>
            <a:r>
              <a:rPr lang="en-US" altLang="zh-CN" sz="2400" smtClean="0"/>
              <a:t>+a</a:t>
            </a:r>
            <a:r>
              <a:rPr lang="en-US" altLang="zh-CN" sz="2400" baseline="-25000" smtClean="0"/>
              <a:t>4</a:t>
            </a:r>
            <a:r>
              <a:rPr lang="en-US" altLang="zh-CN" sz="2400" smtClean="0"/>
              <a:t>+c</a:t>
            </a:r>
            <a:r>
              <a:rPr lang="en-US" altLang="zh-CN" sz="2400" baseline="-25000" smtClean="0"/>
              <a:t>5</a:t>
            </a:r>
            <a:r>
              <a:rPr lang="en-US" altLang="zh-CN" sz="2400" smtClean="0"/>
              <a:t> = 0+1+0+1+0+1 mod 2 = 1</a:t>
            </a:r>
          </a:p>
          <a:p>
            <a:pPr lvl="1"/>
            <a:r>
              <a:rPr lang="en-US" altLang="zh-CN" sz="2400" smtClean="0"/>
              <a:t>b</a:t>
            </a:r>
            <a:r>
              <a:rPr lang="en-US" altLang="zh-CN" sz="2400" baseline="-25000" smtClean="0"/>
              <a:t>6</a:t>
            </a:r>
            <a:r>
              <a:rPr lang="en-US" altLang="zh-CN" sz="2400" smtClean="0"/>
              <a:t>=a</a:t>
            </a:r>
            <a:r>
              <a:rPr lang="en-US" altLang="zh-CN" sz="2400" baseline="-25000" smtClean="0"/>
              <a:t>6</a:t>
            </a:r>
            <a:r>
              <a:rPr lang="en-US" altLang="zh-CN" sz="2400" smtClean="0"/>
              <a:t>+a</a:t>
            </a:r>
            <a:r>
              <a:rPr lang="en-US" altLang="zh-CN" sz="2400" baseline="-25000" smtClean="0"/>
              <a:t>2</a:t>
            </a:r>
            <a:r>
              <a:rPr lang="en-US" altLang="zh-CN" sz="2400" smtClean="0"/>
              <a:t>+a</a:t>
            </a:r>
            <a:r>
              <a:rPr lang="en-US" altLang="zh-CN" sz="2400" baseline="-25000" smtClean="0"/>
              <a:t>3</a:t>
            </a:r>
            <a:r>
              <a:rPr lang="en-US" altLang="zh-CN" sz="2400" smtClean="0"/>
              <a:t>+a</a:t>
            </a:r>
            <a:r>
              <a:rPr lang="en-US" altLang="zh-CN" sz="2400" baseline="-25000" smtClean="0"/>
              <a:t>4</a:t>
            </a:r>
            <a:r>
              <a:rPr lang="en-US" altLang="zh-CN" sz="2400" smtClean="0"/>
              <a:t>+a</a:t>
            </a:r>
            <a:r>
              <a:rPr lang="en-US" altLang="zh-CN" sz="2400" baseline="-25000" smtClean="0"/>
              <a:t>5</a:t>
            </a:r>
            <a:r>
              <a:rPr lang="en-US" altLang="zh-CN" sz="2400" smtClean="0"/>
              <a:t>+c</a:t>
            </a:r>
            <a:r>
              <a:rPr lang="en-US" altLang="zh-CN" sz="2400" baseline="-25000" smtClean="0"/>
              <a:t>6</a:t>
            </a:r>
            <a:r>
              <a:rPr lang="en-US" altLang="zh-CN" sz="2400" smtClean="0"/>
              <a:t> = 1+0+1+0+0+1 mod 2 = 1</a:t>
            </a:r>
          </a:p>
          <a:p>
            <a:pPr lvl="1"/>
            <a:r>
              <a:rPr lang="en-US" altLang="zh-CN" sz="2400" smtClean="0"/>
              <a:t>b</a:t>
            </a:r>
            <a:r>
              <a:rPr lang="en-US" altLang="zh-CN" sz="2400" baseline="-25000" smtClean="0"/>
              <a:t>7</a:t>
            </a:r>
            <a:r>
              <a:rPr lang="en-US" altLang="zh-CN" sz="2400" smtClean="0"/>
              <a:t>=a</a:t>
            </a:r>
            <a:r>
              <a:rPr lang="en-US" altLang="zh-CN" sz="2400" baseline="-25000" smtClean="0"/>
              <a:t>7</a:t>
            </a:r>
            <a:r>
              <a:rPr lang="en-US" altLang="zh-CN" sz="2400" smtClean="0"/>
              <a:t>+a</a:t>
            </a:r>
            <a:r>
              <a:rPr lang="en-US" altLang="zh-CN" sz="2400" baseline="-25000" smtClean="0"/>
              <a:t>3</a:t>
            </a:r>
            <a:r>
              <a:rPr lang="en-US" altLang="zh-CN" sz="2400" smtClean="0"/>
              <a:t>+a</a:t>
            </a:r>
            <a:r>
              <a:rPr lang="en-US" altLang="zh-CN" sz="2400" baseline="-25000" smtClean="0"/>
              <a:t>4</a:t>
            </a:r>
            <a:r>
              <a:rPr lang="en-US" altLang="zh-CN" sz="2400" smtClean="0"/>
              <a:t>+a</a:t>
            </a:r>
            <a:r>
              <a:rPr lang="en-US" altLang="zh-CN" sz="2400" baseline="-25000" smtClean="0"/>
              <a:t>5</a:t>
            </a:r>
            <a:r>
              <a:rPr lang="en-US" altLang="zh-CN" sz="2400" smtClean="0"/>
              <a:t>+a</a:t>
            </a:r>
            <a:r>
              <a:rPr lang="en-US" altLang="zh-CN" sz="2400" baseline="-25000" smtClean="0"/>
              <a:t>6</a:t>
            </a:r>
            <a:r>
              <a:rPr lang="en-US" altLang="zh-CN" sz="2400" smtClean="0"/>
              <a:t>+c</a:t>
            </a:r>
            <a:r>
              <a:rPr lang="en-US" altLang="zh-CN" sz="2400" baseline="-25000" smtClean="0"/>
              <a:t>7</a:t>
            </a:r>
            <a:r>
              <a:rPr lang="en-US" altLang="zh-CN" sz="2400" smtClean="0"/>
              <a:t> = 1+1+0+0+1+0 mod 2 = 1</a:t>
            </a:r>
          </a:p>
          <a:p>
            <a:pPr lvl="1"/>
            <a:r>
              <a:rPr lang="zh-CN" altLang="en-US" sz="2400" smtClean="0"/>
              <a:t>因此输出为</a:t>
            </a:r>
            <a:r>
              <a:rPr lang="en-US" altLang="zh-CN" sz="2400" smtClean="0"/>
              <a:t>(b</a:t>
            </a:r>
            <a:r>
              <a:rPr lang="en-US" altLang="zh-CN" sz="2400" baseline="-25000" smtClean="0"/>
              <a:t>7</a:t>
            </a:r>
            <a:r>
              <a:rPr lang="en-US" altLang="zh-CN" sz="2400" smtClean="0"/>
              <a:t>b</a:t>
            </a:r>
            <a:r>
              <a:rPr lang="en-US" altLang="zh-CN" sz="2400" baseline="-25000" smtClean="0"/>
              <a:t>6</a:t>
            </a:r>
            <a:r>
              <a:rPr lang="en-US" altLang="zh-CN" sz="2400" smtClean="0"/>
              <a:t>b</a:t>
            </a:r>
            <a:r>
              <a:rPr lang="en-US" altLang="zh-CN" sz="2400" baseline="-25000" smtClean="0"/>
              <a:t>5</a:t>
            </a:r>
            <a:r>
              <a:rPr lang="en-US" altLang="zh-CN" sz="2400" smtClean="0"/>
              <a:t>b</a:t>
            </a:r>
            <a:r>
              <a:rPr lang="en-US" altLang="zh-CN" sz="2400" baseline="-25000" smtClean="0"/>
              <a:t>4</a:t>
            </a:r>
            <a:r>
              <a:rPr lang="en-US" altLang="zh-CN" sz="2400" smtClean="0"/>
              <a:t>b</a:t>
            </a:r>
            <a:r>
              <a:rPr lang="en-US" altLang="zh-CN" sz="2400" baseline="-25000" smtClean="0"/>
              <a:t>3</a:t>
            </a:r>
            <a:r>
              <a:rPr lang="en-US" altLang="zh-CN" sz="2400" smtClean="0"/>
              <a:t>b</a:t>
            </a:r>
            <a:r>
              <a:rPr lang="en-US" altLang="zh-CN" sz="2400" baseline="-25000" smtClean="0"/>
              <a:t>2</a:t>
            </a:r>
            <a:r>
              <a:rPr lang="en-US" altLang="zh-CN" sz="2400" smtClean="0"/>
              <a:t>b</a:t>
            </a:r>
            <a:r>
              <a:rPr lang="en-US" altLang="zh-CN" sz="2400" baseline="-25000" smtClean="0"/>
              <a:t>1</a:t>
            </a:r>
            <a:r>
              <a:rPr lang="en-US" altLang="zh-CN" sz="2400" smtClean="0"/>
              <a:t>b</a:t>
            </a:r>
            <a:r>
              <a:rPr lang="en-US" altLang="zh-CN" sz="2400" baseline="-25000" smtClean="0"/>
              <a:t>0</a:t>
            </a:r>
            <a:r>
              <a:rPr lang="en-US" altLang="zh-CN" sz="2400" smtClean="0"/>
              <a:t>)=(11101101)</a:t>
            </a:r>
            <a:r>
              <a:rPr lang="zh-CN" altLang="en-US" sz="2400" smtClean="0"/>
              <a:t>，十六进制数为</a:t>
            </a:r>
            <a:r>
              <a:rPr lang="en-US" altLang="zh-CN" sz="2400" smtClean="0"/>
              <a:t>ED</a:t>
            </a:r>
          </a:p>
          <a:p>
            <a:endParaRPr lang="zh-CN" altLang="en-US" sz="2800" smtClean="0"/>
          </a:p>
        </p:txBody>
      </p:sp>
    </p:spTree>
    <p:extLst>
      <p:ext uri="{BB962C8B-B14F-4D97-AF65-F5344CB8AC3E}">
        <p14:creationId xmlns:p14="http://schemas.microsoft.com/office/powerpoint/2010/main" val="16474368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933</TotalTime>
  <Words>20940</Words>
  <Application>Microsoft Office PowerPoint</Application>
  <PresentationFormat>全屏显示(4:3)</PresentationFormat>
  <Paragraphs>4251</Paragraphs>
  <Slides>293</Slides>
  <Notes>116</Notes>
  <HiddenSlides>4</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293</vt:i4>
      </vt:variant>
    </vt:vector>
  </HeadingPairs>
  <TitlesOfParts>
    <vt:vector size="298" baseType="lpstr">
      <vt:lpstr>暗香扑面</vt:lpstr>
      <vt:lpstr>位图图像</vt:lpstr>
      <vt:lpstr>Equation</vt:lpstr>
      <vt:lpstr>Document</vt:lpstr>
      <vt:lpstr>BMP 图像</vt:lpstr>
      <vt:lpstr>2密码学概述</vt:lpstr>
      <vt:lpstr>内容提要</vt:lpstr>
      <vt:lpstr>1 对称加密方案</vt:lpstr>
      <vt:lpstr>PowerPoint 演示文稿</vt:lpstr>
      <vt:lpstr>单表代换密码</vt:lpstr>
      <vt:lpstr>代换密码加密</vt:lpstr>
      <vt:lpstr>代换密码解密</vt:lpstr>
      <vt:lpstr>代换密码的安全性分析</vt:lpstr>
      <vt:lpstr>维吉尼亚密码（多表代换）</vt:lpstr>
      <vt:lpstr>维吉尼亚密码</vt:lpstr>
      <vt:lpstr>维吉尼亚密码举例</vt:lpstr>
      <vt:lpstr>维吉尼亚密码举例</vt:lpstr>
      <vt:lpstr>维吉尼亚密码的安全性</vt:lpstr>
      <vt:lpstr>置换密码</vt:lpstr>
      <vt:lpstr>置换密码</vt:lpstr>
      <vt:lpstr>置换密码举例</vt:lpstr>
      <vt:lpstr>置换密码举例</vt:lpstr>
      <vt:lpstr>SPN示例（代换与置换）</vt:lpstr>
      <vt:lpstr>流密码</vt:lpstr>
      <vt:lpstr>流密码的代表</vt:lpstr>
      <vt:lpstr>流密码特点</vt:lpstr>
      <vt:lpstr>流密码的分类</vt:lpstr>
      <vt:lpstr>流密码的分类</vt:lpstr>
      <vt:lpstr>密钥流的产生</vt:lpstr>
      <vt:lpstr>密钥流的产生</vt:lpstr>
      <vt:lpstr>密钥流的产生</vt:lpstr>
      <vt:lpstr>LFSR工作过程</vt:lpstr>
      <vt:lpstr>LFSR的输出周期*</vt:lpstr>
      <vt:lpstr>异步流密码</vt:lpstr>
      <vt:lpstr>自动密钥密码</vt:lpstr>
      <vt:lpstr>自动密钥密码举例</vt:lpstr>
      <vt:lpstr>现代分组密码</vt:lpstr>
      <vt:lpstr>迭代密码</vt:lpstr>
      <vt:lpstr>迭代密码的加解密过程</vt:lpstr>
      <vt:lpstr>迭代密码的加解密过程</vt:lpstr>
      <vt:lpstr>数据加密标准DES</vt:lpstr>
      <vt:lpstr>DES算法的产生</vt:lpstr>
      <vt:lpstr>DES算法的产生</vt:lpstr>
      <vt:lpstr>DES算法的应用</vt:lpstr>
      <vt:lpstr>DES算法特点</vt:lpstr>
      <vt:lpstr>DES算法原理</vt:lpstr>
      <vt:lpstr>DES算法结构</vt:lpstr>
      <vt:lpstr>DES的初始置换</vt:lpstr>
      <vt:lpstr>DES算法结构</vt:lpstr>
      <vt:lpstr>DES密钥编排算法</vt:lpstr>
      <vt:lpstr>DES密钥编排过程</vt:lpstr>
      <vt:lpstr>DES密钥置换</vt:lpstr>
      <vt:lpstr>DES密钥编排过程</vt:lpstr>
      <vt:lpstr>DES密钥压缩置换</vt:lpstr>
      <vt:lpstr>DES算法结构</vt:lpstr>
      <vt:lpstr>DES的迭代过程</vt:lpstr>
      <vt:lpstr>DES的迭代结构</vt:lpstr>
      <vt:lpstr>迭代函数f</vt:lpstr>
      <vt:lpstr>函数f的结构</vt:lpstr>
      <vt:lpstr>扩展置换</vt:lpstr>
      <vt:lpstr>扩展置换</vt:lpstr>
      <vt:lpstr>函数f的结构</vt:lpstr>
      <vt:lpstr>S盒代替</vt:lpstr>
      <vt:lpstr>S盒代替</vt:lpstr>
      <vt:lpstr>S盒代替</vt:lpstr>
      <vt:lpstr>S盒代替</vt:lpstr>
      <vt:lpstr>S盒代替</vt:lpstr>
      <vt:lpstr>S盒代替示例</vt:lpstr>
      <vt:lpstr>函数f的结构</vt:lpstr>
      <vt:lpstr>P置换</vt:lpstr>
      <vt:lpstr>DES算法的安全性</vt:lpstr>
      <vt:lpstr>DES算法的安全性</vt:lpstr>
      <vt:lpstr>DES算法的安全性</vt:lpstr>
      <vt:lpstr>DES算法的安全性</vt:lpstr>
      <vt:lpstr>DES算法的安全性</vt:lpstr>
      <vt:lpstr>DES算法的安全性</vt:lpstr>
      <vt:lpstr>DES的变形</vt:lpstr>
      <vt:lpstr>DES的变形</vt:lpstr>
      <vt:lpstr>DES的变形</vt:lpstr>
      <vt:lpstr>DES的变形</vt:lpstr>
      <vt:lpstr>DES的变形</vt:lpstr>
      <vt:lpstr>DES的变形</vt:lpstr>
      <vt:lpstr>DES的变形</vt:lpstr>
      <vt:lpstr>DES的变形*</vt:lpstr>
      <vt:lpstr>高级加密标准（AES）</vt:lpstr>
      <vt:lpstr>高级加密标准</vt:lpstr>
      <vt:lpstr>高级加密标准</vt:lpstr>
      <vt:lpstr>高级加密标准</vt:lpstr>
      <vt:lpstr>高级加密标准</vt:lpstr>
      <vt:lpstr>AES算法结构</vt:lpstr>
      <vt:lpstr>AES算法结构</vt:lpstr>
      <vt:lpstr>AES算法S盒代替</vt:lpstr>
      <vt:lpstr>AES算法S盒代替</vt:lpstr>
      <vt:lpstr>AES算法S盒代替</vt:lpstr>
      <vt:lpstr>AES算法S盒代替</vt:lpstr>
      <vt:lpstr>AES算法S盒代替</vt:lpstr>
      <vt:lpstr>AES算法S盒代替</vt:lpstr>
      <vt:lpstr>AES算法S盒代替</vt:lpstr>
      <vt:lpstr>AES算法S盒代替</vt:lpstr>
      <vt:lpstr>辗转相除法计算有限域下的逆元</vt:lpstr>
      <vt:lpstr>辗转相除法计算有限域下的逆元</vt:lpstr>
      <vt:lpstr>辗转相除法计算有限域下的逆元</vt:lpstr>
      <vt:lpstr>AES算法S盒代替举例</vt:lpstr>
      <vt:lpstr>AES算法S盒代替举例(续)</vt:lpstr>
      <vt:lpstr>AES算法结构</vt:lpstr>
      <vt:lpstr>AES行移位变换</vt:lpstr>
      <vt:lpstr>AES算法结构</vt:lpstr>
      <vt:lpstr>AES列混合变换</vt:lpstr>
      <vt:lpstr>AES列混合变换</vt:lpstr>
      <vt:lpstr>AES列混合变换</vt:lpstr>
      <vt:lpstr>AES算法结构</vt:lpstr>
      <vt:lpstr>AES密钥编排算法</vt:lpstr>
      <vt:lpstr>AES密钥编排算法</vt:lpstr>
      <vt:lpstr>AES密钥编排算法</vt:lpstr>
      <vt:lpstr>AES密钥编排算法</vt:lpstr>
      <vt:lpstr>AES算法演示</vt:lpstr>
      <vt:lpstr>AES算法的安全性</vt:lpstr>
      <vt:lpstr>其他现代分组密码*</vt:lpstr>
      <vt:lpstr>其他现代分组密码*</vt:lpstr>
      <vt:lpstr>其他现代分组密码*</vt:lpstr>
      <vt:lpstr>其他现代分组密码*</vt:lpstr>
      <vt:lpstr>其他现代分组密码*</vt:lpstr>
      <vt:lpstr>其他现代分组密码*</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分组密码的工作模式</vt:lpstr>
      <vt:lpstr>Counter (CTR)</vt:lpstr>
      <vt:lpstr>分组密码的工作模式</vt:lpstr>
      <vt:lpstr>短块处理</vt:lpstr>
      <vt:lpstr>PowerPoint 演示文稿</vt:lpstr>
      <vt:lpstr>分组密码的工作模式</vt:lpstr>
      <vt:lpstr>公开密钥算法</vt:lpstr>
      <vt:lpstr>公开密钥算法</vt:lpstr>
      <vt:lpstr>公开密钥算法</vt:lpstr>
      <vt:lpstr>公开密钥算法</vt:lpstr>
      <vt:lpstr>公开密钥算法</vt:lpstr>
      <vt:lpstr>公开密钥算法</vt:lpstr>
      <vt:lpstr>公开密钥算法</vt:lpstr>
      <vt:lpstr>公开密钥算法</vt:lpstr>
      <vt:lpstr>Diffie-Hellman算法</vt:lpstr>
      <vt:lpstr>离散对数问题</vt:lpstr>
      <vt:lpstr>离散对数问题</vt:lpstr>
      <vt:lpstr>离散对数问题</vt:lpstr>
      <vt:lpstr>Diffie-Hellman算法</vt:lpstr>
      <vt:lpstr>Diffie-Hellman算法</vt:lpstr>
      <vt:lpstr>Diffie-Hellman算法</vt:lpstr>
      <vt:lpstr>Diffie-Hellman算法</vt:lpstr>
      <vt:lpstr>Diffie-Hellman算法</vt:lpstr>
      <vt:lpstr>Diffie-Hellman算法</vt:lpstr>
      <vt:lpstr>EIGamal算法</vt:lpstr>
      <vt:lpstr>EIGamal算法</vt:lpstr>
      <vt:lpstr>EIGamal算法举例</vt:lpstr>
      <vt:lpstr>离散对数问题的算法</vt:lpstr>
      <vt:lpstr>离散对数问题的算法</vt:lpstr>
      <vt:lpstr>离散对数问题的算法</vt:lpstr>
      <vt:lpstr>离散对数问题的算法</vt:lpstr>
      <vt:lpstr>Shanks算法举例</vt:lpstr>
      <vt:lpstr>Shanks算法举例</vt:lpstr>
      <vt:lpstr>Merkle-Hellman算法</vt:lpstr>
      <vt:lpstr>Merkle-Hellman算法</vt:lpstr>
      <vt:lpstr>Merkle-Hellman算法</vt:lpstr>
      <vt:lpstr>Merkle-Hellman算法</vt:lpstr>
      <vt:lpstr>Merkle-Hellman算法</vt:lpstr>
      <vt:lpstr>Merkle-Hellman算法</vt:lpstr>
      <vt:lpstr>Merkle-Hellman算法</vt:lpstr>
      <vt:lpstr>Merkle-Hellman算法</vt:lpstr>
      <vt:lpstr>Merkle-Hellman算法</vt:lpstr>
      <vt:lpstr>Merkle-Hellman算法</vt:lpstr>
      <vt:lpstr>Merkle-Hellman算法</vt:lpstr>
      <vt:lpstr>Merkle-Hellman算法示例</vt:lpstr>
      <vt:lpstr>Merkle-Hellman算法示例</vt:lpstr>
      <vt:lpstr>Merkle-Hellman算法示例</vt:lpstr>
      <vt:lpstr>Merkle-Hellman算法分析</vt:lpstr>
      <vt:lpstr>Merkle-Hellman算法分析</vt:lpstr>
      <vt:lpstr>Merkle-Hellman算法的改进</vt:lpstr>
      <vt:lpstr>Merkle-Hellman算法的改进</vt:lpstr>
      <vt:lpstr>Merkle-Hellman算法的改进</vt:lpstr>
      <vt:lpstr>Merkle-Hellman算法的改进</vt:lpstr>
      <vt:lpstr>RSA算法</vt:lpstr>
      <vt:lpstr>RSA算法</vt:lpstr>
      <vt:lpstr>RSA算法</vt:lpstr>
      <vt:lpstr>RSA算法</vt:lpstr>
      <vt:lpstr>RSA算法</vt:lpstr>
      <vt:lpstr>RSA算法</vt:lpstr>
      <vt:lpstr>RSA算法的复杂度</vt:lpstr>
      <vt:lpstr>平方-乘算法计算模指数</vt:lpstr>
      <vt:lpstr>平方-乘算法计算模指数</vt:lpstr>
      <vt:lpstr>平方-乘算法示例</vt:lpstr>
      <vt:lpstr>扩展欧几里得算法求逆</vt:lpstr>
      <vt:lpstr>扩展欧几里得算法求逆</vt:lpstr>
      <vt:lpstr>RSA算法的分析</vt:lpstr>
      <vt:lpstr>RSA算法的分析</vt:lpstr>
      <vt:lpstr>RSA算法的分析</vt:lpstr>
      <vt:lpstr>RSA算法的分析</vt:lpstr>
      <vt:lpstr>RSA算法的分析</vt:lpstr>
      <vt:lpstr>RSA算法的分析</vt:lpstr>
      <vt:lpstr>课堂练习</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RSA算法的分析</vt:lpstr>
      <vt:lpstr>对RSA的选择密文攻击</vt:lpstr>
      <vt:lpstr>对RSA的选择密文攻击</vt:lpstr>
      <vt:lpstr>对RSA的公共模攻击</vt:lpstr>
      <vt:lpstr> </vt:lpstr>
      <vt:lpstr>对RSA的小解密指数攻击</vt:lpstr>
      <vt:lpstr>RSA算法的分析</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vt:lpstr>
      <vt:lpstr>椭圆曲线密码举例</vt:lpstr>
      <vt:lpstr>椭圆曲线密码举例</vt:lpstr>
      <vt:lpstr>课堂练习</vt:lpstr>
      <vt:lpstr>椭圆曲线密码的问题</vt:lpstr>
      <vt:lpstr>类椭圆曲线密码</vt:lpstr>
      <vt:lpstr>类椭圆曲线密码</vt:lpstr>
      <vt:lpstr>签名方案(数字签名)</vt:lpstr>
      <vt:lpstr>签名方案</vt:lpstr>
      <vt:lpstr>签名方案</vt:lpstr>
      <vt:lpstr>签名方案</vt:lpstr>
      <vt:lpstr>签名方案</vt:lpstr>
      <vt:lpstr>RSA签名方案</vt:lpstr>
      <vt:lpstr>RSA签名方案</vt:lpstr>
      <vt:lpstr>RSA签名方案</vt:lpstr>
      <vt:lpstr>EIGamal签名方案</vt:lpstr>
      <vt:lpstr>EIGamal签名方案</vt:lpstr>
      <vt:lpstr>EIGamal签名方案举例</vt:lpstr>
      <vt:lpstr>EIGamal签名方案举例</vt:lpstr>
      <vt:lpstr>数字签名标准</vt:lpstr>
      <vt:lpstr>公开密钥算法</vt:lpstr>
      <vt:lpstr>公开密钥算法</vt:lpstr>
      <vt:lpstr>公开密钥算法</vt:lpstr>
      <vt:lpstr>公开密钥算法</vt:lpstr>
      <vt:lpstr>公开密钥算法</vt:lpstr>
      <vt:lpstr>Hash函数通用结构</vt:lpstr>
      <vt:lpstr>PowerPoint 演示文稿</vt:lpstr>
      <vt:lpstr>PowerPoint 演示文稿</vt:lpstr>
      <vt:lpstr>散列函数基本用法(1)</vt:lpstr>
      <vt:lpstr>散列函数基本用法(2)</vt:lpstr>
      <vt:lpstr>散列函数基本用法(3)</vt:lpstr>
      <vt:lpstr>散列函数基本用法(4)</vt:lpstr>
      <vt:lpstr>散列函数基本用法(5)</vt:lpstr>
      <vt:lpstr>散列函数基本用法(6)</vt:lpstr>
      <vt:lpstr>MAC</vt:lpstr>
      <vt:lpstr>MAC</vt:lpstr>
      <vt:lpstr>MAC</vt:lpstr>
      <vt:lpstr>利用分组密码构造 散列函数</vt:lpstr>
      <vt:lpstr>利用分组密码构造 散列函数</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密码学与访问控制理论</dc:title>
  <dc:creator>Administrator</dc:creator>
  <cp:lastModifiedBy>Josca</cp:lastModifiedBy>
  <cp:revision>37</cp:revision>
  <dcterms:created xsi:type="dcterms:W3CDTF">2016-11-07T09:28:52Z</dcterms:created>
  <dcterms:modified xsi:type="dcterms:W3CDTF">2016-11-14T14:17:03Z</dcterms:modified>
</cp:coreProperties>
</file>