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8" r:id="rId11"/>
    <p:sldId id="266" r:id="rId12"/>
    <p:sldId id="267" r:id="rId13"/>
    <p:sldId id="268" r:id="rId14"/>
    <p:sldId id="279" r:id="rId15"/>
    <p:sldId id="281" r:id="rId16"/>
    <p:sldId id="282" r:id="rId17"/>
    <p:sldId id="270" r:id="rId18"/>
    <p:sldId id="280" r:id="rId19"/>
    <p:sldId id="271" r:id="rId20"/>
    <p:sldId id="272" r:id="rId21"/>
    <p:sldId id="284" r:id="rId22"/>
    <p:sldId id="283" r:id="rId23"/>
    <p:sldId id="273" r:id="rId24"/>
    <p:sldId id="274" r:id="rId25"/>
    <p:sldId id="276" r:id="rId26"/>
    <p:sldId id="285" r:id="rId27"/>
    <p:sldId id="286" r:id="rId28"/>
    <p:sldId id="277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64" autoAdjust="0"/>
  </p:normalViewPr>
  <p:slideViewPr>
    <p:cSldViewPr>
      <p:cViewPr varScale="1">
        <p:scale>
          <a:sx n="58" d="100"/>
          <a:sy n="58" d="100"/>
        </p:scale>
        <p:origin x="-17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B9E5E-563D-4657-960F-C000E8048B3E}" type="datetimeFigureOut">
              <a:rPr lang="zh-CN" altLang="en-US" smtClean="0"/>
              <a:t>2016-11-29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D8562-6B2A-4209-96E3-A226AB704F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086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D8562-6B2A-4209-96E3-A226AB704F7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866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D8562-6B2A-4209-96E3-A226AB704F7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86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D8562-6B2A-4209-96E3-A226AB704F7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86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D8562-6B2A-4209-96E3-A226AB704F7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866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D8562-6B2A-4209-96E3-A226AB704F7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86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D8562-6B2A-4209-96E3-A226AB704F7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866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D8562-6B2A-4209-96E3-A226AB704F7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866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D8562-6B2A-4209-96E3-A226AB704F7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866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D8562-6B2A-4209-96E3-A226AB704F7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866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D8562-6B2A-4209-96E3-A226AB704F7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866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smtClean="0"/>
              <a:t>plain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bcdef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ghkmo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qrstu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vwxyz</a:t>
            </a:r>
            <a:endParaRPr lang="zh-CN" altLang="en-US" smtClean="0"/>
          </a:p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0DE61A5-CF4A-416C-B4A4-8C3552D0014C}" type="slidenum">
              <a:rPr lang="zh-CN" altLang="en-US">
                <a:latin typeface="Calibri" pitchFamily="34" charset="0"/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zh-CN" altLang="en-US">
              <a:latin typeface="Calibri" pitchFamily="34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D8562-6B2A-4209-96E3-A226AB704F7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866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smtClean="0"/>
              <a:t>Playfair</a:t>
            </a:r>
            <a:r>
              <a:rPr lang="zh-CN" altLang="en-US" smtClean="0"/>
              <a:t>密码（英文：</a:t>
            </a:r>
            <a:r>
              <a:rPr lang="en-US" altLang="zh-CN" smtClean="0"/>
              <a:t>Playfair cipher </a:t>
            </a:r>
            <a:r>
              <a:rPr lang="zh-CN" altLang="en-US" smtClean="0"/>
              <a:t>或 </a:t>
            </a:r>
            <a:r>
              <a:rPr lang="en-US" altLang="zh-CN" smtClean="0"/>
              <a:t>Playfair square</a:t>
            </a:r>
            <a:r>
              <a:rPr lang="zh-CN" altLang="en-US" smtClean="0"/>
              <a:t>）是一种替换密码，</a:t>
            </a:r>
            <a:r>
              <a:rPr lang="en-US" altLang="zh-CN" smtClean="0"/>
              <a:t>1854</a:t>
            </a:r>
            <a:r>
              <a:rPr lang="zh-CN" altLang="en-US" smtClean="0"/>
              <a:t>年由查尔斯</a:t>
            </a:r>
            <a:r>
              <a:rPr lang="en-US" altLang="zh-CN" smtClean="0"/>
              <a:t>·</a:t>
            </a:r>
            <a:r>
              <a:rPr lang="zh-CN" altLang="en-US" smtClean="0"/>
              <a:t>惠斯通（</a:t>
            </a:r>
            <a:r>
              <a:rPr lang="en-US" altLang="zh-CN" smtClean="0"/>
              <a:t>Charles Wheatstone</a:t>
            </a:r>
            <a:r>
              <a:rPr lang="zh-CN" altLang="en-US" smtClean="0"/>
              <a:t>）的英国人发明。经莱昂</a:t>
            </a:r>
            <a:r>
              <a:rPr lang="en-US" altLang="zh-CN" smtClean="0"/>
              <a:t>·</a:t>
            </a:r>
            <a:r>
              <a:rPr lang="zh-CN" altLang="en-US" smtClean="0"/>
              <a:t>普莱费尔提倡在英国军队和政府使用。　 　　它有一些不太明显的特征：密文的字母数一定是偶数；任意两个同组的字母都不会相同，如果出现这种字符必是乱码和虚码。　 　　它使用方便而且可以让频度分析法变成瞎子，在</a:t>
            </a:r>
            <a:r>
              <a:rPr lang="en-US" altLang="zh-CN" smtClean="0"/>
              <a:t>1854</a:t>
            </a:r>
            <a:r>
              <a:rPr lang="zh-CN" altLang="en-US" smtClean="0"/>
              <a:t>到</a:t>
            </a:r>
            <a:r>
              <a:rPr lang="en-US" altLang="zh-CN" smtClean="0"/>
              <a:t>1855</a:t>
            </a:r>
            <a:r>
              <a:rPr lang="zh-CN" altLang="en-US" smtClean="0"/>
              <a:t>年的克里米亚战争和</a:t>
            </a:r>
            <a:r>
              <a:rPr lang="en-US" altLang="zh-CN" smtClean="0"/>
              <a:t>1899</a:t>
            </a:r>
            <a:r>
              <a:rPr lang="zh-CN" altLang="en-US" smtClean="0"/>
              <a:t>年的布尔战争中有广泛应用。但在</a:t>
            </a:r>
            <a:r>
              <a:rPr lang="en-US" altLang="zh-CN" smtClean="0"/>
              <a:t>1915</a:t>
            </a:r>
            <a:r>
              <a:rPr lang="zh-CN" altLang="en-US" smtClean="0"/>
              <a:t>年的一战中被破译了。　 　　编写分三步：</a:t>
            </a:r>
            <a:r>
              <a:rPr lang="en-US" altLang="zh-CN" smtClean="0"/>
              <a:t>1.</a:t>
            </a:r>
            <a:r>
              <a:rPr lang="zh-CN" altLang="en-US" smtClean="0"/>
              <a:t>编制密码表 </a:t>
            </a:r>
            <a:r>
              <a:rPr lang="en-US" altLang="zh-CN" smtClean="0"/>
              <a:t>2.</a:t>
            </a:r>
            <a:r>
              <a:rPr lang="zh-CN" altLang="en-US" smtClean="0"/>
              <a:t>整理明文 </a:t>
            </a:r>
            <a:r>
              <a:rPr lang="en-US" altLang="zh-CN" smtClean="0"/>
              <a:t>3.</a:t>
            </a:r>
            <a:r>
              <a:rPr lang="zh-CN" altLang="en-US" smtClean="0"/>
              <a:t>编写密文 构成部分：</a:t>
            </a:r>
            <a:r>
              <a:rPr lang="en-US" altLang="zh-CN" smtClean="0"/>
              <a:t>1.</a:t>
            </a:r>
            <a:r>
              <a:rPr lang="zh-CN" altLang="en-US" smtClean="0"/>
              <a:t>密钥 </a:t>
            </a:r>
            <a:r>
              <a:rPr lang="en-US" altLang="zh-CN" smtClean="0"/>
              <a:t>2.</a:t>
            </a:r>
            <a:r>
              <a:rPr lang="zh-CN" altLang="en-US" smtClean="0"/>
              <a:t>明文</a:t>
            </a:r>
            <a:r>
              <a:rPr lang="en-US" altLang="zh-CN" smtClean="0"/>
              <a:t>3.</a:t>
            </a:r>
            <a:r>
              <a:rPr lang="zh-CN" altLang="en-US" smtClean="0"/>
              <a:t>密文</a:t>
            </a:r>
            <a:r>
              <a:rPr lang="en-US" altLang="zh-CN" smtClean="0"/>
              <a:t>4.</a:t>
            </a:r>
            <a:r>
              <a:rPr lang="zh-CN" altLang="en-US" smtClean="0"/>
              <a:t>注明的某个字母代替的另一个字母编辑本段算法　　它依据一个</a:t>
            </a:r>
            <a:r>
              <a:rPr lang="en-US" altLang="zh-CN" smtClean="0"/>
              <a:t>5*5</a:t>
            </a:r>
            <a:r>
              <a:rPr lang="zh-CN" altLang="en-US" smtClean="0"/>
              <a:t>的正方形组成的密码表来编写，密码表里排列有</a:t>
            </a:r>
            <a:r>
              <a:rPr lang="en-US" altLang="zh-CN" smtClean="0"/>
              <a:t>25</a:t>
            </a:r>
            <a:r>
              <a:rPr lang="zh-CN" altLang="en-US" smtClean="0"/>
              <a:t>个字母。如果一种语言字母超过</a:t>
            </a:r>
            <a:r>
              <a:rPr lang="en-US" altLang="zh-CN" smtClean="0"/>
              <a:t>25</a:t>
            </a:r>
            <a:r>
              <a:rPr lang="zh-CN" altLang="en-US" smtClean="0"/>
              <a:t>个，可以去掉使用频率最少的一个。如，法语一般去掉</a:t>
            </a:r>
            <a:r>
              <a:rPr lang="en-US" altLang="zh-CN" smtClean="0"/>
              <a:t>w</a:t>
            </a:r>
            <a:r>
              <a:rPr lang="zh-CN" altLang="en-US" smtClean="0"/>
              <a:t>或</a:t>
            </a:r>
            <a:r>
              <a:rPr lang="en-US" altLang="zh-CN" smtClean="0"/>
              <a:t>k</a:t>
            </a:r>
            <a:r>
              <a:rPr lang="zh-CN" altLang="en-US" smtClean="0"/>
              <a:t>，德语则是把</a:t>
            </a:r>
            <a:r>
              <a:rPr lang="en-US" altLang="zh-CN" smtClean="0"/>
              <a:t>i</a:t>
            </a:r>
            <a:r>
              <a:rPr lang="zh-CN" altLang="en-US" smtClean="0"/>
              <a:t>和</a:t>
            </a:r>
            <a:r>
              <a:rPr lang="en-US" altLang="zh-CN" smtClean="0"/>
              <a:t>j</a:t>
            </a:r>
            <a:r>
              <a:rPr lang="zh-CN" altLang="en-US" smtClean="0"/>
              <a:t>合起来当成一个字母看待。英语中</a:t>
            </a:r>
            <a:r>
              <a:rPr lang="en-US" altLang="zh-CN" smtClean="0"/>
              <a:t>z</a:t>
            </a:r>
            <a:r>
              <a:rPr lang="zh-CN" altLang="en-US" smtClean="0"/>
              <a:t>使用最少，可以去掉它。</a:t>
            </a:r>
          </a:p>
        </p:txBody>
      </p:sp>
      <p:sp>
        <p:nvSpPr>
          <p:cNvPr id="1044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4EE4DF7-791F-4800-9D45-951B487C1D18}" type="slidenum">
              <a:rPr lang="zh-CN" altLang="en-US">
                <a:latin typeface="Calibri" pitchFamily="34" charset="0"/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zh-CN" altLang="en-US">
              <a:latin typeface="Calibri" pitchFamily="34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D8562-6B2A-4209-96E3-A226AB704F7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86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D8562-6B2A-4209-96E3-A226AB704F7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86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D8562-6B2A-4209-96E3-A226AB704F7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86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D8562-6B2A-4209-96E3-A226AB704F7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86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D8562-6B2A-4209-96E3-A226AB704F7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86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D8562-6B2A-4209-96E3-A226AB704F7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86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D8562-6B2A-4209-96E3-A226AB704F7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86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2016-11-29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7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8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香农原理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286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04664"/>
                <a:ext cx="8229600" cy="588185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任取</a:t>
                </a:r>
                <a:r>
                  <a:rPr lang="en-US" altLang="zh-CN" dirty="0" smtClean="0">
                    <a:latin typeface="Euclid Math One" panose="05050601010101010101" pitchFamily="18" charset="2"/>
                  </a:rPr>
                  <a:t>M</a:t>
                </a:r>
                <a:r>
                  <a:rPr lang="zh-CN" altLang="en-US" dirty="0" smtClean="0"/>
                  <a:t>的某个分布，对任何</a:t>
                </a:r>
                <a:r>
                  <a:rPr lang="zh-CN" altLang="en-US" dirty="0"/>
                  <a:t>明文</a:t>
                </a:r>
                <a:r>
                  <a:rPr lang="en-US" altLang="zh-CN" dirty="0" smtClean="0"/>
                  <a:t>m</a:t>
                </a:r>
                <a:r>
                  <a:rPr lang="en-US" altLang="zh-CN" baseline="-25000" dirty="0" smtClean="0"/>
                  <a:t>0</a:t>
                </a:r>
                <a:r>
                  <a:rPr lang="en-US" altLang="zh-CN" dirty="0" smtClean="0"/>
                  <a:t>∈</a:t>
                </a:r>
                <a:r>
                  <a:rPr lang="en-US" altLang="zh-CN" dirty="0">
                    <a:latin typeface="Euclid Math One" panose="05050601010101010101" pitchFamily="18" charset="2"/>
                  </a:rPr>
                  <a:t>M</a:t>
                </a:r>
                <a:r>
                  <a:rPr lang="zh-CN" altLang="en-US" dirty="0"/>
                  <a:t>、任何密文</a:t>
                </a:r>
                <a:r>
                  <a:rPr lang="en-US" altLang="zh-CN" dirty="0"/>
                  <a:t>c ∈</a:t>
                </a:r>
                <a:r>
                  <a:rPr lang="en-US" altLang="zh-CN" dirty="0">
                    <a:latin typeface="Euclid Math One" panose="05050601010101010101" pitchFamily="18" charset="2"/>
                  </a:rPr>
                  <a:t>C</a:t>
                </a:r>
                <a:r>
                  <a:rPr lang="zh-CN" altLang="en-US" dirty="0" smtClean="0"/>
                  <a:t>，定义</a:t>
                </a:r>
                <a:r>
                  <a:rPr lang="en-US" altLang="zh-CN" i="1" dirty="0" smtClean="0"/>
                  <a:t>p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≝</m:t>
                    </m:r>
                  </m:oMath>
                </a14:m>
                <a:r>
                  <a:rPr lang="en-US" altLang="zh-CN" dirty="0" err="1" smtClean="0"/>
                  <a:t>Pr</a:t>
                </a:r>
                <a:r>
                  <a:rPr lang="en-US" altLang="zh-CN" dirty="0" smtClean="0"/>
                  <a:t>[C=</a:t>
                </a:r>
                <a:r>
                  <a:rPr lang="en-US" altLang="zh-CN" dirty="0" err="1" smtClean="0"/>
                  <a:t>c|M</a:t>
                </a:r>
                <a:r>
                  <a:rPr lang="en-US" altLang="zh-CN" dirty="0" smtClean="0"/>
                  <a:t>=m</a:t>
                </a:r>
                <a:r>
                  <a:rPr lang="en-US" altLang="zh-CN" baseline="-25000" dirty="0" smtClean="0"/>
                  <a:t>0</a:t>
                </a:r>
                <a:r>
                  <a:rPr lang="en-US" altLang="zh-CN" dirty="0" smtClean="0"/>
                  <a:t>]</a:t>
                </a:r>
                <a:r>
                  <a:rPr lang="zh-CN" altLang="en-US" dirty="0" smtClean="0"/>
                  <a:t>，则对于任何</a:t>
                </a:r>
                <a:r>
                  <a:rPr lang="en-US" altLang="zh-CN" dirty="0" err="1" smtClean="0"/>
                  <a:t>m∈</a:t>
                </a:r>
                <a:r>
                  <a:rPr lang="en-US" altLang="zh-CN" dirty="0" err="1">
                    <a:latin typeface="Euclid Math One" panose="05050601010101010101" pitchFamily="18" charset="2"/>
                  </a:rPr>
                  <a:t>M</a:t>
                </a:r>
                <a:r>
                  <a:rPr lang="en-US" altLang="zh-CN" dirty="0">
                    <a:latin typeface="Euclid Math One" panose="05050601010101010101" pitchFamily="18" charset="2"/>
                  </a:rPr>
                  <a:t> </a:t>
                </a:r>
                <a:r>
                  <a:rPr lang="zh-CN" altLang="en-US" dirty="0" smtClean="0">
                    <a:latin typeface="Euclid Math One" panose="05050601010101010101" pitchFamily="18" charset="2"/>
                  </a:rPr>
                  <a:t>，</a:t>
                </a:r>
                <a:r>
                  <a:rPr lang="en-US" altLang="zh-CN" i="1" dirty="0" smtClean="0"/>
                  <a:t>p </a:t>
                </a:r>
                <a:r>
                  <a:rPr lang="en-US" altLang="zh-CN" dirty="0" smtClean="0"/>
                  <a:t>=</a:t>
                </a:r>
                <a:r>
                  <a:rPr lang="en-US" altLang="zh-CN" dirty="0" err="1" smtClean="0"/>
                  <a:t>Pr</a:t>
                </a:r>
                <a:r>
                  <a:rPr lang="en-US" altLang="zh-CN" dirty="0" smtClean="0"/>
                  <a:t>[C=</a:t>
                </a:r>
                <a:r>
                  <a:rPr lang="en-US" altLang="zh-CN" dirty="0" err="1" smtClean="0"/>
                  <a:t>c|M</a:t>
                </a:r>
                <a:r>
                  <a:rPr lang="en-US" altLang="zh-CN" dirty="0" smtClean="0"/>
                  <a:t>=m</a:t>
                </a:r>
                <a:r>
                  <a:rPr lang="en-US" altLang="zh-CN" baseline="-25000" dirty="0" smtClean="0"/>
                  <a:t>1</a:t>
                </a:r>
                <a:r>
                  <a:rPr lang="en-US" altLang="zh-CN" dirty="0"/>
                  <a:t>]</a:t>
                </a:r>
              </a:p>
              <a:p>
                <a:pPr marL="0" indent="0">
                  <a:buNone/>
                </a:pPr>
                <a:r>
                  <a:rPr lang="zh-CN" altLang="en-US" dirty="0" smtClean="0"/>
                  <a:t>于是有，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err="1" smtClean="0"/>
                  <a:t>Pr</a:t>
                </a:r>
                <a:r>
                  <a:rPr lang="en-US" altLang="zh-CN" dirty="0" smtClean="0"/>
                  <a:t>[C=c]=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Euclid Math One" panose="05050601010101010101" pitchFamily="18" charset="2"/>
                          </a:rPr>
                          <m:t>M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𝐶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𝑀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𝑚</m:t>
                                </m:r>
                              </m:e>
                            </m:d>
                          </m:e>
                        </m:func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Pr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⁡[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𝑀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    </a:t>
                </a:r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/>
                          </a:rPr>
                          <m:t>𝑚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Euclid Math One" panose="05050601010101010101" pitchFamily="18" charset="2"/>
                          </a:rPr>
                          <m:t>M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·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Pr</m:t>
                        </m:r>
                        <m:r>
                          <a:rPr lang="en-US" altLang="zh-CN" i="1">
                            <a:latin typeface="Cambria Math"/>
                          </a:rPr>
                          <m:t>⁡[</m:t>
                        </m:r>
                        <m:r>
                          <a:rPr lang="en-US" altLang="zh-CN" i="1">
                            <a:latin typeface="Cambria Math"/>
                          </a:rPr>
                          <m:t>𝑀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𝑚</m:t>
                        </m:r>
                        <m:r>
                          <a:rPr lang="en-US" altLang="zh-CN" i="1"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    =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𝑝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/>
                          </a:rPr>
                          <m:t>𝑚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Euclid Math One" panose="05050601010101010101" pitchFamily="18" charset="2"/>
                          </a:rPr>
                          <m:t>M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Pr</m:t>
                        </m:r>
                        <m:r>
                          <a:rPr lang="en-US" altLang="zh-CN" i="1">
                            <a:latin typeface="Cambria Math"/>
                          </a:rPr>
                          <m:t>⁡[</m:t>
                        </m:r>
                        <m:r>
                          <a:rPr lang="en-US" altLang="zh-CN" i="1">
                            <a:latin typeface="Cambria Math"/>
                          </a:rPr>
                          <m:t>𝑀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𝑚</m:t>
                        </m:r>
                        <m:r>
                          <a:rPr lang="en-US" altLang="zh-CN" i="1"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  =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𝑝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  =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Pr</a:t>
                </a:r>
                <a:r>
                  <a:rPr lang="en-US" altLang="zh-CN" dirty="0"/>
                  <a:t>[C=</a:t>
                </a:r>
                <a:r>
                  <a:rPr lang="en-US" altLang="zh-CN" dirty="0" err="1"/>
                  <a:t>c|M</a:t>
                </a:r>
                <a:r>
                  <a:rPr lang="en-US" altLang="zh-CN" dirty="0"/>
                  <a:t>=m</a:t>
                </a:r>
                <a:r>
                  <a:rPr lang="en-US" altLang="zh-CN" baseline="-25000" dirty="0"/>
                  <a:t>0</a:t>
                </a:r>
                <a:r>
                  <a:rPr lang="en-US" altLang="zh-CN" dirty="0" smtClean="0"/>
                  <a:t>]</a:t>
                </a:r>
              </a:p>
              <a:p>
                <a:pPr marL="0" indent="0">
                  <a:buNone/>
                </a:pPr>
                <a:r>
                  <a:rPr lang="zh-CN" altLang="en-US" dirty="0" smtClean="0"/>
                  <a:t>证毕。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04664"/>
                <a:ext cx="8229600" cy="5881856"/>
              </a:xfrm>
              <a:blipFill rotWithShape="1">
                <a:blip r:embed="rId2"/>
                <a:stretch>
                  <a:fillRect l="-1852" t="-3005" r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407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完美安全性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意义：</a:t>
            </a:r>
            <a:r>
              <a:rPr lang="en-US" altLang="zh-CN" dirty="0">
                <a:latin typeface="Euclid Math One" panose="05050601010101010101" pitchFamily="18" charset="2"/>
              </a:rPr>
              <a:t> </a:t>
            </a:r>
            <a:r>
              <a:rPr lang="en-US" altLang="zh-CN" dirty="0" smtClean="0">
                <a:latin typeface="Euclid Math One" panose="05050601010101010101" pitchFamily="18" charset="2"/>
              </a:rPr>
              <a:t>C</a:t>
            </a:r>
            <a:r>
              <a:rPr lang="zh-CN" altLang="en-US" dirty="0" smtClean="0">
                <a:latin typeface="Euclid Math One" panose="05050601010101010101" pitchFamily="18" charset="2"/>
              </a:rPr>
              <a:t>的概率分布独立于明文。</a:t>
            </a:r>
            <a:endParaRPr lang="en-US" altLang="zh-CN" dirty="0" smtClean="0">
              <a:latin typeface="Euclid Math One" panose="05050601010101010101" pitchFamily="18" charset="2"/>
            </a:endParaRPr>
          </a:p>
          <a:p>
            <a:r>
              <a:rPr lang="zh-CN" altLang="en-US" dirty="0">
                <a:latin typeface="Euclid Math One" panose="05050601010101010101" pitchFamily="18" charset="2"/>
              </a:rPr>
              <a:t>如果</a:t>
            </a:r>
            <a:r>
              <a:rPr lang="zh-CN" altLang="en-US" dirty="0" smtClean="0">
                <a:latin typeface="Euclid Math One" panose="05050601010101010101" pitchFamily="18" charset="2"/>
              </a:rPr>
              <a:t>用</a:t>
            </a:r>
            <a:r>
              <a:rPr lang="en-US" altLang="zh-CN" dirty="0" smtClean="0">
                <a:latin typeface="Euclid Math One" panose="05050601010101010101" pitchFamily="18" charset="2"/>
              </a:rPr>
              <a:t>C</a:t>
            </a:r>
            <a:r>
              <a:rPr lang="en-US" altLang="zh-CN" dirty="0"/>
              <a:t> </a:t>
            </a:r>
            <a:r>
              <a:rPr lang="en-US" altLang="zh-CN" dirty="0" smtClean="0"/>
              <a:t>(m)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的密文，定义</a:t>
            </a:r>
            <a:r>
              <a:rPr lang="en-US" altLang="zh-CN" dirty="0" smtClean="0"/>
              <a:t>3</a:t>
            </a:r>
            <a:r>
              <a:rPr lang="zh-CN" altLang="en-US" dirty="0" smtClean="0"/>
              <a:t>说明，对于每一个</a:t>
            </a:r>
            <a:r>
              <a:rPr lang="en-US" altLang="zh-CN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/>
              <a:t>,m</a:t>
            </a:r>
            <a:r>
              <a:rPr lang="en-US" altLang="zh-CN" baseline="-25000" dirty="0"/>
              <a:t>1</a:t>
            </a:r>
            <a:r>
              <a:rPr lang="en-US" altLang="zh-CN" dirty="0"/>
              <a:t>∈</a:t>
            </a:r>
            <a:r>
              <a:rPr lang="en-US" altLang="zh-CN" dirty="0" smtClean="0">
                <a:latin typeface="Euclid Math One" panose="05050601010101010101" pitchFamily="18" charset="2"/>
              </a:rPr>
              <a:t>M</a:t>
            </a:r>
            <a:r>
              <a:rPr lang="zh-CN" altLang="en-US" dirty="0" smtClean="0">
                <a:latin typeface="Euclid Math One" panose="05050601010101010101" pitchFamily="18" charset="2"/>
              </a:rPr>
              <a:t>，</a:t>
            </a:r>
            <a:r>
              <a:rPr lang="en-US" altLang="zh-CN" dirty="0" smtClean="0">
                <a:latin typeface="Euclid Math One" panose="05050601010101010101" pitchFamily="18" charset="2"/>
              </a:rPr>
              <a:t> </a:t>
            </a:r>
            <a:r>
              <a:rPr lang="en-US" altLang="zh-CN" dirty="0">
                <a:latin typeface="Euclid Math One" panose="05050601010101010101" pitchFamily="18" charset="2"/>
              </a:rPr>
              <a:t>C</a:t>
            </a:r>
            <a:r>
              <a:rPr lang="en-US" altLang="zh-CN" dirty="0"/>
              <a:t> (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</a:t>
            </a:r>
            <a:r>
              <a:rPr lang="en-US" altLang="zh-CN" dirty="0">
                <a:latin typeface="Euclid Math One" panose="05050601010101010101" pitchFamily="18" charset="2"/>
              </a:rPr>
              <a:t>C</a:t>
            </a:r>
            <a:r>
              <a:rPr lang="en-US" altLang="zh-CN" dirty="0"/>
              <a:t> (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的分布是相同的（不能区分</a:t>
            </a:r>
            <a:r>
              <a:rPr lang="en-US" altLang="zh-CN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/>
              <a:t>,m</a:t>
            </a:r>
            <a:r>
              <a:rPr lang="en-US" altLang="zh-CN" baseline="-25000" dirty="0"/>
              <a:t>1 </a:t>
            </a:r>
            <a:r>
              <a:rPr lang="zh-CN" altLang="en-US" dirty="0" smtClean="0"/>
              <a:t>的密文）。即：密文中不包含明文的任何信息。我们称此为</a:t>
            </a:r>
            <a:r>
              <a:rPr lang="zh-CN" altLang="en-US" dirty="0" smtClean="0">
                <a:solidFill>
                  <a:srgbClr val="C00000"/>
                </a:solidFill>
              </a:rPr>
              <a:t>完美不可区分性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3137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完美安全性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3711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zh-CN" altLang="en-US" dirty="0" smtClean="0">
                    <a:solidFill>
                      <a:srgbClr val="C00000"/>
                    </a:solidFill>
                  </a:rPr>
                  <a:t>敌手不可区分性</a:t>
                </a:r>
                <a:r>
                  <a:rPr lang="zh-CN" altLang="en-US" dirty="0" smtClean="0"/>
                  <a:t>（</a:t>
                </a:r>
                <a:r>
                  <a:rPr lang="en-US" altLang="zh-CN" sz="2600" dirty="0" smtClean="0"/>
                  <a:t>Adversarial indistinguishability</a:t>
                </a:r>
                <a:r>
                  <a:rPr lang="en-US" altLang="zh-CN" dirty="0" smtClean="0"/>
                  <a:t>)</a:t>
                </a:r>
              </a:p>
              <a:p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代表</a:t>
                </a:r>
                <a:r>
                  <a:rPr lang="zh-CN" altLang="en-US" dirty="0"/>
                  <a:t>敌手， </a:t>
                </a:r>
                <a:r>
                  <a:rPr lang="el-GR" altLang="zh-CN" dirty="0" smtClean="0"/>
                  <a:t>Π</a:t>
                </a:r>
                <a:r>
                  <a:rPr lang="en-US" altLang="zh-CN" dirty="0" smtClean="0"/>
                  <a:t>=</a:t>
                </a:r>
                <a:r>
                  <a:rPr lang="zh-CN" altLang="en-US" dirty="0" smtClean="0"/>
                  <a:t>（</a:t>
                </a:r>
                <a:r>
                  <a:rPr lang="en-US" altLang="zh-CN" dirty="0" err="1" smtClean="0"/>
                  <a:t>Gen,Enc,Dec</a:t>
                </a:r>
                <a:r>
                  <a:rPr lang="zh-CN" altLang="en-US" dirty="0" smtClean="0"/>
                  <a:t>）代表加密方案，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𝑃𝑟𝑖𝑣𝐾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i="1" dirty="0" smtClean="0">
                            <a:latin typeface="Cambria Math"/>
                          </a:rPr>
                          <m:t>Α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altLang="zh-CN" i="1" dirty="0" smtClean="0">
                            <a:latin typeface="Cambria Math"/>
                          </a:rPr>
                          <m:t>Π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/>
                          </a:rPr>
                          <m:t>𝑒𝑎𝑣</m:t>
                        </m:r>
                      </m:sup>
                    </m:sSubSup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表示窃听不可区分实验，该实验步骤定义如下：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/>
                  <a:t>（</a:t>
                </a:r>
                <a:r>
                  <a:rPr lang="en-US" altLang="zh-CN" dirty="0"/>
                  <a:t>1</a:t>
                </a:r>
                <a:r>
                  <a:rPr lang="zh-CN" altLang="en-US" dirty="0" smtClean="0"/>
                  <a:t>）敌手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输出一对信息</a:t>
                </a:r>
                <a:r>
                  <a:rPr lang="en-US" altLang="zh-CN" dirty="0"/>
                  <a:t>m</a:t>
                </a:r>
                <a:r>
                  <a:rPr lang="en-US" altLang="zh-CN" baseline="-25000" dirty="0"/>
                  <a:t>0</a:t>
                </a:r>
                <a:r>
                  <a:rPr lang="en-US" altLang="zh-CN" dirty="0"/>
                  <a:t>,m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∈</a:t>
                </a:r>
                <a:r>
                  <a:rPr lang="en-US" altLang="zh-CN" dirty="0" smtClean="0">
                    <a:latin typeface="Euclid Math One" panose="05050601010101010101" pitchFamily="18" charset="2"/>
                  </a:rPr>
                  <a:t>M</a:t>
                </a:r>
                <a:r>
                  <a:rPr lang="zh-CN" altLang="en-US" dirty="0" smtClean="0">
                    <a:latin typeface="Euclid Math One" panose="05050601010101010101" pitchFamily="18" charset="2"/>
                  </a:rPr>
                  <a:t>；</a:t>
                </a:r>
                <a:endParaRPr lang="en-US" altLang="zh-CN" dirty="0" smtClean="0">
                  <a:latin typeface="Euclid Math One" panose="05050601010101010101" pitchFamily="18" charset="2"/>
                </a:endParaRPr>
              </a:p>
              <a:p>
                <a:pPr marL="0" indent="0">
                  <a:buNone/>
                </a:pPr>
                <a:r>
                  <a:rPr lang="zh-CN" altLang="en-US" dirty="0"/>
                  <a:t>（</a:t>
                </a:r>
                <a:r>
                  <a:rPr lang="en-US" altLang="zh-CN" dirty="0"/>
                  <a:t>2</a:t>
                </a:r>
                <a:r>
                  <a:rPr lang="zh-CN" altLang="en-US" dirty="0" smtClean="0"/>
                  <a:t>）由</a:t>
                </a:r>
                <a:r>
                  <a:rPr lang="en-US" altLang="zh-CN" dirty="0" smtClean="0"/>
                  <a:t>Gen</a:t>
                </a:r>
                <a:r>
                  <a:rPr lang="zh-CN" altLang="en-US" dirty="0" smtClean="0"/>
                  <a:t>产生一个随机密钥</a:t>
                </a:r>
                <a:r>
                  <a:rPr lang="en-US" altLang="zh-CN" dirty="0" smtClean="0"/>
                  <a:t>k,</a:t>
                </a:r>
                <a:r>
                  <a:rPr lang="zh-CN" altLang="en-US" dirty="0" smtClean="0"/>
                  <a:t>并且</a:t>
                </a:r>
                <a:r>
                  <a:rPr lang="zh-CN" altLang="en-US" dirty="0"/>
                  <a:t>任意</a:t>
                </a:r>
                <a:r>
                  <a:rPr lang="zh-CN" altLang="en-US" dirty="0" smtClean="0"/>
                  <a:t>选择</a:t>
                </a:r>
                <a:r>
                  <a:rPr lang="en-US" altLang="zh-CN" dirty="0" smtClean="0"/>
                  <a:t>b∈{0,1}</a:t>
                </a:r>
                <a:r>
                  <a:rPr lang="zh-CN" altLang="en-US" dirty="0" smtClean="0"/>
                  <a:t>，然后，计算</a:t>
                </a:r>
                <a:r>
                  <a:rPr lang="en-US" altLang="zh-CN" dirty="0" err="1" smtClean="0"/>
                  <a:t>c←Enc</a:t>
                </a:r>
                <a:r>
                  <a:rPr lang="en-US" altLang="zh-CN" baseline="-25000" dirty="0" err="1" smtClean="0"/>
                  <a:t>k</a:t>
                </a:r>
                <a:r>
                  <a:rPr lang="en-US" altLang="zh-CN" dirty="0" smtClean="0"/>
                  <a:t>(</a:t>
                </a:r>
                <a:r>
                  <a:rPr lang="en-US" altLang="zh-CN" dirty="0" err="1" smtClean="0"/>
                  <a:t>m</a:t>
                </a:r>
                <a:r>
                  <a:rPr lang="en-US" altLang="zh-CN" baseline="-25000" dirty="0" err="1" smtClean="0"/>
                  <a:t>b</a:t>
                </a:r>
                <a:r>
                  <a:rPr lang="en-US" altLang="zh-CN" dirty="0" smtClean="0"/>
                  <a:t>),</a:t>
                </a:r>
                <a:r>
                  <a:rPr lang="zh-CN" altLang="en-US" dirty="0" smtClean="0"/>
                  <a:t>交给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；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/>
                  <a:t>（</a:t>
                </a:r>
                <a:r>
                  <a:rPr lang="en-US" altLang="zh-CN" dirty="0"/>
                  <a:t>3</a:t>
                </a:r>
                <a:r>
                  <a:rPr lang="zh-CN" altLang="en-US" dirty="0" smtClean="0"/>
                  <a:t>）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输出一个比特</a:t>
                </a:r>
                <a:r>
                  <a:rPr lang="en-US" altLang="zh-CN" dirty="0" smtClean="0"/>
                  <a:t>b′</a:t>
                </a:r>
                <a:r>
                  <a:rPr lang="zh-CN" altLang="en-US" dirty="0" smtClean="0"/>
                  <a:t>；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/>
                  <a:t>（</a:t>
                </a:r>
                <a:r>
                  <a:rPr lang="en-US" altLang="zh-CN" dirty="0"/>
                  <a:t>4</a:t>
                </a:r>
                <a:r>
                  <a:rPr lang="zh-CN" altLang="en-US" dirty="0" smtClean="0"/>
                  <a:t>）如果</a:t>
                </a:r>
                <a:r>
                  <a:rPr lang="en-US" altLang="zh-CN" dirty="0" smtClean="0"/>
                  <a:t>b= b′</a:t>
                </a:r>
                <a:r>
                  <a:rPr lang="zh-CN" altLang="en-US" dirty="0" smtClean="0"/>
                  <a:t>，定义实验的输出为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，记作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/>
                          </a:rPr>
                          <m:t>𝑃𝑟𝑖𝑣𝐾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i="1" dirty="0">
                            <a:latin typeface="Cambria Math"/>
                          </a:rPr>
                          <m:t>Α</m:t>
                        </m:r>
                        <m:r>
                          <a:rPr lang="en-US" altLang="zh-CN" i="1" dirty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altLang="zh-CN" i="1" dirty="0">
                            <a:latin typeface="Cambria Math"/>
                          </a:rPr>
                          <m:t>Π</m:t>
                        </m:r>
                      </m:sub>
                      <m:sup>
                        <m:r>
                          <a:rPr lang="en-US" altLang="zh-CN" i="1" dirty="0">
                            <a:latin typeface="Cambria Math"/>
                          </a:rPr>
                          <m:t>𝑒𝑎𝑣</m:t>
                        </m:r>
                      </m:sup>
                    </m:sSubSup>
                  </m:oMath>
                </a14:m>
                <a:r>
                  <a:rPr lang="en-US" altLang="zh-CN" dirty="0" smtClean="0"/>
                  <a:t>=1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成功，否则输出为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，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失败。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37112"/>
              </a:xfrm>
              <a:blipFill rotWithShape="1">
                <a:blip r:embed="rId3"/>
                <a:stretch>
                  <a:fillRect l="-1704" t="-40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841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完美安全性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3711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FF0000"/>
                    </a:solidFill>
                  </a:rPr>
                  <a:t>等价定义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4</a:t>
                </a:r>
                <a:r>
                  <a:rPr lang="zh-CN" altLang="en-US" dirty="0" smtClean="0"/>
                  <a:t>：明文空间为</a:t>
                </a:r>
                <a:r>
                  <a:rPr lang="en-US" altLang="zh-CN" dirty="0">
                    <a:latin typeface="Euclid Math One" panose="05050601010101010101" pitchFamily="18" charset="2"/>
                  </a:rPr>
                  <a:t>M</a:t>
                </a:r>
                <a:r>
                  <a:rPr lang="zh-CN" altLang="en-US" dirty="0" smtClean="0"/>
                  <a:t>的加密方案</a:t>
                </a:r>
                <a:r>
                  <a:rPr lang="el-GR" altLang="zh-CN" dirty="0"/>
                  <a:t>Π</a:t>
                </a:r>
                <a:r>
                  <a:rPr lang="en-US" altLang="zh-CN" dirty="0"/>
                  <a:t>= </a:t>
                </a:r>
                <a:r>
                  <a:rPr lang="zh-CN" altLang="en-US" dirty="0" smtClean="0"/>
                  <a:t>（</a:t>
                </a:r>
                <a:r>
                  <a:rPr lang="en-US" altLang="zh-CN" dirty="0" err="1" smtClean="0"/>
                  <a:t>Gen,Enc,Dec</a:t>
                </a:r>
                <a:r>
                  <a:rPr lang="zh-CN" altLang="en-US" dirty="0" smtClean="0"/>
                  <a:t>）是完善保密加密，当且仅当对于所有敌手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都有：</a:t>
                </a:r>
                <a:endParaRPr lang="en-US" altLang="zh-CN" dirty="0" smtClean="0"/>
              </a:p>
              <a:p>
                <a:pPr marL="0" indent="0" algn="ctr">
                  <a:buNone/>
                </a:pPr>
                <a:r>
                  <a:rPr lang="en-US" altLang="zh-CN" dirty="0" err="1" smtClean="0"/>
                  <a:t>Pr</a:t>
                </a:r>
                <a:r>
                  <a:rPr lang="en-US" altLang="zh-CN" dirty="0" smtClean="0"/>
                  <a:t>[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/>
                          </a:rPr>
                          <m:t>𝑃𝑟𝑖𝑣𝐾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i="1" dirty="0">
                            <a:latin typeface="Cambria Math"/>
                          </a:rPr>
                          <m:t>Α</m:t>
                        </m:r>
                        <m:r>
                          <a:rPr lang="en-US" altLang="zh-CN" i="1" dirty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altLang="zh-CN" i="1" dirty="0">
                            <a:latin typeface="Cambria Math"/>
                          </a:rPr>
                          <m:t>Π</m:t>
                        </m:r>
                      </m:sub>
                      <m:sup>
                        <m:r>
                          <a:rPr lang="en-US" altLang="zh-CN" i="1" dirty="0">
                            <a:latin typeface="Cambria Math"/>
                          </a:rPr>
                          <m:t>𝑒𝑎𝑣</m:t>
                        </m:r>
                      </m:sup>
                    </m:sSubSup>
                  </m:oMath>
                </a14:m>
                <a:r>
                  <a:rPr lang="en-US" altLang="zh-CN" dirty="0"/>
                  <a:t>=1</a:t>
                </a:r>
                <a:r>
                  <a:rPr lang="en-US" altLang="zh-CN" dirty="0" smtClean="0"/>
                  <a:t>]=1/2.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注记</a:t>
                </a:r>
                <a:r>
                  <a:rPr lang="zh-CN" altLang="en-US" dirty="0" smtClean="0"/>
                  <a:t>：另一种记法也很常用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叫做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攻击者的优势</a:t>
                </a:r>
                <a:r>
                  <a:rPr lang="zh-CN" altLang="en-US" dirty="0" smtClean="0"/>
                  <a:t>，</a:t>
                </a:r>
                <a:endParaRPr lang="en-US" altLang="zh-CN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0" dirty="0" smtClean="0">
                            <a:latin typeface="Cambria Math"/>
                          </a:rPr>
                          <m:t>Adv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i="1" dirty="0">
                            <a:latin typeface="Cambria Math"/>
                          </a:rPr>
                          <m:t>Α</m:t>
                        </m:r>
                        <m:r>
                          <a:rPr lang="en-US" altLang="zh-CN" i="1" dirty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altLang="zh-CN" i="1" dirty="0">
                            <a:latin typeface="Cambria Math"/>
                          </a:rPr>
                          <m:t>Π</m:t>
                        </m:r>
                      </m:sub>
                      <m:sup>
                        <m:r>
                          <a:rPr lang="en-US" altLang="zh-CN" i="1" dirty="0">
                            <a:latin typeface="Cambria Math"/>
                          </a:rPr>
                          <m:t>𝑒𝑎𝑣</m:t>
                        </m:r>
                      </m:sup>
                    </m:sSubSup>
                  </m:oMath>
                </a14:m>
                <a:r>
                  <a:rPr lang="en-US" altLang="zh-CN" dirty="0" smtClean="0"/>
                  <a:t>=</a:t>
                </a:r>
                <a:r>
                  <a:rPr lang="en-US" altLang="zh-CN" dirty="0"/>
                  <a:t> |</a:t>
                </a:r>
                <a:r>
                  <a:rPr lang="en-US" altLang="zh-CN" dirty="0" smtClean="0"/>
                  <a:t>Pr</a:t>
                </a:r>
                <a:r>
                  <a:rPr lang="en-US" altLang="zh-CN" dirty="0"/>
                  <a:t>[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/>
                          </a:rPr>
                          <m:t>𝑃𝑟𝑖𝑣𝐾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i="1" dirty="0">
                            <a:latin typeface="Cambria Math"/>
                          </a:rPr>
                          <m:t>Α</m:t>
                        </m:r>
                        <m:r>
                          <a:rPr lang="en-US" altLang="zh-CN" i="1" dirty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altLang="zh-CN" i="1" dirty="0">
                            <a:latin typeface="Cambria Math"/>
                          </a:rPr>
                          <m:t>Π</m:t>
                        </m:r>
                      </m:sub>
                      <m:sup>
                        <m:r>
                          <a:rPr lang="en-US" altLang="zh-CN" i="1" dirty="0">
                            <a:latin typeface="Cambria Math"/>
                          </a:rPr>
                          <m:t>𝑒𝑎𝑣</m:t>
                        </m:r>
                      </m:sup>
                    </m:sSubSup>
                  </m:oMath>
                </a14:m>
                <a:r>
                  <a:rPr lang="en-US" altLang="zh-CN" dirty="0"/>
                  <a:t>=</a:t>
                </a:r>
                <a:r>
                  <a:rPr lang="en-US" altLang="zh-CN" dirty="0" smtClean="0"/>
                  <a:t>1]-1/2|=0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37112"/>
              </a:xfrm>
              <a:blipFill rotWithShape="1">
                <a:blip r:embed="rId3"/>
                <a:stretch>
                  <a:fillRect l="-1852" t="-30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62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32656"/>
                <a:ext cx="8229600" cy="595386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证明：课后习题</a:t>
                </a:r>
                <a:r>
                  <a:rPr lang="en-US" altLang="zh-CN" dirty="0" smtClean="0"/>
                  <a:t>2.6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2.7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2.8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原始定义</a:t>
                </a:r>
                <a:r>
                  <a:rPr lang="en-US" altLang="zh-CN" dirty="0" smtClean="0"/>
                  <a:t>---〉</a:t>
                </a:r>
                <a:r>
                  <a:rPr lang="zh-CN" altLang="en-US" dirty="0" smtClean="0"/>
                  <a:t>等价定义</a:t>
                </a:r>
                <a:r>
                  <a:rPr lang="en-US" altLang="zh-CN" dirty="0" smtClean="0"/>
                  <a:t>4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（</a:t>
                </a:r>
                <a:r>
                  <a:rPr lang="en-US" altLang="zh-CN" dirty="0"/>
                  <a:t>1</a:t>
                </a:r>
                <a:r>
                  <a:rPr lang="zh-CN" altLang="en-US" dirty="0" smtClean="0"/>
                  <a:t>）若加密方案对于</a:t>
                </a:r>
                <a:r>
                  <a:rPr lang="en-US" altLang="zh-CN" dirty="0" smtClean="0">
                    <a:latin typeface="Euclid Math One" panose="05050601010101010101" pitchFamily="18" charset="2"/>
                  </a:rPr>
                  <a:t>M</a:t>
                </a:r>
                <a:r>
                  <a:rPr lang="zh-CN" altLang="en-US" dirty="0" smtClean="0"/>
                  <a:t>的某一分布是完善保密的，那么对</a:t>
                </a:r>
                <a:r>
                  <a:rPr lang="en-US" altLang="zh-CN" dirty="0" smtClean="0">
                    <a:latin typeface="Euclid Math One" panose="05050601010101010101" pitchFamily="18" charset="2"/>
                  </a:rPr>
                  <a:t>M</a:t>
                </a:r>
                <a:r>
                  <a:rPr lang="zh-CN" altLang="en-US" dirty="0" smtClean="0"/>
                  <a:t>的所有分布均是</a:t>
                </a:r>
                <a:r>
                  <a:rPr lang="zh-CN" altLang="en-US" dirty="0"/>
                  <a:t>完善</a:t>
                </a:r>
                <a:r>
                  <a:rPr lang="zh-CN" altLang="en-US" dirty="0" smtClean="0"/>
                  <a:t>保密。</a:t>
                </a:r>
                <a:endParaRPr lang="en-US" altLang="zh-CN" dirty="0" smtClean="0"/>
              </a:p>
              <a:p>
                <a:r>
                  <a:rPr lang="zh-CN" altLang="zh-CN" dirty="0"/>
                  <a:t>若</a:t>
                </a:r>
                <a:r>
                  <a:rPr lang="zh-CN" altLang="zh-CN" dirty="0" smtClean="0"/>
                  <a:t>对</a:t>
                </a:r>
                <a:r>
                  <a:rPr lang="zh-CN" altLang="en-US" dirty="0" smtClean="0"/>
                  <a:t>某一</a:t>
                </a:r>
                <a:r>
                  <a:rPr lang="zh-CN" altLang="zh-CN" dirty="0" smtClean="0"/>
                  <a:t>特定</a:t>
                </a:r>
                <a:r>
                  <a:rPr lang="zh-CN" altLang="zh-CN" dirty="0"/>
                  <a:t>明文分布完善保密，</a:t>
                </a:r>
                <a:r>
                  <a:rPr lang="zh-CN" altLang="zh-CN" dirty="0" smtClean="0"/>
                  <a:t>则</a:t>
                </a:r>
                <a:r>
                  <a:rPr lang="zh-CN" altLang="en-US" dirty="0" smtClean="0"/>
                  <a:t>对任意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i="1" dirty="0" smtClean="0"/>
                  <a:t>c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∈</a:t>
                </a:r>
                <a:r>
                  <a:rPr lang="en-US" altLang="zh-CN" dirty="0">
                    <a:latin typeface="Euclid Math One" panose="05050601010101010101" pitchFamily="18" charset="2"/>
                  </a:rPr>
                  <a:t>C </a:t>
                </a:r>
                <a:r>
                  <a:rPr lang="zh-CN" altLang="en-US" dirty="0"/>
                  <a:t>， </a:t>
                </a:r>
                <a:r>
                  <a:rPr lang="en-US" altLang="zh-CN" dirty="0" err="1" smtClean="0"/>
                  <a:t>m∈</a:t>
                </a:r>
                <a:r>
                  <a:rPr lang="en-US" altLang="zh-CN" dirty="0" err="1" smtClean="0">
                    <a:latin typeface="Euclid Math One" panose="05050601010101010101" pitchFamily="18" charset="2"/>
                  </a:rPr>
                  <a:t>M</a:t>
                </a:r>
                <a:r>
                  <a:rPr lang="zh-CN" altLang="en-US" dirty="0" smtClean="0">
                    <a:latin typeface="Euclid Math One" panose="05050601010101010101" pitchFamily="18" charset="2"/>
                  </a:rPr>
                  <a:t> </a:t>
                </a:r>
                <a:r>
                  <a:rPr lang="zh-CN" altLang="zh-CN" dirty="0" smtClean="0"/>
                  <a:t>：</a:t>
                </a:r>
                <a:endParaRPr lang="en-US" altLang="zh-CN" dirty="0" smtClean="0"/>
              </a:p>
              <a:p>
                <a:pPr marL="0" indent="0" algn="ctr">
                  <a:buNone/>
                </a:pPr>
                <a:r>
                  <a:rPr lang="en-US" altLang="zh-CN" dirty="0"/>
                  <a:t>Pr[</a:t>
                </a:r>
                <a:r>
                  <a:rPr lang="en-US" altLang="zh-CN" i="1" dirty="0"/>
                  <a:t>C=c</a:t>
                </a:r>
                <a:r>
                  <a:rPr lang="en-US" altLang="zh-CN" dirty="0"/>
                  <a:t>]=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𝐶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𝑐</m:t>
                            </m:r>
                          </m:e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𝑀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𝑚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/>
                          </a:rPr>
                          <m:t>{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: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𝐷𝑒𝑐𝑘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)}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Pr</m:t>
                        </m:r>
                        <m:r>
                          <a:rPr lang="en-US" altLang="zh-CN" i="1">
                            <a:latin typeface="Cambria Math"/>
                          </a:rPr>
                          <m:t>⁡[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𝐾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altLang="zh-CN" dirty="0" smtClean="0"/>
                  <a:t>   </a:t>
                </a:r>
                <a:endParaRPr lang="zh-CN" altLang="zh-CN" dirty="0"/>
              </a:p>
              <a:p>
                <a:r>
                  <a:rPr lang="zh-CN" altLang="zh-CN" dirty="0"/>
                  <a:t>该等式与明文分布无关，因此对任意明文分布都成立，</a:t>
                </a:r>
                <a:r>
                  <a:rPr lang="zh-CN" altLang="zh-CN" dirty="0" smtClean="0"/>
                  <a:t>所以</a:t>
                </a:r>
                <a:r>
                  <a:rPr lang="zh-CN" altLang="en-US" dirty="0"/>
                  <a:t>该加密方案</a:t>
                </a:r>
                <a:r>
                  <a:rPr lang="zh-CN" altLang="zh-CN" dirty="0" smtClean="0"/>
                  <a:t>对</a:t>
                </a:r>
                <a:r>
                  <a:rPr lang="zh-CN" altLang="zh-CN" dirty="0"/>
                  <a:t>任意明文分布都是完善保密的。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32656"/>
                <a:ext cx="8229600" cy="5953864"/>
              </a:xfrm>
              <a:blipFill rotWithShape="1">
                <a:blip r:embed="rId2"/>
                <a:stretch>
                  <a:fillRect l="-1704" t="-2357" r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93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32656"/>
                <a:ext cx="8229600" cy="59538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）对于加密</a:t>
                </a:r>
                <a:r>
                  <a:rPr lang="zh-CN" altLang="en-US" dirty="0"/>
                  <a:t>方案</a:t>
                </a:r>
                <a:r>
                  <a:rPr lang="el-GR" altLang="zh-CN" dirty="0"/>
                  <a:t>Π</a:t>
                </a:r>
                <a:r>
                  <a:rPr lang="en-US" altLang="zh-CN" dirty="0"/>
                  <a:t>= </a:t>
                </a:r>
                <a:r>
                  <a:rPr lang="zh-CN" altLang="en-US" dirty="0"/>
                  <a:t>（</a:t>
                </a:r>
                <a:r>
                  <a:rPr lang="en-US" altLang="zh-CN" dirty="0" err="1"/>
                  <a:t>Gen,Enc,Dec</a:t>
                </a:r>
                <a:r>
                  <a:rPr lang="zh-CN" altLang="en-US" dirty="0"/>
                  <a:t>） </a:t>
                </a:r>
                <a:r>
                  <a:rPr lang="zh-CN" altLang="en-US" dirty="0" smtClean="0"/>
                  <a:t>的</a:t>
                </a:r>
                <a:r>
                  <a:rPr lang="en-US" altLang="zh-CN" dirty="0" smtClean="0">
                    <a:latin typeface="Euclid Math One" panose="05050601010101010101" pitchFamily="18" charset="2"/>
                  </a:rPr>
                  <a:t>M</a:t>
                </a:r>
                <a:r>
                  <a:rPr lang="zh-CN" altLang="en-US" dirty="0" smtClean="0">
                    <a:latin typeface="Euclid Math One" panose="05050601010101010101" pitchFamily="18" charset="2"/>
                  </a:rPr>
                  <a:t>之</a:t>
                </a:r>
                <a:r>
                  <a:rPr lang="zh-CN" altLang="en-US" dirty="0" smtClean="0"/>
                  <a:t>某一特殊分布：</a:t>
                </a:r>
                <a:r>
                  <a:rPr lang="en-US" altLang="zh-CN" dirty="0" err="1" smtClean="0"/>
                  <a:t>Pr</a:t>
                </a:r>
                <a:r>
                  <a:rPr lang="en-US" altLang="zh-CN" dirty="0" smtClean="0"/>
                  <a:t>[M=m</a:t>
                </a:r>
                <a:r>
                  <a:rPr lang="en-US" altLang="zh-CN" baseline="-25000" dirty="0" smtClean="0"/>
                  <a:t>0</a:t>
                </a:r>
                <a:r>
                  <a:rPr lang="en-US" altLang="zh-CN" dirty="0" smtClean="0"/>
                  <a:t>]=</a:t>
                </a:r>
                <a:r>
                  <a:rPr lang="en-US" altLang="zh-CN" dirty="0"/>
                  <a:t> </a:t>
                </a:r>
                <a:r>
                  <a:rPr lang="en-US" altLang="zh-CN" dirty="0" err="1" smtClean="0"/>
                  <a:t>Pr</a:t>
                </a:r>
                <a:r>
                  <a:rPr lang="en-US" altLang="zh-CN" dirty="0" smtClean="0"/>
                  <a:t>[M=m</a:t>
                </a:r>
                <a:r>
                  <a:rPr lang="en-US" altLang="zh-CN" baseline="-25000" dirty="0" smtClean="0"/>
                  <a:t>1</a:t>
                </a:r>
                <a:r>
                  <a:rPr lang="en-US" altLang="zh-CN" dirty="0" smtClean="0"/>
                  <a:t>]=1/2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其中</a:t>
                </a:r>
                <a:r>
                  <a:rPr lang="en-US" altLang="zh-CN" dirty="0" smtClean="0"/>
                  <a:t>m</a:t>
                </a:r>
                <a:r>
                  <a:rPr lang="en-US" altLang="zh-CN" baseline="-25000" dirty="0" smtClean="0"/>
                  <a:t>0</a:t>
                </a:r>
                <a:r>
                  <a:rPr lang="zh-CN" altLang="en-US" baseline="-25000" dirty="0" smtClean="0"/>
                  <a:t>，</a:t>
                </a:r>
                <a:r>
                  <a:rPr lang="en-US" altLang="zh-CN" dirty="0" smtClean="0"/>
                  <a:t>m</a:t>
                </a:r>
                <a:r>
                  <a:rPr lang="en-US" altLang="zh-CN" baseline="-25000" dirty="0" smtClean="0"/>
                  <a:t>1</a:t>
                </a:r>
                <a:r>
                  <a:rPr lang="zh-CN" altLang="en-US" dirty="0" smtClean="0"/>
                  <a:t>由敌手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输出。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若</a:t>
                </a:r>
                <a:r>
                  <a:rPr lang="el-GR" altLang="zh-CN" dirty="0" smtClean="0"/>
                  <a:t>Π</a:t>
                </a:r>
                <a:r>
                  <a:rPr lang="zh-CN" altLang="en-US" dirty="0" smtClean="0"/>
                  <a:t>在原始定义下为完善保密，则对以上特定明文分布为完善保密，由定义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，对于任何</a:t>
                </a:r>
                <a:r>
                  <a:rPr lang="zh-CN" altLang="en-US" dirty="0"/>
                  <a:t>密文</a:t>
                </a:r>
                <a:r>
                  <a:rPr lang="en-US" altLang="zh-CN" dirty="0"/>
                  <a:t>c ∈</a:t>
                </a:r>
                <a:r>
                  <a:rPr lang="en-US" altLang="zh-CN" dirty="0">
                    <a:latin typeface="Euclid Math One" panose="05050601010101010101" pitchFamily="18" charset="2"/>
                  </a:rPr>
                  <a:t>C</a:t>
                </a:r>
                <a:r>
                  <a:rPr lang="zh-CN" altLang="en-US" dirty="0"/>
                  <a:t>，有</a:t>
                </a:r>
                <a:endParaRPr lang="en-US" altLang="zh-CN" dirty="0"/>
              </a:p>
              <a:p>
                <a:pPr marL="0" indent="0" algn="ctr">
                  <a:buNone/>
                </a:pPr>
                <a:r>
                  <a:rPr lang="en-US" altLang="zh-CN" dirty="0" err="1"/>
                  <a:t>Pr</a:t>
                </a:r>
                <a:r>
                  <a:rPr lang="en-US" altLang="zh-CN" dirty="0"/>
                  <a:t>[C=</a:t>
                </a:r>
                <a:r>
                  <a:rPr lang="en-US" altLang="zh-CN" dirty="0" err="1"/>
                  <a:t>c|M</a:t>
                </a:r>
                <a:r>
                  <a:rPr lang="en-US" altLang="zh-CN" dirty="0"/>
                  <a:t>=m</a:t>
                </a:r>
                <a:r>
                  <a:rPr lang="en-US" altLang="zh-CN" baseline="-25000" dirty="0"/>
                  <a:t>0</a:t>
                </a:r>
                <a:r>
                  <a:rPr lang="en-US" altLang="zh-CN" dirty="0"/>
                  <a:t>]=</a:t>
                </a:r>
                <a:r>
                  <a:rPr lang="en-US" altLang="zh-CN" dirty="0" err="1"/>
                  <a:t>Pr</a:t>
                </a:r>
                <a:r>
                  <a:rPr lang="en-US" altLang="zh-CN" dirty="0"/>
                  <a:t>[C=</a:t>
                </a:r>
                <a:r>
                  <a:rPr lang="en-US" altLang="zh-CN" dirty="0" err="1"/>
                  <a:t>c|M</a:t>
                </a:r>
                <a:r>
                  <a:rPr lang="en-US" altLang="zh-CN" dirty="0"/>
                  <a:t>=m</a:t>
                </a:r>
                <a:r>
                  <a:rPr lang="en-US" altLang="zh-CN" baseline="-25000" dirty="0"/>
                  <a:t>1</a:t>
                </a:r>
                <a:r>
                  <a:rPr lang="en-US" altLang="zh-CN" dirty="0" smtClean="0"/>
                  <a:t>]</a:t>
                </a:r>
                <a:r>
                  <a:rPr lang="zh-CN" altLang="en-US" dirty="0" smtClean="0"/>
                  <a:t>，即：</a:t>
                </a:r>
                <a:endParaRPr lang="en-US" altLang="zh-CN" dirty="0" smtClean="0"/>
              </a:p>
              <a:p>
                <a:pPr marL="0" indent="0" algn="ctr">
                  <a:buNone/>
                </a:pPr>
                <a:r>
                  <a:rPr lang="en-US" altLang="zh-CN" dirty="0"/>
                  <a:t>Pr[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/>
                          </a:rPr>
                          <m:t>𝑃𝑟𝑖𝑣𝐾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i="1" dirty="0">
                            <a:latin typeface="Cambria Math"/>
                          </a:rPr>
                          <m:t>Α</m:t>
                        </m:r>
                        <m:r>
                          <a:rPr lang="en-US" altLang="zh-CN" i="1" dirty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altLang="zh-CN" i="1" dirty="0">
                            <a:latin typeface="Cambria Math"/>
                          </a:rPr>
                          <m:t>Π</m:t>
                        </m:r>
                      </m:sub>
                      <m:sup>
                        <m:r>
                          <a:rPr lang="en-US" altLang="zh-CN" i="1" dirty="0">
                            <a:latin typeface="Cambria Math"/>
                          </a:rPr>
                          <m:t>𝑒𝑎𝑣</m:t>
                        </m:r>
                      </m:sup>
                    </m:sSubSup>
                  </m:oMath>
                </a14:m>
                <a:r>
                  <a:rPr lang="en-US" altLang="zh-CN" dirty="0"/>
                  <a:t>=1]=1/2</a:t>
                </a:r>
                <a:r>
                  <a:rPr lang="en-US" altLang="zh-CN" dirty="0" smtClean="0"/>
                  <a:t>.</a:t>
                </a:r>
              </a:p>
              <a:p>
                <a:pPr marL="0" indent="0" algn="ctr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32656"/>
                <a:ext cx="8229600" cy="5953864"/>
              </a:xfrm>
              <a:blipFill rotWithShape="1">
                <a:blip r:embed="rId2"/>
                <a:stretch>
                  <a:fillRect l="-1852" t="-2357" r="-1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083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32656"/>
                <a:ext cx="8229600" cy="5953864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反之，等价定义</a:t>
                </a:r>
                <a:r>
                  <a:rPr lang="en-US" altLang="zh-CN" dirty="0"/>
                  <a:t>4---〉</a:t>
                </a:r>
                <a:r>
                  <a:rPr lang="zh-CN" altLang="en-US" dirty="0"/>
                  <a:t>原始定义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反正法，若</a:t>
                </a:r>
                <a:r>
                  <a:rPr lang="el-GR" altLang="zh-CN" dirty="0" smtClean="0"/>
                  <a:t>Π</a:t>
                </a:r>
                <a:r>
                  <a:rPr lang="en-US" altLang="zh-CN" dirty="0"/>
                  <a:t>= </a:t>
                </a:r>
                <a:r>
                  <a:rPr lang="zh-CN" altLang="en-US" dirty="0"/>
                  <a:t>（</a:t>
                </a:r>
                <a:r>
                  <a:rPr lang="en-US" altLang="zh-CN" dirty="0" err="1"/>
                  <a:t>Gen,Enc,Dec</a:t>
                </a:r>
                <a:r>
                  <a:rPr lang="zh-CN" altLang="en-US" dirty="0" smtClean="0"/>
                  <a:t>）根据原始定义不是完善保密的，则由等价定义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，存在</a:t>
                </a:r>
                <a:r>
                  <a:rPr lang="en-US" altLang="zh-CN" dirty="0" smtClean="0"/>
                  <a:t>m</a:t>
                </a:r>
                <a:r>
                  <a:rPr lang="en-US" altLang="zh-CN" baseline="-25000" dirty="0" smtClean="0"/>
                  <a:t>0</a:t>
                </a:r>
                <a:r>
                  <a:rPr lang="zh-CN" altLang="en-US" baseline="-25000" dirty="0" smtClean="0"/>
                  <a:t>，</a:t>
                </a:r>
                <a:r>
                  <a:rPr lang="en-US" altLang="zh-CN" dirty="0" smtClean="0"/>
                  <a:t>m</a:t>
                </a:r>
                <a:r>
                  <a:rPr lang="en-US" altLang="zh-CN" baseline="-25000" dirty="0" smtClean="0"/>
                  <a:t>1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∈</a:t>
                </a:r>
                <a:r>
                  <a:rPr lang="en-US" altLang="zh-CN" dirty="0" smtClean="0">
                    <a:latin typeface="Euclid Math One" panose="05050601010101010101" pitchFamily="18" charset="2"/>
                  </a:rPr>
                  <a:t>M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c </a:t>
                </a:r>
                <a:r>
                  <a:rPr lang="en-US" altLang="zh-CN" dirty="0"/>
                  <a:t>∈</a:t>
                </a:r>
                <a:r>
                  <a:rPr lang="en-US" altLang="zh-CN" dirty="0">
                    <a:latin typeface="Euclid Math One" panose="05050601010101010101" pitchFamily="18" charset="2"/>
                  </a:rPr>
                  <a:t>C</a:t>
                </a:r>
                <a:r>
                  <a:rPr lang="zh-CN" altLang="en-US" dirty="0" smtClean="0"/>
                  <a:t>，</a:t>
                </a:r>
                <a:r>
                  <a:rPr lang="zh-CN" altLang="en-US" dirty="0"/>
                  <a:t>满足</a:t>
                </a:r>
                <a:endParaRPr lang="en-US" altLang="zh-CN" dirty="0"/>
              </a:p>
              <a:p>
                <a:pPr marL="0" indent="0" algn="ctr">
                  <a:buNone/>
                </a:pPr>
                <a:r>
                  <a:rPr lang="en-US" altLang="zh-CN" dirty="0" err="1"/>
                  <a:t>Pr</a:t>
                </a:r>
                <a:r>
                  <a:rPr lang="en-US" altLang="zh-CN" dirty="0"/>
                  <a:t>[C=</a:t>
                </a:r>
                <a:r>
                  <a:rPr lang="en-US" altLang="zh-CN" dirty="0" err="1"/>
                  <a:t>c|M</a:t>
                </a:r>
                <a:r>
                  <a:rPr lang="en-US" altLang="zh-CN" dirty="0"/>
                  <a:t>=m</a:t>
                </a:r>
                <a:r>
                  <a:rPr lang="en-US" altLang="zh-CN" baseline="-25000" dirty="0"/>
                  <a:t>0</a:t>
                </a:r>
                <a:r>
                  <a:rPr lang="en-US" altLang="zh-CN" dirty="0" smtClean="0"/>
                  <a:t>]≠</a:t>
                </a:r>
                <a:r>
                  <a:rPr lang="en-US" altLang="zh-CN" dirty="0" err="1" smtClean="0"/>
                  <a:t>Pr</a:t>
                </a:r>
                <a:r>
                  <a:rPr lang="en-US" altLang="zh-CN" dirty="0" smtClean="0"/>
                  <a:t>[C=</a:t>
                </a:r>
                <a:r>
                  <a:rPr lang="en-US" altLang="zh-CN" dirty="0" err="1" smtClean="0"/>
                  <a:t>c|M</a:t>
                </a:r>
                <a:r>
                  <a:rPr lang="en-US" altLang="zh-CN" dirty="0" smtClean="0"/>
                  <a:t>=m</a:t>
                </a:r>
                <a:r>
                  <a:rPr lang="en-US" altLang="zh-CN" baseline="-25000" dirty="0" smtClean="0"/>
                  <a:t>1</a:t>
                </a:r>
                <a:r>
                  <a:rPr lang="en-US" altLang="zh-CN" dirty="0" smtClean="0"/>
                  <a:t>]</a:t>
                </a:r>
                <a:r>
                  <a:rPr lang="zh-CN" altLang="en-US" dirty="0" smtClean="0"/>
                  <a:t>，</a:t>
                </a:r>
                <a:endParaRPr lang="en-US" altLang="zh-CN" dirty="0" smtClean="0"/>
              </a:p>
              <a:p>
                <a:pPr marL="0" indent="0" algn="ctr">
                  <a:buNone/>
                </a:pPr>
                <a:r>
                  <a:rPr lang="zh-CN" altLang="en-US" dirty="0" smtClean="0"/>
                  <a:t>此时若敌手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在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/>
                          </a:rPr>
                          <m:t>𝑃𝑟𝑖𝑣𝐾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i="1" dirty="0">
                            <a:latin typeface="Cambria Math"/>
                          </a:rPr>
                          <m:t>Α</m:t>
                        </m:r>
                        <m:r>
                          <a:rPr lang="en-US" altLang="zh-CN" i="1" dirty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altLang="zh-CN" i="1" dirty="0">
                            <a:latin typeface="Cambria Math"/>
                          </a:rPr>
                          <m:t>Π</m:t>
                        </m:r>
                      </m:sub>
                      <m:sup>
                        <m:r>
                          <a:rPr lang="en-US" altLang="zh-CN" i="1" dirty="0">
                            <a:latin typeface="Cambria Math"/>
                          </a:rPr>
                          <m:t>𝑒𝑎𝑣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实验中输出</a:t>
                </a:r>
                <a:r>
                  <a:rPr lang="en-US" altLang="zh-CN" dirty="0"/>
                  <a:t>m</a:t>
                </a:r>
                <a:r>
                  <a:rPr lang="en-US" altLang="zh-CN" baseline="-25000" dirty="0"/>
                  <a:t>0</a:t>
                </a:r>
                <a:r>
                  <a:rPr lang="zh-CN" altLang="en-US" baseline="-25000" dirty="0"/>
                  <a:t>，</a:t>
                </a:r>
                <a:r>
                  <a:rPr lang="en-US" altLang="zh-CN" dirty="0"/>
                  <a:t>m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 </a:t>
                </a:r>
                <a:r>
                  <a:rPr lang="zh-CN" altLang="en-US" dirty="0" smtClean="0"/>
                  <a:t>，则有</a:t>
                </a:r>
                <a:endParaRPr lang="en-US" altLang="zh-CN" dirty="0" smtClean="0"/>
              </a:p>
              <a:p>
                <a:pPr marL="0" indent="0" algn="ctr">
                  <a:buNone/>
                </a:pPr>
                <a:r>
                  <a:rPr lang="en-US" altLang="zh-CN" dirty="0"/>
                  <a:t>Pr[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/>
                          </a:rPr>
                          <m:t>𝑃𝑟𝑖𝑣𝐾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i="1" dirty="0">
                            <a:latin typeface="Cambria Math"/>
                          </a:rPr>
                          <m:t>Α</m:t>
                        </m:r>
                        <m:r>
                          <a:rPr lang="en-US" altLang="zh-CN" i="1" dirty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altLang="zh-CN" i="1" dirty="0">
                            <a:latin typeface="Cambria Math"/>
                          </a:rPr>
                          <m:t>Π</m:t>
                        </m:r>
                      </m:sub>
                      <m:sup>
                        <m:r>
                          <a:rPr lang="en-US" altLang="zh-CN" i="1" dirty="0">
                            <a:latin typeface="Cambria Math"/>
                          </a:rPr>
                          <m:t>𝑒𝑎𝑣</m:t>
                        </m:r>
                      </m:sup>
                    </m:sSubSup>
                  </m:oMath>
                </a14:m>
                <a:r>
                  <a:rPr lang="en-US" altLang="zh-CN" dirty="0"/>
                  <a:t>=</a:t>
                </a:r>
                <a:r>
                  <a:rPr lang="en-US" altLang="zh-CN" dirty="0" smtClean="0"/>
                  <a:t>1]&gt;1/2.</a:t>
                </a:r>
              </a:p>
              <a:p>
                <a:pPr marL="0" indent="0" algn="ctr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32656"/>
                <a:ext cx="8229600" cy="5953864"/>
              </a:xfrm>
              <a:blipFill rotWithShape="1">
                <a:blip r:embed="rId2"/>
                <a:stretch>
                  <a:fillRect l="-1704" t="-1639" r="-1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3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完美安全性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3711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“一次一密”密码方案：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）</a:t>
                </a:r>
                <a:r>
                  <a:rPr lang="zh-CN" altLang="en-US" dirty="0"/>
                  <a:t>令</a:t>
                </a:r>
                <a:r>
                  <a:rPr lang="zh-CN" altLang="en-US" dirty="0" smtClean="0"/>
                  <a:t>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𝑙</m:t>
                    </m:r>
                    <m:r>
                      <a:rPr lang="en-US" altLang="zh-CN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zh-CN" altLang="en-US" dirty="0" smtClean="0"/>
                  <a:t>，</a:t>
                </a:r>
                <a:r>
                  <a:rPr lang="en-US" altLang="zh-CN" dirty="0">
                    <a:latin typeface="Euclid Math One" panose="05050601010101010101" pitchFamily="18" charset="2"/>
                  </a:rPr>
                  <a:t> </a:t>
                </a:r>
                <a:r>
                  <a:rPr lang="en-US" altLang="zh-CN" dirty="0" smtClean="0">
                    <a:latin typeface="Euclid Math One" panose="05050601010101010101" pitchFamily="18" charset="2"/>
                  </a:rPr>
                  <a:t>M</a:t>
                </a:r>
                <a:r>
                  <a:rPr lang="en-US" altLang="zh-CN" dirty="0" smtClean="0"/>
                  <a:t>=</a:t>
                </a:r>
                <a:r>
                  <a:rPr lang="en-US" altLang="zh-CN" dirty="0">
                    <a:latin typeface="Euclid Math One" panose="05050601010101010101" pitchFamily="18" charset="2"/>
                  </a:rPr>
                  <a:t> </a:t>
                </a:r>
                <a:r>
                  <a:rPr lang="en-US" altLang="zh-CN" dirty="0" smtClean="0">
                    <a:latin typeface="Euclid Math One" panose="05050601010101010101" pitchFamily="18" charset="2"/>
                  </a:rPr>
                  <a:t>K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0</m:t>
                        </m:r>
                        <m:r>
                          <a:rPr lang="zh-CN" altLang="en-US" b="0" i="1" dirty="0" smtClean="0">
                            <a:latin typeface="Cambria Math"/>
                          </a:rPr>
                          <m:t>，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altLang="zh-CN" b="0" i="1" baseline="30000" dirty="0" smtClean="0">
                        <a:latin typeface="Cambria Math"/>
                      </a:rPr>
                      <m:t>𝑙</m:t>
                    </m:r>
                  </m:oMath>
                </a14:m>
                <a:r>
                  <a:rPr lang="zh-CN" altLang="en-US" dirty="0" smtClean="0"/>
                  <a:t>；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）</a:t>
                </a:r>
                <a:r>
                  <a:rPr lang="en-US" altLang="zh-CN" dirty="0" smtClean="0"/>
                  <a:t>Gen</a:t>
                </a:r>
                <a:r>
                  <a:rPr lang="zh-CN" altLang="en-US" dirty="0" smtClean="0"/>
                  <a:t>从</a:t>
                </a:r>
                <a:r>
                  <a:rPr lang="en-US" altLang="zh-CN" dirty="0" smtClean="0">
                    <a:latin typeface="Euclid Math One" panose="05050601010101010101" pitchFamily="18" charset="2"/>
                  </a:rPr>
                  <a:t>K</a:t>
                </a:r>
                <a:r>
                  <a:rPr lang="zh-CN" altLang="en-US" dirty="0" smtClean="0"/>
                  <a:t>中依据均匀分布选择一个长度为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𝑙</m:t>
                    </m:r>
                  </m:oMath>
                </a14:m>
                <a:r>
                  <a:rPr lang="zh-CN" altLang="en-US" dirty="0" smtClean="0"/>
                  <a:t>的二进制比特串（</a:t>
                </a:r>
                <a:r>
                  <a:rPr lang="zh-CN" altLang="en-US" dirty="0"/>
                  <a:t>每个密钥被选中</a:t>
                </a:r>
                <a:r>
                  <a:rPr lang="zh-CN" altLang="en-US" dirty="0" smtClean="0"/>
                  <a:t>的概率为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  <m:r>
                          <a:rPr lang="en-US" altLang="zh-CN" i="1" baseline="30000">
                            <a:latin typeface="Cambria Math"/>
                          </a:rPr>
                          <m:t>𝑙</m:t>
                        </m:r>
                      </m:den>
                    </m:f>
                    <m:r>
                      <a:rPr lang="en-US" altLang="zh-CN" i="1" baseline="30000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dirty="0" smtClean="0"/>
                  <a:t>）</a:t>
                </a:r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  (3)</a:t>
                </a:r>
                <a:r>
                  <a:rPr lang="en-US" altLang="zh-CN" dirty="0" err="1" smtClean="0"/>
                  <a:t>Enc</a:t>
                </a:r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对于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𝑘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0,1</m:t>
                        </m:r>
                      </m:e>
                    </m:d>
                    <m:r>
                      <a:rPr lang="en-US" altLang="zh-CN" b="0" i="1" baseline="30000" smtClean="0">
                        <a:latin typeface="Cambria Math"/>
                        <a:ea typeface="Cambria Math"/>
                      </a:rPr>
                      <m:t>𝑙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𝑚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0,1</m:t>
                        </m:r>
                      </m:e>
                    </m:d>
                    <m:r>
                      <a:rPr lang="en-US" altLang="zh-CN" i="1" baseline="30000">
                        <a:latin typeface="Cambria Math"/>
                        <a:ea typeface="Cambria Math"/>
                      </a:rPr>
                      <m:t>𝑙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  <a:ea typeface="Cambria Math"/>
                      </a:rPr>
                      <m:t>c</m:t>
                    </m:r>
                    <m:box>
                      <m:box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box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≔</m:t>
                        </m:r>
                      </m:e>
                    </m:box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⊕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en-US" altLang="zh-CN" b="0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altLang="zh-CN" dirty="0" smtClean="0"/>
                  <a:t>  (4)Dec:</a:t>
                </a:r>
                <a:r>
                  <a:rPr lang="zh-CN" altLang="en-US" dirty="0"/>
                  <a:t>对于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𝑘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0,1</m:t>
                        </m:r>
                      </m:e>
                    </m:d>
                    <m:r>
                      <a:rPr lang="en-US" altLang="zh-CN" i="1" baseline="30000">
                        <a:latin typeface="Cambria Math"/>
                        <a:ea typeface="Cambria Math"/>
                      </a:rPr>
                      <m:t>𝑙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𝑐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0,1</m:t>
                        </m:r>
                      </m:e>
                    </m:d>
                    <m:r>
                      <a:rPr lang="en-US" altLang="zh-CN" i="1" baseline="30000">
                        <a:latin typeface="Cambria Math"/>
                        <a:ea typeface="Cambria Math"/>
                      </a:rPr>
                      <m:t>𝑙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  <a:ea typeface="Cambria Math"/>
                      </a:rPr>
                      <m:t>m</m:t>
                    </m:r>
                    <m:box>
                      <m:box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box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≔</m:t>
                        </m:r>
                      </m:e>
                    </m:box>
                    <m:r>
                      <a:rPr lang="en-US" altLang="zh-CN" i="1"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⊕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37112"/>
              </a:xfrm>
              <a:blipFill rotWithShape="1">
                <a:blip r:embed="rId3"/>
                <a:stretch>
                  <a:fillRect l="-1852" t="-22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834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完美安全性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3711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定理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：“一次一密”是完善保密加密</a:t>
                </a:r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证明</a:t>
                </a:r>
                <a:r>
                  <a:rPr lang="zh-CN" altLang="en-US" dirty="0" smtClean="0"/>
                  <a:t>：选定</a:t>
                </a:r>
                <a:r>
                  <a:rPr lang="en-US" altLang="zh-CN" dirty="0" smtClean="0">
                    <a:latin typeface="Euclid Math One" panose="05050601010101010101" pitchFamily="18" charset="2"/>
                  </a:rPr>
                  <a:t>M</a:t>
                </a:r>
                <a:r>
                  <a:rPr lang="zh-CN" altLang="en-US" dirty="0"/>
                  <a:t>的某个分布，对任何明文</a:t>
                </a:r>
                <a:r>
                  <a:rPr lang="en-US" altLang="zh-CN" dirty="0" err="1" smtClean="0"/>
                  <a:t>m∈</a:t>
                </a:r>
                <a:r>
                  <a:rPr lang="en-US" altLang="zh-CN" dirty="0" err="1">
                    <a:latin typeface="Euclid Math One" panose="05050601010101010101" pitchFamily="18" charset="2"/>
                  </a:rPr>
                  <a:t>M</a:t>
                </a:r>
                <a:r>
                  <a:rPr lang="zh-CN" altLang="en-US" dirty="0"/>
                  <a:t>、任何密文</a:t>
                </a:r>
                <a:r>
                  <a:rPr lang="en-US" altLang="zh-CN" dirty="0"/>
                  <a:t>c ∈</a:t>
                </a:r>
                <a:r>
                  <a:rPr lang="en-US" altLang="zh-CN" dirty="0">
                    <a:latin typeface="Euclid Math One" panose="05050601010101010101" pitchFamily="18" charset="2"/>
                  </a:rPr>
                  <a:t>C</a:t>
                </a:r>
                <a:r>
                  <a:rPr lang="zh-CN" altLang="en-US" dirty="0" smtClean="0"/>
                  <a:t>，有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err="1" smtClean="0"/>
                  <a:t>Pr</a:t>
                </a:r>
                <a:r>
                  <a:rPr lang="en-US" altLang="zh-CN" dirty="0" smtClean="0"/>
                  <a:t>[C=</a:t>
                </a:r>
                <a:r>
                  <a:rPr lang="en-US" altLang="zh-CN" dirty="0" err="1" smtClean="0"/>
                  <a:t>c|M</a:t>
                </a:r>
                <a:r>
                  <a:rPr lang="en-US" altLang="zh-CN" dirty="0" smtClean="0"/>
                  <a:t>=m]=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/>
                          </a:rPr>
                          <m:t>{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: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𝐷𝑒𝑐𝑘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/>
                              </a:rPr>
                              <m:t>𝑐</m:t>
                            </m:r>
                          </m:e>
                        </m:d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/>
                          </a:rPr>
                          <m:t>}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/>
                          </a:rPr>
                          <m:t>Pr</m:t>
                        </m:r>
                        <m:r>
                          <a:rPr lang="en-US" altLang="zh-CN" i="1">
                            <a:latin typeface="Cambria Math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𝐾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            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/>
                          </a:rPr>
                          <m:t>{</m:t>
                        </m:r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: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⊕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𝑐</m:t>
                        </m:r>
                        <m:r>
                          <a:rPr lang="en-US" altLang="zh-CN" i="1">
                            <a:latin typeface="Cambria Math"/>
                          </a:rPr>
                          <m:t>}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/>
                          </a:rPr>
                          <m:t>Pr</m:t>
                        </m:r>
                        <m:r>
                          <a:rPr lang="en-US" altLang="zh-CN" i="1">
                            <a:latin typeface="Cambria Math"/>
                          </a:rPr>
                          <m:t>[</m:t>
                        </m:r>
                        <m:r>
                          <a:rPr lang="en-US" altLang="zh-CN" i="1">
                            <a:latin typeface="Cambria Math"/>
                          </a:rPr>
                          <m:t>𝐾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              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  <m:r>
                          <a:rPr lang="en-US" altLang="zh-CN" b="0" i="1" baseline="30000" smtClean="0">
                            <a:latin typeface="Cambria Math"/>
                          </a:rPr>
                          <m:t>𝑙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/>
                  <a:t>由等价</a:t>
                </a:r>
                <a:r>
                  <a:rPr lang="zh-CN" altLang="en-US" dirty="0" smtClean="0"/>
                  <a:t>定义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可得。证毕。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37112"/>
              </a:xfrm>
              <a:blipFill rotWithShape="1">
                <a:blip r:embed="rId3"/>
                <a:stretch>
                  <a:fillRect l="-1852" t="-22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580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完美安全性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37112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zh-CN" altLang="en-US" dirty="0" smtClean="0"/>
                  <a:t>定理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：若明文</a:t>
                </a:r>
                <a:r>
                  <a:rPr lang="zh-CN" altLang="en-US" dirty="0"/>
                  <a:t>空间为</a:t>
                </a:r>
                <a:r>
                  <a:rPr lang="en-US" altLang="zh-CN" dirty="0">
                    <a:latin typeface="Euclid Math One" panose="05050601010101010101" pitchFamily="18" charset="2"/>
                  </a:rPr>
                  <a:t>M</a:t>
                </a:r>
                <a:r>
                  <a:rPr lang="zh-CN" altLang="en-US" dirty="0"/>
                  <a:t>的加密方案</a:t>
                </a:r>
                <a:r>
                  <a:rPr lang="el-GR" altLang="zh-CN" dirty="0"/>
                  <a:t>Π</a:t>
                </a:r>
                <a:r>
                  <a:rPr lang="en-US" altLang="zh-CN" dirty="0"/>
                  <a:t>= </a:t>
                </a:r>
                <a:r>
                  <a:rPr lang="zh-CN" altLang="en-US" dirty="0"/>
                  <a:t>（</a:t>
                </a:r>
                <a:r>
                  <a:rPr lang="en-US" altLang="zh-CN" dirty="0" err="1"/>
                  <a:t>Gen,Enc,Dec</a:t>
                </a:r>
                <a:r>
                  <a:rPr lang="zh-CN" altLang="en-US" dirty="0"/>
                  <a:t>）是完善保密</a:t>
                </a:r>
                <a:r>
                  <a:rPr lang="zh-CN" altLang="en-US" dirty="0" smtClean="0"/>
                  <a:t>加密方案，</a:t>
                </a:r>
                <a:r>
                  <a:rPr lang="zh-CN" altLang="en-US" dirty="0"/>
                  <a:t>密钥</a:t>
                </a:r>
                <a:r>
                  <a:rPr lang="zh-CN" altLang="en-US" dirty="0" smtClean="0"/>
                  <a:t>空间</a:t>
                </a:r>
                <a:r>
                  <a:rPr lang="en-US" altLang="zh-CN" dirty="0">
                    <a:latin typeface="Euclid Math One" panose="05050601010101010101" pitchFamily="18" charset="2"/>
                  </a:rPr>
                  <a:t>K</a:t>
                </a:r>
                <a:r>
                  <a:rPr lang="zh-CN" altLang="en-US" dirty="0" smtClean="0"/>
                  <a:t>由</a:t>
                </a:r>
                <a:r>
                  <a:rPr lang="en-US" altLang="zh-CN" dirty="0" smtClean="0"/>
                  <a:t>Gen</a:t>
                </a:r>
                <a:r>
                  <a:rPr lang="zh-CN" altLang="en-US" dirty="0" smtClean="0"/>
                  <a:t>决定，则</a:t>
                </a:r>
                <a:r>
                  <a:rPr lang="en-US" altLang="zh-CN" dirty="0" smtClean="0"/>
                  <a:t>|</a:t>
                </a:r>
                <a:r>
                  <a:rPr lang="en-US" altLang="zh-CN" dirty="0">
                    <a:latin typeface="Euclid Math One" panose="05050601010101010101" pitchFamily="18" charset="2"/>
                  </a:rPr>
                  <a:t> K </a:t>
                </a:r>
                <a:r>
                  <a:rPr lang="en-US" altLang="zh-CN" dirty="0" smtClean="0"/>
                  <a:t>|≥</a:t>
                </a:r>
                <a:r>
                  <a:rPr lang="en-US" altLang="zh-CN" dirty="0"/>
                  <a:t> |</a:t>
                </a:r>
                <a:r>
                  <a:rPr lang="en-US" altLang="zh-CN" dirty="0">
                    <a:latin typeface="Euclid Math One" panose="05050601010101010101" pitchFamily="18" charset="2"/>
                  </a:rPr>
                  <a:t> </a:t>
                </a:r>
                <a:r>
                  <a:rPr lang="en-US" altLang="zh-CN" dirty="0" smtClean="0">
                    <a:latin typeface="Euclid Math One" panose="05050601010101010101" pitchFamily="18" charset="2"/>
                  </a:rPr>
                  <a:t>M </a:t>
                </a:r>
                <a:r>
                  <a:rPr lang="en-US" altLang="zh-CN" dirty="0" smtClean="0"/>
                  <a:t>|.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证明</a:t>
                </a:r>
                <a:r>
                  <a:rPr lang="zh-CN" altLang="en-US" dirty="0" smtClean="0"/>
                  <a:t>：设</a:t>
                </a:r>
                <a:r>
                  <a:rPr lang="en-US" altLang="zh-CN" dirty="0">
                    <a:latin typeface="Euclid Math One" panose="05050601010101010101" pitchFamily="18" charset="2"/>
                  </a:rPr>
                  <a:t>M</a:t>
                </a:r>
                <a:r>
                  <a:rPr lang="zh-CN" altLang="en-US" dirty="0">
                    <a:latin typeface="+mn-ea"/>
                  </a:rPr>
                  <a:t>为</a:t>
                </a:r>
                <a:r>
                  <a:rPr lang="zh-CN" altLang="en-US" dirty="0" smtClean="0">
                    <a:latin typeface="+mn-ea"/>
                  </a:rPr>
                  <a:t>均匀分布</a:t>
                </a:r>
                <a:r>
                  <a:rPr lang="en-US" altLang="zh-CN" dirty="0"/>
                  <a:t>,</a:t>
                </a:r>
                <a:r>
                  <a:rPr lang="zh-CN" altLang="en-US" dirty="0" smtClean="0">
                    <a:latin typeface="+mn-ea"/>
                  </a:rPr>
                  <a:t> </a:t>
                </a:r>
                <a:r>
                  <a:rPr lang="en-US" altLang="zh-CN" dirty="0" err="1" smtClean="0"/>
                  <a:t>Pr</a:t>
                </a:r>
                <a:r>
                  <a:rPr lang="en-US" altLang="zh-CN" dirty="0" smtClean="0"/>
                  <a:t>[C=c]&gt;0,</a:t>
                </a:r>
                <a:r>
                  <a:rPr lang="en-US" altLang="zh-CN" dirty="0">
                    <a:latin typeface="Euclid Math One" panose="05050601010101010101" pitchFamily="18" charset="2"/>
                  </a:rPr>
                  <a:t> </a:t>
                </a:r>
                <a:r>
                  <a:rPr lang="en-US" altLang="zh-CN" dirty="0" smtClean="0">
                    <a:latin typeface="Euclid Math One" panose="05050601010101010101" pitchFamily="18" charset="2"/>
                  </a:rPr>
                  <a:t>M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(c)</a:t>
                </a:r>
                <a:r>
                  <a:rPr lang="zh-CN" altLang="en-US" dirty="0" smtClean="0"/>
                  <a:t>为密文</a:t>
                </a:r>
                <a:r>
                  <a:rPr lang="en-US" altLang="zh-CN" dirty="0" smtClean="0"/>
                  <a:t>c</a:t>
                </a:r>
                <a:r>
                  <a:rPr lang="zh-CN" altLang="en-US" dirty="0" smtClean="0"/>
                  <a:t>所对应的所有可能的明文的集合，即：</a:t>
                </a:r>
                <a:endParaRPr lang="en-US" altLang="zh-CN" dirty="0" smtClean="0"/>
              </a:p>
              <a:p>
                <a:pPr marL="0" indent="0" algn="ctr">
                  <a:buNone/>
                </a:pPr>
                <a:r>
                  <a:rPr lang="en-US" altLang="zh-CN" dirty="0" smtClean="0">
                    <a:latin typeface="Euclid Math One" panose="05050601010101010101" pitchFamily="18" charset="2"/>
                  </a:rPr>
                  <a:t>M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(</a:t>
                </a:r>
                <a:r>
                  <a:rPr lang="en-US" altLang="zh-CN" dirty="0"/>
                  <a:t>c) </a:t>
                </a:r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/>
                      </a:rPr>
                      <m:t>{</m:t>
                    </m:r>
                    <m:r>
                      <a:rPr lang="en-US" altLang="zh-CN" b="0" i="1" dirty="0" smtClean="0">
                        <a:latin typeface="Cambria Math"/>
                      </a:rPr>
                      <m:t>𝑚</m:t>
                    </m:r>
                    <m:r>
                      <a:rPr lang="en-US" altLang="zh-CN" b="0" i="1" dirty="0" smtClean="0">
                        <a:latin typeface="Cambria Math"/>
                      </a:rPr>
                      <m:t>|</m:t>
                    </m:r>
                    <m:r>
                      <a:rPr lang="en-US" altLang="zh-CN" b="0" i="1" dirty="0" smtClean="0">
                        <a:latin typeface="Cambria Math"/>
                      </a:rPr>
                      <m:t>𝑚</m:t>
                    </m:r>
                    <m:r>
                      <a:rPr lang="en-US" altLang="zh-CN" b="0" i="1" dirty="0" smtClean="0">
                        <a:latin typeface="Cambria Math"/>
                      </a:rPr>
                      <m:t>=</m:t>
                    </m:r>
                    <m:r>
                      <a:rPr lang="en-US" altLang="zh-CN" b="0" i="1" dirty="0" smtClean="0">
                        <a:latin typeface="Cambria Math"/>
                      </a:rPr>
                      <m:t>𝐷𝑒𝑐𝑘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𝑐</m:t>
                        </m:r>
                      </m:e>
                    </m:d>
                    <m:r>
                      <a:rPr lang="en-US" altLang="zh-CN" b="0" i="1" dirty="0" smtClean="0">
                        <a:latin typeface="Cambria Math"/>
                      </a:rPr>
                      <m:t>,</m:t>
                    </m:r>
                    <m:r>
                      <a:rPr lang="zh-CN" altLang="en-US" i="1" dirty="0">
                        <a:latin typeface="Cambria Math"/>
                      </a:rPr>
                      <m:t>部分</m:t>
                    </m:r>
                    <m:r>
                      <a:rPr lang="en-US" altLang="zh-CN" b="0" i="1" dirty="0" smtClean="0">
                        <a:latin typeface="Cambria Math"/>
                      </a:rPr>
                      <m:t>𝑘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nor/>
                      </m:rPr>
                      <a:rPr lang="en-US" altLang="zh-CN" dirty="0">
                        <a:latin typeface="Euclid Math One" panose="05050601010101010101" pitchFamily="18" charset="2"/>
                      </a:rPr>
                      <m:t>K</m:t>
                    </m:r>
                    <m:r>
                      <m:rPr>
                        <m:nor/>
                      </m:rPr>
                      <a:rPr lang="en-US" altLang="zh-CN" dirty="0"/>
                      <m:t>}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则</a:t>
                </a:r>
                <a:r>
                  <a:rPr lang="en-US" altLang="zh-CN" dirty="0"/>
                  <a:t>|</a:t>
                </a:r>
                <a:r>
                  <a:rPr lang="en-US" altLang="zh-CN" dirty="0" smtClean="0">
                    <a:latin typeface="Euclid Math One" panose="05050601010101010101" pitchFamily="18" charset="2"/>
                  </a:rPr>
                  <a:t>M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(c</a:t>
                </a:r>
                <a:r>
                  <a:rPr lang="en-US" altLang="zh-CN" dirty="0" smtClean="0"/>
                  <a:t>)|≤ </a:t>
                </a:r>
                <a:r>
                  <a:rPr lang="en-US" altLang="zh-CN" dirty="0"/>
                  <a:t>|</a:t>
                </a:r>
                <a:r>
                  <a:rPr lang="en-US" altLang="zh-CN" dirty="0">
                    <a:latin typeface="Euclid Math One" panose="05050601010101010101" pitchFamily="18" charset="2"/>
                  </a:rPr>
                  <a:t> K </a:t>
                </a:r>
                <a:r>
                  <a:rPr lang="en-US" altLang="zh-CN" dirty="0" smtClean="0"/>
                  <a:t>|.</a:t>
                </a:r>
              </a:p>
              <a:p>
                <a:pPr marL="0" indent="0">
                  <a:buNone/>
                </a:pPr>
                <a:r>
                  <a:rPr lang="zh-CN" altLang="en-US" dirty="0" smtClean="0"/>
                  <a:t>若</a:t>
                </a:r>
                <a:r>
                  <a:rPr lang="en-US" altLang="zh-CN" dirty="0"/>
                  <a:t>|</a:t>
                </a:r>
                <a:r>
                  <a:rPr lang="en-US" altLang="zh-CN" dirty="0">
                    <a:latin typeface="Euclid Math One" panose="05050601010101010101" pitchFamily="18" charset="2"/>
                  </a:rPr>
                  <a:t> K </a:t>
                </a:r>
                <a:r>
                  <a:rPr lang="en-US" altLang="zh-CN" dirty="0" smtClean="0"/>
                  <a:t>|&lt;</a:t>
                </a:r>
                <a:r>
                  <a:rPr lang="en-US" altLang="zh-CN" dirty="0"/>
                  <a:t>|</a:t>
                </a:r>
                <a:r>
                  <a:rPr lang="en-US" altLang="zh-CN" dirty="0">
                    <a:latin typeface="Euclid Math One" panose="05050601010101010101" pitchFamily="18" charset="2"/>
                  </a:rPr>
                  <a:t> M </a:t>
                </a:r>
                <a:r>
                  <a:rPr lang="en-US" altLang="zh-CN" dirty="0" smtClean="0"/>
                  <a:t>|,</a:t>
                </a:r>
                <a:r>
                  <a:rPr lang="zh-CN" altLang="en-US" dirty="0" smtClean="0"/>
                  <a:t>则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∃</m:t>
                    </m:r>
                    <m:r>
                      <a:rPr lang="en-US" altLang="zh-CN" b="0" i="1" smtClean="0">
                        <a:latin typeface="Cambria Math"/>
                      </a:rPr>
                      <m:t>𝑚</m:t>
                    </m:r>
                    <m:r>
                      <a:rPr lang="en-US" altLang="zh-CN" b="0" i="1" smtClean="0">
                        <a:latin typeface="Cambria Math"/>
                      </a:rPr>
                      <m:t>′∈</m:t>
                    </m:r>
                  </m:oMath>
                </a14:m>
                <a:r>
                  <a:rPr lang="en-US" altLang="zh-CN" dirty="0">
                    <a:latin typeface="Euclid Math One" panose="05050601010101010101" pitchFamily="18" charset="2"/>
                  </a:rPr>
                  <a:t> </a:t>
                </a:r>
                <a:r>
                  <a:rPr lang="en-US" altLang="zh-CN" dirty="0" smtClean="0">
                    <a:latin typeface="Euclid Math One" panose="05050601010101010101" pitchFamily="18" charset="2"/>
                  </a:rPr>
                  <a:t>M</a:t>
                </a:r>
                <a:r>
                  <a:rPr lang="en-US" altLang="zh-CN" dirty="0" smtClean="0">
                    <a:latin typeface="+mn-ea"/>
                  </a:rPr>
                  <a:t>\</a:t>
                </a:r>
                <a:r>
                  <a:rPr lang="en-US" altLang="zh-CN" dirty="0">
                    <a:latin typeface="Euclid Math One" panose="05050601010101010101" pitchFamily="18" charset="2"/>
                  </a:rPr>
                  <a:t> 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(c</a:t>
                </a:r>
                <a:r>
                  <a:rPr lang="en-US" altLang="zh-CN" dirty="0" smtClean="0"/>
                  <a:t>),</a:t>
                </a:r>
                <a:r>
                  <a:rPr lang="zh-CN" altLang="en-US" dirty="0" smtClean="0"/>
                  <a:t>此时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err="1" smtClean="0"/>
                  <a:t>Pr</a:t>
                </a:r>
                <a:r>
                  <a:rPr lang="en-US" altLang="zh-CN" dirty="0" smtClean="0"/>
                  <a:t>[M=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𝑚</m:t>
                    </m:r>
                    <m:r>
                      <a:rPr lang="en-US" altLang="zh-CN" i="1">
                        <a:latin typeface="Cambria Math"/>
                      </a:rPr>
                      <m:t>′</m:t>
                    </m:r>
                  </m:oMath>
                </a14:m>
                <a:r>
                  <a:rPr lang="en-US" altLang="zh-CN" dirty="0" smtClean="0"/>
                  <a:t>|C=c]=0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en-US" altLang="zh-CN" dirty="0"/>
                  <a:t> Pr[M=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𝑚</m:t>
                    </m:r>
                    <m:r>
                      <a:rPr lang="en-US" altLang="zh-CN" i="1">
                        <a:latin typeface="Cambria Math"/>
                      </a:rPr>
                      <m:t>′</m:t>
                    </m:r>
                    <m:r>
                      <a:rPr lang="en-US" altLang="zh-CN" b="0" i="0" smtClean="0">
                        <a:latin typeface="Cambria Math"/>
                      </a:rPr>
                      <m:t>],</m:t>
                    </m:r>
                  </m:oMath>
                </a14:m>
                <a:r>
                  <a:rPr lang="zh-CN" altLang="en-US" dirty="0" smtClean="0"/>
                  <a:t>与完善保密性矛盾。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/>
                  <a:t>证毕。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37112"/>
              </a:xfrm>
              <a:blipFill rotWithShape="1">
                <a:blip r:embed="rId3"/>
                <a:stretch>
                  <a:fillRect l="-1333" t="-2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46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内容提要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安全性概念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完美安全性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*</a:t>
            </a:r>
            <a:r>
              <a:rPr lang="en-US" altLang="zh-CN" dirty="0" smtClean="0"/>
              <a:t>.</a:t>
            </a:r>
            <a:r>
              <a:rPr lang="zh-CN" altLang="en-US" dirty="0" smtClean="0"/>
              <a:t>唯一解距离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*</a:t>
            </a:r>
            <a:r>
              <a:rPr lang="en-US" altLang="zh-CN" dirty="0" smtClean="0"/>
              <a:t>.</a:t>
            </a:r>
            <a:r>
              <a:rPr lang="zh-CN" altLang="en-US" dirty="0" smtClean="0"/>
              <a:t>乘积密码方案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3686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完美安全性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定理</a:t>
            </a:r>
            <a:r>
              <a:rPr lang="en-US" altLang="zh-CN" dirty="0" smtClean="0"/>
              <a:t>3(</a:t>
            </a:r>
            <a:r>
              <a:rPr lang="zh-CN" altLang="en-US" dirty="0" smtClean="0"/>
              <a:t>香农定理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：设加密方案</a:t>
            </a:r>
            <a:r>
              <a:rPr lang="zh-CN" altLang="en-US" sz="2800" dirty="0" smtClean="0"/>
              <a:t>（</a:t>
            </a:r>
            <a:r>
              <a:rPr lang="en-US" altLang="zh-CN" sz="2800" dirty="0" err="1"/>
              <a:t>Gen,Enc,Dec</a:t>
            </a:r>
            <a:r>
              <a:rPr lang="zh-CN" altLang="en-US" sz="2800" dirty="0" smtClean="0"/>
              <a:t>）</a:t>
            </a:r>
            <a:r>
              <a:rPr lang="zh-CN" altLang="en-US" dirty="0" smtClean="0"/>
              <a:t>的明文</a:t>
            </a:r>
            <a:r>
              <a:rPr lang="zh-CN" altLang="en-US" dirty="0"/>
              <a:t>空间为</a:t>
            </a:r>
            <a:r>
              <a:rPr lang="en-US" altLang="zh-CN" dirty="0" smtClean="0">
                <a:latin typeface="Euclid Math One" panose="05050601010101010101" pitchFamily="18" charset="2"/>
              </a:rPr>
              <a:t>M</a:t>
            </a:r>
            <a:r>
              <a:rPr lang="zh-CN" altLang="en-US" dirty="0" smtClean="0">
                <a:latin typeface="Euclid Math One" panose="05050601010101010101" pitchFamily="18" charset="2"/>
              </a:rPr>
              <a:t>，且</a:t>
            </a:r>
            <a:r>
              <a:rPr lang="en-US" altLang="zh-CN" dirty="0"/>
              <a:t>|</a:t>
            </a:r>
            <a:r>
              <a:rPr lang="en-US" altLang="zh-CN" dirty="0">
                <a:latin typeface="Euclid Math One" panose="05050601010101010101" pitchFamily="18" charset="2"/>
              </a:rPr>
              <a:t> K </a:t>
            </a:r>
            <a:r>
              <a:rPr lang="en-US" altLang="zh-CN" dirty="0" smtClean="0"/>
              <a:t>|</a:t>
            </a:r>
            <a:r>
              <a:rPr lang="en-US" altLang="zh-CN" dirty="0"/>
              <a:t>=</a:t>
            </a:r>
            <a:r>
              <a:rPr lang="en-US" altLang="zh-CN" dirty="0" smtClean="0"/>
              <a:t>|</a:t>
            </a:r>
            <a:r>
              <a:rPr lang="en-US" altLang="zh-CN" dirty="0" smtClean="0">
                <a:latin typeface="Euclid Math One" panose="05050601010101010101" pitchFamily="18" charset="2"/>
              </a:rPr>
              <a:t> </a:t>
            </a:r>
            <a:r>
              <a:rPr lang="en-US" altLang="zh-CN" dirty="0">
                <a:latin typeface="Euclid Math One" panose="05050601010101010101" pitchFamily="18" charset="2"/>
              </a:rPr>
              <a:t>M </a:t>
            </a:r>
            <a:r>
              <a:rPr lang="en-US" altLang="zh-CN" dirty="0" smtClean="0"/>
              <a:t>|</a:t>
            </a:r>
            <a:r>
              <a:rPr lang="en-US" altLang="zh-CN" dirty="0"/>
              <a:t>=|</a:t>
            </a:r>
            <a:r>
              <a:rPr lang="en-US" altLang="zh-CN" dirty="0">
                <a:latin typeface="Euclid Math One" panose="05050601010101010101" pitchFamily="18" charset="2"/>
              </a:rPr>
              <a:t> </a:t>
            </a:r>
            <a:r>
              <a:rPr lang="en-US" altLang="zh-CN" dirty="0" smtClean="0">
                <a:latin typeface="Euclid Math One" panose="05050601010101010101" pitchFamily="18" charset="2"/>
              </a:rPr>
              <a:t>C</a:t>
            </a:r>
            <a:r>
              <a:rPr lang="en-US" altLang="zh-CN" dirty="0" smtClean="0"/>
              <a:t>|</a:t>
            </a:r>
            <a:r>
              <a:rPr lang="zh-CN" altLang="en-US" dirty="0" smtClean="0"/>
              <a:t>，当且仅当下列条件成立的时候，此方案是</a:t>
            </a:r>
            <a:r>
              <a:rPr lang="zh-CN" altLang="en-US" dirty="0"/>
              <a:t>完善保密</a:t>
            </a:r>
            <a:r>
              <a:rPr lang="zh-CN" altLang="en-US" dirty="0" smtClean="0"/>
              <a:t>加密方案：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(1)</a:t>
            </a:r>
            <a:r>
              <a:rPr lang="zh-CN" altLang="en-US" dirty="0" smtClean="0"/>
              <a:t>由</a:t>
            </a:r>
            <a:r>
              <a:rPr lang="en-US" altLang="zh-CN" dirty="0" smtClean="0"/>
              <a:t>Gen</a:t>
            </a:r>
            <a:r>
              <a:rPr lang="zh-CN" altLang="en-US" dirty="0"/>
              <a:t>产生的</a:t>
            </a:r>
            <a:r>
              <a:rPr lang="zh-CN" altLang="en-US" dirty="0" smtClean="0"/>
              <a:t>密钥</a:t>
            </a:r>
            <a:r>
              <a:rPr lang="en-US" altLang="zh-CN" dirty="0" smtClean="0"/>
              <a:t>k</a:t>
            </a:r>
            <a:r>
              <a:rPr lang="zh-CN" altLang="en-US" dirty="0" smtClean="0"/>
              <a:t>满足</a:t>
            </a:r>
            <a:r>
              <a:rPr lang="en-US" altLang="zh-CN" dirty="0" err="1" smtClean="0"/>
              <a:t>Pr</a:t>
            </a:r>
            <a:r>
              <a:rPr lang="en-US" altLang="zh-CN" dirty="0" smtClean="0"/>
              <a:t>[K=k]=1/</a:t>
            </a:r>
            <a:r>
              <a:rPr lang="en-US" altLang="zh-CN" dirty="0"/>
              <a:t> |</a:t>
            </a:r>
            <a:r>
              <a:rPr lang="en-US" altLang="zh-CN" dirty="0">
                <a:latin typeface="Euclid Math One" panose="05050601010101010101" pitchFamily="18" charset="2"/>
              </a:rPr>
              <a:t> K </a:t>
            </a:r>
            <a:r>
              <a:rPr lang="en-US" altLang="zh-CN" dirty="0" smtClean="0"/>
              <a:t>|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(2)</a:t>
            </a:r>
            <a:r>
              <a:rPr lang="zh-CN" altLang="en-US" dirty="0" smtClean="0"/>
              <a:t>对任意明文</a:t>
            </a:r>
            <a:r>
              <a:rPr lang="en-US" altLang="zh-CN" dirty="0" err="1" smtClean="0"/>
              <a:t>m∈</a:t>
            </a:r>
            <a:r>
              <a:rPr lang="en-US" altLang="zh-CN" dirty="0" err="1">
                <a:latin typeface="Euclid Math One" panose="05050601010101010101" pitchFamily="18" charset="2"/>
              </a:rPr>
              <a:t>M</a:t>
            </a:r>
            <a:r>
              <a:rPr lang="zh-CN" altLang="en-US" dirty="0"/>
              <a:t>、任何密文</a:t>
            </a:r>
            <a:r>
              <a:rPr lang="en-US" altLang="zh-CN" dirty="0"/>
              <a:t>c ∈</a:t>
            </a:r>
            <a:r>
              <a:rPr lang="en-US" altLang="zh-CN" dirty="0" smtClean="0">
                <a:latin typeface="Euclid Math One" panose="05050601010101010101" pitchFamily="18" charset="2"/>
              </a:rPr>
              <a:t>C</a:t>
            </a:r>
            <a:r>
              <a:rPr lang="zh-CN" altLang="en-US" dirty="0" smtClean="0">
                <a:latin typeface="Euclid Math One" panose="05050601010101010101" pitchFamily="18" charset="2"/>
              </a:rPr>
              <a:t>，</a:t>
            </a:r>
            <a:r>
              <a:rPr lang="zh-CN" altLang="en-US" dirty="0" smtClean="0"/>
              <a:t>只存在唯一的密钥</a:t>
            </a:r>
            <a:r>
              <a:rPr lang="en-US" altLang="zh-CN" dirty="0" smtClean="0"/>
              <a:t>k</a:t>
            </a:r>
            <a:r>
              <a:rPr lang="en-US" altLang="zh-CN" dirty="0"/>
              <a:t> </a:t>
            </a:r>
            <a:r>
              <a:rPr lang="en-US" altLang="zh-CN" dirty="0" smtClean="0"/>
              <a:t>∈</a:t>
            </a:r>
            <a:r>
              <a:rPr lang="en-US" altLang="zh-CN" dirty="0">
                <a:latin typeface="Euclid Math One" panose="05050601010101010101" pitchFamily="18" charset="2"/>
              </a:rPr>
              <a:t>K</a:t>
            </a:r>
            <a:r>
              <a:rPr lang="zh-CN" altLang="en-US" dirty="0" smtClean="0">
                <a:latin typeface="Euclid Math One" panose="05050601010101010101" pitchFamily="18" charset="2"/>
              </a:rPr>
              <a:t>，</a:t>
            </a:r>
            <a:r>
              <a:rPr lang="zh-CN" altLang="en-US" dirty="0"/>
              <a:t>使得</a:t>
            </a:r>
            <a:r>
              <a:rPr lang="en-US" altLang="zh-CN" dirty="0" err="1" smtClean="0"/>
              <a:t>Enc</a:t>
            </a:r>
            <a:r>
              <a:rPr lang="en-US" altLang="zh-CN" baseline="-25000" dirty="0" err="1" smtClean="0"/>
              <a:t>k</a:t>
            </a:r>
            <a:r>
              <a:rPr lang="en-US" altLang="zh-CN" dirty="0" smtClean="0"/>
              <a:t>(m)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c.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3961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完善保密实例：</a:t>
            </a:r>
            <a:r>
              <a:rPr lang="en-US" altLang="zh-CN" dirty="0" smtClean="0"/>
              <a:t>|P|&lt;|C|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222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870"/>
                <a:gridCol w="1499870"/>
                <a:gridCol w="1499870"/>
                <a:gridCol w="1499870"/>
                <a:gridCol w="1499870"/>
              </a:tblGrid>
              <a:tr h="370946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a</a:t>
                      </a:r>
                      <a:endParaRPr lang="zh-CN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b</a:t>
                      </a:r>
                      <a:endParaRPr lang="zh-CN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c</a:t>
                      </a:r>
                      <a:endParaRPr lang="zh-CN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d</a:t>
                      </a:r>
                      <a:endParaRPr lang="zh-CN" altLang="en-US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k1</a:t>
                      </a:r>
                      <a:endParaRPr lang="zh-CN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4</a:t>
                      </a:r>
                      <a:endParaRPr lang="zh-CN" altLang="en-US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k2</a:t>
                      </a:r>
                      <a:endParaRPr lang="zh-CN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4</a:t>
                      </a:r>
                      <a:endParaRPr lang="zh-CN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5</a:t>
                      </a:r>
                      <a:endParaRPr lang="zh-CN" altLang="en-US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k3</a:t>
                      </a:r>
                      <a:endParaRPr lang="zh-CN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4</a:t>
                      </a:r>
                      <a:endParaRPr lang="zh-CN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5</a:t>
                      </a:r>
                      <a:endParaRPr lang="zh-CN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k4</a:t>
                      </a:r>
                      <a:endParaRPr lang="zh-CN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4</a:t>
                      </a:r>
                      <a:endParaRPr lang="zh-CN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5</a:t>
                      </a:r>
                      <a:endParaRPr lang="zh-CN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k5</a:t>
                      </a:r>
                      <a:endParaRPr lang="zh-CN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5</a:t>
                      </a:r>
                      <a:endParaRPr lang="zh-CN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 marT="45733" marB="45733"/>
                </a:tc>
              </a:tr>
            </a:tbl>
          </a:graphicData>
        </a:graphic>
      </p:graphicFrame>
      <p:sp>
        <p:nvSpPr>
          <p:cNvPr id="18479" name="TextBox 4"/>
          <p:cNvSpPr txBox="1">
            <a:spLocks noChangeArrowheads="1"/>
          </p:cNvSpPr>
          <p:nvPr/>
        </p:nvSpPr>
        <p:spPr bwMode="auto">
          <a:xfrm>
            <a:off x="1403350" y="4005262"/>
            <a:ext cx="648101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Arial" charset="0"/>
                <a:ea typeface="宋体" charset="-122"/>
              </a:rPr>
              <a:t>若密钥等概率，则具有完善保密性</a:t>
            </a:r>
            <a:r>
              <a:rPr lang="en-US" altLang="zh-CN" sz="2800" dirty="0">
                <a:latin typeface="Arial" charset="0"/>
                <a:ea typeface="宋体" charset="-122"/>
              </a:rPr>
              <a:t>,</a:t>
            </a:r>
            <a:r>
              <a:rPr lang="zh-CN" altLang="en-US" sz="2800" dirty="0" smtClean="0">
                <a:latin typeface="Arial" charset="0"/>
                <a:ea typeface="宋体" charset="-122"/>
              </a:rPr>
              <a:t>说明定理</a:t>
            </a:r>
            <a:r>
              <a:rPr lang="en-US" altLang="zh-CN" sz="2800" dirty="0" smtClean="0">
                <a:latin typeface="Arial" charset="0"/>
                <a:ea typeface="宋体" charset="-122"/>
              </a:rPr>
              <a:t>3</a:t>
            </a:r>
            <a:r>
              <a:rPr lang="zh-CN" altLang="en-US" sz="2800" dirty="0" smtClean="0">
                <a:latin typeface="Arial" charset="0"/>
                <a:ea typeface="宋体" charset="-122"/>
              </a:rPr>
              <a:t>的</a:t>
            </a:r>
            <a:r>
              <a:rPr lang="zh-CN" altLang="en-US" sz="2800" dirty="0">
                <a:latin typeface="Arial" charset="0"/>
                <a:ea typeface="宋体" charset="-122"/>
              </a:rPr>
              <a:t>逆定理不成立。</a:t>
            </a:r>
          </a:p>
        </p:txBody>
      </p:sp>
    </p:spTree>
    <p:extLst>
      <p:ext uri="{BB962C8B-B14F-4D97-AF65-F5344CB8AC3E}">
        <p14:creationId xmlns:p14="http://schemas.microsoft.com/office/powerpoint/2010/main" val="3963627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完美安全性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缺点：</a:t>
            </a:r>
            <a:endParaRPr lang="en-US" altLang="zh-CN" dirty="0" smtClean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 smtClean="0"/>
              <a:t>）密钥至少和明文一样长</a:t>
            </a:r>
            <a:endParaRPr lang="en-US" altLang="zh-CN" dirty="0" smtClean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 smtClean="0"/>
              <a:t>）密钥不能重复使用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414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唯一解距离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3711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定理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：</a:t>
                </a:r>
                <a:r>
                  <a:rPr lang="en-US" altLang="zh-CN" dirty="0" smtClean="0"/>
                  <a:t>H(K|C)=H(K)+H(M)-H(C)</a:t>
                </a:r>
              </a:p>
              <a:p>
                <a:r>
                  <a:rPr lang="zh-CN" altLang="en-US" dirty="0"/>
                  <a:t>伪密钥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给定</a:t>
                </a:r>
                <a:r>
                  <a:rPr lang="zh-CN" altLang="en-US" dirty="0"/>
                  <a:t>密文</a:t>
                </a:r>
                <a:r>
                  <a:rPr lang="en-US" altLang="zh-CN" dirty="0"/>
                  <a:t>c ∈</a:t>
                </a:r>
                <a:r>
                  <a:rPr lang="en-US" altLang="zh-CN" dirty="0" smtClean="0">
                    <a:latin typeface="Euclid Math One" panose="05050601010101010101" pitchFamily="18" charset="2"/>
                  </a:rPr>
                  <a:t>C</a:t>
                </a:r>
                <a:r>
                  <a:rPr lang="en-US" altLang="zh-CN" baseline="30000" dirty="0">
                    <a:latin typeface="+mn-ea"/>
                  </a:rPr>
                  <a:t>n</a:t>
                </a:r>
                <a:r>
                  <a:rPr lang="zh-CN" altLang="en-US" dirty="0" smtClean="0"/>
                  <a:t>，定义</a:t>
                </a:r>
                <a:endParaRPr lang="en-US" altLang="zh-CN" dirty="0" smtClean="0"/>
              </a:p>
              <a:p>
                <a:r>
                  <a:rPr lang="en-US" altLang="zh-CN" dirty="0" smtClean="0"/>
                  <a:t>K(c)={</a:t>
                </a:r>
                <a:r>
                  <a:rPr lang="en-US" altLang="zh-CN" dirty="0"/>
                  <a:t>k ∈</a:t>
                </a:r>
                <a:r>
                  <a:rPr lang="en-US" altLang="zh-CN" dirty="0" smtClean="0">
                    <a:latin typeface="Euclid Math One" panose="05050601010101010101" pitchFamily="18" charset="2"/>
                  </a:rPr>
                  <a:t>K</a:t>
                </a:r>
                <a:r>
                  <a:rPr lang="zh-CN" altLang="en-US" dirty="0"/>
                  <a:t> </a:t>
                </a:r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∃</m:t>
                    </m:r>
                    <m:r>
                      <a:rPr lang="en-US" altLang="zh-CN" b="0" i="1" smtClean="0">
                        <a:latin typeface="Cambria Math"/>
                      </a:rPr>
                      <m:t>𝑚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altLang="zh-CN" dirty="0" smtClean="0">
                    <a:latin typeface="Euclid Math One" panose="05050601010101010101" pitchFamily="18" charset="2"/>
                  </a:rPr>
                  <a:t>M</a:t>
                </a:r>
                <a:r>
                  <a:rPr lang="en-US" altLang="zh-CN" baseline="30000" dirty="0" smtClean="0">
                    <a:latin typeface="+mn-ea"/>
                  </a:rPr>
                  <a:t>n</a:t>
                </a:r>
                <a:r>
                  <a:rPr lang="zh-CN" altLang="en-US" baseline="-25000" dirty="0" smtClean="0">
                    <a:latin typeface="+mn-ea"/>
                  </a:rPr>
                  <a:t>，</a:t>
                </a:r>
                <a:r>
                  <a:rPr lang="zh-CN" altLang="en-US" dirty="0" smtClean="0">
                    <a:latin typeface="+mn-ea"/>
                  </a:rPr>
                  <a:t>使得</a:t>
                </a:r>
                <a:r>
                  <a:rPr lang="en-US" altLang="zh-CN" dirty="0" err="1" smtClean="0">
                    <a:latin typeface="+mn-ea"/>
                  </a:rPr>
                  <a:t>Pr</a:t>
                </a:r>
                <a:r>
                  <a:rPr lang="en-US" altLang="zh-CN" dirty="0" smtClean="0">
                    <a:latin typeface="+mn-ea"/>
                  </a:rPr>
                  <a:t>[M=m]&gt;0,Enck(m)=c}</a:t>
                </a:r>
              </a:p>
              <a:p>
                <a:r>
                  <a:rPr lang="en-US" altLang="zh-CN" dirty="0" smtClean="0"/>
                  <a:t>K(c)</a:t>
                </a:r>
                <a:r>
                  <a:rPr lang="en-US" altLang="zh-CN" baseline="-25000" dirty="0" smtClean="0"/>
                  <a:t> </a:t>
                </a:r>
                <a:r>
                  <a:rPr lang="zh-CN" altLang="en-US" dirty="0" smtClean="0"/>
                  <a:t>是密文为</a:t>
                </a:r>
                <a:r>
                  <a:rPr lang="en-US" altLang="zh-CN" dirty="0" smtClean="0"/>
                  <a:t>c</a:t>
                </a:r>
                <a:r>
                  <a:rPr lang="zh-CN" altLang="en-US" dirty="0" smtClean="0"/>
                  <a:t>的密钥</a:t>
                </a:r>
                <a:r>
                  <a:rPr lang="zh-CN" altLang="en-US" dirty="0"/>
                  <a:t>的集合</a:t>
                </a:r>
                <a:r>
                  <a:rPr lang="zh-CN" altLang="en-US" dirty="0" smtClean="0"/>
                  <a:t>，其中只有一个密钥是正确的，其他的</a:t>
                </a:r>
                <a:r>
                  <a:rPr lang="en-US" altLang="zh-CN" dirty="0"/>
                  <a:t>|</a:t>
                </a:r>
                <a:r>
                  <a:rPr lang="en-US" altLang="zh-CN" dirty="0" smtClean="0"/>
                  <a:t>K(c)|-1</a:t>
                </a:r>
                <a:r>
                  <a:rPr lang="zh-CN" altLang="en-US" dirty="0" smtClean="0"/>
                  <a:t>个密钥定义为伪密钥</a:t>
                </a:r>
                <a:endParaRPr lang="en-US" altLang="zh-CN" baseline="30000" dirty="0">
                  <a:latin typeface="Euclid Math One" panose="05050601010101010101" pitchFamily="18" charset="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37112"/>
              </a:xfrm>
              <a:blipFill rotWithShape="1">
                <a:blip r:embed="rId3"/>
                <a:stretch>
                  <a:fillRect l="-148" t="-22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46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唯一解距离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3711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latin typeface="+mn-ea"/>
                  </a:rPr>
                  <a:t>语言</a:t>
                </a:r>
                <a:r>
                  <a:rPr lang="en-US" altLang="zh-CN" dirty="0" smtClean="0">
                    <a:latin typeface="+mn-ea"/>
                  </a:rPr>
                  <a:t>L</a:t>
                </a:r>
                <a:r>
                  <a:rPr lang="zh-CN" altLang="en-US" dirty="0" smtClean="0">
                    <a:latin typeface="+mn-ea"/>
                  </a:rPr>
                  <a:t>的冗余度：</a:t>
                </a:r>
                <a:endParaRPr lang="en-US" altLang="zh-CN" dirty="0" smtClean="0">
                  <a:latin typeface="+mn-ea"/>
                </a:endParaRPr>
              </a:p>
              <a:p>
                <a:r>
                  <a:rPr lang="zh-CN" altLang="en-US" dirty="0" smtClean="0">
                    <a:latin typeface="+mn-ea"/>
                  </a:rPr>
                  <a:t>假设</a:t>
                </a:r>
                <a:r>
                  <a:rPr lang="en-US" altLang="zh-CN" dirty="0" smtClean="0">
                    <a:latin typeface="+mn-ea"/>
                  </a:rPr>
                  <a:t>L</a:t>
                </a:r>
                <a:r>
                  <a:rPr lang="zh-CN" altLang="en-US" dirty="0" smtClean="0">
                    <a:latin typeface="+mn-ea"/>
                  </a:rPr>
                  <a:t>是自然语言，语言</a:t>
                </a:r>
                <a:r>
                  <a:rPr lang="en-US" altLang="zh-CN" dirty="0" smtClean="0">
                    <a:latin typeface="+mn-ea"/>
                  </a:rPr>
                  <a:t>L</a:t>
                </a:r>
                <a:r>
                  <a:rPr lang="zh-CN" altLang="en-US" dirty="0" smtClean="0">
                    <a:latin typeface="+mn-ea"/>
                  </a:rPr>
                  <a:t>的熵定义为：</a:t>
                </a:r>
                <a:endParaRPr lang="en-US" altLang="zh-CN" dirty="0" smtClean="0">
                  <a:latin typeface="+mn-ea"/>
                </a:endParaRPr>
              </a:p>
              <a:p>
                <a:pPr marL="0" indent="0" algn="ctr">
                  <a:buNone/>
                </a:pPr>
                <a:r>
                  <a:rPr lang="en-US" altLang="zh-CN" i="1" dirty="0" smtClean="0">
                    <a:latin typeface="+mn-ea"/>
                  </a:rPr>
                  <a:t>H</a:t>
                </a:r>
                <a:r>
                  <a:rPr lang="en-US" altLang="zh-CN" i="1" baseline="-25000" dirty="0" smtClean="0">
                    <a:latin typeface="+mn-ea"/>
                  </a:rPr>
                  <a:t>L</a:t>
                </a:r>
                <a:r>
                  <a:rPr lang="en-US" altLang="zh-CN" dirty="0" smtClean="0">
                    <a:latin typeface="+mn-ea"/>
                  </a:rPr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i="1" smtClean="0"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en-US" altLang="zh-CN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𝐻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𝑀𝑛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  <m:sup/>
                        </m:sSup>
                      </m:e>
                    </m:func>
                  </m:oMath>
                </a14:m>
                <a:endParaRPr lang="en-US" altLang="zh-CN" dirty="0" smtClean="0">
                  <a:latin typeface="+mn-ea"/>
                </a:endParaRPr>
              </a:p>
              <a:p>
                <a:pPr marL="0" indent="0" algn="ctr">
                  <a:buNone/>
                </a:pPr>
                <a:r>
                  <a:rPr lang="zh-CN" altLang="en-US" dirty="0" smtClean="0">
                    <a:latin typeface="+mn-ea"/>
                  </a:rPr>
                  <a:t>语言</a:t>
                </a:r>
                <a:r>
                  <a:rPr lang="en-US" altLang="zh-CN" dirty="0" smtClean="0">
                    <a:latin typeface="+mn-ea"/>
                  </a:rPr>
                  <a:t>L</a:t>
                </a:r>
                <a:r>
                  <a:rPr lang="zh-CN" altLang="en-US" dirty="0" smtClean="0">
                    <a:latin typeface="+mn-ea"/>
                  </a:rPr>
                  <a:t>的冗余度定义为：</a:t>
                </a:r>
                <a:endParaRPr lang="en-US" altLang="zh-CN" dirty="0" smtClean="0">
                  <a:latin typeface="+mn-ea"/>
                </a:endParaRPr>
              </a:p>
              <a:p>
                <a:pPr marL="0" indent="0" algn="ctr">
                  <a:buNone/>
                </a:pPr>
                <a:r>
                  <a:rPr lang="en-US" altLang="zh-CN" i="1" dirty="0" smtClean="0">
                    <a:latin typeface="+mn-ea"/>
                  </a:rPr>
                  <a:t>R</a:t>
                </a:r>
                <a:r>
                  <a:rPr lang="en-US" altLang="zh-CN" i="1" baseline="-25000" dirty="0" smtClean="0">
                    <a:latin typeface="+mn-ea"/>
                  </a:rPr>
                  <a:t>L</a:t>
                </a:r>
                <a:r>
                  <a:rPr lang="en-US" altLang="zh-CN" dirty="0" smtClean="0">
                    <a:latin typeface="+mn-ea"/>
                  </a:rPr>
                  <a:t>=1-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𝐻</m:t>
                        </m:r>
                        <m:r>
                          <a:rPr lang="en-US" altLang="zh-CN" b="0" i="1" baseline="-25000" smtClean="0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𝑙𝑜𝑔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2(|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𝑀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|)</m:t>
                        </m:r>
                      </m:den>
                    </m:f>
                  </m:oMath>
                </a14:m>
                <a:endParaRPr lang="en-US" altLang="zh-CN" dirty="0" smtClean="0">
                  <a:latin typeface="+mn-ea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+mn-ea"/>
                  </a:rPr>
                  <a:t>英文的</a:t>
                </a:r>
                <a:r>
                  <a:rPr lang="zh-CN" altLang="en-US" dirty="0" smtClean="0">
                    <a:latin typeface="+mn-ea"/>
                  </a:rPr>
                  <a:t>冗余度大约为</a:t>
                </a:r>
                <a:r>
                  <a:rPr lang="en-US" altLang="zh-CN" dirty="0" smtClean="0">
                    <a:latin typeface="+mn-ea"/>
                  </a:rPr>
                  <a:t>0.75</a:t>
                </a:r>
                <a:r>
                  <a:rPr lang="en-US" altLang="zh-CN" dirty="0">
                    <a:latin typeface="+mn-ea"/>
                  </a:rPr>
                  <a:t>.</a:t>
                </a:r>
                <a:endParaRPr lang="en-US" altLang="zh-CN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37112"/>
              </a:xfrm>
              <a:blipFill rotWithShape="1">
                <a:blip r:embed="rId3"/>
                <a:stretch>
                  <a:fillRect l="-1852" t="-17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314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唯一解距离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3711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 smtClean="0">
                    <a:latin typeface="+mn-ea"/>
                  </a:rPr>
                  <a:t>唯一解距离：</a:t>
                </a:r>
                <a:endParaRPr lang="en-US" altLang="zh-CN" dirty="0" smtClean="0">
                  <a:latin typeface="+mn-ea"/>
                </a:endParaRPr>
              </a:p>
              <a:p>
                <a:r>
                  <a:rPr lang="zh-CN" altLang="en-US" dirty="0" smtClean="0">
                    <a:latin typeface="+mn-ea"/>
                  </a:rPr>
                  <a:t>一个密码方案的唯一解距离是指使得伪密钥的期望数为</a:t>
                </a:r>
                <a:r>
                  <a:rPr lang="en-US" altLang="zh-CN" dirty="0" smtClean="0">
                    <a:latin typeface="+mn-ea"/>
                  </a:rPr>
                  <a:t>0</a:t>
                </a:r>
                <a:r>
                  <a:rPr lang="zh-CN" altLang="en-US" dirty="0" smtClean="0">
                    <a:latin typeface="+mn-ea"/>
                  </a:rPr>
                  <a:t>的密文的长度。</a:t>
                </a:r>
                <a:endParaRPr lang="en-US" altLang="zh-CN" dirty="0" smtClean="0">
                  <a:latin typeface="+mn-ea"/>
                </a:endParaRPr>
              </a:p>
              <a:p>
                <a:r>
                  <a:rPr lang="zh-CN" altLang="en-US" dirty="0" smtClean="0">
                    <a:solidFill>
                      <a:srgbClr val="C00000"/>
                    </a:solidFill>
                    <a:latin typeface="+mn-ea"/>
                  </a:rPr>
                  <a:t>定理</a:t>
                </a:r>
                <a:r>
                  <a:rPr lang="en-US" altLang="zh-CN" dirty="0" smtClean="0">
                    <a:solidFill>
                      <a:srgbClr val="C00000"/>
                    </a:solidFill>
                    <a:latin typeface="+mn-ea"/>
                  </a:rPr>
                  <a:t>5</a:t>
                </a:r>
                <a:r>
                  <a:rPr lang="zh-CN" altLang="en-US" dirty="0" smtClean="0">
                    <a:latin typeface="+mn-ea"/>
                  </a:rPr>
                  <a:t>：若密码方案满足</a:t>
                </a:r>
                <a:r>
                  <a:rPr lang="en-US" altLang="zh-CN" dirty="0" smtClean="0"/>
                  <a:t>|</a:t>
                </a:r>
                <a:r>
                  <a:rPr lang="en-US" altLang="zh-CN" dirty="0" smtClean="0">
                    <a:latin typeface="Euclid Math One" panose="05050601010101010101" pitchFamily="18" charset="2"/>
                  </a:rPr>
                  <a:t> </a:t>
                </a:r>
                <a:r>
                  <a:rPr lang="en-US" altLang="zh-CN" dirty="0">
                    <a:latin typeface="Euclid Math One" panose="05050601010101010101" pitchFamily="18" charset="2"/>
                  </a:rPr>
                  <a:t>M </a:t>
                </a:r>
                <a:r>
                  <a:rPr lang="en-US" altLang="zh-CN" dirty="0"/>
                  <a:t>|=|</a:t>
                </a:r>
                <a:r>
                  <a:rPr lang="en-US" altLang="zh-CN" dirty="0">
                    <a:latin typeface="Euclid Math One" panose="05050601010101010101" pitchFamily="18" charset="2"/>
                  </a:rPr>
                  <a:t> C</a:t>
                </a:r>
                <a:r>
                  <a:rPr lang="en-US" altLang="zh-CN" dirty="0" smtClean="0"/>
                  <a:t>|</a:t>
                </a:r>
                <a:r>
                  <a:rPr lang="zh-CN" altLang="en-US" dirty="0" smtClean="0"/>
                  <a:t>，且密钥等概率选取，对于充分大的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，长度为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的密文串的伪密钥的期望数满足：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i="1" dirty="0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/>
                            </a:rPr>
                            <m:t>Sn</m:t>
                          </m:r>
                        </m:e>
                      </m:acc>
                      <m:r>
                        <a:rPr lang="en-US" altLang="zh-CN" dirty="0">
                          <a:latin typeface="Cambria Math"/>
                        </a:rPr>
                        <m:t>≥</m:t>
                      </m:r>
                      <m:f>
                        <m:fPr>
                          <m:ctrlPr>
                            <a:rPr lang="en-US" altLang="zh-CN" i="1" dirty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 dirty="0" smtClean="0">
                                  <a:latin typeface="Cambria Math"/>
                                  <a:sym typeface="Euclid Math One"/>
                                </a:rPr>
                              </m:ctrlPr>
                            </m:dPr>
                            <m:e>
                              <m:r>
                                <a:rPr lang="en-US" altLang="zh-CN" i="1" dirty="0" smtClean="0">
                                  <a:latin typeface="Cambria Math"/>
                                  <a:sym typeface="Euclid Math One"/>
                                </a:rPr>
                                <m:t>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0" dirty="0" smtClean="0">
                              <a:latin typeface="Cambria Math"/>
                            </a:rPr>
                            <m:t>|</m:t>
                          </m:r>
                          <m:r>
                            <a:rPr lang="en-US" altLang="zh-CN" b="0" i="1" dirty="0" smtClean="0">
                              <a:latin typeface="Cambria Math"/>
                              <a:sym typeface="Euclid Math One"/>
                            </a:rPr>
                            <m:t></m:t>
                          </m:r>
                          <m:r>
                            <a:rPr lang="en-US" altLang="zh-CN" b="0" i="0" dirty="0" smtClean="0">
                              <a:latin typeface="Cambria Math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altLang="zh-CN" b="0" i="0" baseline="30000" dirty="0" smtClean="0">
                              <a:latin typeface="Cambria Math"/>
                            </a:rPr>
                            <m:t>n</m:t>
                          </m:r>
                          <m:r>
                            <a:rPr lang="en-US" altLang="zh-CN" b="0" i="1" baseline="30000" dirty="0" smtClean="0">
                              <a:latin typeface="Cambria Math"/>
                            </a:rPr>
                            <m:t>𝑅</m:t>
                          </m:r>
                          <m:r>
                            <a:rPr lang="en-US" altLang="zh-CN" b="0" i="1" baseline="18000" dirty="0" smtClean="0">
                              <a:latin typeface="Cambria Math"/>
                            </a:rPr>
                            <m:t>𝐿</m:t>
                          </m:r>
                        </m:den>
                      </m:f>
                      <m:r>
                        <a:rPr lang="en-US" altLang="zh-CN" b="0" i="1" dirty="0" smtClean="0">
                          <a:latin typeface="Cambria Math"/>
                        </a:rPr>
                        <m:t>−1</m:t>
                      </m:r>
                      <m:r>
                        <a:rPr lang="en-US" altLang="zh-CN" b="0" i="0" dirty="0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altLang="zh-CN" dirty="0" smtClean="0">
                  <a:latin typeface="Euclid Math One" panose="05050601010101010101" pitchFamily="18" charset="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+mn-ea"/>
                  </a:rPr>
                  <a:t>令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dirty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/>
                          </a:rPr>
                          <m:t>Sn</m:t>
                        </m:r>
                      </m:e>
                    </m:acc>
                  </m:oMath>
                </a14:m>
                <a:r>
                  <a:rPr lang="en-US" altLang="zh-CN" dirty="0"/>
                  <a:t>=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，则</a:t>
                </a:r>
                <a:r>
                  <a:rPr lang="zh-CN" altLang="en-US" dirty="0"/>
                  <a:t>唯一解</a:t>
                </a:r>
                <a:r>
                  <a:rPr lang="zh-CN" altLang="en-US" dirty="0" smtClean="0"/>
                  <a:t>距离约为：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/>
                          </a:rPr>
                          <m:t>𝑙𝑜𝑔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2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i="1" dirty="0">
                                <a:latin typeface="Cambria Math"/>
                                <a:sym typeface="Euclid Math One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/>
                                <a:sym typeface="Euclid Math One"/>
                              </a:rPr>
                              <m:t></m:t>
                            </m:r>
                          </m:e>
                        </m:d>
                      </m:num>
                      <m:den>
                        <m:r>
                          <a:rPr lang="en-US" altLang="zh-CN" b="0" i="1" dirty="0" smtClean="0">
                            <a:latin typeface="Cambria Math"/>
                            <a:sym typeface="Euclid Math One"/>
                          </a:rPr>
                          <m:t>𝑅</m:t>
                        </m:r>
                        <m:r>
                          <a:rPr lang="en-US" altLang="zh-CN" b="0" i="1" baseline="-25000" dirty="0" smtClean="0">
                            <a:latin typeface="Cambria Math"/>
                            <a:sym typeface="Euclid Math One"/>
                          </a:rPr>
                          <m:t>𝐿</m:t>
                        </m:r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/>
                            <a:sym typeface="Euclid Math One"/>
                          </a:rPr>
                          <m:t>log</m:t>
                        </m:r>
                        <m:r>
                          <a:rPr lang="en-US" altLang="zh-CN" b="0" i="0" dirty="0" smtClean="0">
                            <a:latin typeface="Cambria Math"/>
                            <a:sym typeface="Euclid Math One"/>
                          </a:rPr>
                          <m:t>2|</m:t>
                        </m:r>
                        <m:r>
                          <a:rPr lang="en-US" altLang="zh-CN" i="1" dirty="0">
                            <a:latin typeface="Cambria Math"/>
                            <a:sym typeface="Euclid Math One"/>
                          </a:rPr>
                          <m:t></m:t>
                        </m:r>
                        <m:r>
                          <a:rPr lang="en-US" altLang="zh-CN" dirty="0">
                            <a:latin typeface="Cambria Math"/>
                          </a:rPr>
                          <m:t>|</m:t>
                        </m:r>
                      </m:den>
                    </m:f>
                    <m:r>
                      <a:rPr lang="en-US" altLang="zh-CN" dirty="0">
                        <a:latin typeface="Cambria Math"/>
                      </a:rPr>
                      <m:t>.</m:t>
                    </m:r>
                  </m:oMath>
                </a14:m>
                <a:endParaRPr lang="en-US" altLang="zh-CN" dirty="0">
                  <a:latin typeface="Euclid Math One" panose="05050601010101010101" pitchFamily="18" charset="2"/>
                </a:endParaRPr>
              </a:p>
              <a:p>
                <a:pPr marL="0" indent="0">
                  <a:buNone/>
                </a:pPr>
                <a:endParaRPr lang="en-US" altLang="zh-CN" dirty="0" smtClean="0">
                  <a:latin typeface="Euclid Math One" panose="05050601010101010101" pitchFamily="18" charset="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Euclid Math One" panose="05050601010101010101" pitchFamily="18" charset="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37112"/>
              </a:xfrm>
              <a:blipFill rotWithShape="1">
                <a:blip r:embed="rId3"/>
                <a:stretch>
                  <a:fillRect l="-1704" t="-2632" r="-1259" b="-1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693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1187624" y="332656"/>
            <a:ext cx="7499350" cy="6120680"/>
          </a:xfrm>
          <a:blipFill rotWithShape="1">
            <a:blip r:embed="rId2"/>
            <a:stretch>
              <a:fillRect t="-1295" r="-813" b="-2092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238319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/>
            <a:stretch>
              <a:fillRect t="-1652" r="-812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539473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乘积密码方案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3711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zh-CN" altLang="en-US" dirty="0" smtClean="0">
                    <a:latin typeface="+mn-ea"/>
                  </a:rPr>
                  <a:t>密码方案的乘积：</a:t>
                </a:r>
                <a:endParaRPr lang="en-US" altLang="zh-CN" dirty="0" smtClean="0">
                  <a:latin typeface="+mn-ea"/>
                </a:endParaRPr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+mn-ea"/>
                  </a:rPr>
                  <a:t>S1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×</m:t>
                    </m:r>
                    <m:r>
                      <m:rPr>
                        <m:nor/>
                      </m:rPr>
                      <a:rPr lang="en-US" altLang="zh-CN" dirty="0">
                        <a:latin typeface="+mn-ea"/>
                      </a:rPr>
                      <m:t>S</m:t>
                    </m:r>
                    <m:r>
                      <a:rPr lang="en-US" altLang="zh-CN" i="1" dirty="0" smtClean="0">
                        <a:latin typeface="Cambria Math"/>
                      </a:rPr>
                      <m:t>2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：</a:t>
                </a:r>
                <a:r>
                  <a:rPr lang="en-US" altLang="zh-CN" dirty="0" err="1" smtClean="0">
                    <a:latin typeface="+mn-ea"/>
                  </a:rPr>
                  <a:t>Enc</a:t>
                </a:r>
                <a:r>
                  <a:rPr lang="en-US" altLang="zh-CN" baseline="-25000" dirty="0" smtClean="0">
                    <a:latin typeface="+mn-ea"/>
                  </a:rPr>
                  <a:t>(k1,k2)</a:t>
                </a:r>
                <a:r>
                  <a:rPr lang="en-US" altLang="zh-CN" dirty="0" smtClean="0">
                    <a:latin typeface="+mn-ea"/>
                  </a:rPr>
                  <a:t>(m)=Enc</a:t>
                </a:r>
                <a:r>
                  <a:rPr lang="en-US" altLang="zh-CN" baseline="-25000" dirty="0" smtClean="0">
                    <a:latin typeface="+mn-ea"/>
                  </a:rPr>
                  <a:t>k2</a:t>
                </a:r>
                <a:r>
                  <a:rPr lang="en-US" altLang="zh-CN" dirty="0" smtClean="0">
                    <a:latin typeface="+mn-ea"/>
                  </a:rPr>
                  <a:t>(Enc</a:t>
                </a:r>
                <a:r>
                  <a:rPr lang="en-US" altLang="zh-CN" baseline="-25000" dirty="0" smtClean="0">
                    <a:latin typeface="+mn-ea"/>
                  </a:rPr>
                  <a:t>k1</a:t>
                </a:r>
                <a:r>
                  <a:rPr lang="en-US" altLang="zh-CN" dirty="0" smtClean="0">
                    <a:latin typeface="+mn-ea"/>
                  </a:rPr>
                  <a:t>(m))</a:t>
                </a:r>
              </a:p>
              <a:p>
                <a:pPr marL="0" indent="0">
                  <a:buNone/>
                </a:pPr>
                <a:r>
                  <a:rPr lang="zh-CN" altLang="en-US" dirty="0">
                    <a:latin typeface="+mn-ea"/>
                  </a:rPr>
                  <a:t>幂等</a:t>
                </a:r>
                <a:r>
                  <a:rPr lang="zh-CN" altLang="en-US" dirty="0" smtClean="0">
                    <a:latin typeface="+mn-ea"/>
                  </a:rPr>
                  <a:t>：若密码方案</a:t>
                </a:r>
                <a:r>
                  <a:rPr lang="en-US" altLang="zh-CN" dirty="0" smtClean="0">
                    <a:latin typeface="+mn-ea"/>
                  </a:rPr>
                  <a:t>S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S=S</a:t>
                </a:r>
                <a:r>
                  <a:rPr lang="zh-CN" altLang="en-US" dirty="0" smtClean="0">
                    <a:latin typeface="+mn-ea"/>
                  </a:rPr>
                  <a:t>，则称</a:t>
                </a:r>
                <a:r>
                  <a:rPr lang="en-US" altLang="zh-CN" dirty="0" smtClean="0">
                    <a:latin typeface="+mn-ea"/>
                  </a:rPr>
                  <a:t>S</a:t>
                </a:r>
                <a:r>
                  <a:rPr lang="zh-CN" altLang="en-US" dirty="0" smtClean="0">
                    <a:latin typeface="+mn-ea"/>
                  </a:rPr>
                  <a:t>为幂等。</a:t>
                </a:r>
                <a:endParaRPr lang="en-US" altLang="zh-CN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zh-CN" altLang="en-US" dirty="0" smtClean="0">
                    <a:latin typeface="+mn-ea"/>
                  </a:rPr>
                  <a:t>定理</a:t>
                </a:r>
                <a:r>
                  <a:rPr lang="en-US" altLang="zh-CN" dirty="0" smtClean="0">
                    <a:latin typeface="+mn-ea"/>
                  </a:rPr>
                  <a:t>6</a:t>
                </a:r>
                <a:r>
                  <a:rPr lang="zh-CN" altLang="en-US" dirty="0" smtClean="0">
                    <a:latin typeface="+mn-ea"/>
                  </a:rPr>
                  <a:t>：移位密码、代换密码、仿射密码、希尔密码、维吉尼亚密码和置换密码都是幂等的。</a:t>
                </a:r>
                <a:endParaRPr lang="en-US" altLang="zh-CN" dirty="0" smtClean="0">
                  <a:latin typeface="+mn-ea"/>
                </a:endParaRPr>
              </a:p>
              <a:p>
                <a:r>
                  <a:rPr lang="zh-CN" altLang="en-US" dirty="0">
                    <a:latin typeface="+mn-ea"/>
                  </a:rPr>
                  <a:t>幂等</a:t>
                </a:r>
                <a:r>
                  <a:rPr lang="zh-CN" altLang="en-US" dirty="0" smtClean="0">
                    <a:latin typeface="+mn-ea"/>
                  </a:rPr>
                  <a:t>的密码方案迭代不能增强安全性。</a:t>
                </a:r>
                <a:endParaRPr lang="en-US" altLang="zh-CN" dirty="0" smtClean="0">
                  <a:latin typeface="+mn-ea"/>
                </a:endParaRPr>
              </a:p>
              <a:p>
                <a:r>
                  <a:rPr lang="zh-CN" altLang="en-US" dirty="0">
                    <a:latin typeface="+mn-ea"/>
                  </a:rPr>
                  <a:t>可以通过将两</a:t>
                </a:r>
                <a:r>
                  <a:rPr lang="zh-CN" altLang="en-US" dirty="0" smtClean="0">
                    <a:latin typeface="+mn-ea"/>
                  </a:rPr>
                  <a:t>个简单密码方案做乘积得到非幂等的密码方案，然后进行迭代。</a:t>
                </a:r>
                <a:endParaRPr lang="en-US" altLang="zh-CN" dirty="0" smtClean="0">
                  <a:latin typeface="+mn-ea"/>
                </a:endParaRPr>
              </a:p>
              <a:p>
                <a:r>
                  <a:rPr lang="zh-CN" altLang="en-US" dirty="0" smtClean="0">
                    <a:latin typeface="+mn-ea"/>
                  </a:rPr>
                  <a:t>多重</a:t>
                </a:r>
                <a:r>
                  <a:rPr lang="en-US" altLang="zh-CN" dirty="0" smtClean="0">
                    <a:latin typeface="+mn-ea"/>
                  </a:rPr>
                  <a:t>DES</a:t>
                </a:r>
                <a:r>
                  <a:rPr lang="zh-CN" altLang="en-US" dirty="0" smtClean="0">
                    <a:latin typeface="+mn-ea"/>
                  </a:rPr>
                  <a:t>迭代可以增强安全性。</a:t>
                </a:r>
                <a:endParaRPr lang="en-US" altLang="zh-CN" dirty="0" smtClean="0">
                  <a:latin typeface="+mn-ea"/>
                </a:endParaRPr>
              </a:p>
              <a:p>
                <a:endParaRPr lang="en-US" altLang="zh-CN" dirty="0">
                  <a:latin typeface="Euclid Math One" panose="05050601010101010101" pitchFamily="18" charset="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37112"/>
              </a:xfrm>
              <a:blipFill rotWithShape="1">
                <a:blip r:embed="rId3"/>
                <a:stretch>
                  <a:fillRect l="-1704" t="-2632" r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72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补充：</a:t>
            </a:r>
            <a:r>
              <a:rPr lang="zh-CN" altLang="en-US" dirty="0" smtClean="0"/>
              <a:t>完善</a:t>
            </a:r>
            <a:r>
              <a:rPr lang="zh-CN" altLang="en-US" dirty="0" smtClean="0"/>
              <a:t>保密性验证</a:t>
            </a:r>
            <a:r>
              <a:rPr lang="zh-CN" altLang="en-US" dirty="0" smtClean="0"/>
              <a:t>方法</a:t>
            </a:r>
            <a:endParaRPr lang="zh-CN" altLang="en-US" dirty="0" smtClean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记号：</a:t>
            </a:r>
            <a:r>
              <a:rPr lang="en-US" altLang="zh-CN" dirty="0" smtClean="0"/>
              <a:t>X</a:t>
            </a:r>
            <a:r>
              <a:rPr lang="zh-CN" altLang="en-US" dirty="0"/>
              <a:t>表示明文，</a:t>
            </a:r>
            <a:r>
              <a:rPr lang="en-US" altLang="zh-CN" dirty="0"/>
              <a:t>Y</a:t>
            </a:r>
            <a:r>
              <a:rPr lang="zh-CN" altLang="en-US" dirty="0"/>
              <a:t>表示密文</a:t>
            </a:r>
            <a:endParaRPr lang="en-US" altLang="zh-CN" dirty="0" smtClean="0"/>
          </a:p>
          <a:p>
            <a:r>
              <a:rPr lang="zh-CN" altLang="en-US" dirty="0" smtClean="0"/>
              <a:t>对</a:t>
            </a:r>
            <a:r>
              <a:rPr lang="zh-CN" altLang="en-US" dirty="0" smtClean="0"/>
              <a:t>每个明文元素计算</a:t>
            </a:r>
            <a:r>
              <a:rPr lang="en-US" altLang="zh-CN" dirty="0" err="1" smtClean="0"/>
              <a:t>Pr</a:t>
            </a:r>
            <a:r>
              <a:rPr lang="en-US" altLang="zh-CN" dirty="0" smtClean="0"/>
              <a:t>[</a:t>
            </a:r>
            <a:r>
              <a:rPr lang="en-US" altLang="zh-CN" b="1" i="1" dirty="0" smtClean="0"/>
              <a:t>X</a:t>
            </a:r>
            <a:r>
              <a:rPr lang="en-US" altLang="zh-CN" dirty="0" smtClean="0"/>
              <a:t>=x]</a:t>
            </a:r>
          </a:p>
          <a:p>
            <a:r>
              <a:rPr lang="zh-CN" altLang="en-US" dirty="0" smtClean="0"/>
              <a:t>计算所有</a:t>
            </a:r>
            <a:r>
              <a:rPr lang="en-US" altLang="zh-CN" dirty="0" err="1" smtClean="0"/>
              <a:t>Pr</a:t>
            </a:r>
            <a:r>
              <a:rPr lang="en-US" altLang="zh-CN" dirty="0" smtClean="0"/>
              <a:t>[</a:t>
            </a:r>
            <a:r>
              <a:rPr lang="en-US" altLang="zh-CN" b="1" i="1" dirty="0" smtClean="0"/>
              <a:t>X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x|</a:t>
            </a:r>
            <a:r>
              <a:rPr lang="en-US" altLang="zh-CN" b="1" i="1" dirty="0" err="1" smtClean="0"/>
              <a:t>Y</a:t>
            </a:r>
            <a:r>
              <a:rPr lang="en-US" altLang="zh-CN" dirty="0" smtClean="0"/>
              <a:t>=y]</a:t>
            </a:r>
            <a:r>
              <a:rPr lang="zh-CN" altLang="en-US" dirty="0" smtClean="0"/>
              <a:t>的条件概率</a:t>
            </a:r>
            <a:endParaRPr lang="en-US" altLang="zh-CN" dirty="0" smtClean="0"/>
          </a:p>
          <a:p>
            <a:r>
              <a:rPr lang="zh-CN" altLang="en-US" dirty="0" smtClean="0"/>
              <a:t>如果两者相等则可证明具有完善保密性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如何计算</a:t>
            </a:r>
            <a:r>
              <a:rPr lang="en-US" altLang="zh-CN" dirty="0" err="1" smtClean="0"/>
              <a:t>Pr</a:t>
            </a:r>
            <a:r>
              <a:rPr lang="en-US" altLang="zh-CN" dirty="0" smtClean="0"/>
              <a:t>[</a:t>
            </a:r>
            <a:r>
              <a:rPr lang="en-US" altLang="zh-CN" b="1" i="1" dirty="0" smtClean="0"/>
              <a:t>X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x|</a:t>
            </a:r>
            <a:r>
              <a:rPr lang="en-US" altLang="zh-CN" b="1" i="1" dirty="0" err="1" smtClean="0"/>
              <a:t>Y</a:t>
            </a:r>
            <a:r>
              <a:rPr lang="en-US" altLang="zh-CN" dirty="0" smtClean="0"/>
              <a:t>=y]?</a:t>
            </a:r>
          </a:p>
          <a:p>
            <a:pPr lvl="1"/>
            <a:r>
              <a:rPr lang="zh-CN" altLang="en-US" dirty="0" smtClean="0"/>
              <a:t>利用</a:t>
            </a:r>
            <a:r>
              <a:rPr lang="en-US" altLang="zh-CN" dirty="0" err="1" smtClean="0"/>
              <a:t>Beyes</a:t>
            </a:r>
            <a:r>
              <a:rPr lang="zh-CN" altLang="en-US" dirty="0" smtClean="0"/>
              <a:t>公式</a:t>
            </a:r>
          </a:p>
        </p:txBody>
      </p:sp>
      <p:graphicFrame>
        <p:nvGraphicFramePr>
          <p:cNvPr id="2458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7099721"/>
              </p:ext>
            </p:extLst>
          </p:nvPr>
        </p:nvGraphicFramePr>
        <p:xfrm>
          <a:off x="1835696" y="5229200"/>
          <a:ext cx="4810125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1866900" imgH="419100" progId="Equation.DSMT4">
                  <p:embed/>
                </p:oleObj>
              </mc:Choice>
              <mc:Fallback>
                <p:oleObj name="Equation" r:id="rId3" imgW="18669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5229200"/>
                        <a:ext cx="4810125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377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安全性概念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686320"/>
          </a:xfrm>
        </p:spPr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）完美安全性</a:t>
            </a:r>
            <a:endParaRPr lang="en-US" altLang="zh-CN" dirty="0" smtClean="0"/>
          </a:p>
          <a:p>
            <a:r>
              <a:rPr lang="zh-CN" altLang="en-US" dirty="0"/>
              <a:t>完善</a:t>
            </a:r>
            <a:r>
              <a:rPr lang="zh-CN" altLang="en-US" dirty="0" smtClean="0"/>
              <a:t>保密性、无条件安全性、完美不可区分性</a:t>
            </a:r>
            <a:endParaRPr lang="en-US" altLang="zh-CN" dirty="0" smtClean="0"/>
          </a:p>
          <a:p>
            <a:r>
              <a:rPr lang="zh-CN" altLang="en-US" dirty="0"/>
              <a:t>信息论安全性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）计算安全性</a:t>
            </a:r>
            <a:endParaRPr lang="en-US" altLang="zh-CN" dirty="0" smtClean="0"/>
          </a:p>
          <a:p>
            <a:r>
              <a:rPr lang="zh-CN" altLang="en-US" dirty="0" smtClean="0"/>
              <a:t>计算保密性、多项式安全性、密文不可区分性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）可</a:t>
            </a:r>
            <a:r>
              <a:rPr lang="zh-CN" altLang="en-US" dirty="0"/>
              <a:t>证明安全性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175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完善保密性验证方法</a:t>
            </a: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Pr[</a:t>
            </a:r>
            <a:r>
              <a:rPr lang="en-US" altLang="zh-CN" b="1" i="1" smtClean="0"/>
              <a:t>Y</a:t>
            </a:r>
            <a:r>
              <a:rPr lang="en-US" altLang="zh-CN" smtClean="0"/>
              <a:t>=y]</a:t>
            </a:r>
            <a:r>
              <a:rPr lang="zh-CN" altLang="en-US" smtClean="0"/>
              <a:t>的计算</a:t>
            </a:r>
            <a:endParaRPr lang="en-US" altLang="zh-CN" smtClean="0"/>
          </a:p>
          <a:p>
            <a:pPr lvl="1"/>
            <a:r>
              <a:rPr lang="zh-CN" altLang="en-US" smtClean="0"/>
              <a:t>密文的值由明文和密钥决定，因此</a:t>
            </a:r>
            <a:r>
              <a:rPr lang="en-US" altLang="zh-CN" smtClean="0"/>
              <a:t>Pr[</a:t>
            </a:r>
            <a:r>
              <a:rPr lang="en-US" altLang="zh-CN" b="1" i="1" smtClean="0"/>
              <a:t>Y</a:t>
            </a:r>
            <a:r>
              <a:rPr lang="en-US" altLang="zh-CN" smtClean="0"/>
              <a:t>=y]</a:t>
            </a:r>
            <a:r>
              <a:rPr lang="zh-CN" altLang="en-US" smtClean="0"/>
              <a:t>由</a:t>
            </a:r>
            <a:r>
              <a:rPr lang="en-US" altLang="zh-CN" smtClean="0"/>
              <a:t>Pr[</a:t>
            </a:r>
            <a:r>
              <a:rPr lang="en-US" altLang="zh-CN" b="1" i="1" smtClean="0"/>
              <a:t>X</a:t>
            </a:r>
            <a:r>
              <a:rPr lang="en-US" altLang="zh-CN" smtClean="0"/>
              <a:t>=x]</a:t>
            </a:r>
            <a:r>
              <a:rPr lang="zh-CN" altLang="en-US" smtClean="0"/>
              <a:t>和</a:t>
            </a:r>
            <a:r>
              <a:rPr lang="en-US" altLang="zh-CN" smtClean="0"/>
              <a:t>Pr[</a:t>
            </a:r>
            <a:r>
              <a:rPr lang="en-US" altLang="zh-CN" b="1" i="1" smtClean="0"/>
              <a:t>K</a:t>
            </a:r>
            <a:r>
              <a:rPr lang="en-US" altLang="zh-CN" smtClean="0"/>
              <a:t>=k]</a:t>
            </a:r>
            <a:r>
              <a:rPr lang="zh-CN" altLang="en-US" smtClean="0"/>
              <a:t>推导</a:t>
            </a:r>
            <a:endParaRPr lang="en-US" altLang="zh-CN" smtClean="0"/>
          </a:p>
          <a:p>
            <a:pPr lvl="1"/>
            <a:r>
              <a:rPr lang="zh-CN" altLang="en-US" smtClean="0"/>
              <a:t>要分析所有导致</a:t>
            </a:r>
            <a:r>
              <a:rPr lang="en-US" altLang="zh-CN" b="1" i="1" smtClean="0"/>
              <a:t>Y</a:t>
            </a:r>
            <a:r>
              <a:rPr lang="en-US" altLang="zh-CN" smtClean="0"/>
              <a:t>=y</a:t>
            </a:r>
            <a:r>
              <a:rPr lang="zh-CN" altLang="en-US" smtClean="0"/>
              <a:t>的明文和密钥组合情况，并根据概率关系计算出</a:t>
            </a:r>
            <a:r>
              <a:rPr lang="en-US" altLang="zh-CN" smtClean="0"/>
              <a:t>Pr[</a:t>
            </a:r>
            <a:r>
              <a:rPr lang="en-US" altLang="zh-CN" b="1" i="1" smtClean="0"/>
              <a:t>Y</a:t>
            </a:r>
            <a:r>
              <a:rPr lang="en-US" altLang="zh-CN" smtClean="0"/>
              <a:t>=y]</a:t>
            </a:r>
          </a:p>
          <a:p>
            <a:pPr lvl="1"/>
            <a:r>
              <a:rPr lang="zh-CN" altLang="en-US" smtClean="0"/>
              <a:t>以移位密码为例，密文如果为</a:t>
            </a:r>
            <a:r>
              <a:rPr lang="en-US" altLang="zh-CN" smtClean="0">
                <a:solidFill>
                  <a:srgbClr val="C00000"/>
                </a:solidFill>
              </a:rPr>
              <a:t>E</a:t>
            </a:r>
            <a:r>
              <a:rPr lang="zh-CN" altLang="en-US" smtClean="0"/>
              <a:t>，则能导致密文为</a:t>
            </a:r>
            <a:r>
              <a:rPr lang="en-US" altLang="zh-CN" smtClean="0"/>
              <a:t>E</a:t>
            </a:r>
            <a:r>
              <a:rPr lang="zh-CN" altLang="en-US" smtClean="0"/>
              <a:t>的</a:t>
            </a:r>
            <a:r>
              <a:rPr lang="en-US" altLang="zh-CN" b="1" i="1" smtClean="0"/>
              <a:t>X</a:t>
            </a:r>
            <a:r>
              <a:rPr lang="zh-CN" altLang="en-US" smtClean="0"/>
              <a:t>和</a:t>
            </a:r>
            <a:r>
              <a:rPr lang="en-US" altLang="zh-CN" b="1" i="1" smtClean="0"/>
              <a:t>K</a:t>
            </a:r>
            <a:r>
              <a:rPr lang="zh-CN" altLang="en-US" smtClean="0"/>
              <a:t>取值如下表所示</a:t>
            </a:r>
            <a:endParaRPr lang="en-US" altLang="zh-CN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258888" y="5013325"/>
          <a:ext cx="6842122" cy="735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723"/>
                <a:gridCol w="488723"/>
                <a:gridCol w="488723"/>
                <a:gridCol w="488723"/>
                <a:gridCol w="488723"/>
                <a:gridCol w="488723"/>
                <a:gridCol w="488723"/>
                <a:gridCol w="488723"/>
                <a:gridCol w="488723"/>
                <a:gridCol w="488723"/>
                <a:gridCol w="488723"/>
                <a:gridCol w="488723"/>
                <a:gridCol w="488723"/>
                <a:gridCol w="488723"/>
              </a:tblGrid>
              <a:tr h="365329">
                <a:tc>
                  <a:txBody>
                    <a:bodyPr/>
                    <a:lstStyle/>
                    <a:p>
                      <a:r>
                        <a:rPr lang="en-US" altLang="zh-CN" sz="1800" i="1" smtClean="0"/>
                        <a:t>x</a:t>
                      </a:r>
                      <a:endParaRPr lang="zh-CN" altLang="en-US" sz="1800" i="1"/>
                    </a:p>
                  </a:txBody>
                  <a:tcPr marL="91458" marR="91458" marT="45666" marB="45666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b="0" smtClean="0"/>
                        <a:t>a</a:t>
                      </a:r>
                      <a:endParaRPr lang="zh-CN" altLang="en-US" sz="1800" b="0"/>
                    </a:p>
                  </a:txBody>
                  <a:tcPr marL="91458" marR="91458" marT="45666" marB="45666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b="0" smtClean="0"/>
                        <a:t>b</a:t>
                      </a:r>
                      <a:endParaRPr lang="zh-CN" altLang="en-US" sz="1800" b="0"/>
                    </a:p>
                  </a:txBody>
                  <a:tcPr marL="91458" marR="91458" marT="45666" marB="45666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b="0" smtClean="0"/>
                        <a:t>c</a:t>
                      </a:r>
                      <a:endParaRPr lang="zh-CN" altLang="en-US" sz="1800" b="0"/>
                    </a:p>
                  </a:txBody>
                  <a:tcPr marL="91458" marR="91458" marT="45666" marB="45666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b="0" smtClean="0"/>
                        <a:t>d</a:t>
                      </a:r>
                      <a:endParaRPr lang="zh-CN" altLang="en-US" sz="1800" b="0"/>
                    </a:p>
                  </a:txBody>
                  <a:tcPr marL="91458" marR="91458" marT="45666" marB="45666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b="0" smtClean="0"/>
                        <a:t>e</a:t>
                      </a:r>
                      <a:endParaRPr lang="zh-CN" altLang="en-US" sz="1800" b="0"/>
                    </a:p>
                  </a:txBody>
                  <a:tcPr marL="91458" marR="91458" marT="45666" marB="45666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b="0" smtClean="0"/>
                        <a:t>f</a:t>
                      </a:r>
                      <a:endParaRPr lang="zh-CN" altLang="en-US" sz="1800" b="0"/>
                    </a:p>
                  </a:txBody>
                  <a:tcPr marL="91458" marR="91458" marT="45666" marB="45666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b="0" smtClean="0"/>
                        <a:t>g</a:t>
                      </a:r>
                      <a:endParaRPr lang="zh-CN" altLang="en-US" sz="1800" b="0"/>
                    </a:p>
                  </a:txBody>
                  <a:tcPr marL="91458" marR="91458" marT="45666" marB="45666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b="0" smtClean="0"/>
                        <a:t>h</a:t>
                      </a:r>
                      <a:endParaRPr lang="zh-CN" altLang="en-US" sz="1800" b="0"/>
                    </a:p>
                  </a:txBody>
                  <a:tcPr marL="91458" marR="91458" marT="45666" marB="45666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b="0" smtClean="0"/>
                        <a:t>i</a:t>
                      </a:r>
                      <a:endParaRPr lang="zh-CN" altLang="en-US" sz="1800" b="0"/>
                    </a:p>
                  </a:txBody>
                  <a:tcPr marL="91458" marR="91458" marT="45666" marB="45666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b="0" smtClean="0"/>
                        <a:t>j</a:t>
                      </a:r>
                      <a:endParaRPr lang="zh-CN" altLang="en-US" sz="1800" b="0"/>
                    </a:p>
                  </a:txBody>
                  <a:tcPr marL="91458" marR="91458" marT="45666" marB="45666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b="0" smtClean="0"/>
                        <a:t>k</a:t>
                      </a:r>
                      <a:endParaRPr lang="zh-CN" altLang="en-US" sz="1800" b="0"/>
                    </a:p>
                  </a:txBody>
                  <a:tcPr marL="91458" marR="91458" marT="45666" marB="45666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b="0" smtClean="0"/>
                        <a:t>l</a:t>
                      </a:r>
                      <a:endParaRPr lang="zh-CN" altLang="en-US" sz="1800" b="0"/>
                    </a:p>
                  </a:txBody>
                  <a:tcPr marL="91458" marR="91458" marT="45666" marB="45666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b="0" smtClean="0"/>
                        <a:t>m</a:t>
                      </a:r>
                      <a:endParaRPr lang="zh-CN" altLang="en-US" sz="1800" b="0"/>
                    </a:p>
                  </a:txBody>
                  <a:tcPr marL="91458" marR="91458" marT="45666" marB="45666" anchor="ctr" anchorCtr="1"/>
                </a:tc>
              </a:tr>
              <a:tr h="369684">
                <a:tc>
                  <a:txBody>
                    <a:bodyPr/>
                    <a:lstStyle/>
                    <a:p>
                      <a:r>
                        <a:rPr lang="en-US" altLang="zh-CN" sz="1800" b="1" i="1" smtClean="0"/>
                        <a:t>k</a:t>
                      </a:r>
                      <a:endParaRPr lang="zh-CN" altLang="en-US" sz="1800" b="1" i="1"/>
                    </a:p>
                  </a:txBody>
                  <a:tcPr marL="91458" marR="91458" marT="45666" marB="45666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b="0" smtClean="0"/>
                        <a:t>4</a:t>
                      </a:r>
                      <a:endParaRPr lang="zh-CN" altLang="en-US" sz="1800" b="0"/>
                    </a:p>
                  </a:txBody>
                  <a:tcPr marL="91458" marR="91458" marT="45666" marB="45666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b="0" smtClean="0"/>
                        <a:t>3</a:t>
                      </a:r>
                      <a:endParaRPr lang="zh-CN" altLang="en-US" sz="1800" b="0"/>
                    </a:p>
                  </a:txBody>
                  <a:tcPr marL="91458" marR="91458" marT="45666" marB="45666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b="0" smtClean="0"/>
                        <a:t>2</a:t>
                      </a:r>
                      <a:endParaRPr lang="zh-CN" altLang="en-US" sz="1800" b="0"/>
                    </a:p>
                  </a:txBody>
                  <a:tcPr marL="91458" marR="91458" marT="45666" marB="45666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b="0" smtClean="0"/>
                        <a:t>1</a:t>
                      </a:r>
                      <a:endParaRPr lang="zh-CN" altLang="en-US" sz="1800" b="0"/>
                    </a:p>
                  </a:txBody>
                  <a:tcPr marL="91458" marR="91458" marT="45666" marB="45666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b="0" smtClean="0"/>
                        <a:t>0</a:t>
                      </a:r>
                      <a:endParaRPr lang="zh-CN" altLang="en-US" sz="1800" b="0"/>
                    </a:p>
                  </a:txBody>
                  <a:tcPr marL="91458" marR="91458" marT="45666" marB="45666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b="0" smtClean="0"/>
                        <a:t>25</a:t>
                      </a:r>
                      <a:endParaRPr lang="zh-CN" altLang="en-US" sz="1800" b="0"/>
                    </a:p>
                  </a:txBody>
                  <a:tcPr marL="91458" marR="91458" marT="45666" marB="45666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b="0" smtClean="0"/>
                        <a:t>24</a:t>
                      </a:r>
                      <a:endParaRPr lang="zh-CN" altLang="en-US" sz="1800" b="0"/>
                    </a:p>
                  </a:txBody>
                  <a:tcPr marL="91458" marR="91458" marT="45666" marB="45666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b="0" smtClean="0"/>
                        <a:t>23</a:t>
                      </a:r>
                      <a:endParaRPr lang="zh-CN" altLang="en-US" sz="1800" b="0"/>
                    </a:p>
                  </a:txBody>
                  <a:tcPr marL="91458" marR="91458" marT="45666" marB="45666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b="0" smtClean="0"/>
                        <a:t>22</a:t>
                      </a:r>
                      <a:endParaRPr lang="zh-CN" altLang="en-US" sz="1800" b="0"/>
                    </a:p>
                  </a:txBody>
                  <a:tcPr marL="91458" marR="91458" marT="45666" marB="45666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b="0" smtClean="0"/>
                        <a:t>21</a:t>
                      </a:r>
                      <a:endParaRPr lang="zh-CN" altLang="en-US" sz="1800" b="0"/>
                    </a:p>
                  </a:txBody>
                  <a:tcPr marL="91458" marR="91458" marT="45666" marB="45666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b="0" smtClean="0"/>
                        <a:t>20</a:t>
                      </a:r>
                      <a:endParaRPr lang="zh-CN" altLang="en-US" sz="1800" b="0"/>
                    </a:p>
                  </a:txBody>
                  <a:tcPr marL="91458" marR="91458" marT="45666" marB="45666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b="0" smtClean="0"/>
                        <a:t>19</a:t>
                      </a:r>
                      <a:endParaRPr lang="zh-CN" altLang="en-US" sz="1800" b="0"/>
                    </a:p>
                  </a:txBody>
                  <a:tcPr marL="91458" marR="91458" marT="45666" marB="45666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b="0" smtClean="0"/>
                        <a:t>18</a:t>
                      </a:r>
                      <a:endParaRPr lang="zh-CN" altLang="en-US" sz="1800" b="0"/>
                    </a:p>
                  </a:txBody>
                  <a:tcPr marL="91458" marR="91458" marT="45666" marB="45666" anchor="ctr" anchorCtr="1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258888" y="5861050"/>
          <a:ext cx="6842122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723"/>
                <a:gridCol w="488723"/>
                <a:gridCol w="488723"/>
                <a:gridCol w="488723"/>
                <a:gridCol w="488723"/>
                <a:gridCol w="488723"/>
                <a:gridCol w="488723"/>
                <a:gridCol w="488723"/>
                <a:gridCol w="488723"/>
                <a:gridCol w="488723"/>
                <a:gridCol w="488723"/>
                <a:gridCol w="488723"/>
                <a:gridCol w="488723"/>
                <a:gridCol w="488723"/>
              </a:tblGrid>
              <a:tr h="366117">
                <a:tc>
                  <a:txBody>
                    <a:bodyPr/>
                    <a:lstStyle/>
                    <a:p>
                      <a:r>
                        <a:rPr lang="en-US" altLang="zh-CN" sz="1800" i="1" smtClean="0"/>
                        <a:t>x</a:t>
                      </a:r>
                      <a:endParaRPr lang="zh-CN" altLang="en-US" sz="1800" i="1"/>
                    </a:p>
                  </a:txBody>
                  <a:tcPr marL="91458" marR="91458" marT="45765" marB="4576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b="0" smtClean="0"/>
                        <a:t>n</a:t>
                      </a:r>
                      <a:endParaRPr lang="zh-CN" altLang="en-US" sz="1800" b="0"/>
                    </a:p>
                  </a:txBody>
                  <a:tcPr marL="91458" marR="91458" marT="45765" marB="4576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b="0" smtClean="0"/>
                        <a:t>o</a:t>
                      </a:r>
                      <a:endParaRPr lang="zh-CN" altLang="en-US" sz="1800" b="0"/>
                    </a:p>
                  </a:txBody>
                  <a:tcPr marL="91458" marR="91458" marT="45765" marB="4576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b="0" smtClean="0"/>
                        <a:t>p</a:t>
                      </a:r>
                      <a:endParaRPr lang="zh-CN" altLang="en-US" sz="1800" b="0"/>
                    </a:p>
                  </a:txBody>
                  <a:tcPr marL="91458" marR="91458" marT="45765" marB="4576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b="0" smtClean="0"/>
                        <a:t>q</a:t>
                      </a:r>
                      <a:endParaRPr lang="zh-CN" altLang="en-US" sz="1800" b="0"/>
                    </a:p>
                  </a:txBody>
                  <a:tcPr marL="91458" marR="91458" marT="45765" marB="4576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b="0" smtClean="0"/>
                        <a:t>r</a:t>
                      </a:r>
                      <a:endParaRPr lang="zh-CN" altLang="en-US" sz="1800" b="0"/>
                    </a:p>
                  </a:txBody>
                  <a:tcPr marL="91458" marR="91458" marT="45765" marB="4576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b="0" smtClean="0"/>
                        <a:t>s</a:t>
                      </a:r>
                      <a:endParaRPr lang="zh-CN" altLang="en-US" sz="1800" b="0"/>
                    </a:p>
                  </a:txBody>
                  <a:tcPr marL="91458" marR="91458" marT="45765" marB="4576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b="0" smtClean="0"/>
                        <a:t>t</a:t>
                      </a:r>
                      <a:endParaRPr lang="zh-CN" altLang="en-US" sz="1800" b="0"/>
                    </a:p>
                  </a:txBody>
                  <a:tcPr marL="91458" marR="91458" marT="45765" marB="4576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b="0" smtClean="0"/>
                        <a:t>u</a:t>
                      </a:r>
                      <a:endParaRPr lang="zh-CN" altLang="en-US" sz="1800" b="0"/>
                    </a:p>
                  </a:txBody>
                  <a:tcPr marL="91458" marR="91458" marT="45765" marB="4576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b="0" smtClean="0"/>
                        <a:t>v</a:t>
                      </a:r>
                      <a:endParaRPr lang="zh-CN" altLang="en-US" sz="1800" b="0"/>
                    </a:p>
                  </a:txBody>
                  <a:tcPr marL="91458" marR="91458" marT="45765" marB="4576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b="0" smtClean="0"/>
                        <a:t>w</a:t>
                      </a:r>
                      <a:endParaRPr lang="zh-CN" altLang="en-US" sz="1800" b="0"/>
                    </a:p>
                  </a:txBody>
                  <a:tcPr marL="91458" marR="91458" marT="45765" marB="4576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b="0" smtClean="0"/>
                        <a:t>x</a:t>
                      </a:r>
                      <a:endParaRPr lang="zh-CN" altLang="en-US" sz="1800" b="0"/>
                    </a:p>
                  </a:txBody>
                  <a:tcPr marL="91458" marR="91458" marT="45765" marB="4576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b="0" smtClean="0"/>
                        <a:t>y</a:t>
                      </a:r>
                      <a:endParaRPr lang="zh-CN" altLang="en-US" sz="1800" b="0"/>
                    </a:p>
                  </a:txBody>
                  <a:tcPr marL="91458" marR="91458" marT="45765" marB="4576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b="0" smtClean="0"/>
                        <a:t>z</a:t>
                      </a:r>
                      <a:endParaRPr lang="zh-CN" altLang="en-US" sz="1800" b="0"/>
                    </a:p>
                  </a:txBody>
                  <a:tcPr marL="91458" marR="91458" marT="45765" marB="45765" anchor="ctr" anchorCtr="1"/>
                </a:tc>
              </a:tr>
              <a:tr h="370483">
                <a:tc>
                  <a:txBody>
                    <a:bodyPr/>
                    <a:lstStyle/>
                    <a:p>
                      <a:r>
                        <a:rPr lang="en-US" altLang="zh-CN" sz="1800" b="1" i="1" smtClean="0"/>
                        <a:t>k</a:t>
                      </a:r>
                      <a:endParaRPr lang="zh-CN" altLang="en-US" sz="1800" b="1" i="1"/>
                    </a:p>
                  </a:txBody>
                  <a:tcPr marL="91458" marR="91458" marT="45765" marB="4576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b="0" smtClean="0"/>
                        <a:t>17</a:t>
                      </a:r>
                      <a:endParaRPr lang="zh-CN" altLang="en-US" sz="1800" b="0"/>
                    </a:p>
                  </a:txBody>
                  <a:tcPr marL="91458" marR="91458" marT="45765" marB="4576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b="0" smtClean="0"/>
                        <a:t>16</a:t>
                      </a:r>
                      <a:endParaRPr lang="zh-CN" altLang="en-US" sz="1800" b="0"/>
                    </a:p>
                  </a:txBody>
                  <a:tcPr marL="91458" marR="91458" marT="45765" marB="4576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b="0" smtClean="0"/>
                        <a:t>15</a:t>
                      </a:r>
                      <a:endParaRPr lang="zh-CN" altLang="en-US" sz="1800" b="0"/>
                    </a:p>
                  </a:txBody>
                  <a:tcPr marL="91458" marR="91458" marT="45765" marB="4576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b="0" smtClean="0"/>
                        <a:t>14</a:t>
                      </a:r>
                      <a:endParaRPr lang="zh-CN" altLang="en-US" sz="1800" b="0"/>
                    </a:p>
                  </a:txBody>
                  <a:tcPr marL="91458" marR="91458" marT="45765" marB="4576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b="0" smtClean="0"/>
                        <a:t>13</a:t>
                      </a:r>
                      <a:endParaRPr lang="zh-CN" altLang="en-US" sz="1800" b="0"/>
                    </a:p>
                  </a:txBody>
                  <a:tcPr marL="91458" marR="91458" marT="45765" marB="4576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b="0" smtClean="0"/>
                        <a:t>12</a:t>
                      </a:r>
                      <a:endParaRPr lang="zh-CN" altLang="en-US" sz="1800" b="0"/>
                    </a:p>
                  </a:txBody>
                  <a:tcPr marL="91458" marR="91458" marT="45765" marB="4576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b="0" smtClean="0"/>
                        <a:t>11</a:t>
                      </a:r>
                      <a:endParaRPr lang="zh-CN" altLang="en-US" sz="1800" b="0"/>
                    </a:p>
                  </a:txBody>
                  <a:tcPr marL="91458" marR="91458" marT="45765" marB="4576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b="0" smtClean="0"/>
                        <a:t>10</a:t>
                      </a:r>
                      <a:endParaRPr lang="zh-CN" altLang="en-US" sz="1800" b="0"/>
                    </a:p>
                  </a:txBody>
                  <a:tcPr marL="91458" marR="91458" marT="45765" marB="4576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b="0" smtClean="0"/>
                        <a:t>9</a:t>
                      </a:r>
                      <a:endParaRPr lang="zh-CN" altLang="en-US" sz="1800" b="0"/>
                    </a:p>
                  </a:txBody>
                  <a:tcPr marL="91458" marR="91458" marT="45765" marB="4576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b="0" smtClean="0"/>
                        <a:t>8</a:t>
                      </a:r>
                      <a:endParaRPr lang="zh-CN" altLang="en-US" sz="1800" b="0"/>
                    </a:p>
                  </a:txBody>
                  <a:tcPr marL="91458" marR="91458" marT="45765" marB="4576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b="0" smtClean="0"/>
                        <a:t>7</a:t>
                      </a:r>
                      <a:endParaRPr lang="zh-CN" altLang="en-US" sz="1800" b="0"/>
                    </a:p>
                  </a:txBody>
                  <a:tcPr marL="91458" marR="91458" marT="45765" marB="4576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b="0" smtClean="0"/>
                        <a:t>6</a:t>
                      </a:r>
                      <a:endParaRPr lang="zh-CN" altLang="en-US" sz="1800" b="0"/>
                    </a:p>
                  </a:txBody>
                  <a:tcPr marL="91458" marR="91458" marT="45765" marB="4576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b="0" smtClean="0"/>
                        <a:t>5</a:t>
                      </a:r>
                      <a:endParaRPr lang="zh-CN" altLang="en-US" sz="1800" b="0"/>
                    </a:p>
                  </a:txBody>
                  <a:tcPr marL="91458" marR="91458" marT="45765" marB="45765"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44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完善保密性验证方法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Wingdings 2"/>
              <a:buChar char=""/>
              <a:defRPr/>
            </a:pPr>
            <a:r>
              <a:rPr lang="en-US" altLang="zh-CN" smtClean="0"/>
              <a:t>Pr[</a:t>
            </a:r>
            <a:r>
              <a:rPr lang="en-US" altLang="zh-CN" b="1" i="1" smtClean="0"/>
              <a:t>Y</a:t>
            </a:r>
            <a:r>
              <a:rPr lang="en-US" altLang="zh-CN" smtClean="0"/>
              <a:t>=y]</a:t>
            </a:r>
            <a:r>
              <a:rPr lang="zh-CN" altLang="en-US" smtClean="0"/>
              <a:t>的计算</a:t>
            </a:r>
            <a:endParaRPr lang="en-US" altLang="zh-CN" smtClean="0"/>
          </a:p>
          <a:p>
            <a:pPr lvl="1" fontAlgn="auto">
              <a:spcAft>
                <a:spcPts val="0"/>
              </a:spcAft>
              <a:buFont typeface="Wingdings 2"/>
              <a:buChar char="³"/>
              <a:defRPr/>
            </a:pPr>
            <a:r>
              <a:rPr lang="en-US" altLang="zh-CN" smtClean="0"/>
              <a:t>Pr[</a:t>
            </a:r>
            <a:r>
              <a:rPr lang="en-US" altLang="zh-CN" b="1" i="1" smtClean="0"/>
              <a:t>Y</a:t>
            </a:r>
            <a:r>
              <a:rPr lang="en-US" altLang="zh-CN" smtClean="0"/>
              <a:t>=</a:t>
            </a:r>
            <a:r>
              <a:rPr lang="en-US" altLang="zh-CN" smtClean="0">
                <a:solidFill>
                  <a:srgbClr val="C00000"/>
                </a:solidFill>
              </a:rPr>
              <a:t>E</a:t>
            </a:r>
            <a:r>
              <a:rPr lang="en-US" altLang="zh-CN" smtClean="0"/>
              <a:t>] = Pr[</a:t>
            </a:r>
            <a:r>
              <a:rPr lang="en-US" altLang="zh-CN" b="1" i="1" smtClean="0"/>
              <a:t>X</a:t>
            </a:r>
            <a:r>
              <a:rPr lang="en-US" altLang="zh-CN" smtClean="0"/>
              <a:t>=</a:t>
            </a:r>
            <a:r>
              <a:rPr lang="en-US" altLang="zh-CN" smtClean="0">
                <a:solidFill>
                  <a:srgbClr val="002060"/>
                </a:solidFill>
              </a:rPr>
              <a:t>a</a:t>
            </a:r>
            <a:r>
              <a:rPr lang="en-US" altLang="zh-CN" smtClean="0"/>
              <a:t>]Pr[</a:t>
            </a:r>
            <a:r>
              <a:rPr lang="en-US" altLang="zh-CN" b="1" i="1" smtClean="0"/>
              <a:t>K</a:t>
            </a:r>
            <a:r>
              <a:rPr lang="en-US" altLang="zh-CN" smtClean="0"/>
              <a:t>=4] + Pr[</a:t>
            </a:r>
            <a:r>
              <a:rPr lang="en-US" altLang="zh-CN" b="1" i="1" smtClean="0"/>
              <a:t>X</a:t>
            </a:r>
            <a:r>
              <a:rPr lang="en-US" altLang="zh-CN" smtClean="0"/>
              <a:t>=</a:t>
            </a:r>
            <a:r>
              <a:rPr lang="en-US" altLang="zh-CN" smtClean="0">
                <a:solidFill>
                  <a:srgbClr val="002060"/>
                </a:solidFill>
              </a:rPr>
              <a:t>b</a:t>
            </a:r>
            <a:r>
              <a:rPr lang="en-US" altLang="zh-CN" smtClean="0"/>
              <a:t>]Pr[</a:t>
            </a:r>
            <a:r>
              <a:rPr lang="en-US" altLang="zh-CN" b="1" i="1" smtClean="0"/>
              <a:t>K</a:t>
            </a:r>
            <a:r>
              <a:rPr lang="en-US" altLang="zh-CN" smtClean="0"/>
              <a:t>=3]</a:t>
            </a:r>
          </a:p>
          <a:p>
            <a:pPr lvl="1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mtClean="0"/>
              <a:t>			 + Pr[</a:t>
            </a:r>
            <a:r>
              <a:rPr lang="en-US" altLang="zh-CN" b="1" i="1" smtClean="0"/>
              <a:t>X</a:t>
            </a:r>
            <a:r>
              <a:rPr lang="en-US" altLang="zh-CN" smtClean="0"/>
              <a:t>=</a:t>
            </a:r>
            <a:r>
              <a:rPr lang="en-US" altLang="zh-CN" smtClean="0">
                <a:solidFill>
                  <a:srgbClr val="002060"/>
                </a:solidFill>
              </a:rPr>
              <a:t>c</a:t>
            </a:r>
            <a:r>
              <a:rPr lang="en-US" altLang="zh-CN" smtClean="0"/>
              <a:t>]Pr[</a:t>
            </a:r>
            <a:r>
              <a:rPr lang="en-US" altLang="zh-CN" b="1" i="1" smtClean="0"/>
              <a:t>K</a:t>
            </a:r>
            <a:r>
              <a:rPr lang="en-US" altLang="zh-CN" smtClean="0"/>
              <a:t>=2] + ... + Pr[</a:t>
            </a:r>
            <a:r>
              <a:rPr lang="en-US" altLang="zh-CN" b="1" i="1" smtClean="0"/>
              <a:t>X</a:t>
            </a:r>
            <a:r>
              <a:rPr lang="en-US" altLang="zh-CN" smtClean="0"/>
              <a:t>=</a:t>
            </a:r>
            <a:r>
              <a:rPr lang="en-US" altLang="zh-CN" smtClean="0">
                <a:solidFill>
                  <a:srgbClr val="002060"/>
                </a:solidFill>
              </a:rPr>
              <a:t>z</a:t>
            </a:r>
            <a:r>
              <a:rPr lang="en-US" altLang="zh-CN" smtClean="0"/>
              <a:t>]Pr[</a:t>
            </a:r>
            <a:r>
              <a:rPr lang="en-US" altLang="zh-CN" b="1" i="1" smtClean="0"/>
              <a:t>K</a:t>
            </a:r>
            <a:r>
              <a:rPr lang="en-US" altLang="zh-CN" smtClean="0"/>
              <a:t>=5]</a:t>
            </a:r>
          </a:p>
          <a:p>
            <a:pPr lvl="1" fontAlgn="auto">
              <a:spcAft>
                <a:spcPts val="0"/>
              </a:spcAft>
              <a:buFont typeface="Wingdings 2"/>
              <a:buChar char="³"/>
              <a:defRPr/>
            </a:pPr>
            <a:r>
              <a:rPr lang="zh-CN" altLang="en-US" smtClean="0"/>
              <a:t>如果密钥的取值是等概率的，即</a:t>
            </a:r>
            <a:r>
              <a:rPr lang="en-US" altLang="zh-CN" smtClean="0"/>
              <a:t>Pr[k]=1/26</a:t>
            </a:r>
            <a:r>
              <a:rPr lang="zh-CN" altLang="en-US" smtClean="0"/>
              <a:t>，则有</a:t>
            </a:r>
            <a:r>
              <a:rPr lang="en-US" altLang="zh-CN" smtClean="0"/>
              <a:t>Pr[</a:t>
            </a:r>
            <a:r>
              <a:rPr lang="en-US" altLang="zh-CN" b="1" i="1" smtClean="0"/>
              <a:t>Y</a:t>
            </a:r>
            <a:r>
              <a:rPr lang="en-US" altLang="zh-CN" smtClean="0"/>
              <a:t>=E]=(Pr[</a:t>
            </a:r>
            <a:r>
              <a:rPr lang="en-US" altLang="zh-CN" b="1" i="1" smtClean="0"/>
              <a:t>X</a:t>
            </a:r>
            <a:r>
              <a:rPr lang="en-US" altLang="zh-CN" smtClean="0"/>
              <a:t>=a]+Pr[</a:t>
            </a:r>
            <a:r>
              <a:rPr lang="en-US" altLang="zh-CN" b="1" i="1" smtClean="0"/>
              <a:t>X</a:t>
            </a:r>
            <a:r>
              <a:rPr lang="en-US" altLang="zh-CN" smtClean="0"/>
              <a:t>=b]+...Pr[</a:t>
            </a:r>
            <a:r>
              <a:rPr lang="en-US" altLang="zh-CN" b="1" i="1" smtClean="0"/>
              <a:t>X</a:t>
            </a:r>
            <a:r>
              <a:rPr lang="en-US" altLang="zh-CN" smtClean="0"/>
              <a:t>=z])/26=1/26</a:t>
            </a:r>
          </a:p>
          <a:p>
            <a:pPr lvl="1" fontAlgn="auto">
              <a:spcAft>
                <a:spcPts val="0"/>
              </a:spcAft>
              <a:buFont typeface="Wingdings 2"/>
              <a:buChar char="³"/>
              <a:defRPr/>
            </a:pPr>
            <a:r>
              <a:rPr lang="zh-CN" altLang="en-US" smtClean="0"/>
              <a:t>推广到一般</a:t>
            </a:r>
            <a:endParaRPr lang="en-US" altLang="zh-CN" smtClean="0"/>
          </a:p>
          <a:p>
            <a:pPr lvl="1" fontAlgn="auto">
              <a:spcAft>
                <a:spcPts val="0"/>
              </a:spcAft>
              <a:buFont typeface="Wingdings 2"/>
              <a:buChar char="³"/>
              <a:defRPr/>
            </a:pPr>
            <a:endParaRPr lang="en-US" altLang="zh-CN" smtClean="0"/>
          </a:p>
          <a:p>
            <a:pPr lvl="1" fontAlgn="auto">
              <a:spcAft>
                <a:spcPts val="0"/>
              </a:spcAft>
              <a:buFont typeface="Wingdings 2"/>
              <a:buChar char="³"/>
              <a:defRPr/>
            </a:pPr>
            <a:endParaRPr lang="en-US" altLang="zh-CN" smtClean="0"/>
          </a:p>
          <a:p>
            <a:pPr lvl="1" fontAlgn="auto">
              <a:spcAft>
                <a:spcPts val="0"/>
              </a:spcAft>
              <a:buFont typeface="Wingdings 2"/>
              <a:buNone/>
              <a:defRPr/>
            </a:pPr>
            <a:r>
              <a:rPr lang="zh-CN" altLang="en-US" smtClean="0"/>
              <a:t>其中</a:t>
            </a:r>
            <a:r>
              <a:rPr lang="en-US" altLang="zh-CN" smtClean="0"/>
              <a:t>C(k)</a:t>
            </a:r>
            <a:r>
              <a:rPr lang="zh-CN" altLang="en-US" smtClean="0"/>
              <a:t>表示密钥为</a:t>
            </a:r>
            <a:r>
              <a:rPr lang="en-US" altLang="zh-CN" smtClean="0"/>
              <a:t>k</a:t>
            </a:r>
            <a:r>
              <a:rPr lang="zh-CN" altLang="en-US" smtClean="0"/>
              <a:t>时所有可能的密文</a:t>
            </a:r>
            <a:endParaRPr lang="en-US" altLang="zh-CN" smtClean="0"/>
          </a:p>
        </p:txBody>
      </p:sp>
      <p:graphicFrame>
        <p:nvGraphicFramePr>
          <p:cNvPr id="2662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388830"/>
              </p:ext>
            </p:extLst>
          </p:nvPr>
        </p:nvGraphicFramePr>
        <p:xfrm>
          <a:off x="467544" y="4725144"/>
          <a:ext cx="842327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3" imgW="3200400" imgH="355600" progId="Equation.DSMT4">
                  <p:embed/>
                </p:oleObj>
              </mc:Choice>
              <mc:Fallback>
                <p:oleObj name="Equation" r:id="rId3" imgW="3200400" imgH="355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725144"/>
                        <a:ext cx="842327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403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完善保密性验证方法</a:t>
            </a: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Pr[</a:t>
            </a:r>
            <a:r>
              <a:rPr lang="en-US" altLang="zh-CN" b="1" i="1" smtClean="0"/>
              <a:t>Y</a:t>
            </a:r>
            <a:r>
              <a:rPr lang="en-US" altLang="zh-CN" smtClean="0"/>
              <a:t>=y|</a:t>
            </a:r>
            <a:r>
              <a:rPr lang="en-US" altLang="zh-CN" b="1" i="1" smtClean="0"/>
              <a:t>X</a:t>
            </a:r>
            <a:r>
              <a:rPr lang="en-US" altLang="zh-CN" smtClean="0"/>
              <a:t>=x]</a:t>
            </a:r>
            <a:r>
              <a:rPr lang="zh-CN" altLang="en-US" smtClean="0"/>
              <a:t>的计算</a:t>
            </a:r>
            <a:endParaRPr lang="en-US" altLang="zh-CN" smtClean="0"/>
          </a:p>
          <a:p>
            <a:pPr lvl="1"/>
            <a:r>
              <a:rPr lang="zh-CN" altLang="en-US" smtClean="0"/>
              <a:t>当明文为</a:t>
            </a:r>
            <a:r>
              <a:rPr lang="en-US" altLang="zh-CN" smtClean="0"/>
              <a:t>x</a:t>
            </a:r>
            <a:r>
              <a:rPr lang="zh-CN" altLang="en-US" smtClean="0"/>
              <a:t>时，密文为</a:t>
            </a:r>
            <a:r>
              <a:rPr lang="en-US" altLang="zh-CN" smtClean="0"/>
              <a:t>y</a:t>
            </a:r>
            <a:r>
              <a:rPr lang="zh-CN" altLang="en-US" smtClean="0"/>
              <a:t>的概率</a:t>
            </a:r>
            <a:endParaRPr lang="en-US" altLang="zh-CN" smtClean="0"/>
          </a:p>
          <a:p>
            <a:pPr lvl="1"/>
            <a:r>
              <a:rPr lang="zh-CN" altLang="en-US" smtClean="0"/>
              <a:t>如果给定</a:t>
            </a:r>
            <a:r>
              <a:rPr lang="en-US" altLang="zh-CN" smtClean="0"/>
              <a:t>x</a:t>
            </a:r>
            <a:r>
              <a:rPr lang="zh-CN" altLang="en-US" smtClean="0"/>
              <a:t>和</a:t>
            </a:r>
            <a:r>
              <a:rPr lang="en-US" altLang="zh-CN" smtClean="0"/>
              <a:t>y</a:t>
            </a:r>
            <a:r>
              <a:rPr lang="zh-CN" altLang="en-US" smtClean="0"/>
              <a:t>只能确定唯一的</a:t>
            </a:r>
            <a:r>
              <a:rPr lang="en-US" altLang="zh-CN" smtClean="0"/>
              <a:t>k</a:t>
            </a:r>
            <a:r>
              <a:rPr lang="zh-CN" altLang="en-US" smtClean="0"/>
              <a:t>，则有</a:t>
            </a:r>
            <a:endParaRPr lang="en-US" altLang="zh-CN" smtClean="0"/>
          </a:p>
          <a:p>
            <a:pPr lvl="1">
              <a:buFont typeface="Wingdings 2" pitchFamily="18" charset="2"/>
              <a:buNone/>
            </a:pPr>
            <a:r>
              <a:rPr lang="en-US" altLang="zh-CN" smtClean="0"/>
              <a:t>		Pr[</a:t>
            </a:r>
            <a:r>
              <a:rPr lang="en-US" altLang="zh-CN" b="1" i="1" smtClean="0"/>
              <a:t>Y</a:t>
            </a:r>
            <a:r>
              <a:rPr lang="en-US" altLang="zh-CN" smtClean="0"/>
              <a:t>=y|</a:t>
            </a:r>
            <a:r>
              <a:rPr lang="en-US" altLang="zh-CN" b="1" i="1" smtClean="0"/>
              <a:t>X</a:t>
            </a:r>
            <a:r>
              <a:rPr lang="en-US" altLang="zh-CN" smtClean="0"/>
              <a:t>=x]  =  Pr[</a:t>
            </a:r>
            <a:r>
              <a:rPr lang="en-US" altLang="zh-CN" b="1" i="1" smtClean="0"/>
              <a:t>K</a:t>
            </a:r>
            <a:r>
              <a:rPr lang="en-US" altLang="zh-CN" smtClean="0"/>
              <a:t>=k]</a:t>
            </a:r>
          </a:p>
          <a:p>
            <a:pPr lvl="2"/>
            <a:r>
              <a:rPr lang="zh-CN" altLang="en-US" smtClean="0"/>
              <a:t>例如移位密码，如果</a:t>
            </a:r>
            <a:r>
              <a:rPr lang="en-US" altLang="zh-CN" b="1" i="1" smtClean="0"/>
              <a:t>X</a:t>
            </a:r>
            <a:r>
              <a:rPr lang="en-US" altLang="zh-CN" smtClean="0"/>
              <a:t>=a, </a:t>
            </a:r>
            <a:r>
              <a:rPr lang="en-US" altLang="zh-CN" b="1" i="1" smtClean="0"/>
              <a:t>Y</a:t>
            </a:r>
            <a:r>
              <a:rPr lang="en-US" altLang="zh-CN" smtClean="0"/>
              <a:t>=</a:t>
            </a:r>
            <a:r>
              <a:rPr lang="en-US" altLang="zh-CN" smtClean="0">
                <a:solidFill>
                  <a:srgbClr val="C00000"/>
                </a:solidFill>
              </a:rPr>
              <a:t>D</a:t>
            </a:r>
            <a:r>
              <a:rPr lang="zh-CN" altLang="en-US" smtClean="0"/>
              <a:t>，则可确定唯一的</a:t>
            </a:r>
            <a:r>
              <a:rPr lang="en-US" altLang="zh-CN" b="1" i="1" smtClean="0"/>
              <a:t>K</a:t>
            </a:r>
            <a:r>
              <a:rPr lang="en-US" altLang="zh-CN" smtClean="0"/>
              <a:t>=3</a:t>
            </a:r>
          </a:p>
          <a:p>
            <a:pPr lvl="2"/>
            <a:r>
              <a:rPr lang="zh-CN" altLang="en-US" smtClean="0"/>
              <a:t>即</a:t>
            </a:r>
            <a:r>
              <a:rPr lang="en-US" altLang="zh-CN" smtClean="0"/>
              <a:t>Pr[</a:t>
            </a:r>
            <a:r>
              <a:rPr lang="en-US" altLang="zh-CN" b="1" i="1" smtClean="0"/>
              <a:t>Y</a:t>
            </a:r>
            <a:r>
              <a:rPr lang="en-US" altLang="zh-CN" smtClean="0"/>
              <a:t>=D|</a:t>
            </a:r>
            <a:r>
              <a:rPr lang="en-US" altLang="zh-CN" b="1" i="1" smtClean="0"/>
              <a:t>X</a:t>
            </a:r>
            <a:r>
              <a:rPr lang="en-US" altLang="zh-CN" smtClean="0"/>
              <a:t>=a]  =  Pr[</a:t>
            </a:r>
            <a:r>
              <a:rPr lang="en-US" altLang="zh-CN" b="1" i="1" smtClean="0"/>
              <a:t>K</a:t>
            </a:r>
            <a:r>
              <a:rPr lang="en-US" altLang="zh-CN" smtClean="0"/>
              <a:t>=3]  =  1/26</a:t>
            </a:r>
          </a:p>
          <a:p>
            <a:pPr lvl="1"/>
            <a:r>
              <a:rPr lang="en-US" altLang="zh-CN" smtClean="0"/>
              <a:t>d</a:t>
            </a:r>
            <a:r>
              <a:rPr lang="en-US" altLang="zh-CN" baseline="-25000" smtClean="0"/>
              <a:t>k1</a:t>
            </a:r>
            <a:r>
              <a:rPr lang="en-US" altLang="zh-CN" smtClean="0"/>
              <a:t>(x)=y</a:t>
            </a:r>
            <a:r>
              <a:rPr lang="zh-CN" altLang="en-US" smtClean="0"/>
              <a:t>且</a:t>
            </a:r>
            <a:r>
              <a:rPr lang="en-US" altLang="zh-CN" smtClean="0"/>
              <a:t>d</a:t>
            </a:r>
            <a:r>
              <a:rPr lang="en-US" altLang="zh-CN" baseline="-25000" smtClean="0"/>
              <a:t>k2</a:t>
            </a:r>
            <a:r>
              <a:rPr lang="en-US" altLang="zh-CN" smtClean="0"/>
              <a:t>(x)=y</a:t>
            </a:r>
            <a:r>
              <a:rPr lang="zh-CN" altLang="en-US" smtClean="0"/>
              <a:t>是否确定</a:t>
            </a:r>
            <a:r>
              <a:rPr lang="en-US" altLang="zh-CN" smtClean="0">
                <a:sym typeface="Wingdings" pitchFamily="2" charset="2"/>
              </a:rPr>
              <a:t>k1=k2</a:t>
            </a:r>
            <a:r>
              <a:rPr lang="zh-CN" altLang="en-US" smtClean="0">
                <a:sym typeface="Wingdings" pitchFamily="2" charset="2"/>
              </a:rPr>
              <a:t>？</a:t>
            </a:r>
            <a:endParaRPr lang="en-US" altLang="zh-CN" smtClean="0">
              <a:sym typeface="Wingdings" pitchFamily="2" charset="2"/>
            </a:endParaRPr>
          </a:p>
          <a:p>
            <a:pPr lvl="2"/>
            <a:r>
              <a:rPr lang="en-US" altLang="zh-CN" smtClean="0">
                <a:sym typeface="Wingdings" pitchFamily="2" charset="2"/>
              </a:rPr>
              <a:t>Playfair</a:t>
            </a:r>
            <a:r>
              <a:rPr lang="zh-CN" altLang="en-US" smtClean="0">
                <a:sym typeface="Wingdings" pitchFamily="2" charset="2"/>
              </a:rPr>
              <a:t>密码</a:t>
            </a:r>
            <a:endParaRPr lang="en-US" altLang="zh-CN" smtClean="0">
              <a:sym typeface="Wingdings" pitchFamily="2" charset="2"/>
            </a:endParaRPr>
          </a:p>
          <a:p>
            <a:pPr lvl="2"/>
            <a:endParaRPr lang="en-US" altLang="zh-CN" smtClean="0"/>
          </a:p>
          <a:p>
            <a:pPr lvl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24459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Playfair</a:t>
            </a:r>
            <a:r>
              <a:rPr lang="zh-CN" altLang="en-US" smtClean="0"/>
              <a:t>密码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2988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Wingdings 2"/>
              <a:buChar char=""/>
              <a:defRPr/>
            </a:pPr>
            <a:r>
              <a:rPr lang="en-US" altLang="zh-CN" sz="2800" smtClean="0"/>
              <a:t>1854</a:t>
            </a:r>
            <a:r>
              <a:rPr lang="zh-CN" altLang="en-US" sz="2800" smtClean="0"/>
              <a:t>年英国人惠斯通发明，可有效抵抗频率分析</a:t>
            </a:r>
            <a:endParaRPr lang="en-US" altLang="zh-CN" sz="2800" smtClean="0"/>
          </a:p>
          <a:p>
            <a:pPr fontAlgn="auto">
              <a:spcAft>
                <a:spcPts val="0"/>
              </a:spcAft>
              <a:buFont typeface="Wingdings 2"/>
              <a:buChar char=""/>
              <a:defRPr/>
            </a:pPr>
            <a:r>
              <a:rPr lang="zh-CN" altLang="en-US" sz="2800" smtClean="0"/>
              <a:t>密码表是一个</a:t>
            </a:r>
            <a:r>
              <a:rPr lang="en-US" altLang="zh-CN" sz="2800" smtClean="0"/>
              <a:t>5*5</a:t>
            </a:r>
            <a:r>
              <a:rPr lang="zh-CN" altLang="en-US" sz="2800" smtClean="0"/>
              <a:t>方阵，第一行写入密钥</a:t>
            </a:r>
            <a:r>
              <a:rPr lang="en-US" altLang="zh-CN" sz="2800" smtClean="0"/>
              <a:t>(</a:t>
            </a:r>
            <a:r>
              <a:rPr lang="zh-CN" altLang="en-US" sz="2800" smtClean="0"/>
              <a:t>口令</a:t>
            </a:r>
            <a:r>
              <a:rPr lang="en-US" altLang="zh-CN" sz="2800" smtClean="0"/>
              <a:t>)</a:t>
            </a:r>
          </a:p>
          <a:p>
            <a:pPr fontAlgn="auto">
              <a:spcBef>
                <a:spcPct val="50000"/>
              </a:spcBef>
              <a:spcAft>
                <a:spcPts val="0"/>
              </a:spcAft>
              <a:buFont typeface="Wingdings 2"/>
              <a:buChar char=""/>
              <a:defRPr/>
            </a:pPr>
            <a:r>
              <a:rPr lang="zh-CN" altLang="en-US" sz="2800" smtClean="0"/>
              <a:t>加密规则：按成对字母加密</a:t>
            </a:r>
            <a:endParaRPr lang="en-US" altLang="zh-CN" sz="2800" smtClean="0"/>
          </a:p>
          <a:p>
            <a:pPr fontAlgn="auto">
              <a:spcBef>
                <a:spcPct val="50000"/>
              </a:spcBef>
              <a:spcAft>
                <a:spcPts val="0"/>
              </a:spcAft>
              <a:buFont typeface="Wingdings 2"/>
              <a:buChar char=""/>
              <a:defRPr/>
            </a:pPr>
            <a:endParaRPr lang="en-US" altLang="zh-CN" sz="2800" smtClean="0"/>
          </a:p>
          <a:p>
            <a:pPr fontAlgn="auto">
              <a:spcBef>
                <a:spcPct val="50000"/>
              </a:spcBef>
              <a:spcAft>
                <a:spcPts val="0"/>
              </a:spcAft>
              <a:buFont typeface="Wingdings 2"/>
              <a:buChar char=""/>
              <a:defRPr/>
            </a:pPr>
            <a:endParaRPr lang="en-US" altLang="zh-CN" sz="2800" smtClean="0"/>
          </a:p>
          <a:p>
            <a:pPr fontAlgn="auto">
              <a:spcBef>
                <a:spcPct val="50000"/>
              </a:spcBef>
              <a:spcAft>
                <a:spcPts val="0"/>
              </a:spcAft>
              <a:buFont typeface="Wingdings 2"/>
              <a:buChar char=""/>
              <a:defRPr/>
            </a:pPr>
            <a:endParaRPr lang="en-US" altLang="zh-CN" sz="2800" smtClean="0"/>
          </a:p>
          <a:p>
            <a:pPr fontAlgn="auto">
              <a:spcBef>
                <a:spcPct val="50000"/>
              </a:spcBef>
              <a:spcAft>
                <a:spcPts val="0"/>
              </a:spcAft>
              <a:buFont typeface="Wingdings 2"/>
              <a:buChar char=""/>
              <a:defRPr/>
            </a:pPr>
            <a:endParaRPr lang="en-US" altLang="zh-CN" sz="2800" smtClean="0"/>
          </a:p>
          <a:p>
            <a:pPr fontAlgn="auto">
              <a:spcBef>
                <a:spcPct val="50000"/>
              </a:spcBef>
              <a:spcAft>
                <a:spcPts val="0"/>
              </a:spcAft>
              <a:buFont typeface="Wingdings 2"/>
              <a:buChar char=""/>
              <a:defRPr/>
            </a:pPr>
            <a:r>
              <a:rPr lang="zh-CN" altLang="en-US" sz="2800" smtClean="0"/>
              <a:t>明文</a:t>
            </a:r>
            <a:r>
              <a:rPr lang="en-US" altLang="zh-CN" sz="2800" smtClean="0"/>
              <a:t>st</a:t>
            </a:r>
            <a:r>
              <a:rPr lang="zh-CN" altLang="en-US" sz="2800" smtClean="0"/>
              <a:t>在不同的两个密钥加密下密文都是</a:t>
            </a:r>
            <a:r>
              <a:rPr lang="en-US" altLang="zh-CN" sz="2800" smtClean="0"/>
              <a:t>TU</a:t>
            </a:r>
            <a:endParaRPr lang="zh-CN" altLang="en-US" sz="2800" smtClean="0"/>
          </a:p>
          <a:p>
            <a:pPr fontAlgn="auto">
              <a:spcAft>
                <a:spcPts val="0"/>
              </a:spcAft>
              <a:buFont typeface="Wingdings 2"/>
              <a:buChar char=""/>
              <a:defRPr/>
            </a:pPr>
            <a:endParaRPr lang="zh-CN" altLang="en-US" sz="2800"/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5292725" y="3284538"/>
            <a:ext cx="2209800" cy="22542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zh-CN" sz="2000" b="1">
                <a:solidFill>
                  <a:srgbClr val="003300"/>
                </a:solidFill>
                <a:latin typeface="Courier New" pitchFamily="49" charset="0"/>
                <a:cs typeface="Courier New" pitchFamily="49" charset="0"/>
              </a:rPr>
              <a:t>P  L  A  I  N</a:t>
            </a:r>
            <a:endParaRPr lang="en-US" altLang="zh-CN" sz="2000" b="1">
              <a:solidFill>
                <a:srgbClr val="003300"/>
              </a:solidFill>
              <a:latin typeface="Courier New" pitchFamily="49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  C  D  E	F</a:t>
            </a:r>
            <a:endParaRPr lang="en-US" altLang="zh-CN" sz="2000" b="1">
              <a:solidFill>
                <a:srgbClr val="000099"/>
              </a:solidFill>
              <a:latin typeface="Courier New" pitchFamily="49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G  H  K  M  O</a:t>
            </a:r>
            <a:endParaRPr lang="en-US" altLang="zh-CN" sz="2000" b="1">
              <a:solidFill>
                <a:srgbClr val="000099"/>
              </a:solidFill>
              <a:latin typeface="Courier New" pitchFamily="49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Q  R  S  T  U</a:t>
            </a:r>
            <a:endParaRPr lang="en-US" altLang="zh-CN" sz="2000" b="1">
              <a:solidFill>
                <a:srgbClr val="000099"/>
              </a:solidFill>
              <a:latin typeface="Courier New" pitchFamily="49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V  W  X  Y  Z</a:t>
            </a:r>
            <a:endParaRPr lang="en-US" altLang="zh-CN" sz="2000" b="1">
              <a:solidFill>
                <a:srgbClr val="000099"/>
              </a:solidFill>
              <a:latin typeface="Courier New" pitchFamily="49" charset="0"/>
            </a:endParaRPr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1763713" y="3284538"/>
            <a:ext cx="2209800" cy="22542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华文楷体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zh-CN" sz="2000" b="1">
                <a:solidFill>
                  <a:srgbClr val="003300"/>
                </a:solidFill>
                <a:latin typeface="Courier New" pitchFamily="49" charset="0"/>
                <a:cs typeface="Courier New" pitchFamily="49" charset="0"/>
              </a:rPr>
              <a:t>C  I  P  H  E</a:t>
            </a:r>
            <a:endParaRPr lang="en-US" altLang="zh-CN" sz="2000" b="1">
              <a:solidFill>
                <a:srgbClr val="003300"/>
              </a:solidFill>
              <a:latin typeface="Courier New" pitchFamily="49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 b="1">
                <a:solidFill>
                  <a:srgbClr val="003300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0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A  B  D  F</a:t>
            </a:r>
            <a:endParaRPr lang="en-US" altLang="zh-CN" sz="2000" b="1">
              <a:solidFill>
                <a:srgbClr val="000099"/>
              </a:solidFill>
              <a:latin typeface="Courier New" pitchFamily="49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G  K  L  M  N</a:t>
            </a:r>
            <a:endParaRPr lang="en-US" altLang="zh-CN" sz="2000" b="1">
              <a:solidFill>
                <a:srgbClr val="000099"/>
              </a:solidFill>
              <a:latin typeface="Courier New" pitchFamily="49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O  Q  S  T  U</a:t>
            </a:r>
            <a:endParaRPr lang="en-US" altLang="zh-CN" sz="2000" b="1">
              <a:solidFill>
                <a:srgbClr val="000099"/>
              </a:solidFill>
              <a:latin typeface="Courier New" pitchFamily="49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V  W  X  Y  Z</a:t>
            </a:r>
            <a:endParaRPr lang="en-US" altLang="zh-CN" sz="2000" b="1">
              <a:solidFill>
                <a:srgbClr val="000099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20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完善保密性验证方法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smtClean="0"/>
              <a:t>Pr[</a:t>
            </a:r>
            <a:r>
              <a:rPr lang="en-US" altLang="zh-CN" sz="2800" b="1" i="1" smtClean="0"/>
              <a:t>Y</a:t>
            </a:r>
            <a:r>
              <a:rPr lang="en-US" altLang="zh-CN" sz="2800" smtClean="0"/>
              <a:t>=y|</a:t>
            </a:r>
            <a:r>
              <a:rPr lang="en-US" altLang="zh-CN" sz="2800" b="1" i="1" smtClean="0"/>
              <a:t>X</a:t>
            </a:r>
            <a:r>
              <a:rPr lang="en-US" altLang="zh-CN" sz="2800" smtClean="0"/>
              <a:t>=x]</a:t>
            </a:r>
            <a:r>
              <a:rPr lang="zh-CN" altLang="en-US" sz="2800" smtClean="0"/>
              <a:t>的计算</a:t>
            </a:r>
            <a:endParaRPr lang="en-US" altLang="zh-CN" sz="2800" smtClean="0"/>
          </a:p>
          <a:p>
            <a:pPr lvl="1"/>
            <a:r>
              <a:rPr lang="zh-CN" altLang="en-US" sz="2400" smtClean="0"/>
              <a:t>所有能满足</a:t>
            </a:r>
            <a:r>
              <a:rPr lang="en-US" altLang="zh-CN" sz="2400" b="1" i="1" smtClean="0"/>
              <a:t>X</a:t>
            </a:r>
            <a:r>
              <a:rPr lang="en-US" altLang="zh-CN" sz="2400" smtClean="0"/>
              <a:t>=x</a:t>
            </a:r>
            <a:r>
              <a:rPr lang="zh-CN" altLang="en-US" sz="2400" smtClean="0"/>
              <a:t>且</a:t>
            </a:r>
            <a:r>
              <a:rPr lang="en-US" altLang="zh-CN" sz="2400" b="1" i="1" smtClean="0"/>
              <a:t>Y</a:t>
            </a:r>
            <a:r>
              <a:rPr lang="en-US" altLang="zh-CN" sz="2400" smtClean="0"/>
              <a:t>=y</a:t>
            </a:r>
            <a:r>
              <a:rPr lang="zh-CN" altLang="en-US" sz="2400" smtClean="0"/>
              <a:t>的密钥</a:t>
            </a:r>
            <a:r>
              <a:rPr lang="en-US" altLang="zh-CN" sz="2400" smtClean="0"/>
              <a:t>k</a:t>
            </a:r>
            <a:r>
              <a:rPr lang="zh-CN" altLang="en-US" sz="2400" smtClean="0"/>
              <a:t>的概率之和，即为</a:t>
            </a:r>
            <a:endParaRPr lang="en-US" altLang="zh-CN" sz="2400" smtClean="0"/>
          </a:p>
          <a:p>
            <a:pPr lvl="1"/>
            <a:endParaRPr lang="en-US" altLang="zh-CN" sz="2400" smtClean="0"/>
          </a:p>
          <a:p>
            <a:pPr lvl="1"/>
            <a:endParaRPr lang="en-US" altLang="zh-CN" sz="2400" smtClean="0"/>
          </a:p>
          <a:p>
            <a:r>
              <a:rPr lang="zh-CN" altLang="en-US" sz="2800" smtClean="0"/>
              <a:t>最终可计算</a:t>
            </a:r>
            <a:r>
              <a:rPr lang="en-US" altLang="zh-CN" sz="2800" smtClean="0"/>
              <a:t>Pr[</a:t>
            </a:r>
            <a:r>
              <a:rPr lang="en-US" altLang="zh-CN" sz="2800" b="1" i="1" smtClean="0"/>
              <a:t>X</a:t>
            </a:r>
            <a:r>
              <a:rPr lang="en-US" altLang="zh-CN" sz="2800" smtClean="0"/>
              <a:t>=x|</a:t>
            </a:r>
            <a:r>
              <a:rPr lang="en-US" altLang="zh-CN" sz="2800" b="1" i="1" smtClean="0"/>
              <a:t>Y</a:t>
            </a:r>
            <a:r>
              <a:rPr lang="en-US" altLang="zh-CN" sz="2800" smtClean="0"/>
              <a:t>=y]</a:t>
            </a:r>
          </a:p>
        </p:txBody>
      </p:sp>
      <p:graphicFrame>
        <p:nvGraphicFramePr>
          <p:cNvPr id="29700" name="对象 4"/>
          <p:cNvGraphicFramePr>
            <a:graphicFrameLocks noChangeAspect="1"/>
          </p:cNvGraphicFramePr>
          <p:nvPr/>
        </p:nvGraphicFramePr>
        <p:xfrm>
          <a:off x="917575" y="2492375"/>
          <a:ext cx="70945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3" imgW="2857500" imgH="368300" progId="Equation.DSMT4">
                  <p:embed/>
                </p:oleObj>
              </mc:Choice>
              <mc:Fallback>
                <p:oleObj name="Equation" r:id="rId3" imgW="2857500" imgH="368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575" y="2492375"/>
                        <a:ext cx="709453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对象 5"/>
          <p:cNvGraphicFramePr>
            <a:graphicFrameLocks noChangeAspect="1"/>
          </p:cNvGraphicFramePr>
          <p:nvPr/>
        </p:nvGraphicFramePr>
        <p:xfrm>
          <a:off x="803275" y="4076700"/>
          <a:ext cx="7394575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5" imgW="3733800" imgH="1143000" progId="Equation.DSMT4">
                  <p:embed/>
                </p:oleObj>
              </mc:Choice>
              <mc:Fallback>
                <p:oleObj name="Equation" r:id="rId5" imgW="373380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275" y="4076700"/>
                        <a:ext cx="7394575" cy="226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859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完善保密性验证举例</a:t>
            </a: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  </a:t>
            </a:r>
            <a:r>
              <a:rPr lang="zh-CN" altLang="en-US" dirty="0" smtClean="0"/>
              <a:t>已知某</a:t>
            </a:r>
            <a:r>
              <a:rPr lang="zh-CN" altLang="en-US" dirty="0" smtClean="0"/>
              <a:t>密码体制定义</a:t>
            </a:r>
            <a:r>
              <a:rPr lang="zh-CN" altLang="en-US" dirty="0" smtClean="0"/>
              <a:t>如下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M={</a:t>
            </a:r>
            <a:r>
              <a:rPr lang="en-US" altLang="zh-CN" dirty="0" smtClean="0"/>
              <a:t>a, b}	C={1, 2, 3, 4}	K={k1,k2,k3}</a:t>
            </a:r>
          </a:p>
          <a:p>
            <a:pPr lvl="1"/>
            <a:r>
              <a:rPr lang="zh-CN" altLang="en-US" dirty="0" smtClean="0"/>
              <a:t>加密函数定义为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e</a:t>
            </a:r>
            <a:r>
              <a:rPr lang="en-US" altLang="zh-CN" baseline="-25000" dirty="0" smtClean="0"/>
              <a:t>k1</a:t>
            </a:r>
            <a:r>
              <a:rPr lang="en-US" altLang="zh-CN" dirty="0" smtClean="0"/>
              <a:t>(a)=1;	e</a:t>
            </a:r>
            <a:r>
              <a:rPr lang="en-US" altLang="zh-CN" baseline="-25000" dirty="0" smtClean="0"/>
              <a:t>k2</a:t>
            </a:r>
            <a:r>
              <a:rPr lang="en-US" altLang="zh-CN" dirty="0" smtClean="0"/>
              <a:t>(a)=2;	e</a:t>
            </a:r>
            <a:r>
              <a:rPr lang="en-US" altLang="zh-CN" baseline="-25000" dirty="0" smtClean="0"/>
              <a:t>k3</a:t>
            </a:r>
            <a:r>
              <a:rPr lang="en-US" altLang="zh-CN" dirty="0" smtClean="0"/>
              <a:t>(a)=3</a:t>
            </a:r>
          </a:p>
          <a:p>
            <a:pPr lvl="2"/>
            <a:r>
              <a:rPr lang="en-US" altLang="zh-CN" dirty="0" smtClean="0"/>
              <a:t>e</a:t>
            </a:r>
            <a:r>
              <a:rPr lang="en-US" altLang="zh-CN" baseline="-25000" dirty="0" smtClean="0"/>
              <a:t>k1</a:t>
            </a:r>
            <a:r>
              <a:rPr lang="en-US" altLang="zh-CN" dirty="0" smtClean="0"/>
              <a:t>(b)=2;	e</a:t>
            </a:r>
            <a:r>
              <a:rPr lang="en-US" altLang="zh-CN" baseline="-25000" dirty="0" smtClean="0"/>
              <a:t>k2</a:t>
            </a:r>
            <a:r>
              <a:rPr lang="en-US" altLang="zh-CN" dirty="0" smtClean="0"/>
              <a:t>(b)=3;	e</a:t>
            </a:r>
            <a:r>
              <a:rPr lang="en-US" altLang="zh-CN" baseline="-25000" dirty="0" smtClean="0"/>
              <a:t>k3</a:t>
            </a:r>
            <a:r>
              <a:rPr lang="en-US" altLang="zh-CN" dirty="0" smtClean="0"/>
              <a:t>(b)=4</a:t>
            </a:r>
          </a:p>
          <a:p>
            <a:pPr lvl="1"/>
            <a:r>
              <a:rPr lang="zh-CN" altLang="en-US" dirty="0" smtClean="0"/>
              <a:t>假设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Pr</a:t>
            </a:r>
            <a:r>
              <a:rPr lang="en-US" altLang="zh-CN" dirty="0" smtClean="0"/>
              <a:t>[a]=1/4; </a:t>
            </a:r>
            <a:r>
              <a:rPr lang="en-US" altLang="zh-CN" dirty="0" err="1" smtClean="0"/>
              <a:t>Pr</a:t>
            </a:r>
            <a:r>
              <a:rPr lang="en-US" altLang="zh-CN" dirty="0" smtClean="0"/>
              <a:t>[b]=3/4</a:t>
            </a:r>
          </a:p>
          <a:p>
            <a:pPr lvl="2"/>
            <a:r>
              <a:rPr lang="en-US" altLang="zh-CN" dirty="0" err="1" smtClean="0"/>
              <a:t>Pr</a:t>
            </a:r>
            <a:r>
              <a:rPr lang="en-US" altLang="zh-CN" dirty="0" smtClean="0"/>
              <a:t>[k1]=1/2; </a:t>
            </a:r>
            <a:r>
              <a:rPr lang="en-US" altLang="zh-CN" dirty="0" err="1" smtClean="0"/>
              <a:t>Pr</a:t>
            </a:r>
            <a:r>
              <a:rPr lang="en-US" altLang="zh-CN" dirty="0" smtClean="0"/>
              <a:t>[k2]=</a:t>
            </a:r>
            <a:r>
              <a:rPr lang="en-US" altLang="zh-CN" dirty="0" err="1" smtClean="0"/>
              <a:t>Pr</a:t>
            </a:r>
            <a:r>
              <a:rPr lang="en-US" altLang="zh-CN" dirty="0" smtClean="0"/>
              <a:t>[k3]=1/4</a:t>
            </a:r>
          </a:p>
          <a:p>
            <a:r>
              <a:rPr lang="zh-CN" altLang="en-US" dirty="0" smtClean="0"/>
              <a:t>试分析该密码系统是否具备完善保密性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6952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完善保密性验证举例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Wingdings 2"/>
              <a:buChar char=""/>
              <a:defRPr/>
            </a:pPr>
            <a:r>
              <a:rPr lang="zh-CN" altLang="en-US" smtClean="0"/>
              <a:t>该密码体制可用如下加密矩阵表示</a:t>
            </a:r>
            <a:endParaRPr lang="en-US" altLang="zh-CN" smtClean="0"/>
          </a:p>
          <a:p>
            <a:pPr lvl="1" fontAlgn="auto">
              <a:spcAft>
                <a:spcPts val="0"/>
              </a:spcAft>
              <a:buFont typeface="Wingdings 2"/>
              <a:buChar char="³"/>
              <a:defRPr/>
            </a:pPr>
            <a:endParaRPr lang="en-US" altLang="zh-CN" smtClean="0"/>
          </a:p>
          <a:p>
            <a:pPr lvl="1" fontAlgn="auto">
              <a:spcAft>
                <a:spcPts val="0"/>
              </a:spcAft>
              <a:buFont typeface="Wingdings 2"/>
              <a:buChar char="³"/>
              <a:defRPr/>
            </a:pPr>
            <a:endParaRPr lang="en-US" altLang="zh-CN" smtClean="0"/>
          </a:p>
          <a:p>
            <a:pPr lvl="1" fontAlgn="auto">
              <a:spcAft>
                <a:spcPts val="0"/>
              </a:spcAft>
              <a:buFont typeface="Wingdings 2"/>
              <a:buChar char="³"/>
              <a:defRPr/>
            </a:pPr>
            <a:endParaRPr lang="en-US" altLang="zh-CN" smtClean="0"/>
          </a:p>
          <a:p>
            <a:pPr lvl="1" fontAlgn="auto">
              <a:spcAft>
                <a:spcPts val="0"/>
              </a:spcAft>
              <a:buFont typeface="Wingdings 2"/>
              <a:buChar char="³"/>
              <a:defRPr/>
            </a:pPr>
            <a:endParaRPr lang="en-US" altLang="zh-CN" smtClean="0"/>
          </a:p>
          <a:p>
            <a:pPr fontAlgn="auto">
              <a:spcAft>
                <a:spcPts val="0"/>
              </a:spcAft>
              <a:buFont typeface="Wingdings 2"/>
              <a:buChar char=""/>
              <a:defRPr/>
            </a:pPr>
            <a:r>
              <a:rPr lang="zh-CN" altLang="en-US" smtClean="0"/>
              <a:t>首先计算</a:t>
            </a:r>
            <a:r>
              <a:rPr lang="en-US" altLang="zh-CN" smtClean="0"/>
              <a:t>Pr[</a:t>
            </a:r>
            <a:r>
              <a:rPr lang="en-US" altLang="zh-CN" b="1" i="1" smtClean="0"/>
              <a:t>Y</a:t>
            </a:r>
            <a:r>
              <a:rPr lang="en-US" altLang="zh-CN" smtClean="0"/>
              <a:t>=y]</a:t>
            </a:r>
            <a:r>
              <a:rPr lang="zh-CN" altLang="en-US" smtClean="0"/>
              <a:t>，有</a:t>
            </a:r>
            <a:endParaRPr lang="en-US" altLang="zh-CN" smtClean="0"/>
          </a:p>
          <a:p>
            <a:pPr lvl="1" fontAlgn="auto">
              <a:spcAft>
                <a:spcPts val="0"/>
              </a:spcAft>
              <a:buFont typeface="Wingdings 2"/>
              <a:buChar char="³"/>
              <a:defRPr/>
            </a:pPr>
            <a:r>
              <a:rPr lang="en-US" altLang="zh-CN" smtClean="0"/>
              <a:t>Pr[1] = Pr[k1]Pr[a] = 1/8</a:t>
            </a:r>
          </a:p>
          <a:p>
            <a:pPr lvl="1" fontAlgn="auto">
              <a:spcAft>
                <a:spcPts val="0"/>
              </a:spcAft>
              <a:buFont typeface="Wingdings 2"/>
              <a:buChar char="³"/>
              <a:defRPr/>
            </a:pPr>
            <a:r>
              <a:rPr lang="en-US" altLang="zh-CN" smtClean="0"/>
              <a:t>Pr[2] = Pr[k2]Pr[a] + Pr[k1]Pr[b] =1/16+3/8=7/16</a:t>
            </a:r>
          </a:p>
          <a:p>
            <a:pPr lvl="1" fontAlgn="auto">
              <a:spcAft>
                <a:spcPts val="0"/>
              </a:spcAft>
              <a:buFont typeface="Wingdings 2"/>
              <a:buChar char="³"/>
              <a:defRPr/>
            </a:pPr>
            <a:r>
              <a:rPr lang="en-US" altLang="zh-CN" smtClean="0"/>
              <a:t>Pr[3] = Pr[k3]Pr[a] + Pr[k2]Pr[b] =1/16+3/16=1/4</a:t>
            </a:r>
          </a:p>
          <a:p>
            <a:pPr lvl="1" fontAlgn="auto">
              <a:spcAft>
                <a:spcPts val="0"/>
              </a:spcAft>
              <a:buFont typeface="Wingdings 2"/>
              <a:buChar char="³"/>
              <a:defRPr/>
            </a:pPr>
            <a:r>
              <a:rPr lang="en-US" altLang="zh-CN" smtClean="0"/>
              <a:t>Pr[4] = Pr[k3]Pr[b] = 3/16</a:t>
            </a:r>
          </a:p>
          <a:p>
            <a:pPr lvl="1" fontAlgn="auto">
              <a:spcAft>
                <a:spcPts val="0"/>
              </a:spcAft>
              <a:buFont typeface="Wingdings 2"/>
              <a:buChar char="³"/>
              <a:defRPr/>
            </a:pPr>
            <a:endParaRPr lang="en-US" altLang="zh-CN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555875" y="2133600"/>
          <a:ext cx="3744912" cy="151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304"/>
                <a:gridCol w="1248304"/>
                <a:gridCol w="1248304"/>
              </a:tblGrid>
              <a:tr h="377825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52" marR="91452" marT="45694" marB="45694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b="0" smtClean="0"/>
                        <a:t>a</a:t>
                      </a:r>
                      <a:endParaRPr lang="zh-CN" altLang="en-US" sz="1800" b="0"/>
                    </a:p>
                  </a:txBody>
                  <a:tcPr marL="91452" marR="91452" marT="45694" marB="45694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b="0" smtClean="0"/>
                        <a:t>b</a:t>
                      </a:r>
                      <a:endParaRPr lang="zh-CN" altLang="en-US" sz="1800" b="0"/>
                    </a:p>
                  </a:txBody>
                  <a:tcPr marL="91452" marR="91452" marT="45694" marB="45694" anchor="ctr" anchorCtr="1"/>
                </a:tc>
              </a:tr>
              <a:tr h="377825">
                <a:tc>
                  <a:txBody>
                    <a:bodyPr/>
                    <a:lstStyle/>
                    <a:p>
                      <a:r>
                        <a:rPr lang="en-US" altLang="zh-CN" sz="1800" baseline="0" smtClean="0"/>
                        <a:t>k1</a:t>
                      </a:r>
                      <a:endParaRPr lang="zh-CN" altLang="en-US" sz="1800" baseline="0"/>
                    </a:p>
                  </a:txBody>
                  <a:tcPr marL="91452" marR="91452" marT="45694" marB="45694" anchor="ctr" anchorCtr="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/>
                        <a:t>1</a:t>
                      </a:r>
                      <a:endParaRPr lang="zh-CN" altLang="en-US" sz="1800"/>
                    </a:p>
                  </a:txBody>
                  <a:tcPr marL="91452" marR="91452" marT="45694" marB="45694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/>
                        <a:t>2</a:t>
                      </a:r>
                      <a:endParaRPr lang="zh-CN" altLang="en-US" sz="1800"/>
                    </a:p>
                  </a:txBody>
                  <a:tcPr marL="91452" marR="91452" marT="45694" marB="45694" anchor="ctr" anchorCtr="1"/>
                </a:tc>
              </a:tr>
              <a:tr h="377825">
                <a:tc>
                  <a:txBody>
                    <a:bodyPr/>
                    <a:lstStyle/>
                    <a:p>
                      <a:r>
                        <a:rPr lang="en-US" altLang="zh-CN" sz="1800" baseline="0" smtClean="0"/>
                        <a:t>k2</a:t>
                      </a:r>
                      <a:endParaRPr lang="zh-CN" altLang="en-US" sz="1800" baseline="0"/>
                    </a:p>
                  </a:txBody>
                  <a:tcPr marL="91452" marR="91452" marT="45694" marB="45694" anchor="ctr" anchorCtr="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/>
                        <a:t>2</a:t>
                      </a:r>
                      <a:endParaRPr lang="zh-CN" altLang="en-US" sz="1800"/>
                    </a:p>
                  </a:txBody>
                  <a:tcPr marL="91452" marR="91452" marT="45694" marB="45694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/>
                        <a:t>3</a:t>
                      </a:r>
                      <a:endParaRPr lang="zh-CN" altLang="en-US" sz="1800"/>
                    </a:p>
                  </a:txBody>
                  <a:tcPr marL="91452" marR="91452" marT="45694" marB="45694" anchor="ctr" anchorCtr="1"/>
                </a:tc>
              </a:tr>
              <a:tr h="377825">
                <a:tc>
                  <a:txBody>
                    <a:bodyPr/>
                    <a:lstStyle/>
                    <a:p>
                      <a:r>
                        <a:rPr lang="en-US" altLang="zh-CN" sz="1800" baseline="0" smtClean="0"/>
                        <a:t>k3</a:t>
                      </a:r>
                      <a:endParaRPr lang="zh-CN" altLang="en-US" sz="1800" baseline="0"/>
                    </a:p>
                  </a:txBody>
                  <a:tcPr marL="91452" marR="91452" marT="45694" marB="45694" anchor="ctr" anchorCtr="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/>
                        <a:t>3</a:t>
                      </a:r>
                      <a:endParaRPr lang="zh-CN" altLang="en-US" sz="1800"/>
                    </a:p>
                  </a:txBody>
                  <a:tcPr marL="91452" marR="91452" marT="45694" marB="45694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/>
                        <a:t>4</a:t>
                      </a:r>
                      <a:endParaRPr lang="zh-CN" altLang="en-US" sz="1800"/>
                    </a:p>
                  </a:txBody>
                  <a:tcPr marL="91452" marR="91452" marT="45694" marB="45694"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3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完善保密性验证举例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 2"/>
              <a:buChar char=""/>
              <a:defRPr/>
            </a:pPr>
            <a:r>
              <a:rPr lang="zh-CN" altLang="en-US" smtClean="0"/>
              <a:t>然后计算</a:t>
            </a:r>
            <a:r>
              <a:rPr lang="en-US" altLang="zh-CN" smtClean="0"/>
              <a:t>Pr[</a:t>
            </a:r>
            <a:r>
              <a:rPr lang="en-US" altLang="zh-CN" b="1" i="1" smtClean="0"/>
              <a:t>Y</a:t>
            </a:r>
            <a:r>
              <a:rPr lang="en-US" altLang="zh-CN" smtClean="0"/>
              <a:t>=y|</a:t>
            </a:r>
            <a:r>
              <a:rPr lang="en-US" altLang="zh-CN" b="1" i="1" smtClean="0"/>
              <a:t>X</a:t>
            </a:r>
            <a:r>
              <a:rPr lang="en-US" altLang="zh-CN" smtClean="0"/>
              <a:t>=x]</a:t>
            </a:r>
            <a:r>
              <a:rPr lang="zh-CN" altLang="en-US" smtClean="0"/>
              <a:t>，有</a:t>
            </a:r>
            <a:endParaRPr lang="en-US" altLang="zh-CN" smtClean="0"/>
          </a:p>
          <a:p>
            <a:pPr lvl="1" fontAlgn="auto">
              <a:spcAft>
                <a:spcPts val="0"/>
              </a:spcAft>
              <a:buFont typeface="Wingdings 2"/>
              <a:buChar char="³"/>
              <a:defRPr/>
            </a:pPr>
            <a:r>
              <a:rPr lang="en-US" altLang="zh-CN" smtClean="0"/>
              <a:t>Pr[1|a] = Pr[k1] = 1/2</a:t>
            </a:r>
          </a:p>
          <a:p>
            <a:pPr lvl="1" fontAlgn="auto">
              <a:spcAft>
                <a:spcPts val="0"/>
              </a:spcAft>
              <a:buFont typeface="Wingdings 2"/>
              <a:buChar char="³"/>
              <a:defRPr/>
            </a:pPr>
            <a:r>
              <a:rPr lang="en-US" altLang="zh-CN" smtClean="0"/>
              <a:t>Pr[2|a] = Pr[k2] = 1/4</a:t>
            </a:r>
          </a:p>
          <a:p>
            <a:pPr lvl="1" fontAlgn="auto">
              <a:spcAft>
                <a:spcPts val="0"/>
              </a:spcAft>
              <a:buFont typeface="Wingdings 2"/>
              <a:buChar char="³"/>
              <a:defRPr/>
            </a:pPr>
            <a:r>
              <a:rPr lang="en-US" altLang="zh-CN" smtClean="0"/>
              <a:t>Pr[3|a] = Pr[k3] = 1/4</a:t>
            </a:r>
          </a:p>
          <a:p>
            <a:pPr lvl="1" fontAlgn="auto">
              <a:spcAft>
                <a:spcPts val="0"/>
              </a:spcAft>
              <a:buFont typeface="Wingdings 2"/>
              <a:buChar char="³"/>
              <a:defRPr/>
            </a:pPr>
            <a:r>
              <a:rPr lang="en-US" altLang="zh-CN" smtClean="0"/>
              <a:t>Pr[4|a] = 0</a:t>
            </a:r>
          </a:p>
          <a:p>
            <a:pPr lvl="1" fontAlgn="auto">
              <a:spcAft>
                <a:spcPts val="0"/>
              </a:spcAft>
              <a:buFont typeface="Wingdings 2"/>
              <a:buChar char="³"/>
              <a:defRPr/>
            </a:pPr>
            <a:r>
              <a:rPr lang="en-US" altLang="zh-CN" smtClean="0"/>
              <a:t>Pr[1|b] = 0</a:t>
            </a:r>
          </a:p>
          <a:p>
            <a:pPr lvl="1" fontAlgn="auto">
              <a:spcAft>
                <a:spcPts val="0"/>
              </a:spcAft>
              <a:buFont typeface="Wingdings 2"/>
              <a:buChar char="³"/>
              <a:defRPr/>
            </a:pPr>
            <a:r>
              <a:rPr lang="en-US" altLang="zh-CN" smtClean="0"/>
              <a:t>Pr[2|b] = Pr[k1] = 1/2</a:t>
            </a:r>
          </a:p>
          <a:p>
            <a:pPr lvl="1" fontAlgn="auto">
              <a:spcAft>
                <a:spcPts val="0"/>
              </a:spcAft>
              <a:buFont typeface="Wingdings 2"/>
              <a:buChar char="³"/>
              <a:defRPr/>
            </a:pPr>
            <a:r>
              <a:rPr lang="en-US" altLang="zh-CN" smtClean="0"/>
              <a:t>Pr[3|b] = Pr[k2] = 1/4</a:t>
            </a:r>
          </a:p>
          <a:p>
            <a:pPr lvl="1" fontAlgn="auto">
              <a:spcAft>
                <a:spcPts val="0"/>
              </a:spcAft>
              <a:buFont typeface="Wingdings 2"/>
              <a:buChar char="³"/>
              <a:defRPr/>
            </a:pPr>
            <a:r>
              <a:rPr lang="en-US" altLang="zh-CN" smtClean="0"/>
              <a:t>Pr[4|b] = Pr[k3] = 1/4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22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完善保密性验证举例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Wingdings 2"/>
              <a:buChar char=""/>
              <a:defRPr/>
            </a:pPr>
            <a:r>
              <a:rPr lang="zh-CN" altLang="en-US" smtClean="0"/>
              <a:t>最后根据</a:t>
            </a:r>
            <a:r>
              <a:rPr lang="en-US" altLang="zh-CN" smtClean="0"/>
              <a:t>Beyes</a:t>
            </a:r>
            <a:r>
              <a:rPr lang="zh-CN" altLang="en-US" smtClean="0"/>
              <a:t>公式</a:t>
            </a:r>
            <a:endParaRPr lang="en-US" altLang="zh-CN" smtClean="0"/>
          </a:p>
          <a:p>
            <a:pPr fontAlgn="auto">
              <a:spcAft>
                <a:spcPts val="0"/>
              </a:spcAft>
              <a:buFont typeface="Wingdings 2"/>
              <a:buChar char=""/>
              <a:defRPr/>
            </a:pPr>
            <a:endParaRPr lang="en-US" altLang="zh-CN" smtClean="0"/>
          </a:p>
          <a:p>
            <a:pPr fontAlgn="auto">
              <a:spcAft>
                <a:spcPts val="0"/>
              </a:spcAft>
              <a:buFont typeface="Wingdings 2"/>
              <a:buChar char=""/>
              <a:defRPr/>
            </a:pPr>
            <a:r>
              <a:rPr lang="zh-CN" altLang="en-US" smtClean="0"/>
              <a:t>计算</a:t>
            </a:r>
            <a:r>
              <a:rPr lang="en-US" altLang="zh-CN" smtClean="0"/>
              <a:t>Pr[</a:t>
            </a:r>
            <a:r>
              <a:rPr lang="en-US" altLang="zh-CN" b="1" i="1" smtClean="0"/>
              <a:t>X</a:t>
            </a:r>
            <a:r>
              <a:rPr lang="en-US" altLang="zh-CN" smtClean="0"/>
              <a:t>=x|</a:t>
            </a:r>
            <a:r>
              <a:rPr lang="en-US" altLang="zh-CN" b="1" i="1" smtClean="0"/>
              <a:t>Y</a:t>
            </a:r>
            <a:r>
              <a:rPr lang="en-US" altLang="zh-CN" smtClean="0"/>
              <a:t>=y]</a:t>
            </a:r>
            <a:r>
              <a:rPr lang="zh-CN" altLang="en-US" smtClean="0"/>
              <a:t>，有</a:t>
            </a:r>
            <a:endParaRPr lang="en-US" altLang="zh-CN" smtClean="0"/>
          </a:p>
          <a:p>
            <a:pPr lvl="1" fontAlgn="auto">
              <a:spcAft>
                <a:spcPts val="0"/>
              </a:spcAft>
              <a:buFont typeface="Wingdings 2"/>
              <a:buChar char="³"/>
              <a:defRPr/>
            </a:pPr>
            <a:r>
              <a:rPr lang="en-US" altLang="zh-CN" smtClean="0"/>
              <a:t>Pr[a|1] = Pr[a]Pr[1|a]/Pr[1]=1</a:t>
            </a:r>
          </a:p>
          <a:p>
            <a:pPr lvl="1" fontAlgn="auto">
              <a:spcAft>
                <a:spcPts val="0"/>
              </a:spcAft>
              <a:buFont typeface="Wingdings 2"/>
              <a:buChar char="³"/>
              <a:defRPr/>
            </a:pPr>
            <a:r>
              <a:rPr lang="en-US" altLang="zh-CN" smtClean="0"/>
              <a:t>Pr[a|2] = Pr[a]Pr[2|a]/Pr[2]=1/7</a:t>
            </a:r>
          </a:p>
          <a:p>
            <a:pPr lvl="1" fontAlgn="auto">
              <a:spcAft>
                <a:spcPts val="0"/>
              </a:spcAft>
              <a:buFont typeface="Wingdings 2"/>
              <a:buChar char="³"/>
              <a:defRPr/>
            </a:pPr>
            <a:r>
              <a:rPr lang="en-US" altLang="zh-CN" smtClean="0"/>
              <a:t>Pr[a|3] = Pr[a]Pr[3|a]/Pr[3] = 1/4</a:t>
            </a:r>
            <a:endParaRPr lang="zh-CN" altLang="en-US" smtClean="0"/>
          </a:p>
          <a:p>
            <a:pPr lvl="1" fontAlgn="auto">
              <a:spcAft>
                <a:spcPts val="0"/>
              </a:spcAft>
              <a:buFont typeface="Wingdings 2"/>
              <a:buChar char="³"/>
              <a:defRPr/>
            </a:pPr>
            <a:r>
              <a:rPr lang="en-US" altLang="zh-CN" smtClean="0"/>
              <a:t>Pr[a|4] = Pr[a]Pr[4|a]/Pr[4] = 0</a:t>
            </a:r>
          </a:p>
          <a:p>
            <a:pPr lvl="1" fontAlgn="auto">
              <a:spcAft>
                <a:spcPts val="0"/>
              </a:spcAft>
              <a:buFont typeface="Wingdings 2"/>
              <a:buChar char="³"/>
              <a:defRPr/>
            </a:pPr>
            <a:r>
              <a:rPr lang="en-US" altLang="zh-CN" smtClean="0"/>
              <a:t>Pr[b|1] = Pr[b]Pr[1|b]/Pr[1]=0</a:t>
            </a:r>
          </a:p>
          <a:p>
            <a:pPr lvl="1" fontAlgn="auto">
              <a:spcAft>
                <a:spcPts val="0"/>
              </a:spcAft>
              <a:buFont typeface="Wingdings 2"/>
              <a:buChar char="³"/>
              <a:defRPr/>
            </a:pPr>
            <a:r>
              <a:rPr lang="en-US" altLang="zh-CN" smtClean="0"/>
              <a:t>Pr[b|2] = Pr[b]Pr[2|b]/Pr[2] = 6/7</a:t>
            </a:r>
          </a:p>
          <a:p>
            <a:pPr lvl="1" fontAlgn="auto">
              <a:spcAft>
                <a:spcPts val="0"/>
              </a:spcAft>
              <a:buFont typeface="Wingdings 2"/>
              <a:buChar char="³"/>
              <a:defRPr/>
            </a:pPr>
            <a:r>
              <a:rPr lang="en-US" altLang="zh-CN" smtClean="0"/>
              <a:t>Pr[b|3] = Pr[b]Pr[3|b]/Pr[3] = 3/4</a:t>
            </a:r>
          </a:p>
          <a:p>
            <a:pPr lvl="1" fontAlgn="auto">
              <a:spcAft>
                <a:spcPts val="0"/>
              </a:spcAft>
              <a:buFont typeface="Wingdings 2"/>
              <a:buChar char="³"/>
              <a:defRPr/>
            </a:pPr>
            <a:r>
              <a:rPr lang="en-US" altLang="zh-CN" smtClean="0"/>
              <a:t>Pr[b|4] = Pr[b]Pr[4|b]/Pr[4] = 1</a:t>
            </a:r>
          </a:p>
        </p:txBody>
      </p:sp>
      <p:graphicFrame>
        <p:nvGraphicFramePr>
          <p:cNvPr id="33796" name="Object 2"/>
          <p:cNvGraphicFramePr>
            <a:graphicFrameLocks noChangeAspect="1"/>
          </p:cNvGraphicFramePr>
          <p:nvPr/>
        </p:nvGraphicFramePr>
        <p:xfrm>
          <a:off x="2411413" y="1844675"/>
          <a:ext cx="446405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3" imgW="1866900" imgH="419100" progId="Equation.DSMT4">
                  <p:embed/>
                </p:oleObj>
              </mc:Choice>
              <mc:Fallback>
                <p:oleObj name="Equation" r:id="rId3" imgW="18669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844675"/>
                        <a:ext cx="446405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132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完善保密性验证举例</a:t>
            </a:r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结论</a:t>
            </a:r>
            <a:endParaRPr lang="en-US" altLang="zh-CN" smtClean="0"/>
          </a:p>
          <a:p>
            <a:pPr lvl="1"/>
            <a:r>
              <a:rPr lang="en-US" altLang="zh-CN" smtClean="0"/>
              <a:t>Pr[a|3] = Pr[a] = 1/4</a:t>
            </a:r>
          </a:p>
          <a:p>
            <a:pPr lvl="1"/>
            <a:r>
              <a:rPr lang="en-US" altLang="zh-CN" smtClean="0"/>
              <a:t>Pr[b|3] = Pr[b] = 3/4</a:t>
            </a:r>
          </a:p>
          <a:p>
            <a:pPr lvl="1"/>
            <a:r>
              <a:rPr lang="zh-CN" altLang="en-US" smtClean="0"/>
              <a:t>即密文为</a:t>
            </a:r>
            <a:r>
              <a:rPr lang="en-US" altLang="zh-CN" smtClean="0"/>
              <a:t>3</a:t>
            </a:r>
            <a:r>
              <a:rPr lang="zh-CN" altLang="en-US" smtClean="0"/>
              <a:t>时满足完善保密性，其他密文不满足完善保密性</a:t>
            </a:r>
          </a:p>
        </p:txBody>
      </p:sp>
    </p:spTree>
    <p:extLst>
      <p:ext uri="{BB962C8B-B14F-4D97-AF65-F5344CB8AC3E}">
        <p14:creationId xmlns:p14="http://schemas.microsoft.com/office/powerpoint/2010/main" val="372217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）完美安全性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如果一个</a:t>
            </a:r>
            <a:r>
              <a:rPr lang="zh-CN" altLang="en-US" dirty="0" smtClean="0">
                <a:solidFill>
                  <a:srgbClr val="FF0000"/>
                </a:solidFill>
              </a:rPr>
              <a:t>具有无限计算能力</a:t>
            </a:r>
            <a:r>
              <a:rPr lang="zh-CN" altLang="en-US" dirty="0" smtClean="0"/>
              <a:t>的敌手从给定的密文中不能获取明文的任何有用信息，则我们称该加密方案具有完美安全性。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917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）计算安全性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</a:t>
            </a:r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zh-CN" altLang="en-US" dirty="0" smtClean="0">
                <a:solidFill>
                  <a:srgbClr val="FF0000"/>
                </a:solidFill>
              </a:rPr>
              <a:t>概率多项式时间敌手</a:t>
            </a:r>
            <a:r>
              <a:rPr lang="zh-CN" altLang="en-US" dirty="0" smtClean="0"/>
              <a:t>，从给定的密文中不能获取明文的任何有用信息，则我们称该加密方案具有</a:t>
            </a:r>
            <a:r>
              <a:rPr lang="zh-CN" altLang="en-US" dirty="0" smtClean="0">
                <a:solidFill>
                  <a:srgbClr val="FF0000"/>
                </a:solidFill>
              </a:rPr>
              <a:t>计算安全性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如果一个</a:t>
            </a:r>
            <a:r>
              <a:rPr lang="zh-CN" altLang="en-US" dirty="0">
                <a:solidFill>
                  <a:srgbClr val="FF0000"/>
                </a:solidFill>
              </a:rPr>
              <a:t>概率多项式时间敌手</a:t>
            </a:r>
            <a:r>
              <a:rPr lang="zh-CN" altLang="en-US" dirty="0"/>
              <a:t>，从给定的密文</a:t>
            </a:r>
            <a:r>
              <a:rPr lang="zh-CN" altLang="en-US" dirty="0" smtClean="0"/>
              <a:t>中获取</a:t>
            </a:r>
            <a:r>
              <a:rPr lang="zh-CN" altLang="en-US" dirty="0"/>
              <a:t>明文的</a:t>
            </a:r>
            <a:r>
              <a:rPr lang="zh-CN" altLang="en-US" dirty="0" smtClean="0"/>
              <a:t>任何信息，也可以在不给定密文的情况下获取，在则</a:t>
            </a:r>
            <a:r>
              <a:rPr lang="zh-CN" altLang="en-US" dirty="0"/>
              <a:t>我们称该加密</a:t>
            </a:r>
            <a:r>
              <a:rPr lang="zh-CN" altLang="en-US" dirty="0" smtClean="0"/>
              <a:t>方案是</a:t>
            </a:r>
            <a:r>
              <a:rPr lang="zh-CN" altLang="en-US" dirty="0" smtClean="0">
                <a:solidFill>
                  <a:srgbClr val="FF0000"/>
                </a:solidFill>
              </a:rPr>
              <a:t>语义安全</a:t>
            </a:r>
            <a:r>
              <a:rPr lang="zh-CN" altLang="en-US" dirty="0" smtClean="0"/>
              <a:t>的。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317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）可</a:t>
            </a:r>
            <a:r>
              <a:rPr lang="zh-CN" altLang="en-US" dirty="0"/>
              <a:t>证明安全性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56792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攻破</a:t>
            </a:r>
            <a:r>
              <a:rPr lang="zh-CN" altLang="en-US" dirty="0" smtClean="0"/>
              <a:t>加密方案的难度至少和解决某困难问题是等价的。</a:t>
            </a:r>
            <a:endParaRPr lang="en-US" altLang="zh-CN" dirty="0" smtClean="0"/>
          </a:p>
          <a:p>
            <a:r>
              <a:rPr lang="zh-CN" altLang="en-US" dirty="0" smtClean="0"/>
              <a:t>归约：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3" y="3429000"/>
            <a:ext cx="5363771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525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完美安全性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定义</a:t>
            </a:r>
            <a:r>
              <a:rPr lang="en-US" altLang="zh-CN" dirty="0" smtClean="0">
                <a:solidFill>
                  <a:srgbClr val="FF0000"/>
                </a:solidFill>
              </a:rPr>
              <a:t>1 </a:t>
            </a:r>
            <a:r>
              <a:rPr lang="zh-CN" altLang="en-US" dirty="0" smtClean="0">
                <a:solidFill>
                  <a:srgbClr val="FF0000"/>
                </a:solidFill>
              </a:rPr>
              <a:t>（完善保密加密）</a:t>
            </a:r>
            <a:r>
              <a:rPr lang="zh-CN" altLang="en-US" dirty="0" smtClean="0"/>
              <a:t>：明文空间为</a:t>
            </a:r>
            <a:r>
              <a:rPr lang="en-US" altLang="zh-CN" dirty="0">
                <a:latin typeface="Euclid Math One" panose="05050601010101010101" pitchFamily="18" charset="2"/>
              </a:rPr>
              <a:t>M</a:t>
            </a:r>
            <a:r>
              <a:rPr lang="zh-CN" altLang="en-US" dirty="0" smtClean="0"/>
              <a:t>的加密方案（</a:t>
            </a:r>
            <a:r>
              <a:rPr lang="en-US" altLang="zh-CN" dirty="0" err="1" smtClean="0"/>
              <a:t>Gen,Enc,Dec</a:t>
            </a:r>
            <a:r>
              <a:rPr lang="zh-CN" altLang="en-US" dirty="0" smtClean="0"/>
              <a:t>）是完善保密加密方案，若对</a:t>
            </a:r>
            <a:r>
              <a:rPr lang="en-US" altLang="zh-CN" dirty="0">
                <a:latin typeface="Euclid Math One" panose="05050601010101010101" pitchFamily="18" charset="2"/>
              </a:rPr>
              <a:t>M</a:t>
            </a:r>
            <a:r>
              <a:rPr lang="zh-CN" altLang="en-US" dirty="0" smtClean="0"/>
              <a:t>上任意的概率分布，任何明文</a:t>
            </a:r>
            <a:r>
              <a:rPr lang="en-US" altLang="zh-CN" dirty="0" err="1" smtClean="0"/>
              <a:t>m∈</a:t>
            </a:r>
            <a:r>
              <a:rPr lang="en-US" altLang="zh-CN" dirty="0" err="1">
                <a:latin typeface="Euclid Math One" panose="05050601010101010101" pitchFamily="18" charset="2"/>
              </a:rPr>
              <a:t>M</a:t>
            </a:r>
            <a:r>
              <a:rPr lang="zh-CN" altLang="en-US" dirty="0" smtClean="0"/>
              <a:t>、任何密文</a:t>
            </a:r>
            <a:r>
              <a:rPr lang="en-US" altLang="zh-CN" dirty="0"/>
              <a:t>c </a:t>
            </a:r>
            <a:r>
              <a:rPr lang="en-US" altLang="zh-CN" dirty="0" smtClean="0"/>
              <a:t>∈</a:t>
            </a:r>
            <a:r>
              <a:rPr lang="en-US" altLang="zh-CN" dirty="0">
                <a:latin typeface="Euclid Math One" panose="05050601010101010101" pitchFamily="18" charset="2"/>
              </a:rPr>
              <a:t>C</a:t>
            </a:r>
            <a:r>
              <a:rPr lang="zh-CN" altLang="en-US" dirty="0" smtClean="0"/>
              <a:t>，且</a:t>
            </a:r>
            <a:r>
              <a:rPr lang="en-US" altLang="zh-CN" dirty="0" err="1" smtClean="0">
                <a:solidFill>
                  <a:srgbClr val="C00000"/>
                </a:solidFill>
              </a:rPr>
              <a:t>Pr</a:t>
            </a:r>
            <a:r>
              <a:rPr lang="en-US" altLang="zh-CN" dirty="0" smtClean="0">
                <a:solidFill>
                  <a:srgbClr val="C00000"/>
                </a:solidFill>
              </a:rPr>
              <a:t>[C=c]&gt;0</a:t>
            </a:r>
            <a:r>
              <a:rPr lang="zh-CN" altLang="en-US" dirty="0" smtClean="0"/>
              <a:t>，有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dirty="0" err="1" smtClean="0"/>
              <a:t>Pr</a:t>
            </a:r>
            <a:r>
              <a:rPr lang="en-US" altLang="zh-CN" dirty="0" smtClean="0"/>
              <a:t>[M=</a:t>
            </a:r>
            <a:r>
              <a:rPr lang="en-US" altLang="zh-CN" dirty="0" err="1" smtClean="0"/>
              <a:t>m|C</a:t>
            </a:r>
            <a:r>
              <a:rPr lang="en-US" altLang="zh-CN" dirty="0" smtClean="0"/>
              <a:t>=c]=</a:t>
            </a:r>
            <a:r>
              <a:rPr lang="en-US" altLang="zh-CN" dirty="0" err="1" smtClean="0"/>
              <a:t>Pr</a:t>
            </a:r>
            <a:r>
              <a:rPr lang="en-US" altLang="zh-CN" dirty="0" smtClean="0"/>
              <a:t>[M=m]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0521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完美安全性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371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 smtClean="0">
                    <a:solidFill>
                      <a:srgbClr val="FF0000"/>
                    </a:solidFill>
                  </a:rPr>
                  <a:t>等价定义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2</a:t>
                </a:r>
                <a:r>
                  <a:rPr lang="zh-CN" altLang="en-US" dirty="0" smtClean="0"/>
                  <a:t>：明文空间为</a:t>
                </a:r>
                <a:r>
                  <a:rPr lang="en-US" altLang="zh-CN" dirty="0">
                    <a:latin typeface="Euclid Math One" panose="05050601010101010101" pitchFamily="18" charset="2"/>
                  </a:rPr>
                  <a:t>M</a:t>
                </a:r>
                <a:r>
                  <a:rPr lang="zh-CN" altLang="en-US" dirty="0" smtClean="0"/>
                  <a:t>的加密方案（</a:t>
                </a:r>
                <a:r>
                  <a:rPr lang="en-US" altLang="zh-CN" dirty="0" err="1" smtClean="0"/>
                  <a:t>Gen,Enc,Dec</a:t>
                </a:r>
                <a:r>
                  <a:rPr lang="zh-CN" altLang="en-US" dirty="0" smtClean="0"/>
                  <a:t>）是完善保密加密，当且仅当对</a:t>
                </a:r>
                <a:r>
                  <a:rPr lang="en-US" altLang="zh-CN" dirty="0">
                    <a:latin typeface="Euclid Math One" panose="05050601010101010101" pitchFamily="18" charset="2"/>
                  </a:rPr>
                  <a:t>M</a:t>
                </a:r>
                <a:r>
                  <a:rPr lang="zh-CN" altLang="en-US" dirty="0" smtClean="0"/>
                  <a:t>上任意的概率分布，任何明文</a:t>
                </a:r>
                <a:r>
                  <a:rPr lang="en-US" altLang="zh-CN" dirty="0" err="1" smtClean="0"/>
                  <a:t>m∈</a:t>
                </a:r>
                <a:r>
                  <a:rPr lang="en-US" altLang="zh-CN" dirty="0" err="1">
                    <a:latin typeface="Euclid Math One" panose="05050601010101010101" pitchFamily="18" charset="2"/>
                  </a:rPr>
                  <a:t>M</a:t>
                </a:r>
                <a:r>
                  <a:rPr lang="zh-CN" altLang="en-US" dirty="0" smtClean="0"/>
                  <a:t>、任何密文</a:t>
                </a:r>
                <a:r>
                  <a:rPr lang="en-US" altLang="zh-CN" dirty="0"/>
                  <a:t>c </a:t>
                </a:r>
                <a:r>
                  <a:rPr lang="en-US" altLang="zh-CN" dirty="0" smtClean="0"/>
                  <a:t>∈</a:t>
                </a:r>
                <a:r>
                  <a:rPr lang="en-US" altLang="zh-CN" dirty="0" smtClean="0">
                    <a:latin typeface="Euclid Math One" panose="05050601010101010101" pitchFamily="18" charset="2"/>
                  </a:rPr>
                  <a:t>C</a:t>
                </a:r>
                <a:r>
                  <a:rPr lang="zh-CN" altLang="en-US" dirty="0" smtClean="0"/>
                  <a:t>，有</a:t>
                </a:r>
                <a:endParaRPr lang="en-US" altLang="zh-CN" dirty="0" smtClean="0"/>
              </a:p>
              <a:p>
                <a:pPr marL="0" indent="0" algn="ctr">
                  <a:buNone/>
                </a:pPr>
                <a:r>
                  <a:rPr lang="en-US" altLang="zh-CN" dirty="0" err="1" smtClean="0"/>
                  <a:t>Pr</a:t>
                </a:r>
                <a:r>
                  <a:rPr lang="en-US" altLang="zh-CN" dirty="0" smtClean="0"/>
                  <a:t>[</a:t>
                </a:r>
                <a:r>
                  <a:rPr lang="en-US" altLang="zh-CN" dirty="0"/>
                  <a:t>C=</a:t>
                </a:r>
                <a:r>
                  <a:rPr lang="en-US" altLang="zh-CN" dirty="0" err="1"/>
                  <a:t>c</a:t>
                </a:r>
                <a:r>
                  <a:rPr lang="en-US" altLang="zh-CN" dirty="0" err="1" smtClean="0"/>
                  <a:t>|M</a:t>
                </a:r>
                <a:r>
                  <a:rPr lang="en-US" altLang="zh-CN" dirty="0" smtClean="0"/>
                  <a:t>=m</a:t>
                </a:r>
                <a:r>
                  <a:rPr lang="en-US" altLang="zh-CN" dirty="0"/>
                  <a:t>]=</a:t>
                </a:r>
                <a:r>
                  <a:rPr lang="en-US" altLang="zh-CN" dirty="0" err="1"/>
                  <a:t>Pr</a:t>
                </a:r>
                <a:r>
                  <a:rPr lang="en-US" altLang="zh-CN" dirty="0"/>
                  <a:t>[C=c</a:t>
                </a:r>
                <a:r>
                  <a:rPr lang="en-US" altLang="zh-CN" dirty="0" smtClean="0"/>
                  <a:t>]</a:t>
                </a: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rgbClr val="C00000"/>
                    </a:solidFill>
                  </a:rPr>
                  <a:t>证明</a:t>
                </a:r>
                <a:r>
                  <a:rPr lang="zh-CN" altLang="en-US" dirty="0" smtClean="0"/>
                  <a:t>：</a:t>
                </a:r>
                <a:r>
                  <a:rPr lang="en-US" altLang="zh-CN" dirty="0" smtClean="0"/>
                  <a:t>Bayes</a:t>
                </a:r>
                <a:r>
                  <a:rPr lang="zh-CN" altLang="en-US" dirty="0" smtClean="0"/>
                  <a:t>定理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如果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Pr</m:t>
                    </m:r>
                    <m:r>
                      <a:rPr lang="en-US" altLang="zh-CN" b="0" i="1" smtClean="0">
                        <a:latin typeface="Cambria Math"/>
                      </a:rPr>
                      <m:t>⁡[</m:t>
                    </m:r>
                    <m:r>
                      <a:rPr lang="en-US" altLang="zh-CN" b="0" i="1" smtClean="0">
                        <a:latin typeface="Cambria Math"/>
                      </a:rPr>
                      <m:t>𝐸</m:t>
                    </m:r>
                    <m:r>
                      <a:rPr lang="en-US" altLang="zh-CN" b="0" i="1" baseline="-25000" smtClean="0">
                        <a:latin typeface="Cambria Math"/>
                      </a:rPr>
                      <m:t>2</m:t>
                    </m:r>
                    <m:r>
                      <a:rPr lang="en-US" altLang="zh-CN" b="0" i="1" smtClean="0">
                        <a:latin typeface="Cambria Math"/>
                      </a:rPr>
                      <m:t>]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≠0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则：</a:t>
                </a:r>
                <a:endParaRPr lang="en-US" altLang="zh-CN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/>
                      </a:rPr>
                      <m:t>Pr</m:t>
                    </m:r>
                    <m:r>
                      <a:rPr lang="en-US" altLang="zh-CN" b="0" i="1" dirty="0" smtClean="0">
                        <a:latin typeface="Cambria Math"/>
                      </a:rPr>
                      <m:t>⁡[</m:t>
                    </m:r>
                    <m:r>
                      <a:rPr lang="en-US" altLang="zh-CN" b="0" i="1" dirty="0" smtClean="0">
                        <a:latin typeface="Cambria Math"/>
                      </a:rPr>
                      <m:t>𝐸</m:t>
                    </m:r>
                    <m:r>
                      <a:rPr lang="en-US" altLang="zh-CN" b="0" i="1" baseline="-25000" dirty="0" smtClean="0">
                        <a:latin typeface="Cambria Math"/>
                      </a:rPr>
                      <m:t>1</m:t>
                    </m:r>
                    <m:r>
                      <a:rPr lang="en-US" altLang="zh-CN" b="0" i="1" dirty="0" smtClean="0">
                        <a:latin typeface="Cambria Math"/>
                      </a:rPr>
                      <m:t>|</m:t>
                    </m:r>
                    <m:r>
                      <a:rPr lang="en-US" altLang="zh-CN" b="0" i="1" dirty="0" smtClean="0">
                        <a:latin typeface="Cambria Math"/>
                      </a:rPr>
                      <m:t>𝐸</m:t>
                    </m:r>
                    <m:r>
                      <a:rPr lang="en-US" altLang="zh-CN" b="0" i="1" baseline="-25000" dirty="0" smtClean="0">
                        <a:latin typeface="Cambria Math"/>
                      </a:rPr>
                      <m:t>2</m:t>
                    </m:r>
                    <m:r>
                      <a:rPr lang="en-US" altLang="zh-CN" b="0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𝐸</m:t>
                                </m:r>
                                <m:r>
                                  <a:rPr lang="en-US" altLang="zh-CN" b="0" i="1" baseline="-2500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</m:e>
                        </m:func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Pr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⁡[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𝐸</m:t>
                        </m:r>
                        <m:r>
                          <a:rPr lang="en-US" altLang="zh-CN" b="0" i="1" baseline="-25000" smtClean="0">
                            <a:latin typeface="Cambria Math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𝐸</m:t>
                        </m:r>
                        <m:r>
                          <a:rPr lang="en-US" altLang="zh-CN" b="0" i="1" baseline="-25000" smtClean="0">
                            <a:latin typeface="Cambria Math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]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Pr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⁡[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𝐸</m:t>
                        </m:r>
                        <m:r>
                          <a:rPr lang="en-US" altLang="zh-CN" b="0" i="1" baseline="-25000" smtClean="0">
                            <a:latin typeface="Cambria Math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]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37112"/>
              </a:xfrm>
              <a:blipFill rotWithShape="1">
                <a:blip r:embed="rId3"/>
                <a:stretch>
                  <a:fillRect l="-1852" t="-38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963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完美安全性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等价定义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/>
              <a:t>：明文空间为</a:t>
            </a:r>
            <a:r>
              <a:rPr lang="en-US" altLang="zh-CN" dirty="0">
                <a:latin typeface="Euclid Math One" panose="05050601010101010101" pitchFamily="18" charset="2"/>
              </a:rPr>
              <a:t>M</a:t>
            </a:r>
            <a:r>
              <a:rPr lang="zh-CN" altLang="en-US" dirty="0" smtClean="0"/>
              <a:t>的加密方案（</a:t>
            </a:r>
            <a:r>
              <a:rPr lang="en-US" altLang="zh-CN" dirty="0" err="1" smtClean="0"/>
              <a:t>Gen,Enc,Dec</a:t>
            </a:r>
            <a:r>
              <a:rPr lang="zh-CN" altLang="en-US" dirty="0" smtClean="0"/>
              <a:t>）是完善保密加密，当且仅当对</a:t>
            </a:r>
            <a:r>
              <a:rPr lang="en-US" altLang="zh-CN" dirty="0">
                <a:latin typeface="Euclid Math One" panose="05050601010101010101" pitchFamily="18" charset="2"/>
              </a:rPr>
              <a:t>M</a:t>
            </a:r>
            <a:r>
              <a:rPr lang="zh-CN" altLang="en-US" dirty="0" smtClean="0"/>
              <a:t>上任意的概率分布，任何明文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,m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∈</a:t>
            </a:r>
            <a:r>
              <a:rPr lang="en-US" altLang="zh-CN" dirty="0">
                <a:latin typeface="Euclid Math One" panose="05050601010101010101" pitchFamily="18" charset="2"/>
              </a:rPr>
              <a:t>M</a:t>
            </a:r>
            <a:r>
              <a:rPr lang="zh-CN" altLang="en-US" dirty="0" smtClean="0"/>
              <a:t>、任何密文</a:t>
            </a:r>
            <a:r>
              <a:rPr lang="en-US" altLang="zh-CN" dirty="0"/>
              <a:t>c </a:t>
            </a:r>
            <a:r>
              <a:rPr lang="en-US" altLang="zh-CN" dirty="0" smtClean="0"/>
              <a:t>∈</a:t>
            </a:r>
            <a:r>
              <a:rPr lang="en-US" altLang="zh-CN" dirty="0">
                <a:latin typeface="Euclid Math One" panose="05050601010101010101" pitchFamily="18" charset="2"/>
              </a:rPr>
              <a:t>C</a:t>
            </a:r>
            <a:r>
              <a:rPr lang="zh-CN" altLang="en-US" dirty="0" smtClean="0"/>
              <a:t>，有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dirty="0" err="1" smtClean="0"/>
              <a:t>Pr</a:t>
            </a:r>
            <a:r>
              <a:rPr lang="en-US" altLang="zh-CN" dirty="0" smtClean="0"/>
              <a:t>[C=</a:t>
            </a:r>
            <a:r>
              <a:rPr lang="en-US" altLang="zh-CN" dirty="0" err="1" smtClean="0"/>
              <a:t>c|M</a:t>
            </a:r>
            <a:r>
              <a:rPr lang="en-US" altLang="zh-CN" dirty="0" smtClean="0"/>
              <a:t>=m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]=</a:t>
            </a:r>
            <a:r>
              <a:rPr lang="en-US" altLang="zh-CN" dirty="0" err="1" smtClean="0"/>
              <a:t>Pr</a:t>
            </a:r>
            <a:r>
              <a:rPr lang="en-US" altLang="zh-CN" dirty="0" smtClean="0"/>
              <a:t>[C=</a:t>
            </a:r>
            <a:r>
              <a:rPr lang="en-US" altLang="zh-CN" dirty="0" err="1" smtClean="0"/>
              <a:t>c|M</a:t>
            </a:r>
            <a:r>
              <a:rPr lang="en-US" altLang="zh-CN" dirty="0" smtClean="0"/>
              <a:t>=m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]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证明</a:t>
            </a:r>
            <a:r>
              <a:rPr lang="zh-CN" altLang="en-US" dirty="0" smtClean="0"/>
              <a:t>：（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）必要性显然，左右均为</a:t>
            </a:r>
            <a:r>
              <a:rPr lang="en-US" altLang="zh-CN" dirty="0" err="1" smtClean="0"/>
              <a:t>Pr</a:t>
            </a:r>
            <a:r>
              <a:rPr lang="en-US" altLang="zh-CN" dirty="0" smtClean="0"/>
              <a:t>[C=c];</a:t>
            </a:r>
          </a:p>
          <a:p>
            <a:pPr marL="0" indent="0">
              <a:buNone/>
            </a:pPr>
            <a:r>
              <a:rPr lang="en-US" altLang="zh-CN" dirty="0" smtClean="0"/>
              <a:t>(2)</a:t>
            </a:r>
            <a:r>
              <a:rPr lang="zh-CN" altLang="en-US" dirty="0" smtClean="0"/>
              <a:t>充分性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7709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1993</TotalTime>
  <Words>2607</Words>
  <Application>Microsoft Office PowerPoint</Application>
  <PresentationFormat>全屏显示(4:3)</PresentationFormat>
  <Paragraphs>371</Paragraphs>
  <Slides>39</Slides>
  <Notes>20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1" baseType="lpstr">
      <vt:lpstr>暗香扑面</vt:lpstr>
      <vt:lpstr>Equation</vt:lpstr>
      <vt:lpstr>3香农原理</vt:lpstr>
      <vt:lpstr>内容提要</vt:lpstr>
      <vt:lpstr>安全性概念</vt:lpstr>
      <vt:lpstr>（1）完美安全性</vt:lpstr>
      <vt:lpstr>（2）计算安全性</vt:lpstr>
      <vt:lpstr>（3）可证明安全性</vt:lpstr>
      <vt:lpstr>完美安全性</vt:lpstr>
      <vt:lpstr>完美安全性</vt:lpstr>
      <vt:lpstr>完美安全性</vt:lpstr>
      <vt:lpstr>PowerPoint 演示文稿</vt:lpstr>
      <vt:lpstr>完美安全性</vt:lpstr>
      <vt:lpstr>完美安全性</vt:lpstr>
      <vt:lpstr>完美安全性</vt:lpstr>
      <vt:lpstr>PowerPoint 演示文稿</vt:lpstr>
      <vt:lpstr>PowerPoint 演示文稿</vt:lpstr>
      <vt:lpstr>PowerPoint 演示文稿</vt:lpstr>
      <vt:lpstr>完美安全性</vt:lpstr>
      <vt:lpstr>完美安全性</vt:lpstr>
      <vt:lpstr>完美安全性</vt:lpstr>
      <vt:lpstr>完美安全性</vt:lpstr>
      <vt:lpstr>完善保密实例：|P|&lt;|C|</vt:lpstr>
      <vt:lpstr>完美安全性</vt:lpstr>
      <vt:lpstr>唯一解距离</vt:lpstr>
      <vt:lpstr>唯一解距离</vt:lpstr>
      <vt:lpstr>唯一解距离</vt:lpstr>
      <vt:lpstr>PowerPoint 演示文稿</vt:lpstr>
      <vt:lpstr>PowerPoint 演示文稿</vt:lpstr>
      <vt:lpstr>乘积密码方案</vt:lpstr>
      <vt:lpstr>补充：完善保密性验证方法</vt:lpstr>
      <vt:lpstr>完善保密性验证方法</vt:lpstr>
      <vt:lpstr>完善保密性验证方法</vt:lpstr>
      <vt:lpstr>完善保密性验证方法</vt:lpstr>
      <vt:lpstr>Playfair密码</vt:lpstr>
      <vt:lpstr>完善保密性验证方法</vt:lpstr>
      <vt:lpstr>完善保密性验证举例</vt:lpstr>
      <vt:lpstr>完善保密性验证举例</vt:lpstr>
      <vt:lpstr>完善保密性验证举例</vt:lpstr>
      <vt:lpstr>完善保密性验证举例</vt:lpstr>
      <vt:lpstr>完善保密性验证举例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密码学与访问控制理论</dc:title>
  <dc:creator>Administrator</dc:creator>
  <cp:lastModifiedBy>Josca</cp:lastModifiedBy>
  <cp:revision>97</cp:revision>
  <dcterms:created xsi:type="dcterms:W3CDTF">2016-11-07T09:28:52Z</dcterms:created>
  <dcterms:modified xsi:type="dcterms:W3CDTF">2016-11-28T16:26:19Z</dcterms:modified>
</cp:coreProperties>
</file>