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6" r:id="rId2"/>
    <p:sldId id="258" r:id="rId3"/>
    <p:sldId id="261" r:id="rId4"/>
    <p:sldId id="260" r:id="rId5"/>
    <p:sldId id="259"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8"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1" r:id="rId34"/>
    <p:sldId id="290" r:id="rId35"/>
    <p:sldId id="306"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 id="304"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4" r:id="rId66"/>
    <p:sldId id="323" r:id="rId67"/>
    <p:sldId id="325" r:id="rId68"/>
    <p:sldId id="326" r:id="rId69"/>
    <p:sldId id="327" r:id="rId70"/>
    <p:sldId id="328" r:id="rId71"/>
    <p:sldId id="329" r:id="rId72"/>
    <p:sldId id="330" r:id="rId73"/>
    <p:sldId id="331" r:id="rId7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564" autoAdjust="0"/>
  </p:normalViewPr>
  <p:slideViewPr>
    <p:cSldViewPr>
      <p:cViewPr varScale="1">
        <p:scale>
          <a:sx n="58" d="100"/>
          <a:sy n="58" d="100"/>
        </p:scale>
        <p:origin x="-17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1B9E5E-563D-4657-960F-C000E8048B3E}" type="datetimeFigureOut">
              <a:rPr lang="zh-CN" altLang="en-US" smtClean="0"/>
              <a:t>2016-12-08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D8562-6B2A-4209-96E3-A226AB704F79}" type="slidenum">
              <a:rPr lang="zh-CN" altLang="en-US" smtClean="0"/>
              <a:t>‹#›</a:t>
            </a:fld>
            <a:endParaRPr lang="zh-CN" altLang="en-US"/>
          </a:p>
        </p:txBody>
      </p:sp>
    </p:spTree>
    <p:extLst>
      <p:ext uri="{BB962C8B-B14F-4D97-AF65-F5344CB8AC3E}">
        <p14:creationId xmlns:p14="http://schemas.microsoft.com/office/powerpoint/2010/main" val="362108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8</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1i</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17</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1i</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18</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24</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25</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26</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27</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28</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29</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30</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31</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9</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32</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34</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35</a:t>
            </a:fld>
            <a:endParaRPr lang="zh-CN" altLang="en-US"/>
          </a:p>
        </p:txBody>
      </p:sp>
    </p:spTree>
    <p:extLst>
      <p:ext uri="{BB962C8B-B14F-4D97-AF65-F5344CB8AC3E}">
        <p14:creationId xmlns:p14="http://schemas.microsoft.com/office/powerpoint/2010/main" val="4198156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你</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48</a:t>
            </a:fld>
            <a:endParaRPr lang="zh-CN" altLang="en-US"/>
          </a:p>
        </p:txBody>
      </p:sp>
    </p:spTree>
    <p:extLst>
      <p:ext uri="{BB962C8B-B14F-4D97-AF65-F5344CB8AC3E}">
        <p14:creationId xmlns:p14="http://schemas.microsoft.com/office/powerpoint/2010/main" val="405099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10</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11</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12</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13</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14</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15</a:t>
            </a:fld>
            <a:endParaRPr lang="zh-CN" altLang="en-US"/>
          </a:p>
        </p:txBody>
      </p:sp>
    </p:spTree>
    <p:extLst>
      <p:ext uri="{BB962C8B-B14F-4D97-AF65-F5344CB8AC3E}">
        <p14:creationId xmlns:p14="http://schemas.microsoft.com/office/powerpoint/2010/main" val="348032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1i</a:t>
            </a:r>
            <a:endParaRPr lang="zh-CN" altLang="en-US" dirty="0"/>
          </a:p>
        </p:txBody>
      </p:sp>
      <p:sp>
        <p:nvSpPr>
          <p:cNvPr id="4" name="灯片编号占位符 3"/>
          <p:cNvSpPr>
            <a:spLocks noGrp="1"/>
          </p:cNvSpPr>
          <p:nvPr>
            <p:ph type="sldNum" sz="quarter" idx="10"/>
          </p:nvPr>
        </p:nvSpPr>
        <p:spPr/>
        <p:txBody>
          <a:bodyPr/>
          <a:lstStyle/>
          <a:p>
            <a:fld id="{36CD8562-6B2A-4209-96E3-A226AB704F79}" type="slidenum">
              <a:rPr lang="zh-CN" altLang="en-US" smtClean="0"/>
              <a:t>16</a:t>
            </a:fld>
            <a:endParaRPr lang="zh-CN" altLang="en-US"/>
          </a:p>
        </p:txBody>
      </p:sp>
    </p:spTree>
    <p:extLst>
      <p:ext uri="{BB962C8B-B14F-4D97-AF65-F5344CB8AC3E}">
        <p14:creationId xmlns:p14="http://schemas.microsoft.com/office/powerpoint/2010/main" val="34803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2016-12-08</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2016-12-08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2016-12-08</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4</a:t>
            </a:r>
            <a:r>
              <a:rPr lang="zh-CN" altLang="en-US" dirty="0" smtClean="0"/>
              <a:t>计算安全性</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792860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rmAutofit lnSpcReduction="10000"/>
              </a:bodyPr>
              <a:lstStyle/>
              <a:p>
                <a:r>
                  <a:rPr lang="zh-CN" altLang="en-US" dirty="0" smtClean="0"/>
                  <a:t>（</a:t>
                </a:r>
                <a:r>
                  <a:rPr lang="en-US" altLang="zh-CN" dirty="0" smtClean="0"/>
                  <a:t>6</a:t>
                </a:r>
                <a:r>
                  <a:rPr lang="zh-CN" altLang="en-US" dirty="0" smtClean="0"/>
                  <a:t>）窃听者存在情况下不可区分加密</a:t>
                </a:r>
                <a:endParaRPr lang="en-US" altLang="zh-CN" dirty="0" smtClean="0"/>
              </a:p>
              <a:p>
                <a:r>
                  <a:rPr lang="zh-CN" altLang="en-US" dirty="0" smtClean="0">
                    <a:solidFill>
                      <a:srgbClr val="FF0000"/>
                    </a:solidFill>
                  </a:rPr>
                  <a:t>定义</a:t>
                </a:r>
                <a:r>
                  <a:rPr lang="en-US" altLang="zh-CN" dirty="0" smtClean="0">
                    <a:solidFill>
                      <a:srgbClr val="FF0000"/>
                    </a:solidFill>
                  </a:rPr>
                  <a:t>4</a:t>
                </a:r>
                <a:r>
                  <a:rPr lang="zh-CN" altLang="en-US" dirty="0" smtClean="0"/>
                  <a:t>：如果对于所有概率多项式时间敌手</a:t>
                </a:r>
                <a:r>
                  <a:rPr lang="en-US" altLang="zh-CN" dirty="0" smtClean="0"/>
                  <a:t>A</a:t>
                </a:r>
                <a:r>
                  <a:rPr lang="zh-CN" altLang="en-US" dirty="0" smtClean="0"/>
                  <a:t>，存在一个可忽略函数</a:t>
                </a:r>
                <a:r>
                  <a:rPr lang="en-US" altLang="zh-CN" dirty="0" err="1" smtClean="0"/>
                  <a:t>negl</a:t>
                </a:r>
                <a:r>
                  <a:rPr lang="zh-CN" altLang="en-US" dirty="0" smtClean="0"/>
                  <a:t>使得：</a:t>
                </a:r>
                <a:endParaRPr lang="en-US" altLang="zh-CN" dirty="0" smtClean="0"/>
              </a:p>
              <a:p>
                <a:pPr marL="0" indent="0" algn="ctr">
                  <a:buNone/>
                </a:pPr>
                <a14:m>
                  <m:oMath xmlns:m="http://schemas.openxmlformats.org/officeDocument/2006/math">
                    <m:r>
                      <m:rPr>
                        <m:sty m:val="p"/>
                      </m:rPr>
                      <a:rPr lang="en-US" altLang="zh-CN" i="1" dirty="0">
                        <a:latin typeface="Cambria Math"/>
                      </a:rPr>
                      <m:t>Pr</m:t>
                    </m:r>
                    <m:r>
                      <a:rPr lang="en-US" altLang="zh-CN" b="0" i="1" dirty="0" smtClean="0">
                        <a:latin typeface="Cambria Math"/>
                      </a:rPr>
                      <m:t>[</m:t>
                    </m:r>
                    <m:sSubSup>
                      <m:sSubSupPr>
                        <m:ctrlPr>
                          <a:rPr lang="en-US" altLang="zh-CN" i="1" dirty="0">
                            <a:latin typeface="Cambria Math"/>
                          </a:rPr>
                        </m:ctrlPr>
                      </m:sSubSupPr>
                      <m:e>
                        <m:r>
                          <a:rPr lang="en-US" altLang="zh-CN" i="1" dirty="0">
                            <a:latin typeface="Cambria Math"/>
                          </a:rPr>
                          <m:t>𝑃𝑟𝑖𝑣𝐾</m:t>
                        </m:r>
                      </m:e>
                      <m:sub>
                        <m:r>
                          <m:rPr>
                            <m:sty m:val="p"/>
                          </m:rPr>
                          <a:rPr lang="el-GR" altLang="zh-CN" i="1" dirty="0">
                            <a:latin typeface="Cambria Math"/>
                          </a:rPr>
                          <m:t>Α</m:t>
                        </m:r>
                        <m:r>
                          <a:rPr lang="en-US" altLang="zh-CN" i="1" dirty="0">
                            <a:latin typeface="Cambria Math"/>
                          </a:rPr>
                          <m:t>,</m:t>
                        </m:r>
                        <m:r>
                          <m:rPr>
                            <m:sty m:val="p"/>
                          </m:rPr>
                          <a:rPr lang="el-GR" altLang="zh-CN" i="1" dirty="0">
                            <a:latin typeface="Cambria Math"/>
                          </a:rPr>
                          <m:t>Π</m:t>
                        </m:r>
                      </m:sub>
                      <m:sup>
                        <m:r>
                          <a:rPr lang="en-US" altLang="zh-CN" i="1" dirty="0">
                            <a:latin typeface="Cambria Math"/>
                          </a:rPr>
                          <m:t>𝑒𝑎𝑣</m:t>
                        </m:r>
                      </m:sup>
                    </m:sSubSup>
                    <m:r>
                      <a:rPr lang="en-US" altLang="zh-CN" i="1" dirty="0">
                        <a:latin typeface="Cambria Math"/>
                      </a:rPr>
                      <m:t>(</m:t>
                    </m:r>
                    <m:r>
                      <a:rPr lang="en-US" altLang="zh-CN" i="1" dirty="0">
                        <a:latin typeface="Cambria Math"/>
                      </a:rPr>
                      <m:t>𝑛</m:t>
                    </m:r>
                    <m:r>
                      <a:rPr lang="en-US" altLang="zh-CN" i="1" dirty="0">
                        <a:latin typeface="Cambria Math"/>
                      </a:rPr>
                      <m:t>)</m:t>
                    </m:r>
                  </m:oMath>
                </a14:m>
                <a:r>
                  <a:rPr lang="en-US" altLang="zh-CN" dirty="0" smtClean="0"/>
                  <a:t>=1]</a:t>
                </a:r>
                <a14:m>
                  <m:oMath xmlns:m="http://schemas.openxmlformats.org/officeDocument/2006/math">
                    <m:r>
                      <a:rPr lang="en-US" altLang="zh-CN" i="1" smtClean="0">
                        <a:latin typeface="Cambria Math"/>
                        <a:ea typeface="Cambria Math"/>
                      </a:rPr>
                      <m:t>≤</m:t>
                    </m:r>
                    <m:f>
                      <m:fPr>
                        <m:ctrlPr>
                          <a:rPr lang="en-US" altLang="zh-CN" i="1" smtClean="0">
                            <a:latin typeface="Cambria Math"/>
                            <a:ea typeface="Cambria Math"/>
                          </a:rPr>
                        </m:ctrlPr>
                      </m:fPr>
                      <m:num>
                        <m:r>
                          <a:rPr lang="en-US" altLang="zh-CN" b="0" i="1" smtClean="0">
                            <a:latin typeface="Cambria Math"/>
                            <a:ea typeface="Cambria Math"/>
                          </a:rPr>
                          <m:t>1</m:t>
                        </m:r>
                      </m:num>
                      <m:den>
                        <m:r>
                          <a:rPr lang="en-US" altLang="zh-CN" b="0" i="1" smtClean="0">
                            <a:latin typeface="Cambria Math"/>
                            <a:ea typeface="Cambria Math"/>
                          </a:rPr>
                          <m:t>2</m:t>
                        </m:r>
                      </m:den>
                    </m:f>
                    <m:r>
                      <a:rPr lang="en-US" altLang="zh-CN" b="0" i="1" smtClean="0">
                        <a:latin typeface="Cambria Math"/>
                        <a:ea typeface="Cambria Math"/>
                      </a:rPr>
                      <m:t>+</m:t>
                    </m:r>
                    <m:r>
                      <a:rPr lang="en-US" altLang="zh-CN" b="0" i="1" smtClean="0">
                        <a:latin typeface="Cambria Math"/>
                        <a:ea typeface="Cambria Math"/>
                      </a:rPr>
                      <m:t>𝑛𝑒𝑔𝑙</m:t>
                    </m:r>
                  </m:oMath>
                </a14:m>
                <a:r>
                  <a:rPr lang="en-US" altLang="zh-CN" dirty="0" smtClean="0"/>
                  <a:t>(n)</a:t>
                </a:r>
                <a:endParaRPr lang="en-US" altLang="zh-CN" dirty="0"/>
              </a:p>
              <a:p>
                <a:pPr marL="0" indent="0">
                  <a:buNone/>
                </a:pPr>
                <a:r>
                  <a:rPr lang="zh-CN" altLang="en-US" dirty="0" smtClean="0"/>
                  <a:t>则对称密钥加密方案 </a:t>
                </a:r>
                <a:r>
                  <a:rPr lang="el-GR" altLang="zh-CN" dirty="0"/>
                  <a:t>Π</a:t>
                </a:r>
                <a:r>
                  <a:rPr lang="en-US" altLang="zh-CN" dirty="0"/>
                  <a:t>=</a:t>
                </a:r>
                <a:r>
                  <a:rPr lang="zh-CN" altLang="en-US" dirty="0"/>
                  <a:t>（</a:t>
                </a:r>
                <a:r>
                  <a:rPr lang="en-US" altLang="zh-CN" dirty="0" err="1"/>
                  <a:t>Gen,Enc,Dec</a:t>
                </a:r>
                <a:r>
                  <a:rPr lang="zh-CN" altLang="en-US" dirty="0" smtClean="0"/>
                  <a:t>）</a:t>
                </a:r>
                <a:r>
                  <a:rPr lang="zh-CN" altLang="en-US" dirty="0"/>
                  <a:t>是</a:t>
                </a:r>
                <a:r>
                  <a:rPr lang="zh-CN" altLang="en-US" dirty="0" smtClean="0"/>
                  <a:t>在窃听者存在的情况下不可区分的加密方案。</a:t>
                </a:r>
                <a:endParaRPr lang="en-US" altLang="zh-CN" dirty="0" smtClean="0"/>
              </a:p>
              <a:p>
                <a:pPr marL="0" indent="0">
                  <a:buNone/>
                </a:pPr>
                <a:r>
                  <a:rPr lang="zh-CN" altLang="en-US" dirty="0" smtClean="0"/>
                  <a:t>其中，概率的来源是</a:t>
                </a:r>
                <a:r>
                  <a:rPr lang="en-US" altLang="zh-CN" dirty="0" smtClean="0"/>
                  <a:t>A</a:t>
                </a:r>
                <a:r>
                  <a:rPr lang="zh-CN" altLang="en-US" dirty="0" smtClean="0"/>
                  <a:t>的随机性以及实验的随机性（选择密钥、随机比特</a:t>
                </a:r>
                <a:r>
                  <a:rPr lang="en-US" altLang="zh-CN" dirty="0" smtClean="0"/>
                  <a:t>b,</a:t>
                </a:r>
                <a:r>
                  <a:rPr lang="zh-CN" altLang="en-US" dirty="0" smtClean="0"/>
                  <a:t>以及加密过程中使用到的任何随机性）</a:t>
                </a:r>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3"/>
                <a:stretch>
                  <a:fillRect l="-1748" t="-3255" r="-1748" b="-37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2980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伪随机性</a:t>
            </a:r>
            <a:endParaRPr lang="zh-CN" altLang="en-US" dirty="0"/>
          </a:p>
        </p:txBody>
      </p:sp>
      <p:sp>
        <p:nvSpPr>
          <p:cNvPr id="3" name="内容占位符 2"/>
          <p:cNvSpPr>
            <a:spLocks noGrp="1"/>
          </p:cNvSpPr>
          <p:nvPr>
            <p:ph idx="1"/>
          </p:nvPr>
        </p:nvSpPr>
        <p:spPr>
          <a:xfrm>
            <a:off x="251520" y="1600200"/>
            <a:ext cx="8712968" cy="4686320"/>
          </a:xfrm>
        </p:spPr>
        <p:txBody>
          <a:bodyPr>
            <a:normAutofit/>
          </a:bodyPr>
          <a:lstStyle/>
          <a:p>
            <a:r>
              <a:rPr lang="zh-CN" altLang="en-US" dirty="0" smtClean="0"/>
              <a:t>（</a:t>
            </a:r>
            <a:r>
              <a:rPr lang="en-US" altLang="zh-CN" dirty="0" smtClean="0"/>
              <a:t>1</a:t>
            </a:r>
            <a:r>
              <a:rPr lang="zh-CN" altLang="en-US" dirty="0" smtClean="0"/>
              <a:t>）真随机数</a:t>
            </a:r>
            <a:endParaRPr lang="en-US" altLang="zh-CN" dirty="0" smtClean="0"/>
          </a:p>
          <a:p>
            <a:r>
              <a:rPr lang="zh-CN" altLang="en-US" dirty="0" smtClean="0"/>
              <a:t>投币</a:t>
            </a:r>
            <a:endParaRPr lang="en-US" altLang="zh-CN" dirty="0" smtClean="0"/>
          </a:p>
          <a:p>
            <a:r>
              <a:rPr lang="zh-CN" altLang="en-US" dirty="0"/>
              <a:t>电、</a:t>
            </a:r>
            <a:r>
              <a:rPr lang="zh-CN" altLang="en-US" dirty="0" smtClean="0"/>
              <a:t>热噪声</a:t>
            </a:r>
            <a:endParaRPr lang="en-US" altLang="zh-CN" dirty="0" smtClean="0"/>
          </a:p>
          <a:p>
            <a:r>
              <a:rPr lang="zh-CN" altLang="en-US" dirty="0" smtClean="0"/>
              <a:t>空气噪声</a:t>
            </a:r>
            <a:endParaRPr lang="en-US" altLang="zh-CN" dirty="0" smtClean="0"/>
          </a:p>
          <a:p>
            <a:r>
              <a:rPr lang="zh-CN" altLang="en-US" dirty="0"/>
              <a:t>放射</a:t>
            </a:r>
            <a:r>
              <a:rPr lang="zh-CN" altLang="en-US" dirty="0" smtClean="0"/>
              <a:t>衰变</a:t>
            </a:r>
            <a:endParaRPr lang="en-US" altLang="zh-CN" dirty="0" smtClean="0"/>
          </a:p>
          <a:p>
            <a:r>
              <a:rPr lang="zh-CN" altLang="en-US" dirty="0" smtClean="0"/>
              <a:t>均匀</a:t>
            </a:r>
            <a:r>
              <a:rPr lang="zh-CN" altLang="en-US" dirty="0"/>
              <a:t>随机</a:t>
            </a:r>
            <a:endParaRPr lang="en-US" altLang="zh-CN" dirty="0"/>
          </a:p>
        </p:txBody>
      </p:sp>
    </p:spTree>
    <p:extLst>
      <p:ext uri="{BB962C8B-B14F-4D97-AF65-F5344CB8AC3E}">
        <p14:creationId xmlns:p14="http://schemas.microsoft.com/office/powerpoint/2010/main" val="225959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伪随机性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rmAutofit/>
              </a:bodyPr>
              <a:lstStyle/>
              <a:p>
                <a:r>
                  <a:rPr lang="zh-CN" altLang="en-US" dirty="0" smtClean="0"/>
                  <a:t>（</a:t>
                </a:r>
                <a:r>
                  <a:rPr lang="en-US" altLang="zh-CN" dirty="0" smtClean="0"/>
                  <a:t>2</a:t>
                </a:r>
                <a:r>
                  <a:rPr lang="zh-CN" altLang="en-US" dirty="0" smtClean="0"/>
                  <a:t>）伪随机数发生器</a:t>
                </a:r>
                <a:endParaRPr lang="en-US" altLang="zh-CN" dirty="0" smtClean="0"/>
              </a:p>
              <a:p>
                <a:r>
                  <a:rPr lang="zh-CN" altLang="en-US" dirty="0" smtClean="0">
                    <a:solidFill>
                      <a:srgbClr val="C00000"/>
                    </a:solidFill>
                  </a:rPr>
                  <a:t>定义</a:t>
                </a:r>
                <a:r>
                  <a:rPr lang="en-US" altLang="zh-CN" dirty="0" smtClean="0">
                    <a:solidFill>
                      <a:srgbClr val="C00000"/>
                    </a:solidFill>
                  </a:rPr>
                  <a:t>5</a:t>
                </a:r>
                <a:r>
                  <a:rPr lang="zh-CN" altLang="en-US" dirty="0" smtClean="0">
                    <a:solidFill>
                      <a:srgbClr val="C00000"/>
                    </a:solidFill>
                  </a:rPr>
                  <a:t>：算法</a:t>
                </a:r>
                <a14:m>
                  <m:oMath xmlns:m="http://schemas.openxmlformats.org/officeDocument/2006/math">
                    <m:r>
                      <a:rPr lang="en-US" altLang="zh-CN" i="1" dirty="0" smtClean="0">
                        <a:solidFill>
                          <a:srgbClr val="C00000"/>
                        </a:solidFill>
                        <a:latin typeface="Cambria Math"/>
                      </a:rPr>
                      <m:t>𝐺</m:t>
                    </m:r>
                  </m:oMath>
                </a14:m>
                <a:r>
                  <a:rPr lang="zh-CN" altLang="en-US" dirty="0" smtClean="0">
                    <a:solidFill>
                      <a:srgbClr val="C00000"/>
                    </a:solidFill>
                  </a:rPr>
                  <a:t>的区分</a:t>
                </a:r>
                <a:r>
                  <a:rPr lang="zh-CN" altLang="en-US" dirty="0">
                    <a:solidFill>
                      <a:srgbClr val="C00000"/>
                    </a:solidFill>
                  </a:rPr>
                  <a:t>器</a:t>
                </a:r>
                <a14:m>
                  <m:oMath xmlns:m="http://schemas.openxmlformats.org/officeDocument/2006/math">
                    <m:r>
                      <a:rPr lang="en-US" altLang="zh-CN" i="1" dirty="0" smtClean="0">
                        <a:solidFill>
                          <a:srgbClr val="C00000"/>
                        </a:solidFill>
                        <a:latin typeface="Cambria Math"/>
                      </a:rPr>
                      <m:t>𝐷</m:t>
                    </m:r>
                    <m:r>
                      <a:rPr lang="en-US" altLang="zh-CN" i="1" dirty="0" smtClean="0">
                        <a:solidFill>
                          <a:srgbClr val="C00000"/>
                        </a:solidFill>
                        <a:latin typeface="Cambria Math"/>
                      </a:rPr>
                      <m:t>(</m:t>
                    </m:r>
                    <m:r>
                      <a:rPr lang="en-US" altLang="zh-CN" i="1" dirty="0" smtClean="0">
                        <a:solidFill>
                          <a:srgbClr val="C00000"/>
                        </a:solidFill>
                        <a:latin typeface="Cambria Math"/>
                      </a:rPr>
                      <m:t>𝑤</m:t>
                    </m:r>
                    <m:r>
                      <a:rPr lang="en-US" altLang="zh-CN" i="1" dirty="0" smtClean="0">
                        <a:solidFill>
                          <a:srgbClr val="C00000"/>
                        </a:solidFill>
                        <a:latin typeface="Cambria Math"/>
                      </a:rPr>
                      <m:t>)</m:t>
                    </m:r>
                  </m:oMath>
                </a14:m>
                <a:endParaRPr lang="en-US" altLang="zh-CN" dirty="0">
                  <a:solidFill>
                    <a:srgbClr val="C00000"/>
                  </a:solidFill>
                </a:endParaRPr>
              </a:p>
              <a:p>
                <a:r>
                  <a:rPr lang="zh-CN" altLang="en-US" dirty="0"/>
                  <a:t>对于输入字符串</a:t>
                </a:r>
                <a14:m>
                  <m:oMath xmlns:m="http://schemas.openxmlformats.org/officeDocument/2006/math">
                    <m:r>
                      <a:rPr lang="en-US" altLang="zh-CN" i="1" dirty="0" smtClean="0">
                        <a:latin typeface="Cambria Math"/>
                      </a:rPr>
                      <m:t>𝑤</m:t>
                    </m:r>
                  </m:oMath>
                </a14:m>
                <a:r>
                  <a:rPr lang="zh-CN" altLang="en-US" dirty="0"/>
                  <a:t>，当且仅当存在</a:t>
                </a:r>
                <a14:m>
                  <m:oMath xmlns:m="http://schemas.openxmlformats.org/officeDocument/2006/math">
                    <m:sSup>
                      <m:sSupPr>
                        <m:ctrlPr>
                          <a:rPr lang="en-US" altLang="zh-CN" i="1" dirty="0">
                            <a:latin typeface="Cambria Math"/>
                            <a:ea typeface="Cambria Math"/>
                          </a:rPr>
                        </m:ctrlPr>
                      </m:sSupPr>
                      <m:e>
                        <m:r>
                          <a:rPr lang="en-US" altLang="zh-CN" i="1" dirty="0">
                            <a:latin typeface="Cambria Math"/>
                            <a:ea typeface="Cambria Math"/>
                          </a:rPr>
                          <m:t>𝑠</m:t>
                        </m:r>
                        <m:r>
                          <a:rPr lang="en-US" altLang="zh-CN" i="1" dirty="0">
                            <a:latin typeface="Cambria Math"/>
                            <a:ea typeface="Cambria Math"/>
                          </a:rPr>
                          <m:t>∈{0,1}</m:t>
                        </m:r>
                      </m:e>
                      <m:sup>
                        <m:r>
                          <a:rPr lang="en-US" altLang="zh-CN" i="1" dirty="0">
                            <a:latin typeface="Cambria Math"/>
                            <a:ea typeface="Cambria Math"/>
                          </a:rPr>
                          <m:t>𝑛</m:t>
                        </m:r>
                      </m:sup>
                    </m:sSup>
                  </m:oMath>
                </a14:m>
                <a:r>
                  <a:rPr lang="zh-CN" altLang="en-US" dirty="0"/>
                  <a:t>使得</a:t>
                </a:r>
                <a14:m>
                  <m:oMath xmlns:m="http://schemas.openxmlformats.org/officeDocument/2006/math">
                    <m:r>
                      <a:rPr lang="en-US" altLang="zh-CN" i="1" dirty="0" smtClean="0">
                        <a:latin typeface="Cambria Math"/>
                      </a:rPr>
                      <m:t>𝐺</m:t>
                    </m:r>
                    <m:r>
                      <a:rPr lang="en-US" altLang="zh-CN" i="1" dirty="0" smtClean="0">
                        <a:latin typeface="Cambria Math"/>
                      </a:rPr>
                      <m:t>(</m:t>
                    </m:r>
                    <m:r>
                      <a:rPr lang="en-US" altLang="zh-CN" i="1" dirty="0" smtClean="0">
                        <a:latin typeface="Cambria Math"/>
                      </a:rPr>
                      <m:t>𝑠</m:t>
                    </m:r>
                    <m:r>
                      <a:rPr lang="en-US" altLang="zh-CN" i="1" dirty="0" smtClean="0">
                        <a:latin typeface="Cambria Math"/>
                      </a:rPr>
                      <m:t>)=</m:t>
                    </m:r>
                    <m:r>
                      <a:rPr lang="en-US" altLang="zh-CN" i="1" dirty="0" smtClean="0">
                        <a:latin typeface="Cambria Math"/>
                      </a:rPr>
                      <m:t>𝑤</m:t>
                    </m:r>
                  </m:oMath>
                </a14:m>
                <a:r>
                  <a:rPr lang="zh-CN" altLang="en-US" dirty="0"/>
                  <a:t>时，</a:t>
                </a:r>
                <a:r>
                  <a:rPr lang="en-US" altLang="zh-CN" dirty="0"/>
                  <a:t> </a:t>
                </a:r>
                <a14:m>
                  <m:oMath xmlns:m="http://schemas.openxmlformats.org/officeDocument/2006/math">
                    <m:r>
                      <a:rPr lang="en-US" altLang="zh-CN" i="1" dirty="0" smtClean="0">
                        <a:latin typeface="Cambria Math"/>
                      </a:rPr>
                      <m:t>𝐷</m:t>
                    </m:r>
                    <m:r>
                      <a:rPr lang="en-US" altLang="zh-CN" i="1" dirty="0" smtClean="0">
                        <a:latin typeface="Cambria Math"/>
                      </a:rPr>
                      <m:t>(</m:t>
                    </m:r>
                    <m:r>
                      <a:rPr lang="en-US" altLang="zh-CN" i="1" dirty="0" smtClean="0">
                        <a:latin typeface="Cambria Math"/>
                      </a:rPr>
                      <m:t>𝑤</m:t>
                    </m:r>
                    <m:r>
                      <a:rPr lang="en-US" altLang="zh-CN" i="1" dirty="0">
                        <a:latin typeface="Cambria Math"/>
                      </a:rPr>
                      <m:t>)=1</m:t>
                    </m:r>
                  </m:oMath>
                </a14:m>
                <a:r>
                  <a:rPr lang="zh-CN" altLang="en-US" dirty="0"/>
                  <a:t>，否则</a:t>
                </a:r>
                <a14:m>
                  <m:oMath xmlns:m="http://schemas.openxmlformats.org/officeDocument/2006/math">
                    <m:r>
                      <a:rPr lang="en-US" altLang="zh-CN" i="1" dirty="0" smtClean="0">
                        <a:latin typeface="Cambria Math"/>
                      </a:rPr>
                      <m:t>𝐷</m:t>
                    </m:r>
                    <m:r>
                      <a:rPr lang="en-US" altLang="zh-CN" i="1" dirty="0" smtClean="0">
                        <a:latin typeface="Cambria Math"/>
                      </a:rPr>
                      <m:t>(</m:t>
                    </m:r>
                    <m:r>
                      <a:rPr lang="en-US" altLang="zh-CN" i="1" dirty="0" smtClean="0">
                        <a:latin typeface="Cambria Math"/>
                      </a:rPr>
                      <m:t>𝑤</m:t>
                    </m:r>
                    <m:r>
                      <a:rPr lang="en-US" altLang="zh-CN" i="1" dirty="0">
                        <a:latin typeface="Cambria Math"/>
                      </a:rPr>
                      <m:t>)=0.</m:t>
                    </m:r>
                  </m:oMath>
                </a14:m>
                <a:endParaRPr lang="en-US" altLang="zh-CN" dirty="0"/>
              </a:p>
              <a:p>
                <a:pPr marL="0" indent="0">
                  <a:buNone/>
                </a:pPr>
                <a:endParaRPr lang="en-US" altLang="zh-CN" dirty="0" smtClean="0"/>
              </a:p>
              <a:p>
                <a:pPr marL="0" indent="0">
                  <a:buNone/>
                </a:pPr>
                <a:endParaRPr lang="en-US" altLang="zh-CN" dirty="0" smtClean="0"/>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3"/>
                <a:stretch>
                  <a:fillRect l="-140" t="-2214" r="-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553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伪随机性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Autofit/>
              </a:bodyPr>
              <a:lstStyle/>
              <a:p>
                <a:r>
                  <a:rPr lang="zh-CN" altLang="en-US" sz="2800" dirty="0" smtClean="0">
                    <a:solidFill>
                      <a:srgbClr val="C00000"/>
                    </a:solidFill>
                  </a:rPr>
                  <a:t>定义</a:t>
                </a:r>
                <a:r>
                  <a:rPr lang="en-US" altLang="zh-CN" sz="2800" dirty="0" smtClean="0">
                    <a:solidFill>
                      <a:srgbClr val="C00000"/>
                    </a:solidFill>
                  </a:rPr>
                  <a:t>6</a:t>
                </a:r>
                <a:r>
                  <a:rPr lang="zh-CN" altLang="en-US" sz="2800" dirty="0" smtClean="0"/>
                  <a:t>：令</a:t>
                </a:r>
                <a14:m>
                  <m:oMath xmlns:m="http://schemas.openxmlformats.org/officeDocument/2006/math">
                    <m:r>
                      <a:rPr lang="en-US" altLang="zh-CN" sz="2800" i="1" dirty="0" smtClean="0">
                        <a:latin typeface="Cambria Math"/>
                      </a:rPr>
                      <m:t>𝑙</m:t>
                    </m:r>
                  </m:oMath>
                </a14:m>
                <a:r>
                  <a:rPr lang="zh-CN" altLang="en-US" sz="2800" dirty="0" smtClean="0"/>
                  <a:t>为多项式，令</a:t>
                </a:r>
                <a14:m>
                  <m:oMath xmlns:m="http://schemas.openxmlformats.org/officeDocument/2006/math">
                    <m:r>
                      <a:rPr lang="en-US" altLang="zh-CN" sz="2800" i="1" dirty="0" smtClean="0">
                        <a:latin typeface="Cambria Math"/>
                      </a:rPr>
                      <m:t>𝐺</m:t>
                    </m:r>
                  </m:oMath>
                </a14:m>
                <a:r>
                  <a:rPr lang="zh-CN" altLang="en-US" sz="2800" dirty="0" smtClean="0"/>
                  <a:t>为确定的多项式时间算法，该算法满足：对于任何输入</a:t>
                </a:r>
                <a14:m>
                  <m:oMath xmlns:m="http://schemas.openxmlformats.org/officeDocument/2006/math">
                    <m:r>
                      <a:rPr lang="en-US" altLang="zh-CN" sz="2800" b="0" i="1" smtClean="0">
                        <a:latin typeface="Cambria Math"/>
                      </a:rPr>
                      <m:t>𝑠</m:t>
                    </m:r>
                    <m:r>
                      <a:rPr lang="en-US" altLang="zh-CN" sz="2800" b="0" i="1" smtClean="0">
                        <a:latin typeface="Cambria Math"/>
                        <a:ea typeface="Cambria Math"/>
                      </a:rPr>
                      <m:t>∈</m:t>
                    </m:r>
                    <m:d>
                      <m:dPr>
                        <m:begChr m:val="{"/>
                        <m:endChr m:val="}"/>
                        <m:ctrlPr>
                          <a:rPr lang="en-US" altLang="zh-CN" sz="2800" b="0" i="1" smtClean="0">
                            <a:latin typeface="Cambria Math"/>
                            <a:ea typeface="Cambria Math"/>
                          </a:rPr>
                        </m:ctrlPr>
                      </m:dPr>
                      <m:e>
                        <m:r>
                          <a:rPr lang="en-US" altLang="zh-CN" sz="2800" b="0" i="1" smtClean="0">
                            <a:latin typeface="Cambria Math"/>
                            <a:ea typeface="Cambria Math"/>
                          </a:rPr>
                          <m:t>0,1</m:t>
                        </m:r>
                      </m:e>
                    </m:d>
                    <m:r>
                      <a:rPr lang="en-US" altLang="zh-CN" sz="2800" b="0" i="1" baseline="30000" smtClean="0">
                        <a:latin typeface="Cambria Math"/>
                        <a:ea typeface="Cambria Math"/>
                      </a:rPr>
                      <m:t>𝑛</m:t>
                    </m:r>
                  </m:oMath>
                </a14:m>
                <a:r>
                  <a:rPr lang="zh-CN" altLang="en-US" sz="2800" dirty="0" smtClean="0"/>
                  <a:t>，算法</a:t>
                </a:r>
                <a14:m>
                  <m:oMath xmlns:m="http://schemas.openxmlformats.org/officeDocument/2006/math">
                    <m:r>
                      <a:rPr lang="en-US" altLang="zh-CN" sz="2800" i="1" dirty="0" smtClean="0">
                        <a:latin typeface="Cambria Math"/>
                      </a:rPr>
                      <m:t>𝐺</m:t>
                    </m:r>
                  </m:oMath>
                </a14:m>
                <a:r>
                  <a:rPr lang="zh-CN" altLang="en-US" sz="2800" dirty="0" smtClean="0"/>
                  <a:t>输出一个长度为</a:t>
                </a:r>
                <a14:m>
                  <m:oMath xmlns:m="http://schemas.openxmlformats.org/officeDocument/2006/math">
                    <m:r>
                      <a:rPr lang="en-US" altLang="zh-CN" sz="2800" i="1" dirty="0">
                        <a:latin typeface="Cambria Math"/>
                      </a:rPr>
                      <m:t>𝑙</m:t>
                    </m:r>
                    <m:r>
                      <a:rPr lang="en-US" altLang="zh-CN" sz="2800" b="0" i="1" dirty="0" smtClean="0">
                        <a:latin typeface="Cambria Math"/>
                      </a:rPr>
                      <m:t>(</m:t>
                    </m:r>
                    <m:r>
                      <a:rPr lang="en-US" altLang="zh-CN" sz="2800" b="0" i="1" dirty="0" smtClean="0">
                        <a:latin typeface="Cambria Math"/>
                      </a:rPr>
                      <m:t>𝑛</m:t>
                    </m:r>
                    <m:r>
                      <a:rPr lang="en-US" altLang="zh-CN" sz="2800" b="0" i="1" dirty="0" smtClean="0">
                        <a:latin typeface="Cambria Math"/>
                      </a:rPr>
                      <m:t>)</m:t>
                    </m:r>
                  </m:oMath>
                </a14:m>
                <a:r>
                  <a:rPr lang="zh-CN" altLang="en-US" sz="2800" dirty="0" smtClean="0"/>
                  <a:t>的字符串。如果满足下面两个条件，则称</a:t>
                </a:r>
                <a14:m>
                  <m:oMath xmlns:m="http://schemas.openxmlformats.org/officeDocument/2006/math">
                    <m:r>
                      <a:rPr lang="en-US" altLang="zh-CN" sz="2800" i="1" dirty="0" smtClean="0">
                        <a:latin typeface="Cambria Math"/>
                      </a:rPr>
                      <m:t>𝐺</m:t>
                    </m:r>
                  </m:oMath>
                </a14:m>
                <a:r>
                  <a:rPr lang="zh-CN" altLang="en-US" sz="2800" dirty="0" smtClean="0"/>
                  <a:t>是一个</a:t>
                </a:r>
                <a:r>
                  <a:rPr lang="zh-CN" altLang="en-US" sz="2800" dirty="0" smtClean="0">
                    <a:solidFill>
                      <a:srgbClr val="C00000"/>
                    </a:solidFill>
                  </a:rPr>
                  <a:t>伪随机数发生器</a:t>
                </a:r>
                <a:r>
                  <a:rPr lang="zh-CN" altLang="en-US" sz="2800" dirty="0" smtClean="0"/>
                  <a:t>：</a:t>
                </a:r>
                <a:endParaRPr lang="en-US" altLang="zh-CN" sz="2800" dirty="0" smtClean="0"/>
              </a:p>
              <a:p>
                <a:pPr marL="0" indent="0">
                  <a:buNone/>
                </a:pPr>
                <a:r>
                  <a:rPr lang="en-US" altLang="zh-CN" sz="2800" dirty="0" smtClean="0"/>
                  <a:t>1</a:t>
                </a:r>
                <a:r>
                  <a:rPr lang="zh-CN" altLang="en-US" sz="2800" dirty="0" smtClean="0"/>
                  <a:t>）扩展性</a:t>
                </a:r>
                <a:r>
                  <a:rPr lang="en-US" altLang="zh-CN" sz="2800" dirty="0" smtClean="0"/>
                  <a:t>.</a:t>
                </a:r>
                <a:r>
                  <a:rPr lang="zh-CN" altLang="en-US" sz="2800" dirty="0" smtClean="0"/>
                  <a:t>对每个</a:t>
                </a:r>
                <a14:m>
                  <m:oMath xmlns:m="http://schemas.openxmlformats.org/officeDocument/2006/math">
                    <m:r>
                      <a:rPr lang="en-US" altLang="zh-CN" sz="2800" i="1" dirty="0" smtClean="0">
                        <a:latin typeface="Cambria Math"/>
                      </a:rPr>
                      <m:t>𝑛</m:t>
                    </m:r>
                  </m:oMath>
                </a14:m>
                <a:r>
                  <a:rPr lang="zh-CN" altLang="en-US" sz="2800" dirty="0" smtClean="0"/>
                  <a:t>，</a:t>
                </a:r>
                <a:r>
                  <a:rPr lang="en-US" altLang="zh-CN" sz="2800" dirty="0"/>
                  <a:t> </a:t>
                </a:r>
                <a14:m>
                  <m:oMath xmlns:m="http://schemas.openxmlformats.org/officeDocument/2006/math">
                    <m:r>
                      <a:rPr lang="en-US" altLang="zh-CN" sz="2800" i="1" dirty="0">
                        <a:latin typeface="Cambria Math"/>
                      </a:rPr>
                      <m:t>𝑙</m:t>
                    </m:r>
                    <m:d>
                      <m:dPr>
                        <m:ctrlPr>
                          <a:rPr lang="en-US" altLang="zh-CN" sz="2800" i="1" dirty="0">
                            <a:latin typeface="Cambria Math"/>
                          </a:rPr>
                        </m:ctrlPr>
                      </m:dPr>
                      <m:e>
                        <m:r>
                          <a:rPr lang="en-US" altLang="zh-CN" sz="2800" i="1" dirty="0">
                            <a:latin typeface="Cambria Math"/>
                          </a:rPr>
                          <m:t>𝑛</m:t>
                        </m:r>
                      </m:e>
                    </m:d>
                    <m:r>
                      <a:rPr lang="en-US" altLang="zh-CN" sz="2800" b="0" i="1" dirty="0" smtClean="0">
                        <a:latin typeface="Cambria Math"/>
                      </a:rPr>
                      <m:t>&gt;</m:t>
                    </m:r>
                    <m:r>
                      <a:rPr lang="en-US" altLang="zh-CN" sz="2800" b="0" i="1" dirty="0" smtClean="0">
                        <a:latin typeface="Cambria Math"/>
                      </a:rPr>
                      <m:t>𝑛</m:t>
                    </m:r>
                    <m:r>
                      <a:rPr lang="en-US" altLang="zh-CN" sz="2800" b="0" i="0" dirty="0" smtClean="0">
                        <a:latin typeface="Cambria Math"/>
                      </a:rPr>
                      <m:t>.</m:t>
                    </m:r>
                  </m:oMath>
                </a14:m>
                <a:endParaRPr lang="en-US" altLang="zh-CN" sz="2800" dirty="0" smtClean="0"/>
              </a:p>
              <a:p>
                <a:pPr marL="0" indent="0">
                  <a:buNone/>
                </a:pPr>
                <a:r>
                  <a:rPr lang="en-US" altLang="zh-CN" sz="2800" dirty="0" smtClean="0"/>
                  <a:t>2</a:t>
                </a:r>
                <a:r>
                  <a:rPr lang="zh-CN" altLang="en-US" sz="2800" dirty="0" smtClean="0"/>
                  <a:t>）伪随机性</a:t>
                </a:r>
                <a:r>
                  <a:rPr lang="en-US" altLang="zh-CN" sz="2800" dirty="0" smtClean="0"/>
                  <a:t>.</a:t>
                </a:r>
                <a:r>
                  <a:rPr lang="zh-CN" altLang="en-US" sz="2800" dirty="0" smtClean="0"/>
                  <a:t>对所有概率多项式时间的区分器</a:t>
                </a:r>
                <a:r>
                  <a:rPr lang="en-US" altLang="zh-CN" sz="2800" i="1" dirty="0" smtClean="0"/>
                  <a:t>D</a:t>
                </a:r>
                <a:r>
                  <a:rPr lang="zh-CN" altLang="en-US" sz="2800" dirty="0" smtClean="0"/>
                  <a:t>来说，存在一个可忽略的函数</a:t>
                </a:r>
                <a14:m>
                  <m:oMath xmlns:m="http://schemas.openxmlformats.org/officeDocument/2006/math">
                    <m:r>
                      <a:rPr lang="en-US" altLang="zh-CN" sz="2800" i="1" dirty="0" smtClean="0">
                        <a:latin typeface="Cambria Math"/>
                      </a:rPr>
                      <m:t>𝑛𝑒𝑔𝑙</m:t>
                    </m:r>
                  </m:oMath>
                </a14:m>
                <a:r>
                  <a:rPr lang="en-US" altLang="zh-CN" sz="2800" dirty="0" smtClean="0"/>
                  <a:t>,</a:t>
                </a:r>
                <a:r>
                  <a:rPr lang="zh-CN" altLang="en-US" sz="2800" dirty="0" smtClean="0"/>
                  <a:t>满足：</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r>
                        <a:rPr lang="en-US" altLang="zh-CN" sz="2800" b="0" i="1" smtClean="0">
                          <a:latin typeface="Cambria Math"/>
                        </a:rPr>
                        <m:t>|</m:t>
                      </m:r>
                      <m:func>
                        <m:funcPr>
                          <m:ctrlPr>
                            <a:rPr lang="en-US" altLang="zh-CN" sz="2800" b="0" i="1" smtClean="0">
                              <a:latin typeface="Cambria Math"/>
                            </a:rPr>
                          </m:ctrlPr>
                        </m:funcPr>
                        <m:fName>
                          <m:r>
                            <m:rPr>
                              <m:sty m:val="p"/>
                            </m:rPr>
                            <a:rPr lang="en-US" altLang="zh-CN" sz="2800" b="0" i="0" smtClean="0">
                              <a:latin typeface="Cambria Math"/>
                            </a:rPr>
                            <m:t>Pr</m:t>
                          </m:r>
                        </m:fName>
                        <m:e>
                          <m:d>
                            <m:dPr>
                              <m:begChr m:val="["/>
                              <m:endChr m:val="]"/>
                              <m:ctrlPr>
                                <a:rPr lang="en-US" altLang="zh-CN" sz="2800" b="0" i="1" smtClean="0">
                                  <a:latin typeface="Cambria Math"/>
                                </a:rPr>
                              </m:ctrlPr>
                            </m:dPr>
                            <m:e>
                              <m:r>
                                <a:rPr lang="en-US" altLang="zh-CN" sz="2800" b="0" i="1" smtClean="0">
                                  <a:latin typeface="Cambria Math"/>
                                </a:rPr>
                                <m:t>𝐷</m:t>
                              </m:r>
                              <m:d>
                                <m:dPr>
                                  <m:ctrlPr>
                                    <a:rPr lang="en-US" altLang="zh-CN" sz="2800" b="0" i="1" smtClean="0">
                                      <a:latin typeface="Cambria Math"/>
                                    </a:rPr>
                                  </m:ctrlPr>
                                </m:dPr>
                                <m:e>
                                  <m:r>
                                    <a:rPr lang="en-US" altLang="zh-CN" sz="2800" b="0" i="1" smtClean="0">
                                      <a:latin typeface="Cambria Math"/>
                                    </a:rPr>
                                    <m:t>𝑟</m:t>
                                  </m:r>
                                </m:e>
                              </m:d>
                              <m:r>
                                <a:rPr lang="en-US" altLang="zh-CN" sz="2800" b="0" i="1" smtClean="0">
                                  <a:latin typeface="Cambria Math"/>
                                </a:rPr>
                                <m:t>=1</m:t>
                              </m:r>
                            </m:e>
                          </m:d>
                        </m:e>
                      </m:func>
                      <m:r>
                        <a:rPr lang="en-US" altLang="zh-CN" sz="2800" b="0" i="1" smtClean="0">
                          <a:latin typeface="Cambria Math"/>
                        </a:rPr>
                        <m:t>−</m:t>
                      </m:r>
                      <m:r>
                        <m:rPr>
                          <m:sty m:val="p"/>
                        </m:rPr>
                        <a:rPr lang="en-US" altLang="zh-CN" sz="2800" b="0" i="0" smtClean="0">
                          <a:latin typeface="Cambria Math"/>
                        </a:rPr>
                        <m:t>Pr</m:t>
                      </m:r>
                      <m:r>
                        <a:rPr lang="en-US" altLang="zh-CN" sz="2800" b="0" i="1" smtClean="0">
                          <a:latin typeface="Cambria Math"/>
                        </a:rPr>
                        <m:t>⁡[</m:t>
                      </m:r>
                      <m:r>
                        <a:rPr lang="en-US" altLang="zh-CN" sz="2800" b="0" i="1" smtClean="0">
                          <a:latin typeface="Cambria Math"/>
                        </a:rPr>
                        <m:t>𝐷</m:t>
                      </m:r>
                      <m:d>
                        <m:dPr>
                          <m:ctrlPr>
                            <a:rPr lang="en-US" altLang="zh-CN" sz="2800" b="0" i="1" smtClean="0">
                              <a:latin typeface="Cambria Math"/>
                            </a:rPr>
                          </m:ctrlPr>
                        </m:dPr>
                        <m:e>
                          <m:r>
                            <a:rPr lang="en-US" altLang="zh-CN" sz="2800" b="0" i="1" smtClean="0">
                              <a:latin typeface="Cambria Math"/>
                            </a:rPr>
                            <m:t>𝐺</m:t>
                          </m:r>
                          <m:d>
                            <m:dPr>
                              <m:ctrlPr>
                                <a:rPr lang="en-US" altLang="zh-CN" sz="2800" b="0" i="1" smtClean="0">
                                  <a:latin typeface="Cambria Math"/>
                                </a:rPr>
                              </m:ctrlPr>
                            </m:dPr>
                            <m:e>
                              <m:r>
                                <a:rPr lang="en-US" altLang="zh-CN" sz="2800" b="0" i="1" smtClean="0">
                                  <a:latin typeface="Cambria Math"/>
                                </a:rPr>
                                <m:t>𝑠</m:t>
                              </m:r>
                            </m:e>
                          </m:d>
                        </m:e>
                      </m:d>
                      <m:r>
                        <a:rPr lang="en-US" altLang="zh-CN" sz="2800" b="0" i="1" smtClean="0">
                          <a:latin typeface="Cambria Math"/>
                        </a:rPr>
                        <m:t>=1]|≤</m:t>
                      </m:r>
                      <m:r>
                        <a:rPr lang="en-US" altLang="zh-CN" sz="2800" b="0" i="1" smtClean="0">
                          <a:latin typeface="Cambria Math"/>
                          <a:ea typeface="Cambria Math"/>
                        </a:rPr>
                        <m:t>𝑛𝑒𝑔𝑙</m:t>
                      </m:r>
                      <m:r>
                        <a:rPr lang="en-US" altLang="zh-CN" sz="2800" b="0" i="1" smtClean="0">
                          <a:latin typeface="Cambria Math"/>
                          <a:ea typeface="Cambria Math"/>
                        </a:rPr>
                        <m:t>(</m:t>
                      </m:r>
                      <m:r>
                        <a:rPr lang="en-US" altLang="zh-CN" sz="2800" b="0" i="1" smtClean="0">
                          <a:latin typeface="Cambria Math"/>
                          <a:ea typeface="Cambria Math"/>
                        </a:rPr>
                        <m:t>𝑛</m:t>
                      </m:r>
                      <m:r>
                        <a:rPr lang="en-US" altLang="zh-CN" sz="2800" b="0" i="1" smtClean="0">
                          <a:latin typeface="Cambria Math"/>
                          <a:ea typeface="Cambria Math"/>
                        </a:rPr>
                        <m:t>)</m:t>
                      </m:r>
                    </m:oMath>
                  </m:oMathPara>
                </a14:m>
                <a:endParaRPr lang="en-US" altLang="zh-CN" sz="2800" b="0" dirty="0" smtClean="0">
                  <a:ea typeface="Cambria Math"/>
                </a:endParaRPr>
              </a:p>
              <a:p>
                <a:pPr marL="0" indent="0">
                  <a:buNone/>
                </a:pPr>
                <a:r>
                  <a:rPr lang="zh-CN" altLang="en-US" sz="2800" dirty="0" smtClean="0"/>
                  <a:t>其中，</a:t>
                </a:r>
                <a14:m>
                  <m:oMath xmlns:m="http://schemas.openxmlformats.org/officeDocument/2006/math">
                    <m:r>
                      <a:rPr lang="en-US" altLang="zh-CN" sz="2800" i="1" dirty="0" smtClean="0">
                        <a:latin typeface="Cambria Math"/>
                      </a:rPr>
                      <m:t>𝑟</m:t>
                    </m:r>
                  </m:oMath>
                </a14:m>
                <a:r>
                  <a:rPr lang="zh-CN" altLang="en-US" sz="2800" dirty="0" smtClean="0"/>
                  <a:t>是从</a:t>
                </a:r>
                <a14:m>
                  <m:oMath xmlns:m="http://schemas.openxmlformats.org/officeDocument/2006/math">
                    <m:sSup>
                      <m:sSupPr>
                        <m:ctrlPr>
                          <a:rPr lang="en-US" altLang="zh-CN" sz="2800" i="1" dirty="0" smtClean="0">
                            <a:latin typeface="Cambria Math"/>
                            <a:ea typeface="Cambria Math"/>
                          </a:rPr>
                        </m:ctrlPr>
                      </m:sSupPr>
                      <m:e>
                        <m:r>
                          <a:rPr lang="en-US" altLang="zh-CN" sz="2800" b="0" i="1" dirty="0" smtClean="0">
                            <a:latin typeface="Cambria Math"/>
                            <a:ea typeface="Cambria Math"/>
                          </a:rPr>
                          <m:t>{0,1}</m:t>
                        </m:r>
                      </m:e>
                      <m:sup>
                        <m:r>
                          <a:rPr lang="en-US" altLang="zh-CN" sz="2800" b="0" i="1" dirty="0" smtClean="0">
                            <a:latin typeface="Cambria Math"/>
                            <a:ea typeface="Cambria Math"/>
                          </a:rPr>
                          <m:t>𝑙</m:t>
                        </m:r>
                        <m:r>
                          <a:rPr lang="en-US" altLang="zh-CN" sz="2800" b="0" i="1" dirty="0" smtClean="0">
                            <a:latin typeface="Cambria Math"/>
                            <a:ea typeface="Cambria Math"/>
                          </a:rPr>
                          <m:t>(</m:t>
                        </m:r>
                        <m:r>
                          <a:rPr lang="en-US" altLang="zh-CN" sz="2800" b="0" i="1" dirty="0" smtClean="0">
                            <a:latin typeface="Cambria Math"/>
                            <a:ea typeface="Cambria Math"/>
                          </a:rPr>
                          <m:t>𝑛</m:t>
                        </m:r>
                        <m:r>
                          <a:rPr lang="en-US" altLang="zh-CN" sz="2800" b="0" i="1" dirty="0" smtClean="0">
                            <a:latin typeface="Cambria Math"/>
                            <a:ea typeface="Cambria Math"/>
                          </a:rPr>
                          <m:t>)</m:t>
                        </m:r>
                      </m:sup>
                    </m:sSup>
                  </m:oMath>
                </a14:m>
                <a:r>
                  <a:rPr lang="zh-CN" altLang="en-US" sz="2800" dirty="0" smtClean="0"/>
                  <a:t>中均匀随机选择的，</a:t>
                </a:r>
                <a14:m>
                  <m:oMath xmlns:m="http://schemas.openxmlformats.org/officeDocument/2006/math">
                    <m:r>
                      <a:rPr lang="en-US" altLang="zh-CN" sz="2800" b="0" i="1" dirty="0" smtClean="0">
                        <a:latin typeface="Cambria Math"/>
                      </a:rPr>
                      <m:t>𝑠</m:t>
                    </m:r>
                  </m:oMath>
                </a14:m>
                <a:r>
                  <a:rPr lang="zh-CN" altLang="en-US" sz="2800" dirty="0"/>
                  <a:t>是从</a:t>
                </a:r>
                <a14:m>
                  <m:oMath xmlns:m="http://schemas.openxmlformats.org/officeDocument/2006/math">
                    <m:sSup>
                      <m:sSupPr>
                        <m:ctrlPr>
                          <a:rPr lang="en-US" altLang="zh-CN" sz="2800" i="1" dirty="0">
                            <a:latin typeface="Cambria Math"/>
                            <a:ea typeface="Cambria Math"/>
                          </a:rPr>
                        </m:ctrlPr>
                      </m:sSupPr>
                      <m:e>
                        <m:r>
                          <a:rPr lang="en-US" altLang="zh-CN" sz="2800" i="1" dirty="0">
                            <a:latin typeface="Cambria Math"/>
                            <a:ea typeface="Cambria Math"/>
                          </a:rPr>
                          <m:t>{0,1}</m:t>
                        </m:r>
                      </m:e>
                      <m:sup>
                        <m:r>
                          <a:rPr lang="en-US" altLang="zh-CN" sz="2800" i="1" dirty="0">
                            <a:latin typeface="Cambria Math"/>
                            <a:ea typeface="Cambria Math"/>
                          </a:rPr>
                          <m:t>𝑛</m:t>
                        </m:r>
                      </m:sup>
                    </m:sSup>
                  </m:oMath>
                </a14:m>
                <a:r>
                  <a:rPr lang="zh-CN" altLang="en-US" sz="2800" dirty="0"/>
                  <a:t>中均匀随机选择的</a:t>
                </a:r>
                <a:r>
                  <a:rPr lang="zh-CN" altLang="en-US" sz="2800" dirty="0" smtClean="0"/>
                  <a:t>，</a:t>
                </a:r>
                <a:r>
                  <a:rPr lang="zh-CN" altLang="en-US" sz="2800" dirty="0"/>
                  <a:t>概率</a:t>
                </a:r>
                <a:r>
                  <a:rPr lang="zh-CN" altLang="en-US" sz="2800" dirty="0" smtClean="0"/>
                  <a:t>来源于</a:t>
                </a:r>
                <a14:m>
                  <m:oMath xmlns:m="http://schemas.openxmlformats.org/officeDocument/2006/math">
                    <m:r>
                      <a:rPr lang="en-US" altLang="zh-CN" sz="2800" i="1" dirty="0" smtClean="0">
                        <a:latin typeface="Cambria Math"/>
                      </a:rPr>
                      <m:t>𝐷</m:t>
                    </m:r>
                    <m:r>
                      <a:rPr lang="en-US" altLang="zh-CN" sz="2800" i="1" dirty="0" smtClean="0">
                        <a:latin typeface="Cambria Math"/>
                      </a:rPr>
                      <m:t>,</m:t>
                    </m:r>
                    <m:r>
                      <a:rPr lang="en-US" altLang="zh-CN" sz="2800" i="1" dirty="0" smtClean="0">
                        <a:latin typeface="Cambria Math"/>
                      </a:rPr>
                      <m:t>𝑟</m:t>
                    </m:r>
                    <m:r>
                      <a:rPr lang="en-US" altLang="zh-CN" sz="2800" i="1" dirty="0" smtClean="0">
                        <a:latin typeface="Cambria Math"/>
                      </a:rPr>
                      <m:t>,</m:t>
                    </m:r>
                    <m:r>
                      <a:rPr lang="en-US" altLang="zh-CN" sz="2800" i="1" dirty="0" smtClean="0">
                        <a:latin typeface="Cambria Math"/>
                      </a:rPr>
                      <m:t>𝑠</m:t>
                    </m:r>
                  </m:oMath>
                </a14:m>
                <a:r>
                  <a:rPr lang="zh-CN" altLang="en-US" sz="2800" dirty="0" smtClean="0"/>
                  <a:t>的随机性。</a:t>
                </a:r>
                <a:endParaRPr lang="en-US" altLang="zh-CN" sz="2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3"/>
                <a:stretch>
                  <a:fillRect l="-1399" t="-1693" r="-5524" b="-3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1648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伪随机性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Autofit/>
              </a:bodyPr>
              <a:lstStyle/>
              <a:p>
                <a:r>
                  <a:rPr lang="zh-CN" altLang="en-US" sz="2800" dirty="0" smtClean="0"/>
                  <a:t>结论</a:t>
                </a:r>
                <a:r>
                  <a:rPr lang="en-US" altLang="zh-CN" sz="2800" dirty="0" smtClean="0"/>
                  <a:t>1</a:t>
                </a:r>
                <a:r>
                  <a:rPr lang="zh-CN" altLang="en-US" sz="2800" dirty="0" smtClean="0"/>
                  <a:t>：如果敌手拥有无限的计算能力，真随机字符串和伪随机字符串是可区分的。</a:t>
                </a:r>
                <a:endParaRPr lang="en-US" altLang="zh-CN" sz="2800" dirty="0" smtClean="0"/>
              </a:p>
              <a:p>
                <a:pPr marL="0" indent="0">
                  <a:buNone/>
                </a:pPr>
                <a:r>
                  <a:rPr lang="zh-CN" altLang="en-US" sz="2800" dirty="0" smtClean="0"/>
                  <a:t>假设</a:t>
                </a:r>
                <a14:m>
                  <m:oMath xmlns:m="http://schemas.openxmlformats.org/officeDocument/2006/math">
                    <m:r>
                      <a:rPr lang="en-US" altLang="zh-CN" sz="2800" i="1" dirty="0" smtClean="0">
                        <a:latin typeface="Cambria Math"/>
                      </a:rPr>
                      <m:t>𝑙</m:t>
                    </m:r>
                    <m:r>
                      <a:rPr lang="en-US" altLang="zh-CN" sz="2800" i="1" dirty="0" smtClean="0">
                        <a:latin typeface="Cambria Math"/>
                      </a:rPr>
                      <m:t>(</m:t>
                    </m:r>
                    <m:r>
                      <a:rPr lang="en-US" altLang="zh-CN" sz="2800" i="1" dirty="0" smtClean="0">
                        <a:latin typeface="Cambria Math"/>
                      </a:rPr>
                      <m:t>𝑛</m:t>
                    </m:r>
                    <m:r>
                      <a:rPr lang="en-US" altLang="zh-CN" sz="2800" i="1" dirty="0" smtClean="0">
                        <a:latin typeface="Cambria Math"/>
                      </a:rPr>
                      <m:t>)=2</m:t>
                    </m:r>
                    <m:r>
                      <a:rPr lang="en-US" altLang="zh-CN" sz="2800" i="1" dirty="0" smtClean="0">
                        <a:latin typeface="Cambria Math"/>
                      </a:rPr>
                      <m:t>𝑛</m:t>
                    </m:r>
                  </m:oMath>
                </a14:m>
                <a:r>
                  <a:rPr lang="zh-CN" altLang="en-US" sz="2800" dirty="0" smtClean="0"/>
                  <a:t>，</a:t>
                </a:r>
                <a:endParaRPr lang="en-US" altLang="zh-CN" sz="2800" dirty="0" smtClean="0"/>
              </a:p>
              <a:p>
                <a:r>
                  <a:rPr lang="zh-CN" altLang="en-US" sz="2800" dirty="0" smtClean="0"/>
                  <a:t>考虑</a:t>
                </a:r>
                <a14:m>
                  <m:oMath xmlns:m="http://schemas.openxmlformats.org/officeDocument/2006/math">
                    <m:func>
                      <m:funcPr>
                        <m:ctrlPr>
                          <a:rPr lang="en-US" altLang="zh-CN" sz="2800" i="1">
                            <a:latin typeface="Cambria Math"/>
                          </a:rPr>
                        </m:ctrlPr>
                      </m:funcPr>
                      <m:fName>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i="1">
                                    <a:latin typeface="Cambria Math"/>
                                  </a:rPr>
                                  <m:t>𝑟</m:t>
                                </m:r>
                              </m:e>
                            </m:d>
                            <m:r>
                              <a:rPr lang="en-US" altLang="zh-CN" sz="2800" i="1">
                                <a:latin typeface="Cambria Math"/>
                              </a:rPr>
                              <m:t>=1</m:t>
                            </m:r>
                          </m:e>
                        </m:d>
                      </m:e>
                    </m:func>
                  </m:oMath>
                </a14:m>
                <a:r>
                  <a:rPr lang="zh-CN" altLang="en-US" sz="2800" dirty="0" smtClean="0"/>
                  <a:t>，</a:t>
                </a:r>
                <a14:m>
                  <m:oMath xmlns:m="http://schemas.openxmlformats.org/officeDocument/2006/math">
                    <m:r>
                      <a:rPr lang="en-US" altLang="zh-CN" sz="2800" i="1" dirty="0" smtClean="0">
                        <a:latin typeface="Cambria Math"/>
                      </a:rPr>
                      <m:t>𝑟</m:t>
                    </m:r>
                  </m:oMath>
                </a14:m>
                <a:r>
                  <a:rPr lang="zh-CN" altLang="en-US" sz="2800" dirty="0" smtClean="0"/>
                  <a:t>是</a:t>
                </a:r>
                <a14:m>
                  <m:oMath xmlns:m="http://schemas.openxmlformats.org/officeDocument/2006/math">
                    <m:r>
                      <a:rPr lang="en-US" altLang="zh-CN" sz="2800" i="1" dirty="0" smtClean="0">
                        <a:latin typeface="Cambria Math"/>
                      </a:rPr>
                      <m:t>{0,1}</m:t>
                    </m:r>
                    <m:r>
                      <a:rPr lang="en-US" altLang="zh-CN" sz="2800" i="1" dirty="0">
                        <a:latin typeface="Cambria Math"/>
                      </a:rPr>
                      <m:t> </m:t>
                    </m:r>
                    <m:r>
                      <a:rPr lang="en-US" altLang="zh-CN" sz="2800" i="1" baseline="30000" dirty="0">
                        <a:latin typeface="Cambria Math"/>
                      </a:rPr>
                      <m:t>2</m:t>
                    </m:r>
                    <m:r>
                      <a:rPr lang="en-US" altLang="zh-CN" sz="2800" i="1" baseline="30000" dirty="0">
                        <a:latin typeface="Cambria Math"/>
                      </a:rPr>
                      <m:t>𝑛</m:t>
                    </m:r>
                  </m:oMath>
                </a14:m>
                <a:r>
                  <a:rPr lang="zh-CN" altLang="en-US" sz="2800" dirty="0" smtClean="0"/>
                  <a:t>中均匀随机选取的，所以</a:t>
                </a:r>
                <a14:m>
                  <m:oMath xmlns:m="http://schemas.openxmlformats.org/officeDocument/2006/math">
                    <m:r>
                      <a:rPr lang="en-US" altLang="zh-CN" sz="2800" i="1" dirty="0">
                        <a:latin typeface="Cambria Math"/>
                      </a:rPr>
                      <m:t>𝑟</m:t>
                    </m:r>
                  </m:oMath>
                </a14:m>
                <a:r>
                  <a:rPr lang="zh-CN" altLang="en-US" sz="2800" dirty="0" smtClean="0"/>
                  <a:t>取值的可能性为</a:t>
                </a:r>
                <a:r>
                  <a:rPr lang="en-US" altLang="zh-CN" sz="2800" dirty="0" smtClean="0"/>
                  <a:t>2</a:t>
                </a:r>
                <a:r>
                  <a:rPr lang="en-US" altLang="zh-CN" sz="2800" baseline="30000" dirty="0" smtClean="0"/>
                  <a:t>2n</a:t>
                </a:r>
                <a:r>
                  <a:rPr lang="en-US" altLang="zh-CN" sz="2800" dirty="0"/>
                  <a:t>, </a:t>
                </a:r>
                <a14:m>
                  <m:oMath xmlns:m="http://schemas.openxmlformats.org/officeDocument/2006/math">
                    <m:r>
                      <a:rPr lang="en-US" altLang="zh-CN" sz="2800" i="1">
                        <a:latin typeface="Cambria Math"/>
                      </a:rPr>
                      <m:t>𝑠</m:t>
                    </m:r>
                    <m:r>
                      <a:rPr lang="en-US" altLang="zh-CN" sz="2800" i="1">
                        <a:latin typeface="Cambria Math"/>
                        <a:ea typeface="Cambria Math"/>
                      </a:rPr>
                      <m:t>∈</m:t>
                    </m:r>
                    <m:d>
                      <m:dPr>
                        <m:begChr m:val="{"/>
                        <m:endChr m:val="}"/>
                        <m:ctrlPr>
                          <a:rPr lang="en-US" altLang="zh-CN" sz="2800" i="1">
                            <a:latin typeface="Cambria Math"/>
                            <a:ea typeface="Cambria Math"/>
                          </a:rPr>
                        </m:ctrlPr>
                      </m:dPr>
                      <m:e>
                        <m:r>
                          <a:rPr lang="en-US" altLang="zh-CN" sz="2800" i="1">
                            <a:latin typeface="Cambria Math"/>
                            <a:ea typeface="Cambria Math"/>
                          </a:rPr>
                          <m:t>0,1</m:t>
                        </m:r>
                      </m:e>
                    </m:d>
                    <m:r>
                      <a:rPr lang="en-US" altLang="zh-CN" sz="2800" i="1" baseline="30000">
                        <a:latin typeface="Cambria Math"/>
                        <a:ea typeface="Cambria Math"/>
                      </a:rPr>
                      <m:t>𝑛</m:t>
                    </m:r>
                  </m:oMath>
                </a14:m>
                <a:r>
                  <a:rPr lang="en-US" altLang="zh-CN" sz="2800" dirty="0" smtClean="0"/>
                  <a:t>,</a:t>
                </a:r>
                <a:r>
                  <a:rPr lang="zh-CN" altLang="en-US" sz="2800" dirty="0" smtClean="0"/>
                  <a:t>所以</a:t>
                </a:r>
                <a14:m>
                  <m:oMath xmlns:m="http://schemas.openxmlformats.org/officeDocument/2006/math">
                    <m:r>
                      <a:rPr lang="en-US" altLang="zh-CN" sz="2800" i="1">
                        <a:latin typeface="Cambria Math"/>
                      </a:rPr>
                      <m:t>𝐺</m:t>
                    </m:r>
                    <m:d>
                      <m:dPr>
                        <m:ctrlPr>
                          <a:rPr lang="en-US" altLang="zh-CN" sz="2800" i="1">
                            <a:latin typeface="Cambria Math"/>
                          </a:rPr>
                        </m:ctrlPr>
                      </m:dPr>
                      <m:e>
                        <m:r>
                          <a:rPr lang="en-US" altLang="zh-CN" sz="2800" i="1">
                            <a:latin typeface="Cambria Math"/>
                          </a:rPr>
                          <m:t>𝑠</m:t>
                        </m:r>
                      </m:e>
                    </m:d>
                  </m:oMath>
                </a14:m>
                <a:r>
                  <a:rPr lang="zh-CN" altLang="en-US" sz="2800" dirty="0" smtClean="0"/>
                  <a:t>的取值可能性最多为</a:t>
                </a:r>
                <a:r>
                  <a:rPr lang="en-US" altLang="zh-CN" sz="2800" dirty="0" smtClean="0"/>
                  <a:t>2</a:t>
                </a:r>
                <a:r>
                  <a:rPr lang="en-US" altLang="zh-CN" sz="2800" baseline="30000" dirty="0" smtClean="0"/>
                  <a:t>n</a:t>
                </a:r>
                <a:r>
                  <a:rPr lang="en-US" altLang="zh-CN" sz="2800" baseline="-25000" dirty="0" smtClean="0"/>
                  <a:t>.</a:t>
                </a:r>
                <a:r>
                  <a:rPr lang="zh-CN" altLang="en-US" sz="2800" dirty="0" smtClean="0"/>
                  <a:t>因此，存在</a:t>
                </a:r>
                <a14:m>
                  <m:oMath xmlns:m="http://schemas.openxmlformats.org/officeDocument/2006/math">
                    <m:r>
                      <a:rPr lang="en-US" altLang="zh-CN" sz="2800" i="1">
                        <a:latin typeface="Cambria Math"/>
                      </a:rPr>
                      <m:t>𝑠</m:t>
                    </m:r>
                  </m:oMath>
                </a14:m>
                <a:r>
                  <a:rPr lang="zh-CN" altLang="en-US" sz="2800" baseline="-25000" dirty="0" smtClean="0"/>
                  <a:t>，</a:t>
                </a:r>
                <a:r>
                  <a:rPr lang="zh-CN" altLang="en-US" sz="2800" dirty="0" smtClean="0"/>
                  <a:t>使得</a:t>
                </a:r>
                <a14:m>
                  <m:oMath xmlns:m="http://schemas.openxmlformats.org/officeDocument/2006/math">
                    <m:r>
                      <a:rPr lang="en-US" altLang="zh-CN" sz="2800" i="1">
                        <a:latin typeface="Cambria Math"/>
                      </a:rPr>
                      <m:t>𝐺</m:t>
                    </m:r>
                    <m:d>
                      <m:dPr>
                        <m:ctrlPr>
                          <a:rPr lang="en-US" altLang="zh-CN" sz="2800" i="1">
                            <a:latin typeface="Cambria Math"/>
                          </a:rPr>
                        </m:ctrlPr>
                      </m:dPr>
                      <m:e>
                        <m:r>
                          <a:rPr lang="en-US" altLang="zh-CN" sz="2800" i="1">
                            <a:latin typeface="Cambria Math"/>
                          </a:rPr>
                          <m:t>𝑠</m:t>
                        </m:r>
                      </m:e>
                    </m:d>
                  </m:oMath>
                </a14:m>
                <a:r>
                  <a:rPr lang="en-US" altLang="zh-CN" sz="2800" dirty="0" smtClean="0"/>
                  <a:t>=r</a:t>
                </a:r>
                <a:r>
                  <a:rPr lang="zh-CN" altLang="en-US" sz="2800" dirty="0" smtClean="0"/>
                  <a:t>的概率不超过</a:t>
                </a:r>
                <a14:m>
                  <m:oMath xmlns:m="http://schemas.openxmlformats.org/officeDocument/2006/math">
                    <m:r>
                      <a:rPr lang="en-US" altLang="zh-CN" sz="2800" i="1" dirty="0" smtClean="0">
                        <a:latin typeface="Cambria Math"/>
                      </a:rPr>
                      <m:t>2</m:t>
                    </m:r>
                    <m:r>
                      <a:rPr lang="en-US" altLang="zh-CN" sz="2800" i="1" baseline="30000" dirty="0" smtClean="0">
                        <a:latin typeface="Cambria Math"/>
                      </a:rPr>
                      <m:t>𝑛</m:t>
                    </m:r>
                    <m:r>
                      <a:rPr lang="en-US" altLang="zh-CN" sz="2800" i="1" dirty="0" smtClean="0">
                        <a:latin typeface="Cambria Math"/>
                      </a:rPr>
                      <m:t>/</m:t>
                    </m:r>
                    <m:r>
                      <a:rPr lang="en-US" altLang="zh-CN" sz="2800" i="1" dirty="0">
                        <a:latin typeface="Cambria Math"/>
                      </a:rPr>
                      <m:t> </m:t>
                    </m:r>
                    <m:r>
                      <a:rPr lang="en-US" altLang="zh-CN" sz="2800" i="1" dirty="0" smtClean="0">
                        <a:latin typeface="Cambria Math"/>
                      </a:rPr>
                      <m:t>2</m:t>
                    </m:r>
                    <m:r>
                      <a:rPr lang="en-US" altLang="zh-CN" sz="2800" i="1" baseline="30000" dirty="0" smtClean="0">
                        <a:latin typeface="Cambria Math"/>
                      </a:rPr>
                      <m:t>2</m:t>
                    </m:r>
                    <m:r>
                      <a:rPr lang="en-US" altLang="zh-CN" sz="2800" i="1" baseline="30000" dirty="0" smtClean="0">
                        <a:latin typeface="Cambria Math"/>
                      </a:rPr>
                      <m:t>𝑛</m:t>
                    </m:r>
                    <m:r>
                      <a:rPr lang="en-US" altLang="zh-CN" sz="2800" i="1" dirty="0" smtClean="0">
                        <a:latin typeface="Cambria Math"/>
                      </a:rPr>
                      <m:t>=</m:t>
                    </m:r>
                    <m:r>
                      <a:rPr lang="en-US" altLang="zh-CN" sz="2800" i="1" dirty="0">
                        <a:latin typeface="Cambria Math"/>
                      </a:rPr>
                      <m:t>1</m:t>
                    </m:r>
                    <m:r>
                      <a:rPr lang="en-US" altLang="zh-CN" sz="2800" b="0" i="1" dirty="0" smtClean="0">
                        <a:latin typeface="Cambria Math"/>
                      </a:rPr>
                      <m:t>/2</m:t>
                    </m:r>
                    <m:r>
                      <a:rPr lang="en-US" altLang="zh-CN" sz="2800" b="0" i="1" baseline="30000" dirty="0" smtClean="0">
                        <a:latin typeface="Cambria Math"/>
                      </a:rPr>
                      <m:t>𝑛</m:t>
                    </m:r>
                  </m:oMath>
                </a14:m>
                <a:r>
                  <a:rPr lang="en-US" altLang="zh-CN" sz="2800" dirty="0" smtClean="0"/>
                  <a:t>,</a:t>
                </a:r>
                <a:r>
                  <a:rPr lang="zh-CN" altLang="en-US" sz="2800" dirty="0" smtClean="0"/>
                  <a:t>即</a:t>
                </a:r>
                <a14:m>
                  <m:oMath xmlns:m="http://schemas.openxmlformats.org/officeDocument/2006/math">
                    <m:func>
                      <m:funcPr>
                        <m:ctrlPr>
                          <a:rPr lang="en-US" altLang="zh-CN" sz="2800" i="1">
                            <a:latin typeface="Cambria Math"/>
                          </a:rPr>
                        </m:ctrlPr>
                      </m:funcPr>
                      <m:fName>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i="1">
                                    <a:latin typeface="Cambria Math"/>
                                  </a:rPr>
                                  <m:t>𝑟</m:t>
                                </m:r>
                              </m:e>
                            </m:d>
                            <m:r>
                              <a:rPr lang="en-US" altLang="zh-CN" sz="2800" i="1">
                                <a:latin typeface="Cambria Math"/>
                              </a:rPr>
                              <m:t>=1</m:t>
                            </m:r>
                          </m:e>
                        </m:d>
                      </m:e>
                    </m:func>
                    <m:r>
                      <a:rPr lang="en-US" altLang="zh-CN" sz="2800" i="1" smtClean="0">
                        <a:latin typeface="Cambria Math"/>
                        <a:ea typeface="Cambria Math"/>
                      </a:rPr>
                      <m:t>≤</m:t>
                    </m:r>
                  </m:oMath>
                </a14:m>
                <a:r>
                  <a:rPr lang="en-US" altLang="zh-CN" sz="2800" dirty="0"/>
                  <a:t> </a:t>
                </a:r>
                <a14:m>
                  <m:oMath xmlns:m="http://schemas.openxmlformats.org/officeDocument/2006/math">
                    <m:r>
                      <a:rPr lang="en-US" altLang="zh-CN" sz="2800" i="1" dirty="0">
                        <a:latin typeface="Cambria Math"/>
                      </a:rPr>
                      <m:t>1/2</m:t>
                    </m:r>
                    <m:r>
                      <a:rPr lang="en-US" altLang="zh-CN" sz="2800" i="1" baseline="30000" dirty="0">
                        <a:latin typeface="Cambria Math"/>
                      </a:rPr>
                      <m:t>𝑛</m:t>
                    </m:r>
                  </m:oMath>
                </a14:m>
                <a:endParaRPr lang="en-US" altLang="zh-CN" sz="2800" dirty="0" smtClean="0"/>
              </a:p>
              <a:p>
                <a14:m>
                  <m:oMath xmlns:m="http://schemas.openxmlformats.org/officeDocument/2006/math">
                    <m:r>
                      <a:rPr lang="zh-CN" altLang="en-US" sz="2800" i="1" dirty="0">
                        <a:latin typeface="Cambria Math"/>
                      </a:rPr>
                      <m:t>考虑</m:t>
                    </m:r>
                    <m:func>
                      <m:funcPr>
                        <m:ctrlPr>
                          <a:rPr lang="en-US" altLang="zh-CN" sz="2800" i="1">
                            <a:latin typeface="Cambria Math"/>
                          </a:rPr>
                        </m:ctrlPr>
                      </m:funcPr>
                      <m:fName>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i="1">
                                    <a:latin typeface="Cambria Math"/>
                                  </a:rPr>
                                  <m:t>𝐺</m:t>
                                </m:r>
                                <m:d>
                                  <m:dPr>
                                    <m:ctrlPr>
                                      <a:rPr lang="en-US" altLang="zh-CN" sz="2800" i="1">
                                        <a:latin typeface="Cambria Math"/>
                                      </a:rPr>
                                    </m:ctrlPr>
                                  </m:dPr>
                                  <m:e>
                                    <m:r>
                                      <a:rPr lang="en-US" altLang="zh-CN" sz="2800" i="1">
                                        <a:latin typeface="Cambria Math"/>
                                      </a:rPr>
                                      <m:t>𝑠</m:t>
                                    </m:r>
                                  </m:e>
                                </m:d>
                              </m:e>
                            </m:d>
                            <m:r>
                              <a:rPr lang="en-US" altLang="zh-CN" sz="2800" i="1">
                                <a:latin typeface="Cambria Math"/>
                              </a:rPr>
                              <m:t>=1</m:t>
                            </m:r>
                          </m:e>
                        </m:d>
                      </m:e>
                    </m:func>
                    <m:r>
                      <a:rPr lang="zh-CN" altLang="en-US" sz="2800" b="0" i="1" smtClean="0">
                        <a:latin typeface="Cambria Math"/>
                      </a:rPr>
                      <m:t>，若</m:t>
                    </m:r>
                  </m:oMath>
                </a14:m>
                <a:r>
                  <a:rPr lang="zh-CN" altLang="en-US" sz="2800" dirty="0" smtClean="0"/>
                  <a:t>敌手拥有无限计算能力，可以通过穷举的方法找到</a:t>
                </a:r>
                <a:r>
                  <a:rPr lang="en-US" altLang="zh-CN" sz="2800" dirty="0" smtClean="0"/>
                  <a:t>s</a:t>
                </a:r>
                <a:r>
                  <a:rPr lang="zh-CN" altLang="en-US" sz="2800" dirty="0" smtClean="0"/>
                  <a:t>，所以</a:t>
                </a:r>
                <a14:m>
                  <m:oMath xmlns:m="http://schemas.openxmlformats.org/officeDocument/2006/math">
                    <m:func>
                      <m:funcPr>
                        <m:ctrlPr>
                          <a:rPr lang="en-US" altLang="zh-CN" sz="2800" i="1">
                            <a:latin typeface="Cambria Math"/>
                          </a:rPr>
                        </m:ctrlPr>
                      </m:funcPr>
                      <m:fName>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i="1">
                                    <a:latin typeface="Cambria Math"/>
                                  </a:rPr>
                                  <m:t>𝐺</m:t>
                                </m:r>
                                <m:d>
                                  <m:dPr>
                                    <m:ctrlPr>
                                      <a:rPr lang="en-US" altLang="zh-CN" sz="2800" i="1">
                                        <a:latin typeface="Cambria Math"/>
                                      </a:rPr>
                                    </m:ctrlPr>
                                  </m:dPr>
                                  <m:e>
                                    <m:r>
                                      <a:rPr lang="en-US" altLang="zh-CN" sz="2800" i="1">
                                        <a:latin typeface="Cambria Math"/>
                                      </a:rPr>
                                      <m:t>𝑠</m:t>
                                    </m:r>
                                  </m:e>
                                </m:d>
                              </m:e>
                            </m:d>
                            <m:r>
                              <a:rPr lang="en-US" altLang="zh-CN" sz="2800" i="1">
                                <a:latin typeface="Cambria Math"/>
                              </a:rPr>
                              <m:t>=1</m:t>
                            </m:r>
                          </m:e>
                        </m:d>
                      </m:e>
                    </m:func>
                  </m:oMath>
                </a14:m>
                <a:r>
                  <a:rPr lang="en-US" altLang="zh-CN" sz="2800" dirty="0" smtClean="0"/>
                  <a:t>=1</a:t>
                </a:r>
              </a:p>
              <a:p>
                <a:r>
                  <a:rPr lang="zh-CN" altLang="en-US" sz="2800" dirty="0" smtClean="0"/>
                  <a:t>此时，</a:t>
                </a:r>
                <a:r>
                  <a:rPr lang="en-US" altLang="zh-CN" sz="2800" dirty="0"/>
                  <a:t> </a:t>
                </a:r>
                <a14:m>
                  <m:oMath xmlns:m="http://schemas.openxmlformats.org/officeDocument/2006/math">
                    <m:r>
                      <a:rPr lang="en-US" altLang="zh-CN" sz="2800" i="1">
                        <a:latin typeface="Cambria Math"/>
                      </a:rPr>
                      <m:t>|</m:t>
                    </m:r>
                    <m:func>
                      <m:funcPr>
                        <m:ctrlPr>
                          <a:rPr lang="en-US" altLang="zh-CN" sz="2800" i="1">
                            <a:latin typeface="Cambria Math"/>
                          </a:rPr>
                        </m:ctrlPr>
                      </m:funcPr>
                      <m:fName>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i="1">
                                    <a:latin typeface="Cambria Math"/>
                                  </a:rPr>
                                  <m:t>𝑟</m:t>
                                </m:r>
                              </m:e>
                            </m:d>
                            <m:r>
                              <a:rPr lang="en-US" altLang="zh-CN" sz="2800" i="1">
                                <a:latin typeface="Cambria Math"/>
                              </a:rPr>
                              <m:t>=1</m:t>
                            </m:r>
                          </m:e>
                        </m:d>
                      </m:e>
                    </m:func>
                    <m:r>
                      <a:rPr lang="en-US" altLang="zh-CN" sz="2800" i="1">
                        <a:latin typeface="Cambria Math"/>
                      </a:rPr>
                      <m:t>−</m:t>
                    </m:r>
                    <m:r>
                      <m:rPr>
                        <m:sty m:val="p"/>
                      </m:rPr>
                      <a:rPr lang="en-US" altLang="zh-CN" sz="2800">
                        <a:latin typeface="Cambria Math"/>
                      </a:rPr>
                      <m:t>Pr</m:t>
                    </m:r>
                    <m:r>
                      <a:rPr lang="en-US" altLang="zh-CN" sz="2800" i="1">
                        <a:latin typeface="Cambria Math"/>
                      </a:rPr>
                      <m:t>⁡[</m:t>
                    </m:r>
                    <m:r>
                      <a:rPr lang="en-US" altLang="zh-CN" sz="2800" i="1">
                        <a:latin typeface="Cambria Math"/>
                      </a:rPr>
                      <m:t>𝐷</m:t>
                    </m:r>
                    <m:d>
                      <m:dPr>
                        <m:ctrlPr>
                          <a:rPr lang="en-US" altLang="zh-CN" sz="2800" i="1">
                            <a:latin typeface="Cambria Math"/>
                          </a:rPr>
                        </m:ctrlPr>
                      </m:dPr>
                      <m:e>
                        <m:r>
                          <a:rPr lang="en-US" altLang="zh-CN" sz="2800" i="1">
                            <a:latin typeface="Cambria Math"/>
                          </a:rPr>
                          <m:t>𝐺</m:t>
                        </m:r>
                        <m:d>
                          <m:dPr>
                            <m:ctrlPr>
                              <a:rPr lang="en-US" altLang="zh-CN" sz="2800" i="1">
                                <a:latin typeface="Cambria Math"/>
                              </a:rPr>
                            </m:ctrlPr>
                          </m:dPr>
                          <m:e>
                            <m:r>
                              <a:rPr lang="en-US" altLang="zh-CN" sz="2800" i="1">
                                <a:latin typeface="Cambria Math"/>
                              </a:rPr>
                              <m:t>𝑠</m:t>
                            </m:r>
                          </m:e>
                        </m:d>
                      </m:e>
                    </m:d>
                    <m:r>
                      <a:rPr lang="en-US" altLang="zh-CN" sz="2800" i="1">
                        <a:latin typeface="Cambria Math"/>
                      </a:rPr>
                      <m:t>=1]|</m:t>
                    </m:r>
                    <m:r>
                      <a:rPr lang="en-US" altLang="zh-CN" sz="2800" i="1" smtClean="0">
                        <a:latin typeface="Cambria Math"/>
                        <a:ea typeface="Cambria Math"/>
                      </a:rPr>
                      <m:t>≥</m:t>
                    </m:r>
                    <m:r>
                      <a:rPr lang="en-US" altLang="zh-CN" sz="2800" b="0" i="1" smtClean="0">
                        <a:latin typeface="Cambria Math"/>
                        <a:ea typeface="Cambria Math"/>
                      </a:rPr>
                      <m:t>1−</m:t>
                    </m:r>
                    <m:r>
                      <a:rPr lang="en-US" altLang="zh-CN" sz="2800" i="1" dirty="0">
                        <a:latin typeface="Cambria Math"/>
                      </a:rPr>
                      <m:t>1/2</m:t>
                    </m:r>
                    <m:r>
                      <a:rPr lang="en-US" altLang="zh-CN" sz="2800" i="1" baseline="30000" dirty="0">
                        <a:latin typeface="Cambria Math"/>
                      </a:rPr>
                      <m:t>𝑛</m:t>
                    </m:r>
                  </m:oMath>
                </a14:m>
                <a:endParaRPr lang="en-US" altLang="zh-CN" sz="2800" dirty="0"/>
              </a:p>
              <a:p>
                <a:endParaRPr lang="en-US" altLang="zh-CN" sz="2800" dirty="0" smtClean="0"/>
              </a:p>
              <a:p>
                <a:endParaRPr lang="en-US" altLang="zh-CN" sz="2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3"/>
                <a:stretch>
                  <a:fillRect l="-1399" t="-1693" r="-70" b="-67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358772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伪随机性</a:t>
            </a:r>
            <a:endParaRPr lang="zh-CN" altLang="en-US" dirty="0"/>
          </a:p>
        </p:txBody>
      </p:sp>
      <p:sp>
        <p:nvSpPr>
          <p:cNvPr id="3" name="内容占位符 2"/>
          <p:cNvSpPr>
            <a:spLocks noGrp="1"/>
          </p:cNvSpPr>
          <p:nvPr>
            <p:ph idx="1"/>
          </p:nvPr>
        </p:nvSpPr>
        <p:spPr>
          <a:xfrm>
            <a:off x="251520" y="1600200"/>
            <a:ext cx="8712968" cy="4686320"/>
          </a:xfrm>
        </p:spPr>
        <p:txBody>
          <a:bodyPr>
            <a:noAutofit/>
          </a:bodyPr>
          <a:lstStyle/>
          <a:p>
            <a:r>
              <a:rPr lang="zh-CN" altLang="en-US" sz="2800" dirty="0" smtClean="0"/>
              <a:t>结论</a:t>
            </a:r>
            <a:r>
              <a:rPr lang="en-US" altLang="zh-CN" sz="2800" dirty="0" smtClean="0"/>
              <a:t>2</a:t>
            </a:r>
            <a:r>
              <a:rPr lang="zh-CN" altLang="en-US" sz="2800" dirty="0" smtClean="0"/>
              <a:t>：目前尚无法真正意义上证明伪随机发生器的存在性，但倾向于它确实是存在的。</a:t>
            </a:r>
            <a:endParaRPr lang="en-US" altLang="zh-CN" sz="2800" dirty="0" smtClean="0"/>
          </a:p>
          <a:p>
            <a:r>
              <a:rPr lang="zh-CN" altLang="en-US" sz="2800" dirty="0" smtClean="0"/>
              <a:t>如果假设单向函数存在，那么伪随机发生器是存在的。</a:t>
            </a:r>
            <a:endParaRPr lang="en-US" altLang="zh-CN" sz="2800" dirty="0" smtClean="0"/>
          </a:p>
          <a:p>
            <a:pPr marL="0" indent="0">
              <a:buNone/>
            </a:pPr>
            <a:endParaRPr lang="en-US" altLang="zh-CN" sz="2800" dirty="0" smtClean="0"/>
          </a:p>
        </p:txBody>
      </p:sp>
    </p:spTree>
    <p:extLst>
      <p:ext uri="{BB962C8B-B14F-4D97-AF65-F5344CB8AC3E}">
        <p14:creationId xmlns:p14="http://schemas.microsoft.com/office/powerpoint/2010/main" val="1764691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伪随机性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Autofit/>
              </a:bodyPr>
              <a:lstStyle/>
              <a:p>
                <a:r>
                  <a:rPr lang="zh-CN" altLang="en-US" sz="2800" dirty="0" smtClean="0">
                    <a:solidFill>
                      <a:srgbClr val="C00000"/>
                    </a:solidFill>
                  </a:rPr>
                  <a:t>（</a:t>
                </a:r>
                <a:r>
                  <a:rPr lang="en-US" altLang="zh-CN" sz="2800" dirty="0" smtClean="0">
                    <a:solidFill>
                      <a:srgbClr val="C00000"/>
                    </a:solidFill>
                  </a:rPr>
                  <a:t>3</a:t>
                </a:r>
                <a:r>
                  <a:rPr lang="zh-CN" altLang="en-US" sz="2800" dirty="0" smtClean="0">
                    <a:solidFill>
                      <a:srgbClr val="C00000"/>
                    </a:solidFill>
                  </a:rPr>
                  <a:t>）输出长度可变的伪随机数发生器</a:t>
                </a:r>
                <a:endParaRPr lang="en-US" altLang="zh-CN" sz="2800" dirty="0" smtClean="0">
                  <a:solidFill>
                    <a:srgbClr val="C00000"/>
                  </a:solidFill>
                </a:endParaRPr>
              </a:p>
              <a:p>
                <a:r>
                  <a:rPr lang="zh-CN" altLang="en-US" sz="2800" dirty="0" smtClean="0">
                    <a:solidFill>
                      <a:srgbClr val="C00000"/>
                    </a:solidFill>
                  </a:rPr>
                  <a:t>定义</a:t>
                </a:r>
                <a:r>
                  <a:rPr lang="en-US" altLang="zh-CN" sz="2800" dirty="0" smtClean="0">
                    <a:solidFill>
                      <a:srgbClr val="C00000"/>
                    </a:solidFill>
                  </a:rPr>
                  <a:t>7</a:t>
                </a:r>
                <a:r>
                  <a:rPr lang="zh-CN" altLang="en-US" sz="2800" dirty="0" smtClean="0"/>
                  <a:t>：令</a:t>
                </a:r>
                <a14:m>
                  <m:oMath xmlns:m="http://schemas.openxmlformats.org/officeDocument/2006/math">
                    <m:r>
                      <a:rPr lang="en-US" altLang="zh-CN" sz="2800" i="1" dirty="0" smtClean="0">
                        <a:latin typeface="Cambria Math"/>
                      </a:rPr>
                      <m:t>𝐺</m:t>
                    </m:r>
                  </m:oMath>
                </a14:m>
                <a:r>
                  <a:rPr lang="zh-CN" altLang="en-US" sz="2800" dirty="0" smtClean="0"/>
                  <a:t>为确定的多项式时间算法，该算法满足：以下三个条件，则称</a:t>
                </a:r>
                <a14:m>
                  <m:oMath xmlns:m="http://schemas.openxmlformats.org/officeDocument/2006/math">
                    <m:r>
                      <a:rPr lang="en-US" altLang="zh-CN" sz="2800" i="1" dirty="0" smtClean="0">
                        <a:latin typeface="Cambria Math"/>
                      </a:rPr>
                      <m:t>𝐺</m:t>
                    </m:r>
                  </m:oMath>
                </a14:m>
                <a:r>
                  <a:rPr lang="zh-CN" altLang="en-US" sz="2800" dirty="0" smtClean="0"/>
                  <a:t>是一个</a:t>
                </a:r>
                <a:r>
                  <a:rPr lang="zh-CN" altLang="en-US" sz="2800" dirty="0">
                    <a:solidFill>
                      <a:srgbClr val="C00000"/>
                    </a:solidFill>
                  </a:rPr>
                  <a:t>输出长度可变的</a:t>
                </a:r>
                <a:r>
                  <a:rPr lang="zh-CN" altLang="en-US" sz="2800" dirty="0" smtClean="0">
                    <a:solidFill>
                      <a:srgbClr val="C00000"/>
                    </a:solidFill>
                  </a:rPr>
                  <a:t>伪随机数发生器</a:t>
                </a:r>
                <a:r>
                  <a:rPr lang="zh-CN" altLang="en-US" sz="2800" dirty="0" smtClean="0"/>
                  <a:t>：</a:t>
                </a:r>
                <a:endParaRPr lang="en-US" altLang="zh-CN" sz="2800" dirty="0" smtClean="0"/>
              </a:p>
              <a:p>
                <a:pPr marL="0" indent="0">
                  <a:buNone/>
                </a:pPr>
                <a:r>
                  <a:rPr lang="en-US" altLang="zh-CN" sz="2800" dirty="0" smtClean="0"/>
                  <a:t>1</a:t>
                </a:r>
                <a:r>
                  <a:rPr lang="zh-CN" altLang="en-US" sz="2800" dirty="0" smtClean="0"/>
                  <a:t>）令</a:t>
                </a:r>
                <a14:m>
                  <m:oMath xmlns:m="http://schemas.openxmlformats.org/officeDocument/2006/math">
                    <m:r>
                      <a:rPr lang="en-US" altLang="zh-CN" sz="2800" i="1" dirty="0" smtClean="0">
                        <a:latin typeface="Cambria Math"/>
                      </a:rPr>
                      <m:t>𝑠</m:t>
                    </m:r>
                  </m:oMath>
                </a14:m>
                <a:r>
                  <a:rPr lang="zh-CN" altLang="en-US" sz="2800" dirty="0" smtClean="0"/>
                  <a:t>为一个字符串，整数</a:t>
                </a:r>
                <a:r>
                  <a:rPr lang="en-US" altLang="zh-CN" sz="2800" dirty="0" smtClean="0"/>
                  <a:t> </a:t>
                </a:r>
                <a14:m>
                  <m:oMath xmlns:m="http://schemas.openxmlformats.org/officeDocument/2006/math">
                    <m:r>
                      <a:rPr lang="en-US" altLang="zh-CN" sz="2800" i="1" dirty="0">
                        <a:latin typeface="Cambria Math"/>
                      </a:rPr>
                      <m:t>𝑙</m:t>
                    </m:r>
                    <m:r>
                      <a:rPr lang="en-US" altLang="zh-CN" sz="2800" b="0" i="1" dirty="0" smtClean="0">
                        <a:latin typeface="Cambria Math"/>
                      </a:rPr>
                      <m:t>&gt;0</m:t>
                    </m:r>
                  </m:oMath>
                </a14:m>
                <a:r>
                  <a:rPr lang="zh-CN" altLang="en-US" sz="2800" dirty="0" smtClean="0"/>
                  <a:t>，</a:t>
                </a:r>
                <a14:m>
                  <m:oMath xmlns:m="http://schemas.openxmlformats.org/officeDocument/2006/math">
                    <m:r>
                      <a:rPr lang="en-US" altLang="zh-CN" sz="2800" i="1" dirty="0" smtClean="0">
                        <a:latin typeface="Cambria Math"/>
                      </a:rPr>
                      <m:t>𝐺</m:t>
                    </m:r>
                    <m:r>
                      <a:rPr lang="en-US" altLang="zh-CN" sz="2800" i="1" dirty="0" smtClean="0">
                        <a:latin typeface="Cambria Math"/>
                      </a:rPr>
                      <m:t>(</m:t>
                    </m:r>
                    <m:r>
                      <a:rPr lang="en-US" altLang="zh-CN" sz="2800" i="1" dirty="0" smtClean="0">
                        <a:latin typeface="Cambria Math"/>
                      </a:rPr>
                      <m:t>𝑠</m:t>
                    </m:r>
                    <m:r>
                      <a:rPr lang="en-US" altLang="zh-CN" sz="2800" i="1" dirty="0" smtClean="0">
                        <a:latin typeface="Cambria Math"/>
                      </a:rPr>
                      <m:t>,1</m:t>
                    </m:r>
                    <m:r>
                      <a:rPr lang="en-US" altLang="zh-CN" sz="2800" i="1" baseline="30000" dirty="0" smtClean="0">
                        <a:latin typeface="Cambria Math"/>
                      </a:rPr>
                      <m:t>𝑙</m:t>
                    </m:r>
                    <m:r>
                      <a:rPr lang="en-US" altLang="zh-CN" sz="2800" i="1" dirty="0" smtClean="0">
                        <a:latin typeface="Cambria Math"/>
                      </a:rPr>
                      <m:t>)</m:t>
                    </m:r>
                  </m:oMath>
                </a14:m>
                <a:r>
                  <a:rPr lang="zh-CN" altLang="en-US" sz="2800" dirty="0" smtClean="0"/>
                  <a:t>输出一个长度为</a:t>
                </a:r>
                <a14:m>
                  <m:oMath xmlns:m="http://schemas.openxmlformats.org/officeDocument/2006/math">
                    <m:r>
                      <a:rPr lang="en-US" altLang="zh-CN" sz="2800" i="1" dirty="0" smtClean="0">
                        <a:latin typeface="Cambria Math"/>
                      </a:rPr>
                      <m:t>𝑙</m:t>
                    </m:r>
                  </m:oMath>
                </a14:m>
                <a:r>
                  <a:rPr lang="zh-CN" altLang="en-US" sz="2800" dirty="0" smtClean="0"/>
                  <a:t>的字符串</a:t>
                </a:r>
                <a:r>
                  <a:rPr lang="en-US" altLang="zh-CN" sz="2800" dirty="0" smtClean="0"/>
                  <a:t>.</a:t>
                </a:r>
              </a:p>
              <a:p>
                <a:pPr marL="0" indent="0">
                  <a:buNone/>
                </a:pPr>
                <a:r>
                  <a:rPr lang="en-US" altLang="zh-CN" sz="2800" dirty="0" smtClean="0"/>
                  <a:t>2</a:t>
                </a:r>
                <a:r>
                  <a:rPr lang="zh-CN" altLang="en-US" sz="2800" dirty="0" smtClean="0"/>
                  <a:t>）对所有</a:t>
                </a:r>
                <a14:m>
                  <m:oMath xmlns:m="http://schemas.openxmlformats.org/officeDocument/2006/math">
                    <m:r>
                      <a:rPr lang="en-US" altLang="zh-CN" sz="2800" i="1" dirty="0" smtClean="0">
                        <a:latin typeface="Cambria Math"/>
                      </a:rPr>
                      <m:t>𝑠</m:t>
                    </m:r>
                    <m:r>
                      <a:rPr lang="en-US" altLang="zh-CN" sz="2800" i="1" dirty="0" smtClean="0">
                        <a:latin typeface="Cambria Math"/>
                      </a:rPr>
                      <m:t>,</m:t>
                    </m:r>
                    <m:r>
                      <a:rPr lang="en-US" altLang="zh-CN" sz="2800" i="1" dirty="0" smtClean="0">
                        <a:latin typeface="Cambria Math"/>
                      </a:rPr>
                      <m:t>𝑙</m:t>
                    </m:r>
                    <m:r>
                      <a:rPr lang="en-US" altLang="zh-CN" sz="2800" i="1" dirty="0" smtClean="0">
                        <a:latin typeface="Cambria Math"/>
                      </a:rPr>
                      <m:t>,</m:t>
                    </m:r>
                    <m:r>
                      <a:rPr lang="en-US" altLang="zh-CN" sz="2800" i="1" dirty="0" smtClean="0">
                        <a:latin typeface="Cambria Math"/>
                      </a:rPr>
                      <m:t>𝑙</m:t>
                    </m:r>
                    <m:r>
                      <a:rPr lang="en-US" altLang="zh-CN" sz="2800" i="1" dirty="0" smtClean="0">
                        <a:latin typeface="Cambria Math"/>
                      </a:rPr>
                      <m:t>’,</m:t>
                    </m:r>
                    <m:r>
                      <a:rPr lang="en-US" altLang="zh-CN" sz="2800" i="1" dirty="0" smtClean="0">
                        <a:latin typeface="Cambria Math"/>
                      </a:rPr>
                      <m:t>𝑙</m:t>
                    </m:r>
                    <m:r>
                      <a:rPr lang="en-US" altLang="zh-CN" sz="2800" i="1" dirty="0" smtClean="0">
                        <a:latin typeface="Cambria Math"/>
                      </a:rPr>
                      <m:t>&lt;</m:t>
                    </m:r>
                    <m:r>
                      <a:rPr lang="en-US" altLang="zh-CN" sz="2800" i="1" dirty="0" smtClean="0">
                        <a:latin typeface="Cambria Math"/>
                      </a:rPr>
                      <m:t>𝑙</m:t>
                    </m:r>
                    <m:r>
                      <a:rPr lang="en-US" altLang="zh-CN" sz="2800" i="1" dirty="0" smtClean="0">
                        <a:latin typeface="Cambria Math"/>
                      </a:rPr>
                      <m:t>’</m:t>
                    </m:r>
                  </m:oMath>
                </a14:m>
                <a:r>
                  <a:rPr lang="en-US" altLang="zh-CN" sz="2800" dirty="0" smtClean="0"/>
                  <a:t>,</a:t>
                </a:r>
                <a:r>
                  <a:rPr lang="zh-CN" altLang="en-US" sz="2800" dirty="0" smtClean="0"/>
                  <a:t>字符串</a:t>
                </a:r>
                <a14:m>
                  <m:oMath xmlns:m="http://schemas.openxmlformats.org/officeDocument/2006/math">
                    <m:r>
                      <a:rPr lang="en-US" altLang="zh-CN" sz="2800" i="1" dirty="0">
                        <a:latin typeface="Cambria Math"/>
                      </a:rPr>
                      <m:t>𝐺</m:t>
                    </m:r>
                    <m:r>
                      <a:rPr lang="en-US" altLang="zh-CN" sz="2800" i="1" dirty="0">
                        <a:latin typeface="Cambria Math"/>
                      </a:rPr>
                      <m:t>(</m:t>
                    </m:r>
                    <m:r>
                      <a:rPr lang="en-US" altLang="zh-CN" sz="2800" i="1" dirty="0">
                        <a:latin typeface="Cambria Math"/>
                      </a:rPr>
                      <m:t>𝑠</m:t>
                    </m:r>
                    <m:r>
                      <a:rPr lang="en-US" altLang="zh-CN" sz="2800" i="1" dirty="0">
                        <a:latin typeface="Cambria Math"/>
                      </a:rPr>
                      <m:t>,1</m:t>
                    </m:r>
                    <m:r>
                      <a:rPr lang="en-US" altLang="zh-CN" sz="2800" i="1" baseline="30000" dirty="0">
                        <a:latin typeface="Cambria Math"/>
                      </a:rPr>
                      <m:t>𝑙</m:t>
                    </m:r>
                    <m:r>
                      <a:rPr lang="en-US" altLang="zh-CN" sz="2800" i="1" dirty="0">
                        <a:latin typeface="Cambria Math"/>
                      </a:rPr>
                      <m:t>)</m:t>
                    </m:r>
                  </m:oMath>
                </a14:m>
                <a:r>
                  <a:rPr lang="zh-CN" altLang="en-US" sz="2800" dirty="0" smtClean="0"/>
                  <a:t>是</a:t>
                </a:r>
                <a14:m>
                  <m:oMath xmlns:m="http://schemas.openxmlformats.org/officeDocument/2006/math">
                    <m:r>
                      <a:rPr lang="en-US" altLang="zh-CN" sz="2800" i="1" dirty="0">
                        <a:latin typeface="Cambria Math"/>
                      </a:rPr>
                      <m:t>𝐺</m:t>
                    </m:r>
                    <m:r>
                      <a:rPr lang="en-US" altLang="zh-CN" sz="2800" i="1" dirty="0">
                        <a:latin typeface="Cambria Math"/>
                      </a:rPr>
                      <m:t>(</m:t>
                    </m:r>
                    <m:r>
                      <a:rPr lang="en-US" altLang="zh-CN" sz="2800" i="1" dirty="0">
                        <a:latin typeface="Cambria Math"/>
                      </a:rPr>
                      <m:t>𝑠</m:t>
                    </m:r>
                    <m:r>
                      <a:rPr lang="en-US" altLang="zh-CN" sz="2800" i="1" dirty="0">
                        <a:latin typeface="Cambria Math"/>
                      </a:rPr>
                      <m:t>,1</m:t>
                    </m:r>
                    <m:r>
                      <a:rPr lang="en-US" altLang="zh-CN" sz="2800" i="1" baseline="30000" dirty="0">
                        <a:latin typeface="Cambria Math"/>
                      </a:rPr>
                      <m:t>𝑙</m:t>
                    </m:r>
                    <m:r>
                      <a:rPr lang="zh-CN" altLang="en-US" sz="2800" b="0" i="1" baseline="30000" dirty="0" smtClean="0">
                        <a:latin typeface="Cambria Math"/>
                      </a:rPr>
                      <m:t>‘</m:t>
                    </m:r>
                    <m:r>
                      <a:rPr lang="en-US" altLang="zh-CN" sz="2800" i="1" dirty="0">
                        <a:latin typeface="Cambria Math"/>
                      </a:rPr>
                      <m:t>)</m:t>
                    </m:r>
                  </m:oMath>
                </a14:m>
                <a:r>
                  <a:rPr lang="zh-CN" altLang="en-US" sz="2800" dirty="0" smtClean="0"/>
                  <a:t>的前缀</a:t>
                </a:r>
                <a:r>
                  <a:rPr lang="en-US" altLang="zh-CN" sz="2800" dirty="0" smtClean="0"/>
                  <a:t>.</a:t>
                </a:r>
              </a:p>
              <a:p>
                <a:pPr marL="0" indent="0">
                  <a:buNone/>
                </a:pPr>
                <a:r>
                  <a:rPr lang="en-US" altLang="zh-CN" sz="2800" dirty="0" smtClean="0"/>
                  <a:t>3</a:t>
                </a:r>
                <a:r>
                  <a:rPr lang="zh-CN" altLang="en-US" sz="2800" dirty="0" smtClean="0"/>
                  <a:t>）定义</a:t>
                </a:r>
                <a14:m>
                  <m:oMath xmlns:m="http://schemas.openxmlformats.org/officeDocument/2006/math">
                    <m:r>
                      <a:rPr lang="en-US" altLang="zh-CN" sz="2800" b="0" i="1" smtClean="0">
                        <a:latin typeface="Cambria Math"/>
                      </a:rPr>
                      <m:t>𝐺</m:t>
                    </m:r>
                    <m:r>
                      <a:rPr lang="en-US" altLang="zh-CN" sz="2800" b="0" i="1" baseline="-25000" smtClean="0">
                        <a:latin typeface="Cambria Math"/>
                      </a:rPr>
                      <m:t>𝑙</m:t>
                    </m:r>
                    <m:r>
                      <a:rPr lang="en-US" altLang="zh-CN" sz="2800" b="0" i="1" smtClean="0">
                        <a:latin typeface="Cambria Math"/>
                      </a:rPr>
                      <m:t>(</m:t>
                    </m:r>
                    <m:r>
                      <a:rPr lang="en-US" altLang="zh-CN" sz="2800" b="0" i="1" smtClean="0">
                        <a:latin typeface="Cambria Math"/>
                      </a:rPr>
                      <m:t>𝑠</m:t>
                    </m:r>
                    <m:r>
                      <a:rPr lang="en-US" altLang="zh-CN" sz="2800" b="0" i="1" smtClean="0">
                        <a:latin typeface="Cambria Math"/>
                      </a:rPr>
                      <m:t>)≝</m:t>
                    </m:r>
                  </m:oMath>
                </a14:m>
                <a:r>
                  <a:rPr lang="en-US" altLang="zh-CN" sz="2800" dirty="0"/>
                  <a:t> </a:t>
                </a:r>
                <a14:m>
                  <m:oMath xmlns:m="http://schemas.openxmlformats.org/officeDocument/2006/math">
                    <m:r>
                      <a:rPr lang="en-US" altLang="zh-CN" sz="2800" i="1" dirty="0">
                        <a:latin typeface="Cambria Math"/>
                      </a:rPr>
                      <m:t>𝐺</m:t>
                    </m:r>
                    <m:r>
                      <a:rPr lang="en-US" altLang="zh-CN" sz="2800" i="1" dirty="0">
                        <a:latin typeface="Cambria Math"/>
                      </a:rPr>
                      <m:t>(</m:t>
                    </m:r>
                    <m:r>
                      <a:rPr lang="en-US" altLang="zh-CN" sz="2800" i="1" dirty="0">
                        <a:latin typeface="Cambria Math"/>
                      </a:rPr>
                      <m:t>𝑠</m:t>
                    </m:r>
                    <m:r>
                      <a:rPr lang="en-US" altLang="zh-CN" sz="2800" i="1" dirty="0">
                        <a:latin typeface="Cambria Math"/>
                      </a:rPr>
                      <m:t>,1</m:t>
                    </m:r>
                    <m:r>
                      <a:rPr lang="en-US" altLang="zh-CN" sz="2800" i="1" baseline="30000" dirty="0">
                        <a:latin typeface="Cambria Math"/>
                      </a:rPr>
                      <m:t>𝑙</m:t>
                    </m:r>
                    <m:r>
                      <a:rPr lang="en-US" altLang="zh-CN" sz="2800" i="1" dirty="0">
                        <a:latin typeface="Cambria Math"/>
                      </a:rPr>
                      <m:t>)</m:t>
                    </m:r>
                  </m:oMath>
                </a14:m>
                <a:r>
                  <a:rPr lang="en-US" altLang="zh-CN" sz="2800" dirty="0" smtClean="0"/>
                  <a:t>,</a:t>
                </a:r>
                <a:r>
                  <a:rPr lang="zh-CN" altLang="en-US" sz="2800" dirty="0" smtClean="0"/>
                  <a:t>则对于每个多项式</a:t>
                </a:r>
                <a14:m>
                  <m:oMath xmlns:m="http://schemas.openxmlformats.org/officeDocument/2006/math">
                    <m:r>
                      <a:rPr lang="en-US" altLang="zh-CN" sz="2800" i="1" dirty="0" smtClean="0">
                        <a:latin typeface="Cambria Math"/>
                      </a:rPr>
                      <m:t>𝑙</m:t>
                    </m:r>
                  </m:oMath>
                </a14:m>
                <a:r>
                  <a:rPr lang="zh-CN" altLang="en-US" sz="2800" dirty="0" smtClean="0"/>
                  <a:t>，</a:t>
                </a:r>
                <a:r>
                  <a:rPr lang="en-US" altLang="zh-CN" sz="2800" dirty="0"/>
                  <a:t> </a:t>
                </a:r>
                <a14:m>
                  <m:oMath xmlns:m="http://schemas.openxmlformats.org/officeDocument/2006/math">
                    <m:r>
                      <a:rPr lang="en-US" altLang="zh-CN" sz="2800" i="1">
                        <a:latin typeface="Cambria Math"/>
                      </a:rPr>
                      <m:t>𝐺</m:t>
                    </m:r>
                    <m:r>
                      <a:rPr lang="en-US" altLang="zh-CN" sz="2800" i="1" baseline="-25000">
                        <a:latin typeface="Cambria Math"/>
                      </a:rPr>
                      <m:t>𝑙</m:t>
                    </m:r>
                  </m:oMath>
                </a14:m>
                <a:r>
                  <a:rPr lang="zh-CN" altLang="en-US" sz="2800" dirty="0" smtClean="0"/>
                  <a:t>是一个扩展因子为</a:t>
                </a:r>
                <a14:m>
                  <m:oMath xmlns:m="http://schemas.openxmlformats.org/officeDocument/2006/math">
                    <m:r>
                      <a:rPr lang="en-US" altLang="zh-CN" sz="2800" i="1" dirty="0" smtClean="0">
                        <a:latin typeface="Cambria Math"/>
                      </a:rPr>
                      <m:t>𝑙</m:t>
                    </m:r>
                  </m:oMath>
                </a14:m>
                <a:r>
                  <a:rPr lang="zh-CN" altLang="en-US" sz="2800" dirty="0" smtClean="0"/>
                  <a:t>的伪随机发生器</a:t>
                </a:r>
                <a:r>
                  <a:rPr lang="en-US" altLang="zh-CN" sz="2800" dirty="0" smtClean="0"/>
                  <a:t>.</a:t>
                </a:r>
              </a:p>
              <a:p>
                <a:pPr marL="0" indent="0">
                  <a:buNone/>
                </a:pPr>
                <a:endParaRPr lang="en-US" altLang="zh-CN" sz="28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3"/>
                <a:stretch>
                  <a:fillRect l="-1399" t="-1693" r="-5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4739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伪随机性</a:t>
            </a:r>
            <a:endParaRPr lang="zh-CN" altLang="en-US" dirty="0"/>
          </a:p>
        </p:txBody>
      </p:sp>
      <p:sp>
        <p:nvSpPr>
          <p:cNvPr id="3" name="内容占位符 2"/>
          <p:cNvSpPr>
            <a:spLocks noGrp="1"/>
          </p:cNvSpPr>
          <p:nvPr>
            <p:ph idx="1"/>
          </p:nvPr>
        </p:nvSpPr>
        <p:spPr>
          <a:xfrm>
            <a:off x="251520" y="1600200"/>
            <a:ext cx="8712968" cy="4686320"/>
          </a:xfrm>
        </p:spPr>
        <p:txBody>
          <a:bodyPr>
            <a:noAutofit/>
          </a:bodyPr>
          <a:lstStyle/>
          <a:p>
            <a:r>
              <a:rPr lang="zh-CN" altLang="en-US" sz="2800" dirty="0" smtClean="0"/>
              <a:t>结论</a:t>
            </a:r>
            <a:r>
              <a:rPr lang="en-US" altLang="zh-CN" sz="2800" dirty="0" smtClean="0"/>
              <a:t>3</a:t>
            </a:r>
            <a:r>
              <a:rPr lang="zh-CN" altLang="en-US" sz="2800" dirty="0" smtClean="0"/>
              <a:t>：任何标准的伪随机数发生器能够被转化成一个输出长度可变的伪随机发生器。</a:t>
            </a:r>
            <a:endParaRPr lang="en-US" altLang="zh-CN" sz="2800" dirty="0" smtClean="0"/>
          </a:p>
          <a:p>
            <a:pPr marL="0" indent="0">
              <a:buNone/>
            </a:pPr>
            <a:endParaRPr lang="en-US" altLang="zh-CN" sz="2800" dirty="0" smtClean="0"/>
          </a:p>
        </p:txBody>
      </p:sp>
    </p:spTree>
    <p:extLst>
      <p:ext uri="{BB962C8B-B14F-4D97-AF65-F5344CB8AC3E}">
        <p14:creationId xmlns:p14="http://schemas.microsoft.com/office/powerpoint/2010/main" val="8636157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58654"/>
            <a:ext cx="8856984" cy="668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811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计算安全性证明</a:t>
            </a:r>
          </a:p>
        </p:txBody>
      </p:sp>
      <p:sp>
        <p:nvSpPr>
          <p:cNvPr id="3" name="内容占位符 2"/>
          <p:cNvSpPr>
            <a:spLocks noGrp="1"/>
          </p:cNvSpPr>
          <p:nvPr>
            <p:ph idx="1"/>
          </p:nvPr>
        </p:nvSpPr>
        <p:spPr>
          <a:xfrm>
            <a:off x="457200" y="1556792"/>
            <a:ext cx="8229600" cy="648072"/>
          </a:xfrm>
        </p:spPr>
        <p:txBody>
          <a:bodyPr/>
          <a:lstStyle/>
          <a:p>
            <a:r>
              <a:rPr lang="zh-CN" altLang="en-US" dirty="0" smtClean="0"/>
              <a:t>一个基于伪随机发生器的加密</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76871"/>
            <a:ext cx="5328592" cy="3888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431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normAutofit/>
          </a:bodyPr>
          <a:lstStyle/>
          <a:p>
            <a:r>
              <a:rPr lang="en-US" altLang="zh-CN" dirty="0" smtClean="0"/>
              <a:t>1.</a:t>
            </a:r>
            <a:r>
              <a:rPr lang="zh-CN" altLang="en-US" dirty="0" smtClean="0"/>
              <a:t> 基本概念</a:t>
            </a:r>
            <a:endParaRPr lang="en-US" altLang="zh-CN" dirty="0" smtClean="0"/>
          </a:p>
          <a:p>
            <a:r>
              <a:rPr lang="en-US" altLang="zh-CN" dirty="0" smtClean="0"/>
              <a:t>2.</a:t>
            </a:r>
            <a:r>
              <a:rPr lang="zh-CN" altLang="en-US" dirty="0" smtClean="0"/>
              <a:t>伪随机</a:t>
            </a:r>
            <a:r>
              <a:rPr lang="zh-CN" altLang="en-US" dirty="0"/>
              <a:t>性</a:t>
            </a:r>
            <a:endParaRPr lang="en-US" altLang="zh-CN" dirty="0" smtClean="0"/>
          </a:p>
          <a:p>
            <a:r>
              <a:rPr lang="en-US" altLang="zh-CN" dirty="0" smtClean="0"/>
              <a:t>3.</a:t>
            </a:r>
            <a:r>
              <a:rPr lang="zh-CN" altLang="en-US" dirty="0" smtClean="0"/>
              <a:t>计算</a:t>
            </a:r>
            <a:r>
              <a:rPr lang="zh-CN" altLang="en-US" dirty="0"/>
              <a:t>安全性</a:t>
            </a:r>
            <a:r>
              <a:rPr lang="zh-CN" altLang="en-US" dirty="0" smtClean="0"/>
              <a:t>证明</a:t>
            </a:r>
            <a:endParaRPr lang="en-US" altLang="zh-CN" dirty="0" smtClean="0"/>
          </a:p>
          <a:p>
            <a:r>
              <a:rPr lang="en-US" altLang="zh-CN" dirty="0" smtClean="0"/>
              <a:t>4.</a:t>
            </a:r>
            <a:r>
              <a:rPr lang="zh-CN" altLang="en-US" dirty="0" smtClean="0"/>
              <a:t>关于计算安全性的一些结论</a:t>
            </a:r>
            <a:endParaRPr lang="en-US" altLang="zh-CN" dirty="0" smtClean="0"/>
          </a:p>
          <a:p>
            <a:endParaRPr lang="en-US" altLang="zh-CN" dirty="0" smtClean="0"/>
          </a:p>
          <a:p>
            <a:pPr marL="0" indent="0">
              <a:buNone/>
            </a:pPr>
            <a:endParaRPr lang="en-US" altLang="zh-CN" dirty="0" smtClean="0"/>
          </a:p>
        </p:txBody>
      </p:sp>
    </p:spTree>
    <p:extLst>
      <p:ext uri="{BB962C8B-B14F-4D97-AF65-F5344CB8AC3E}">
        <p14:creationId xmlns:p14="http://schemas.microsoft.com/office/powerpoint/2010/main" val="4236860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计算安全性证明</a:t>
            </a:r>
          </a:p>
        </p:txBody>
      </p:sp>
      <p:sp>
        <p:nvSpPr>
          <p:cNvPr id="3" name="内容占位符 2"/>
          <p:cNvSpPr>
            <a:spLocks noGrp="1"/>
          </p:cNvSpPr>
          <p:nvPr>
            <p:ph idx="1"/>
          </p:nvPr>
        </p:nvSpPr>
        <p:spPr>
          <a:xfrm>
            <a:off x="457200" y="1556792"/>
            <a:ext cx="8229600" cy="648072"/>
          </a:xfrm>
        </p:spPr>
        <p:txBody>
          <a:bodyPr/>
          <a:lstStyle/>
          <a:p>
            <a:r>
              <a:rPr lang="zh-CN" altLang="en-US" dirty="0" smtClean="0"/>
              <a:t>一个基于伪随机发生器的加密</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2650"/>
            <a:ext cx="9036495" cy="3436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7826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r>
                  <a:rPr lang="zh-CN" altLang="en-US" dirty="0" smtClean="0">
                    <a:solidFill>
                      <a:srgbClr val="FF0000"/>
                    </a:solidFill>
                  </a:rPr>
                  <a:t>定理</a:t>
                </a:r>
                <a:r>
                  <a:rPr lang="en-US" altLang="zh-CN" dirty="0" smtClean="0">
                    <a:solidFill>
                      <a:srgbClr val="FF0000"/>
                    </a:solidFill>
                  </a:rPr>
                  <a:t>1</a:t>
                </a:r>
                <a:r>
                  <a:rPr lang="zh-CN" altLang="en-US" dirty="0" smtClean="0"/>
                  <a:t>若</a:t>
                </a:r>
                <a:r>
                  <a:rPr lang="en-US" altLang="zh-CN" dirty="0" smtClean="0"/>
                  <a:t>G</a:t>
                </a:r>
                <a:r>
                  <a:rPr lang="zh-CN" altLang="en-US" dirty="0" smtClean="0"/>
                  <a:t>是一个伪随机发生器，则构造方法</a:t>
                </a:r>
                <a:r>
                  <a:rPr lang="en-US" altLang="zh-CN" dirty="0" smtClean="0"/>
                  <a:t>3.15</a:t>
                </a:r>
                <a:r>
                  <a:rPr lang="zh-CN" altLang="en-US" dirty="0" smtClean="0"/>
                  <a:t>是一个在窃听者存在的情况下，具备不可区分加密的定长对称密钥加密方案。</a:t>
                </a:r>
                <a:endParaRPr lang="en-US" altLang="zh-CN" dirty="0" smtClean="0"/>
              </a:p>
              <a:p>
                <a:r>
                  <a:rPr lang="zh-CN" altLang="en-US" dirty="0"/>
                  <a:t>证明</a:t>
                </a:r>
                <a:r>
                  <a:rPr lang="zh-CN" altLang="en-US" dirty="0" smtClean="0"/>
                  <a:t>：</a:t>
                </a:r>
                <a:endParaRPr lang="en-US" altLang="zh-CN" dirty="0" smtClean="0"/>
              </a:p>
              <a:p>
                <a:pPr marL="0" indent="0">
                  <a:buNone/>
                </a:pPr>
                <a:r>
                  <a:rPr lang="zh-CN" altLang="en-US" dirty="0" smtClean="0"/>
                  <a:t>记</a:t>
                </a:r>
                <a14:m>
                  <m:oMath xmlns:m="http://schemas.openxmlformats.org/officeDocument/2006/math">
                    <m:r>
                      <m:rPr>
                        <m:sty m:val="p"/>
                      </m:rPr>
                      <a:rPr lang="el-GR" altLang="zh-CN" i="1" smtClean="0">
                        <a:latin typeface="Cambria Math"/>
                      </a:rPr>
                      <m:t>Π</m:t>
                    </m:r>
                  </m:oMath>
                </a14:m>
                <a:r>
                  <a:rPr lang="zh-CN" altLang="en-US" dirty="0" smtClean="0"/>
                  <a:t>为</a:t>
                </a:r>
                <a:r>
                  <a:rPr lang="en-US" altLang="zh-CN" dirty="0" smtClean="0"/>
                  <a:t>3.15</a:t>
                </a:r>
                <a:r>
                  <a:rPr lang="zh-CN" altLang="en-US" dirty="0" smtClean="0"/>
                  <a:t>所构造的加密方案，</a:t>
                </a:r>
                <a:r>
                  <a:rPr lang="en-US" altLang="zh-CN" dirty="0" smtClean="0"/>
                  <a:t>A</a:t>
                </a:r>
                <a:r>
                  <a:rPr lang="zh-CN" altLang="en-US" dirty="0" smtClean="0"/>
                  <a:t>为概率多项式时间敌手。</a:t>
                </a:r>
                <a:endParaRPr lang="en-US" altLang="zh-CN" dirty="0" smtClean="0"/>
              </a:p>
              <a:p>
                <a:pPr marL="0" indent="0">
                  <a:buNone/>
                </a:pPr>
                <a:r>
                  <a:rPr lang="zh-CN" altLang="en-US" dirty="0"/>
                  <a:t>基本思路</a:t>
                </a:r>
                <a:r>
                  <a:rPr lang="zh-CN" altLang="en-US" dirty="0" smtClean="0"/>
                  <a:t>：归约证明，如果</a:t>
                </a:r>
                <a:r>
                  <a:rPr lang="en-US" altLang="zh-CN" dirty="0" smtClean="0"/>
                  <a:t>A</a:t>
                </a:r>
                <a:r>
                  <a:rPr lang="zh-CN" altLang="en-US" dirty="0" smtClean="0"/>
                  <a:t>能够区分</a:t>
                </a:r>
                <a14:m>
                  <m:oMath xmlns:m="http://schemas.openxmlformats.org/officeDocument/2006/math">
                    <m:r>
                      <m:rPr>
                        <m:sty m:val="p"/>
                      </m:rPr>
                      <a:rPr lang="el-GR" altLang="zh-CN" i="1">
                        <a:latin typeface="Cambria Math"/>
                      </a:rPr>
                      <m:t>Π</m:t>
                    </m:r>
                  </m:oMath>
                </a14:m>
                <a:r>
                  <a:rPr lang="zh-CN" altLang="en-US" dirty="0" smtClean="0"/>
                  <a:t>，则</a:t>
                </a:r>
                <a:r>
                  <a:rPr lang="en-US" altLang="zh-CN" dirty="0" smtClean="0"/>
                  <a:t>A</a:t>
                </a:r>
                <a:r>
                  <a:rPr lang="zh-CN" altLang="en-US" dirty="0" smtClean="0"/>
                  <a:t>能够区分</a:t>
                </a:r>
                <a:r>
                  <a:rPr lang="en-US" altLang="zh-CN" dirty="0" smtClean="0"/>
                  <a:t>G</a:t>
                </a:r>
                <a:r>
                  <a:rPr lang="zh-CN" altLang="en-US" dirty="0" smtClean="0"/>
                  <a:t>的输出与真随机数，那么</a:t>
                </a:r>
                <a:r>
                  <a:rPr lang="en-US" altLang="zh-CN" dirty="0" smtClean="0"/>
                  <a:t>G</a:t>
                </a:r>
                <a:r>
                  <a:rPr lang="zh-CN" altLang="en-US" dirty="0" smtClean="0"/>
                  <a:t>就不是一个伪随机数发生器。</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852" t="-3255" r="-20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6744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定义</a:t>
                </a:r>
                <a14:m>
                  <m:oMath xmlns:m="http://schemas.openxmlformats.org/officeDocument/2006/math">
                    <m:r>
                      <a:rPr lang="zh-CN" altLang="en-US" i="1" dirty="0" smtClean="0">
                        <a:latin typeface="Cambria Math"/>
                      </a:rPr>
                      <m:t>𝜀</m:t>
                    </m:r>
                    <m:r>
                      <a:rPr lang="en-US" altLang="zh-CN" i="1">
                        <a:latin typeface="Cambria Math"/>
                      </a:rPr>
                      <m:t>(</m:t>
                    </m:r>
                    <m:r>
                      <a:rPr lang="en-US" altLang="zh-CN" b="0" i="1" smtClean="0">
                        <a:latin typeface="Cambria Math"/>
                      </a:rPr>
                      <m:t>𝑛</m:t>
                    </m:r>
                    <m:r>
                      <a:rPr lang="en-US" altLang="zh-CN" i="1">
                        <a:latin typeface="Cambria Math"/>
                      </a:rPr>
                      <m:t>)≝</m:t>
                    </m:r>
                  </m:oMath>
                </a14:m>
                <a:r>
                  <a:rPr lang="en-US" altLang="zh-CN" dirty="0"/>
                  <a:t> Pr[</a:t>
                </a:r>
                <a14:m>
                  <m:oMath xmlns:m="http://schemas.openxmlformats.org/officeDocument/2006/math">
                    <m:sSubSup>
                      <m:sSubSupPr>
                        <m:ctrlPr>
                          <a:rPr lang="en-US" altLang="zh-CN" i="1" dirty="0">
                            <a:latin typeface="Cambria Math"/>
                          </a:rPr>
                        </m:ctrlPr>
                      </m:sSubSupPr>
                      <m:e>
                        <m:r>
                          <a:rPr lang="en-US" altLang="zh-CN" i="1" dirty="0">
                            <a:latin typeface="Cambria Math"/>
                          </a:rPr>
                          <m:t>𝑃𝑟𝑖𝑣𝐾</m:t>
                        </m:r>
                      </m:e>
                      <m:sub>
                        <m:r>
                          <m:rPr>
                            <m:sty m:val="p"/>
                          </m:rPr>
                          <a:rPr lang="el-GR" altLang="zh-CN" i="1" dirty="0">
                            <a:latin typeface="Cambria Math"/>
                          </a:rPr>
                          <m:t>Α</m:t>
                        </m:r>
                        <m:r>
                          <a:rPr lang="en-US" altLang="zh-CN" i="1" dirty="0">
                            <a:latin typeface="Cambria Math"/>
                          </a:rPr>
                          <m:t>,</m:t>
                        </m:r>
                        <m:r>
                          <m:rPr>
                            <m:sty m:val="p"/>
                          </m:rPr>
                          <a:rPr lang="el-GR" altLang="zh-CN" i="1" dirty="0">
                            <a:latin typeface="Cambria Math"/>
                          </a:rPr>
                          <m:t>Π</m:t>
                        </m:r>
                      </m:sub>
                      <m:sup>
                        <m:r>
                          <a:rPr lang="en-US" altLang="zh-CN" i="1" dirty="0">
                            <a:latin typeface="Cambria Math"/>
                          </a:rPr>
                          <m:t>𝑒𝑎𝑣</m:t>
                        </m:r>
                      </m:sup>
                    </m:sSubSup>
                    <m:r>
                      <a:rPr lang="en-US" altLang="zh-CN" b="0" i="1" dirty="0" smtClean="0">
                        <a:latin typeface="Cambria Math"/>
                      </a:rPr>
                      <m:t>(</m:t>
                    </m:r>
                    <m:r>
                      <a:rPr lang="en-US" altLang="zh-CN" b="0" i="1" dirty="0" smtClean="0">
                        <a:latin typeface="Cambria Math"/>
                      </a:rPr>
                      <m:t>𝑛</m:t>
                    </m:r>
                    <m:r>
                      <a:rPr lang="en-US" altLang="zh-CN" b="0" i="1" dirty="0" smtClean="0">
                        <a:latin typeface="Cambria Math"/>
                      </a:rPr>
                      <m:t>)</m:t>
                    </m:r>
                  </m:oMath>
                </a14:m>
                <a:r>
                  <a:rPr lang="en-US" altLang="zh-CN" dirty="0"/>
                  <a:t>=1]-</a:t>
                </a:r>
                <a:r>
                  <a:rPr lang="en-US" altLang="zh-CN" dirty="0" smtClean="0"/>
                  <a:t>1/2,</a:t>
                </a:r>
                <a:r>
                  <a:rPr lang="zh-CN" altLang="en-US" dirty="0" smtClean="0"/>
                  <a:t>表示在</a:t>
                </a:r>
                <a14:m>
                  <m:oMath xmlns:m="http://schemas.openxmlformats.org/officeDocument/2006/math">
                    <m:r>
                      <m:rPr>
                        <m:sty m:val="p"/>
                      </m:rPr>
                      <a:rPr lang="el-GR" altLang="zh-CN" i="1">
                        <a:latin typeface="Cambria Math"/>
                      </a:rPr>
                      <m:t>Π</m:t>
                    </m:r>
                  </m:oMath>
                </a14:m>
                <a:r>
                  <a:rPr lang="zh-CN" altLang="en-US" dirty="0" smtClean="0"/>
                  <a:t>的窃听不可区分试验中敌手的优势。接下来证明在敌手</a:t>
                </a:r>
                <a14:m>
                  <m:oMath xmlns:m="http://schemas.openxmlformats.org/officeDocument/2006/math">
                    <m:r>
                      <a:rPr lang="en-US" altLang="zh-CN" b="0" i="1" dirty="0" smtClean="0">
                        <a:latin typeface="Cambria Math"/>
                      </a:rPr>
                      <m:t>𝐴</m:t>
                    </m:r>
                    <m:r>
                      <a:rPr lang="zh-CN" altLang="en-US" b="0" i="1" dirty="0" smtClean="0">
                        <a:latin typeface="Cambria Math"/>
                      </a:rPr>
                      <m:t>的</m:t>
                    </m:r>
                    <m:r>
                      <a:rPr lang="zh-CN" altLang="en-US" i="1" dirty="0">
                        <a:latin typeface="Cambria Math"/>
                      </a:rPr>
                      <m:t>参与下</m:t>
                    </m:r>
                    <m:r>
                      <a:rPr lang="zh-CN" altLang="en-US" b="0" i="1" dirty="0" smtClean="0">
                        <a:latin typeface="Cambria Math"/>
                      </a:rPr>
                      <m:t>，</m:t>
                    </m:r>
                    <m:r>
                      <a:rPr lang="zh-CN" altLang="en-US" i="1" dirty="0">
                        <a:latin typeface="Cambria Math"/>
                      </a:rPr>
                      <m:t>𝜀</m:t>
                    </m:r>
                    <m:r>
                      <a:rPr lang="en-US" altLang="zh-CN" i="1">
                        <a:latin typeface="Cambria Math"/>
                      </a:rPr>
                      <m:t>(</m:t>
                    </m:r>
                    <m:r>
                      <a:rPr lang="en-US" altLang="zh-CN" i="1">
                        <a:latin typeface="Cambria Math"/>
                      </a:rPr>
                      <m:t>𝑛</m:t>
                    </m:r>
                    <m:r>
                      <a:rPr lang="en-US" altLang="zh-CN" i="1">
                        <a:latin typeface="Cambria Math"/>
                      </a:rPr>
                      <m:t>)</m:t>
                    </m:r>
                  </m:oMath>
                </a14:m>
                <a:r>
                  <a:rPr lang="zh-CN" altLang="en-US" dirty="0" smtClean="0"/>
                  <a:t>恰好等于</a:t>
                </a:r>
                <a:r>
                  <a:rPr lang="en-US" altLang="zh-CN" dirty="0" smtClean="0"/>
                  <a:t>G</a:t>
                </a:r>
                <a:r>
                  <a:rPr lang="zh-CN" altLang="en-US" dirty="0" smtClean="0"/>
                  <a:t>的不可区分实验中的优势。</a:t>
                </a:r>
                <a:endParaRPr lang="en-US" altLang="zh-CN" dirty="0" smtClean="0"/>
              </a:p>
              <a:p>
                <a:endParaRPr lang="en-US" altLang="zh-CN" dirty="0"/>
              </a:p>
              <a:p>
                <a:endParaRPr lang="en-US" altLang="zh-CN" dirty="0" smtClean="0"/>
              </a:p>
              <a:p>
                <a:r>
                  <a:rPr lang="zh-CN" altLang="en-US" dirty="0" smtClean="0">
                    <a:solidFill>
                      <a:srgbClr val="FF0000"/>
                    </a:solidFill>
                  </a:rPr>
                  <a:t>通俗地讲，</a:t>
                </a:r>
                <a14:m>
                  <m:oMath xmlns:m="http://schemas.openxmlformats.org/officeDocument/2006/math">
                    <m:r>
                      <a:rPr lang="zh-CN" altLang="en-US" i="1" dirty="0">
                        <a:solidFill>
                          <a:srgbClr val="FF0000"/>
                        </a:solidFill>
                        <a:latin typeface="Cambria Math"/>
                      </a:rPr>
                      <m:t>𝜀</m:t>
                    </m:r>
                    <m:r>
                      <a:rPr lang="en-US" altLang="zh-CN" i="1">
                        <a:solidFill>
                          <a:srgbClr val="FF0000"/>
                        </a:solidFill>
                        <a:latin typeface="Cambria Math"/>
                      </a:rPr>
                      <m:t>(</m:t>
                    </m:r>
                    <m:r>
                      <a:rPr lang="en-US" altLang="zh-CN" i="1">
                        <a:solidFill>
                          <a:srgbClr val="FF0000"/>
                        </a:solidFill>
                        <a:latin typeface="Cambria Math"/>
                      </a:rPr>
                      <m:t>𝑛</m:t>
                    </m:r>
                    <m:r>
                      <a:rPr lang="en-US" altLang="zh-CN" i="1">
                        <a:solidFill>
                          <a:srgbClr val="FF0000"/>
                        </a:solidFill>
                        <a:latin typeface="Cambria Math"/>
                      </a:rPr>
                      <m:t>)</m:t>
                    </m:r>
                  </m:oMath>
                </a14:m>
                <a:r>
                  <a:rPr lang="zh-CN" altLang="en-US" dirty="0" smtClean="0">
                    <a:solidFill>
                      <a:srgbClr val="FF0000"/>
                    </a:solidFill>
                  </a:rPr>
                  <a:t>可以看作敌手</a:t>
                </a:r>
                <a:r>
                  <a:rPr lang="en-US" altLang="zh-CN" dirty="0" smtClean="0">
                    <a:solidFill>
                      <a:srgbClr val="FF0000"/>
                    </a:solidFill>
                  </a:rPr>
                  <a:t>A</a:t>
                </a:r>
                <a:r>
                  <a:rPr lang="zh-CN" altLang="en-US" dirty="0" smtClean="0">
                    <a:solidFill>
                      <a:srgbClr val="FF0000"/>
                    </a:solidFill>
                  </a:rPr>
                  <a:t>的能力，下面证明这个能力可以区分伪随机数发生器</a:t>
                </a:r>
                <a:r>
                  <a:rPr lang="en-US" altLang="zh-CN" dirty="0" smtClean="0">
                    <a:solidFill>
                      <a:srgbClr val="FF0000"/>
                    </a:solidFill>
                  </a:rPr>
                  <a:t>G</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148" t="-2214" r="-5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882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820688"/>
              </a:xfrm>
            </p:spPr>
            <p:txBody>
              <a:bodyPr>
                <a:normAutofit/>
              </a:bodyPr>
              <a:lstStyle/>
              <a:p>
                <a:pPr marL="0" indent="0">
                  <a:buNone/>
                </a:pPr>
                <a:r>
                  <a:rPr lang="zh-CN" altLang="en-US" dirty="0" smtClean="0"/>
                  <a:t>（</a:t>
                </a:r>
                <a:r>
                  <a:rPr lang="en-US" altLang="zh-CN" dirty="0" smtClean="0"/>
                  <a:t>1</a:t>
                </a:r>
                <a:r>
                  <a:rPr lang="zh-CN" altLang="en-US" dirty="0" smtClean="0"/>
                  <a:t>）构造区分器</a:t>
                </a:r>
                <a14:m>
                  <m:oMath xmlns:m="http://schemas.openxmlformats.org/officeDocument/2006/math">
                    <m:r>
                      <a:rPr lang="en-US" altLang="zh-CN" i="1" dirty="0" smtClean="0">
                        <a:latin typeface="Cambria Math"/>
                      </a:rPr>
                      <m:t>𝐷</m:t>
                    </m:r>
                    <m:r>
                      <a:rPr lang="en-US" altLang="zh-CN" i="1" dirty="0" smtClean="0">
                        <a:latin typeface="Cambria Math"/>
                      </a:rPr>
                      <m:t>(</m:t>
                    </m:r>
                    <m:r>
                      <a:rPr lang="en-US" altLang="zh-CN" i="1" dirty="0" smtClean="0">
                        <a:latin typeface="Cambria Math"/>
                      </a:rPr>
                      <m:t>𝑤</m:t>
                    </m:r>
                    <m:r>
                      <a:rPr lang="en-US" altLang="zh-CN" i="1" dirty="0" smtClean="0">
                        <a:latin typeface="Cambria Math"/>
                      </a:rPr>
                      <m:t>)</m:t>
                    </m:r>
                  </m:oMath>
                </a14:m>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820688"/>
              </a:xfrm>
              <a:blipFill rotWithShape="1">
                <a:blip r:embed="rId2"/>
                <a:stretch>
                  <a:fillRect l="-1852" t="-12687"/>
                </a:stretch>
              </a:blipFill>
            </p:spPr>
            <p:txBody>
              <a:bodyPr/>
              <a:lstStyle/>
              <a:p>
                <a:r>
                  <a:rPr lang="zh-CN" alt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2371386"/>
            <a:ext cx="8585746" cy="2569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869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1600200"/>
            <a:ext cx="8229600" cy="820688"/>
          </a:xfrm>
        </p:spPr>
        <p:txBody>
          <a:bodyPr>
            <a:normAutofit/>
          </a:bodyPr>
          <a:lstStyle/>
          <a:p>
            <a:pPr marL="0" indent="0">
              <a:buNone/>
            </a:pPr>
            <a:r>
              <a:rPr lang="zh-CN" altLang="en-US" dirty="0" smtClean="0"/>
              <a:t>（</a:t>
            </a:r>
            <a:r>
              <a:rPr lang="en-US" altLang="zh-CN" dirty="0" smtClean="0"/>
              <a:t>2</a:t>
            </a:r>
            <a:r>
              <a:rPr lang="zh-CN" altLang="en-US" dirty="0" smtClean="0"/>
              <a:t>）分析“一次一密”加密方案</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2443163"/>
            <a:ext cx="8437563" cy="3290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827584" y="5949280"/>
            <a:ext cx="7962404" cy="461665"/>
          </a:xfrm>
          <a:prstGeom prst="rect">
            <a:avLst/>
          </a:prstGeom>
          <a:noFill/>
        </p:spPr>
        <p:txBody>
          <a:bodyPr wrap="square" rtlCol="0">
            <a:spAutoFit/>
          </a:bodyPr>
          <a:lstStyle/>
          <a:p>
            <a:pPr algn="ctr"/>
            <a:r>
              <a:rPr lang="zh-CN" altLang="en-US" sz="2400" dirty="0" smtClean="0"/>
              <a:t>用真随机发生器代替伪随机发生器，则为完善保密</a:t>
            </a:r>
            <a:endParaRPr lang="zh-CN" altLang="en-US" sz="2400" dirty="0"/>
          </a:p>
        </p:txBody>
      </p:sp>
    </p:spTree>
    <p:extLst>
      <p:ext uri="{BB962C8B-B14F-4D97-AF65-F5344CB8AC3E}">
        <p14:creationId xmlns:p14="http://schemas.microsoft.com/office/powerpoint/2010/main" val="2711884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229600" cy="1143000"/>
          </a:xfrm>
        </p:spPr>
        <p:txBody>
          <a:bodyPr/>
          <a:lstStyle/>
          <a:p>
            <a:r>
              <a:rPr lang="zh-CN" altLang="en-US" dirty="0" smtClean="0"/>
              <a:t>计算安全性证明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637112"/>
              </a:xfrm>
            </p:spPr>
            <p:txBody>
              <a:bodyPr>
                <a:noAutofit/>
              </a:bodyPr>
              <a:lstStyle/>
              <a:p>
                <a:pPr marL="0" indent="0">
                  <a:buNone/>
                </a:pPr>
                <a:r>
                  <a:rPr lang="zh-CN" altLang="en-US" sz="2800" dirty="0" smtClean="0"/>
                  <a:t>（</a:t>
                </a:r>
                <a:r>
                  <a:rPr lang="en-US" altLang="zh-CN" sz="2800" dirty="0" smtClean="0"/>
                  <a:t>3</a:t>
                </a:r>
                <a:r>
                  <a:rPr lang="zh-CN" altLang="en-US" sz="2800" dirty="0" smtClean="0"/>
                  <a:t>）</a:t>
                </a:r>
                <a14:m>
                  <m:oMath xmlns:m="http://schemas.openxmlformats.org/officeDocument/2006/math">
                    <m:r>
                      <a:rPr lang="en-US" altLang="zh-CN" sz="2800" i="1" dirty="0" smtClean="0">
                        <a:latin typeface="Cambria Math"/>
                      </a:rPr>
                      <m:t>𝐷</m:t>
                    </m:r>
                    <m:r>
                      <a:rPr lang="en-US" altLang="zh-CN" sz="2800" i="1" dirty="0" smtClean="0">
                        <a:latin typeface="Cambria Math"/>
                      </a:rPr>
                      <m:t>(</m:t>
                    </m:r>
                    <m:r>
                      <a:rPr lang="en-US" altLang="zh-CN" sz="2800" i="1" dirty="0" smtClean="0">
                        <a:latin typeface="Cambria Math"/>
                      </a:rPr>
                      <m:t>𝑤</m:t>
                    </m:r>
                    <m:r>
                      <a:rPr lang="en-US" altLang="zh-CN" sz="2800" i="1" dirty="0" smtClean="0">
                        <a:latin typeface="Cambria Math"/>
                      </a:rPr>
                      <m:t>)</m:t>
                    </m:r>
                  </m:oMath>
                </a14:m>
                <a:r>
                  <a:rPr lang="zh-CN" altLang="en-US" sz="2800" dirty="0" smtClean="0"/>
                  <a:t>行为分析</a:t>
                </a:r>
                <a:endParaRPr lang="en-US" altLang="zh-CN" sz="2800" dirty="0" smtClean="0"/>
              </a:p>
              <a:p>
                <a:pPr marL="0" indent="0">
                  <a:buNone/>
                </a:pPr>
                <a:r>
                  <a:rPr lang="en-US" altLang="zh-CN" sz="2800" dirty="0" smtClean="0"/>
                  <a:t>1</a:t>
                </a:r>
                <a:r>
                  <a:rPr lang="zh-CN" altLang="en-US" sz="2800" dirty="0" smtClean="0"/>
                  <a:t>）若</a:t>
                </a:r>
                <a:r>
                  <a:rPr lang="en-US" altLang="zh-CN" sz="2800" dirty="0" smtClean="0"/>
                  <a:t>w</a:t>
                </a:r>
                <a:r>
                  <a:rPr lang="zh-CN" altLang="en-US" sz="2800" dirty="0" smtClean="0"/>
                  <a:t>为真随机</a:t>
                </a:r>
                <a:r>
                  <a:rPr lang="zh-CN" altLang="en-US" sz="2800" dirty="0"/>
                  <a:t>字符串</a:t>
                </a:r>
                <a:r>
                  <a:rPr lang="zh-CN" altLang="en-US" sz="2800" dirty="0" smtClean="0"/>
                  <a:t>，则区分器</a:t>
                </a:r>
                <a14:m>
                  <m:oMath xmlns:m="http://schemas.openxmlformats.org/officeDocument/2006/math">
                    <m:r>
                      <a:rPr lang="en-US" altLang="zh-CN" sz="2800" i="1" dirty="0">
                        <a:latin typeface="Cambria Math"/>
                      </a:rPr>
                      <m:t>𝐷</m:t>
                    </m:r>
                    <m:r>
                      <a:rPr lang="en-US" altLang="zh-CN" sz="2800" i="1" dirty="0">
                        <a:latin typeface="Cambria Math"/>
                      </a:rPr>
                      <m:t>(</m:t>
                    </m:r>
                    <m:r>
                      <a:rPr lang="en-US" altLang="zh-CN" sz="2800" i="1" dirty="0">
                        <a:latin typeface="Cambria Math"/>
                      </a:rPr>
                      <m:t>𝑤</m:t>
                    </m:r>
                    <m:r>
                      <a:rPr lang="en-US" altLang="zh-CN" sz="2800" i="1" dirty="0">
                        <a:latin typeface="Cambria Math"/>
                      </a:rPr>
                      <m:t>)</m:t>
                    </m:r>
                  </m:oMath>
                </a14:m>
                <a:r>
                  <a:rPr lang="zh-CN" altLang="en-US" sz="2800" dirty="0" smtClean="0"/>
                  <a:t>和</a:t>
                </a:r>
                <a14:m>
                  <m:oMath xmlns:m="http://schemas.openxmlformats.org/officeDocument/2006/math">
                    <m:sSubSup>
                      <m:sSubSupPr>
                        <m:ctrlPr>
                          <a:rPr lang="en-US" altLang="zh-CN" sz="2800" i="1" dirty="0">
                            <a:latin typeface="Cambria Math"/>
                          </a:rPr>
                        </m:ctrlPr>
                      </m:sSubSupPr>
                      <m:e>
                        <m:r>
                          <a:rPr lang="en-US" altLang="zh-CN" sz="2800" i="1" dirty="0">
                            <a:latin typeface="Cambria Math"/>
                          </a:rPr>
                          <m:t>𝑃𝑟𝑖𝑣𝐾</m:t>
                        </m:r>
                      </m:e>
                      <m:sub>
                        <m:r>
                          <m:rPr>
                            <m:sty m:val="p"/>
                          </m:rPr>
                          <a:rPr lang="el-GR" altLang="zh-CN" sz="2800" i="1" dirty="0">
                            <a:latin typeface="Cambria Math"/>
                          </a:rPr>
                          <m:t>Α</m:t>
                        </m:r>
                        <m:r>
                          <a:rPr lang="en-US" altLang="zh-CN" sz="2800" i="1" dirty="0">
                            <a:latin typeface="Cambria Math"/>
                          </a:rPr>
                          <m:t>,</m:t>
                        </m:r>
                        <m:acc>
                          <m:accPr>
                            <m:chr m:val="̃"/>
                            <m:ctrlPr>
                              <a:rPr lang="el-GR" altLang="zh-CN" sz="2800" i="1" dirty="0" smtClean="0">
                                <a:latin typeface="Cambria Math"/>
                                <a:ea typeface="Cambria Math"/>
                              </a:rPr>
                            </m:ctrlPr>
                          </m:accPr>
                          <m:e>
                            <m:r>
                              <m:rPr>
                                <m:sty m:val="p"/>
                              </m:rPr>
                              <a:rPr lang="el-GR" altLang="zh-CN" sz="2800" i="1" dirty="0" smtClean="0">
                                <a:latin typeface="Cambria Math"/>
                                <a:ea typeface="Cambria Math"/>
                              </a:rPr>
                              <m:t>Π</m:t>
                            </m:r>
                          </m:e>
                        </m:acc>
                      </m:sub>
                      <m:sup>
                        <m:r>
                          <a:rPr lang="en-US" altLang="zh-CN" sz="2800" i="1" dirty="0">
                            <a:latin typeface="Cambria Math"/>
                          </a:rPr>
                          <m:t>𝑒𝑎𝑣</m:t>
                        </m:r>
                      </m:sup>
                    </m:sSubSup>
                    <m:r>
                      <a:rPr lang="en-US" altLang="zh-CN" sz="2800" b="0" i="1" dirty="0" smtClean="0">
                        <a:latin typeface="Cambria Math"/>
                      </a:rPr>
                      <m:t>(</m:t>
                    </m:r>
                    <m:r>
                      <a:rPr lang="en-US" altLang="zh-CN" sz="2800" b="0" i="1" dirty="0" smtClean="0">
                        <a:latin typeface="Cambria Math"/>
                      </a:rPr>
                      <m:t>𝑛</m:t>
                    </m:r>
                    <m:r>
                      <a:rPr lang="en-US" altLang="zh-CN" sz="2800" b="0" i="1" dirty="0" smtClean="0">
                        <a:latin typeface="Cambria Math"/>
                      </a:rPr>
                      <m:t>)</m:t>
                    </m:r>
                  </m:oMath>
                </a14:m>
                <a:r>
                  <a:rPr lang="zh-CN" altLang="en-US" sz="2800" dirty="0" smtClean="0"/>
                  <a:t>等价，所以</a:t>
                </a:r>
                <a:endParaRPr lang="en-US" altLang="zh-CN" sz="2800" dirty="0" smtClean="0"/>
              </a:p>
              <a:p>
                <a:pPr marL="0" indent="0">
                  <a:buNone/>
                </a:pPr>
                <a14:m>
                  <m:oMathPara xmlns:m="http://schemas.openxmlformats.org/officeDocument/2006/math">
                    <m:oMathParaPr>
                      <m:jc m:val="centerGroup"/>
                    </m:oMathParaPr>
                    <m:oMath xmlns:m="http://schemas.openxmlformats.org/officeDocument/2006/math">
                      <m:func>
                        <m:funcPr>
                          <m:ctrlPr>
                            <a:rPr lang="en-US" altLang="zh-CN" sz="2800" i="1">
                              <a:latin typeface="Cambria Math"/>
                            </a:rPr>
                          </m:ctrlPr>
                        </m:funcPr>
                        <m:fName>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b="0" i="1" smtClean="0">
                                      <a:latin typeface="Cambria Math"/>
                                    </a:rPr>
                                    <m:t>𝑤</m:t>
                                  </m:r>
                                </m:e>
                              </m:d>
                              <m:r>
                                <a:rPr lang="en-US" altLang="zh-CN" sz="2800" i="1">
                                  <a:latin typeface="Cambria Math"/>
                                </a:rPr>
                                <m:t>=1</m:t>
                              </m:r>
                            </m:e>
                          </m:d>
                          <m:r>
                            <a:rPr lang="en-US" altLang="zh-CN" sz="2800" b="0" i="1" smtClean="0">
                              <a:latin typeface="Cambria Math"/>
                            </a:rPr>
                            <m:t>=</m:t>
                          </m:r>
                          <m:r>
                            <m:rPr>
                              <m:sty m:val="p"/>
                            </m:rPr>
                            <a:rPr lang="en-US" altLang="zh-CN" sz="2800" i="1">
                              <a:latin typeface="Cambria Math"/>
                            </a:rPr>
                            <m:t>Pr</m:t>
                          </m:r>
                          <m:d>
                            <m:dPr>
                              <m:begChr m:val="["/>
                              <m:endChr m:val="]"/>
                              <m:ctrlPr>
                                <a:rPr lang="en-US" altLang="zh-CN" sz="2800" b="0" i="1" dirty="0" smtClean="0">
                                  <a:latin typeface="Cambria Math"/>
                                </a:rPr>
                              </m:ctrlPr>
                            </m:dPr>
                            <m:e>
                              <m:sSubSup>
                                <m:sSubSupPr>
                                  <m:ctrlPr>
                                    <a:rPr lang="en-US" altLang="zh-CN" sz="2800" i="1" dirty="0">
                                      <a:latin typeface="Cambria Math"/>
                                    </a:rPr>
                                  </m:ctrlPr>
                                </m:sSubSupPr>
                                <m:e>
                                  <m:r>
                                    <a:rPr lang="en-US" altLang="zh-CN" sz="2800" i="1" dirty="0">
                                      <a:latin typeface="Cambria Math"/>
                                    </a:rPr>
                                    <m:t>𝑃𝑟𝑖𝑣𝐾</m:t>
                                  </m:r>
                                </m:e>
                                <m:sub>
                                  <m:r>
                                    <m:rPr>
                                      <m:sty m:val="p"/>
                                    </m:rPr>
                                    <a:rPr lang="el-GR" altLang="zh-CN" sz="2800" i="1" dirty="0">
                                      <a:latin typeface="Cambria Math"/>
                                    </a:rPr>
                                    <m:t>Α</m:t>
                                  </m:r>
                                  <m:r>
                                    <a:rPr lang="en-US" altLang="zh-CN" sz="2800" i="1" dirty="0">
                                      <a:latin typeface="Cambria Math"/>
                                    </a:rPr>
                                    <m:t>,</m:t>
                                  </m:r>
                                  <m:acc>
                                    <m:accPr>
                                      <m:chr m:val="̃"/>
                                      <m:ctrlPr>
                                        <a:rPr lang="el-GR" altLang="zh-CN" sz="2800" i="1" dirty="0">
                                          <a:latin typeface="Cambria Math"/>
                                          <a:ea typeface="Cambria Math"/>
                                        </a:rPr>
                                      </m:ctrlPr>
                                    </m:accPr>
                                    <m:e>
                                      <m:r>
                                        <m:rPr>
                                          <m:sty m:val="p"/>
                                        </m:rPr>
                                        <a:rPr lang="el-GR" altLang="zh-CN" sz="2800" i="1" dirty="0">
                                          <a:latin typeface="Cambria Math"/>
                                          <a:ea typeface="Cambria Math"/>
                                        </a:rPr>
                                        <m:t>Π</m:t>
                                      </m:r>
                                    </m:e>
                                  </m:acc>
                                </m:sub>
                                <m:sup>
                                  <m:r>
                                    <a:rPr lang="en-US" altLang="zh-CN" sz="2800" i="1" dirty="0">
                                      <a:latin typeface="Cambria Math"/>
                                    </a:rPr>
                                    <m:t>𝑒𝑎𝑣</m:t>
                                  </m:r>
                                </m:sup>
                              </m:sSubSup>
                              <m:d>
                                <m:dPr>
                                  <m:ctrlPr>
                                    <a:rPr lang="en-US" altLang="zh-CN" sz="2800" i="1" dirty="0">
                                      <a:latin typeface="Cambria Math"/>
                                    </a:rPr>
                                  </m:ctrlPr>
                                </m:dPr>
                                <m:e>
                                  <m:r>
                                    <a:rPr lang="en-US" altLang="zh-CN" sz="2800" i="1" dirty="0">
                                      <a:latin typeface="Cambria Math"/>
                                    </a:rPr>
                                    <m:t>𝑛</m:t>
                                  </m:r>
                                </m:e>
                              </m:d>
                              <m:r>
                                <a:rPr lang="en-US" altLang="zh-CN" sz="2800" b="0" i="1" dirty="0" smtClean="0">
                                  <a:latin typeface="Cambria Math"/>
                                </a:rPr>
                                <m:t>=1</m:t>
                              </m:r>
                            </m:e>
                          </m:d>
                          <m:r>
                            <a:rPr lang="en-US" altLang="zh-CN" sz="2800" b="0" i="1" smtClean="0">
                              <a:latin typeface="Cambria Math"/>
                            </a:rPr>
                            <m:t>=1/2</m:t>
                          </m:r>
                        </m:e>
                      </m:func>
                    </m:oMath>
                  </m:oMathPara>
                </a14:m>
                <a:endParaRPr lang="en-US" altLang="zh-CN" sz="2800" dirty="0" smtClean="0"/>
              </a:p>
              <a:p>
                <a:pPr marL="0" indent="0">
                  <a:buNone/>
                </a:pPr>
                <a:r>
                  <a:rPr lang="en-US" altLang="zh-CN" sz="2800" dirty="0" smtClean="0"/>
                  <a:t>2</a:t>
                </a:r>
                <a:r>
                  <a:rPr lang="zh-CN" altLang="en-US" sz="2800" dirty="0"/>
                  <a:t>）若</a:t>
                </a:r>
                <a:r>
                  <a:rPr lang="en-US" altLang="zh-CN" sz="2800" dirty="0"/>
                  <a:t>w</a:t>
                </a:r>
                <a14:m>
                  <m:oMath xmlns:m="http://schemas.openxmlformats.org/officeDocument/2006/math">
                    <m:r>
                      <a:rPr lang="zh-CN" altLang="en-US" sz="2800" i="1" dirty="0" smtClean="0">
                        <a:latin typeface="Cambria Math"/>
                      </a:rPr>
                      <m:t>←</m:t>
                    </m:r>
                    <m:r>
                      <a:rPr lang="en-US" altLang="zh-CN" sz="2800" b="0" i="1" dirty="0" smtClean="0">
                        <a:latin typeface="Cambria Math"/>
                      </a:rPr>
                      <m:t>𝐺</m:t>
                    </m:r>
                    <m:d>
                      <m:dPr>
                        <m:ctrlPr>
                          <a:rPr lang="en-US" altLang="zh-CN" sz="2800" b="0" i="1" dirty="0" smtClean="0">
                            <a:latin typeface="Cambria Math"/>
                          </a:rPr>
                        </m:ctrlPr>
                      </m:dPr>
                      <m:e>
                        <m:r>
                          <a:rPr lang="en-US" altLang="zh-CN" sz="2800" b="0" i="1" dirty="0" smtClean="0">
                            <a:latin typeface="Cambria Math"/>
                          </a:rPr>
                          <m:t>𝑘</m:t>
                        </m:r>
                      </m:e>
                    </m:d>
                    <m:r>
                      <a:rPr lang="en-US" altLang="zh-CN" sz="2800" b="0" i="1" dirty="0" smtClean="0">
                        <a:latin typeface="Cambria Math"/>
                      </a:rPr>
                      <m:t>,</m:t>
                    </m:r>
                  </m:oMath>
                </a14:m>
                <a:r>
                  <a:rPr lang="zh-CN" altLang="en-US" sz="2800" dirty="0"/>
                  <a:t>则区分器</a:t>
                </a:r>
                <a14:m>
                  <m:oMath xmlns:m="http://schemas.openxmlformats.org/officeDocument/2006/math">
                    <m:r>
                      <a:rPr lang="en-US" altLang="zh-CN" sz="2800" i="1" dirty="0">
                        <a:latin typeface="Cambria Math"/>
                      </a:rPr>
                      <m:t>𝐷</m:t>
                    </m:r>
                    <m:r>
                      <a:rPr lang="en-US" altLang="zh-CN" sz="2800" i="1" dirty="0">
                        <a:latin typeface="Cambria Math"/>
                      </a:rPr>
                      <m:t>(</m:t>
                    </m:r>
                    <m:r>
                      <a:rPr lang="en-US" altLang="zh-CN" sz="2800" i="1" dirty="0">
                        <a:latin typeface="Cambria Math"/>
                      </a:rPr>
                      <m:t>𝑤</m:t>
                    </m:r>
                    <m:r>
                      <a:rPr lang="en-US" altLang="zh-CN" sz="2800" i="1" dirty="0">
                        <a:latin typeface="Cambria Math"/>
                      </a:rPr>
                      <m:t>)</m:t>
                    </m:r>
                  </m:oMath>
                </a14:m>
                <a:r>
                  <a:rPr lang="zh-CN" altLang="en-US" sz="2800" dirty="0"/>
                  <a:t>和</a:t>
                </a:r>
                <a14:m>
                  <m:oMath xmlns:m="http://schemas.openxmlformats.org/officeDocument/2006/math">
                    <m:sSubSup>
                      <m:sSubSupPr>
                        <m:ctrlPr>
                          <a:rPr lang="en-US" altLang="zh-CN" sz="2800" i="1" dirty="0">
                            <a:latin typeface="Cambria Math"/>
                          </a:rPr>
                        </m:ctrlPr>
                      </m:sSubSupPr>
                      <m:e>
                        <m:r>
                          <a:rPr lang="en-US" altLang="zh-CN" sz="2800" i="1" dirty="0">
                            <a:latin typeface="Cambria Math"/>
                          </a:rPr>
                          <m:t>𝑃𝑟𝑖𝑣𝐾</m:t>
                        </m:r>
                      </m:e>
                      <m:sub>
                        <m:r>
                          <m:rPr>
                            <m:sty m:val="p"/>
                          </m:rPr>
                          <a:rPr lang="el-GR" altLang="zh-CN" sz="2800" i="1" dirty="0">
                            <a:latin typeface="Cambria Math"/>
                          </a:rPr>
                          <m:t>Α</m:t>
                        </m:r>
                        <m:r>
                          <a:rPr lang="en-US" altLang="zh-CN" sz="2800" i="1" dirty="0">
                            <a:latin typeface="Cambria Math"/>
                          </a:rPr>
                          <m:t>,</m:t>
                        </m:r>
                        <m:r>
                          <m:rPr>
                            <m:sty m:val="p"/>
                          </m:rPr>
                          <a:rPr lang="el-GR" altLang="zh-CN" sz="2800" i="1" dirty="0" smtClean="0">
                            <a:latin typeface="Cambria Math"/>
                          </a:rPr>
                          <m:t>Π</m:t>
                        </m:r>
                        <m:r>
                          <a:rPr lang="el-GR" altLang="zh-CN" sz="2800" i="1" dirty="0" smtClean="0">
                            <a:latin typeface="Cambria Math"/>
                            <a:ea typeface="Cambria Math"/>
                          </a:rPr>
                          <m:t> </m:t>
                        </m:r>
                      </m:sub>
                      <m:sup>
                        <m:r>
                          <a:rPr lang="en-US" altLang="zh-CN" sz="2800" i="1" dirty="0">
                            <a:latin typeface="Cambria Math"/>
                          </a:rPr>
                          <m:t>𝑒𝑎𝑣</m:t>
                        </m:r>
                      </m:sup>
                    </m:sSubSup>
                    <m:r>
                      <a:rPr lang="en-US" altLang="zh-CN" sz="2800" i="1" dirty="0">
                        <a:latin typeface="Cambria Math"/>
                      </a:rPr>
                      <m:t>(</m:t>
                    </m:r>
                    <m:r>
                      <a:rPr lang="en-US" altLang="zh-CN" sz="2800" i="1" dirty="0">
                        <a:latin typeface="Cambria Math"/>
                      </a:rPr>
                      <m:t>𝑛</m:t>
                    </m:r>
                    <m:r>
                      <a:rPr lang="en-US" altLang="zh-CN" sz="2800" i="1" dirty="0">
                        <a:latin typeface="Cambria Math"/>
                      </a:rPr>
                      <m:t>)</m:t>
                    </m:r>
                  </m:oMath>
                </a14:m>
                <a:r>
                  <a:rPr lang="zh-CN" altLang="en-US" sz="2800" dirty="0"/>
                  <a:t>等价，</a:t>
                </a:r>
                <a14:m>
                  <m:oMath xmlns:m="http://schemas.openxmlformats.org/officeDocument/2006/math">
                    <m:r>
                      <a:rPr lang="zh-CN" altLang="en-US" sz="2800" dirty="0">
                        <a:latin typeface="Cambria Math"/>
                      </a:rPr>
                      <m:t>即</m:t>
                    </m:r>
                    <m:func>
                      <m:funcPr>
                        <m:ctrlPr>
                          <a:rPr lang="en-US" altLang="zh-CN" sz="2800" i="1">
                            <a:latin typeface="Cambria Math"/>
                          </a:rPr>
                        </m:ctrlPr>
                      </m:funcPr>
                      <m:fName>
                        <m:func>
                          <m:funcPr>
                            <m:ctrlPr>
                              <a:rPr lang="en-US" altLang="zh-CN" sz="2800" i="1">
                                <a:latin typeface="Cambria Math"/>
                              </a:rPr>
                            </m:ctrlPr>
                          </m:funcPr>
                          <m:fName>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i="1">
                                        <a:latin typeface="Cambria Math"/>
                                      </a:rPr>
                                      <m:t>𝑤</m:t>
                                    </m:r>
                                  </m:e>
                                </m:d>
                                <m:r>
                                  <a:rPr lang="en-US" altLang="zh-CN" sz="2800" i="1">
                                    <a:latin typeface="Cambria Math"/>
                                  </a:rPr>
                                  <m:t>=1</m:t>
                                </m:r>
                              </m:e>
                            </m:d>
                          </m:e>
                        </m:func>
                        <m:r>
                          <m:rPr>
                            <m:nor/>
                          </m:rPr>
                          <a:rPr lang="en-US" altLang="zh-CN" sz="2800" dirty="0"/>
                          <m:t> </m:t>
                        </m:r>
                        <m:r>
                          <a:rPr lang="en-US" altLang="zh-CN" sz="2800" b="0" i="0" dirty="0" smtClean="0">
                            <a:latin typeface="Cambria Math"/>
                          </a:rPr>
                          <m:t>=</m:t>
                        </m:r>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b="0" i="1" smtClean="0">
                                    <a:latin typeface="Cambria Math"/>
                                  </a:rPr>
                                  <m:t>𝐺</m:t>
                                </m:r>
                                <m:r>
                                  <a:rPr lang="en-US" altLang="zh-CN" sz="2800" b="0" i="1" smtClean="0">
                                    <a:latin typeface="Cambria Math"/>
                                  </a:rPr>
                                  <m:t>(</m:t>
                                </m:r>
                                <m:r>
                                  <a:rPr lang="en-US" altLang="zh-CN" sz="2800" b="0" i="1" smtClean="0">
                                    <a:latin typeface="Cambria Math"/>
                                  </a:rPr>
                                  <m:t>𝑘</m:t>
                                </m:r>
                              </m:e>
                            </m:d>
                            <m:r>
                              <a:rPr lang="en-US" altLang="zh-CN" sz="2800" b="0" i="1" smtClean="0">
                                <a:latin typeface="Cambria Math"/>
                              </a:rPr>
                              <m:t>)</m:t>
                            </m:r>
                            <m:r>
                              <a:rPr lang="en-US" altLang="zh-CN" sz="2800" i="1">
                                <a:latin typeface="Cambria Math"/>
                              </a:rPr>
                              <m:t>=1</m:t>
                            </m:r>
                          </m:e>
                        </m:d>
                      </m:e>
                    </m:func>
                  </m:oMath>
                </a14:m>
                <a:endParaRPr lang="en-US" altLang="zh-CN" sz="2800" dirty="0" smtClean="0"/>
              </a:p>
              <a:p>
                <a:pPr marL="0" indent="0">
                  <a:buNone/>
                </a:pPr>
                <a14:m>
                  <m:oMath xmlns:m="http://schemas.openxmlformats.org/officeDocument/2006/math">
                    <m:r>
                      <a:rPr lang="en-US" altLang="zh-CN" sz="2800" i="1">
                        <a:latin typeface="Cambria Math"/>
                      </a:rPr>
                      <m:t>=</m:t>
                    </m:r>
                    <m:sSubSup>
                      <m:sSubSupPr>
                        <m:ctrlPr>
                          <a:rPr lang="en-US" altLang="zh-CN" sz="2800" i="1" dirty="0">
                            <a:latin typeface="Cambria Math"/>
                          </a:rPr>
                        </m:ctrlPr>
                      </m:sSubSupPr>
                      <m:e>
                        <m:r>
                          <m:rPr>
                            <m:sty m:val="p"/>
                          </m:rPr>
                          <a:rPr lang="en-US" altLang="zh-CN" sz="2800" dirty="0">
                            <a:latin typeface="Cambria Math"/>
                          </a:rPr>
                          <m:t>Pr</m:t>
                        </m:r>
                        <m:r>
                          <a:rPr lang="en-US" altLang="zh-CN" sz="2800" i="1" dirty="0">
                            <a:latin typeface="Cambria Math"/>
                          </a:rPr>
                          <m:t>⁡[</m:t>
                        </m:r>
                        <m:r>
                          <a:rPr lang="en-US" altLang="zh-CN" sz="2800" i="1" dirty="0">
                            <a:latin typeface="Cambria Math"/>
                          </a:rPr>
                          <m:t>𝑃𝑟𝑖𝑣𝐾</m:t>
                        </m:r>
                      </m:e>
                      <m:sub>
                        <m:r>
                          <m:rPr>
                            <m:sty m:val="p"/>
                          </m:rPr>
                          <a:rPr lang="el-GR" altLang="zh-CN" sz="2800" i="1" dirty="0">
                            <a:latin typeface="Cambria Math"/>
                          </a:rPr>
                          <m:t>Α</m:t>
                        </m:r>
                        <m:r>
                          <a:rPr lang="en-US" altLang="zh-CN" sz="2800" i="1" dirty="0">
                            <a:latin typeface="Cambria Math"/>
                          </a:rPr>
                          <m:t>,</m:t>
                        </m:r>
                        <m:r>
                          <m:rPr>
                            <m:sty m:val="p"/>
                          </m:rPr>
                          <a:rPr lang="el-GR" altLang="zh-CN" sz="2800" i="1" dirty="0">
                            <a:latin typeface="Cambria Math"/>
                          </a:rPr>
                          <m:t>Π</m:t>
                        </m:r>
                        <m:r>
                          <a:rPr lang="el-GR" altLang="zh-CN" sz="2800" i="1" dirty="0">
                            <a:latin typeface="Cambria Math"/>
                            <a:ea typeface="Cambria Math"/>
                          </a:rPr>
                          <m:t> </m:t>
                        </m:r>
                      </m:sub>
                      <m:sup>
                        <m:r>
                          <a:rPr lang="en-US" altLang="zh-CN" sz="2800" i="1" dirty="0">
                            <a:latin typeface="Cambria Math"/>
                          </a:rPr>
                          <m:t>𝑒𝑎𝑣</m:t>
                        </m:r>
                      </m:sup>
                    </m:sSubSup>
                    <m:d>
                      <m:dPr>
                        <m:ctrlPr>
                          <a:rPr lang="en-US" altLang="zh-CN" sz="2800" i="1" dirty="0">
                            <a:latin typeface="Cambria Math"/>
                          </a:rPr>
                        </m:ctrlPr>
                      </m:dPr>
                      <m:e>
                        <m:r>
                          <a:rPr lang="en-US" altLang="zh-CN" sz="2800" i="1" dirty="0">
                            <a:latin typeface="Cambria Math"/>
                          </a:rPr>
                          <m:t>𝑛</m:t>
                        </m:r>
                      </m:e>
                    </m:d>
                    <m:r>
                      <a:rPr lang="en-US" altLang="zh-CN" sz="2800" i="1" dirty="0">
                        <a:latin typeface="Cambria Math"/>
                      </a:rPr>
                      <m:t>=1]</m:t>
                    </m:r>
                  </m:oMath>
                </a14:m>
                <a:r>
                  <a:rPr lang="en-US" altLang="zh-CN" sz="2800" dirty="0" smtClean="0"/>
                  <a:t>=1/2+</a:t>
                </a:r>
                <a14:m>
                  <m:oMath xmlns:m="http://schemas.openxmlformats.org/officeDocument/2006/math">
                    <m:r>
                      <a:rPr lang="zh-CN" altLang="en-US" sz="2800" i="1" dirty="0">
                        <a:latin typeface="Cambria Math"/>
                      </a:rPr>
                      <m:t>𝜀</m:t>
                    </m:r>
                    <m:d>
                      <m:dPr>
                        <m:ctrlPr>
                          <a:rPr lang="en-US" altLang="zh-CN" sz="2800" i="1" dirty="0">
                            <a:latin typeface="Cambria Math"/>
                          </a:rPr>
                        </m:ctrlPr>
                      </m:dPr>
                      <m:e>
                        <m:r>
                          <a:rPr lang="en-US" altLang="zh-CN" sz="2800" i="1">
                            <a:latin typeface="Cambria Math"/>
                          </a:rPr>
                          <m:t>𝑛</m:t>
                        </m:r>
                      </m:e>
                    </m:d>
                  </m:oMath>
                </a14:m>
                <a:endParaRPr lang="en-US" altLang="zh-CN" sz="2800" dirty="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637112"/>
              </a:xfrm>
              <a:blipFill rotWithShape="1">
                <a:blip r:embed="rId3"/>
                <a:stretch>
                  <a:fillRect l="-1481" t="-1711"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24609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229600" cy="1143000"/>
          </a:xfrm>
        </p:spPr>
        <p:txBody>
          <a:bodyPr/>
          <a:lstStyle/>
          <a:p>
            <a:r>
              <a:rPr lang="zh-CN" altLang="en-US" dirty="0" smtClean="0"/>
              <a:t>计算安全性证明</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4709120"/>
              </a:xfrm>
            </p:spPr>
            <p:txBody>
              <a:bodyPr>
                <a:noAutofit/>
              </a:bodyPr>
              <a:lstStyle/>
              <a:p>
                <a:pPr marL="0" indent="0">
                  <a:buNone/>
                </a:pPr>
                <a:r>
                  <a:rPr lang="zh-CN" altLang="en-US" sz="2800" dirty="0" smtClean="0"/>
                  <a:t>（</a:t>
                </a:r>
                <a:r>
                  <a:rPr lang="en-US" altLang="zh-CN" sz="2800" dirty="0" smtClean="0"/>
                  <a:t>3</a:t>
                </a:r>
                <a:r>
                  <a:rPr lang="zh-CN" altLang="en-US" sz="2800" dirty="0" smtClean="0"/>
                  <a:t>）</a:t>
                </a:r>
                <a14:m>
                  <m:oMath xmlns:m="http://schemas.openxmlformats.org/officeDocument/2006/math">
                    <m:r>
                      <a:rPr lang="en-US" altLang="zh-CN" sz="2800" i="1" dirty="0" smtClean="0">
                        <a:latin typeface="Cambria Math"/>
                      </a:rPr>
                      <m:t>𝐷</m:t>
                    </m:r>
                    <m:r>
                      <a:rPr lang="en-US" altLang="zh-CN" sz="2800" i="1" dirty="0" smtClean="0">
                        <a:latin typeface="Cambria Math"/>
                      </a:rPr>
                      <m:t>(</m:t>
                    </m:r>
                    <m:r>
                      <a:rPr lang="en-US" altLang="zh-CN" sz="2800" i="1" dirty="0" smtClean="0">
                        <a:latin typeface="Cambria Math"/>
                      </a:rPr>
                      <m:t>𝑤</m:t>
                    </m:r>
                    <m:r>
                      <a:rPr lang="en-US" altLang="zh-CN" sz="2800" i="1" dirty="0" smtClean="0">
                        <a:latin typeface="Cambria Math"/>
                      </a:rPr>
                      <m:t>)</m:t>
                    </m:r>
                  </m:oMath>
                </a14:m>
                <a:r>
                  <a:rPr lang="zh-CN" altLang="en-US" sz="2800" dirty="0" smtClean="0"/>
                  <a:t>行为分析</a:t>
                </a:r>
                <a:endParaRPr lang="en-US" altLang="zh-CN" sz="2800" dirty="0" smtClean="0"/>
              </a:p>
              <a:p>
                <a:pPr marL="0" indent="0">
                  <a:buNone/>
                </a:pPr>
                <a:r>
                  <a:rPr lang="en-US" altLang="zh-CN" sz="2800" dirty="0"/>
                  <a:t>3</a:t>
                </a:r>
                <a:r>
                  <a:rPr lang="zh-CN" altLang="en-US" sz="2800" dirty="0" smtClean="0"/>
                  <a:t>）由此，以</a:t>
                </a:r>
                <a:r>
                  <a:rPr lang="en-US" altLang="zh-CN" sz="2800" dirty="0" smtClean="0"/>
                  <a:t>A</a:t>
                </a:r>
                <a:r>
                  <a:rPr lang="zh-CN" altLang="en-US" sz="2800" dirty="0" smtClean="0"/>
                  <a:t>的计算能力，若</a:t>
                </a:r>
                <a:r>
                  <a:rPr lang="en-US" altLang="zh-CN" sz="2800" dirty="0" smtClean="0"/>
                  <a:t>w</a:t>
                </a:r>
                <a:r>
                  <a:rPr lang="zh-CN" altLang="en-US" sz="2800" dirty="0" smtClean="0"/>
                  <a:t>为真随机字符串，</a:t>
                </a:r>
                <a:r>
                  <a:rPr lang="en-US" altLang="zh-CN" sz="2800" dirty="0" smtClean="0"/>
                  <a:t>k</a:t>
                </a:r>
                <a:r>
                  <a:rPr lang="zh-CN" altLang="en-US" sz="2800" dirty="0" smtClean="0"/>
                  <a:t>为真随机种子，则，</a:t>
                </a:r>
                <a:endParaRPr lang="en-US" altLang="zh-CN" sz="2800" dirty="0" smtClean="0"/>
              </a:p>
              <a:p>
                <a:pPr marL="0" indent="0">
                  <a:buNone/>
                </a:pPr>
                <a:r>
                  <a:rPr lang="en-US" altLang="zh-CN" sz="2800" dirty="0" smtClean="0"/>
                  <a:t> </a:t>
                </a:r>
                <a14:m>
                  <m:oMath xmlns:m="http://schemas.openxmlformats.org/officeDocument/2006/math">
                    <m:r>
                      <a:rPr lang="en-US" altLang="zh-CN" sz="2800" i="1">
                        <a:latin typeface="Cambria Math"/>
                      </a:rPr>
                      <m:t>|</m:t>
                    </m:r>
                    <m:func>
                      <m:funcPr>
                        <m:ctrlPr>
                          <a:rPr lang="en-US" altLang="zh-CN" sz="2800" i="1">
                            <a:latin typeface="Cambria Math"/>
                          </a:rPr>
                        </m:ctrlPr>
                      </m:funcPr>
                      <m:fName>
                        <m:r>
                          <m:rPr>
                            <m:sty m:val="p"/>
                          </m:rPr>
                          <a:rPr lang="en-US" altLang="zh-CN" sz="2800">
                            <a:latin typeface="Cambria Math"/>
                          </a:rPr>
                          <m:t>Pr</m:t>
                        </m:r>
                      </m:fName>
                      <m:e>
                        <m:d>
                          <m:dPr>
                            <m:begChr m:val="["/>
                            <m:endChr m:val="]"/>
                            <m:ctrlPr>
                              <a:rPr lang="en-US" altLang="zh-CN" sz="2800" i="1">
                                <a:latin typeface="Cambria Math"/>
                              </a:rPr>
                            </m:ctrlPr>
                          </m:dPr>
                          <m:e>
                            <m:r>
                              <a:rPr lang="en-US" altLang="zh-CN" sz="2800" i="1">
                                <a:latin typeface="Cambria Math"/>
                              </a:rPr>
                              <m:t>𝐷</m:t>
                            </m:r>
                            <m:d>
                              <m:dPr>
                                <m:ctrlPr>
                                  <a:rPr lang="en-US" altLang="zh-CN" sz="2800" i="1">
                                    <a:latin typeface="Cambria Math"/>
                                  </a:rPr>
                                </m:ctrlPr>
                              </m:dPr>
                              <m:e>
                                <m:r>
                                  <a:rPr lang="en-US" altLang="zh-CN" sz="2800" b="0" i="1" smtClean="0">
                                    <a:latin typeface="Cambria Math"/>
                                  </a:rPr>
                                  <m:t>𝑤</m:t>
                                </m:r>
                              </m:e>
                            </m:d>
                            <m:r>
                              <a:rPr lang="en-US" altLang="zh-CN" sz="2800" i="1">
                                <a:latin typeface="Cambria Math"/>
                              </a:rPr>
                              <m:t>=1</m:t>
                            </m:r>
                          </m:e>
                        </m:d>
                      </m:e>
                    </m:func>
                    <m:r>
                      <a:rPr lang="en-US" altLang="zh-CN" sz="2800" i="1">
                        <a:latin typeface="Cambria Math"/>
                      </a:rPr>
                      <m:t>−</m:t>
                    </m:r>
                    <m:r>
                      <m:rPr>
                        <m:sty m:val="p"/>
                      </m:rPr>
                      <a:rPr lang="en-US" altLang="zh-CN" sz="2800">
                        <a:latin typeface="Cambria Math"/>
                      </a:rPr>
                      <m:t>Pr</m:t>
                    </m:r>
                    <m:r>
                      <a:rPr lang="en-US" altLang="zh-CN" sz="2800" i="1">
                        <a:latin typeface="Cambria Math"/>
                      </a:rPr>
                      <m:t>⁡[</m:t>
                    </m:r>
                    <m:r>
                      <a:rPr lang="en-US" altLang="zh-CN" sz="2800" i="1">
                        <a:latin typeface="Cambria Math"/>
                      </a:rPr>
                      <m:t>𝐷</m:t>
                    </m:r>
                    <m:d>
                      <m:dPr>
                        <m:ctrlPr>
                          <a:rPr lang="en-US" altLang="zh-CN" sz="2800" i="1">
                            <a:latin typeface="Cambria Math"/>
                          </a:rPr>
                        </m:ctrlPr>
                      </m:dPr>
                      <m:e>
                        <m:r>
                          <a:rPr lang="en-US" altLang="zh-CN" sz="2800" i="1">
                            <a:latin typeface="Cambria Math"/>
                          </a:rPr>
                          <m:t>𝐺</m:t>
                        </m:r>
                        <m:d>
                          <m:dPr>
                            <m:ctrlPr>
                              <a:rPr lang="en-US" altLang="zh-CN" sz="2800" i="1">
                                <a:latin typeface="Cambria Math"/>
                              </a:rPr>
                            </m:ctrlPr>
                          </m:dPr>
                          <m:e>
                            <m:r>
                              <a:rPr lang="en-US" altLang="zh-CN" sz="2800" b="0" i="1" smtClean="0">
                                <a:latin typeface="Cambria Math"/>
                              </a:rPr>
                              <m:t>𝑘</m:t>
                            </m:r>
                          </m:e>
                        </m:d>
                      </m:e>
                    </m:d>
                    <m:r>
                      <a:rPr lang="en-US" altLang="zh-CN" sz="2800" i="1">
                        <a:latin typeface="Cambria Math"/>
                      </a:rPr>
                      <m:t>=1]|</m:t>
                    </m:r>
                  </m:oMath>
                </a14:m>
                <a:r>
                  <a:rPr lang="en-US" altLang="zh-CN" sz="2800" dirty="0" smtClean="0"/>
                  <a:t>=</a:t>
                </a:r>
                <a14:m>
                  <m:oMath xmlns:m="http://schemas.openxmlformats.org/officeDocument/2006/math">
                    <m:r>
                      <a:rPr lang="zh-CN" altLang="en-US" sz="2800" i="1" dirty="0">
                        <a:latin typeface="Cambria Math"/>
                      </a:rPr>
                      <m:t>𝜀</m:t>
                    </m:r>
                    <m:d>
                      <m:dPr>
                        <m:ctrlPr>
                          <a:rPr lang="en-US" altLang="zh-CN" sz="2800" i="1" dirty="0">
                            <a:latin typeface="Cambria Math"/>
                          </a:rPr>
                        </m:ctrlPr>
                      </m:dPr>
                      <m:e>
                        <m:r>
                          <a:rPr lang="en-US" altLang="zh-CN" sz="2800" i="1">
                            <a:latin typeface="Cambria Math"/>
                          </a:rPr>
                          <m:t>𝑛</m:t>
                        </m:r>
                      </m:e>
                    </m:d>
                  </m:oMath>
                </a14:m>
                <a:endParaRPr lang="en-US" altLang="zh-CN" sz="2800" dirty="0" smtClean="0"/>
              </a:p>
              <a:p>
                <a:pPr marL="0" indent="0">
                  <a:buNone/>
                </a:pPr>
                <a:endParaRPr lang="en-US" altLang="zh-CN" sz="2800" dirty="0"/>
              </a:p>
              <a:p>
                <a:pPr marL="0" indent="0">
                  <a:buNone/>
                </a:pPr>
                <a:r>
                  <a:rPr lang="zh-CN" altLang="en-US" sz="2800" dirty="0" smtClean="0"/>
                  <a:t>（</a:t>
                </a:r>
                <a:r>
                  <a:rPr lang="en-US" altLang="zh-CN" sz="2800" dirty="0" smtClean="0"/>
                  <a:t>4</a:t>
                </a:r>
                <a:r>
                  <a:rPr lang="zh-CN" altLang="en-US" sz="2800" dirty="0" smtClean="0"/>
                  <a:t>）结论</a:t>
                </a:r>
                <a:endParaRPr lang="en-US" altLang="zh-CN" sz="2800" dirty="0" smtClean="0"/>
              </a:p>
              <a:p>
                <a:pPr marL="0" indent="0">
                  <a:buNone/>
                </a:pPr>
                <a14:m>
                  <m:oMath xmlns:m="http://schemas.openxmlformats.org/officeDocument/2006/math">
                    <m:r>
                      <a:rPr lang="zh-CN" altLang="en-US" sz="2800" i="1" dirty="0">
                        <a:latin typeface="Cambria Math"/>
                      </a:rPr>
                      <m:t>𝜀</m:t>
                    </m:r>
                    <m:d>
                      <m:dPr>
                        <m:ctrlPr>
                          <a:rPr lang="en-US" altLang="zh-CN" sz="2800" i="1" dirty="0">
                            <a:latin typeface="Cambria Math"/>
                          </a:rPr>
                        </m:ctrlPr>
                      </m:dPr>
                      <m:e>
                        <m:r>
                          <a:rPr lang="en-US" altLang="zh-CN" sz="2800" i="1">
                            <a:latin typeface="Cambria Math"/>
                          </a:rPr>
                          <m:t>𝑛</m:t>
                        </m:r>
                      </m:e>
                    </m:d>
                  </m:oMath>
                </a14:m>
                <a:r>
                  <a:rPr lang="zh-CN" altLang="en-US" sz="2800" dirty="0" smtClean="0"/>
                  <a:t>一定为可忽略的，否则</a:t>
                </a:r>
                <a:r>
                  <a:rPr lang="en-US" altLang="zh-CN" sz="2800" dirty="0" smtClean="0"/>
                  <a:t>A</a:t>
                </a:r>
                <a:r>
                  <a:rPr lang="zh-CN" altLang="en-US" sz="2800" dirty="0" smtClean="0"/>
                  <a:t>可区分</a:t>
                </a:r>
                <a:r>
                  <a:rPr lang="en-US" altLang="zh-CN" sz="2800" dirty="0" smtClean="0"/>
                  <a:t>G.</a:t>
                </a:r>
              </a:p>
              <a:p>
                <a:pPr marL="0" indent="0">
                  <a:buNone/>
                </a:pPr>
                <a:r>
                  <a:rPr lang="zh-CN" altLang="en-US" sz="2800" dirty="0" smtClean="0"/>
                  <a:t>证毕。</a:t>
                </a:r>
                <a:endParaRPr lang="en-US" altLang="zh-CN" sz="2800" dirty="0" smtClean="0"/>
              </a:p>
              <a:p>
                <a:pPr marL="0" indent="0">
                  <a:buNone/>
                </a:pPr>
                <a:r>
                  <a:rPr lang="zh-CN" altLang="en-US" sz="2800" dirty="0"/>
                  <a:t>意义</a:t>
                </a:r>
                <a:r>
                  <a:rPr lang="zh-CN" altLang="en-US" sz="2800" dirty="0" smtClean="0"/>
                  <a:t>：和“一次一密”相比，用较少的密钥</a:t>
                </a:r>
                <a:r>
                  <a:rPr lang="en-US" altLang="zh-CN" sz="2800" dirty="0" smtClean="0"/>
                  <a:t>k,</a:t>
                </a:r>
                <a:r>
                  <a:rPr lang="zh-CN" altLang="en-US" sz="2800" dirty="0" smtClean="0"/>
                  <a:t>加密较多的密文，而且是计算上安全的。</a:t>
                </a:r>
                <a:endParaRPr lang="en-US" altLang="zh-CN" sz="2800" dirty="0"/>
              </a:p>
              <a:p>
                <a:pPr marL="0" indent="0">
                  <a:buNone/>
                </a:pPr>
                <a:endParaRPr lang="en-US" altLang="zh-CN" sz="2800" dirty="0" smtClean="0"/>
              </a:p>
              <a:p>
                <a:pPr marL="0" indent="0">
                  <a:buNone/>
                </a:pPr>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4709120"/>
              </a:xfrm>
              <a:blipFill rotWithShape="1">
                <a:blip r:embed="rId3"/>
                <a:stretch>
                  <a:fillRect l="-1481" t="-1684" b="-98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5954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229600" cy="1143000"/>
          </a:xfrm>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1600200"/>
            <a:ext cx="8229600" cy="4709120"/>
          </a:xfrm>
        </p:spPr>
        <p:txBody>
          <a:bodyPr>
            <a:noAutofit/>
          </a:bodyPr>
          <a:lstStyle/>
          <a:p>
            <a:pPr marL="0" indent="0">
              <a:buNone/>
            </a:pPr>
            <a:endParaRPr lang="en-US" altLang="zh-CN" sz="2800" dirty="0" smtClean="0"/>
          </a:p>
          <a:p>
            <a:pPr marL="0" indent="0">
              <a:buNone/>
            </a:pPr>
            <a:endParaRPr lang="zh-CN" alt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1" y="1412776"/>
            <a:ext cx="4200467"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562" y="1905067"/>
            <a:ext cx="8523287" cy="3453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4205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229600" cy="1143000"/>
          </a:xfrm>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1600200"/>
            <a:ext cx="8229600" cy="4709120"/>
          </a:xfrm>
        </p:spPr>
        <p:txBody>
          <a:bodyPr>
            <a:noAutofit/>
          </a:bodyPr>
          <a:lstStyle/>
          <a:p>
            <a:pPr marL="0" indent="0">
              <a:buNone/>
            </a:pPr>
            <a:endParaRPr lang="en-US" altLang="zh-CN" sz="2800" dirty="0" smtClean="0"/>
          </a:p>
          <a:p>
            <a:pPr marL="0" indent="0">
              <a:buNone/>
            </a:pPr>
            <a:endParaRPr lang="zh-CN" alt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17" y="1772816"/>
            <a:ext cx="8611471" cy="4032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2794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229600" cy="1143000"/>
          </a:xfrm>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1600200"/>
            <a:ext cx="8229600" cy="1396752"/>
          </a:xfrm>
        </p:spPr>
        <p:txBody>
          <a:bodyPr>
            <a:noAutofit/>
          </a:bodyPr>
          <a:lstStyle/>
          <a:p>
            <a:pPr marL="0" indent="0">
              <a:buNone/>
            </a:pPr>
            <a:r>
              <a:rPr lang="zh-CN" altLang="en-US" sz="2800" dirty="0" smtClean="0"/>
              <a:t>（</a:t>
            </a:r>
            <a:r>
              <a:rPr lang="en-US" altLang="zh-CN" sz="2800" dirty="0" smtClean="0"/>
              <a:t>1</a:t>
            </a:r>
            <a:r>
              <a:rPr lang="zh-CN" altLang="en-US" sz="2800" dirty="0" smtClean="0"/>
              <a:t>）单</a:t>
            </a:r>
            <a:r>
              <a:rPr lang="zh-CN" altLang="en-US" sz="2800" dirty="0"/>
              <a:t>消息加密</a:t>
            </a:r>
            <a:r>
              <a:rPr lang="zh-CN" altLang="en-US" sz="2800" dirty="0" smtClean="0"/>
              <a:t>安全的密码方案不一定是多消息加密安全的，多消息加密的密码方案一定是单消息加密安全的。</a:t>
            </a:r>
            <a:endParaRPr lang="en-US" altLang="zh-CN" sz="2800" dirty="0" smtClean="0"/>
          </a:p>
          <a:p>
            <a:pPr marL="0" indent="0">
              <a:buNone/>
            </a:pPr>
            <a:endParaRPr lang="en-US" altLang="zh-CN" sz="2800" dirty="0" smtClean="0"/>
          </a:p>
          <a:p>
            <a:pPr marL="0" indent="0">
              <a:buNone/>
            </a:pPr>
            <a:r>
              <a:rPr lang="zh-CN" altLang="en-US" sz="2000" dirty="0" smtClean="0"/>
              <a:t>敌手</a:t>
            </a:r>
            <a:r>
              <a:rPr lang="en-US" altLang="zh-CN" sz="2000" dirty="0" smtClean="0"/>
              <a:t>A</a:t>
            </a:r>
            <a:r>
              <a:rPr lang="zh-CN" altLang="en-US" sz="2000" dirty="0" smtClean="0"/>
              <a:t>输出</a:t>
            </a:r>
            <a:endParaRPr lang="en-US" altLang="zh-CN" sz="2000" dirty="0" smtClean="0"/>
          </a:p>
          <a:p>
            <a:pPr marL="0" indent="0">
              <a:buNone/>
            </a:pPr>
            <a:r>
              <a:rPr lang="en-US" altLang="zh-CN" sz="2000" dirty="0" smtClean="0"/>
              <a:t>M0={0</a:t>
            </a:r>
            <a:r>
              <a:rPr lang="en-US" altLang="zh-CN" sz="2000" baseline="30000" dirty="0" smtClean="0"/>
              <a:t>n</a:t>
            </a:r>
            <a:r>
              <a:rPr lang="en-US" altLang="zh-CN" sz="2000" dirty="0"/>
              <a:t>, 0</a:t>
            </a:r>
            <a:r>
              <a:rPr lang="en-US" altLang="zh-CN" sz="2000" baseline="30000" dirty="0"/>
              <a:t>n</a:t>
            </a:r>
            <a:r>
              <a:rPr lang="en-US" altLang="zh-CN" sz="2000" dirty="0" smtClean="0"/>
              <a:t>}</a:t>
            </a:r>
          </a:p>
          <a:p>
            <a:pPr marL="0" indent="0">
              <a:buNone/>
            </a:pPr>
            <a:r>
              <a:rPr lang="en-US" altLang="zh-CN" sz="2000" dirty="0" smtClean="0"/>
              <a:t>M1={</a:t>
            </a:r>
            <a:r>
              <a:rPr lang="en-US" altLang="zh-CN" sz="2000" dirty="0"/>
              <a:t>0</a:t>
            </a:r>
            <a:r>
              <a:rPr lang="en-US" altLang="zh-CN" sz="2000" baseline="30000" dirty="0"/>
              <a:t>n</a:t>
            </a:r>
            <a:r>
              <a:rPr lang="en-US" altLang="zh-CN" sz="2000" dirty="0"/>
              <a:t>, </a:t>
            </a:r>
            <a:r>
              <a:rPr lang="en-US" altLang="zh-CN" sz="2000" dirty="0" smtClean="0"/>
              <a:t>1</a:t>
            </a:r>
            <a:r>
              <a:rPr lang="en-US" altLang="zh-CN" sz="2000" baseline="30000" dirty="0" smtClean="0"/>
              <a:t>n</a:t>
            </a:r>
            <a:r>
              <a:rPr lang="en-US" altLang="zh-CN" sz="2000" dirty="0" smtClean="0"/>
              <a:t>}</a:t>
            </a:r>
          </a:p>
          <a:p>
            <a:pPr marL="0" indent="0">
              <a:buNone/>
            </a:pPr>
            <a:r>
              <a:rPr lang="zh-CN" altLang="en-US" sz="2000" dirty="0"/>
              <a:t>若</a:t>
            </a:r>
            <a:r>
              <a:rPr lang="zh-CN" altLang="en-US" sz="2000" dirty="0" smtClean="0"/>
              <a:t>用同一</a:t>
            </a:r>
            <a:r>
              <a:rPr lang="en-US" altLang="zh-CN" sz="2000" dirty="0" smtClean="0"/>
              <a:t>k</a:t>
            </a:r>
          </a:p>
          <a:p>
            <a:pPr marL="0" indent="0">
              <a:buNone/>
            </a:pPr>
            <a:r>
              <a:rPr lang="zh-CN" altLang="en-US" sz="2000" dirty="0" smtClean="0"/>
              <a:t>加密，则密</a:t>
            </a:r>
            <a:endParaRPr lang="en-US" altLang="zh-CN" sz="2000" dirty="0" smtClean="0"/>
          </a:p>
          <a:p>
            <a:pPr marL="0" indent="0">
              <a:buNone/>
            </a:pPr>
            <a:r>
              <a:rPr lang="zh-CN" altLang="en-US" sz="2000" dirty="0" smtClean="0"/>
              <a:t>文可区分</a:t>
            </a:r>
            <a:endParaRPr lang="zh-CN" altLang="en-US" sz="20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1" y="2564904"/>
            <a:ext cx="5895463"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5732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rmAutofit fontScale="92500" lnSpcReduction="10000"/>
              </a:bodyPr>
              <a:lstStyle/>
              <a:p>
                <a:r>
                  <a:rPr lang="zh-CN" altLang="en-US" dirty="0" smtClean="0"/>
                  <a:t>（</a:t>
                </a:r>
                <a:r>
                  <a:rPr lang="en-US" altLang="zh-CN" dirty="0" smtClean="0"/>
                  <a:t>1</a:t>
                </a:r>
                <a:r>
                  <a:rPr lang="zh-CN" altLang="en-US" dirty="0" smtClean="0"/>
                  <a:t>）</a:t>
                </a:r>
                <a:r>
                  <a:rPr lang="zh-CN" altLang="en-US" dirty="0" smtClean="0">
                    <a:solidFill>
                      <a:srgbClr val="FF0000"/>
                    </a:solidFill>
                  </a:rPr>
                  <a:t>有效的计算（概率多项式时间算法）</a:t>
                </a:r>
                <a:endParaRPr lang="en-US" altLang="zh-CN" dirty="0" smtClean="0">
                  <a:solidFill>
                    <a:srgbClr val="FF0000"/>
                  </a:solidFill>
                </a:endParaRPr>
              </a:p>
              <a:p>
                <a:r>
                  <a:rPr lang="zh-CN" altLang="en-US" dirty="0"/>
                  <a:t>能够</a:t>
                </a:r>
                <a:r>
                  <a:rPr lang="zh-CN" altLang="en-US" dirty="0" smtClean="0"/>
                  <a:t>在概率多项式时间</a:t>
                </a:r>
                <a:r>
                  <a:rPr lang="en-US" altLang="zh-CN" dirty="0" smtClean="0"/>
                  <a:t>(PPT)</a:t>
                </a:r>
                <a:r>
                  <a:rPr lang="zh-CN" altLang="en-US" dirty="0" smtClean="0"/>
                  <a:t>内执行的计算。</a:t>
                </a:r>
                <a:endParaRPr lang="en-US" altLang="zh-CN" dirty="0" smtClean="0"/>
              </a:p>
              <a:p>
                <a:r>
                  <a:rPr lang="zh-CN" altLang="en-US" dirty="0" smtClean="0"/>
                  <a:t>算法</a:t>
                </a:r>
                <a:r>
                  <a:rPr lang="en-US" altLang="zh-CN" dirty="0" smtClean="0"/>
                  <a:t>A</a:t>
                </a:r>
                <a:r>
                  <a:rPr lang="zh-CN" altLang="en-US" dirty="0" smtClean="0"/>
                  <a:t>在多项式内完成即：如果存在一个多项式</a:t>
                </a:r>
                <a:r>
                  <a:rPr lang="en-US" altLang="zh-CN" dirty="0" smtClean="0"/>
                  <a:t>p(.)</a:t>
                </a:r>
                <a:r>
                  <a:rPr lang="zh-CN" altLang="en-US" dirty="0" smtClean="0"/>
                  <a:t>，使得对于每个输入</a:t>
                </a:r>
                <a14:m>
                  <m:oMath xmlns:m="http://schemas.openxmlformats.org/officeDocument/2006/math">
                    <m:r>
                      <a:rPr lang="en-US" altLang="zh-CN" b="0" i="1" smtClean="0">
                        <a:latin typeface="Cambria Math"/>
                      </a:rPr>
                      <m:t>𝑥</m:t>
                    </m:r>
                    <m:r>
                      <a:rPr lang="en-US" altLang="zh-CN" b="0" i="1" smtClean="0">
                        <a:latin typeface="Cambria Math"/>
                        <a:ea typeface="Cambria Math"/>
                      </a:rPr>
                      <m:t>∈</m:t>
                    </m:r>
                    <m:d>
                      <m:dPr>
                        <m:begChr m:val="{"/>
                        <m:endChr m:val="}"/>
                        <m:ctrlPr>
                          <a:rPr lang="en-US" altLang="zh-CN" b="0" i="1" smtClean="0">
                            <a:latin typeface="Cambria Math"/>
                            <a:ea typeface="Cambria Math"/>
                          </a:rPr>
                        </m:ctrlPr>
                      </m:dPr>
                      <m:e>
                        <m:r>
                          <a:rPr lang="en-US" altLang="zh-CN" b="0" i="1" smtClean="0">
                            <a:latin typeface="Cambria Math"/>
                            <a:ea typeface="Cambria Math"/>
                          </a:rPr>
                          <m:t>0,1</m:t>
                        </m:r>
                      </m:e>
                    </m:d>
                    <m:r>
                      <a:rPr lang="en-US" altLang="zh-CN" b="0" i="1" baseline="30000" smtClean="0">
                        <a:latin typeface="Cambria Math"/>
                        <a:ea typeface="Cambria Math"/>
                      </a:rPr>
                      <m:t>∗</m:t>
                    </m:r>
                    <m:r>
                      <a:rPr lang="en-US" altLang="zh-CN" b="0" i="1" smtClean="0">
                        <a:latin typeface="Cambria Math"/>
                        <a:ea typeface="Cambria Math"/>
                      </a:rPr>
                      <m:t>,</m:t>
                    </m:r>
                    <m:r>
                      <a:rPr lang="en-US" altLang="zh-CN" b="0" i="1" smtClean="0">
                        <a:latin typeface="Cambria Math"/>
                        <a:ea typeface="Cambria Math"/>
                      </a:rPr>
                      <m:t>𝐴</m:t>
                    </m:r>
                    <m:d>
                      <m:dPr>
                        <m:ctrlPr>
                          <a:rPr lang="en-US" altLang="zh-CN" b="0" i="1" smtClean="0">
                            <a:latin typeface="Cambria Math"/>
                            <a:ea typeface="Cambria Math"/>
                          </a:rPr>
                        </m:ctrlPr>
                      </m:dPr>
                      <m:e>
                        <m:r>
                          <a:rPr lang="en-US" altLang="zh-CN" b="0" i="1" smtClean="0">
                            <a:latin typeface="Cambria Math"/>
                            <a:ea typeface="Cambria Math"/>
                          </a:rPr>
                          <m:t>𝑥</m:t>
                        </m:r>
                      </m:e>
                    </m:d>
                  </m:oMath>
                </a14:m>
                <a:r>
                  <a:rPr lang="zh-CN" altLang="en-US" b="0" dirty="0" smtClean="0">
                    <a:ea typeface="Cambria Math"/>
                  </a:rPr>
                  <a:t>的</a:t>
                </a:r>
                <a:r>
                  <a:rPr lang="zh-CN" altLang="en-US" dirty="0"/>
                  <a:t>计算最多在</a:t>
                </a:r>
                <a14:m>
                  <m:oMath xmlns:m="http://schemas.openxmlformats.org/officeDocument/2006/math">
                    <m:r>
                      <a:rPr lang="en-US" altLang="zh-CN">
                        <a:latin typeface="Cambria Math"/>
                      </a:rPr>
                      <m:t>𝑝</m:t>
                    </m:r>
                    <m:r>
                      <a:rPr lang="en-US" altLang="zh-CN">
                        <a:latin typeface="Cambria Math"/>
                      </a:rPr>
                      <m:t>(|</m:t>
                    </m:r>
                    <m:r>
                      <a:rPr lang="en-US" altLang="zh-CN">
                        <a:latin typeface="Cambria Math"/>
                      </a:rPr>
                      <m:t>𝑥</m:t>
                    </m:r>
                    <m:r>
                      <a:rPr lang="en-US" altLang="zh-CN">
                        <a:latin typeface="Cambria Math"/>
                      </a:rPr>
                      <m:t>|)</m:t>
                    </m:r>
                  </m:oMath>
                </a14:m>
                <a:r>
                  <a:rPr lang="zh-CN" altLang="en-US" dirty="0"/>
                  <a:t>个步骤内终止</a:t>
                </a:r>
                <a:r>
                  <a:rPr lang="zh-CN" altLang="en-US" b="0" dirty="0" smtClean="0">
                    <a:ea typeface="Cambria Math"/>
                  </a:rPr>
                  <a:t>。</a:t>
                </a:r>
                <a:endParaRPr lang="en-US" altLang="zh-CN" b="0" dirty="0" smtClean="0">
                  <a:ea typeface="Cambria Math"/>
                </a:endParaRPr>
              </a:p>
              <a:p>
                <a:r>
                  <a:rPr lang="zh-CN" altLang="en-US" dirty="0"/>
                  <a:t>概率多项式时间算法可以视为</a:t>
                </a:r>
                <a:r>
                  <a:rPr lang="zh-CN" altLang="en-US" dirty="0" smtClean="0"/>
                  <a:t>除了长度为</a:t>
                </a:r>
                <a:r>
                  <a:rPr lang="en-US" altLang="zh-CN" dirty="0" smtClean="0"/>
                  <a:t>n</a:t>
                </a:r>
                <a:r>
                  <a:rPr lang="zh-CN" altLang="en-US" dirty="0" smtClean="0"/>
                  <a:t>的输入</a:t>
                </a:r>
                <a:r>
                  <a:rPr lang="zh-CN" altLang="en-US" dirty="0"/>
                  <a:t>，还有一个可以引用的</a:t>
                </a:r>
                <a14:m>
                  <m:oMath xmlns:m="http://schemas.openxmlformats.org/officeDocument/2006/math">
                    <m:r>
                      <a:rPr lang="zh-CN" altLang="en-US" i="1" dirty="0" smtClean="0">
                        <a:latin typeface="Cambria Math"/>
                      </a:rPr>
                      <m:t>长度</m:t>
                    </m:r>
                    <m:r>
                      <a:rPr lang="zh-CN" altLang="en-US" b="0" i="1" dirty="0" smtClean="0">
                        <a:latin typeface="Cambria Math"/>
                      </a:rPr>
                      <m:t>为</m:t>
                    </m:r>
                    <m:r>
                      <a:rPr lang="en-US" altLang="zh-CN">
                        <a:latin typeface="Cambria Math"/>
                      </a:rPr>
                      <m:t>𝑝</m:t>
                    </m:r>
                    <m:d>
                      <m:dPr>
                        <m:ctrlPr>
                          <a:rPr lang="en-US" altLang="zh-CN" i="1">
                            <a:latin typeface="Cambria Math"/>
                          </a:rPr>
                        </m:ctrlPr>
                      </m:dPr>
                      <m:e>
                        <m:r>
                          <a:rPr lang="en-US" altLang="zh-CN" b="0" i="1" smtClean="0">
                            <a:latin typeface="Cambria Math"/>
                          </a:rPr>
                          <m:t>𝑛</m:t>
                        </m:r>
                      </m:e>
                    </m:d>
                    <m:r>
                      <a:rPr lang="zh-CN" altLang="en-US" b="0" i="1" smtClean="0">
                        <a:latin typeface="Cambria Math"/>
                      </a:rPr>
                      <m:t>的</m:t>
                    </m:r>
                  </m:oMath>
                </a14:m>
                <a:r>
                  <a:rPr lang="zh-CN" altLang="en-US" dirty="0" smtClean="0"/>
                  <a:t>随机比特</a:t>
                </a:r>
                <a:r>
                  <a:rPr lang="zh-CN" altLang="en-US" dirty="0"/>
                  <a:t>字符串</a:t>
                </a:r>
                <a:r>
                  <a:rPr lang="zh-CN" altLang="en-US" dirty="0" smtClean="0"/>
                  <a:t>。</a:t>
                </a:r>
                <a:endParaRPr lang="en-US" altLang="zh-CN" dirty="0" smtClean="0"/>
              </a:p>
              <a:p>
                <a:r>
                  <a:rPr lang="zh-CN" altLang="en-US" dirty="0"/>
                  <a:t>（</a:t>
                </a:r>
                <a:r>
                  <a:rPr lang="en-US" altLang="zh-CN" dirty="0"/>
                  <a:t>2</a:t>
                </a:r>
                <a:r>
                  <a:rPr lang="zh-CN" altLang="en-US" dirty="0" smtClean="0"/>
                  <a:t>）</a:t>
                </a:r>
                <a:r>
                  <a:rPr lang="zh-CN" altLang="en-US" dirty="0" smtClean="0">
                    <a:solidFill>
                      <a:srgbClr val="FF0000"/>
                    </a:solidFill>
                  </a:rPr>
                  <a:t>概率多项式时间敌手</a:t>
                </a:r>
                <a:endParaRPr lang="en-US" altLang="zh-CN" dirty="0" smtClean="0">
                  <a:solidFill>
                    <a:srgbClr val="FF0000"/>
                  </a:solidFill>
                </a:endParaRPr>
              </a:p>
              <a:p>
                <a:r>
                  <a:rPr lang="zh-CN" altLang="en-US" dirty="0" smtClean="0"/>
                  <a:t>只能完成有效计算的敌手。</a:t>
                </a:r>
                <a:endParaRPr lang="en-US" altLang="zh-CN" dirty="0" smtClean="0"/>
              </a:p>
              <a:p>
                <a:endParaRPr lang="en-US" altLang="zh-CN" dirty="0" smtClean="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2"/>
                <a:stretch>
                  <a:fillRect l="-70" t="-2995" r="-350" b="-3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2226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229600" cy="1143000"/>
          </a:xfrm>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1600200"/>
            <a:ext cx="8229600" cy="604664"/>
          </a:xfrm>
        </p:spPr>
        <p:txBody>
          <a:bodyPr>
            <a:noAutofit/>
          </a:bodyPr>
          <a:lstStyle/>
          <a:p>
            <a:pPr marL="0" indent="0">
              <a:buNone/>
            </a:pPr>
            <a:r>
              <a:rPr lang="zh-CN" altLang="en-US" sz="2800" dirty="0" smtClean="0"/>
              <a:t>（</a:t>
            </a:r>
            <a:r>
              <a:rPr lang="en-US" altLang="zh-CN" sz="2800" dirty="0" smtClean="0"/>
              <a:t>2</a:t>
            </a:r>
            <a:r>
              <a:rPr lang="zh-CN" altLang="en-US" sz="2800" dirty="0" smtClean="0"/>
              <a:t>）多消息加密时概率加密是必要的。</a:t>
            </a:r>
            <a:endParaRPr lang="en-US" altLang="zh-CN" sz="2800" dirty="0" smtClean="0"/>
          </a:p>
          <a:p>
            <a:pPr marL="0" indent="0">
              <a:buNone/>
            </a:pPr>
            <a:endParaRPr lang="en-US" altLang="zh-CN" sz="2800" dirty="0" smtClean="0"/>
          </a:p>
          <a:p>
            <a:pPr marL="0" indent="0">
              <a:buNone/>
            </a:pPr>
            <a:r>
              <a:rPr lang="zh-CN" altLang="en-US" sz="2400" dirty="0"/>
              <a:t>相同的明文和密钥要加密成不同的密文。</a:t>
            </a:r>
          </a:p>
          <a:p>
            <a:pPr marL="0" indent="0">
              <a:buNone/>
            </a:pPr>
            <a:endParaRPr lang="en-US" altLang="zh-CN" sz="2400" dirty="0" smtClean="0"/>
          </a:p>
          <a:p>
            <a:pPr marL="0" indent="0">
              <a:buNone/>
            </a:pPr>
            <a:r>
              <a:rPr lang="zh-CN" altLang="en-US" sz="2400" dirty="0" smtClean="0"/>
              <a:t>如果密文是明文和密钥的确定函数，那么该加密方案用于多消息加密时，一定是不安全的。</a:t>
            </a:r>
            <a:endParaRPr lang="en-US" altLang="zh-CN" sz="2400" dirty="0" smtClean="0"/>
          </a:p>
          <a:p>
            <a:pPr marL="0" indent="0">
              <a:buNone/>
            </a:pPr>
            <a:endParaRPr lang="en-US" altLang="zh-CN" sz="2400" dirty="0"/>
          </a:p>
          <a:p>
            <a:pPr marL="0" indent="0">
              <a:buNone/>
            </a:pPr>
            <a:r>
              <a:rPr lang="en-US" altLang="zh-CN" sz="2400" dirty="0" smtClean="0"/>
              <a:t>CBC</a:t>
            </a:r>
            <a:r>
              <a:rPr lang="zh-CN" altLang="en-US" sz="2400" dirty="0" smtClean="0"/>
              <a:t>，</a:t>
            </a:r>
            <a:r>
              <a:rPr lang="en-US" altLang="zh-CN" sz="2400" dirty="0" smtClean="0"/>
              <a:t>CFB</a:t>
            </a:r>
            <a:r>
              <a:rPr lang="zh-CN" altLang="en-US" sz="2400" dirty="0" smtClean="0"/>
              <a:t>，</a:t>
            </a:r>
            <a:r>
              <a:rPr lang="en-US" altLang="zh-CN" sz="2400" dirty="0" smtClean="0"/>
              <a:t>OFB</a:t>
            </a:r>
            <a:r>
              <a:rPr lang="zh-CN" altLang="en-US" sz="2400" dirty="0" smtClean="0"/>
              <a:t>，</a:t>
            </a:r>
            <a:r>
              <a:rPr lang="en-US" altLang="zh-CN" sz="2400" dirty="0" smtClean="0"/>
              <a:t>CTR</a:t>
            </a:r>
            <a:r>
              <a:rPr lang="zh-CN" altLang="en-US" sz="2400" dirty="0" smtClean="0"/>
              <a:t>都是概率加密的。</a:t>
            </a:r>
            <a:endParaRPr lang="en-US" altLang="zh-CN" sz="2400" dirty="0" smtClean="0"/>
          </a:p>
        </p:txBody>
      </p:sp>
    </p:spTree>
    <p:extLst>
      <p:ext uri="{BB962C8B-B14F-4D97-AF65-F5344CB8AC3E}">
        <p14:creationId xmlns:p14="http://schemas.microsoft.com/office/powerpoint/2010/main" val="190180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229600" cy="1143000"/>
          </a:xfrm>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1600200"/>
            <a:ext cx="8229600" cy="1180728"/>
          </a:xfrm>
        </p:spPr>
        <p:txBody>
          <a:bodyPr>
            <a:noAutofit/>
          </a:bodyPr>
          <a:lstStyle/>
          <a:p>
            <a:pPr marL="0" indent="0">
              <a:buNone/>
            </a:pPr>
            <a:r>
              <a:rPr lang="zh-CN" altLang="en-US" sz="2800" dirty="0" smtClean="0"/>
              <a:t>（</a:t>
            </a:r>
            <a:r>
              <a:rPr lang="en-US" altLang="zh-CN" sz="2800" dirty="0" smtClean="0"/>
              <a:t>3</a:t>
            </a:r>
            <a:r>
              <a:rPr lang="zh-CN" altLang="en-US" sz="2800" dirty="0" smtClean="0"/>
              <a:t>）</a:t>
            </a:r>
            <a:r>
              <a:rPr lang="zh-CN" altLang="en-US" sz="2800" dirty="0"/>
              <a:t>一个输出长度可变的伪随机</a:t>
            </a:r>
            <a:r>
              <a:rPr lang="zh-CN" altLang="en-US" sz="2800" dirty="0" smtClean="0"/>
              <a:t>发生器，用于多消息加密时是安全的。</a:t>
            </a:r>
            <a:endParaRPr lang="en-US" altLang="zh-CN" sz="2800" dirty="0" smtClean="0"/>
          </a:p>
          <a:p>
            <a:pPr marL="0" indent="0">
              <a:buNone/>
            </a:pPr>
            <a:endParaRPr lang="en-US" altLang="zh-CN" sz="2800" dirty="0" smtClean="0"/>
          </a:p>
          <a:p>
            <a:pPr marL="0" indent="0">
              <a:buNone/>
            </a:pPr>
            <a:r>
              <a:rPr lang="zh-CN" altLang="en-US" sz="2400" dirty="0"/>
              <a:t>根据输出长度可变的伪随机</a:t>
            </a:r>
            <a:r>
              <a:rPr lang="zh-CN" altLang="en-US" sz="2400" dirty="0" smtClean="0"/>
              <a:t>发生器的定义。</a:t>
            </a:r>
            <a:endParaRPr lang="en-US" altLang="zh-CN" sz="2400" dirty="0" smtClean="0"/>
          </a:p>
        </p:txBody>
      </p:sp>
    </p:spTree>
    <p:extLst>
      <p:ext uri="{BB962C8B-B14F-4D97-AF65-F5344CB8AC3E}">
        <p14:creationId xmlns:p14="http://schemas.microsoft.com/office/powerpoint/2010/main" val="3154274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8229600" cy="1143000"/>
          </a:xfrm>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67544" y="1628800"/>
            <a:ext cx="8229600" cy="4824536"/>
          </a:xfrm>
        </p:spPr>
        <p:txBody>
          <a:bodyPr>
            <a:noAutofit/>
          </a:bodyPr>
          <a:lstStyle/>
          <a:p>
            <a:pPr marL="0" indent="0">
              <a:buNone/>
            </a:pPr>
            <a:r>
              <a:rPr lang="zh-CN" altLang="en-US" sz="2800" dirty="0" smtClean="0"/>
              <a:t>根据对手所掌握的信息，攻击方法分类：</a:t>
            </a:r>
            <a:endParaRPr lang="en-US" altLang="zh-CN" sz="2800" dirty="0" smtClean="0"/>
          </a:p>
          <a:p>
            <a:pPr marL="0" indent="0">
              <a:buNone/>
            </a:pPr>
            <a:r>
              <a:rPr lang="zh-CN" altLang="en-US" sz="2800" dirty="0"/>
              <a:t>唯密文</a:t>
            </a:r>
            <a:r>
              <a:rPr lang="zh-CN" altLang="en-US" sz="2800" dirty="0" smtClean="0"/>
              <a:t>攻击    </a:t>
            </a:r>
            <a:r>
              <a:rPr lang="en-US" altLang="zh-CN" sz="2800" dirty="0" smtClean="0"/>
              <a:t>COA</a:t>
            </a:r>
          </a:p>
          <a:p>
            <a:pPr marL="0" indent="0">
              <a:buNone/>
            </a:pPr>
            <a:r>
              <a:rPr lang="zh-CN" altLang="en-US" sz="2800" dirty="0"/>
              <a:t>已知明文</a:t>
            </a:r>
            <a:r>
              <a:rPr lang="zh-CN" altLang="en-US" sz="2800" dirty="0" smtClean="0"/>
              <a:t>攻击</a:t>
            </a:r>
            <a:r>
              <a:rPr lang="en-US" altLang="zh-CN" sz="2800" dirty="0" smtClean="0"/>
              <a:t>KPA</a:t>
            </a:r>
          </a:p>
          <a:p>
            <a:pPr marL="0" indent="0">
              <a:buNone/>
            </a:pPr>
            <a:r>
              <a:rPr lang="zh-CN" altLang="en-US" sz="2800" dirty="0"/>
              <a:t>选择明文</a:t>
            </a:r>
            <a:r>
              <a:rPr lang="zh-CN" altLang="en-US" sz="2800" dirty="0" smtClean="0"/>
              <a:t>攻击</a:t>
            </a:r>
            <a:r>
              <a:rPr lang="en-US" altLang="zh-CN" sz="2800" dirty="0" smtClean="0"/>
              <a:t>CPA</a:t>
            </a:r>
          </a:p>
          <a:p>
            <a:pPr marL="0" indent="0">
              <a:buNone/>
            </a:pPr>
            <a:r>
              <a:rPr lang="zh-CN" altLang="en-US" sz="2800" dirty="0"/>
              <a:t>选择密文</a:t>
            </a:r>
            <a:r>
              <a:rPr lang="zh-CN" altLang="en-US" sz="2800" dirty="0" smtClean="0"/>
              <a:t>攻击</a:t>
            </a:r>
            <a:r>
              <a:rPr lang="en-US" altLang="zh-CN" sz="2800" dirty="0" smtClean="0"/>
              <a:t>CCA</a:t>
            </a:r>
          </a:p>
          <a:p>
            <a:pPr marL="0" indent="0">
              <a:buNone/>
            </a:pPr>
            <a:endParaRPr lang="en-US" altLang="zh-CN" sz="2800" dirty="0"/>
          </a:p>
          <a:p>
            <a:r>
              <a:rPr lang="zh-CN" altLang="en-US" sz="2800" dirty="0" smtClean="0"/>
              <a:t>其中</a:t>
            </a:r>
            <a:r>
              <a:rPr lang="en-US" altLang="zh-CN" sz="2800" dirty="0" smtClean="0"/>
              <a:t>CCA</a:t>
            </a:r>
            <a:r>
              <a:rPr lang="zh-CN" altLang="en-US" sz="2800" dirty="0" smtClean="0"/>
              <a:t>中，敌手不仅能够选择明文得到相应密文，而且还能够选择密文，获取对应明文。</a:t>
            </a:r>
            <a:endParaRPr lang="en-US" altLang="zh-CN" sz="2800" dirty="0" smtClean="0"/>
          </a:p>
          <a:p>
            <a:r>
              <a:rPr lang="zh-CN" altLang="en-US" sz="2800" dirty="0"/>
              <a:t>午餐时间</a:t>
            </a:r>
            <a:r>
              <a:rPr lang="zh-CN" altLang="en-US" sz="2800" dirty="0" smtClean="0"/>
              <a:t>攻击、午夜攻击</a:t>
            </a:r>
            <a:endParaRPr lang="en-US" altLang="zh-CN" sz="2800" dirty="0" smtClean="0"/>
          </a:p>
          <a:p>
            <a:pPr marL="0" indent="0">
              <a:buNone/>
            </a:pPr>
            <a:endParaRPr lang="en-US" altLang="zh-CN" sz="2800" dirty="0" smtClean="0"/>
          </a:p>
        </p:txBody>
      </p:sp>
    </p:spTree>
    <p:extLst>
      <p:ext uri="{BB962C8B-B14F-4D97-AF65-F5344CB8AC3E}">
        <p14:creationId xmlns:p14="http://schemas.microsoft.com/office/powerpoint/2010/main" val="3067217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p:txBody>
          <a:bodyPr/>
          <a:lstStyle/>
          <a:p>
            <a:r>
              <a:rPr lang="zh-CN" altLang="en-US" dirty="0" smtClean="0"/>
              <a:t>随机预言机</a:t>
            </a:r>
            <a:r>
              <a:rPr lang="en-US" altLang="zh-CN" dirty="0" smtClean="0"/>
              <a:t>(random oracle machine)</a:t>
            </a:r>
          </a:p>
          <a:p>
            <a:r>
              <a:rPr lang="zh-CN" altLang="en-US" dirty="0"/>
              <a:t>预言</a:t>
            </a:r>
            <a:r>
              <a:rPr lang="zh-CN" altLang="en-US" dirty="0" smtClean="0"/>
              <a:t>机就是一个“黑盒子”，能够根据安全的要求模拟敌手可能的能力。</a:t>
            </a:r>
            <a:endParaRPr lang="en-US" altLang="zh-CN" dirty="0" smtClean="0"/>
          </a:p>
          <a:p>
            <a:r>
              <a:rPr lang="zh-CN" altLang="en-US" dirty="0"/>
              <a:t>例如</a:t>
            </a:r>
            <a:r>
              <a:rPr lang="zh-CN" altLang="en-US" dirty="0" smtClean="0"/>
              <a:t>：加密预言机，当</a:t>
            </a:r>
            <a:r>
              <a:rPr lang="en-US" altLang="zh-CN" dirty="0" smtClean="0"/>
              <a:t>A</a:t>
            </a:r>
            <a:r>
              <a:rPr lang="zh-CN" altLang="en-US" dirty="0" smtClean="0"/>
              <a:t>提供一个明文，并询问预言机，预言机返回一个密文。如果</a:t>
            </a:r>
            <a:r>
              <a:rPr lang="en-US" altLang="zh-CN" dirty="0" smtClean="0"/>
              <a:t>ENC</a:t>
            </a:r>
            <a:r>
              <a:rPr lang="zh-CN" altLang="en-US" dirty="0" smtClean="0"/>
              <a:t>是随机的，则预言机每次回答的时候都保证新的随机性。</a:t>
            </a:r>
            <a:endParaRPr lang="en-US" altLang="zh-CN" dirty="0" smtClean="0"/>
          </a:p>
          <a:p>
            <a:r>
              <a:rPr lang="zh-CN" altLang="en-US" dirty="0"/>
              <a:t>不能直接询问</a:t>
            </a:r>
            <a:r>
              <a:rPr lang="en-US" altLang="zh-CN" dirty="0"/>
              <a:t>ROM</a:t>
            </a:r>
            <a:r>
              <a:rPr lang="zh-CN" altLang="en-US" dirty="0"/>
              <a:t>所求</a:t>
            </a:r>
            <a:r>
              <a:rPr lang="zh-CN" altLang="en-US" dirty="0" smtClean="0"/>
              <a:t>问题的解答。</a:t>
            </a:r>
            <a:endParaRPr lang="zh-CN" altLang="en-US" dirty="0"/>
          </a:p>
        </p:txBody>
      </p:sp>
    </p:spTree>
    <p:extLst>
      <p:ext uri="{BB962C8B-B14F-4D97-AF65-F5344CB8AC3E}">
        <p14:creationId xmlns:p14="http://schemas.microsoft.com/office/powerpoint/2010/main" val="2651212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156" y="0"/>
            <a:ext cx="8229600" cy="1143000"/>
          </a:xfrm>
        </p:spPr>
        <p:txBody>
          <a:bodyPr/>
          <a:lstStyle/>
          <a:p>
            <a:r>
              <a:rPr lang="zh-CN" altLang="en-US" dirty="0" smtClean="0"/>
              <a:t>计算安全性证明</a:t>
            </a:r>
            <a:endParaRPr lang="zh-CN"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43" y="1124744"/>
            <a:ext cx="8640960"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043" y="5301208"/>
            <a:ext cx="1923310"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2829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156" y="0"/>
            <a:ext cx="8229600" cy="1143000"/>
          </a:xfrm>
        </p:spPr>
        <p:txBody>
          <a:bodyPr/>
          <a:lstStyle/>
          <a:p>
            <a:r>
              <a:rPr lang="zh-CN" altLang="en-US" dirty="0" smtClean="0"/>
              <a:t>计算安全性证明</a:t>
            </a:r>
            <a:endParaRPr lang="zh-CN" altLang="en-US" dirty="0"/>
          </a:p>
        </p:txBody>
      </p:sp>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1644"/>
          <a:stretch/>
        </p:blipFill>
        <p:spPr bwMode="auto">
          <a:xfrm>
            <a:off x="173629" y="1340768"/>
            <a:ext cx="8979901" cy="3528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9552" y="5373216"/>
            <a:ext cx="7560840" cy="646331"/>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）定义实验，合理反映安全需求</a:t>
            </a:r>
            <a:endParaRPr lang="en-US" altLang="zh-CN" dirty="0" smtClean="0"/>
          </a:p>
          <a:p>
            <a:r>
              <a:rPr lang="zh-CN" altLang="en-US" dirty="0"/>
              <a:t>（</a:t>
            </a:r>
            <a:r>
              <a:rPr lang="en-US" altLang="zh-CN" dirty="0"/>
              <a:t>2</a:t>
            </a:r>
            <a:r>
              <a:rPr lang="zh-CN" altLang="en-US" dirty="0" smtClean="0"/>
              <a:t>）根据实验成功概率，严格定义安全性</a:t>
            </a:r>
            <a:endParaRPr lang="zh-CN" altLang="en-US" dirty="0"/>
          </a:p>
        </p:txBody>
      </p:sp>
    </p:spTree>
    <p:extLst>
      <p:ext uri="{BB962C8B-B14F-4D97-AF65-F5344CB8AC3E}">
        <p14:creationId xmlns:p14="http://schemas.microsoft.com/office/powerpoint/2010/main" val="2285026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p:txBody>
          <a:bodyPr/>
          <a:lstStyle/>
          <a:p>
            <a:endParaRPr lang="en-US" altLang="zh-CN" baseline="30000" dirty="0" smtClean="0"/>
          </a:p>
          <a:p>
            <a:r>
              <a:rPr lang="zh-CN" altLang="en-US" sz="3600" baseline="30000" dirty="0" smtClean="0"/>
              <a:t>（</a:t>
            </a:r>
            <a:r>
              <a:rPr lang="en-US" altLang="zh-CN" sz="3600" baseline="30000" dirty="0" smtClean="0"/>
              <a:t>1</a:t>
            </a:r>
            <a:r>
              <a:rPr lang="zh-CN" altLang="en-US" sz="3600" baseline="30000" dirty="0" smtClean="0"/>
              <a:t>）任何</a:t>
            </a:r>
            <a:r>
              <a:rPr lang="zh-CN" altLang="en-US" sz="3600" baseline="30000" dirty="0"/>
              <a:t>在</a:t>
            </a:r>
            <a:r>
              <a:rPr lang="en-US" altLang="zh-CN" sz="3600" baseline="30000" dirty="0"/>
              <a:t>CPA</a:t>
            </a:r>
            <a:r>
              <a:rPr lang="zh-CN" altLang="en-US" sz="3600" baseline="30000" dirty="0"/>
              <a:t>条件下的不可区分加密的对称密钥加密方案，也</a:t>
            </a:r>
            <a:r>
              <a:rPr lang="zh-CN" altLang="en-US" sz="3600" baseline="30000" dirty="0" smtClean="0"/>
              <a:t>是窃听者存在条件下的不可区分加密。（后者是前者的特殊情况，前者使用了预言机的帮助）</a:t>
            </a:r>
            <a:endParaRPr lang="en-US" altLang="zh-CN" sz="3600" baseline="30000" dirty="0" smtClean="0"/>
          </a:p>
          <a:p>
            <a:endParaRPr lang="en-US" altLang="zh-CN" sz="3600" baseline="30000" dirty="0"/>
          </a:p>
          <a:p>
            <a:r>
              <a:rPr lang="zh-CN" altLang="en-US" sz="3600" baseline="30000" dirty="0" smtClean="0"/>
              <a:t>（</a:t>
            </a:r>
            <a:r>
              <a:rPr lang="en-US" altLang="zh-CN" sz="3600" baseline="30000" dirty="0" smtClean="0"/>
              <a:t>2</a:t>
            </a:r>
            <a:r>
              <a:rPr lang="zh-CN" altLang="en-US" sz="3600" baseline="30000" dirty="0" smtClean="0"/>
              <a:t>）确定性的加密一定不是</a:t>
            </a:r>
            <a:r>
              <a:rPr lang="en-US" altLang="zh-CN" sz="3600" baseline="30000" dirty="0" smtClean="0"/>
              <a:t>CPA</a:t>
            </a:r>
            <a:r>
              <a:rPr lang="zh-CN" altLang="en-US" sz="3600" baseline="30000" dirty="0" smtClean="0"/>
              <a:t>安全的。</a:t>
            </a:r>
            <a:endParaRPr lang="en-US" altLang="zh-CN" sz="3600" baseline="30000" dirty="0" smtClean="0"/>
          </a:p>
          <a:p>
            <a:endParaRPr lang="en-US" altLang="zh-CN" sz="3600" baseline="30000" dirty="0"/>
          </a:p>
          <a:p>
            <a:r>
              <a:rPr lang="zh-CN" altLang="en-US" sz="3600" baseline="30000" dirty="0" smtClean="0"/>
              <a:t>（</a:t>
            </a:r>
            <a:r>
              <a:rPr lang="en-US" altLang="zh-CN" sz="3600" baseline="30000" dirty="0" smtClean="0"/>
              <a:t>3</a:t>
            </a:r>
            <a:r>
              <a:rPr lang="zh-CN" altLang="en-US" sz="3600" baseline="30000" dirty="0" smtClean="0"/>
              <a:t>）可证明，任何在</a:t>
            </a:r>
            <a:r>
              <a:rPr lang="en-US" altLang="zh-CN" sz="3600" baseline="30000" dirty="0" smtClean="0"/>
              <a:t>CPA</a:t>
            </a:r>
            <a:r>
              <a:rPr lang="zh-CN" altLang="en-US" sz="3600" baseline="30000" dirty="0" smtClean="0"/>
              <a:t>条件下的不可区分加密的对称密钥加密方案，也是在</a:t>
            </a:r>
            <a:r>
              <a:rPr lang="en-US" altLang="zh-CN" sz="3600" baseline="30000" dirty="0" smtClean="0"/>
              <a:t>CPA</a:t>
            </a:r>
            <a:r>
              <a:rPr lang="zh-CN" altLang="en-US" sz="3600" baseline="30000" dirty="0" smtClean="0"/>
              <a:t>条件下的不可区分“多次”加密方案。（相同的明文概率加密成不同的密文，和唯密文攻击条件对比）</a:t>
            </a:r>
            <a:endParaRPr lang="en-US" altLang="zh-CN" sz="3600" baseline="30000" dirty="0" smtClean="0"/>
          </a:p>
          <a:p>
            <a:endParaRPr lang="zh-CN" altLang="en-US" baseline="30000" dirty="0"/>
          </a:p>
        </p:txBody>
      </p:sp>
    </p:spTree>
    <p:extLst>
      <p:ext uri="{BB962C8B-B14F-4D97-AF65-F5344CB8AC3E}">
        <p14:creationId xmlns:p14="http://schemas.microsoft.com/office/powerpoint/2010/main" val="1976621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84785"/>
            <a:ext cx="6336704"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31640" y="4725144"/>
            <a:ext cx="6192688" cy="1569660"/>
          </a:xfrm>
          <a:prstGeom prst="rect">
            <a:avLst/>
          </a:prstGeom>
          <a:noFill/>
        </p:spPr>
        <p:txBody>
          <a:bodyPr wrap="square" rtlCol="0">
            <a:spAutoFit/>
          </a:bodyPr>
          <a:lstStyle/>
          <a:p>
            <a:r>
              <a:rPr lang="zh-CN" altLang="en-US" sz="2400" dirty="0" smtClean="0"/>
              <a:t>（</a:t>
            </a:r>
            <a:r>
              <a:rPr lang="en-US" altLang="zh-CN" sz="2400" dirty="0" smtClean="0"/>
              <a:t>1</a:t>
            </a:r>
            <a:r>
              <a:rPr lang="zh-CN" altLang="en-US" sz="2400" dirty="0" smtClean="0"/>
              <a:t>）确定性加密</a:t>
            </a:r>
            <a:endParaRPr lang="en-US" altLang="zh-CN" sz="2400" dirty="0" smtClean="0"/>
          </a:p>
          <a:p>
            <a:r>
              <a:rPr lang="zh-CN" altLang="en-US" sz="2400" dirty="0"/>
              <a:t>（</a:t>
            </a:r>
            <a:r>
              <a:rPr lang="en-US" altLang="zh-CN" sz="2400" dirty="0"/>
              <a:t>2</a:t>
            </a:r>
            <a:r>
              <a:rPr lang="zh-CN" altLang="en-US" sz="2400" dirty="0" smtClean="0"/>
              <a:t>）不是</a:t>
            </a:r>
            <a:r>
              <a:rPr lang="en-US" altLang="zh-CN" sz="2400" dirty="0" smtClean="0"/>
              <a:t>CPA</a:t>
            </a:r>
            <a:r>
              <a:rPr lang="zh-CN" altLang="en-US" sz="2400" dirty="0" smtClean="0"/>
              <a:t>安全的</a:t>
            </a:r>
            <a:endParaRPr lang="en-US" altLang="zh-CN" sz="2400" dirty="0" smtClean="0"/>
          </a:p>
          <a:p>
            <a:r>
              <a:rPr lang="zh-CN" altLang="en-US" sz="2400" dirty="0"/>
              <a:t>（</a:t>
            </a:r>
            <a:r>
              <a:rPr lang="en-US" altLang="zh-CN" sz="2400" dirty="0"/>
              <a:t>3</a:t>
            </a:r>
            <a:r>
              <a:rPr lang="zh-CN" altLang="en-US" sz="2400" dirty="0" smtClean="0"/>
              <a:t>）在窃听者存在情况下，也是不安全的。（按多次加密安全性定义）</a:t>
            </a:r>
            <a:endParaRPr lang="zh-CN" altLang="en-US" sz="2400" dirty="0"/>
          </a:p>
        </p:txBody>
      </p:sp>
      <p:sp>
        <p:nvSpPr>
          <p:cNvPr id="5" name="TextBox 4"/>
          <p:cNvSpPr txBox="1"/>
          <p:nvPr/>
        </p:nvSpPr>
        <p:spPr>
          <a:xfrm>
            <a:off x="179512" y="1844824"/>
            <a:ext cx="864096" cy="1754326"/>
          </a:xfrm>
          <a:prstGeom prst="rect">
            <a:avLst/>
          </a:prstGeom>
          <a:noFill/>
        </p:spPr>
        <p:txBody>
          <a:bodyPr wrap="square" rtlCol="0">
            <a:spAutoFit/>
          </a:bodyPr>
          <a:lstStyle/>
          <a:p>
            <a:r>
              <a:rPr lang="en-US" altLang="zh-CN" sz="3600" dirty="0" smtClean="0"/>
              <a:t>E</a:t>
            </a:r>
          </a:p>
          <a:p>
            <a:r>
              <a:rPr lang="en-US" altLang="zh-CN" sz="3600" dirty="0" smtClean="0"/>
              <a:t>C</a:t>
            </a:r>
          </a:p>
          <a:p>
            <a:r>
              <a:rPr lang="en-US" altLang="zh-CN" sz="3600" dirty="0" smtClean="0"/>
              <a:t>B</a:t>
            </a:r>
          </a:p>
        </p:txBody>
      </p:sp>
    </p:spTree>
    <p:extLst>
      <p:ext uri="{BB962C8B-B14F-4D97-AF65-F5344CB8AC3E}">
        <p14:creationId xmlns:p14="http://schemas.microsoft.com/office/powerpoint/2010/main" val="1947397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sp>
        <p:nvSpPr>
          <p:cNvPr id="4" name="TextBox 3"/>
          <p:cNvSpPr txBox="1"/>
          <p:nvPr/>
        </p:nvSpPr>
        <p:spPr>
          <a:xfrm>
            <a:off x="1314195" y="5146829"/>
            <a:ext cx="6192688" cy="1200329"/>
          </a:xfrm>
          <a:prstGeom prst="rect">
            <a:avLst/>
          </a:prstGeom>
          <a:noFill/>
        </p:spPr>
        <p:txBody>
          <a:bodyPr wrap="square" rtlCol="0">
            <a:spAutoFit/>
          </a:bodyPr>
          <a:lstStyle/>
          <a:p>
            <a:r>
              <a:rPr lang="zh-CN" altLang="en-US" sz="2400" dirty="0" smtClean="0"/>
              <a:t>（</a:t>
            </a:r>
            <a:r>
              <a:rPr lang="en-US" altLang="zh-CN" sz="2400" dirty="0" smtClean="0"/>
              <a:t>1</a:t>
            </a:r>
            <a:r>
              <a:rPr lang="zh-CN" altLang="en-US" sz="2400" dirty="0" smtClean="0"/>
              <a:t>）概率加密</a:t>
            </a:r>
            <a:endParaRPr lang="en-US" altLang="zh-CN" sz="2400" dirty="0" smtClean="0"/>
          </a:p>
          <a:p>
            <a:r>
              <a:rPr lang="zh-CN" altLang="en-US" sz="2400" dirty="0"/>
              <a:t>（</a:t>
            </a:r>
            <a:r>
              <a:rPr lang="en-US" altLang="zh-CN" sz="2400" dirty="0"/>
              <a:t>2</a:t>
            </a:r>
            <a:r>
              <a:rPr lang="zh-CN" altLang="en-US" sz="2400" dirty="0" smtClean="0"/>
              <a:t>）如果</a:t>
            </a:r>
            <a:r>
              <a:rPr lang="en-US" altLang="zh-CN" sz="2400" dirty="0" smtClean="0"/>
              <a:t>IV</a:t>
            </a:r>
            <a:r>
              <a:rPr lang="zh-CN" altLang="en-US" sz="2400" dirty="0" smtClean="0"/>
              <a:t>均匀随机选择，</a:t>
            </a:r>
            <a:r>
              <a:rPr lang="en-US" altLang="zh-CN" sz="2400" dirty="0" smtClean="0"/>
              <a:t>F</a:t>
            </a:r>
            <a:r>
              <a:rPr lang="zh-CN" altLang="en-US" sz="2400" dirty="0" smtClean="0"/>
              <a:t>是伪随机置换则是</a:t>
            </a:r>
            <a:r>
              <a:rPr lang="en-US" altLang="zh-CN" sz="2400" dirty="0" smtClean="0"/>
              <a:t>CPA</a:t>
            </a:r>
            <a:r>
              <a:rPr lang="zh-CN" altLang="en-US" sz="2400" dirty="0" smtClean="0"/>
              <a:t>安全的</a:t>
            </a:r>
            <a:endParaRPr lang="en-US" altLang="zh-CN" sz="2400" dirty="0" smtClean="0"/>
          </a:p>
        </p:txBody>
      </p:sp>
      <p:sp>
        <p:nvSpPr>
          <p:cNvPr id="5" name="TextBox 4"/>
          <p:cNvSpPr txBox="1"/>
          <p:nvPr/>
        </p:nvSpPr>
        <p:spPr>
          <a:xfrm>
            <a:off x="179512" y="1844824"/>
            <a:ext cx="864096" cy="1754326"/>
          </a:xfrm>
          <a:prstGeom prst="rect">
            <a:avLst/>
          </a:prstGeom>
          <a:noFill/>
        </p:spPr>
        <p:txBody>
          <a:bodyPr wrap="square" rtlCol="0">
            <a:spAutoFit/>
          </a:bodyPr>
          <a:lstStyle/>
          <a:p>
            <a:r>
              <a:rPr lang="en-US" altLang="zh-CN" sz="3600" dirty="0" smtClean="0"/>
              <a:t>C</a:t>
            </a:r>
          </a:p>
          <a:p>
            <a:r>
              <a:rPr lang="en-US" altLang="zh-CN" sz="3600" dirty="0" smtClean="0"/>
              <a:t>B</a:t>
            </a:r>
          </a:p>
          <a:p>
            <a:r>
              <a:rPr lang="en-US" altLang="zh-CN" sz="3600" dirty="0"/>
              <a:t>C</a:t>
            </a:r>
            <a:endParaRPr lang="zh-CN" altLang="en-US" sz="3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56792"/>
            <a:ext cx="5040560" cy="3035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338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sp>
        <p:nvSpPr>
          <p:cNvPr id="4" name="TextBox 3"/>
          <p:cNvSpPr txBox="1"/>
          <p:nvPr/>
        </p:nvSpPr>
        <p:spPr>
          <a:xfrm>
            <a:off x="1314195" y="5146829"/>
            <a:ext cx="6192688" cy="1569660"/>
          </a:xfrm>
          <a:prstGeom prst="rect">
            <a:avLst/>
          </a:prstGeom>
          <a:noFill/>
        </p:spPr>
        <p:txBody>
          <a:bodyPr wrap="square" rtlCol="0">
            <a:spAutoFit/>
          </a:bodyPr>
          <a:lstStyle/>
          <a:p>
            <a:r>
              <a:rPr lang="zh-CN" altLang="en-US" sz="2400" dirty="0" smtClean="0"/>
              <a:t>（</a:t>
            </a:r>
            <a:r>
              <a:rPr lang="en-US" altLang="zh-CN" sz="2400" dirty="0" smtClean="0"/>
              <a:t>1</a:t>
            </a:r>
            <a:r>
              <a:rPr lang="zh-CN" altLang="en-US" sz="2400" dirty="0" smtClean="0"/>
              <a:t>）概率加密</a:t>
            </a:r>
            <a:endParaRPr lang="en-US" altLang="zh-CN" sz="2400" dirty="0" smtClean="0"/>
          </a:p>
          <a:p>
            <a:r>
              <a:rPr lang="zh-CN" altLang="en-US" sz="2400" dirty="0"/>
              <a:t>（</a:t>
            </a:r>
            <a:r>
              <a:rPr lang="en-US" altLang="zh-CN" sz="2400" dirty="0"/>
              <a:t>2</a:t>
            </a:r>
            <a:r>
              <a:rPr lang="zh-CN" altLang="en-US" sz="2400" dirty="0" smtClean="0"/>
              <a:t>）如果</a:t>
            </a:r>
            <a:r>
              <a:rPr lang="en-US" altLang="zh-CN" sz="2400" dirty="0" smtClean="0"/>
              <a:t>IV</a:t>
            </a:r>
            <a:r>
              <a:rPr lang="zh-CN" altLang="en-US" sz="2400" dirty="0" smtClean="0"/>
              <a:t>均匀随机选择，</a:t>
            </a:r>
            <a:r>
              <a:rPr lang="en-US" altLang="zh-CN" sz="2400" dirty="0" smtClean="0"/>
              <a:t>F</a:t>
            </a:r>
            <a:r>
              <a:rPr lang="zh-CN" altLang="en-US" sz="2400" dirty="0" smtClean="0"/>
              <a:t>是伪随机置换则是</a:t>
            </a:r>
            <a:r>
              <a:rPr lang="en-US" altLang="zh-CN" sz="2400" dirty="0" smtClean="0"/>
              <a:t>CPA</a:t>
            </a:r>
            <a:r>
              <a:rPr lang="zh-CN" altLang="en-US" sz="2400" dirty="0" smtClean="0"/>
              <a:t>安全的</a:t>
            </a:r>
            <a:endParaRPr lang="en-US" altLang="zh-CN" sz="2400" dirty="0" smtClean="0"/>
          </a:p>
          <a:p>
            <a:r>
              <a:rPr lang="zh-CN" altLang="en-US" sz="2400" dirty="0"/>
              <a:t>（</a:t>
            </a:r>
            <a:r>
              <a:rPr lang="en-US" altLang="zh-CN" sz="2400" dirty="0"/>
              <a:t>3</a:t>
            </a:r>
            <a:r>
              <a:rPr lang="zh-CN" altLang="en-US" sz="2400" dirty="0" smtClean="0"/>
              <a:t>）</a:t>
            </a:r>
            <a:r>
              <a:rPr lang="en-US" altLang="zh-CN" sz="2400" dirty="0" smtClean="0"/>
              <a:t>CFB</a:t>
            </a:r>
            <a:r>
              <a:rPr lang="zh-CN" altLang="en-US" sz="2400" dirty="0"/>
              <a:t>同</a:t>
            </a:r>
            <a:r>
              <a:rPr lang="en-US" altLang="zh-CN" sz="2400" dirty="0" smtClean="0"/>
              <a:t>OFB</a:t>
            </a:r>
          </a:p>
        </p:txBody>
      </p:sp>
      <p:sp>
        <p:nvSpPr>
          <p:cNvPr id="5" name="TextBox 4"/>
          <p:cNvSpPr txBox="1"/>
          <p:nvPr/>
        </p:nvSpPr>
        <p:spPr>
          <a:xfrm>
            <a:off x="179512" y="1844824"/>
            <a:ext cx="864096" cy="1754326"/>
          </a:xfrm>
          <a:prstGeom prst="rect">
            <a:avLst/>
          </a:prstGeom>
          <a:noFill/>
        </p:spPr>
        <p:txBody>
          <a:bodyPr wrap="square" rtlCol="0">
            <a:spAutoFit/>
          </a:bodyPr>
          <a:lstStyle/>
          <a:p>
            <a:r>
              <a:rPr lang="en-US" altLang="zh-CN" sz="3600" dirty="0" smtClean="0"/>
              <a:t>O</a:t>
            </a:r>
          </a:p>
          <a:p>
            <a:r>
              <a:rPr lang="en-US" altLang="zh-CN" sz="3600" dirty="0" smtClean="0"/>
              <a:t>F</a:t>
            </a:r>
          </a:p>
          <a:p>
            <a:r>
              <a:rPr lang="en-US" altLang="zh-CN" sz="3600" dirty="0" smtClean="0"/>
              <a:t>B</a:t>
            </a:r>
            <a:endParaRPr lang="zh-CN" altLang="en-US" sz="3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628800"/>
            <a:ext cx="5184576" cy="33613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735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p:sp>
        <p:nvSpPr>
          <p:cNvPr id="3" name="内容占位符 2"/>
          <p:cNvSpPr>
            <a:spLocks noGrp="1"/>
          </p:cNvSpPr>
          <p:nvPr>
            <p:ph idx="1"/>
          </p:nvPr>
        </p:nvSpPr>
        <p:spPr>
          <a:xfrm>
            <a:off x="251520" y="1600200"/>
            <a:ext cx="8712968" cy="4686320"/>
          </a:xfrm>
        </p:spPr>
        <p:txBody>
          <a:bodyPr>
            <a:normAutofit/>
          </a:bodyPr>
          <a:lstStyle/>
          <a:p>
            <a:r>
              <a:rPr lang="zh-CN" altLang="en-US" dirty="0" smtClean="0">
                <a:solidFill>
                  <a:srgbClr val="FF0000"/>
                </a:solidFill>
              </a:rPr>
              <a:t>封闭性：</a:t>
            </a:r>
            <a:r>
              <a:rPr lang="en-US" altLang="zh-CN" dirty="0"/>
              <a:t> A </a:t>
            </a:r>
            <a:r>
              <a:rPr lang="zh-CN" altLang="en-US" dirty="0" smtClean="0"/>
              <a:t>和</a:t>
            </a:r>
            <a:r>
              <a:rPr lang="en-US" altLang="zh-CN" dirty="0"/>
              <a:t>A’ </a:t>
            </a:r>
            <a:r>
              <a:rPr lang="zh-CN" altLang="en-US" dirty="0" smtClean="0"/>
              <a:t>均为概率多项式时间算法，则</a:t>
            </a:r>
            <a:r>
              <a:rPr lang="en-US" altLang="zh-CN" dirty="0" smtClean="0"/>
              <a:t>A</a:t>
            </a:r>
            <a:r>
              <a:rPr lang="zh-CN" altLang="en-US" dirty="0" smtClean="0"/>
              <a:t>调用</a:t>
            </a:r>
            <a:r>
              <a:rPr lang="en-US" altLang="zh-CN" dirty="0" smtClean="0"/>
              <a:t>A’</a:t>
            </a:r>
            <a:r>
              <a:rPr lang="zh-CN" altLang="en-US" dirty="0" smtClean="0"/>
              <a:t>仍能在概率多项式时间内完成。</a:t>
            </a:r>
            <a:endParaRPr lang="en-US" altLang="zh-CN" dirty="0" smtClean="0"/>
          </a:p>
          <a:p>
            <a:r>
              <a:rPr lang="zh-CN" altLang="en-US" dirty="0" smtClean="0"/>
              <a:t>概率多项式是确定多项式的扩充，若一个方案若能抵抗概率多项式时间算法攻击，则也能抵抗确定性多项式时间算法攻击。</a:t>
            </a:r>
            <a:endParaRPr lang="en-US" altLang="zh-CN" dirty="0" smtClean="0"/>
          </a:p>
          <a:p>
            <a:endParaRPr lang="en-US" altLang="zh-CN" dirty="0"/>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011740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sp>
        <p:nvSpPr>
          <p:cNvPr id="4" name="TextBox 3"/>
          <p:cNvSpPr txBox="1"/>
          <p:nvPr/>
        </p:nvSpPr>
        <p:spPr>
          <a:xfrm>
            <a:off x="1314195" y="5146829"/>
            <a:ext cx="6192688" cy="1200329"/>
          </a:xfrm>
          <a:prstGeom prst="rect">
            <a:avLst/>
          </a:prstGeom>
          <a:noFill/>
        </p:spPr>
        <p:txBody>
          <a:bodyPr wrap="square" rtlCol="0">
            <a:spAutoFit/>
          </a:bodyPr>
          <a:lstStyle/>
          <a:p>
            <a:r>
              <a:rPr lang="zh-CN" altLang="en-US" sz="2400" dirty="0" smtClean="0"/>
              <a:t>（</a:t>
            </a:r>
            <a:r>
              <a:rPr lang="en-US" altLang="zh-CN" sz="2400" dirty="0" smtClean="0"/>
              <a:t>1</a:t>
            </a:r>
            <a:r>
              <a:rPr lang="zh-CN" altLang="en-US" sz="2400" dirty="0" smtClean="0"/>
              <a:t>）概率加密</a:t>
            </a:r>
            <a:endParaRPr lang="en-US" altLang="zh-CN" sz="2400" dirty="0" smtClean="0"/>
          </a:p>
          <a:p>
            <a:r>
              <a:rPr lang="zh-CN" altLang="en-US" sz="2400" dirty="0"/>
              <a:t>（</a:t>
            </a:r>
            <a:r>
              <a:rPr lang="en-US" altLang="zh-CN" sz="2400" dirty="0"/>
              <a:t>2</a:t>
            </a:r>
            <a:r>
              <a:rPr lang="zh-CN" altLang="en-US" sz="2400" dirty="0" smtClean="0"/>
              <a:t>）如果</a:t>
            </a:r>
            <a:r>
              <a:rPr lang="en-US" altLang="zh-CN" sz="2400" dirty="0" err="1" smtClean="0"/>
              <a:t>ctr</a:t>
            </a:r>
            <a:r>
              <a:rPr lang="zh-CN" altLang="en-US" sz="2400" dirty="0" smtClean="0"/>
              <a:t>均匀随机选择，</a:t>
            </a:r>
            <a:r>
              <a:rPr lang="en-US" altLang="zh-CN" sz="2400" dirty="0" smtClean="0"/>
              <a:t>F</a:t>
            </a:r>
            <a:r>
              <a:rPr lang="zh-CN" altLang="en-US" sz="2400" dirty="0" smtClean="0"/>
              <a:t>是伪随机置换则是</a:t>
            </a:r>
            <a:r>
              <a:rPr lang="en-US" altLang="zh-CN" sz="2400" dirty="0" smtClean="0"/>
              <a:t>CPA</a:t>
            </a:r>
            <a:r>
              <a:rPr lang="zh-CN" altLang="en-US" sz="2400" dirty="0" smtClean="0"/>
              <a:t>安全的</a:t>
            </a:r>
            <a:endParaRPr lang="en-US" altLang="zh-CN" sz="2400" dirty="0" smtClean="0"/>
          </a:p>
        </p:txBody>
      </p:sp>
      <p:sp>
        <p:nvSpPr>
          <p:cNvPr id="5" name="TextBox 4"/>
          <p:cNvSpPr txBox="1"/>
          <p:nvPr/>
        </p:nvSpPr>
        <p:spPr>
          <a:xfrm>
            <a:off x="179512" y="1844824"/>
            <a:ext cx="864096" cy="1754326"/>
          </a:xfrm>
          <a:prstGeom prst="rect">
            <a:avLst/>
          </a:prstGeom>
          <a:noFill/>
        </p:spPr>
        <p:txBody>
          <a:bodyPr wrap="square" rtlCol="0">
            <a:spAutoFit/>
          </a:bodyPr>
          <a:lstStyle/>
          <a:p>
            <a:r>
              <a:rPr lang="en-US" altLang="zh-CN" sz="3600" dirty="0" smtClean="0"/>
              <a:t>C</a:t>
            </a:r>
          </a:p>
          <a:p>
            <a:r>
              <a:rPr lang="en-US" altLang="zh-CN" sz="3600" dirty="0" smtClean="0"/>
              <a:t>T</a:t>
            </a:r>
          </a:p>
          <a:p>
            <a:r>
              <a:rPr lang="en-US" altLang="zh-CN" sz="3600" dirty="0" smtClean="0"/>
              <a:t>R</a:t>
            </a:r>
            <a:endParaRPr lang="zh-CN" altLang="en-US" sz="3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360111"/>
            <a:ext cx="5688631" cy="3800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41963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556792"/>
            <a:ext cx="840898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83568" y="5445224"/>
            <a:ext cx="8280920" cy="1200329"/>
          </a:xfrm>
          <a:prstGeom prst="rect">
            <a:avLst/>
          </a:prstGeom>
          <a:noFill/>
        </p:spPr>
        <p:txBody>
          <a:bodyPr wrap="square" rtlCol="0">
            <a:spAutoFit/>
          </a:bodyPr>
          <a:lstStyle/>
          <a:p>
            <a:r>
              <a:rPr lang="zh-CN" altLang="en-US" sz="2400" dirty="0" smtClean="0"/>
              <a:t>（</a:t>
            </a:r>
            <a:r>
              <a:rPr lang="en-US" altLang="zh-CN" sz="2400" dirty="0" smtClean="0"/>
              <a:t>1</a:t>
            </a:r>
            <a:r>
              <a:rPr lang="zh-CN" altLang="en-US" sz="2400" dirty="0" smtClean="0"/>
              <a:t>）</a:t>
            </a:r>
            <a:r>
              <a:rPr lang="en-US" altLang="zh-CN" sz="2400" dirty="0" smtClean="0"/>
              <a:t>D</a:t>
            </a:r>
            <a:r>
              <a:rPr lang="zh-CN" altLang="en-US" sz="2400" dirty="0" smtClean="0"/>
              <a:t>可以</a:t>
            </a:r>
            <a:r>
              <a:rPr lang="zh-CN" altLang="en-US" sz="2400" dirty="0" smtClean="0">
                <a:solidFill>
                  <a:srgbClr val="FF0000"/>
                </a:solidFill>
              </a:rPr>
              <a:t>适应性地</a:t>
            </a:r>
            <a:r>
              <a:rPr lang="zh-CN" altLang="en-US" sz="2400" dirty="0" smtClean="0"/>
              <a:t>方问</a:t>
            </a:r>
            <a:r>
              <a:rPr lang="en-US" altLang="zh-CN" sz="2400" dirty="0" err="1" smtClean="0"/>
              <a:t>F</a:t>
            </a:r>
            <a:r>
              <a:rPr lang="en-US" altLang="zh-CN" sz="2400" baseline="-25000" dirty="0" err="1" smtClean="0"/>
              <a:t>k</a:t>
            </a:r>
            <a:r>
              <a:rPr lang="zh-CN" altLang="en-US" sz="2400" dirty="0" smtClean="0"/>
              <a:t>和</a:t>
            </a:r>
            <a:r>
              <a:rPr lang="en-US" altLang="zh-CN" sz="2400" dirty="0" smtClean="0"/>
              <a:t>f</a:t>
            </a:r>
            <a:r>
              <a:rPr lang="zh-CN" altLang="en-US" sz="2400" dirty="0" smtClean="0"/>
              <a:t>的随机预言机</a:t>
            </a:r>
            <a:endParaRPr lang="en-US" altLang="zh-CN" sz="2400" dirty="0" smtClean="0"/>
          </a:p>
          <a:p>
            <a:r>
              <a:rPr lang="zh-CN" altLang="en-US" sz="2400" dirty="0"/>
              <a:t>（</a:t>
            </a:r>
            <a:r>
              <a:rPr lang="en-US" altLang="zh-CN" sz="2400" dirty="0"/>
              <a:t>2</a:t>
            </a:r>
            <a:r>
              <a:rPr lang="zh-CN" altLang="en-US" sz="2400" dirty="0" smtClean="0"/>
              <a:t>）伪随机函数的存在等价于伪随机数发生器的存在</a:t>
            </a:r>
            <a:endParaRPr lang="en-US" altLang="zh-CN" sz="2400" dirty="0" smtClean="0"/>
          </a:p>
          <a:p>
            <a:r>
              <a:rPr lang="zh-CN" altLang="en-US" sz="2400" dirty="0"/>
              <a:t>（</a:t>
            </a:r>
            <a:r>
              <a:rPr lang="en-US" altLang="zh-CN" sz="2400" dirty="0"/>
              <a:t>3</a:t>
            </a:r>
            <a:r>
              <a:rPr lang="zh-CN" altLang="en-US" sz="2400" dirty="0" smtClean="0"/>
              <a:t>）分组密码可以看作是常用的伪随机函数</a:t>
            </a:r>
            <a:endParaRPr lang="zh-CN" altLang="en-US" sz="2400" dirty="0"/>
          </a:p>
        </p:txBody>
      </p:sp>
    </p:spTree>
    <p:extLst>
      <p:ext uri="{BB962C8B-B14F-4D97-AF65-F5344CB8AC3E}">
        <p14:creationId xmlns:p14="http://schemas.microsoft.com/office/powerpoint/2010/main" val="10576913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4" y="1124744"/>
            <a:ext cx="9030189"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40002"/>
            <a:ext cx="8351837" cy="1117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8080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8294687" cy="20836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3783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0768"/>
            <a:ext cx="9144000"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14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457200" y="4005064"/>
            <a:ext cx="8229600" cy="2281456"/>
          </a:xfrm>
        </p:spPr>
        <p:txBody>
          <a:bodyPr/>
          <a:lstStyle/>
          <a:p>
            <a:endParaRPr lang="en-US" altLang="zh-CN" baseline="30000" dirty="0" smtClean="0"/>
          </a:p>
          <a:p>
            <a:endParaRPr lang="zh-CN" altLang="en-US" baseline="30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83" y="1484784"/>
            <a:ext cx="883051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5570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179512" y="4005064"/>
            <a:ext cx="8507288" cy="2281456"/>
          </a:xfrm>
        </p:spPr>
        <p:txBody>
          <a:bodyPr/>
          <a:lstStyle/>
          <a:p>
            <a:endParaRPr lang="en-US" altLang="zh-CN" baseline="30000" dirty="0" smtClean="0"/>
          </a:p>
          <a:p>
            <a:endParaRPr lang="zh-CN" altLang="en-US" baseline="30000"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4" y="1124744"/>
            <a:ext cx="9030189"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79512" y="4293096"/>
            <a:ext cx="8280920" cy="1569660"/>
          </a:xfrm>
          <a:prstGeom prst="rect">
            <a:avLst/>
          </a:prstGeom>
          <a:noFill/>
        </p:spPr>
        <p:txBody>
          <a:bodyPr wrap="square" rtlCol="0">
            <a:spAutoFit/>
          </a:bodyPr>
          <a:lstStyle/>
          <a:p>
            <a:r>
              <a:rPr lang="zh-CN" altLang="en-US" sz="2400" dirty="0" smtClean="0"/>
              <a:t>不是</a:t>
            </a:r>
            <a:r>
              <a:rPr lang="en-US" altLang="zh-CN" sz="2400" dirty="0" smtClean="0"/>
              <a:t>CCA</a:t>
            </a:r>
            <a:r>
              <a:rPr lang="zh-CN" altLang="en-US" sz="2400" dirty="0" smtClean="0"/>
              <a:t>安全的：</a:t>
            </a:r>
            <a:endParaRPr lang="en-US" altLang="zh-CN" sz="2400" dirty="0" smtClean="0"/>
          </a:p>
          <a:p>
            <a:r>
              <a:rPr lang="zh-CN" altLang="en-US" sz="2400" dirty="0" smtClean="0"/>
              <a:t>敌手在</a:t>
            </a:r>
            <a:r>
              <a:rPr lang="en-US" altLang="zh-CN" sz="2400" dirty="0" smtClean="0"/>
              <a:t>CCA</a:t>
            </a:r>
            <a:r>
              <a:rPr lang="zh-CN" altLang="en-US" sz="2400" dirty="0" smtClean="0"/>
              <a:t>条件下，改动密文</a:t>
            </a:r>
            <a:r>
              <a:rPr lang="en-US" altLang="zh-CN" sz="2400" dirty="0" smtClean="0"/>
              <a:t>C</a:t>
            </a:r>
            <a:r>
              <a:rPr lang="zh-CN" altLang="en-US" sz="2400" dirty="0" smtClean="0"/>
              <a:t>中</a:t>
            </a:r>
            <a:r>
              <a:rPr lang="en-US" altLang="zh-CN" sz="2400" dirty="0" smtClean="0"/>
              <a:t>s</a:t>
            </a:r>
            <a:r>
              <a:rPr lang="zh-CN" altLang="en-US" sz="2400" dirty="0" smtClean="0"/>
              <a:t>的一个比特，要求随机预言机解密，结果只与真实明文有一比特差别。因此可选择</a:t>
            </a:r>
            <a:r>
              <a:rPr lang="en-US" altLang="zh-CN" sz="2400" dirty="0" smtClean="0"/>
              <a:t>mo=0</a:t>
            </a:r>
            <a:r>
              <a:rPr lang="en-US" altLang="zh-CN" sz="2400" baseline="30000" dirty="0" smtClean="0"/>
              <a:t>n</a:t>
            </a:r>
            <a:r>
              <a:rPr lang="en-US" altLang="zh-CN" sz="2400" dirty="0" smtClean="0"/>
              <a:t>,m1=1</a:t>
            </a:r>
            <a:r>
              <a:rPr lang="en-US" altLang="zh-CN" sz="2400" baseline="30000" dirty="0" smtClean="0"/>
              <a:t>n</a:t>
            </a:r>
            <a:endParaRPr lang="zh-CN" altLang="en-US" sz="2400" baseline="30000" dirty="0"/>
          </a:p>
        </p:txBody>
      </p:sp>
    </p:spTree>
    <p:extLst>
      <p:ext uri="{BB962C8B-B14F-4D97-AF65-F5344CB8AC3E}">
        <p14:creationId xmlns:p14="http://schemas.microsoft.com/office/powerpoint/2010/main" val="2631796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179512" y="4005064"/>
            <a:ext cx="8507288" cy="2281456"/>
          </a:xfrm>
        </p:spPr>
        <p:txBody>
          <a:bodyPr/>
          <a:lstStyle/>
          <a:p>
            <a:endParaRPr lang="en-US" altLang="zh-CN" baseline="30000" dirty="0" smtClean="0"/>
          </a:p>
          <a:p>
            <a:endParaRPr lang="zh-CN" altLang="en-US" baseline="30000" dirty="0"/>
          </a:p>
        </p:txBody>
      </p:sp>
      <p:sp>
        <p:nvSpPr>
          <p:cNvPr id="4" name="TextBox 3"/>
          <p:cNvSpPr txBox="1"/>
          <p:nvPr/>
        </p:nvSpPr>
        <p:spPr>
          <a:xfrm>
            <a:off x="179512" y="4293096"/>
            <a:ext cx="8280920" cy="1200329"/>
          </a:xfrm>
          <a:prstGeom prst="rect">
            <a:avLst/>
          </a:prstGeom>
          <a:noFill/>
        </p:spPr>
        <p:txBody>
          <a:bodyPr wrap="square" rtlCol="0">
            <a:spAutoFit/>
          </a:bodyPr>
          <a:lstStyle/>
          <a:p>
            <a:r>
              <a:rPr lang="en-US" altLang="zh-CN" sz="2400" dirty="0" smtClean="0"/>
              <a:t>CBC,OFB,CFB,CTR</a:t>
            </a:r>
            <a:r>
              <a:rPr lang="zh-CN" altLang="en-US" sz="2400" dirty="0" smtClean="0"/>
              <a:t>都不是</a:t>
            </a:r>
            <a:r>
              <a:rPr lang="en-US" altLang="zh-CN" sz="2400" dirty="0" smtClean="0"/>
              <a:t>CCA</a:t>
            </a:r>
            <a:r>
              <a:rPr lang="zh-CN" altLang="en-US" sz="2400" dirty="0" smtClean="0"/>
              <a:t>安全的：</a:t>
            </a:r>
            <a:endParaRPr lang="en-US" altLang="zh-CN" sz="2400" dirty="0" smtClean="0"/>
          </a:p>
          <a:p>
            <a:r>
              <a:rPr lang="zh-CN" altLang="en-US" sz="2400" dirty="0" smtClean="0"/>
              <a:t>敌手在</a:t>
            </a:r>
            <a:r>
              <a:rPr lang="en-US" altLang="zh-CN" sz="2400" dirty="0" smtClean="0"/>
              <a:t>CCA</a:t>
            </a:r>
            <a:r>
              <a:rPr lang="zh-CN" altLang="en-US" sz="2400" dirty="0" smtClean="0"/>
              <a:t>条件下，修改</a:t>
            </a:r>
            <a:r>
              <a:rPr lang="en-US" altLang="zh-CN" sz="2400" dirty="0" smtClean="0"/>
              <a:t>c1</a:t>
            </a:r>
            <a:r>
              <a:rPr lang="zh-CN" altLang="en-US" sz="2400" dirty="0" smtClean="0"/>
              <a:t>的最后</a:t>
            </a:r>
            <a:r>
              <a:rPr lang="en-US" altLang="zh-CN" sz="2400" dirty="0" smtClean="0"/>
              <a:t>1</a:t>
            </a:r>
            <a:r>
              <a:rPr lang="zh-CN" altLang="en-US" sz="2400" dirty="0" smtClean="0"/>
              <a:t>比特，请求随机预言机解密</a:t>
            </a:r>
            <a:r>
              <a:rPr lang="en-US" altLang="zh-CN" sz="2400" dirty="0" smtClean="0"/>
              <a:t>(IV,c1’,c2,c3)</a:t>
            </a:r>
            <a:r>
              <a:rPr lang="zh-CN" altLang="en-US" sz="2400" dirty="0" smtClean="0"/>
              <a:t>，</a:t>
            </a:r>
            <a:r>
              <a:rPr lang="en-US" altLang="zh-CN" sz="2400" dirty="0" smtClean="0"/>
              <a:t>m2</a:t>
            </a:r>
            <a:r>
              <a:rPr lang="zh-CN" altLang="en-US" sz="2400" dirty="0" smtClean="0"/>
              <a:t>只与正确值相差</a:t>
            </a:r>
            <a:r>
              <a:rPr lang="en-US" altLang="zh-CN" sz="2400" dirty="0" smtClean="0"/>
              <a:t>1</a:t>
            </a:r>
            <a:r>
              <a:rPr lang="zh-CN" altLang="en-US" sz="2400" dirty="0" smtClean="0"/>
              <a:t>比特。</a:t>
            </a:r>
            <a:endParaRPr lang="zh-CN" altLang="en-US" sz="2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56792"/>
            <a:ext cx="504056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3430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计算安全性证明</a:t>
            </a:r>
            <a:r>
              <a:rPr lang="en-US" altLang="zh-CN" dirty="0" smtClean="0"/>
              <a:t/>
            </a:r>
            <a:br>
              <a:rPr lang="en-US" altLang="zh-CN" dirty="0" smtClean="0"/>
            </a:br>
            <a:r>
              <a:rPr lang="en-US" altLang="zh-CN" dirty="0" smtClean="0"/>
              <a:t>padding oracle attack</a:t>
            </a:r>
            <a:endParaRPr lang="zh-CN" altLang="en-US" dirty="0"/>
          </a:p>
        </p:txBody>
      </p:sp>
      <p:sp>
        <p:nvSpPr>
          <p:cNvPr id="3" name="内容占位符 2"/>
          <p:cNvSpPr>
            <a:spLocks noGrp="1"/>
          </p:cNvSpPr>
          <p:nvPr>
            <p:ph idx="1"/>
          </p:nvPr>
        </p:nvSpPr>
        <p:spPr>
          <a:xfrm>
            <a:off x="179512" y="4005064"/>
            <a:ext cx="8507288" cy="2281456"/>
          </a:xfrm>
        </p:spPr>
        <p:txBody>
          <a:bodyPr/>
          <a:lstStyle/>
          <a:p>
            <a:endParaRPr lang="en-US" altLang="zh-CN" baseline="30000" dirty="0" smtClean="0"/>
          </a:p>
          <a:p>
            <a:endParaRPr lang="zh-CN" altLang="en-US" baseline="30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539093"/>
            <a:ext cx="2964329"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484784"/>
            <a:ext cx="2837343" cy="1351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854054" y="3140968"/>
            <a:ext cx="7344816" cy="3785652"/>
          </a:xfrm>
          <a:prstGeom prst="rect">
            <a:avLst/>
          </a:prstGeom>
          <a:noFill/>
        </p:spPr>
        <p:txBody>
          <a:bodyPr wrap="square" rtlCol="0">
            <a:spAutoFit/>
          </a:bodyPr>
          <a:lstStyle/>
          <a:p>
            <a:r>
              <a:rPr lang="zh-CN" altLang="en-US" sz="2400" dirty="0" smtClean="0"/>
              <a:t>（</a:t>
            </a:r>
            <a:r>
              <a:rPr lang="en-US" altLang="zh-CN" sz="2400" dirty="0" smtClean="0"/>
              <a:t>1</a:t>
            </a:r>
            <a:r>
              <a:rPr lang="zh-CN" altLang="en-US" sz="2400" dirty="0" smtClean="0"/>
              <a:t>）修改</a:t>
            </a:r>
            <a:r>
              <a:rPr lang="en-US" altLang="zh-CN" sz="2400" dirty="0" smtClean="0"/>
              <a:t>c[0]</a:t>
            </a:r>
            <a:r>
              <a:rPr lang="zh-CN" altLang="en-US" sz="2400" dirty="0" smtClean="0"/>
              <a:t>的最后一个字节</a:t>
            </a:r>
            <a:r>
              <a:rPr lang="en-US" altLang="zh-CN" sz="2400" dirty="0" smtClean="0"/>
              <a:t>b</a:t>
            </a:r>
            <a:r>
              <a:rPr lang="en-US" altLang="zh-CN" sz="2400" baseline="-25000" dirty="0" smtClean="0"/>
              <a:t>1</a:t>
            </a:r>
            <a:r>
              <a:rPr lang="en-US" altLang="zh-CN" sz="2400" dirty="0" smtClean="0"/>
              <a:t>=b</a:t>
            </a:r>
            <a:r>
              <a:rPr lang="en-US" altLang="zh-CN" sz="2400" baseline="-25000" dirty="0" smtClean="0"/>
              <a:t>1</a:t>
            </a:r>
            <a:r>
              <a:rPr lang="en-US" altLang="zh-CN" sz="2400" dirty="0" smtClean="0">
                <a:latin typeface="宋体"/>
                <a:ea typeface="宋体"/>
              </a:rPr>
              <a:t> ⊕</a:t>
            </a:r>
            <a:r>
              <a:rPr lang="en-US" altLang="zh-CN" sz="2400" dirty="0">
                <a:latin typeface="宋体"/>
                <a:ea typeface="宋体"/>
              </a:rPr>
              <a:t> </a:t>
            </a:r>
            <a:r>
              <a:rPr lang="en-US" altLang="zh-CN" sz="2400" dirty="0" smtClean="0">
                <a:latin typeface="宋体"/>
                <a:ea typeface="宋体"/>
              </a:rPr>
              <a:t>g</a:t>
            </a:r>
            <a:r>
              <a:rPr lang="en-US" altLang="zh-CN" sz="2400" baseline="-25000" dirty="0" smtClean="0">
                <a:latin typeface="宋体"/>
                <a:ea typeface="宋体"/>
              </a:rPr>
              <a:t>1</a:t>
            </a:r>
            <a:r>
              <a:rPr lang="en-US" altLang="zh-CN" sz="2400" dirty="0" smtClean="0">
                <a:latin typeface="宋体"/>
                <a:ea typeface="宋体"/>
              </a:rPr>
              <a:t> ⊕0x01</a:t>
            </a:r>
            <a:r>
              <a:rPr lang="zh-CN" altLang="en-US" sz="2400" dirty="0" smtClean="0">
                <a:latin typeface="宋体"/>
                <a:ea typeface="宋体"/>
              </a:rPr>
              <a:t>（</a:t>
            </a:r>
            <a:r>
              <a:rPr lang="en-US" altLang="zh-CN" sz="2400" dirty="0" smtClean="0">
                <a:latin typeface="宋体"/>
                <a:ea typeface="宋体"/>
              </a:rPr>
              <a:t>g</a:t>
            </a:r>
            <a:r>
              <a:rPr lang="en-US" altLang="zh-CN" sz="2400" baseline="-25000" dirty="0" smtClean="0">
                <a:latin typeface="宋体"/>
                <a:ea typeface="宋体"/>
              </a:rPr>
              <a:t>1</a:t>
            </a:r>
            <a:r>
              <a:rPr lang="zh-CN" altLang="en-US" sz="2400" dirty="0" smtClean="0">
                <a:latin typeface="宋体"/>
                <a:ea typeface="宋体"/>
              </a:rPr>
              <a:t>从</a:t>
            </a:r>
            <a:r>
              <a:rPr lang="en-US" altLang="zh-CN" sz="2400" dirty="0" smtClean="0">
                <a:latin typeface="宋体"/>
                <a:ea typeface="宋体"/>
              </a:rPr>
              <a:t>00</a:t>
            </a:r>
            <a:r>
              <a:rPr lang="zh-CN" altLang="en-US" sz="2400" dirty="0" smtClean="0">
                <a:latin typeface="宋体"/>
                <a:ea typeface="宋体"/>
              </a:rPr>
              <a:t>到</a:t>
            </a:r>
            <a:r>
              <a:rPr lang="en-US" altLang="zh-CN" sz="2400" dirty="0" smtClean="0">
                <a:latin typeface="宋体"/>
                <a:ea typeface="宋体"/>
              </a:rPr>
              <a:t>FF</a:t>
            </a:r>
            <a:r>
              <a:rPr lang="zh-CN" altLang="en-US" sz="2400" dirty="0" smtClean="0">
                <a:latin typeface="宋体"/>
                <a:ea typeface="宋体"/>
              </a:rPr>
              <a:t>）</a:t>
            </a:r>
            <a:endParaRPr lang="en-US" altLang="zh-CN" sz="2400" dirty="0" smtClean="0">
              <a:latin typeface="宋体"/>
              <a:ea typeface="宋体"/>
            </a:endParaRPr>
          </a:p>
          <a:p>
            <a:r>
              <a:rPr lang="zh-CN" altLang="en-US" sz="2400" dirty="0">
                <a:latin typeface="宋体"/>
                <a:ea typeface="宋体"/>
              </a:rPr>
              <a:t>（</a:t>
            </a:r>
            <a:r>
              <a:rPr lang="en-US" altLang="zh-CN" sz="2400" dirty="0">
                <a:latin typeface="宋体"/>
                <a:ea typeface="宋体"/>
              </a:rPr>
              <a:t>2</a:t>
            </a:r>
            <a:r>
              <a:rPr lang="zh-CN" altLang="en-US" sz="2400" dirty="0" smtClean="0">
                <a:latin typeface="宋体"/>
                <a:ea typeface="宋体"/>
              </a:rPr>
              <a:t>）发送</a:t>
            </a:r>
            <a:r>
              <a:rPr lang="en-US" altLang="zh-CN" sz="2400" dirty="0" smtClean="0">
                <a:latin typeface="宋体"/>
                <a:ea typeface="宋体"/>
              </a:rPr>
              <a:t>(</a:t>
            </a:r>
            <a:r>
              <a:rPr lang="en-US" altLang="zh-CN" sz="2400" dirty="0" err="1" smtClean="0">
                <a:latin typeface="宋体"/>
                <a:ea typeface="宋体"/>
              </a:rPr>
              <a:t>IV,c</a:t>
            </a:r>
            <a:r>
              <a:rPr lang="en-US" altLang="zh-CN" sz="2400" dirty="0" smtClean="0">
                <a:latin typeface="宋体"/>
                <a:ea typeface="宋体"/>
              </a:rPr>
              <a:t>[0],c[1])</a:t>
            </a:r>
            <a:r>
              <a:rPr lang="zh-CN" altLang="en-US" sz="2400" dirty="0" smtClean="0">
                <a:latin typeface="宋体"/>
                <a:ea typeface="宋体"/>
              </a:rPr>
              <a:t>给</a:t>
            </a:r>
            <a:r>
              <a:rPr lang="en-US" altLang="zh-CN" sz="2400" dirty="0" smtClean="0">
                <a:latin typeface="宋体"/>
                <a:ea typeface="宋体"/>
              </a:rPr>
              <a:t>oracle</a:t>
            </a:r>
            <a:r>
              <a:rPr lang="zh-CN" altLang="en-US" sz="2400" dirty="0" smtClean="0">
                <a:latin typeface="宋体"/>
                <a:ea typeface="宋体"/>
              </a:rPr>
              <a:t>解密</a:t>
            </a:r>
            <a:endParaRPr lang="en-US" altLang="zh-CN" sz="2400" dirty="0" smtClean="0">
              <a:latin typeface="宋体"/>
              <a:ea typeface="宋体"/>
            </a:endParaRPr>
          </a:p>
          <a:p>
            <a:r>
              <a:rPr lang="en-US" altLang="zh-CN" sz="2400" dirty="0" smtClean="0">
                <a:latin typeface="宋体"/>
                <a:ea typeface="宋体"/>
              </a:rPr>
              <a:t> (3)</a:t>
            </a:r>
            <a:r>
              <a:rPr lang="zh-CN" altLang="en-US" sz="2400" dirty="0" smtClean="0">
                <a:latin typeface="宋体"/>
                <a:ea typeface="宋体"/>
              </a:rPr>
              <a:t>如果</a:t>
            </a:r>
            <a:r>
              <a:rPr lang="en-US" altLang="zh-CN" sz="2400" dirty="0" smtClean="0">
                <a:latin typeface="宋体"/>
                <a:ea typeface="宋体"/>
              </a:rPr>
              <a:t>oracle</a:t>
            </a:r>
            <a:r>
              <a:rPr lang="zh-CN" altLang="en-US" sz="2400" dirty="0" smtClean="0">
                <a:latin typeface="宋体"/>
                <a:ea typeface="宋体"/>
              </a:rPr>
              <a:t>报告</a:t>
            </a:r>
            <a:r>
              <a:rPr lang="en-US" altLang="zh-CN" sz="2400" dirty="0" smtClean="0">
                <a:latin typeface="宋体"/>
                <a:ea typeface="宋体"/>
              </a:rPr>
              <a:t>padding</a:t>
            </a:r>
            <a:r>
              <a:rPr lang="zh-CN" altLang="en-US" sz="2400" dirty="0" smtClean="0">
                <a:latin typeface="宋体"/>
                <a:ea typeface="宋体"/>
              </a:rPr>
              <a:t>正确，则</a:t>
            </a:r>
            <a:endParaRPr lang="en-US" altLang="zh-CN" sz="2400" dirty="0" smtClean="0">
              <a:latin typeface="宋体"/>
              <a:ea typeface="宋体"/>
            </a:endParaRPr>
          </a:p>
          <a:p>
            <a:r>
              <a:rPr lang="en-US" altLang="zh-CN" sz="2400" dirty="0" smtClean="0">
                <a:latin typeface="宋体"/>
                <a:ea typeface="宋体"/>
              </a:rPr>
              <a:t>m[1]’=c[0]’ ⊕Dec(</a:t>
            </a:r>
            <a:r>
              <a:rPr lang="en-US" altLang="zh-CN" sz="2400" dirty="0" err="1" smtClean="0">
                <a:latin typeface="宋体"/>
                <a:ea typeface="宋体"/>
              </a:rPr>
              <a:t>k,c</a:t>
            </a:r>
            <a:r>
              <a:rPr lang="en-US" altLang="zh-CN" sz="2400" dirty="0" smtClean="0">
                <a:latin typeface="宋体"/>
                <a:ea typeface="宋体"/>
              </a:rPr>
              <a:t>[1])=c[0]</a:t>
            </a:r>
            <a:r>
              <a:rPr lang="en-US" altLang="zh-CN" sz="2400" dirty="0">
                <a:latin typeface="宋体"/>
                <a:ea typeface="宋体"/>
              </a:rPr>
              <a:t> ⊕ g ⊕</a:t>
            </a:r>
            <a:r>
              <a:rPr lang="en-US" altLang="zh-CN" sz="2400" dirty="0" smtClean="0">
                <a:latin typeface="宋体"/>
                <a:ea typeface="宋体"/>
              </a:rPr>
              <a:t>0x01</a:t>
            </a:r>
            <a:r>
              <a:rPr lang="en-US" altLang="zh-CN" sz="2400" dirty="0">
                <a:latin typeface="宋体"/>
                <a:ea typeface="宋体"/>
              </a:rPr>
              <a:t> </a:t>
            </a:r>
            <a:r>
              <a:rPr lang="en-US" altLang="zh-CN" sz="2400" dirty="0" smtClean="0">
                <a:latin typeface="宋体"/>
                <a:ea typeface="宋体"/>
              </a:rPr>
              <a:t>⊕</a:t>
            </a:r>
            <a:r>
              <a:rPr lang="en-US" altLang="zh-CN" sz="2400" dirty="0">
                <a:latin typeface="宋体"/>
                <a:ea typeface="宋体"/>
              </a:rPr>
              <a:t>Dec(</a:t>
            </a:r>
            <a:r>
              <a:rPr lang="en-US" altLang="zh-CN" sz="2400" dirty="0" err="1">
                <a:latin typeface="宋体"/>
                <a:ea typeface="宋体"/>
              </a:rPr>
              <a:t>k,c</a:t>
            </a:r>
            <a:r>
              <a:rPr lang="en-US" altLang="zh-CN" sz="2400" dirty="0">
                <a:latin typeface="宋体"/>
                <a:ea typeface="宋体"/>
              </a:rPr>
              <a:t>[1</a:t>
            </a:r>
            <a:r>
              <a:rPr lang="en-US" altLang="zh-CN" sz="2400" dirty="0" smtClean="0">
                <a:latin typeface="宋体"/>
                <a:ea typeface="宋体"/>
              </a:rPr>
              <a:t>])=m[1]</a:t>
            </a:r>
            <a:r>
              <a:rPr lang="en-US" altLang="zh-CN" sz="2400" dirty="0">
                <a:latin typeface="宋体"/>
                <a:ea typeface="宋体"/>
              </a:rPr>
              <a:t> ⊕ g ⊕0x01 </a:t>
            </a:r>
            <a:r>
              <a:rPr lang="en-US" altLang="zh-CN" sz="2400" dirty="0" smtClean="0">
                <a:latin typeface="宋体"/>
                <a:ea typeface="宋体"/>
              </a:rPr>
              <a:t>,</a:t>
            </a:r>
            <a:r>
              <a:rPr lang="zh-CN" altLang="en-US" sz="2400" dirty="0" smtClean="0">
                <a:latin typeface="宋体"/>
                <a:ea typeface="宋体"/>
              </a:rPr>
              <a:t>那么</a:t>
            </a:r>
            <a:r>
              <a:rPr lang="en-US" altLang="zh-CN" sz="2400" dirty="0" smtClean="0">
                <a:latin typeface="宋体"/>
                <a:ea typeface="宋体"/>
              </a:rPr>
              <a:t>m[1]</a:t>
            </a:r>
            <a:r>
              <a:rPr lang="zh-CN" altLang="en-US" sz="2400" dirty="0" smtClean="0">
                <a:latin typeface="宋体"/>
                <a:ea typeface="宋体"/>
              </a:rPr>
              <a:t>的最后一个字节和</a:t>
            </a:r>
            <a:r>
              <a:rPr lang="en-US" altLang="zh-CN" sz="2400" dirty="0" smtClean="0">
                <a:latin typeface="宋体"/>
                <a:ea typeface="宋体"/>
              </a:rPr>
              <a:t>g</a:t>
            </a:r>
            <a:r>
              <a:rPr lang="en-US" altLang="zh-CN" sz="2400" baseline="-25000" dirty="0" smtClean="0">
                <a:latin typeface="宋体"/>
                <a:ea typeface="宋体"/>
              </a:rPr>
              <a:t>1</a:t>
            </a:r>
            <a:r>
              <a:rPr lang="zh-CN" altLang="en-US" sz="2400" dirty="0" smtClean="0">
                <a:latin typeface="宋体"/>
                <a:ea typeface="宋体"/>
              </a:rPr>
              <a:t>相同。因为</a:t>
            </a:r>
            <a:r>
              <a:rPr lang="en-US" altLang="zh-CN" sz="2400" dirty="0" smtClean="0">
                <a:latin typeface="宋体"/>
                <a:ea typeface="宋体"/>
              </a:rPr>
              <a:t>0x01</a:t>
            </a:r>
            <a:r>
              <a:rPr lang="zh-CN" altLang="en-US" sz="2400" dirty="0" smtClean="0">
                <a:latin typeface="宋体"/>
                <a:ea typeface="宋体"/>
              </a:rPr>
              <a:t>是正确的</a:t>
            </a:r>
            <a:r>
              <a:rPr lang="en-US" altLang="zh-CN" sz="2400" dirty="0" smtClean="0">
                <a:latin typeface="宋体"/>
                <a:ea typeface="宋体"/>
              </a:rPr>
              <a:t>padding.</a:t>
            </a:r>
          </a:p>
          <a:p>
            <a:endParaRPr lang="zh-CN" altLang="en-US" sz="2400" dirty="0"/>
          </a:p>
          <a:p>
            <a:endParaRPr lang="en-US" altLang="zh-CN" sz="2400" dirty="0" smtClean="0"/>
          </a:p>
          <a:p>
            <a:endParaRPr lang="en-US" altLang="zh-CN" sz="2400" dirty="0" smtClean="0"/>
          </a:p>
        </p:txBody>
      </p:sp>
    </p:spTree>
    <p:extLst>
      <p:ext uri="{BB962C8B-B14F-4D97-AF65-F5344CB8AC3E}">
        <p14:creationId xmlns:p14="http://schemas.microsoft.com/office/powerpoint/2010/main" val="3729619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179512" y="4005064"/>
            <a:ext cx="8507288" cy="2281456"/>
          </a:xfrm>
        </p:spPr>
        <p:txBody>
          <a:bodyPr/>
          <a:lstStyle/>
          <a:p>
            <a:endParaRPr lang="en-US" altLang="zh-CN" baseline="30000" dirty="0" smtClean="0"/>
          </a:p>
          <a:p>
            <a:endParaRPr lang="zh-CN" altLang="en-US" baseline="30000" dirty="0"/>
          </a:p>
        </p:txBody>
      </p:sp>
      <p:sp>
        <p:nvSpPr>
          <p:cNvPr id="11" name="TextBox 10"/>
          <p:cNvSpPr txBox="1"/>
          <p:nvPr/>
        </p:nvSpPr>
        <p:spPr>
          <a:xfrm>
            <a:off x="854054" y="1700808"/>
            <a:ext cx="7344816" cy="4524315"/>
          </a:xfrm>
          <a:prstGeom prst="rect">
            <a:avLst/>
          </a:prstGeom>
          <a:noFill/>
        </p:spPr>
        <p:txBody>
          <a:bodyPr wrap="square" rtlCol="0">
            <a:spAutoFit/>
          </a:bodyPr>
          <a:lstStyle/>
          <a:p>
            <a:r>
              <a:rPr lang="zh-CN" altLang="en-US" sz="2400" dirty="0" smtClean="0"/>
              <a:t>（</a:t>
            </a:r>
            <a:r>
              <a:rPr lang="en-US" altLang="zh-CN" sz="2400" dirty="0" smtClean="0"/>
              <a:t>4</a:t>
            </a:r>
            <a:r>
              <a:rPr lang="zh-CN" altLang="en-US" sz="2400" dirty="0" smtClean="0"/>
              <a:t>）</a:t>
            </a:r>
            <a:r>
              <a:rPr lang="zh-CN" altLang="en-US" sz="2400" dirty="0"/>
              <a:t>若</a:t>
            </a:r>
            <a:r>
              <a:rPr lang="zh-CN" altLang="en-US" sz="2400" dirty="0" smtClean="0"/>
              <a:t>敌手得到</a:t>
            </a:r>
            <a:r>
              <a:rPr lang="en-US" altLang="zh-CN" sz="2400" dirty="0" smtClean="0"/>
              <a:t>m[1]</a:t>
            </a:r>
            <a:r>
              <a:rPr lang="zh-CN" altLang="en-US" sz="2400" dirty="0" smtClean="0"/>
              <a:t>的最后一个字节为</a:t>
            </a:r>
            <a:r>
              <a:rPr lang="en-US" altLang="zh-CN" sz="2400" dirty="0" smtClean="0"/>
              <a:t>g</a:t>
            </a:r>
            <a:r>
              <a:rPr lang="en-US" altLang="zh-CN" sz="2400" baseline="-25000" dirty="0" smtClean="0"/>
              <a:t>1</a:t>
            </a:r>
            <a:r>
              <a:rPr lang="en-US" altLang="zh-CN" sz="2400" dirty="0" smtClean="0"/>
              <a:t>,</a:t>
            </a:r>
            <a:r>
              <a:rPr lang="zh-CN" altLang="en-US" sz="2400" dirty="0" smtClean="0"/>
              <a:t>修改</a:t>
            </a:r>
            <a:r>
              <a:rPr lang="en-US" altLang="zh-CN" sz="2400" dirty="0" smtClean="0"/>
              <a:t>c[0]</a:t>
            </a:r>
            <a:r>
              <a:rPr lang="zh-CN" altLang="en-US" sz="2400" dirty="0" smtClean="0"/>
              <a:t>的最后</a:t>
            </a:r>
            <a:r>
              <a:rPr lang="zh-CN" altLang="en-US" sz="2400" dirty="0"/>
              <a:t>两</a:t>
            </a:r>
            <a:r>
              <a:rPr lang="zh-CN" altLang="en-US" sz="2400" dirty="0" smtClean="0"/>
              <a:t>个字节</a:t>
            </a:r>
            <a:r>
              <a:rPr lang="en-US" altLang="zh-CN" sz="2400" dirty="0" smtClean="0"/>
              <a:t>b</a:t>
            </a:r>
            <a:r>
              <a:rPr lang="en-US" altLang="zh-CN" sz="2400" baseline="-25000" dirty="0" smtClean="0"/>
              <a:t>1</a:t>
            </a:r>
            <a:r>
              <a:rPr lang="en-US" altLang="zh-CN" sz="2400" dirty="0" smtClean="0"/>
              <a:t>=b</a:t>
            </a:r>
            <a:r>
              <a:rPr lang="en-US" altLang="zh-CN" sz="2400" baseline="-25000" dirty="0" smtClean="0"/>
              <a:t>1</a:t>
            </a:r>
            <a:r>
              <a:rPr lang="en-US" altLang="zh-CN" sz="2400" dirty="0" smtClean="0">
                <a:latin typeface="宋体"/>
                <a:ea typeface="宋体"/>
              </a:rPr>
              <a:t> ⊕</a:t>
            </a:r>
            <a:r>
              <a:rPr lang="en-US" altLang="zh-CN" sz="2400" dirty="0">
                <a:latin typeface="宋体"/>
                <a:ea typeface="宋体"/>
              </a:rPr>
              <a:t> </a:t>
            </a:r>
            <a:r>
              <a:rPr lang="en-US" altLang="zh-CN" sz="2400" dirty="0" smtClean="0">
                <a:latin typeface="宋体"/>
                <a:ea typeface="宋体"/>
              </a:rPr>
              <a:t>g</a:t>
            </a:r>
            <a:r>
              <a:rPr lang="en-US" altLang="zh-CN" sz="2400" baseline="-25000" dirty="0" smtClean="0">
                <a:latin typeface="宋体"/>
                <a:ea typeface="宋体"/>
              </a:rPr>
              <a:t>1</a:t>
            </a:r>
            <a:r>
              <a:rPr lang="en-US" altLang="zh-CN" sz="2400" dirty="0" smtClean="0">
                <a:latin typeface="宋体"/>
                <a:ea typeface="宋体"/>
              </a:rPr>
              <a:t> ⊕0x02</a:t>
            </a:r>
            <a:r>
              <a:rPr lang="zh-CN" altLang="en-US" sz="2400" dirty="0" smtClean="0">
                <a:latin typeface="宋体"/>
                <a:ea typeface="宋体"/>
              </a:rPr>
              <a:t>，</a:t>
            </a:r>
            <a:endParaRPr lang="en-US" altLang="zh-CN" sz="2400" dirty="0" smtClean="0">
              <a:latin typeface="宋体"/>
              <a:ea typeface="宋体"/>
            </a:endParaRPr>
          </a:p>
          <a:p>
            <a:r>
              <a:rPr lang="en-US" altLang="zh-CN" sz="2400" dirty="0" smtClean="0"/>
              <a:t>b</a:t>
            </a:r>
            <a:r>
              <a:rPr lang="en-US" altLang="zh-CN" sz="2400" baseline="-25000" dirty="0" smtClean="0"/>
              <a:t>2</a:t>
            </a:r>
            <a:r>
              <a:rPr lang="en-US" altLang="zh-CN" sz="2400" dirty="0" smtClean="0"/>
              <a:t>=b</a:t>
            </a:r>
            <a:r>
              <a:rPr lang="en-US" altLang="zh-CN" sz="2400" baseline="-25000" dirty="0" smtClean="0"/>
              <a:t>2</a:t>
            </a:r>
            <a:r>
              <a:rPr lang="en-US" altLang="zh-CN" sz="2400" dirty="0" smtClean="0">
                <a:latin typeface="宋体"/>
                <a:ea typeface="宋体"/>
              </a:rPr>
              <a:t> </a:t>
            </a:r>
            <a:r>
              <a:rPr lang="en-US" altLang="zh-CN" sz="2400" dirty="0">
                <a:latin typeface="宋体"/>
                <a:ea typeface="宋体"/>
              </a:rPr>
              <a:t>⊕ </a:t>
            </a:r>
            <a:r>
              <a:rPr lang="en-US" altLang="zh-CN" sz="2400" dirty="0" smtClean="0">
                <a:latin typeface="宋体"/>
                <a:ea typeface="宋体"/>
              </a:rPr>
              <a:t>g</a:t>
            </a:r>
            <a:r>
              <a:rPr lang="en-US" altLang="zh-CN" sz="2400" baseline="-25000" dirty="0" smtClean="0">
                <a:latin typeface="宋体"/>
                <a:ea typeface="宋体"/>
              </a:rPr>
              <a:t>2</a:t>
            </a:r>
            <a:r>
              <a:rPr lang="en-US" altLang="zh-CN" sz="2400" dirty="0" smtClean="0">
                <a:latin typeface="宋体"/>
                <a:ea typeface="宋体"/>
              </a:rPr>
              <a:t> </a:t>
            </a:r>
            <a:r>
              <a:rPr lang="en-US" altLang="zh-CN" sz="2400" dirty="0">
                <a:latin typeface="宋体"/>
                <a:ea typeface="宋体"/>
              </a:rPr>
              <a:t>⊕0x02 </a:t>
            </a:r>
            <a:r>
              <a:rPr lang="zh-CN" altLang="en-US" sz="2400" dirty="0" smtClean="0">
                <a:latin typeface="宋体"/>
                <a:ea typeface="宋体"/>
              </a:rPr>
              <a:t>（</a:t>
            </a:r>
            <a:r>
              <a:rPr lang="en-US" altLang="zh-CN" sz="2400" dirty="0" smtClean="0">
                <a:latin typeface="宋体"/>
                <a:ea typeface="宋体"/>
              </a:rPr>
              <a:t>g</a:t>
            </a:r>
            <a:r>
              <a:rPr lang="en-US" altLang="zh-CN" sz="2400" baseline="-25000" dirty="0" smtClean="0">
                <a:latin typeface="宋体"/>
                <a:ea typeface="宋体"/>
              </a:rPr>
              <a:t>2</a:t>
            </a:r>
            <a:r>
              <a:rPr lang="zh-CN" altLang="en-US" sz="2400" dirty="0" smtClean="0">
                <a:latin typeface="宋体"/>
                <a:ea typeface="宋体"/>
              </a:rPr>
              <a:t>从</a:t>
            </a:r>
            <a:r>
              <a:rPr lang="en-US" altLang="zh-CN" sz="2400" dirty="0" smtClean="0">
                <a:latin typeface="宋体"/>
                <a:ea typeface="宋体"/>
              </a:rPr>
              <a:t>00</a:t>
            </a:r>
            <a:r>
              <a:rPr lang="zh-CN" altLang="en-US" sz="2400" dirty="0" smtClean="0">
                <a:latin typeface="宋体"/>
                <a:ea typeface="宋体"/>
              </a:rPr>
              <a:t>到</a:t>
            </a:r>
            <a:r>
              <a:rPr lang="en-US" altLang="zh-CN" sz="2400" dirty="0" smtClean="0">
                <a:latin typeface="宋体"/>
                <a:ea typeface="宋体"/>
              </a:rPr>
              <a:t>FF</a:t>
            </a:r>
            <a:r>
              <a:rPr lang="zh-CN" altLang="en-US" sz="2400" dirty="0" smtClean="0">
                <a:latin typeface="宋体"/>
                <a:ea typeface="宋体"/>
              </a:rPr>
              <a:t>）</a:t>
            </a:r>
            <a:endParaRPr lang="en-US" altLang="zh-CN" sz="2400" dirty="0" smtClean="0">
              <a:latin typeface="宋体"/>
              <a:ea typeface="宋体"/>
            </a:endParaRPr>
          </a:p>
          <a:p>
            <a:r>
              <a:rPr lang="zh-CN" altLang="en-US" sz="2400" dirty="0" smtClean="0">
                <a:latin typeface="宋体"/>
                <a:ea typeface="宋体"/>
              </a:rPr>
              <a:t>（</a:t>
            </a:r>
            <a:r>
              <a:rPr lang="en-US" altLang="zh-CN" sz="2400" dirty="0" smtClean="0">
                <a:latin typeface="宋体"/>
                <a:ea typeface="宋体"/>
              </a:rPr>
              <a:t>5</a:t>
            </a:r>
            <a:r>
              <a:rPr lang="zh-CN" altLang="en-US" sz="2400" dirty="0" smtClean="0">
                <a:latin typeface="宋体"/>
                <a:ea typeface="宋体"/>
              </a:rPr>
              <a:t>）发送</a:t>
            </a:r>
            <a:r>
              <a:rPr lang="en-US" altLang="zh-CN" sz="2400" dirty="0" smtClean="0">
                <a:latin typeface="宋体"/>
                <a:ea typeface="宋体"/>
              </a:rPr>
              <a:t>(</a:t>
            </a:r>
            <a:r>
              <a:rPr lang="en-US" altLang="zh-CN" sz="2400" dirty="0" err="1" smtClean="0">
                <a:latin typeface="宋体"/>
                <a:ea typeface="宋体"/>
              </a:rPr>
              <a:t>IV,c</a:t>
            </a:r>
            <a:r>
              <a:rPr lang="en-US" altLang="zh-CN" sz="2400" dirty="0" smtClean="0">
                <a:latin typeface="宋体"/>
                <a:ea typeface="宋体"/>
              </a:rPr>
              <a:t>[0],c[1])</a:t>
            </a:r>
            <a:r>
              <a:rPr lang="zh-CN" altLang="en-US" sz="2400" dirty="0" smtClean="0">
                <a:latin typeface="宋体"/>
                <a:ea typeface="宋体"/>
              </a:rPr>
              <a:t>给</a:t>
            </a:r>
            <a:r>
              <a:rPr lang="en-US" altLang="zh-CN" sz="2400" dirty="0" smtClean="0">
                <a:latin typeface="宋体"/>
                <a:ea typeface="宋体"/>
              </a:rPr>
              <a:t>oracle</a:t>
            </a:r>
            <a:r>
              <a:rPr lang="zh-CN" altLang="en-US" sz="2400" dirty="0" smtClean="0">
                <a:latin typeface="宋体"/>
                <a:ea typeface="宋体"/>
              </a:rPr>
              <a:t>解密</a:t>
            </a:r>
            <a:endParaRPr lang="en-US" altLang="zh-CN" sz="2400" dirty="0" smtClean="0">
              <a:latin typeface="宋体"/>
              <a:ea typeface="宋体"/>
            </a:endParaRPr>
          </a:p>
          <a:p>
            <a:r>
              <a:rPr lang="en-US" altLang="zh-CN" sz="2400" dirty="0" smtClean="0">
                <a:latin typeface="宋体"/>
                <a:ea typeface="宋体"/>
              </a:rPr>
              <a:t> (6)</a:t>
            </a:r>
            <a:r>
              <a:rPr lang="zh-CN" altLang="en-US" sz="2400" dirty="0" smtClean="0">
                <a:latin typeface="宋体"/>
                <a:ea typeface="宋体"/>
              </a:rPr>
              <a:t>如果</a:t>
            </a:r>
            <a:r>
              <a:rPr lang="en-US" altLang="zh-CN" sz="2400" dirty="0" smtClean="0">
                <a:latin typeface="宋体"/>
                <a:ea typeface="宋体"/>
              </a:rPr>
              <a:t>oracle</a:t>
            </a:r>
            <a:r>
              <a:rPr lang="zh-CN" altLang="en-US" sz="2400" dirty="0" smtClean="0">
                <a:latin typeface="宋体"/>
                <a:ea typeface="宋体"/>
              </a:rPr>
              <a:t>报告</a:t>
            </a:r>
            <a:r>
              <a:rPr lang="en-US" altLang="zh-CN" sz="2400" dirty="0" smtClean="0">
                <a:latin typeface="宋体"/>
                <a:ea typeface="宋体"/>
              </a:rPr>
              <a:t>padding</a:t>
            </a:r>
            <a:r>
              <a:rPr lang="zh-CN" altLang="en-US" sz="2400" dirty="0" smtClean="0">
                <a:latin typeface="宋体"/>
                <a:ea typeface="宋体"/>
              </a:rPr>
              <a:t>正确，则</a:t>
            </a:r>
            <a:endParaRPr lang="en-US" altLang="zh-CN" sz="2400" dirty="0" smtClean="0">
              <a:latin typeface="宋体"/>
              <a:ea typeface="宋体"/>
            </a:endParaRPr>
          </a:p>
          <a:p>
            <a:r>
              <a:rPr lang="en-US" altLang="zh-CN" sz="2400" dirty="0" smtClean="0">
                <a:latin typeface="宋体"/>
                <a:ea typeface="宋体"/>
              </a:rPr>
              <a:t>m[1]’=c[0]’ ⊕Dec(</a:t>
            </a:r>
            <a:r>
              <a:rPr lang="en-US" altLang="zh-CN" sz="2400" dirty="0" err="1" smtClean="0">
                <a:latin typeface="宋体"/>
                <a:ea typeface="宋体"/>
              </a:rPr>
              <a:t>k,c</a:t>
            </a:r>
            <a:r>
              <a:rPr lang="en-US" altLang="zh-CN" sz="2400" dirty="0" smtClean="0">
                <a:latin typeface="宋体"/>
                <a:ea typeface="宋体"/>
              </a:rPr>
              <a:t>[1])=c[0]</a:t>
            </a:r>
            <a:r>
              <a:rPr lang="en-US" altLang="zh-CN" sz="2400" dirty="0">
                <a:latin typeface="宋体"/>
                <a:ea typeface="宋体"/>
              </a:rPr>
              <a:t> ⊕ </a:t>
            </a:r>
            <a:r>
              <a:rPr lang="en-US" altLang="zh-CN" sz="2400" dirty="0">
                <a:latin typeface="宋体"/>
                <a:ea typeface="宋体"/>
              </a:rPr>
              <a:t>g</a:t>
            </a:r>
            <a:r>
              <a:rPr lang="en-US" altLang="zh-CN" sz="2400" baseline="-25000" dirty="0">
                <a:latin typeface="宋体"/>
                <a:ea typeface="宋体"/>
              </a:rPr>
              <a:t>2</a:t>
            </a:r>
            <a:r>
              <a:rPr lang="en-US" altLang="zh-CN" sz="2400" dirty="0" smtClean="0">
                <a:latin typeface="宋体"/>
                <a:ea typeface="宋体"/>
              </a:rPr>
              <a:t>g</a:t>
            </a:r>
            <a:r>
              <a:rPr lang="en-US" altLang="zh-CN" sz="2400" baseline="-25000" dirty="0" smtClean="0">
                <a:latin typeface="宋体"/>
                <a:ea typeface="宋体"/>
              </a:rPr>
              <a:t>1</a:t>
            </a:r>
            <a:r>
              <a:rPr lang="en-US" altLang="zh-CN" sz="2400" dirty="0" smtClean="0">
                <a:latin typeface="宋体"/>
                <a:ea typeface="宋体"/>
              </a:rPr>
              <a:t> </a:t>
            </a:r>
            <a:r>
              <a:rPr lang="en-US" altLang="zh-CN" sz="2400" dirty="0">
                <a:latin typeface="宋体"/>
                <a:ea typeface="宋体"/>
              </a:rPr>
              <a:t>⊕</a:t>
            </a:r>
            <a:r>
              <a:rPr lang="en-US" altLang="zh-CN" sz="2400" dirty="0" smtClean="0">
                <a:latin typeface="宋体"/>
                <a:ea typeface="宋体"/>
              </a:rPr>
              <a:t>0x0202 </a:t>
            </a:r>
            <a:r>
              <a:rPr lang="en-US" altLang="zh-CN" sz="2400" dirty="0" smtClean="0">
                <a:latin typeface="宋体"/>
                <a:ea typeface="宋体"/>
              </a:rPr>
              <a:t>⊕</a:t>
            </a:r>
            <a:r>
              <a:rPr lang="en-US" altLang="zh-CN" sz="2400" dirty="0">
                <a:latin typeface="宋体"/>
                <a:ea typeface="宋体"/>
              </a:rPr>
              <a:t>Dec(</a:t>
            </a:r>
            <a:r>
              <a:rPr lang="en-US" altLang="zh-CN" sz="2400" dirty="0" err="1">
                <a:latin typeface="宋体"/>
                <a:ea typeface="宋体"/>
              </a:rPr>
              <a:t>k,c</a:t>
            </a:r>
            <a:r>
              <a:rPr lang="en-US" altLang="zh-CN" sz="2400" dirty="0">
                <a:latin typeface="宋体"/>
                <a:ea typeface="宋体"/>
              </a:rPr>
              <a:t>[1</a:t>
            </a:r>
            <a:r>
              <a:rPr lang="en-US" altLang="zh-CN" sz="2400" dirty="0" smtClean="0">
                <a:latin typeface="宋体"/>
                <a:ea typeface="宋体"/>
              </a:rPr>
              <a:t>])=m[1]</a:t>
            </a:r>
            <a:r>
              <a:rPr lang="en-US" altLang="zh-CN" sz="2400" dirty="0">
                <a:latin typeface="宋体"/>
                <a:ea typeface="宋体"/>
              </a:rPr>
              <a:t> ⊕ </a:t>
            </a:r>
            <a:r>
              <a:rPr lang="en-US" altLang="zh-CN" sz="2400" dirty="0">
                <a:latin typeface="宋体"/>
                <a:ea typeface="宋体"/>
              </a:rPr>
              <a:t>g</a:t>
            </a:r>
            <a:r>
              <a:rPr lang="en-US" altLang="zh-CN" sz="2400" baseline="-25000" dirty="0">
                <a:latin typeface="宋体"/>
                <a:ea typeface="宋体"/>
              </a:rPr>
              <a:t>2</a:t>
            </a:r>
            <a:r>
              <a:rPr lang="en-US" altLang="zh-CN" sz="2400" dirty="0" smtClean="0">
                <a:latin typeface="宋体"/>
                <a:ea typeface="宋体"/>
              </a:rPr>
              <a:t>g</a:t>
            </a:r>
            <a:r>
              <a:rPr lang="en-US" altLang="zh-CN" sz="2400" baseline="-25000" dirty="0" smtClean="0">
                <a:latin typeface="宋体"/>
                <a:ea typeface="宋体"/>
              </a:rPr>
              <a:t>1</a:t>
            </a:r>
            <a:r>
              <a:rPr lang="en-US" altLang="zh-CN" sz="2400" dirty="0" smtClean="0">
                <a:latin typeface="宋体"/>
                <a:ea typeface="宋体"/>
              </a:rPr>
              <a:t> </a:t>
            </a:r>
            <a:r>
              <a:rPr lang="en-US" altLang="zh-CN" sz="2400" dirty="0">
                <a:latin typeface="宋体"/>
                <a:ea typeface="宋体"/>
              </a:rPr>
              <a:t>⊕</a:t>
            </a:r>
            <a:r>
              <a:rPr lang="en-US" altLang="zh-CN" sz="2400" dirty="0" smtClean="0">
                <a:latin typeface="宋体"/>
                <a:ea typeface="宋体"/>
              </a:rPr>
              <a:t>0x0202 ,</a:t>
            </a:r>
            <a:r>
              <a:rPr lang="zh-CN" altLang="en-US" sz="2400" dirty="0" smtClean="0">
                <a:latin typeface="宋体"/>
                <a:ea typeface="宋体"/>
              </a:rPr>
              <a:t>那么</a:t>
            </a:r>
            <a:r>
              <a:rPr lang="en-US" altLang="zh-CN" sz="2400" dirty="0" smtClean="0">
                <a:latin typeface="宋体"/>
                <a:ea typeface="宋体"/>
              </a:rPr>
              <a:t>m[1]</a:t>
            </a:r>
            <a:r>
              <a:rPr lang="zh-CN" altLang="en-US" sz="2400" dirty="0" smtClean="0">
                <a:latin typeface="宋体"/>
                <a:ea typeface="宋体"/>
              </a:rPr>
              <a:t>的最后</a:t>
            </a:r>
            <a:r>
              <a:rPr lang="zh-CN" altLang="en-US" sz="2400" dirty="0">
                <a:latin typeface="宋体"/>
                <a:ea typeface="宋体"/>
              </a:rPr>
              <a:t>两</a:t>
            </a:r>
            <a:r>
              <a:rPr lang="zh-CN" altLang="en-US" sz="2400" dirty="0" smtClean="0">
                <a:latin typeface="宋体"/>
                <a:ea typeface="宋体"/>
              </a:rPr>
              <a:t>个字节</a:t>
            </a:r>
            <a:r>
              <a:rPr lang="zh-CN" altLang="en-US" sz="2400" dirty="0" smtClean="0">
                <a:latin typeface="宋体"/>
                <a:ea typeface="宋体"/>
              </a:rPr>
              <a:t>和</a:t>
            </a:r>
            <a:r>
              <a:rPr lang="en-US" altLang="zh-CN" sz="2400" dirty="0">
                <a:latin typeface="宋体"/>
                <a:ea typeface="宋体"/>
              </a:rPr>
              <a:t>g</a:t>
            </a:r>
            <a:r>
              <a:rPr lang="en-US" altLang="zh-CN" sz="2400" baseline="-25000" dirty="0">
                <a:latin typeface="宋体"/>
                <a:ea typeface="宋体"/>
              </a:rPr>
              <a:t>2</a:t>
            </a:r>
            <a:r>
              <a:rPr lang="en-US" altLang="zh-CN" sz="2400" dirty="0" smtClean="0">
                <a:latin typeface="宋体"/>
                <a:ea typeface="宋体"/>
              </a:rPr>
              <a:t>g</a:t>
            </a:r>
            <a:r>
              <a:rPr lang="en-US" altLang="zh-CN" sz="2400" baseline="-25000" dirty="0" smtClean="0">
                <a:latin typeface="宋体"/>
                <a:ea typeface="宋体"/>
              </a:rPr>
              <a:t>1</a:t>
            </a:r>
            <a:r>
              <a:rPr lang="zh-CN" altLang="en-US" sz="2400" dirty="0" smtClean="0">
                <a:latin typeface="宋体"/>
                <a:ea typeface="宋体"/>
              </a:rPr>
              <a:t>相同</a:t>
            </a:r>
            <a:r>
              <a:rPr lang="zh-CN" altLang="en-US" sz="2400" dirty="0" smtClean="0">
                <a:latin typeface="宋体"/>
                <a:ea typeface="宋体"/>
              </a:rPr>
              <a:t>。因为</a:t>
            </a:r>
            <a:r>
              <a:rPr lang="en-US" altLang="zh-CN" sz="2400" dirty="0" smtClean="0">
                <a:latin typeface="宋体"/>
                <a:ea typeface="宋体"/>
              </a:rPr>
              <a:t>0x0202</a:t>
            </a:r>
            <a:r>
              <a:rPr lang="zh-CN" altLang="en-US" sz="2400" dirty="0" smtClean="0">
                <a:latin typeface="宋体"/>
                <a:ea typeface="宋体"/>
              </a:rPr>
              <a:t>是正确的</a:t>
            </a:r>
            <a:r>
              <a:rPr lang="en-US" altLang="zh-CN" sz="2400" dirty="0" smtClean="0">
                <a:latin typeface="宋体"/>
                <a:ea typeface="宋体"/>
              </a:rPr>
              <a:t>padding.</a:t>
            </a:r>
          </a:p>
          <a:p>
            <a:r>
              <a:rPr lang="zh-CN" altLang="en-US" sz="2400" dirty="0">
                <a:latin typeface="宋体"/>
                <a:ea typeface="宋体"/>
              </a:rPr>
              <a:t>（</a:t>
            </a:r>
            <a:r>
              <a:rPr lang="en-US" altLang="zh-CN" sz="2400" dirty="0">
                <a:latin typeface="宋体"/>
                <a:ea typeface="宋体"/>
              </a:rPr>
              <a:t>7</a:t>
            </a:r>
            <a:r>
              <a:rPr lang="zh-CN" altLang="en-US" sz="2400" dirty="0" smtClean="0">
                <a:latin typeface="宋体"/>
                <a:ea typeface="宋体"/>
              </a:rPr>
              <a:t>）依次类推</a:t>
            </a:r>
            <a:endParaRPr lang="en-US" altLang="zh-CN" sz="2400" dirty="0" smtClean="0">
              <a:latin typeface="宋体"/>
              <a:ea typeface="宋体"/>
            </a:endParaRPr>
          </a:p>
          <a:p>
            <a:pPr marL="342900" indent="-342900">
              <a:buFont typeface="Arial" panose="020B0604020202020204" pitchFamily="34" charset="0"/>
              <a:buChar char="•"/>
            </a:pPr>
            <a:r>
              <a:rPr lang="zh-CN" altLang="en-US" sz="2400" dirty="0" smtClean="0">
                <a:latin typeface="宋体"/>
                <a:ea typeface="宋体"/>
              </a:rPr>
              <a:t>调整</a:t>
            </a:r>
            <a:r>
              <a:rPr lang="en-US" altLang="zh-CN" sz="2400" dirty="0" smtClean="0">
                <a:latin typeface="宋体"/>
                <a:ea typeface="宋体"/>
              </a:rPr>
              <a:t>IV</a:t>
            </a:r>
            <a:r>
              <a:rPr lang="zh-CN" altLang="en-US" sz="2400" dirty="0" smtClean="0">
                <a:latin typeface="宋体"/>
                <a:ea typeface="宋体"/>
              </a:rPr>
              <a:t>，可解密</a:t>
            </a:r>
            <a:r>
              <a:rPr lang="en-US" altLang="zh-CN" sz="2400" dirty="0" smtClean="0">
                <a:latin typeface="宋体"/>
                <a:ea typeface="宋体"/>
              </a:rPr>
              <a:t>m[0]</a:t>
            </a:r>
          </a:p>
          <a:p>
            <a:pPr marL="342900" indent="-342900">
              <a:buFont typeface="Arial" panose="020B0604020202020204" pitchFamily="34" charset="0"/>
              <a:buChar char="•"/>
            </a:pPr>
            <a:r>
              <a:rPr lang="zh-CN" altLang="en-US" sz="2400" dirty="0" smtClean="0"/>
              <a:t>对</a:t>
            </a:r>
            <a:r>
              <a:rPr lang="en-US" altLang="zh-CN" sz="2400" dirty="0" smtClean="0"/>
              <a:t>oracle</a:t>
            </a:r>
            <a:r>
              <a:rPr lang="zh-CN" altLang="en-US" sz="2400" dirty="0" smtClean="0"/>
              <a:t>的要求较低，更具有实用性（</a:t>
            </a:r>
            <a:r>
              <a:rPr lang="en-US" altLang="zh-CN" sz="2400" dirty="0" smtClean="0"/>
              <a:t>TLS</a:t>
            </a:r>
            <a:r>
              <a:rPr lang="zh-CN" altLang="en-US" sz="2400" dirty="0" smtClean="0"/>
              <a:t>漏洞）</a:t>
            </a:r>
            <a:endParaRPr lang="zh-CN" altLang="en-US" sz="2400" dirty="0"/>
          </a:p>
        </p:txBody>
      </p:sp>
    </p:spTree>
    <p:extLst>
      <p:ext uri="{BB962C8B-B14F-4D97-AF65-F5344CB8AC3E}">
        <p14:creationId xmlns:p14="http://schemas.microsoft.com/office/powerpoint/2010/main" val="19531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rmAutofit lnSpcReduction="10000"/>
              </a:bodyPr>
              <a:lstStyle/>
              <a:p>
                <a:r>
                  <a:rPr lang="zh-CN" altLang="en-US" dirty="0" smtClean="0"/>
                  <a:t>（</a:t>
                </a:r>
                <a:r>
                  <a:rPr lang="en-US" altLang="zh-CN" dirty="0" smtClean="0"/>
                  <a:t>3</a:t>
                </a:r>
                <a:r>
                  <a:rPr lang="zh-CN" altLang="en-US" dirty="0" smtClean="0"/>
                  <a:t>）可忽略的成功概率</a:t>
                </a:r>
                <a:endParaRPr lang="en-US" altLang="zh-CN" dirty="0" smtClean="0"/>
              </a:p>
              <a:p>
                <a:r>
                  <a:rPr lang="zh-CN" altLang="en-US" dirty="0" smtClean="0">
                    <a:solidFill>
                      <a:srgbClr val="FF0000"/>
                    </a:solidFill>
                  </a:rPr>
                  <a:t>定义</a:t>
                </a:r>
                <a:r>
                  <a:rPr lang="en-US" altLang="zh-CN" dirty="0" smtClean="0">
                    <a:solidFill>
                      <a:srgbClr val="FF0000"/>
                    </a:solidFill>
                  </a:rPr>
                  <a:t>1:</a:t>
                </a:r>
                <a:r>
                  <a:rPr lang="zh-CN" altLang="en-US" dirty="0" smtClean="0"/>
                  <a:t>函数</a:t>
                </a:r>
                <a:r>
                  <a:rPr lang="en-US" altLang="zh-CN" i="1" dirty="0" smtClean="0"/>
                  <a:t>f</a:t>
                </a:r>
                <a:r>
                  <a:rPr lang="zh-CN" altLang="en-US" dirty="0" smtClean="0"/>
                  <a:t>是可忽略的，如果对于每个多项式</a:t>
                </a:r>
                <a:r>
                  <a:rPr lang="en-US" altLang="zh-CN" i="1" dirty="0" smtClean="0"/>
                  <a:t>p</a:t>
                </a:r>
                <a:r>
                  <a:rPr lang="zh-CN" altLang="en-US" dirty="0" smtClean="0"/>
                  <a:t>，存在</a:t>
                </a:r>
                <a:r>
                  <a:rPr lang="en-US" altLang="zh-CN" dirty="0" smtClean="0"/>
                  <a:t>N</a:t>
                </a:r>
                <a:r>
                  <a:rPr lang="zh-CN" altLang="en-US" dirty="0" smtClean="0"/>
                  <a:t>，使得对于所有</a:t>
                </a:r>
                <a:r>
                  <a:rPr lang="en-US" altLang="zh-CN" dirty="0" smtClean="0"/>
                  <a:t>n&gt;N</a:t>
                </a:r>
                <a:r>
                  <a:rPr lang="zh-CN" altLang="en-US" dirty="0" smtClean="0"/>
                  <a:t>都有</a:t>
                </a:r>
                <a:r>
                  <a:rPr lang="en-US" altLang="zh-CN" i="1" dirty="0" smtClean="0"/>
                  <a:t>f</a:t>
                </a:r>
                <a:r>
                  <a:rPr lang="en-US" altLang="zh-CN" dirty="0" smtClean="0"/>
                  <a:t>(</a:t>
                </a:r>
                <a:r>
                  <a:rPr lang="en-US" altLang="zh-CN" i="1" dirty="0" smtClean="0"/>
                  <a:t>n</a:t>
                </a:r>
                <a:r>
                  <a:rPr lang="en-US" altLang="zh-CN" dirty="0" smtClean="0"/>
                  <a:t>)&lt;</a:t>
                </a:r>
                <a14:m>
                  <m:oMath xmlns:m="http://schemas.openxmlformats.org/officeDocument/2006/math">
                    <m:f>
                      <m:fPr>
                        <m:ctrlPr>
                          <a:rPr lang="en-US" altLang="zh-CN" i="1" smtClean="0">
                            <a:latin typeface="Cambria Math"/>
                          </a:rPr>
                        </m:ctrlPr>
                      </m:fPr>
                      <m:num>
                        <m:r>
                          <a:rPr lang="en-US" altLang="zh-CN" b="0" i="1" smtClean="0">
                            <a:latin typeface="Cambria Math"/>
                          </a:rPr>
                          <m:t>1</m:t>
                        </m:r>
                      </m:num>
                      <m:den>
                        <m:r>
                          <a:rPr lang="en-US" altLang="zh-CN" b="0" i="1" smtClean="0">
                            <a:latin typeface="Cambria Math"/>
                          </a:rPr>
                          <m:t>𝑝</m:t>
                        </m:r>
                        <m:r>
                          <a:rPr lang="en-US" altLang="zh-CN" b="0" i="1" smtClean="0">
                            <a:latin typeface="Cambria Math"/>
                          </a:rPr>
                          <m:t>(</m:t>
                        </m:r>
                        <m:r>
                          <a:rPr lang="en-US" altLang="zh-CN" b="0" i="1" smtClean="0">
                            <a:latin typeface="Cambria Math"/>
                          </a:rPr>
                          <m:t>𝑛</m:t>
                        </m:r>
                        <m:r>
                          <a:rPr lang="en-US" altLang="zh-CN" b="0" i="1" smtClean="0">
                            <a:latin typeface="Cambria Math"/>
                          </a:rPr>
                          <m:t>)</m:t>
                        </m:r>
                      </m:den>
                    </m:f>
                  </m:oMath>
                </a14:m>
                <a:r>
                  <a:rPr lang="en-US" altLang="zh-CN" dirty="0" smtClean="0"/>
                  <a:t>.</a:t>
                </a:r>
                <a:endParaRPr lang="en-US" altLang="zh-CN" dirty="0"/>
              </a:p>
              <a:p>
                <a:r>
                  <a:rPr lang="zh-CN" altLang="en-US" dirty="0">
                    <a:solidFill>
                      <a:srgbClr val="FF0000"/>
                    </a:solidFill>
                  </a:rPr>
                  <a:t>等价定义</a:t>
                </a:r>
                <a:r>
                  <a:rPr lang="zh-CN" altLang="en-US" dirty="0" smtClean="0">
                    <a:solidFill>
                      <a:srgbClr val="FF0000"/>
                    </a:solidFill>
                  </a:rPr>
                  <a:t>：</a:t>
                </a:r>
                <a:r>
                  <a:rPr lang="zh-CN" altLang="en-US" dirty="0" smtClean="0"/>
                  <a:t>对于所有常量</a:t>
                </a:r>
                <a:r>
                  <a:rPr lang="en-US" altLang="zh-CN" dirty="0" smtClean="0"/>
                  <a:t>c</a:t>
                </a:r>
                <a:r>
                  <a:rPr lang="zh-CN" altLang="en-US" dirty="0" smtClean="0"/>
                  <a:t>，存在</a:t>
                </a:r>
                <a:r>
                  <a:rPr lang="en-US" altLang="zh-CN" dirty="0" smtClean="0"/>
                  <a:t>N,</a:t>
                </a:r>
                <a:r>
                  <a:rPr lang="zh-CN" altLang="en-US" dirty="0" smtClean="0"/>
                  <a:t>使得</a:t>
                </a:r>
                <a:r>
                  <a:rPr lang="zh-CN" altLang="en-US" dirty="0"/>
                  <a:t>对于所有</a:t>
                </a:r>
                <a:r>
                  <a:rPr lang="en-US" altLang="zh-CN" dirty="0"/>
                  <a:t>n&gt;N</a:t>
                </a:r>
                <a:r>
                  <a:rPr lang="zh-CN" altLang="en-US" dirty="0"/>
                  <a:t>都有</a:t>
                </a:r>
                <a:r>
                  <a:rPr lang="en-US" altLang="zh-CN" i="1" dirty="0" smtClean="0"/>
                  <a:t>f</a:t>
                </a:r>
                <a:r>
                  <a:rPr lang="en-US" altLang="zh-CN" dirty="0" smtClean="0"/>
                  <a:t>(</a:t>
                </a:r>
                <a:r>
                  <a:rPr lang="en-US" altLang="zh-CN" i="1" dirty="0" smtClean="0"/>
                  <a:t>n</a:t>
                </a:r>
                <a:r>
                  <a:rPr lang="en-US" altLang="zh-CN" dirty="0" smtClean="0"/>
                  <a:t>)&lt;</a:t>
                </a:r>
                <a14:m>
                  <m:oMath xmlns:m="http://schemas.openxmlformats.org/officeDocument/2006/math">
                    <m:f>
                      <m:fPr>
                        <m:ctrlPr>
                          <a:rPr lang="en-US" altLang="zh-CN" i="1" smtClean="0">
                            <a:latin typeface="Cambria Math"/>
                          </a:rPr>
                        </m:ctrlPr>
                      </m:fPr>
                      <m:num>
                        <m:r>
                          <a:rPr lang="en-US" altLang="zh-CN" i="1">
                            <a:latin typeface="Cambria Math"/>
                          </a:rPr>
                          <m:t>1</m:t>
                        </m:r>
                      </m:num>
                      <m:den>
                        <m:r>
                          <a:rPr lang="en-US" altLang="zh-CN" i="1">
                            <a:latin typeface="Cambria Math"/>
                          </a:rPr>
                          <m:t>𝑛</m:t>
                        </m:r>
                        <m:r>
                          <a:rPr lang="en-US" altLang="zh-CN" b="0" i="1" baseline="30000" smtClean="0">
                            <a:latin typeface="Cambria Math"/>
                          </a:rPr>
                          <m:t>𝑐</m:t>
                        </m:r>
                      </m:den>
                    </m:f>
                  </m:oMath>
                </a14:m>
                <a:r>
                  <a:rPr lang="en-US" altLang="zh-CN" dirty="0"/>
                  <a:t>.</a:t>
                </a:r>
              </a:p>
              <a:p>
                <a:r>
                  <a:rPr lang="zh-CN" altLang="en-US" dirty="0"/>
                  <a:t>可忽略</a:t>
                </a:r>
                <a:r>
                  <a:rPr lang="zh-CN" altLang="en-US" dirty="0" smtClean="0"/>
                  <a:t>函数通常记为</a:t>
                </a:r>
                <a:r>
                  <a:rPr lang="en-US" altLang="zh-CN" dirty="0" err="1" smtClean="0"/>
                  <a:t>negl</a:t>
                </a:r>
                <a:r>
                  <a:rPr lang="en-US" altLang="zh-CN" dirty="0" smtClean="0"/>
                  <a:t>.</a:t>
                </a:r>
              </a:p>
              <a:p>
                <a:r>
                  <a:rPr lang="zh-CN" altLang="en-US" dirty="0" smtClean="0"/>
                  <a:t>计算安全性对完美安全性的妥协：能以可忽略的成功概率被攻破的方案，仍然是“安全”的。</a:t>
                </a:r>
                <a:endParaRPr lang="en-US" altLang="zh-CN" dirty="0" smtClean="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2"/>
                <a:stretch>
                  <a:fillRect l="-140" t="-3255" r="-5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1753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计算安全性证明</a:t>
            </a:r>
            <a:endParaRPr lang="zh-CN" altLang="en-US" dirty="0"/>
          </a:p>
        </p:txBody>
      </p:sp>
      <p:sp>
        <p:nvSpPr>
          <p:cNvPr id="3" name="内容占位符 2"/>
          <p:cNvSpPr>
            <a:spLocks noGrp="1"/>
          </p:cNvSpPr>
          <p:nvPr>
            <p:ph idx="1"/>
          </p:nvPr>
        </p:nvSpPr>
        <p:spPr>
          <a:xfrm>
            <a:off x="179512" y="4005064"/>
            <a:ext cx="8507288" cy="2281456"/>
          </a:xfrm>
        </p:spPr>
        <p:txBody>
          <a:bodyPr/>
          <a:lstStyle/>
          <a:p>
            <a:endParaRPr lang="en-US" altLang="zh-CN" baseline="30000" dirty="0" smtClean="0"/>
          </a:p>
          <a:p>
            <a:endParaRPr lang="zh-CN" altLang="en-US" baseline="30000" dirty="0"/>
          </a:p>
        </p:txBody>
      </p:sp>
      <p:sp>
        <p:nvSpPr>
          <p:cNvPr id="11" name="TextBox 10"/>
          <p:cNvSpPr txBox="1"/>
          <p:nvPr/>
        </p:nvSpPr>
        <p:spPr>
          <a:xfrm>
            <a:off x="18965" y="1469975"/>
            <a:ext cx="7344816" cy="461665"/>
          </a:xfrm>
          <a:prstGeom prst="rect">
            <a:avLst/>
          </a:prstGeom>
          <a:noFill/>
        </p:spPr>
        <p:txBody>
          <a:bodyPr wrap="square" rtlCol="0">
            <a:spAutoFit/>
          </a:bodyPr>
          <a:lstStyle/>
          <a:p>
            <a:r>
              <a:rPr lang="en-US" altLang="zh-CN" sz="2400" dirty="0" smtClean="0"/>
              <a:t>CCA</a:t>
            </a:r>
            <a:r>
              <a:rPr lang="zh-CN" altLang="en-US" sz="2400" dirty="0" smtClean="0"/>
              <a:t>安全加密方案的设计</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062"/>
            <a:ext cx="9118545" cy="3763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120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a:t>单向函数</a:t>
            </a:r>
          </a:p>
        </p:txBody>
      </p:sp>
      <p:sp>
        <p:nvSpPr>
          <p:cNvPr id="3" name="内容占位符 2"/>
          <p:cNvSpPr>
            <a:spLocks noGrp="1"/>
          </p:cNvSpPr>
          <p:nvPr>
            <p:ph idx="1"/>
          </p:nvPr>
        </p:nvSpPr>
        <p:spPr>
          <a:xfrm>
            <a:off x="179512" y="4005064"/>
            <a:ext cx="8507288" cy="2281456"/>
          </a:xfrm>
        </p:spPr>
        <p:txBody>
          <a:bodyPr/>
          <a:lstStyle/>
          <a:p>
            <a:endParaRPr lang="en-US" altLang="zh-CN" baseline="30000" dirty="0" smtClean="0"/>
          </a:p>
          <a:p>
            <a:endParaRPr lang="zh-CN" altLang="en-US" baseline="30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57325"/>
            <a:ext cx="8972098" cy="3195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5536" y="5085184"/>
            <a:ext cx="6480720" cy="738664"/>
          </a:xfrm>
          <a:prstGeom prst="rect">
            <a:avLst/>
          </a:prstGeom>
          <a:noFill/>
        </p:spPr>
        <p:txBody>
          <a:bodyPr wrap="square" rtlCol="0">
            <a:spAutoFit/>
          </a:bodyPr>
          <a:lstStyle/>
          <a:p>
            <a:r>
              <a:rPr lang="zh-CN" altLang="en-US" sz="2400" dirty="0" smtClean="0">
                <a:solidFill>
                  <a:srgbClr val="FF0000"/>
                </a:solidFill>
              </a:rPr>
              <a:t>不必要求</a:t>
            </a:r>
            <a:r>
              <a:rPr lang="en-US" altLang="zh-CN" sz="2400" dirty="0" smtClean="0">
                <a:solidFill>
                  <a:srgbClr val="FF0000"/>
                </a:solidFill>
              </a:rPr>
              <a:t>x</a:t>
            </a:r>
            <a:r>
              <a:rPr lang="zh-CN" altLang="en-US" sz="2400" dirty="0" smtClean="0">
                <a:solidFill>
                  <a:srgbClr val="FF0000"/>
                </a:solidFill>
              </a:rPr>
              <a:t>，所以，此处的逆是广义的</a:t>
            </a:r>
            <a:endParaRPr lang="en-US" altLang="zh-CN" sz="2400" dirty="0" smtClean="0">
              <a:solidFill>
                <a:srgbClr val="FF0000"/>
              </a:solidFill>
            </a:endParaRPr>
          </a:p>
          <a:p>
            <a:endParaRPr lang="zh-CN" altLang="en-US" dirty="0"/>
          </a:p>
        </p:txBody>
      </p:sp>
    </p:spTree>
    <p:extLst>
      <p:ext uri="{BB962C8B-B14F-4D97-AF65-F5344CB8AC3E}">
        <p14:creationId xmlns:p14="http://schemas.microsoft.com/office/powerpoint/2010/main" val="990481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a:t>单向函数</a:t>
            </a:r>
          </a:p>
        </p:txBody>
      </p:sp>
      <p:sp>
        <p:nvSpPr>
          <p:cNvPr id="3" name="内容占位符 2"/>
          <p:cNvSpPr>
            <a:spLocks noGrp="1"/>
          </p:cNvSpPr>
          <p:nvPr>
            <p:ph idx="1"/>
          </p:nvPr>
        </p:nvSpPr>
        <p:spPr>
          <a:xfrm>
            <a:off x="179512" y="4005064"/>
            <a:ext cx="8507288" cy="2281456"/>
          </a:xfrm>
        </p:spPr>
        <p:txBody>
          <a:bodyPr/>
          <a:lstStyle/>
          <a:p>
            <a:endParaRPr lang="en-US" altLang="zh-CN" baseline="30000" dirty="0" smtClean="0"/>
          </a:p>
          <a:p>
            <a:endParaRPr lang="zh-CN" altLang="en-US" baseline="30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83" y="1556792"/>
            <a:ext cx="8304213" cy="4294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491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a:t>单向函数</a:t>
            </a:r>
          </a:p>
        </p:txBody>
      </p:sp>
      <p:sp>
        <p:nvSpPr>
          <p:cNvPr id="3" name="内容占位符 2"/>
          <p:cNvSpPr>
            <a:spLocks noGrp="1"/>
          </p:cNvSpPr>
          <p:nvPr>
            <p:ph idx="1"/>
          </p:nvPr>
        </p:nvSpPr>
        <p:spPr>
          <a:xfrm>
            <a:off x="179512" y="4005064"/>
            <a:ext cx="8507288" cy="2281456"/>
          </a:xfrm>
        </p:spPr>
        <p:txBody>
          <a:bodyPr/>
          <a:lstStyle/>
          <a:p>
            <a:endParaRPr lang="en-US" altLang="zh-CN" baseline="30000" dirty="0" smtClean="0"/>
          </a:p>
          <a:p>
            <a:endParaRPr lang="zh-CN" altLang="en-US" baseline="30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4841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a:t>单向函数</a:t>
            </a:r>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sp>
        <p:nvSpPr>
          <p:cNvPr id="4" name="TextBox 3"/>
          <p:cNvSpPr txBox="1"/>
          <p:nvPr/>
        </p:nvSpPr>
        <p:spPr>
          <a:xfrm>
            <a:off x="567341" y="1724558"/>
            <a:ext cx="8136904" cy="1200329"/>
          </a:xfrm>
          <a:prstGeom prst="rect">
            <a:avLst/>
          </a:prstGeom>
          <a:noFill/>
        </p:spPr>
        <p:txBody>
          <a:bodyPr wrap="square" rtlCol="0">
            <a:spAutoFit/>
          </a:bodyPr>
          <a:lstStyle/>
          <a:p>
            <a:r>
              <a:rPr lang="zh-CN" altLang="en-US" sz="2400" dirty="0" smtClean="0"/>
              <a:t>候选实例：</a:t>
            </a:r>
            <a:endParaRPr lang="en-US" altLang="zh-CN" sz="2400" dirty="0" smtClean="0"/>
          </a:p>
          <a:p>
            <a:endParaRPr lang="en-US" altLang="zh-CN" sz="2400" dirty="0" smtClean="0"/>
          </a:p>
          <a:p>
            <a:r>
              <a:rPr lang="zh-CN" altLang="en-US" sz="2400" dirty="0" smtClean="0"/>
              <a:t>例</a:t>
            </a:r>
            <a:r>
              <a:rPr lang="en-US" altLang="zh-CN" sz="2400" dirty="0" smtClean="0"/>
              <a:t>1</a:t>
            </a:r>
            <a:r>
              <a:rPr lang="zh-CN" altLang="en-US" sz="2400" dirty="0" smtClean="0"/>
              <a:t>：大整数分解问题</a:t>
            </a:r>
            <a:endParaRPr lang="zh-CN" alt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868" y="3106532"/>
            <a:ext cx="4925372" cy="67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02622" y="3818657"/>
            <a:ext cx="8136904" cy="461665"/>
          </a:xfrm>
          <a:prstGeom prst="rect">
            <a:avLst/>
          </a:prstGeom>
          <a:noFill/>
        </p:spPr>
        <p:txBody>
          <a:bodyPr wrap="square" rtlCol="0">
            <a:spAutoFit/>
          </a:bodyPr>
          <a:lstStyle/>
          <a:p>
            <a:r>
              <a:rPr lang="zh-CN" altLang="en-US" sz="2400" dirty="0" smtClean="0"/>
              <a:t>例</a:t>
            </a:r>
            <a:r>
              <a:rPr lang="en-US" altLang="zh-CN" sz="2400" dirty="0" smtClean="0"/>
              <a:t>2</a:t>
            </a:r>
            <a:r>
              <a:rPr lang="zh-CN" altLang="en-US" sz="2400" dirty="0" smtClean="0"/>
              <a:t>：子集和问题</a:t>
            </a:r>
            <a:endParaRPr lang="zh-CN" altLang="en-US" sz="24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048" y="4437112"/>
            <a:ext cx="5321012"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555272" y="5373117"/>
            <a:ext cx="8136904" cy="461665"/>
          </a:xfrm>
          <a:prstGeom prst="rect">
            <a:avLst/>
          </a:prstGeom>
          <a:noFill/>
        </p:spPr>
        <p:txBody>
          <a:bodyPr wrap="square" rtlCol="0">
            <a:spAutoFit/>
          </a:bodyPr>
          <a:lstStyle/>
          <a:p>
            <a:r>
              <a:rPr lang="zh-CN" altLang="en-US" sz="2400" dirty="0" smtClean="0"/>
              <a:t>例</a:t>
            </a:r>
            <a:r>
              <a:rPr lang="en-US" altLang="zh-CN" sz="2400" dirty="0" smtClean="0"/>
              <a:t>3</a:t>
            </a:r>
            <a:r>
              <a:rPr lang="zh-CN" altLang="en-US" sz="2400" dirty="0" smtClean="0"/>
              <a:t>：离散对数问题（单向置换）</a:t>
            </a:r>
            <a:endParaRPr lang="zh-CN" altLang="en-US" sz="2400" dirty="0"/>
          </a:p>
        </p:txBody>
      </p:sp>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650" y="5913275"/>
            <a:ext cx="3600399" cy="648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6407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a:t>单向函数</a:t>
            </a:r>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sp>
        <p:nvSpPr>
          <p:cNvPr id="4" name="TextBox 3"/>
          <p:cNvSpPr txBox="1"/>
          <p:nvPr/>
        </p:nvSpPr>
        <p:spPr>
          <a:xfrm>
            <a:off x="567341" y="1724558"/>
            <a:ext cx="8136904" cy="3539430"/>
          </a:xfrm>
          <a:prstGeom prst="rect">
            <a:avLst/>
          </a:prstGeom>
          <a:noFill/>
        </p:spPr>
        <p:txBody>
          <a:bodyPr wrap="square" rtlCol="0">
            <a:spAutoFit/>
          </a:bodyPr>
          <a:lstStyle/>
          <a:p>
            <a:r>
              <a:rPr lang="zh-CN" altLang="en-US" sz="2800" dirty="0" smtClean="0"/>
              <a:t>几个理解：</a:t>
            </a:r>
            <a:endParaRPr lang="en-US" altLang="zh-CN" sz="2800" dirty="0" smtClean="0"/>
          </a:p>
          <a:p>
            <a:r>
              <a:rPr lang="zh-CN" altLang="en-US" sz="2800" dirty="0"/>
              <a:t>（</a:t>
            </a:r>
            <a:r>
              <a:rPr lang="en-US" altLang="zh-CN" sz="2800" dirty="0"/>
              <a:t>1</a:t>
            </a:r>
            <a:r>
              <a:rPr lang="zh-CN" altLang="en-US" sz="2800" dirty="0" smtClean="0"/>
              <a:t>）单向置换也是单向函数。</a:t>
            </a:r>
            <a:endParaRPr lang="en-US" altLang="zh-CN" sz="2800" dirty="0" smtClean="0"/>
          </a:p>
          <a:p>
            <a:r>
              <a:rPr lang="zh-CN" altLang="en-US" sz="2800" dirty="0"/>
              <a:t>（</a:t>
            </a:r>
            <a:r>
              <a:rPr lang="en-US" altLang="zh-CN" sz="2800" dirty="0"/>
              <a:t>2</a:t>
            </a:r>
            <a:r>
              <a:rPr lang="zh-CN" altLang="en-US" sz="2800" dirty="0" smtClean="0"/>
              <a:t>）任何单向函数在指数时间内是可求逆的。</a:t>
            </a:r>
            <a:endParaRPr lang="en-US" altLang="zh-CN" sz="2800" dirty="0" smtClean="0"/>
          </a:p>
          <a:p>
            <a:r>
              <a:rPr lang="zh-CN" altLang="en-US" sz="2800" dirty="0"/>
              <a:t>（</a:t>
            </a:r>
            <a:r>
              <a:rPr lang="en-US" altLang="zh-CN" sz="2800" dirty="0"/>
              <a:t>3</a:t>
            </a:r>
            <a:r>
              <a:rPr lang="zh-CN" altLang="en-US" sz="2800" dirty="0" smtClean="0"/>
              <a:t>）单向函数的存在性目前尚无法证明，因为他的存在性依赖于“所凭借问题不能在多项式时间内解决”，而</a:t>
            </a:r>
            <a:r>
              <a:rPr lang="zh-CN" altLang="en-US" sz="2800" dirty="0"/>
              <a:t>“所凭借问题不能在多项式时间内解决” </a:t>
            </a:r>
            <a:r>
              <a:rPr lang="zh-CN" altLang="en-US" sz="2800" dirty="0" smtClean="0"/>
              <a:t>即使解决了</a:t>
            </a:r>
            <a:r>
              <a:rPr lang="en-US" altLang="zh-CN" sz="2800" dirty="0" smtClean="0"/>
              <a:t>P≠NP</a:t>
            </a:r>
            <a:r>
              <a:rPr lang="zh-CN" altLang="en-US" sz="2800" dirty="0" smtClean="0"/>
              <a:t>也不一定能够判定，还取决于具体实例难解性的判定。</a:t>
            </a:r>
            <a:endParaRPr lang="zh-CN" altLang="en-US" sz="2800" dirty="0"/>
          </a:p>
        </p:txBody>
      </p:sp>
    </p:spTree>
    <p:extLst>
      <p:ext uri="{BB962C8B-B14F-4D97-AF65-F5344CB8AC3E}">
        <p14:creationId xmlns:p14="http://schemas.microsoft.com/office/powerpoint/2010/main" val="3269796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伪随机发生器</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mc:AlternateContent xmlns:mc="http://schemas.openxmlformats.org/markup-compatibility/2006" xmlns:a14="http://schemas.microsoft.com/office/drawing/2010/main">
        <mc:Choice Requires="a14">
          <p:sp>
            <p:nvSpPr>
              <p:cNvPr id="4" name="TextBox 3"/>
              <p:cNvSpPr txBox="1"/>
              <p:nvPr/>
            </p:nvSpPr>
            <p:spPr>
              <a:xfrm>
                <a:off x="567341" y="1724558"/>
                <a:ext cx="8136904" cy="2246769"/>
              </a:xfrm>
              <a:prstGeom prst="rect">
                <a:avLst/>
              </a:prstGeom>
              <a:noFill/>
            </p:spPr>
            <p:txBody>
              <a:bodyPr wrap="square" rtlCol="0">
                <a:spAutoFit/>
              </a:bodyPr>
              <a:lstStyle/>
              <a:p>
                <a:r>
                  <a:rPr lang="zh-CN" altLang="en-US" sz="2800" dirty="0" smtClean="0"/>
                  <a:t>主要结论：</a:t>
                </a:r>
                <a:endParaRPr lang="en-US" altLang="zh-CN" sz="2800" dirty="0" smtClean="0"/>
              </a:p>
              <a:p>
                <a:r>
                  <a:rPr lang="zh-CN" altLang="en-US" sz="2800" dirty="0"/>
                  <a:t>（</a:t>
                </a:r>
                <a:r>
                  <a:rPr lang="en-US" altLang="zh-CN" sz="2800" dirty="0"/>
                  <a:t>1</a:t>
                </a:r>
                <a:r>
                  <a:rPr lang="zh-CN" altLang="en-US" sz="2800" dirty="0" smtClean="0"/>
                  <a:t>）单向置换（单向函数）可以构造扩展系数</a:t>
                </a:r>
                <a14:m>
                  <m:oMath xmlns:m="http://schemas.openxmlformats.org/officeDocument/2006/math">
                    <m:r>
                      <a:rPr lang="en-US" altLang="zh-CN" sz="2800" i="1" dirty="0" smtClean="0">
                        <a:latin typeface="Cambria Math"/>
                      </a:rPr>
                      <m:t>𝑙</m:t>
                    </m:r>
                    <m:r>
                      <a:rPr lang="en-US" altLang="zh-CN" sz="2800" i="1" dirty="0" smtClean="0">
                        <a:latin typeface="Cambria Math"/>
                      </a:rPr>
                      <m:t>(</m:t>
                    </m:r>
                    <m:r>
                      <a:rPr lang="en-US" altLang="zh-CN" sz="2800" i="1" dirty="0" smtClean="0">
                        <a:latin typeface="Cambria Math"/>
                      </a:rPr>
                      <m:t>𝑛</m:t>
                    </m:r>
                    <m:r>
                      <a:rPr lang="en-US" altLang="zh-CN" sz="2800" i="1" dirty="0" smtClean="0">
                        <a:latin typeface="Cambria Math"/>
                      </a:rPr>
                      <m:t>)=</m:t>
                    </m:r>
                    <m:r>
                      <a:rPr lang="en-US" altLang="zh-CN" sz="2800" i="1" dirty="0" smtClean="0">
                        <a:latin typeface="Cambria Math"/>
                      </a:rPr>
                      <m:t>𝑛</m:t>
                    </m:r>
                    <m:r>
                      <a:rPr lang="en-US" altLang="zh-CN" sz="2800" i="1" dirty="0" smtClean="0">
                        <a:latin typeface="Cambria Math"/>
                      </a:rPr>
                      <m:t>+1</m:t>
                    </m:r>
                  </m:oMath>
                </a14:m>
                <a:r>
                  <a:rPr lang="zh-CN" altLang="en-US" sz="2800" dirty="0" smtClean="0"/>
                  <a:t>的伪随机数发生器。</a:t>
                </a:r>
                <a:endParaRPr lang="en-US" altLang="zh-CN" sz="2800" dirty="0" smtClean="0"/>
              </a:p>
              <a:p>
                <a:r>
                  <a:rPr lang="zh-CN" altLang="en-US" sz="2800" dirty="0"/>
                  <a:t>（</a:t>
                </a:r>
                <a:r>
                  <a:rPr lang="en-US" altLang="zh-CN" sz="2800" dirty="0"/>
                  <a:t>2</a:t>
                </a:r>
                <a:r>
                  <a:rPr lang="zh-CN" altLang="en-US" sz="2800" dirty="0" smtClean="0"/>
                  <a:t>）</a:t>
                </a:r>
                <a:r>
                  <a:rPr lang="zh-CN" altLang="en-US" sz="2800" dirty="0"/>
                  <a:t>扩展系数</a:t>
                </a:r>
                <a14:m>
                  <m:oMath xmlns:m="http://schemas.openxmlformats.org/officeDocument/2006/math">
                    <m:r>
                      <a:rPr lang="en-US" altLang="zh-CN" sz="2800" i="1" dirty="0">
                        <a:latin typeface="Cambria Math"/>
                      </a:rPr>
                      <m:t>𝑙</m:t>
                    </m:r>
                    <m:r>
                      <a:rPr lang="en-US" altLang="zh-CN" sz="2800" i="1" dirty="0">
                        <a:latin typeface="Cambria Math"/>
                      </a:rPr>
                      <m:t>(</m:t>
                    </m:r>
                    <m:r>
                      <a:rPr lang="en-US" altLang="zh-CN" sz="2800" i="1" dirty="0">
                        <a:latin typeface="Cambria Math"/>
                      </a:rPr>
                      <m:t>𝑛</m:t>
                    </m:r>
                    <m:r>
                      <a:rPr lang="en-US" altLang="zh-CN" sz="2800" i="1" dirty="0">
                        <a:latin typeface="Cambria Math"/>
                      </a:rPr>
                      <m:t>)=</m:t>
                    </m:r>
                    <m:r>
                      <a:rPr lang="en-US" altLang="zh-CN" sz="2800" i="1" dirty="0">
                        <a:latin typeface="Cambria Math"/>
                      </a:rPr>
                      <m:t>𝑛</m:t>
                    </m:r>
                    <m:r>
                      <a:rPr lang="en-US" altLang="zh-CN" sz="2800" i="1" dirty="0">
                        <a:latin typeface="Cambria Math"/>
                      </a:rPr>
                      <m:t>+1</m:t>
                    </m:r>
                  </m:oMath>
                </a14:m>
                <a:r>
                  <a:rPr lang="zh-CN" altLang="en-US" sz="2800" dirty="0"/>
                  <a:t>的伪随机数</a:t>
                </a:r>
                <a:r>
                  <a:rPr lang="zh-CN" altLang="en-US" sz="2800" dirty="0" smtClean="0"/>
                  <a:t>发生器可以构造可变长的伪随机数发生器。</a:t>
                </a:r>
                <a:endParaRPr lang="zh-CN" alt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567341" y="1724558"/>
                <a:ext cx="8136904" cy="2246769"/>
              </a:xfrm>
              <a:prstGeom prst="rect">
                <a:avLst/>
              </a:prstGeom>
              <a:blipFill rotWithShape="1">
                <a:blip r:embed="rId2"/>
                <a:stretch>
                  <a:fillRect l="-1498" t="-3533" b="-59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81594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伪随机发生器</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62100"/>
            <a:ext cx="8892480" cy="3307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43608" y="5301208"/>
            <a:ext cx="6264696" cy="584775"/>
          </a:xfrm>
          <a:prstGeom prst="rect">
            <a:avLst/>
          </a:prstGeom>
          <a:noFill/>
        </p:spPr>
        <p:txBody>
          <a:bodyPr wrap="square" rtlCol="0">
            <a:spAutoFit/>
          </a:bodyPr>
          <a:lstStyle/>
          <a:p>
            <a:pPr algn="ctr"/>
            <a:r>
              <a:rPr lang="en-US" altLang="zh-CN" sz="3200" dirty="0" err="1" smtClean="0">
                <a:solidFill>
                  <a:srgbClr val="FF0000"/>
                </a:solidFill>
              </a:rPr>
              <a:t>hc</a:t>
            </a:r>
            <a:r>
              <a:rPr lang="en-US" altLang="zh-CN" sz="3200" dirty="0" smtClean="0">
                <a:solidFill>
                  <a:srgbClr val="FF0000"/>
                </a:solidFill>
              </a:rPr>
              <a:t>(x)=0,1,</a:t>
            </a:r>
            <a:r>
              <a:rPr lang="zh-CN" altLang="en-US" sz="3200" dirty="0" smtClean="0">
                <a:solidFill>
                  <a:srgbClr val="FF0000"/>
                </a:solidFill>
              </a:rPr>
              <a:t>从</a:t>
            </a:r>
            <a:r>
              <a:rPr lang="en-US" altLang="zh-CN" sz="3200" dirty="0" smtClean="0">
                <a:solidFill>
                  <a:srgbClr val="FF0000"/>
                </a:solidFill>
              </a:rPr>
              <a:t>f(x)</a:t>
            </a:r>
            <a:r>
              <a:rPr lang="zh-CN" altLang="en-US" sz="3200" dirty="0" smtClean="0">
                <a:solidFill>
                  <a:srgbClr val="FF0000"/>
                </a:solidFill>
              </a:rPr>
              <a:t>是推导不出来的</a:t>
            </a:r>
            <a:endParaRPr lang="zh-CN" altLang="en-US" sz="3200" dirty="0">
              <a:solidFill>
                <a:srgbClr val="FF0000"/>
              </a:solidFill>
            </a:endParaRPr>
          </a:p>
        </p:txBody>
      </p:sp>
    </p:spTree>
    <p:extLst>
      <p:ext uri="{BB962C8B-B14F-4D97-AF65-F5344CB8AC3E}">
        <p14:creationId xmlns:p14="http://schemas.microsoft.com/office/powerpoint/2010/main" val="2024885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伪随机发生器</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256587"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666"/>
          <a:stretch/>
        </p:blipFill>
        <p:spPr bwMode="auto">
          <a:xfrm>
            <a:off x="1313472" y="3429000"/>
            <a:ext cx="6132682"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39552" y="5517232"/>
            <a:ext cx="7848872" cy="830997"/>
          </a:xfrm>
          <a:prstGeom prst="rect">
            <a:avLst/>
          </a:prstGeom>
          <a:noFill/>
        </p:spPr>
        <p:txBody>
          <a:bodyPr wrap="square" rtlCol="0">
            <a:spAutoFit/>
          </a:bodyPr>
          <a:lstStyle/>
          <a:p>
            <a:r>
              <a:rPr lang="zh-CN" altLang="en-US" sz="2400" dirty="0" smtClean="0">
                <a:solidFill>
                  <a:srgbClr val="FF0000"/>
                </a:solidFill>
              </a:rPr>
              <a:t>如果</a:t>
            </a:r>
            <a:r>
              <a:rPr lang="en-US" altLang="zh-CN" sz="2400" dirty="0" smtClean="0">
                <a:solidFill>
                  <a:srgbClr val="FF0000"/>
                </a:solidFill>
              </a:rPr>
              <a:t>f</a:t>
            </a:r>
            <a:r>
              <a:rPr lang="zh-CN" altLang="en-US" sz="2400" dirty="0" smtClean="0">
                <a:solidFill>
                  <a:srgbClr val="FF0000"/>
                </a:solidFill>
              </a:rPr>
              <a:t>是一个单向函数，那么</a:t>
            </a:r>
            <a:r>
              <a:rPr lang="en-US" altLang="zh-CN" sz="2400" dirty="0" smtClean="0">
                <a:solidFill>
                  <a:srgbClr val="FF0000"/>
                </a:solidFill>
              </a:rPr>
              <a:t>f(x)</a:t>
            </a:r>
            <a:r>
              <a:rPr lang="zh-CN" altLang="en-US" sz="2400" dirty="0" smtClean="0">
                <a:solidFill>
                  <a:srgbClr val="FF0000"/>
                </a:solidFill>
              </a:rPr>
              <a:t>隐藏了</a:t>
            </a:r>
            <a:r>
              <a:rPr lang="en-US" altLang="zh-CN" sz="2400" dirty="0" smtClean="0">
                <a:solidFill>
                  <a:srgbClr val="FF0000"/>
                </a:solidFill>
              </a:rPr>
              <a:t>x</a:t>
            </a:r>
            <a:r>
              <a:rPr lang="zh-CN" altLang="en-US" sz="2400" dirty="0" smtClean="0">
                <a:solidFill>
                  <a:srgbClr val="FF0000"/>
                </a:solidFill>
              </a:rPr>
              <a:t>的比特位的一个随机子集的异或值</a:t>
            </a:r>
            <a:endParaRPr lang="zh-CN" altLang="en-US" sz="2400" dirty="0">
              <a:solidFill>
                <a:srgbClr val="FF0000"/>
              </a:solidFill>
            </a:endParaRPr>
          </a:p>
        </p:txBody>
      </p:sp>
    </p:spTree>
    <p:extLst>
      <p:ext uri="{BB962C8B-B14F-4D97-AF65-F5344CB8AC3E}">
        <p14:creationId xmlns:p14="http://schemas.microsoft.com/office/powerpoint/2010/main" val="1041961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伪随机发生器</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 y="1484784"/>
            <a:ext cx="8894002" cy="1074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64904"/>
            <a:ext cx="9011343" cy="1138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3568" y="5661248"/>
            <a:ext cx="8235586" cy="954107"/>
          </a:xfrm>
          <a:prstGeom prst="rect">
            <a:avLst/>
          </a:prstGeom>
          <a:noFill/>
        </p:spPr>
        <p:txBody>
          <a:bodyPr wrap="square" rtlCol="0">
            <a:spAutoFit/>
          </a:bodyPr>
          <a:lstStyle/>
          <a:p>
            <a:r>
              <a:rPr lang="zh-CN" altLang="en-US" sz="2800" dirty="0" smtClean="0">
                <a:solidFill>
                  <a:srgbClr val="FF0000"/>
                </a:solidFill>
              </a:rPr>
              <a:t>定理</a:t>
            </a:r>
            <a:r>
              <a:rPr lang="en-US" altLang="zh-CN" sz="2800" dirty="0" smtClean="0">
                <a:solidFill>
                  <a:srgbClr val="FF0000"/>
                </a:solidFill>
              </a:rPr>
              <a:t>6.22</a:t>
            </a:r>
            <a:r>
              <a:rPr lang="zh-CN" altLang="en-US" sz="2800" dirty="0" smtClean="0">
                <a:solidFill>
                  <a:srgbClr val="FF0000"/>
                </a:solidFill>
              </a:rPr>
              <a:t>证明仍然假设</a:t>
            </a:r>
            <a:r>
              <a:rPr lang="en-US" altLang="zh-CN" sz="2800" dirty="0" smtClean="0">
                <a:solidFill>
                  <a:srgbClr val="FF0000"/>
                </a:solidFill>
              </a:rPr>
              <a:t>f</a:t>
            </a:r>
            <a:r>
              <a:rPr lang="zh-CN" altLang="en-US" sz="2800" dirty="0" smtClean="0">
                <a:solidFill>
                  <a:srgbClr val="FF0000"/>
                </a:solidFill>
              </a:rPr>
              <a:t>为单向置换，但是可以证明一般单向函数也可以构造伪随机数发生器。</a:t>
            </a:r>
            <a:endParaRPr lang="zh-CN" altLang="en-US" sz="2800" dirty="0">
              <a:solidFill>
                <a:srgbClr val="FF0000"/>
              </a:solidFill>
            </a:endParaRPr>
          </a:p>
        </p:txBody>
      </p:sp>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05" y="3703886"/>
            <a:ext cx="8975238" cy="1957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03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rmAutofit lnSpcReduction="10000"/>
              </a:bodyPr>
              <a:lstStyle/>
              <a:p>
                <a:r>
                  <a:rPr lang="zh-CN" altLang="en-US" dirty="0" smtClean="0"/>
                  <a:t>举例：</a:t>
                </a:r>
                <a14:m>
                  <m:oMath xmlns:m="http://schemas.openxmlformats.org/officeDocument/2006/math">
                    <m:sSup>
                      <m:sSupPr>
                        <m:ctrlPr>
                          <a:rPr lang="en-US" altLang="zh-CN" i="1" dirty="0" smtClean="0">
                            <a:latin typeface="Cambria Math"/>
                          </a:rPr>
                        </m:ctrlPr>
                      </m:sSupPr>
                      <m:e>
                        <m:r>
                          <a:rPr lang="en-US" altLang="zh-CN" b="0" i="1" dirty="0" smtClean="0">
                            <a:latin typeface="Cambria Math"/>
                          </a:rPr>
                          <m:t>2</m:t>
                        </m:r>
                      </m:e>
                      <m:sup>
                        <m:r>
                          <a:rPr lang="en-US" altLang="zh-CN" b="0" i="1" dirty="0" smtClean="0">
                            <a:latin typeface="Cambria Math"/>
                          </a:rPr>
                          <m:t>−</m:t>
                        </m:r>
                        <m:r>
                          <a:rPr lang="en-US" altLang="zh-CN" b="0" i="1" dirty="0" smtClean="0">
                            <a:latin typeface="Cambria Math"/>
                          </a:rPr>
                          <m:t>𝑛</m:t>
                        </m:r>
                      </m:sup>
                    </m:sSup>
                    <m:r>
                      <a:rPr lang="en-US" altLang="zh-CN" b="0" i="1" dirty="0" smtClean="0">
                        <a:latin typeface="Cambria Math"/>
                      </a:rPr>
                      <m:t>,</m:t>
                    </m:r>
                    <m:sSup>
                      <m:sSupPr>
                        <m:ctrlPr>
                          <a:rPr lang="en-US" altLang="zh-CN" i="1" dirty="0">
                            <a:latin typeface="Cambria Math"/>
                          </a:rPr>
                        </m:ctrlPr>
                      </m:sSupPr>
                      <m:e>
                        <m:r>
                          <a:rPr lang="en-US" altLang="zh-CN" i="1" dirty="0">
                            <a:latin typeface="Cambria Math"/>
                          </a:rPr>
                          <m:t>2</m:t>
                        </m:r>
                      </m:e>
                      <m:sup>
                        <m:r>
                          <a:rPr lang="en-US" altLang="zh-CN" i="1" dirty="0">
                            <a:latin typeface="Cambria Math"/>
                          </a:rPr>
                          <m:t>−</m:t>
                        </m:r>
                        <m:rad>
                          <m:radPr>
                            <m:degHide m:val="on"/>
                            <m:ctrlPr>
                              <a:rPr lang="en-US" altLang="zh-CN" i="1" dirty="0" smtClean="0">
                                <a:latin typeface="Cambria Math"/>
                              </a:rPr>
                            </m:ctrlPr>
                          </m:radPr>
                          <m:deg/>
                          <m:e>
                            <m:r>
                              <a:rPr lang="en-US" altLang="zh-CN" b="0" i="1" dirty="0" smtClean="0">
                                <a:latin typeface="Cambria Math"/>
                              </a:rPr>
                              <m:t>𝑛</m:t>
                            </m:r>
                          </m:e>
                        </m:rad>
                      </m:sup>
                    </m:sSup>
                    <m:r>
                      <a:rPr lang="en-US" altLang="zh-CN" b="0" i="1" dirty="0" smtClean="0">
                        <a:latin typeface="Cambria Math"/>
                      </a:rPr>
                      <m:t>,</m:t>
                    </m:r>
                    <m:sSup>
                      <m:sSupPr>
                        <m:ctrlPr>
                          <a:rPr lang="en-US" altLang="zh-CN" b="0" i="1" dirty="0" smtClean="0">
                            <a:latin typeface="Cambria Math"/>
                          </a:rPr>
                        </m:ctrlPr>
                      </m:sSupPr>
                      <m:e>
                        <m:r>
                          <a:rPr lang="en-US" altLang="zh-CN" b="0" i="1" dirty="0" smtClean="0">
                            <a:latin typeface="Cambria Math"/>
                          </a:rPr>
                          <m:t>𝑛</m:t>
                        </m:r>
                      </m:e>
                      <m:sup>
                        <m:r>
                          <a:rPr lang="en-US" altLang="zh-CN" b="0" i="1" dirty="0" smtClean="0">
                            <a:latin typeface="Cambria Math"/>
                          </a:rPr>
                          <m:t>−</m:t>
                        </m:r>
                        <m:r>
                          <a:rPr lang="en-US" altLang="zh-CN" b="0" i="1" dirty="0" smtClean="0">
                            <a:latin typeface="Cambria Math"/>
                          </a:rPr>
                          <m:t>𝑙𝑜𝑔𝑛</m:t>
                        </m:r>
                      </m:sup>
                    </m:sSup>
                  </m:oMath>
                </a14:m>
                <a:r>
                  <a:rPr lang="zh-CN" altLang="en-US" dirty="0" smtClean="0"/>
                  <a:t>都是可忽略的。</a:t>
                </a:r>
                <a:endParaRPr lang="en-US" altLang="zh-CN" dirty="0" smtClean="0"/>
              </a:p>
              <a:p>
                <a:r>
                  <a:rPr lang="zh-CN" altLang="en-US" dirty="0" smtClean="0"/>
                  <a:t>封闭性：</a:t>
                </a:r>
                <a:endParaRPr lang="en-US" altLang="zh-CN" dirty="0" smtClean="0"/>
              </a:p>
              <a:p>
                <a:pPr marL="0" indent="0">
                  <a:buNone/>
                </a:pPr>
                <a:r>
                  <a:rPr lang="zh-CN" altLang="en-US" dirty="0" smtClean="0"/>
                  <a:t>令</a:t>
                </a:r>
                <a:r>
                  <a:rPr lang="en-US" altLang="zh-CN" dirty="0" smtClean="0"/>
                  <a:t>negl1</a:t>
                </a:r>
                <a:r>
                  <a:rPr lang="zh-CN" altLang="en-US" dirty="0" smtClean="0"/>
                  <a:t>和</a:t>
                </a:r>
                <a:r>
                  <a:rPr lang="en-US" altLang="zh-CN" dirty="0" smtClean="0"/>
                  <a:t>negl2</a:t>
                </a:r>
                <a:r>
                  <a:rPr lang="zh-CN" altLang="en-US" dirty="0" smtClean="0"/>
                  <a:t>为可忽略函数，则</a:t>
                </a:r>
                <a:endParaRPr lang="en-US" altLang="zh-CN" dirty="0" smtClean="0"/>
              </a:p>
              <a:p>
                <a:pPr marL="0" indent="0">
                  <a:buNone/>
                </a:pPr>
                <a:r>
                  <a:rPr lang="zh-CN" altLang="en-US" dirty="0"/>
                  <a:t>（</a:t>
                </a:r>
                <a:r>
                  <a:rPr lang="en-US" altLang="zh-CN" dirty="0"/>
                  <a:t>1</a:t>
                </a:r>
                <a:r>
                  <a:rPr lang="zh-CN" altLang="en-US" dirty="0" smtClean="0"/>
                  <a:t>）</a:t>
                </a:r>
                <a:r>
                  <a:rPr lang="en-US" altLang="zh-CN" dirty="0" smtClean="0"/>
                  <a:t>negl3=negl1+negl2</a:t>
                </a:r>
                <a:r>
                  <a:rPr lang="zh-CN" altLang="en-US" dirty="0" smtClean="0"/>
                  <a:t>是可忽略的。</a:t>
                </a:r>
                <a:endParaRPr lang="en-US" altLang="zh-CN" dirty="0" smtClean="0"/>
              </a:p>
              <a:p>
                <a:pPr marL="0" indent="0">
                  <a:buNone/>
                </a:pPr>
                <a:r>
                  <a:rPr lang="zh-CN" altLang="en-US" dirty="0"/>
                  <a:t>（</a:t>
                </a:r>
                <a:r>
                  <a:rPr lang="en-US" altLang="zh-CN" dirty="0"/>
                  <a:t>2</a:t>
                </a:r>
                <a:r>
                  <a:rPr lang="zh-CN" altLang="en-US" dirty="0" smtClean="0"/>
                  <a:t>）对于任何正多项式</a:t>
                </a:r>
                <a:r>
                  <a:rPr lang="en-US" altLang="zh-CN" dirty="0" smtClean="0"/>
                  <a:t>p,</a:t>
                </a:r>
                <a:r>
                  <a:rPr lang="en-US" altLang="zh-CN" dirty="0"/>
                  <a:t> </a:t>
                </a:r>
                <a:r>
                  <a:rPr lang="en-US" altLang="zh-CN" dirty="0" smtClean="0"/>
                  <a:t>negl4=pnegl1</a:t>
                </a:r>
                <a:r>
                  <a:rPr lang="zh-CN" altLang="en-US" dirty="0" smtClean="0"/>
                  <a:t>是可忽略的。</a:t>
                </a:r>
                <a:endParaRPr lang="en-US" altLang="zh-CN" dirty="0" smtClean="0"/>
              </a:p>
              <a:p>
                <a:pPr marL="0" indent="0">
                  <a:buNone/>
                </a:pPr>
                <a:r>
                  <a:rPr lang="zh-CN" altLang="en-US" dirty="0" smtClean="0"/>
                  <a:t>即一个特定的事件发生的概率可以忽略，那么该实验重复多项式次，该事件发生的概率还是可以忽略的。</a:t>
                </a:r>
                <a:endParaRPr lang="en-US" altLang="zh-CN" dirty="0" smtClean="0"/>
              </a:p>
              <a:p>
                <a:endParaRPr lang="en-US" altLang="zh-CN" dirty="0" smtClean="0"/>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2"/>
                <a:stretch>
                  <a:fillRect l="-1748" t="-2083" b="-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698139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伪随机函数</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mc:AlternateContent xmlns:mc="http://schemas.openxmlformats.org/markup-compatibility/2006" xmlns:a14="http://schemas.microsoft.com/office/drawing/2010/main">
        <mc:Choice Requires="a14">
          <p:sp>
            <p:nvSpPr>
              <p:cNvPr id="5" name="TextBox 4"/>
              <p:cNvSpPr txBox="1"/>
              <p:nvPr/>
            </p:nvSpPr>
            <p:spPr>
              <a:xfrm>
                <a:off x="539552" y="1772816"/>
                <a:ext cx="8235586" cy="1815882"/>
              </a:xfrm>
              <a:prstGeom prst="rect">
                <a:avLst/>
              </a:prstGeom>
              <a:noFill/>
            </p:spPr>
            <p:txBody>
              <a:bodyPr wrap="square" rtlCol="0">
                <a:spAutoFit/>
              </a:bodyPr>
              <a:lstStyle/>
              <a:p>
                <a:r>
                  <a:rPr lang="zh-CN" altLang="en-US" sz="2800" dirty="0" smtClean="0"/>
                  <a:t>主要结论：</a:t>
                </a:r>
                <a:endParaRPr lang="en-US" altLang="zh-CN" sz="2800" dirty="0" smtClean="0"/>
              </a:p>
              <a:p>
                <a:r>
                  <a:rPr lang="zh-CN" altLang="en-US" sz="2800" dirty="0" smtClean="0"/>
                  <a:t>（</a:t>
                </a:r>
                <a:r>
                  <a:rPr lang="en-US" altLang="zh-CN" sz="2800" dirty="0" smtClean="0"/>
                  <a:t>1</a:t>
                </a:r>
                <a:r>
                  <a:rPr lang="zh-CN" altLang="en-US" sz="2800" dirty="0" smtClean="0"/>
                  <a:t>）扩展系数</a:t>
                </a:r>
                <a14:m>
                  <m:oMath xmlns:m="http://schemas.openxmlformats.org/officeDocument/2006/math">
                    <m:r>
                      <a:rPr lang="en-US" altLang="zh-CN" sz="2800" i="1" dirty="0" smtClean="0">
                        <a:latin typeface="Cambria Math"/>
                      </a:rPr>
                      <m:t>𝑙</m:t>
                    </m:r>
                    <m:r>
                      <a:rPr lang="en-US" altLang="zh-CN" sz="2800" i="1" dirty="0" smtClean="0">
                        <a:latin typeface="Cambria Math"/>
                      </a:rPr>
                      <m:t>(</m:t>
                    </m:r>
                    <m:r>
                      <a:rPr lang="en-US" altLang="zh-CN" sz="2800" i="1" dirty="0" smtClean="0">
                        <a:latin typeface="Cambria Math"/>
                      </a:rPr>
                      <m:t>𝑛</m:t>
                    </m:r>
                    <m:r>
                      <a:rPr lang="en-US" altLang="zh-CN" sz="2800" i="1" dirty="0" smtClean="0">
                        <a:latin typeface="Cambria Math"/>
                      </a:rPr>
                      <m:t>)=2</m:t>
                    </m:r>
                    <m:r>
                      <a:rPr lang="en-US" altLang="zh-CN" sz="2800" i="1" dirty="0" smtClean="0">
                        <a:latin typeface="Cambria Math"/>
                      </a:rPr>
                      <m:t>𝑛</m:t>
                    </m:r>
                  </m:oMath>
                </a14:m>
                <a:r>
                  <a:rPr lang="zh-CN" altLang="en-US" sz="2800" dirty="0" smtClean="0"/>
                  <a:t>的伪随机数发生器可以构造伪随机函数。</a:t>
                </a:r>
                <a:endParaRPr lang="en-US" altLang="zh-CN" sz="2800" dirty="0" smtClean="0"/>
              </a:p>
              <a:p>
                <a:endParaRPr lang="en-US" altLang="zh-CN"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539552" y="1772816"/>
                <a:ext cx="8235586" cy="1815882"/>
              </a:xfrm>
              <a:prstGeom prst="rect">
                <a:avLst/>
              </a:prstGeom>
              <a:blipFill rotWithShape="1">
                <a:blip r:embed="rId2"/>
                <a:stretch>
                  <a:fillRect l="-1556" t="-4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2998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伪随机函数</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3086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37112"/>
            <a:ext cx="9144000"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1020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伪随机置换</a:t>
            </a:r>
            <a:endParaRPr lang="zh-CN" altLang="en-US" dirty="0"/>
          </a:p>
        </p:txBody>
      </p:sp>
      <p:sp>
        <p:nvSpPr>
          <p:cNvPr id="3" name="内容占位符 2"/>
          <p:cNvSpPr>
            <a:spLocks noGrp="1"/>
          </p:cNvSpPr>
          <p:nvPr>
            <p:ph idx="1"/>
          </p:nvPr>
        </p:nvSpPr>
        <p:spPr>
          <a:xfrm>
            <a:off x="179512" y="4005064"/>
            <a:ext cx="8507288" cy="576064"/>
          </a:xfrm>
        </p:spPr>
        <p:txBody>
          <a:bodyPr/>
          <a:lstStyle/>
          <a:p>
            <a:pPr marL="0" indent="0">
              <a:buNone/>
            </a:pPr>
            <a:endParaRPr lang="en-US" altLang="zh-CN" baseline="30000" dirty="0" smtClean="0"/>
          </a:p>
          <a:p>
            <a:endParaRPr lang="zh-CN" altLang="en-US" baseline="30000" dirty="0"/>
          </a:p>
        </p:txBody>
      </p:sp>
      <p:sp>
        <p:nvSpPr>
          <p:cNvPr id="5" name="TextBox 4"/>
          <p:cNvSpPr txBox="1"/>
          <p:nvPr/>
        </p:nvSpPr>
        <p:spPr>
          <a:xfrm>
            <a:off x="539552" y="1772816"/>
            <a:ext cx="8235586" cy="1815882"/>
          </a:xfrm>
          <a:prstGeom prst="rect">
            <a:avLst/>
          </a:prstGeom>
          <a:noFill/>
        </p:spPr>
        <p:txBody>
          <a:bodyPr wrap="square" rtlCol="0">
            <a:spAutoFit/>
          </a:bodyPr>
          <a:lstStyle/>
          <a:p>
            <a:r>
              <a:rPr lang="zh-CN" altLang="en-US" sz="2800" dirty="0" smtClean="0"/>
              <a:t>主要结论：</a:t>
            </a:r>
            <a:endParaRPr lang="en-US" altLang="zh-CN" sz="2800" dirty="0" smtClean="0"/>
          </a:p>
          <a:p>
            <a:r>
              <a:rPr lang="zh-CN" altLang="en-US" sz="2800" dirty="0" smtClean="0"/>
              <a:t>（</a:t>
            </a:r>
            <a:r>
              <a:rPr lang="en-US" altLang="zh-CN" sz="2800" dirty="0" smtClean="0"/>
              <a:t>1</a:t>
            </a:r>
            <a:r>
              <a:rPr lang="zh-CN" altLang="en-US" sz="2800" dirty="0" smtClean="0"/>
              <a:t>）伪随机函数可以构造伪随机置换。</a:t>
            </a:r>
            <a:endParaRPr lang="en-US" altLang="zh-CN" sz="2800" dirty="0" smtClean="0"/>
          </a:p>
          <a:p>
            <a:r>
              <a:rPr lang="zh-CN" altLang="en-US" sz="2800" dirty="0"/>
              <a:t>（</a:t>
            </a:r>
            <a:r>
              <a:rPr lang="en-US" altLang="zh-CN" sz="2800" dirty="0"/>
              <a:t>2</a:t>
            </a:r>
            <a:r>
              <a:rPr lang="zh-CN" altLang="en-US" sz="2800" dirty="0" smtClean="0"/>
              <a:t>）伪随机函数可以构造强伪随机置换</a:t>
            </a:r>
            <a:r>
              <a:rPr lang="en-US" altLang="zh-CN" sz="2800" dirty="0" smtClean="0"/>
              <a:t>(</a:t>
            </a:r>
            <a:r>
              <a:rPr lang="zh-CN" altLang="en-US" sz="2800" dirty="0" smtClean="0"/>
              <a:t>分组密码</a:t>
            </a:r>
            <a:r>
              <a:rPr lang="en-US" altLang="zh-CN" sz="2800" dirty="0" smtClean="0"/>
              <a:t>)</a:t>
            </a:r>
            <a:r>
              <a:rPr lang="zh-CN" altLang="en-US" sz="2800" dirty="0" smtClean="0"/>
              <a:t>。</a:t>
            </a:r>
            <a:endParaRPr lang="en-US" altLang="zh-CN" sz="2800" dirty="0" smtClean="0"/>
          </a:p>
          <a:p>
            <a:endParaRPr lang="en-US" altLang="zh-CN" sz="2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56992"/>
            <a:ext cx="9144000"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8801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伪随机置换</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450523"/>
            <a:ext cx="4511378" cy="5407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5536" y="2204864"/>
            <a:ext cx="1512168" cy="954107"/>
          </a:xfrm>
          <a:prstGeom prst="rect">
            <a:avLst/>
          </a:prstGeom>
          <a:noFill/>
        </p:spPr>
        <p:txBody>
          <a:bodyPr wrap="square" rtlCol="0">
            <a:spAutoFit/>
          </a:bodyPr>
          <a:lstStyle/>
          <a:p>
            <a:r>
              <a:rPr lang="en-US" altLang="zh-CN" sz="2800" dirty="0" err="1" smtClean="0"/>
              <a:t>Feistel</a:t>
            </a:r>
            <a:r>
              <a:rPr lang="zh-CN" altLang="en-US" sz="2800" dirty="0" smtClean="0"/>
              <a:t>结构</a:t>
            </a:r>
            <a:endParaRPr lang="zh-CN" altLang="en-US" sz="2800" dirty="0"/>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63686"/>
            <a:ext cx="2771800" cy="641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32" y="4005064"/>
            <a:ext cx="2657475"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05" y="4797152"/>
            <a:ext cx="3143250"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8440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伪随机置换</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1104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838450"/>
            <a:ext cx="8928992" cy="1022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83568" y="4581128"/>
            <a:ext cx="7416824" cy="523220"/>
          </a:xfrm>
          <a:prstGeom prst="rect">
            <a:avLst/>
          </a:prstGeom>
          <a:noFill/>
        </p:spPr>
        <p:txBody>
          <a:bodyPr wrap="square" rtlCol="0">
            <a:spAutoFit/>
          </a:bodyPr>
          <a:lstStyle/>
          <a:p>
            <a:r>
              <a:rPr lang="zh-CN" altLang="en-US" sz="2800" dirty="0" smtClean="0">
                <a:solidFill>
                  <a:srgbClr val="FF0000"/>
                </a:solidFill>
              </a:rPr>
              <a:t>构造方法</a:t>
            </a:r>
            <a:r>
              <a:rPr lang="en-US" altLang="zh-CN" sz="2800" dirty="0" smtClean="0">
                <a:solidFill>
                  <a:srgbClr val="FF0000"/>
                </a:solidFill>
              </a:rPr>
              <a:t>6.27</a:t>
            </a:r>
            <a:r>
              <a:rPr lang="zh-CN" altLang="en-US" sz="2800" dirty="0" smtClean="0">
                <a:solidFill>
                  <a:srgbClr val="FF0000"/>
                </a:solidFill>
              </a:rPr>
              <a:t>即</a:t>
            </a:r>
            <a:r>
              <a:rPr lang="en-US" altLang="zh-CN" sz="2800" dirty="0" smtClean="0">
                <a:solidFill>
                  <a:srgbClr val="FF0000"/>
                </a:solidFill>
              </a:rPr>
              <a:t>F</a:t>
            </a:r>
            <a:r>
              <a:rPr lang="en-US" altLang="zh-CN" sz="2800" baseline="30000" dirty="0" smtClean="0">
                <a:solidFill>
                  <a:srgbClr val="FF0000"/>
                </a:solidFill>
              </a:rPr>
              <a:t>(4)</a:t>
            </a:r>
            <a:r>
              <a:rPr lang="en-US" altLang="zh-CN"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9610059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伪随机置换</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sp>
        <p:nvSpPr>
          <p:cNvPr id="4" name="TextBox 3"/>
          <p:cNvSpPr txBox="1"/>
          <p:nvPr/>
        </p:nvSpPr>
        <p:spPr>
          <a:xfrm>
            <a:off x="467544" y="1906893"/>
            <a:ext cx="7920880" cy="1846659"/>
          </a:xfrm>
          <a:prstGeom prst="rect">
            <a:avLst/>
          </a:prstGeom>
          <a:noFill/>
        </p:spPr>
        <p:txBody>
          <a:bodyPr wrap="square" rtlCol="0">
            <a:spAutoFit/>
          </a:bodyPr>
          <a:lstStyle/>
          <a:p>
            <a:r>
              <a:rPr lang="zh-CN" altLang="en-US" sz="2400" dirty="0"/>
              <a:t>回顾前面的结论</a:t>
            </a:r>
            <a:r>
              <a:rPr lang="zh-CN" altLang="en-US" sz="2400" dirty="0" smtClean="0"/>
              <a:t>：</a:t>
            </a:r>
            <a:endParaRPr lang="en-US" altLang="zh-CN" sz="2400" dirty="0" smtClean="0"/>
          </a:p>
          <a:p>
            <a:r>
              <a:rPr lang="zh-CN" altLang="en-US" sz="2400" dirty="0"/>
              <a:t>（</a:t>
            </a:r>
            <a:r>
              <a:rPr lang="en-US" altLang="zh-CN" sz="2400" dirty="0"/>
              <a:t>1</a:t>
            </a:r>
            <a:r>
              <a:rPr lang="zh-CN" altLang="en-US" sz="2400" dirty="0" smtClean="0"/>
              <a:t>）伪随机置换可以构造</a:t>
            </a:r>
            <a:r>
              <a:rPr lang="en-US" altLang="zh-CN" sz="2400" dirty="0" smtClean="0"/>
              <a:t>CPA</a:t>
            </a:r>
            <a:r>
              <a:rPr lang="zh-CN" altLang="en-US" sz="2400" dirty="0" smtClean="0"/>
              <a:t>安全的</a:t>
            </a:r>
            <a:r>
              <a:rPr lang="en-US" altLang="zh-CN" sz="2400" dirty="0" smtClean="0"/>
              <a:t>CBC</a:t>
            </a:r>
            <a:r>
              <a:rPr lang="zh-CN" altLang="en-US" sz="2400" dirty="0" smtClean="0"/>
              <a:t>加密方案。</a:t>
            </a:r>
            <a:endParaRPr lang="en-US" altLang="zh-CN" sz="2400" dirty="0" smtClean="0"/>
          </a:p>
          <a:p>
            <a:r>
              <a:rPr lang="zh-CN" altLang="en-US" sz="2400" dirty="0"/>
              <a:t>（</a:t>
            </a:r>
            <a:r>
              <a:rPr lang="en-US" altLang="zh-CN" sz="2400" dirty="0"/>
              <a:t>2</a:t>
            </a:r>
            <a:r>
              <a:rPr lang="zh-CN" altLang="en-US" sz="2400" dirty="0" smtClean="0"/>
              <a:t>）伪随机函数可以构造</a:t>
            </a:r>
            <a:r>
              <a:rPr lang="en-US" altLang="zh-CN" sz="2400" dirty="0" smtClean="0"/>
              <a:t>CPA</a:t>
            </a:r>
            <a:r>
              <a:rPr lang="zh-CN" altLang="en-US" sz="2400" dirty="0" smtClean="0"/>
              <a:t>安全的</a:t>
            </a:r>
            <a:r>
              <a:rPr lang="en-US" altLang="zh-CN" sz="2400" dirty="0" smtClean="0"/>
              <a:t>OFB</a:t>
            </a:r>
            <a:r>
              <a:rPr lang="zh-CN" altLang="en-US" sz="2400" dirty="0" smtClean="0"/>
              <a:t>、</a:t>
            </a:r>
            <a:r>
              <a:rPr lang="en-US" altLang="zh-CN" sz="2400" dirty="0" smtClean="0"/>
              <a:t>CFB</a:t>
            </a:r>
            <a:r>
              <a:rPr lang="zh-CN" altLang="en-US" sz="2400" dirty="0" smtClean="0"/>
              <a:t>加密方案。</a:t>
            </a:r>
            <a:endParaRPr lang="en-US" altLang="zh-CN" sz="2400" dirty="0" smtClean="0"/>
          </a:p>
          <a:p>
            <a:r>
              <a:rPr lang="zh-CN" altLang="en-US" sz="2400" dirty="0" smtClean="0"/>
              <a:t>（</a:t>
            </a:r>
            <a:r>
              <a:rPr lang="en-US" altLang="zh-CN" sz="2400" dirty="0" smtClean="0"/>
              <a:t>3</a:t>
            </a:r>
            <a:r>
              <a:rPr lang="zh-CN" altLang="en-US" sz="2400" dirty="0" smtClean="0"/>
              <a:t>）</a:t>
            </a:r>
            <a:r>
              <a:rPr lang="zh-CN" altLang="en-US" sz="2400" dirty="0"/>
              <a:t>伪随机函数可以构造</a:t>
            </a:r>
            <a:r>
              <a:rPr lang="en-US" altLang="zh-CN" sz="2400" dirty="0"/>
              <a:t>CPA</a:t>
            </a:r>
            <a:r>
              <a:rPr lang="zh-CN" altLang="en-US" sz="2400" dirty="0"/>
              <a:t>安全</a:t>
            </a:r>
            <a:r>
              <a:rPr lang="zh-CN" altLang="en-US" sz="2400" dirty="0" smtClean="0"/>
              <a:t>的</a:t>
            </a:r>
            <a:r>
              <a:rPr lang="en-US" altLang="zh-CN" sz="2400" dirty="0" smtClean="0"/>
              <a:t>CTR</a:t>
            </a:r>
            <a:r>
              <a:rPr lang="zh-CN" altLang="en-US" sz="2400" dirty="0" smtClean="0"/>
              <a:t>加密</a:t>
            </a:r>
            <a:r>
              <a:rPr lang="zh-CN" altLang="en-US" sz="2400" dirty="0"/>
              <a:t>方案。</a:t>
            </a:r>
            <a:endParaRPr lang="en-US" altLang="zh-CN" sz="2400" dirty="0"/>
          </a:p>
          <a:p>
            <a:endParaRPr lang="zh-CN" altLang="en-US" dirty="0"/>
          </a:p>
        </p:txBody>
      </p:sp>
    </p:spTree>
    <p:extLst>
      <p:ext uri="{BB962C8B-B14F-4D97-AF65-F5344CB8AC3E}">
        <p14:creationId xmlns:p14="http://schemas.microsoft.com/office/powerpoint/2010/main" val="1354570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消息鉴别码</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sp>
        <p:nvSpPr>
          <p:cNvPr id="4" name="TextBox 3"/>
          <p:cNvSpPr txBox="1"/>
          <p:nvPr/>
        </p:nvSpPr>
        <p:spPr>
          <a:xfrm>
            <a:off x="467544" y="1906893"/>
            <a:ext cx="7920880" cy="2954655"/>
          </a:xfrm>
          <a:prstGeom prst="rect">
            <a:avLst/>
          </a:prstGeom>
          <a:noFill/>
        </p:spPr>
        <p:txBody>
          <a:bodyPr wrap="square" rtlCol="0">
            <a:spAutoFit/>
          </a:bodyPr>
          <a:lstStyle/>
          <a:p>
            <a:r>
              <a:rPr lang="zh-CN" altLang="en-US" sz="2400" dirty="0" smtClean="0"/>
              <a:t>主要结论：</a:t>
            </a:r>
            <a:endParaRPr lang="en-US" altLang="zh-CN" sz="2400" dirty="0" smtClean="0"/>
          </a:p>
          <a:p>
            <a:r>
              <a:rPr lang="zh-CN" altLang="en-US" sz="2400" dirty="0"/>
              <a:t>（</a:t>
            </a:r>
            <a:r>
              <a:rPr lang="en-US" altLang="zh-CN" sz="2400" dirty="0"/>
              <a:t>1</a:t>
            </a:r>
            <a:r>
              <a:rPr lang="zh-CN" altLang="en-US" sz="2400" dirty="0" smtClean="0"/>
              <a:t>）伪随机函数可以构造安全的（输入）定长消息鉴别码。</a:t>
            </a:r>
            <a:endParaRPr lang="en-US" altLang="zh-CN" sz="2400" dirty="0" smtClean="0"/>
          </a:p>
          <a:p>
            <a:r>
              <a:rPr lang="zh-CN" altLang="en-US" sz="2400" dirty="0"/>
              <a:t>（</a:t>
            </a:r>
            <a:r>
              <a:rPr lang="en-US" altLang="zh-CN" sz="2400" dirty="0"/>
              <a:t>2</a:t>
            </a:r>
            <a:r>
              <a:rPr lang="zh-CN" altLang="en-US" sz="2400" dirty="0" smtClean="0"/>
              <a:t>）安全的定长消息鉴别码可以构造安全的变长的消息鉴别码。</a:t>
            </a:r>
            <a:endParaRPr lang="en-US" altLang="zh-CN" sz="2400" dirty="0" smtClean="0"/>
          </a:p>
          <a:p>
            <a:r>
              <a:rPr lang="zh-CN" altLang="en-US" sz="2400" dirty="0" smtClean="0"/>
              <a:t>（</a:t>
            </a:r>
            <a:r>
              <a:rPr lang="en-US" altLang="zh-CN" sz="2400" dirty="0" smtClean="0"/>
              <a:t>3</a:t>
            </a:r>
            <a:r>
              <a:rPr lang="zh-CN" altLang="en-US" sz="2400" dirty="0" smtClean="0"/>
              <a:t>）</a:t>
            </a:r>
            <a:r>
              <a:rPr lang="en-US" altLang="zh-CN" sz="2400" dirty="0" smtClean="0"/>
              <a:t>CPA</a:t>
            </a:r>
            <a:r>
              <a:rPr lang="zh-CN" altLang="en-US" sz="2400" dirty="0" smtClean="0"/>
              <a:t>安全的加密方案</a:t>
            </a:r>
            <a:r>
              <a:rPr lang="en-US" altLang="zh-CN" sz="2400" dirty="0" smtClean="0"/>
              <a:t>+</a:t>
            </a:r>
            <a:r>
              <a:rPr lang="zh-CN" altLang="en-US" sz="2400" dirty="0" smtClean="0"/>
              <a:t>安全的消息鉴别码可以构造</a:t>
            </a:r>
            <a:r>
              <a:rPr lang="en-US" altLang="zh-CN" sz="2400" dirty="0" smtClean="0"/>
              <a:t>CCA</a:t>
            </a:r>
            <a:r>
              <a:rPr lang="zh-CN" altLang="en-US" sz="2400" dirty="0" smtClean="0"/>
              <a:t>安全的加密方案（前面已经描述）。</a:t>
            </a:r>
            <a:endParaRPr lang="en-US" altLang="zh-CN" sz="2400" dirty="0" smtClean="0"/>
          </a:p>
          <a:p>
            <a:endParaRPr lang="zh-CN" altLang="en-US" dirty="0"/>
          </a:p>
        </p:txBody>
      </p:sp>
    </p:spTree>
    <p:extLst>
      <p:ext uri="{BB962C8B-B14F-4D97-AF65-F5344CB8AC3E}">
        <p14:creationId xmlns:p14="http://schemas.microsoft.com/office/powerpoint/2010/main" val="38629972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消息鉴别码</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69765"/>
            <a:ext cx="8712968" cy="502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70757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消息鉴别码</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556792"/>
            <a:ext cx="8985853"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428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消息鉴别码</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4" y="1628800"/>
            <a:ext cx="8482906"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40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rmAutofit lnSpcReduction="10000"/>
              </a:bodyPr>
              <a:lstStyle/>
              <a:p>
                <a:r>
                  <a:rPr lang="zh-CN" altLang="en-US" dirty="0" smtClean="0"/>
                  <a:t>（</a:t>
                </a:r>
                <a:r>
                  <a:rPr lang="en-US" altLang="zh-CN" dirty="0" smtClean="0"/>
                  <a:t>4</a:t>
                </a:r>
                <a:r>
                  <a:rPr lang="zh-CN" altLang="en-US" dirty="0" smtClean="0"/>
                  <a:t>）安全参数</a:t>
                </a:r>
                <a:endParaRPr lang="en-US" altLang="zh-CN" dirty="0" smtClean="0"/>
              </a:p>
              <a:p>
                <a:r>
                  <a:rPr lang="zh-CN" altLang="en-US" dirty="0" smtClean="0"/>
                  <a:t>安全参数用来指算法的规模，用</a:t>
                </a:r>
                <a:r>
                  <a:rPr lang="en-US" altLang="zh-CN" dirty="0" smtClean="0"/>
                  <a:t>1</a:t>
                </a:r>
                <a:r>
                  <a:rPr lang="en-US" altLang="zh-CN" baseline="30000" dirty="0" smtClean="0"/>
                  <a:t>n</a:t>
                </a:r>
                <a:r>
                  <a:rPr lang="zh-CN" altLang="en-US" dirty="0" smtClean="0"/>
                  <a:t>来表示，通常指输入二进制字符串的长度。</a:t>
                </a:r>
                <a:endParaRPr lang="en-US" altLang="zh-CN" dirty="0" smtClean="0"/>
              </a:p>
              <a:p>
                <a:r>
                  <a:rPr lang="zh-CN" altLang="en-US" dirty="0" smtClean="0"/>
                  <a:t>安全参数是渐进定义的一个重要参量，例如，假设运行一个加密算法的时间为多项式</a:t>
                </a:r>
                <a:r>
                  <a:rPr lang="en-US" altLang="zh-CN" dirty="0" smtClean="0"/>
                  <a:t>p(n)</a:t>
                </a:r>
                <a:r>
                  <a:rPr lang="zh-CN" altLang="en-US" dirty="0" smtClean="0"/>
                  <a:t>，概率</a:t>
                </a:r>
                <a:r>
                  <a:rPr lang="zh-CN" altLang="en-US" dirty="0"/>
                  <a:t>多项式时间敌手</a:t>
                </a:r>
                <a:r>
                  <a:rPr lang="en-US" altLang="zh-CN" dirty="0" smtClean="0"/>
                  <a:t>A</a:t>
                </a:r>
                <a:r>
                  <a:rPr lang="zh-CN" altLang="en-US" dirty="0" smtClean="0"/>
                  <a:t>攻破成功</a:t>
                </a:r>
                <a:r>
                  <a:rPr lang="zh-CN" altLang="en-US" dirty="0"/>
                  <a:t>的</a:t>
                </a:r>
                <a:r>
                  <a:rPr lang="zh-CN" altLang="en-US" dirty="0" smtClean="0"/>
                  <a:t>概率为</a:t>
                </a:r>
                <a:r>
                  <a:rPr lang="zh-CN" altLang="en-US" dirty="0"/>
                  <a:t>可忽略函数</a:t>
                </a:r>
                <a14:m>
                  <m:oMath xmlns:m="http://schemas.openxmlformats.org/officeDocument/2006/math">
                    <m:sSup>
                      <m:sSupPr>
                        <m:ctrlPr>
                          <a:rPr lang="en-US" altLang="zh-CN" i="1" dirty="0">
                            <a:latin typeface="Cambria Math"/>
                          </a:rPr>
                        </m:ctrlPr>
                      </m:sSupPr>
                      <m:e>
                        <m:r>
                          <a:rPr lang="en-US" altLang="zh-CN" i="1" dirty="0">
                            <a:latin typeface="Cambria Math"/>
                          </a:rPr>
                          <m:t>𝑛</m:t>
                        </m:r>
                      </m:e>
                      <m:sup>
                        <m:r>
                          <a:rPr lang="en-US" altLang="zh-CN" i="1" dirty="0">
                            <a:latin typeface="Cambria Math"/>
                          </a:rPr>
                          <m:t>−</m:t>
                        </m:r>
                        <m:r>
                          <a:rPr lang="en-US" altLang="zh-CN" i="1" dirty="0">
                            <a:latin typeface="Cambria Math"/>
                          </a:rPr>
                          <m:t>𝑙𝑜𝑔𝑛</m:t>
                        </m:r>
                      </m:sup>
                    </m:sSup>
                  </m:oMath>
                </a14:m>
                <a:r>
                  <a:rPr lang="zh-CN" altLang="en-US" dirty="0" smtClean="0"/>
                  <a:t>，当安全参数</a:t>
                </a:r>
                <a:r>
                  <a:rPr lang="en-US" altLang="zh-CN" dirty="0" smtClean="0"/>
                  <a:t>n</a:t>
                </a:r>
                <a:r>
                  <a:rPr lang="zh-CN" altLang="en-US" dirty="0" smtClean="0"/>
                  <a:t>较小时，敌手是可能攻破的，但是当规模</a:t>
                </a:r>
                <a:r>
                  <a:rPr lang="en-US" altLang="zh-CN" dirty="0" smtClean="0"/>
                  <a:t>n</a:t>
                </a:r>
                <a:r>
                  <a:rPr lang="zh-CN" altLang="en-US" dirty="0" smtClean="0"/>
                  <a:t>较大时，算法的运行时间仍然是多项式时间，攻破的概率却变得很小了。</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2"/>
                <a:stretch>
                  <a:fillRect l="-140" t="-3255" r="-1049" b="-37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9221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消息鉴别码</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84784"/>
            <a:ext cx="8892480"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27912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消息鉴别码</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5" y="1988839"/>
            <a:ext cx="8399463" cy="109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3900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消息鉴别码</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437404"/>
            <a:ext cx="8914857" cy="5231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3398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计算安全性结论</a:t>
            </a:r>
            <a:r>
              <a:rPr lang="en-US" altLang="zh-CN" dirty="0" smtClean="0"/>
              <a:t/>
            </a:r>
            <a:br>
              <a:rPr lang="en-US" altLang="zh-CN" dirty="0" smtClean="0"/>
            </a:br>
            <a:r>
              <a:rPr lang="zh-CN" altLang="en-US" dirty="0" smtClean="0"/>
              <a:t>消息鉴别码</a:t>
            </a:r>
            <a:endParaRPr lang="zh-CN" altLang="en-US" dirty="0"/>
          </a:p>
        </p:txBody>
      </p:sp>
      <p:sp>
        <p:nvSpPr>
          <p:cNvPr id="3" name="内容占位符 2"/>
          <p:cNvSpPr>
            <a:spLocks noGrp="1"/>
          </p:cNvSpPr>
          <p:nvPr>
            <p:ph idx="1"/>
          </p:nvPr>
        </p:nvSpPr>
        <p:spPr>
          <a:xfrm>
            <a:off x="179512" y="4005064"/>
            <a:ext cx="8507288" cy="576064"/>
          </a:xfrm>
        </p:spPr>
        <p:txBody>
          <a:bodyPr/>
          <a:lstStyle/>
          <a:p>
            <a:endParaRPr lang="en-US" altLang="zh-CN" baseline="30000" dirty="0" smtClean="0"/>
          </a:p>
          <a:p>
            <a:endParaRPr lang="zh-CN" altLang="en-US" baseline="300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6832"/>
            <a:ext cx="9036496" cy="10730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1824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rmAutofit fontScale="92500" lnSpcReduction="20000"/>
              </a:bodyPr>
              <a:lstStyle/>
              <a:p>
                <a:r>
                  <a:rPr lang="zh-CN" altLang="en-US" dirty="0" smtClean="0"/>
                  <a:t>（</a:t>
                </a:r>
                <a:r>
                  <a:rPr lang="en-US" altLang="zh-CN" dirty="0" smtClean="0"/>
                  <a:t>5</a:t>
                </a:r>
                <a:r>
                  <a:rPr lang="zh-CN" altLang="en-US" dirty="0" smtClean="0"/>
                  <a:t>）对称密钥加密方案（重新定义）</a:t>
                </a:r>
                <a:endParaRPr lang="en-US" altLang="zh-CN" dirty="0" smtClean="0"/>
              </a:p>
              <a:p>
                <a:r>
                  <a:rPr lang="zh-CN" altLang="en-US" dirty="0" smtClean="0">
                    <a:solidFill>
                      <a:srgbClr val="FF0000"/>
                    </a:solidFill>
                  </a:rPr>
                  <a:t>定义</a:t>
                </a:r>
                <a:r>
                  <a:rPr lang="en-US" altLang="zh-CN" dirty="0" smtClean="0">
                    <a:solidFill>
                      <a:srgbClr val="FF0000"/>
                    </a:solidFill>
                  </a:rPr>
                  <a:t>2</a:t>
                </a:r>
                <a:r>
                  <a:rPr lang="zh-CN" altLang="en-US" dirty="0" smtClean="0">
                    <a:solidFill>
                      <a:srgbClr val="FF0000"/>
                    </a:solidFill>
                  </a:rPr>
                  <a:t>：</a:t>
                </a:r>
                <a:r>
                  <a:rPr lang="zh-CN" altLang="en-US" dirty="0" smtClean="0"/>
                  <a:t>一个对称密钥加密方案是概率多项式时间算法</a:t>
                </a:r>
                <a:r>
                  <a:rPr lang="en-US" altLang="zh-CN" dirty="0" smtClean="0"/>
                  <a:t>(</a:t>
                </a:r>
                <a:r>
                  <a:rPr lang="en-US" altLang="zh-CN" i="1" dirty="0" err="1" smtClean="0"/>
                  <a:t>Gen</a:t>
                </a:r>
                <a:r>
                  <a:rPr lang="en-US" altLang="zh-CN" dirty="0" err="1" smtClean="0"/>
                  <a:t>,</a:t>
                </a:r>
                <a:r>
                  <a:rPr lang="en-US" altLang="zh-CN" i="1" dirty="0" err="1" smtClean="0"/>
                  <a:t>Enc</a:t>
                </a:r>
                <a:r>
                  <a:rPr lang="en-US" altLang="zh-CN" dirty="0" err="1" smtClean="0"/>
                  <a:t>,</a:t>
                </a:r>
                <a:r>
                  <a:rPr lang="en-US" altLang="zh-CN" i="1" dirty="0" err="1" smtClean="0"/>
                  <a:t>Dec</a:t>
                </a:r>
                <a:r>
                  <a:rPr lang="en-US" altLang="zh-CN" dirty="0" smtClean="0"/>
                  <a:t>)</a:t>
                </a:r>
                <a:r>
                  <a:rPr lang="zh-CN" altLang="en-US" dirty="0" smtClean="0"/>
                  <a:t>的三元组：</a:t>
                </a:r>
                <a:endParaRPr lang="en-US" altLang="zh-CN" dirty="0" smtClean="0"/>
              </a:p>
              <a:p>
                <a:r>
                  <a:rPr lang="en-US" altLang="zh-CN" dirty="0" smtClean="0"/>
                  <a:t>1</a:t>
                </a:r>
                <a:r>
                  <a:rPr lang="zh-CN" altLang="en-US" dirty="0" smtClean="0"/>
                  <a:t>）密钥生成算法</a:t>
                </a:r>
                <a:r>
                  <a:rPr lang="en-US" altLang="zh-CN" i="1" dirty="0" smtClean="0"/>
                  <a:t>Gen</a:t>
                </a:r>
                <a:r>
                  <a:rPr lang="zh-CN" altLang="en-US" dirty="0" smtClean="0"/>
                  <a:t>的输入为安全参数</a:t>
                </a:r>
                <a:r>
                  <a:rPr lang="en-US" altLang="zh-CN" dirty="0" smtClean="0"/>
                  <a:t>1</a:t>
                </a:r>
                <a:r>
                  <a:rPr lang="en-US" altLang="zh-CN" baseline="30000" dirty="0" smtClean="0"/>
                  <a:t>n</a:t>
                </a:r>
                <a:r>
                  <a:rPr lang="zh-CN" altLang="en-US" dirty="0" smtClean="0"/>
                  <a:t>，输出密钥</a:t>
                </a:r>
                <a:r>
                  <a:rPr lang="en-US" altLang="zh-CN" dirty="0" smtClean="0"/>
                  <a:t>k,</a:t>
                </a:r>
                <a:r>
                  <a:rPr lang="zh-CN" altLang="en-US" dirty="0" smtClean="0"/>
                  <a:t>记为</a:t>
                </a:r>
                <a:r>
                  <a:rPr lang="en-US" altLang="zh-CN" dirty="0" smtClean="0"/>
                  <a:t>k</a:t>
                </a:r>
                <a14:m>
                  <m:oMath xmlns:m="http://schemas.openxmlformats.org/officeDocument/2006/math">
                    <m:r>
                      <a:rPr lang="en-US" altLang="zh-CN" i="1" smtClean="0">
                        <a:latin typeface="Cambria Math"/>
                        <a:ea typeface="Cambria Math"/>
                      </a:rPr>
                      <m:t>←</m:t>
                    </m:r>
                    <m:r>
                      <a:rPr lang="en-US" altLang="zh-CN" b="0" i="1" smtClean="0">
                        <a:latin typeface="Cambria Math"/>
                        <a:ea typeface="Cambria Math"/>
                      </a:rPr>
                      <m:t>𝐺𝑒𝑛</m:t>
                    </m:r>
                    <m:r>
                      <a:rPr lang="en-US" altLang="zh-CN" b="0" i="1" smtClean="0">
                        <a:latin typeface="Cambria Math"/>
                        <a:ea typeface="Cambria Math"/>
                      </a:rPr>
                      <m:t>(1</m:t>
                    </m:r>
                    <m:r>
                      <a:rPr lang="en-US" altLang="zh-CN" b="0" i="1" baseline="30000" smtClean="0">
                        <a:latin typeface="Cambria Math"/>
                        <a:ea typeface="Cambria Math"/>
                      </a:rPr>
                      <m:t>𝑛</m:t>
                    </m:r>
                    <m:r>
                      <a:rPr lang="en-US" altLang="zh-CN" b="0" i="1" smtClean="0">
                        <a:latin typeface="Cambria Math"/>
                        <a:ea typeface="Cambria Math"/>
                      </a:rPr>
                      <m:t>)</m:t>
                    </m:r>
                  </m:oMath>
                </a14:m>
                <a:r>
                  <a:rPr lang="en-US" altLang="zh-CN" dirty="0" smtClean="0"/>
                  <a:t>.</a:t>
                </a:r>
              </a:p>
              <a:p>
                <a:r>
                  <a:rPr lang="en-US" altLang="zh-CN" dirty="0" smtClean="0"/>
                  <a:t>2</a:t>
                </a:r>
                <a:r>
                  <a:rPr lang="zh-CN" altLang="en-US" dirty="0" smtClean="0"/>
                  <a:t>）加密算法</a:t>
                </a:r>
                <a:r>
                  <a:rPr lang="en-US" altLang="zh-CN" dirty="0" err="1" smtClean="0"/>
                  <a:t>Enc</a:t>
                </a:r>
                <a:r>
                  <a:rPr lang="zh-CN" altLang="en-US" dirty="0" smtClean="0"/>
                  <a:t>将密钥</a:t>
                </a:r>
                <a:r>
                  <a:rPr lang="en-US" altLang="zh-CN" dirty="0" smtClean="0"/>
                  <a:t>k</a:t>
                </a:r>
                <a:r>
                  <a:rPr lang="zh-CN" altLang="en-US" dirty="0" smtClean="0"/>
                  <a:t>和明文消息</a:t>
                </a:r>
                <a14:m>
                  <m:oMath xmlns:m="http://schemas.openxmlformats.org/officeDocument/2006/math">
                    <m:r>
                      <a:rPr lang="en-US" altLang="zh-CN" b="0" i="1" smtClean="0">
                        <a:latin typeface="Cambria Math"/>
                      </a:rPr>
                      <m:t>𝑚</m:t>
                    </m:r>
                    <m:r>
                      <a:rPr lang="en-US" altLang="zh-CN" b="0" i="1" smtClean="0">
                        <a:latin typeface="Cambria Math"/>
                        <a:ea typeface="Cambria Math"/>
                      </a:rPr>
                      <m:t>∈</m:t>
                    </m:r>
                    <m:d>
                      <m:dPr>
                        <m:begChr m:val="{"/>
                        <m:endChr m:val="}"/>
                        <m:ctrlPr>
                          <a:rPr lang="en-US" altLang="zh-CN" b="0" i="1" smtClean="0">
                            <a:latin typeface="Cambria Math"/>
                            <a:ea typeface="Cambria Math"/>
                          </a:rPr>
                        </m:ctrlPr>
                      </m:dPr>
                      <m:e>
                        <m:r>
                          <a:rPr lang="en-US" altLang="zh-CN" b="0" i="1" smtClean="0">
                            <a:latin typeface="Cambria Math"/>
                            <a:ea typeface="Cambria Math"/>
                          </a:rPr>
                          <m:t>0,1</m:t>
                        </m:r>
                      </m:e>
                    </m:d>
                    <m:r>
                      <a:rPr lang="en-US" altLang="zh-CN" b="0" i="1" baseline="30000" smtClean="0">
                        <a:latin typeface="Cambria Math"/>
                        <a:ea typeface="Cambria Math"/>
                      </a:rPr>
                      <m:t>∗</m:t>
                    </m:r>
                  </m:oMath>
                </a14:m>
                <a:r>
                  <a:rPr lang="zh-CN" altLang="en-US" dirty="0" smtClean="0"/>
                  <a:t>作为输入，并且输出一个密文</a:t>
                </a:r>
                <a:r>
                  <a:rPr lang="en-US" altLang="zh-CN" dirty="0"/>
                  <a:t>c</a:t>
                </a:r>
                <a14:m>
                  <m:oMath xmlns:m="http://schemas.openxmlformats.org/officeDocument/2006/math">
                    <m:r>
                      <a:rPr lang="en-US" altLang="zh-CN" i="1">
                        <a:latin typeface="Cambria Math"/>
                        <a:ea typeface="Cambria Math"/>
                      </a:rPr>
                      <m:t>←</m:t>
                    </m:r>
                    <m:r>
                      <a:rPr lang="en-US" altLang="zh-CN" b="0" i="1" smtClean="0">
                        <a:latin typeface="Cambria Math"/>
                        <a:ea typeface="Cambria Math"/>
                      </a:rPr>
                      <m:t>𝐸𝑛𝑐</m:t>
                    </m:r>
                    <m:r>
                      <a:rPr lang="en-US" altLang="zh-CN" b="0" i="1" baseline="-25000" smtClean="0">
                        <a:latin typeface="Cambria Math"/>
                        <a:ea typeface="Cambria Math"/>
                      </a:rPr>
                      <m:t>𝑘</m:t>
                    </m:r>
                    <m:r>
                      <a:rPr lang="en-US" altLang="zh-CN" i="1">
                        <a:latin typeface="Cambria Math"/>
                        <a:ea typeface="Cambria Math"/>
                      </a:rPr>
                      <m:t>(</m:t>
                    </m:r>
                    <m:r>
                      <a:rPr lang="en-US" altLang="zh-CN" b="0" i="1" smtClean="0">
                        <a:latin typeface="Cambria Math"/>
                        <a:ea typeface="Cambria Math"/>
                      </a:rPr>
                      <m:t>𝑚</m:t>
                    </m:r>
                    <m:r>
                      <a:rPr lang="en-US" altLang="zh-CN" i="1">
                        <a:latin typeface="Cambria Math"/>
                        <a:ea typeface="Cambria Math"/>
                      </a:rPr>
                      <m:t>)</m:t>
                    </m:r>
                  </m:oMath>
                </a14:m>
                <a:r>
                  <a:rPr lang="en-US" altLang="zh-CN" dirty="0" smtClean="0"/>
                  <a:t>.</a:t>
                </a:r>
              </a:p>
              <a:p>
                <a:r>
                  <a:rPr lang="en-US" altLang="zh-CN" dirty="0" smtClean="0"/>
                  <a:t>3</a:t>
                </a:r>
                <a:r>
                  <a:rPr lang="zh-CN" altLang="en-US" dirty="0" smtClean="0"/>
                  <a:t>）解密算法</a:t>
                </a:r>
                <a:r>
                  <a:rPr lang="en-US" altLang="zh-CN" i="1" dirty="0" smtClean="0"/>
                  <a:t>Dec</a:t>
                </a:r>
                <a:r>
                  <a:rPr lang="zh-CN" altLang="en-US" dirty="0" smtClean="0"/>
                  <a:t>将密钥</a:t>
                </a:r>
                <a:r>
                  <a:rPr lang="en-US" altLang="zh-CN" dirty="0" smtClean="0"/>
                  <a:t>k</a:t>
                </a:r>
                <a:r>
                  <a:rPr lang="zh-CN" altLang="en-US" dirty="0" smtClean="0"/>
                  <a:t>和密文</a:t>
                </a:r>
                <a:r>
                  <a:rPr lang="en-US" altLang="zh-CN" dirty="0" smtClean="0"/>
                  <a:t>c</a:t>
                </a:r>
                <a:r>
                  <a:rPr lang="zh-CN" altLang="en-US" dirty="0" smtClean="0"/>
                  <a:t>作为输入，输出一份消息</a:t>
                </a:r>
                <a:r>
                  <a:rPr lang="en-US" altLang="zh-CN" dirty="0"/>
                  <a:t>m≔</a:t>
                </a:r>
                <a:r>
                  <a:rPr lang="en-US" altLang="zh-CN" i="1" dirty="0"/>
                  <a:t>Dec</a:t>
                </a:r>
                <a14:m>
                  <m:oMath xmlns:m="http://schemas.openxmlformats.org/officeDocument/2006/math">
                    <m:r>
                      <a:rPr lang="en-US" altLang="zh-CN" i="1" baseline="-25000">
                        <a:latin typeface="Cambria Math"/>
                        <a:ea typeface="Cambria Math"/>
                      </a:rPr>
                      <m:t>𝑘</m:t>
                    </m:r>
                    <m:r>
                      <a:rPr lang="en-US" altLang="zh-CN" i="1">
                        <a:latin typeface="Cambria Math"/>
                        <a:ea typeface="Cambria Math"/>
                      </a:rPr>
                      <m:t>(</m:t>
                    </m:r>
                    <m:r>
                      <a:rPr lang="en-US" altLang="zh-CN" b="0" i="1" smtClean="0">
                        <a:latin typeface="Cambria Math"/>
                        <a:ea typeface="Cambria Math"/>
                      </a:rPr>
                      <m:t>𝑐</m:t>
                    </m:r>
                    <m:r>
                      <a:rPr lang="en-US" altLang="zh-CN" i="1">
                        <a:latin typeface="Cambria Math"/>
                        <a:ea typeface="Cambria Math"/>
                      </a:rPr>
                      <m:t>)</m:t>
                    </m:r>
                  </m:oMath>
                </a14:m>
                <a:r>
                  <a:rPr lang="en-US" altLang="zh-CN" dirty="0" smtClean="0"/>
                  <a:t>.</a:t>
                </a:r>
              </a:p>
              <a:p>
                <a:r>
                  <a:rPr lang="zh-CN" altLang="en-US" dirty="0"/>
                  <a:t>满足</a:t>
                </a:r>
                <a:r>
                  <a:rPr lang="zh-CN" altLang="en-US" dirty="0" smtClean="0"/>
                  <a:t>：对于每个</a:t>
                </a:r>
                <a:r>
                  <a:rPr lang="en-US" altLang="zh-CN" dirty="0" smtClean="0"/>
                  <a:t>n</a:t>
                </a:r>
                <a:r>
                  <a:rPr lang="zh-CN" altLang="en-US" dirty="0" smtClean="0"/>
                  <a:t>，每个由</a:t>
                </a:r>
                <a14:m>
                  <m:oMath xmlns:m="http://schemas.openxmlformats.org/officeDocument/2006/math">
                    <m:r>
                      <a:rPr lang="en-US" altLang="zh-CN" i="1">
                        <a:latin typeface="Cambria Math"/>
                        <a:ea typeface="Cambria Math"/>
                      </a:rPr>
                      <m:t>𝐺𝑒𝑛</m:t>
                    </m:r>
                    <m:r>
                      <a:rPr lang="en-US" altLang="zh-CN" i="1">
                        <a:latin typeface="Cambria Math"/>
                        <a:ea typeface="Cambria Math"/>
                      </a:rPr>
                      <m:t>(1</m:t>
                    </m:r>
                    <m:r>
                      <a:rPr lang="en-US" altLang="zh-CN" i="1" baseline="30000">
                        <a:latin typeface="Cambria Math"/>
                        <a:ea typeface="Cambria Math"/>
                      </a:rPr>
                      <m:t>𝑛</m:t>
                    </m:r>
                    <m:r>
                      <a:rPr lang="en-US" altLang="zh-CN" i="1">
                        <a:latin typeface="Cambria Math"/>
                        <a:ea typeface="Cambria Math"/>
                      </a:rPr>
                      <m:t>)</m:t>
                    </m:r>
                  </m:oMath>
                </a14:m>
                <a:r>
                  <a:rPr lang="zh-CN" altLang="en-US" dirty="0" smtClean="0"/>
                  <a:t>输出的密钥</a:t>
                </a:r>
                <a:r>
                  <a:rPr lang="en-US" altLang="zh-CN" dirty="0" smtClean="0"/>
                  <a:t>k</a:t>
                </a:r>
                <a:r>
                  <a:rPr lang="zh-CN" altLang="en-US" dirty="0" smtClean="0"/>
                  <a:t>，每个</a:t>
                </a:r>
                <a14:m>
                  <m:oMath xmlns:m="http://schemas.openxmlformats.org/officeDocument/2006/math">
                    <m:r>
                      <a:rPr lang="en-US" altLang="zh-CN" i="1">
                        <a:latin typeface="Cambria Math"/>
                      </a:rPr>
                      <m:t>𝑚</m:t>
                    </m:r>
                    <m:r>
                      <a:rPr lang="en-US" altLang="zh-CN" i="1">
                        <a:latin typeface="Cambria Math"/>
                        <a:ea typeface="Cambria Math"/>
                      </a:rPr>
                      <m:t>∈</m:t>
                    </m:r>
                    <m:d>
                      <m:dPr>
                        <m:begChr m:val="{"/>
                        <m:endChr m:val="}"/>
                        <m:ctrlPr>
                          <a:rPr lang="en-US" altLang="zh-CN" i="1">
                            <a:latin typeface="Cambria Math"/>
                            <a:ea typeface="Cambria Math"/>
                          </a:rPr>
                        </m:ctrlPr>
                      </m:dPr>
                      <m:e>
                        <m:r>
                          <a:rPr lang="en-US" altLang="zh-CN" i="1">
                            <a:latin typeface="Cambria Math"/>
                            <a:ea typeface="Cambria Math"/>
                          </a:rPr>
                          <m:t>0,1</m:t>
                        </m:r>
                      </m:e>
                    </m:d>
                    <m:r>
                      <a:rPr lang="en-US" altLang="zh-CN" i="1" baseline="30000">
                        <a:latin typeface="Cambria Math"/>
                        <a:ea typeface="Cambria Math"/>
                      </a:rPr>
                      <m:t>∗</m:t>
                    </m:r>
                  </m:oMath>
                </a14:m>
                <a:r>
                  <a:rPr lang="zh-CN" altLang="en-US" dirty="0" smtClean="0"/>
                  <a:t>，都有</a:t>
                </a:r>
                <a14:m>
                  <m:oMath xmlns:m="http://schemas.openxmlformats.org/officeDocument/2006/math">
                    <m:r>
                      <m:rPr>
                        <m:sty m:val="p"/>
                      </m:rPr>
                      <a:rPr lang="en-US" altLang="zh-CN" b="0" i="0" smtClean="0">
                        <a:latin typeface="Cambria Math"/>
                        <a:ea typeface="Cambria Math"/>
                      </a:rPr>
                      <m:t>Dec</m:t>
                    </m:r>
                    <m:r>
                      <m:rPr>
                        <m:sty m:val="p"/>
                      </m:rPr>
                      <a:rPr lang="en-US" altLang="zh-CN" b="0" i="0" baseline="-25000" smtClean="0">
                        <a:latin typeface="Cambria Math"/>
                        <a:ea typeface="Cambria Math"/>
                      </a:rPr>
                      <m:t>k</m:t>
                    </m:r>
                    <m:d>
                      <m:dPr>
                        <m:ctrlPr>
                          <a:rPr lang="en-US" altLang="zh-CN" b="0" i="1" smtClean="0">
                            <a:latin typeface="Cambria Math"/>
                            <a:ea typeface="Cambria Math"/>
                          </a:rPr>
                        </m:ctrlPr>
                      </m:dPr>
                      <m:e>
                        <m:r>
                          <a:rPr lang="en-US" altLang="zh-CN" i="1">
                            <a:latin typeface="Cambria Math"/>
                            <a:ea typeface="Cambria Math"/>
                          </a:rPr>
                          <m:t>𝐸𝑛𝑐</m:t>
                        </m:r>
                        <m:r>
                          <a:rPr lang="en-US" altLang="zh-CN" i="1" baseline="-25000">
                            <a:latin typeface="Cambria Math"/>
                            <a:ea typeface="Cambria Math"/>
                          </a:rPr>
                          <m:t>𝑘</m:t>
                        </m:r>
                        <m:d>
                          <m:dPr>
                            <m:ctrlPr>
                              <a:rPr lang="en-US" altLang="zh-CN" i="1">
                                <a:latin typeface="Cambria Math"/>
                                <a:ea typeface="Cambria Math"/>
                              </a:rPr>
                            </m:ctrlPr>
                          </m:dPr>
                          <m:e>
                            <m:r>
                              <a:rPr lang="en-US" altLang="zh-CN" i="1">
                                <a:latin typeface="Cambria Math"/>
                                <a:ea typeface="Cambria Math"/>
                              </a:rPr>
                              <m:t>𝑚</m:t>
                            </m:r>
                          </m:e>
                        </m:d>
                      </m:e>
                    </m:d>
                    <m:r>
                      <a:rPr lang="en-US" altLang="zh-CN" b="0" i="1" smtClean="0">
                        <a:latin typeface="Cambria Math"/>
                        <a:ea typeface="Cambria Math"/>
                      </a:rPr>
                      <m:t>=</m:t>
                    </m:r>
                    <m:r>
                      <a:rPr lang="en-US" altLang="zh-CN" b="0" i="1" smtClean="0">
                        <a:latin typeface="Cambria Math"/>
                        <a:ea typeface="Cambria Math"/>
                      </a:rPr>
                      <m:t>𝑚</m:t>
                    </m:r>
                  </m:oMath>
                </a14:m>
                <a:r>
                  <a:rPr lang="en-US" altLang="zh-CN" dirty="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3"/>
                <a:stretch>
                  <a:fillRect l="-70" t="-4036" r="-5944" b="-23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7021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基本概念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600200"/>
                <a:ext cx="8712968" cy="4686320"/>
              </a:xfrm>
            </p:spPr>
            <p:txBody>
              <a:bodyPr>
                <a:normAutofit fontScale="92500" lnSpcReduction="20000"/>
              </a:bodyPr>
              <a:lstStyle/>
              <a:p>
                <a:r>
                  <a:rPr lang="zh-CN" altLang="en-US" dirty="0" smtClean="0"/>
                  <a:t>（</a:t>
                </a:r>
                <a:r>
                  <a:rPr lang="en-US" altLang="zh-CN" dirty="0" smtClean="0"/>
                  <a:t>6</a:t>
                </a:r>
                <a:r>
                  <a:rPr lang="zh-CN" altLang="en-US" dirty="0" smtClean="0"/>
                  <a:t>）窃听者不可区分实验（重新定义）</a:t>
                </a:r>
                <a:endParaRPr lang="en-US" altLang="zh-CN" dirty="0" smtClean="0"/>
              </a:p>
              <a:p>
                <a:r>
                  <a:rPr lang="zh-CN" altLang="en-US" dirty="0" smtClean="0">
                    <a:solidFill>
                      <a:srgbClr val="FF0000"/>
                    </a:solidFill>
                  </a:rPr>
                  <a:t>定义</a:t>
                </a:r>
                <a:r>
                  <a:rPr lang="en-US" altLang="zh-CN" dirty="0" smtClean="0">
                    <a:solidFill>
                      <a:srgbClr val="FF0000"/>
                    </a:solidFill>
                  </a:rPr>
                  <a:t>3</a:t>
                </a:r>
                <a:r>
                  <a:rPr lang="zh-CN" altLang="en-US" dirty="0" smtClean="0"/>
                  <a:t>：</a:t>
                </a:r>
                <a:r>
                  <a:rPr lang="en-US" altLang="zh-CN" dirty="0" smtClean="0"/>
                  <a:t>A</a:t>
                </a:r>
                <a:r>
                  <a:rPr lang="zh-CN" altLang="en-US" dirty="0"/>
                  <a:t>代表敌手， </a:t>
                </a:r>
                <a:r>
                  <a:rPr lang="el-GR" altLang="zh-CN" dirty="0"/>
                  <a:t>Π</a:t>
                </a:r>
                <a:r>
                  <a:rPr lang="en-US" altLang="zh-CN" dirty="0"/>
                  <a:t>=</a:t>
                </a:r>
                <a:r>
                  <a:rPr lang="zh-CN" altLang="en-US" dirty="0"/>
                  <a:t>（</a:t>
                </a:r>
                <a:r>
                  <a:rPr lang="en-US" altLang="zh-CN" dirty="0" err="1"/>
                  <a:t>Gen,Enc,Dec</a:t>
                </a:r>
                <a:r>
                  <a:rPr lang="zh-CN" altLang="en-US" dirty="0"/>
                  <a:t>）代表加密方案，</a:t>
                </a:r>
                <a14:m>
                  <m:oMath xmlns:m="http://schemas.openxmlformats.org/officeDocument/2006/math">
                    <m:sSubSup>
                      <m:sSubSupPr>
                        <m:ctrlPr>
                          <a:rPr lang="en-US" altLang="zh-CN" i="1" dirty="0">
                            <a:latin typeface="Cambria Math"/>
                          </a:rPr>
                        </m:ctrlPr>
                      </m:sSubSupPr>
                      <m:e>
                        <m:r>
                          <a:rPr lang="en-US" altLang="zh-CN" i="1" dirty="0">
                            <a:latin typeface="Cambria Math"/>
                          </a:rPr>
                          <m:t>𝑃𝑟𝑖𝑣𝐾</m:t>
                        </m:r>
                      </m:e>
                      <m:sub>
                        <m:r>
                          <m:rPr>
                            <m:sty m:val="p"/>
                          </m:rPr>
                          <a:rPr lang="el-GR" altLang="zh-CN" i="1" dirty="0">
                            <a:latin typeface="Cambria Math"/>
                          </a:rPr>
                          <m:t>Α</m:t>
                        </m:r>
                        <m:r>
                          <a:rPr lang="en-US" altLang="zh-CN" i="1" dirty="0">
                            <a:latin typeface="Cambria Math"/>
                          </a:rPr>
                          <m:t>,</m:t>
                        </m:r>
                        <m:r>
                          <m:rPr>
                            <m:sty m:val="p"/>
                          </m:rPr>
                          <a:rPr lang="el-GR" altLang="zh-CN" i="1" dirty="0">
                            <a:latin typeface="Cambria Math"/>
                          </a:rPr>
                          <m:t>Π</m:t>
                        </m:r>
                      </m:sub>
                      <m:sup>
                        <m:r>
                          <a:rPr lang="en-US" altLang="zh-CN" i="1" dirty="0">
                            <a:latin typeface="Cambria Math"/>
                          </a:rPr>
                          <m:t>𝑒𝑎𝑣</m:t>
                        </m:r>
                      </m:sup>
                    </m:sSubSup>
                    <m:r>
                      <a:rPr lang="en-US" altLang="zh-CN" b="0" i="1" dirty="0" smtClean="0">
                        <a:latin typeface="Cambria Math"/>
                      </a:rPr>
                      <m:t>(</m:t>
                    </m:r>
                    <m:r>
                      <a:rPr lang="en-US" altLang="zh-CN" b="0" i="1" dirty="0" smtClean="0">
                        <a:latin typeface="Cambria Math"/>
                      </a:rPr>
                      <m:t>𝑛</m:t>
                    </m:r>
                    <m:r>
                      <a:rPr lang="en-US" altLang="zh-CN" b="0" i="1" dirty="0" smtClean="0">
                        <a:latin typeface="Cambria Math"/>
                      </a:rPr>
                      <m:t>)</m:t>
                    </m:r>
                  </m:oMath>
                </a14:m>
                <a:r>
                  <a:rPr lang="en-US" altLang="zh-CN" dirty="0"/>
                  <a:t> </a:t>
                </a:r>
                <a:r>
                  <a:rPr lang="zh-CN" altLang="en-US" dirty="0" smtClean="0"/>
                  <a:t>表示安全参数为</a:t>
                </a:r>
                <a:r>
                  <a:rPr lang="en-US" altLang="zh-CN" dirty="0" smtClean="0"/>
                  <a:t>n</a:t>
                </a:r>
                <a:r>
                  <a:rPr lang="zh-CN" altLang="en-US" dirty="0" smtClean="0"/>
                  <a:t>的窃听</a:t>
                </a:r>
                <a:r>
                  <a:rPr lang="zh-CN" altLang="en-US" dirty="0"/>
                  <a:t>不可区分实验，该实验步骤定义如下：</a:t>
                </a:r>
                <a:endParaRPr lang="en-US" altLang="zh-CN" dirty="0"/>
              </a:p>
              <a:p>
                <a:pPr marL="0" indent="0">
                  <a:buNone/>
                </a:pPr>
                <a:r>
                  <a:rPr lang="zh-CN" altLang="en-US" dirty="0"/>
                  <a:t>（</a:t>
                </a:r>
                <a:r>
                  <a:rPr lang="en-US" altLang="zh-CN" dirty="0"/>
                  <a:t>1</a:t>
                </a:r>
                <a:r>
                  <a:rPr lang="zh-CN" altLang="en-US" dirty="0" smtClean="0"/>
                  <a:t>）给定输入</a:t>
                </a:r>
                <a:r>
                  <a:rPr lang="en-US" altLang="zh-CN" dirty="0" smtClean="0"/>
                  <a:t>1</a:t>
                </a:r>
                <a:r>
                  <a:rPr lang="en-US" altLang="zh-CN" baseline="30000" dirty="0" smtClean="0"/>
                  <a:t>n</a:t>
                </a:r>
                <a:r>
                  <a:rPr lang="zh-CN" altLang="en-US" dirty="0" smtClean="0"/>
                  <a:t>给敌手</a:t>
                </a:r>
                <a:r>
                  <a:rPr lang="en-US" altLang="zh-CN" dirty="0" smtClean="0"/>
                  <a:t>A</a:t>
                </a:r>
                <a:r>
                  <a:rPr lang="zh-CN" altLang="en-US" dirty="0" smtClean="0"/>
                  <a:t>，</a:t>
                </a:r>
                <a:r>
                  <a:rPr lang="en-US" altLang="zh-CN" dirty="0" smtClean="0"/>
                  <a:t>A</a:t>
                </a:r>
                <a:r>
                  <a:rPr lang="zh-CN" altLang="en-US" dirty="0" smtClean="0"/>
                  <a:t>输出</a:t>
                </a:r>
                <a:r>
                  <a:rPr lang="zh-CN" altLang="en-US" dirty="0"/>
                  <a:t>一对信息</a:t>
                </a:r>
                <a:r>
                  <a:rPr lang="en-US" altLang="zh-CN" dirty="0"/>
                  <a:t>m</a:t>
                </a:r>
                <a:r>
                  <a:rPr lang="en-US" altLang="zh-CN" baseline="-25000" dirty="0"/>
                  <a:t>0</a:t>
                </a:r>
                <a:r>
                  <a:rPr lang="en-US" altLang="zh-CN" dirty="0"/>
                  <a:t>,m</a:t>
                </a:r>
                <a:r>
                  <a:rPr lang="en-US" altLang="zh-CN" baseline="-25000" dirty="0"/>
                  <a:t>1</a:t>
                </a:r>
                <a:r>
                  <a:rPr lang="en-US" altLang="zh-CN" dirty="0"/>
                  <a:t>∈</a:t>
                </a:r>
                <a:r>
                  <a:rPr lang="en-US" altLang="zh-CN" dirty="0">
                    <a:latin typeface="Euclid Math One" panose="05050601010101010101" pitchFamily="18" charset="2"/>
                  </a:rPr>
                  <a:t>M</a:t>
                </a:r>
                <a:r>
                  <a:rPr lang="zh-CN" altLang="en-US" dirty="0">
                    <a:latin typeface="Euclid Math One" panose="05050601010101010101" pitchFamily="18" charset="2"/>
                  </a:rPr>
                  <a:t>；</a:t>
                </a:r>
                <a:endParaRPr lang="en-US" altLang="zh-CN" dirty="0">
                  <a:latin typeface="Euclid Math One" panose="05050601010101010101" pitchFamily="18" charset="2"/>
                </a:endParaRPr>
              </a:p>
              <a:p>
                <a:pPr marL="0" indent="0">
                  <a:buNone/>
                </a:pPr>
                <a:r>
                  <a:rPr lang="zh-CN" altLang="en-US" dirty="0"/>
                  <a:t>（</a:t>
                </a:r>
                <a:r>
                  <a:rPr lang="en-US" altLang="zh-CN" dirty="0"/>
                  <a:t>2</a:t>
                </a:r>
                <a:r>
                  <a:rPr lang="zh-CN" altLang="en-US" dirty="0"/>
                  <a:t>）由</a:t>
                </a:r>
                <a:r>
                  <a:rPr lang="en-US" altLang="zh-CN" dirty="0" smtClean="0"/>
                  <a:t>Gen(</a:t>
                </a:r>
                <a:r>
                  <a:rPr lang="en-US" altLang="zh-CN" dirty="0"/>
                  <a:t>1</a:t>
                </a:r>
                <a:r>
                  <a:rPr lang="en-US" altLang="zh-CN" baseline="30000" dirty="0"/>
                  <a:t>n</a:t>
                </a:r>
                <a:r>
                  <a:rPr lang="en-US" altLang="zh-CN" dirty="0" smtClean="0"/>
                  <a:t>)</a:t>
                </a:r>
                <a:r>
                  <a:rPr lang="zh-CN" altLang="en-US" dirty="0" smtClean="0"/>
                  <a:t>产生</a:t>
                </a:r>
                <a:r>
                  <a:rPr lang="zh-CN" altLang="en-US" dirty="0"/>
                  <a:t>一个随机密钥</a:t>
                </a:r>
                <a:r>
                  <a:rPr lang="en-US" altLang="zh-CN" dirty="0"/>
                  <a:t>k,</a:t>
                </a:r>
                <a:r>
                  <a:rPr lang="zh-CN" altLang="en-US" dirty="0"/>
                  <a:t>并且任意选择</a:t>
                </a:r>
                <a:r>
                  <a:rPr lang="en-US" altLang="zh-CN" dirty="0"/>
                  <a:t>b∈{0,1}</a:t>
                </a:r>
                <a:r>
                  <a:rPr lang="zh-CN" altLang="en-US" dirty="0"/>
                  <a:t>，然后，计算</a:t>
                </a:r>
                <a:r>
                  <a:rPr lang="en-US" altLang="zh-CN" dirty="0" err="1"/>
                  <a:t>c←Enc</a:t>
                </a:r>
                <a:r>
                  <a:rPr lang="en-US" altLang="zh-CN" baseline="-25000" dirty="0" err="1"/>
                  <a:t>k</a:t>
                </a:r>
                <a:r>
                  <a:rPr lang="en-US" altLang="zh-CN" dirty="0"/>
                  <a:t>(</a:t>
                </a:r>
                <a:r>
                  <a:rPr lang="en-US" altLang="zh-CN" dirty="0" err="1"/>
                  <a:t>m</a:t>
                </a:r>
                <a:r>
                  <a:rPr lang="en-US" altLang="zh-CN" baseline="-25000" dirty="0" err="1"/>
                  <a:t>b</a:t>
                </a:r>
                <a:r>
                  <a:rPr lang="en-US" altLang="zh-CN" dirty="0"/>
                  <a:t>),</a:t>
                </a:r>
                <a:r>
                  <a:rPr lang="zh-CN" altLang="en-US" dirty="0"/>
                  <a:t>交给</a:t>
                </a:r>
                <a:r>
                  <a:rPr lang="en-US" altLang="zh-CN" dirty="0"/>
                  <a:t>A</a:t>
                </a:r>
                <a:r>
                  <a:rPr lang="zh-CN" altLang="en-US" dirty="0"/>
                  <a:t>；</a:t>
                </a:r>
                <a:endParaRPr lang="en-US" altLang="zh-CN" dirty="0"/>
              </a:p>
              <a:p>
                <a:pPr marL="0" indent="0">
                  <a:buNone/>
                </a:pPr>
                <a:r>
                  <a:rPr lang="zh-CN" altLang="en-US" dirty="0"/>
                  <a:t>（</a:t>
                </a:r>
                <a:r>
                  <a:rPr lang="en-US" altLang="zh-CN" dirty="0"/>
                  <a:t>3</a:t>
                </a:r>
                <a:r>
                  <a:rPr lang="zh-CN" altLang="en-US" dirty="0"/>
                  <a:t>）</a:t>
                </a:r>
                <a:r>
                  <a:rPr lang="en-US" altLang="zh-CN" dirty="0"/>
                  <a:t>A</a:t>
                </a:r>
                <a:r>
                  <a:rPr lang="zh-CN" altLang="en-US" dirty="0"/>
                  <a:t>输出一个比特</a:t>
                </a:r>
                <a:r>
                  <a:rPr lang="en-US" altLang="zh-CN" dirty="0"/>
                  <a:t>b′</a:t>
                </a:r>
                <a:r>
                  <a:rPr lang="zh-CN" altLang="en-US" dirty="0"/>
                  <a:t>；</a:t>
                </a:r>
                <a:endParaRPr lang="en-US" altLang="zh-CN" dirty="0"/>
              </a:p>
              <a:p>
                <a:pPr marL="0" indent="0">
                  <a:buNone/>
                </a:pPr>
                <a:r>
                  <a:rPr lang="zh-CN" altLang="en-US" dirty="0"/>
                  <a:t>（</a:t>
                </a:r>
                <a:r>
                  <a:rPr lang="en-US" altLang="zh-CN" dirty="0"/>
                  <a:t>4</a:t>
                </a:r>
                <a:r>
                  <a:rPr lang="zh-CN" altLang="en-US" dirty="0"/>
                  <a:t>）如果</a:t>
                </a:r>
                <a:r>
                  <a:rPr lang="en-US" altLang="zh-CN" dirty="0"/>
                  <a:t>b= b′</a:t>
                </a:r>
                <a:r>
                  <a:rPr lang="zh-CN" altLang="en-US" dirty="0"/>
                  <a:t>，定义实验的输出为</a:t>
                </a:r>
                <a:r>
                  <a:rPr lang="en-US" altLang="zh-CN" dirty="0"/>
                  <a:t>1</a:t>
                </a:r>
                <a:r>
                  <a:rPr lang="zh-CN" altLang="en-US" dirty="0"/>
                  <a:t>，记作</a:t>
                </a:r>
                <a14:m>
                  <m:oMath xmlns:m="http://schemas.openxmlformats.org/officeDocument/2006/math">
                    <m:sSubSup>
                      <m:sSubSupPr>
                        <m:ctrlPr>
                          <a:rPr lang="en-US" altLang="zh-CN" i="1" dirty="0">
                            <a:latin typeface="Cambria Math"/>
                          </a:rPr>
                        </m:ctrlPr>
                      </m:sSubSupPr>
                      <m:e>
                        <m:r>
                          <a:rPr lang="en-US" altLang="zh-CN" i="1" dirty="0">
                            <a:latin typeface="Cambria Math"/>
                          </a:rPr>
                          <m:t>𝑃𝑟𝑖𝑣𝐾</m:t>
                        </m:r>
                      </m:e>
                      <m:sub>
                        <m:r>
                          <m:rPr>
                            <m:sty m:val="p"/>
                          </m:rPr>
                          <a:rPr lang="el-GR" altLang="zh-CN" i="1" dirty="0">
                            <a:latin typeface="Cambria Math"/>
                          </a:rPr>
                          <m:t>Α</m:t>
                        </m:r>
                        <m:r>
                          <a:rPr lang="en-US" altLang="zh-CN" i="1" dirty="0">
                            <a:latin typeface="Cambria Math"/>
                          </a:rPr>
                          <m:t>,</m:t>
                        </m:r>
                        <m:r>
                          <m:rPr>
                            <m:sty m:val="p"/>
                          </m:rPr>
                          <a:rPr lang="el-GR" altLang="zh-CN" i="1" dirty="0">
                            <a:latin typeface="Cambria Math"/>
                          </a:rPr>
                          <m:t>Π</m:t>
                        </m:r>
                      </m:sub>
                      <m:sup>
                        <m:r>
                          <a:rPr lang="en-US" altLang="zh-CN" i="1" dirty="0">
                            <a:latin typeface="Cambria Math"/>
                          </a:rPr>
                          <m:t>𝑒𝑎𝑣</m:t>
                        </m:r>
                      </m:sup>
                    </m:sSubSup>
                    <m:r>
                      <a:rPr lang="en-US" altLang="zh-CN" b="0" i="1" dirty="0" smtClean="0">
                        <a:latin typeface="Cambria Math"/>
                      </a:rPr>
                      <m:t>(</m:t>
                    </m:r>
                    <m:r>
                      <a:rPr lang="en-US" altLang="zh-CN" b="0" i="1" dirty="0" smtClean="0">
                        <a:latin typeface="Cambria Math"/>
                      </a:rPr>
                      <m:t>𝑛</m:t>
                    </m:r>
                    <m:r>
                      <a:rPr lang="en-US" altLang="zh-CN" b="0" i="1" dirty="0" smtClean="0">
                        <a:latin typeface="Cambria Math"/>
                      </a:rPr>
                      <m:t>)</m:t>
                    </m:r>
                  </m:oMath>
                </a14:m>
                <a:r>
                  <a:rPr lang="en-US" altLang="zh-CN" dirty="0"/>
                  <a:t>=1</a:t>
                </a:r>
                <a:r>
                  <a:rPr lang="zh-CN" altLang="en-US" dirty="0"/>
                  <a:t>，</a:t>
                </a:r>
                <a:r>
                  <a:rPr lang="en-US" altLang="zh-CN" dirty="0"/>
                  <a:t>A</a:t>
                </a:r>
                <a:r>
                  <a:rPr lang="zh-CN" altLang="en-US" dirty="0"/>
                  <a:t>成功，否则输出为</a:t>
                </a:r>
                <a:r>
                  <a:rPr lang="en-US" altLang="zh-CN" dirty="0"/>
                  <a:t>0</a:t>
                </a:r>
                <a:r>
                  <a:rPr lang="zh-CN" altLang="en-US" dirty="0"/>
                  <a:t>，</a:t>
                </a:r>
                <a:r>
                  <a:rPr lang="en-US" altLang="zh-CN" dirty="0"/>
                  <a:t> A</a:t>
                </a:r>
                <a:r>
                  <a:rPr lang="zh-CN" altLang="en-US" dirty="0"/>
                  <a:t>失败。</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600200"/>
                <a:ext cx="8712968" cy="4686320"/>
              </a:xfrm>
              <a:blipFill rotWithShape="1">
                <a:blip r:embed="rId3"/>
                <a:stretch>
                  <a:fillRect l="-1608" t="-4036" r="-769" b="-26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34217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3193</TotalTime>
  <Words>3525</Words>
  <Application>Microsoft Office PowerPoint</Application>
  <PresentationFormat>全屏显示(4:3)</PresentationFormat>
  <Paragraphs>319</Paragraphs>
  <Slides>73</Slides>
  <Notes>23</Notes>
  <HiddenSlides>0</HiddenSlides>
  <MMClips>0</MMClips>
  <ScaleCrop>false</ScaleCrop>
  <HeadingPairs>
    <vt:vector size="4" baseType="variant">
      <vt:variant>
        <vt:lpstr>主题</vt:lpstr>
      </vt:variant>
      <vt:variant>
        <vt:i4>1</vt:i4>
      </vt:variant>
      <vt:variant>
        <vt:lpstr>幻灯片标题</vt:lpstr>
      </vt:variant>
      <vt:variant>
        <vt:i4>73</vt:i4>
      </vt:variant>
    </vt:vector>
  </HeadingPairs>
  <TitlesOfParts>
    <vt:vector size="74" baseType="lpstr">
      <vt:lpstr>暗香扑面</vt:lpstr>
      <vt:lpstr>4计算安全性</vt:lpstr>
      <vt:lpstr>内容提要</vt:lpstr>
      <vt:lpstr>基本概念</vt:lpstr>
      <vt:lpstr>基本概念</vt:lpstr>
      <vt:lpstr>基本概念</vt:lpstr>
      <vt:lpstr>基本概念</vt:lpstr>
      <vt:lpstr>基本概念</vt:lpstr>
      <vt:lpstr>基本概念</vt:lpstr>
      <vt:lpstr>基本概念</vt:lpstr>
      <vt:lpstr>基本概念</vt:lpstr>
      <vt:lpstr>伪随机性</vt:lpstr>
      <vt:lpstr>伪随机性</vt:lpstr>
      <vt:lpstr>伪随机性</vt:lpstr>
      <vt:lpstr>伪随机性</vt:lpstr>
      <vt:lpstr>伪随机性</vt:lpstr>
      <vt:lpstr>伪随机性</vt:lpstr>
      <vt:lpstr>伪随机性</vt:lpstr>
      <vt:lpstr>PowerPoint 演示文稿</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vt:lpstr>
      <vt:lpstr>计算安全性证明 padding oracle attack</vt:lpstr>
      <vt:lpstr>计算安全性证明</vt:lpstr>
      <vt:lpstr>计算安全性证明</vt:lpstr>
      <vt:lpstr>计算安全性结论 单向函数</vt:lpstr>
      <vt:lpstr>计算安全性结论 单向函数</vt:lpstr>
      <vt:lpstr>计算安全性结论 单向函数</vt:lpstr>
      <vt:lpstr>计算安全性结论 单向函数</vt:lpstr>
      <vt:lpstr>计算安全性结论 单向函数</vt:lpstr>
      <vt:lpstr>计算安全性结论 伪随机发生器</vt:lpstr>
      <vt:lpstr>计算安全性结论 伪随机发生器</vt:lpstr>
      <vt:lpstr>计算安全性结论 伪随机发生器</vt:lpstr>
      <vt:lpstr>计算安全性结论 伪随机发生器</vt:lpstr>
      <vt:lpstr>计算安全性结论 伪随机函数</vt:lpstr>
      <vt:lpstr>计算安全性结论 伪随机函数</vt:lpstr>
      <vt:lpstr>计算安全性结论 伪随机置换</vt:lpstr>
      <vt:lpstr>计算安全性结论 伪随机置换</vt:lpstr>
      <vt:lpstr>计算安全性结论 伪随机置换</vt:lpstr>
      <vt:lpstr>计算安全性结论 伪随机置换</vt:lpstr>
      <vt:lpstr>计算安全性结论 消息鉴别码</vt:lpstr>
      <vt:lpstr>计算安全性结论 消息鉴别码</vt:lpstr>
      <vt:lpstr>计算安全性结论 消息鉴别码</vt:lpstr>
      <vt:lpstr>计算安全性结论 消息鉴别码</vt:lpstr>
      <vt:lpstr>计算安全性结论 消息鉴别码</vt:lpstr>
      <vt:lpstr>计算安全性结论 消息鉴别码</vt:lpstr>
      <vt:lpstr>计算安全性结论 消息鉴别码</vt:lpstr>
      <vt:lpstr>计算安全性结论 消息鉴别码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密码学与访问控制理论</dc:title>
  <dc:creator>Administrator</dc:creator>
  <cp:lastModifiedBy>Josca</cp:lastModifiedBy>
  <cp:revision>213</cp:revision>
  <dcterms:created xsi:type="dcterms:W3CDTF">2016-11-07T09:28:52Z</dcterms:created>
  <dcterms:modified xsi:type="dcterms:W3CDTF">2016-12-08T01:00:55Z</dcterms:modified>
</cp:coreProperties>
</file>