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95" r:id="rId21"/>
    <p:sldId id="296" r:id="rId22"/>
    <p:sldId id="297" r:id="rId23"/>
    <p:sldId id="298" r:id="rId24"/>
    <p:sldId id="299" r:id="rId25"/>
    <p:sldId id="300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64" autoAdjust="0"/>
  </p:normalViewPr>
  <p:slideViewPr>
    <p:cSldViewPr>
      <p:cViewPr varScale="1">
        <p:scale>
          <a:sx n="58" d="100"/>
          <a:sy n="58" d="100"/>
        </p:scale>
        <p:origin x="-17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B9E5E-563D-4657-960F-C000E8048B3E}" type="datetimeFigureOut">
              <a:rPr lang="zh-CN" altLang="en-US" smtClean="0"/>
              <a:t>2016-12-12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D8562-6B2A-4209-96E3-A226AB704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086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2016-12-12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2016-12-12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安全</a:t>
            </a:r>
            <a:r>
              <a:rPr lang="zh-CN" altLang="en-US" dirty="0" smtClean="0"/>
              <a:t>协议概述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86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诚实的参与方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如果会话中的参与方（例如</a:t>
            </a:r>
            <a:r>
              <a:rPr lang="en-US" altLang="zh-CN" dirty="0" smtClean="0"/>
              <a:t>Alice</a:t>
            </a:r>
            <a:r>
              <a:rPr lang="zh-CN" altLang="en-US" dirty="0" smtClean="0"/>
              <a:t>或</a:t>
            </a:r>
            <a:r>
              <a:rPr lang="en-US" altLang="zh-CN" dirty="0" smtClean="0"/>
              <a:t>Bob</a:t>
            </a:r>
            <a:r>
              <a:rPr lang="zh-CN" altLang="en-US" dirty="0" smtClean="0"/>
              <a:t>）严格</a:t>
            </a:r>
            <a:r>
              <a:rPr lang="zh-CN" altLang="en-US" dirty="0" smtClean="0"/>
              <a:t>按照方案</a:t>
            </a:r>
            <a:r>
              <a:rPr lang="zh-CN" altLang="en-US" dirty="0" smtClean="0"/>
              <a:t>流程执行，进行正确的计算，不向敌手</a:t>
            </a:r>
            <a:r>
              <a:rPr lang="en-US" altLang="zh-CN" dirty="0" smtClean="0"/>
              <a:t>(Oscar)</a:t>
            </a:r>
            <a:r>
              <a:rPr lang="zh-CN" altLang="en-US" dirty="0" smtClean="0"/>
              <a:t>泄漏任何信息，则被称为是诚实的参与方。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如果 参与方不诚实，那么方案就完全被攻破了，因此通常假定参与方是诚实的。</a:t>
            </a:r>
            <a:endParaRPr lang="en-US" altLang="zh-CN" dirty="0" smtClean="0"/>
          </a:p>
          <a:p>
            <a:pPr lvl="1"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9827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7411" name="内容占位符 2"/>
          <p:cNvSpPr>
            <a:spLocks noGrp="1"/>
          </p:cNvSpPr>
          <p:nvPr>
            <p:ph sz="quarter" idx="4294967295"/>
          </p:nvPr>
        </p:nvSpPr>
        <p:spPr>
          <a:xfrm>
            <a:off x="457200" y="5373688"/>
            <a:ext cx="7467600" cy="1100137"/>
          </a:xfrm>
        </p:spPr>
        <p:txBody>
          <a:bodyPr/>
          <a:lstStyle/>
          <a:p>
            <a:pPr eaLnBrk="1" hangingPunct="1"/>
            <a:r>
              <a:rPr lang="zh-CN" altLang="zh-CN" smtClean="0"/>
              <a:t>中间入侵攻击者，此例中并非主动攻击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88913"/>
            <a:ext cx="860583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8251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交互认证（双向认证）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sz="quarter" idx="4294967295"/>
          </p:nvPr>
        </p:nvSpPr>
        <p:spPr>
          <a:xfrm>
            <a:off x="457200" y="1484313"/>
            <a:ext cx="7467600" cy="4989512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CN" altLang="en-US" smtClean="0"/>
              <a:t>安全交互认证的目标：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假定</a:t>
            </a:r>
            <a:r>
              <a:rPr lang="en-US" altLang="zh-CN" smtClean="0"/>
              <a:t>Alice</a:t>
            </a:r>
            <a:r>
              <a:rPr lang="zh-CN" altLang="en-US" smtClean="0"/>
              <a:t>和</a:t>
            </a:r>
            <a:r>
              <a:rPr lang="en-US" altLang="zh-CN" smtClean="0"/>
              <a:t>Bob</a:t>
            </a:r>
            <a:r>
              <a:rPr lang="zh-CN" altLang="en-US" smtClean="0"/>
              <a:t>是会话中的两个参与方，他们都是诚实的。也假定敌手是被动的，那么</a:t>
            </a:r>
            <a:r>
              <a:rPr lang="en-US" altLang="zh-CN" smtClean="0"/>
              <a:t>Alice</a:t>
            </a:r>
            <a:r>
              <a:rPr lang="zh-CN" altLang="en-US" smtClean="0"/>
              <a:t>和</a:t>
            </a:r>
            <a:r>
              <a:rPr lang="en-US" altLang="zh-CN" smtClean="0"/>
              <a:t>Bob</a:t>
            </a:r>
            <a:r>
              <a:rPr lang="zh-CN" altLang="en-US" smtClean="0"/>
              <a:t>都将“接受”。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如果敌手是主动的，则会话完成后，诚实的参与方都不会“接收”。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敌手的目标：进行主动攻击后，使得诚实的参与方“接受”。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主动攻击的表现形式：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敌手假冒</a:t>
            </a:r>
            <a:r>
              <a:rPr lang="en-US" altLang="zh-CN" smtClean="0"/>
              <a:t>Alice</a:t>
            </a:r>
            <a:r>
              <a:rPr lang="zh-CN" altLang="en-US" smtClean="0"/>
              <a:t>，希望让</a:t>
            </a:r>
            <a:r>
              <a:rPr lang="en-US" altLang="zh-CN" smtClean="0"/>
              <a:t>Bob</a:t>
            </a:r>
            <a:r>
              <a:rPr lang="zh-CN" altLang="en-US" smtClean="0"/>
              <a:t>接受。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敌手假冒</a:t>
            </a:r>
            <a:r>
              <a:rPr lang="en-US" altLang="zh-CN" smtClean="0"/>
              <a:t>Bob</a:t>
            </a:r>
            <a:r>
              <a:rPr lang="zh-CN" altLang="en-US" smtClean="0"/>
              <a:t>，希望让</a:t>
            </a:r>
            <a:r>
              <a:rPr lang="en-US" altLang="zh-CN" smtClean="0"/>
              <a:t>Alice</a:t>
            </a:r>
            <a:r>
              <a:rPr lang="zh-CN" altLang="en-US" smtClean="0"/>
              <a:t>接受。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敌手在</a:t>
            </a:r>
            <a:r>
              <a:rPr lang="en-US" altLang="zh-CN" smtClean="0"/>
              <a:t>Alice</a:t>
            </a:r>
            <a:r>
              <a:rPr lang="zh-CN" altLang="en-US" smtClean="0"/>
              <a:t>和</a:t>
            </a:r>
            <a:r>
              <a:rPr lang="en-US" altLang="zh-CN" smtClean="0"/>
              <a:t>Bob</a:t>
            </a:r>
            <a:r>
              <a:rPr lang="zh-CN" altLang="en-US" smtClean="0"/>
              <a:t>参与的会话中是主动的，希望让</a:t>
            </a:r>
            <a:r>
              <a:rPr lang="en-US" altLang="zh-CN" smtClean="0"/>
              <a:t>Alice</a:t>
            </a:r>
            <a:r>
              <a:rPr lang="zh-CN" altLang="en-US" smtClean="0"/>
              <a:t>和</a:t>
            </a:r>
            <a:r>
              <a:rPr lang="en-US" altLang="zh-CN" smtClean="0"/>
              <a:t>Bob</a:t>
            </a:r>
            <a:r>
              <a:rPr lang="zh-CN" altLang="en-US" smtClean="0"/>
              <a:t>都接受。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008232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9459" name="内容占位符 2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646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3581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0483" name="内容占位符 2"/>
          <p:cNvSpPr>
            <a:spLocks noGrp="1"/>
          </p:cNvSpPr>
          <p:nvPr>
            <p:ph sz="quarter" idx="4294967295"/>
          </p:nvPr>
        </p:nvSpPr>
        <p:spPr>
          <a:xfrm>
            <a:off x="457200" y="5373688"/>
            <a:ext cx="7467600" cy="1100137"/>
          </a:xfrm>
        </p:spPr>
        <p:txBody>
          <a:bodyPr/>
          <a:lstStyle/>
          <a:p>
            <a:pPr eaLnBrk="1" hangingPunct="1"/>
            <a:r>
              <a:rPr lang="en-US" altLang="zh-CN" smtClean="0"/>
              <a:t>Osca</a:t>
            </a:r>
            <a:r>
              <a:rPr lang="zh-CN" altLang="en-US" smtClean="0"/>
              <a:t>先伪装成</a:t>
            </a:r>
            <a:r>
              <a:rPr lang="en-US" altLang="zh-CN" smtClean="0"/>
              <a:t>Bob</a:t>
            </a:r>
            <a:r>
              <a:rPr lang="zh-CN" altLang="en-US" smtClean="0"/>
              <a:t>，然后伪装成</a:t>
            </a:r>
            <a:r>
              <a:rPr lang="en-US" altLang="zh-CN" smtClean="0"/>
              <a:t>Alice</a:t>
            </a:r>
            <a:endParaRPr lang="zh-CN" altLang="en-US" smtClean="0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88913"/>
            <a:ext cx="84248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8125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 idx="4294967295"/>
          </p:nvPr>
        </p:nvSpPr>
        <p:spPr>
          <a:xfrm>
            <a:off x="323850" y="5445125"/>
            <a:ext cx="7467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000" b="1" dirty="0" smtClean="0"/>
              <a:t>体会：为什么有的是两个随机数，</a:t>
            </a:r>
            <a:br>
              <a:rPr lang="zh-CN" altLang="en-US" sz="2000" b="1" dirty="0" smtClean="0"/>
            </a:br>
            <a:r>
              <a:rPr lang="zh-CN" altLang="en-US" sz="2000" b="1" dirty="0" smtClean="0"/>
              <a:t>           有的是一个？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64613" cy="551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42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公钥环境下的挑战——响应方案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313"/>
            <a:ext cx="8893175" cy="537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106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3555" name="内容占位符 2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"/>
            <a:ext cx="8820150" cy="678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2394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4579" name="内容占位符 2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201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7187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5603" name="内容占位符 2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32813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920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一类安全协议的演化过程 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/>
              <a:t>安全协议分类</a:t>
            </a:r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协议中的安全问题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3686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会话密钥分配SKDS</a:t>
            </a:r>
          </a:p>
        </p:txBody>
      </p:sp>
      <p:sp>
        <p:nvSpPr>
          <p:cNvPr id="46083" name="内容占位符 2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r>
              <a:rPr lang="en-US" altLang="zh-CN" dirty="0" smtClean="0"/>
              <a:t>NS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1978</a:t>
            </a:r>
          </a:p>
          <a:p>
            <a:r>
              <a:rPr lang="en-US" altLang="zh-CN" dirty="0" smtClean="0"/>
              <a:t>Kerberos1980~1990</a:t>
            </a:r>
          </a:p>
          <a:p>
            <a:r>
              <a:rPr lang="en-US" altLang="zh-CN" dirty="0" err="1" smtClean="0"/>
              <a:t>Bellare-Rogaway</a:t>
            </a:r>
            <a:r>
              <a:rPr lang="en-US" altLang="zh-CN" dirty="0" smtClean="0"/>
              <a:t> 1995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0747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7107" name="内容占位符 2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endParaRPr lang="zh-CN" altLang="zh-CN" smtClean="0"/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7004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8131" name="内容占位符 2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endParaRPr lang="zh-CN" altLang="zh-CN" smtClean="0"/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1056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已知会话攻击</a:t>
            </a:r>
          </a:p>
        </p:txBody>
      </p:sp>
      <p:sp>
        <p:nvSpPr>
          <p:cNvPr id="49155" name="内容占位符 2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endParaRPr lang="zh-CN" altLang="zh-CN" smtClean="0"/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84313"/>
            <a:ext cx="8162925" cy="437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265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0179" name="内容占位符 2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endParaRPr lang="zh-CN" altLang="zh-CN" smtClean="0"/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6767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1203" name="内容占位符 2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endParaRPr lang="zh-CN" altLang="zh-CN" smtClean="0"/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6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455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会话密钥协商</a:t>
            </a:r>
          </a:p>
        </p:txBody>
      </p:sp>
      <p:sp>
        <p:nvSpPr>
          <p:cNvPr id="53251" name="内容占位符 2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r>
              <a:rPr lang="en-US" altLang="zh-CN" smtClean="0"/>
              <a:t>Diffie-Hellman</a:t>
            </a:r>
          </a:p>
          <a:p>
            <a:r>
              <a:rPr lang="en-US" altLang="zh-CN" smtClean="0"/>
              <a:t>STS</a:t>
            </a:r>
          </a:p>
          <a:p>
            <a:r>
              <a:rPr lang="en-US" altLang="zh-CN" smtClean="0"/>
              <a:t>MTI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09458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内容占位符 2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endParaRPr lang="zh-CN" altLang="zh-CN" smtClean="0"/>
          </a:p>
        </p:txBody>
      </p:sp>
      <p:pic>
        <p:nvPicPr>
          <p:cNvPr id="542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6405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DH信息流</a:t>
            </a:r>
          </a:p>
        </p:txBody>
      </p:sp>
      <p:sp>
        <p:nvSpPr>
          <p:cNvPr id="55299" name="内容占位符 2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endParaRPr lang="zh-CN" altLang="zh-CN" dirty="0" smtClean="0"/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0238"/>
            <a:ext cx="889317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175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中间入侵攻击</a:t>
            </a:r>
          </a:p>
        </p:txBody>
      </p:sp>
      <p:sp>
        <p:nvSpPr>
          <p:cNvPr id="56323" name="内容占位符 2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endParaRPr lang="zh-CN" altLang="zh-CN" smtClean="0"/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484313"/>
            <a:ext cx="8713788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837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一、身份识别方案与实体认证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身份识别的基本方法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你是什么？指纹</a:t>
            </a:r>
            <a:r>
              <a:rPr lang="zh-CN" altLang="en-US" dirty="0" smtClean="0"/>
              <a:t>、指静脉、视网膜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你有什么？身份证、护照驾驶证、</a:t>
            </a:r>
            <a:r>
              <a:rPr lang="en-US" altLang="zh-CN" dirty="0" err="1" smtClean="0"/>
              <a:t>USBKey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你知道什么？口令、</a:t>
            </a:r>
            <a:r>
              <a:rPr lang="en-US" altLang="zh-CN" dirty="0" smtClean="0"/>
              <a:t>PIN</a:t>
            </a:r>
            <a:r>
              <a:rPr lang="zh-CN" altLang="en-US" dirty="0" smtClean="0"/>
              <a:t>（个人身份识别号）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 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3508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认证密钥协商方案</a:t>
            </a:r>
          </a:p>
        </p:txBody>
      </p:sp>
      <p:sp>
        <p:nvSpPr>
          <p:cNvPr id="57347" name="内容占位符 2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r>
              <a:rPr lang="zh-CN" altLang="en-US" smtClean="0"/>
              <a:t>在密钥建立的同时，要认证参与者的身份，即满足：</a:t>
            </a:r>
            <a:endParaRPr lang="en-US" altLang="zh-CN" smtClean="0"/>
          </a:p>
          <a:p>
            <a:pPr lvl="1"/>
            <a:r>
              <a:rPr lang="zh-CN" altLang="en-US" smtClean="0"/>
              <a:t>方案是一个安全的交互识别方案，即在主动敌手实施任何攻击流程后，没有一个诚实的参与者会“接收”；</a:t>
            </a:r>
            <a:endParaRPr lang="en-US" altLang="zh-CN" smtClean="0"/>
          </a:p>
          <a:p>
            <a:pPr lvl="1"/>
            <a:r>
              <a:rPr lang="zh-CN" altLang="en-US" smtClean="0"/>
              <a:t>如果不存在主动敌手，则双方参与者计算出相同的新会话密钥</a:t>
            </a:r>
            <a:r>
              <a:rPr lang="en-US" altLang="zh-CN" smtClean="0"/>
              <a:t>K</a:t>
            </a:r>
            <a:r>
              <a:rPr lang="zh-CN" altLang="en-US" smtClean="0"/>
              <a:t>。除此之外，一个被动敌手将计算不出关于</a:t>
            </a:r>
            <a:r>
              <a:rPr lang="en-US" altLang="zh-CN" smtClean="0"/>
              <a:t>K</a:t>
            </a:r>
            <a:r>
              <a:rPr lang="zh-CN" altLang="en-US" smtClean="0"/>
              <a:t>的任何信息。</a:t>
            </a:r>
          </a:p>
        </p:txBody>
      </p:sp>
    </p:spTree>
    <p:extLst>
      <p:ext uri="{BB962C8B-B14F-4D97-AF65-F5344CB8AC3E}">
        <p14:creationId xmlns:p14="http://schemas.microsoft.com/office/powerpoint/2010/main" val="3980309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8371" name="内容占位符 2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endParaRPr lang="zh-CN" altLang="zh-CN" smtClean="0"/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10941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STS信息流</a:t>
            </a:r>
            <a:br>
              <a:rPr lang="zh-CN" altLang="en-US" smtClean="0"/>
            </a:br>
            <a:endParaRPr lang="zh-CN" altLang="en-US" smtClean="0"/>
          </a:p>
        </p:txBody>
      </p:sp>
      <p:sp>
        <p:nvSpPr>
          <p:cNvPr id="59395" name="内容占位符 2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endParaRPr lang="zh-CN" altLang="zh-CN" smtClean="0"/>
          </a:p>
        </p:txBody>
      </p:sp>
      <p:pic>
        <p:nvPicPr>
          <p:cNvPr id="593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1357313"/>
            <a:ext cx="907732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028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STS可抵抗中间入侵攻击</a:t>
            </a:r>
          </a:p>
        </p:txBody>
      </p:sp>
      <p:sp>
        <p:nvSpPr>
          <p:cNvPr id="60419" name="内容占位符 2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endParaRPr lang="zh-CN" altLang="zh-CN" smtClean="0"/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7338"/>
            <a:ext cx="9144000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09684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密钥协商方案的三个层次的保证机制</a:t>
            </a:r>
          </a:p>
        </p:txBody>
      </p:sp>
      <p:sp>
        <p:nvSpPr>
          <p:cNvPr id="61443" name="内容占位符 2"/>
          <p:cNvSpPr>
            <a:spLocks noGrp="1"/>
          </p:cNvSpPr>
          <p:nvPr>
            <p:ph sz="quarter" idx="429496729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隐式密钥认证</a:t>
            </a:r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zh-CN" altLang="en-US" smtClean="0"/>
              <a:t>   如果</a:t>
            </a:r>
            <a:r>
              <a:rPr lang="en-US" altLang="zh-CN" smtClean="0"/>
              <a:t>U</a:t>
            </a:r>
            <a:r>
              <a:rPr lang="zh-CN" altLang="en-US" smtClean="0"/>
              <a:t>可以被确保除了</a:t>
            </a:r>
            <a:r>
              <a:rPr lang="en-US" altLang="zh-CN" smtClean="0"/>
              <a:t>V</a:t>
            </a:r>
            <a:r>
              <a:rPr lang="zh-CN" altLang="en-US" smtClean="0"/>
              <a:t>之外，没有人能计算出</a:t>
            </a:r>
            <a:r>
              <a:rPr lang="en-US" altLang="zh-CN" smtClean="0"/>
              <a:t>K</a:t>
            </a:r>
            <a:r>
              <a:rPr lang="zh-CN" altLang="en-US" smtClean="0"/>
              <a:t>（特别地，敌手不能计算</a:t>
            </a:r>
            <a:r>
              <a:rPr lang="en-US" altLang="zh-CN" smtClean="0"/>
              <a:t>K</a:t>
            </a:r>
            <a:r>
              <a:rPr lang="zh-CN" altLang="en-US" smtClean="0"/>
              <a:t>），则我们说该方案提供了隐式密钥认证。</a:t>
            </a:r>
            <a:r>
              <a:rPr lang="en-US" altLang="zh-CN" smtClean="0"/>
              <a:t>Bellare-Rogaway</a:t>
            </a:r>
          </a:p>
          <a:p>
            <a:r>
              <a:rPr lang="zh-CN" altLang="en-US" smtClean="0"/>
              <a:t>隐式密钥确认</a:t>
            </a:r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zh-CN" altLang="en-US" smtClean="0"/>
              <a:t>   如果</a:t>
            </a:r>
            <a:r>
              <a:rPr lang="en-US" altLang="zh-CN" smtClean="0"/>
              <a:t>U</a:t>
            </a:r>
            <a:r>
              <a:rPr lang="zh-CN" altLang="en-US" smtClean="0"/>
              <a:t>可以被确保</a:t>
            </a:r>
            <a:r>
              <a:rPr lang="en-US" altLang="zh-CN" smtClean="0"/>
              <a:t>V</a:t>
            </a:r>
            <a:r>
              <a:rPr lang="zh-CN" altLang="en-US" smtClean="0"/>
              <a:t>可以计算出</a:t>
            </a:r>
            <a:r>
              <a:rPr lang="en-US" altLang="zh-CN" smtClean="0"/>
              <a:t>K</a:t>
            </a:r>
            <a:r>
              <a:rPr lang="zh-CN" altLang="en-US" smtClean="0"/>
              <a:t>（假设</a:t>
            </a:r>
            <a:r>
              <a:rPr lang="en-US" altLang="zh-CN" smtClean="0"/>
              <a:t>V</a:t>
            </a:r>
            <a:r>
              <a:rPr lang="zh-CN" altLang="en-US" smtClean="0"/>
              <a:t>是按照规定执行了该方案），并且除了</a:t>
            </a:r>
            <a:r>
              <a:rPr lang="en-US" altLang="zh-CN" smtClean="0"/>
              <a:t>V</a:t>
            </a:r>
            <a:r>
              <a:rPr lang="zh-CN" altLang="en-US" smtClean="0"/>
              <a:t>之外，没有人能计算出</a:t>
            </a:r>
            <a:r>
              <a:rPr lang="en-US" altLang="zh-CN" smtClean="0"/>
              <a:t>K</a:t>
            </a:r>
            <a:r>
              <a:rPr lang="zh-CN" altLang="en-US" smtClean="0"/>
              <a:t>，则我们说该方案提供了隐式密钥确认。</a:t>
            </a:r>
            <a:r>
              <a:rPr lang="en-US" altLang="zh-CN" smtClean="0"/>
              <a:t>STS</a:t>
            </a:r>
          </a:p>
          <a:p>
            <a:r>
              <a:rPr lang="zh-CN" altLang="en-US" smtClean="0"/>
              <a:t>显式密钥确认</a:t>
            </a:r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zh-CN" altLang="en-US" smtClean="0"/>
              <a:t>  如果</a:t>
            </a:r>
            <a:r>
              <a:rPr lang="en-US" altLang="zh-CN" smtClean="0"/>
              <a:t>U</a:t>
            </a:r>
            <a:r>
              <a:rPr lang="zh-CN" altLang="en-US" smtClean="0"/>
              <a:t>可以被确保</a:t>
            </a:r>
            <a:r>
              <a:rPr lang="en-US" altLang="zh-CN" smtClean="0"/>
              <a:t>V</a:t>
            </a:r>
            <a:r>
              <a:rPr lang="zh-CN" altLang="en-US" smtClean="0"/>
              <a:t>已经计算出</a:t>
            </a:r>
            <a:r>
              <a:rPr lang="en-US" altLang="zh-CN" smtClean="0"/>
              <a:t>K</a:t>
            </a:r>
            <a:r>
              <a:rPr lang="zh-CN" altLang="en-US" smtClean="0"/>
              <a:t>，并且除了</a:t>
            </a:r>
            <a:r>
              <a:rPr lang="en-US" altLang="zh-CN" smtClean="0"/>
              <a:t>V</a:t>
            </a:r>
            <a:r>
              <a:rPr lang="zh-CN" altLang="en-US" smtClean="0"/>
              <a:t>之外，没有人能计算出</a:t>
            </a:r>
            <a:r>
              <a:rPr lang="en-US" altLang="zh-CN" smtClean="0"/>
              <a:t>K</a:t>
            </a:r>
            <a:r>
              <a:rPr lang="zh-CN" altLang="en-US" smtClean="0"/>
              <a:t>，则我们说该方案提供了显式密钥确认。</a:t>
            </a:r>
            <a:r>
              <a:rPr lang="en-US" altLang="zh-CN" smtClean="0"/>
              <a:t>Kerberos,Needham-Schroeder</a:t>
            </a:r>
          </a:p>
          <a:p>
            <a:pPr>
              <a:buFont typeface="Wingdings" pitchFamily="2" charset="2"/>
              <a:buNone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526068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已知会话攻击</a:t>
            </a:r>
          </a:p>
        </p:txBody>
      </p:sp>
      <p:sp>
        <p:nvSpPr>
          <p:cNvPr id="62467" name="内容占位符 2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r>
              <a:rPr lang="zh-CN" altLang="en-US" smtClean="0"/>
              <a:t>需要考虑不同的会话之间可能造成的影响。</a:t>
            </a:r>
            <a:endParaRPr lang="en-US" altLang="zh-CN" smtClean="0"/>
          </a:p>
          <a:p>
            <a:r>
              <a:rPr lang="zh-CN" altLang="en-US" smtClean="0"/>
              <a:t>在这种攻击模型中</a:t>
            </a:r>
            <a:endParaRPr lang="en-US" altLang="zh-CN" smtClean="0"/>
          </a:p>
          <a:p>
            <a:pPr lvl="1"/>
            <a:r>
              <a:rPr lang="en-US" altLang="zh-CN" smtClean="0"/>
              <a:t>Oscar</a:t>
            </a:r>
            <a:r>
              <a:rPr lang="zh-CN" altLang="en-US" smtClean="0"/>
              <a:t>被允许要求其他会话</a:t>
            </a:r>
            <a:r>
              <a:rPr lang="en-US" altLang="zh-CN" smtClean="0"/>
              <a:t>S1</a:t>
            </a:r>
            <a:r>
              <a:rPr lang="zh-CN" altLang="en-US" smtClean="0"/>
              <a:t>，</a:t>
            </a:r>
            <a:r>
              <a:rPr lang="en-US" altLang="zh-CN" smtClean="0"/>
              <a:t>S2,…,St</a:t>
            </a:r>
            <a:r>
              <a:rPr lang="zh-CN" altLang="en-US" smtClean="0"/>
              <a:t>的会话密钥展示给他</a:t>
            </a:r>
            <a:r>
              <a:rPr lang="en-US" altLang="zh-CN" smtClean="0"/>
              <a:t>,Oscar</a:t>
            </a:r>
            <a:r>
              <a:rPr lang="zh-CN" altLang="en-US" smtClean="0"/>
              <a:t>的目标是得出其他会话</a:t>
            </a:r>
            <a:r>
              <a:rPr lang="en-US" altLang="zh-CN" smtClean="0"/>
              <a:t>S</a:t>
            </a:r>
            <a:r>
              <a:rPr lang="zh-CN" altLang="en-US" smtClean="0"/>
              <a:t>的密钥（</a:t>
            </a:r>
            <a:r>
              <a:rPr lang="en-US" altLang="zh-CN" smtClean="0"/>
              <a:t>Oscar</a:t>
            </a:r>
            <a:r>
              <a:rPr lang="zh-CN" altLang="en-US" smtClean="0"/>
              <a:t>不是会话的参与者）。</a:t>
            </a:r>
            <a:endParaRPr lang="en-US" altLang="zh-CN" smtClean="0"/>
          </a:p>
          <a:p>
            <a:pPr lvl="1"/>
            <a:r>
              <a:rPr lang="en-US" altLang="zh-CN" smtClean="0"/>
              <a:t>Oscar</a:t>
            </a:r>
            <a:r>
              <a:rPr lang="zh-CN" altLang="en-US" smtClean="0"/>
              <a:t>不需要</a:t>
            </a:r>
            <a:r>
              <a:rPr lang="en-US" altLang="zh-CN" smtClean="0"/>
              <a:t>S1</a:t>
            </a:r>
            <a:r>
              <a:rPr lang="zh-CN" altLang="en-US" smtClean="0"/>
              <a:t>，</a:t>
            </a:r>
            <a:r>
              <a:rPr lang="en-US" altLang="zh-CN" smtClean="0"/>
              <a:t>S S2,…,St</a:t>
            </a:r>
            <a:r>
              <a:rPr lang="zh-CN" altLang="en-US" smtClean="0"/>
              <a:t>计算完后才攻击</a:t>
            </a:r>
            <a:r>
              <a:rPr lang="en-US" altLang="zh-CN" smtClean="0"/>
              <a:t>S</a:t>
            </a:r>
            <a:r>
              <a:rPr lang="zh-CN" altLang="en-US" smtClean="0"/>
              <a:t>，特别地，允许多个并行会话。</a:t>
            </a:r>
            <a:endParaRPr lang="en-US" altLang="zh-CN" smtClean="0"/>
          </a:p>
          <a:p>
            <a:pPr lvl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185431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安全协议分类</a:t>
            </a:r>
            <a:endParaRPr lang="zh-CN" altLang="en-US" dirty="0" smtClean="0"/>
          </a:p>
        </p:txBody>
      </p:sp>
      <p:sp>
        <p:nvSpPr>
          <p:cNvPr id="62467" name="内容占位符 2"/>
          <p:cNvSpPr>
            <a:spLocks noGrp="1"/>
          </p:cNvSpPr>
          <p:nvPr>
            <p:ph sz="quarter" idx="4294967295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）密钥交换协议</a:t>
            </a:r>
            <a:endParaRPr lang="en-US" altLang="zh-CN" dirty="0" smtClean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）身份认证协议（包括实体认证和数字签名协议）</a:t>
            </a:r>
            <a:endParaRPr lang="en-US" altLang="zh-CN" dirty="0" smtClean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 smtClean="0"/>
              <a:t>）认证密钥交换协议</a:t>
            </a:r>
            <a:endParaRPr lang="en-US" altLang="zh-CN" dirty="0" smtClean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 smtClean="0"/>
              <a:t>）电子支付和电子交易协议（安全、可靠、</a:t>
            </a:r>
            <a:r>
              <a:rPr lang="zh-CN" altLang="en-US" dirty="0" smtClean="0">
                <a:solidFill>
                  <a:srgbClr val="FF0000"/>
                </a:solidFill>
              </a:rPr>
              <a:t>公平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 smtClean="0"/>
              <a:t>）安全通信协议</a:t>
            </a:r>
            <a:endParaRPr lang="en-US" altLang="zh-CN" dirty="0" smtClean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 smtClean="0"/>
              <a:t>）安全多方计算协议（分布式环境下，参与方以安全方式执行分布式计算任务，如：秘密共享、掷币、安全广播、网上选举、电子投标、拍卖、多方签署，保密信息检索，匿名交易，联合解密等）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960355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协议中的安全问题</a:t>
            </a:r>
            <a:endParaRPr lang="zh-CN" altLang="en-US" dirty="0" smtClean="0"/>
          </a:p>
        </p:txBody>
      </p:sp>
      <p:sp>
        <p:nvSpPr>
          <p:cNvPr id="62467" name="内容占位符 2"/>
          <p:cNvSpPr>
            <a:spLocks noGrp="1"/>
          </p:cNvSpPr>
          <p:nvPr>
            <p:ph sz="quarter" idx="4294967295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）基本协议缺陷（未考虑或少考虑攻击者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可伪造信息）</a:t>
            </a:r>
            <a:endParaRPr lang="en-US" altLang="zh-CN" dirty="0" smtClean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）口令</a:t>
            </a:r>
            <a:r>
              <a:rPr lang="en-US" altLang="zh-CN" dirty="0" smtClean="0"/>
              <a:t>/</a:t>
            </a:r>
            <a:r>
              <a:rPr lang="zh-CN" altLang="en-US" dirty="0" smtClean="0"/>
              <a:t>密钥猜测缺陷（可穷举密钥，非随机数）</a:t>
            </a:r>
            <a:endParaRPr lang="en-US" altLang="zh-CN" dirty="0" smtClean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 smtClean="0"/>
              <a:t>）陈旧消息缺陷（重放）</a:t>
            </a:r>
            <a:endParaRPr lang="en-US" altLang="zh-CN" dirty="0" smtClean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 smtClean="0"/>
              <a:t>）并行会话缺陷、已知会话、中间人攻击（如前）</a:t>
            </a:r>
            <a:endParaRPr lang="en-US" altLang="zh-CN" dirty="0" smtClean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 smtClean="0"/>
              <a:t>）内部协议缺陷（协议的参与者至少一方可能不满足条件而无法完成）</a:t>
            </a:r>
            <a:endParaRPr lang="en-US" altLang="zh-CN" dirty="0" smtClean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 smtClean="0"/>
              <a:t>）密码算法缺陷（密码算法的使用不能满足机密性、认证性等）</a:t>
            </a:r>
            <a:endParaRPr lang="en-US" altLang="zh-CN" dirty="0" smtClean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 smtClean="0"/>
              <a:t>）非零知识（向挑战者泄露信息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2700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身份识别方案的安全目的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即使</a:t>
            </a:r>
            <a:r>
              <a:rPr lang="en-US" altLang="zh-CN" dirty="0" smtClean="0"/>
              <a:t>Alice</a:t>
            </a:r>
            <a:r>
              <a:rPr lang="zh-CN" altLang="en-US" dirty="0" smtClean="0"/>
              <a:t>向</a:t>
            </a:r>
            <a:r>
              <a:rPr lang="en-US" altLang="zh-CN" dirty="0" smtClean="0"/>
              <a:t>Bob</a:t>
            </a:r>
            <a:r>
              <a:rPr lang="zh-CN" altLang="en-US" dirty="0" smtClean="0"/>
              <a:t>证实自己身份时的信息</a:t>
            </a:r>
            <a:r>
              <a:rPr lang="zh-CN" altLang="en-US" dirty="0" smtClean="0">
                <a:solidFill>
                  <a:srgbClr val="FF0000"/>
                </a:solidFill>
              </a:rPr>
              <a:t>被窃听者得到</a:t>
            </a:r>
            <a:r>
              <a:rPr lang="zh-CN" altLang="en-US" dirty="0" smtClean="0"/>
              <a:t>，窃听者以后也无法假冒</a:t>
            </a:r>
            <a:r>
              <a:rPr lang="en-US" altLang="zh-CN" dirty="0" smtClean="0"/>
              <a:t>Alice</a:t>
            </a:r>
          </a:p>
          <a:p>
            <a:pPr eaLnBrk="1" hangingPunct="1"/>
            <a:r>
              <a:rPr lang="zh-CN" altLang="en-US" dirty="0" smtClean="0"/>
              <a:t>进一步，甚至要求要防范</a:t>
            </a:r>
            <a:r>
              <a:rPr lang="en-US" altLang="zh-CN" dirty="0" smtClean="0">
                <a:solidFill>
                  <a:srgbClr val="FF0000"/>
                </a:solidFill>
              </a:rPr>
              <a:t>Bob</a:t>
            </a:r>
            <a:r>
              <a:rPr lang="zh-CN" altLang="en-US" dirty="0" smtClean="0"/>
              <a:t>通过与</a:t>
            </a:r>
            <a:r>
              <a:rPr lang="en-US" altLang="zh-CN" dirty="0" smtClean="0"/>
              <a:t>Alice</a:t>
            </a:r>
            <a:r>
              <a:rPr lang="zh-CN" altLang="en-US" dirty="0" smtClean="0"/>
              <a:t>交互后，可能来假冒</a:t>
            </a:r>
            <a:r>
              <a:rPr lang="en-US" altLang="zh-CN" dirty="0" smtClean="0"/>
              <a:t>Alice</a:t>
            </a:r>
          </a:p>
          <a:p>
            <a:pPr eaLnBrk="1" hangingPunct="1"/>
            <a:r>
              <a:rPr lang="zh-CN" altLang="en-US" dirty="0" smtClean="0"/>
              <a:t>最终，要设计“零知识”方案，使得</a:t>
            </a:r>
            <a:r>
              <a:rPr lang="en-US" altLang="zh-CN" dirty="0" smtClean="0"/>
              <a:t>Alice</a:t>
            </a:r>
            <a:r>
              <a:rPr lang="zh-CN" altLang="en-US" dirty="0" smtClean="0"/>
              <a:t>能通过电子方式证实她的身份，而没有“泄漏”关于她身份识别信息（或部分信息）的知识。</a:t>
            </a:r>
          </a:p>
        </p:txBody>
      </p:sp>
    </p:spTree>
    <p:extLst>
      <p:ext uri="{BB962C8B-B14F-4D97-AF65-F5344CB8AC3E}">
        <p14:creationId xmlns:p14="http://schemas.microsoft.com/office/powerpoint/2010/main" val="395989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为什么引入“随机挑战”？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FF0000"/>
                </a:solidFill>
              </a:rPr>
              <a:t>每次传输的信息都不发生改变，可以被“重用”</a:t>
            </a:r>
            <a:endParaRPr lang="en-US" altLang="zh-CN" b="1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mtClean="0"/>
              <a:t>例如：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UID+PASS</a:t>
            </a:r>
          </a:p>
          <a:p>
            <a:pPr lvl="2" eaLnBrk="1" hangingPunct="1"/>
            <a:r>
              <a:rPr lang="zh-CN" altLang="en-US" smtClean="0"/>
              <a:t>网络截获</a:t>
            </a:r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r>
              <a:rPr lang="en-US" altLang="zh-CN" smtClean="0"/>
              <a:t>UID+HASH</a:t>
            </a:r>
            <a:r>
              <a:rPr lang="zh-CN" altLang="en-US" smtClean="0"/>
              <a:t>（</a:t>
            </a:r>
            <a:r>
              <a:rPr lang="en-US" altLang="zh-CN" smtClean="0"/>
              <a:t>PASS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网络截获，攻击者并不需要得到</a:t>
            </a:r>
            <a:r>
              <a:rPr lang="en-US" altLang="zh-CN" smtClean="0"/>
              <a:t>PASS</a:t>
            </a:r>
            <a:r>
              <a:rPr lang="zh-CN" altLang="en-US" smtClean="0"/>
              <a:t>，重用</a:t>
            </a:r>
            <a:r>
              <a:rPr lang="en-US" altLang="zh-CN" smtClean="0"/>
              <a:t>HASH</a:t>
            </a:r>
            <a:r>
              <a:rPr lang="zh-CN" altLang="en-US" smtClean="0"/>
              <a:t>（</a:t>
            </a:r>
            <a:r>
              <a:rPr lang="en-US" altLang="zh-CN" smtClean="0"/>
              <a:t>PASS</a:t>
            </a:r>
            <a:r>
              <a:rPr lang="zh-CN" altLang="en-US" smtClean="0"/>
              <a:t>）即可</a:t>
            </a:r>
          </a:p>
        </p:txBody>
      </p:sp>
    </p:spTree>
    <p:extLst>
      <p:ext uri="{BB962C8B-B14F-4D97-AF65-F5344CB8AC3E}">
        <p14:creationId xmlns:p14="http://schemas.microsoft.com/office/powerpoint/2010/main" val="1678148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2"/>
          <p:cNvSpPr>
            <a:spLocks noGrp="1"/>
          </p:cNvSpPr>
          <p:nvPr>
            <p:ph sz="quarter" idx="4294967295"/>
          </p:nvPr>
        </p:nvSpPr>
        <p:spPr>
          <a:xfrm>
            <a:off x="250825" y="4221163"/>
            <a:ext cx="7921625" cy="2252662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如果</a:t>
            </a:r>
            <a:r>
              <a:rPr lang="en-US" altLang="zh-CN" smtClean="0"/>
              <a:t>Bob</a:t>
            </a:r>
            <a:r>
              <a:rPr lang="zh-CN" altLang="en-US" smtClean="0"/>
              <a:t>仅发起挑战，不应答挑战（例如典型的</a:t>
            </a:r>
            <a:r>
              <a:rPr lang="en-US" altLang="zh-CN" smtClean="0"/>
              <a:t>C/S</a:t>
            </a:r>
            <a:r>
              <a:rPr lang="zh-CN" altLang="en-US" smtClean="0"/>
              <a:t>模式，如果信任</a:t>
            </a:r>
            <a:r>
              <a:rPr lang="en-US" altLang="zh-CN" smtClean="0"/>
              <a:t>S</a:t>
            </a:r>
            <a:r>
              <a:rPr lang="zh-CN" altLang="en-US" smtClean="0"/>
              <a:t>一端），那么该协议是安全的。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y</a:t>
            </a:r>
            <a:r>
              <a:rPr lang="zh-CN" altLang="en-US" smtClean="0"/>
              <a:t>由</a:t>
            </a:r>
            <a:r>
              <a:rPr lang="en-US" altLang="zh-CN" smtClean="0"/>
              <a:t>Bob</a:t>
            </a:r>
            <a:r>
              <a:rPr lang="zh-CN" altLang="en-US" smtClean="0"/>
              <a:t>以前产生（如果</a:t>
            </a:r>
            <a:r>
              <a:rPr lang="en-US" altLang="zh-CN" smtClean="0"/>
              <a:t>Bob</a:t>
            </a:r>
            <a:r>
              <a:rPr lang="zh-CN" altLang="en-US" smtClean="0"/>
              <a:t>不应答，这个可能就该排除）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y</a:t>
            </a:r>
            <a:r>
              <a:rPr lang="zh-CN" altLang="en-US" smtClean="0"/>
              <a:t>由</a:t>
            </a:r>
            <a:r>
              <a:rPr lang="en-US" altLang="zh-CN" smtClean="0"/>
              <a:t>Alice</a:t>
            </a:r>
            <a:r>
              <a:rPr lang="zh-CN" altLang="en-US" smtClean="0"/>
              <a:t>以前产生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y</a:t>
            </a:r>
            <a:r>
              <a:rPr lang="zh-CN" altLang="en-US" smtClean="0"/>
              <a:t>由攻击者</a:t>
            </a:r>
            <a:r>
              <a:rPr lang="en-US" altLang="zh-CN" smtClean="0"/>
              <a:t>Oscar</a:t>
            </a:r>
            <a:r>
              <a:rPr lang="zh-CN" altLang="en-US" smtClean="0"/>
              <a:t>产生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y</a:t>
            </a:r>
            <a:r>
              <a:rPr lang="zh-CN" altLang="en-US" smtClean="0"/>
              <a:t>由</a:t>
            </a:r>
            <a:r>
              <a:rPr lang="en-US" altLang="zh-CN" smtClean="0"/>
              <a:t>Alice</a:t>
            </a:r>
            <a:r>
              <a:rPr lang="zh-CN" altLang="en-US" smtClean="0"/>
              <a:t>当前产生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endParaRPr lang="en-US" altLang="zh-CN" smtClean="0"/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48713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3370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2"/>
          <p:cNvSpPr>
            <a:spLocks noGrp="1"/>
          </p:cNvSpPr>
          <p:nvPr>
            <p:ph sz="quarter" idx="4294967295"/>
          </p:nvPr>
        </p:nvSpPr>
        <p:spPr>
          <a:xfrm>
            <a:off x="250825" y="4221163"/>
            <a:ext cx="7921625" cy="225266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如果</a:t>
            </a:r>
            <a:r>
              <a:rPr lang="en-US" altLang="zh-CN" dirty="0" smtClean="0"/>
              <a:t>Bob</a:t>
            </a:r>
            <a:r>
              <a:rPr lang="zh-CN" altLang="en-US" dirty="0" smtClean="0"/>
              <a:t>也应答，那么该协议不能抵抗“</a:t>
            </a:r>
            <a:r>
              <a:rPr lang="zh-CN" altLang="en-US" dirty="0" smtClean="0">
                <a:solidFill>
                  <a:srgbClr val="FF0000"/>
                </a:solidFill>
              </a:rPr>
              <a:t>并行会话攻击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Oscar</a:t>
            </a:r>
            <a:r>
              <a:rPr lang="zh-CN" altLang="en-US" dirty="0" smtClean="0"/>
              <a:t>假冒</a:t>
            </a:r>
            <a:r>
              <a:rPr lang="en-US" altLang="zh-CN" dirty="0" smtClean="0"/>
              <a:t>Alice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/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0425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9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>
          <a:xfrm>
            <a:off x="395288" y="404813"/>
            <a:ext cx="7467600" cy="581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mtClean="0"/>
              <a:t>为什么引入“身份标识”？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908050"/>
            <a:ext cx="8064500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内容占位符 2"/>
          <p:cNvSpPr>
            <a:spLocks noGrp="1"/>
          </p:cNvSpPr>
          <p:nvPr>
            <p:ph sz="quarter" idx="4294967295"/>
          </p:nvPr>
        </p:nvSpPr>
        <p:spPr>
          <a:xfrm>
            <a:off x="250825" y="4797425"/>
            <a:ext cx="7921625" cy="167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200" smtClean="0"/>
              <a:t>Alice</a:t>
            </a:r>
            <a:r>
              <a:rPr lang="zh-CN" altLang="en-US" sz="2200" smtClean="0"/>
              <a:t>和</a:t>
            </a:r>
            <a:r>
              <a:rPr lang="en-US" altLang="zh-CN" sz="2200" smtClean="0"/>
              <a:t>Bob</a:t>
            </a:r>
            <a:r>
              <a:rPr lang="zh-CN" altLang="en-US" sz="2200" smtClean="0"/>
              <a:t>均可挑战、应答，仍能抵抗“并行会话攻击”</a:t>
            </a:r>
            <a:endParaRPr lang="en-US" altLang="zh-CN" sz="22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1900" smtClean="0"/>
              <a:t>y</a:t>
            </a:r>
            <a:r>
              <a:rPr lang="zh-CN" altLang="en-US" sz="1900" smtClean="0"/>
              <a:t>由</a:t>
            </a:r>
            <a:r>
              <a:rPr lang="en-US" altLang="zh-CN" sz="1900" smtClean="0"/>
              <a:t>Bob</a:t>
            </a:r>
            <a:r>
              <a:rPr lang="zh-CN" altLang="en-US" sz="1900" smtClean="0"/>
              <a:t>以前产生 </a:t>
            </a:r>
            <a:r>
              <a:rPr lang="en-US" altLang="zh-CN" sz="1900" smtClean="0"/>
              <a:t>[</a:t>
            </a:r>
            <a:r>
              <a:rPr lang="zh-CN" altLang="en-US" sz="1900" smtClean="0"/>
              <a:t>注意：</a:t>
            </a:r>
            <a:r>
              <a:rPr lang="en-US" altLang="zh-CN" sz="1900" smtClean="0"/>
              <a:t>Bob</a:t>
            </a:r>
            <a:r>
              <a:rPr lang="zh-CN" altLang="en-US" sz="1900" smtClean="0"/>
              <a:t>仅产生</a:t>
            </a:r>
            <a:r>
              <a:rPr lang="en-US" altLang="zh-CN" sz="1900" smtClean="0"/>
              <a:t>MAC</a:t>
            </a:r>
            <a:r>
              <a:rPr lang="en-US" altLang="zh-CN" sz="1900" baseline="-25000" smtClean="0"/>
              <a:t>K</a:t>
            </a:r>
            <a:r>
              <a:rPr lang="en-US" altLang="zh-CN" sz="1900" smtClean="0"/>
              <a:t>(ID(Bob)||r)]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900" smtClean="0"/>
              <a:t>y</a:t>
            </a:r>
            <a:r>
              <a:rPr lang="zh-CN" altLang="en-US" sz="1900" smtClean="0"/>
              <a:t>由</a:t>
            </a:r>
            <a:r>
              <a:rPr lang="en-US" altLang="zh-CN" sz="1900" smtClean="0"/>
              <a:t>Alice</a:t>
            </a:r>
            <a:r>
              <a:rPr lang="zh-CN" altLang="en-US" sz="1900" smtClean="0"/>
              <a:t>以前产生</a:t>
            </a:r>
            <a:endParaRPr lang="en-US" altLang="zh-CN" sz="19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1900" smtClean="0"/>
              <a:t>y</a:t>
            </a:r>
            <a:r>
              <a:rPr lang="zh-CN" altLang="en-US" sz="1900" smtClean="0"/>
              <a:t>由攻击者</a:t>
            </a:r>
            <a:r>
              <a:rPr lang="en-US" altLang="zh-CN" sz="1900" smtClean="0"/>
              <a:t>Oscar</a:t>
            </a:r>
            <a:r>
              <a:rPr lang="zh-CN" altLang="en-US" sz="1900" smtClean="0"/>
              <a:t>产生</a:t>
            </a:r>
            <a:endParaRPr lang="en-US" altLang="zh-CN" sz="19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1900" smtClean="0"/>
              <a:t>y</a:t>
            </a:r>
            <a:r>
              <a:rPr lang="zh-CN" altLang="en-US" sz="1900" smtClean="0"/>
              <a:t>由</a:t>
            </a:r>
            <a:r>
              <a:rPr lang="en-US" altLang="zh-CN" sz="1900" smtClean="0"/>
              <a:t>Alice</a:t>
            </a:r>
            <a:r>
              <a:rPr lang="zh-CN" altLang="en-US" sz="1900" smtClean="0"/>
              <a:t>当前产生</a:t>
            </a:r>
            <a:endParaRPr lang="en-US" altLang="zh-CN" sz="1900" smtClean="0"/>
          </a:p>
          <a:p>
            <a:pPr eaLnBrk="1" hangingPunct="1">
              <a:lnSpc>
                <a:spcPct val="90000"/>
              </a:lnSpc>
            </a:pPr>
            <a:endParaRPr lang="en-US" altLang="zh-CN" sz="2200" smtClean="0"/>
          </a:p>
        </p:txBody>
      </p:sp>
    </p:spTree>
    <p:extLst>
      <p:ext uri="{BB962C8B-B14F-4D97-AF65-F5344CB8AC3E}">
        <p14:creationId xmlns:p14="http://schemas.microsoft.com/office/powerpoint/2010/main" val="3661125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主动攻击和被动攻击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Oscar</a:t>
            </a:r>
            <a:r>
              <a:rPr lang="zh-CN" altLang="en-US" dirty="0" smtClean="0"/>
              <a:t>是主动的，</a:t>
            </a:r>
            <a:r>
              <a:rPr lang="zh-CN" altLang="en-US" dirty="0" smtClean="0"/>
              <a:t>如果以下</a:t>
            </a:r>
            <a:r>
              <a:rPr lang="zh-CN" altLang="en-US" dirty="0" smtClean="0"/>
              <a:t>条件之一成立：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1.Oscar</a:t>
            </a:r>
            <a:r>
              <a:rPr lang="zh-CN" altLang="en-US" dirty="0" smtClean="0"/>
              <a:t>产生了一个新消息，并放入信道。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2.Oscar</a:t>
            </a:r>
            <a:r>
              <a:rPr lang="zh-CN" altLang="en-US" dirty="0" smtClean="0"/>
              <a:t>改变信道中的消息。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3.Oscar</a:t>
            </a:r>
            <a:r>
              <a:rPr lang="zh-CN" altLang="en-US" dirty="0" smtClean="0"/>
              <a:t>转移信道中的消息，送给其他人，而不是指定的接受者。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等价地，若没有主动攻击则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Alice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Bob</a:t>
            </a:r>
            <a:r>
              <a:rPr lang="zh-CN" altLang="en-US" dirty="0" smtClean="0"/>
              <a:t>都在与意定的实体通信。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Alice</a:t>
            </a:r>
            <a:r>
              <a:rPr lang="zh-CN" altLang="en-US" dirty="0" smtClean="0"/>
              <a:t>发送的每个消息都由</a:t>
            </a:r>
            <a:r>
              <a:rPr lang="en-US" altLang="zh-CN" dirty="0" smtClean="0"/>
              <a:t>Bob</a:t>
            </a:r>
            <a:r>
              <a:rPr lang="zh-CN" altLang="en-US" dirty="0" smtClean="0"/>
              <a:t>收到，反之亦然。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没有乱序的消息被收到</a:t>
            </a:r>
            <a:endParaRPr lang="en-US" altLang="zh-CN" dirty="0" smtClean="0"/>
          </a:p>
          <a:p>
            <a:pPr lvl="1"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337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3295</TotalTime>
  <Words>1190</Words>
  <Application>Microsoft Office PowerPoint</Application>
  <PresentationFormat>全屏显示(4:3)</PresentationFormat>
  <Paragraphs>108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暗香扑面</vt:lpstr>
      <vt:lpstr>5安全协议概述</vt:lpstr>
      <vt:lpstr>内容提要</vt:lpstr>
      <vt:lpstr>一、身份识别方案与实体认证</vt:lpstr>
      <vt:lpstr>身份识别方案的安全目的</vt:lpstr>
      <vt:lpstr>为什么引入“随机挑战”？</vt:lpstr>
      <vt:lpstr>PowerPoint 演示文稿</vt:lpstr>
      <vt:lpstr>PowerPoint 演示文稿</vt:lpstr>
      <vt:lpstr>为什么引入“身份标识”？</vt:lpstr>
      <vt:lpstr>主动攻击和被动攻击</vt:lpstr>
      <vt:lpstr>诚实的参与方</vt:lpstr>
      <vt:lpstr>PowerPoint 演示文稿</vt:lpstr>
      <vt:lpstr>交互认证（双向认证）</vt:lpstr>
      <vt:lpstr>PowerPoint 演示文稿</vt:lpstr>
      <vt:lpstr>PowerPoint 演示文稿</vt:lpstr>
      <vt:lpstr>体会：为什么有的是两个随机数，            有的是一个？</vt:lpstr>
      <vt:lpstr>公钥环境下的挑战——响应方案</vt:lpstr>
      <vt:lpstr>PowerPoint 演示文稿</vt:lpstr>
      <vt:lpstr>PowerPoint 演示文稿</vt:lpstr>
      <vt:lpstr>PowerPoint 演示文稿</vt:lpstr>
      <vt:lpstr>会话密钥分配SKDS</vt:lpstr>
      <vt:lpstr>PowerPoint 演示文稿</vt:lpstr>
      <vt:lpstr>PowerPoint 演示文稿</vt:lpstr>
      <vt:lpstr>已知会话攻击</vt:lpstr>
      <vt:lpstr>PowerPoint 演示文稿</vt:lpstr>
      <vt:lpstr>PowerPoint 演示文稿</vt:lpstr>
      <vt:lpstr>会话密钥协商</vt:lpstr>
      <vt:lpstr>PowerPoint 演示文稿</vt:lpstr>
      <vt:lpstr>DH信息流</vt:lpstr>
      <vt:lpstr>中间入侵攻击</vt:lpstr>
      <vt:lpstr>认证密钥协商方案</vt:lpstr>
      <vt:lpstr>PowerPoint 演示文稿</vt:lpstr>
      <vt:lpstr>STS信息流 </vt:lpstr>
      <vt:lpstr>STS可抵抗中间入侵攻击</vt:lpstr>
      <vt:lpstr>密钥协商方案的三个层次的保证机制</vt:lpstr>
      <vt:lpstr>已知会话攻击</vt:lpstr>
      <vt:lpstr>安全协议分类</vt:lpstr>
      <vt:lpstr>协议中的安全问题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密码学与访问控制理论</dc:title>
  <dc:creator>Administrator</dc:creator>
  <cp:lastModifiedBy>Josca</cp:lastModifiedBy>
  <cp:revision>225</cp:revision>
  <dcterms:created xsi:type="dcterms:W3CDTF">2016-11-07T09:28:52Z</dcterms:created>
  <dcterms:modified xsi:type="dcterms:W3CDTF">2016-12-12T13:42:36Z</dcterms:modified>
</cp:coreProperties>
</file>