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82"/>
  </p:notesMasterIdLst>
  <p:sldIdLst>
    <p:sldId id="256" r:id="rId2"/>
    <p:sldId id="354" r:id="rId3"/>
    <p:sldId id="349" r:id="rId4"/>
    <p:sldId id="329" r:id="rId5"/>
    <p:sldId id="257" r:id="rId6"/>
    <p:sldId id="258" r:id="rId7"/>
    <p:sldId id="259" r:id="rId8"/>
    <p:sldId id="260" r:id="rId9"/>
    <p:sldId id="261" r:id="rId10"/>
    <p:sldId id="315" r:id="rId11"/>
    <p:sldId id="316" r:id="rId12"/>
    <p:sldId id="350" r:id="rId13"/>
    <p:sldId id="263" r:id="rId14"/>
    <p:sldId id="330" r:id="rId15"/>
    <p:sldId id="331" r:id="rId16"/>
    <p:sldId id="317" r:id="rId17"/>
    <p:sldId id="332" r:id="rId18"/>
    <p:sldId id="265" r:id="rId19"/>
    <p:sldId id="318" r:id="rId20"/>
    <p:sldId id="266" r:id="rId21"/>
    <p:sldId id="268" r:id="rId22"/>
    <p:sldId id="267" r:id="rId23"/>
    <p:sldId id="262" r:id="rId24"/>
    <p:sldId id="278" r:id="rId25"/>
    <p:sldId id="279" r:id="rId26"/>
    <p:sldId id="286" r:id="rId27"/>
    <p:sldId id="280" r:id="rId28"/>
    <p:sldId id="322" r:id="rId29"/>
    <p:sldId id="323" r:id="rId30"/>
    <p:sldId id="333" r:id="rId31"/>
    <p:sldId id="334" r:id="rId32"/>
    <p:sldId id="335" r:id="rId33"/>
    <p:sldId id="336" r:id="rId34"/>
    <p:sldId id="337" r:id="rId35"/>
    <p:sldId id="348" r:id="rId36"/>
    <p:sldId id="351" r:id="rId37"/>
    <p:sldId id="269" r:id="rId38"/>
    <p:sldId id="270" r:id="rId39"/>
    <p:sldId id="271" r:id="rId40"/>
    <p:sldId id="272" r:id="rId41"/>
    <p:sldId id="273" r:id="rId42"/>
    <p:sldId id="274" r:id="rId43"/>
    <p:sldId id="275" r:id="rId44"/>
    <p:sldId id="276" r:id="rId45"/>
    <p:sldId id="277" r:id="rId46"/>
    <p:sldId id="338" r:id="rId47"/>
    <p:sldId id="339" r:id="rId48"/>
    <p:sldId id="340" r:id="rId49"/>
    <p:sldId id="295" r:id="rId50"/>
    <p:sldId id="297" r:id="rId51"/>
    <p:sldId id="298" r:id="rId52"/>
    <p:sldId id="352" r:id="rId53"/>
    <p:sldId id="299" r:id="rId54"/>
    <p:sldId id="319" r:id="rId55"/>
    <p:sldId id="291" r:id="rId56"/>
    <p:sldId id="320" r:id="rId57"/>
    <p:sldId id="292" r:id="rId58"/>
    <p:sldId id="321" r:id="rId59"/>
    <p:sldId id="293" r:id="rId60"/>
    <p:sldId id="294" r:id="rId61"/>
    <p:sldId id="342" r:id="rId62"/>
    <p:sldId id="343" r:id="rId63"/>
    <p:sldId id="344" r:id="rId64"/>
    <p:sldId id="345" r:id="rId65"/>
    <p:sldId id="346" r:id="rId66"/>
    <p:sldId id="353" r:id="rId67"/>
    <p:sldId id="305" r:id="rId68"/>
    <p:sldId id="324" r:id="rId69"/>
    <p:sldId id="309" r:id="rId70"/>
    <p:sldId id="325" r:id="rId71"/>
    <p:sldId id="314" r:id="rId72"/>
    <p:sldId id="313" r:id="rId73"/>
    <p:sldId id="310" r:id="rId74"/>
    <p:sldId id="326" r:id="rId75"/>
    <p:sldId id="312" r:id="rId76"/>
    <p:sldId id="327" r:id="rId77"/>
    <p:sldId id="290" r:id="rId78"/>
    <p:sldId id="300" r:id="rId79"/>
    <p:sldId id="328" r:id="rId80"/>
    <p:sldId id="341" r:id="rId8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p:cViewPr varScale="1">
        <p:scale>
          <a:sx n="76" d="100"/>
          <a:sy n="76" d="100"/>
        </p:scale>
        <p:origin x="107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2C830ED-9C33-4EC6-951F-D6EEAC92CE74}" type="datetimeFigureOut">
              <a:rPr lang="zh-CN" altLang="en-US"/>
              <a:pPr>
                <a:defRPr/>
              </a:pPr>
              <a:t>2019/9/10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39980D4-42EB-4BE3-A8F4-48F86E0B65A5}" type="slidenum">
              <a:rPr lang="zh-CN" altLang="en-US"/>
              <a:pPr>
                <a:defRPr/>
              </a:pPr>
              <a:t>‹#›</a:t>
            </a:fld>
            <a:endParaRPr lang="zh-CN" altLang="en-US"/>
          </a:p>
        </p:txBody>
      </p:sp>
    </p:spTree>
    <p:extLst>
      <p:ext uri="{BB962C8B-B14F-4D97-AF65-F5344CB8AC3E}">
        <p14:creationId xmlns:p14="http://schemas.microsoft.com/office/powerpoint/2010/main" val="215231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圆角矩形 5"/>
          <p:cNvSpPr/>
          <p:nvPr/>
        </p:nvSpPr>
        <p:spPr>
          <a:xfrm>
            <a:off x="419100" y="433388"/>
            <a:ext cx="8305800" cy="3109912"/>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标题 4"/>
          <p:cNvSpPr>
            <a:spLocks noGrp="1"/>
          </p:cNvSpPr>
          <p:nvPr>
            <p:ph type="ctrTitle"/>
          </p:nvPr>
        </p:nvSpPr>
        <p:spPr>
          <a:xfrm>
            <a:off x="722376" y="1280168"/>
            <a:ext cx="7772400" cy="1220138"/>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zh-CN" altLang="en-US" dirty="0" smtClean="0"/>
              <a:t>单击此处编辑母版标题样式</a:t>
            </a:r>
            <a:endParaRPr lang="en-US" dirty="0"/>
          </a:p>
        </p:txBody>
      </p:sp>
      <p:sp>
        <p:nvSpPr>
          <p:cNvPr id="20" name="副标题 19"/>
          <p:cNvSpPr>
            <a:spLocks noGrp="1"/>
          </p:cNvSpPr>
          <p:nvPr>
            <p:ph type="subTitle" idx="1"/>
          </p:nvPr>
        </p:nvSpPr>
        <p:spPr>
          <a:xfrm>
            <a:off x="722376" y="3685032"/>
            <a:ext cx="7772400" cy="914400"/>
          </a:xfrm>
        </p:spPr>
        <p:txBody>
          <a:bodyPr tIns="0">
            <a:normAutofit/>
          </a:bodyPr>
          <a:lstStyle>
            <a:lvl1pPr marL="36576" indent="0" algn="l">
              <a:spcBef>
                <a:spcPts val="0"/>
              </a:spcBef>
              <a:buNone/>
              <a:defRPr sz="28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dirty="0" smtClean="0"/>
              <a:t>单击此处编辑母版副标题样式</a:t>
            </a:r>
            <a:endParaRPr lang="en-US" dirty="0"/>
          </a:p>
        </p:txBody>
      </p:sp>
      <p:sp>
        <p:nvSpPr>
          <p:cNvPr id="7" name="日期占位符 18"/>
          <p:cNvSpPr>
            <a:spLocks noGrp="1"/>
          </p:cNvSpPr>
          <p:nvPr>
            <p:ph type="dt" sz="half" idx="10"/>
          </p:nvPr>
        </p:nvSpPr>
        <p:spPr/>
        <p:txBody>
          <a:bodyPr/>
          <a:lstStyle>
            <a:lvl1pPr>
              <a:defRPr/>
            </a:lvl1pPr>
            <a:extLst/>
          </a:lstStyle>
          <a:p>
            <a:pPr>
              <a:defRPr/>
            </a:pPr>
            <a:fld id="{3D91A3BC-AA49-4494-A0DE-E1220D515820}" type="datetime1">
              <a:rPr lang="zh-CN" altLang="en-US"/>
              <a:pPr>
                <a:defRPr/>
              </a:pPr>
              <a:t>2019/9/10</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10"/>
          <p:cNvSpPr>
            <a:spLocks noGrp="1"/>
          </p:cNvSpPr>
          <p:nvPr>
            <p:ph type="sldNum" sz="quarter" idx="12"/>
          </p:nvPr>
        </p:nvSpPr>
        <p:spPr/>
        <p:txBody>
          <a:bodyPr/>
          <a:lstStyle>
            <a:lvl1pPr>
              <a:defRPr/>
            </a:lvl1pPr>
            <a:extLst/>
          </a:lstStyle>
          <a:p>
            <a:pPr>
              <a:defRPr/>
            </a:pPr>
            <a:fld id="{0E2F86EA-21A2-4557-B368-749E3C10F412}"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圆角矩形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单圆角矩形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zh-CN" altLang="en-US" smtClean="0"/>
              <a:t>单击此处编辑母版标题样式</a:t>
            </a:r>
            <a:endParaRPr lang="en-US"/>
          </a:p>
        </p:txBody>
      </p:sp>
      <p:sp>
        <p:nvSpPr>
          <p:cNvPr id="4" name="文本占位符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图片占位符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7" name="日期占位符 4"/>
          <p:cNvSpPr>
            <a:spLocks noGrp="1"/>
          </p:cNvSpPr>
          <p:nvPr>
            <p:ph type="dt" sz="half" idx="10"/>
          </p:nvPr>
        </p:nvSpPr>
        <p:spPr/>
        <p:txBody>
          <a:bodyPr/>
          <a:lstStyle>
            <a:lvl1pPr>
              <a:defRPr/>
            </a:lvl1pPr>
            <a:extLst/>
          </a:lstStyle>
          <a:p>
            <a:pPr>
              <a:defRPr/>
            </a:pPr>
            <a:fld id="{8E93CE4A-F46B-4E5B-B360-E9E0E27AF879}" type="datetime1">
              <a:rPr lang="zh-CN" altLang="en-US"/>
              <a:pPr>
                <a:defRPr/>
              </a:pPr>
              <a:t>2019/9/10</a:t>
            </a:fld>
            <a:endParaRPr lang="zh-CN" altLang="en-US"/>
          </a:p>
        </p:txBody>
      </p:sp>
      <p:sp>
        <p:nvSpPr>
          <p:cNvPr id="8" name="页脚占位符 5"/>
          <p:cNvSpPr>
            <a:spLocks noGrp="1"/>
          </p:cNvSpPr>
          <p:nvPr>
            <p:ph type="ftr" sz="quarter" idx="11"/>
          </p:nvPr>
        </p:nvSpPr>
        <p:spPr/>
        <p:txBody>
          <a:bodyPr/>
          <a:lstStyle>
            <a:lvl1pPr>
              <a:defRPr/>
            </a:lvl1pPr>
            <a:extLst/>
          </a:lstStyle>
          <a:p>
            <a:pPr>
              <a:defRPr/>
            </a:pPr>
            <a:endParaRPr lang="zh-CN" altLang="en-US"/>
          </a:p>
        </p:txBody>
      </p:sp>
      <p:sp>
        <p:nvSpPr>
          <p:cNvPr id="9" name="灯片编号占位符 6"/>
          <p:cNvSpPr>
            <a:spLocks noGrp="1"/>
          </p:cNvSpPr>
          <p:nvPr>
            <p:ph type="sldNum" sz="quarter" idx="12"/>
          </p:nvPr>
        </p:nvSpPr>
        <p:spPr/>
        <p:txBody>
          <a:bodyPr/>
          <a:lstStyle>
            <a:lvl1pPr>
              <a:defRPr/>
            </a:lvl1pPr>
            <a:extLst/>
          </a:lstStyle>
          <a:p>
            <a:pPr>
              <a:defRPr/>
            </a:pPr>
            <a:fld id="{CEBDA77D-5EB2-4E5A-8A1B-D9A38EDB174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2920" y="530352"/>
            <a:ext cx="8183880" cy="41879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3BCF1B44-EAB9-4E2D-8FF7-B7C7BD95FB98}" type="datetime1">
              <a:rPr lang="zh-CN" altLang="en-US"/>
              <a:pPr>
                <a:defRPr/>
              </a:pPr>
              <a:t>2019/9/10</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75E9DB48-E8B6-40B8-94BD-F32E68871C7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4"/>
            <a:ext cx="1981200" cy="5257799"/>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33400" y="533402"/>
            <a:ext cx="5943600" cy="52578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34ACF646-FA9E-4479-9191-13592CB03099}" type="datetime1">
              <a:rPr lang="zh-CN" altLang="en-US"/>
              <a:pPr>
                <a:defRPr/>
              </a:pPr>
              <a:t>2019/9/10</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A72D43E2-BC98-4A12-96EA-E00ADD11FD5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2920" y="530352"/>
            <a:ext cx="8183880" cy="41879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800FE10C-80C3-4C3B-B9AA-B1B780F05347}" type="datetime1">
              <a:rPr lang="zh-CN" altLang="en-US"/>
              <a:pPr>
                <a:defRPr/>
              </a:pPr>
              <a:t>2019/9/10</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BC685F1E-D308-47C2-BF1F-60C95686D63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0E44295D-A3D5-4CB7-8CB0-895EE944CBE2}" type="datetime1">
              <a:rPr lang="zh-CN" altLang="en-US"/>
              <a:pPr>
                <a:defRPr/>
              </a:pPr>
              <a:t>2019/9/10</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9254953B-126B-4860-9182-A799B6DB9F5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2F824768-A887-4B98-A216-B2B978AA4F32}" type="datetime1">
              <a:rPr lang="zh-CN" altLang="en-US"/>
              <a:pPr>
                <a:defRPr/>
              </a:pPr>
              <a:t>2019/9/10</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9EC8F113-A869-4725-93A1-FAE27CDEAE3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lvl1pPr>
              <a:defRPr b="1"/>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4"/>
          <p:cNvSpPr>
            <a:spLocks noGrp="1"/>
          </p:cNvSpPr>
          <p:nvPr>
            <p:ph type="dt" sz="half" idx="10"/>
          </p:nvPr>
        </p:nvSpPr>
        <p:spPr/>
        <p:txBody>
          <a:bodyPr/>
          <a:lstStyle>
            <a:lvl1pPr>
              <a:defRPr/>
            </a:lvl1pPr>
          </a:lstStyle>
          <a:p>
            <a:pPr>
              <a:defRPr/>
            </a:pPr>
            <a:fld id="{0FAA55FC-F9FF-42ED-A4FE-7E4AC67D8E42}" type="datetime1">
              <a:rPr lang="zh-CN" altLang="en-US"/>
              <a:pPr>
                <a:defRPr/>
              </a:pPr>
              <a:t>2019/9/10</a:t>
            </a:fld>
            <a:endParaRPr lang="zh-CN" altLang="en-US"/>
          </a:p>
        </p:txBody>
      </p:sp>
      <p:sp>
        <p:nvSpPr>
          <p:cNvPr id="8" name="页脚占位符 17"/>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3994E27D-961F-484D-8A92-7394B6BCF83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4"/>
          <p:cNvSpPr>
            <a:spLocks noGrp="1"/>
          </p:cNvSpPr>
          <p:nvPr>
            <p:ph type="dt" sz="half" idx="10"/>
          </p:nvPr>
        </p:nvSpPr>
        <p:spPr/>
        <p:txBody>
          <a:bodyPr/>
          <a:lstStyle>
            <a:lvl1pPr>
              <a:defRPr/>
            </a:lvl1pPr>
          </a:lstStyle>
          <a:p>
            <a:pPr>
              <a:defRPr/>
            </a:pPr>
            <a:fld id="{C5430DFA-377D-48DC-B9AD-BC8CD39E4A41}" type="datetime1">
              <a:rPr lang="zh-CN" altLang="en-US"/>
              <a:pPr>
                <a:defRPr/>
              </a:pPr>
              <a:t>2019/9/10</a:t>
            </a:fld>
            <a:endParaRPr lang="zh-CN" altLang="en-US"/>
          </a:p>
        </p:txBody>
      </p:sp>
      <p:sp>
        <p:nvSpPr>
          <p:cNvPr id="4" name="页脚占位符 17"/>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E8A00930-4D9A-45E4-809A-9D0D86E5242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圆角矩形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日期占位符 1"/>
          <p:cNvSpPr>
            <a:spLocks noGrp="1"/>
          </p:cNvSpPr>
          <p:nvPr>
            <p:ph type="dt" sz="half" idx="10"/>
          </p:nvPr>
        </p:nvSpPr>
        <p:spPr/>
        <p:txBody>
          <a:bodyPr/>
          <a:lstStyle>
            <a:lvl1pPr>
              <a:defRPr/>
            </a:lvl1pPr>
            <a:extLst/>
          </a:lstStyle>
          <a:p>
            <a:pPr>
              <a:defRPr/>
            </a:pPr>
            <a:fld id="{E61CDCBB-FA7B-43FA-BA30-AA27F93F923C}" type="datetime1">
              <a:rPr lang="zh-CN" altLang="en-US"/>
              <a:pPr>
                <a:defRPr/>
              </a:pPr>
              <a:t>2019/9/10</a:t>
            </a:fld>
            <a:endParaRPr lang="zh-CN" altLang="en-US"/>
          </a:p>
        </p:txBody>
      </p:sp>
      <p:sp>
        <p:nvSpPr>
          <p:cNvPr id="4" name="页脚占位符 2"/>
          <p:cNvSpPr>
            <a:spLocks noGrp="1"/>
          </p:cNvSpPr>
          <p:nvPr>
            <p:ph type="ftr" sz="quarter" idx="11"/>
          </p:nvPr>
        </p:nvSpPr>
        <p:spPr/>
        <p:txBody>
          <a:bodyPr/>
          <a:lstStyle>
            <a:lvl1pPr>
              <a:defRPr/>
            </a:lvl1pPr>
            <a:extLst/>
          </a:lstStyle>
          <a:p>
            <a:pPr>
              <a:defRPr/>
            </a:pPr>
            <a:endParaRPr lang="zh-CN" altLang="en-US"/>
          </a:p>
        </p:txBody>
      </p:sp>
      <p:sp>
        <p:nvSpPr>
          <p:cNvPr id="5" name="灯片编号占位符 3"/>
          <p:cNvSpPr>
            <a:spLocks noGrp="1"/>
          </p:cNvSpPr>
          <p:nvPr>
            <p:ph type="sldNum" sz="quarter" idx="12"/>
          </p:nvPr>
        </p:nvSpPr>
        <p:spPr/>
        <p:txBody>
          <a:bodyPr/>
          <a:lstStyle>
            <a:lvl1pPr>
              <a:defRPr/>
            </a:lvl1pPr>
            <a:extLst/>
          </a:lstStyle>
          <a:p>
            <a:pPr>
              <a:defRPr/>
            </a:pPr>
            <a:fld id="{476221F4-0E90-4B83-8A3F-01251AA2B43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正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userDrawn="1"/>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标题 6"/>
          <p:cNvSpPr>
            <a:spLocks noGrp="1"/>
          </p:cNvSpPr>
          <p:nvPr>
            <p:ph type="title"/>
          </p:nvPr>
        </p:nvSpPr>
        <p:spPr>
          <a:xfrm>
            <a:off x="500034" y="500042"/>
            <a:ext cx="8183562" cy="642942"/>
          </a:xfrm>
        </p:spPr>
        <p:txBody>
          <a:bodyPr/>
          <a:lstStyle/>
          <a:p>
            <a:r>
              <a:rPr lang="zh-CN" altLang="en-US" smtClean="0"/>
              <a:t>单击此处编辑母版标题样式</a:t>
            </a:r>
            <a:endParaRPr lang="zh-CN" altLang="en-US"/>
          </a:p>
        </p:txBody>
      </p:sp>
      <p:sp>
        <p:nvSpPr>
          <p:cNvPr id="9" name="文本占位符 8"/>
          <p:cNvSpPr>
            <a:spLocks noGrp="1"/>
          </p:cNvSpPr>
          <p:nvPr>
            <p:ph type="body" sz="quarter" idx="13"/>
          </p:nvPr>
        </p:nvSpPr>
        <p:spPr>
          <a:xfrm>
            <a:off x="500062" y="1714500"/>
            <a:ext cx="8143903" cy="4286268"/>
          </a:xfrm>
        </p:spPr>
        <p:txBody>
          <a:bodyPr>
            <a:normAutofit/>
          </a:bodyPr>
          <a:lstStyle>
            <a:lvl1pPr marL="0" indent="0">
              <a:buNone/>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1"/>
          <p:cNvSpPr>
            <a:spLocks noGrp="1"/>
          </p:cNvSpPr>
          <p:nvPr>
            <p:ph type="dt" sz="half" idx="14"/>
          </p:nvPr>
        </p:nvSpPr>
        <p:spPr/>
        <p:txBody>
          <a:bodyPr/>
          <a:lstStyle>
            <a:lvl1pPr>
              <a:defRPr/>
            </a:lvl1pPr>
            <a:extLst/>
          </a:lstStyle>
          <a:p>
            <a:pPr>
              <a:defRPr/>
            </a:pPr>
            <a:fld id="{D7D340E6-A09B-4247-9D80-067FDAD615DF}" type="datetime1">
              <a:rPr lang="zh-CN" altLang="en-US"/>
              <a:pPr>
                <a:defRPr/>
              </a:pPr>
              <a:t>2019/9/10</a:t>
            </a:fld>
            <a:endParaRPr lang="zh-CN" altLang="en-US"/>
          </a:p>
        </p:txBody>
      </p:sp>
      <p:sp>
        <p:nvSpPr>
          <p:cNvPr id="8" name="页脚占位符 2"/>
          <p:cNvSpPr>
            <a:spLocks noGrp="1"/>
          </p:cNvSpPr>
          <p:nvPr>
            <p:ph type="ftr" sz="quarter" idx="15"/>
          </p:nvPr>
        </p:nvSpPr>
        <p:spPr/>
        <p:txBody>
          <a:bodyPr/>
          <a:lstStyle>
            <a:lvl1pPr>
              <a:defRPr/>
            </a:lvl1pPr>
            <a:extLst/>
          </a:lstStyle>
          <a:p>
            <a:pPr>
              <a:defRPr/>
            </a:pPr>
            <a:endParaRPr lang="zh-CN" altLang="en-US"/>
          </a:p>
        </p:txBody>
      </p:sp>
      <p:sp>
        <p:nvSpPr>
          <p:cNvPr id="10" name="灯片编号占位符 3"/>
          <p:cNvSpPr>
            <a:spLocks noGrp="1"/>
          </p:cNvSpPr>
          <p:nvPr>
            <p:ph type="sldNum" sz="quarter" idx="16"/>
          </p:nvPr>
        </p:nvSpPr>
        <p:spPr/>
        <p:txBody>
          <a:bodyPr/>
          <a:lstStyle>
            <a:lvl1pPr>
              <a:defRPr/>
            </a:lvl1pPr>
            <a:extLst/>
          </a:lstStyle>
          <a:p>
            <a:pPr>
              <a:defRPr/>
            </a:pPr>
            <a:fld id="{F65F09B5-10D0-449B-B285-6A724D9C3ED7}" type="slidenum">
              <a:rPr lang="zh-CN" altLang="en-US"/>
              <a:pPr>
                <a:defRPr/>
              </a:pPr>
              <a:t>‹#›</a:t>
            </a:fld>
            <a:endParaRPr lang="zh-CN" altLang="en-US"/>
          </a:p>
        </p:txBody>
      </p:sp>
      <p:sp>
        <p:nvSpPr>
          <p:cNvPr id="11" name="文本框 10"/>
          <p:cNvSpPr txBox="1"/>
          <p:nvPr userDrawn="1"/>
        </p:nvSpPr>
        <p:spPr>
          <a:xfrm>
            <a:off x="7281119" y="589152"/>
            <a:ext cx="1296144" cy="523220"/>
          </a:xfrm>
          <a:prstGeom prst="rect">
            <a:avLst/>
          </a:prstGeom>
          <a:noFill/>
        </p:spPr>
        <p:txBody>
          <a:bodyPr wrap="square" rtlCol="0">
            <a:spAutoFit/>
          </a:bodyPr>
          <a:lstStyle/>
          <a:p>
            <a:r>
              <a:rPr lang="zh-CN" altLang="en-US" sz="1400" b="1" i="1" dirty="0" smtClean="0">
                <a:solidFill>
                  <a:schemeClr val="bg1"/>
                </a:solidFill>
                <a:latin typeface="+mn-ea"/>
                <a:ea typeface="+mn-ea"/>
              </a:rPr>
              <a:t>华中科技大学</a:t>
            </a:r>
            <a:endParaRPr lang="en-US" altLang="zh-CN" sz="1400" b="1" i="1" dirty="0" smtClean="0">
              <a:solidFill>
                <a:schemeClr val="bg1"/>
              </a:solidFill>
              <a:latin typeface="+mn-ea"/>
              <a:ea typeface="+mn-ea"/>
            </a:endParaRPr>
          </a:p>
          <a:p>
            <a:r>
              <a:rPr lang="zh-CN" altLang="en-US" sz="1400" b="1" i="1" dirty="0" smtClean="0">
                <a:solidFill>
                  <a:schemeClr val="bg1"/>
                </a:solidFill>
                <a:latin typeface="+mn-ea"/>
                <a:ea typeface="+mn-ea"/>
              </a:rPr>
              <a:t>             潘鹏</a:t>
            </a:r>
            <a:endParaRPr lang="zh-CN" altLang="en-US" sz="1400" b="1" i="1" dirty="0">
              <a:solidFill>
                <a:schemeClr val="bg1"/>
              </a:solidFill>
              <a:latin typeface="+mn-ea"/>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BEB10B5D-93F0-4BA4-B84C-FD0BCA6DB3F9}" type="datetime1">
              <a:rPr lang="zh-CN" altLang="en-US"/>
              <a:pPr>
                <a:defRPr/>
              </a:pPr>
              <a:t>2019/9/10</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8372E743-8B85-4069-8E5E-4909B98BA53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圆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503238" y="4986338"/>
            <a:ext cx="8183562" cy="1050925"/>
          </a:xfrm>
          <a:prstGeom prst="rect">
            <a:avLst/>
          </a:prstGeom>
        </p:spPr>
        <p:txBody>
          <a:bodyPr vert="horz" anchor="b">
            <a:normAutofit/>
          </a:bodyPr>
          <a:lstStyle/>
          <a:p>
            <a:r>
              <a:rPr lang="zh-CN" altLang="en-US" smtClean="0"/>
              <a:t>单击此处编辑母版标题样式</a:t>
            </a:r>
            <a:endParaRPr lang="en-US"/>
          </a:p>
        </p:txBody>
      </p:sp>
      <p:sp>
        <p:nvSpPr>
          <p:cNvPr id="1031" name="文本占位符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5" name="日期占位符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582CFA99-EF83-464B-AC81-F96B50AAF6E4}" type="datetime1">
              <a:rPr lang="zh-CN" altLang="en-US"/>
              <a:pPr>
                <a:defRPr/>
              </a:pPr>
              <a:t>2019/9/10</a:t>
            </a:fld>
            <a:endParaRPr lang="zh-CN" altLang="en-US"/>
          </a:p>
        </p:txBody>
      </p:sp>
      <p:sp>
        <p:nvSpPr>
          <p:cNvPr id="18" name="页脚占位符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endParaRPr lang="zh-CN" altLang="en-US"/>
          </a:p>
        </p:txBody>
      </p:sp>
      <p:sp>
        <p:nvSpPr>
          <p:cNvPr id="5" name="灯片编号占位符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1E32AC55-6797-467C-988C-89E98DBD836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197" r:id="rId2"/>
    <p:sldLayoutId id="2147484205" r:id="rId3"/>
    <p:sldLayoutId id="2147484198" r:id="rId4"/>
    <p:sldLayoutId id="2147484199" r:id="rId5"/>
    <p:sldLayoutId id="2147484200" r:id="rId6"/>
    <p:sldLayoutId id="2147484206" r:id="rId7"/>
    <p:sldLayoutId id="2147484207" r:id="rId8"/>
    <p:sldLayoutId id="2147484201" r:id="rId9"/>
    <p:sldLayoutId id="2147484208" r:id="rId10"/>
    <p:sldLayoutId id="2147484202" r:id="rId11"/>
    <p:sldLayoutId id="2147484203" r:id="rId12"/>
  </p:sldLayoutIdLst>
  <p:hf hdr="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latin typeface="Verdana" pitchFamily="34" charset="0"/>
          <a:ea typeface="微软雅黑" pitchFamily="34" charset="-122"/>
        </a:defRPr>
      </a:lvl5pPr>
      <a:lvl6pPr marL="457200" algn="l" rtl="0" fontAlgn="base">
        <a:spcBef>
          <a:spcPct val="0"/>
        </a:spcBef>
        <a:spcAft>
          <a:spcPct val="0"/>
        </a:spcAft>
        <a:defRPr sz="3600" b="1">
          <a:solidFill>
            <a:srgbClr val="FF8D3E"/>
          </a:solidFill>
          <a:latin typeface="Verdana" pitchFamily="34" charset="0"/>
          <a:ea typeface="微软雅黑" pitchFamily="34" charset="-122"/>
        </a:defRPr>
      </a:lvl6pPr>
      <a:lvl7pPr marL="914400" algn="l" rtl="0" fontAlgn="base">
        <a:spcBef>
          <a:spcPct val="0"/>
        </a:spcBef>
        <a:spcAft>
          <a:spcPct val="0"/>
        </a:spcAft>
        <a:defRPr sz="3600" b="1">
          <a:solidFill>
            <a:srgbClr val="FF8D3E"/>
          </a:solidFill>
          <a:latin typeface="Verdana" pitchFamily="34" charset="0"/>
          <a:ea typeface="微软雅黑" pitchFamily="34" charset="-122"/>
        </a:defRPr>
      </a:lvl7pPr>
      <a:lvl8pPr marL="1371600" algn="l" rtl="0" fontAlgn="base">
        <a:spcBef>
          <a:spcPct val="0"/>
        </a:spcBef>
        <a:spcAft>
          <a:spcPct val="0"/>
        </a:spcAft>
        <a:defRPr sz="3600" b="1">
          <a:solidFill>
            <a:srgbClr val="FF8D3E"/>
          </a:solidFill>
          <a:latin typeface="Verdana" pitchFamily="34" charset="0"/>
          <a:ea typeface="微软雅黑" pitchFamily="34" charset="-122"/>
        </a:defRPr>
      </a:lvl8pPr>
      <a:lvl9pPr marL="1828800" algn="l" rtl="0" fontAlgn="base">
        <a:spcBef>
          <a:spcPct val="0"/>
        </a:spcBef>
        <a:spcAft>
          <a:spcPct val="0"/>
        </a:spcAft>
        <a:defRPr sz="3600" b="1">
          <a:solidFill>
            <a:srgbClr val="FF8D3E"/>
          </a:solidFill>
          <a:latin typeface="Verdana" pitchFamily="34" charset="0"/>
          <a:ea typeface="微软雅黑" pitchFamily="34" charset="-122"/>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tahust2019@163.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hyperlink" Target="http://www.cnblogs.com/rubinorth/"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2313" y="1279525"/>
            <a:ext cx="7772400" cy="2006600"/>
          </a:xfrm>
        </p:spPr>
        <p:txBody>
          <a:bodyPr/>
          <a:lstStyle/>
          <a:p>
            <a:pPr eaLnBrk="1" fontAlgn="auto" hangingPunct="1">
              <a:spcAft>
                <a:spcPts val="0"/>
              </a:spcAft>
              <a:defRPr/>
            </a:pPr>
            <a:r>
              <a:rPr lang="zh-CN" altLang="en-US" dirty="0" smtClean="0"/>
              <a:t>现代数据管理</a:t>
            </a:r>
            <a:r>
              <a:rPr lang="en-US" altLang="zh-CN" dirty="0" smtClean="0"/>
              <a:t/>
            </a:r>
            <a:br>
              <a:rPr lang="en-US" altLang="zh-CN" dirty="0" smtClean="0"/>
            </a:br>
            <a:r>
              <a:rPr lang="en-US" altLang="zh-CN" dirty="0" smtClean="0"/>
              <a:t/>
            </a:r>
            <a:br>
              <a:rPr lang="en-US" altLang="zh-CN" dirty="0" smtClean="0"/>
            </a:br>
            <a:r>
              <a:rPr lang="zh-CN" altLang="en-US" sz="3100" dirty="0" smtClean="0"/>
              <a:t>潘鹏</a:t>
            </a:r>
            <a:endParaRPr lang="zh-CN" altLang="en-US" sz="3100" dirty="0"/>
          </a:p>
        </p:txBody>
      </p:sp>
      <p:sp>
        <p:nvSpPr>
          <p:cNvPr id="4" name="副标题 3"/>
          <p:cNvSpPr>
            <a:spLocks noGrp="1"/>
          </p:cNvSpPr>
          <p:nvPr>
            <p:ph type="subTitle" idx="1"/>
          </p:nvPr>
        </p:nvSpPr>
        <p:spPr>
          <a:xfrm>
            <a:off x="722313" y="3717032"/>
            <a:ext cx="7772400" cy="1616176"/>
          </a:xfrm>
        </p:spPr>
        <p:txBody>
          <a:bodyPr>
            <a:normAutofit/>
          </a:bodyPr>
          <a:lstStyle/>
          <a:p>
            <a:r>
              <a:rPr lang="zh-CN" altLang="en-US" dirty="0" smtClean="0"/>
              <a:t>多结构化、大数据</a:t>
            </a:r>
            <a:endParaRPr lang="en-US" altLang="zh-CN" dirty="0" smtClean="0"/>
          </a:p>
          <a:p>
            <a:r>
              <a:rPr lang="en-US" altLang="zh-CN" dirty="0" smtClean="0">
                <a:hlinkClick r:id="rId2"/>
              </a:rPr>
              <a:t>datahust2018@163.com</a:t>
            </a:r>
            <a:endParaRPr lang="en-US" altLang="zh-CN" dirty="0" smtClean="0"/>
          </a:p>
          <a:p>
            <a:r>
              <a:rPr lang="zh-CN" altLang="en-US" dirty="0" smtClean="0"/>
              <a:t>密码：</a:t>
            </a:r>
            <a:r>
              <a:rPr lang="en-US" altLang="zh-CN" dirty="0" smtClean="0"/>
              <a:t>datac12n301</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a:t>数据管理新技术 </a:t>
            </a:r>
            <a:r>
              <a:rPr lang="en-US" altLang="zh-CN" dirty="0"/>
              <a:t>VS. </a:t>
            </a:r>
            <a:r>
              <a:rPr lang="zh-CN" altLang="en-US" dirty="0"/>
              <a:t>数据库</a:t>
            </a:r>
          </a:p>
        </p:txBody>
      </p:sp>
      <p:sp>
        <p:nvSpPr>
          <p:cNvPr id="13315" name="文本占位符 2"/>
          <p:cNvSpPr>
            <a:spLocks noGrp="1"/>
          </p:cNvSpPr>
          <p:nvPr>
            <p:ph type="body" sz="quarter" idx="13"/>
          </p:nvPr>
        </p:nvSpPr>
        <p:spPr>
          <a:xfrm>
            <a:off x="500062" y="1714500"/>
            <a:ext cx="8464425" cy="4286250"/>
          </a:xfrm>
        </p:spPr>
        <p:txBody>
          <a:bodyPr>
            <a:normAutofit/>
          </a:bodyPr>
          <a:lstStyle/>
          <a:p>
            <a:r>
              <a:rPr lang="zh-CN" altLang="en-US" sz="2400" dirty="0" smtClean="0">
                <a:solidFill>
                  <a:srgbClr val="00B0F0"/>
                </a:solidFill>
              </a:rPr>
              <a:t>数据库的典型关键技术：</a:t>
            </a:r>
            <a:endParaRPr lang="en-US" altLang="zh-CN" sz="2400" dirty="0" smtClean="0">
              <a:solidFill>
                <a:srgbClr val="00B0F0"/>
              </a:solidFill>
            </a:endParaRPr>
          </a:p>
          <a:p>
            <a:r>
              <a:rPr lang="en-US" altLang="zh-CN" sz="2400" dirty="0" smtClean="0"/>
              <a:t>    ——</a:t>
            </a:r>
            <a:r>
              <a:rPr lang="zh-CN" altLang="en-US" sz="2400" dirty="0" smtClean="0"/>
              <a:t>基于数据字典的数据组织</a:t>
            </a:r>
            <a:endParaRPr lang="en-US" altLang="zh-CN" sz="2400" dirty="0" smtClean="0"/>
          </a:p>
          <a:p>
            <a:r>
              <a:rPr lang="en-US" altLang="zh-CN" sz="2400" dirty="0" smtClean="0"/>
              <a:t>    ——</a:t>
            </a:r>
            <a:r>
              <a:rPr lang="zh-CN" altLang="en-US" sz="2400" dirty="0" smtClean="0"/>
              <a:t>关系代数理论的实现技术</a:t>
            </a:r>
            <a:endParaRPr lang="en-US" altLang="zh-CN" sz="2400" dirty="0" smtClean="0"/>
          </a:p>
          <a:p>
            <a:r>
              <a:rPr lang="en-US" altLang="zh-CN" sz="2400" dirty="0" smtClean="0"/>
              <a:t>    ——</a:t>
            </a:r>
            <a:r>
              <a:rPr lang="zh-CN" altLang="en-US" sz="2400" dirty="0" smtClean="0"/>
              <a:t>索引机制</a:t>
            </a:r>
            <a:endParaRPr lang="en-US" altLang="zh-CN" sz="2400" dirty="0" smtClean="0"/>
          </a:p>
          <a:p>
            <a:r>
              <a:rPr lang="en-US" altLang="zh-CN" sz="2400" dirty="0" smtClean="0"/>
              <a:t>    ——</a:t>
            </a:r>
            <a:r>
              <a:rPr lang="zh-CN" altLang="en-US" sz="2400" dirty="0" smtClean="0"/>
              <a:t>多维数据（不是高维）的查询算法</a:t>
            </a:r>
            <a:endParaRPr lang="en-US" altLang="zh-CN" sz="2400" dirty="0" smtClean="0"/>
          </a:p>
          <a:p>
            <a:r>
              <a:rPr lang="en-US" altLang="zh-CN" sz="2400" dirty="0" smtClean="0"/>
              <a:t>    ——</a:t>
            </a:r>
            <a:r>
              <a:rPr lang="zh-CN" altLang="en-US" sz="2400" dirty="0" smtClean="0"/>
              <a:t>面向关系代数和物理开销评估的查询优化</a:t>
            </a:r>
            <a:endParaRPr lang="en-US" altLang="zh-CN" sz="2400" dirty="0" smtClean="0"/>
          </a:p>
          <a:p>
            <a:r>
              <a:rPr lang="en-US" altLang="zh-CN" sz="2400" dirty="0" smtClean="0"/>
              <a:t>    ——</a:t>
            </a:r>
            <a:r>
              <a:rPr lang="zh-CN" altLang="en-US" sz="2400" dirty="0" smtClean="0"/>
              <a:t>系统保护（并发、恢复、完整性控制、安全性控制）</a:t>
            </a:r>
            <a:endParaRPr lang="en-US" altLang="zh-CN" sz="2400" dirty="0" smtClean="0"/>
          </a:p>
          <a:p>
            <a:endParaRPr lang="zh-CN" altLang="en-US" sz="2400" dirty="0" smtClean="0"/>
          </a:p>
        </p:txBody>
      </p:sp>
      <p:sp>
        <p:nvSpPr>
          <p:cNvPr id="4" name="灯片编号占位符 3"/>
          <p:cNvSpPr>
            <a:spLocks noGrp="1"/>
          </p:cNvSpPr>
          <p:nvPr>
            <p:ph type="sldNum" sz="quarter" idx="16"/>
          </p:nvPr>
        </p:nvSpPr>
        <p:spPr/>
        <p:txBody>
          <a:bodyPr/>
          <a:lstStyle/>
          <a:p>
            <a:pPr>
              <a:defRPr/>
            </a:pPr>
            <a:fld id="{BB8CBA5D-407A-43F9-B0B6-BC4F6CEF7B3B}"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a:t>数据管理新技术 </a:t>
            </a:r>
            <a:r>
              <a:rPr lang="en-US" altLang="zh-CN" dirty="0"/>
              <a:t>VS. </a:t>
            </a:r>
            <a:r>
              <a:rPr lang="zh-CN" altLang="en-US" dirty="0"/>
              <a:t>数据库</a:t>
            </a:r>
          </a:p>
        </p:txBody>
      </p:sp>
      <p:sp>
        <p:nvSpPr>
          <p:cNvPr id="14339" name="文本占位符 2"/>
          <p:cNvSpPr>
            <a:spLocks noGrp="1"/>
          </p:cNvSpPr>
          <p:nvPr>
            <p:ph type="body" sz="quarter" idx="13"/>
          </p:nvPr>
        </p:nvSpPr>
        <p:spPr>
          <a:xfrm>
            <a:off x="500063" y="1714500"/>
            <a:ext cx="8143875" cy="4286250"/>
          </a:xfrm>
        </p:spPr>
        <p:txBody>
          <a:bodyPr/>
          <a:lstStyle/>
          <a:p>
            <a:r>
              <a:rPr lang="en-US" altLang="zh-CN" dirty="0" smtClean="0"/>
              <a:t>6</a:t>
            </a:r>
            <a:r>
              <a:rPr lang="zh-CN" altLang="en-US" dirty="0" smtClean="0"/>
              <a:t>）系统开放性</a:t>
            </a:r>
            <a:endParaRPr lang="en-US" altLang="zh-CN" dirty="0" smtClean="0"/>
          </a:p>
          <a:p>
            <a:r>
              <a:rPr lang="zh-CN" altLang="en-US" dirty="0" smtClean="0"/>
              <a:t>    </a:t>
            </a:r>
            <a:r>
              <a:rPr lang="en-US" altLang="zh-CN" dirty="0" smtClean="0"/>
              <a:t>——</a:t>
            </a:r>
            <a:r>
              <a:rPr lang="zh-CN" altLang="en-US" dirty="0" smtClean="0"/>
              <a:t>分布式、易于扩充、低成本</a:t>
            </a:r>
            <a:endParaRPr lang="en-US" altLang="zh-CN" dirty="0" smtClean="0"/>
          </a:p>
          <a:p>
            <a:r>
              <a:rPr lang="en-US" altLang="zh-CN" dirty="0" smtClean="0"/>
              <a:t>    ——</a:t>
            </a:r>
            <a:r>
              <a:rPr lang="zh-CN" altLang="en-US" dirty="0" smtClean="0"/>
              <a:t>新的编程模型</a:t>
            </a:r>
            <a:endParaRPr lang="en-US" altLang="zh-CN" dirty="0" smtClean="0"/>
          </a:p>
          <a:p>
            <a:endParaRPr lang="en-US" altLang="zh-CN" dirty="0" smtClean="0"/>
          </a:p>
          <a:p>
            <a:r>
              <a:rPr lang="zh-CN" altLang="en-US" dirty="0" smtClean="0">
                <a:solidFill>
                  <a:srgbClr val="00B0F0"/>
                </a:solidFill>
              </a:rPr>
              <a:t>数据库方式</a:t>
            </a:r>
            <a:endParaRPr lang="en-US" altLang="zh-CN" dirty="0" smtClean="0">
              <a:solidFill>
                <a:srgbClr val="00B0F0"/>
              </a:solidFill>
            </a:endParaRPr>
          </a:p>
          <a:p>
            <a:r>
              <a:rPr lang="en-US" altLang="zh-CN" dirty="0" smtClean="0"/>
              <a:t>    ——</a:t>
            </a:r>
            <a:r>
              <a:rPr lang="zh-CN" altLang="en-US" dirty="0" smtClean="0"/>
              <a:t>服务器模式、异构集成、中间件</a:t>
            </a:r>
            <a:endParaRPr lang="en-US" altLang="zh-CN" dirty="0" smtClean="0"/>
          </a:p>
          <a:p>
            <a:r>
              <a:rPr lang="en-US" altLang="zh-CN" dirty="0" smtClean="0"/>
              <a:t>    ——</a:t>
            </a:r>
            <a:r>
              <a:rPr lang="zh-CN" altLang="en-US" dirty="0" smtClean="0"/>
              <a:t>编程接口：</a:t>
            </a:r>
            <a:r>
              <a:rPr lang="en-US" altLang="zh-CN" dirty="0" smtClean="0"/>
              <a:t>ODBC</a:t>
            </a:r>
            <a:r>
              <a:rPr lang="zh-CN" altLang="en-US" dirty="0" smtClean="0"/>
              <a:t>接口、</a:t>
            </a:r>
            <a:r>
              <a:rPr lang="en-US" altLang="zh-CN" dirty="0" smtClean="0"/>
              <a:t>API</a:t>
            </a:r>
            <a:r>
              <a:rPr lang="zh-CN" altLang="en-US" dirty="0" smtClean="0"/>
              <a:t>接口</a:t>
            </a:r>
          </a:p>
        </p:txBody>
      </p:sp>
      <p:sp>
        <p:nvSpPr>
          <p:cNvPr id="4" name="灯片编号占位符 3"/>
          <p:cNvSpPr>
            <a:spLocks noGrp="1"/>
          </p:cNvSpPr>
          <p:nvPr>
            <p:ph type="sldNum" sz="quarter" idx="16"/>
          </p:nvPr>
        </p:nvSpPr>
        <p:spPr/>
        <p:txBody>
          <a:bodyPr/>
          <a:lstStyle/>
          <a:p>
            <a:pPr>
              <a:defRPr/>
            </a:pPr>
            <a:fld id="{E94AD724-69D0-4E2D-B877-9DF8A38FF3D8}" type="slidenum">
              <a:rPr lang="zh-CN" altLang="en-US" smtClean="0"/>
              <a:pPr>
                <a:defRPr/>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大数据的产生</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686800" y="6111875"/>
            <a:ext cx="457200" cy="365125"/>
          </a:xfrm>
        </p:spPr>
        <p:txBody>
          <a:bodyPr/>
          <a:lstStyle/>
          <a:p>
            <a:pPr>
              <a:defRPr/>
            </a:pPr>
            <a:fld id="{F65F09B5-10D0-449B-B285-6A724D9C3ED7}" type="slidenum">
              <a:rPr lang="zh-CN" altLang="en-US" smtClean="0"/>
              <a:pPr>
                <a:defRPr/>
              </a:pPr>
              <a:t>12</a:t>
            </a:fld>
            <a:endParaRPr lang="zh-CN" altLang="en-US"/>
          </a:p>
        </p:txBody>
      </p:sp>
    </p:spTree>
    <p:extLst>
      <p:ext uri="{BB962C8B-B14F-4D97-AF65-F5344CB8AC3E}">
        <p14:creationId xmlns:p14="http://schemas.microsoft.com/office/powerpoint/2010/main" val="6490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3" name="文本占位符 2"/>
          <p:cNvSpPr>
            <a:spLocks noGrp="1"/>
          </p:cNvSpPr>
          <p:nvPr>
            <p:ph type="body" sz="quarter" idx="13"/>
          </p:nvPr>
        </p:nvSpPr>
        <p:spPr>
          <a:xfrm>
            <a:off x="500063" y="1714500"/>
            <a:ext cx="8143875" cy="4286250"/>
          </a:xfrm>
        </p:spPr>
        <p:txBody>
          <a:bodyPr>
            <a:normAutofit lnSpcReduction="10000"/>
          </a:bodyPr>
          <a:lstStyle/>
          <a:p>
            <a:pPr>
              <a:lnSpc>
                <a:spcPct val="120000"/>
              </a:lnSpc>
              <a:defRPr/>
            </a:pPr>
            <a:r>
              <a:rPr lang="zh-CN" altLang="en-US" dirty="0" smtClean="0"/>
              <a:t>    每秒钟，人们发送</a:t>
            </a:r>
            <a:r>
              <a:rPr lang="en-US" altLang="zh-CN" dirty="0" smtClean="0"/>
              <a:t>290</a:t>
            </a:r>
            <a:r>
              <a:rPr lang="zh-CN" altLang="en-US" dirty="0" smtClean="0"/>
              <a:t>封电子邮件；</a:t>
            </a:r>
            <a:endParaRPr lang="en-US" altLang="zh-CN" dirty="0" smtClean="0"/>
          </a:p>
          <a:p>
            <a:pPr>
              <a:lnSpc>
                <a:spcPct val="120000"/>
              </a:lnSpc>
              <a:defRPr/>
            </a:pPr>
            <a:r>
              <a:rPr lang="en-US" altLang="zh-CN" dirty="0" smtClean="0"/>
              <a:t>    </a:t>
            </a:r>
            <a:r>
              <a:rPr lang="zh-CN" altLang="en-US" dirty="0" smtClean="0"/>
              <a:t>每分钟人们在</a:t>
            </a:r>
            <a:r>
              <a:rPr lang="en-US" altLang="zh-CN" dirty="0" err="1" smtClean="0"/>
              <a:t>youtube</a:t>
            </a:r>
            <a:r>
              <a:rPr lang="zh-CN" altLang="en-US" dirty="0" smtClean="0"/>
              <a:t>上传</a:t>
            </a:r>
            <a:r>
              <a:rPr lang="en-US" altLang="zh-CN" dirty="0" smtClean="0"/>
              <a:t>20</a:t>
            </a:r>
            <a:r>
              <a:rPr lang="zh-CN" altLang="en-US" dirty="0" smtClean="0"/>
              <a:t>小时的视频；</a:t>
            </a:r>
            <a:endParaRPr lang="en-US" altLang="zh-CN" dirty="0" smtClean="0"/>
          </a:p>
          <a:p>
            <a:pPr>
              <a:lnSpc>
                <a:spcPct val="120000"/>
              </a:lnSpc>
              <a:defRPr/>
            </a:pPr>
            <a:r>
              <a:rPr lang="en-US" altLang="zh-CN" dirty="0" smtClean="0"/>
              <a:t>   </a:t>
            </a:r>
            <a:r>
              <a:rPr lang="zh-CN" altLang="en-US" dirty="0" smtClean="0"/>
              <a:t> 人们每月在总共在</a:t>
            </a:r>
            <a:r>
              <a:rPr lang="en-US" altLang="zh-CN" dirty="0" err="1" smtClean="0"/>
              <a:t>facebook</a:t>
            </a:r>
            <a:r>
              <a:rPr lang="zh-CN" altLang="en-US" dirty="0" smtClean="0"/>
              <a:t>上浏览</a:t>
            </a:r>
            <a:r>
              <a:rPr lang="en-US" altLang="zh-CN" dirty="0" smtClean="0"/>
              <a:t>7000</a:t>
            </a:r>
            <a:r>
              <a:rPr lang="zh-CN" altLang="en-US" dirty="0" smtClean="0"/>
              <a:t>亿分钟；</a:t>
            </a:r>
            <a:endParaRPr lang="en-US" altLang="zh-CN" dirty="0" smtClean="0"/>
          </a:p>
          <a:p>
            <a:pPr>
              <a:lnSpc>
                <a:spcPct val="120000"/>
              </a:lnSpc>
              <a:defRPr/>
            </a:pPr>
            <a:r>
              <a:rPr lang="en-US" altLang="zh-CN" dirty="0" smtClean="0"/>
              <a:t>    </a:t>
            </a:r>
            <a:r>
              <a:rPr lang="zh-CN" altLang="en-US" dirty="0" smtClean="0"/>
              <a:t>移动互联网用户发送和上传的数据量达到</a:t>
            </a:r>
            <a:r>
              <a:rPr lang="en-US" altLang="zh-CN" dirty="0" smtClean="0"/>
              <a:t>1.3Exabytes</a:t>
            </a:r>
            <a:r>
              <a:rPr lang="zh-CN" altLang="en-US" dirty="0" smtClean="0"/>
              <a:t>，相当于</a:t>
            </a:r>
            <a:r>
              <a:rPr lang="en-US" altLang="zh-CN" dirty="0" smtClean="0"/>
              <a:t>10</a:t>
            </a:r>
            <a:r>
              <a:rPr lang="zh-CN" altLang="en-US" dirty="0" smtClean="0"/>
              <a:t>的</a:t>
            </a:r>
            <a:r>
              <a:rPr lang="en-US" altLang="zh-CN" dirty="0" smtClean="0"/>
              <a:t>18</a:t>
            </a:r>
            <a:r>
              <a:rPr lang="zh-CN" altLang="en-US" dirty="0" smtClean="0"/>
              <a:t>次方；</a:t>
            </a:r>
            <a:endParaRPr lang="en-US" altLang="zh-CN" dirty="0" smtClean="0"/>
          </a:p>
          <a:p>
            <a:pPr>
              <a:lnSpc>
                <a:spcPct val="120000"/>
              </a:lnSpc>
              <a:defRPr/>
            </a:pPr>
            <a:r>
              <a:rPr lang="en-US" altLang="zh-CN" dirty="0" smtClean="0"/>
              <a:t>    </a:t>
            </a:r>
            <a:r>
              <a:rPr lang="zh-CN" altLang="en-US" dirty="0" smtClean="0"/>
              <a:t>每秒钟亚马逊处理</a:t>
            </a:r>
            <a:r>
              <a:rPr lang="en-US" altLang="zh-CN" dirty="0" smtClean="0"/>
              <a:t>72.9</a:t>
            </a:r>
            <a:r>
              <a:rPr lang="zh-CN" altLang="en-US" dirty="0" smtClean="0"/>
              <a:t>笔订单；</a:t>
            </a:r>
            <a:endParaRPr lang="en-US" altLang="zh-CN" dirty="0" smtClean="0"/>
          </a:p>
          <a:p>
            <a:pPr>
              <a:lnSpc>
                <a:spcPct val="120000"/>
              </a:lnSpc>
              <a:defRPr/>
            </a:pPr>
            <a:r>
              <a:rPr lang="en-US" altLang="zh-CN" dirty="0" smtClean="0"/>
              <a:t>    </a:t>
            </a:r>
            <a:r>
              <a:rPr lang="zh-CN" altLang="en-US" dirty="0" smtClean="0"/>
              <a:t>。。。 。。。   </a:t>
            </a:r>
            <a:endParaRPr lang="zh-CN" altLang="en-US" dirty="0"/>
          </a:p>
        </p:txBody>
      </p:sp>
      <p:sp>
        <p:nvSpPr>
          <p:cNvPr id="4" name="灯片编号占位符 3"/>
          <p:cNvSpPr>
            <a:spLocks noGrp="1"/>
          </p:cNvSpPr>
          <p:nvPr>
            <p:ph type="sldNum" sz="quarter" idx="16"/>
          </p:nvPr>
        </p:nvSpPr>
        <p:spPr/>
        <p:txBody>
          <a:bodyPr/>
          <a:lstStyle/>
          <a:p>
            <a:pPr>
              <a:defRPr/>
            </a:pPr>
            <a:fld id="{8D9E0F90-9A28-489F-8EFC-13E055C8A2B9}"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3"/>
          </p:nvPr>
        </p:nvSpPr>
        <p:spPr/>
        <p:txBody>
          <a:bodyPr/>
          <a:lstStyle/>
          <a:p>
            <a:endParaRPr lang="zh-CN" altLang="en-US"/>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14</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0"/>
            <a:ext cx="9324975" cy="7000875"/>
          </a:xfrm>
          <a:prstGeom prst="rect">
            <a:avLst/>
          </a:prstGeom>
          <a:noFill/>
          <a:ln w="9525">
            <a:noFill/>
            <a:miter lim="800000"/>
            <a:headEnd/>
            <a:tailEnd/>
          </a:ln>
          <a:effectLst/>
        </p:spPr>
      </p:pic>
      <p:sp>
        <p:nvSpPr>
          <p:cNvPr id="6" name="椭圆 5"/>
          <p:cNvSpPr/>
          <p:nvPr/>
        </p:nvSpPr>
        <p:spPr>
          <a:xfrm>
            <a:off x="7572396" y="3643314"/>
            <a:ext cx="2071702" cy="1428760"/>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椭圆 6"/>
          <p:cNvSpPr/>
          <p:nvPr/>
        </p:nvSpPr>
        <p:spPr>
          <a:xfrm>
            <a:off x="4786314" y="0"/>
            <a:ext cx="1500198" cy="1428760"/>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椭圆 7"/>
          <p:cNvSpPr/>
          <p:nvPr/>
        </p:nvSpPr>
        <p:spPr>
          <a:xfrm>
            <a:off x="7072298" y="500042"/>
            <a:ext cx="1785982" cy="1428760"/>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7504" y="-134541"/>
            <a:ext cx="9144000" cy="7019925"/>
          </a:xfrm>
          <a:prstGeom prst="rect">
            <a:avLst/>
          </a:prstGeom>
          <a:noFill/>
          <a:ln w="9525">
            <a:noFill/>
            <a:miter lim="800000"/>
            <a:headEnd/>
            <a:tailEnd/>
          </a:ln>
          <a:effectLst/>
        </p:spPr>
      </p:pic>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15</a:t>
            </a:fld>
            <a:endParaRPr lang="zh-CN" altLang="en-US"/>
          </a:p>
        </p:txBody>
      </p:sp>
      <p:sp>
        <p:nvSpPr>
          <p:cNvPr id="6" name="椭圆 5"/>
          <p:cNvSpPr/>
          <p:nvPr/>
        </p:nvSpPr>
        <p:spPr>
          <a:xfrm>
            <a:off x="7067606" y="4758455"/>
            <a:ext cx="2071702" cy="1428760"/>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椭圆 6"/>
          <p:cNvSpPr/>
          <p:nvPr/>
        </p:nvSpPr>
        <p:spPr>
          <a:xfrm>
            <a:off x="6804248" y="620688"/>
            <a:ext cx="2071702" cy="1080120"/>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椭圆 7"/>
          <p:cNvSpPr/>
          <p:nvPr/>
        </p:nvSpPr>
        <p:spPr>
          <a:xfrm>
            <a:off x="4643438" y="142852"/>
            <a:ext cx="1571636" cy="1428760"/>
          </a:xfrm>
          <a:prstGeom prst="ellipse">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矩形 1"/>
          <p:cNvSpPr/>
          <p:nvPr/>
        </p:nvSpPr>
        <p:spPr>
          <a:xfrm>
            <a:off x="4116154" y="-134541"/>
            <a:ext cx="815885" cy="769441"/>
          </a:xfrm>
          <a:prstGeom prst="rect">
            <a:avLst/>
          </a:prstGeom>
          <a:noFill/>
        </p:spPr>
        <p:txBody>
          <a:bodyPr wrap="square" lIns="91440" tIns="45720" rIns="91440" bIns="45720">
            <a:spAutoFit/>
          </a:bodyPr>
          <a:lstStyle/>
          <a:p>
            <a:pPr algn="ctr"/>
            <a:r>
              <a:rPr lang="en-US" altLang="zh-CN" sz="4400" b="0" cap="none" spc="0" dirty="0" smtClean="0">
                <a:ln w="0"/>
                <a:solidFill>
                  <a:srgbClr val="FF0000"/>
                </a:solidFill>
                <a:effectLst>
                  <a:outerShdw blurRad="38100" dist="25400" dir="5400000" algn="ctr" rotWithShape="0">
                    <a:srgbClr val="6E747A">
                      <a:alpha val="43000"/>
                    </a:srgbClr>
                  </a:outerShdw>
                </a:effectLst>
              </a:rPr>
              <a:t>48</a:t>
            </a:r>
            <a:endParaRPr lang="zh-CN" altLang="en-US" sz="4400" b="0" cap="none" spc="0" dirty="0">
              <a:ln w="0"/>
              <a:solidFill>
                <a:srgbClr val="FF0000"/>
              </a:solidFill>
              <a:effectLst>
                <a:outerShdw blurRad="38100" dist="25400" dir="5400000" algn="ctr" rotWithShape="0">
                  <a:srgbClr val="6E747A">
                    <a:alpha val="43000"/>
                  </a:srgbClr>
                </a:outerShdw>
              </a:effectLst>
            </a:endParaRPr>
          </a:p>
        </p:txBody>
      </p:sp>
      <p:sp>
        <p:nvSpPr>
          <p:cNvPr id="3" name="矩形 2"/>
          <p:cNvSpPr/>
          <p:nvPr/>
        </p:nvSpPr>
        <p:spPr>
          <a:xfrm>
            <a:off x="6812256" y="-99392"/>
            <a:ext cx="2236510" cy="646331"/>
          </a:xfrm>
          <a:prstGeom prst="rect">
            <a:avLst/>
          </a:prstGeom>
        </p:spPr>
        <p:txBody>
          <a:bodyPr wrap="none">
            <a:spAutoFit/>
          </a:bodyPr>
          <a:lstStyle/>
          <a:p>
            <a:pPr algn="ctr"/>
            <a:r>
              <a:rPr lang="en-US" altLang="zh-CN" sz="3600" dirty="0" smtClean="0">
                <a:ln w="0"/>
                <a:solidFill>
                  <a:srgbClr val="FF0000"/>
                </a:solidFill>
                <a:effectLst>
                  <a:outerShdw blurRad="38100" dist="25400" dir="5400000" algn="ctr" rotWithShape="0">
                    <a:srgbClr val="6E747A">
                      <a:alpha val="43000"/>
                    </a:srgbClr>
                  </a:outerShdw>
                </a:effectLst>
              </a:rPr>
              <a:t>2,000,000</a:t>
            </a:r>
            <a:endParaRPr lang="zh-CN" altLang="en-US" sz="3600" dirty="0">
              <a:ln w="0"/>
              <a:solidFill>
                <a:srgbClr val="FF0000"/>
              </a:solidFill>
              <a:effectLst>
                <a:outerShdw blurRad="38100" dist="25400" dir="5400000" algn="ctr" rotWithShape="0">
                  <a:srgbClr val="6E747A">
                    <a:alpha val="43000"/>
                  </a:srgbClr>
                </a:outerShdw>
              </a:effectLst>
            </a:endParaRPr>
          </a:p>
        </p:txBody>
      </p:sp>
      <p:sp>
        <p:nvSpPr>
          <p:cNvPr id="9" name="矩形 8"/>
          <p:cNvSpPr/>
          <p:nvPr/>
        </p:nvSpPr>
        <p:spPr>
          <a:xfrm>
            <a:off x="7308304" y="6165304"/>
            <a:ext cx="1851789" cy="646331"/>
          </a:xfrm>
          <a:prstGeom prst="rect">
            <a:avLst/>
          </a:prstGeom>
        </p:spPr>
        <p:txBody>
          <a:bodyPr wrap="none">
            <a:spAutoFit/>
          </a:bodyPr>
          <a:lstStyle/>
          <a:p>
            <a:pPr algn="ctr"/>
            <a:r>
              <a:rPr lang="en-US" altLang="zh-CN" sz="3600" dirty="0" smtClean="0">
                <a:ln w="0"/>
                <a:solidFill>
                  <a:srgbClr val="FF0000"/>
                </a:solidFill>
                <a:effectLst>
                  <a:outerShdw blurRad="38100" dist="25400" dir="5400000" algn="ctr" rotWithShape="0">
                    <a:srgbClr val="6E747A">
                      <a:alpha val="43000"/>
                    </a:srgbClr>
                  </a:outerShdw>
                </a:effectLst>
              </a:rPr>
              <a:t>100,000</a:t>
            </a:r>
            <a:endParaRPr lang="zh-CN" altLang="en-US" sz="3600" dirty="0">
              <a:ln w="0"/>
              <a:solidFill>
                <a:srgbClr val="FF000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3" name="文本占位符 2"/>
          <p:cNvSpPr>
            <a:spLocks noGrp="1"/>
          </p:cNvSpPr>
          <p:nvPr>
            <p:ph type="body" sz="quarter" idx="13"/>
          </p:nvPr>
        </p:nvSpPr>
        <p:spPr>
          <a:xfrm>
            <a:off x="500063" y="1714501"/>
            <a:ext cx="8143875" cy="4090764"/>
          </a:xfrm>
        </p:spPr>
        <p:txBody>
          <a:bodyPr>
            <a:normAutofit/>
          </a:bodyPr>
          <a:lstStyle/>
          <a:p>
            <a:pPr>
              <a:lnSpc>
                <a:spcPct val="120000"/>
              </a:lnSpc>
              <a:defRPr/>
            </a:pPr>
            <a:r>
              <a:rPr lang="zh-CN" altLang="en-US" sz="2400" dirty="0" smtClean="0"/>
              <a:t>    麦肯锡全球研究院（</a:t>
            </a:r>
            <a:r>
              <a:rPr lang="en-US" altLang="zh-CN" sz="2400" dirty="0" smtClean="0"/>
              <a:t>MGI</a:t>
            </a:r>
            <a:r>
              <a:rPr lang="zh-CN" altLang="en-US" sz="2400" dirty="0" smtClean="0"/>
              <a:t>）估算，全球企业</a:t>
            </a:r>
            <a:r>
              <a:rPr lang="en-US" altLang="zh-CN" sz="2400" dirty="0" smtClean="0"/>
              <a:t>2010</a:t>
            </a:r>
            <a:r>
              <a:rPr lang="zh-CN" altLang="en-US" sz="2400" dirty="0" smtClean="0"/>
              <a:t>年在硬盘上存储了超过</a:t>
            </a:r>
            <a:r>
              <a:rPr lang="en-US" altLang="zh-CN" sz="2400" dirty="0" smtClean="0"/>
              <a:t>7EB</a:t>
            </a:r>
            <a:r>
              <a:rPr lang="zh-CN" altLang="en-US" sz="2400" dirty="0" smtClean="0"/>
              <a:t>（</a:t>
            </a:r>
            <a:r>
              <a:rPr lang="en-US" altLang="zh-CN" sz="2400" dirty="0" smtClean="0"/>
              <a:t>1EB</a:t>
            </a:r>
            <a:r>
              <a:rPr lang="zh-CN" altLang="en-US" sz="2400" dirty="0" smtClean="0"/>
              <a:t>＝</a:t>
            </a:r>
            <a:r>
              <a:rPr lang="en-US" altLang="zh-CN" sz="2400" dirty="0" smtClean="0"/>
              <a:t>10</a:t>
            </a:r>
            <a:r>
              <a:rPr lang="zh-CN" altLang="en-US" sz="2400" dirty="0" smtClean="0"/>
              <a:t>亿</a:t>
            </a:r>
            <a:r>
              <a:rPr lang="en-US" altLang="zh-CN" sz="2400" dirty="0" smtClean="0"/>
              <a:t>GB</a:t>
            </a:r>
            <a:r>
              <a:rPr lang="zh-CN" altLang="en-US" sz="2400" dirty="0" smtClean="0"/>
              <a:t>）的新数据，同时，消费者在</a:t>
            </a:r>
            <a:r>
              <a:rPr lang="en-US" altLang="zh-CN" sz="2400" dirty="0" smtClean="0"/>
              <a:t>PC</a:t>
            </a:r>
            <a:r>
              <a:rPr lang="zh-CN" altLang="en-US" sz="2400" dirty="0" smtClean="0"/>
              <a:t>和笔记本等设备上存储了超过</a:t>
            </a:r>
            <a:r>
              <a:rPr lang="en-US" altLang="zh-CN" sz="2400" dirty="0" smtClean="0"/>
              <a:t>6EB</a:t>
            </a:r>
            <a:r>
              <a:rPr lang="zh-CN" altLang="en-US" sz="2400" dirty="0" smtClean="0"/>
              <a:t>新数据。</a:t>
            </a:r>
            <a:endParaRPr lang="en-US" altLang="zh-CN" sz="2400" dirty="0" smtClean="0"/>
          </a:p>
          <a:p>
            <a:pPr>
              <a:lnSpc>
                <a:spcPct val="120000"/>
              </a:lnSpc>
              <a:defRPr/>
            </a:pPr>
            <a:r>
              <a:rPr lang="en-US" altLang="zh-CN" sz="2400" dirty="0" smtClean="0"/>
              <a:t>  </a:t>
            </a:r>
            <a:r>
              <a:rPr lang="en-US" altLang="zh-CN" sz="2400" dirty="0" smtClean="0">
                <a:solidFill>
                  <a:srgbClr val="FF0000"/>
                </a:solidFill>
              </a:rPr>
              <a:t>1EB</a:t>
            </a:r>
            <a:r>
              <a:rPr lang="zh-CN" altLang="en-US" sz="2400" dirty="0" smtClean="0">
                <a:solidFill>
                  <a:srgbClr val="FF0000"/>
                </a:solidFill>
              </a:rPr>
              <a:t>数据</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FF0000"/>
                </a:solidFill>
              </a:rPr>
              <a:t>美国国会图书馆存储数据的</a:t>
            </a:r>
            <a:r>
              <a:rPr lang="en-US" altLang="zh-CN" sz="2400" dirty="0" smtClean="0">
                <a:solidFill>
                  <a:srgbClr val="FF0000"/>
                </a:solidFill>
              </a:rPr>
              <a:t>4000</a:t>
            </a:r>
            <a:r>
              <a:rPr lang="zh-CN" altLang="en-US" sz="2400" dirty="0" smtClean="0">
                <a:solidFill>
                  <a:srgbClr val="FF0000"/>
                </a:solidFill>
              </a:rPr>
              <a:t>多倍。</a:t>
            </a:r>
            <a:endParaRPr lang="en-US" altLang="zh-CN" sz="2400" dirty="0" smtClean="0">
              <a:solidFill>
                <a:srgbClr val="FF0000"/>
              </a:solidFill>
            </a:endParaRPr>
          </a:p>
          <a:p>
            <a:pPr>
              <a:lnSpc>
                <a:spcPct val="120000"/>
              </a:lnSpc>
              <a:defRPr/>
            </a:pPr>
            <a:r>
              <a:rPr lang="zh-CN" altLang="en-US" sz="2400" dirty="0" smtClean="0"/>
              <a:t>  对这些</a:t>
            </a:r>
            <a:r>
              <a:rPr lang="zh-CN" altLang="en-US" sz="2400" dirty="0" smtClean="0">
                <a:solidFill>
                  <a:srgbClr val="FF0000"/>
                </a:solidFill>
              </a:rPr>
              <a:t>海量数据</a:t>
            </a:r>
            <a:r>
              <a:rPr lang="zh-CN" altLang="en-US" sz="2400" dirty="0" smtClean="0"/>
              <a:t>的存储超过了任何一家</a:t>
            </a:r>
            <a:r>
              <a:rPr lang="zh-CN" altLang="en-US" sz="2400" dirty="0" smtClean="0">
                <a:solidFill>
                  <a:srgbClr val="FF0000"/>
                </a:solidFill>
              </a:rPr>
              <a:t>传统企业的能力</a:t>
            </a:r>
            <a:r>
              <a:rPr lang="zh-CN" altLang="en-US" sz="2400" dirty="0" smtClean="0"/>
              <a:t>。</a:t>
            </a:r>
            <a:endParaRPr lang="en-US" altLang="zh-CN" sz="2400" dirty="0" smtClean="0"/>
          </a:p>
          <a:p>
            <a:pPr>
              <a:lnSpc>
                <a:spcPct val="120000"/>
              </a:lnSpc>
              <a:defRPr/>
            </a:pPr>
            <a:r>
              <a:rPr lang="zh-CN" altLang="en-US" sz="2400" dirty="0" smtClean="0"/>
              <a:t>    ↓</a:t>
            </a:r>
            <a:endParaRPr lang="en-US" altLang="zh-CN" sz="2400" dirty="0" smtClean="0"/>
          </a:p>
          <a:p>
            <a:pPr>
              <a:lnSpc>
                <a:spcPct val="120000"/>
              </a:lnSpc>
              <a:defRPr/>
            </a:pPr>
            <a:r>
              <a:rPr lang="en-US" altLang="zh-CN" sz="2400" dirty="0" smtClean="0"/>
              <a:t>    </a:t>
            </a:r>
            <a:r>
              <a:rPr lang="zh-CN" altLang="en-US" sz="2400" dirty="0" smtClean="0">
                <a:solidFill>
                  <a:srgbClr val="FF0000"/>
                </a:solidFill>
              </a:rPr>
              <a:t>互联网平台级的公司</a:t>
            </a:r>
            <a:r>
              <a:rPr lang="zh-CN" altLang="en-US" sz="2400" dirty="0" smtClean="0"/>
              <a:t>则时刻在忙于把这些数据收集、整理、归类、保存（或者托管）。 </a:t>
            </a:r>
          </a:p>
        </p:txBody>
      </p:sp>
      <p:sp>
        <p:nvSpPr>
          <p:cNvPr id="4" name="灯片编号占位符 3"/>
          <p:cNvSpPr>
            <a:spLocks noGrp="1"/>
          </p:cNvSpPr>
          <p:nvPr>
            <p:ph type="sldNum" sz="quarter" idx="16"/>
          </p:nvPr>
        </p:nvSpPr>
        <p:spPr/>
        <p:txBody>
          <a:bodyPr/>
          <a:lstStyle/>
          <a:p>
            <a:pPr>
              <a:defRPr/>
            </a:pPr>
            <a:fld id="{EF21A0C5-F90E-4721-A359-892FF426DD12}" type="slidenum">
              <a:rPr lang="zh-CN" altLang="en-US" smtClean="0"/>
              <a:pPr>
                <a:defRPr/>
              </a:pPr>
              <a:t>16</a:t>
            </a:fld>
            <a:endParaRPr lang="zh-CN" altLang="en-US"/>
          </a:p>
        </p:txBody>
      </p:sp>
      <p:sp>
        <p:nvSpPr>
          <p:cNvPr id="5" name="AutoShape 4"/>
          <p:cNvSpPr>
            <a:spLocks noChangeArrowheads="1"/>
          </p:cNvSpPr>
          <p:nvPr/>
        </p:nvSpPr>
        <p:spPr bwMode="auto">
          <a:xfrm>
            <a:off x="8001024" y="600076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3" name="文本占位符 2"/>
          <p:cNvSpPr>
            <a:spLocks noGrp="1"/>
          </p:cNvSpPr>
          <p:nvPr>
            <p:ph type="body" sz="quarter" idx="13"/>
          </p:nvPr>
        </p:nvSpPr>
        <p:spPr/>
        <p:txBody>
          <a:bodyPr>
            <a:normAutofit/>
          </a:bodyPr>
          <a:lstStyle/>
          <a:p>
            <a:pPr>
              <a:lnSpc>
                <a:spcPct val="150000"/>
              </a:lnSpc>
            </a:pPr>
            <a:r>
              <a:rPr lang="zh-CN" altLang="en-US" sz="2400" dirty="0" smtClean="0"/>
              <a:t>例：</a:t>
            </a:r>
            <a:r>
              <a:rPr lang="en-US" altLang="zh-CN" sz="2400" dirty="0" smtClean="0"/>
              <a:t>Google</a:t>
            </a:r>
            <a:r>
              <a:rPr lang="zh-CN" altLang="en-US" sz="2400" dirty="0" smtClean="0"/>
              <a:t>目前有超过</a:t>
            </a:r>
            <a:r>
              <a:rPr lang="en-US" altLang="zh-CN" sz="2400" dirty="0" smtClean="0"/>
              <a:t>200</a:t>
            </a:r>
            <a:r>
              <a:rPr lang="zh-CN" altLang="en-US" sz="2400" dirty="0" smtClean="0"/>
              <a:t>个</a:t>
            </a:r>
            <a:r>
              <a:rPr lang="en-US" altLang="zh-CN" sz="2400" dirty="0" smtClean="0"/>
              <a:t>Google</a:t>
            </a:r>
            <a:r>
              <a:rPr lang="zh-CN" altLang="en-US" sz="2400" dirty="0" smtClean="0"/>
              <a:t>文件系统</a:t>
            </a:r>
            <a:r>
              <a:rPr lang="en-US" altLang="zh-CN" sz="2400" dirty="0"/>
              <a:t>(Google file system</a:t>
            </a:r>
            <a:r>
              <a:rPr lang="zh-CN" altLang="en-US" sz="2400" dirty="0"/>
              <a:t>，</a:t>
            </a:r>
            <a:r>
              <a:rPr lang="en-US" altLang="zh-CN" sz="2400" dirty="0"/>
              <a:t>GFs)</a:t>
            </a:r>
            <a:r>
              <a:rPr lang="zh-CN" altLang="en-US" sz="2400" dirty="0" smtClean="0"/>
              <a:t>集群在运行，每个集群约有</a:t>
            </a:r>
            <a:r>
              <a:rPr lang="en-US" altLang="zh-CN" sz="2400" dirty="0" smtClean="0"/>
              <a:t>1000</a:t>
            </a:r>
            <a:r>
              <a:rPr lang="zh-CN" altLang="en-US" sz="2400" dirty="0" smtClean="0"/>
              <a:t>～</a:t>
            </a:r>
            <a:r>
              <a:rPr lang="en-US" altLang="zh-CN" sz="2400" dirty="0" smtClean="0"/>
              <a:t>5000</a:t>
            </a:r>
            <a:r>
              <a:rPr lang="zh-CN" altLang="en-US" sz="2400" dirty="0" smtClean="0"/>
              <a:t>台机器，每个谷歌文件系统都存储高达</a:t>
            </a:r>
            <a:r>
              <a:rPr lang="en-US" altLang="zh-CN" sz="2400" dirty="0" smtClean="0"/>
              <a:t>5PB</a:t>
            </a:r>
            <a:r>
              <a:rPr lang="zh-CN" altLang="en-US" sz="2400" dirty="0" smtClean="0"/>
              <a:t>的数据。</a:t>
            </a:r>
            <a:endParaRPr lang="en-US" altLang="zh-CN" sz="2400" dirty="0" smtClean="0"/>
          </a:p>
          <a:p>
            <a:pPr>
              <a:lnSpc>
                <a:spcPct val="150000"/>
              </a:lnSpc>
            </a:pPr>
            <a:r>
              <a:rPr lang="zh-CN" altLang="en-US" sz="2400" dirty="0" smtClean="0"/>
              <a:t>    成千上万的机器需要的数据都从</a:t>
            </a:r>
            <a:r>
              <a:rPr lang="en-US" altLang="zh-CN" sz="2400" dirty="0" smtClean="0"/>
              <a:t>GFS</a:t>
            </a:r>
            <a:r>
              <a:rPr lang="zh-CN" altLang="en-US" sz="2400" dirty="0" smtClean="0"/>
              <a:t>集群中检索</a:t>
            </a:r>
            <a:endParaRPr lang="en-US" altLang="zh-CN" sz="2400" dirty="0" smtClean="0"/>
          </a:p>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t>    这些集群中数据读写的吞吐量可高达</a:t>
            </a:r>
            <a:r>
              <a:rPr lang="en-US" altLang="zh-CN" sz="2400" dirty="0" smtClean="0"/>
              <a:t>40 </a:t>
            </a:r>
            <a:r>
              <a:rPr lang="en-US" altLang="zh-CN" sz="2400" dirty="0" err="1" smtClean="0"/>
              <a:t>GBps</a:t>
            </a:r>
            <a:r>
              <a:rPr lang="zh-CN" altLang="en-US" sz="2400" dirty="0" smtClean="0"/>
              <a:t>，每天都在产生着含大量知识的数据。</a:t>
            </a:r>
            <a:endParaRPr lang="zh-CN" altLang="en-US" sz="2400"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17411" name="文本占位符 2"/>
          <p:cNvSpPr>
            <a:spLocks noGrp="1"/>
          </p:cNvSpPr>
          <p:nvPr>
            <p:ph type="body" sz="quarter" idx="13"/>
          </p:nvPr>
        </p:nvSpPr>
        <p:spPr>
          <a:xfrm>
            <a:off x="500063" y="1714500"/>
            <a:ext cx="8392417" cy="4286250"/>
          </a:xfrm>
        </p:spPr>
        <p:txBody>
          <a:bodyPr/>
          <a:lstStyle/>
          <a:p>
            <a:r>
              <a:rPr lang="zh-CN" altLang="en-US" dirty="0" smtClean="0"/>
              <a:t>传统的企业数据组织</a:t>
            </a:r>
            <a:endParaRPr lang="en-US" altLang="zh-CN" dirty="0" smtClean="0"/>
          </a:p>
          <a:p>
            <a:r>
              <a:rPr lang="en-US" altLang="zh-CN" dirty="0"/>
              <a:t> </a:t>
            </a:r>
            <a:r>
              <a:rPr lang="en-US" altLang="zh-CN" dirty="0" smtClean="0"/>
              <a:t>     </a:t>
            </a:r>
            <a:r>
              <a:rPr lang="zh-CN" altLang="en-US" dirty="0" smtClean="0"/>
              <a:t>多是以表格的形式保存在数据库中。</a:t>
            </a:r>
            <a:endParaRPr lang="en-US" altLang="zh-CN" dirty="0" smtClean="0"/>
          </a:p>
          <a:p>
            <a:r>
              <a:rPr lang="en-US" altLang="zh-CN" dirty="0" smtClean="0"/>
              <a:t>            ↓</a:t>
            </a:r>
          </a:p>
          <a:p>
            <a:r>
              <a:rPr lang="zh-CN" altLang="en-US" dirty="0" smtClean="0"/>
              <a:t>所有的信息格式都一样，便于编程处理。</a:t>
            </a:r>
            <a:endParaRPr lang="en-US" altLang="zh-CN" dirty="0" smtClean="0"/>
          </a:p>
          <a:p>
            <a:r>
              <a:rPr lang="zh-CN" altLang="en-US" dirty="0" smtClean="0">
                <a:solidFill>
                  <a:srgbClr val="00B0F0"/>
                </a:solidFill>
              </a:rPr>
              <a:t>需求解析、数据处理方法、优化措施</a:t>
            </a:r>
            <a:r>
              <a:rPr lang="zh-CN" altLang="en-US" dirty="0">
                <a:solidFill>
                  <a:srgbClr val="00B0F0"/>
                </a:solidFill>
                <a:latin typeface="Times New Roman" pitchFamily="18" charset="0"/>
                <a:cs typeface="Times New Roman" pitchFamily="18" charset="0"/>
              </a:rPr>
              <a:t>相对</a:t>
            </a:r>
            <a:r>
              <a:rPr lang="zh-CN" altLang="en-US" dirty="0" smtClean="0">
                <a:solidFill>
                  <a:srgbClr val="00B0F0"/>
                </a:solidFill>
                <a:latin typeface="Times New Roman" pitchFamily="18" charset="0"/>
                <a:cs typeface="Times New Roman" pitchFamily="18" charset="0"/>
              </a:rPr>
              <a:t>独立</a:t>
            </a:r>
            <a:r>
              <a:rPr lang="zh-CN" altLang="en-US" dirty="0" smtClean="0">
                <a:solidFill>
                  <a:srgbClr val="00B0F0"/>
                </a:solidFill>
              </a:rPr>
              <a:t>。</a:t>
            </a:r>
            <a:endParaRPr lang="zh-CN" altLang="en-US" dirty="0" smtClean="0"/>
          </a:p>
        </p:txBody>
      </p:sp>
      <p:sp>
        <p:nvSpPr>
          <p:cNvPr id="4" name="灯片编号占位符 3"/>
          <p:cNvSpPr>
            <a:spLocks noGrp="1"/>
          </p:cNvSpPr>
          <p:nvPr>
            <p:ph type="sldNum" sz="quarter" idx="16"/>
          </p:nvPr>
        </p:nvSpPr>
        <p:spPr/>
        <p:txBody>
          <a:bodyPr/>
          <a:lstStyle/>
          <a:p>
            <a:pPr>
              <a:defRPr/>
            </a:pPr>
            <a:fld id="{214A3CE6-4039-4DA1-8D22-2A96FF9E97AD}"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18435" name="文本占位符 2"/>
          <p:cNvSpPr>
            <a:spLocks noGrp="1"/>
          </p:cNvSpPr>
          <p:nvPr>
            <p:ph type="body" sz="quarter" idx="13"/>
          </p:nvPr>
        </p:nvSpPr>
        <p:spPr>
          <a:xfrm>
            <a:off x="500063" y="1714500"/>
            <a:ext cx="8143875" cy="4286250"/>
          </a:xfrm>
        </p:spPr>
        <p:txBody>
          <a:bodyPr>
            <a:normAutofit/>
          </a:bodyPr>
          <a:lstStyle/>
          <a:p>
            <a:pPr>
              <a:defRPr/>
            </a:pPr>
            <a:r>
              <a:rPr lang="zh-CN" altLang="en-US" dirty="0" smtClean="0"/>
              <a:t>微博等各种网络信息发布渠道的海量数据：</a:t>
            </a:r>
            <a:endParaRPr lang="en-US" altLang="zh-CN" dirty="0" smtClean="0"/>
          </a:p>
          <a:p>
            <a:pPr>
              <a:defRPr/>
            </a:pPr>
            <a:r>
              <a:rPr lang="zh-CN" altLang="en-US" dirty="0" smtClean="0"/>
              <a:t>    文本、照片、视频</a:t>
            </a:r>
            <a:endParaRPr lang="en-US" altLang="zh-CN" dirty="0" smtClean="0"/>
          </a:p>
          <a:p>
            <a:pPr>
              <a:defRPr/>
            </a:pPr>
            <a:r>
              <a:rPr lang="zh-CN" altLang="en-US" dirty="0" smtClean="0"/>
              <a:t>    位置信息、链接信息、</a:t>
            </a:r>
            <a:endParaRPr lang="en-US" altLang="zh-CN" dirty="0" smtClean="0"/>
          </a:p>
          <a:p>
            <a:pPr>
              <a:defRPr/>
            </a:pPr>
            <a:r>
              <a:rPr lang="en-US" altLang="zh-CN" dirty="0" smtClean="0"/>
              <a:t>    XML</a:t>
            </a:r>
            <a:r>
              <a:rPr lang="zh-CN" altLang="en-US" dirty="0" smtClean="0"/>
              <a:t>类型的数据。。。</a:t>
            </a:r>
            <a:endParaRPr lang="en-US" altLang="zh-CN" dirty="0" smtClean="0"/>
          </a:p>
          <a:p>
            <a:pPr>
              <a:defRPr/>
            </a:pPr>
            <a:r>
              <a:rPr lang="zh-CN" altLang="en-US" dirty="0" smtClean="0"/>
              <a:t>    往往图片形式存在的微博，包含大量的</a:t>
            </a:r>
            <a:r>
              <a:rPr lang="zh-CN" altLang="en-US" dirty="0"/>
              <a:t>信息（ “长微博”工具</a:t>
            </a:r>
            <a:r>
              <a:rPr lang="en-US" altLang="zh-CN" dirty="0"/>
              <a:t>——</a:t>
            </a:r>
            <a:r>
              <a:rPr lang="zh-CN" altLang="en-US" dirty="0"/>
              <a:t>把文字转换成图片，突破</a:t>
            </a:r>
            <a:r>
              <a:rPr lang="en-US" altLang="zh-CN" dirty="0"/>
              <a:t>140</a:t>
            </a:r>
            <a:r>
              <a:rPr lang="zh-CN" altLang="en-US" dirty="0"/>
              <a:t>字的限制</a:t>
            </a:r>
            <a:r>
              <a:rPr lang="en-US" altLang="zh-CN" dirty="0"/>
              <a:t> </a:t>
            </a:r>
            <a:r>
              <a:rPr lang="zh-CN" altLang="en-US" dirty="0" smtClean="0"/>
              <a:t>）。 </a:t>
            </a:r>
          </a:p>
          <a:p>
            <a:pPr>
              <a:defRPr/>
            </a:pPr>
            <a:r>
              <a:rPr lang="en-US" altLang="zh-CN" dirty="0" smtClean="0"/>
              <a:t>    </a:t>
            </a:r>
            <a:r>
              <a:rPr lang="zh-CN" altLang="en-US" dirty="0" smtClean="0">
                <a:solidFill>
                  <a:srgbClr val="00B0F0"/>
                </a:solidFill>
              </a:rPr>
              <a:t>数据的生成（基于语义）过程可建模，表现形式自然、直观。</a:t>
            </a:r>
            <a:endParaRPr lang="zh-CN" altLang="en-US" i="1" dirty="0" smtClean="0">
              <a:solidFill>
                <a:srgbClr val="00B0F0"/>
              </a:solidFill>
            </a:endParaRPr>
          </a:p>
        </p:txBody>
      </p:sp>
      <p:sp>
        <p:nvSpPr>
          <p:cNvPr id="4" name="灯片编号占位符 3"/>
          <p:cNvSpPr>
            <a:spLocks noGrp="1"/>
          </p:cNvSpPr>
          <p:nvPr>
            <p:ph type="sldNum" sz="quarter" idx="16"/>
          </p:nvPr>
        </p:nvSpPr>
        <p:spPr/>
        <p:txBody>
          <a:bodyPr/>
          <a:lstStyle/>
          <a:p>
            <a:pPr>
              <a:defRPr/>
            </a:pPr>
            <a:fld id="{4F22B5E7-6263-4908-A29A-1F4527285A27}" type="slidenum">
              <a:rPr lang="zh-CN" altLang="en-US" smtClean="0"/>
              <a:pPr>
                <a:defRPr/>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主要内容</a:t>
            </a:r>
            <a:endParaRPr lang="zh-CN" altLang="en-US" dirty="0"/>
          </a:p>
        </p:txBody>
      </p:sp>
      <p:sp>
        <p:nvSpPr>
          <p:cNvPr id="6" name="文本占位符 5"/>
          <p:cNvSpPr>
            <a:spLocks noGrp="1"/>
          </p:cNvSpPr>
          <p:nvPr>
            <p:ph type="body" sz="quarter" idx="13"/>
          </p:nvPr>
        </p:nvSpPr>
        <p:spPr/>
        <p:txBody>
          <a:bodyPr/>
          <a:lstStyle/>
          <a:p>
            <a:pPr marL="457200" indent="-457200">
              <a:buFont typeface="Wingdings" panose="05000000000000000000" pitchFamily="2" charset="2"/>
              <a:buChar char="u"/>
            </a:pPr>
            <a:r>
              <a:rPr lang="zh-CN" altLang="en-US" dirty="0" smtClean="0"/>
              <a:t>应用特征</a:t>
            </a:r>
            <a:endParaRPr lang="en-US" altLang="zh-CN" dirty="0" smtClean="0"/>
          </a:p>
          <a:p>
            <a:pPr marL="457200" indent="-457200">
              <a:buFont typeface="Wingdings" panose="05000000000000000000" pitchFamily="2" charset="2"/>
              <a:buChar char="u"/>
            </a:pPr>
            <a:r>
              <a:rPr lang="zh-CN" altLang="en-US" dirty="0"/>
              <a:t>大</a:t>
            </a:r>
            <a:r>
              <a:rPr lang="zh-CN" altLang="en-US" dirty="0" smtClean="0"/>
              <a:t>数据的产生</a:t>
            </a:r>
            <a:endParaRPr lang="en-US" altLang="zh-CN" dirty="0" smtClean="0"/>
          </a:p>
          <a:p>
            <a:pPr marL="457200" indent="-457200">
              <a:buFont typeface="Wingdings" panose="05000000000000000000" pitchFamily="2" charset="2"/>
              <a:buChar char="u"/>
            </a:pPr>
            <a:r>
              <a:rPr lang="zh-CN" altLang="en-US" dirty="0" smtClean="0"/>
              <a:t>技术现状</a:t>
            </a:r>
            <a:endParaRPr lang="en-US" altLang="zh-CN" dirty="0" smtClean="0"/>
          </a:p>
          <a:p>
            <a:pPr marL="457200" indent="-457200">
              <a:buFont typeface="Wingdings" panose="05000000000000000000" pitchFamily="2" charset="2"/>
              <a:buChar char="u"/>
            </a:pPr>
            <a:r>
              <a:rPr lang="zh-CN" altLang="en-US" dirty="0" smtClean="0"/>
              <a:t>典型应用场景</a:t>
            </a:r>
            <a:endParaRPr lang="en-US" altLang="zh-CN" dirty="0" smtClean="0"/>
          </a:p>
          <a:p>
            <a:pPr marL="457200" indent="-457200">
              <a:buFont typeface="Wingdings" panose="05000000000000000000" pitchFamily="2" charset="2"/>
              <a:buChar char="u"/>
            </a:pPr>
            <a:r>
              <a:rPr lang="zh-CN" altLang="en-US" dirty="0" smtClean="0"/>
              <a:t>需求与挑战</a:t>
            </a:r>
            <a:endParaRPr lang="en-US" altLang="zh-CN" dirty="0" smtClean="0"/>
          </a:p>
          <a:p>
            <a:pPr marL="457200" indent="-457200">
              <a:buFont typeface="Arial" panose="020B0604020202020204" pitchFamily="34" charset="0"/>
              <a:buChar char="•"/>
            </a:pPr>
            <a:endParaRPr lang="en-US" altLang="zh-CN" dirty="0" smtClean="0"/>
          </a:p>
          <a:p>
            <a:pPr marL="457200" indent="-457200">
              <a:buFont typeface="Arial" panose="020B0604020202020204" pitchFamily="34" charset="0"/>
              <a:buChar char="•"/>
            </a:pPr>
            <a:endParaRPr lang="en-US" altLang="zh-CN" dirty="0" smtClean="0"/>
          </a:p>
          <a:p>
            <a:pPr marL="457200" indent="-457200">
              <a:buFont typeface="Arial" panose="020B0604020202020204" pitchFamily="34" charset="0"/>
              <a:buChar char="•"/>
            </a:pPr>
            <a:endParaRPr lang="zh-CN" altLang="en-US" dirty="0"/>
          </a:p>
        </p:txBody>
      </p:sp>
      <p:sp>
        <p:nvSpPr>
          <p:cNvPr id="4" name="灯片编号占位符 3"/>
          <p:cNvSpPr>
            <a:spLocks noGrp="1"/>
          </p:cNvSpPr>
          <p:nvPr>
            <p:ph type="sldNum" sz="quarter" idx="4294967295"/>
          </p:nvPr>
        </p:nvSpPr>
        <p:spPr>
          <a:xfrm>
            <a:off x="8686800" y="6111875"/>
            <a:ext cx="457200" cy="365125"/>
          </a:xfrm>
        </p:spPr>
        <p:txBody>
          <a:bodyPr/>
          <a:lstStyle/>
          <a:p>
            <a:pPr>
              <a:defRPr/>
            </a:pPr>
            <a:fld id="{BC685F1E-D308-47C2-BF1F-60C95686D63B}" type="slidenum">
              <a:rPr lang="zh-CN" altLang="en-US" smtClean="0"/>
              <a:pPr>
                <a:defRPr/>
              </a:pPr>
              <a:t>2</a:t>
            </a:fld>
            <a:endParaRPr lang="zh-CN" altLang="en-US"/>
          </a:p>
        </p:txBody>
      </p:sp>
    </p:spTree>
    <p:extLst>
      <p:ext uri="{BB962C8B-B14F-4D97-AF65-F5344CB8AC3E}">
        <p14:creationId xmlns:p14="http://schemas.microsoft.com/office/powerpoint/2010/main" val="1677403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19459" name="文本占位符 2"/>
          <p:cNvSpPr>
            <a:spLocks noGrp="1"/>
          </p:cNvSpPr>
          <p:nvPr>
            <p:ph type="body" sz="quarter" idx="13"/>
          </p:nvPr>
        </p:nvSpPr>
        <p:spPr>
          <a:xfrm>
            <a:off x="500063" y="1714500"/>
            <a:ext cx="8143875" cy="4786313"/>
          </a:xfrm>
        </p:spPr>
        <p:txBody>
          <a:bodyPr/>
          <a:lstStyle/>
          <a:p>
            <a:r>
              <a:rPr lang="zh-CN" altLang="en-US" dirty="0" smtClean="0"/>
              <a:t>社会化的网络，为大数据提供了额外的</a:t>
            </a:r>
            <a:r>
              <a:rPr lang="zh-CN" altLang="en-US" dirty="0" smtClean="0">
                <a:solidFill>
                  <a:srgbClr val="FF0000"/>
                </a:solidFill>
              </a:rPr>
              <a:t>价值维度</a:t>
            </a:r>
            <a:r>
              <a:rPr lang="zh-CN" altLang="en-US" dirty="0" smtClean="0"/>
              <a:t>。</a:t>
            </a:r>
            <a:endParaRPr lang="en-US" altLang="zh-CN" dirty="0" smtClean="0"/>
          </a:p>
          <a:p>
            <a:r>
              <a:rPr lang="en-US" altLang="zh-CN" dirty="0" smtClean="0"/>
              <a:t>    </a:t>
            </a:r>
            <a:r>
              <a:rPr lang="zh-CN" altLang="en-US" dirty="0" smtClean="0">
                <a:solidFill>
                  <a:srgbClr val="00B0F0"/>
                </a:solidFill>
              </a:rPr>
              <a:t>一件商品、一则消息、一副图片。。。</a:t>
            </a:r>
            <a:endParaRPr lang="en-US" altLang="zh-CN" dirty="0" smtClean="0">
              <a:solidFill>
                <a:srgbClr val="00B0F0"/>
              </a:solidFill>
            </a:endParaRPr>
          </a:p>
          <a:p>
            <a:r>
              <a:rPr lang="en-US" altLang="zh-CN" dirty="0" smtClean="0">
                <a:solidFill>
                  <a:srgbClr val="00B0F0"/>
                </a:solidFill>
                <a:latin typeface="Times New Roman" pitchFamily="18" charset="0"/>
                <a:cs typeface="Times New Roman" pitchFamily="18" charset="0"/>
              </a:rPr>
              <a:t>            </a:t>
            </a:r>
            <a:r>
              <a:rPr lang="zh-CN" altLang="zh-CN" dirty="0" smtClean="0">
                <a:solidFill>
                  <a:srgbClr val="00B0F0"/>
                </a:solidFill>
                <a:latin typeface="Times New Roman" pitchFamily="18" charset="0"/>
                <a:cs typeface="Times New Roman" pitchFamily="18" charset="0"/>
              </a:rPr>
              <a:t>↓</a:t>
            </a:r>
            <a:r>
              <a:rPr lang="zh-CN" altLang="en-US" dirty="0" smtClean="0">
                <a:solidFill>
                  <a:srgbClr val="00B0F0"/>
                </a:solidFill>
              </a:rPr>
              <a:t>不同影响力的社会个体</a:t>
            </a:r>
            <a:endParaRPr lang="en-US" altLang="zh-CN" dirty="0" smtClean="0">
              <a:solidFill>
                <a:srgbClr val="00B0F0"/>
              </a:solidFill>
            </a:endParaRPr>
          </a:p>
          <a:p>
            <a:r>
              <a:rPr lang="zh-CN" altLang="en-US" dirty="0" smtClean="0">
                <a:solidFill>
                  <a:srgbClr val="00B0F0"/>
                </a:solidFill>
              </a:rPr>
              <a:t>    不同的附加价值和效果</a:t>
            </a:r>
            <a:endParaRPr lang="en-US" altLang="zh-CN" dirty="0" smtClean="0">
              <a:solidFill>
                <a:srgbClr val="00B0F0"/>
              </a:solidFill>
            </a:endParaRPr>
          </a:p>
          <a:p>
            <a:r>
              <a:rPr lang="en-US" altLang="zh-CN" dirty="0" smtClean="0"/>
              <a:t>    </a:t>
            </a:r>
          </a:p>
          <a:p>
            <a:r>
              <a:rPr lang="zh-CN" altLang="en-US" dirty="0" smtClean="0"/>
              <a:t>    在不同的数据类型中进行</a:t>
            </a:r>
            <a:r>
              <a:rPr lang="zh-CN" altLang="en-US" dirty="0" smtClean="0">
                <a:solidFill>
                  <a:schemeClr val="accent1"/>
                </a:solidFill>
              </a:rPr>
              <a:t>交叉分析</a:t>
            </a:r>
            <a:r>
              <a:rPr lang="zh-CN" altLang="en-US" dirty="0" smtClean="0"/>
              <a:t>的技术，是大数据的核心技术之一。</a:t>
            </a:r>
            <a:endParaRPr lang="en-US" altLang="zh-CN" dirty="0" smtClean="0"/>
          </a:p>
          <a:p>
            <a:r>
              <a:rPr lang="zh-CN" altLang="en-US" dirty="0" smtClean="0">
                <a:latin typeface="Times New Roman" pitchFamily="18" charset="0"/>
                <a:cs typeface="Times New Roman" pitchFamily="18" charset="0"/>
              </a:rPr>
              <a:t>            ↓</a:t>
            </a:r>
            <a:endParaRPr lang="en-US" altLang="zh-CN" dirty="0" smtClean="0">
              <a:latin typeface="Times New Roman" pitchFamily="18" charset="0"/>
              <a:cs typeface="Times New Roman" pitchFamily="18" charset="0"/>
            </a:endParaRPr>
          </a:p>
          <a:p>
            <a:r>
              <a:rPr lang="zh-CN" altLang="en-US" dirty="0" smtClean="0"/>
              <a:t>    </a:t>
            </a:r>
            <a:r>
              <a:rPr lang="zh-CN" altLang="en-US" dirty="0" smtClean="0">
                <a:solidFill>
                  <a:srgbClr val="00B0F0"/>
                </a:solidFill>
              </a:rPr>
              <a:t>语义分析技术、图文转换技术、模式识别技术、地理信息技术</a:t>
            </a:r>
            <a:r>
              <a:rPr lang="zh-CN" altLang="en-US" dirty="0" smtClean="0"/>
              <a:t>等等，都将获得应用。</a:t>
            </a:r>
          </a:p>
        </p:txBody>
      </p:sp>
      <p:sp>
        <p:nvSpPr>
          <p:cNvPr id="4" name="灯片编号占位符 3"/>
          <p:cNvSpPr>
            <a:spLocks noGrp="1"/>
          </p:cNvSpPr>
          <p:nvPr>
            <p:ph type="sldNum" sz="quarter" idx="16"/>
          </p:nvPr>
        </p:nvSpPr>
        <p:spPr/>
        <p:txBody>
          <a:bodyPr/>
          <a:lstStyle/>
          <a:p>
            <a:pPr>
              <a:defRPr/>
            </a:pPr>
            <a:fld id="{CB63AAC3-C651-4C91-953C-F5198C23FCA4}" type="slidenum">
              <a:rPr lang="zh-CN" altLang="en-US" smtClean="0"/>
              <a:pPr>
                <a:defRPr/>
              </a:pPr>
              <a:t>20</a:t>
            </a:fld>
            <a:endParaRPr lang="zh-CN" altLang="en-US"/>
          </a:p>
        </p:txBody>
      </p:sp>
      <p:sp>
        <p:nvSpPr>
          <p:cNvPr id="19461" name="AutoShape 4"/>
          <p:cNvSpPr>
            <a:spLocks noChangeArrowheads="1"/>
          </p:cNvSpPr>
          <p:nvPr/>
        </p:nvSpPr>
        <p:spPr bwMode="auto">
          <a:xfrm>
            <a:off x="8316913" y="55895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AutoShape 4"/>
          <p:cNvSpPr>
            <a:spLocks noChangeArrowheads="1"/>
          </p:cNvSpPr>
          <p:nvPr/>
        </p:nvSpPr>
        <p:spPr bwMode="auto">
          <a:xfrm>
            <a:off x="8072462" y="314324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20483" name="文本占位符 2"/>
          <p:cNvSpPr>
            <a:spLocks noGrp="1"/>
          </p:cNvSpPr>
          <p:nvPr>
            <p:ph type="body" sz="quarter" idx="13"/>
          </p:nvPr>
        </p:nvSpPr>
        <p:spPr>
          <a:xfrm>
            <a:off x="500063" y="1714500"/>
            <a:ext cx="8143875" cy="4286250"/>
          </a:xfrm>
        </p:spPr>
        <p:txBody>
          <a:bodyPr>
            <a:normAutofit/>
          </a:bodyPr>
          <a:lstStyle/>
          <a:p>
            <a:pPr>
              <a:defRPr/>
            </a:pPr>
            <a:r>
              <a:rPr lang="zh-CN" altLang="en-US" sz="2400" dirty="0" smtClean="0">
                <a:solidFill>
                  <a:schemeClr val="accent1"/>
                </a:solidFill>
              </a:rPr>
              <a:t>沙里淘金</a:t>
            </a:r>
            <a:endParaRPr lang="en-US" altLang="zh-CN" sz="2400" dirty="0" smtClean="0">
              <a:solidFill>
                <a:schemeClr val="accent1"/>
              </a:solidFill>
            </a:endParaRPr>
          </a:p>
          <a:p>
            <a:pPr>
              <a:defRPr/>
            </a:pPr>
            <a:r>
              <a:rPr lang="zh-CN" altLang="en-US" sz="2400" dirty="0" smtClean="0"/>
              <a:t>    大数据（视频监控、流量记录、日志记录</a:t>
            </a:r>
            <a:r>
              <a:rPr lang="zh-CN" altLang="en-US" sz="2400" dirty="0"/>
              <a:t>等等）蕴藏价值，</a:t>
            </a:r>
            <a:r>
              <a:rPr lang="zh-CN" altLang="en-US" sz="2400" dirty="0" smtClean="0"/>
              <a:t>挖掘价值往往类似</a:t>
            </a:r>
            <a:r>
              <a:rPr lang="zh-CN" altLang="en-US" sz="2400" dirty="0" smtClean="0">
                <a:solidFill>
                  <a:schemeClr val="accent1"/>
                </a:solidFill>
              </a:rPr>
              <a:t>沙里淘金。</a:t>
            </a:r>
            <a:endParaRPr lang="en-US" altLang="zh-CN" sz="2400" dirty="0" smtClean="0">
              <a:solidFill>
                <a:schemeClr val="accent1"/>
              </a:solidFill>
            </a:endParaRPr>
          </a:p>
          <a:p>
            <a:pPr>
              <a:defRPr/>
            </a:pPr>
            <a:r>
              <a:rPr lang="en-US" altLang="zh-CN" sz="2400" dirty="0">
                <a:solidFill>
                  <a:schemeClr val="accent1"/>
                </a:solidFill>
              </a:rPr>
              <a:t> </a:t>
            </a:r>
            <a:r>
              <a:rPr lang="en-US" altLang="zh-CN" sz="2400" dirty="0" smtClean="0">
                <a:solidFill>
                  <a:schemeClr val="accent1"/>
                </a:solidFill>
              </a:rPr>
              <a:t>   </a:t>
            </a:r>
            <a:r>
              <a:rPr lang="zh-CN" altLang="en-US" sz="2400" dirty="0" smtClean="0"/>
              <a:t>每天产生</a:t>
            </a:r>
            <a:r>
              <a:rPr lang="en-US" altLang="zh-CN" sz="2400" dirty="0" smtClean="0"/>
              <a:t>24</a:t>
            </a:r>
            <a:r>
              <a:rPr lang="zh-CN" altLang="en-US" sz="2400" dirty="0" smtClean="0"/>
              <a:t>小时的视频数据，可能只有几秒镜头捕捉到某罪犯体貌特征，却弥足珍贵（关键帧）。为了这难以预见的几秒钟，需要保存全部的</a:t>
            </a:r>
            <a:r>
              <a:rPr lang="en-US" altLang="zh-CN" sz="2400" dirty="0" smtClean="0"/>
              <a:t>24</a:t>
            </a:r>
            <a:r>
              <a:rPr lang="zh-CN" altLang="en-US" sz="2400" dirty="0" smtClean="0"/>
              <a:t>小时。</a:t>
            </a:r>
            <a:endParaRPr lang="en-US" altLang="zh-CN" sz="2400" dirty="0" smtClean="0"/>
          </a:p>
          <a:p>
            <a:pPr>
              <a:defRPr/>
            </a:pPr>
            <a:r>
              <a:rPr lang="zh-CN" altLang="en-US" sz="2400" dirty="0" smtClean="0"/>
              <a:t>    </a:t>
            </a:r>
            <a:r>
              <a:rPr lang="zh-CN" altLang="en-US" sz="2400" dirty="0" smtClean="0">
                <a:latin typeface="Times New Roman"/>
                <a:cs typeface="Times New Roman"/>
              </a:rPr>
              <a:t>↓</a:t>
            </a:r>
            <a:endParaRPr lang="en-US" altLang="zh-CN" sz="2400" dirty="0" smtClean="0">
              <a:latin typeface="Times New Roman"/>
              <a:cs typeface="Times New Roman"/>
            </a:endParaRPr>
          </a:p>
          <a:p>
            <a:pPr>
              <a:defRPr/>
            </a:pPr>
            <a:r>
              <a:rPr lang="en-US" altLang="zh-CN" sz="2400" dirty="0" smtClean="0">
                <a:latin typeface="Times New Roman"/>
                <a:cs typeface="Times New Roman"/>
              </a:rPr>
              <a:t>    </a:t>
            </a:r>
            <a:r>
              <a:rPr lang="zh-CN" altLang="en-US" sz="2400" dirty="0" smtClean="0"/>
              <a:t>大数据的一个典型特征，</a:t>
            </a:r>
            <a:r>
              <a:rPr lang="zh-CN" altLang="en-US" sz="2400" dirty="0" smtClean="0">
                <a:solidFill>
                  <a:schemeClr val="accent1"/>
                </a:solidFill>
              </a:rPr>
              <a:t>价值密度比较低</a:t>
            </a:r>
            <a:r>
              <a:rPr lang="zh-CN" altLang="en-US" sz="2400" dirty="0" smtClean="0"/>
              <a:t>（为了一点金子，需要保存全部沙子）。</a:t>
            </a:r>
          </a:p>
        </p:txBody>
      </p:sp>
      <p:sp>
        <p:nvSpPr>
          <p:cNvPr id="4" name="灯片编号占位符 3"/>
          <p:cNvSpPr>
            <a:spLocks noGrp="1"/>
          </p:cNvSpPr>
          <p:nvPr>
            <p:ph type="sldNum" sz="quarter" idx="16"/>
          </p:nvPr>
        </p:nvSpPr>
        <p:spPr/>
        <p:txBody>
          <a:bodyPr/>
          <a:lstStyle/>
          <a:p>
            <a:pPr>
              <a:defRPr/>
            </a:pPr>
            <a:fld id="{68221328-88A7-4FCF-9624-EC45C1F71754}" type="slidenum">
              <a:rPr lang="zh-CN" altLang="en-US" smtClean="0"/>
              <a:pPr>
                <a:defRPr/>
              </a:pPr>
              <a:t>21</a:t>
            </a:fld>
            <a:endParaRPr lang="zh-CN" altLang="en-US"/>
          </a:p>
        </p:txBody>
      </p:sp>
      <p:sp>
        <p:nvSpPr>
          <p:cNvPr id="5" name="AutoShape 4"/>
          <p:cNvSpPr>
            <a:spLocks noChangeArrowheads="1"/>
          </p:cNvSpPr>
          <p:nvPr/>
        </p:nvSpPr>
        <p:spPr bwMode="auto">
          <a:xfrm>
            <a:off x="8316913" y="55895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概念的提出</a:t>
            </a:r>
            <a:endParaRPr lang="zh-CN" altLang="en-US" dirty="0"/>
          </a:p>
        </p:txBody>
      </p:sp>
      <p:sp>
        <p:nvSpPr>
          <p:cNvPr id="21507" name="文本占位符 2"/>
          <p:cNvSpPr>
            <a:spLocks noGrp="1"/>
          </p:cNvSpPr>
          <p:nvPr>
            <p:ph type="body" sz="quarter" idx="13"/>
          </p:nvPr>
        </p:nvSpPr>
        <p:spPr>
          <a:xfrm>
            <a:off x="500063" y="1714500"/>
            <a:ext cx="8143875" cy="4286250"/>
          </a:xfrm>
        </p:spPr>
        <p:txBody>
          <a:bodyPr/>
          <a:lstStyle/>
          <a:p>
            <a:pPr>
              <a:lnSpc>
                <a:spcPct val="120000"/>
              </a:lnSpc>
            </a:pPr>
            <a:r>
              <a:rPr lang="zh-CN" altLang="en-US" dirty="0" smtClean="0">
                <a:solidFill>
                  <a:schemeClr val="accent1"/>
                </a:solidFill>
              </a:rPr>
              <a:t>    </a:t>
            </a:r>
            <a:r>
              <a:rPr lang="zh-CN" altLang="en-US" sz="2400" dirty="0" smtClean="0">
                <a:solidFill>
                  <a:schemeClr val="accent1"/>
                </a:solidFill>
              </a:rPr>
              <a:t>实时处理的要求，是区别大数据应用和传统数据仓库技术、</a:t>
            </a:r>
            <a:r>
              <a:rPr lang="en-US" altLang="zh-CN" sz="2400" dirty="0" smtClean="0">
                <a:solidFill>
                  <a:schemeClr val="accent1"/>
                </a:solidFill>
              </a:rPr>
              <a:t>BI</a:t>
            </a:r>
            <a:r>
              <a:rPr lang="zh-CN" altLang="en-US" sz="2400" dirty="0" smtClean="0">
                <a:solidFill>
                  <a:schemeClr val="accent1"/>
                </a:solidFill>
              </a:rPr>
              <a:t>技术的关键差别之一。</a:t>
            </a:r>
            <a:r>
              <a:rPr lang="zh-CN" altLang="en-US" sz="2400" dirty="0" smtClean="0"/>
              <a:t> </a:t>
            </a:r>
          </a:p>
        </p:txBody>
      </p:sp>
      <p:sp>
        <p:nvSpPr>
          <p:cNvPr id="4" name="灯片编号占位符 3"/>
          <p:cNvSpPr>
            <a:spLocks noGrp="1"/>
          </p:cNvSpPr>
          <p:nvPr>
            <p:ph type="sldNum" sz="quarter" idx="16"/>
          </p:nvPr>
        </p:nvSpPr>
        <p:spPr/>
        <p:txBody>
          <a:bodyPr/>
          <a:lstStyle/>
          <a:p>
            <a:pPr>
              <a:defRPr/>
            </a:pPr>
            <a:fld id="{0CC7BC0D-3E16-4560-8958-E28BC09BF2AA}" type="slidenum">
              <a:rPr lang="zh-CN" altLang="en-US" smtClean="0"/>
              <a:pPr>
                <a:defRPr/>
              </a:pPr>
              <a:t>22</a:t>
            </a:fld>
            <a:endParaRPr lang="zh-CN" altLang="en-US"/>
          </a:p>
        </p:txBody>
      </p:sp>
      <p:sp>
        <p:nvSpPr>
          <p:cNvPr id="5" name="圆角矩形标注 4"/>
          <p:cNvSpPr>
            <a:spLocks noChangeArrowheads="1"/>
          </p:cNvSpPr>
          <p:nvPr/>
        </p:nvSpPr>
        <p:spPr bwMode="auto">
          <a:xfrm>
            <a:off x="725487" y="1141577"/>
            <a:ext cx="7958138" cy="612775"/>
          </a:xfrm>
          <a:prstGeom prst="wedgeRoundRectCallout">
            <a:avLst>
              <a:gd name="adj1" fmla="val -34302"/>
              <a:gd name="adj2" fmla="val 68713"/>
              <a:gd name="adj3" fmla="val 16667"/>
            </a:avLst>
          </a:prstGeom>
          <a:solidFill>
            <a:schemeClr val="bg1"/>
          </a:solidFill>
          <a:ln w="42500" algn="ctr">
            <a:solidFill>
              <a:schemeClr val="accent1"/>
            </a:solidFill>
            <a:miter lim="800000"/>
            <a:headEnd/>
            <a:tailEnd/>
          </a:ln>
        </p:spPr>
        <p:txBody>
          <a:bodyPr anchor="ctr"/>
          <a:lstStyle/>
          <a:p>
            <a:pPr algn="ctr">
              <a:defRPr/>
            </a:pPr>
            <a:r>
              <a:rPr lang="zh-CN" altLang="en-US" sz="2400" dirty="0">
                <a:solidFill>
                  <a:schemeClr val="dk1"/>
                </a:solidFill>
                <a:latin typeface="+mn-lt"/>
                <a:ea typeface="+mn-ea"/>
              </a:rPr>
              <a:t>网络化、服务化、平台无关、云计算、客户体验。。。</a:t>
            </a:r>
          </a:p>
        </p:txBody>
      </p:sp>
      <p:sp>
        <p:nvSpPr>
          <p:cNvPr id="6" name="圆角矩形标注 5"/>
          <p:cNvSpPr/>
          <p:nvPr/>
        </p:nvSpPr>
        <p:spPr>
          <a:xfrm>
            <a:off x="1907704" y="2820276"/>
            <a:ext cx="6000750" cy="1112837"/>
          </a:xfrm>
          <a:prstGeom prst="wedgeRoundRectCallout">
            <a:avLst>
              <a:gd name="adj1" fmla="val -57872"/>
              <a:gd name="adj2" fmla="val -52930"/>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zh-CN" altLang="en-US" sz="2400" dirty="0"/>
              <a:t>金融从业人员所需的股价波动信息、导航用户所需的实时路况信息、搜索引擎的返回结果、社会关系网络信息</a:t>
            </a:r>
          </a:p>
        </p:txBody>
      </p:sp>
      <p:sp>
        <p:nvSpPr>
          <p:cNvPr id="3" name="矩形 2"/>
          <p:cNvSpPr/>
          <p:nvPr/>
        </p:nvSpPr>
        <p:spPr>
          <a:xfrm>
            <a:off x="611561" y="4122487"/>
            <a:ext cx="8072064" cy="1865126"/>
          </a:xfrm>
          <a:prstGeom prst="rect">
            <a:avLst/>
          </a:prstGeom>
        </p:spPr>
        <p:txBody>
          <a:bodyPr wrap="square">
            <a:spAutoFit/>
          </a:bodyPr>
          <a:lstStyle/>
          <a:p>
            <a:pPr>
              <a:lnSpc>
                <a:spcPct val="120000"/>
              </a:lnSpc>
            </a:pPr>
            <a:r>
              <a:rPr lang="zh-CN" altLang="en-US" sz="2400" dirty="0" smtClean="0">
                <a:latin typeface="+mn-ea"/>
                <a:ea typeface="+mn-ea"/>
              </a:rPr>
              <a:t>    数据</a:t>
            </a:r>
            <a:r>
              <a:rPr lang="zh-CN" altLang="en-US" sz="2400" dirty="0">
                <a:latin typeface="+mn-ea"/>
                <a:ea typeface="+mn-ea"/>
              </a:rPr>
              <a:t>仓库系统、</a:t>
            </a:r>
            <a:r>
              <a:rPr lang="en-US" altLang="zh-CN" sz="2400" dirty="0">
                <a:latin typeface="+mn-ea"/>
                <a:ea typeface="+mn-ea"/>
              </a:rPr>
              <a:t>BI</a:t>
            </a:r>
            <a:r>
              <a:rPr lang="zh-CN" altLang="en-US" sz="2400" dirty="0">
                <a:latin typeface="+mn-ea"/>
                <a:ea typeface="+mn-ea"/>
              </a:rPr>
              <a:t>应用对处理时间的要求并不高（甚至可以容忍</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天获得结果）。</a:t>
            </a:r>
            <a:endParaRPr lang="en-US" altLang="zh-CN" sz="2400" dirty="0">
              <a:latin typeface="+mn-ea"/>
              <a:ea typeface="+mn-ea"/>
            </a:endParaRPr>
          </a:p>
          <a:p>
            <a:pPr>
              <a:lnSpc>
                <a:spcPct val="120000"/>
              </a:lnSpc>
            </a:pPr>
            <a:r>
              <a:rPr lang="en-US" altLang="zh-CN" sz="2400" dirty="0">
                <a:latin typeface="+mn-ea"/>
                <a:ea typeface="+mn-ea"/>
              </a:rPr>
              <a:t>    </a:t>
            </a:r>
            <a:r>
              <a:rPr lang="zh-CN" altLang="en-US" sz="2400" dirty="0" smtClean="0">
                <a:latin typeface="+mn-ea"/>
                <a:ea typeface="+mn-ea"/>
              </a:rPr>
              <a:t>对于众多大数据用户，往往需要</a:t>
            </a:r>
            <a:r>
              <a:rPr lang="zh-CN" altLang="en-US" sz="2400" dirty="0">
                <a:latin typeface="+mn-ea"/>
                <a:ea typeface="+mn-ea"/>
              </a:rPr>
              <a:t>在</a:t>
            </a:r>
            <a:r>
              <a:rPr lang="en-US" altLang="zh-CN" sz="2400" dirty="0">
                <a:latin typeface="+mn-ea"/>
                <a:ea typeface="+mn-ea"/>
              </a:rPr>
              <a:t>1</a:t>
            </a:r>
            <a:r>
              <a:rPr lang="zh-CN" altLang="en-US" sz="2400" dirty="0">
                <a:latin typeface="+mn-ea"/>
                <a:ea typeface="+mn-ea"/>
              </a:rPr>
              <a:t>秒钟内形成</a:t>
            </a:r>
            <a:r>
              <a:rPr lang="zh-CN" altLang="en-US" sz="2400" dirty="0" smtClean="0">
                <a:latin typeface="+mn-ea"/>
                <a:ea typeface="+mn-ea"/>
              </a:rPr>
              <a:t>答案，否则结果</a:t>
            </a:r>
            <a:r>
              <a:rPr lang="zh-CN" altLang="en-US" sz="2400" dirty="0">
                <a:latin typeface="+mn-ea"/>
                <a:ea typeface="+mn-ea"/>
              </a:rPr>
              <a:t>可能就是</a:t>
            </a:r>
            <a:r>
              <a:rPr lang="zh-CN" altLang="en-US" sz="2400" dirty="0" smtClean="0">
                <a:latin typeface="+mn-ea"/>
                <a:ea typeface="+mn-ea"/>
              </a:rPr>
              <a:t>过时、无效或者</a:t>
            </a:r>
            <a:r>
              <a:rPr lang="zh-CN" altLang="en-US" sz="2400" dirty="0">
                <a:latin typeface="+mn-ea"/>
                <a:ea typeface="+mn-ea"/>
              </a:rPr>
              <a:t>难以忍受</a:t>
            </a:r>
            <a:r>
              <a:rPr lang="zh-CN" altLang="en-US" sz="2400" dirty="0" smtClean="0">
                <a:latin typeface="+mn-ea"/>
                <a:ea typeface="+mn-ea"/>
              </a:rPr>
              <a:t>的。</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a:t>
            </a:r>
            <a:r>
              <a:rPr lang="zh-CN" altLang="en-US" dirty="0" smtClean="0"/>
              <a:t>大数据</a:t>
            </a:r>
            <a:r>
              <a:rPr lang="en-US" altLang="zh-CN" dirty="0" smtClean="0"/>
              <a:t>(Big Data)”</a:t>
            </a:r>
            <a:r>
              <a:rPr lang="zh-CN" altLang="en-US" dirty="0" smtClean="0"/>
              <a:t>观点的提出</a:t>
            </a:r>
            <a:endParaRPr lang="zh-CN" altLang="en-US" dirty="0"/>
          </a:p>
        </p:txBody>
      </p:sp>
      <p:sp>
        <p:nvSpPr>
          <p:cNvPr id="3" name="文本占位符 2"/>
          <p:cNvSpPr>
            <a:spLocks noGrp="1"/>
          </p:cNvSpPr>
          <p:nvPr>
            <p:ph type="body" sz="quarter" idx="13"/>
          </p:nvPr>
        </p:nvSpPr>
        <p:spPr>
          <a:xfrm>
            <a:off x="500063" y="1714500"/>
            <a:ext cx="8215312" cy="4786313"/>
          </a:xfrm>
        </p:spPr>
        <p:txBody>
          <a:bodyPr>
            <a:normAutofit fontScale="77500" lnSpcReduction="20000"/>
          </a:bodyPr>
          <a:lstStyle/>
          <a:p>
            <a:pPr>
              <a:lnSpc>
                <a:spcPct val="120000"/>
              </a:lnSpc>
              <a:defRPr/>
            </a:pPr>
            <a:r>
              <a:rPr lang="zh-CN" altLang="en-US" dirty="0" smtClean="0"/>
              <a:t>业界对大数据归纳出</a:t>
            </a:r>
            <a:r>
              <a:rPr lang="en-US" altLang="zh-CN" dirty="0" smtClean="0"/>
              <a:t>4</a:t>
            </a:r>
            <a:r>
              <a:rPr lang="zh-CN" altLang="en-US" dirty="0" smtClean="0"/>
              <a:t>个层面的特点（</a:t>
            </a:r>
            <a:r>
              <a:rPr lang="en-US" altLang="zh-CN" dirty="0" smtClean="0"/>
              <a:t>4V</a:t>
            </a:r>
            <a:r>
              <a:rPr lang="zh-CN" altLang="en-US" dirty="0" smtClean="0"/>
              <a:t>）：</a:t>
            </a:r>
            <a:endParaRPr lang="en-US" altLang="zh-CN" dirty="0" smtClean="0"/>
          </a:p>
          <a:p>
            <a:pPr>
              <a:lnSpc>
                <a:spcPct val="120000"/>
              </a:lnSpc>
              <a:defRPr/>
            </a:pPr>
            <a:r>
              <a:rPr lang="zh-CN" altLang="en-US" dirty="0" smtClean="0">
                <a:solidFill>
                  <a:schemeClr val="accent1"/>
                </a:solidFill>
              </a:rPr>
              <a:t>    </a:t>
            </a:r>
            <a:r>
              <a:rPr lang="en-US" altLang="zh-CN" dirty="0" smtClean="0">
                <a:solidFill>
                  <a:schemeClr val="accent1"/>
                </a:solidFill>
              </a:rPr>
              <a:t>Volume</a:t>
            </a:r>
            <a:r>
              <a:rPr lang="zh-CN" altLang="en-US" dirty="0" smtClean="0"/>
              <a:t>：数据体量巨大（从</a:t>
            </a:r>
            <a:r>
              <a:rPr lang="en-US" altLang="zh-CN" dirty="0" smtClean="0"/>
              <a:t>TB</a:t>
            </a:r>
            <a:r>
              <a:rPr lang="zh-CN" altLang="en-US" dirty="0" smtClean="0"/>
              <a:t>级别，跃升到</a:t>
            </a:r>
            <a:r>
              <a:rPr lang="en-US" altLang="zh-CN" dirty="0" smtClean="0"/>
              <a:t>PB</a:t>
            </a:r>
            <a:r>
              <a:rPr lang="zh-CN" altLang="en-US" dirty="0" smtClean="0"/>
              <a:t>级别）；</a:t>
            </a:r>
            <a:endParaRPr lang="en-US" altLang="zh-CN" dirty="0" smtClean="0"/>
          </a:p>
          <a:p>
            <a:pPr>
              <a:lnSpc>
                <a:spcPct val="120000"/>
              </a:lnSpc>
              <a:defRPr/>
            </a:pPr>
            <a:r>
              <a:rPr lang="en-US" altLang="zh-CN" dirty="0" smtClean="0"/>
              <a:t>    </a:t>
            </a:r>
            <a:r>
              <a:rPr lang="en-US" altLang="zh-CN" dirty="0" smtClean="0">
                <a:solidFill>
                  <a:schemeClr val="accent1"/>
                </a:solidFill>
              </a:rPr>
              <a:t>Variety</a:t>
            </a:r>
            <a:r>
              <a:rPr lang="zh-CN" altLang="en-US" dirty="0" smtClean="0"/>
              <a:t>：数据类型繁多（网络日志、视频、图片、地理位置信息等等）；</a:t>
            </a:r>
            <a:endParaRPr lang="en-US" altLang="zh-CN" dirty="0" smtClean="0"/>
          </a:p>
          <a:p>
            <a:pPr>
              <a:lnSpc>
                <a:spcPct val="120000"/>
              </a:lnSpc>
              <a:defRPr/>
            </a:pPr>
            <a:r>
              <a:rPr lang="en-US" altLang="zh-CN" dirty="0" smtClean="0"/>
              <a:t>    </a:t>
            </a:r>
            <a:r>
              <a:rPr lang="en-US" altLang="zh-CN" dirty="0" smtClean="0">
                <a:solidFill>
                  <a:schemeClr val="accent1"/>
                </a:solidFill>
              </a:rPr>
              <a:t>Velocity</a:t>
            </a:r>
            <a:r>
              <a:rPr lang="zh-CN" altLang="en-US" dirty="0" smtClean="0"/>
              <a:t>：处理速度快（</a:t>
            </a:r>
            <a:r>
              <a:rPr lang="en-US" altLang="zh-CN" dirty="0" smtClean="0"/>
              <a:t>1</a:t>
            </a:r>
            <a:r>
              <a:rPr lang="zh-CN" altLang="en-US" dirty="0" smtClean="0"/>
              <a:t>秒定律，有别于传统的数据挖掘技术）；</a:t>
            </a:r>
            <a:endParaRPr lang="en-US" altLang="zh-CN" dirty="0" smtClean="0"/>
          </a:p>
          <a:p>
            <a:pPr>
              <a:lnSpc>
                <a:spcPct val="120000"/>
              </a:lnSpc>
              <a:defRPr/>
            </a:pPr>
            <a:r>
              <a:rPr lang="en-US" altLang="zh-CN" dirty="0" smtClean="0"/>
              <a:t>    </a:t>
            </a:r>
            <a:r>
              <a:rPr lang="en-US" altLang="zh-CN" dirty="0">
                <a:solidFill>
                  <a:schemeClr val="accent1"/>
                </a:solidFill>
              </a:rPr>
              <a:t>Value</a:t>
            </a:r>
            <a:r>
              <a:rPr lang="zh-CN" altLang="en-US" dirty="0" smtClean="0">
                <a:solidFill>
                  <a:srgbClr val="00B050"/>
                </a:solidFill>
              </a:rPr>
              <a:t>：价值密度低。</a:t>
            </a:r>
            <a:endParaRPr lang="en-US" altLang="zh-CN" dirty="0" smtClean="0">
              <a:solidFill>
                <a:srgbClr val="00B050"/>
              </a:solidFill>
            </a:endParaRPr>
          </a:p>
          <a:p>
            <a:pPr>
              <a:lnSpc>
                <a:spcPct val="120000"/>
              </a:lnSpc>
              <a:defRPr/>
            </a:pPr>
            <a:r>
              <a:rPr lang="zh-CN" altLang="en-US" dirty="0" smtClean="0"/>
              <a:t>    </a:t>
            </a:r>
            <a:r>
              <a:rPr lang="en-US" dirty="0" smtClean="0">
                <a:solidFill>
                  <a:srgbClr val="00B050"/>
                </a:solidFill>
              </a:rPr>
              <a:t>Veracity</a:t>
            </a:r>
            <a:r>
              <a:rPr lang="zh-CN" altLang="en-US" dirty="0" smtClean="0">
                <a:solidFill>
                  <a:srgbClr val="00B050"/>
                </a:solidFill>
              </a:rPr>
              <a:t>：真实性</a:t>
            </a:r>
            <a:r>
              <a:rPr lang="en-US" altLang="zh-CN" dirty="0" smtClean="0">
                <a:solidFill>
                  <a:srgbClr val="00B050"/>
                </a:solidFill>
              </a:rPr>
              <a:t>——IBM</a:t>
            </a:r>
            <a:r>
              <a:rPr lang="zh-CN" altLang="en-US" dirty="0" smtClean="0">
                <a:solidFill>
                  <a:srgbClr val="00B050"/>
                </a:solidFill>
              </a:rPr>
              <a:t>。</a:t>
            </a:r>
            <a:endParaRPr lang="en-US" altLang="zh-CN" dirty="0" smtClean="0">
              <a:solidFill>
                <a:srgbClr val="00B050"/>
              </a:solidFill>
            </a:endParaRPr>
          </a:p>
          <a:p>
            <a:pPr>
              <a:lnSpc>
                <a:spcPct val="120000"/>
              </a:lnSpc>
              <a:defRPr/>
            </a:pPr>
            <a:r>
              <a:rPr lang="zh-CN" altLang="en-US" dirty="0" smtClean="0">
                <a:solidFill>
                  <a:srgbClr val="00B050"/>
                </a:solidFill>
              </a:rPr>
              <a:t>    </a:t>
            </a:r>
            <a:r>
              <a:rPr lang="en-US" dirty="0" smtClean="0">
                <a:solidFill>
                  <a:srgbClr val="00B050"/>
                </a:solidFill>
              </a:rPr>
              <a:t>Variability</a:t>
            </a:r>
            <a:r>
              <a:rPr lang="zh-CN" altLang="en-US" dirty="0" smtClean="0">
                <a:solidFill>
                  <a:srgbClr val="00B050"/>
                </a:solidFill>
              </a:rPr>
              <a:t>：易变性</a:t>
            </a:r>
            <a:r>
              <a:rPr lang="en-US" altLang="zh-CN" dirty="0" smtClean="0">
                <a:solidFill>
                  <a:srgbClr val="00B050"/>
                </a:solidFill>
              </a:rPr>
              <a:t>——</a:t>
            </a:r>
            <a:r>
              <a:rPr lang="en-US" dirty="0" smtClean="0">
                <a:solidFill>
                  <a:srgbClr val="00B050"/>
                </a:solidFill>
              </a:rPr>
              <a:t>Forrester</a:t>
            </a:r>
            <a:r>
              <a:rPr lang="zh-CN" altLang="en-US" dirty="0" smtClean="0">
                <a:solidFill>
                  <a:srgbClr val="00B050"/>
                </a:solidFill>
              </a:rPr>
              <a:t>分析师布赖恩</a:t>
            </a:r>
            <a:r>
              <a:rPr lang="en-US" altLang="zh-CN" dirty="0" smtClean="0">
                <a:solidFill>
                  <a:srgbClr val="00B050"/>
                </a:solidFill>
              </a:rPr>
              <a:t>·</a:t>
            </a:r>
            <a:r>
              <a:rPr lang="zh-CN" altLang="en-US" dirty="0" smtClean="0">
                <a:solidFill>
                  <a:srgbClr val="00B050"/>
                </a:solidFill>
              </a:rPr>
              <a:t>霍普金斯</a:t>
            </a:r>
            <a:r>
              <a:rPr lang="en-US" altLang="zh-CN" dirty="0" smtClean="0">
                <a:solidFill>
                  <a:srgbClr val="00B050"/>
                </a:solidFill>
              </a:rPr>
              <a:t>(</a:t>
            </a:r>
            <a:r>
              <a:rPr lang="en-US" dirty="0" smtClean="0">
                <a:solidFill>
                  <a:srgbClr val="00B050"/>
                </a:solidFill>
              </a:rPr>
              <a:t>Brian Hopkins)</a:t>
            </a:r>
            <a:r>
              <a:rPr lang="zh-CN" altLang="en-US" dirty="0" smtClean="0">
                <a:solidFill>
                  <a:srgbClr val="00B050"/>
                </a:solidFill>
              </a:rPr>
              <a:t>和鲍里斯</a:t>
            </a:r>
            <a:r>
              <a:rPr lang="en-US" altLang="zh-CN" dirty="0" smtClean="0">
                <a:solidFill>
                  <a:srgbClr val="00B050"/>
                </a:solidFill>
              </a:rPr>
              <a:t>·</a:t>
            </a:r>
            <a:r>
              <a:rPr lang="zh-CN" altLang="en-US" dirty="0" smtClean="0">
                <a:solidFill>
                  <a:srgbClr val="00B050"/>
                </a:solidFill>
              </a:rPr>
              <a:t>埃韦尔松</a:t>
            </a:r>
            <a:r>
              <a:rPr lang="en-US" altLang="zh-CN" dirty="0" smtClean="0">
                <a:solidFill>
                  <a:srgbClr val="00B050"/>
                </a:solidFill>
              </a:rPr>
              <a:t>(</a:t>
            </a:r>
            <a:r>
              <a:rPr lang="en-US" dirty="0" smtClean="0">
                <a:solidFill>
                  <a:srgbClr val="00B050"/>
                </a:solidFill>
              </a:rPr>
              <a:t>Boris </a:t>
            </a:r>
            <a:r>
              <a:rPr lang="en-US" dirty="0" err="1" smtClean="0">
                <a:solidFill>
                  <a:srgbClr val="00B050"/>
                </a:solidFill>
              </a:rPr>
              <a:t>Evelson</a:t>
            </a:r>
            <a:r>
              <a:rPr lang="en-US" dirty="0" smtClean="0">
                <a:solidFill>
                  <a:srgbClr val="00B050"/>
                </a:solidFill>
              </a:rPr>
              <a:t>)</a:t>
            </a:r>
            <a:r>
              <a:rPr lang="zh-CN" altLang="en-US" dirty="0" smtClean="0">
                <a:solidFill>
                  <a:srgbClr val="00B050"/>
                </a:solidFill>
              </a:rPr>
              <a:t>撰写的</a:t>
            </a:r>
            <a:r>
              <a:rPr lang="en-US" altLang="zh-CN" dirty="0" smtClean="0">
                <a:solidFill>
                  <a:srgbClr val="00B050"/>
                </a:solidFill>
              </a:rPr>
              <a:t>《</a:t>
            </a:r>
            <a:r>
              <a:rPr lang="zh-CN" altLang="en-US" dirty="0" smtClean="0">
                <a:solidFill>
                  <a:srgbClr val="00B050"/>
                </a:solidFill>
              </a:rPr>
              <a:t>首席信息官，请用大数据扩展数字视野</a:t>
            </a:r>
            <a:r>
              <a:rPr lang="en-US" altLang="zh-CN" dirty="0" smtClean="0">
                <a:solidFill>
                  <a:srgbClr val="00B050"/>
                </a:solidFill>
              </a:rPr>
              <a:t>》</a:t>
            </a:r>
            <a:r>
              <a:rPr lang="zh-CN" altLang="en-US" dirty="0" smtClean="0">
                <a:solidFill>
                  <a:srgbClr val="00B050"/>
                </a:solidFill>
              </a:rPr>
              <a:t>报告中。</a:t>
            </a:r>
            <a:endParaRPr lang="en-US" altLang="zh-CN" dirty="0" smtClean="0">
              <a:solidFill>
                <a:srgbClr val="00B050"/>
              </a:solidFill>
            </a:endParaRPr>
          </a:p>
          <a:p>
            <a:pPr>
              <a:lnSpc>
                <a:spcPct val="120000"/>
              </a:lnSpc>
              <a:defRPr/>
            </a:pPr>
            <a:r>
              <a:rPr lang="zh-CN" altLang="en-US" dirty="0" smtClean="0">
                <a:solidFill>
                  <a:srgbClr val="00B050"/>
                </a:solidFill>
              </a:rPr>
              <a:t>    大数据需要正式定义么？</a:t>
            </a:r>
            <a:endParaRPr lang="en-US" altLang="zh-CN" dirty="0" smtClean="0">
              <a:solidFill>
                <a:srgbClr val="00B050"/>
              </a:solidFill>
            </a:endParaRPr>
          </a:p>
        </p:txBody>
      </p:sp>
      <p:sp>
        <p:nvSpPr>
          <p:cNvPr id="4" name="灯片编号占位符 3"/>
          <p:cNvSpPr>
            <a:spLocks noGrp="1"/>
          </p:cNvSpPr>
          <p:nvPr>
            <p:ph type="sldNum" sz="quarter" idx="16"/>
          </p:nvPr>
        </p:nvSpPr>
        <p:spPr/>
        <p:txBody>
          <a:bodyPr/>
          <a:lstStyle/>
          <a:p>
            <a:pPr>
              <a:defRPr/>
            </a:pPr>
            <a:fld id="{50FECA1D-F8DA-47EB-A354-A0E8AD6BAE06}" type="slidenum">
              <a:rPr lang="zh-CN" altLang="en-US" smtClean="0"/>
              <a:pPr>
                <a:defRPr/>
              </a:pPr>
              <a:t>23</a:t>
            </a:fld>
            <a:endParaRPr lang="zh-CN" altLang="en-US"/>
          </a:p>
        </p:txBody>
      </p:sp>
      <p:sp>
        <p:nvSpPr>
          <p:cNvPr id="5" name="爆炸形 1 4"/>
          <p:cNvSpPr/>
          <p:nvPr/>
        </p:nvSpPr>
        <p:spPr>
          <a:xfrm>
            <a:off x="5580112" y="3650456"/>
            <a:ext cx="1872208" cy="9144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HUST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Big Data</a:t>
            </a:r>
            <a:r>
              <a:rPr lang="zh-CN" altLang="en-US" dirty="0" smtClean="0"/>
              <a:t>相关的研究计划</a:t>
            </a:r>
            <a:endParaRPr lang="zh-CN" altLang="en-US" dirty="0"/>
          </a:p>
        </p:txBody>
      </p:sp>
      <p:sp>
        <p:nvSpPr>
          <p:cNvPr id="23555" name="文本占位符 2"/>
          <p:cNvSpPr>
            <a:spLocks noGrp="1"/>
          </p:cNvSpPr>
          <p:nvPr>
            <p:ph type="body" sz="quarter" idx="13"/>
          </p:nvPr>
        </p:nvSpPr>
        <p:spPr>
          <a:xfrm>
            <a:off x="500063" y="1571625"/>
            <a:ext cx="8143875" cy="4286250"/>
          </a:xfrm>
        </p:spPr>
        <p:txBody>
          <a:bodyPr/>
          <a:lstStyle/>
          <a:p>
            <a:pPr>
              <a:lnSpc>
                <a:spcPct val="120000"/>
              </a:lnSpc>
            </a:pPr>
            <a:r>
              <a:rPr lang="en-US" altLang="zh-CN" dirty="0" smtClean="0"/>
              <a:t>    2012</a:t>
            </a:r>
            <a:r>
              <a:rPr lang="zh-CN" altLang="en-US" dirty="0" smtClean="0"/>
              <a:t>年</a:t>
            </a:r>
            <a:r>
              <a:rPr lang="en-US" altLang="zh-CN" dirty="0" smtClean="0"/>
              <a:t>3</a:t>
            </a:r>
            <a:r>
              <a:rPr lang="zh-CN" altLang="en-US" dirty="0" smtClean="0"/>
              <a:t>月</a:t>
            </a:r>
            <a:r>
              <a:rPr lang="en-US" altLang="zh-CN" dirty="0" smtClean="0"/>
              <a:t>29</a:t>
            </a:r>
            <a:r>
              <a:rPr lang="zh-CN" altLang="en-US" dirty="0" smtClean="0"/>
              <a:t>日，美国政府宣布 “大数据的研究和发展计划。”提高从大型</a:t>
            </a:r>
            <a:r>
              <a:rPr lang="zh-CN" altLang="en-US" dirty="0" smtClean="0">
                <a:solidFill>
                  <a:schemeClr val="accent1"/>
                </a:solidFill>
              </a:rPr>
              <a:t>复杂的数字数据集</a:t>
            </a:r>
            <a:r>
              <a:rPr lang="zh-CN" altLang="en-US" dirty="0" smtClean="0"/>
              <a:t>中提取</a:t>
            </a:r>
            <a:r>
              <a:rPr lang="zh-CN" altLang="en-US" dirty="0" smtClean="0">
                <a:solidFill>
                  <a:schemeClr val="accent1"/>
                </a:solidFill>
              </a:rPr>
              <a:t>知识</a:t>
            </a:r>
            <a:r>
              <a:rPr lang="zh-CN" altLang="en-US" dirty="0" smtClean="0"/>
              <a:t>和</a:t>
            </a:r>
            <a:r>
              <a:rPr lang="zh-CN" altLang="en-US" dirty="0" smtClean="0">
                <a:solidFill>
                  <a:schemeClr val="accent1"/>
                </a:solidFill>
              </a:rPr>
              <a:t>观点</a:t>
            </a:r>
            <a:r>
              <a:rPr lang="zh-CN" altLang="en-US" dirty="0" smtClean="0"/>
              <a:t>的能力，承诺帮助加快在</a:t>
            </a:r>
            <a:r>
              <a:rPr lang="zh-CN" altLang="en-US" dirty="0" smtClean="0">
                <a:solidFill>
                  <a:schemeClr val="accent1"/>
                </a:solidFill>
              </a:rPr>
              <a:t>科学与工程</a:t>
            </a:r>
            <a:r>
              <a:rPr lang="zh-CN" altLang="en-US" dirty="0" smtClean="0"/>
              <a:t>中的步伐，加强</a:t>
            </a:r>
            <a:r>
              <a:rPr lang="zh-CN" altLang="en-US" dirty="0" smtClean="0">
                <a:solidFill>
                  <a:schemeClr val="accent1"/>
                </a:solidFill>
              </a:rPr>
              <a:t>国家安全</a:t>
            </a:r>
            <a:r>
              <a:rPr lang="zh-CN" altLang="en-US" dirty="0" smtClean="0"/>
              <a:t>，改变</a:t>
            </a:r>
            <a:r>
              <a:rPr lang="zh-CN" altLang="en-US" dirty="0" smtClean="0">
                <a:solidFill>
                  <a:schemeClr val="accent1"/>
                </a:solidFill>
              </a:rPr>
              <a:t>教学研究</a:t>
            </a:r>
            <a:r>
              <a:rPr lang="zh-CN" altLang="en-US" dirty="0" smtClean="0"/>
              <a:t>。 </a:t>
            </a:r>
          </a:p>
          <a:p>
            <a:pPr>
              <a:lnSpc>
                <a:spcPct val="120000"/>
              </a:lnSpc>
            </a:pPr>
            <a:r>
              <a:rPr lang="zh-CN" altLang="en-US" dirty="0" smtClean="0"/>
              <a:t>    六个联邦政府部门和机构宣布</a:t>
            </a:r>
            <a:r>
              <a:rPr lang="en-US" altLang="zh-CN" dirty="0" smtClean="0"/>
              <a:t>2</a:t>
            </a:r>
            <a:r>
              <a:rPr lang="zh-CN" altLang="en-US" dirty="0" smtClean="0"/>
              <a:t>亿美元的投资，提高从大量数字数据中</a:t>
            </a:r>
            <a:r>
              <a:rPr lang="zh-CN" altLang="en-US" dirty="0" smtClean="0">
                <a:solidFill>
                  <a:schemeClr val="accent1"/>
                </a:solidFill>
              </a:rPr>
              <a:t>访问</a:t>
            </a:r>
            <a:r>
              <a:rPr lang="zh-CN" altLang="en-US" dirty="0" smtClean="0"/>
              <a:t>、</a:t>
            </a:r>
            <a:r>
              <a:rPr lang="zh-CN" altLang="en-US" dirty="0" smtClean="0">
                <a:solidFill>
                  <a:schemeClr val="accent1"/>
                </a:solidFill>
              </a:rPr>
              <a:t>组织</a:t>
            </a:r>
            <a:r>
              <a:rPr lang="zh-CN" altLang="en-US" dirty="0" smtClean="0"/>
              <a:t>、</a:t>
            </a:r>
            <a:r>
              <a:rPr lang="zh-CN" altLang="en-US" dirty="0" smtClean="0">
                <a:solidFill>
                  <a:schemeClr val="accent1"/>
                </a:solidFill>
              </a:rPr>
              <a:t>收集发现信息</a:t>
            </a:r>
            <a:r>
              <a:rPr lang="zh-CN" altLang="en-US" dirty="0" smtClean="0"/>
              <a:t>的工具和技术水平。   </a:t>
            </a:r>
          </a:p>
        </p:txBody>
      </p:sp>
      <p:sp>
        <p:nvSpPr>
          <p:cNvPr id="4" name="灯片编号占位符 3"/>
          <p:cNvSpPr>
            <a:spLocks noGrp="1"/>
          </p:cNvSpPr>
          <p:nvPr>
            <p:ph type="sldNum" sz="quarter" idx="16"/>
          </p:nvPr>
        </p:nvSpPr>
        <p:spPr/>
        <p:txBody>
          <a:bodyPr/>
          <a:lstStyle/>
          <a:p>
            <a:pPr>
              <a:defRPr/>
            </a:pPr>
            <a:fld id="{069CC044-4AD1-43F6-AB84-DD83997537B6}" type="slidenum">
              <a:rPr lang="zh-CN" altLang="en-US" smtClean="0"/>
              <a:pPr>
                <a:defRPr/>
              </a:pPr>
              <a:t>24</a:t>
            </a:fld>
            <a:endParaRPr lang="zh-CN" altLang="en-US"/>
          </a:p>
        </p:txBody>
      </p:sp>
      <p:sp>
        <p:nvSpPr>
          <p:cNvPr id="23557" name="AutoShape 4"/>
          <p:cNvSpPr>
            <a:spLocks noChangeArrowheads="1"/>
          </p:cNvSpPr>
          <p:nvPr/>
        </p:nvSpPr>
        <p:spPr bwMode="auto">
          <a:xfrm>
            <a:off x="7929563" y="53578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Big Data</a:t>
            </a:r>
            <a:r>
              <a:rPr lang="zh-CN" altLang="en-US" dirty="0" smtClean="0"/>
              <a:t>相关的研究计划</a:t>
            </a:r>
            <a:endParaRPr lang="zh-CN" altLang="en-US" dirty="0"/>
          </a:p>
        </p:txBody>
      </p:sp>
      <p:sp>
        <p:nvSpPr>
          <p:cNvPr id="3" name="文本占位符 2"/>
          <p:cNvSpPr>
            <a:spLocks noGrp="1"/>
          </p:cNvSpPr>
          <p:nvPr>
            <p:ph type="body" sz="quarter" idx="13"/>
          </p:nvPr>
        </p:nvSpPr>
        <p:spPr>
          <a:xfrm>
            <a:off x="500063" y="1714500"/>
            <a:ext cx="8215312" cy="4286250"/>
          </a:xfrm>
        </p:spPr>
        <p:txBody>
          <a:bodyPr>
            <a:normAutofit fontScale="92500" lnSpcReduction="10000"/>
          </a:bodyPr>
          <a:lstStyle/>
          <a:p>
            <a:pPr>
              <a:lnSpc>
                <a:spcPct val="120000"/>
              </a:lnSpc>
              <a:defRPr/>
            </a:pPr>
            <a:r>
              <a:rPr lang="zh-CN" altLang="en-US" b="1" dirty="0" smtClean="0"/>
              <a:t>国防部</a:t>
            </a:r>
            <a:endParaRPr lang="zh-CN" altLang="en-US" dirty="0" smtClean="0"/>
          </a:p>
          <a:p>
            <a:pPr>
              <a:lnSpc>
                <a:spcPct val="120000"/>
              </a:lnSpc>
              <a:defRPr/>
            </a:pPr>
            <a:r>
              <a:rPr lang="zh-CN" altLang="en-US" b="1" i="1" dirty="0" smtClean="0"/>
              <a:t>多尺度异常检测</a:t>
            </a:r>
            <a:r>
              <a:rPr lang="zh-CN" altLang="en-US" dirty="0" smtClean="0"/>
              <a:t>（</a:t>
            </a:r>
            <a:r>
              <a:rPr lang="en-US" altLang="zh-CN" b="1" i="1" dirty="0" smtClean="0"/>
              <a:t>ADAMS</a:t>
            </a:r>
            <a:r>
              <a:rPr lang="zh-CN" altLang="en-US" dirty="0" smtClean="0"/>
              <a:t>）项目：解决</a:t>
            </a:r>
            <a:r>
              <a:rPr lang="zh-CN" altLang="en-US" dirty="0" smtClean="0">
                <a:solidFill>
                  <a:schemeClr val="accent1"/>
                </a:solidFill>
              </a:rPr>
              <a:t>大规模数据集的异常检测</a:t>
            </a:r>
            <a:r>
              <a:rPr lang="zh-CN" altLang="en-US" dirty="0" smtClean="0"/>
              <a:t>和</a:t>
            </a:r>
            <a:r>
              <a:rPr lang="zh-CN" altLang="en-US" dirty="0" smtClean="0">
                <a:solidFill>
                  <a:schemeClr val="accent1"/>
                </a:solidFill>
              </a:rPr>
              <a:t>特征化</a:t>
            </a:r>
            <a:r>
              <a:rPr lang="zh-CN" altLang="en-US" dirty="0" smtClean="0"/>
              <a:t>。</a:t>
            </a:r>
            <a:endParaRPr lang="en-US" altLang="zh-CN" dirty="0" smtClean="0"/>
          </a:p>
          <a:p>
            <a:pPr>
              <a:lnSpc>
                <a:spcPct val="120000"/>
              </a:lnSpc>
              <a:defRPr/>
            </a:pPr>
            <a:endParaRPr lang="zh-CN" altLang="en-US" dirty="0" smtClean="0"/>
          </a:p>
          <a:p>
            <a:pPr>
              <a:lnSpc>
                <a:spcPct val="120000"/>
              </a:lnSpc>
              <a:defRPr/>
            </a:pPr>
            <a:r>
              <a:rPr lang="en-US" altLang="zh-CN" b="1" i="1" dirty="0" smtClean="0"/>
              <a:t>Machine Reading</a:t>
            </a:r>
            <a:r>
              <a:rPr lang="zh-CN" altLang="en-US" dirty="0" smtClean="0"/>
              <a:t> 项目：实现</a:t>
            </a:r>
            <a:r>
              <a:rPr lang="zh-CN" altLang="en-US" dirty="0" smtClean="0">
                <a:solidFill>
                  <a:schemeClr val="accent1"/>
                </a:solidFill>
              </a:rPr>
              <a:t>人工智能的应用</a:t>
            </a:r>
            <a:r>
              <a:rPr lang="zh-CN" altLang="en-US" dirty="0" smtClean="0"/>
              <a:t>和发展</a:t>
            </a:r>
            <a:r>
              <a:rPr lang="zh-CN" altLang="en-US" dirty="0" smtClean="0">
                <a:solidFill>
                  <a:schemeClr val="accent1"/>
                </a:solidFill>
              </a:rPr>
              <a:t>学习系统</a:t>
            </a:r>
            <a:r>
              <a:rPr lang="zh-CN" altLang="en-US" dirty="0" smtClean="0"/>
              <a:t>中对</a:t>
            </a:r>
            <a:r>
              <a:rPr lang="zh-CN" altLang="en-US" dirty="0" smtClean="0">
                <a:solidFill>
                  <a:schemeClr val="accent1"/>
                </a:solidFill>
              </a:rPr>
              <a:t>自然文本进行知识插入</a:t>
            </a:r>
            <a:r>
              <a:rPr lang="zh-CN" altLang="en-US" dirty="0" smtClean="0"/>
              <a:t>，而不是依靠昂贵费时的知识标记目前的处理进程 、以及专家和相关知识工程师所给出的语义表示信息。</a:t>
            </a:r>
          </a:p>
          <a:p>
            <a:pPr>
              <a:lnSpc>
                <a:spcPct val="120000"/>
              </a:lnSpc>
              <a:defRPr/>
            </a:pPr>
            <a:r>
              <a:rPr lang="zh-CN" altLang="en-US" dirty="0" smtClean="0"/>
              <a:t> </a:t>
            </a:r>
          </a:p>
        </p:txBody>
      </p:sp>
      <p:sp>
        <p:nvSpPr>
          <p:cNvPr id="4" name="灯片编号占位符 3"/>
          <p:cNvSpPr>
            <a:spLocks noGrp="1"/>
          </p:cNvSpPr>
          <p:nvPr>
            <p:ph type="sldNum" sz="quarter" idx="16"/>
          </p:nvPr>
        </p:nvSpPr>
        <p:spPr/>
        <p:txBody>
          <a:bodyPr/>
          <a:lstStyle/>
          <a:p>
            <a:pPr>
              <a:defRPr/>
            </a:pPr>
            <a:fld id="{C39E17FD-6BBB-4DA7-B38B-667B74F23B2D}" type="slidenum">
              <a:rPr lang="zh-CN" altLang="en-US" smtClean="0"/>
              <a:pPr>
                <a:defRPr/>
              </a:pPr>
              <a:t>25</a:t>
            </a:fld>
            <a:endParaRPr lang="zh-CN" altLang="en-US"/>
          </a:p>
        </p:txBody>
      </p:sp>
      <p:sp>
        <p:nvSpPr>
          <p:cNvPr id="5" name="AutoShape 4"/>
          <p:cNvSpPr>
            <a:spLocks noChangeArrowheads="1"/>
          </p:cNvSpPr>
          <p:nvPr/>
        </p:nvSpPr>
        <p:spPr bwMode="auto">
          <a:xfrm>
            <a:off x="7929563" y="53578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AutoShape 4"/>
          <p:cNvSpPr>
            <a:spLocks noChangeArrowheads="1"/>
          </p:cNvSpPr>
          <p:nvPr/>
        </p:nvSpPr>
        <p:spPr bwMode="auto">
          <a:xfrm>
            <a:off x="7929586" y="292893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Big Data</a:t>
            </a:r>
            <a:r>
              <a:rPr lang="zh-CN" altLang="en-US" dirty="0" smtClean="0"/>
              <a:t>相关的研究计划</a:t>
            </a:r>
            <a:endParaRPr lang="zh-CN" altLang="en-US" dirty="0"/>
          </a:p>
        </p:txBody>
      </p:sp>
      <p:sp>
        <p:nvSpPr>
          <p:cNvPr id="3" name="文本占位符 2"/>
          <p:cNvSpPr>
            <a:spLocks noGrp="1"/>
          </p:cNvSpPr>
          <p:nvPr>
            <p:ph type="body" sz="quarter" idx="13"/>
          </p:nvPr>
        </p:nvSpPr>
        <p:spPr>
          <a:xfrm>
            <a:off x="500063" y="1714500"/>
            <a:ext cx="8143875" cy="4286250"/>
          </a:xfrm>
        </p:spPr>
        <p:txBody>
          <a:bodyPr>
            <a:normAutofit fontScale="85000" lnSpcReduction="20000"/>
          </a:bodyPr>
          <a:lstStyle/>
          <a:p>
            <a:pPr>
              <a:lnSpc>
                <a:spcPct val="120000"/>
              </a:lnSpc>
              <a:defRPr/>
            </a:pPr>
            <a:r>
              <a:rPr lang="en-US" altLang="zh-CN" b="1" i="1" dirty="0" smtClean="0"/>
              <a:t>Mind‘s Eye</a:t>
            </a:r>
            <a:r>
              <a:rPr lang="zh-CN" altLang="en-US" dirty="0" smtClean="0"/>
              <a:t> 项目：为机器建立</a:t>
            </a:r>
            <a:r>
              <a:rPr lang="zh-CN" altLang="en-US" dirty="0" smtClean="0">
                <a:solidFill>
                  <a:schemeClr val="accent1"/>
                </a:solidFill>
              </a:rPr>
              <a:t>视觉的智能</a:t>
            </a:r>
            <a:r>
              <a:rPr lang="zh-CN" altLang="en-US" dirty="0" smtClean="0"/>
              <a:t>。传统的机器视觉研究的对象选取广泛的</a:t>
            </a:r>
            <a:r>
              <a:rPr lang="zh-CN" altLang="en-US" dirty="0" smtClean="0">
                <a:solidFill>
                  <a:schemeClr val="accent1"/>
                </a:solidFill>
              </a:rPr>
              <a:t>物体</a:t>
            </a:r>
            <a:r>
              <a:rPr lang="zh-CN" altLang="en-US" dirty="0" smtClean="0"/>
              <a:t>来描述一个</a:t>
            </a:r>
            <a:r>
              <a:rPr lang="zh-CN" altLang="en-US" dirty="0" smtClean="0">
                <a:solidFill>
                  <a:schemeClr val="accent1"/>
                </a:solidFill>
              </a:rPr>
              <a:t>场景的属性名词</a:t>
            </a:r>
            <a:r>
              <a:rPr lang="zh-CN" altLang="en-US" dirty="0" smtClean="0"/>
              <a:t>，而</a:t>
            </a:r>
            <a:r>
              <a:rPr lang="en-US" altLang="zh-CN" dirty="0" smtClean="0"/>
              <a:t>Mind’s Eye</a:t>
            </a:r>
            <a:r>
              <a:rPr lang="zh-CN" altLang="en-US" dirty="0" smtClean="0"/>
              <a:t>旨在增加在这些</a:t>
            </a:r>
            <a:r>
              <a:rPr lang="zh-CN" altLang="en-US" dirty="0" smtClean="0">
                <a:solidFill>
                  <a:schemeClr val="accent1"/>
                </a:solidFill>
              </a:rPr>
              <a:t>场景的动作认识</a:t>
            </a:r>
            <a:r>
              <a:rPr lang="zh-CN" altLang="en-US" dirty="0">
                <a:solidFill>
                  <a:schemeClr val="accent1"/>
                </a:solidFill>
              </a:rPr>
              <a:t>和推理</a:t>
            </a:r>
            <a:r>
              <a:rPr lang="zh-CN" altLang="en-US" dirty="0" smtClean="0"/>
              <a:t>需要的</a:t>
            </a:r>
            <a:r>
              <a:rPr lang="zh-CN" altLang="en-US" dirty="0" smtClean="0">
                <a:solidFill>
                  <a:schemeClr val="accent1"/>
                </a:solidFill>
              </a:rPr>
              <a:t>知觉认知基础</a:t>
            </a:r>
            <a:r>
              <a:rPr lang="zh-CN" altLang="en-US" dirty="0" smtClean="0"/>
              <a:t>。这些技术可以建立一个更完整的视觉智能效果。</a:t>
            </a:r>
          </a:p>
          <a:p>
            <a:pPr>
              <a:lnSpc>
                <a:spcPct val="120000"/>
              </a:lnSpc>
              <a:defRPr/>
            </a:pPr>
            <a:endParaRPr lang="en-US" altLang="zh-CN" dirty="0" smtClean="0"/>
          </a:p>
          <a:p>
            <a:pPr>
              <a:lnSpc>
                <a:spcPct val="120000"/>
              </a:lnSpc>
              <a:defRPr/>
            </a:pPr>
            <a:r>
              <a:rPr lang="zh-CN" altLang="en-US" b="1" i="1" dirty="0" smtClean="0"/>
              <a:t>视频和图像的检索和分析工具</a:t>
            </a:r>
            <a:r>
              <a:rPr lang="en-US" altLang="zh-CN" b="1" dirty="0" smtClean="0"/>
              <a:t>(</a:t>
            </a:r>
            <a:r>
              <a:rPr lang="en-US" altLang="zh-CN" b="1" i="1" dirty="0" smtClean="0"/>
              <a:t>VIRAT</a:t>
            </a:r>
            <a:r>
              <a:rPr lang="en-US" altLang="zh-CN" b="1" dirty="0" smtClean="0"/>
              <a:t>)</a:t>
            </a:r>
            <a:r>
              <a:rPr lang="zh-CN" altLang="en-US" dirty="0"/>
              <a:t>计划</a:t>
            </a:r>
            <a:r>
              <a:rPr lang="zh-CN" altLang="en-US" dirty="0" smtClean="0"/>
              <a:t>： 开发相关工具</a:t>
            </a:r>
            <a:r>
              <a:rPr lang="zh-CN" altLang="en-US" dirty="0"/>
              <a:t>，能够以较高的</a:t>
            </a:r>
            <a:r>
              <a:rPr lang="zh-CN" altLang="en-US" dirty="0">
                <a:solidFill>
                  <a:schemeClr val="accent1"/>
                </a:solidFill>
              </a:rPr>
              <a:t>准确率和召回率</a:t>
            </a:r>
            <a:r>
              <a:rPr lang="zh-CN" altLang="en-US" dirty="0"/>
              <a:t>从大量视频库里进行视频内容的</a:t>
            </a:r>
            <a:r>
              <a:rPr lang="zh-CN" altLang="en-US" dirty="0" smtClean="0"/>
              <a:t>检索；能够利用军事图像分析员收集的数据进行大规模的</a:t>
            </a:r>
            <a:r>
              <a:rPr lang="zh-CN" altLang="en-US" dirty="0" smtClean="0">
                <a:solidFill>
                  <a:schemeClr val="accent1"/>
                </a:solidFill>
              </a:rPr>
              <a:t>军事图像分析</a:t>
            </a:r>
            <a:r>
              <a:rPr lang="zh-CN" altLang="en-US" dirty="0" smtClean="0"/>
              <a:t>，使分析师能够在</a:t>
            </a:r>
            <a:r>
              <a:rPr lang="zh-CN" altLang="en-US" dirty="0" smtClean="0">
                <a:solidFill>
                  <a:schemeClr val="accent1"/>
                </a:solidFill>
              </a:rPr>
              <a:t>相关活动发生时建立警报</a:t>
            </a:r>
            <a:r>
              <a:rPr lang="zh-CN" altLang="en-US" dirty="0" smtClean="0"/>
              <a:t>。</a:t>
            </a:r>
          </a:p>
        </p:txBody>
      </p:sp>
      <p:sp>
        <p:nvSpPr>
          <p:cNvPr id="4" name="灯片编号占位符 3"/>
          <p:cNvSpPr>
            <a:spLocks noGrp="1"/>
          </p:cNvSpPr>
          <p:nvPr>
            <p:ph type="sldNum" sz="quarter" idx="16"/>
          </p:nvPr>
        </p:nvSpPr>
        <p:spPr/>
        <p:txBody>
          <a:bodyPr/>
          <a:lstStyle/>
          <a:p>
            <a:pPr>
              <a:defRPr/>
            </a:pPr>
            <a:fld id="{81F88737-8CDE-459E-A54A-195A7F02A90C}" type="slidenum">
              <a:rPr lang="zh-CN" altLang="en-US" smtClean="0"/>
              <a:pPr>
                <a:defRPr/>
              </a:pPr>
              <a:t>26</a:t>
            </a:fld>
            <a:endParaRPr lang="zh-CN" altLang="en-US"/>
          </a:p>
        </p:txBody>
      </p:sp>
      <p:sp>
        <p:nvSpPr>
          <p:cNvPr id="25605" name="AutoShape 4"/>
          <p:cNvSpPr>
            <a:spLocks noChangeArrowheads="1"/>
          </p:cNvSpPr>
          <p:nvPr/>
        </p:nvSpPr>
        <p:spPr bwMode="auto">
          <a:xfrm>
            <a:off x="8072438" y="33575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Big Data</a:t>
            </a:r>
            <a:r>
              <a:rPr lang="zh-CN" altLang="en-US" dirty="0" smtClean="0"/>
              <a:t>相关的研究计划</a:t>
            </a:r>
            <a:endParaRPr lang="zh-CN" altLang="en-US" dirty="0"/>
          </a:p>
        </p:txBody>
      </p:sp>
      <p:sp>
        <p:nvSpPr>
          <p:cNvPr id="3" name="文本占位符 2"/>
          <p:cNvSpPr>
            <a:spLocks noGrp="1"/>
          </p:cNvSpPr>
          <p:nvPr>
            <p:ph type="body" sz="quarter" idx="13"/>
          </p:nvPr>
        </p:nvSpPr>
        <p:spPr>
          <a:xfrm>
            <a:off x="500063" y="1714500"/>
            <a:ext cx="8143875" cy="4286250"/>
          </a:xfrm>
        </p:spPr>
        <p:txBody>
          <a:bodyPr/>
          <a:lstStyle/>
          <a:p>
            <a:pPr>
              <a:lnSpc>
                <a:spcPct val="120000"/>
              </a:lnSpc>
              <a:defRPr/>
            </a:pPr>
            <a:r>
              <a:rPr lang="en-US" altLang="zh-CN" sz="2400" b="1" i="1" dirty="0" smtClean="0">
                <a:solidFill>
                  <a:schemeClr val="accent4"/>
                </a:solidFill>
              </a:rPr>
              <a:t>XDATA</a:t>
            </a:r>
            <a:r>
              <a:rPr lang="zh-CN" altLang="en-US" sz="2400" dirty="0" smtClean="0"/>
              <a:t>项目：开发用于</a:t>
            </a:r>
            <a:r>
              <a:rPr lang="zh-CN" altLang="en-US" sz="2400" dirty="0" smtClean="0">
                <a:solidFill>
                  <a:schemeClr val="accent1"/>
                </a:solidFill>
              </a:rPr>
              <a:t>分析大量半结构化和非结构化数据</a:t>
            </a:r>
            <a:r>
              <a:rPr lang="zh-CN" altLang="en-US" sz="2400" dirty="0" smtClean="0"/>
              <a:t>的计算技术和软件工具。其核心挑战是</a:t>
            </a:r>
            <a:r>
              <a:rPr lang="zh-CN" altLang="en-US" sz="2400" dirty="0" smtClean="0">
                <a:solidFill>
                  <a:schemeClr val="accent1"/>
                </a:solidFill>
              </a:rPr>
              <a:t>可伸缩的算法在分布式数据存储中的应用</a:t>
            </a:r>
            <a:r>
              <a:rPr lang="zh-CN" altLang="en-US" sz="2400" dirty="0" smtClean="0"/>
              <a:t>、如何使人机交互工具能够有效迅速的定制不同的任务，以方便对不同数据进行</a:t>
            </a:r>
            <a:r>
              <a:rPr lang="zh-CN" altLang="en-US" sz="2400" dirty="0" smtClean="0">
                <a:solidFill>
                  <a:schemeClr val="accent1"/>
                </a:solidFill>
              </a:rPr>
              <a:t>视觉化处理</a:t>
            </a:r>
            <a:r>
              <a:rPr lang="zh-CN" altLang="en-US" sz="2400" dirty="0" smtClean="0"/>
              <a:t>。对开源软件工具包的灵活使用，处理大量国防应用中的数据。</a:t>
            </a:r>
            <a:endParaRPr lang="zh-CN" altLang="en-US" sz="2400" dirty="0"/>
          </a:p>
        </p:txBody>
      </p:sp>
      <p:sp>
        <p:nvSpPr>
          <p:cNvPr id="4" name="灯片编号占位符 3"/>
          <p:cNvSpPr>
            <a:spLocks noGrp="1"/>
          </p:cNvSpPr>
          <p:nvPr>
            <p:ph type="sldNum" sz="quarter" idx="16"/>
          </p:nvPr>
        </p:nvSpPr>
        <p:spPr/>
        <p:txBody>
          <a:bodyPr/>
          <a:lstStyle/>
          <a:p>
            <a:pPr>
              <a:defRPr/>
            </a:pPr>
            <a:fld id="{4C21B777-A082-4C23-9696-61FF29548B54}" type="slidenum">
              <a:rPr lang="zh-CN" altLang="en-US" smtClean="0"/>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bwMode="auto">
          <a:xfrm>
            <a:off x="468313" y="260350"/>
            <a:ext cx="8183562" cy="835025"/>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Big Data</a:t>
            </a:r>
            <a:r>
              <a:rPr lang="zh-CN" altLang="en-US" smtClean="0">
                <a:effectLst>
                  <a:outerShdw blurRad="38100" dist="38100" dir="2700000" algn="tl">
                    <a:srgbClr val="000000"/>
                  </a:outerShdw>
                </a:effectLst>
              </a:rPr>
              <a:t>相关的研究计划</a:t>
            </a:r>
          </a:p>
        </p:txBody>
      </p:sp>
      <p:sp>
        <p:nvSpPr>
          <p:cNvPr id="30723" name="Rectangle 3"/>
          <p:cNvSpPr>
            <a:spLocks noGrp="1"/>
          </p:cNvSpPr>
          <p:nvPr>
            <p:ph type="body" idx="4294967295"/>
          </p:nvPr>
        </p:nvSpPr>
        <p:spPr>
          <a:xfrm>
            <a:off x="503238" y="1689100"/>
            <a:ext cx="8183562" cy="4187825"/>
          </a:xfrm>
        </p:spPr>
        <p:txBody>
          <a:bodyPr/>
          <a:lstStyle/>
          <a:p>
            <a:pPr>
              <a:lnSpc>
                <a:spcPct val="110000"/>
              </a:lnSpc>
              <a:buFont typeface="Wingdings 2" pitchFamily="18" charset="2"/>
              <a:buNone/>
            </a:pPr>
            <a:r>
              <a:rPr lang="zh-CN" altLang="en-US" b="1" dirty="0" smtClean="0"/>
              <a:t>国家人文基金会</a:t>
            </a:r>
            <a:endParaRPr lang="zh-CN" altLang="en-US" dirty="0" smtClean="0"/>
          </a:p>
          <a:p>
            <a:pPr>
              <a:lnSpc>
                <a:spcPct val="110000"/>
              </a:lnSpc>
              <a:buFont typeface="Wingdings 2" pitchFamily="18" charset="2"/>
              <a:buNone/>
            </a:pPr>
            <a:r>
              <a:rPr lang="zh-CN" altLang="en-US" b="1" i="1" dirty="0" smtClean="0"/>
              <a:t>    数据挖掘的挑战 </a:t>
            </a:r>
            <a:r>
              <a:rPr lang="zh-CN" altLang="en-US" dirty="0" smtClean="0"/>
              <a:t>：分析大数据的变化</a:t>
            </a:r>
            <a:r>
              <a:rPr lang="zh-CN" altLang="en-US" dirty="0" smtClean="0">
                <a:solidFill>
                  <a:schemeClr val="accent1"/>
                </a:solidFill>
              </a:rPr>
              <a:t>对人文社会科学的影响。</a:t>
            </a:r>
            <a:endParaRPr lang="en-US" altLang="zh-CN" dirty="0" smtClean="0">
              <a:solidFill>
                <a:schemeClr val="accent1"/>
              </a:solidFill>
            </a:endParaRPr>
          </a:p>
          <a:p>
            <a:pPr>
              <a:lnSpc>
                <a:spcPct val="110000"/>
              </a:lnSpc>
              <a:buFont typeface="Wingdings 2" pitchFamily="18" charset="2"/>
              <a:buNone/>
            </a:pPr>
            <a:r>
              <a:rPr lang="en-US" altLang="zh-CN" dirty="0">
                <a:solidFill>
                  <a:schemeClr val="accent1"/>
                </a:solidFill>
              </a:rPr>
              <a:t> </a:t>
            </a:r>
            <a:r>
              <a:rPr lang="en-US" altLang="zh-CN" dirty="0" smtClean="0">
                <a:solidFill>
                  <a:schemeClr val="accent1"/>
                </a:solidFill>
              </a:rPr>
              <a:t>      </a:t>
            </a:r>
            <a:r>
              <a:rPr lang="zh-CN" altLang="en-US" dirty="0" smtClean="0"/>
              <a:t>这些新的计算为基础的研究方法都需要</a:t>
            </a:r>
            <a:r>
              <a:rPr lang="zh-CN" altLang="en-US" dirty="0" smtClean="0">
                <a:solidFill>
                  <a:schemeClr val="accent1"/>
                </a:solidFill>
              </a:rPr>
              <a:t>搜索、分析和理解</a:t>
            </a:r>
            <a:r>
              <a:rPr lang="zh-CN" altLang="en-US" dirty="0" smtClean="0"/>
              <a:t>大量的材料，如数字化的书籍和报纸数据库、网络搜索、传感器和手机记录交易数据。</a:t>
            </a:r>
          </a:p>
        </p:txBody>
      </p:sp>
      <p:sp>
        <p:nvSpPr>
          <p:cNvPr id="30724" name="AutoShape 4"/>
          <p:cNvSpPr>
            <a:spLocks noChangeArrowheads="1"/>
          </p:cNvSpPr>
          <p:nvPr/>
        </p:nvSpPr>
        <p:spPr bwMode="auto">
          <a:xfrm>
            <a:off x="8001000" y="55006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bwMode="auto">
          <a:xfrm>
            <a:off x="503238" y="404813"/>
            <a:ext cx="8183562" cy="736600"/>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Big Data</a:t>
            </a:r>
            <a:r>
              <a:rPr lang="zh-CN" altLang="en-US" smtClean="0">
                <a:effectLst>
                  <a:outerShdw blurRad="38100" dist="38100" dir="2700000" algn="tl">
                    <a:srgbClr val="000000"/>
                  </a:outerShdw>
                </a:effectLst>
              </a:rPr>
              <a:t>相关的研究计划</a:t>
            </a:r>
          </a:p>
        </p:txBody>
      </p:sp>
      <p:sp>
        <p:nvSpPr>
          <p:cNvPr id="32771" name="Rectangle 3"/>
          <p:cNvSpPr>
            <a:spLocks noGrp="1"/>
          </p:cNvSpPr>
          <p:nvPr>
            <p:ph type="body" idx="4294967295"/>
          </p:nvPr>
        </p:nvSpPr>
        <p:spPr>
          <a:xfrm>
            <a:off x="503238" y="1484784"/>
            <a:ext cx="8183562" cy="4187825"/>
          </a:xfrm>
        </p:spPr>
        <p:txBody>
          <a:bodyPr/>
          <a:lstStyle/>
          <a:p>
            <a:pPr marL="0" indent="0">
              <a:lnSpc>
                <a:spcPct val="120000"/>
              </a:lnSpc>
              <a:buFont typeface="Wingdings 2" pitchFamily="18" charset="2"/>
              <a:buNone/>
            </a:pPr>
            <a:r>
              <a:rPr lang="zh-CN" altLang="en-US" sz="2500" b="1" i="1" dirty="0" smtClean="0"/>
              <a:t>计算先行者</a:t>
            </a:r>
            <a:r>
              <a:rPr lang="zh-CN" altLang="en-US" sz="2500" dirty="0" smtClean="0"/>
              <a:t>：加州大学伯克利分校的一个研究小组，深入</a:t>
            </a:r>
            <a:r>
              <a:rPr lang="zh-CN" altLang="en-US" sz="2500" dirty="0" smtClean="0">
                <a:solidFill>
                  <a:schemeClr val="accent1"/>
                </a:solidFill>
              </a:rPr>
              <a:t>整合算法、机器和人</a:t>
            </a:r>
            <a:r>
              <a:rPr lang="zh-CN" altLang="en-US" sz="2500" dirty="0" smtClean="0"/>
              <a:t>，以解决大数据的研究挑战。</a:t>
            </a:r>
            <a:endParaRPr lang="en-US" altLang="zh-CN" sz="2500" dirty="0" smtClean="0"/>
          </a:p>
          <a:p>
            <a:pPr marL="0" indent="0">
              <a:lnSpc>
                <a:spcPct val="120000"/>
              </a:lnSpc>
              <a:buFont typeface="Wingdings 2" pitchFamily="18" charset="2"/>
              <a:buNone/>
            </a:pPr>
            <a:r>
              <a:rPr lang="zh-CN" altLang="en-US" sz="2500" dirty="0" smtClean="0"/>
              <a:t> </a:t>
            </a:r>
          </a:p>
          <a:p>
            <a:pPr marL="0" indent="0">
              <a:lnSpc>
                <a:spcPct val="120000"/>
              </a:lnSpc>
              <a:buNone/>
            </a:pPr>
            <a:r>
              <a:rPr lang="zh-CN" altLang="en-US" sz="2500" b="1" i="1" dirty="0" smtClean="0"/>
              <a:t>随机网络模型的重点研究组  </a:t>
            </a:r>
            <a:r>
              <a:rPr lang="zh-CN" altLang="en-US" sz="2500" dirty="0"/>
              <a:t>：开发一</a:t>
            </a:r>
            <a:r>
              <a:rPr lang="zh-CN" altLang="en-US" sz="2500" dirty="0" smtClean="0"/>
              <a:t>种统一的理论框架为基准的</a:t>
            </a:r>
            <a:r>
              <a:rPr lang="zh-CN" altLang="en-US" sz="2500" dirty="0" smtClean="0">
                <a:solidFill>
                  <a:schemeClr val="accent1"/>
                </a:solidFill>
              </a:rPr>
              <a:t>统计方法</a:t>
            </a:r>
            <a:r>
              <a:rPr lang="zh-CN" altLang="en-US" sz="2500" dirty="0" smtClean="0"/>
              <a:t>，</a:t>
            </a:r>
            <a:r>
              <a:rPr lang="zh-CN" altLang="en-US" sz="2500" dirty="0">
                <a:solidFill>
                  <a:schemeClr val="accent1"/>
                </a:solidFill>
              </a:rPr>
              <a:t>可伸缩的</a:t>
            </a:r>
            <a:r>
              <a:rPr lang="zh-CN" altLang="en-US" sz="2500" dirty="0" smtClean="0">
                <a:solidFill>
                  <a:schemeClr val="accent1"/>
                </a:solidFill>
              </a:rPr>
              <a:t>网络模型算法</a:t>
            </a:r>
            <a:r>
              <a:rPr lang="zh-CN" altLang="en-US" sz="2500" dirty="0" smtClean="0"/>
              <a:t>，以区别随机性的网络知识。通过</a:t>
            </a:r>
            <a:r>
              <a:rPr lang="zh-CN" altLang="en-US" sz="2500" dirty="0" smtClean="0">
                <a:solidFill>
                  <a:schemeClr val="accent1"/>
                </a:solidFill>
              </a:rPr>
              <a:t>学习</a:t>
            </a:r>
            <a:r>
              <a:rPr lang="zh-CN" altLang="en-US" sz="2500" dirty="0" smtClean="0"/>
              <a:t>大量报纸数据中</a:t>
            </a:r>
            <a:r>
              <a:rPr lang="zh-CN" altLang="en-US" sz="2500" dirty="0" smtClean="0">
                <a:solidFill>
                  <a:schemeClr val="accent1"/>
                </a:solidFill>
              </a:rPr>
              <a:t>单词和短语之间的关系</a:t>
            </a:r>
            <a:r>
              <a:rPr lang="zh-CN" altLang="en-US" sz="2500" dirty="0" smtClean="0"/>
              <a:t>，提供</a:t>
            </a:r>
            <a:r>
              <a:rPr lang="zh-CN" altLang="en-US" sz="2500" dirty="0" smtClean="0">
                <a:solidFill>
                  <a:schemeClr val="accent1"/>
                </a:solidFill>
              </a:rPr>
              <a:t>自动化和可扩展性的媒体分析工具</a:t>
            </a:r>
            <a:r>
              <a:rPr lang="zh-CN" altLang="en-US" sz="2500" dirty="0" smtClean="0"/>
              <a:t>。</a:t>
            </a:r>
            <a:r>
              <a:rPr lang="zh-CN" altLang="en-US" sz="1800" dirty="0" smtClean="0"/>
              <a:t>  </a:t>
            </a:r>
            <a:endParaRPr lang="zh-CN" altLang="en-US" sz="2400" dirty="0" smtClean="0"/>
          </a:p>
        </p:txBody>
      </p:sp>
      <p:sp>
        <p:nvSpPr>
          <p:cNvPr id="32772" name="AutoShape 4"/>
          <p:cNvSpPr>
            <a:spLocks noChangeArrowheads="1"/>
          </p:cNvSpPr>
          <p:nvPr/>
        </p:nvSpPr>
        <p:spPr bwMode="auto">
          <a:xfrm>
            <a:off x="7956550" y="27098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应用特征</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C685F1E-D308-47C2-BF1F-60C95686D63B}" type="slidenum">
              <a:rPr lang="zh-CN" altLang="en-US" smtClean="0"/>
              <a:pPr>
                <a:defRPr/>
              </a:pPr>
              <a:t>3</a:t>
            </a:fld>
            <a:endParaRPr lang="zh-CN" altLang="en-US"/>
          </a:p>
        </p:txBody>
      </p:sp>
    </p:spTree>
    <p:extLst>
      <p:ext uri="{BB962C8B-B14F-4D97-AF65-F5344CB8AC3E}">
        <p14:creationId xmlns:p14="http://schemas.microsoft.com/office/powerpoint/2010/main" val="298285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相关的研究热点之：知识库构建</a:t>
            </a:r>
            <a:endParaRPr lang="zh-CN" altLang="en-US" dirty="0"/>
          </a:p>
        </p:txBody>
      </p:sp>
      <p:sp>
        <p:nvSpPr>
          <p:cNvPr id="3" name="文本占位符 2"/>
          <p:cNvSpPr>
            <a:spLocks noGrp="1"/>
          </p:cNvSpPr>
          <p:nvPr>
            <p:ph type="body" sz="quarter" idx="13"/>
          </p:nvPr>
        </p:nvSpPr>
        <p:spPr>
          <a:xfrm>
            <a:off x="500062" y="1714500"/>
            <a:ext cx="8143903" cy="3874740"/>
          </a:xfrm>
        </p:spPr>
        <p:txBody>
          <a:bodyPr>
            <a:normAutofit/>
          </a:bodyPr>
          <a:lstStyle/>
          <a:p>
            <a:r>
              <a:rPr lang="zh-CN" altLang="en-US" sz="2400" dirty="0" smtClean="0"/>
              <a:t>基于开放网络大数据构建知识库</a:t>
            </a:r>
            <a:r>
              <a:rPr lang="en-US" altLang="zh-CN" sz="2400" dirty="0" smtClean="0">
                <a:latin typeface="+mn-ea"/>
              </a:rPr>
              <a:t>——</a:t>
            </a:r>
            <a:r>
              <a:rPr lang="zh-CN" altLang="en-US" sz="2400" dirty="0" smtClean="0"/>
              <a:t>国内外工业界开发、学术界研究的一个热点。</a:t>
            </a:r>
            <a:endParaRPr lang="en-US" altLang="zh-CN" sz="2400" dirty="0" smtClean="0"/>
          </a:p>
          <a:p>
            <a:r>
              <a:rPr lang="zh-CN" altLang="en-US" sz="2400" dirty="0" smtClean="0"/>
              <a:t>    目前，世界各国各个组织建立的知识库多达</a:t>
            </a:r>
            <a:r>
              <a:rPr lang="en-US" altLang="zh-CN" sz="2400" dirty="0" smtClean="0"/>
              <a:t>50</a:t>
            </a:r>
            <a:r>
              <a:rPr lang="zh-CN" altLang="en-US" sz="2400" dirty="0" smtClean="0"/>
              <a:t>余种，相关的应用系统更是达到了上百种。</a:t>
            </a:r>
            <a:endParaRPr lang="en-US" altLang="zh-CN" sz="2400" dirty="0" smtClean="0"/>
          </a:p>
          <a:p>
            <a:r>
              <a:rPr lang="en-US" altLang="zh-CN" sz="2400" dirty="0" smtClean="0"/>
              <a:t>    </a:t>
            </a:r>
            <a:r>
              <a:rPr lang="zh-CN" altLang="en-US" sz="2400" dirty="0" smtClean="0"/>
              <a:t>其中，有代表性的知识库或应用系统有</a:t>
            </a:r>
            <a:r>
              <a:rPr lang="en-US" altLang="zh-CN" sz="2400" dirty="0" err="1" smtClean="0"/>
              <a:t>KnowItAll</a:t>
            </a:r>
            <a:r>
              <a:rPr lang="zh-CN" altLang="en-US" sz="2400" dirty="0" smtClean="0"/>
              <a:t>，</a:t>
            </a:r>
            <a:r>
              <a:rPr lang="en-US" altLang="zh-CN" sz="2400" dirty="0" err="1" smtClean="0"/>
              <a:t>TextRunner</a:t>
            </a:r>
            <a:r>
              <a:rPr lang="zh-CN" altLang="en-US" sz="2400" dirty="0" smtClean="0"/>
              <a:t>，</a:t>
            </a:r>
            <a:r>
              <a:rPr lang="en-US" altLang="zh-CN" sz="2400" dirty="0" smtClean="0"/>
              <a:t>NELL</a:t>
            </a:r>
            <a:r>
              <a:rPr lang="zh-CN" altLang="en-US" sz="2400" dirty="0" smtClean="0"/>
              <a:t>，</a:t>
            </a:r>
            <a:r>
              <a:rPr lang="en-US" altLang="zh-CN" sz="2400" dirty="0" err="1" smtClean="0"/>
              <a:t>Probase</a:t>
            </a:r>
            <a:r>
              <a:rPr lang="zh-CN" altLang="en-US" sz="2400" dirty="0" smtClean="0"/>
              <a:t>，</a:t>
            </a:r>
            <a:r>
              <a:rPr lang="en-US" altLang="zh-CN" sz="2400" dirty="0" err="1" smtClean="0"/>
              <a:t>Satori</a:t>
            </a:r>
            <a:r>
              <a:rPr lang="zh-CN" altLang="en-US" sz="2400" dirty="0" smtClean="0"/>
              <a:t>，</a:t>
            </a:r>
            <a:r>
              <a:rPr lang="en-US" altLang="zh-CN" sz="2400" dirty="0" smtClean="0"/>
              <a:t>PROSPERA</a:t>
            </a:r>
            <a:r>
              <a:rPr lang="zh-CN" altLang="en-US" sz="2400" dirty="0" smtClean="0"/>
              <a:t>，</a:t>
            </a:r>
            <a:r>
              <a:rPr lang="en-US" altLang="zh-CN" sz="2400" dirty="0" smtClean="0"/>
              <a:t>SOFIE</a:t>
            </a:r>
            <a:r>
              <a:rPr lang="zh-CN" altLang="en-US" sz="2400" dirty="0" smtClean="0"/>
              <a:t>以及一些基于维基百科等在线百科知识构建的知识库</a:t>
            </a:r>
            <a:r>
              <a:rPr lang="en-US" altLang="zh-CN" sz="2400" dirty="0" err="1" smtClean="0"/>
              <a:t>DBpedia</a:t>
            </a:r>
            <a:r>
              <a:rPr lang="zh-CN" altLang="en-US" sz="2400" dirty="0" smtClean="0"/>
              <a:t>，</a:t>
            </a:r>
            <a:r>
              <a:rPr lang="en-US" altLang="zh-CN" sz="2400" dirty="0" smtClean="0"/>
              <a:t>YAGO</a:t>
            </a:r>
            <a:r>
              <a:rPr lang="zh-CN" altLang="en-US" sz="2400" dirty="0" smtClean="0"/>
              <a:t>，</a:t>
            </a:r>
            <a:r>
              <a:rPr lang="en-US" altLang="zh-CN" sz="2400" dirty="0" smtClean="0"/>
              <a:t>Omega</a:t>
            </a:r>
            <a:r>
              <a:rPr lang="zh-CN" altLang="en-US" sz="2400" dirty="0" smtClean="0"/>
              <a:t>，</a:t>
            </a:r>
            <a:r>
              <a:rPr lang="en-US" altLang="zh-CN" sz="2400" dirty="0" err="1" smtClean="0"/>
              <a:t>WikiTaxonomy</a:t>
            </a:r>
            <a:r>
              <a:rPr lang="zh-CN" altLang="en-US" sz="2400" dirty="0" smtClean="0"/>
              <a:t>。</a:t>
            </a:r>
            <a:endParaRPr lang="en-US" altLang="zh-CN" sz="2400" dirty="0" smtClean="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相关的研究热点之：知识库构建</a:t>
            </a:r>
            <a:endParaRPr lang="zh-CN" altLang="en-US" dirty="0"/>
          </a:p>
        </p:txBody>
      </p:sp>
      <p:sp>
        <p:nvSpPr>
          <p:cNvPr id="3" name="文本占位符 2"/>
          <p:cNvSpPr>
            <a:spLocks noGrp="1"/>
          </p:cNvSpPr>
          <p:nvPr>
            <p:ph type="body" sz="quarter" idx="13"/>
          </p:nvPr>
        </p:nvSpPr>
        <p:spPr/>
        <p:txBody>
          <a:bodyPr>
            <a:normAutofit/>
          </a:bodyPr>
          <a:lstStyle/>
          <a:p>
            <a:pPr>
              <a:lnSpc>
                <a:spcPct val="150000"/>
              </a:lnSpc>
            </a:pPr>
            <a:r>
              <a:rPr lang="zh-CN" altLang="en-US" dirty="0" smtClean="0"/>
              <a:t>    </a:t>
            </a:r>
            <a:r>
              <a:rPr lang="zh-CN" altLang="en-US" sz="2400" dirty="0" smtClean="0"/>
              <a:t>一些著名的商业网站、公司和政府也发布了类似的知识搜索和计算平台。</a:t>
            </a:r>
            <a:endParaRPr lang="en-US" altLang="zh-CN" sz="2400" dirty="0" smtClean="0"/>
          </a:p>
          <a:p>
            <a:pPr>
              <a:lnSpc>
                <a:spcPct val="150000"/>
              </a:lnSpc>
            </a:pPr>
            <a:r>
              <a:rPr lang="zh-CN" altLang="en-US" sz="2400" dirty="0" smtClean="0"/>
              <a:t>如</a:t>
            </a:r>
            <a:r>
              <a:rPr lang="en-US" altLang="zh-CN" sz="2400" dirty="0" err="1" smtClean="0"/>
              <a:t>Evi</a:t>
            </a:r>
            <a:r>
              <a:rPr lang="zh-CN" altLang="en-US" sz="2400" dirty="0" smtClean="0"/>
              <a:t>公司的</a:t>
            </a:r>
            <a:r>
              <a:rPr lang="en-US" altLang="zh-CN" sz="2400" dirty="0" err="1" smtClean="0"/>
              <a:t>TrueKnowledge</a:t>
            </a:r>
            <a:r>
              <a:rPr lang="zh-CN" altLang="en-US" sz="2400" dirty="0" smtClean="0"/>
              <a:t>知识搜索平台、</a:t>
            </a:r>
            <a:endParaRPr lang="en-US" altLang="zh-CN" sz="2400" dirty="0" smtClean="0"/>
          </a:p>
          <a:p>
            <a:pPr>
              <a:lnSpc>
                <a:spcPct val="150000"/>
              </a:lnSpc>
            </a:pPr>
            <a:r>
              <a:rPr lang="zh-CN" altLang="en-US" sz="2400" dirty="0" smtClean="0"/>
              <a:t>   美国官方政府网站</a:t>
            </a:r>
            <a:r>
              <a:rPr lang="en-US" altLang="zh-CN" sz="2400" dirty="0" err="1" smtClean="0"/>
              <a:t>Data.Gov</a:t>
            </a:r>
            <a:r>
              <a:rPr lang="zh-CN" altLang="en-US" sz="2400" dirty="0" smtClean="0"/>
              <a:t>、</a:t>
            </a:r>
            <a:endParaRPr lang="en-US" altLang="zh-CN" sz="2400" dirty="0" smtClean="0"/>
          </a:p>
          <a:p>
            <a:pPr>
              <a:lnSpc>
                <a:spcPct val="150000"/>
              </a:lnSpc>
            </a:pPr>
            <a:r>
              <a:rPr lang="en-US" altLang="zh-CN" sz="2400" dirty="0" smtClean="0"/>
              <a:t>   wolfram</a:t>
            </a:r>
            <a:r>
              <a:rPr lang="zh-CN" altLang="en-US" sz="2400" dirty="0" smtClean="0"/>
              <a:t>的知识计算平台</a:t>
            </a:r>
            <a:r>
              <a:rPr lang="en-US" altLang="zh-CN" sz="2400" dirty="0" err="1" smtClean="0"/>
              <a:t>wolframalpha</a:t>
            </a:r>
            <a:r>
              <a:rPr lang="zh-CN" altLang="en-US" sz="2400" dirty="0" smtClean="0"/>
              <a:t>、</a:t>
            </a:r>
            <a:endParaRPr lang="en-US" altLang="zh-CN" sz="2400" dirty="0" smtClean="0"/>
          </a:p>
          <a:p>
            <a:pPr>
              <a:lnSpc>
                <a:spcPct val="150000"/>
              </a:lnSpc>
            </a:pPr>
            <a:r>
              <a:rPr lang="en-US" altLang="zh-CN" sz="2400" dirty="0" smtClean="0"/>
              <a:t>   Google</a:t>
            </a:r>
            <a:r>
              <a:rPr lang="zh-CN" altLang="en-US" sz="2400" dirty="0" smtClean="0"/>
              <a:t>的知识图谱</a:t>
            </a:r>
            <a:r>
              <a:rPr lang="en-US" altLang="zh-CN" sz="2400" dirty="0" smtClean="0"/>
              <a:t>(knowledge graph)</a:t>
            </a:r>
            <a:r>
              <a:rPr lang="zh-CN" altLang="en-US" sz="2400" dirty="0" smtClean="0"/>
              <a:t>；</a:t>
            </a:r>
            <a:endParaRPr lang="en-US" altLang="zh-CN" sz="2400" dirty="0" smtClean="0"/>
          </a:p>
          <a:p>
            <a:pPr>
              <a:lnSpc>
                <a:spcPct val="150000"/>
              </a:lnSpc>
            </a:pPr>
            <a:r>
              <a:rPr lang="en-US" altLang="zh-CN" sz="2400" dirty="0" smtClean="0"/>
              <a:t>   Facebook</a:t>
            </a:r>
            <a:r>
              <a:rPr lang="zh-CN" altLang="en-US" sz="2400" dirty="0" smtClean="0"/>
              <a:t>推出的类似实体搜索服务</a:t>
            </a:r>
            <a:r>
              <a:rPr lang="en-US" altLang="zh-CN" sz="2400" dirty="0" smtClean="0"/>
              <a:t>graph search</a:t>
            </a:r>
            <a:r>
              <a:rPr lang="zh-CN" altLang="en-US" sz="2400" dirty="0" smtClean="0"/>
              <a:t>等。</a:t>
            </a:r>
            <a:endParaRPr lang="zh-CN" altLang="en-US" sz="2400"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相关的研究热点之：知识库构建</a:t>
            </a:r>
            <a:endParaRPr lang="zh-CN" altLang="en-US" dirty="0"/>
          </a:p>
        </p:txBody>
      </p:sp>
      <p:sp>
        <p:nvSpPr>
          <p:cNvPr id="3" name="文本占位符 2"/>
          <p:cNvSpPr>
            <a:spLocks noGrp="1"/>
          </p:cNvSpPr>
          <p:nvPr>
            <p:ph type="body" sz="quarter" idx="13"/>
          </p:nvPr>
        </p:nvSpPr>
        <p:spPr/>
        <p:txBody>
          <a:bodyPr>
            <a:normAutofit fontScale="92500"/>
          </a:bodyPr>
          <a:lstStyle/>
          <a:p>
            <a:r>
              <a:rPr lang="zh-CN" altLang="en-US" dirty="0" smtClean="0"/>
              <a:t>    在国内，中文知识图谱的构建也有大量的研究和</a:t>
            </a:r>
          </a:p>
          <a:p>
            <a:r>
              <a:rPr lang="zh-CN" altLang="en-US" dirty="0" smtClean="0"/>
              <a:t>开发工作。</a:t>
            </a:r>
            <a:endParaRPr lang="en-US" altLang="zh-CN" dirty="0" smtClean="0"/>
          </a:p>
          <a:p>
            <a:r>
              <a:rPr lang="en-US" altLang="zh-CN" dirty="0" smtClean="0"/>
              <a:t>    </a:t>
            </a:r>
            <a:r>
              <a:rPr lang="zh-CN" altLang="en-US" dirty="0" smtClean="0"/>
              <a:t>代表性工作有：中国科学院计算技术研究所的基于</a:t>
            </a:r>
            <a:r>
              <a:rPr lang="en-US" altLang="zh-CN" dirty="0" err="1" smtClean="0"/>
              <a:t>OpenKN</a:t>
            </a:r>
            <a:r>
              <a:rPr lang="en-US" altLang="zh-CN" dirty="0" smtClean="0"/>
              <a:t>(</a:t>
            </a:r>
            <a:r>
              <a:rPr lang="zh-CN" altLang="en-US" dirty="0" smtClean="0"/>
              <a:t>开放知识网络</a:t>
            </a:r>
            <a:r>
              <a:rPr lang="en-US" altLang="zh-CN" dirty="0" smtClean="0"/>
              <a:t>)</a:t>
            </a:r>
            <a:r>
              <a:rPr lang="zh-CN" altLang="en-US" dirty="0" smtClean="0"/>
              <a:t>的“</a:t>
            </a:r>
            <a:r>
              <a:rPr lang="zh-CN" altLang="en-US" dirty="0" smtClean="0">
                <a:solidFill>
                  <a:srgbClr val="FF0000"/>
                </a:solidFill>
              </a:rPr>
              <a:t>人立方、事立方、知立方系统</a:t>
            </a:r>
            <a:r>
              <a:rPr lang="zh-CN" altLang="en-US" dirty="0" smtClean="0"/>
              <a:t>”；中国科学院数学与系统科学研究院的陆汝钤（</a:t>
            </a:r>
            <a:r>
              <a:rPr lang="en-US" dirty="0" err="1" smtClean="0"/>
              <a:t>qián</a:t>
            </a:r>
            <a:r>
              <a:rPr lang="zh-CN" altLang="en-US" dirty="0" smtClean="0"/>
              <a:t>）提出的</a:t>
            </a:r>
            <a:r>
              <a:rPr lang="zh-CN" altLang="en-US" dirty="0" smtClean="0">
                <a:solidFill>
                  <a:srgbClr val="FF0000"/>
                </a:solidFill>
              </a:rPr>
              <a:t>知件</a:t>
            </a:r>
            <a:r>
              <a:rPr lang="en-US" altLang="zh-CN" dirty="0" smtClean="0"/>
              <a:t>(</a:t>
            </a:r>
            <a:r>
              <a:rPr lang="en-US" altLang="zh-CN" dirty="0" err="1" smtClean="0"/>
              <a:t>knowware</a:t>
            </a:r>
            <a:r>
              <a:rPr lang="en-US" altLang="zh-CN" dirty="0" smtClean="0"/>
              <a:t>)</a:t>
            </a:r>
            <a:r>
              <a:rPr lang="zh-CN" altLang="en-US" dirty="0" smtClean="0"/>
              <a:t>；上海交通大学最早构建的</a:t>
            </a:r>
            <a:r>
              <a:rPr lang="zh-CN" altLang="en-US" dirty="0" smtClean="0">
                <a:solidFill>
                  <a:srgbClr val="FF0000"/>
                </a:solidFill>
              </a:rPr>
              <a:t>中文知识图谱平台</a:t>
            </a:r>
            <a:r>
              <a:rPr lang="en-US" altLang="zh-CN" dirty="0" smtClean="0"/>
              <a:t>zhishi.me</a:t>
            </a:r>
            <a:r>
              <a:rPr lang="zh-CN" altLang="en-US" dirty="0" smtClean="0"/>
              <a:t>；百度推出的</a:t>
            </a:r>
            <a:r>
              <a:rPr lang="zh-CN" altLang="en-US" dirty="0" smtClean="0">
                <a:solidFill>
                  <a:srgbClr val="FF0000"/>
                </a:solidFill>
              </a:rPr>
              <a:t>中文知识图谱搜索</a:t>
            </a:r>
            <a:r>
              <a:rPr lang="zh-CN" altLang="en-US" dirty="0" smtClean="0"/>
              <a:t>；搜狗推出的</a:t>
            </a:r>
            <a:r>
              <a:rPr lang="zh-CN" altLang="en-US" dirty="0" smtClean="0">
                <a:solidFill>
                  <a:srgbClr val="FF0000"/>
                </a:solidFill>
              </a:rPr>
              <a:t>知立方</a:t>
            </a:r>
            <a:r>
              <a:rPr lang="zh-CN" altLang="en-US" dirty="0" smtClean="0"/>
              <a:t>平台；复旦大学</a:t>
            </a:r>
            <a:r>
              <a:rPr lang="en-US" altLang="zh-CN" dirty="0" smtClean="0"/>
              <a:t>GDM</a:t>
            </a:r>
            <a:r>
              <a:rPr lang="zh-CN" altLang="en-US" dirty="0" smtClean="0"/>
              <a:t>实验室推出的</a:t>
            </a:r>
            <a:r>
              <a:rPr lang="zh-CN" altLang="en-US" dirty="0" smtClean="0">
                <a:solidFill>
                  <a:srgbClr val="FF0000"/>
                </a:solidFill>
              </a:rPr>
              <a:t>中文知识图谱展示平</a:t>
            </a:r>
            <a:r>
              <a:rPr lang="zh-CN" altLang="en-US" dirty="0" smtClean="0"/>
              <a:t>台等。</a:t>
            </a:r>
            <a:endParaRPr lang="zh-CN" altLang="en-US"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相关的研究热点之：知识库构建</a:t>
            </a:r>
            <a:endParaRPr lang="zh-CN" altLang="en-US" dirty="0"/>
          </a:p>
        </p:txBody>
      </p:sp>
      <p:sp>
        <p:nvSpPr>
          <p:cNvPr id="3" name="文本占位符 2"/>
          <p:cNvSpPr>
            <a:spLocks noGrp="1"/>
          </p:cNvSpPr>
          <p:nvPr>
            <p:ph type="body" sz="quarter" idx="13"/>
          </p:nvPr>
        </p:nvSpPr>
        <p:spPr>
          <a:xfrm>
            <a:off x="251520" y="1714500"/>
            <a:ext cx="8640960" cy="4738836"/>
          </a:xfrm>
        </p:spPr>
        <p:txBody>
          <a:bodyPr>
            <a:normAutofit/>
          </a:bodyPr>
          <a:lstStyle/>
          <a:p>
            <a:r>
              <a:rPr lang="zh-CN" altLang="en-US" sz="2400" dirty="0"/>
              <a:t>   </a:t>
            </a:r>
            <a:r>
              <a:rPr lang="zh-CN" altLang="en-US" sz="2400" dirty="0" smtClean="0">
                <a:solidFill>
                  <a:srgbClr val="FF0000"/>
                </a:solidFill>
              </a:rPr>
              <a:t>从规模看，</a:t>
            </a:r>
            <a:r>
              <a:rPr lang="zh-CN" altLang="en-US" sz="2400" dirty="0" smtClean="0"/>
              <a:t>拥有概念最多的知识库是</a:t>
            </a:r>
            <a:r>
              <a:rPr lang="en-US" altLang="zh-CN" sz="2400" dirty="0" err="1" smtClean="0"/>
              <a:t>Probase</a:t>
            </a:r>
            <a:r>
              <a:rPr lang="zh-CN" altLang="en-US" sz="2400" dirty="0" smtClean="0"/>
              <a:t>，核心概念约</a:t>
            </a:r>
            <a:r>
              <a:rPr lang="en-US" altLang="zh-CN" sz="2400" dirty="0" smtClean="0"/>
              <a:t>270</a:t>
            </a:r>
            <a:r>
              <a:rPr lang="zh-CN" altLang="en-US" sz="2400" dirty="0" smtClean="0"/>
              <a:t>万，概念总量达到千万级。</a:t>
            </a:r>
            <a:endParaRPr lang="en-US" altLang="zh-CN" sz="2400" dirty="0" smtClean="0"/>
          </a:p>
          <a:p>
            <a:r>
              <a:rPr lang="en-US" altLang="zh-CN" sz="2400" dirty="0" smtClean="0"/>
              <a:t>   </a:t>
            </a:r>
            <a:r>
              <a:rPr lang="zh-CN" altLang="en-US" sz="2400" dirty="0" smtClean="0"/>
              <a:t>实体最多的是</a:t>
            </a:r>
            <a:r>
              <a:rPr lang="en-US" altLang="zh-CN" sz="2400" dirty="0" err="1" smtClean="0"/>
              <a:t>wolframalpha</a:t>
            </a:r>
            <a:r>
              <a:rPr lang="zh-CN" altLang="en-US" sz="2400" dirty="0" smtClean="0"/>
              <a:t>，有</a:t>
            </a:r>
            <a:r>
              <a:rPr lang="en-US" altLang="zh-CN" sz="2400" dirty="0" smtClean="0"/>
              <a:t>10</a:t>
            </a:r>
            <a:r>
              <a:rPr lang="zh-CN" altLang="en-US" sz="2400" dirty="0" smtClean="0"/>
              <a:t>万亿个实体。</a:t>
            </a:r>
            <a:endParaRPr lang="en-US" altLang="zh-CN" sz="2400" dirty="0" smtClean="0"/>
          </a:p>
          <a:p>
            <a:r>
              <a:rPr lang="en-US" altLang="zh-CN" sz="2400" dirty="0" smtClean="0"/>
              <a:t>   </a:t>
            </a:r>
            <a:r>
              <a:rPr lang="zh-CN" altLang="en-US" sz="2400" dirty="0" smtClean="0"/>
              <a:t>近年来影响力比较大的知识库或知识搜索服务有</a:t>
            </a:r>
            <a:r>
              <a:rPr lang="en-US" altLang="zh-CN" sz="2400" dirty="0" smtClean="0"/>
              <a:t>Google</a:t>
            </a:r>
            <a:r>
              <a:rPr lang="zh-CN" altLang="en-US" sz="2400" dirty="0" smtClean="0"/>
              <a:t>的知识图谱，目前规模是</a:t>
            </a:r>
            <a:r>
              <a:rPr lang="en-US" altLang="zh-CN" sz="2400" dirty="0" smtClean="0"/>
              <a:t>5</a:t>
            </a:r>
            <a:r>
              <a:rPr lang="zh-CN" altLang="en-US" sz="2400" dirty="0" smtClean="0"/>
              <a:t>亿个实体对象和</a:t>
            </a:r>
            <a:r>
              <a:rPr lang="en-US" altLang="zh-CN" sz="2400" dirty="0" smtClean="0"/>
              <a:t>350</a:t>
            </a:r>
            <a:r>
              <a:rPr lang="zh-CN" altLang="en-US" sz="2400" dirty="0" smtClean="0"/>
              <a:t>亿条实体间关系信息，且规模在随着信息的增长不断地增加；微软亚洲研究院的</a:t>
            </a:r>
            <a:r>
              <a:rPr lang="en-US" altLang="zh-CN" sz="2400" dirty="0" err="1" smtClean="0"/>
              <a:t>Probase</a:t>
            </a:r>
            <a:r>
              <a:rPr lang="zh-CN" altLang="en-US" sz="2400" dirty="0" smtClean="0"/>
              <a:t>也是近几年比较热门的知识库，基于概率化构建，支持对短文本的语义理解。</a:t>
            </a:r>
            <a:endParaRPr lang="en-US" altLang="zh-CN" sz="2400" dirty="0" smtClean="0"/>
          </a:p>
          <a:p>
            <a:r>
              <a:rPr lang="zh-CN" altLang="en-US" sz="2400" dirty="0" smtClean="0"/>
              <a:t>   比较有特色的还有国内搜狗的知立方系统，侧重基于图的</a:t>
            </a:r>
            <a:r>
              <a:rPr lang="zh-CN" altLang="en-US" sz="2400" dirty="0" smtClean="0">
                <a:solidFill>
                  <a:srgbClr val="FF0000"/>
                </a:solidFill>
              </a:rPr>
              <a:t>逻辑推理计算</a:t>
            </a:r>
            <a:r>
              <a:rPr lang="zh-CN" altLang="en-US" sz="2400" dirty="0" smtClean="0"/>
              <a:t>，包括利用语义网的三元组推理补充实体数据、对用户查询词进行语义理解以及句法分析等。</a:t>
            </a:r>
            <a:endParaRPr lang="zh-CN" altLang="en-US" sz="2400"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相关的研究热点之：知识库构建</a:t>
            </a:r>
            <a:endParaRPr lang="zh-CN" altLang="en-US" dirty="0"/>
          </a:p>
        </p:txBody>
      </p:sp>
      <p:sp>
        <p:nvSpPr>
          <p:cNvPr id="3" name="文本占位符 2"/>
          <p:cNvSpPr>
            <a:spLocks noGrp="1"/>
          </p:cNvSpPr>
          <p:nvPr>
            <p:ph type="body" sz="quarter" idx="13"/>
          </p:nvPr>
        </p:nvSpPr>
        <p:spPr>
          <a:xfrm>
            <a:off x="251520" y="1302972"/>
            <a:ext cx="8568952" cy="5078356"/>
          </a:xfrm>
        </p:spPr>
        <p:txBody>
          <a:bodyPr>
            <a:noAutofit/>
          </a:bodyPr>
          <a:lstStyle/>
          <a:p>
            <a:pPr>
              <a:lnSpc>
                <a:spcPct val="150000"/>
              </a:lnSpc>
            </a:pPr>
            <a:r>
              <a:rPr lang="en-US" altLang="zh-CN" sz="2400" dirty="0" smtClean="0"/>
              <a:t>Google</a:t>
            </a:r>
            <a:r>
              <a:rPr lang="zh-CN" altLang="en-US" sz="2400" dirty="0" smtClean="0"/>
              <a:t>知识图谱将搜索结果知识系统化。</a:t>
            </a:r>
            <a:endParaRPr lang="en-US" altLang="zh-CN" sz="2400" dirty="0" smtClean="0"/>
          </a:p>
          <a:p>
            <a:pPr>
              <a:lnSpc>
                <a:spcPct val="150000"/>
              </a:lnSpc>
            </a:pPr>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t>一个关键词就能获得完整的知识体系，让用户能快捷简单地发现新的信息和知识。</a:t>
            </a:r>
            <a:endParaRPr lang="en-US" altLang="zh-CN" sz="2400" dirty="0" smtClean="0"/>
          </a:p>
          <a:p>
            <a:pPr>
              <a:lnSpc>
                <a:spcPct val="150000"/>
              </a:lnSpc>
            </a:pPr>
            <a:r>
              <a:rPr lang="zh-CN" altLang="en-US" sz="2400" dirty="0" smtClean="0"/>
              <a:t>    知识图谱从</a:t>
            </a:r>
            <a:r>
              <a:rPr lang="en-US" altLang="zh-CN" sz="2400" dirty="0" smtClean="0"/>
              <a:t>Freebase</a:t>
            </a:r>
            <a:r>
              <a:rPr lang="zh-CN" altLang="en-US" sz="2400" dirty="0" smtClean="0"/>
              <a:t>、维基百科或者全球概览中获得专业的信息，并通过大规模的信息搜索、分析来提高结果的</a:t>
            </a:r>
            <a:r>
              <a:rPr lang="zh-CN" altLang="en-US" sz="2400" dirty="0" smtClean="0">
                <a:solidFill>
                  <a:srgbClr val="FF0000"/>
                </a:solidFill>
              </a:rPr>
              <a:t>深度和广度</a:t>
            </a:r>
            <a:r>
              <a:rPr lang="zh-CN" altLang="en-US" sz="2400" dirty="0" smtClean="0"/>
              <a:t>。</a:t>
            </a:r>
            <a:endParaRPr lang="en-US" altLang="zh-CN" sz="2400" dirty="0" smtClean="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相关的研究热点之：知识库构建</a:t>
            </a:r>
          </a:p>
        </p:txBody>
      </p:sp>
      <p:sp>
        <p:nvSpPr>
          <p:cNvPr id="3" name="文本占位符 2"/>
          <p:cNvSpPr>
            <a:spLocks noGrp="1"/>
          </p:cNvSpPr>
          <p:nvPr>
            <p:ph type="body" sz="quarter" idx="13"/>
          </p:nvPr>
        </p:nvSpPr>
        <p:spPr>
          <a:xfrm>
            <a:off x="500034" y="1484294"/>
            <a:ext cx="8143903" cy="4897034"/>
          </a:xfrm>
        </p:spPr>
        <p:txBody>
          <a:bodyPr>
            <a:noAutofit/>
          </a:bodyPr>
          <a:lstStyle/>
          <a:p>
            <a:r>
              <a:rPr lang="zh-CN" altLang="en-US" sz="2400" dirty="0" smtClean="0"/>
              <a:t>知识图谱”</a:t>
            </a:r>
            <a:r>
              <a:rPr lang="zh-CN" altLang="en-US" sz="2400" dirty="0"/>
              <a:t>和传统的搜素结果相比，在</a:t>
            </a:r>
            <a:r>
              <a:rPr lang="en-US" altLang="zh-CN" sz="2400" dirty="0"/>
              <a:t>3</a:t>
            </a:r>
            <a:r>
              <a:rPr lang="zh-CN" altLang="en-US" sz="2400" dirty="0"/>
              <a:t>个方面有所提升：</a:t>
            </a:r>
            <a:endParaRPr lang="en-US" altLang="zh-CN" sz="2400" dirty="0"/>
          </a:p>
          <a:p>
            <a:r>
              <a:rPr lang="zh-CN" altLang="en-US" sz="2400" dirty="0">
                <a:solidFill>
                  <a:srgbClr val="FF0000"/>
                </a:solidFill>
              </a:rPr>
              <a:t>①结果的正确与全面</a:t>
            </a:r>
            <a:endParaRPr lang="en-US" altLang="zh-CN" sz="2400" dirty="0">
              <a:solidFill>
                <a:srgbClr val="FF0000"/>
              </a:solidFill>
            </a:endParaRPr>
          </a:p>
          <a:p>
            <a:r>
              <a:rPr lang="en-US" altLang="zh-CN" sz="2400" dirty="0"/>
              <a:t>    </a:t>
            </a:r>
            <a:r>
              <a:rPr lang="zh-CN" altLang="en-US" sz="2400" dirty="0"/>
              <a:t>一个关键词可能有多重含义，知识图谱会展示全面的信息，让用户找到自己最想要的答案</a:t>
            </a:r>
            <a:r>
              <a:rPr lang="zh-CN" altLang="en-US" sz="2400" dirty="0" smtClean="0"/>
              <a:t>。</a:t>
            </a:r>
            <a:r>
              <a:rPr lang="zh-CN" altLang="en-US" sz="2400" dirty="0" smtClean="0">
                <a:solidFill>
                  <a:srgbClr val="00B0F0"/>
                </a:solidFill>
              </a:rPr>
              <a:t>“苹果？吃鸡？”</a:t>
            </a:r>
            <a:endParaRPr lang="en-US" altLang="zh-CN" sz="2400" dirty="0">
              <a:solidFill>
                <a:srgbClr val="00B0F0"/>
              </a:solidFill>
            </a:endParaRPr>
          </a:p>
          <a:p>
            <a:r>
              <a:rPr lang="zh-CN" altLang="en-US" sz="2400" dirty="0">
                <a:solidFill>
                  <a:srgbClr val="FF0000"/>
                </a:solidFill>
              </a:rPr>
              <a:t>②最好的总结</a:t>
            </a:r>
            <a:endParaRPr lang="en-US" altLang="zh-CN" sz="2400" dirty="0">
              <a:solidFill>
                <a:srgbClr val="FF0000"/>
              </a:solidFill>
            </a:endParaRPr>
          </a:p>
          <a:p>
            <a:r>
              <a:rPr lang="zh-CN" altLang="en-US" sz="2400" dirty="0"/>
              <a:t>    更好地的理解用户搜索的信息，并总结出相关的内容和主题。</a:t>
            </a:r>
            <a:r>
              <a:rPr lang="zh-CN" altLang="en-US" sz="2400" dirty="0">
                <a:solidFill>
                  <a:srgbClr val="00B0F0"/>
                </a:solidFill>
              </a:rPr>
              <a:t>“</a:t>
            </a:r>
            <a:r>
              <a:rPr lang="zh-CN" altLang="en-US" sz="2400" dirty="0" smtClean="0">
                <a:solidFill>
                  <a:srgbClr val="00B0F0"/>
                </a:solidFill>
              </a:rPr>
              <a:t>人</a:t>
            </a:r>
            <a:r>
              <a:rPr lang="zh-CN" altLang="en-US" sz="2400" dirty="0" smtClean="0">
                <a:solidFill>
                  <a:srgbClr val="00B0F0"/>
                </a:solidFill>
                <a:latin typeface="华文新魏" panose="02010800040101010101" pitchFamily="2" charset="-122"/>
                <a:ea typeface="华文新魏" panose="02010800040101010101" pitchFamily="2" charset="-122"/>
              </a:rPr>
              <a:t>→</a:t>
            </a:r>
            <a:r>
              <a:rPr lang="zh-CN" altLang="en-US" sz="2400" dirty="0" smtClean="0">
                <a:solidFill>
                  <a:srgbClr val="00B0F0"/>
                </a:solidFill>
              </a:rPr>
              <a:t>人</a:t>
            </a:r>
            <a:r>
              <a:rPr lang="zh-CN" altLang="en-US" sz="2400" dirty="0">
                <a:solidFill>
                  <a:srgbClr val="00B0F0"/>
                </a:solidFill>
              </a:rPr>
              <a:t>的生平事迹</a:t>
            </a:r>
            <a:r>
              <a:rPr lang="zh-CN" altLang="en-US" sz="2400" dirty="0" smtClean="0">
                <a:solidFill>
                  <a:srgbClr val="00B0F0"/>
                </a:solidFill>
              </a:rPr>
              <a:t>”、来龙去脉 </a:t>
            </a:r>
            <a:r>
              <a:rPr lang="zh-CN" altLang="en-US" sz="2400" dirty="0"/>
              <a:t>。</a:t>
            </a:r>
            <a:endParaRPr lang="en-US" altLang="zh-CN" sz="2400" dirty="0"/>
          </a:p>
          <a:p>
            <a:r>
              <a:rPr lang="zh-CN" altLang="en-US" sz="2400" dirty="0">
                <a:solidFill>
                  <a:srgbClr val="FF0000"/>
                </a:solidFill>
              </a:rPr>
              <a:t>③更深、更广。</a:t>
            </a:r>
            <a:endParaRPr lang="en-US" altLang="zh-CN" sz="2400" dirty="0">
              <a:solidFill>
                <a:srgbClr val="FF0000"/>
              </a:solidFill>
            </a:endParaRPr>
          </a:p>
          <a:p>
            <a:r>
              <a:rPr lang="en-US" altLang="zh-CN" sz="2400" dirty="0"/>
              <a:t>  </a:t>
            </a:r>
            <a:r>
              <a:rPr lang="zh-CN" altLang="en-US" sz="2400" dirty="0"/>
              <a:t>知识</a:t>
            </a:r>
            <a:r>
              <a:rPr lang="zh-CN" altLang="en-US" sz="2400" dirty="0" smtClean="0"/>
              <a:t>图谱会</a:t>
            </a:r>
            <a:r>
              <a:rPr lang="zh-CN" altLang="en-US" sz="2400" dirty="0"/>
              <a:t>给出搜索结果的完整知识体系，用户可能会发现新知识</a:t>
            </a:r>
            <a:r>
              <a:rPr lang="zh-CN" altLang="en-US" sz="2400" dirty="0" smtClean="0"/>
              <a:t>。</a:t>
            </a:r>
            <a:endParaRPr lang="en-US" altLang="zh-CN" sz="2400" dirty="0" smtClean="0"/>
          </a:p>
          <a:p>
            <a:r>
              <a:rPr lang="zh-CN" altLang="en-US" sz="2400" dirty="0" smtClean="0">
                <a:solidFill>
                  <a:srgbClr val="00B0F0"/>
                </a:solidFill>
              </a:rPr>
              <a:t>一</a:t>
            </a:r>
            <a:r>
              <a:rPr lang="zh-CN" altLang="en-US" sz="2400" dirty="0">
                <a:solidFill>
                  <a:srgbClr val="00B0F0"/>
                </a:solidFill>
              </a:rPr>
              <a:t>个旅行</a:t>
            </a:r>
            <a:r>
              <a:rPr lang="zh-CN" altLang="en-US" sz="2400" dirty="0" smtClean="0">
                <a:solidFill>
                  <a:srgbClr val="00B0F0"/>
                </a:solidFill>
              </a:rPr>
              <a:t>目的地</a:t>
            </a:r>
            <a:r>
              <a:rPr lang="zh-CN" altLang="en-US" sz="2400" dirty="0">
                <a:solidFill>
                  <a:srgbClr val="00B0F0"/>
                </a:solidFill>
                <a:latin typeface="华文新魏" panose="02010800040101010101" pitchFamily="2" charset="-122"/>
                <a:ea typeface="华文新魏" panose="02010800040101010101" pitchFamily="2" charset="-122"/>
              </a:rPr>
              <a:t>→</a:t>
            </a:r>
            <a:r>
              <a:rPr lang="zh-CN" altLang="en-US" sz="2400" dirty="0" smtClean="0">
                <a:solidFill>
                  <a:srgbClr val="00B0F0"/>
                </a:solidFill>
              </a:rPr>
              <a:t>以此</a:t>
            </a:r>
            <a:r>
              <a:rPr lang="zh-CN" altLang="en-US" sz="2400" dirty="0">
                <a:solidFill>
                  <a:srgbClr val="00B0F0"/>
                </a:solidFill>
              </a:rPr>
              <a:t>命名的</a:t>
            </a:r>
            <a:r>
              <a:rPr lang="zh-CN" altLang="en-US" sz="2400" dirty="0" smtClean="0">
                <a:solidFill>
                  <a:srgbClr val="00B0F0"/>
                </a:solidFill>
              </a:rPr>
              <a:t>餐馆</a:t>
            </a:r>
            <a:r>
              <a:rPr lang="zh-CN" altLang="en-US" sz="2400" dirty="0">
                <a:solidFill>
                  <a:srgbClr val="00B0F0"/>
                </a:solidFill>
                <a:latin typeface="华文新魏" panose="02010800040101010101" pitchFamily="2" charset="-122"/>
                <a:ea typeface="华文新魏" panose="02010800040101010101" pitchFamily="2" charset="-122"/>
              </a:rPr>
              <a:t>→</a:t>
            </a:r>
            <a:r>
              <a:rPr lang="zh-CN" altLang="en-US" sz="2400" dirty="0" smtClean="0">
                <a:solidFill>
                  <a:srgbClr val="00B0F0"/>
                </a:solidFill>
              </a:rPr>
              <a:t>一</a:t>
            </a:r>
            <a:r>
              <a:rPr lang="zh-CN" altLang="en-US" sz="2400" dirty="0">
                <a:solidFill>
                  <a:srgbClr val="00B0F0"/>
                </a:solidFill>
              </a:rPr>
              <a:t>本</a:t>
            </a:r>
            <a:r>
              <a:rPr lang="zh-CN" altLang="en-US" sz="2400" dirty="0" smtClean="0">
                <a:solidFill>
                  <a:srgbClr val="00B0F0"/>
                </a:solidFill>
              </a:rPr>
              <a:t>小说</a:t>
            </a:r>
            <a:r>
              <a:rPr lang="zh-CN" altLang="en-US" sz="2400" dirty="0">
                <a:solidFill>
                  <a:srgbClr val="00B0F0"/>
                </a:solidFill>
                <a:latin typeface="华文新魏" panose="02010800040101010101" pitchFamily="2" charset="-122"/>
                <a:ea typeface="华文新魏" panose="02010800040101010101" pitchFamily="2" charset="-122"/>
              </a:rPr>
              <a:t>→</a:t>
            </a:r>
            <a:r>
              <a:rPr lang="zh-CN" altLang="en-US" sz="2400" dirty="0" smtClean="0">
                <a:solidFill>
                  <a:srgbClr val="00B0F0"/>
                </a:solidFill>
              </a:rPr>
              <a:t>同名电影</a:t>
            </a:r>
            <a:endParaRPr lang="en-US" altLang="zh-CN" sz="2400" dirty="0" smtClean="0">
              <a:solidFill>
                <a:srgbClr val="00B0F0"/>
              </a:solidFill>
            </a:endParaRPr>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35</a:t>
            </a:fld>
            <a:endParaRPr lang="zh-CN" altLang="en-US"/>
          </a:p>
        </p:txBody>
      </p:sp>
    </p:spTree>
    <p:extLst>
      <p:ext uri="{BB962C8B-B14F-4D97-AF65-F5344CB8AC3E}">
        <p14:creationId xmlns:p14="http://schemas.microsoft.com/office/powerpoint/2010/main" val="3089377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技术现状</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686800" y="6111875"/>
            <a:ext cx="457200" cy="365125"/>
          </a:xfrm>
        </p:spPr>
        <p:txBody>
          <a:bodyPr/>
          <a:lstStyle/>
          <a:p>
            <a:pPr>
              <a:defRPr/>
            </a:pPr>
            <a:fld id="{F65F09B5-10D0-449B-B285-6A724D9C3ED7}" type="slidenum">
              <a:rPr lang="zh-CN" altLang="en-US" smtClean="0"/>
              <a:pPr>
                <a:defRPr/>
              </a:pPr>
              <a:t>36</a:t>
            </a:fld>
            <a:endParaRPr lang="zh-CN" altLang="en-US"/>
          </a:p>
        </p:txBody>
      </p:sp>
    </p:spTree>
    <p:extLst>
      <p:ext uri="{BB962C8B-B14F-4D97-AF65-F5344CB8AC3E}">
        <p14:creationId xmlns:p14="http://schemas.microsoft.com/office/powerpoint/2010/main" val="3540339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4819" name="文本占位符 2"/>
          <p:cNvSpPr>
            <a:spLocks noGrp="1"/>
          </p:cNvSpPr>
          <p:nvPr>
            <p:ph type="body" sz="quarter" idx="13"/>
          </p:nvPr>
        </p:nvSpPr>
        <p:spPr>
          <a:xfrm>
            <a:off x="500063" y="1714500"/>
            <a:ext cx="8286750" cy="4286250"/>
          </a:xfrm>
        </p:spPr>
        <p:txBody>
          <a:bodyPr/>
          <a:lstStyle/>
          <a:p>
            <a:r>
              <a:rPr lang="en-US" altLang="zh-CN" b="1" dirty="0" smtClean="0"/>
              <a:t>1.Apache </a:t>
            </a:r>
            <a:r>
              <a:rPr lang="en-US" altLang="zh-CN" b="1" dirty="0" err="1" smtClean="0"/>
              <a:t>Hadoop</a:t>
            </a:r>
            <a:endParaRPr lang="zh-CN" altLang="en-US" dirty="0" smtClean="0"/>
          </a:p>
          <a:p>
            <a:r>
              <a:rPr lang="zh-CN" altLang="en-US" dirty="0" smtClean="0"/>
              <a:t>    一个开源的分布式</a:t>
            </a:r>
            <a:r>
              <a:rPr lang="zh-CN" altLang="en-US" dirty="0" smtClean="0">
                <a:solidFill>
                  <a:schemeClr val="accent1"/>
                </a:solidFill>
              </a:rPr>
              <a:t>计算框架</a:t>
            </a:r>
            <a:r>
              <a:rPr lang="zh-CN" altLang="en-US" dirty="0" smtClean="0"/>
              <a:t>。</a:t>
            </a:r>
            <a:endParaRPr lang="en-US" altLang="zh-CN" dirty="0" smtClean="0"/>
          </a:p>
          <a:p>
            <a:r>
              <a:rPr lang="en-US" altLang="zh-CN" dirty="0" smtClean="0"/>
              <a:t>    </a:t>
            </a:r>
            <a:r>
              <a:rPr lang="zh-CN" altLang="en-US" dirty="0" smtClean="0"/>
              <a:t>最初由</a:t>
            </a:r>
            <a:r>
              <a:rPr lang="en-US" altLang="zh-CN" dirty="0" smtClean="0"/>
              <a:t>Doug</a:t>
            </a:r>
            <a:r>
              <a:rPr lang="zh-CN" altLang="en-US" dirty="0" smtClean="0"/>
              <a:t>为支持其开源</a:t>
            </a:r>
            <a:r>
              <a:rPr lang="en-US" altLang="zh-CN" dirty="0" smtClean="0"/>
              <a:t>Web</a:t>
            </a:r>
            <a:r>
              <a:rPr lang="zh-CN" altLang="en-US" dirty="0" smtClean="0"/>
              <a:t>搜索引擎</a:t>
            </a:r>
            <a:r>
              <a:rPr lang="en-US" altLang="zh-CN" dirty="0" err="1" smtClean="0"/>
              <a:t>Nutch</a:t>
            </a:r>
            <a:r>
              <a:rPr lang="zh-CN" altLang="en-US" dirty="0" smtClean="0"/>
              <a:t>所创立。通过集成</a:t>
            </a:r>
            <a:r>
              <a:rPr lang="en-US" altLang="zh-CN" dirty="0" err="1" smtClean="0"/>
              <a:t>MapReduce</a:t>
            </a:r>
            <a:r>
              <a:rPr lang="zh-CN" altLang="en-US" dirty="0" smtClean="0"/>
              <a:t>技术，</a:t>
            </a:r>
            <a:r>
              <a:rPr lang="en-US" altLang="zh-CN" dirty="0" err="1" smtClean="0"/>
              <a:t>Hadoop</a:t>
            </a:r>
            <a:r>
              <a:rPr lang="zh-CN" altLang="en-US" dirty="0" smtClean="0"/>
              <a:t>将大数据分布到多个数据节点上进行处理。</a:t>
            </a:r>
            <a:endParaRPr lang="en-US" altLang="zh-CN" dirty="0" smtClean="0"/>
          </a:p>
          <a:p>
            <a:r>
              <a:rPr lang="en-US" altLang="zh-CN" dirty="0" smtClean="0"/>
              <a:t>    </a:t>
            </a:r>
            <a:r>
              <a:rPr lang="en-US" altLang="zh-CN" dirty="0" err="1" smtClean="0"/>
              <a:t>Hadoop</a:t>
            </a:r>
            <a:r>
              <a:rPr lang="zh-CN" altLang="en-US" dirty="0" smtClean="0"/>
              <a:t>遵循</a:t>
            </a:r>
            <a:r>
              <a:rPr lang="en-US" altLang="zh-CN" dirty="0" smtClean="0"/>
              <a:t>Apache 2.0</a:t>
            </a:r>
            <a:r>
              <a:rPr lang="zh-CN" altLang="en-US" dirty="0" smtClean="0"/>
              <a:t>许可证，可以轻松处理结构化、半结构化和非结构化数据，成为非常流行的大数据解决方案。</a:t>
            </a:r>
          </a:p>
        </p:txBody>
      </p:sp>
      <p:sp>
        <p:nvSpPr>
          <p:cNvPr id="4" name="灯片编号占位符 3"/>
          <p:cNvSpPr>
            <a:spLocks noGrp="1"/>
          </p:cNvSpPr>
          <p:nvPr>
            <p:ph type="sldNum" sz="quarter" idx="16"/>
          </p:nvPr>
        </p:nvSpPr>
        <p:spPr/>
        <p:txBody>
          <a:bodyPr/>
          <a:lstStyle/>
          <a:p>
            <a:pPr>
              <a:defRPr/>
            </a:pPr>
            <a:fld id="{9ECF1AD3-60A2-45F3-9414-F228B09426EB}"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5843" name="文本占位符 2"/>
          <p:cNvSpPr>
            <a:spLocks noGrp="1"/>
          </p:cNvSpPr>
          <p:nvPr>
            <p:ph type="body" sz="quarter" idx="13"/>
          </p:nvPr>
        </p:nvSpPr>
        <p:spPr>
          <a:xfrm>
            <a:off x="500063" y="1714500"/>
            <a:ext cx="8143875" cy="4286250"/>
          </a:xfrm>
        </p:spPr>
        <p:txBody>
          <a:bodyPr/>
          <a:lstStyle/>
          <a:p>
            <a:r>
              <a:rPr lang="en-US" altLang="zh-CN" b="1" dirty="0" smtClean="0"/>
              <a:t>2.R</a:t>
            </a:r>
            <a:r>
              <a:rPr lang="zh-CN" altLang="en-US" b="1" dirty="0" smtClean="0"/>
              <a:t>语言</a:t>
            </a:r>
            <a:endParaRPr lang="zh-CN" altLang="en-US" dirty="0" smtClean="0"/>
          </a:p>
          <a:p>
            <a:r>
              <a:rPr lang="en-US" altLang="zh-CN" dirty="0" smtClean="0"/>
              <a:t>     R</a:t>
            </a:r>
            <a:r>
              <a:rPr lang="zh-CN" altLang="en-US" dirty="0" smtClean="0"/>
              <a:t>语言是一种开源编程语言，专门为数据统计和数据可视化而设计。</a:t>
            </a:r>
            <a:endParaRPr lang="en-US" altLang="zh-CN" dirty="0" smtClean="0"/>
          </a:p>
          <a:p>
            <a:r>
              <a:rPr lang="en-US" altLang="zh-CN" dirty="0"/>
              <a:t> </a:t>
            </a:r>
            <a:r>
              <a:rPr lang="en-US" altLang="zh-CN" dirty="0" smtClean="0"/>
              <a:t>    </a:t>
            </a:r>
            <a:r>
              <a:rPr lang="zh-CN" altLang="en-US" dirty="0" smtClean="0"/>
              <a:t>最初由</a:t>
            </a:r>
            <a:r>
              <a:rPr lang="en-US" altLang="zh-CN" dirty="0" smtClean="0"/>
              <a:t>Ross </a:t>
            </a:r>
            <a:r>
              <a:rPr lang="en-US" altLang="zh-CN" dirty="0" err="1" smtClean="0"/>
              <a:t>Ihaka</a:t>
            </a:r>
            <a:r>
              <a:rPr lang="zh-CN" altLang="en-US" dirty="0" smtClean="0"/>
              <a:t>和</a:t>
            </a:r>
            <a:r>
              <a:rPr lang="en-US" altLang="zh-CN" dirty="0" smtClean="0"/>
              <a:t>Robert Gentleman</a:t>
            </a:r>
            <a:r>
              <a:rPr lang="zh-CN" altLang="en-US" dirty="0" smtClean="0"/>
              <a:t>在奥克兰大学设计出来，之后迅速成为大数据领域的重要工具。</a:t>
            </a:r>
            <a:endParaRPr lang="en-US" altLang="zh-CN" dirty="0" smtClean="0"/>
          </a:p>
          <a:p>
            <a:r>
              <a:rPr lang="en-US" altLang="zh-CN" dirty="0"/>
              <a:t> </a:t>
            </a:r>
            <a:r>
              <a:rPr lang="en-US" altLang="zh-CN" dirty="0" smtClean="0"/>
              <a:t>    R</a:t>
            </a:r>
            <a:r>
              <a:rPr lang="zh-CN" altLang="en-US" dirty="0" smtClean="0"/>
              <a:t>语言遵循</a:t>
            </a:r>
            <a:r>
              <a:rPr lang="en-US" altLang="zh-CN" dirty="0" smtClean="0"/>
              <a:t>GNU</a:t>
            </a:r>
            <a:r>
              <a:rPr lang="zh-CN" altLang="en-US" dirty="0" smtClean="0"/>
              <a:t>的</a:t>
            </a:r>
            <a:r>
              <a:rPr lang="en-US" altLang="zh-CN" dirty="0" smtClean="0"/>
              <a:t>GPL</a:t>
            </a:r>
            <a:r>
              <a:rPr lang="zh-CN" altLang="en-US" dirty="0" smtClean="0"/>
              <a:t>（</a:t>
            </a:r>
            <a:r>
              <a:rPr lang="en-US" altLang="zh-CN" dirty="0" smtClean="0"/>
              <a:t>General Public License</a:t>
            </a:r>
            <a:r>
              <a:rPr lang="zh-CN" altLang="en-US" dirty="0" smtClean="0"/>
              <a:t>，通用公共许可证）。</a:t>
            </a:r>
          </a:p>
          <a:p>
            <a:endParaRPr lang="zh-CN" altLang="en-US" dirty="0" smtClean="0"/>
          </a:p>
        </p:txBody>
      </p:sp>
      <p:sp>
        <p:nvSpPr>
          <p:cNvPr id="4" name="灯片编号占位符 3"/>
          <p:cNvSpPr>
            <a:spLocks noGrp="1"/>
          </p:cNvSpPr>
          <p:nvPr>
            <p:ph type="sldNum" sz="quarter" idx="16"/>
          </p:nvPr>
        </p:nvSpPr>
        <p:spPr/>
        <p:txBody>
          <a:bodyPr/>
          <a:lstStyle/>
          <a:p>
            <a:pPr>
              <a:defRPr/>
            </a:pPr>
            <a:fld id="{C7023B86-30C2-4DA2-84FF-3F970B3B620A}" type="slidenum">
              <a:rPr lang="zh-CN" altLang="en-US" smtClean="0"/>
              <a:pPr>
                <a:defRPr/>
              </a:pPr>
              <a:t>38</a:t>
            </a:fld>
            <a:endParaRPr lang="zh-CN" altLang="en-US"/>
          </a:p>
        </p:txBody>
      </p:sp>
      <p:sp>
        <p:nvSpPr>
          <p:cNvPr id="5" name="圆角矩形标注 4"/>
          <p:cNvSpPr>
            <a:spLocks noChangeArrowheads="1"/>
          </p:cNvSpPr>
          <p:nvPr/>
        </p:nvSpPr>
        <p:spPr bwMode="auto">
          <a:xfrm>
            <a:off x="5940152" y="5508992"/>
            <a:ext cx="2152650" cy="612775"/>
          </a:xfrm>
          <a:prstGeom prst="wedgeRoundRectCallout">
            <a:avLst>
              <a:gd name="adj1" fmla="val -58630"/>
              <a:gd name="adj2" fmla="val -112954"/>
              <a:gd name="adj3" fmla="val 16667"/>
            </a:avLst>
          </a:prstGeom>
          <a:solidFill>
            <a:schemeClr val="bg1"/>
          </a:solidFill>
          <a:ln w="42500" algn="ctr">
            <a:solidFill>
              <a:schemeClr val="accent1"/>
            </a:solidFill>
            <a:miter lim="800000"/>
            <a:headEnd/>
            <a:tailEnd/>
          </a:ln>
        </p:spPr>
        <p:txBody>
          <a:bodyPr anchor="ctr"/>
          <a:lstStyle/>
          <a:p>
            <a:pPr algn="ctr">
              <a:defRPr/>
            </a:pPr>
            <a:r>
              <a:rPr lang="en-US" altLang="zh-CN" sz="2800" dirty="0" err="1">
                <a:solidFill>
                  <a:schemeClr val="dk1"/>
                </a:solidFill>
                <a:latin typeface="+mn-lt"/>
                <a:ea typeface="+mn-ea"/>
              </a:rPr>
              <a:t>Matlab</a:t>
            </a:r>
            <a:r>
              <a:rPr lang="zh-CN" altLang="en-US" sz="2800" dirty="0">
                <a:solidFill>
                  <a:schemeClr val="dk1"/>
                </a:solidFill>
                <a:latin typeface="+mn-lt"/>
                <a:ea typeface="+mn-ea"/>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 name="文本占位符 2"/>
          <p:cNvSpPr>
            <a:spLocks noGrp="1"/>
          </p:cNvSpPr>
          <p:nvPr>
            <p:ph type="body" sz="quarter" idx="13"/>
          </p:nvPr>
        </p:nvSpPr>
        <p:spPr>
          <a:xfrm>
            <a:off x="500063" y="1714500"/>
            <a:ext cx="8143875" cy="4286250"/>
          </a:xfrm>
        </p:spPr>
        <p:txBody>
          <a:bodyPr>
            <a:normAutofit fontScale="92500" lnSpcReduction="10000"/>
          </a:bodyPr>
          <a:lstStyle/>
          <a:p>
            <a:pPr>
              <a:defRPr/>
            </a:pPr>
            <a:r>
              <a:rPr lang="en-US" b="1" dirty="0" smtClean="0"/>
              <a:t>3.Cascading</a:t>
            </a:r>
          </a:p>
          <a:p>
            <a:pPr>
              <a:defRPr/>
            </a:pPr>
            <a:endParaRPr lang="en-US" dirty="0" smtClean="0"/>
          </a:p>
          <a:p>
            <a:pPr>
              <a:defRPr/>
            </a:pPr>
            <a:r>
              <a:rPr lang="zh-CN" altLang="en-US" dirty="0" smtClean="0"/>
              <a:t>     是</a:t>
            </a:r>
            <a:r>
              <a:rPr lang="en-US" altLang="zh-CN" dirty="0"/>
              <a:t>Hadoop</a:t>
            </a:r>
            <a:r>
              <a:rPr lang="zh-CN" altLang="en-US" dirty="0"/>
              <a:t>的抽象层，可以屏蔽</a:t>
            </a:r>
            <a:r>
              <a:rPr lang="en-US" altLang="zh-CN" dirty="0" err="1"/>
              <a:t>MapReduce</a:t>
            </a:r>
            <a:r>
              <a:rPr lang="zh-CN" altLang="en-US" dirty="0"/>
              <a:t>的复杂性，支持任何基于</a:t>
            </a:r>
            <a:r>
              <a:rPr lang="en-US" altLang="zh-CN" dirty="0"/>
              <a:t>JVM</a:t>
            </a:r>
            <a:r>
              <a:rPr lang="zh-CN" altLang="en-US" dirty="0"/>
              <a:t>的编程语言在</a:t>
            </a:r>
            <a:r>
              <a:rPr lang="en-US" altLang="zh-CN" dirty="0"/>
              <a:t>Hadoop</a:t>
            </a:r>
            <a:r>
              <a:rPr lang="zh-CN" altLang="en-US" dirty="0"/>
              <a:t>集群上执行数据处理任务。</a:t>
            </a:r>
            <a:endParaRPr lang="en-US" altLang="zh-CN" dirty="0"/>
          </a:p>
          <a:p>
            <a:pPr>
              <a:defRPr/>
            </a:pPr>
            <a:r>
              <a:rPr lang="zh-CN" altLang="en-US" dirty="0" smtClean="0"/>
              <a:t>     一个针对</a:t>
            </a:r>
            <a:r>
              <a:rPr lang="en-US" dirty="0" smtClean="0"/>
              <a:t>Java</a:t>
            </a:r>
            <a:r>
              <a:rPr lang="zh-CN" altLang="en-US" dirty="0" smtClean="0"/>
              <a:t>开发人员的应用框架，可以基于</a:t>
            </a:r>
            <a:r>
              <a:rPr lang="en-US" dirty="0" smtClean="0"/>
              <a:t>Apache </a:t>
            </a:r>
            <a:r>
              <a:rPr lang="en-US" dirty="0" err="1" smtClean="0"/>
              <a:t>Hadoop</a:t>
            </a:r>
            <a:r>
              <a:rPr lang="zh-CN" altLang="en-US" dirty="0" smtClean="0"/>
              <a:t>开发数据分析和数据管理应用。</a:t>
            </a:r>
            <a:endParaRPr lang="en-US" altLang="zh-CN" dirty="0" smtClean="0"/>
          </a:p>
          <a:p>
            <a:pPr>
              <a:defRPr/>
            </a:pPr>
            <a:r>
              <a:rPr lang="zh-CN" altLang="en-US" dirty="0" smtClean="0"/>
              <a:t>最初由</a:t>
            </a:r>
            <a:r>
              <a:rPr lang="en-US" dirty="0" smtClean="0"/>
              <a:t>Chris </a:t>
            </a:r>
            <a:r>
              <a:rPr lang="en-US" dirty="0" err="1" smtClean="0"/>
              <a:t>Wensel</a:t>
            </a:r>
            <a:r>
              <a:rPr lang="zh-CN" altLang="en-US" dirty="0" smtClean="0"/>
              <a:t>开发，用作</a:t>
            </a:r>
            <a:r>
              <a:rPr lang="en-US" dirty="0" err="1" smtClean="0"/>
              <a:t>MapReduce</a:t>
            </a:r>
            <a:r>
              <a:rPr lang="zh-CN" altLang="en-US" dirty="0" smtClean="0"/>
              <a:t>的替代</a:t>
            </a:r>
            <a:r>
              <a:rPr lang="en-US" dirty="0" smtClean="0"/>
              <a:t>API。</a:t>
            </a:r>
          </a:p>
          <a:p>
            <a:pPr>
              <a:defRPr/>
            </a:pPr>
            <a:r>
              <a:rPr lang="zh-CN" altLang="en-US" dirty="0" smtClean="0"/>
              <a:t>    遵循</a:t>
            </a:r>
            <a:r>
              <a:rPr lang="en-US" dirty="0" smtClean="0"/>
              <a:t>GNU</a:t>
            </a:r>
            <a:r>
              <a:rPr lang="zh-CN" altLang="en-US" dirty="0" smtClean="0"/>
              <a:t>许可证，一般用于广告定位、日志分析、</a:t>
            </a:r>
            <a:r>
              <a:rPr lang="en-US" dirty="0" smtClean="0"/>
              <a:t>Web</a:t>
            </a:r>
            <a:r>
              <a:rPr lang="zh-CN" altLang="en-US" dirty="0" smtClean="0"/>
              <a:t>数据挖掘和</a:t>
            </a:r>
            <a:r>
              <a:rPr lang="en-US" dirty="0" smtClean="0"/>
              <a:t>ETL</a:t>
            </a:r>
            <a:r>
              <a:rPr lang="zh-CN" altLang="en-US" dirty="0" smtClean="0"/>
              <a:t>应用。</a:t>
            </a:r>
          </a:p>
          <a:p>
            <a:pPr>
              <a:defRPr/>
            </a:pPr>
            <a:endParaRPr lang="zh-CN" altLang="en-US" dirty="0"/>
          </a:p>
        </p:txBody>
      </p:sp>
      <p:sp>
        <p:nvSpPr>
          <p:cNvPr id="4" name="灯片编号占位符 3"/>
          <p:cNvSpPr>
            <a:spLocks noGrp="1"/>
          </p:cNvSpPr>
          <p:nvPr>
            <p:ph type="sldNum" sz="quarter" idx="16"/>
          </p:nvPr>
        </p:nvSpPr>
        <p:spPr/>
        <p:txBody>
          <a:bodyPr/>
          <a:lstStyle/>
          <a:p>
            <a:pPr>
              <a:defRPr/>
            </a:pPr>
            <a:fld id="{5EA4FEEB-C686-44D3-B609-7397ABA2B7D8}" type="slidenum">
              <a:rPr lang="zh-CN" altLang="en-US" smtClean="0"/>
              <a:pPr>
                <a:defRPr/>
              </a:pPr>
              <a:t>39</a:t>
            </a:fld>
            <a:endParaRPr lang="zh-CN" altLang="en-US"/>
          </a:p>
        </p:txBody>
      </p:sp>
      <p:pic>
        <p:nvPicPr>
          <p:cNvPr id="36869" name="Picture 2" descr="http://articles.csdn.net/uploads/allimg/120615/120_120615112912_1.png"/>
          <p:cNvPicPr>
            <a:picLocks noChangeAspect="1" noChangeArrowheads="1"/>
          </p:cNvPicPr>
          <p:nvPr/>
        </p:nvPicPr>
        <p:blipFill>
          <a:blip r:embed="rId2" cstate="print"/>
          <a:srcRect/>
          <a:stretch>
            <a:fillRect/>
          </a:stretch>
        </p:blipFill>
        <p:spPr bwMode="auto">
          <a:xfrm>
            <a:off x="4429125" y="1214438"/>
            <a:ext cx="4000500" cy="1325562"/>
          </a:xfrm>
          <a:prstGeom prst="rect">
            <a:avLst/>
          </a:prstGeom>
          <a:noFill/>
          <a:ln w="9525">
            <a:noFill/>
            <a:miter lim="800000"/>
            <a:headEnd/>
            <a:tailEnd/>
          </a:ln>
        </p:spPr>
      </p:pic>
      <p:sp>
        <p:nvSpPr>
          <p:cNvPr id="6" name="圆角矩形标注 5"/>
          <p:cNvSpPr/>
          <p:nvPr/>
        </p:nvSpPr>
        <p:spPr>
          <a:xfrm>
            <a:off x="857250" y="6072189"/>
            <a:ext cx="7643813" cy="404812"/>
          </a:xfrm>
          <a:prstGeom prst="wedgeRoundRectCallout">
            <a:avLst>
              <a:gd name="adj1" fmla="val -16472"/>
              <a:gd name="adj2" fmla="val -80599"/>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dirty="0"/>
              <a:t>Extraction-Transformation-Loading</a:t>
            </a:r>
            <a:r>
              <a:rPr lang="zh-CN" altLang="en-US" dirty="0"/>
              <a:t>，数据提取、转换和加载</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现代数据管理的特征</a:t>
            </a:r>
            <a:endParaRPr lang="zh-CN" altLang="en-US" dirty="0"/>
          </a:p>
        </p:txBody>
      </p:sp>
      <p:sp>
        <p:nvSpPr>
          <p:cNvPr id="6" name="文本占位符 5"/>
          <p:cNvSpPr>
            <a:spLocks noGrp="1"/>
          </p:cNvSpPr>
          <p:nvPr>
            <p:ph type="body" sz="quarter" idx="13"/>
          </p:nvPr>
        </p:nvSpPr>
        <p:spPr/>
        <p:txBody>
          <a:bodyPr/>
          <a:lstStyle/>
          <a:p>
            <a:pPr eaLnBrk="1" fontAlgn="auto" hangingPunct="1">
              <a:spcAft>
                <a:spcPts val="0"/>
              </a:spcAft>
              <a:defRPr/>
            </a:pPr>
            <a:r>
              <a:rPr lang="zh-CN" altLang="en-US" dirty="0" smtClean="0">
                <a:solidFill>
                  <a:srgbClr val="FF0000"/>
                </a:solidFill>
              </a:rPr>
              <a:t>数据的组织</a:t>
            </a:r>
            <a:r>
              <a:rPr lang="en-US" altLang="zh-CN" dirty="0" smtClean="0"/>
              <a:t>——</a:t>
            </a:r>
            <a:r>
              <a:rPr lang="zh-CN" altLang="en-US" dirty="0" smtClean="0"/>
              <a:t>结构化、半结构化、非结构化</a:t>
            </a:r>
            <a:endParaRPr lang="en-US" altLang="zh-CN" dirty="0" smtClean="0"/>
          </a:p>
          <a:p>
            <a:pPr eaLnBrk="1" fontAlgn="auto" hangingPunct="1">
              <a:spcAft>
                <a:spcPts val="0"/>
              </a:spcAft>
              <a:defRPr/>
            </a:pPr>
            <a:r>
              <a:rPr lang="zh-CN" altLang="en-US" dirty="0" smtClean="0">
                <a:solidFill>
                  <a:srgbClr val="FF0000"/>
                </a:solidFill>
              </a:rPr>
              <a:t>内容及其处理</a:t>
            </a:r>
            <a:r>
              <a:rPr lang="en-US" altLang="zh-CN" dirty="0" smtClean="0"/>
              <a:t>——</a:t>
            </a:r>
            <a:r>
              <a:rPr lang="zh-CN" altLang="en-US" dirty="0" smtClean="0"/>
              <a:t>文本、图像、视频、音频</a:t>
            </a:r>
            <a:endParaRPr lang="en-US" altLang="zh-CN" dirty="0" smtClean="0"/>
          </a:p>
          <a:p>
            <a:pPr eaLnBrk="1" fontAlgn="auto" hangingPunct="1">
              <a:spcAft>
                <a:spcPts val="0"/>
              </a:spcAft>
              <a:defRPr/>
            </a:pPr>
            <a:r>
              <a:rPr lang="zh-CN" altLang="en-US" dirty="0" smtClean="0">
                <a:solidFill>
                  <a:srgbClr val="FF0000"/>
                </a:solidFill>
              </a:rPr>
              <a:t>存取</a:t>
            </a:r>
            <a:r>
              <a:rPr lang="en-US" altLang="zh-CN" dirty="0" smtClean="0"/>
              <a:t>——</a:t>
            </a:r>
            <a:r>
              <a:rPr lang="zh-CN" altLang="en-US" dirty="0" smtClean="0"/>
              <a:t>海量</a:t>
            </a:r>
          </a:p>
          <a:p>
            <a:pPr eaLnBrk="1" fontAlgn="auto" hangingPunct="1">
              <a:spcAft>
                <a:spcPts val="0"/>
              </a:spcAft>
              <a:defRPr/>
            </a:pPr>
            <a:r>
              <a:rPr lang="zh-CN" altLang="en-US" dirty="0" smtClean="0">
                <a:solidFill>
                  <a:srgbClr val="FF0000"/>
                </a:solidFill>
              </a:rPr>
              <a:t>使用</a:t>
            </a:r>
            <a:r>
              <a:rPr lang="en-US" altLang="zh-CN" dirty="0" smtClean="0"/>
              <a:t>——</a:t>
            </a:r>
            <a:r>
              <a:rPr lang="zh-CN" altLang="en-US" dirty="0" smtClean="0"/>
              <a:t>基于语义</a:t>
            </a:r>
            <a:endParaRPr lang="en-US" altLang="zh-CN" dirty="0" smtClean="0"/>
          </a:p>
          <a:p>
            <a:pPr eaLnBrk="1" fontAlgn="auto" hangingPunct="1">
              <a:spcAft>
                <a:spcPts val="0"/>
              </a:spcAft>
              <a:defRPr/>
            </a:pPr>
            <a:r>
              <a:rPr lang="zh-CN" altLang="en-US" dirty="0" smtClean="0">
                <a:solidFill>
                  <a:srgbClr val="FF0000"/>
                </a:solidFill>
              </a:rPr>
              <a:t>运行环境及其管理</a:t>
            </a:r>
            <a:r>
              <a:rPr lang="en-US" altLang="zh-CN" dirty="0" smtClean="0"/>
              <a:t>——</a:t>
            </a:r>
            <a:r>
              <a:rPr lang="zh-CN" altLang="en-US" dirty="0" smtClean="0"/>
              <a:t>面向网络</a:t>
            </a:r>
            <a:endParaRPr lang="zh-CN" altLang="en-US" dirty="0"/>
          </a:p>
        </p:txBody>
      </p:sp>
      <p:sp>
        <p:nvSpPr>
          <p:cNvPr id="4" name="灯片编号占位符 3"/>
          <p:cNvSpPr>
            <a:spLocks noGrp="1"/>
          </p:cNvSpPr>
          <p:nvPr>
            <p:ph type="sldNum" sz="quarter" idx="16"/>
          </p:nvPr>
        </p:nvSpPr>
        <p:spPr/>
        <p:txBody>
          <a:bodyPr/>
          <a:lstStyle/>
          <a:p>
            <a:pPr>
              <a:defRPr/>
            </a:pPr>
            <a:fld id="{BC685F1E-D308-47C2-BF1F-60C95686D63B}" type="slidenum">
              <a:rPr lang="zh-CN" altLang="en-US" smtClean="0"/>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7891" name="文本占位符 2"/>
          <p:cNvSpPr>
            <a:spLocks noGrp="1"/>
          </p:cNvSpPr>
          <p:nvPr>
            <p:ph type="body" sz="quarter" idx="13"/>
          </p:nvPr>
        </p:nvSpPr>
        <p:spPr>
          <a:xfrm>
            <a:off x="500063" y="1714500"/>
            <a:ext cx="8143875" cy="4286250"/>
          </a:xfrm>
        </p:spPr>
        <p:txBody>
          <a:bodyPr/>
          <a:lstStyle/>
          <a:p>
            <a:pPr>
              <a:lnSpc>
                <a:spcPct val="120000"/>
              </a:lnSpc>
            </a:pPr>
            <a:r>
              <a:rPr lang="en-US" altLang="zh-CN" b="1" dirty="0" smtClean="0"/>
              <a:t>4.Scribe</a:t>
            </a:r>
            <a:endParaRPr lang="zh-CN" altLang="en-US" dirty="0" smtClean="0"/>
          </a:p>
          <a:p>
            <a:pPr>
              <a:lnSpc>
                <a:spcPct val="120000"/>
              </a:lnSpc>
            </a:pPr>
            <a:r>
              <a:rPr lang="zh-CN" altLang="en-US" dirty="0" smtClean="0"/>
              <a:t>     由</a:t>
            </a:r>
            <a:r>
              <a:rPr lang="en-US" altLang="zh-CN" dirty="0" smtClean="0"/>
              <a:t>Facebook</a:t>
            </a:r>
            <a:r>
              <a:rPr lang="zh-CN" altLang="en-US" dirty="0" smtClean="0"/>
              <a:t>开发的日志聚合服务器软件，用于实时从大量服务器汇集日志数据。</a:t>
            </a:r>
            <a:endParaRPr lang="en-US" altLang="zh-CN" dirty="0" smtClean="0"/>
          </a:p>
          <a:p>
            <a:pPr>
              <a:lnSpc>
                <a:spcPct val="120000"/>
              </a:lnSpc>
            </a:pPr>
            <a:r>
              <a:rPr lang="zh-CN" altLang="en-US" dirty="0" smtClean="0"/>
              <a:t>     </a:t>
            </a:r>
            <a:r>
              <a:rPr lang="en-US" altLang="zh-CN" dirty="0" smtClean="0"/>
              <a:t>2008</a:t>
            </a:r>
            <a:r>
              <a:rPr lang="zh-CN" altLang="en-US" dirty="0" smtClean="0"/>
              <a:t>年发布，遵循</a:t>
            </a:r>
            <a:r>
              <a:rPr lang="en-US" altLang="zh-CN" dirty="0" smtClean="0"/>
              <a:t>Apache 2</a:t>
            </a:r>
            <a:r>
              <a:rPr lang="zh-CN" altLang="en-US" dirty="0" smtClean="0"/>
              <a:t>许可证，扩展性强，每天可应对数百亿日志记录的挑战。</a:t>
            </a:r>
          </a:p>
        </p:txBody>
      </p:sp>
      <p:sp>
        <p:nvSpPr>
          <p:cNvPr id="4" name="灯片编号占位符 3"/>
          <p:cNvSpPr>
            <a:spLocks noGrp="1"/>
          </p:cNvSpPr>
          <p:nvPr>
            <p:ph type="sldNum" sz="quarter" idx="16"/>
          </p:nvPr>
        </p:nvSpPr>
        <p:spPr/>
        <p:txBody>
          <a:bodyPr/>
          <a:lstStyle/>
          <a:p>
            <a:pPr>
              <a:defRPr/>
            </a:pPr>
            <a:fld id="{317C3FDE-7BB5-412A-88B8-9E0BA6FD35FE}"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8915" name="文本占位符 2"/>
          <p:cNvSpPr>
            <a:spLocks noGrp="1"/>
          </p:cNvSpPr>
          <p:nvPr>
            <p:ph type="body" sz="quarter" idx="13"/>
          </p:nvPr>
        </p:nvSpPr>
        <p:spPr>
          <a:xfrm>
            <a:off x="500063" y="1714500"/>
            <a:ext cx="8143875" cy="4286250"/>
          </a:xfrm>
        </p:spPr>
        <p:txBody>
          <a:bodyPr/>
          <a:lstStyle/>
          <a:p>
            <a:r>
              <a:rPr lang="en-US" altLang="zh-CN" b="1" dirty="0" smtClean="0"/>
              <a:t>5.ElasticSearch</a:t>
            </a:r>
            <a:endParaRPr lang="en-US" altLang="zh-CN" dirty="0" smtClean="0"/>
          </a:p>
          <a:p>
            <a:r>
              <a:rPr lang="zh-CN" altLang="en-US" dirty="0" smtClean="0"/>
              <a:t>    一款遵循</a:t>
            </a:r>
            <a:r>
              <a:rPr lang="en-US" altLang="zh-CN" dirty="0" smtClean="0"/>
              <a:t>Apache</a:t>
            </a:r>
            <a:r>
              <a:rPr lang="zh-CN" altLang="en-US" dirty="0" smtClean="0"/>
              <a:t>许可证的开源搜索服务器。</a:t>
            </a:r>
            <a:endParaRPr lang="en-US" altLang="zh-CN" dirty="0" smtClean="0"/>
          </a:p>
          <a:p>
            <a:r>
              <a:rPr lang="zh-CN" altLang="en-US" dirty="0" smtClean="0"/>
              <a:t>    基于分布式计算，对于实时搜索可以提供很好的可扩展性解决方案。</a:t>
            </a:r>
            <a:endParaRPr lang="en-US" altLang="zh-CN" dirty="0" smtClean="0"/>
          </a:p>
          <a:p>
            <a:r>
              <a:rPr lang="en-US" altLang="zh-CN" dirty="0"/>
              <a:t> </a:t>
            </a:r>
            <a:r>
              <a:rPr lang="en-US" altLang="zh-CN" dirty="0" smtClean="0"/>
              <a:t>   </a:t>
            </a:r>
            <a:r>
              <a:rPr lang="zh-CN" altLang="en-US" dirty="0" smtClean="0"/>
              <a:t>一些公司已经对</a:t>
            </a:r>
            <a:r>
              <a:rPr lang="en-US" altLang="zh-CN" dirty="0" err="1" smtClean="0"/>
              <a:t>ElasticSearch</a:t>
            </a:r>
            <a:r>
              <a:rPr lang="zh-CN" altLang="en-US" dirty="0" smtClean="0"/>
              <a:t>表示认可（例如</a:t>
            </a:r>
            <a:r>
              <a:rPr lang="en-US" altLang="zh-CN" dirty="0" err="1" smtClean="0"/>
              <a:t>StumbleUpon</a:t>
            </a:r>
            <a:r>
              <a:rPr lang="zh-CN" altLang="en-US" dirty="0" smtClean="0"/>
              <a:t>和</a:t>
            </a:r>
            <a:r>
              <a:rPr lang="en-US" altLang="zh-CN" dirty="0" smtClean="0"/>
              <a:t>Mozilla</a:t>
            </a:r>
            <a:r>
              <a:rPr lang="zh-CN" altLang="en-US" dirty="0" smtClean="0"/>
              <a:t>）</a:t>
            </a:r>
            <a:r>
              <a:rPr lang="en-US" dirty="0" smtClean="0">
                <a:ea typeface="微软雅黑" pitchFamily="34" charset="-122"/>
              </a:rPr>
              <a:t>。</a:t>
            </a:r>
          </a:p>
          <a:p>
            <a:endParaRPr lang="zh-CN" altLang="en-US" dirty="0" smtClean="0"/>
          </a:p>
        </p:txBody>
      </p:sp>
      <p:sp>
        <p:nvSpPr>
          <p:cNvPr id="4" name="灯片编号占位符 3"/>
          <p:cNvSpPr>
            <a:spLocks noGrp="1"/>
          </p:cNvSpPr>
          <p:nvPr>
            <p:ph type="sldNum" sz="quarter" idx="16"/>
          </p:nvPr>
        </p:nvSpPr>
        <p:spPr/>
        <p:txBody>
          <a:bodyPr/>
          <a:lstStyle/>
          <a:p>
            <a:pPr>
              <a:defRPr/>
            </a:pPr>
            <a:fld id="{4F691327-FAF7-4FB2-95EE-A83764FCAD2A}" type="slidenum">
              <a:rPr lang="zh-CN" altLang="en-US" smtClean="0"/>
              <a:pPr>
                <a:defRPr/>
              </a:pPr>
              <a:t>41</a:t>
            </a:fld>
            <a:endParaRPr lang="zh-CN" altLang="en-US"/>
          </a:p>
        </p:txBody>
      </p:sp>
      <p:sp>
        <p:nvSpPr>
          <p:cNvPr id="5" name="圆角矩形标注 4"/>
          <p:cNvSpPr/>
          <p:nvPr/>
        </p:nvSpPr>
        <p:spPr>
          <a:xfrm>
            <a:off x="1785937" y="4941168"/>
            <a:ext cx="5572125" cy="469900"/>
          </a:xfrm>
          <a:prstGeom prst="wedgeRoundRectCallout">
            <a:avLst>
              <a:gd name="adj1" fmla="val -24217"/>
              <a:gd name="adj2" fmla="val -116292"/>
              <a:gd name="adj3" fmla="val 16667"/>
            </a:avLst>
          </a:prstGeom>
        </p:spPr>
        <p:style>
          <a:lnRef idx="2">
            <a:schemeClr val="accent1"/>
          </a:lnRef>
          <a:fillRef idx="1">
            <a:schemeClr val="lt1"/>
          </a:fillRef>
          <a:effectRef idx="0">
            <a:schemeClr val="accent1"/>
          </a:effectRef>
          <a:fontRef idx="minor">
            <a:schemeClr val="dk1"/>
          </a:fontRef>
        </p:style>
        <p:txBody>
          <a:bodyPr tIns="324000" anchor="ctr"/>
          <a:lstStyle/>
          <a:p>
            <a:pPr algn="ctr">
              <a:spcBef>
                <a:spcPts val="500"/>
              </a:spcBef>
              <a:defRPr/>
            </a:pPr>
            <a:r>
              <a:rPr lang="zh-CN" altLang="en-US" sz="1600" dirty="0" smtClean="0"/>
              <a:t>社交网页</a:t>
            </a:r>
            <a:r>
              <a:rPr lang="zh-CN" altLang="en-US" sz="1600" dirty="0"/>
              <a:t>推荐引擎，浏览器插件，</a:t>
            </a:r>
            <a:r>
              <a:rPr lang="en-US" altLang="zh-CN" sz="1600" dirty="0" err="1"/>
              <a:t>firefox</a:t>
            </a:r>
            <a:endParaRPr lang="zh-CN" altLang="en-US" sz="1600" dirty="0"/>
          </a:p>
          <a:p>
            <a:pPr algn="ctr">
              <a:defRPr/>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9939" name="文本占位符 2"/>
          <p:cNvSpPr>
            <a:spLocks noGrp="1"/>
          </p:cNvSpPr>
          <p:nvPr>
            <p:ph type="body" sz="quarter" idx="13"/>
          </p:nvPr>
        </p:nvSpPr>
        <p:spPr>
          <a:xfrm>
            <a:off x="500063" y="1714500"/>
            <a:ext cx="8143875" cy="4286250"/>
          </a:xfrm>
        </p:spPr>
        <p:txBody>
          <a:bodyPr/>
          <a:lstStyle/>
          <a:p>
            <a:r>
              <a:rPr lang="en-US" altLang="zh-CN" b="1" dirty="0" smtClean="0"/>
              <a:t>6.Apache </a:t>
            </a:r>
            <a:r>
              <a:rPr lang="en-US" altLang="zh-CN" b="1" dirty="0" err="1" smtClean="0"/>
              <a:t>Hbase</a:t>
            </a:r>
            <a:endParaRPr lang="zh-CN" altLang="en-US" dirty="0" smtClean="0"/>
          </a:p>
          <a:p>
            <a:pPr>
              <a:lnSpc>
                <a:spcPct val="120000"/>
              </a:lnSpc>
            </a:pPr>
            <a:r>
              <a:rPr lang="zh-CN" altLang="en-US" dirty="0" smtClean="0"/>
              <a:t>    一个用</a:t>
            </a:r>
            <a:r>
              <a:rPr lang="en-US" altLang="zh-CN" dirty="0" smtClean="0"/>
              <a:t>Java</a:t>
            </a:r>
            <a:r>
              <a:rPr lang="zh-CN" altLang="en-US" dirty="0" smtClean="0"/>
              <a:t>语言编写的、以谷歌</a:t>
            </a:r>
            <a:r>
              <a:rPr lang="en-US" altLang="zh-CN" dirty="0" err="1" smtClean="0"/>
              <a:t>BigTable</a:t>
            </a:r>
            <a:r>
              <a:rPr lang="zh-CN" altLang="en-US" dirty="0" smtClean="0"/>
              <a:t>技术为基础的开源非关系型列式分布数据库，可运行在</a:t>
            </a:r>
            <a:r>
              <a:rPr lang="en-US" altLang="zh-CN" dirty="0" smtClean="0"/>
              <a:t>HDFS</a:t>
            </a:r>
            <a:r>
              <a:rPr lang="zh-CN" altLang="en-US" dirty="0" smtClean="0"/>
              <a:t>文件系统上。</a:t>
            </a:r>
            <a:endParaRPr lang="en-US" altLang="zh-CN" dirty="0" smtClean="0"/>
          </a:p>
          <a:p>
            <a:pPr>
              <a:lnSpc>
                <a:spcPct val="120000"/>
              </a:lnSpc>
            </a:pPr>
            <a:r>
              <a:rPr lang="en-US" altLang="zh-CN" dirty="0" smtClean="0"/>
              <a:t>    </a:t>
            </a:r>
            <a:r>
              <a:rPr lang="en-US" altLang="zh-CN" dirty="0" err="1" smtClean="0"/>
              <a:t>HBase</a:t>
            </a:r>
            <a:r>
              <a:rPr lang="zh-CN" altLang="en-US" dirty="0" smtClean="0"/>
              <a:t>提供了很好的存储容错能力和快速访问大量稀疏文件的能力。</a:t>
            </a:r>
            <a:endParaRPr lang="en-US" altLang="zh-CN" dirty="0" smtClean="0"/>
          </a:p>
          <a:p>
            <a:pPr>
              <a:lnSpc>
                <a:spcPct val="120000"/>
              </a:lnSpc>
            </a:pPr>
            <a:r>
              <a:rPr lang="zh-CN" altLang="en-US" dirty="0" smtClean="0"/>
              <a:t>    遵循</a:t>
            </a:r>
            <a:r>
              <a:rPr lang="en-US" altLang="zh-CN" dirty="0" smtClean="0"/>
              <a:t>Apache 2</a:t>
            </a:r>
            <a:r>
              <a:rPr lang="zh-CN" altLang="en-US" dirty="0" smtClean="0"/>
              <a:t>许可证。</a:t>
            </a:r>
          </a:p>
        </p:txBody>
      </p:sp>
      <p:sp>
        <p:nvSpPr>
          <p:cNvPr id="4" name="灯片编号占位符 3"/>
          <p:cNvSpPr>
            <a:spLocks noGrp="1"/>
          </p:cNvSpPr>
          <p:nvPr>
            <p:ph type="sldNum" sz="quarter" idx="16"/>
          </p:nvPr>
        </p:nvSpPr>
        <p:spPr/>
        <p:txBody>
          <a:bodyPr/>
          <a:lstStyle/>
          <a:p>
            <a:pPr>
              <a:defRPr/>
            </a:pPr>
            <a:fld id="{FE9364A0-AD7D-4F73-A84D-1C9CF5D7A9A6}" type="slidenum">
              <a:rPr lang="zh-CN" altLang="en-US" smtClean="0"/>
              <a:pPr>
                <a:defRPr/>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40963" name="文本占位符 2"/>
          <p:cNvSpPr>
            <a:spLocks noGrp="1"/>
          </p:cNvSpPr>
          <p:nvPr>
            <p:ph type="body" sz="quarter" idx="13"/>
          </p:nvPr>
        </p:nvSpPr>
        <p:spPr>
          <a:xfrm>
            <a:off x="500063" y="1714500"/>
            <a:ext cx="8143875" cy="4286250"/>
          </a:xfrm>
        </p:spPr>
        <p:txBody>
          <a:bodyPr/>
          <a:lstStyle/>
          <a:p>
            <a:r>
              <a:rPr lang="en-US" altLang="zh-CN" b="1" dirty="0" smtClean="0"/>
              <a:t>7.Apache Cassandra</a:t>
            </a:r>
            <a:endParaRPr lang="en-US" altLang="zh-CN" dirty="0" smtClean="0"/>
          </a:p>
          <a:p>
            <a:r>
              <a:rPr lang="zh-CN" altLang="en-US" dirty="0" smtClean="0"/>
              <a:t>    </a:t>
            </a:r>
            <a:r>
              <a:rPr lang="en-US" altLang="zh-CN" dirty="0" smtClean="0"/>
              <a:t>Facebook</a:t>
            </a:r>
            <a:r>
              <a:rPr lang="zh-CN" altLang="en-US" dirty="0" smtClean="0"/>
              <a:t>开发的另一个开源</a:t>
            </a:r>
            <a:r>
              <a:rPr lang="en-US" altLang="zh-CN" dirty="0" smtClean="0"/>
              <a:t>NoSQL</a:t>
            </a:r>
            <a:r>
              <a:rPr lang="zh-CN" altLang="en-US" dirty="0" smtClean="0"/>
              <a:t>数据库，遵循</a:t>
            </a:r>
            <a:r>
              <a:rPr lang="en-US" altLang="zh-CN" dirty="0" smtClean="0"/>
              <a:t>Apache 2</a:t>
            </a:r>
            <a:r>
              <a:rPr lang="zh-CN" altLang="en-US" dirty="0" smtClean="0"/>
              <a:t>许可证。</a:t>
            </a:r>
            <a:endParaRPr lang="en-US" altLang="zh-CN" dirty="0" smtClean="0"/>
          </a:p>
          <a:p>
            <a:r>
              <a:rPr lang="en-US" altLang="zh-CN" dirty="0" smtClean="0"/>
              <a:t>    </a:t>
            </a:r>
            <a:r>
              <a:rPr lang="zh-CN" altLang="en-US" dirty="0" smtClean="0"/>
              <a:t>由于</a:t>
            </a:r>
            <a:r>
              <a:rPr lang="en-US" altLang="zh-CN" dirty="0" err="1" smtClean="0"/>
              <a:t>HBase</a:t>
            </a:r>
            <a:r>
              <a:rPr lang="zh-CN" altLang="en-US" dirty="0" smtClean="0"/>
              <a:t>的影响，</a:t>
            </a:r>
            <a:r>
              <a:rPr lang="en-US" altLang="zh-CN" dirty="0" smtClean="0"/>
              <a:t>Facebook</a:t>
            </a:r>
            <a:r>
              <a:rPr lang="zh-CN" altLang="en-US" dirty="0" smtClean="0"/>
              <a:t>逐渐放弃使用</a:t>
            </a:r>
            <a:r>
              <a:rPr lang="en-US" altLang="zh-CN" dirty="0" smtClean="0"/>
              <a:t>Cassandra</a:t>
            </a:r>
            <a:r>
              <a:rPr lang="en-US" dirty="0" smtClean="0">
                <a:ea typeface="微软雅黑" pitchFamily="34" charset="-122"/>
              </a:rPr>
              <a:t>，</a:t>
            </a:r>
            <a:r>
              <a:rPr lang="zh-CN" altLang="en-US" dirty="0" smtClean="0"/>
              <a:t>但许多公司（如</a:t>
            </a:r>
            <a:r>
              <a:rPr lang="en-US" altLang="zh-CN" dirty="0" smtClean="0"/>
              <a:t>Netflix</a:t>
            </a:r>
            <a:r>
              <a:rPr lang="zh-CN" altLang="en-US" dirty="0" smtClean="0"/>
              <a:t>）依然使用</a:t>
            </a:r>
            <a:r>
              <a:rPr lang="en-US" altLang="zh-CN" dirty="0" smtClean="0"/>
              <a:t>Cassandra</a:t>
            </a:r>
            <a:r>
              <a:rPr lang="zh-CN" altLang="en-US" dirty="0" smtClean="0"/>
              <a:t>数据库为其后端流媒体服务。</a:t>
            </a:r>
          </a:p>
        </p:txBody>
      </p:sp>
      <p:sp>
        <p:nvSpPr>
          <p:cNvPr id="4" name="灯片编号占位符 3"/>
          <p:cNvSpPr>
            <a:spLocks noGrp="1"/>
          </p:cNvSpPr>
          <p:nvPr>
            <p:ph type="sldNum" sz="quarter" idx="16"/>
          </p:nvPr>
        </p:nvSpPr>
        <p:spPr/>
        <p:txBody>
          <a:bodyPr/>
          <a:lstStyle/>
          <a:p>
            <a:pPr>
              <a:defRPr/>
            </a:pPr>
            <a:fld id="{BE9421C4-EB22-4D58-8B7E-658D9C7F4B12}" type="slidenum">
              <a:rPr lang="zh-CN" altLang="en-US" smtClean="0"/>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41987" name="文本占位符 2"/>
          <p:cNvSpPr>
            <a:spLocks noGrp="1"/>
          </p:cNvSpPr>
          <p:nvPr>
            <p:ph type="body" sz="quarter" idx="13"/>
          </p:nvPr>
        </p:nvSpPr>
        <p:spPr>
          <a:xfrm>
            <a:off x="500063" y="1714500"/>
            <a:ext cx="8183562" cy="4286250"/>
          </a:xfrm>
        </p:spPr>
        <p:txBody>
          <a:bodyPr/>
          <a:lstStyle/>
          <a:p>
            <a:r>
              <a:rPr lang="en-US" altLang="zh-CN" b="1" dirty="0" smtClean="0"/>
              <a:t>8.MongoDB</a:t>
            </a:r>
            <a:endParaRPr lang="zh-CN" altLang="en-US" dirty="0" smtClean="0"/>
          </a:p>
          <a:p>
            <a:r>
              <a:rPr lang="zh-CN" altLang="en-US" dirty="0" smtClean="0"/>
              <a:t>    一个基于分布式文件存储的数据库，旨在为</a:t>
            </a:r>
            <a:r>
              <a:rPr lang="en-US" altLang="zh-CN" dirty="0" smtClean="0"/>
              <a:t>Web</a:t>
            </a:r>
            <a:r>
              <a:rPr lang="zh-CN" altLang="en-US" dirty="0" smtClean="0"/>
              <a:t>应用提供可扩展的高性能数据存储解决方案。</a:t>
            </a:r>
            <a:endParaRPr lang="en-US" altLang="zh-CN" dirty="0" smtClean="0"/>
          </a:p>
          <a:p>
            <a:r>
              <a:rPr lang="zh-CN" altLang="en-US" dirty="0" smtClean="0"/>
              <a:t>    采用</a:t>
            </a:r>
            <a:r>
              <a:rPr lang="en-US" altLang="zh-CN" dirty="0" smtClean="0"/>
              <a:t>C++</a:t>
            </a:r>
            <a:r>
              <a:rPr lang="zh-CN" altLang="en-US" dirty="0" smtClean="0"/>
              <a:t>语言编写，是非常流行的</a:t>
            </a:r>
            <a:r>
              <a:rPr lang="en-US" altLang="zh-CN" dirty="0" smtClean="0"/>
              <a:t>JSON</a:t>
            </a:r>
            <a:r>
              <a:rPr lang="zh-CN" altLang="en-US" dirty="0" smtClean="0"/>
              <a:t>文档式</a:t>
            </a:r>
            <a:r>
              <a:rPr lang="en-US" altLang="zh-CN" dirty="0" err="1" smtClean="0"/>
              <a:t>NoSQL</a:t>
            </a:r>
            <a:r>
              <a:rPr lang="zh-CN" altLang="en-US" dirty="0" smtClean="0"/>
              <a:t>数据库，受到许多公司认同（</a:t>
            </a:r>
            <a:r>
              <a:rPr lang="en-US" altLang="zh-CN" dirty="0" smtClean="0"/>
              <a:t>MTV Networks</a:t>
            </a:r>
            <a:r>
              <a:rPr lang="zh-CN" altLang="en-US" dirty="0" smtClean="0"/>
              <a:t>、</a:t>
            </a:r>
            <a:r>
              <a:rPr lang="en-US" altLang="zh-CN" dirty="0" smtClean="0"/>
              <a:t>craigslist</a:t>
            </a:r>
            <a:r>
              <a:rPr lang="zh-CN" altLang="en-US" dirty="0" smtClean="0"/>
              <a:t>和迪斯尼互动传媒集团、纽约时报、</a:t>
            </a:r>
            <a:r>
              <a:rPr lang="en-US" altLang="zh-CN" dirty="0" smtClean="0"/>
              <a:t>Etsy</a:t>
            </a:r>
            <a:r>
              <a:rPr lang="zh-CN" altLang="en-US" dirty="0" smtClean="0"/>
              <a:t>等都是</a:t>
            </a:r>
            <a:r>
              <a:rPr lang="en-US" altLang="zh-CN" dirty="0" err="1" smtClean="0"/>
              <a:t>MongoDB</a:t>
            </a:r>
            <a:r>
              <a:rPr lang="zh-CN" altLang="en-US" dirty="0" smtClean="0"/>
              <a:t>的</a:t>
            </a:r>
            <a:r>
              <a:rPr lang="zh-CN" altLang="en-US" dirty="0"/>
              <a:t>客户）。</a:t>
            </a:r>
            <a:endParaRPr lang="zh-CN" altLang="en-US" dirty="0" smtClean="0"/>
          </a:p>
        </p:txBody>
      </p:sp>
      <p:sp>
        <p:nvSpPr>
          <p:cNvPr id="4" name="灯片编号占位符 3"/>
          <p:cNvSpPr>
            <a:spLocks noGrp="1"/>
          </p:cNvSpPr>
          <p:nvPr>
            <p:ph type="sldNum" sz="quarter" idx="16"/>
          </p:nvPr>
        </p:nvSpPr>
        <p:spPr/>
        <p:txBody>
          <a:bodyPr/>
          <a:lstStyle/>
          <a:p>
            <a:pPr>
              <a:defRPr/>
            </a:pPr>
            <a:fld id="{C8B17BE4-16E2-4173-A2B0-CAF27C23623E}" type="slidenum">
              <a:rPr lang="zh-CN" altLang="en-US" smtClean="0"/>
              <a:pPr>
                <a:defRPr/>
              </a:pPr>
              <a:t>44</a:t>
            </a:fld>
            <a:endParaRPr lang="zh-CN" altLang="en-US"/>
          </a:p>
        </p:txBody>
      </p:sp>
      <p:sp>
        <p:nvSpPr>
          <p:cNvPr id="5" name="圆角矩形标注 4"/>
          <p:cNvSpPr/>
          <p:nvPr/>
        </p:nvSpPr>
        <p:spPr>
          <a:xfrm>
            <a:off x="719138" y="5173056"/>
            <a:ext cx="7858125" cy="1112838"/>
          </a:xfrm>
          <a:prstGeom prst="wedgeRoundRectCallout">
            <a:avLst>
              <a:gd name="adj1" fmla="val -19513"/>
              <a:gd name="adj2" fmla="val -61190"/>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t>JSON(JavaScript Object Notation) </a:t>
            </a:r>
            <a:r>
              <a:rPr lang="zh-CN" altLang="en-US" sz="1600" dirty="0"/>
              <a:t>是一种</a:t>
            </a:r>
            <a:r>
              <a:rPr lang="zh-CN" altLang="en-US" sz="1600" dirty="0">
                <a:solidFill>
                  <a:srgbClr val="FF0000"/>
                </a:solidFill>
              </a:rPr>
              <a:t>轻量级的数据交换格式</a:t>
            </a:r>
            <a:r>
              <a:rPr lang="zh-CN" altLang="en-US" sz="1600" dirty="0"/>
              <a:t>，基于</a:t>
            </a:r>
            <a:r>
              <a:rPr lang="en-US" sz="1600" dirty="0"/>
              <a:t>JavaScript</a:t>
            </a:r>
            <a:r>
              <a:rPr lang="zh-CN" altLang="en-US" sz="1600" dirty="0"/>
              <a:t>的一个子集，采用完全独立于语言的文本格式，但是也使用了类似于</a:t>
            </a:r>
            <a:r>
              <a:rPr lang="en-US" sz="1600" dirty="0"/>
              <a:t>C</a:t>
            </a:r>
            <a:r>
              <a:rPr lang="zh-CN" altLang="en-US" sz="1600" dirty="0"/>
              <a:t>语言家族的习惯（包括</a:t>
            </a:r>
            <a:r>
              <a:rPr lang="en-US" sz="1600" dirty="0"/>
              <a:t>C, C++, C#, Java, JavaScript, Perl, Python</a:t>
            </a:r>
            <a:r>
              <a:rPr lang="zh-CN" altLang="en-US" sz="1600" dirty="0"/>
              <a:t>等），从而使</a:t>
            </a:r>
            <a:r>
              <a:rPr lang="en-US" sz="1600" dirty="0"/>
              <a:t>JSON</a:t>
            </a:r>
            <a:r>
              <a:rPr lang="zh-CN" altLang="en-US" sz="1600" dirty="0"/>
              <a:t>成为理想的数据交换语言。易于人阅读和编写，同时也易于机器解析和生成。</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大数据领域的开源技术</a:t>
            </a:r>
            <a:endParaRPr lang="zh-CN" altLang="en-US" dirty="0"/>
          </a:p>
        </p:txBody>
      </p:sp>
      <p:sp>
        <p:nvSpPr>
          <p:cNvPr id="3" name="文本占位符 2"/>
          <p:cNvSpPr>
            <a:spLocks noGrp="1"/>
          </p:cNvSpPr>
          <p:nvPr>
            <p:ph type="body" sz="quarter" idx="13"/>
          </p:nvPr>
        </p:nvSpPr>
        <p:spPr>
          <a:xfrm>
            <a:off x="500063" y="1714500"/>
            <a:ext cx="8143875" cy="4286250"/>
          </a:xfrm>
        </p:spPr>
        <p:txBody>
          <a:bodyPr>
            <a:normAutofit/>
          </a:bodyPr>
          <a:lstStyle/>
          <a:p>
            <a:pPr>
              <a:defRPr/>
            </a:pPr>
            <a:r>
              <a:rPr lang="en-US" b="1" dirty="0" smtClean="0"/>
              <a:t>9.Apache </a:t>
            </a:r>
            <a:r>
              <a:rPr lang="en-US" b="1" dirty="0" err="1" smtClean="0"/>
              <a:t>CouchDB</a:t>
            </a:r>
            <a:endParaRPr lang="en-US" dirty="0" smtClean="0"/>
          </a:p>
          <a:p>
            <a:pPr>
              <a:defRPr/>
            </a:pPr>
            <a:r>
              <a:rPr lang="zh-CN" altLang="en-US" sz="2400" dirty="0" smtClean="0"/>
              <a:t>    一个开源</a:t>
            </a:r>
            <a:r>
              <a:rPr lang="en-US" sz="2400" dirty="0" smtClean="0"/>
              <a:t>NoSQL</a:t>
            </a:r>
            <a:r>
              <a:rPr lang="zh-CN" altLang="en-US" sz="2400" dirty="0" smtClean="0"/>
              <a:t>数据库，以文档方式（</a:t>
            </a:r>
            <a:r>
              <a:rPr lang="en-US" sz="2400" dirty="0" smtClean="0"/>
              <a:t>JSON）</a:t>
            </a:r>
            <a:r>
              <a:rPr lang="zh-CN" altLang="en-US" sz="2400" dirty="0" smtClean="0"/>
              <a:t>存储数据。</a:t>
            </a:r>
            <a:endParaRPr lang="en-US" altLang="zh-CN" sz="2400" dirty="0" smtClean="0"/>
          </a:p>
          <a:p>
            <a:pPr>
              <a:defRPr/>
            </a:pPr>
            <a:r>
              <a:rPr lang="en-US" altLang="zh-CN" sz="2400" dirty="0" smtClean="0"/>
              <a:t>    </a:t>
            </a:r>
            <a:r>
              <a:rPr lang="zh-CN" altLang="en-US" sz="2400" dirty="0" smtClean="0"/>
              <a:t>使用</a:t>
            </a:r>
            <a:r>
              <a:rPr lang="en-US" sz="2400" dirty="0" smtClean="0"/>
              <a:t>JavaScript</a:t>
            </a:r>
            <a:r>
              <a:rPr lang="zh-CN" altLang="en-US" sz="2400" dirty="0" smtClean="0"/>
              <a:t>语言作为查询语言，集成</a:t>
            </a:r>
            <a:r>
              <a:rPr lang="en-US" sz="2400" dirty="0" err="1" smtClean="0"/>
              <a:t>MapReduce</a:t>
            </a:r>
            <a:r>
              <a:rPr lang="zh-CN" altLang="en-US" sz="2400" dirty="0" smtClean="0"/>
              <a:t>技术。</a:t>
            </a:r>
            <a:endParaRPr lang="en-US" altLang="zh-CN" sz="2400" dirty="0" smtClean="0"/>
          </a:p>
          <a:p>
            <a:pPr>
              <a:defRPr/>
            </a:pPr>
            <a:r>
              <a:rPr lang="en-US" sz="2400" dirty="0" smtClean="0"/>
              <a:t>    IBM Lotus Notes</a:t>
            </a:r>
            <a:r>
              <a:rPr lang="zh-CN" altLang="en-US" sz="2400" dirty="0" smtClean="0"/>
              <a:t>的开发人员在</a:t>
            </a:r>
            <a:r>
              <a:rPr lang="en-US" altLang="zh-CN" sz="2400" dirty="0" smtClean="0"/>
              <a:t>2005</a:t>
            </a:r>
            <a:r>
              <a:rPr lang="zh-CN" altLang="en-US" sz="2400" dirty="0" smtClean="0"/>
              <a:t>年构建了</a:t>
            </a:r>
            <a:r>
              <a:rPr lang="en-US" sz="2400" dirty="0" err="1" smtClean="0"/>
              <a:t>CouchDB</a:t>
            </a:r>
            <a:r>
              <a:rPr lang="en-US" sz="2400" dirty="0" smtClean="0"/>
              <a:t>，</a:t>
            </a:r>
            <a:r>
              <a:rPr lang="zh-CN" altLang="en-US" sz="2400" dirty="0" smtClean="0"/>
              <a:t>用于</a:t>
            </a:r>
            <a:r>
              <a:rPr lang="zh-CN" altLang="en-US" sz="2400" dirty="0" smtClean="0">
                <a:solidFill>
                  <a:srgbClr val="FF0000"/>
                </a:solidFill>
              </a:rPr>
              <a:t>大规模对象</a:t>
            </a:r>
            <a:r>
              <a:rPr lang="zh-CN" altLang="en-US" sz="2400" dirty="0" smtClean="0"/>
              <a:t>的数据存储系统，遵循</a:t>
            </a:r>
            <a:r>
              <a:rPr lang="en-US" sz="2400" dirty="0" smtClean="0"/>
              <a:t>Apache 2</a:t>
            </a:r>
            <a:r>
              <a:rPr lang="zh-CN" altLang="en-US" sz="2400" dirty="0" smtClean="0"/>
              <a:t>许可证，英国广播公司（</a:t>
            </a:r>
            <a:r>
              <a:rPr lang="en-US" sz="2400" dirty="0" smtClean="0"/>
              <a:t>BBC）</a:t>
            </a:r>
            <a:r>
              <a:rPr lang="zh-CN" altLang="en-US" sz="2400" dirty="0" smtClean="0"/>
              <a:t>使用</a:t>
            </a:r>
            <a:r>
              <a:rPr lang="en-US" sz="2400" dirty="0" err="1" smtClean="0"/>
              <a:t>CouchDB</a:t>
            </a:r>
            <a:r>
              <a:rPr lang="zh-CN" altLang="en-US" sz="2400" dirty="0" smtClean="0"/>
              <a:t>存储动态内容，瑞士瑞信银行（</a:t>
            </a:r>
            <a:r>
              <a:rPr lang="en-US" sz="2400" dirty="0" smtClean="0"/>
              <a:t>Credit Suisse）</a:t>
            </a:r>
            <a:r>
              <a:rPr lang="zh-CN" altLang="en-US" sz="2400" dirty="0" smtClean="0"/>
              <a:t>的商品部也采用了它。</a:t>
            </a:r>
            <a:endParaRPr lang="zh-CN" altLang="en-US" sz="2400" dirty="0"/>
          </a:p>
        </p:txBody>
      </p:sp>
      <p:sp>
        <p:nvSpPr>
          <p:cNvPr id="4" name="灯片编号占位符 3"/>
          <p:cNvSpPr>
            <a:spLocks noGrp="1"/>
          </p:cNvSpPr>
          <p:nvPr>
            <p:ph type="sldNum" sz="quarter" idx="16"/>
          </p:nvPr>
        </p:nvSpPr>
        <p:spPr/>
        <p:txBody>
          <a:bodyPr/>
          <a:lstStyle/>
          <a:p>
            <a:pPr>
              <a:defRPr/>
            </a:pPr>
            <a:fld id="{0A84B3B2-C7E5-4004-8997-85E3707A91DA}" type="slidenum">
              <a:rPr lang="zh-CN" altLang="en-US" smtClean="0"/>
              <a:pPr>
                <a:defRPr/>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大数据领域的开源技术</a:t>
            </a:r>
          </a:p>
        </p:txBody>
      </p:sp>
      <p:sp>
        <p:nvSpPr>
          <p:cNvPr id="3" name="文本占位符 2"/>
          <p:cNvSpPr>
            <a:spLocks noGrp="1"/>
          </p:cNvSpPr>
          <p:nvPr>
            <p:ph type="body" sz="quarter" idx="13"/>
          </p:nvPr>
        </p:nvSpPr>
        <p:spPr>
          <a:xfrm>
            <a:off x="500062" y="1484784"/>
            <a:ext cx="8143903" cy="4896544"/>
          </a:xfrm>
        </p:spPr>
        <p:txBody>
          <a:bodyPr>
            <a:normAutofit/>
          </a:bodyPr>
          <a:lstStyle/>
          <a:p>
            <a:pPr>
              <a:defRPr/>
            </a:pPr>
            <a:r>
              <a:rPr lang="en-US" altLang="zh-CN" b="1" dirty="0"/>
              <a:t>10</a:t>
            </a:r>
            <a:r>
              <a:rPr lang="en-US" altLang="zh-CN" b="1" dirty="0" smtClean="0"/>
              <a:t>. </a:t>
            </a:r>
            <a:r>
              <a:rPr lang="en-US" altLang="zh-CN" b="1" dirty="0" err="1" smtClean="0"/>
              <a:t>Apach</a:t>
            </a:r>
            <a:r>
              <a:rPr lang="en-US" altLang="zh-CN" b="1" dirty="0" smtClean="0"/>
              <a:t> SPARK</a:t>
            </a:r>
            <a:r>
              <a:rPr lang="zh-CN" altLang="en-US" b="1" dirty="0" smtClean="0"/>
              <a:t>计算引擎</a:t>
            </a:r>
            <a:endParaRPr lang="en-US" altLang="zh-CN" dirty="0"/>
          </a:p>
          <a:p>
            <a:r>
              <a:rPr lang="zh-CN" altLang="en-US" dirty="0" smtClean="0"/>
              <a:t>     </a:t>
            </a:r>
            <a:r>
              <a:rPr lang="zh-CN" altLang="en-US" sz="2400" dirty="0" smtClean="0"/>
              <a:t>加</a:t>
            </a:r>
            <a:r>
              <a:rPr lang="zh-CN" altLang="en-US" sz="2400" dirty="0"/>
              <a:t>州大学伯克利</a:t>
            </a:r>
            <a:r>
              <a:rPr lang="zh-CN" altLang="en-US" sz="2400" dirty="0" smtClean="0"/>
              <a:t>分校</a:t>
            </a:r>
            <a:r>
              <a:rPr lang="en-US" altLang="zh-CN" sz="2400" dirty="0" smtClean="0"/>
              <a:t>AMP</a:t>
            </a:r>
            <a:r>
              <a:rPr lang="zh-CN" altLang="en-US" sz="2400" dirty="0"/>
              <a:t>实验室</a:t>
            </a:r>
            <a:r>
              <a:rPr lang="zh-CN" altLang="en-US" sz="2400" dirty="0" smtClean="0"/>
              <a:t>为</a:t>
            </a:r>
            <a:r>
              <a:rPr lang="zh-CN" altLang="en-US" sz="2400" dirty="0"/>
              <a:t>大规模数据处理而设计的</a:t>
            </a:r>
            <a:r>
              <a:rPr lang="zh-CN" altLang="en-US" sz="2400" dirty="0">
                <a:solidFill>
                  <a:srgbClr val="FF0000"/>
                </a:solidFill>
              </a:rPr>
              <a:t>快速</a:t>
            </a:r>
            <a:r>
              <a:rPr lang="zh-CN" altLang="en-US" sz="2400" dirty="0" smtClean="0">
                <a:solidFill>
                  <a:srgbClr val="FF0000"/>
                </a:solidFill>
              </a:rPr>
              <a:t>通用计算引擎</a:t>
            </a:r>
            <a:r>
              <a:rPr lang="zh-CN" altLang="en-US" sz="2400" dirty="0" smtClean="0"/>
              <a:t>，实现了开</a:t>
            </a:r>
            <a:r>
              <a:rPr lang="zh-CN" altLang="en-US" sz="2400" dirty="0"/>
              <a:t>源的类</a:t>
            </a:r>
            <a:r>
              <a:rPr lang="en-US" altLang="zh-CN" sz="2400" dirty="0"/>
              <a:t>Hadoop </a:t>
            </a:r>
            <a:r>
              <a:rPr lang="en-US" altLang="zh-CN" sz="2400" dirty="0" err="1" smtClean="0"/>
              <a:t>MapReduce</a:t>
            </a:r>
            <a:r>
              <a:rPr lang="zh-CN" altLang="en-US" sz="2400" dirty="0" smtClean="0"/>
              <a:t>通用</a:t>
            </a:r>
            <a:r>
              <a:rPr lang="zh-CN" altLang="en-US" sz="2400" dirty="0"/>
              <a:t>并行框架，是与</a:t>
            </a:r>
            <a:r>
              <a:rPr lang="en-US" altLang="zh-CN" sz="2400" dirty="0"/>
              <a:t>Hadoop</a:t>
            </a:r>
            <a:r>
              <a:rPr lang="zh-CN" altLang="en-US" sz="2400" dirty="0"/>
              <a:t>相似的开源集群计算环境，但它</a:t>
            </a:r>
            <a:r>
              <a:rPr lang="zh-CN" altLang="en-US" sz="2400" dirty="0">
                <a:solidFill>
                  <a:srgbClr val="FF0000"/>
                </a:solidFill>
              </a:rPr>
              <a:t>启用了内存分布数据集</a:t>
            </a:r>
            <a:r>
              <a:rPr lang="en-US" altLang="zh-CN" sz="2400" dirty="0">
                <a:solidFill>
                  <a:srgbClr val="FF0000"/>
                </a:solidFill>
              </a:rPr>
              <a:t>RDD</a:t>
            </a:r>
            <a:r>
              <a:rPr lang="zh-CN" altLang="en-US" sz="2400" dirty="0"/>
              <a:t>，除了能提供交互式查询外，还可以</a:t>
            </a:r>
            <a:r>
              <a:rPr lang="zh-CN" altLang="en-US" sz="2400" dirty="0">
                <a:solidFill>
                  <a:srgbClr val="FF0000"/>
                </a:solidFill>
              </a:rPr>
              <a:t>优化迭代工作负载</a:t>
            </a:r>
            <a:r>
              <a:rPr lang="zh-CN" altLang="en-US" sz="2400" dirty="0"/>
              <a:t>。</a:t>
            </a:r>
          </a:p>
          <a:p>
            <a:r>
              <a:rPr lang="zh-CN" altLang="en-US" sz="2400" dirty="0" smtClean="0"/>
              <a:t>      </a:t>
            </a:r>
            <a:r>
              <a:rPr lang="en-US" altLang="zh-CN" sz="2400" dirty="0"/>
              <a:t>Spark</a:t>
            </a:r>
            <a:r>
              <a:rPr lang="zh-CN" altLang="en-US" sz="2400" dirty="0" smtClean="0"/>
              <a:t>在拥有</a:t>
            </a:r>
            <a:r>
              <a:rPr lang="en-US" altLang="zh-CN" sz="2400" dirty="0"/>
              <a:t>Hadoop </a:t>
            </a:r>
            <a:r>
              <a:rPr lang="en-US" altLang="zh-CN" sz="2400" dirty="0" err="1" smtClean="0"/>
              <a:t>MapReduce</a:t>
            </a:r>
            <a:r>
              <a:rPr lang="zh-CN" altLang="en-US" sz="2400" dirty="0" smtClean="0"/>
              <a:t>的并行处理优点的同时，</a:t>
            </a:r>
            <a:r>
              <a:rPr lang="zh-CN" altLang="en-US" sz="2400" dirty="0" smtClean="0">
                <a:solidFill>
                  <a:srgbClr val="FF0000"/>
                </a:solidFill>
              </a:rPr>
              <a:t>对</a:t>
            </a:r>
            <a:r>
              <a:rPr lang="en-US" altLang="zh-CN" sz="2400" dirty="0" err="1" smtClean="0">
                <a:solidFill>
                  <a:srgbClr val="FF0000"/>
                </a:solidFill>
              </a:rPr>
              <a:t>MapReduce</a:t>
            </a:r>
            <a:r>
              <a:rPr lang="zh-CN" altLang="en-US" sz="2400" dirty="0" smtClean="0">
                <a:solidFill>
                  <a:srgbClr val="FF0000"/>
                </a:solidFill>
              </a:rPr>
              <a:t>的中间过程进行了优化</a:t>
            </a:r>
            <a:r>
              <a:rPr lang="zh-CN" altLang="en-US" sz="2400" dirty="0" smtClean="0">
                <a:solidFill>
                  <a:srgbClr val="00B0F0"/>
                </a:solidFill>
              </a:rPr>
              <a:t>（</a:t>
            </a:r>
            <a:r>
              <a:rPr lang="en-US" altLang="zh-CN" sz="2400" dirty="0" smtClean="0">
                <a:solidFill>
                  <a:srgbClr val="00B0F0"/>
                </a:solidFill>
              </a:rPr>
              <a:t>Job</a:t>
            </a:r>
            <a:r>
              <a:rPr lang="zh-CN" altLang="en-US" sz="2400" dirty="0">
                <a:solidFill>
                  <a:srgbClr val="00B0F0"/>
                </a:solidFill>
              </a:rPr>
              <a:t>中间输出结果可以保存在内存中，从而不再需要读写</a:t>
            </a:r>
            <a:r>
              <a:rPr lang="en-US" altLang="zh-CN" sz="2400" dirty="0" smtClean="0">
                <a:solidFill>
                  <a:srgbClr val="00B0F0"/>
                </a:solidFill>
              </a:rPr>
              <a:t>HDFS</a:t>
            </a:r>
            <a:r>
              <a:rPr lang="zh-CN" altLang="en-US" sz="2400" dirty="0" smtClean="0">
                <a:solidFill>
                  <a:srgbClr val="00B0F0"/>
                </a:solidFill>
              </a:rPr>
              <a:t>）</a:t>
            </a:r>
            <a:r>
              <a:rPr lang="zh-CN" altLang="en-US" sz="2400" dirty="0" smtClean="0"/>
              <a:t>，</a:t>
            </a:r>
            <a:r>
              <a:rPr lang="zh-CN" altLang="en-US" sz="2400" dirty="0"/>
              <a:t>因此</a:t>
            </a:r>
            <a:r>
              <a:rPr lang="en-US" altLang="zh-CN" sz="2400" dirty="0"/>
              <a:t>Spark</a:t>
            </a:r>
            <a:r>
              <a:rPr lang="zh-CN" altLang="en-US" sz="2400" dirty="0"/>
              <a:t>能更好地适用于数据挖掘与</a:t>
            </a:r>
            <a:r>
              <a:rPr lang="zh-CN" altLang="en-US" sz="2400" dirty="0" smtClean="0"/>
              <a:t>机器学习中需要</a:t>
            </a:r>
            <a:r>
              <a:rPr lang="zh-CN" altLang="en-US" sz="2400" dirty="0"/>
              <a:t>迭代的</a:t>
            </a:r>
            <a:r>
              <a:rPr lang="en-US" altLang="zh-CN" sz="2400" dirty="0" err="1"/>
              <a:t>MapReduce</a:t>
            </a:r>
            <a:r>
              <a:rPr lang="zh-CN" altLang="en-US" sz="2400" dirty="0"/>
              <a:t>的算法</a:t>
            </a:r>
            <a:r>
              <a:rPr lang="zh-CN" altLang="en-US" sz="2400" dirty="0" smtClean="0"/>
              <a:t>。</a:t>
            </a:r>
            <a:r>
              <a:rPr lang="en-US" altLang="zh-CN" sz="2400" dirty="0" smtClean="0"/>
              <a:t>  </a:t>
            </a:r>
            <a:endParaRPr lang="zh-CN" altLang="en-US" sz="2400"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46</a:t>
            </a:fld>
            <a:endParaRPr lang="zh-CN" altLang="en-US"/>
          </a:p>
        </p:txBody>
      </p:sp>
    </p:spTree>
    <p:extLst>
      <p:ext uri="{BB962C8B-B14F-4D97-AF65-F5344CB8AC3E}">
        <p14:creationId xmlns:p14="http://schemas.microsoft.com/office/powerpoint/2010/main" val="2473007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大数据领域的开源技术</a:t>
            </a:r>
          </a:p>
        </p:txBody>
      </p:sp>
      <p:sp>
        <p:nvSpPr>
          <p:cNvPr id="3" name="文本占位符 2"/>
          <p:cNvSpPr>
            <a:spLocks noGrp="1"/>
          </p:cNvSpPr>
          <p:nvPr>
            <p:ph type="body" sz="quarter" idx="13"/>
          </p:nvPr>
        </p:nvSpPr>
        <p:spPr>
          <a:xfrm>
            <a:off x="500062" y="1412776"/>
            <a:ext cx="8143903" cy="4968552"/>
          </a:xfrm>
        </p:spPr>
        <p:txBody>
          <a:bodyPr>
            <a:normAutofit fontScale="92500" lnSpcReduction="10000"/>
          </a:bodyPr>
          <a:lstStyle/>
          <a:p>
            <a:pPr>
              <a:defRPr/>
            </a:pPr>
            <a:r>
              <a:rPr lang="en-US" altLang="zh-CN" b="1" dirty="0" smtClean="0"/>
              <a:t>11.Neo4j</a:t>
            </a:r>
          </a:p>
          <a:p>
            <a:pPr>
              <a:defRPr/>
            </a:pPr>
            <a:r>
              <a:rPr lang="zh-CN" altLang="en-US" sz="2600" dirty="0" smtClean="0"/>
              <a:t>      一</a:t>
            </a:r>
            <a:r>
              <a:rPr lang="zh-CN" altLang="en-US" sz="2600" dirty="0"/>
              <a:t>个高性能</a:t>
            </a:r>
            <a:r>
              <a:rPr lang="zh-CN" altLang="en-US" sz="2600" dirty="0" smtClean="0"/>
              <a:t>的</a:t>
            </a:r>
            <a:r>
              <a:rPr lang="en-US" altLang="zh-CN" sz="2600" dirty="0" smtClean="0"/>
              <a:t>NOSQL</a:t>
            </a:r>
            <a:r>
              <a:rPr lang="zh-CN" altLang="en-US" sz="2600" dirty="0" smtClean="0"/>
              <a:t>图数据库，是</a:t>
            </a:r>
            <a:r>
              <a:rPr lang="zh-CN" altLang="en-US" sz="2600" dirty="0"/>
              <a:t>一个嵌入式的、基于磁盘</a:t>
            </a:r>
            <a:r>
              <a:rPr lang="zh-CN" altLang="en-US" sz="2600" dirty="0" smtClean="0"/>
              <a:t>的</a:t>
            </a:r>
            <a:r>
              <a:rPr lang="en-US" altLang="zh-CN" sz="2600" dirty="0" smtClean="0"/>
              <a:t>Java</a:t>
            </a:r>
            <a:r>
              <a:rPr lang="zh-CN" altLang="en-US" sz="2600" dirty="0"/>
              <a:t>持久化</a:t>
            </a:r>
            <a:r>
              <a:rPr lang="zh-CN" altLang="en-US" sz="2600" dirty="0" smtClean="0"/>
              <a:t>引擎，支持完整的事务。</a:t>
            </a:r>
            <a:r>
              <a:rPr lang="en-US" altLang="zh-CN" sz="2600" dirty="0" smtClean="0"/>
              <a:t>Neo4j</a:t>
            </a:r>
            <a:r>
              <a:rPr lang="zh-CN" altLang="en-US" sz="2600" dirty="0"/>
              <a:t>提供了大规模可扩展性，在一台机器上可以处理数十亿节点</a:t>
            </a:r>
            <a:r>
              <a:rPr lang="en-US" altLang="zh-CN" sz="2600" dirty="0"/>
              <a:t>/</a:t>
            </a:r>
            <a:r>
              <a:rPr lang="zh-CN" altLang="en-US" sz="2600" dirty="0"/>
              <a:t>关系</a:t>
            </a:r>
            <a:r>
              <a:rPr lang="en-US" altLang="zh-CN" sz="2600" dirty="0"/>
              <a:t>/</a:t>
            </a:r>
            <a:r>
              <a:rPr lang="zh-CN" altLang="en-US" sz="2600" dirty="0"/>
              <a:t>属性的图，可以扩展到多台机器并行运行</a:t>
            </a:r>
            <a:r>
              <a:rPr lang="zh-CN" altLang="en-US" sz="2600" dirty="0" smtClean="0"/>
              <a:t>。</a:t>
            </a:r>
            <a:endParaRPr lang="en-US" altLang="zh-CN" sz="2600" dirty="0" smtClean="0"/>
          </a:p>
          <a:p>
            <a:pPr>
              <a:defRPr/>
            </a:pPr>
            <a:r>
              <a:rPr lang="zh-CN" altLang="en-US" sz="2600" dirty="0" smtClean="0"/>
              <a:t>      相对</a:t>
            </a:r>
            <a:r>
              <a:rPr lang="zh-CN" altLang="en-US" sz="2600" dirty="0"/>
              <a:t>于关系数据库来说，图数据库善于处理大量复杂、互连接、低结构化的</a:t>
            </a:r>
            <a:r>
              <a:rPr lang="zh-CN" altLang="en-US" sz="2600" dirty="0" smtClean="0"/>
              <a:t>数据，</a:t>
            </a:r>
            <a:r>
              <a:rPr lang="en-US" altLang="zh-CN" sz="2600" dirty="0" smtClean="0"/>
              <a:t>Neo4j</a:t>
            </a:r>
            <a:r>
              <a:rPr lang="zh-CN" altLang="en-US" sz="2600" dirty="0"/>
              <a:t>重点解决了拥有大量连接的传统</a:t>
            </a:r>
            <a:r>
              <a:rPr lang="en-US" altLang="zh-CN" sz="2600" dirty="0"/>
              <a:t>RDBMS</a:t>
            </a:r>
            <a:r>
              <a:rPr lang="zh-CN" altLang="en-US" sz="2600" dirty="0"/>
              <a:t>在查询时出现的性能衰退</a:t>
            </a:r>
            <a:r>
              <a:rPr lang="zh-CN" altLang="en-US" sz="2600" dirty="0" smtClean="0"/>
              <a:t>问题</a:t>
            </a:r>
            <a:r>
              <a:rPr lang="zh-CN" altLang="en-US" sz="2600" dirty="0" smtClean="0">
                <a:solidFill>
                  <a:srgbClr val="00B0F0"/>
                </a:solidFill>
              </a:rPr>
              <a:t>（</a:t>
            </a:r>
            <a:r>
              <a:rPr lang="zh-CN" altLang="en-US" sz="2600" dirty="0" smtClean="0">
                <a:solidFill>
                  <a:srgbClr val="00B0F0"/>
                </a:solidFill>
              </a:rPr>
              <a:t>关联数据的频繁查询在关系数据库中会</a:t>
            </a:r>
            <a:r>
              <a:rPr lang="zh-CN" altLang="en-US" sz="2600" dirty="0">
                <a:solidFill>
                  <a:srgbClr val="00B0F0"/>
                </a:solidFill>
              </a:rPr>
              <a:t>导致大量的表连接</a:t>
            </a:r>
            <a:r>
              <a:rPr lang="zh-CN" altLang="en-US" sz="2600" dirty="0" smtClean="0">
                <a:solidFill>
                  <a:srgbClr val="00B0F0"/>
                </a:solidFill>
              </a:rPr>
              <a:t>，产生</a:t>
            </a:r>
            <a:r>
              <a:rPr lang="zh-CN" altLang="en-US" sz="2600" dirty="0">
                <a:solidFill>
                  <a:srgbClr val="00B0F0"/>
                </a:solidFill>
              </a:rPr>
              <a:t>性能上的</a:t>
            </a:r>
            <a:r>
              <a:rPr lang="zh-CN" altLang="en-US" sz="2600" dirty="0" smtClean="0">
                <a:solidFill>
                  <a:srgbClr val="00B0F0"/>
                </a:solidFill>
              </a:rPr>
              <a:t>问题</a:t>
            </a:r>
            <a:r>
              <a:rPr lang="zh-CN" altLang="en-US" sz="2600" dirty="0" smtClean="0">
                <a:solidFill>
                  <a:srgbClr val="00B0F0"/>
                </a:solidFill>
              </a:rPr>
              <a:t>）</a:t>
            </a:r>
            <a:r>
              <a:rPr lang="zh-CN" altLang="en-US" sz="2600" dirty="0" smtClean="0"/>
              <a:t>。</a:t>
            </a:r>
            <a:endParaRPr lang="en-US" altLang="zh-CN" sz="2600" dirty="0" smtClean="0"/>
          </a:p>
          <a:p>
            <a:pPr>
              <a:defRPr/>
            </a:pPr>
            <a:r>
              <a:rPr lang="en-US" altLang="zh-CN" sz="2600" dirty="0"/>
              <a:t> </a:t>
            </a:r>
            <a:r>
              <a:rPr lang="en-US" altLang="zh-CN" sz="2600" dirty="0" smtClean="0"/>
              <a:t>     Neo4j</a:t>
            </a:r>
            <a:r>
              <a:rPr lang="zh-CN" altLang="en-US" sz="2600" dirty="0" smtClean="0"/>
              <a:t>提供了高效的图搜索和图遍历算法</a:t>
            </a:r>
            <a:r>
              <a:rPr lang="zh-CN" altLang="en-US" sz="2600" dirty="0"/>
              <a:t>（</a:t>
            </a:r>
            <a:r>
              <a:rPr lang="zh-CN" altLang="en-US" sz="2600" dirty="0">
                <a:solidFill>
                  <a:srgbClr val="00B0F0"/>
                </a:solidFill>
              </a:rPr>
              <a:t>例如查找二度人脉</a:t>
            </a:r>
            <a:r>
              <a:rPr lang="zh-CN" altLang="en-US" sz="2600" dirty="0" smtClean="0">
                <a:solidFill>
                  <a:srgbClr val="00B0F0"/>
                </a:solidFill>
              </a:rPr>
              <a:t>、三</a:t>
            </a:r>
            <a:r>
              <a:rPr lang="zh-CN" altLang="en-US" sz="2600" dirty="0">
                <a:solidFill>
                  <a:srgbClr val="00B0F0"/>
                </a:solidFill>
              </a:rPr>
              <a:t>度人</a:t>
            </a:r>
            <a:r>
              <a:rPr lang="zh-CN" altLang="en-US" sz="2600" dirty="0" smtClean="0">
                <a:solidFill>
                  <a:srgbClr val="00B0F0"/>
                </a:solidFill>
              </a:rPr>
              <a:t>脉甚至多度</a:t>
            </a:r>
            <a:r>
              <a:rPr lang="zh-CN" altLang="en-US" sz="2600" dirty="0">
                <a:solidFill>
                  <a:srgbClr val="00B0F0"/>
                </a:solidFill>
              </a:rPr>
              <a:t>人脉，查找两个用户间最短路径</a:t>
            </a:r>
            <a:r>
              <a:rPr lang="zh-CN" altLang="en-US" sz="2600" dirty="0"/>
              <a:t>），</a:t>
            </a:r>
            <a:r>
              <a:rPr lang="zh-CN" altLang="en-US" sz="2600" dirty="0" smtClean="0"/>
              <a:t>这在</a:t>
            </a:r>
            <a:r>
              <a:rPr lang="zh-CN" altLang="en-US" sz="2600" dirty="0"/>
              <a:t>目前的</a:t>
            </a:r>
            <a:r>
              <a:rPr lang="en-US" altLang="zh-CN" sz="2600" dirty="0"/>
              <a:t>RDBMS</a:t>
            </a:r>
            <a:r>
              <a:rPr lang="zh-CN" altLang="en-US" sz="2600" dirty="0"/>
              <a:t>系统中</a:t>
            </a:r>
            <a:r>
              <a:rPr lang="zh-CN" altLang="en-US" sz="2600" dirty="0" smtClean="0"/>
              <a:t>都是难以实现</a:t>
            </a:r>
            <a:r>
              <a:rPr lang="zh-CN" altLang="en-US" sz="2600" dirty="0"/>
              <a:t>的</a:t>
            </a:r>
            <a:r>
              <a:rPr lang="zh-CN" altLang="en-US" sz="2600" dirty="0" smtClean="0"/>
              <a:t>。</a:t>
            </a:r>
            <a:endParaRPr lang="en-US" altLang="zh-CN" sz="2600" dirty="0" smtClean="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47</a:t>
            </a:fld>
            <a:endParaRPr lang="zh-CN" altLang="en-US"/>
          </a:p>
        </p:txBody>
      </p:sp>
    </p:spTree>
    <p:extLst>
      <p:ext uri="{BB962C8B-B14F-4D97-AF65-F5344CB8AC3E}">
        <p14:creationId xmlns:p14="http://schemas.microsoft.com/office/powerpoint/2010/main" val="25987126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大数据领域的开源技术</a:t>
            </a:r>
          </a:p>
        </p:txBody>
      </p:sp>
      <p:sp>
        <p:nvSpPr>
          <p:cNvPr id="3" name="文本占位符 2"/>
          <p:cNvSpPr>
            <a:spLocks noGrp="1"/>
          </p:cNvSpPr>
          <p:nvPr>
            <p:ph type="body" sz="quarter" idx="13"/>
          </p:nvPr>
        </p:nvSpPr>
        <p:spPr/>
        <p:txBody>
          <a:bodyPr>
            <a:normAutofit fontScale="92500" lnSpcReduction="10000"/>
          </a:bodyPr>
          <a:lstStyle/>
          <a:p>
            <a:r>
              <a:rPr lang="en-US" altLang="zh-CN" b="1" dirty="0"/>
              <a:t>11.Neo4j</a:t>
            </a:r>
          </a:p>
          <a:p>
            <a:r>
              <a:rPr lang="zh-CN" altLang="en-US" dirty="0" smtClean="0"/>
              <a:t>      当前的问题：</a:t>
            </a:r>
            <a:endParaRPr lang="zh-CN" altLang="en-US" dirty="0"/>
          </a:p>
          <a:p>
            <a:r>
              <a:rPr lang="zh-CN" altLang="en-US" dirty="0" smtClean="0"/>
              <a:t>（</a:t>
            </a:r>
            <a:r>
              <a:rPr lang="en-US" altLang="zh-CN" dirty="0" smtClean="0"/>
              <a:t>1</a:t>
            </a:r>
            <a:r>
              <a:rPr lang="zh-CN" altLang="en-US" dirty="0" smtClean="0"/>
              <a:t>）</a:t>
            </a:r>
            <a:r>
              <a:rPr lang="zh-CN" altLang="en-US" dirty="0" smtClean="0">
                <a:solidFill>
                  <a:srgbClr val="FF0000"/>
                </a:solidFill>
              </a:rPr>
              <a:t>插入速度慢</a:t>
            </a:r>
            <a:r>
              <a:rPr lang="zh-CN" altLang="en-US" dirty="0" smtClean="0"/>
              <a:t>，创建</a:t>
            </a:r>
            <a:r>
              <a:rPr lang="zh-CN" altLang="en-US" dirty="0"/>
              <a:t>节点和</a:t>
            </a:r>
            <a:r>
              <a:rPr lang="zh-CN" altLang="en-US" dirty="0" smtClean="0"/>
              <a:t>边时需要</a:t>
            </a:r>
            <a:r>
              <a:rPr lang="zh-CN" altLang="en-US" dirty="0"/>
              <a:t>保存一些额外信息（为了查询服务）</a:t>
            </a:r>
            <a:r>
              <a:rPr lang="zh-CN" altLang="en-US" dirty="0" smtClean="0"/>
              <a:t>。例如：插入</a:t>
            </a:r>
            <a:r>
              <a:rPr lang="en-US" altLang="zh-CN" dirty="0"/>
              <a:t>10000</a:t>
            </a:r>
            <a:r>
              <a:rPr lang="zh-CN" altLang="en-US" dirty="0"/>
              <a:t>个</a:t>
            </a:r>
            <a:r>
              <a:rPr lang="zh-CN" altLang="en-US" dirty="0" smtClean="0"/>
              <a:t>节点和</a:t>
            </a:r>
            <a:r>
              <a:rPr lang="en-US" altLang="zh-CN" dirty="0" smtClean="0"/>
              <a:t>10000</a:t>
            </a:r>
            <a:r>
              <a:rPr lang="zh-CN" altLang="en-US" dirty="0"/>
              <a:t>条</a:t>
            </a:r>
            <a:r>
              <a:rPr lang="zh-CN" altLang="en-US" dirty="0" smtClean="0"/>
              <a:t>边可能要将近</a:t>
            </a:r>
            <a:r>
              <a:rPr lang="en-US" altLang="zh-CN" dirty="0"/>
              <a:t>10</a:t>
            </a:r>
            <a:r>
              <a:rPr lang="zh-CN" altLang="en-US" dirty="0" smtClean="0"/>
              <a:t>分钟。</a:t>
            </a:r>
            <a:endParaRPr lang="en-US" altLang="zh-CN" dirty="0"/>
          </a:p>
          <a:p>
            <a:r>
              <a:rPr lang="zh-CN" altLang="en-US" dirty="0" smtClean="0"/>
              <a:t>（</a:t>
            </a:r>
            <a:r>
              <a:rPr lang="en-US" altLang="zh-CN" dirty="0" smtClean="0"/>
              <a:t>2</a:t>
            </a:r>
            <a:r>
              <a:rPr lang="zh-CN" altLang="en-US" dirty="0" smtClean="0"/>
              <a:t>）</a:t>
            </a:r>
            <a:r>
              <a:rPr lang="zh-CN" altLang="en-US" dirty="0" smtClean="0">
                <a:solidFill>
                  <a:srgbClr val="FF0000"/>
                </a:solidFill>
              </a:rPr>
              <a:t>超</a:t>
            </a:r>
            <a:r>
              <a:rPr lang="zh-CN" altLang="en-US" dirty="0">
                <a:solidFill>
                  <a:srgbClr val="FF0000"/>
                </a:solidFill>
              </a:rPr>
              <a:t>大</a:t>
            </a:r>
            <a:r>
              <a:rPr lang="zh-CN" altLang="en-US" dirty="0" smtClean="0">
                <a:solidFill>
                  <a:srgbClr val="FF0000"/>
                </a:solidFill>
              </a:rPr>
              <a:t>节点</a:t>
            </a:r>
            <a:r>
              <a:rPr lang="zh-CN" altLang="en-US" dirty="0" smtClean="0"/>
              <a:t>。当一</a:t>
            </a:r>
            <a:r>
              <a:rPr lang="zh-CN" altLang="en-US" dirty="0"/>
              <a:t>个节点的边非常</a:t>
            </a:r>
            <a:r>
              <a:rPr lang="zh-CN" altLang="en-US" dirty="0" smtClean="0"/>
              <a:t>多时，有关该节点</a:t>
            </a:r>
            <a:r>
              <a:rPr lang="zh-CN" altLang="en-US" dirty="0"/>
              <a:t>的</a:t>
            </a:r>
            <a:r>
              <a:rPr lang="zh-CN" altLang="en-US" dirty="0" smtClean="0"/>
              <a:t>操作速度将明显下降。</a:t>
            </a:r>
            <a:endParaRPr lang="zh-CN" altLang="en-US" dirty="0"/>
          </a:p>
          <a:p>
            <a:r>
              <a:rPr lang="zh-CN" altLang="en-US" dirty="0" smtClean="0"/>
              <a:t>（</a:t>
            </a:r>
            <a:r>
              <a:rPr lang="en-US" altLang="zh-CN" dirty="0" smtClean="0"/>
              <a:t>3</a:t>
            </a:r>
            <a:r>
              <a:rPr lang="zh-CN" altLang="en-US" dirty="0" smtClean="0"/>
              <a:t>）</a:t>
            </a:r>
            <a:r>
              <a:rPr lang="zh-CN" altLang="en-US" dirty="0" smtClean="0">
                <a:solidFill>
                  <a:srgbClr val="FF0000"/>
                </a:solidFill>
              </a:rPr>
              <a:t>适合处理图中的关系</a:t>
            </a:r>
            <a:r>
              <a:rPr lang="zh-CN" altLang="en-US" dirty="0" smtClean="0"/>
              <a:t>，处理结点的属性没有明显优势，结点</a:t>
            </a:r>
            <a:r>
              <a:rPr lang="zh-CN" altLang="en-US" dirty="0"/>
              <a:t>的索引建立需要自己</a:t>
            </a:r>
            <a:r>
              <a:rPr lang="zh-CN" altLang="en-US" dirty="0" smtClean="0"/>
              <a:t>控制。</a:t>
            </a:r>
            <a:endParaRPr lang="en-US" altLang="zh-CN" dirty="0" smtClean="0"/>
          </a:p>
          <a:p>
            <a:r>
              <a:rPr lang="zh-CN" altLang="en-US" dirty="0" smtClean="0"/>
              <a:t>（</a:t>
            </a:r>
            <a:r>
              <a:rPr lang="en-US" altLang="zh-CN" dirty="0" smtClean="0"/>
              <a:t>4</a:t>
            </a:r>
            <a:r>
              <a:rPr lang="zh-CN" altLang="en-US" dirty="0" smtClean="0"/>
              <a:t>）</a:t>
            </a:r>
            <a:r>
              <a:rPr lang="zh-CN" altLang="en-US" dirty="0">
                <a:solidFill>
                  <a:srgbClr val="FF0000"/>
                </a:solidFill>
              </a:rPr>
              <a:t>内存的优化机制</a:t>
            </a:r>
            <a:r>
              <a:rPr lang="zh-CN" altLang="en-US" dirty="0" smtClean="0"/>
              <a:t>。</a:t>
            </a:r>
            <a:endParaRPr lang="en-US" altLang="zh-CN"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48</a:t>
            </a:fld>
            <a:endParaRPr lang="zh-CN" altLang="en-US"/>
          </a:p>
        </p:txBody>
      </p:sp>
    </p:spTree>
    <p:extLst>
      <p:ext uri="{BB962C8B-B14F-4D97-AF65-F5344CB8AC3E}">
        <p14:creationId xmlns:p14="http://schemas.microsoft.com/office/powerpoint/2010/main" val="16439402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相关的企业产品</a:t>
            </a:r>
            <a:endParaRPr lang="zh-CN" altLang="en-US" dirty="0"/>
          </a:p>
        </p:txBody>
      </p:sp>
      <p:sp>
        <p:nvSpPr>
          <p:cNvPr id="44035" name="文本占位符 2"/>
          <p:cNvSpPr>
            <a:spLocks noGrp="1"/>
          </p:cNvSpPr>
          <p:nvPr>
            <p:ph type="body" sz="quarter" idx="13"/>
          </p:nvPr>
        </p:nvSpPr>
        <p:spPr>
          <a:xfrm>
            <a:off x="500063" y="1714500"/>
            <a:ext cx="8215312" cy="4286250"/>
          </a:xfrm>
        </p:spPr>
        <p:txBody>
          <a:bodyPr>
            <a:normAutofit/>
          </a:bodyPr>
          <a:lstStyle/>
          <a:p>
            <a:pPr>
              <a:lnSpc>
                <a:spcPct val="150000"/>
              </a:lnSpc>
            </a:pPr>
            <a:r>
              <a:rPr lang="en-US" altLang="zh-CN" sz="2400" dirty="0" smtClean="0"/>
              <a:t>     Oracle </a:t>
            </a:r>
            <a:r>
              <a:rPr lang="zh-CN" altLang="en-US" sz="2400" dirty="0" smtClean="0"/>
              <a:t>公司：</a:t>
            </a:r>
            <a:r>
              <a:rPr lang="en-US" altLang="zh-CN" sz="2400" dirty="0" smtClean="0">
                <a:solidFill>
                  <a:schemeClr val="accent1"/>
                </a:solidFill>
              </a:rPr>
              <a:t>Advanced Analytics </a:t>
            </a:r>
            <a:r>
              <a:rPr lang="zh-CN" altLang="en-US" sz="2400" dirty="0" smtClean="0"/>
              <a:t>工具，作为 </a:t>
            </a:r>
            <a:r>
              <a:rPr lang="en-US" altLang="zh-CN" sz="2400" dirty="0" smtClean="0"/>
              <a:t>Oracle </a:t>
            </a:r>
            <a:r>
              <a:rPr lang="zh-CN" altLang="en-US" sz="2400" dirty="0" smtClean="0"/>
              <a:t>数据库与 </a:t>
            </a:r>
            <a:r>
              <a:rPr lang="en-US" altLang="zh-CN" sz="2400" dirty="0" smtClean="0"/>
              <a:t>R </a:t>
            </a:r>
            <a:r>
              <a:rPr lang="zh-CN" altLang="en-US" sz="2400" dirty="0" smtClean="0"/>
              <a:t>分析引擎之间的桥接。</a:t>
            </a:r>
            <a:endParaRPr lang="en-US" altLang="zh-CN" sz="2400" dirty="0" smtClean="0"/>
          </a:p>
          <a:p>
            <a:pPr>
              <a:lnSpc>
                <a:spcPct val="150000"/>
              </a:lnSpc>
            </a:pPr>
            <a:r>
              <a:rPr lang="en-US" sz="2400" dirty="0" smtClean="0">
                <a:ea typeface="微软雅黑" pitchFamily="34" charset="-122"/>
              </a:rPr>
              <a:t>     </a:t>
            </a:r>
            <a:r>
              <a:rPr lang="en-US" altLang="zh-CN" sz="2400" dirty="0" smtClean="0"/>
              <a:t>Oracle </a:t>
            </a:r>
            <a:r>
              <a:rPr lang="zh-CN" altLang="en-US" sz="2400" dirty="0" smtClean="0"/>
              <a:t>为其</a:t>
            </a:r>
            <a:r>
              <a:rPr lang="en-US" altLang="zh-CN" sz="2400" dirty="0" smtClean="0">
                <a:solidFill>
                  <a:schemeClr val="accent1"/>
                </a:solidFill>
              </a:rPr>
              <a:t>Big Data Appliance</a:t>
            </a:r>
            <a:r>
              <a:rPr lang="zh-CN" altLang="en-US" sz="2400" dirty="0" smtClean="0"/>
              <a:t>提供了工具</a:t>
            </a:r>
            <a:r>
              <a:rPr lang="en-US" altLang="zh-CN" sz="2400" dirty="0" smtClean="0">
                <a:solidFill>
                  <a:schemeClr val="accent1"/>
                </a:solidFill>
              </a:rPr>
              <a:t>R Connector for Hadoop</a:t>
            </a:r>
            <a:r>
              <a:rPr lang="zh-CN" altLang="en-US" sz="2400" dirty="0" smtClean="0"/>
              <a:t>，是一个在 </a:t>
            </a:r>
            <a:r>
              <a:rPr lang="en-US" altLang="zh-CN" sz="2400" dirty="0" smtClean="0"/>
              <a:t>Oracle </a:t>
            </a:r>
            <a:r>
              <a:rPr lang="en-US" altLang="zh-CN" sz="2400" dirty="0" err="1" smtClean="0"/>
              <a:t>Exa</a:t>
            </a:r>
            <a:r>
              <a:rPr lang="en-US" altLang="zh-CN" sz="2400" dirty="0" smtClean="0"/>
              <a:t> x86</a:t>
            </a:r>
            <a:r>
              <a:rPr lang="zh-CN" altLang="en-US" sz="2400" dirty="0" smtClean="0"/>
              <a:t>集群上运行的</a:t>
            </a:r>
            <a:r>
              <a:rPr lang="en-US" altLang="zh-CN" sz="2400" dirty="0" smtClean="0"/>
              <a:t>Cloudera CDH3 Hadoop </a:t>
            </a:r>
            <a:r>
              <a:rPr lang="zh-CN" altLang="en-US" sz="2400" dirty="0" smtClean="0"/>
              <a:t>环境，它实现了</a:t>
            </a:r>
            <a:r>
              <a:rPr lang="en-US" altLang="zh-CN" sz="2400" dirty="0" smtClean="0"/>
              <a:t>R </a:t>
            </a:r>
            <a:r>
              <a:rPr lang="zh-CN" altLang="en-US" sz="2400" dirty="0" smtClean="0"/>
              <a:t>控制台与在</a:t>
            </a:r>
            <a:r>
              <a:rPr lang="en-US" altLang="zh-CN" sz="2400" dirty="0" smtClean="0"/>
              <a:t>Big Data Appliance</a:t>
            </a:r>
            <a:r>
              <a:rPr lang="zh-CN" altLang="en-US" sz="2400" dirty="0" smtClean="0"/>
              <a:t>上运行的</a:t>
            </a:r>
            <a:r>
              <a:rPr lang="en-US" altLang="zh-CN" sz="2400" dirty="0" smtClean="0"/>
              <a:t>Hadoop</a:t>
            </a:r>
            <a:r>
              <a:rPr lang="zh-CN" altLang="en-US" sz="2400" dirty="0" smtClean="0"/>
              <a:t>分布式文件系统和</a:t>
            </a:r>
            <a:r>
              <a:rPr lang="en-US" altLang="zh-CN" sz="2400" dirty="0" smtClean="0"/>
              <a:t>NoSQL</a:t>
            </a:r>
            <a:r>
              <a:rPr lang="zh-CN" altLang="en-US" sz="2400" dirty="0" smtClean="0"/>
              <a:t>数据库进行通信。</a:t>
            </a:r>
          </a:p>
        </p:txBody>
      </p:sp>
      <p:sp>
        <p:nvSpPr>
          <p:cNvPr id="4" name="灯片编号占位符 3"/>
          <p:cNvSpPr>
            <a:spLocks noGrp="1"/>
          </p:cNvSpPr>
          <p:nvPr>
            <p:ph type="sldNum" sz="quarter" idx="16"/>
          </p:nvPr>
        </p:nvSpPr>
        <p:spPr/>
        <p:txBody>
          <a:bodyPr/>
          <a:lstStyle/>
          <a:p>
            <a:pPr>
              <a:defRPr/>
            </a:pPr>
            <a:fld id="{02C4A0B4-4B20-4CE5-A360-7B84F5B2B225}" type="slidenum">
              <a:rPr lang="zh-CN" altLang="en-US" smtClean="0"/>
              <a:pPr>
                <a:defRPr/>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00063" y="500063"/>
            <a:ext cx="8183562" cy="642937"/>
          </a:xfrm>
        </p:spPr>
        <p:txBody>
          <a:bodyPr/>
          <a:lstStyle/>
          <a:p>
            <a:pPr eaLnBrk="1" hangingPunct="1">
              <a:defRPr/>
            </a:pPr>
            <a:r>
              <a:rPr lang="zh-CN" altLang="en-US" dirty="0" smtClean="0"/>
              <a:t>数据管理新技术 </a:t>
            </a:r>
            <a:r>
              <a:rPr lang="en-US" altLang="zh-CN" dirty="0" smtClean="0"/>
              <a:t>VS. </a:t>
            </a:r>
            <a:r>
              <a:rPr lang="zh-CN" altLang="en-US" dirty="0" smtClean="0"/>
              <a:t>数据库</a:t>
            </a:r>
            <a:endParaRPr lang="zh-CN" altLang="en-US" dirty="0"/>
          </a:p>
        </p:txBody>
      </p:sp>
      <p:sp>
        <p:nvSpPr>
          <p:cNvPr id="8195" name="文本占位符 4"/>
          <p:cNvSpPr>
            <a:spLocks noGrp="1"/>
          </p:cNvSpPr>
          <p:nvPr>
            <p:ph type="body" sz="quarter" idx="13"/>
          </p:nvPr>
        </p:nvSpPr>
        <p:spPr>
          <a:xfrm>
            <a:off x="500063" y="1714500"/>
            <a:ext cx="8143875" cy="4286250"/>
          </a:xfrm>
        </p:spPr>
        <p:txBody>
          <a:bodyPr/>
          <a:lstStyle/>
          <a:p>
            <a:pPr eaLnBrk="1" hangingPunct="1"/>
            <a:r>
              <a:rPr lang="en-US" altLang="zh-CN" dirty="0" smtClean="0"/>
              <a:t>1</a:t>
            </a:r>
            <a:r>
              <a:rPr lang="zh-CN" altLang="en-US" dirty="0" smtClean="0"/>
              <a:t>）数据的形式多样</a:t>
            </a:r>
            <a:endParaRPr lang="en-US" altLang="zh-CN" dirty="0" smtClean="0"/>
          </a:p>
          <a:p>
            <a:pPr eaLnBrk="1" hangingPunct="1"/>
            <a:r>
              <a:rPr lang="en-US" altLang="zh-CN" dirty="0" smtClean="0"/>
              <a:t>    ——</a:t>
            </a:r>
            <a:r>
              <a:rPr lang="zh-CN" altLang="en-US" dirty="0" smtClean="0"/>
              <a:t>结构化、半结构化、非结构化</a:t>
            </a:r>
            <a:endParaRPr lang="en-US" altLang="zh-CN" dirty="0" smtClean="0"/>
          </a:p>
          <a:p>
            <a:pPr eaLnBrk="1" hangingPunct="1"/>
            <a:r>
              <a:rPr lang="en-US" altLang="zh-CN" dirty="0" smtClean="0"/>
              <a:t>    ——</a:t>
            </a:r>
            <a:r>
              <a:rPr lang="zh-CN" altLang="en-US" dirty="0" smtClean="0"/>
              <a:t>文本、图像、视频、音频</a:t>
            </a:r>
            <a:endParaRPr lang="en-US" altLang="zh-CN" dirty="0" smtClean="0"/>
          </a:p>
          <a:p>
            <a:pPr eaLnBrk="1" hangingPunct="1"/>
            <a:r>
              <a:rPr lang="en-US" altLang="zh-CN" dirty="0" smtClean="0"/>
              <a:t>    ——</a:t>
            </a:r>
            <a:r>
              <a:rPr lang="zh-CN" altLang="en-US" dirty="0" smtClean="0"/>
              <a:t>单模态、多模态</a:t>
            </a:r>
            <a:endParaRPr lang="en-US" altLang="zh-CN" dirty="0" smtClean="0"/>
          </a:p>
          <a:p>
            <a:pPr eaLnBrk="1" hangingPunct="1"/>
            <a:endParaRPr lang="en-US" altLang="zh-CN" dirty="0" smtClean="0"/>
          </a:p>
          <a:p>
            <a:pPr eaLnBrk="1" hangingPunct="1"/>
            <a:r>
              <a:rPr lang="zh-CN" altLang="en-US" dirty="0" smtClean="0">
                <a:solidFill>
                  <a:srgbClr val="00B0F0"/>
                </a:solidFill>
              </a:rPr>
              <a:t>数据库方式：</a:t>
            </a:r>
            <a:endParaRPr lang="en-US" altLang="zh-CN" dirty="0" smtClean="0">
              <a:solidFill>
                <a:srgbClr val="00B0F0"/>
              </a:solidFill>
            </a:endParaRPr>
          </a:p>
          <a:p>
            <a:pPr eaLnBrk="1" hangingPunct="1"/>
            <a:r>
              <a:rPr lang="en-US" altLang="zh-CN" dirty="0" smtClean="0"/>
              <a:t>    ——</a:t>
            </a:r>
            <a:r>
              <a:rPr lang="zh-CN" altLang="en-US" dirty="0" smtClean="0"/>
              <a:t>以结构化为主</a:t>
            </a:r>
            <a:endParaRPr lang="en-US" altLang="zh-CN" dirty="0" smtClean="0"/>
          </a:p>
          <a:p>
            <a:pPr eaLnBrk="1" hangingPunct="1"/>
            <a:r>
              <a:rPr lang="en-US" altLang="zh-CN" dirty="0" smtClean="0"/>
              <a:t>    ——</a:t>
            </a:r>
            <a:r>
              <a:rPr lang="zh-CN" altLang="en-US" dirty="0" smtClean="0"/>
              <a:t>擅长处理文本、数字、日期等程序可直接识别和运算的符号数据。</a:t>
            </a:r>
          </a:p>
        </p:txBody>
      </p:sp>
      <p:sp>
        <p:nvSpPr>
          <p:cNvPr id="5" name="灯片编号占位符 4"/>
          <p:cNvSpPr>
            <a:spLocks noGrp="1"/>
          </p:cNvSpPr>
          <p:nvPr>
            <p:ph type="sldNum" sz="quarter" idx="16"/>
          </p:nvPr>
        </p:nvSpPr>
        <p:spPr/>
        <p:txBody>
          <a:bodyPr/>
          <a:lstStyle/>
          <a:p>
            <a:pPr>
              <a:defRPr/>
            </a:pPr>
            <a:fld id="{01FB9813-930B-416B-AC95-4448471868F3}" type="slidenum">
              <a:rPr lang="zh-CN" altLang="en-US" smtClean="0"/>
              <a:pPr>
                <a:defRPr/>
              </a:pPr>
              <a:t>5</a:t>
            </a:fld>
            <a:endParaRPr lang="zh-CN" altLang="en-US"/>
          </a:p>
        </p:txBody>
      </p:sp>
      <p:sp>
        <p:nvSpPr>
          <p:cNvPr id="6" name="爆炸形 1 5"/>
          <p:cNvSpPr/>
          <p:nvPr/>
        </p:nvSpPr>
        <p:spPr>
          <a:xfrm>
            <a:off x="5214942" y="3000372"/>
            <a:ext cx="3486168" cy="141446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t>数据类型！</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相关的企业产品</a:t>
            </a:r>
            <a:endParaRPr lang="zh-CN" altLang="en-US" dirty="0"/>
          </a:p>
        </p:txBody>
      </p:sp>
      <p:sp>
        <p:nvSpPr>
          <p:cNvPr id="3" name="文本占位符 2"/>
          <p:cNvSpPr>
            <a:spLocks noGrp="1"/>
          </p:cNvSpPr>
          <p:nvPr>
            <p:ph type="body" sz="quarter" idx="13"/>
          </p:nvPr>
        </p:nvSpPr>
        <p:spPr>
          <a:xfrm>
            <a:off x="500063" y="1412776"/>
            <a:ext cx="8143875" cy="4286250"/>
          </a:xfrm>
        </p:spPr>
        <p:txBody>
          <a:bodyPr>
            <a:normAutofit lnSpcReduction="10000"/>
          </a:bodyPr>
          <a:lstStyle/>
          <a:p>
            <a:pPr>
              <a:lnSpc>
                <a:spcPct val="150000"/>
              </a:lnSpc>
              <a:defRPr/>
            </a:pPr>
            <a:r>
              <a:rPr lang="zh-CN" altLang="en-US" sz="2400" dirty="0" smtClean="0"/>
              <a:t>    微软的</a:t>
            </a:r>
            <a:r>
              <a:rPr lang="en-US" sz="2400" dirty="0" smtClean="0">
                <a:solidFill>
                  <a:schemeClr val="accent1"/>
                </a:solidFill>
              </a:rPr>
              <a:t>System Center Virtual Machine Manager </a:t>
            </a:r>
            <a:r>
              <a:rPr lang="en-US" sz="2400" dirty="0" smtClean="0"/>
              <a:t>(VMM) </a:t>
            </a:r>
            <a:r>
              <a:rPr lang="zh-CN" altLang="en-US" sz="2400" dirty="0" smtClean="0"/>
              <a:t>提供</a:t>
            </a:r>
            <a:r>
              <a:rPr lang="zh-CN" altLang="en-US" sz="2400" dirty="0" smtClean="0">
                <a:solidFill>
                  <a:schemeClr val="accent1"/>
                </a:solidFill>
              </a:rPr>
              <a:t>私有云</a:t>
            </a:r>
            <a:r>
              <a:rPr lang="zh-CN" altLang="en-US" sz="2400" dirty="0" smtClean="0"/>
              <a:t>解决方案。由数据分析人员或最终用户创建出来的</a:t>
            </a:r>
            <a:r>
              <a:rPr lang="en-US" altLang="zh-CN" sz="2400" dirty="0" smtClean="0"/>
              <a:t>BI</a:t>
            </a:r>
            <a:r>
              <a:rPr lang="zh-CN" altLang="en-US" sz="2400" dirty="0" smtClean="0"/>
              <a:t>数据模型可以放在类似苹果“</a:t>
            </a:r>
            <a:r>
              <a:rPr lang="en-US" altLang="zh-CN" sz="2400" dirty="0" smtClean="0"/>
              <a:t>APP Store”</a:t>
            </a:r>
            <a:r>
              <a:rPr lang="zh-CN" altLang="en-US" sz="2400" dirty="0" smtClean="0"/>
              <a:t>的数据集市上，通过私有云或公有云的形式进行分享。</a:t>
            </a:r>
          </a:p>
          <a:p>
            <a:pPr>
              <a:lnSpc>
                <a:spcPct val="150000"/>
              </a:lnSpc>
              <a:defRPr/>
            </a:pPr>
            <a:r>
              <a:rPr lang="zh-CN" altLang="en-US" sz="2400" dirty="0" smtClean="0"/>
              <a:t>　 在数据仓库领域，</a:t>
            </a:r>
            <a:r>
              <a:rPr lang="en-US" altLang="zh-CN" sz="2400" dirty="0" smtClean="0"/>
              <a:t>SQL Server</a:t>
            </a:r>
            <a:r>
              <a:rPr lang="zh-CN" altLang="en-US" sz="2400" dirty="0" smtClean="0"/>
              <a:t>采用</a:t>
            </a:r>
            <a:r>
              <a:rPr lang="zh-CN" altLang="en-US" sz="2400" dirty="0" smtClean="0">
                <a:solidFill>
                  <a:schemeClr val="accent1"/>
                </a:solidFill>
              </a:rPr>
              <a:t>列存储</a:t>
            </a:r>
            <a:r>
              <a:rPr lang="zh-CN" altLang="en-US" sz="2400" dirty="0" smtClean="0"/>
              <a:t>技术，带来查询性能的极大提升。</a:t>
            </a:r>
            <a:r>
              <a:rPr lang="en-US" altLang="zh-CN" sz="2400" dirty="0" smtClean="0"/>
              <a:t>SQL Server</a:t>
            </a:r>
            <a:r>
              <a:rPr lang="zh-CN" altLang="en-US" sz="2400" dirty="0" smtClean="0"/>
              <a:t>提供的数据仓库可应对数据量几十个</a:t>
            </a:r>
            <a:r>
              <a:rPr lang="en-US" altLang="zh-CN" sz="2400" dirty="0" smtClean="0"/>
              <a:t>TB</a:t>
            </a:r>
            <a:r>
              <a:rPr lang="zh-CN" altLang="en-US" sz="2400" dirty="0" smtClean="0"/>
              <a:t>的情况；而数据量达到几百个</a:t>
            </a:r>
            <a:r>
              <a:rPr lang="en-US" altLang="zh-CN" sz="2400" dirty="0" smtClean="0"/>
              <a:t>TB</a:t>
            </a:r>
            <a:r>
              <a:rPr lang="zh-CN" altLang="en-US" sz="2400" dirty="0" smtClean="0"/>
              <a:t>时，微软提供了并行数据仓库产品。</a:t>
            </a:r>
            <a:endParaRPr lang="zh-CN" altLang="en-US" sz="2400" dirty="0"/>
          </a:p>
        </p:txBody>
      </p:sp>
      <p:sp>
        <p:nvSpPr>
          <p:cNvPr id="4" name="灯片编号占位符 3"/>
          <p:cNvSpPr>
            <a:spLocks noGrp="1"/>
          </p:cNvSpPr>
          <p:nvPr>
            <p:ph type="sldNum" sz="quarter" idx="16"/>
          </p:nvPr>
        </p:nvSpPr>
        <p:spPr/>
        <p:txBody>
          <a:bodyPr/>
          <a:lstStyle/>
          <a:p>
            <a:pPr>
              <a:defRPr/>
            </a:pPr>
            <a:fld id="{BCAA0660-F0E3-49FE-BB42-159EE4373BC0}" type="slidenum">
              <a:rPr lang="zh-CN" altLang="en-US" smtClean="0"/>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相关的企业产品</a:t>
            </a:r>
            <a:endParaRPr lang="zh-CN" altLang="en-US" dirty="0"/>
          </a:p>
        </p:txBody>
      </p:sp>
      <p:sp>
        <p:nvSpPr>
          <p:cNvPr id="47107" name="文本占位符 2"/>
          <p:cNvSpPr>
            <a:spLocks noGrp="1"/>
          </p:cNvSpPr>
          <p:nvPr>
            <p:ph type="body" sz="quarter" idx="13"/>
          </p:nvPr>
        </p:nvSpPr>
        <p:spPr>
          <a:xfrm>
            <a:off x="428625" y="1714500"/>
            <a:ext cx="8429625" cy="4286250"/>
          </a:xfrm>
        </p:spPr>
        <p:txBody>
          <a:bodyPr>
            <a:normAutofit/>
          </a:bodyPr>
          <a:lstStyle/>
          <a:p>
            <a:r>
              <a:rPr lang="en-US" altLang="zh-CN" sz="2400" dirty="0" smtClean="0"/>
              <a:t>   IBM</a:t>
            </a:r>
            <a:r>
              <a:rPr lang="zh-CN" altLang="en-US" sz="2400" dirty="0" smtClean="0"/>
              <a:t>的大数据平台，包括</a:t>
            </a:r>
            <a:r>
              <a:rPr lang="en-US" altLang="zh-CN" sz="2400" dirty="0" err="1" smtClean="0"/>
              <a:t>Hadoop</a:t>
            </a:r>
            <a:r>
              <a:rPr lang="zh-CN" altLang="en-US" sz="2400" dirty="0" smtClean="0"/>
              <a:t>和</a:t>
            </a:r>
            <a:r>
              <a:rPr lang="en-US" altLang="zh-CN" sz="2400" dirty="0" smtClean="0"/>
              <a:t>Stream Computing</a:t>
            </a:r>
            <a:r>
              <a:rPr lang="zh-CN" altLang="en-US" sz="2400" dirty="0" smtClean="0"/>
              <a:t>两个组件，并且提供基础版供免费下载。</a:t>
            </a:r>
            <a:endParaRPr lang="en-US" altLang="zh-CN" sz="2400" dirty="0" smtClean="0"/>
          </a:p>
          <a:p>
            <a:r>
              <a:rPr lang="en-US" altLang="zh-CN" sz="2400" dirty="0" smtClean="0"/>
              <a:t>   IBM</a:t>
            </a:r>
            <a:r>
              <a:rPr lang="zh-CN" altLang="en-US" sz="2400" dirty="0" smtClean="0"/>
              <a:t>还成立了全球大数据智慧赋能中心（</a:t>
            </a:r>
            <a:r>
              <a:rPr lang="en-US" altLang="zh-CN" sz="2400" dirty="0" smtClean="0"/>
              <a:t>Big Data Center of Competency</a:t>
            </a:r>
            <a:r>
              <a:rPr lang="en-US" sz="2400" dirty="0" smtClean="0">
                <a:ea typeface="微软雅黑" pitchFamily="34" charset="-122"/>
              </a:rPr>
              <a:t>）</a:t>
            </a:r>
            <a:r>
              <a:rPr lang="zh-CN" altLang="en-US" sz="2400" dirty="0" smtClean="0"/>
              <a:t>。</a:t>
            </a:r>
            <a:endParaRPr lang="en-US" altLang="zh-CN" sz="2400" dirty="0" smtClean="0"/>
          </a:p>
          <a:p>
            <a:r>
              <a:rPr lang="en-US" altLang="zh-CN" sz="2400" dirty="0" smtClean="0"/>
              <a:t>    </a:t>
            </a:r>
          </a:p>
          <a:p>
            <a:r>
              <a:rPr lang="en-US" altLang="zh-CN" sz="2400" dirty="0" smtClean="0"/>
              <a:t>   </a:t>
            </a:r>
            <a:r>
              <a:rPr lang="en-US" altLang="zh-CN" dirty="0" smtClean="0">
                <a:solidFill>
                  <a:srgbClr val="FF0000"/>
                </a:solidFill>
              </a:rPr>
              <a:t>Google</a:t>
            </a:r>
            <a:r>
              <a:rPr lang="zh-CN" altLang="en-US" dirty="0" smtClean="0">
                <a:solidFill>
                  <a:srgbClr val="FF0000"/>
                </a:solidFill>
              </a:rPr>
              <a:t>的</a:t>
            </a:r>
            <a:r>
              <a:rPr lang="en-US" altLang="zh-CN" dirty="0" smtClean="0">
                <a:solidFill>
                  <a:srgbClr val="FF0000"/>
                </a:solidFill>
              </a:rPr>
              <a:t>GFS</a:t>
            </a:r>
            <a:r>
              <a:rPr lang="zh-CN" altLang="en-US" dirty="0" smtClean="0">
                <a:solidFill>
                  <a:srgbClr val="FF0000"/>
                </a:solidFill>
              </a:rPr>
              <a:t>、</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BIG TABLE</a:t>
            </a:r>
            <a:r>
              <a:rPr lang="zh-CN" altLang="en-US" dirty="0" smtClean="0">
                <a:solidFill>
                  <a:srgbClr val="FF0000"/>
                </a:solidFill>
              </a:rPr>
              <a:t>、</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MAP-REDUCE</a:t>
            </a:r>
            <a:r>
              <a:rPr lang="zh-CN" altLang="en-US" dirty="0" smtClean="0">
                <a:solidFill>
                  <a:srgbClr val="FF0000"/>
                </a:solidFill>
              </a:rPr>
              <a:t>。</a:t>
            </a:r>
          </a:p>
        </p:txBody>
      </p:sp>
      <p:sp>
        <p:nvSpPr>
          <p:cNvPr id="4" name="灯片编号占位符 3"/>
          <p:cNvSpPr>
            <a:spLocks noGrp="1"/>
          </p:cNvSpPr>
          <p:nvPr>
            <p:ph type="sldNum" sz="quarter" idx="16"/>
          </p:nvPr>
        </p:nvSpPr>
        <p:spPr/>
        <p:txBody>
          <a:bodyPr/>
          <a:lstStyle/>
          <a:p>
            <a:pPr>
              <a:defRPr/>
            </a:pPr>
            <a:fld id="{02A80C9E-9B40-4FF7-8189-CD85B05C09F0}" type="slidenum">
              <a:rPr lang="zh-CN" altLang="en-US" smtClean="0"/>
              <a:pPr>
                <a:defRPr/>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典型应用场景</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686800" y="6111875"/>
            <a:ext cx="457200" cy="365125"/>
          </a:xfrm>
        </p:spPr>
        <p:txBody>
          <a:bodyPr/>
          <a:lstStyle/>
          <a:p>
            <a:pPr>
              <a:defRPr/>
            </a:pPr>
            <a:fld id="{F65F09B5-10D0-449B-B285-6A724D9C3ED7}" type="slidenum">
              <a:rPr lang="zh-CN" altLang="en-US" smtClean="0"/>
              <a:pPr>
                <a:defRPr/>
              </a:pPr>
              <a:t>52</a:t>
            </a:fld>
            <a:endParaRPr lang="zh-CN" altLang="en-US"/>
          </a:p>
        </p:txBody>
      </p:sp>
    </p:spTree>
    <p:extLst>
      <p:ext uri="{BB962C8B-B14F-4D97-AF65-F5344CB8AC3E}">
        <p14:creationId xmlns:p14="http://schemas.microsoft.com/office/powerpoint/2010/main" val="2714697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endParaRPr lang="zh-CN" altLang="en-US" dirty="0"/>
          </a:p>
        </p:txBody>
      </p:sp>
      <p:sp>
        <p:nvSpPr>
          <p:cNvPr id="3" name="文本占位符 2"/>
          <p:cNvSpPr>
            <a:spLocks noGrp="1"/>
          </p:cNvSpPr>
          <p:nvPr>
            <p:ph type="body" sz="quarter" idx="13"/>
          </p:nvPr>
        </p:nvSpPr>
        <p:spPr>
          <a:xfrm>
            <a:off x="449404" y="1484336"/>
            <a:ext cx="8143875" cy="4286250"/>
          </a:xfrm>
        </p:spPr>
        <p:txBody>
          <a:bodyPr>
            <a:normAutofit/>
          </a:bodyPr>
          <a:lstStyle/>
          <a:p>
            <a:pPr>
              <a:lnSpc>
                <a:spcPct val="130000"/>
              </a:lnSpc>
              <a:defRPr/>
            </a:pPr>
            <a:r>
              <a:rPr lang="zh-CN" altLang="en-US" sz="2400" b="1" dirty="0" smtClean="0">
                <a:solidFill>
                  <a:schemeClr val="accent1"/>
                </a:solidFill>
              </a:rPr>
              <a:t>搜索引擎    购物网站    日志处理</a:t>
            </a:r>
            <a:endParaRPr lang="en-US" altLang="zh-CN" sz="2400" b="1" dirty="0" smtClean="0">
              <a:solidFill>
                <a:schemeClr val="accent1"/>
              </a:solidFill>
            </a:endParaRPr>
          </a:p>
          <a:p>
            <a:pPr>
              <a:lnSpc>
                <a:spcPct val="130000"/>
              </a:lnSpc>
              <a:defRPr/>
            </a:pPr>
            <a:r>
              <a:rPr lang="en-US" sz="2400" b="1" dirty="0" err="1" smtClean="0">
                <a:solidFill>
                  <a:schemeClr val="accent1"/>
                </a:solidFill>
              </a:rPr>
              <a:t>ETL</a:t>
            </a:r>
            <a:r>
              <a:rPr lang="en-US" sz="2400" b="1" dirty="0" err="1" smtClean="0"/>
              <a:t>（</a:t>
            </a:r>
            <a:r>
              <a:rPr lang="en-US" sz="2400" dirty="0" err="1" smtClean="0"/>
              <a:t>Extract</a:t>
            </a:r>
            <a:r>
              <a:rPr lang="en-US" sz="2400" dirty="0" smtClean="0"/>
              <a:t>-Transform-Load）</a:t>
            </a:r>
            <a:r>
              <a:rPr lang="zh-CN" altLang="en-US" sz="2400" dirty="0" smtClean="0"/>
              <a:t>：中信银行发卡量</a:t>
            </a:r>
            <a:r>
              <a:rPr lang="en-US" altLang="zh-CN" sz="2400" dirty="0" smtClean="0"/>
              <a:t>2008</a:t>
            </a:r>
            <a:r>
              <a:rPr lang="zh-CN" altLang="en-US" sz="2400" dirty="0" smtClean="0"/>
              <a:t>年达到</a:t>
            </a:r>
            <a:r>
              <a:rPr lang="en-US" altLang="zh-CN" sz="2400" dirty="0" smtClean="0"/>
              <a:t>500</a:t>
            </a:r>
            <a:r>
              <a:rPr lang="zh-CN" altLang="en-US" sz="2400" dirty="0" smtClean="0"/>
              <a:t>万张，</a:t>
            </a:r>
            <a:r>
              <a:rPr lang="en-US" altLang="zh-CN" sz="2400" dirty="0" smtClean="0"/>
              <a:t>2010</a:t>
            </a:r>
            <a:r>
              <a:rPr lang="zh-CN" altLang="en-US" sz="2400" dirty="0" smtClean="0"/>
              <a:t>年翻了一倍。</a:t>
            </a:r>
            <a:endParaRPr lang="en-US" altLang="zh-CN" sz="2400" dirty="0" smtClean="0"/>
          </a:p>
          <a:p>
            <a:pPr>
              <a:lnSpc>
                <a:spcPct val="130000"/>
              </a:lnSpc>
              <a:defRPr/>
            </a:pPr>
            <a:r>
              <a:rPr lang="zh-CN" altLang="en-US" sz="2400" dirty="0" smtClean="0"/>
              <a:t>    每天需要评估</a:t>
            </a:r>
            <a:r>
              <a:rPr lang="zh-CN" altLang="en-US" sz="2400" dirty="0"/>
              <a:t>用户的一些刷卡行为，在当天对用户的信用额度进行</a:t>
            </a:r>
            <a:r>
              <a:rPr lang="zh-CN" altLang="en-US" sz="2400" dirty="0" smtClean="0"/>
              <a:t>调整，</a:t>
            </a:r>
            <a:r>
              <a:rPr lang="zh-CN" altLang="en-US" sz="2400" dirty="0"/>
              <a:t>结合实时、历史的客户数据，</a:t>
            </a:r>
            <a:r>
              <a:rPr lang="zh-CN" altLang="en-US" sz="2400" dirty="0" smtClean="0"/>
              <a:t>实现基于数据分析解决方案的实时</a:t>
            </a:r>
            <a:r>
              <a:rPr lang="zh-CN" altLang="en-US" sz="2400" dirty="0"/>
              <a:t>商业</a:t>
            </a:r>
            <a:r>
              <a:rPr lang="zh-CN" altLang="en-US" sz="2400" dirty="0" smtClean="0"/>
              <a:t>智能 。</a:t>
            </a:r>
            <a:endParaRPr lang="en-US" altLang="zh-CN" sz="2400" dirty="0"/>
          </a:p>
          <a:p>
            <a:pPr>
              <a:lnSpc>
                <a:spcPct val="130000"/>
              </a:lnSpc>
              <a:defRPr/>
            </a:pPr>
            <a:r>
              <a:rPr lang="zh-CN" altLang="en-US" sz="2400" dirty="0" smtClean="0"/>
              <a:t>    应用</a:t>
            </a:r>
            <a:r>
              <a:rPr lang="zh-CN" altLang="en-US" sz="2400" dirty="0"/>
              <a:t>数据解决方案之后</a:t>
            </a:r>
            <a:r>
              <a:rPr lang="zh-CN" altLang="en-US" sz="2400" dirty="0" smtClean="0"/>
              <a:t>，配置一个营销活动从以往的</a:t>
            </a:r>
            <a:r>
              <a:rPr lang="zh-CN" altLang="en-US" sz="2400" dirty="0" smtClean="0">
                <a:solidFill>
                  <a:schemeClr val="accent1"/>
                </a:solidFill>
              </a:rPr>
              <a:t>两周</a:t>
            </a:r>
            <a:r>
              <a:rPr lang="zh-CN" altLang="en-US" sz="2400" dirty="0" smtClean="0"/>
              <a:t>变成</a:t>
            </a:r>
            <a:r>
              <a:rPr lang="en-US" altLang="zh-CN" sz="2400" dirty="0" smtClean="0">
                <a:solidFill>
                  <a:schemeClr val="accent1"/>
                </a:solidFill>
              </a:rPr>
              <a:t>2—3</a:t>
            </a:r>
            <a:r>
              <a:rPr lang="zh-CN" altLang="en-US" sz="2400" dirty="0" smtClean="0"/>
              <a:t>天。</a:t>
            </a:r>
            <a:endParaRPr lang="en-US" sz="2400" dirty="0" smtClean="0"/>
          </a:p>
        </p:txBody>
      </p:sp>
      <p:sp>
        <p:nvSpPr>
          <p:cNvPr id="4" name="灯片编号占位符 3"/>
          <p:cNvSpPr>
            <a:spLocks noGrp="1"/>
          </p:cNvSpPr>
          <p:nvPr>
            <p:ph type="sldNum" sz="quarter" idx="16"/>
          </p:nvPr>
        </p:nvSpPr>
        <p:spPr/>
        <p:txBody>
          <a:bodyPr/>
          <a:lstStyle/>
          <a:p>
            <a:pPr>
              <a:defRPr/>
            </a:pPr>
            <a:fld id="{BCF362E3-3D80-4937-AED4-9E0D4BE2A066}" type="slidenum">
              <a:rPr lang="zh-CN" altLang="en-US" smtClean="0"/>
              <a:pPr>
                <a:defRPr/>
              </a:pPr>
              <a:t>53</a:t>
            </a:fld>
            <a:endParaRPr lang="zh-CN" altLang="en-US"/>
          </a:p>
        </p:txBody>
      </p:sp>
      <p:sp>
        <p:nvSpPr>
          <p:cNvPr id="5" name="圆角矩形标注 4"/>
          <p:cNvSpPr/>
          <p:nvPr/>
        </p:nvSpPr>
        <p:spPr>
          <a:xfrm>
            <a:off x="3851920" y="5194522"/>
            <a:ext cx="1944216" cy="576064"/>
          </a:xfrm>
          <a:prstGeom prst="wedgeRoundRectCallout">
            <a:avLst>
              <a:gd name="adj1" fmla="val -67865"/>
              <a:gd name="adj2" fmla="val -478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微利贷款</a:t>
            </a:r>
            <a:endParaRPr lang="zh-CN" alt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endParaRPr lang="zh-CN" altLang="en-US" dirty="0"/>
          </a:p>
        </p:txBody>
      </p:sp>
      <p:sp>
        <p:nvSpPr>
          <p:cNvPr id="49155" name="文本占位符 2"/>
          <p:cNvSpPr>
            <a:spLocks noGrp="1"/>
          </p:cNvSpPr>
          <p:nvPr>
            <p:ph type="body" sz="quarter" idx="13"/>
          </p:nvPr>
        </p:nvSpPr>
        <p:spPr>
          <a:xfrm>
            <a:off x="500063" y="1714500"/>
            <a:ext cx="8143875" cy="4286250"/>
          </a:xfrm>
        </p:spPr>
        <p:txBody>
          <a:bodyPr>
            <a:normAutofit/>
          </a:bodyPr>
          <a:lstStyle/>
          <a:p>
            <a:pPr>
              <a:lnSpc>
                <a:spcPct val="120000"/>
              </a:lnSpc>
            </a:pPr>
            <a:r>
              <a:rPr lang="zh-CN" altLang="en-US" sz="2400" b="1" dirty="0" smtClean="0">
                <a:solidFill>
                  <a:schemeClr val="accent1"/>
                </a:solidFill>
              </a:rPr>
              <a:t>使用</a:t>
            </a:r>
            <a:r>
              <a:rPr lang="en-US" altLang="zh-CN" sz="2400" b="1" dirty="0" err="1" smtClean="0">
                <a:solidFill>
                  <a:schemeClr val="accent1"/>
                </a:solidFill>
              </a:rPr>
              <a:t>Hbase</a:t>
            </a:r>
            <a:r>
              <a:rPr lang="zh-CN" altLang="en-US" sz="2400" b="1" dirty="0" smtClean="0">
                <a:solidFill>
                  <a:schemeClr val="accent1"/>
                </a:solidFill>
              </a:rPr>
              <a:t>分析数据</a:t>
            </a:r>
            <a:r>
              <a:rPr lang="zh-CN" altLang="en-US" sz="2400" dirty="0" smtClean="0"/>
              <a:t>：</a:t>
            </a:r>
            <a:r>
              <a:rPr lang="en-US" altLang="zh-CN" sz="2400" dirty="0" smtClean="0"/>
              <a:t>Facebook</a:t>
            </a:r>
            <a:r>
              <a:rPr lang="zh-CN" altLang="en-US" sz="2400" dirty="0" smtClean="0"/>
              <a:t>构建了基于</a:t>
            </a:r>
            <a:r>
              <a:rPr lang="en-US" altLang="zh-CN" sz="2400" dirty="0" err="1" smtClean="0"/>
              <a:t>HBase</a:t>
            </a:r>
            <a:r>
              <a:rPr lang="zh-CN" altLang="en-US" sz="2400" dirty="0" smtClean="0"/>
              <a:t>的实时数据分析系统。</a:t>
            </a:r>
            <a:endParaRPr lang="en-US" altLang="zh-CN" sz="2400" dirty="0" smtClean="0"/>
          </a:p>
          <a:p>
            <a:pPr>
              <a:lnSpc>
                <a:spcPct val="120000"/>
              </a:lnSpc>
            </a:pPr>
            <a:endParaRPr lang="en-US" altLang="zh-CN" sz="2400" dirty="0" smtClean="0"/>
          </a:p>
          <a:p>
            <a:pPr>
              <a:lnSpc>
                <a:spcPct val="120000"/>
              </a:lnSpc>
            </a:pPr>
            <a:r>
              <a:rPr lang="zh-CN" altLang="en-US" sz="2400" b="1" dirty="0" smtClean="0">
                <a:solidFill>
                  <a:schemeClr val="accent1"/>
                </a:solidFill>
              </a:rPr>
              <a:t>机器学习</a:t>
            </a:r>
            <a:r>
              <a:rPr lang="en-US" altLang="zh-CN" sz="2400" dirty="0" smtClean="0"/>
              <a:t>: </a:t>
            </a:r>
            <a:r>
              <a:rPr lang="zh-CN" altLang="en-US" sz="2400" dirty="0" smtClean="0"/>
              <a:t>例如</a:t>
            </a:r>
            <a:r>
              <a:rPr lang="en-US" altLang="zh-CN" sz="2400" dirty="0" smtClean="0"/>
              <a:t>Apache Software Foundation</a:t>
            </a:r>
            <a:r>
              <a:rPr lang="zh-CN" altLang="en-US" sz="2400" dirty="0" smtClean="0"/>
              <a:t>（</a:t>
            </a:r>
            <a:r>
              <a:rPr lang="en-US" altLang="zh-CN" sz="2400" dirty="0" smtClean="0"/>
              <a:t>ASF</a:t>
            </a:r>
            <a:r>
              <a:rPr lang="zh-CN" altLang="en-US" sz="2400" dirty="0" smtClean="0"/>
              <a:t>） 旗下的开源项目</a:t>
            </a:r>
            <a:r>
              <a:rPr lang="en-US" altLang="zh-CN" sz="2400" dirty="0" smtClean="0"/>
              <a:t>Mahout </a:t>
            </a:r>
            <a:r>
              <a:rPr lang="zh-CN" altLang="en-US" sz="2400" dirty="0" smtClean="0"/>
              <a:t>，提供一些</a:t>
            </a:r>
            <a:r>
              <a:rPr lang="zh-CN" altLang="en-US" sz="2400" b="1" dirty="0">
                <a:solidFill>
                  <a:schemeClr val="accent1"/>
                </a:solidFill>
              </a:rPr>
              <a:t>可扩展的机器学习领域经典算法</a:t>
            </a:r>
            <a:r>
              <a:rPr lang="zh-CN" altLang="en-US" sz="2400" dirty="0" smtClean="0"/>
              <a:t>的实现，帮助开发人员更加方便快捷地创建智能应用程序。</a:t>
            </a:r>
          </a:p>
        </p:txBody>
      </p:sp>
      <p:sp>
        <p:nvSpPr>
          <p:cNvPr id="4" name="灯片编号占位符 3"/>
          <p:cNvSpPr>
            <a:spLocks noGrp="1"/>
          </p:cNvSpPr>
          <p:nvPr>
            <p:ph type="sldNum" sz="quarter" idx="16"/>
          </p:nvPr>
        </p:nvSpPr>
        <p:spPr/>
        <p:txBody>
          <a:bodyPr/>
          <a:lstStyle/>
          <a:p>
            <a:pPr>
              <a:defRPr/>
            </a:pPr>
            <a:fld id="{66D50CCA-24D6-4B14-855B-874447A2DED2}" type="slidenum">
              <a:rPr lang="zh-CN" altLang="en-US" smtClean="0"/>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r>
              <a:rPr lang="en-US" altLang="zh-CN" dirty="0" smtClean="0"/>
              <a:t>——</a:t>
            </a:r>
            <a:r>
              <a:rPr lang="zh-CN" altLang="en-US" b="0" dirty="0" smtClean="0"/>
              <a:t>网络管理维护优化</a:t>
            </a:r>
            <a:endParaRPr lang="zh-CN" altLang="en-US" dirty="0"/>
          </a:p>
        </p:txBody>
      </p:sp>
      <p:sp>
        <p:nvSpPr>
          <p:cNvPr id="50179" name="文本占位符 2"/>
          <p:cNvSpPr>
            <a:spLocks noGrp="1"/>
          </p:cNvSpPr>
          <p:nvPr>
            <p:ph type="body" sz="quarter" idx="13"/>
          </p:nvPr>
        </p:nvSpPr>
        <p:spPr>
          <a:xfrm>
            <a:off x="500063" y="1357313"/>
            <a:ext cx="8143875" cy="4857750"/>
          </a:xfrm>
        </p:spPr>
        <p:txBody>
          <a:bodyPr/>
          <a:lstStyle/>
          <a:p>
            <a:pPr>
              <a:lnSpc>
                <a:spcPct val="150000"/>
              </a:lnSpc>
            </a:pPr>
            <a:r>
              <a:rPr lang="zh-CN" altLang="en-US" dirty="0" smtClean="0"/>
              <a:t> </a:t>
            </a:r>
            <a:r>
              <a:rPr lang="zh-CN" altLang="en-US" sz="2400" dirty="0" smtClean="0"/>
              <a:t>   某运营商省公司，原始数据信令达到</a:t>
            </a:r>
            <a:r>
              <a:rPr lang="en-US" altLang="zh-CN" sz="2400" dirty="0" smtClean="0"/>
              <a:t>1TB/</a:t>
            </a:r>
            <a:r>
              <a:rPr lang="zh-CN" altLang="en-US" sz="2400" dirty="0" smtClean="0"/>
              <a:t>天，以</a:t>
            </a:r>
            <a:r>
              <a:rPr lang="zh-CN" altLang="en-US" sz="2400" dirty="0" smtClean="0">
                <a:solidFill>
                  <a:schemeClr val="accent1"/>
                </a:solidFill>
              </a:rPr>
              <a:t>文件形式</a:t>
            </a:r>
            <a:r>
              <a:rPr lang="zh-CN" altLang="en-US" sz="2400" dirty="0" smtClean="0"/>
              <a:t>保存。处理之后生成的</a:t>
            </a:r>
            <a:r>
              <a:rPr lang="en-US" altLang="zh-CN" sz="2400" dirty="0" err="1" smtClean="0"/>
              <a:t>xDR</a:t>
            </a:r>
            <a:r>
              <a:rPr lang="zh-CN" altLang="en-US" sz="2400" dirty="0" smtClean="0"/>
              <a:t>（</a:t>
            </a:r>
            <a:r>
              <a:rPr lang="en-US" altLang="zh-CN" sz="2400" dirty="0" smtClean="0"/>
              <a:t>x Detail Record</a:t>
            </a:r>
            <a:r>
              <a:rPr lang="zh-CN" altLang="en-US" sz="2400" dirty="0" smtClean="0"/>
              <a:t>）数据量达到</a:t>
            </a:r>
            <a:r>
              <a:rPr lang="en-US" altLang="zh-CN" sz="2400" dirty="0" smtClean="0"/>
              <a:t>550GB/</a:t>
            </a:r>
            <a:r>
              <a:rPr lang="zh-CN" altLang="en-US" sz="2400" dirty="0" smtClean="0"/>
              <a:t>天，以</a:t>
            </a:r>
            <a:r>
              <a:rPr lang="zh-CN" altLang="en-US" sz="2400" dirty="0" smtClean="0">
                <a:solidFill>
                  <a:schemeClr val="accent1"/>
                </a:solidFill>
              </a:rPr>
              <a:t>数据库</a:t>
            </a:r>
            <a:r>
              <a:rPr lang="zh-CN" altLang="en-US" sz="2400" dirty="0" smtClean="0"/>
              <a:t>形式保存。通常这些数据需要保存数天或数月。</a:t>
            </a:r>
            <a:endParaRPr lang="en-US" altLang="zh-CN" sz="2400" dirty="0" smtClean="0"/>
          </a:p>
          <a:p>
            <a:pPr>
              <a:lnSpc>
                <a:spcPct val="150000"/>
              </a:lnSpc>
            </a:pPr>
            <a:r>
              <a:rPr lang="zh-CN" altLang="en-US" sz="2400" dirty="0" smtClean="0"/>
              <a:t>    传统文件系统及关系数据库难以应对这么大的数据量。</a:t>
            </a:r>
            <a:r>
              <a:rPr lang="en-US" altLang="zh-CN" sz="2400" dirty="0" smtClean="0"/>
              <a:t> </a:t>
            </a:r>
            <a:r>
              <a:rPr lang="en-US" altLang="zh-CN" dirty="0" smtClean="0"/>
              <a:t> </a:t>
            </a:r>
            <a:endParaRPr lang="zh-CN" altLang="en-US" dirty="0" smtClean="0"/>
          </a:p>
        </p:txBody>
      </p:sp>
      <p:sp>
        <p:nvSpPr>
          <p:cNvPr id="4" name="灯片编号占位符 3"/>
          <p:cNvSpPr>
            <a:spLocks noGrp="1"/>
          </p:cNvSpPr>
          <p:nvPr>
            <p:ph type="sldNum" sz="quarter" idx="16"/>
          </p:nvPr>
        </p:nvSpPr>
        <p:spPr/>
        <p:txBody>
          <a:bodyPr/>
          <a:lstStyle/>
          <a:p>
            <a:pPr>
              <a:defRPr/>
            </a:pPr>
            <a:fld id="{7F7DF47F-E75E-435C-9796-DA9009E2EDBD}" type="slidenum">
              <a:rPr lang="zh-CN" altLang="en-US" smtClean="0"/>
              <a:pPr>
                <a:defRPr/>
              </a:pPr>
              <a:t>55</a:t>
            </a:fld>
            <a:endParaRPr lang="zh-CN" altLang="en-US"/>
          </a:p>
        </p:txBody>
      </p:sp>
      <p:sp>
        <p:nvSpPr>
          <p:cNvPr id="50181" name="AutoShape 4"/>
          <p:cNvSpPr>
            <a:spLocks noChangeArrowheads="1"/>
          </p:cNvSpPr>
          <p:nvPr/>
        </p:nvSpPr>
        <p:spPr bwMode="auto">
          <a:xfrm>
            <a:off x="7885113" y="46529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r>
              <a:rPr lang="en-US" altLang="zh-CN" dirty="0" smtClean="0"/>
              <a:t>——</a:t>
            </a:r>
            <a:r>
              <a:rPr lang="zh-CN" altLang="en-US" b="0" dirty="0" smtClean="0"/>
              <a:t>网络管理维护优化</a:t>
            </a:r>
            <a:endParaRPr lang="zh-CN" altLang="en-US" dirty="0"/>
          </a:p>
        </p:txBody>
      </p:sp>
      <p:sp>
        <p:nvSpPr>
          <p:cNvPr id="51203" name="文本占位符 2"/>
          <p:cNvSpPr>
            <a:spLocks noGrp="1"/>
          </p:cNvSpPr>
          <p:nvPr>
            <p:ph type="body" sz="quarter" idx="13"/>
          </p:nvPr>
        </p:nvSpPr>
        <p:spPr>
          <a:xfrm>
            <a:off x="500063" y="1714500"/>
            <a:ext cx="8286750" cy="4286250"/>
          </a:xfrm>
        </p:spPr>
        <p:txBody>
          <a:bodyPr>
            <a:normAutofit lnSpcReduction="10000"/>
          </a:bodyPr>
          <a:lstStyle/>
          <a:p>
            <a:r>
              <a:rPr lang="zh-CN" altLang="en-US" sz="2400" dirty="0" smtClean="0">
                <a:solidFill>
                  <a:schemeClr val="accent1"/>
                </a:solidFill>
              </a:rPr>
              <a:t>海量分布式文件系统</a:t>
            </a:r>
            <a:r>
              <a:rPr lang="zh-CN" altLang="en-US" sz="2400" dirty="0" smtClean="0"/>
              <a:t>，数据存储量可以按需扩展。</a:t>
            </a:r>
            <a:endParaRPr lang="en-US" altLang="zh-CN" sz="2400" dirty="0" smtClean="0"/>
          </a:p>
          <a:p>
            <a:endParaRPr lang="en-US" altLang="zh-CN" sz="2400" dirty="0" smtClean="0"/>
          </a:p>
          <a:p>
            <a:r>
              <a:rPr lang="en-US" altLang="zh-CN" sz="2400" dirty="0" smtClean="0">
                <a:solidFill>
                  <a:schemeClr val="accent1"/>
                </a:solidFill>
              </a:rPr>
              <a:t>NoSQL</a:t>
            </a:r>
            <a:r>
              <a:rPr lang="zh-CN" altLang="en-US" sz="2400" dirty="0" smtClean="0">
                <a:solidFill>
                  <a:schemeClr val="accent1"/>
                </a:solidFill>
              </a:rPr>
              <a:t>数据库，</a:t>
            </a:r>
            <a:r>
              <a:rPr lang="zh-CN" altLang="en-US" sz="2400" dirty="0" smtClean="0"/>
              <a:t>有效处理达</a:t>
            </a:r>
            <a:r>
              <a:rPr lang="en-US" altLang="zh-CN" sz="2400" dirty="0" smtClean="0"/>
              <a:t>PB</a:t>
            </a:r>
            <a:r>
              <a:rPr lang="zh-CN" altLang="en-US" sz="2400" dirty="0" smtClean="0"/>
              <a:t>级的数据。</a:t>
            </a:r>
            <a:endParaRPr lang="en-US" altLang="zh-CN" sz="2400" dirty="0" smtClean="0"/>
          </a:p>
          <a:p>
            <a:endParaRPr lang="en-US" altLang="zh-CN" sz="2400" dirty="0" smtClean="0"/>
          </a:p>
          <a:p>
            <a:r>
              <a:rPr lang="zh-CN" altLang="en-US" sz="2400" dirty="0" smtClean="0">
                <a:solidFill>
                  <a:schemeClr val="accent1"/>
                </a:solidFill>
              </a:rPr>
              <a:t>实时流处理及分析平台，</a:t>
            </a:r>
            <a:r>
              <a:rPr lang="zh-CN" altLang="en-US" sz="2400" dirty="0" smtClean="0"/>
              <a:t>保证实时处理海量数据。</a:t>
            </a:r>
            <a:endParaRPr lang="en-US" altLang="zh-CN" sz="2400" dirty="0" smtClean="0"/>
          </a:p>
          <a:p>
            <a:endParaRPr lang="zh-CN" altLang="en-US" sz="2400" dirty="0" smtClean="0"/>
          </a:p>
          <a:p>
            <a:r>
              <a:rPr lang="zh-CN" altLang="en-US" sz="2400" dirty="0" smtClean="0">
                <a:solidFill>
                  <a:schemeClr val="accent1"/>
                </a:solidFill>
              </a:rPr>
              <a:t>智能分析技术，</a:t>
            </a:r>
            <a:r>
              <a:rPr lang="zh-CN" altLang="en-US" sz="2400" dirty="0" smtClean="0"/>
              <a:t>在大数据的支撑下用于</a:t>
            </a:r>
            <a:r>
              <a:rPr lang="zh-CN" altLang="en-US" sz="2400" dirty="0" smtClean="0">
                <a:solidFill>
                  <a:schemeClr val="accent1"/>
                </a:solidFill>
              </a:rPr>
              <a:t>网络管理维护优化</a:t>
            </a:r>
            <a:r>
              <a:rPr lang="zh-CN" altLang="en-US" sz="2400" dirty="0" smtClean="0"/>
              <a:t>，提升网络维护的实时性，事前预防的可行性增强。</a:t>
            </a:r>
            <a:endParaRPr lang="en-US" altLang="zh-CN" sz="2400" dirty="0" smtClean="0"/>
          </a:p>
          <a:p>
            <a:r>
              <a:rPr lang="en-US" altLang="zh-CN" sz="2400" dirty="0"/>
              <a:t> </a:t>
            </a:r>
            <a:r>
              <a:rPr lang="en-US" altLang="zh-CN" sz="2400" dirty="0" smtClean="0"/>
              <a:t>   </a:t>
            </a:r>
            <a:r>
              <a:rPr lang="zh-CN" altLang="en-US" sz="2400" dirty="0" smtClean="0"/>
              <a:t>（通过</a:t>
            </a:r>
            <a:r>
              <a:rPr lang="zh-CN" altLang="en-US" sz="2400" dirty="0" smtClean="0">
                <a:solidFill>
                  <a:schemeClr val="accent1"/>
                </a:solidFill>
              </a:rPr>
              <a:t>历史流量数据</a:t>
            </a:r>
            <a:r>
              <a:rPr lang="zh-CN" altLang="en-US" sz="2400" dirty="0" smtClean="0"/>
              <a:t>以及</a:t>
            </a:r>
            <a:r>
              <a:rPr lang="zh-CN" altLang="en-US" sz="2400" dirty="0" smtClean="0">
                <a:solidFill>
                  <a:schemeClr val="accent1"/>
                </a:solidFill>
              </a:rPr>
              <a:t>专家知识库</a:t>
            </a:r>
            <a:r>
              <a:rPr lang="zh-CN" altLang="en-US" sz="2400" dirty="0" smtClean="0"/>
              <a:t>结合，生成</a:t>
            </a:r>
            <a:r>
              <a:rPr lang="zh-CN" altLang="en-US" sz="2400" dirty="0" smtClean="0">
                <a:solidFill>
                  <a:schemeClr val="accent1"/>
                </a:solidFill>
              </a:rPr>
              <a:t>预警模型</a:t>
            </a:r>
            <a:r>
              <a:rPr lang="zh-CN" altLang="en-US" sz="2400" dirty="0" smtClean="0"/>
              <a:t>，可以有效</a:t>
            </a:r>
            <a:r>
              <a:rPr lang="zh-CN" altLang="en-US" sz="2400" dirty="0" smtClean="0">
                <a:solidFill>
                  <a:schemeClr val="accent1"/>
                </a:solidFill>
              </a:rPr>
              <a:t>识别异常</a:t>
            </a:r>
            <a:r>
              <a:rPr lang="zh-CN" altLang="en-US" sz="2400" dirty="0" smtClean="0"/>
              <a:t>流量，防止网络拥塞或者病毒传播等异常。）</a:t>
            </a:r>
          </a:p>
        </p:txBody>
      </p:sp>
      <p:sp>
        <p:nvSpPr>
          <p:cNvPr id="4" name="灯片编号占位符 3"/>
          <p:cNvSpPr>
            <a:spLocks noGrp="1"/>
          </p:cNvSpPr>
          <p:nvPr>
            <p:ph type="sldNum" sz="quarter" idx="16"/>
          </p:nvPr>
        </p:nvSpPr>
        <p:spPr/>
        <p:txBody>
          <a:bodyPr/>
          <a:lstStyle/>
          <a:p>
            <a:pPr>
              <a:defRPr/>
            </a:pPr>
            <a:fld id="{5ED699CA-506E-459E-AE08-CEFCAD541328}" type="slidenum">
              <a:rPr lang="zh-CN" altLang="en-US" smtClean="0"/>
              <a:pPr>
                <a:defRPr/>
              </a:pPr>
              <a:t>56</a:t>
            </a:fld>
            <a:endParaRPr lang="zh-CN" altLang="en-US"/>
          </a:p>
        </p:txBody>
      </p:sp>
      <p:sp>
        <p:nvSpPr>
          <p:cNvPr id="3" name="圆角矩形标注 2"/>
          <p:cNvSpPr/>
          <p:nvPr/>
        </p:nvSpPr>
        <p:spPr>
          <a:xfrm>
            <a:off x="5652119" y="5445224"/>
            <a:ext cx="2696543" cy="828672"/>
          </a:xfrm>
          <a:prstGeom prst="wedgeRoundRectCallout">
            <a:avLst>
              <a:gd name="adj1" fmla="val -67865"/>
              <a:gd name="adj2" fmla="val -478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err="1" smtClean="0"/>
              <a:t>Wifi</a:t>
            </a:r>
            <a:r>
              <a:rPr lang="zh-CN" altLang="en-US" sz="2400" dirty="0" smtClean="0"/>
              <a:t>、网络机顶盒</a:t>
            </a:r>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r>
              <a:rPr lang="en-US" altLang="zh-CN" dirty="0" smtClean="0"/>
              <a:t>——</a:t>
            </a:r>
            <a:r>
              <a:rPr lang="zh-CN" altLang="en-US" b="0" dirty="0" smtClean="0"/>
              <a:t>用户行为分析</a:t>
            </a:r>
            <a:endParaRPr lang="zh-CN" altLang="en-US" dirty="0"/>
          </a:p>
        </p:txBody>
      </p:sp>
      <p:sp>
        <p:nvSpPr>
          <p:cNvPr id="52227" name="文本占位符 2"/>
          <p:cNvSpPr>
            <a:spLocks noGrp="1"/>
          </p:cNvSpPr>
          <p:nvPr>
            <p:ph type="body" sz="quarter" idx="13"/>
          </p:nvPr>
        </p:nvSpPr>
        <p:spPr>
          <a:xfrm>
            <a:off x="500063" y="1357313"/>
            <a:ext cx="8143875" cy="5000625"/>
          </a:xfrm>
        </p:spPr>
        <p:txBody>
          <a:bodyPr/>
          <a:lstStyle/>
          <a:p>
            <a:pPr>
              <a:lnSpc>
                <a:spcPct val="120000"/>
              </a:lnSpc>
            </a:pPr>
            <a:r>
              <a:rPr lang="zh-CN" altLang="en-US" sz="2400" dirty="0" smtClean="0"/>
              <a:t>    某运营商营销门户系统，提供营销活动相关的日报</a:t>
            </a:r>
            <a:r>
              <a:rPr lang="en-US" altLang="zh-CN" sz="2400" dirty="0" smtClean="0"/>
              <a:t>/</a:t>
            </a:r>
            <a:r>
              <a:rPr lang="zh-CN" altLang="en-US" sz="2400" dirty="0" smtClean="0"/>
              <a:t>月报统计</a:t>
            </a:r>
            <a:r>
              <a:rPr lang="en-US" altLang="zh-CN" sz="2400" dirty="0" smtClean="0"/>
              <a:t>(</a:t>
            </a:r>
            <a:r>
              <a:rPr lang="zh-CN" altLang="en-US" sz="2400" dirty="0" smtClean="0"/>
              <a:t>包括量收、欠费、用户发展、预警信息、机构树汇总等内容</a:t>
            </a:r>
            <a:r>
              <a:rPr lang="en-US" altLang="zh-CN" sz="2400" dirty="0" smtClean="0"/>
              <a:t>)</a:t>
            </a:r>
            <a:r>
              <a:rPr lang="zh-CN" altLang="en-US" sz="2400" dirty="0" smtClean="0"/>
              <a:t>。</a:t>
            </a:r>
            <a:endParaRPr lang="en-US" altLang="zh-CN" sz="2400" dirty="0" smtClean="0"/>
          </a:p>
          <a:p>
            <a:pPr>
              <a:lnSpc>
                <a:spcPct val="120000"/>
              </a:lnSpc>
            </a:pPr>
            <a:r>
              <a:rPr lang="zh-CN" altLang="en-US" sz="2400" dirty="0" smtClean="0"/>
              <a:t>    性能瓶颈主要是数据采集和处理。每月新增数据</a:t>
            </a:r>
            <a:r>
              <a:rPr lang="en-US" altLang="zh-CN" sz="2400" dirty="0" smtClean="0"/>
              <a:t>4T</a:t>
            </a:r>
            <a:r>
              <a:rPr lang="zh-CN" altLang="en-US" sz="2400" dirty="0" smtClean="0"/>
              <a:t>，传统方式分析效率低</a:t>
            </a:r>
            <a:r>
              <a:rPr lang="en-US" altLang="zh-CN" sz="2400" dirty="0" smtClean="0"/>
              <a:t>(</a:t>
            </a:r>
            <a:r>
              <a:rPr lang="en-US" altLang="zh-CN" sz="2400" dirty="0" smtClean="0">
                <a:solidFill>
                  <a:schemeClr val="accent1"/>
                </a:solidFill>
              </a:rPr>
              <a:t>26</a:t>
            </a:r>
            <a:r>
              <a:rPr lang="zh-CN" altLang="en-US" sz="2400" dirty="0" smtClean="0">
                <a:solidFill>
                  <a:schemeClr val="accent1"/>
                </a:solidFill>
              </a:rPr>
              <a:t>个小时</a:t>
            </a:r>
            <a:r>
              <a:rPr lang="en-US" altLang="zh-CN" sz="2400" dirty="0" smtClean="0"/>
              <a:t>)</a:t>
            </a:r>
            <a:r>
              <a:rPr lang="zh-CN" altLang="en-US" sz="2400" dirty="0" smtClean="0"/>
              <a:t>，系统扩展困难。</a:t>
            </a:r>
            <a:endParaRPr lang="en-US" altLang="zh-CN" sz="2400" dirty="0" smtClean="0"/>
          </a:p>
          <a:p>
            <a:pPr>
              <a:lnSpc>
                <a:spcPct val="120000"/>
              </a:lnSpc>
            </a:pPr>
            <a:r>
              <a:rPr lang="en-US" altLang="zh-CN" sz="2400" dirty="0" smtClean="0"/>
              <a:t>    </a:t>
            </a:r>
            <a:r>
              <a:rPr lang="zh-CN" altLang="en-US" sz="2400" dirty="0" smtClean="0"/>
              <a:t>采用</a:t>
            </a:r>
            <a:r>
              <a:rPr lang="en-US" altLang="zh-CN" sz="2400" dirty="0" smtClean="0">
                <a:solidFill>
                  <a:schemeClr val="accent1"/>
                </a:solidFill>
              </a:rPr>
              <a:t>Data Cloud</a:t>
            </a:r>
            <a:r>
              <a:rPr lang="zh-CN" altLang="en-US" sz="2400" dirty="0" smtClean="0"/>
              <a:t>、</a:t>
            </a:r>
            <a:r>
              <a:rPr lang="zh-CN" altLang="en-US" sz="2400" dirty="0" smtClean="0">
                <a:solidFill>
                  <a:schemeClr val="accent1"/>
                </a:solidFill>
              </a:rPr>
              <a:t>并行分布式处理</a:t>
            </a:r>
            <a:r>
              <a:rPr lang="zh-CN" altLang="en-US" sz="2400" dirty="0" smtClean="0"/>
              <a:t>等技术后，报表分析只需要</a:t>
            </a:r>
            <a:r>
              <a:rPr lang="en-US" altLang="zh-CN" sz="2400" dirty="0" smtClean="0">
                <a:solidFill>
                  <a:schemeClr val="accent1"/>
                </a:solidFill>
              </a:rPr>
              <a:t>2</a:t>
            </a:r>
            <a:r>
              <a:rPr lang="zh-CN" altLang="en-US" sz="2400" dirty="0" smtClean="0">
                <a:solidFill>
                  <a:schemeClr val="accent1"/>
                </a:solidFill>
              </a:rPr>
              <a:t>个小时</a:t>
            </a:r>
            <a:r>
              <a:rPr lang="zh-CN" altLang="en-US" sz="2400" dirty="0" smtClean="0"/>
              <a:t>，系统的扩展性和可用性均得到提高。</a:t>
            </a:r>
            <a:endParaRPr lang="en-US" altLang="zh-CN" sz="2400" dirty="0" smtClean="0"/>
          </a:p>
          <a:p>
            <a:pPr>
              <a:lnSpc>
                <a:spcPct val="120000"/>
              </a:lnSpc>
            </a:pPr>
            <a:r>
              <a:rPr lang="zh-CN" altLang="en-US" sz="2400" dirty="0" smtClean="0"/>
              <a:t>    </a:t>
            </a:r>
          </a:p>
        </p:txBody>
      </p:sp>
      <p:sp>
        <p:nvSpPr>
          <p:cNvPr id="4" name="灯片编号占位符 3"/>
          <p:cNvSpPr>
            <a:spLocks noGrp="1"/>
          </p:cNvSpPr>
          <p:nvPr>
            <p:ph type="sldNum" sz="quarter" idx="16"/>
          </p:nvPr>
        </p:nvSpPr>
        <p:spPr/>
        <p:txBody>
          <a:bodyPr/>
          <a:lstStyle/>
          <a:p>
            <a:pPr>
              <a:defRPr/>
            </a:pPr>
            <a:fld id="{D54937CC-231F-405A-8E95-98EC0A720869}" type="slidenum">
              <a:rPr lang="zh-CN" altLang="en-US" smtClean="0"/>
              <a:pPr>
                <a:defRPr/>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r>
              <a:rPr lang="en-US" altLang="zh-CN" dirty="0" smtClean="0"/>
              <a:t>——</a:t>
            </a:r>
            <a:r>
              <a:rPr lang="zh-CN" altLang="en-US" b="0" dirty="0" smtClean="0"/>
              <a:t>用户行为分析</a:t>
            </a:r>
            <a:endParaRPr lang="zh-CN" altLang="en-US" dirty="0"/>
          </a:p>
        </p:txBody>
      </p:sp>
      <p:sp>
        <p:nvSpPr>
          <p:cNvPr id="53251" name="文本占位符 2"/>
          <p:cNvSpPr>
            <a:spLocks noGrp="1"/>
          </p:cNvSpPr>
          <p:nvPr>
            <p:ph type="body" sz="quarter" idx="13"/>
          </p:nvPr>
        </p:nvSpPr>
        <p:spPr>
          <a:xfrm>
            <a:off x="500063" y="1714500"/>
            <a:ext cx="8143875" cy="4286250"/>
          </a:xfrm>
        </p:spPr>
        <p:txBody>
          <a:bodyPr/>
          <a:lstStyle/>
          <a:p>
            <a:pPr>
              <a:lnSpc>
                <a:spcPct val="120000"/>
              </a:lnSpc>
            </a:pPr>
            <a:r>
              <a:rPr lang="zh-CN" altLang="en-US" dirty="0">
                <a:solidFill>
                  <a:schemeClr val="accent1"/>
                </a:solidFill>
              </a:rPr>
              <a:t>用户个性化的策略控制</a:t>
            </a:r>
            <a:r>
              <a:rPr lang="zh-CN" altLang="en-US" dirty="0" smtClean="0">
                <a:solidFill>
                  <a:schemeClr val="accent1"/>
                </a:solidFill>
              </a:rPr>
              <a:t>：</a:t>
            </a:r>
            <a:endParaRPr lang="en-US" altLang="zh-CN" dirty="0" smtClean="0">
              <a:solidFill>
                <a:schemeClr val="accent1"/>
              </a:solidFill>
            </a:endParaRPr>
          </a:p>
          <a:p>
            <a:pPr>
              <a:lnSpc>
                <a:spcPct val="120000"/>
              </a:lnSpc>
            </a:pPr>
            <a:r>
              <a:rPr lang="en-US" altLang="zh-CN" dirty="0">
                <a:solidFill>
                  <a:schemeClr val="accent1"/>
                </a:solidFill>
              </a:rPr>
              <a:t> </a:t>
            </a:r>
            <a:r>
              <a:rPr lang="en-US" altLang="zh-CN" dirty="0" smtClean="0">
                <a:solidFill>
                  <a:schemeClr val="accent1"/>
                </a:solidFill>
              </a:rPr>
              <a:t>   </a:t>
            </a:r>
            <a:r>
              <a:rPr lang="zh-CN" altLang="en-US" dirty="0" smtClean="0"/>
              <a:t>用户行为、用户</a:t>
            </a:r>
            <a:r>
              <a:rPr lang="en-US" altLang="zh-CN" dirty="0" smtClean="0"/>
              <a:t>profile</a:t>
            </a:r>
            <a:r>
              <a:rPr lang="zh-CN" altLang="en-US" dirty="0" smtClean="0"/>
              <a:t>、产品、服务、计费、财务等进行综合分析。</a:t>
            </a:r>
            <a:endParaRPr lang="en-US" altLang="zh-CN" dirty="0" smtClean="0"/>
          </a:p>
          <a:p>
            <a:pPr>
              <a:lnSpc>
                <a:spcPct val="120000"/>
              </a:lnSpc>
            </a:pPr>
            <a:r>
              <a:rPr lang="en-US" altLang="zh-CN" dirty="0"/>
              <a:t> </a:t>
            </a:r>
            <a:r>
              <a:rPr lang="en-US" altLang="zh-CN" dirty="0" smtClean="0"/>
              <a:t>   </a:t>
            </a:r>
            <a:r>
              <a:rPr lang="zh-CN" altLang="en-US" dirty="0" smtClean="0"/>
              <a:t>对管道内容（图片、电影、网页等）进行分析，深入理解用户的</a:t>
            </a:r>
            <a:r>
              <a:rPr lang="zh-CN" altLang="en-US" dirty="0" smtClean="0">
                <a:solidFill>
                  <a:schemeClr val="accent1"/>
                </a:solidFill>
              </a:rPr>
              <a:t>行为特征</a:t>
            </a:r>
            <a:r>
              <a:rPr lang="zh-CN" altLang="en-US" dirty="0" smtClean="0"/>
              <a:t>。</a:t>
            </a:r>
          </a:p>
        </p:txBody>
      </p:sp>
      <p:sp>
        <p:nvSpPr>
          <p:cNvPr id="4" name="灯片编号占位符 3"/>
          <p:cNvSpPr>
            <a:spLocks noGrp="1"/>
          </p:cNvSpPr>
          <p:nvPr>
            <p:ph type="sldNum" sz="quarter" idx="16"/>
          </p:nvPr>
        </p:nvSpPr>
        <p:spPr/>
        <p:txBody>
          <a:bodyPr/>
          <a:lstStyle/>
          <a:p>
            <a:pPr>
              <a:defRPr/>
            </a:pPr>
            <a:fld id="{46F5E968-7B54-443F-88BF-3D1BAABED1BA}" type="slidenum">
              <a:rPr lang="zh-CN" altLang="en-US" smtClean="0"/>
              <a:pPr>
                <a:defRPr/>
              </a:pPr>
              <a:t>58</a:t>
            </a:fld>
            <a:endParaRPr lang="zh-CN" altLang="en-US"/>
          </a:p>
        </p:txBody>
      </p:sp>
      <p:sp>
        <p:nvSpPr>
          <p:cNvPr id="53253" name="AutoShape 4"/>
          <p:cNvSpPr>
            <a:spLocks noChangeArrowheads="1"/>
          </p:cNvSpPr>
          <p:nvPr/>
        </p:nvSpPr>
        <p:spPr bwMode="auto">
          <a:xfrm>
            <a:off x="7916863" y="458112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典型应用场景</a:t>
            </a:r>
            <a:r>
              <a:rPr lang="en-US" altLang="zh-CN" dirty="0" smtClean="0"/>
              <a:t>——</a:t>
            </a:r>
            <a:r>
              <a:rPr lang="zh-CN" altLang="en-US" b="0" dirty="0" smtClean="0"/>
              <a:t>个性化推荐</a:t>
            </a:r>
            <a:endParaRPr lang="zh-CN" altLang="en-US" dirty="0"/>
          </a:p>
        </p:txBody>
      </p:sp>
      <p:sp>
        <p:nvSpPr>
          <p:cNvPr id="3" name="文本占位符 2"/>
          <p:cNvSpPr>
            <a:spLocks noGrp="1"/>
          </p:cNvSpPr>
          <p:nvPr>
            <p:ph type="body" sz="quarter" idx="13"/>
          </p:nvPr>
        </p:nvSpPr>
        <p:spPr>
          <a:xfrm>
            <a:off x="500063" y="1714500"/>
            <a:ext cx="8143875" cy="4286250"/>
          </a:xfrm>
        </p:spPr>
        <p:txBody>
          <a:bodyPr>
            <a:normAutofit/>
          </a:bodyPr>
          <a:lstStyle/>
          <a:p>
            <a:pPr>
              <a:lnSpc>
                <a:spcPct val="110000"/>
              </a:lnSpc>
              <a:defRPr/>
            </a:pPr>
            <a:r>
              <a:rPr lang="zh-CN" altLang="en-US" sz="2400" dirty="0">
                <a:solidFill>
                  <a:schemeClr val="accent1"/>
                </a:solidFill>
              </a:rPr>
              <a:t>应用商店软件推荐、</a:t>
            </a:r>
            <a:r>
              <a:rPr lang="en-US" altLang="zh-CN" sz="2400" dirty="0">
                <a:solidFill>
                  <a:schemeClr val="accent1"/>
                </a:solidFill>
              </a:rPr>
              <a:t>IPTV</a:t>
            </a:r>
            <a:r>
              <a:rPr lang="zh-CN" altLang="en-US" sz="2400" dirty="0">
                <a:solidFill>
                  <a:schemeClr val="accent1"/>
                </a:solidFill>
              </a:rPr>
              <a:t>视频节目推荐</a:t>
            </a:r>
            <a:r>
              <a:rPr lang="en-US" altLang="zh-CN" sz="2400" dirty="0" smtClean="0">
                <a:latin typeface="+mn-ea"/>
              </a:rPr>
              <a:t>——</a:t>
            </a:r>
            <a:r>
              <a:rPr lang="zh-CN" altLang="en-US" sz="2400" dirty="0" smtClean="0"/>
              <a:t>数据量大，实时性要求高，涉及到大量的非结构化数据以及智能分析。</a:t>
            </a:r>
            <a:endParaRPr lang="en-US" altLang="zh-CN" sz="2400" dirty="0" smtClean="0"/>
          </a:p>
          <a:p>
            <a:pPr>
              <a:lnSpc>
                <a:spcPct val="110000"/>
              </a:lnSpc>
              <a:defRPr/>
            </a:pPr>
            <a:r>
              <a:rPr lang="zh-CN" altLang="en-US" sz="2400" dirty="0" smtClean="0"/>
              <a:t>    分析用户已有</a:t>
            </a:r>
            <a:r>
              <a:rPr lang="zh-CN" altLang="en-US" sz="2400" dirty="0" smtClean="0">
                <a:solidFill>
                  <a:schemeClr val="accent1"/>
                </a:solidFill>
              </a:rPr>
              <a:t>日志、评论</a:t>
            </a:r>
            <a:r>
              <a:rPr lang="zh-CN" altLang="en-US" sz="2400" dirty="0" smtClean="0"/>
              <a:t>、</a:t>
            </a:r>
            <a:r>
              <a:rPr lang="zh-CN" altLang="en-US" sz="2400" dirty="0" smtClean="0">
                <a:solidFill>
                  <a:schemeClr val="accent1"/>
                </a:solidFill>
              </a:rPr>
              <a:t>打分</a:t>
            </a:r>
            <a:r>
              <a:rPr lang="zh-CN" altLang="en-US" sz="2400" dirty="0" smtClean="0"/>
              <a:t>等数据，从互联网通过爬虫分析获得相关视频和评论进行综合分析。</a:t>
            </a:r>
            <a:endParaRPr lang="en-US" altLang="zh-CN" sz="2400" dirty="0" smtClean="0"/>
          </a:p>
          <a:p>
            <a:pPr>
              <a:lnSpc>
                <a:spcPct val="110000"/>
              </a:lnSpc>
              <a:defRPr/>
            </a:pPr>
            <a:r>
              <a:rPr lang="en-US" altLang="zh-CN" sz="2400" dirty="0" smtClean="0"/>
              <a:t>    </a:t>
            </a:r>
            <a:r>
              <a:rPr lang="zh-CN" altLang="en-US" sz="2400" dirty="0" smtClean="0"/>
              <a:t>相关技术包括</a:t>
            </a:r>
            <a:r>
              <a:rPr lang="zh-CN" altLang="en-US" sz="2400" dirty="0" smtClean="0">
                <a:solidFill>
                  <a:schemeClr val="accent1"/>
                </a:solidFill>
              </a:rPr>
              <a:t>并行计算框架</a:t>
            </a:r>
            <a:r>
              <a:rPr lang="zh-CN" altLang="en-US" sz="2400" dirty="0" smtClean="0"/>
              <a:t>、</a:t>
            </a:r>
            <a:r>
              <a:rPr lang="zh-CN" altLang="en-US" sz="2400" dirty="0" smtClean="0">
                <a:solidFill>
                  <a:schemeClr val="accent1"/>
                </a:solidFill>
              </a:rPr>
              <a:t>分布式文件系统、</a:t>
            </a:r>
            <a:r>
              <a:rPr lang="zh-CN" altLang="en-US" sz="2400" dirty="0" smtClean="0"/>
              <a:t>文本</a:t>
            </a:r>
            <a:r>
              <a:rPr lang="zh-CN" altLang="en-US" sz="2400" dirty="0" smtClean="0">
                <a:solidFill>
                  <a:schemeClr val="accent1"/>
                </a:solidFill>
              </a:rPr>
              <a:t>分类</a:t>
            </a:r>
            <a:r>
              <a:rPr lang="en-US" altLang="zh-CN" sz="2400" dirty="0" smtClean="0">
                <a:solidFill>
                  <a:schemeClr val="accent1"/>
                </a:solidFill>
              </a:rPr>
              <a:t>/</a:t>
            </a:r>
            <a:r>
              <a:rPr lang="zh-CN" altLang="en-US" sz="2400" dirty="0" smtClean="0">
                <a:solidFill>
                  <a:schemeClr val="accent1"/>
                </a:solidFill>
              </a:rPr>
              <a:t>聚类</a:t>
            </a:r>
            <a:r>
              <a:rPr lang="en-US" altLang="zh-CN" sz="2400" dirty="0" smtClean="0">
                <a:solidFill>
                  <a:schemeClr val="accent1"/>
                </a:solidFill>
              </a:rPr>
              <a:t>/</a:t>
            </a:r>
            <a:r>
              <a:rPr lang="zh-CN" altLang="en-US" sz="2400" dirty="0" smtClean="0">
                <a:solidFill>
                  <a:schemeClr val="accent1"/>
                </a:solidFill>
              </a:rPr>
              <a:t>关联</a:t>
            </a:r>
            <a:r>
              <a:rPr lang="zh-CN" altLang="en-US" sz="2400" dirty="0" smtClean="0"/>
              <a:t>算法、文本</a:t>
            </a:r>
            <a:r>
              <a:rPr lang="zh-CN" altLang="en-US" sz="2400" dirty="0" smtClean="0">
                <a:solidFill>
                  <a:schemeClr val="accent1"/>
                </a:solidFill>
              </a:rPr>
              <a:t>摘要抽取</a:t>
            </a:r>
            <a:r>
              <a:rPr lang="zh-CN" altLang="en-US" sz="2400" dirty="0" smtClean="0"/>
              <a:t>、</a:t>
            </a:r>
            <a:r>
              <a:rPr lang="zh-CN" altLang="en-US" sz="2400" dirty="0" smtClean="0">
                <a:solidFill>
                  <a:schemeClr val="accent1"/>
                </a:solidFill>
              </a:rPr>
              <a:t>情感分析</a:t>
            </a:r>
            <a:r>
              <a:rPr lang="zh-CN" altLang="en-US" sz="2400" dirty="0" smtClean="0"/>
              <a:t>和文本</a:t>
            </a:r>
            <a:r>
              <a:rPr lang="zh-CN" altLang="en-US" sz="2400" dirty="0" smtClean="0">
                <a:solidFill>
                  <a:schemeClr val="accent1"/>
                </a:solidFill>
              </a:rPr>
              <a:t>语义分析</a:t>
            </a:r>
            <a:r>
              <a:rPr lang="zh-CN" altLang="en-US" sz="2400" dirty="0" smtClean="0"/>
              <a:t>、文本挖掘等智能分析算法。</a:t>
            </a:r>
            <a:endParaRPr lang="zh-CN" altLang="en-US" sz="2400" dirty="0"/>
          </a:p>
        </p:txBody>
      </p:sp>
      <p:sp>
        <p:nvSpPr>
          <p:cNvPr id="4" name="灯片编号占位符 3"/>
          <p:cNvSpPr>
            <a:spLocks noGrp="1"/>
          </p:cNvSpPr>
          <p:nvPr>
            <p:ph type="sldNum" sz="quarter" idx="16"/>
          </p:nvPr>
        </p:nvSpPr>
        <p:spPr/>
        <p:txBody>
          <a:bodyPr/>
          <a:lstStyle/>
          <a:p>
            <a:pPr>
              <a:defRPr/>
            </a:pPr>
            <a:fld id="{4F5756DB-D581-4A88-8FAB-E5A1FFC8EBE9}" type="slidenum">
              <a:rPr lang="zh-CN" altLang="en-US" smtClean="0"/>
              <a:pPr>
                <a:defRPr/>
              </a:pPr>
              <a:t>59</a:t>
            </a:fld>
            <a:endParaRPr lang="zh-CN" altLang="en-US"/>
          </a:p>
        </p:txBody>
      </p:sp>
      <p:sp>
        <p:nvSpPr>
          <p:cNvPr id="54277" name="AutoShape 4"/>
          <p:cNvSpPr>
            <a:spLocks noChangeArrowheads="1"/>
          </p:cNvSpPr>
          <p:nvPr/>
        </p:nvSpPr>
        <p:spPr bwMode="auto">
          <a:xfrm>
            <a:off x="8114551" y="4797152"/>
            <a:ext cx="431800" cy="358775"/>
          </a:xfrm>
          <a:prstGeom prst="star4">
            <a:avLst>
              <a:gd name="adj" fmla="val 15764"/>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a:t>数据管理新技术 </a:t>
            </a:r>
            <a:r>
              <a:rPr lang="en-US" altLang="zh-CN" dirty="0"/>
              <a:t>VS. </a:t>
            </a:r>
            <a:r>
              <a:rPr lang="zh-CN" altLang="en-US" dirty="0"/>
              <a:t>数据库</a:t>
            </a:r>
          </a:p>
        </p:txBody>
      </p:sp>
      <p:sp>
        <p:nvSpPr>
          <p:cNvPr id="9219" name="文本占位符 2"/>
          <p:cNvSpPr>
            <a:spLocks noGrp="1"/>
          </p:cNvSpPr>
          <p:nvPr>
            <p:ph type="body" sz="quarter" idx="13"/>
          </p:nvPr>
        </p:nvSpPr>
        <p:spPr>
          <a:xfrm>
            <a:off x="500063" y="1714500"/>
            <a:ext cx="8143875" cy="4714875"/>
          </a:xfrm>
        </p:spPr>
        <p:txBody>
          <a:bodyPr>
            <a:normAutofit lnSpcReduction="10000"/>
          </a:bodyPr>
          <a:lstStyle/>
          <a:p>
            <a:pPr eaLnBrk="1" hangingPunct="1">
              <a:defRPr/>
            </a:pPr>
            <a:r>
              <a:rPr lang="en-US" altLang="zh-CN" dirty="0" smtClean="0"/>
              <a:t>2</a:t>
            </a:r>
            <a:r>
              <a:rPr lang="zh-CN" altLang="en-US" dirty="0" smtClean="0"/>
              <a:t>）查询的需求</a:t>
            </a:r>
            <a:endParaRPr lang="en-US" altLang="zh-CN" dirty="0" smtClean="0"/>
          </a:p>
          <a:p>
            <a:pPr eaLnBrk="1" hangingPunct="1">
              <a:defRPr/>
            </a:pPr>
            <a:r>
              <a:rPr lang="en-US" altLang="zh-CN" dirty="0" smtClean="0"/>
              <a:t>    ——</a:t>
            </a:r>
            <a:r>
              <a:rPr lang="zh-CN" altLang="en-US" dirty="0" smtClean="0"/>
              <a:t>文字匹配</a:t>
            </a:r>
            <a:endParaRPr lang="en-US" altLang="zh-CN" dirty="0" smtClean="0"/>
          </a:p>
          <a:p>
            <a:pPr eaLnBrk="1" hangingPunct="1">
              <a:defRPr/>
            </a:pPr>
            <a:r>
              <a:rPr lang="en-US" altLang="zh-CN" dirty="0" smtClean="0"/>
              <a:t>    ——</a:t>
            </a:r>
            <a:r>
              <a:rPr lang="zh-CN" altLang="en-US" dirty="0" smtClean="0"/>
              <a:t>基于语义</a:t>
            </a:r>
            <a:endParaRPr lang="en-US" altLang="zh-CN" dirty="0" smtClean="0"/>
          </a:p>
          <a:p>
            <a:pPr eaLnBrk="1" hangingPunct="1">
              <a:defRPr/>
            </a:pPr>
            <a:r>
              <a:rPr lang="en-US" altLang="zh-CN" dirty="0" smtClean="0"/>
              <a:t>    ——</a:t>
            </a:r>
            <a:r>
              <a:rPr lang="zh-CN" altLang="en-US" dirty="0" smtClean="0"/>
              <a:t>相似性匹配、排序</a:t>
            </a:r>
            <a:endParaRPr lang="en-US" altLang="zh-CN" dirty="0" smtClean="0"/>
          </a:p>
          <a:p>
            <a:pPr eaLnBrk="1" hangingPunct="1">
              <a:defRPr/>
            </a:pPr>
            <a:r>
              <a:rPr lang="en-US" altLang="zh-CN" dirty="0" smtClean="0"/>
              <a:t>    ——</a:t>
            </a:r>
            <a:r>
              <a:rPr lang="zh-CN" altLang="en-US" dirty="0" smtClean="0"/>
              <a:t>聚类、分类、去冗余</a:t>
            </a:r>
            <a:endParaRPr lang="en-US" altLang="zh-CN" dirty="0" smtClean="0"/>
          </a:p>
          <a:p>
            <a:pPr eaLnBrk="1" hangingPunct="1">
              <a:defRPr/>
            </a:pPr>
            <a:endParaRPr lang="en-US" altLang="zh-CN" dirty="0" smtClean="0"/>
          </a:p>
          <a:p>
            <a:pPr eaLnBrk="1" hangingPunct="1">
              <a:defRPr/>
            </a:pPr>
            <a:r>
              <a:rPr lang="zh-CN" altLang="en-US" dirty="0" smtClean="0">
                <a:solidFill>
                  <a:srgbClr val="00B0F0"/>
                </a:solidFill>
              </a:rPr>
              <a:t>数据库方式：</a:t>
            </a:r>
            <a:endParaRPr lang="en-US" altLang="zh-CN" dirty="0" smtClean="0">
              <a:solidFill>
                <a:srgbClr val="00B0F0"/>
              </a:solidFill>
            </a:endParaRPr>
          </a:p>
          <a:p>
            <a:pPr eaLnBrk="1" hangingPunct="1">
              <a:defRPr/>
            </a:pPr>
            <a:r>
              <a:rPr lang="en-US" altLang="zh-CN" dirty="0" smtClean="0"/>
              <a:t>    ——</a:t>
            </a:r>
            <a:r>
              <a:rPr lang="zh-CN" altLang="en-US" dirty="0" smtClean="0"/>
              <a:t>基于关键字、基于值的比较</a:t>
            </a:r>
            <a:endParaRPr lang="en-US" altLang="zh-CN" dirty="0" smtClean="0"/>
          </a:p>
          <a:p>
            <a:pPr eaLnBrk="1" hangingPunct="1">
              <a:defRPr/>
            </a:pPr>
            <a:r>
              <a:rPr lang="en-US" altLang="zh-CN" dirty="0" smtClean="0"/>
              <a:t>    ——</a:t>
            </a:r>
            <a:r>
              <a:rPr lang="zh-CN" altLang="en-US" dirty="0" smtClean="0"/>
              <a:t>精确匹配、排序、近邻计算</a:t>
            </a:r>
            <a:endParaRPr lang="en-US" altLang="zh-CN" dirty="0" smtClean="0"/>
          </a:p>
          <a:p>
            <a:pPr eaLnBrk="1" hangingPunct="1">
              <a:defRPr/>
            </a:pPr>
            <a:r>
              <a:rPr lang="en-US" altLang="zh-CN" dirty="0" smtClean="0"/>
              <a:t>    ——</a:t>
            </a:r>
            <a:r>
              <a:rPr lang="zh-CN" altLang="en-US" dirty="0" smtClean="0"/>
              <a:t>存在性查询、等值查询、范围查询</a:t>
            </a:r>
            <a:endParaRPr lang="en-US" altLang="zh-CN" dirty="0" smtClean="0"/>
          </a:p>
        </p:txBody>
      </p:sp>
      <p:sp>
        <p:nvSpPr>
          <p:cNvPr id="4" name="灯片编号占位符 3"/>
          <p:cNvSpPr>
            <a:spLocks noGrp="1"/>
          </p:cNvSpPr>
          <p:nvPr>
            <p:ph type="sldNum" sz="quarter" idx="16"/>
          </p:nvPr>
        </p:nvSpPr>
        <p:spPr/>
        <p:txBody>
          <a:bodyPr/>
          <a:lstStyle/>
          <a:p>
            <a:pPr>
              <a:defRPr/>
            </a:pPr>
            <a:fld id="{F42FC218-7F80-4954-93D4-E58CCCF61D90}" type="slidenum">
              <a:rPr lang="zh-CN" altLang="en-US" smtClean="0"/>
              <a:pPr>
                <a:defRPr/>
              </a:pPr>
              <a:t>6</a:t>
            </a:fld>
            <a:endParaRPr lang="zh-CN" altLang="en-US"/>
          </a:p>
        </p:txBody>
      </p:sp>
      <p:sp>
        <p:nvSpPr>
          <p:cNvPr id="5" name="爆炸形 1 4"/>
          <p:cNvSpPr/>
          <p:nvPr/>
        </p:nvSpPr>
        <p:spPr>
          <a:xfrm>
            <a:off x="5214942" y="2276872"/>
            <a:ext cx="3486168" cy="213796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t>丰富</a:t>
            </a:r>
            <a:endParaRPr lang="en-US" altLang="zh-CN" sz="2800" dirty="0" smtClean="0"/>
          </a:p>
          <a:p>
            <a:pPr algn="ctr"/>
            <a:r>
              <a:rPr lang="zh-CN" altLang="en-US" sz="2800" dirty="0" smtClean="0"/>
              <a:t> 检索</a:t>
            </a:r>
            <a:r>
              <a:rPr lang="zh-CN" altLang="en-US" sz="2800" dirty="0" smtClean="0"/>
              <a:t>算法！</a:t>
            </a:r>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428625"/>
            <a:ext cx="8286750" cy="642938"/>
          </a:xfrm>
        </p:spPr>
        <p:txBody>
          <a:bodyPr>
            <a:noAutofit/>
          </a:bodyPr>
          <a:lstStyle/>
          <a:p>
            <a:pPr>
              <a:defRPr/>
            </a:pPr>
            <a:r>
              <a:rPr lang="zh-CN" altLang="en-US" sz="2800" dirty="0" smtClean="0"/>
              <a:t>典型应用场景</a:t>
            </a:r>
            <a:r>
              <a:rPr lang="en-US" altLang="zh-CN" sz="2800" dirty="0" smtClean="0"/>
              <a:t>——</a:t>
            </a:r>
            <a:r>
              <a:rPr lang="zh-CN" altLang="en-US" sz="2800" b="0" dirty="0" smtClean="0"/>
              <a:t>基于平台的数据云服务（</a:t>
            </a:r>
            <a:r>
              <a:rPr lang="en-US" altLang="zh-CN" sz="2800" b="0" dirty="0" err="1" smtClean="0"/>
              <a:t>DaaS</a:t>
            </a:r>
            <a:r>
              <a:rPr lang="zh-CN" altLang="en-US" sz="2800" b="0" dirty="0" smtClean="0"/>
              <a:t>）</a:t>
            </a:r>
            <a:endParaRPr lang="zh-CN" altLang="en-US" sz="2800" dirty="0"/>
          </a:p>
        </p:txBody>
      </p:sp>
      <p:sp>
        <p:nvSpPr>
          <p:cNvPr id="3" name="文本占位符 2"/>
          <p:cNvSpPr>
            <a:spLocks noGrp="1"/>
          </p:cNvSpPr>
          <p:nvPr>
            <p:ph type="body" sz="quarter" idx="13"/>
          </p:nvPr>
        </p:nvSpPr>
        <p:spPr>
          <a:xfrm>
            <a:off x="500063" y="1714500"/>
            <a:ext cx="8143875" cy="4286250"/>
          </a:xfrm>
        </p:spPr>
        <p:txBody>
          <a:bodyPr>
            <a:normAutofit/>
          </a:bodyPr>
          <a:lstStyle/>
          <a:p>
            <a:pPr>
              <a:defRPr/>
            </a:pPr>
            <a:r>
              <a:rPr lang="zh-CN" altLang="en-US" sz="2400" dirty="0">
                <a:solidFill>
                  <a:schemeClr val="accent1"/>
                </a:solidFill>
              </a:rPr>
              <a:t>用户行为综合分析</a:t>
            </a:r>
            <a:r>
              <a:rPr lang="zh-CN" altLang="en-US" sz="2400" dirty="0" smtClean="0">
                <a:solidFill>
                  <a:schemeClr val="accent1"/>
                </a:solidFill>
              </a:rPr>
              <a:t>：</a:t>
            </a:r>
            <a:r>
              <a:rPr lang="zh-CN" altLang="en-US" sz="2400" dirty="0"/>
              <a:t>搜集</a:t>
            </a:r>
            <a:r>
              <a:rPr lang="zh-CN" altLang="en-US" sz="2400" dirty="0" smtClean="0"/>
              <a:t>网页的文本语义、图片、视频内容以及用户的观点、位置、时间关联等（例如某用户在淘宝上的购物，穿插了在其它网站上浏览、与朋友的聊天或者在微博上发表的言论 ），分析个体用户的</a:t>
            </a:r>
            <a:r>
              <a:rPr lang="zh-CN" altLang="en-US" sz="2400" dirty="0" smtClean="0">
                <a:solidFill>
                  <a:schemeClr val="accent1"/>
                </a:solidFill>
              </a:rPr>
              <a:t>兴趣爱好、价值取向、活动范围以及社会关系</a:t>
            </a:r>
            <a:r>
              <a:rPr lang="zh-CN" altLang="en-US" sz="2400" dirty="0" smtClean="0"/>
              <a:t>等。</a:t>
            </a:r>
            <a:endParaRPr lang="en-US" altLang="zh-CN" sz="2400" dirty="0" smtClean="0"/>
          </a:p>
          <a:p>
            <a:pPr>
              <a:defRPr/>
            </a:pPr>
            <a:endParaRPr lang="en-US" altLang="zh-CN" sz="2400" dirty="0" smtClean="0">
              <a:solidFill>
                <a:schemeClr val="accent1"/>
              </a:solidFill>
            </a:endParaRPr>
          </a:p>
          <a:p>
            <a:pPr>
              <a:defRPr/>
            </a:pPr>
            <a:r>
              <a:rPr lang="zh-CN" altLang="en-US" sz="2400" dirty="0" smtClean="0">
                <a:solidFill>
                  <a:schemeClr val="accent1"/>
                </a:solidFill>
              </a:rPr>
              <a:t>用户</a:t>
            </a:r>
            <a:r>
              <a:rPr lang="zh-CN" altLang="en-US" sz="2400" dirty="0">
                <a:solidFill>
                  <a:schemeClr val="accent1"/>
                </a:solidFill>
              </a:rPr>
              <a:t>群分析：</a:t>
            </a:r>
            <a:r>
              <a:rPr lang="zh-CN" altLang="en-US" sz="2400" dirty="0" smtClean="0"/>
              <a:t>挖掘出用户群特征或者趋势。   </a:t>
            </a:r>
            <a:endParaRPr lang="en-US" altLang="zh-CN" sz="2400" dirty="0" smtClean="0"/>
          </a:p>
        </p:txBody>
      </p:sp>
      <p:sp>
        <p:nvSpPr>
          <p:cNvPr id="4" name="灯片编号占位符 3"/>
          <p:cNvSpPr>
            <a:spLocks noGrp="1"/>
          </p:cNvSpPr>
          <p:nvPr>
            <p:ph type="sldNum" sz="quarter" idx="16"/>
          </p:nvPr>
        </p:nvSpPr>
        <p:spPr/>
        <p:txBody>
          <a:bodyPr/>
          <a:lstStyle/>
          <a:p>
            <a:pPr>
              <a:defRPr/>
            </a:pPr>
            <a:fld id="{67D3AE56-01A9-49E3-919D-220C6CE9F238}" type="slidenum">
              <a:rPr lang="zh-CN" altLang="en-US" smtClean="0"/>
              <a:pPr>
                <a:defRPr/>
              </a:pPr>
              <a:t>60</a:t>
            </a:fld>
            <a:endParaRPr lang="zh-CN" altLang="en-US"/>
          </a:p>
        </p:txBody>
      </p:sp>
      <p:sp>
        <p:nvSpPr>
          <p:cNvPr id="55301" name="AutoShape 6"/>
          <p:cNvSpPr>
            <a:spLocks noChangeArrowheads="1"/>
          </p:cNvSpPr>
          <p:nvPr/>
        </p:nvSpPr>
        <p:spPr bwMode="auto">
          <a:xfrm>
            <a:off x="5219700" y="1341438"/>
            <a:ext cx="1368425" cy="287337"/>
          </a:xfrm>
          <a:prstGeom prst="wedgeRoundRectCallout">
            <a:avLst>
              <a:gd name="adj1" fmla="val 103829"/>
              <a:gd name="adj2" fmla="val -166023"/>
              <a:gd name="adj3" fmla="val 16667"/>
            </a:avLst>
          </a:prstGeom>
          <a:solidFill>
            <a:schemeClr val="bg1"/>
          </a:solidFill>
          <a:ln w="9525">
            <a:solidFill>
              <a:schemeClr val="tx1"/>
            </a:solidFill>
            <a:miter lim="800000"/>
            <a:headEnd/>
            <a:tailEnd/>
          </a:ln>
        </p:spPr>
        <p:txBody>
          <a:bodyPr/>
          <a:lstStyle/>
          <a:p>
            <a:pPr algn="ctr"/>
            <a:r>
              <a:rPr lang="en-US" altLang="zh-CN" sz="1000"/>
              <a:t>Data as a Service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典型应用场景</a:t>
            </a:r>
            <a:r>
              <a:rPr lang="en-US" altLang="zh-CN" dirty="0" smtClean="0"/>
              <a:t>——</a:t>
            </a:r>
            <a:r>
              <a:rPr lang="zh-CN" altLang="en-US" dirty="0" smtClean="0"/>
              <a:t>社交与知识中的图数据</a:t>
            </a:r>
            <a:endParaRPr lang="zh-CN" altLang="en-US" dirty="0"/>
          </a:p>
        </p:txBody>
      </p:sp>
      <p:sp>
        <p:nvSpPr>
          <p:cNvPr id="3" name="文本占位符 2"/>
          <p:cNvSpPr>
            <a:spLocks noGrp="1"/>
          </p:cNvSpPr>
          <p:nvPr>
            <p:ph type="body" sz="quarter" idx="13"/>
          </p:nvPr>
        </p:nvSpPr>
        <p:spPr>
          <a:xfrm>
            <a:off x="517989" y="1517055"/>
            <a:ext cx="8143903" cy="4594820"/>
          </a:xfrm>
        </p:spPr>
        <p:txBody>
          <a:bodyPr>
            <a:noAutofit/>
          </a:bodyPr>
          <a:lstStyle/>
          <a:p>
            <a:r>
              <a:rPr lang="zh-CN" altLang="en-US" sz="2400" dirty="0" smtClean="0">
                <a:solidFill>
                  <a:schemeClr val="accent1"/>
                </a:solidFill>
              </a:rPr>
              <a:t>新</a:t>
            </a:r>
            <a:r>
              <a:rPr lang="zh-CN" altLang="en-US" sz="2400" dirty="0">
                <a:solidFill>
                  <a:schemeClr val="accent1"/>
                </a:solidFill>
              </a:rPr>
              <a:t>浪微</a:t>
            </a:r>
            <a:r>
              <a:rPr lang="zh-CN" altLang="en-US" sz="2400" dirty="0" smtClean="0">
                <a:solidFill>
                  <a:schemeClr val="accent1"/>
                </a:solidFill>
              </a:rPr>
              <a:t>博：</a:t>
            </a:r>
            <a:r>
              <a:rPr lang="zh-CN" altLang="en-US" sz="2400" dirty="0" smtClean="0"/>
              <a:t>关注大</a:t>
            </a:r>
            <a:r>
              <a:rPr lang="en-US" altLang="zh-CN" sz="2400" dirty="0" smtClean="0"/>
              <a:t>V</a:t>
            </a:r>
            <a:r>
              <a:rPr lang="zh-CN" altLang="en-US" sz="2400" dirty="0" smtClean="0"/>
              <a:t>的粉丝用户十几万至几千万，若一</a:t>
            </a:r>
            <a:r>
              <a:rPr lang="zh-CN" altLang="en-US" sz="2400" dirty="0"/>
              <a:t>条关注关系（</a:t>
            </a:r>
            <a:r>
              <a:rPr lang="zh-CN" altLang="en-US" sz="2400" dirty="0">
                <a:solidFill>
                  <a:srgbClr val="00B0F0"/>
                </a:solidFill>
              </a:rPr>
              <a:t>大</a:t>
            </a:r>
            <a:r>
              <a:rPr lang="en-US" altLang="zh-CN" sz="2400" dirty="0">
                <a:solidFill>
                  <a:srgbClr val="00B0F0"/>
                </a:solidFill>
              </a:rPr>
              <a:t>V id</a:t>
            </a:r>
            <a:r>
              <a:rPr lang="zh-CN" altLang="en-US" sz="2400" dirty="0">
                <a:solidFill>
                  <a:srgbClr val="00B0F0"/>
                </a:solidFill>
              </a:rPr>
              <a:t>，大</a:t>
            </a:r>
            <a:r>
              <a:rPr lang="en-US" altLang="zh-CN" sz="2400" dirty="0">
                <a:solidFill>
                  <a:srgbClr val="00B0F0"/>
                </a:solidFill>
              </a:rPr>
              <a:t>V</a:t>
            </a:r>
            <a:r>
              <a:rPr lang="zh-CN" altLang="en-US" sz="2400" dirty="0">
                <a:solidFill>
                  <a:srgbClr val="00B0F0"/>
                </a:solidFill>
              </a:rPr>
              <a:t>的一个</a:t>
            </a:r>
            <a:r>
              <a:rPr lang="zh-CN" altLang="en-US" sz="2400" dirty="0" smtClean="0">
                <a:solidFill>
                  <a:srgbClr val="00B0F0"/>
                </a:solidFill>
              </a:rPr>
              <a:t>粉丝</a:t>
            </a:r>
            <a:r>
              <a:rPr lang="en-US" altLang="zh-CN" sz="2400" dirty="0" smtClean="0">
                <a:solidFill>
                  <a:srgbClr val="00B0F0"/>
                </a:solidFill>
              </a:rPr>
              <a:t>id</a:t>
            </a:r>
            <a:r>
              <a:rPr lang="zh-CN" altLang="en-US" sz="2400" dirty="0"/>
              <a:t>）存为一</a:t>
            </a:r>
            <a:r>
              <a:rPr lang="zh-CN" altLang="en-US" sz="2400" dirty="0" smtClean="0"/>
              <a:t>条记录，则用户数量规模增大可轻松导致关系规模破十亿甚至</a:t>
            </a:r>
            <a:r>
              <a:rPr lang="zh-CN" altLang="en-US" sz="2400" dirty="0"/>
              <a:t>上百亿</a:t>
            </a:r>
            <a:r>
              <a:rPr lang="zh-CN" altLang="en-US" sz="2400" dirty="0" smtClean="0"/>
              <a:t>，且</a:t>
            </a:r>
            <a:r>
              <a:rPr lang="zh-CN" altLang="en-US" sz="2400" dirty="0"/>
              <a:t>为了保证每条数据的唯一性，还需要设置联合索引，</a:t>
            </a:r>
            <a:r>
              <a:rPr lang="en-US" altLang="zh-CN" sz="2400" dirty="0" err="1" smtClean="0"/>
              <a:t>MySql</a:t>
            </a:r>
            <a:r>
              <a:rPr lang="zh-CN" altLang="en-US" sz="2400" dirty="0" smtClean="0"/>
              <a:t>对此可能力不从心。</a:t>
            </a:r>
            <a:endParaRPr lang="en-US" altLang="zh-CN" sz="2400" dirty="0" smtClean="0"/>
          </a:p>
          <a:p>
            <a:r>
              <a:rPr lang="zh-CN" altLang="en-US" sz="2400" b="1" dirty="0" smtClean="0"/>
              <a:t>分表的作用：</a:t>
            </a:r>
            <a:r>
              <a:rPr lang="zh-CN" altLang="en-US" sz="2400" dirty="0" smtClean="0"/>
              <a:t>分表可以</a:t>
            </a:r>
            <a:r>
              <a:rPr lang="zh-CN" altLang="en-US" sz="2400" dirty="0"/>
              <a:t>在插入端和读取端提升一些速度</a:t>
            </a:r>
            <a:r>
              <a:rPr lang="zh-CN" altLang="en-US" sz="2400" dirty="0" smtClean="0"/>
              <a:t>。例如根据</a:t>
            </a:r>
            <a:r>
              <a:rPr lang="en-US" altLang="zh-CN" sz="2400" dirty="0"/>
              <a:t>id</a:t>
            </a:r>
            <a:r>
              <a:rPr lang="zh-CN" altLang="en-US" sz="2400" dirty="0"/>
              <a:t>哈希到</a:t>
            </a:r>
            <a:r>
              <a:rPr lang="en-US" altLang="zh-CN" sz="2400" dirty="0"/>
              <a:t>100</a:t>
            </a:r>
            <a:r>
              <a:rPr lang="zh-CN" altLang="en-US" sz="2400" dirty="0"/>
              <a:t>张表</a:t>
            </a:r>
            <a:r>
              <a:rPr lang="zh-CN" altLang="en-US" sz="2400" dirty="0" smtClean="0"/>
              <a:t>中，从而提升查询</a:t>
            </a:r>
            <a:r>
              <a:rPr lang="zh-CN" altLang="en-US" sz="2400" dirty="0"/>
              <a:t>一个用户有哪些</a:t>
            </a:r>
            <a:r>
              <a:rPr lang="zh-CN" altLang="en-US" sz="2400" dirty="0" smtClean="0"/>
              <a:t>粉丝的速度，再以（</a:t>
            </a:r>
            <a:r>
              <a:rPr lang="en-US" altLang="zh-CN" sz="2400" dirty="0">
                <a:solidFill>
                  <a:srgbClr val="00B0F0"/>
                </a:solidFill>
              </a:rPr>
              <a:t>id</a:t>
            </a:r>
            <a:r>
              <a:rPr lang="zh-CN" altLang="en-US" sz="2400" dirty="0">
                <a:solidFill>
                  <a:srgbClr val="00B0F0"/>
                </a:solidFill>
              </a:rPr>
              <a:t>，其关注的一个用户的</a:t>
            </a:r>
            <a:r>
              <a:rPr lang="en-US" altLang="zh-CN" sz="2400" dirty="0">
                <a:solidFill>
                  <a:srgbClr val="00B0F0"/>
                </a:solidFill>
              </a:rPr>
              <a:t>id</a:t>
            </a:r>
            <a:r>
              <a:rPr lang="zh-CN" altLang="en-US" sz="2400" dirty="0" smtClean="0"/>
              <a:t>）的形式构造</a:t>
            </a:r>
            <a:r>
              <a:rPr lang="en-US" altLang="zh-CN" sz="2400" dirty="0"/>
              <a:t>100</a:t>
            </a:r>
            <a:r>
              <a:rPr lang="zh-CN" altLang="en-US" sz="2400" dirty="0"/>
              <a:t>张</a:t>
            </a:r>
            <a:r>
              <a:rPr lang="zh-CN" altLang="en-US" sz="2400" dirty="0" smtClean="0"/>
              <a:t>表，提升</a:t>
            </a:r>
            <a:r>
              <a:rPr lang="zh-CN" altLang="en-US" sz="2400" dirty="0"/>
              <a:t>查询一个用户关注了哪些</a:t>
            </a:r>
            <a:r>
              <a:rPr lang="zh-CN" altLang="en-US" sz="2400" dirty="0" smtClean="0"/>
              <a:t>人的速度。</a:t>
            </a:r>
            <a:endParaRPr lang="en-US" altLang="zh-CN" sz="2400" dirty="0" smtClean="0"/>
          </a:p>
          <a:p>
            <a:r>
              <a:rPr lang="zh-CN" altLang="en-US" sz="2400" b="1" dirty="0" smtClean="0"/>
              <a:t>分表的问题：</a:t>
            </a:r>
            <a:r>
              <a:rPr lang="zh-CN" altLang="en-US" sz="2400" dirty="0" smtClean="0"/>
              <a:t>产生了冗余数据（反向的那</a:t>
            </a:r>
            <a:r>
              <a:rPr lang="en-US" altLang="zh-CN" sz="2400" dirty="0"/>
              <a:t>100</a:t>
            </a:r>
            <a:r>
              <a:rPr lang="zh-CN" altLang="en-US" sz="2400" dirty="0"/>
              <a:t>张</a:t>
            </a:r>
            <a:r>
              <a:rPr lang="zh-CN" altLang="en-US" sz="2400" dirty="0" smtClean="0"/>
              <a:t>表），且生成子图</a:t>
            </a:r>
            <a:r>
              <a:rPr lang="zh-CN" altLang="en-US" sz="2400" dirty="0"/>
              <a:t>也不方便（需要多次写</a:t>
            </a:r>
            <a:r>
              <a:rPr lang="en-US" altLang="zh-CN" sz="2400" dirty="0"/>
              <a:t>SQL</a:t>
            </a:r>
            <a:r>
              <a:rPr lang="zh-CN" altLang="en-US" sz="2400" dirty="0"/>
              <a:t>查表）</a:t>
            </a:r>
            <a:r>
              <a:rPr lang="zh-CN" altLang="en-US" sz="2400" dirty="0" smtClean="0"/>
              <a:t>。</a:t>
            </a:r>
            <a:endParaRPr lang="en-US" altLang="zh-CN" sz="2400" dirty="0" smtClean="0"/>
          </a:p>
          <a:p>
            <a:r>
              <a:rPr lang="zh-CN" altLang="en-US" sz="2400" dirty="0" smtClean="0">
                <a:solidFill>
                  <a:srgbClr val="FF0000"/>
                </a:solidFill>
              </a:rPr>
              <a:t>图数据库适用于此类应用背景。</a:t>
            </a:r>
            <a:endParaRPr lang="zh-CN" altLang="en-US" sz="2400" dirty="0">
              <a:solidFill>
                <a:srgbClr val="FF0000"/>
              </a:solidFill>
            </a:endParaRPr>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61</a:t>
            </a:fld>
            <a:endParaRPr lang="zh-CN" altLang="en-US"/>
          </a:p>
        </p:txBody>
      </p:sp>
    </p:spTree>
    <p:extLst>
      <p:ext uri="{BB962C8B-B14F-4D97-AF65-F5344CB8AC3E}">
        <p14:creationId xmlns:p14="http://schemas.microsoft.com/office/powerpoint/2010/main" val="25123020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典型应用场景</a:t>
            </a:r>
            <a:r>
              <a:rPr lang="en-US" altLang="zh-CN" dirty="0"/>
              <a:t>——</a:t>
            </a:r>
            <a:r>
              <a:rPr lang="zh-CN" altLang="en-US" dirty="0"/>
              <a:t>社交与知识中的图数据</a:t>
            </a:r>
          </a:p>
        </p:txBody>
      </p:sp>
      <p:sp>
        <p:nvSpPr>
          <p:cNvPr id="3" name="文本占位符 2"/>
          <p:cNvSpPr>
            <a:spLocks noGrp="1"/>
          </p:cNvSpPr>
          <p:nvPr>
            <p:ph type="body" sz="quarter" idx="13"/>
          </p:nvPr>
        </p:nvSpPr>
        <p:spPr>
          <a:xfrm>
            <a:off x="500062" y="1714500"/>
            <a:ext cx="8143903" cy="274340"/>
          </a:xfrm>
        </p:spPr>
        <p:txBody>
          <a:bodyPr>
            <a:normAutofit fontScale="40000" lnSpcReduction="20000"/>
          </a:bodyPr>
          <a:lstStyle/>
          <a:p>
            <a:endParaRPr lang="zh-CN" altLang="en-US"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62</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7" y="1412776"/>
            <a:ext cx="8229485" cy="4320480"/>
          </a:xfrm>
          <a:prstGeom prst="rect">
            <a:avLst/>
          </a:prstGeom>
        </p:spPr>
      </p:pic>
    </p:spTree>
    <p:extLst>
      <p:ext uri="{BB962C8B-B14F-4D97-AF65-F5344CB8AC3E}">
        <p14:creationId xmlns:p14="http://schemas.microsoft.com/office/powerpoint/2010/main" val="1862069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典型应用场景</a:t>
            </a:r>
            <a:r>
              <a:rPr lang="en-US" altLang="zh-CN" dirty="0" smtClean="0"/>
              <a:t>——12306</a:t>
            </a:r>
            <a:r>
              <a:rPr lang="zh-CN" altLang="en-US" dirty="0" smtClean="0"/>
              <a:t>春运</a:t>
            </a:r>
            <a:endParaRPr lang="zh-CN" altLang="en-US" dirty="0"/>
          </a:p>
        </p:txBody>
      </p:sp>
      <p:sp>
        <p:nvSpPr>
          <p:cNvPr id="3" name="文本占位符 2"/>
          <p:cNvSpPr>
            <a:spLocks noGrp="1"/>
          </p:cNvSpPr>
          <p:nvPr>
            <p:ph type="body" sz="quarter" idx="13"/>
          </p:nvPr>
        </p:nvSpPr>
        <p:spPr/>
        <p:txBody>
          <a:bodyPr>
            <a:normAutofit fontScale="92500" lnSpcReduction="10000"/>
          </a:bodyPr>
          <a:lstStyle/>
          <a:p>
            <a:r>
              <a:rPr lang="en-US" altLang="zh-CN" sz="2600" b="1" dirty="0" smtClean="0"/>
              <a:t>2018</a:t>
            </a:r>
            <a:r>
              <a:rPr lang="zh-CN" altLang="en-US" sz="2600" b="1" dirty="0" smtClean="0"/>
              <a:t>年春运：</a:t>
            </a:r>
            <a:r>
              <a:rPr lang="zh-CN" altLang="en-US" sz="2600" dirty="0" smtClean="0"/>
              <a:t>从</a:t>
            </a:r>
            <a:r>
              <a:rPr lang="en-US" altLang="zh-CN" sz="2600" dirty="0"/>
              <a:t>2</a:t>
            </a:r>
            <a:r>
              <a:rPr lang="zh-CN" altLang="en-US" sz="2600" dirty="0"/>
              <a:t>月</a:t>
            </a:r>
            <a:r>
              <a:rPr lang="en-US" altLang="zh-CN" sz="2600" dirty="0"/>
              <a:t>1</a:t>
            </a:r>
            <a:r>
              <a:rPr lang="zh-CN" altLang="en-US" sz="2600" dirty="0"/>
              <a:t>日开始，</a:t>
            </a:r>
            <a:r>
              <a:rPr lang="en-US" altLang="zh-CN" sz="2600" dirty="0"/>
              <a:t>3</a:t>
            </a:r>
            <a:r>
              <a:rPr lang="zh-CN" altLang="en-US" sz="2600" dirty="0"/>
              <a:t>月</a:t>
            </a:r>
            <a:r>
              <a:rPr lang="en-US" altLang="zh-CN" sz="2600" dirty="0"/>
              <a:t>12</a:t>
            </a:r>
            <a:r>
              <a:rPr lang="zh-CN" altLang="en-US" sz="2600" dirty="0"/>
              <a:t>日结束</a:t>
            </a:r>
            <a:r>
              <a:rPr lang="zh-CN" altLang="en-US" sz="2600" dirty="0" smtClean="0"/>
              <a:t>。</a:t>
            </a:r>
            <a:endParaRPr lang="en-US" altLang="zh-CN" sz="2600" dirty="0" smtClean="0"/>
          </a:p>
          <a:p>
            <a:r>
              <a:rPr lang="zh-CN" altLang="en-US" sz="2600" b="1" dirty="0"/>
              <a:t>日售票</a:t>
            </a:r>
            <a:r>
              <a:rPr lang="zh-CN" altLang="en-US" sz="2600" b="1" dirty="0" smtClean="0"/>
              <a:t>能力</a:t>
            </a:r>
            <a:r>
              <a:rPr lang="zh-CN" altLang="en-US" sz="2600" b="1" dirty="0"/>
              <a:t>： </a:t>
            </a:r>
            <a:r>
              <a:rPr lang="en-US" altLang="zh-CN" sz="2600" dirty="0" smtClean="0"/>
              <a:t>2018</a:t>
            </a:r>
            <a:r>
              <a:rPr lang="zh-CN" altLang="en-US" sz="2600" dirty="0" smtClean="0"/>
              <a:t>年</a:t>
            </a:r>
            <a:r>
              <a:rPr lang="en-US" altLang="zh-CN" sz="2600" dirty="0" smtClean="0"/>
              <a:t>12306</a:t>
            </a:r>
            <a:r>
              <a:rPr lang="zh-CN" altLang="en-US" sz="2600" dirty="0" smtClean="0"/>
              <a:t>网站由</a:t>
            </a:r>
            <a:r>
              <a:rPr lang="en-US" altLang="zh-CN" sz="2600" dirty="0"/>
              <a:t>1000</a:t>
            </a:r>
            <a:r>
              <a:rPr lang="zh-CN" altLang="en-US" sz="2600" dirty="0"/>
              <a:t>万张提高至</a:t>
            </a:r>
            <a:r>
              <a:rPr lang="en-US" altLang="zh-CN" sz="2600" dirty="0"/>
              <a:t>1500</a:t>
            </a:r>
            <a:r>
              <a:rPr lang="zh-CN" altLang="en-US" sz="2600" dirty="0"/>
              <a:t>万张</a:t>
            </a:r>
            <a:r>
              <a:rPr lang="zh-CN" altLang="en-US" sz="2600" dirty="0" smtClean="0"/>
              <a:t>。</a:t>
            </a:r>
            <a:endParaRPr lang="en-US" altLang="zh-CN" sz="2600" dirty="0" smtClean="0"/>
          </a:p>
          <a:p>
            <a:r>
              <a:rPr lang="zh-CN" altLang="en-US" sz="2600" b="1" dirty="0" smtClean="0"/>
              <a:t>日</a:t>
            </a:r>
            <a:r>
              <a:rPr lang="zh-CN" altLang="en-US" sz="2600" b="1" dirty="0"/>
              <a:t>售票</a:t>
            </a:r>
            <a:r>
              <a:rPr lang="zh-CN" altLang="en-US" sz="2600" b="1" dirty="0" smtClean="0"/>
              <a:t>峰值：</a:t>
            </a:r>
            <a:r>
              <a:rPr lang="en-US" altLang="zh-CN" sz="2600" dirty="0" smtClean="0"/>
              <a:t>1</a:t>
            </a:r>
            <a:r>
              <a:rPr lang="zh-CN" altLang="en-US" sz="2600" dirty="0"/>
              <a:t>月</a:t>
            </a:r>
            <a:r>
              <a:rPr lang="en-US" altLang="zh-CN" sz="2600" dirty="0"/>
              <a:t>24</a:t>
            </a:r>
            <a:r>
              <a:rPr lang="zh-CN" altLang="en-US" sz="2600" dirty="0" smtClean="0"/>
              <a:t>日达到</a:t>
            </a:r>
            <a:r>
              <a:rPr lang="en-US" altLang="zh-CN" sz="2600" dirty="0"/>
              <a:t>1381.8</a:t>
            </a:r>
            <a:r>
              <a:rPr lang="zh-CN" altLang="en-US" sz="2600" dirty="0"/>
              <a:t>万张</a:t>
            </a:r>
            <a:r>
              <a:rPr lang="zh-CN" altLang="en-US" sz="2600" dirty="0" smtClean="0"/>
              <a:t>。</a:t>
            </a:r>
            <a:endParaRPr lang="en-US" altLang="zh-CN" sz="2600" dirty="0" smtClean="0"/>
          </a:p>
          <a:p>
            <a:r>
              <a:rPr lang="zh-CN" altLang="en-US" sz="2600" b="1" dirty="0" smtClean="0"/>
              <a:t>日均</a:t>
            </a:r>
            <a:r>
              <a:rPr lang="zh-CN" altLang="en-US" sz="2600" b="1" dirty="0"/>
              <a:t>页面浏览</a:t>
            </a:r>
            <a:r>
              <a:rPr lang="zh-CN" altLang="en-US" sz="2600" b="1" dirty="0" smtClean="0"/>
              <a:t>量：</a:t>
            </a:r>
            <a:r>
              <a:rPr lang="en-US" altLang="zh-CN" sz="2600" dirty="0" smtClean="0"/>
              <a:t>556.7</a:t>
            </a:r>
            <a:r>
              <a:rPr lang="zh-CN" altLang="en-US" sz="2600" dirty="0"/>
              <a:t>亿次，最高峰时段页面浏览量达</a:t>
            </a:r>
            <a:r>
              <a:rPr lang="en-US" altLang="zh-CN" sz="2600" dirty="0"/>
              <a:t>813.4</a:t>
            </a:r>
            <a:r>
              <a:rPr lang="zh-CN" altLang="en-US" sz="2600" dirty="0"/>
              <a:t>亿</a:t>
            </a:r>
            <a:r>
              <a:rPr lang="zh-CN" altLang="en-US" sz="2600" dirty="0" smtClean="0"/>
              <a:t>次。</a:t>
            </a:r>
            <a:endParaRPr lang="en-US" altLang="zh-CN" sz="2600" dirty="0" smtClean="0"/>
          </a:p>
          <a:p>
            <a:r>
              <a:rPr lang="zh-CN" altLang="en-US" sz="2600" b="1" dirty="0" smtClean="0"/>
              <a:t>日</a:t>
            </a:r>
            <a:r>
              <a:rPr lang="zh-CN" altLang="en-US" sz="2600" b="1" dirty="0"/>
              <a:t>点击</a:t>
            </a:r>
            <a:r>
              <a:rPr lang="zh-CN" altLang="en-US" sz="2600" b="1" dirty="0" smtClean="0"/>
              <a:t>量：</a:t>
            </a:r>
            <a:r>
              <a:rPr lang="zh-CN" altLang="en-US" sz="2600" dirty="0" smtClean="0"/>
              <a:t>峰值</a:t>
            </a:r>
            <a:r>
              <a:rPr lang="en-US" altLang="zh-CN" sz="2600" dirty="0" smtClean="0"/>
              <a:t>1577.8</a:t>
            </a:r>
            <a:r>
              <a:rPr lang="zh-CN" altLang="en-US" sz="2600" dirty="0"/>
              <a:t>亿</a:t>
            </a:r>
            <a:r>
              <a:rPr lang="zh-CN" altLang="en-US" sz="2600" dirty="0" smtClean="0"/>
              <a:t>次，</a:t>
            </a:r>
            <a:r>
              <a:rPr lang="zh-CN" altLang="en-US" sz="2600" dirty="0"/>
              <a:t>相当于全中国人每人每天访问了票务页面</a:t>
            </a:r>
            <a:r>
              <a:rPr lang="en-US" altLang="zh-CN" sz="2600" dirty="0"/>
              <a:t>100</a:t>
            </a:r>
            <a:r>
              <a:rPr lang="zh-CN" altLang="en-US" sz="2600" dirty="0" smtClean="0"/>
              <a:t>多次。</a:t>
            </a:r>
            <a:r>
              <a:rPr lang="en-US" altLang="zh-CN" sz="2600" dirty="0" smtClean="0"/>
              <a:t>1</a:t>
            </a:r>
            <a:r>
              <a:rPr lang="zh-CN" altLang="en-US" sz="2600" dirty="0"/>
              <a:t>小时最高点击量</a:t>
            </a:r>
            <a:r>
              <a:rPr lang="en-US" altLang="zh-CN" sz="2600" dirty="0"/>
              <a:t>59.3</a:t>
            </a:r>
            <a:r>
              <a:rPr lang="zh-CN" altLang="en-US" sz="2600" dirty="0"/>
              <a:t>亿次，平均每秒</a:t>
            </a:r>
            <a:r>
              <a:rPr lang="en-US" altLang="zh-CN" sz="2600" dirty="0"/>
              <a:t>164.8</a:t>
            </a:r>
            <a:r>
              <a:rPr lang="zh-CN" altLang="en-US" sz="2600" dirty="0"/>
              <a:t>万次。</a:t>
            </a:r>
          </a:p>
          <a:p>
            <a:r>
              <a:rPr lang="zh-CN" altLang="en-US" sz="2600" dirty="0" smtClean="0"/>
              <a:t>    </a:t>
            </a:r>
            <a:r>
              <a:rPr lang="zh-CN" altLang="en-US" sz="2600" dirty="0" smtClean="0">
                <a:solidFill>
                  <a:srgbClr val="00B0F0"/>
                </a:solidFill>
              </a:rPr>
              <a:t>有数据显示：</a:t>
            </a:r>
            <a:r>
              <a:rPr lang="en-US" altLang="zh-CN" sz="2600" dirty="0" smtClean="0">
                <a:solidFill>
                  <a:srgbClr val="00B0F0"/>
                </a:solidFill>
              </a:rPr>
              <a:t>12306</a:t>
            </a:r>
            <a:r>
              <a:rPr lang="zh-CN" altLang="en-US" sz="2600" dirty="0">
                <a:solidFill>
                  <a:srgbClr val="00B0F0"/>
                </a:solidFill>
              </a:rPr>
              <a:t>高峰时段</a:t>
            </a:r>
            <a:r>
              <a:rPr lang="en-US" altLang="zh-CN" sz="2600" dirty="0">
                <a:solidFill>
                  <a:srgbClr val="00B0F0"/>
                </a:solidFill>
              </a:rPr>
              <a:t>1</a:t>
            </a:r>
            <a:r>
              <a:rPr lang="zh-CN" altLang="en-US" sz="2600" dirty="0">
                <a:solidFill>
                  <a:srgbClr val="00B0F0"/>
                </a:solidFill>
              </a:rPr>
              <a:t>秒售出近</a:t>
            </a:r>
            <a:r>
              <a:rPr lang="en-US" altLang="zh-CN" sz="2600" dirty="0">
                <a:solidFill>
                  <a:srgbClr val="00B0F0"/>
                </a:solidFill>
              </a:rPr>
              <a:t>700</a:t>
            </a:r>
            <a:r>
              <a:rPr lang="zh-CN" altLang="en-US" sz="2600" dirty="0">
                <a:solidFill>
                  <a:srgbClr val="00B0F0"/>
                </a:solidFill>
              </a:rPr>
              <a:t>张火车票，也就是说，一秒钟，一辆热门动车组的票全被抢光了。</a:t>
            </a:r>
          </a:p>
          <a:p>
            <a:endParaRPr lang="zh-CN" altLang="en-US" sz="2600"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63</a:t>
            </a:fld>
            <a:endParaRPr lang="zh-CN" altLang="en-US"/>
          </a:p>
        </p:txBody>
      </p:sp>
    </p:spTree>
    <p:extLst>
      <p:ext uri="{BB962C8B-B14F-4D97-AF65-F5344CB8AC3E}">
        <p14:creationId xmlns:p14="http://schemas.microsoft.com/office/powerpoint/2010/main" val="383708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典型应用场景</a:t>
            </a:r>
            <a:r>
              <a:rPr lang="en-US" altLang="zh-CN" dirty="0"/>
              <a:t>——12306</a:t>
            </a:r>
            <a:r>
              <a:rPr lang="zh-CN" altLang="en-US" dirty="0"/>
              <a:t>春运</a:t>
            </a:r>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64</a:t>
            </a:fld>
            <a:endParaRPr lang="zh-CN" altLang="en-US"/>
          </a:p>
        </p:txBody>
      </p:sp>
      <p:sp>
        <p:nvSpPr>
          <p:cNvPr id="5" name="Rectangle 2"/>
          <p:cNvSpPr>
            <a:spLocks noGrp="1" noChangeArrowheads="1"/>
          </p:cNvSpPr>
          <p:nvPr>
            <p:ph type="body" sz="quarter" idx="13"/>
          </p:nvPr>
        </p:nvSpPr>
        <p:spPr bwMode="auto">
          <a:xfrm>
            <a:off x="500034" y="1607314"/>
            <a:ext cx="818356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75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just"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smtClean="0">
                <a:ln>
                  <a:noFill/>
                </a:ln>
                <a:solidFill>
                  <a:srgbClr val="404040"/>
                </a:solidFill>
                <a:effectLst/>
                <a:ea typeface="Microsoft Yahei" panose="020B0503020204020204" pitchFamily="34" charset="-122"/>
              </a:rPr>
              <a:t>12306的</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关键</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技术</a:t>
            </a:r>
            <a:r>
              <a:rPr lang="zh-CN" altLang="en-US" sz="2200" dirty="0" smtClean="0">
                <a:solidFill>
                  <a:srgbClr val="404040"/>
                </a:solidFill>
                <a:ea typeface="Microsoft Yahei" panose="020B0503020204020204" pitchFamily="34" charset="-122"/>
              </a:rPr>
              <a:t>：</a:t>
            </a:r>
            <a:endParaRPr lang="en-US" altLang="zh-CN" sz="2200" dirty="0">
              <a:solidFill>
                <a:srgbClr val="404040"/>
              </a:solidFill>
              <a:ea typeface="Microsoft Yahei" panose="020B0503020204020204" pitchFamily="34" charset="-122"/>
            </a:endParaRPr>
          </a:p>
          <a:p>
            <a:pPr marR="0" lvl="0" indent="0" algn="just"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en-US" altLang="zh-CN" sz="2200" b="0" i="0" u="none" strike="noStrike" cap="none" normalizeH="0" baseline="0" dirty="0" smtClean="0">
                <a:ln>
                  <a:noFill/>
                </a:ln>
                <a:solidFill>
                  <a:srgbClr val="404040"/>
                </a:solidFill>
                <a:effectLst/>
                <a:ea typeface="Microsoft Yahei" panose="020B0503020204020204" pitchFamily="34" charset="-122"/>
              </a:rPr>
              <a:t>1</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chemeClr val="accent1"/>
                </a:solidFill>
                <a:effectLst/>
                <a:ea typeface="Microsoft Yahei" panose="020B0503020204020204" pitchFamily="34" charset="-122"/>
              </a:rPr>
              <a:t>“双活数据中心”</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，由中国铁路总公司和中国铁道科学研究院两个双活数据中心同时工作</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和</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承担网站任务。</a:t>
            </a:r>
            <a:endParaRPr kumimoji="0" lang="zh-CN" altLang="zh-CN" sz="2200" b="0" i="0" u="none" strike="noStrike" cap="none" normalizeH="0" baseline="0" dirty="0" smtClean="0">
              <a:ln>
                <a:noFill/>
              </a:ln>
              <a:solidFill>
                <a:schemeClr val="tx1"/>
              </a:solidFill>
              <a:effectLst/>
            </a:endParaRPr>
          </a:p>
          <a:p>
            <a:pPr marR="0" lvl="0" indent="0" algn="just"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en-US" altLang="zh-CN" sz="2200" b="0" i="0" u="none" strike="noStrike" cap="none" normalizeH="0" baseline="0" dirty="0" smtClean="0">
                <a:ln>
                  <a:noFill/>
                </a:ln>
                <a:solidFill>
                  <a:srgbClr val="404040"/>
                </a:solidFill>
                <a:effectLst/>
                <a:ea typeface="Microsoft Yahei" panose="020B0503020204020204" pitchFamily="34" charset="-122"/>
              </a:rPr>
              <a:t>2</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chemeClr val="accent1"/>
                </a:solidFill>
                <a:effectLst/>
                <a:ea typeface="Microsoft Yahei" panose="020B0503020204020204" pitchFamily="34" charset="-122"/>
              </a:rPr>
              <a:t>“异步交易排队”</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大家同时买票不可避免，‘异步交易排队’会建立一个有序的排队形式，使网站承载的压力变得可控。</a:t>
            </a:r>
            <a:endParaRPr kumimoji="0" lang="zh-CN" altLang="zh-CN" sz="2200" b="0" i="0" u="none" strike="noStrike" cap="none" normalizeH="0" baseline="0" dirty="0" smtClean="0">
              <a:ln>
                <a:noFill/>
              </a:ln>
              <a:solidFill>
                <a:schemeClr val="tx1"/>
              </a:solidFill>
              <a:effectLst/>
            </a:endParaRPr>
          </a:p>
          <a:p>
            <a:pPr marR="0" lvl="0" indent="0" algn="just"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en-US" altLang="zh-CN" sz="2200" b="0" i="0" u="none" strike="noStrike" cap="none" normalizeH="0" baseline="0" dirty="0" smtClean="0">
                <a:ln>
                  <a:noFill/>
                </a:ln>
                <a:solidFill>
                  <a:srgbClr val="404040"/>
                </a:solidFill>
                <a:effectLst/>
                <a:ea typeface="Microsoft Yahei" panose="020B0503020204020204" pitchFamily="34" charset="-122"/>
              </a:rPr>
              <a:t>3</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chemeClr val="accent1"/>
                </a:solidFill>
                <a:effectLst/>
                <a:ea typeface="Microsoft Yahei" panose="020B0503020204020204" pitchFamily="34" charset="-122"/>
              </a:rPr>
              <a:t>“分布式内存计算”</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提高车票查询速度</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该技术</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使得</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“不管是北京到太原30多趟车，还是北京到上海70多趟车，基本一两秒都可以出来”。</a:t>
            </a:r>
            <a:endParaRPr kumimoji="0" lang="zh-CN" altLang="zh-CN" sz="2200" b="0" i="0" u="none" strike="noStrike" cap="none" normalizeH="0" baseline="0" dirty="0" smtClean="0">
              <a:ln>
                <a:noFill/>
              </a:ln>
              <a:solidFill>
                <a:schemeClr val="tx1"/>
              </a:solidFill>
              <a:effectLst/>
            </a:endParaRPr>
          </a:p>
          <a:p>
            <a:pPr lvl="0" indent="0" algn="just">
              <a:spcBef>
                <a:spcPct val="0"/>
              </a:spcBef>
              <a:buClrTx/>
              <a:buSzTx/>
            </a:pP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en-US" altLang="zh-CN" sz="2200" b="0" i="0" u="none" strike="noStrike" cap="none" normalizeH="0" baseline="0" dirty="0" smtClean="0">
                <a:ln>
                  <a:noFill/>
                </a:ln>
                <a:solidFill>
                  <a:srgbClr val="404040"/>
                </a:solidFill>
                <a:effectLst/>
                <a:ea typeface="Microsoft Yahei" panose="020B0503020204020204" pitchFamily="34" charset="-122"/>
              </a:rPr>
              <a:t>4</a:t>
            </a:r>
            <a:r>
              <a:rPr kumimoji="0" lang="zh-CN" altLang="en-US" sz="2200" b="0" i="0" u="none" strike="noStrike" cap="none" normalizeH="0" baseline="0" dirty="0" smtClean="0">
                <a:ln>
                  <a:noFill/>
                </a:ln>
                <a:solidFill>
                  <a:srgbClr val="404040"/>
                </a:solidFill>
                <a:effectLst/>
                <a:ea typeface="Microsoft Yahei" panose="020B0503020204020204" pitchFamily="34" charset="-122"/>
              </a:rPr>
              <a:t>）</a:t>
            </a:r>
            <a:r>
              <a:rPr kumimoji="0" lang="zh-CN" altLang="zh-CN" sz="2200" b="0" i="0" u="none" strike="noStrike" cap="none" normalizeH="0" baseline="0" dirty="0" smtClean="0">
                <a:ln>
                  <a:noFill/>
                </a:ln>
                <a:solidFill>
                  <a:schemeClr val="accent1"/>
                </a:solidFill>
                <a:effectLst/>
                <a:ea typeface="Microsoft Yahei" panose="020B0503020204020204" pitchFamily="34" charset="-122"/>
              </a:rPr>
              <a:t>“混合云计算”</a:t>
            </a:r>
            <a:r>
              <a:rPr kumimoji="0" lang="zh-CN" altLang="zh-CN" sz="2200" b="0" i="0" u="none" strike="noStrike" cap="none" normalizeH="0" baseline="0" dirty="0" smtClean="0">
                <a:ln>
                  <a:noFill/>
                </a:ln>
                <a:solidFill>
                  <a:srgbClr val="404040"/>
                </a:solidFill>
                <a:effectLst/>
                <a:ea typeface="Microsoft Yahei" panose="020B0503020204020204" pitchFamily="34" charset="-122"/>
              </a:rPr>
              <a:t>。除了12306自己建立的云计算平台，还会在业务高峰期，将查询业务推到云端</a:t>
            </a:r>
            <a:r>
              <a:rPr kumimoji="0" lang="zh-CN" altLang="en-US" sz="2200" b="0" i="0" u="none" strike="noStrike" cap="none" normalizeH="0" baseline="0" dirty="0" smtClean="0">
                <a:ln>
                  <a:noFill/>
                </a:ln>
                <a:solidFill>
                  <a:srgbClr val="00B0F0"/>
                </a:solidFill>
                <a:effectLst/>
                <a:ea typeface="Microsoft Yahei" panose="020B0503020204020204" pitchFamily="34" charset="-122"/>
              </a:rPr>
              <a:t>（</a:t>
            </a:r>
            <a:r>
              <a:rPr kumimoji="0" lang="zh-CN" altLang="zh-CN" sz="2200" b="0" i="0" u="none" strike="noStrike" cap="none" normalizeH="0" baseline="0" dirty="0" smtClean="0">
                <a:ln>
                  <a:noFill/>
                </a:ln>
                <a:solidFill>
                  <a:srgbClr val="00B0F0"/>
                </a:solidFill>
                <a:effectLst/>
                <a:ea typeface="Microsoft Yahei" panose="020B0503020204020204" pitchFamily="34" charset="-122"/>
              </a:rPr>
              <a:t>因为春运是平时业务量的十倍，不可能</a:t>
            </a:r>
            <a:r>
              <a:rPr kumimoji="0" lang="zh-CN" altLang="en-US" sz="2200" b="0" i="0" u="none" strike="noStrike" cap="none" normalizeH="0" baseline="0" dirty="0" smtClean="0">
                <a:ln>
                  <a:noFill/>
                </a:ln>
                <a:solidFill>
                  <a:srgbClr val="00B0F0"/>
                </a:solidFill>
                <a:effectLst/>
                <a:ea typeface="Microsoft Yahei" panose="020B0503020204020204" pitchFamily="34" charset="-122"/>
              </a:rPr>
              <a:t>按照</a:t>
            </a:r>
            <a:r>
              <a:rPr kumimoji="0" lang="zh-CN" altLang="zh-CN" sz="2200" b="0" i="0" u="none" strike="noStrike" cap="none" normalizeH="0" baseline="0" dirty="0" smtClean="0">
                <a:ln>
                  <a:noFill/>
                </a:ln>
                <a:solidFill>
                  <a:srgbClr val="00B0F0"/>
                </a:solidFill>
                <a:effectLst/>
                <a:ea typeface="Microsoft Yahei" panose="020B0503020204020204" pitchFamily="34" charset="-122"/>
              </a:rPr>
              <a:t>高峰期标准建设网站。12306的策略是在峰值来临之前，把流量、用户访问等业务需求推到云上，在春运期间集中释放</a:t>
            </a:r>
            <a:r>
              <a:rPr kumimoji="0" lang="en-US" altLang="zh-CN" sz="2200" b="0" i="0" u="none" strike="noStrike" cap="none" normalizeH="0" baseline="0" dirty="0" smtClean="0">
                <a:ln>
                  <a:noFill/>
                </a:ln>
                <a:solidFill>
                  <a:srgbClr val="00B0F0"/>
                </a:solidFill>
                <a:effectLst/>
                <a:ea typeface="Microsoft Yahei" panose="020B0503020204020204" pitchFamily="34" charset="-122"/>
              </a:rPr>
              <a:t>——</a:t>
            </a:r>
            <a:r>
              <a:rPr lang="zh-CN" altLang="zh-CN" sz="2200" dirty="0" smtClean="0">
                <a:solidFill>
                  <a:srgbClr val="00B0F0"/>
                </a:solidFill>
                <a:ea typeface="Microsoft Yahei" panose="020B0503020204020204" pitchFamily="34" charset="-122"/>
              </a:rPr>
              <a:t>中国</a:t>
            </a:r>
            <a:r>
              <a:rPr lang="zh-CN" altLang="zh-CN" sz="2200" dirty="0">
                <a:solidFill>
                  <a:srgbClr val="00B0F0"/>
                </a:solidFill>
                <a:ea typeface="Microsoft Yahei" panose="020B0503020204020204" pitchFamily="34" charset="-122"/>
              </a:rPr>
              <a:t>铁道科学研究院电子所副所长</a:t>
            </a:r>
            <a:r>
              <a:rPr lang="zh-CN" altLang="zh-CN" sz="2200" dirty="0" smtClean="0">
                <a:solidFill>
                  <a:srgbClr val="00B0F0"/>
                </a:solidFill>
                <a:ea typeface="Microsoft Yahei" panose="020B0503020204020204" pitchFamily="34" charset="-122"/>
              </a:rPr>
              <a:t>朱建生</a:t>
            </a:r>
            <a:r>
              <a:rPr lang="zh-CN" altLang="en-US" sz="2200" dirty="0" smtClean="0">
                <a:solidFill>
                  <a:srgbClr val="00B0F0"/>
                </a:solidFill>
                <a:ea typeface="Microsoft Yahei" panose="020B0503020204020204" pitchFamily="34" charset="-122"/>
              </a:rPr>
              <a:t>。）</a:t>
            </a:r>
            <a:endParaRPr kumimoji="0" lang="zh-CN" altLang="zh-CN" sz="2200" b="0" i="0" u="none" strike="noStrike" cap="none" normalizeH="0" baseline="0" dirty="0" smtClean="0">
              <a:ln>
                <a:noFill/>
              </a:ln>
              <a:solidFill>
                <a:srgbClr val="00B0F0"/>
              </a:solidFill>
              <a:effectLst/>
            </a:endParaRPr>
          </a:p>
        </p:txBody>
      </p:sp>
    </p:spTree>
    <p:extLst>
      <p:ext uri="{BB962C8B-B14F-4D97-AF65-F5344CB8AC3E}">
        <p14:creationId xmlns:p14="http://schemas.microsoft.com/office/powerpoint/2010/main" val="1683969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典型应用场景</a:t>
            </a:r>
            <a:r>
              <a:rPr lang="en-US" altLang="zh-CN" dirty="0" smtClean="0"/>
              <a:t>——</a:t>
            </a:r>
            <a:r>
              <a:rPr lang="zh-CN" altLang="en-US" dirty="0" smtClean="0"/>
              <a:t>双十一购物</a:t>
            </a:r>
            <a:endParaRPr lang="zh-CN" altLang="en-US" dirty="0"/>
          </a:p>
        </p:txBody>
      </p:sp>
      <p:sp>
        <p:nvSpPr>
          <p:cNvPr id="3" name="文本占位符 2"/>
          <p:cNvSpPr>
            <a:spLocks noGrp="1"/>
          </p:cNvSpPr>
          <p:nvPr>
            <p:ph type="body" sz="quarter" idx="13"/>
          </p:nvPr>
        </p:nvSpPr>
        <p:spPr>
          <a:xfrm>
            <a:off x="500062" y="1412776"/>
            <a:ext cx="8143903" cy="4536504"/>
          </a:xfrm>
        </p:spPr>
        <p:txBody>
          <a:bodyPr>
            <a:normAutofit fontScale="77500" lnSpcReduction="20000"/>
          </a:bodyPr>
          <a:lstStyle/>
          <a:p>
            <a:pPr latinLnBrk="1"/>
            <a:r>
              <a:rPr lang="en-US" altLang="zh-CN" dirty="0"/>
              <a:t>2009</a:t>
            </a:r>
            <a:r>
              <a:rPr lang="zh-CN" altLang="zh-CN" dirty="0"/>
              <a:t>年之前，天猫还叫</a:t>
            </a:r>
            <a:r>
              <a:rPr lang="zh-CN" altLang="zh-CN" dirty="0">
                <a:solidFill>
                  <a:schemeClr val="accent1"/>
                </a:solidFill>
              </a:rPr>
              <a:t>淘宝商城</a:t>
            </a:r>
            <a:r>
              <a:rPr lang="zh-CN" altLang="zh-CN" dirty="0"/>
              <a:t>，“双</a:t>
            </a:r>
            <a:r>
              <a:rPr lang="en-US" altLang="zh-CN" dirty="0"/>
              <a:t>11</a:t>
            </a:r>
            <a:r>
              <a:rPr lang="zh-CN" altLang="zh-CN" dirty="0"/>
              <a:t>”销售额是</a:t>
            </a:r>
            <a:r>
              <a:rPr lang="en-US" altLang="zh-CN" dirty="0"/>
              <a:t>5200</a:t>
            </a:r>
            <a:r>
              <a:rPr lang="zh-CN" altLang="zh-CN" dirty="0"/>
              <a:t>万，</a:t>
            </a:r>
            <a:r>
              <a:rPr lang="en-US" altLang="zh-CN" dirty="0"/>
              <a:t>27</a:t>
            </a:r>
            <a:r>
              <a:rPr lang="zh-CN" altLang="zh-CN" dirty="0"/>
              <a:t>个品牌参与了活动</a:t>
            </a:r>
            <a:r>
              <a:rPr lang="en-US" altLang="zh-CN" dirty="0"/>
              <a:t>;</a:t>
            </a:r>
            <a:endParaRPr lang="zh-CN" altLang="zh-CN" dirty="0"/>
          </a:p>
          <a:p>
            <a:pPr latinLnBrk="1"/>
            <a:r>
              <a:rPr lang="en-US" altLang="zh-CN" dirty="0"/>
              <a:t>2010</a:t>
            </a:r>
            <a:r>
              <a:rPr lang="zh-CN" altLang="zh-CN" dirty="0"/>
              <a:t>年，“双</a:t>
            </a:r>
            <a:r>
              <a:rPr lang="en-US" altLang="zh-CN" dirty="0"/>
              <a:t>11</a:t>
            </a:r>
            <a:r>
              <a:rPr lang="zh-CN" altLang="zh-CN" dirty="0"/>
              <a:t>”的</a:t>
            </a:r>
            <a:r>
              <a:rPr lang="zh-CN" altLang="zh-CN" dirty="0" smtClean="0">
                <a:solidFill>
                  <a:schemeClr val="accent1"/>
                </a:solidFill>
              </a:rPr>
              <a:t>成交额</a:t>
            </a:r>
            <a:r>
              <a:rPr lang="zh-CN" altLang="en-US" dirty="0" smtClean="0">
                <a:solidFill>
                  <a:schemeClr val="accent1"/>
                </a:solidFill>
              </a:rPr>
              <a:t>增长</a:t>
            </a:r>
            <a:r>
              <a:rPr lang="zh-CN" altLang="zh-CN" dirty="0" smtClean="0">
                <a:solidFill>
                  <a:schemeClr val="accent1"/>
                </a:solidFill>
              </a:rPr>
              <a:t>惊人</a:t>
            </a:r>
            <a:r>
              <a:rPr lang="zh-CN" altLang="zh-CN" dirty="0" smtClean="0"/>
              <a:t>，</a:t>
            </a:r>
            <a:r>
              <a:rPr lang="zh-CN" altLang="zh-CN" dirty="0"/>
              <a:t>总成交额</a:t>
            </a:r>
            <a:r>
              <a:rPr lang="en-US" altLang="zh-CN" dirty="0"/>
              <a:t>9.36</a:t>
            </a:r>
            <a:r>
              <a:rPr lang="zh-CN" altLang="zh-CN" dirty="0"/>
              <a:t>亿；</a:t>
            </a:r>
          </a:p>
          <a:p>
            <a:pPr latinLnBrk="1"/>
            <a:r>
              <a:rPr lang="en-US" altLang="zh-CN" dirty="0"/>
              <a:t>2011</a:t>
            </a:r>
            <a:r>
              <a:rPr lang="zh-CN" altLang="zh-CN" dirty="0"/>
              <a:t>年，“双</a:t>
            </a:r>
            <a:r>
              <a:rPr lang="en-US" altLang="zh-CN" dirty="0"/>
              <a:t>11</a:t>
            </a:r>
            <a:r>
              <a:rPr lang="zh-CN" altLang="zh-CN" dirty="0"/>
              <a:t>”总成交额</a:t>
            </a:r>
            <a:r>
              <a:rPr lang="zh-CN" altLang="zh-CN" dirty="0" smtClean="0"/>
              <a:t>达到</a:t>
            </a:r>
            <a:r>
              <a:rPr lang="en-US" altLang="zh-CN" dirty="0" smtClean="0">
                <a:solidFill>
                  <a:schemeClr val="accent1"/>
                </a:solidFill>
              </a:rPr>
              <a:t>33.6</a:t>
            </a:r>
            <a:r>
              <a:rPr lang="zh-CN" altLang="zh-CN" dirty="0" smtClean="0">
                <a:solidFill>
                  <a:schemeClr val="accent1"/>
                </a:solidFill>
              </a:rPr>
              <a:t>亿</a:t>
            </a:r>
            <a:r>
              <a:rPr lang="zh-CN" altLang="en-US" dirty="0" smtClean="0"/>
              <a:t>（</a:t>
            </a:r>
            <a:r>
              <a:rPr lang="zh-CN" altLang="zh-CN" dirty="0" smtClean="0"/>
              <a:t> </a:t>
            </a:r>
            <a:r>
              <a:rPr lang="zh-CN" altLang="zh-CN" dirty="0" smtClean="0">
                <a:solidFill>
                  <a:srgbClr val="00B0F0"/>
                </a:solidFill>
              </a:rPr>
              <a:t>“双</a:t>
            </a:r>
            <a:r>
              <a:rPr lang="en-US" altLang="zh-CN" dirty="0" smtClean="0">
                <a:solidFill>
                  <a:srgbClr val="00B0F0"/>
                </a:solidFill>
              </a:rPr>
              <a:t>11</a:t>
            </a:r>
            <a:r>
              <a:rPr lang="zh-CN" altLang="zh-CN" dirty="0" smtClean="0">
                <a:solidFill>
                  <a:srgbClr val="00B0F0"/>
                </a:solidFill>
              </a:rPr>
              <a:t>”这个在大家的概念里原本只是光棍节的日子彻底火了</a:t>
            </a:r>
            <a:r>
              <a:rPr lang="zh-CN" altLang="en-US" dirty="0" smtClean="0"/>
              <a:t>）；</a:t>
            </a:r>
            <a:endParaRPr lang="zh-CN" altLang="zh-CN" dirty="0">
              <a:solidFill>
                <a:srgbClr val="00B0F0"/>
              </a:solidFill>
            </a:endParaRPr>
          </a:p>
          <a:p>
            <a:pPr latinLnBrk="1"/>
            <a:r>
              <a:rPr lang="en-US" altLang="zh-CN" dirty="0"/>
              <a:t>2012</a:t>
            </a:r>
            <a:r>
              <a:rPr lang="zh-CN" altLang="zh-CN" dirty="0"/>
              <a:t>年，淘宝商城正式更名为天猫，“双</a:t>
            </a:r>
            <a:r>
              <a:rPr lang="en-US" altLang="zh-CN" dirty="0"/>
              <a:t>11</a:t>
            </a:r>
            <a:r>
              <a:rPr lang="zh-CN" altLang="zh-CN" dirty="0"/>
              <a:t>”线上总成交额达到</a:t>
            </a:r>
            <a:r>
              <a:rPr lang="en-US" altLang="zh-CN" dirty="0">
                <a:solidFill>
                  <a:schemeClr val="accent1"/>
                </a:solidFill>
              </a:rPr>
              <a:t>191</a:t>
            </a:r>
            <a:r>
              <a:rPr lang="zh-CN" altLang="zh-CN" dirty="0" smtClean="0">
                <a:solidFill>
                  <a:schemeClr val="accent1"/>
                </a:solidFill>
              </a:rPr>
              <a:t>亿</a:t>
            </a:r>
            <a:r>
              <a:rPr lang="zh-CN" altLang="zh-CN" dirty="0" smtClean="0"/>
              <a:t>；</a:t>
            </a:r>
            <a:endParaRPr lang="zh-CN" altLang="zh-CN" dirty="0"/>
          </a:p>
          <a:p>
            <a:pPr latinLnBrk="1"/>
            <a:r>
              <a:rPr lang="en-US" altLang="zh-CN" dirty="0"/>
              <a:t>2013</a:t>
            </a:r>
            <a:r>
              <a:rPr lang="zh-CN" altLang="zh-CN" dirty="0"/>
              <a:t>年，天猫“双</a:t>
            </a:r>
            <a:r>
              <a:rPr lang="en-US" altLang="zh-CN" dirty="0"/>
              <a:t>11</a:t>
            </a:r>
            <a:r>
              <a:rPr lang="zh-CN" altLang="zh-CN" dirty="0"/>
              <a:t>”交易总额达到</a:t>
            </a:r>
            <a:r>
              <a:rPr lang="en-US" altLang="zh-CN" dirty="0">
                <a:solidFill>
                  <a:schemeClr val="accent1"/>
                </a:solidFill>
              </a:rPr>
              <a:t>362</a:t>
            </a:r>
            <a:r>
              <a:rPr lang="zh-CN" altLang="zh-CN" dirty="0">
                <a:solidFill>
                  <a:schemeClr val="accent1"/>
                </a:solidFill>
              </a:rPr>
              <a:t>亿元</a:t>
            </a:r>
            <a:r>
              <a:rPr lang="zh-CN" altLang="zh-CN" dirty="0"/>
              <a:t>，交易额大幅提升；</a:t>
            </a:r>
          </a:p>
          <a:p>
            <a:pPr latinLnBrk="1"/>
            <a:r>
              <a:rPr lang="en-US" altLang="zh-CN" dirty="0"/>
              <a:t>2014</a:t>
            </a:r>
            <a:r>
              <a:rPr lang="zh-CN" altLang="zh-CN" dirty="0"/>
              <a:t>年，双</a:t>
            </a:r>
            <a:r>
              <a:rPr lang="en-US" altLang="zh-CN" dirty="0"/>
              <a:t>11</a:t>
            </a:r>
            <a:r>
              <a:rPr lang="zh-CN" altLang="zh-CN" dirty="0"/>
              <a:t>趋势呈现</a:t>
            </a:r>
            <a:r>
              <a:rPr lang="zh-CN" altLang="zh-CN" dirty="0">
                <a:solidFill>
                  <a:schemeClr val="accent1"/>
                </a:solidFill>
              </a:rPr>
              <a:t>全球化</a:t>
            </a:r>
            <a:r>
              <a:rPr lang="zh-CN" altLang="zh-CN" dirty="0"/>
              <a:t>，全天交易额达</a:t>
            </a:r>
            <a:r>
              <a:rPr lang="en-US" altLang="zh-CN" dirty="0">
                <a:solidFill>
                  <a:schemeClr val="accent1"/>
                </a:solidFill>
              </a:rPr>
              <a:t>571</a:t>
            </a:r>
            <a:r>
              <a:rPr lang="zh-CN" altLang="zh-CN" dirty="0">
                <a:solidFill>
                  <a:schemeClr val="accent1"/>
                </a:solidFill>
              </a:rPr>
              <a:t>亿元</a:t>
            </a:r>
            <a:r>
              <a:rPr lang="zh-CN" altLang="zh-CN" dirty="0"/>
              <a:t>；</a:t>
            </a:r>
          </a:p>
          <a:p>
            <a:pPr latinLnBrk="1"/>
            <a:r>
              <a:rPr lang="en-US" altLang="zh-CN" dirty="0"/>
              <a:t>2015</a:t>
            </a:r>
            <a:r>
              <a:rPr lang="zh-CN" altLang="zh-CN" dirty="0"/>
              <a:t>年，双</a:t>
            </a:r>
            <a:r>
              <a:rPr lang="en-US" altLang="zh-CN" dirty="0"/>
              <a:t>11</a:t>
            </a:r>
            <a:r>
              <a:rPr lang="zh-CN" altLang="zh-CN" dirty="0"/>
              <a:t>的最终交易额达到</a:t>
            </a:r>
            <a:r>
              <a:rPr lang="en-US" altLang="zh-CN" dirty="0">
                <a:solidFill>
                  <a:schemeClr val="accent1"/>
                </a:solidFill>
              </a:rPr>
              <a:t>912.17</a:t>
            </a:r>
            <a:r>
              <a:rPr lang="zh-CN" altLang="zh-CN" dirty="0">
                <a:solidFill>
                  <a:schemeClr val="accent1"/>
                </a:solidFill>
              </a:rPr>
              <a:t>亿元</a:t>
            </a:r>
            <a:r>
              <a:rPr lang="zh-CN" altLang="zh-CN" dirty="0"/>
              <a:t>，覆盖了</a:t>
            </a:r>
            <a:r>
              <a:rPr lang="en-US" altLang="zh-CN" dirty="0"/>
              <a:t>232</a:t>
            </a:r>
            <a:r>
              <a:rPr lang="zh-CN" altLang="zh-CN" dirty="0"/>
              <a:t>个国家和地区；</a:t>
            </a:r>
          </a:p>
          <a:p>
            <a:pPr latinLnBrk="1"/>
            <a:r>
              <a:rPr lang="en-US" altLang="zh-CN" dirty="0"/>
              <a:t>2016</a:t>
            </a:r>
            <a:r>
              <a:rPr lang="zh-CN" altLang="zh-CN" dirty="0"/>
              <a:t>年，天猫双</a:t>
            </a:r>
            <a:r>
              <a:rPr lang="en-US" altLang="zh-CN" dirty="0"/>
              <a:t>11</a:t>
            </a:r>
            <a:r>
              <a:rPr lang="zh-CN" altLang="zh-CN" dirty="0"/>
              <a:t>全球狂欢节全天总交易额达到</a:t>
            </a:r>
            <a:r>
              <a:rPr lang="en-US" altLang="zh-CN" dirty="0">
                <a:solidFill>
                  <a:schemeClr val="accent1"/>
                </a:solidFill>
              </a:rPr>
              <a:t>1207</a:t>
            </a:r>
            <a:r>
              <a:rPr lang="zh-CN" altLang="zh-CN" dirty="0">
                <a:solidFill>
                  <a:schemeClr val="accent1"/>
                </a:solidFill>
              </a:rPr>
              <a:t>亿元</a:t>
            </a:r>
            <a:r>
              <a:rPr lang="zh-CN" altLang="zh-CN" dirty="0"/>
              <a:t>；</a:t>
            </a:r>
          </a:p>
          <a:p>
            <a:pPr latinLnBrk="1"/>
            <a:r>
              <a:rPr lang="en-US" altLang="zh-CN" dirty="0"/>
              <a:t>2017</a:t>
            </a:r>
            <a:r>
              <a:rPr lang="zh-CN" altLang="zh-CN" dirty="0"/>
              <a:t>年，“双</a:t>
            </a:r>
            <a:r>
              <a:rPr lang="en-US" altLang="zh-CN" dirty="0"/>
              <a:t>11</a:t>
            </a:r>
            <a:r>
              <a:rPr lang="zh-CN" altLang="zh-CN" dirty="0"/>
              <a:t>”天猫交易额总计达</a:t>
            </a:r>
            <a:r>
              <a:rPr lang="en-US" altLang="zh-CN" dirty="0">
                <a:solidFill>
                  <a:schemeClr val="accent1"/>
                </a:solidFill>
              </a:rPr>
              <a:t>1682</a:t>
            </a:r>
            <a:r>
              <a:rPr lang="zh-CN" altLang="zh-CN" dirty="0">
                <a:solidFill>
                  <a:schemeClr val="accent1"/>
                </a:solidFill>
              </a:rPr>
              <a:t>亿</a:t>
            </a:r>
            <a:r>
              <a:rPr lang="zh-CN" altLang="zh-CN" dirty="0"/>
              <a:t>，各项数据仍然不断刷新前几年的</a:t>
            </a:r>
            <a:r>
              <a:rPr lang="zh-CN" altLang="zh-CN" dirty="0" smtClean="0"/>
              <a:t>记录</a:t>
            </a:r>
            <a:endParaRPr lang="zh-CN" altLang="zh-CN"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65</a:t>
            </a:fld>
            <a:endParaRPr lang="zh-CN" altLang="en-US"/>
          </a:p>
        </p:txBody>
      </p:sp>
    </p:spTree>
    <p:extLst>
      <p:ext uri="{BB962C8B-B14F-4D97-AF65-F5344CB8AC3E}">
        <p14:creationId xmlns:p14="http://schemas.microsoft.com/office/powerpoint/2010/main" val="18947577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需求与挑战</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686800" y="6111875"/>
            <a:ext cx="457200" cy="365125"/>
          </a:xfrm>
        </p:spPr>
        <p:txBody>
          <a:bodyPr/>
          <a:lstStyle/>
          <a:p>
            <a:pPr>
              <a:defRPr/>
            </a:pPr>
            <a:fld id="{F65F09B5-10D0-449B-B285-6A724D9C3ED7}" type="slidenum">
              <a:rPr lang="zh-CN" altLang="en-US" smtClean="0"/>
              <a:pPr>
                <a:defRPr/>
              </a:pPr>
              <a:t>66</a:t>
            </a:fld>
            <a:endParaRPr lang="zh-CN" altLang="en-US"/>
          </a:p>
        </p:txBody>
      </p:sp>
    </p:spTree>
    <p:extLst>
      <p:ext uri="{BB962C8B-B14F-4D97-AF65-F5344CB8AC3E}">
        <p14:creationId xmlns:p14="http://schemas.microsoft.com/office/powerpoint/2010/main" val="4154521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a:t>
            </a:r>
            <a:r>
              <a:rPr lang="en-US" altLang="zh-CN" smtClean="0">
                <a:effectLst>
                  <a:outerShdw blurRad="38100" dist="38100" dir="2700000" algn="tl">
                    <a:srgbClr val="000000"/>
                  </a:outerShdw>
                </a:effectLst>
              </a:rPr>
              <a:t>NoSQL</a:t>
            </a:r>
            <a:r>
              <a:rPr lang="zh-CN" altLang="en-US" smtClean="0">
                <a:effectLst>
                  <a:outerShdw blurRad="38100" dist="38100" dir="2700000" algn="tl">
                    <a:srgbClr val="000000"/>
                  </a:outerShdw>
                </a:effectLst>
              </a:rPr>
              <a:t>”</a:t>
            </a:r>
          </a:p>
        </p:txBody>
      </p:sp>
      <p:sp>
        <p:nvSpPr>
          <p:cNvPr id="56323" name="文本占位符 2"/>
          <p:cNvSpPr>
            <a:spLocks noGrp="1"/>
          </p:cNvSpPr>
          <p:nvPr>
            <p:ph type="body" sz="quarter" idx="13"/>
          </p:nvPr>
        </p:nvSpPr>
        <p:spPr>
          <a:xfrm>
            <a:off x="500063" y="1714500"/>
            <a:ext cx="8143875" cy="4286250"/>
          </a:xfrm>
        </p:spPr>
        <p:txBody>
          <a:bodyPr>
            <a:normAutofit fontScale="92500" lnSpcReduction="20000"/>
          </a:bodyPr>
          <a:lstStyle/>
          <a:p>
            <a:pPr>
              <a:lnSpc>
                <a:spcPct val="120000"/>
              </a:lnSpc>
              <a:spcBef>
                <a:spcPts val="300"/>
              </a:spcBef>
            </a:pPr>
            <a:r>
              <a:rPr lang="en-US" altLang="zh-CN" dirty="0" smtClean="0">
                <a:solidFill>
                  <a:schemeClr val="accent1"/>
                </a:solidFill>
              </a:rPr>
              <a:t>    </a:t>
            </a:r>
            <a:r>
              <a:rPr lang="en-US" altLang="zh-CN" dirty="0" err="1" smtClean="0">
                <a:solidFill>
                  <a:schemeClr val="accent1"/>
                </a:solidFill>
              </a:rPr>
              <a:t>NoSQL</a:t>
            </a:r>
            <a:r>
              <a:rPr lang="zh-CN" altLang="en-US" dirty="0" smtClean="0"/>
              <a:t>，指的是非关系型的数据库，该术语在 </a:t>
            </a:r>
            <a:r>
              <a:rPr lang="en-US" altLang="zh-CN" dirty="0" smtClean="0"/>
              <a:t>2009</a:t>
            </a:r>
            <a:r>
              <a:rPr lang="zh-CN" altLang="en-US" dirty="0" smtClean="0"/>
              <a:t>年初得到了广泛认同。</a:t>
            </a:r>
            <a:endParaRPr lang="en-US" altLang="zh-CN" dirty="0" smtClean="0"/>
          </a:p>
          <a:p>
            <a:pPr>
              <a:lnSpc>
                <a:spcPct val="120000"/>
              </a:lnSpc>
              <a:spcBef>
                <a:spcPts val="300"/>
              </a:spcBef>
            </a:pPr>
            <a:r>
              <a:rPr lang="zh-CN" altLang="en-US" dirty="0" smtClean="0"/>
              <a:t>    应用最多的是以“</a:t>
            </a:r>
            <a:r>
              <a:rPr lang="zh-CN" altLang="en-US" dirty="0" smtClean="0">
                <a:solidFill>
                  <a:schemeClr val="accent1"/>
                </a:solidFill>
              </a:rPr>
              <a:t>键</a:t>
            </a:r>
            <a:r>
              <a:rPr lang="en-US" altLang="zh-CN" dirty="0" smtClean="0">
                <a:solidFill>
                  <a:schemeClr val="accent1"/>
                </a:solidFill>
              </a:rPr>
              <a:t>-</a:t>
            </a:r>
            <a:r>
              <a:rPr lang="zh-CN" altLang="en-US" dirty="0" smtClean="0">
                <a:solidFill>
                  <a:schemeClr val="accent1"/>
                </a:solidFill>
              </a:rPr>
              <a:t>值</a:t>
            </a:r>
            <a:r>
              <a:rPr lang="zh-CN" altLang="en-US" dirty="0" smtClean="0"/>
              <a:t>”对存储的形式，结构不固定。每一个元组可以有不一样的字段，每个元组可以根据需要增加一些自己的键值对。</a:t>
            </a:r>
            <a:endParaRPr lang="en-US" altLang="zh-CN" dirty="0" smtClean="0"/>
          </a:p>
          <a:p>
            <a:pPr>
              <a:lnSpc>
                <a:spcPct val="120000"/>
              </a:lnSpc>
              <a:spcBef>
                <a:spcPts val="300"/>
              </a:spcBef>
            </a:pPr>
            <a:r>
              <a:rPr lang="zh-CN" altLang="en-US" dirty="0" smtClean="0"/>
              <a:t>      ↓</a:t>
            </a:r>
            <a:endParaRPr lang="en-US" altLang="zh-CN" dirty="0" smtClean="0"/>
          </a:p>
          <a:p>
            <a:pPr>
              <a:lnSpc>
                <a:spcPct val="120000"/>
              </a:lnSpc>
              <a:spcBef>
                <a:spcPts val="300"/>
              </a:spcBef>
            </a:pPr>
            <a:r>
              <a:rPr lang="zh-CN" altLang="en-US" dirty="0" smtClean="0"/>
              <a:t>    不局限于固定的结构，可以减少一些时间和空间的开销。 </a:t>
            </a:r>
            <a:endParaRPr lang="en-US" altLang="zh-CN" dirty="0" smtClean="0"/>
          </a:p>
          <a:p>
            <a:pPr>
              <a:lnSpc>
                <a:spcPct val="120000"/>
              </a:lnSpc>
              <a:spcBef>
                <a:spcPts val="300"/>
              </a:spcBef>
            </a:pPr>
            <a:r>
              <a:rPr lang="en-US" altLang="zh-CN" dirty="0" smtClean="0"/>
              <a:t>    </a:t>
            </a:r>
            <a:r>
              <a:rPr lang="zh-CN" altLang="en-US" dirty="0" smtClean="0"/>
              <a:t>其它类型的</a:t>
            </a:r>
            <a:r>
              <a:rPr lang="en-US" altLang="zh-CN" dirty="0" err="1" smtClean="0"/>
              <a:t>NoSQL</a:t>
            </a:r>
            <a:r>
              <a:rPr lang="zh-CN" altLang="en-US" dirty="0" smtClean="0"/>
              <a:t>还包括</a:t>
            </a:r>
            <a:r>
              <a:rPr lang="zh-CN" altLang="en-US" dirty="0" smtClean="0">
                <a:solidFill>
                  <a:schemeClr val="accent1"/>
                </a:solidFill>
              </a:rPr>
              <a:t>文档型</a:t>
            </a:r>
            <a:r>
              <a:rPr lang="zh-CN" altLang="en-US" dirty="0" smtClean="0"/>
              <a:t>的、</a:t>
            </a:r>
            <a:r>
              <a:rPr lang="zh-CN" altLang="en-US" dirty="0" smtClean="0">
                <a:solidFill>
                  <a:schemeClr val="accent1"/>
                </a:solidFill>
              </a:rPr>
              <a:t>列存储</a:t>
            </a:r>
            <a:r>
              <a:rPr lang="zh-CN" altLang="en-US" dirty="0" smtClean="0"/>
              <a:t>、</a:t>
            </a:r>
            <a:r>
              <a:rPr lang="zh-CN" altLang="en-US" dirty="0">
                <a:solidFill>
                  <a:schemeClr val="accent1"/>
                </a:solidFill>
              </a:rPr>
              <a:t>图数据库</a:t>
            </a:r>
            <a:r>
              <a:rPr lang="zh-CN" altLang="en-US" dirty="0" smtClean="0"/>
              <a:t>、</a:t>
            </a:r>
            <a:r>
              <a:rPr lang="en-US" altLang="zh-CN" dirty="0">
                <a:solidFill>
                  <a:schemeClr val="accent1"/>
                </a:solidFill>
              </a:rPr>
              <a:t>xml</a:t>
            </a:r>
            <a:r>
              <a:rPr lang="zh-CN" altLang="en-US" dirty="0">
                <a:solidFill>
                  <a:schemeClr val="accent1"/>
                </a:solidFill>
              </a:rPr>
              <a:t>数据库</a:t>
            </a:r>
            <a:r>
              <a:rPr lang="zh-CN" altLang="en-US" dirty="0" smtClean="0"/>
              <a:t>等。</a:t>
            </a:r>
          </a:p>
        </p:txBody>
      </p:sp>
      <p:sp>
        <p:nvSpPr>
          <p:cNvPr id="4" name="灯片编号占位符 3"/>
          <p:cNvSpPr>
            <a:spLocks noGrp="1"/>
          </p:cNvSpPr>
          <p:nvPr>
            <p:ph type="sldNum" sz="quarter" idx="16"/>
          </p:nvPr>
        </p:nvSpPr>
        <p:spPr/>
        <p:txBody>
          <a:bodyPr/>
          <a:lstStyle/>
          <a:p>
            <a:pPr>
              <a:defRPr/>
            </a:pPr>
            <a:fld id="{B4646F09-96FC-4C24-A715-E89C7CC81709}" type="slidenum">
              <a:rPr lang="zh-CN" altLang="en-US" smtClean="0"/>
              <a:pPr>
                <a:defRPr/>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bwMode="auto">
          <a:xfrm>
            <a:off x="503238" y="476250"/>
            <a:ext cx="8183562" cy="663575"/>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关系型数据库</a:t>
            </a:r>
          </a:p>
        </p:txBody>
      </p:sp>
      <p:sp>
        <p:nvSpPr>
          <p:cNvPr id="57347" name="Rectangle 3"/>
          <p:cNvSpPr>
            <a:spLocks noGrp="1"/>
          </p:cNvSpPr>
          <p:nvPr>
            <p:ph type="body" idx="4294967295"/>
          </p:nvPr>
        </p:nvSpPr>
        <p:spPr>
          <a:xfrm>
            <a:off x="503238" y="1628775"/>
            <a:ext cx="7885112" cy="4187825"/>
          </a:xfrm>
        </p:spPr>
        <p:txBody>
          <a:bodyPr/>
          <a:lstStyle/>
          <a:p>
            <a:pPr marL="0" indent="0">
              <a:lnSpc>
                <a:spcPct val="120000"/>
              </a:lnSpc>
              <a:spcBef>
                <a:spcPts val="300"/>
              </a:spcBef>
              <a:buFont typeface="Wingdings 2" pitchFamily="18" charset="2"/>
              <a:buNone/>
            </a:pPr>
            <a:r>
              <a:rPr lang="zh-CN" altLang="en-US" sz="2400" dirty="0" smtClean="0"/>
              <a:t>数据结构：</a:t>
            </a:r>
            <a:r>
              <a:rPr lang="zh-CN" altLang="en-US" sz="2400" dirty="0" smtClean="0">
                <a:solidFill>
                  <a:schemeClr val="accent1"/>
                </a:solidFill>
              </a:rPr>
              <a:t>格式化</a:t>
            </a:r>
            <a:r>
              <a:rPr lang="zh-CN" altLang="en-US" sz="2400" dirty="0" smtClean="0"/>
              <a:t> </a:t>
            </a:r>
            <a:r>
              <a:rPr lang="en-US" altLang="zh-CN" sz="2400" dirty="0" smtClean="0"/>
              <a:t>(</a:t>
            </a:r>
            <a:r>
              <a:rPr lang="zh-CN" altLang="en-US" sz="2400" dirty="0" smtClean="0"/>
              <a:t>表</a:t>
            </a:r>
            <a:r>
              <a:rPr lang="en-US" altLang="zh-CN" sz="2400" dirty="0" smtClean="0"/>
              <a:t>)</a:t>
            </a:r>
            <a:r>
              <a:rPr lang="zh-CN" altLang="en-US" sz="2400" dirty="0" smtClean="0"/>
              <a:t>，每个元组字段的组成都一样，系统会为每个元组分配所有的字段。</a:t>
            </a:r>
          </a:p>
          <a:p>
            <a:pPr marL="0" indent="0">
              <a:lnSpc>
                <a:spcPct val="120000"/>
              </a:lnSpc>
              <a:spcBef>
                <a:spcPts val="300"/>
              </a:spcBef>
              <a:buFont typeface="Wingdings 2" pitchFamily="18" charset="2"/>
              <a:buNone/>
            </a:pPr>
            <a:endParaRPr lang="en-US" altLang="zh-CN" sz="2400" dirty="0" smtClean="0"/>
          </a:p>
          <a:p>
            <a:pPr marL="0" indent="0">
              <a:lnSpc>
                <a:spcPct val="120000"/>
              </a:lnSpc>
              <a:spcBef>
                <a:spcPts val="300"/>
              </a:spcBef>
              <a:buFont typeface="Wingdings 2" pitchFamily="18" charset="2"/>
              <a:buNone/>
            </a:pPr>
            <a:r>
              <a:rPr lang="zh-CN" altLang="en-US" sz="2400" dirty="0" smtClean="0"/>
              <a:t>统一结构化便于表与表之间进行</a:t>
            </a:r>
            <a:r>
              <a:rPr lang="zh-CN" altLang="en-US" sz="2400" dirty="0" smtClean="0">
                <a:solidFill>
                  <a:schemeClr val="accent1"/>
                </a:solidFill>
              </a:rPr>
              <a:t>连接</a:t>
            </a:r>
            <a:r>
              <a:rPr lang="zh-CN" altLang="en-US" sz="2400" dirty="0" smtClean="0"/>
              <a:t>等操作（理论基础、算法设计），但从另一个角度来说也是关系型数据库性能瓶颈的一个因素。</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新的应用需求带来的问题</a:t>
            </a:r>
            <a:endParaRPr lang="zh-CN" altLang="en-US" dirty="0"/>
          </a:p>
        </p:txBody>
      </p:sp>
      <p:sp>
        <p:nvSpPr>
          <p:cNvPr id="58371" name="文本占位符 2"/>
          <p:cNvSpPr>
            <a:spLocks noGrp="1"/>
          </p:cNvSpPr>
          <p:nvPr>
            <p:ph type="body" sz="quarter" idx="13"/>
          </p:nvPr>
        </p:nvSpPr>
        <p:spPr>
          <a:xfrm>
            <a:off x="500063" y="1714500"/>
            <a:ext cx="8104187" cy="4286250"/>
          </a:xfrm>
        </p:spPr>
        <p:txBody>
          <a:bodyPr/>
          <a:lstStyle/>
          <a:p>
            <a:pPr>
              <a:lnSpc>
                <a:spcPct val="120000"/>
              </a:lnSpc>
              <a:spcBef>
                <a:spcPts val="300"/>
              </a:spcBef>
            </a:pPr>
            <a:r>
              <a:rPr lang="en-US" altLang="zh-CN" dirty="0" smtClean="0"/>
              <a:t>web2.0</a:t>
            </a:r>
            <a:r>
              <a:rPr lang="zh-CN" altLang="en-US" dirty="0" smtClean="0"/>
              <a:t>互联网站的兴起，特别是超大规模和高并发</a:t>
            </a:r>
            <a:r>
              <a:rPr lang="zh-CN" altLang="en-US" dirty="0"/>
              <a:t>的社会网络服务</a:t>
            </a:r>
            <a:r>
              <a:rPr lang="en-US" altLang="zh-CN" dirty="0" smtClean="0"/>
              <a:t>(SNS)</a:t>
            </a:r>
            <a:r>
              <a:rPr lang="zh-CN" altLang="en-US" dirty="0" smtClean="0"/>
              <a:t>类型的</a:t>
            </a:r>
            <a:r>
              <a:rPr lang="en-US" altLang="zh-CN" dirty="0" smtClean="0"/>
              <a:t>web2.0</a:t>
            </a:r>
            <a:r>
              <a:rPr lang="zh-CN" altLang="en-US" dirty="0" smtClean="0"/>
              <a:t>纯动态网站</a:t>
            </a:r>
          </a:p>
          <a:p>
            <a:pPr>
              <a:lnSpc>
                <a:spcPct val="120000"/>
              </a:lnSpc>
              <a:spcBef>
                <a:spcPts val="300"/>
              </a:spcBef>
            </a:pPr>
            <a:r>
              <a:rPr lang="zh-CN" altLang="en-US" dirty="0" smtClean="0">
                <a:sym typeface="Symbol" pitchFamily="18" charset="2"/>
              </a:rPr>
              <a:t>          </a:t>
            </a:r>
          </a:p>
          <a:p>
            <a:pPr>
              <a:lnSpc>
                <a:spcPct val="120000"/>
              </a:lnSpc>
              <a:spcBef>
                <a:spcPts val="300"/>
              </a:spcBef>
            </a:pPr>
            <a:r>
              <a:rPr lang="zh-CN" altLang="en-US" dirty="0" smtClean="0"/>
              <a:t>    传统的关系数据库已经难以应对，暴露了很多难以克服的问题。</a:t>
            </a:r>
            <a:endParaRPr lang="en-US" altLang="zh-CN" dirty="0" smtClean="0"/>
          </a:p>
        </p:txBody>
      </p:sp>
      <p:sp>
        <p:nvSpPr>
          <p:cNvPr id="4" name="灯片编号占位符 3"/>
          <p:cNvSpPr>
            <a:spLocks noGrp="1"/>
          </p:cNvSpPr>
          <p:nvPr>
            <p:ph type="sldNum" sz="quarter" idx="16"/>
          </p:nvPr>
        </p:nvSpPr>
        <p:spPr/>
        <p:txBody>
          <a:bodyPr/>
          <a:lstStyle/>
          <a:p>
            <a:pPr>
              <a:defRPr/>
            </a:pPr>
            <a:fld id="{68EFA23A-FEED-43C5-AA5C-09AE53D08CBE}" type="slidenum">
              <a:rPr lang="zh-CN" altLang="en-US" smtClean="0"/>
              <a:pPr>
                <a:defRPr/>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a:t>数据管理新技术 </a:t>
            </a:r>
            <a:r>
              <a:rPr lang="en-US" altLang="zh-CN" dirty="0"/>
              <a:t>VS. </a:t>
            </a:r>
            <a:r>
              <a:rPr lang="zh-CN" altLang="en-US" dirty="0"/>
              <a:t>数据库</a:t>
            </a:r>
          </a:p>
        </p:txBody>
      </p:sp>
      <p:sp>
        <p:nvSpPr>
          <p:cNvPr id="3" name="文本占位符 2"/>
          <p:cNvSpPr>
            <a:spLocks noGrp="1"/>
          </p:cNvSpPr>
          <p:nvPr>
            <p:ph type="body" sz="quarter" idx="13"/>
          </p:nvPr>
        </p:nvSpPr>
        <p:spPr>
          <a:xfrm>
            <a:off x="500063" y="1428750"/>
            <a:ext cx="8143875" cy="5000625"/>
          </a:xfrm>
        </p:spPr>
        <p:txBody>
          <a:bodyPr>
            <a:normAutofit fontScale="77500" lnSpcReduction="20000"/>
          </a:bodyPr>
          <a:lstStyle/>
          <a:p>
            <a:pPr>
              <a:lnSpc>
                <a:spcPct val="120000"/>
              </a:lnSpc>
              <a:defRPr/>
            </a:pPr>
            <a:r>
              <a:rPr lang="en-US" altLang="zh-CN" dirty="0" smtClean="0"/>
              <a:t>3</a:t>
            </a:r>
            <a:r>
              <a:rPr lang="zh-CN" altLang="en-US" dirty="0" smtClean="0"/>
              <a:t>）应用和运行环境</a:t>
            </a:r>
          </a:p>
          <a:p>
            <a:pPr eaLnBrk="1" fontAlgn="auto" hangingPunct="1">
              <a:lnSpc>
                <a:spcPct val="120000"/>
              </a:lnSpc>
              <a:spcAft>
                <a:spcPts val="0"/>
              </a:spcAft>
              <a:buFont typeface="Wingdings 2"/>
              <a:buNone/>
              <a:defRPr/>
            </a:pPr>
            <a:r>
              <a:rPr lang="en-US" altLang="zh-CN" dirty="0" smtClean="0"/>
              <a:t>    </a:t>
            </a:r>
            <a:r>
              <a:rPr lang="zh-CN" altLang="en-US" dirty="0" smtClean="0"/>
              <a:t>和网络（尤其是语义网）结合更加密切、更加直接</a:t>
            </a:r>
            <a:r>
              <a:rPr lang="en-US" altLang="zh-CN" dirty="0" smtClean="0"/>
              <a:t>:</a:t>
            </a:r>
          </a:p>
          <a:p>
            <a:pPr eaLnBrk="1" fontAlgn="auto" hangingPunct="1">
              <a:lnSpc>
                <a:spcPct val="120000"/>
              </a:lnSpc>
              <a:spcAft>
                <a:spcPts val="0"/>
              </a:spcAft>
              <a:buFont typeface="Wingdings 2"/>
              <a:buNone/>
              <a:defRPr/>
            </a:pPr>
            <a:r>
              <a:rPr lang="en-US" altLang="zh-CN" dirty="0" smtClean="0"/>
              <a:t>    ——</a:t>
            </a:r>
            <a:r>
              <a:rPr lang="zh-CN" altLang="en-US" dirty="0" smtClean="0"/>
              <a:t>大量的数据直接来自网络，包括用于机器学习的训练数据和用于检索的数据。</a:t>
            </a:r>
            <a:endParaRPr lang="en-US" altLang="zh-CN" dirty="0" smtClean="0"/>
          </a:p>
          <a:p>
            <a:pPr eaLnBrk="1" fontAlgn="auto" hangingPunct="1">
              <a:lnSpc>
                <a:spcPct val="120000"/>
              </a:lnSpc>
              <a:spcAft>
                <a:spcPts val="0"/>
              </a:spcAft>
              <a:buFont typeface="Wingdings 2"/>
              <a:buNone/>
              <a:defRPr/>
            </a:pPr>
            <a:r>
              <a:rPr lang="en-US" altLang="zh-CN" dirty="0" smtClean="0"/>
              <a:t>    ——</a:t>
            </a:r>
            <a:r>
              <a:rPr lang="zh-CN" altLang="en-US" dirty="0" smtClean="0"/>
              <a:t>可能需要从网络中获取知识。</a:t>
            </a:r>
            <a:endParaRPr lang="en-US" altLang="zh-CN" dirty="0" smtClean="0"/>
          </a:p>
          <a:p>
            <a:pPr eaLnBrk="1" fontAlgn="auto" hangingPunct="1">
              <a:lnSpc>
                <a:spcPct val="120000"/>
              </a:lnSpc>
              <a:spcAft>
                <a:spcPts val="0"/>
              </a:spcAft>
              <a:buFont typeface="Wingdings 2"/>
              <a:buNone/>
              <a:defRPr/>
            </a:pPr>
            <a:r>
              <a:rPr lang="en-US" altLang="zh-CN" dirty="0" smtClean="0"/>
              <a:t>    ——</a:t>
            </a:r>
            <a:r>
              <a:rPr lang="zh-CN" altLang="en-US" dirty="0" smtClean="0"/>
              <a:t>与</a:t>
            </a:r>
            <a:r>
              <a:rPr lang="en-US" altLang="zh-CN" dirty="0" smtClean="0"/>
              <a:t>web</a:t>
            </a:r>
            <a:r>
              <a:rPr lang="zh-CN" altLang="en-US" dirty="0" smtClean="0"/>
              <a:t>应用集成（电子商务、搜索引擎、内容检索、情报分析）</a:t>
            </a:r>
            <a:endParaRPr lang="en-US" altLang="zh-CN" dirty="0" smtClean="0"/>
          </a:p>
          <a:p>
            <a:pPr eaLnBrk="1" fontAlgn="auto" hangingPunct="1">
              <a:lnSpc>
                <a:spcPct val="120000"/>
              </a:lnSpc>
              <a:spcAft>
                <a:spcPts val="0"/>
              </a:spcAft>
              <a:buFont typeface="Wingdings 2"/>
              <a:buNone/>
              <a:defRPr/>
            </a:pPr>
            <a:r>
              <a:rPr lang="en-US" altLang="zh-CN" dirty="0" smtClean="0"/>
              <a:t>    ——</a:t>
            </a:r>
            <a:r>
              <a:rPr lang="zh-CN" altLang="en-US" dirty="0" smtClean="0"/>
              <a:t>网络后台数据</a:t>
            </a:r>
            <a:r>
              <a:rPr lang="en-US" altLang="zh-CN" dirty="0" smtClean="0"/>
              <a:t> </a:t>
            </a:r>
            <a:r>
              <a:rPr lang="zh-CN" altLang="en-US" dirty="0" smtClean="0"/>
              <a:t>、爬虫</a:t>
            </a:r>
            <a:endParaRPr lang="en-US" altLang="zh-CN" dirty="0" smtClean="0"/>
          </a:p>
          <a:p>
            <a:pPr>
              <a:lnSpc>
                <a:spcPct val="120000"/>
              </a:lnSpc>
              <a:defRPr/>
            </a:pPr>
            <a:endParaRPr lang="en-US" altLang="zh-CN" dirty="0" smtClean="0"/>
          </a:p>
          <a:p>
            <a:pPr>
              <a:lnSpc>
                <a:spcPct val="120000"/>
              </a:lnSpc>
              <a:defRPr/>
            </a:pPr>
            <a:r>
              <a:rPr lang="zh-CN" altLang="en-US" dirty="0" smtClean="0">
                <a:solidFill>
                  <a:srgbClr val="00B0F0"/>
                </a:solidFill>
              </a:rPr>
              <a:t>数据库方式：</a:t>
            </a:r>
            <a:endParaRPr lang="en-US" altLang="zh-CN" dirty="0" smtClean="0">
              <a:solidFill>
                <a:srgbClr val="00B0F0"/>
              </a:solidFill>
            </a:endParaRPr>
          </a:p>
          <a:p>
            <a:pPr>
              <a:lnSpc>
                <a:spcPct val="120000"/>
              </a:lnSpc>
              <a:defRPr/>
            </a:pPr>
            <a:r>
              <a:rPr lang="en-US" altLang="zh-CN" dirty="0" smtClean="0"/>
              <a:t>    </a:t>
            </a:r>
            <a:r>
              <a:rPr lang="zh-CN" altLang="en-US" dirty="0" smtClean="0"/>
              <a:t>企业级应用，生产型企业、政府部门的较规范化的信息，用于规范管理、优化流程，提高业务吞吐量。</a:t>
            </a:r>
            <a:endParaRPr lang="en-US" altLang="zh-CN" dirty="0" smtClean="0"/>
          </a:p>
          <a:p>
            <a:pPr>
              <a:lnSpc>
                <a:spcPct val="120000"/>
              </a:lnSpc>
              <a:defRPr/>
            </a:pPr>
            <a:r>
              <a:rPr lang="en-US" altLang="zh-CN" dirty="0" smtClean="0"/>
              <a:t>    </a:t>
            </a:r>
            <a:r>
              <a:rPr lang="zh-CN" altLang="en-US" dirty="0" smtClean="0"/>
              <a:t>手工录入、批量导入。</a:t>
            </a:r>
            <a:endParaRPr lang="zh-CN" altLang="en-US" dirty="0"/>
          </a:p>
        </p:txBody>
      </p:sp>
      <p:sp>
        <p:nvSpPr>
          <p:cNvPr id="4" name="灯片编号占位符 3"/>
          <p:cNvSpPr>
            <a:spLocks noGrp="1"/>
          </p:cNvSpPr>
          <p:nvPr>
            <p:ph type="sldNum" sz="quarter" idx="16"/>
          </p:nvPr>
        </p:nvSpPr>
        <p:spPr/>
        <p:txBody>
          <a:bodyPr/>
          <a:lstStyle/>
          <a:p>
            <a:pPr>
              <a:defRPr/>
            </a:pPr>
            <a:fld id="{17D7F02E-21D6-49C0-B413-CFB5BF745152}" type="slidenum">
              <a:rPr lang="zh-CN" altLang="en-US" smtClean="0"/>
              <a:pPr>
                <a:defRPr/>
              </a:pPr>
              <a:t>7</a:t>
            </a:fld>
            <a:endParaRPr lang="zh-CN" altLang="en-US"/>
          </a:p>
        </p:txBody>
      </p:sp>
      <p:sp>
        <p:nvSpPr>
          <p:cNvPr id="5" name="爆炸形 1 4"/>
          <p:cNvSpPr/>
          <p:nvPr/>
        </p:nvSpPr>
        <p:spPr>
          <a:xfrm>
            <a:off x="5000628" y="3714752"/>
            <a:ext cx="3603820" cy="141446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smtClean="0"/>
              <a:t>学习、挖掘！</a:t>
            </a:r>
            <a:endParaRPr lang="zh-CN" alt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bwMode="auto">
          <a:xfrm>
            <a:off x="503238" y="476250"/>
            <a:ext cx="8183562" cy="663575"/>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新的应用需求带来的问题</a:t>
            </a:r>
          </a:p>
        </p:txBody>
      </p:sp>
      <p:sp>
        <p:nvSpPr>
          <p:cNvPr id="59395" name="Rectangle 3"/>
          <p:cNvSpPr>
            <a:spLocks noGrp="1"/>
          </p:cNvSpPr>
          <p:nvPr>
            <p:ph type="body" idx="4294967295"/>
          </p:nvPr>
        </p:nvSpPr>
        <p:spPr>
          <a:xfrm>
            <a:off x="503238" y="1689100"/>
            <a:ext cx="8183562" cy="4187825"/>
          </a:xfrm>
        </p:spPr>
        <p:txBody>
          <a:bodyPr/>
          <a:lstStyle/>
          <a:p>
            <a:pPr>
              <a:lnSpc>
                <a:spcPct val="90000"/>
              </a:lnSpc>
              <a:buFont typeface="Wingdings 2" pitchFamily="18" charset="2"/>
              <a:buNone/>
            </a:pPr>
            <a:r>
              <a:rPr lang="en-US" altLang="zh-CN" sz="2400" dirty="0" smtClean="0"/>
              <a:t>1</a:t>
            </a:r>
            <a:r>
              <a:rPr lang="zh-CN" altLang="en-US" sz="2400" dirty="0" smtClean="0"/>
              <a:t>、</a:t>
            </a:r>
            <a:r>
              <a:rPr lang="en-US" altLang="zh-CN" sz="2400" dirty="0" smtClean="0"/>
              <a:t>High performance</a:t>
            </a:r>
            <a:r>
              <a:rPr lang="zh-CN" altLang="en-US" sz="2400" dirty="0">
                <a:solidFill>
                  <a:schemeClr val="accent1"/>
                </a:solidFill>
              </a:rPr>
              <a:t>高性能</a:t>
            </a:r>
            <a:r>
              <a:rPr lang="en-US" altLang="zh-CN" sz="2400" dirty="0" smtClean="0">
                <a:latin typeface="+mn-ea"/>
              </a:rPr>
              <a:t>——</a:t>
            </a:r>
            <a:r>
              <a:rPr lang="zh-CN" altLang="en-US" sz="2400" dirty="0" smtClean="0"/>
              <a:t>对数据库高并发读写的需求</a:t>
            </a:r>
          </a:p>
          <a:p>
            <a:pPr marL="0" indent="0">
              <a:lnSpc>
                <a:spcPct val="90000"/>
              </a:lnSpc>
              <a:buFont typeface="Wingdings 2" pitchFamily="18" charset="2"/>
              <a:buNone/>
            </a:pPr>
            <a:r>
              <a:rPr lang="zh-CN" altLang="en-US" sz="2400" dirty="0" smtClean="0"/>
              <a:t>　　</a:t>
            </a:r>
            <a:r>
              <a:rPr lang="en-US" altLang="zh-CN" sz="2400" dirty="0" smtClean="0"/>
              <a:t>web2.0</a:t>
            </a:r>
            <a:r>
              <a:rPr lang="zh-CN" altLang="en-US" sz="2400" dirty="0" smtClean="0"/>
              <a:t>网站要根据</a:t>
            </a:r>
            <a:r>
              <a:rPr lang="zh-CN" altLang="en-US" sz="2400" dirty="0" smtClean="0">
                <a:solidFill>
                  <a:schemeClr val="accent1"/>
                </a:solidFill>
              </a:rPr>
              <a:t>用户个性化</a:t>
            </a:r>
            <a:r>
              <a:rPr lang="zh-CN" altLang="en-US" sz="2400" dirty="0" smtClean="0"/>
              <a:t>信息来实时生成动态页面和提供</a:t>
            </a:r>
            <a:r>
              <a:rPr lang="zh-CN" altLang="en-US" sz="2400" dirty="0" smtClean="0">
                <a:solidFill>
                  <a:schemeClr val="accent1"/>
                </a:solidFill>
              </a:rPr>
              <a:t>动态</a:t>
            </a:r>
            <a:r>
              <a:rPr lang="zh-CN" altLang="en-US" sz="2400" dirty="0" smtClean="0"/>
              <a:t>信息</a:t>
            </a:r>
            <a:endParaRPr lang="en-US" altLang="zh-CN" sz="2400" dirty="0" smtClean="0"/>
          </a:p>
          <a:p>
            <a:pPr marL="0" indent="0">
              <a:lnSpc>
                <a:spcPct val="90000"/>
              </a:lnSpc>
              <a:buNone/>
            </a:pPr>
            <a:r>
              <a:rPr lang="zh-CN" altLang="en-US" sz="2400" dirty="0" smtClean="0">
                <a:sym typeface="Symbol" pitchFamily="18" charset="2"/>
              </a:rPr>
              <a:t>       </a:t>
            </a:r>
            <a:endParaRPr lang="en-US" altLang="zh-CN" sz="2400" dirty="0" smtClean="0">
              <a:sym typeface="Symbol" pitchFamily="18" charset="2"/>
            </a:endParaRPr>
          </a:p>
          <a:p>
            <a:pPr marL="0" indent="0">
              <a:lnSpc>
                <a:spcPct val="90000"/>
              </a:lnSpc>
              <a:buNone/>
            </a:pPr>
            <a:r>
              <a:rPr lang="zh-CN" altLang="en-US" sz="2400" dirty="0" smtClean="0"/>
              <a:t>      基本上无法使用</a:t>
            </a:r>
            <a:r>
              <a:rPr lang="zh-CN" altLang="en-US" sz="2400" dirty="0" smtClean="0">
                <a:solidFill>
                  <a:schemeClr val="accent1"/>
                </a:solidFill>
              </a:rPr>
              <a:t>动态页面静态化</a:t>
            </a:r>
            <a:r>
              <a:rPr lang="zh-CN" altLang="en-US" sz="2400" dirty="0" smtClean="0"/>
              <a:t>技术，因此数据库</a:t>
            </a:r>
            <a:r>
              <a:rPr lang="zh-CN" altLang="en-US" sz="2400" dirty="0" smtClean="0">
                <a:solidFill>
                  <a:schemeClr val="accent1"/>
                </a:solidFill>
              </a:rPr>
              <a:t>并发负载</a:t>
            </a:r>
            <a:r>
              <a:rPr lang="zh-CN" altLang="en-US" sz="2400" dirty="0" smtClean="0"/>
              <a:t>非常高，可能达到每秒上万次读写请求。</a:t>
            </a:r>
            <a:endParaRPr lang="en-US" altLang="zh-CN" sz="2400" dirty="0" smtClean="0"/>
          </a:p>
          <a:p>
            <a:pPr marL="0" indent="0">
              <a:lnSpc>
                <a:spcPct val="90000"/>
              </a:lnSpc>
              <a:buNone/>
            </a:pPr>
            <a:r>
              <a:rPr lang="en-US" altLang="zh-CN" sz="2400" dirty="0" smtClean="0"/>
              <a:t>      </a:t>
            </a:r>
            <a:r>
              <a:rPr lang="zh-CN" altLang="en-US" sz="2400" dirty="0" smtClean="0"/>
              <a:t>关系数据库即使可以应付上万次</a:t>
            </a:r>
            <a:r>
              <a:rPr lang="en-US" altLang="zh-CN" sz="2400" dirty="0" smtClean="0"/>
              <a:t>SQL</a:t>
            </a:r>
            <a:r>
              <a:rPr lang="zh-CN" altLang="en-US" sz="2400" dirty="0" smtClean="0"/>
              <a:t>查询，但对于上万次</a:t>
            </a:r>
            <a:r>
              <a:rPr lang="en-US" altLang="zh-CN" sz="2400" dirty="0" smtClean="0"/>
              <a:t>SQL</a:t>
            </a:r>
            <a:r>
              <a:rPr lang="zh-CN" altLang="en-US" sz="2400" dirty="0" smtClean="0">
                <a:solidFill>
                  <a:schemeClr val="accent1"/>
                </a:solidFill>
              </a:rPr>
              <a:t>写数据</a:t>
            </a:r>
            <a:r>
              <a:rPr lang="zh-CN" altLang="en-US" sz="2400" dirty="0" smtClean="0"/>
              <a:t>请求，硬盘</a:t>
            </a:r>
            <a:r>
              <a:rPr lang="en-US" altLang="zh-CN" sz="2400" dirty="0" smtClean="0"/>
              <a:t>I/O</a:t>
            </a:r>
            <a:r>
              <a:rPr lang="zh-CN" altLang="en-US" sz="2400" dirty="0" smtClean="0"/>
              <a:t>难以承受。</a:t>
            </a:r>
          </a:p>
        </p:txBody>
      </p:sp>
      <p:sp>
        <p:nvSpPr>
          <p:cNvPr id="59396" name="AutoShape 4"/>
          <p:cNvSpPr>
            <a:spLocks noChangeArrowheads="1"/>
          </p:cNvSpPr>
          <p:nvPr/>
        </p:nvSpPr>
        <p:spPr bwMode="auto">
          <a:xfrm>
            <a:off x="8101013" y="2276475"/>
            <a:ext cx="431800" cy="358775"/>
          </a:xfrm>
          <a:prstGeom prst="star4">
            <a:avLst>
              <a:gd name="adj" fmla="val 15764"/>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新的应用需求带来的问题</a:t>
            </a:r>
            <a:endParaRPr lang="zh-CN" altLang="en-US" dirty="0"/>
          </a:p>
        </p:txBody>
      </p:sp>
      <p:sp>
        <p:nvSpPr>
          <p:cNvPr id="60419" name="文本占位符 2"/>
          <p:cNvSpPr>
            <a:spLocks noGrp="1"/>
          </p:cNvSpPr>
          <p:nvPr>
            <p:ph type="body" sz="quarter" idx="13"/>
          </p:nvPr>
        </p:nvSpPr>
        <p:spPr>
          <a:xfrm>
            <a:off x="500063" y="1714500"/>
            <a:ext cx="8143875" cy="4286250"/>
          </a:xfrm>
        </p:spPr>
        <p:txBody>
          <a:bodyPr>
            <a:normAutofit/>
          </a:bodyPr>
          <a:lstStyle/>
          <a:p>
            <a:r>
              <a:rPr lang="en-US" altLang="zh-CN" sz="2400" dirty="0" smtClean="0"/>
              <a:t>2</a:t>
            </a:r>
            <a:r>
              <a:rPr lang="zh-CN" altLang="en-US" sz="2400" dirty="0" smtClean="0"/>
              <a:t>、</a:t>
            </a:r>
            <a:r>
              <a:rPr lang="en-US" altLang="zh-CN" sz="2400" dirty="0" smtClean="0"/>
              <a:t>Huge Storage</a:t>
            </a:r>
            <a:r>
              <a:rPr lang="zh-CN" altLang="en-US" sz="2400" dirty="0">
                <a:solidFill>
                  <a:schemeClr val="accent1"/>
                </a:solidFill>
              </a:rPr>
              <a:t>海量存储</a:t>
            </a:r>
            <a:r>
              <a:rPr lang="en-US" altLang="zh-CN" sz="2400" dirty="0" smtClean="0">
                <a:latin typeface="+mn-ea"/>
              </a:rPr>
              <a:t>——</a:t>
            </a:r>
            <a:r>
              <a:rPr lang="zh-CN" altLang="en-US" sz="2400" dirty="0" smtClean="0"/>
              <a:t>对海量数据的高效率存储和访问的需求</a:t>
            </a:r>
          </a:p>
          <a:p>
            <a:r>
              <a:rPr lang="zh-CN" altLang="en-US" sz="2400" dirty="0" smtClean="0"/>
              <a:t>　　对于大型的</a:t>
            </a:r>
            <a:r>
              <a:rPr lang="en-US" altLang="zh-CN" sz="2400" dirty="0" smtClean="0"/>
              <a:t>SNS</a:t>
            </a:r>
            <a:r>
              <a:rPr lang="zh-CN" altLang="en-US" sz="2400" dirty="0" smtClean="0"/>
              <a:t>网站，每天产生海量的用户动态，例如</a:t>
            </a:r>
            <a:r>
              <a:rPr lang="en-US" altLang="zh-CN" sz="2400" dirty="0" err="1" smtClean="0"/>
              <a:t>Friendfeed</a:t>
            </a:r>
            <a:r>
              <a:rPr lang="zh-CN" altLang="en-US" sz="2400" dirty="0" smtClean="0"/>
              <a:t>一个月有</a:t>
            </a:r>
            <a:r>
              <a:rPr lang="en-US" altLang="zh-CN" sz="2400" dirty="0" smtClean="0"/>
              <a:t>2.5</a:t>
            </a:r>
            <a:r>
              <a:rPr lang="zh-CN" altLang="en-US" sz="2400" dirty="0" smtClean="0"/>
              <a:t>亿条用户动态。</a:t>
            </a:r>
            <a:endParaRPr lang="en-US" altLang="zh-CN" sz="2400" dirty="0" smtClean="0"/>
          </a:p>
          <a:p>
            <a:endParaRPr lang="en-US" altLang="zh-CN" sz="2400" dirty="0" smtClean="0"/>
          </a:p>
          <a:p>
            <a:r>
              <a:rPr lang="zh-CN" altLang="en-US" sz="2400" dirty="0" smtClean="0"/>
              <a:t>      对于关系数据库，在</a:t>
            </a:r>
            <a:r>
              <a:rPr lang="zh-CN" altLang="en-US" sz="2400" dirty="0" smtClean="0">
                <a:solidFill>
                  <a:schemeClr val="accent1"/>
                </a:solidFill>
              </a:rPr>
              <a:t>一张</a:t>
            </a:r>
            <a:r>
              <a:rPr lang="en-US" altLang="zh-CN" sz="2400" dirty="0" smtClean="0">
                <a:solidFill>
                  <a:schemeClr val="accent1"/>
                </a:solidFill>
              </a:rPr>
              <a:t>2.5</a:t>
            </a:r>
            <a:r>
              <a:rPr lang="zh-CN" altLang="en-US" sz="2400" dirty="0" smtClean="0">
                <a:solidFill>
                  <a:schemeClr val="accent1"/>
                </a:solidFill>
              </a:rPr>
              <a:t>亿条记录的表里面进行</a:t>
            </a:r>
            <a:r>
              <a:rPr lang="en-US" altLang="zh-CN" sz="2400" dirty="0" smtClean="0">
                <a:solidFill>
                  <a:schemeClr val="accent1"/>
                </a:solidFill>
              </a:rPr>
              <a:t>SQL</a:t>
            </a:r>
            <a:r>
              <a:rPr lang="zh-CN" altLang="en-US" sz="2400" dirty="0" smtClean="0">
                <a:solidFill>
                  <a:schemeClr val="accent1"/>
                </a:solidFill>
              </a:rPr>
              <a:t>查询</a:t>
            </a:r>
            <a:r>
              <a:rPr lang="zh-CN" altLang="en-US" sz="2400" dirty="0" smtClean="0"/>
              <a:t>，用户可能无法接受其响应时间。</a:t>
            </a:r>
            <a:endParaRPr lang="en-US" altLang="zh-CN" sz="2400" dirty="0" smtClean="0"/>
          </a:p>
          <a:p>
            <a:r>
              <a:rPr lang="en-US" altLang="zh-CN" sz="2400" dirty="0" smtClean="0"/>
              <a:t>      </a:t>
            </a:r>
            <a:r>
              <a:rPr lang="zh-CN" altLang="en-US" sz="2400" dirty="0" smtClean="0"/>
              <a:t>同样，大型</a:t>
            </a:r>
            <a:r>
              <a:rPr lang="en-US" altLang="zh-CN" sz="2400" dirty="0" smtClean="0"/>
              <a:t>web</a:t>
            </a:r>
            <a:r>
              <a:rPr lang="zh-CN" altLang="en-US" sz="2400" dirty="0" smtClean="0"/>
              <a:t>网站（例如腾讯、淘宝）的用户登录系统也是动辄数以亿计的帐号，也是对传统关系数据库的挑战。</a:t>
            </a:r>
          </a:p>
        </p:txBody>
      </p:sp>
      <p:sp>
        <p:nvSpPr>
          <p:cNvPr id="4" name="灯片编号占位符 3"/>
          <p:cNvSpPr>
            <a:spLocks noGrp="1"/>
          </p:cNvSpPr>
          <p:nvPr>
            <p:ph type="sldNum" sz="quarter" idx="16"/>
          </p:nvPr>
        </p:nvSpPr>
        <p:spPr/>
        <p:txBody>
          <a:bodyPr/>
          <a:lstStyle/>
          <a:p>
            <a:pPr>
              <a:defRPr/>
            </a:pPr>
            <a:fld id="{8B033DF0-3B10-4D70-A7B0-9DF089CA4353}" type="slidenum">
              <a:rPr lang="zh-CN" altLang="en-US" smtClean="0"/>
              <a:pPr>
                <a:defRPr/>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新的应用需求带来的问题</a:t>
            </a:r>
            <a:endParaRPr lang="zh-CN" altLang="en-US" dirty="0"/>
          </a:p>
        </p:txBody>
      </p:sp>
      <p:sp>
        <p:nvSpPr>
          <p:cNvPr id="61443" name="文本占位符 2"/>
          <p:cNvSpPr>
            <a:spLocks noGrp="1"/>
          </p:cNvSpPr>
          <p:nvPr>
            <p:ph type="body" sz="quarter" idx="13"/>
          </p:nvPr>
        </p:nvSpPr>
        <p:spPr>
          <a:xfrm>
            <a:off x="500063" y="1714501"/>
            <a:ext cx="8143875" cy="4162772"/>
          </a:xfrm>
        </p:spPr>
        <p:txBody>
          <a:bodyPr>
            <a:normAutofit/>
          </a:bodyPr>
          <a:lstStyle/>
          <a:p>
            <a:r>
              <a:rPr lang="en-US" altLang="zh-CN" sz="2400" dirty="0" smtClean="0"/>
              <a:t>3</a:t>
            </a:r>
            <a:r>
              <a:rPr lang="zh-CN" altLang="en-US" sz="2400" dirty="0" smtClean="0"/>
              <a:t>、</a:t>
            </a:r>
            <a:r>
              <a:rPr lang="en-US" altLang="zh-CN" sz="2400" dirty="0" smtClean="0"/>
              <a:t>High Scalability</a:t>
            </a:r>
            <a:r>
              <a:rPr lang="zh-CN" altLang="en-US" sz="2400" dirty="0" smtClean="0">
                <a:solidFill>
                  <a:schemeClr val="accent1"/>
                </a:solidFill>
              </a:rPr>
              <a:t>高可扩展性</a:t>
            </a:r>
            <a:r>
              <a:rPr lang="en-US" altLang="zh-CN" sz="2400" dirty="0" smtClean="0"/>
              <a:t>&amp;&amp; High Availability</a:t>
            </a:r>
            <a:r>
              <a:rPr lang="zh-CN" altLang="en-US" sz="2400" dirty="0" smtClean="0">
                <a:solidFill>
                  <a:schemeClr val="accent1"/>
                </a:solidFill>
              </a:rPr>
              <a:t>高可用性</a:t>
            </a:r>
            <a:r>
              <a:rPr lang="zh-CN" altLang="en-US" sz="2400" dirty="0" smtClean="0"/>
              <a:t>的需求</a:t>
            </a:r>
          </a:p>
          <a:p>
            <a:r>
              <a:rPr lang="zh-CN" altLang="en-US" sz="2400" dirty="0" smtClean="0"/>
              <a:t>    随着用户量和访问量的上升，传统数据库难以像</a:t>
            </a:r>
            <a:r>
              <a:rPr lang="en-US" altLang="zh-CN" sz="2400" dirty="0" smtClean="0"/>
              <a:t>web server</a:t>
            </a:r>
            <a:r>
              <a:rPr lang="zh-CN" altLang="en-US" sz="2400" dirty="0" smtClean="0"/>
              <a:t>和</a:t>
            </a:r>
            <a:r>
              <a:rPr lang="en-US" altLang="zh-CN" sz="2400" dirty="0" smtClean="0"/>
              <a:t>app server</a:t>
            </a:r>
            <a:r>
              <a:rPr lang="zh-CN" altLang="en-US" sz="2400" dirty="0" smtClean="0"/>
              <a:t>那样简单的通过添加硬件和服务节点来扩展性能和负载能力，数据库系统</a:t>
            </a:r>
            <a:r>
              <a:rPr lang="zh-CN" altLang="en-US" sz="2400" dirty="0" smtClean="0">
                <a:solidFill>
                  <a:schemeClr val="accent1"/>
                </a:solidFill>
              </a:rPr>
              <a:t>升级和扩展</a:t>
            </a:r>
            <a:r>
              <a:rPr lang="zh-CN" altLang="en-US" sz="2400" dirty="0" smtClean="0"/>
              <a:t>往往需要</a:t>
            </a:r>
            <a:r>
              <a:rPr lang="zh-CN" altLang="en-US" sz="2400" dirty="0" smtClean="0">
                <a:solidFill>
                  <a:schemeClr val="accent1"/>
                </a:solidFill>
              </a:rPr>
              <a:t>停机维护</a:t>
            </a:r>
            <a:r>
              <a:rPr lang="zh-CN" altLang="en-US" sz="2400" dirty="0" smtClean="0"/>
              <a:t>和</a:t>
            </a:r>
            <a:r>
              <a:rPr lang="zh-CN" altLang="en-US" sz="2400" dirty="0" smtClean="0">
                <a:solidFill>
                  <a:schemeClr val="accent1"/>
                </a:solidFill>
              </a:rPr>
              <a:t>数据迁移</a:t>
            </a:r>
            <a:r>
              <a:rPr lang="zh-CN" altLang="en-US" sz="2400" dirty="0" smtClean="0"/>
              <a:t>（ </a:t>
            </a:r>
            <a:r>
              <a:rPr lang="en-US" altLang="zh-CN" sz="2400" dirty="0" smtClean="0"/>
              <a:t>24</a:t>
            </a:r>
            <a:r>
              <a:rPr lang="zh-CN" altLang="en-US" sz="2400" dirty="0" smtClean="0"/>
              <a:t>小时不间断服务？）。</a:t>
            </a:r>
            <a:r>
              <a:rPr lang="en-US" altLang="zh-CN" sz="2400" dirty="0" smtClean="0"/>
              <a:t/>
            </a:r>
            <a:br>
              <a:rPr lang="en-US" altLang="zh-CN" sz="2400" dirty="0" smtClean="0"/>
            </a:br>
            <a:r>
              <a:rPr lang="en-US" altLang="zh-CN" sz="2400" dirty="0" smtClean="0"/>
              <a:t>    </a:t>
            </a:r>
            <a:r>
              <a:rPr lang="zh-CN" altLang="en-US" sz="2400" dirty="0" smtClean="0"/>
              <a:t>传统数据库往往需要可靠的（高性能的）服务器，大数据量的</a:t>
            </a:r>
            <a:r>
              <a:rPr lang="en-US" altLang="zh-CN" sz="2400" dirty="0" smtClean="0"/>
              <a:t>web</a:t>
            </a:r>
            <a:r>
              <a:rPr lang="zh-CN" altLang="en-US" sz="2400" dirty="0" smtClean="0"/>
              <a:t>系统考虑到成本需要运行在</a:t>
            </a:r>
            <a:r>
              <a:rPr lang="en-US" altLang="zh-CN" sz="2400" dirty="0" smtClean="0">
                <a:solidFill>
                  <a:schemeClr val="accent1"/>
                </a:solidFill>
              </a:rPr>
              <a:t>PC</a:t>
            </a:r>
            <a:r>
              <a:rPr lang="zh-CN" altLang="en-US" sz="2400" dirty="0" smtClean="0">
                <a:solidFill>
                  <a:schemeClr val="accent1"/>
                </a:solidFill>
              </a:rPr>
              <a:t>服务器集群</a:t>
            </a:r>
            <a:r>
              <a:rPr lang="zh-CN" altLang="en-US" sz="2400" dirty="0" smtClean="0"/>
              <a:t>上。</a:t>
            </a:r>
          </a:p>
        </p:txBody>
      </p:sp>
      <p:sp>
        <p:nvSpPr>
          <p:cNvPr id="4" name="灯片编号占位符 3"/>
          <p:cNvSpPr>
            <a:spLocks noGrp="1"/>
          </p:cNvSpPr>
          <p:nvPr>
            <p:ph type="sldNum" sz="quarter" idx="16"/>
          </p:nvPr>
        </p:nvSpPr>
        <p:spPr/>
        <p:txBody>
          <a:bodyPr/>
          <a:lstStyle/>
          <a:p>
            <a:pPr>
              <a:defRPr/>
            </a:pPr>
            <a:fld id="{35C9D892-1EF2-4AFA-9AD0-51B66C7D830E}" type="slidenum">
              <a:rPr lang="zh-CN" altLang="en-US" smtClean="0"/>
              <a:pPr>
                <a:defRPr/>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en-US" altLang="zh-CN" dirty="0" smtClean="0"/>
              <a:t>SQL</a:t>
            </a:r>
            <a:r>
              <a:rPr lang="zh-CN" altLang="en-US" dirty="0" smtClean="0"/>
              <a:t>数据库的主要特性 </a:t>
            </a:r>
            <a:r>
              <a:rPr lang="en-US" altLang="zh-CN" dirty="0" err="1" smtClean="0"/>
              <a:t>vs</a:t>
            </a:r>
            <a:r>
              <a:rPr lang="en-US" altLang="zh-CN" dirty="0" smtClean="0"/>
              <a:t> </a:t>
            </a:r>
            <a:r>
              <a:rPr lang="zh-CN" altLang="en-US" dirty="0" smtClean="0"/>
              <a:t>新需求</a:t>
            </a:r>
            <a:endParaRPr lang="zh-CN" altLang="en-US" dirty="0"/>
          </a:p>
        </p:txBody>
      </p:sp>
      <p:sp>
        <p:nvSpPr>
          <p:cNvPr id="62467" name="文本占位符 2"/>
          <p:cNvSpPr>
            <a:spLocks noGrp="1"/>
          </p:cNvSpPr>
          <p:nvPr>
            <p:ph type="body" sz="quarter" idx="13"/>
          </p:nvPr>
        </p:nvSpPr>
        <p:spPr>
          <a:xfrm>
            <a:off x="500063" y="1714500"/>
            <a:ext cx="8143875" cy="4286250"/>
          </a:xfrm>
        </p:spPr>
        <p:txBody>
          <a:bodyPr>
            <a:noAutofit/>
          </a:bodyPr>
          <a:lstStyle/>
          <a:p>
            <a:pPr>
              <a:lnSpc>
                <a:spcPct val="120000"/>
              </a:lnSpc>
              <a:spcBef>
                <a:spcPts val="300"/>
              </a:spcBef>
            </a:pPr>
            <a:r>
              <a:rPr lang="en-US" altLang="zh-CN" sz="2400" dirty="0" smtClean="0"/>
              <a:t>1</a:t>
            </a:r>
            <a:r>
              <a:rPr lang="zh-CN" altLang="en-US" sz="2400" dirty="0" smtClean="0"/>
              <a:t>、事务一致性</a:t>
            </a:r>
          </a:p>
          <a:p>
            <a:pPr>
              <a:lnSpc>
                <a:spcPct val="120000"/>
              </a:lnSpc>
              <a:spcBef>
                <a:spcPts val="300"/>
              </a:spcBef>
            </a:pPr>
            <a:r>
              <a:rPr lang="zh-CN" altLang="en-US" sz="2400" dirty="0" smtClean="0"/>
              <a:t>　　很多</a:t>
            </a:r>
            <a:r>
              <a:rPr lang="en-US" altLang="zh-CN" sz="2400" dirty="0" smtClean="0"/>
              <a:t>web</a:t>
            </a:r>
            <a:r>
              <a:rPr lang="zh-CN" altLang="en-US" sz="2400" dirty="0" smtClean="0"/>
              <a:t>系统并不要求严格的数据库事务，对读一致性的要求很低，有些场合对写一致性要求也不高。这使得</a:t>
            </a:r>
            <a:r>
              <a:rPr lang="zh-CN" altLang="en-US" sz="2400" dirty="0" smtClean="0">
                <a:solidFill>
                  <a:schemeClr val="accent1"/>
                </a:solidFill>
              </a:rPr>
              <a:t>事务管理</a:t>
            </a:r>
            <a:r>
              <a:rPr lang="zh-CN" altLang="en-US" sz="2400" dirty="0" smtClean="0"/>
              <a:t>成了数据库</a:t>
            </a:r>
            <a:r>
              <a:rPr lang="zh-CN" altLang="en-US" sz="2400" dirty="0" smtClean="0">
                <a:solidFill>
                  <a:schemeClr val="accent1"/>
                </a:solidFill>
              </a:rPr>
              <a:t>高负载</a:t>
            </a:r>
            <a:r>
              <a:rPr lang="zh-CN" altLang="en-US" sz="2400" dirty="0" smtClean="0"/>
              <a:t>下一个沉重的</a:t>
            </a:r>
            <a:r>
              <a:rPr lang="zh-CN" altLang="en-US" sz="2400" dirty="0" smtClean="0">
                <a:solidFill>
                  <a:schemeClr val="accent1"/>
                </a:solidFill>
              </a:rPr>
              <a:t>负担</a:t>
            </a:r>
            <a:r>
              <a:rPr lang="zh-CN" altLang="en-US" sz="2400" dirty="0" smtClean="0"/>
              <a:t>。</a:t>
            </a:r>
          </a:p>
          <a:p>
            <a:pPr>
              <a:lnSpc>
                <a:spcPct val="120000"/>
              </a:lnSpc>
              <a:spcBef>
                <a:spcPts val="300"/>
              </a:spcBef>
            </a:pPr>
            <a:r>
              <a:rPr lang="en-US" altLang="zh-CN" sz="2400" dirty="0" smtClean="0"/>
              <a:t>2</a:t>
            </a:r>
            <a:r>
              <a:rPr lang="zh-CN" altLang="en-US" sz="2400" dirty="0" smtClean="0"/>
              <a:t>、写实时性和读实时性需求</a:t>
            </a:r>
          </a:p>
          <a:p>
            <a:pPr>
              <a:lnSpc>
                <a:spcPct val="120000"/>
              </a:lnSpc>
              <a:spcBef>
                <a:spcPts val="300"/>
              </a:spcBef>
            </a:pPr>
            <a:r>
              <a:rPr lang="zh-CN" altLang="en-US" sz="2400" dirty="0" smtClean="0"/>
              <a:t>      很多</a:t>
            </a:r>
            <a:r>
              <a:rPr lang="en-US" altLang="zh-CN" sz="2400" dirty="0" smtClean="0"/>
              <a:t>web</a:t>
            </a:r>
            <a:r>
              <a:rPr lang="zh-CN" altLang="en-US" sz="2400" dirty="0" smtClean="0"/>
              <a:t>应用不要求在插入一条数据之后</a:t>
            </a:r>
            <a:r>
              <a:rPr lang="zh-CN" altLang="en-US" sz="2400" dirty="0" smtClean="0">
                <a:solidFill>
                  <a:schemeClr val="accent1"/>
                </a:solidFill>
              </a:rPr>
              <a:t>立刻可以读</a:t>
            </a:r>
            <a:r>
              <a:rPr lang="zh-CN" altLang="en-US" sz="2400" dirty="0" smtClean="0"/>
              <a:t>出来的实时性（例如亚马逊的网站的购物车）。</a:t>
            </a:r>
            <a:endParaRPr lang="en-US" altLang="zh-CN" sz="2400" dirty="0" smtClean="0"/>
          </a:p>
        </p:txBody>
      </p:sp>
      <p:sp>
        <p:nvSpPr>
          <p:cNvPr id="4" name="灯片编号占位符 3"/>
          <p:cNvSpPr>
            <a:spLocks noGrp="1"/>
          </p:cNvSpPr>
          <p:nvPr>
            <p:ph type="sldNum" sz="quarter" idx="16"/>
          </p:nvPr>
        </p:nvSpPr>
        <p:spPr/>
        <p:txBody>
          <a:bodyPr/>
          <a:lstStyle/>
          <a:p>
            <a:pPr>
              <a:defRPr/>
            </a:pPr>
            <a:fld id="{2519831A-0266-4963-87DB-7D684E2E2F35}" type="slidenum">
              <a:rPr lang="zh-CN" altLang="en-US" smtClean="0"/>
              <a:pPr>
                <a:defRPr/>
              </a:pPr>
              <a:t>73</a:t>
            </a:fld>
            <a:endParaRPr lang="zh-CN" altLang="en-US"/>
          </a:p>
        </p:txBody>
      </p:sp>
      <p:sp>
        <p:nvSpPr>
          <p:cNvPr id="62469" name="AutoShape 4"/>
          <p:cNvSpPr>
            <a:spLocks noChangeArrowheads="1"/>
          </p:cNvSpPr>
          <p:nvPr/>
        </p:nvSpPr>
        <p:spPr bwMode="auto">
          <a:xfrm>
            <a:off x="8316913" y="2924175"/>
            <a:ext cx="431800" cy="358775"/>
          </a:xfrm>
          <a:prstGeom prst="star4">
            <a:avLst>
              <a:gd name="adj" fmla="val 15764"/>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bwMode="auto">
          <a:xfrm>
            <a:off x="503238" y="476250"/>
            <a:ext cx="8183562" cy="663575"/>
          </a:xfrm>
        </p:spPr>
        <p:txBody>
          <a:bodyPr wrap="square" lIns="91440" tIns="45720" rIns="91440" bIns="45720" numCol="1" anchorCtr="0" compatLnSpc="1">
            <a:prstTxWarp prst="textNoShape">
              <a:avLst/>
            </a:prstTxWarp>
          </a:bodyPr>
          <a:lstStyle/>
          <a:p>
            <a:pPr>
              <a:defRPr/>
            </a:pPr>
            <a:r>
              <a:rPr lang="en-US" altLang="zh-CN" smtClean="0">
                <a:effectLst>
                  <a:outerShdw blurRad="38100" dist="38100" dir="2700000" algn="tl">
                    <a:srgbClr val="000000"/>
                  </a:outerShdw>
                </a:effectLst>
              </a:rPr>
              <a:t>SQL</a:t>
            </a:r>
            <a:r>
              <a:rPr lang="zh-CN" altLang="en-US" smtClean="0">
                <a:effectLst>
                  <a:outerShdw blurRad="38100" dist="38100" dir="2700000" algn="tl">
                    <a:srgbClr val="000000"/>
                  </a:outerShdw>
                </a:effectLst>
              </a:rPr>
              <a:t>数据库的主要特性 </a:t>
            </a:r>
            <a:r>
              <a:rPr lang="en-US" altLang="zh-CN" smtClean="0">
                <a:effectLst>
                  <a:outerShdw blurRad="38100" dist="38100" dir="2700000" algn="tl">
                    <a:srgbClr val="000000"/>
                  </a:outerShdw>
                </a:effectLst>
              </a:rPr>
              <a:t>vs </a:t>
            </a:r>
            <a:r>
              <a:rPr lang="zh-CN" altLang="en-US" smtClean="0">
                <a:effectLst>
                  <a:outerShdw blurRad="38100" dist="38100" dir="2700000" algn="tl">
                    <a:srgbClr val="000000"/>
                  </a:outerShdw>
                </a:effectLst>
              </a:rPr>
              <a:t>新需求</a:t>
            </a:r>
          </a:p>
        </p:txBody>
      </p:sp>
      <p:sp>
        <p:nvSpPr>
          <p:cNvPr id="63491" name="Rectangle 3"/>
          <p:cNvSpPr>
            <a:spLocks noGrp="1"/>
          </p:cNvSpPr>
          <p:nvPr>
            <p:ph type="body" idx="4294967295"/>
          </p:nvPr>
        </p:nvSpPr>
        <p:spPr>
          <a:xfrm>
            <a:off x="395288" y="1628775"/>
            <a:ext cx="8424862" cy="4187825"/>
          </a:xfrm>
        </p:spPr>
        <p:txBody>
          <a:bodyPr/>
          <a:lstStyle/>
          <a:p>
            <a:pPr marL="0" indent="0">
              <a:buFont typeface="Wingdings 2" pitchFamily="18" charset="2"/>
              <a:buNone/>
            </a:pPr>
            <a:r>
              <a:rPr lang="en-US" altLang="zh-CN" sz="2400" dirty="0" smtClean="0"/>
              <a:t>3</a:t>
            </a:r>
            <a:r>
              <a:rPr lang="zh-CN" altLang="en-US" sz="2400" dirty="0" smtClean="0"/>
              <a:t>、复杂的</a:t>
            </a:r>
            <a:r>
              <a:rPr lang="en-US" altLang="zh-CN" sz="2400" dirty="0" smtClean="0"/>
              <a:t>SQL</a:t>
            </a:r>
            <a:r>
              <a:rPr lang="zh-CN" altLang="en-US" sz="2400" dirty="0" smtClean="0"/>
              <a:t>查询（特别是多表关联查询）</a:t>
            </a:r>
            <a:endParaRPr lang="en-US" altLang="zh-CN" sz="2400" dirty="0" smtClean="0"/>
          </a:p>
          <a:p>
            <a:pPr marL="0" indent="0">
              <a:lnSpc>
                <a:spcPct val="150000"/>
              </a:lnSpc>
              <a:buFont typeface="Wingdings 2" pitchFamily="18" charset="2"/>
              <a:buNone/>
            </a:pPr>
            <a:r>
              <a:rPr lang="zh-CN" altLang="en-US" dirty="0" smtClean="0"/>
              <a:t>　　</a:t>
            </a:r>
            <a:r>
              <a:rPr lang="zh-CN" altLang="en-US" sz="2400" dirty="0" smtClean="0"/>
              <a:t>大数据量的</a:t>
            </a:r>
            <a:r>
              <a:rPr lang="en-US" altLang="zh-CN" sz="2400" dirty="0" smtClean="0"/>
              <a:t>web</a:t>
            </a:r>
            <a:r>
              <a:rPr lang="zh-CN" altLang="en-US" sz="2400" dirty="0" smtClean="0"/>
              <a:t>系统（特别是</a:t>
            </a:r>
            <a:r>
              <a:rPr lang="en-US" altLang="zh-CN" sz="2400" dirty="0" smtClean="0"/>
              <a:t>SNS</a:t>
            </a:r>
            <a:r>
              <a:rPr lang="zh-CN" altLang="en-US" sz="2400" dirty="0" smtClean="0"/>
              <a:t>类型的网站）都会避免</a:t>
            </a:r>
            <a:r>
              <a:rPr lang="zh-CN" altLang="en-US" sz="2400" dirty="0" smtClean="0">
                <a:solidFill>
                  <a:schemeClr val="accent1"/>
                </a:solidFill>
              </a:rPr>
              <a:t>多个大表的关联查询</a:t>
            </a:r>
            <a:r>
              <a:rPr lang="zh-CN" altLang="en-US" sz="2400" dirty="0" smtClean="0"/>
              <a:t>以及</a:t>
            </a:r>
            <a:r>
              <a:rPr lang="zh-CN" altLang="en-US" sz="2400" dirty="0" smtClean="0">
                <a:solidFill>
                  <a:schemeClr val="accent1"/>
                </a:solidFill>
              </a:rPr>
              <a:t>复杂的</a:t>
            </a:r>
            <a:r>
              <a:rPr lang="en-US" altLang="zh-CN" sz="2400" dirty="0" smtClean="0">
                <a:solidFill>
                  <a:schemeClr val="accent1"/>
                </a:solidFill>
              </a:rPr>
              <a:t>SQL</a:t>
            </a:r>
            <a:r>
              <a:rPr lang="zh-CN" altLang="en-US" sz="2400" dirty="0" smtClean="0"/>
              <a:t>数据分析或者报表查询。采取的设计方案往往更多的是单表的主键查询，或者单表简单条件分页查询，</a:t>
            </a:r>
            <a:r>
              <a:rPr lang="en-US" altLang="zh-CN" sz="2400" dirty="0" smtClean="0">
                <a:solidFill>
                  <a:schemeClr val="accent1"/>
                </a:solidFill>
              </a:rPr>
              <a:t>SQL</a:t>
            </a:r>
            <a:r>
              <a:rPr lang="zh-CN" altLang="en-US" sz="2400" dirty="0" smtClean="0">
                <a:solidFill>
                  <a:schemeClr val="accent1"/>
                </a:solidFill>
              </a:rPr>
              <a:t>的功能需求</a:t>
            </a:r>
            <a:r>
              <a:rPr lang="zh-CN" altLang="en-US" sz="2400" dirty="0" smtClean="0"/>
              <a:t>被极大的弱化了。</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关于</a:t>
            </a:r>
            <a:r>
              <a:rPr lang="en-US" altLang="zh-CN" dirty="0" err="1" smtClean="0"/>
              <a:t>NoSQL</a:t>
            </a:r>
            <a:r>
              <a:rPr lang="zh-CN" altLang="en-US" dirty="0" smtClean="0"/>
              <a:t>的小结</a:t>
            </a:r>
            <a:endParaRPr lang="zh-CN" altLang="en-US" dirty="0"/>
          </a:p>
        </p:txBody>
      </p:sp>
      <p:sp>
        <p:nvSpPr>
          <p:cNvPr id="64515" name="文本占位符 2"/>
          <p:cNvSpPr>
            <a:spLocks noGrp="1"/>
          </p:cNvSpPr>
          <p:nvPr>
            <p:ph type="body" sz="quarter" idx="13"/>
          </p:nvPr>
        </p:nvSpPr>
        <p:spPr>
          <a:xfrm>
            <a:off x="500063" y="1412875"/>
            <a:ext cx="8143875" cy="4968453"/>
          </a:xfrm>
        </p:spPr>
        <p:txBody>
          <a:bodyPr/>
          <a:lstStyle/>
          <a:p>
            <a:pPr>
              <a:lnSpc>
                <a:spcPct val="120000"/>
              </a:lnSpc>
              <a:spcBef>
                <a:spcPts val="300"/>
              </a:spcBef>
            </a:pPr>
            <a:r>
              <a:rPr lang="zh-CN" altLang="en-US" sz="2400" dirty="0" smtClean="0"/>
              <a:t>新的应用需求：</a:t>
            </a:r>
          </a:p>
          <a:p>
            <a:pPr>
              <a:lnSpc>
                <a:spcPct val="120000"/>
              </a:lnSpc>
              <a:spcBef>
                <a:spcPts val="300"/>
              </a:spcBef>
            </a:pPr>
            <a:r>
              <a:rPr lang="zh-CN" altLang="en-US" sz="2400" dirty="0" smtClean="0"/>
              <a:t>    </a:t>
            </a:r>
            <a:r>
              <a:rPr lang="zh-CN" altLang="en-US" sz="2400" dirty="0" smtClean="0">
                <a:solidFill>
                  <a:schemeClr val="accent1"/>
                </a:solidFill>
              </a:rPr>
              <a:t>海量数据</a:t>
            </a:r>
          </a:p>
          <a:p>
            <a:pPr>
              <a:lnSpc>
                <a:spcPct val="120000"/>
              </a:lnSpc>
              <a:spcBef>
                <a:spcPts val="300"/>
              </a:spcBef>
            </a:pPr>
            <a:r>
              <a:rPr lang="zh-CN" altLang="en-US" sz="2400" dirty="0" smtClean="0">
                <a:solidFill>
                  <a:schemeClr val="accent1"/>
                </a:solidFill>
              </a:rPr>
              <a:t>    简单访问任务</a:t>
            </a:r>
          </a:p>
          <a:p>
            <a:pPr>
              <a:lnSpc>
                <a:spcPct val="120000"/>
              </a:lnSpc>
              <a:spcBef>
                <a:spcPts val="300"/>
              </a:spcBef>
            </a:pPr>
            <a:r>
              <a:rPr lang="zh-CN" altLang="en-US" sz="2400" dirty="0" smtClean="0">
                <a:solidFill>
                  <a:schemeClr val="accent1"/>
                </a:solidFill>
              </a:rPr>
              <a:t>    高效</a:t>
            </a:r>
            <a:r>
              <a:rPr lang="zh-CN" altLang="en-US" sz="2400" dirty="0" smtClean="0"/>
              <a:t>、</a:t>
            </a:r>
            <a:r>
              <a:rPr lang="zh-CN" altLang="en-US" sz="2400" dirty="0" smtClean="0">
                <a:solidFill>
                  <a:schemeClr val="accent1"/>
                </a:solidFill>
              </a:rPr>
              <a:t>高并发</a:t>
            </a:r>
            <a:r>
              <a:rPr lang="zh-CN" altLang="en-US" sz="2400" dirty="0" smtClean="0"/>
              <a:t>的读写</a:t>
            </a:r>
          </a:p>
          <a:p>
            <a:pPr>
              <a:lnSpc>
                <a:spcPct val="120000"/>
              </a:lnSpc>
              <a:spcBef>
                <a:spcPts val="300"/>
              </a:spcBef>
            </a:pPr>
            <a:r>
              <a:rPr lang="zh-CN" altLang="en-US" sz="2400" dirty="0" smtClean="0"/>
              <a:t>    数据存储在横向</a:t>
            </a:r>
            <a:r>
              <a:rPr lang="zh-CN" altLang="en-US" sz="2400" dirty="0" smtClean="0">
                <a:solidFill>
                  <a:schemeClr val="accent1"/>
                </a:solidFill>
              </a:rPr>
              <a:t>伸缩性</a:t>
            </a:r>
            <a:r>
              <a:rPr lang="zh-CN" altLang="en-US" sz="2400" dirty="0" smtClean="0"/>
              <a:t>上具备</a:t>
            </a:r>
            <a:r>
              <a:rPr lang="zh-CN" altLang="en-US" sz="2400" dirty="0" smtClean="0">
                <a:solidFill>
                  <a:schemeClr val="accent1"/>
                </a:solidFill>
              </a:rPr>
              <a:t>低成本的调整机制。</a:t>
            </a:r>
          </a:p>
          <a:p>
            <a:pPr>
              <a:lnSpc>
                <a:spcPct val="120000"/>
              </a:lnSpc>
              <a:spcBef>
                <a:spcPts val="300"/>
              </a:spcBef>
            </a:pPr>
            <a:endParaRPr lang="en-US" altLang="zh-CN" sz="2400" dirty="0" smtClean="0"/>
          </a:p>
          <a:p>
            <a:pPr>
              <a:lnSpc>
                <a:spcPct val="120000"/>
              </a:lnSpc>
              <a:spcBef>
                <a:spcPts val="300"/>
              </a:spcBef>
            </a:pPr>
            <a:r>
              <a:rPr lang="en-US" altLang="zh-CN" sz="2400" dirty="0" err="1" smtClean="0"/>
              <a:t>NoSQL</a:t>
            </a:r>
            <a:r>
              <a:rPr lang="en-US" altLang="zh-CN" sz="2400" dirty="0" smtClean="0"/>
              <a:t> </a:t>
            </a:r>
          </a:p>
          <a:p>
            <a:pPr>
              <a:lnSpc>
                <a:spcPct val="120000"/>
              </a:lnSpc>
              <a:spcBef>
                <a:spcPts val="300"/>
              </a:spcBef>
            </a:pPr>
            <a:r>
              <a:rPr lang="zh-CN" altLang="en-US" sz="2400" dirty="0" smtClean="0"/>
              <a:t>    数据存储不需要固定的表结构</a:t>
            </a:r>
          </a:p>
          <a:p>
            <a:pPr>
              <a:lnSpc>
                <a:spcPct val="120000"/>
              </a:lnSpc>
              <a:spcBef>
                <a:spcPts val="300"/>
              </a:spcBef>
            </a:pPr>
            <a:r>
              <a:rPr lang="zh-CN" altLang="en-US" sz="2400" dirty="0" smtClean="0"/>
              <a:t>    通常也不执行连接操作</a:t>
            </a:r>
          </a:p>
          <a:p>
            <a:pPr>
              <a:lnSpc>
                <a:spcPct val="120000"/>
              </a:lnSpc>
              <a:spcBef>
                <a:spcPts val="300"/>
              </a:spcBef>
            </a:pPr>
            <a:r>
              <a:rPr lang="zh-CN" altLang="en-US" sz="2400" dirty="0" smtClean="0"/>
              <a:t>    系统可建立在</a:t>
            </a:r>
            <a:r>
              <a:rPr lang="en-US" altLang="zh-CN" sz="2400" dirty="0" smtClean="0"/>
              <a:t>PC</a:t>
            </a:r>
            <a:r>
              <a:rPr lang="zh-CN" altLang="en-US" sz="2400" dirty="0" smtClean="0"/>
              <a:t>集群之上。</a:t>
            </a:r>
          </a:p>
        </p:txBody>
      </p:sp>
      <p:sp>
        <p:nvSpPr>
          <p:cNvPr id="4" name="灯片编号占位符 3"/>
          <p:cNvSpPr>
            <a:spLocks noGrp="1"/>
          </p:cNvSpPr>
          <p:nvPr>
            <p:ph type="sldNum" sz="quarter" idx="16"/>
          </p:nvPr>
        </p:nvSpPr>
        <p:spPr/>
        <p:txBody>
          <a:bodyPr/>
          <a:lstStyle/>
          <a:p>
            <a:pPr>
              <a:defRPr/>
            </a:pPr>
            <a:fld id="{CB1C0809-62E0-4B24-8813-D8583AAF1FE7}" type="slidenum">
              <a:rPr lang="zh-CN" altLang="en-US" smtClean="0"/>
              <a:pPr>
                <a:defRPr/>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bwMode="auto">
          <a:xfrm>
            <a:off x="503238" y="549275"/>
            <a:ext cx="8183562" cy="663575"/>
          </a:xfrm>
        </p:spPr>
        <p:txBody>
          <a:bodyPr wrap="square" lIns="91440" tIns="45720" rIns="91440" bIns="45720" numCol="1" anchorCtr="0" compatLnSpc="1">
            <a:prstTxWarp prst="textNoShape">
              <a:avLst/>
            </a:prstTxWarp>
          </a:bodyPr>
          <a:lstStyle/>
          <a:p>
            <a:pPr>
              <a:defRPr/>
            </a:pPr>
            <a:r>
              <a:rPr lang="zh-CN" altLang="en-US" smtClean="0">
                <a:effectLst>
                  <a:outerShdw blurRad="38100" dist="38100" dir="2700000" algn="tl">
                    <a:srgbClr val="000000"/>
                  </a:outerShdw>
                </a:effectLst>
              </a:rPr>
              <a:t>关于</a:t>
            </a:r>
            <a:r>
              <a:rPr lang="en-US" altLang="zh-CN" smtClean="0">
                <a:effectLst>
                  <a:outerShdw blurRad="38100" dist="38100" dir="2700000" algn="tl">
                    <a:srgbClr val="000000"/>
                  </a:outerShdw>
                </a:effectLst>
              </a:rPr>
              <a:t>NoSQL</a:t>
            </a:r>
            <a:r>
              <a:rPr lang="zh-CN" altLang="en-US" smtClean="0">
                <a:effectLst>
                  <a:outerShdw blurRad="38100" dist="38100" dir="2700000" algn="tl">
                    <a:srgbClr val="000000"/>
                  </a:outerShdw>
                </a:effectLst>
              </a:rPr>
              <a:t>的小结</a:t>
            </a:r>
          </a:p>
        </p:txBody>
      </p:sp>
      <p:sp>
        <p:nvSpPr>
          <p:cNvPr id="65539" name="Rectangle 3"/>
          <p:cNvSpPr>
            <a:spLocks noGrp="1"/>
          </p:cNvSpPr>
          <p:nvPr>
            <p:ph type="body" idx="4294967295"/>
          </p:nvPr>
        </p:nvSpPr>
        <p:spPr>
          <a:xfrm>
            <a:off x="503238" y="1700213"/>
            <a:ext cx="8183562" cy="4187825"/>
          </a:xfrm>
        </p:spPr>
        <p:txBody>
          <a:bodyPr/>
          <a:lstStyle/>
          <a:p>
            <a:pPr marL="0" indent="0">
              <a:lnSpc>
                <a:spcPct val="150000"/>
              </a:lnSpc>
              <a:buFont typeface="Wingdings 2" pitchFamily="18" charset="2"/>
              <a:buNone/>
            </a:pPr>
            <a:r>
              <a:rPr lang="en-US" altLang="zh-CN" sz="2400" dirty="0" smtClean="0"/>
              <a:t>    Google</a:t>
            </a:r>
            <a:r>
              <a:rPr lang="zh-CN" altLang="en-US" sz="2400" dirty="0" smtClean="0"/>
              <a:t>的</a:t>
            </a:r>
            <a:r>
              <a:rPr lang="en-US" altLang="zh-CN" sz="2400" dirty="0" err="1" smtClean="0"/>
              <a:t>BigTable</a:t>
            </a:r>
            <a:r>
              <a:rPr lang="zh-CN" altLang="en-US" sz="2400" dirty="0" smtClean="0"/>
              <a:t>、</a:t>
            </a:r>
            <a:r>
              <a:rPr lang="en-US" altLang="zh-CN" sz="2400" dirty="0" smtClean="0"/>
              <a:t>Amazon</a:t>
            </a:r>
            <a:r>
              <a:rPr lang="zh-CN" altLang="en-US" sz="2400" dirty="0" smtClean="0"/>
              <a:t>的</a:t>
            </a:r>
            <a:r>
              <a:rPr lang="en-US" altLang="zh-CN" sz="2400" dirty="0" err="1" smtClean="0"/>
              <a:t>DynamoDB</a:t>
            </a:r>
            <a:r>
              <a:rPr lang="zh-CN" altLang="en-US" sz="2400" dirty="0" smtClean="0"/>
              <a:t>是非常成功的商业</a:t>
            </a:r>
            <a:r>
              <a:rPr lang="en-US" altLang="zh-CN" sz="2400" dirty="0" smtClean="0"/>
              <a:t>NoSQL</a:t>
            </a:r>
            <a:r>
              <a:rPr lang="zh-CN" altLang="en-US" sz="2400" dirty="0" smtClean="0"/>
              <a:t>实现。一些开源的</a:t>
            </a:r>
            <a:r>
              <a:rPr lang="en-US" altLang="zh-CN" sz="2400" dirty="0" err="1" smtClean="0"/>
              <a:t>NoSQL</a:t>
            </a:r>
            <a:r>
              <a:rPr lang="zh-CN" altLang="en-US" sz="2400" dirty="0" smtClean="0"/>
              <a:t>体系，如</a:t>
            </a:r>
            <a:r>
              <a:rPr lang="en-US" altLang="zh-CN" sz="2400" dirty="0" err="1" smtClean="0"/>
              <a:t>Facebook</a:t>
            </a:r>
            <a:r>
              <a:rPr lang="zh-CN" altLang="en-US" sz="2400" dirty="0" smtClean="0"/>
              <a:t>的</a:t>
            </a:r>
            <a:r>
              <a:rPr lang="en-US" altLang="zh-CN" sz="2400" dirty="0" smtClean="0"/>
              <a:t>Cassandra</a:t>
            </a:r>
            <a:r>
              <a:rPr lang="zh-CN" altLang="en-US" sz="2400" dirty="0" smtClean="0"/>
              <a:t>、</a:t>
            </a:r>
            <a:r>
              <a:rPr lang="en-US" altLang="zh-CN" sz="2400" dirty="0" smtClean="0"/>
              <a:t>Apache</a:t>
            </a:r>
            <a:r>
              <a:rPr lang="zh-CN" altLang="en-US" sz="2400" dirty="0" smtClean="0"/>
              <a:t>的</a:t>
            </a:r>
            <a:r>
              <a:rPr lang="en-US" altLang="zh-CN" sz="2400" dirty="0" err="1" smtClean="0"/>
              <a:t>HBase</a:t>
            </a:r>
            <a:r>
              <a:rPr lang="zh-CN" altLang="en-US" sz="2400" dirty="0" smtClean="0"/>
              <a:t>也得到了广泛认同。</a:t>
            </a:r>
            <a:r>
              <a:rPr lang="en-US" altLang="zh-CN" sz="2400" dirty="0" smtClean="0"/>
              <a:t>  </a:t>
            </a:r>
          </a:p>
          <a:p>
            <a:pPr marL="0" indent="0">
              <a:lnSpc>
                <a:spcPct val="150000"/>
              </a:lnSpc>
              <a:buFont typeface="Wingdings 2" pitchFamily="18" charset="2"/>
              <a:buNone/>
            </a:pPr>
            <a:r>
              <a:rPr lang="en-US" altLang="zh-CN" sz="2400" dirty="0" smtClean="0"/>
              <a:t>    </a:t>
            </a:r>
            <a:r>
              <a:rPr lang="en-US" altLang="zh-CN" sz="2400" dirty="0" err="1" smtClean="0"/>
              <a:t>NoSQL</a:t>
            </a:r>
            <a:r>
              <a:rPr lang="zh-CN" altLang="en-US" sz="2400" dirty="0" smtClean="0"/>
              <a:t>并未形成一定标准，各种产品层出不穷，各有所长，许多</a:t>
            </a:r>
            <a:r>
              <a:rPr lang="en-US" altLang="zh-CN" sz="2400" dirty="0" err="1" smtClean="0"/>
              <a:t>NoSQL</a:t>
            </a:r>
            <a:r>
              <a:rPr lang="zh-CN" altLang="en-US" sz="2400" dirty="0" smtClean="0"/>
              <a:t>项目都是开源的，缺乏供应商提供的正式支持，需要时间的积累和检验。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smtClean="0"/>
              <a:t>关于大数据的小结</a:t>
            </a:r>
            <a:endParaRPr lang="zh-CN" altLang="en-US" dirty="0"/>
          </a:p>
        </p:txBody>
      </p:sp>
      <p:sp>
        <p:nvSpPr>
          <p:cNvPr id="66563" name="文本占位符 2"/>
          <p:cNvSpPr>
            <a:spLocks noGrp="1"/>
          </p:cNvSpPr>
          <p:nvPr>
            <p:ph type="body" sz="quarter" idx="13"/>
          </p:nvPr>
        </p:nvSpPr>
        <p:spPr>
          <a:xfrm>
            <a:off x="500063" y="1714500"/>
            <a:ext cx="8143875" cy="4286250"/>
          </a:xfrm>
        </p:spPr>
        <p:txBody>
          <a:bodyPr>
            <a:normAutofit/>
          </a:bodyPr>
          <a:lstStyle/>
          <a:p>
            <a:pPr>
              <a:lnSpc>
                <a:spcPct val="120000"/>
              </a:lnSpc>
              <a:spcBef>
                <a:spcPts val="300"/>
              </a:spcBef>
            </a:pPr>
            <a:r>
              <a:rPr lang="zh-CN" altLang="en-US" sz="2400" dirty="0" smtClean="0"/>
              <a:t>    大数据技术与云计算的发展密切相关，涵盖了从数据的海量存储、处理到应用多方面的技术。</a:t>
            </a:r>
          </a:p>
          <a:p>
            <a:pPr>
              <a:lnSpc>
                <a:spcPct val="120000"/>
              </a:lnSpc>
              <a:spcBef>
                <a:spcPts val="300"/>
              </a:spcBef>
            </a:pPr>
            <a:r>
              <a:rPr lang="zh-CN" altLang="en-US" sz="2400" dirty="0" smtClean="0">
                <a:sym typeface="Symbol" pitchFamily="18" charset="2"/>
              </a:rPr>
              <a:t>    </a:t>
            </a:r>
          </a:p>
          <a:p>
            <a:pPr>
              <a:lnSpc>
                <a:spcPct val="120000"/>
              </a:lnSpc>
              <a:spcBef>
                <a:spcPts val="300"/>
              </a:spcBef>
            </a:pPr>
            <a:r>
              <a:rPr lang="zh-CN" altLang="en-US" sz="2400" dirty="0" smtClean="0">
                <a:solidFill>
                  <a:schemeClr val="accent1"/>
                </a:solidFill>
              </a:rPr>
              <a:t>    海量分布式文件系统</a:t>
            </a:r>
            <a:r>
              <a:rPr lang="zh-CN" altLang="en-US" sz="2400" dirty="0" smtClean="0"/>
              <a:t>、</a:t>
            </a:r>
            <a:r>
              <a:rPr lang="zh-CN" altLang="en-US" sz="2400" dirty="0" smtClean="0">
                <a:solidFill>
                  <a:schemeClr val="accent1"/>
                </a:solidFill>
              </a:rPr>
              <a:t>并行计算框架、</a:t>
            </a:r>
          </a:p>
          <a:p>
            <a:pPr>
              <a:lnSpc>
                <a:spcPct val="120000"/>
              </a:lnSpc>
              <a:spcBef>
                <a:spcPts val="300"/>
              </a:spcBef>
            </a:pPr>
            <a:r>
              <a:rPr lang="en-US" altLang="zh-CN" sz="2400" dirty="0" smtClean="0">
                <a:solidFill>
                  <a:schemeClr val="accent1"/>
                </a:solidFill>
              </a:rPr>
              <a:t>    </a:t>
            </a:r>
            <a:r>
              <a:rPr lang="en-US" altLang="zh-CN" sz="2400" dirty="0" err="1" smtClean="0">
                <a:solidFill>
                  <a:schemeClr val="accent1"/>
                </a:solidFill>
              </a:rPr>
              <a:t>NoSQL</a:t>
            </a:r>
            <a:r>
              <a:rPr lang="zh-CN" altLang="en-US" sz="2400" dirty="0" smtClean="0">
                <a:solidFill>
                  <a:schemeClr val="accent1"/>
                </a:solidFill>
              </a:rPr>
              <a:t>数据库、实时流数据处理、</a:t>
            </a:r>
          </a:p>
          <a:p>
            <a:pPr>
              <a:lnSpc>
                <a:spcPct val="120000"/>
              </a:lnSpc>
              <a:spcBef>
                <a:spcPts val="300"/>
              </a:spcBef>
            </a:pPr>
            <a:r>
              <a:rPr lang="zh-CN" altLang="en-US" sz="2400" dirty="0" smtClean="0">
                <a:solidFill>
                  <a:schemeClr val="accent1"/>
                </a:solidFill>
              </a:rPr>
              <a:t>    智能分析技术（如模式识别、自然语言理解、应用知识库）等等。</a:t>
            </a:r>
          </a:p>
        </p:txBody>
      </p:sp>
      <p:sp>
        <p:nvSpPr>
          <p:cNvPr id="4" name="灯片编号占位符 3"/>
          <p:cNvSpPr>
            <a:spLocks noGrp="1"/>
          </p:cNvSpPr>
          <p:nvPr>
            <p:ph type="sldNum" sz="quarter" idx="16"/>
          </p:nvPr>
        </p:nvSpPr>
        <p:spPr/>
        <p:txBody>
          <a:bodyPr/>
          <a:lstStyle/>
          <a:p>
            <a:pPr>
              <a:defRPr/>
            </a:pPr>
            <a:fld id="{8EDFFC11-CB21-4A1F-8C12-92CDABCCF558}" type="slidenum">
              <a:rPr lang="zh-CN" altLang="en-US" smtClean="0"/>
              <a:pPr>
                <a:defRPr/>
              </a:pPr>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wrap="square" lIns="91440" tIns="45720" rIns="91440" bIns="45720" numCol="1" anchorCtr="0" compatLnSpc="1">
            <a:prstTxWarp prst="textNoShape">
              <a:avLst/>
            </a:prstTxWarp>
          </a:bodyPr>
          <a:lstStyle/>
          <a:p>
            <a:pPr>
              <a:defRPr/>
            </a:pPr>
            <a:r>
              <a:rPr lang="zh-CN" altLang="en-US" dirty="0" smtClean="0">
                <a:effectLst>
                  <a:outerShdw blurRad="38100" dist="38100" dir="2700000" algn="tl">
                    <a:srgbClr val="000000"/>
                  </a:outerShdw>
                </a:effectLst>
              </a:rPr>
              <a:t>相关的学习内容</a:t>
            </a:r>
          </a:p>
        </p:txBody>
      </p:sp>
      <p:sp>
        <p:nvSpPr>
          <p:cNvPr id="67587" name="文本占位符 2"/>
          <p:cNvSpPr>
            <a:spLocks noGrp="1"/>
          </p:cNvSpPr>
          <p:nvPr>
            <p:ph type="body" sz="quarter" idx="13"/>
          </p:nvPr>
        </p:nvSpPr>
        <p:spPr>
          <a:xfrm>
            <a:off x="500063" y="1714500"/>
            <a:ext cx="8143875" cy="4286250"/>
          </a:xfrm>
        </p:spPr>
        <p:txBody>
          <a:bodyPr>
            <a:normAutofit/>
          </a:bodyPr>
          <a:lstStyle/>
          <a:p>
            <a:pPr marL="342900" indent="-342900">
              <a:buFont typeface="Wingdings" panose="05000000000000000000" pitchFamily="2" charset="2"/>
              <a:buChar char="u"/>
            </a:pPr>
            <a:r>
              <a:rPr lang="zh-CN" altLang="en-US" sz="2400" dirty="0" smtClean="0"/>
              <a:t>数据的存储和管理机制</a:t>
            </a:r>
            <a:endParaRPr lang="en-US" altLang="zh-CN" sz="2400" dirty="0" smtClean="0"/>
          </a:p>
          <a:p>
            <a:r>
              <a:rPr lang="en-US" altLang="zh-CN" sz="2400" dirty="0" smtClean="0"/>
              <a:t>    </a:t>
            </a:r>
            <a:r>
              <a:rPr lang="zh-CN" altLang="en-US" sz="2400" dirty="0" smtClean="0"/>
              <a:t>案例、现有的技术</a:t>
            </a:r>
            <a:endParaRPr lang="en-US" altLang="zh-CN" sz="2400" dirty="0" smtClean="0"/>
          </a:p>
          <a:p>
            <a:pPr marL="342900" indent="-342900">
              <a:buFont typeface="Wingdings" panose="05000000000000000000" pitchFamily="2" charset="2"/>
              <a:buChar char="u"/>
            </a:pPr>
            <a:r>
              <a:rPr lang="zh-CN" altLang="en-US" sz="2400" dirty="0" smtClean="0"/>
              <a:t>典型系统原理及其优化</a:t>
            </a:r>
            <a:endParaRPr lang="en-US" altLang="zh-CN" sz="2400" dirty="0" smtClean="0"/>
          </a:p>
          <a:p>
            <a:r>
              <a:rPr lang="en-US" altLang="zh-CN" sz="2400" dirty="0" smtClean="0"/>
              <a:t>    </a:t>
            </a:r>
            <a:r>
              <a:rPr lang="zh-CN" altLang="en-US" sz="2400" dirty="0" smtClean="0"/>
              <a:t>基本思路、基本方法</a:t>
            </a:r>
            <a:endParaRPr lang="en-US" altLang="zh-CN" sz="2400" dirty="0" smtClean="0"/>
          </a:p>
          <a:p>
            <a:pPr marL="342900" indent="-342900">
              <a:buFont typeface="Wingdings" panose="05000000000000000000" pitchFamily="2" charset="2"/>
              <a:buChar char="u"/>
            </a:pPr>
            <a:r>
              <a:rPr lang="zh-CN" altLang="en-US" sz="2400" dirty="0" smtClean="0">
                <a:solidFill>
                  <a:srgbClr val="00B0F0"/>
                </a:solidFill>
              </a:rPr>
              <a:t>特殊类型数据处理</a:t>
            </a:r>
            <a:r>
              <a:rPr lang="en-US" altLang="zh-CN" sz="2400" dirty="0" smtClean="0">
                <a:solidFill>
                  <a:srgbClr val="00B0F0"/>
                </a:solidFill>
              </a:rPr>
              <a:t>    </a:t>
            </a:r>
            <a:endParaRPr lang="zh-CN" altLang="en-US" sz="2400" dirty="0" smtClean="0">
              <a:solidFill>
                <a:srgbClr val="00B0F0"/>
              </a:solidFill>
            </a:endParaRPr>
          </a:p>
        </p:txBody>
      </p:sp>
      <p:sp>
        <p:nvSpPr>
          <p:cNvPr id="4" name="灯片编号占位符 3"/>
          <p:cNvSpPr>
            <a:spLocks noGrp="1"/>
          </p:cNvSpPr>
          <p:nvPr>
            <p:ph type="sldNum" sz="quarter" idx="16"/>
          </p:nvPr>
        </p:nvSpPr>
        <p:spPr/>
        <p:txBody>
          <a:bodyPr/>
          <a:lstStyle/>
          <a:p>
            <a:pPr>
              <a:defRPr/>
            </a:pPr>
            <a:fld id="{11B72277-DEC2-4786-8993-59AC09903AC9}" type="slidenum">
              <a:rPr lang="zh-CN" altLang="en-US" smtClean="0"/>
              <a:pPr>
                <a:defRPr/>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bwMode="auto">
          <a:xfrm>
            <a:off x="468313" y="333375"/>
            <a:ext cx="8183562" cy="792163"/>
          </a:xfrm>
          <a:noFill/>
        </p:spPr>
        <p:txBody>
          <a:bodyPr wrap="square" lIns="91440" tIns="45720" rIns="91440" bIns="45720" numCol="1" anchorCtr="0" compatLnSpc="1">
            <a:prstTxWarp prst="textNoShape">
              <a:avLst/>
            </a:prstTxWarp>
          </a:bodyPr>
          <a:lstStyle/>
          <a:p>
            <a:r>
              <a:rPr lang="zh-CN" altLang="en-US" smtClean="0">
                <a:effectLst/>
              </a:rPr>
              <a:t>预期目标</a:t>
            </a:r>
          </a:p>
        </p:txBody>
      </p:sp>
      <p:sp>
        <p:nvSpPr>
          <p:cNvPr id="68611" name="Rectangle 3"/>
          <p:cNvSpPr>
            <a:spLocks noGrp="1"/>
          </p:cNvSpPr>
          <p:nvPr>
            <p:ph type="body" idx="4294967295"/>
          </p:nvPr>
        </p:nvSpPr>
        <p:spPr>
          <a:xfrm>
            <a:off x="503238" y="1689100"/>
            <a:ext cx="8245475" cy="4187825"/>
          </a:xfrm>
        </p:spPr>
        <p:txBody>
          <a:bodyPr/>
          <a:lstStyle/>
          <a:p>
            <a:pPr marL="0" indent="0">
              <a:lnSpc>
                <a:spcPct val="120000"/>
              </a:lnSpc>
              <a:spcBef>
                <a:spcPts val="300"/>
              </a:spcBef>
              <a:buFont typeface="Wingdings 2" pitchFamily="18" charset="2"/>
              <a:buNone/>
            </a:pPr>
            <a:r>
              <a:rPr lang="zh-CN" altLang="en-US" sz="2400" dirty="0" smtClean="0"/>
              <a:t>    了解传统数据库及其服务器模式成熟之后在大规模数据管理的问题上的技术难点、瓶颈，各种解决思路与方法。</a:t>
            </a:r>
          </a:p>
          <a:p>
            <a:pPr marL="0" indent="0">
              <a:lnSpc>
                <a:spcPct val="120000"/>
              </a:lnSpc>
              <a:spcBef>
                <a:spcPts val="300"/>
              </a:spcBef>
              <a:buFont typeface="Wingdings 2" pitchFamily="18" charset="2"/>
              <a:buNone/>
            </a:pPr>
            <a:r>
              <a:rPr lang="zh-CN" altLang="en-US" sz="2400" dirty="0" smtClean="0"/>
              <a:t>    了解现有的数据平台的构造原理。</a:t>
            </a:r>
          </a:p>
          <a:p>
            <a:pPr marL="0" indent="0">
              <a:lnSpc>
                <a:spcPct val="120000"/>
              </a:lnSpc>
              <a:spcBef>
                <a:spcPts val="300"/>
              </a:spcBef>
              <a:buFont typeface="Wingdings 2" pitchFamily="18" charset="2"/>
              <a:buNone/>
            </a:pPr>
            <a:r>
              <a:rPr lang="zh-CN" altLang="en-US" sz="2400" dirty="0" smtClean="0"/>
              <a:t>    了解大数据背景下信息检索的原理和基本方法。</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a:t>数据管理新技术 </a:t>
            </a:r>
            <a:r>
              <a:rPr lang="en-US" altLang="zh-CN" dirty="0"/>
              <a:t>VS. </a:t>
            </a:r>
            <a:r>
              <a:rPr lang="zh-CN" altLang="en-US" dirty="0"/>
              <a:t>数据库</a:t>
            </a:r>
          </a:p>
        </p:txBody>
      </p:sp>
      <p:sp>
        <p:nvSpPr>
          <p:cNvPr id="11267" name="文本占位符 2"/>
          <p:cNvSpPr>
            <a:spLocks noGrp="1"/>
          </p:cNvSpPr>
          <p:nvPr>
            <p:ph type="body" sz="quarter" idx="13"/>
          </p:nvPr>
        </p:nvSpPr>
        <p:spPr>
          <a:xfrm>
            <a:off x="500063" y="1714500"/>
            <a:ext cx="8143875" cy="4286250"/>
          </a:xfrm>
        </p:spPr>
        <p:txBody>
          <a:bodyPr>
            <a:normAutofit/>
          </a:bodyPr>
          <a:lstStyle/>
          <a:p>
            <a:r>
              <a:rPr lang="en-US" altLang="zh-CN" sz="2400" dirty="0" smtClean="0"/>
              <a:t>4</a:t>
            </a:r>
            <a:r>
              <a:rPr lang="zh-CN" altLang="en-US" sz="2400" dirty="0" smtClean="0"/>
              <a:t>）处理的业务需求</a:t>
            </a:r>
            <a:endParaRPr lang="en-US" altLang="zh-CN" sz="2400" dirty="0" smtClean="0"/>
          </a:p>
          <a:p>
            <a:r>
              <a:rPr lang="en-US" altLang="zh-CN" sz="2400" dirty="0" smtClean="0"/>
              <a:t>    ——</a:t>
            </a:r>
            <a:r>
              <a:rPr lang="zh-CN" altLang="en-US" sz="2400" dirty="0" smtClean="0"/>
              <a:t>面向海量数据，</a:t>
            </a:r>
            <a:r>
              <a:rPr lang="en-US" altLang="zh-CN" sz="2400" dirty="0" smtClean="0"/>
              <a:t>TB</a:t>
            </a:r>
            <a:r>
              <a:rPr lang="zh-CN" altLang="en-US" sz="2400" dirty="0" smtClean="0"/>
              <a:t>、</a:t>
            </a:r>
            <a:r>
              <a:rPr lang="en-US" altLang="zh-CN" sz="2400" dirty="0" smtClean="0"/>
              <a:t>PB</a:t>
            </a:r>
            <a:r>
              <a:rPr lang="zh-CN" altLang="en-US" sz="2400" dirty="0" smtClean="0"/>
              <a:t>级别</a:t>
            </a:r>
            <a:endParaRPr lang="en-US" altLang="zh-CN" sz="2400" dirty="0" smtClean="0"/>
          </a:p>
          <a:p>
            <a:r>
              <a:rPr lang="en-US" altLang="zh-CN" sz="2400" dirty="0" smtClean="0"/>
              <a:t>    ——</a:t>
            </a:r>
            <a:r>
              <a:rPr lang="zh-CN" altLang="en-US" sz="2400" dirty="0" smtClean="0"/>
              <a:t>查询为主、更新为辅（日志更新例外）</a:t>
            </a:r>
            <a:endParaRPr lang="en-US" altLang="zh-CN" sz="2400" dirty="0" smtClean="0"/>
          </a:p>
          <a:p>
            <a:r>
              <a:rPr lang="en-US" altLang="zh-CN" sz="2400" dirty="0" smtClean="0"/>
              <a:t>    ——</a:t>
            </a:r>
            <a:r>
              <a:rPr lang="zh-CN" altLang="en-US" sz="2400" dirty="0" smtClean="0"/>
              <a:t>数据一致性可弱化</a:t>
            </a:r>
            <a:endParaRPr lang="en-US" altLang="zh-CN" sz="2400" dirty="0" smtClean="0"/>
          </a:p>
          <a:p>
            <a:endParaRPr lang="en-US" altLang="zh-CN" sz="2400" dirty="0" smtClean="0"/>
          </a:p>
          <a:p>
            <a:r>
              <a:rPr lang="zh-CN" altLang="en-US" sz="2400" dirty="0" smtClean="0">
                <a:solidFill>
                  <a:srgbClr val="00B0F0"/>
                </a:solidFill>
              </a:rPr>
              <a:t>数据库方式：</a:t>
            </a:r>
            <a:endParaRPr lang="en-US" altLang="zh-CN" sz="2400" dirty="0" smtClean="0">
              <a:solidFill>
                <a:srgbClr val="00B0F0"/>
              </a:solidFill>
            </a:endParaRPr>
          </a:p>
          <a:p>
            <a:r>
              <a:rPr lang="en-US" altLang="zh-CN" sz="2400" dirty="0" smtClean="0"/>
              <a:t>    ——</a:t>
            </a:r>
            <a:r>
              <a:rPr lang="zh-CN" altLang="en-US" sz="2400" dirty="0" smtClean="0"/>
              <a:t>面向企业级数据库</a:t>
            </a:r>
            <a:endParaRPr lang="en-US" altLang="zh-CN" sz="2400" dirty="0" smtClean="0"/>
          </a:p>
          <a:p>
            <a:r>
              <a:rPr lang="en-US" altLang="zh-CN" sz="2400" dirty="0" smtClean="0"/>
              <a:t>    ——</a:t>
            </a:r>
            <a:r>
              <a:rPr lang="zh-CN" altLang="en-US" sz="2400" dirty="0" smtClean="0"/>
              <a:t>增、删、改、查</a:t>
            </a:r>
            <a:endParaRPr lang="en-US" altLang="zh-CN" sz="2400" dirty="0" smtClean="0"/>
          </a:p>
          <a:p>
            <a:r>
              <a:rPr lang="en-US" altLang="zh-CN" sz="2400" dirty="0" smtClean="0"/>
              <a:t>    ——ACID</a:t>
            </a:r>
            <a:r>
              <a:rPr lang="zh-CN" altLang="en-US" sz="2400" dirty="0" smtClean="0"/>
              <a:t>特性受到保障</a:t>
            </a:r>
          </a:p>
        </p:txBody>
      </p:sp>
      <p:sp>
        <p:nvSpPr>
          <p:cNvPr id="4" name="灯片编号占位符 3"/>
          <p:cNvSpPr>
            <a:spLocks noGrp="1"/>
          </p:cNvSpPr>
          <p:nvPr>
            <p:ph type="sldNum" sz="quarter" idx="16"/>
          </p:nvPr>
        </p:nvSpPr>
        <p:spPr/>
        <p:txBody>
          <a:bodyPr/>
          <a:lstStyle/>
          <a:p>
            <a:pPr>
              <a:defRPr/>
            </a:pPr>
            <a:fld id="{3C18563D-9019-4D7D-AE6E-67719E8E6D4D}" type="slidenum">
              <a:rPr lang="zh-CN" altLang="en-US" smtClean="0"/>
              <a:pPr>
                <a:defRPr/>
              </a:pPr>
              <a:t>8</a:t>
            </a:fld>
            <a:endParaRPr lang="zh-CN" altLang="en-US"/>
          </a:p>
        </p:txBody>
      </p:sp>
      <p:sp>
        <p:nvSpPr>
          <p:cNvPr id="5" name="爆炸形 1 4"/>
          <p:cNvSpPr/>
          <p:nvPr/>
        </p:nvSpPr>
        <p:spPr>
          <a:xfrm>
            <a:off x="5156658" y="3284984"/>
            <a:ext cx="3486168" cy="235745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系统运行</a:t>
            </a:r>
            <a:endParaRPr lang="en-US" altLang="zh-CN" sz="2400" dirty="0" smtClean="0"/>
          </a:p>
          <a:p>
            <a:pPr algn="ctr"/>
            <a:r>
              <a:rPr lang="zh-CN" altLang="en-US" sz="2400" dirty="0" smtClean="0"/>
              <a:t>机制！</a:t>
            </a:r>
            <a:endParaRPr lang="zh-CN" altLang="en-US"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转载和参考资料</a:t>
            </a:r>
            <a:endParaRPr lang="zh-CN" altLang="en-US" dirty="0"/>
          </a:p>
        </p:txBody>
      </p:sp>
      <p:sp>
        <p:nvSpPr>
          <p:cNvPr id="3" name="文本占位符 2"/>
          <p:cNvSpPr>
            <a:spLocks noGrp="1"/>
          </p:cNvSpPr>
          <p:nvPr>
            <p:ph type="body" sz="quarter" idx="13"/>
          </p:nvPr>
        </p:nvSpPr>
        <p:spPr/>
        <p:txBody>
          <a:bodyPr/>
          <a:lstStyle/>
          <a:p>
            <a:r>
              <a:rPr lang="en-US" altLang="zh-CN" dirty="0">
                <a:hlinkClick r:id="rId2"/>
              </a:rPr>
              <a:t>http://www.cnblogs.com/rubinorth</a:t>
            </a:r>
            <a:r>
              <a:rPr lang="en-US" altLang="zh-CN" dirty="0" smtClean="0">
                <a:hlinkClick r:id="rId2"/>
              </a:rPr>
              <a:t>/</a:t>
            </a:r>
            <a:r>
              <a:rPr lang="en-US" altLang="zh-CN" dirty="0" smtClean="0"/>
              <a:t> </a:t>
            </a:r>
            <a:r>
              <a:rPr lang="zh-CN" altLang="en-US" dirty="0" smtClean="0"/>
              <a:t>等</a:t>
            </a:r>
            <a:endParaRPr lang="zh-CN" altLang="en-US" dirty="0"/>
          </a:p>
        </p:txBody>
      </p:sp>
      <p:sp>
        <p:nvSpPr>
          <p:cNvPr id="4" name="灯片编号占位符 3"/>
          <p:cNvSpPr>
            <a:spLocks noGrp="1"/>
          </p:cNvSpPr>
          <p:nvPr>
            <p:ph type="sldNum" sz="quarter" idx="16"/>
          </p:nvPr>
        </p:nvSpPr>
        <p:spPr/>
        <p:txBody>
          <a:bodyPr/>
          <a:lstStyle/>
          <a:p>
            <a:pPr>
              <a:defRPr/>
            </a:pPr>
            <a:fld id="{F65F09B5-10D0-449B-B285-6A724D9C3ED7}" type="slidenum">
              <a:rPr lang="zh-CN" altLang="en-US" smtClean="0"/>
              <a:pPr>
                <a:defRPr/>
              </a:pPr>
              <a:t>80</a:t>
            </a:fld>
            <a:endParaRPr lang="zh-CN" altLang="en-US"/>
          </a:p>
        </p:txBody>
      </p:sp>
    </p:spTree>
    <p:extLst>
      <p:ext uri="{BB962C8B-B14F-4D97-AF65-F5344CB8AC3E}">
        <p14:creationId xmlns:p14="http://schemas.microsoft.com/office/powerpoint/2010/main" val="2570259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00063"/>
            <a:ext cx="8183562" cy="642937"/>
          </a:xfrm>
        </p:spPr>
        <p:txBody>
          <a:bodyPr/>
          <a:lstStyle/>
          <a:p>
            <a:pPr>
              <a:defRPr/>
            </a:pPr>
            <a:r>
              <a:rPr lang="zh-CN" altLang="en-US" dirty="0"/>
              <a:t>数据管理新技术 </a:t>
            </a:r>
            <a:r>
              <a:rPr lang="en-US" altLang="zh-CN" dirty="0"/>
              <a:t>VS. </a:t>
            </a:r>
            <a:r>
              <a:rPr lang="zh-CN" altLang="en-US" dirty="0"/>
              <a:t>数据库</a:t>
            </a:r>
          </a:p>
        </p:txBody>
      </p:sp>
      <p:sp>
        <p:nvSpPr>
          <p:cNvPr id="12291" name="文本占位符 2"/>
          <p:cNvSpPr>
            <a:spLocks noGrp="1"/>
          </p:cNvSpPr>
          <p:nvPr>
            <p:ph type="body" sz="quarter" idx="13"/>
          </p:nvPr>
        </p:nvSpPr>
        <p:spPr>
          <a:xfrm>
            <a:off x="500063" y="1714500"/>
            <a:ext cx="8143875" cy="4714875"/>
          </a:xfrm>
        </p:spPr>
        <p:txBody>
          <a:bodyPr>
            <a:normAutofit/>
          </a:bodyPr>
          <a:lstStyle/>
          <a:p>
            <a:r>
              <a:rPr lang="en-US" altLang="zh-CN" sz="2400" dirty="0" smtClean="0"/>
              <a:t>5</a:t>
            </a:r>
            <a:r>
              <a:rPr lang="zh-CN" altLang="en-US" sz="2400" dirty="0" smtClean="0"/>
              <a:t>）关键技术</a:t>
            </a:r>
            <a:endParaRPr lang="en-US" altLang="zh-CN" sz="2400" dirty="0" smtClean="0"/>
          </a:p>
          <a:p>
            <a:r>
              <a:rPr lang="en-US" altLang="zh-CN" sz="2400" dirty="0" smtClean="0"/>
              <a:t>    </a:t>
            </a:r>
            <a:r>
              <a:rPr lang="en-US" altLang="zh-CN" sz="2400" dirty="0"/>
              <a:t>——</a:t>
            </a:r>
            <a:r>
              <a:rPr lang="zh-CN" altLang="en-US" sz="2400" dirty="0"/>
              <a:t>海量数据的分布存储、分布式并行处理</a:t>
            </a:r>
            <a:endParaRPr lang="en-US" altLang="zh-CN" sz="2400" dirty="0"/>
          </a:p>
          <a:p>
            <a:r>
              <a:rPr lang="en-US" altLang="zh-CN" sz="2400" dirty="0" smtClean="0"/>
              <a:t>    ——</a:t>
            </a:r>
            <a:r>
              <a:rPr lang="zh-CN" altLang="en-US" sz="2400" dirty="0" smtClean="0"/>
              <a:t>相似性度量</a:t>
            </a:r>
            <a:endParaRPr lang="en-US" altLang="zh-CN" sz="2400" dirty="0" smtClean="0"/>
          </a:p>
          <a:p>
            <a:r>
              <a:rPr lang="en-US" altLang="zh-CN" sz="2400" dirty="0" smtClean="0"/>
              <a:t>    ——</a:t>
            </a:r>
            <a:r>
              <a:rPr lang="zh-CN" altLang="en-US" sz="2400" dirty="0" smtClean="0"/>
              <a:t>高维数据处理</a:t>
            </a:r>
            <a:endParaRPr lang="en-US" altLang="zh-CN" sz="2400" dirty="0" smtClean="0"/>
          </a:p>
          <a:p>
            <a:r>
              <a:rPr lang="en-US" altLang="zh-CN" sz="2400" dirty="0" smtClean="0"/>
              <a:t>    ——</a:t>
            </a:r>
            <a:r>
              <a:rPr lang="zh-CN" altLang="en-US" sz="2400" dirty="0" smtClean="0"/>
              <a:t>语义特征的获取</a:t>
            </a:r>
            <a:endParaRPr lang="en-US" altLang="zh-CN" sz="2400" dirty="0" smtClean="0"/>
          </a:p>
          <a:p>
            <a:r>
              <a:rPr lang="en-US" altLang="zh-CN" sz="2400" dirty="0" smtClean="0"/>
              <a:t>    ——</a:t>
            </a:r>
            <a:r>
              <a:rPr lang="zh-CN" altLang="en-US" sz="2400" dirty="0" smtClean="0"/>
              <a:t>语义知识的组织与映射</a:t>
            </a:r>
            <a:endParaRPr lang="en-US" altLang="zh-CN" sz="2400" dirty="0" smtClean="0"/>
          </a:p>
          <a:p>
            <a:r>
              <a:rPr lang="en-US" altLang="zh-CN" sz="2400" dirty="0" smtClean="0"/>
              <a:t>    ——</a:t>
            </a:r>
            <a:r>
              <a:rPr lang="zh-CN" altLang="en-US" sz="2400" dirty="0" smtClean="0"/>
              <a:t>模型的提出与训练</a:t>
            </a:r>
            <a:endParaRPr lang="en-US" altLang="zh-CN" sz="2400" dirty="0" smtClean="0"/>
          </a:p>
          <a:p>
            <a:r>
              <a:rPr lang="en-US" altLang="zh-CN" sz="2400" dirty="0" smtClean="0"/>
              <a:t>    ——</a:t>
            </a:r>
            <a:r>
              <a:rPr lang="zh-CN" altLang="en-US" sz="2400" dirty="0" smtClean="0"/>
              <a:t>查询扩展与反馈</a:t>
            </a:r>
            <a:endParaRPr lang="en-US" altLang="zh-CN" sz="2400" dirty="0" smtClean="0"/>
          </a:p>
          <a:p>
            <a:r>
              <a:rPr lang="en-US" altLang="zh-CN" sz="2400" dirty="0" smtClean="0"/>
              <a:t>    ——</a:t>
            </a:r>
            <a:r>
              <a:rPr lang="zh-CN" altLang="en-US" sz="2400" dirty="0" smtClean="0"/>
              <a:t>可视化</a:t>
            </a:r>
          </a:p>
        </p:txBody>
      </p:sp>
      <p:sp>
        <p:nvSpPr>
          <p:cNvPr id="4" name="灯片编号占位符 3"/>
          <p:cNvSpPr>
            <a:spLocks noGrp="1"/>
          </p:cNvSpPr>
          <p:nvPr>
            <p:ph type="sldNum" sz="quarter" idx="16"/>
          </p:nvPr>
        </p:nvSpPr>
        <p:spPr/>
        <p:txBody>
          <a:bodyPr/>
          <a:lstStyle/>
          <a:p>
            <a:pPr>
              <a:defRPr/>
            </a:pPr>
            <a:fld id="{C51DC6C9-5FF6-4CB6-AF07-FB8FEE06B2D4}"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2835</TotalTime>
  <Words>5784</Words>
  <Application>Microsoft Office PowerPoint</Application>
  <PresentationFormat>全屏显示(4:3)</PresentationFormat>
  <Paragraphs>505</Paragraphs>
  <Slides>80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80</vt:i4>
      </vt:variant>
    </vt:vector>
  </HeadingPairs>
  <TitlesOfParts>
    <vt:vector size="92" baseType="lpstr">
      <vt:lpstr>Microsoft Yahei</vt:lpstr>
      <vt:lpstr>华文新魏</vt:lpstr>
      <vt:lpstr>宋体</vt:lpstr>
      <vt:lpstr>微软雅黑</vt:lpstr>
      <vt:lpstr>Arial</vt:lpstr>
      <vt:lpstr>Calibri</vt:lpstr>
      <vt:lpstr>Symbol</vt:lpstr>
      <vt:lpstr>Times New Roman</vt:lpstr>
      <vt:lpstr>Verdana</vt:lpstr>
      <vt:lpstr>Wingdings</vt:lpstr>
      <vt:lpstr>Wingdings 2</vt:lpstr>
      <vt:lpstr>视点</vt:lpstr>
      <vt:lpstr>现代数据管理  潘鹏</vt:lpstr>
      <vt:lpstr>主要内容</vt:lpstr>
      <vt:lpstr>应用特征</vt:lpstr>
      <vt:lpstr>现代数据管理的特征</vt:lpstr>
      <vt:lpstr>数据管理新技术 VS. 数据库</vt:lpstr>
      <vt:lpstr>数据管理新技术 VS. 数据库</vt:lpstr>
      <vt:lpstr>数据管理新技术 VS. 数据库</vt:lpstr>
      <vt:lpstr>数据管理新技术 VS. 数据库</vt:lpstr>
      <vt:lpstr>数据管理新技术 VS. 数据库</vt:lpstr>
      <vt:lpstr>数据管理新技术 VS. 数据库</vt:lpstr>
      <vt:lpstr>数据管理新技术 VS. 数据库</vt:lpstr>
      <vt:lpstr>大数据的产生</vt:lpstr>
      <vt:lpstr>‘大数据(Big Data)”概念的提出</vt:lpstr>
      <vt:lpstr>PowerPoint 演示文稿</vt:lpstr>
      <vt:lpstr>PowerPoint 演示文稿</vt:lpstr>
      <vt:lpstr>‘大数据(Big Data)”概念的提出</vt:lpstr>
      <vt:lpstr>‘大数据(Big Data)”概念的提出</vt:lpstr>
      <vt:lpstr>‘大数据(Big Data)”概念的提出</vt:lpstr>
      <vt:lpstr>‘大数据(Big Data)”概念的提出</vt:lpstr>
      <vt:lpstr>‘大数据(Big Data)”概念的提出</vt:lpstr>
      <vt:lpstr>‘大数据(Big Data)”概念的提出</vt:lpstr>
      <vt:lpstr>‘大数据(Big Data)”概念的提出</vt:lpstr>
      <vt:lpstr>‘大数据(Big Data)”观点的提出</vt:lpstr>
      <vt:lpstr>Big Data相关的研究计划</vt:lpstr>
      <vt:lpstr>Big Data相关的研究计划</vt:lpstr>
      <vt:lpstr>Big Data相关的研究计划</vt:lpstr>
      <vt:lpstr>Big Data相关的研究计划</vt:lpstr>
      <vt:lpstr>Big Data相关的研究计划</vt:lpstr>
      <vt:lpstr>Big Data相关的研究计划</vt:lpstr>
      <vt:lpstr>相关的研究热点之：知识库构建</vt:lpstr>
      <vt:lpstr>相关的研究热点之：知识库构建</vt:lpstr>
      <vt:lpstr>相关的研究热点之：知识库构建</vt:lpstr>
      <vt:lpstr>相关的研究热点之：知识库构建</vt:lpstr>
      <vt:lpstr>相关的研究热点之：知识库构建</vt:lpstr>
      <vt:lpstr>相关的研究热点之：知识库构建</vt:lpstr>
      <vt:lpstr>技术现状</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大数据领域的开源技术</vt:lpstr>
      <vt:lpstr>相关的企业产品</vt:lpstr>
      <vt:lpstr>相关的企业产品</vt:lpstr>
      <vt:lpstr>相关的企业产品</vt:lpstr>
      <vt:lpstr>典型应用场景</vt:lpstr>
      <vt:lpstr>典型应用场景</vt:lpstr>
      <vt:lpstr>典型应用场景</vt:lpstr>
      <vt:lpstr>典型应用场景——网络管理维护优化</vt:lpstr>
      <vt:lpstr>典型应用场景——网络管理维护优化</vt:lpstr>
      <vt:lpstr>典型应用场景——用户行为分析</vt:lpstr>
      <vt:lpstr>典型应用场景——用户行为分析</vt:lpstr>
      <vt:lpstr>典型应用场景——个性化推荐</vt:lpstr>
      <vt:lpstr>典型应用场景——基于平台的数据云服务（DaaS）</vt:lpstr>
      <vt:lpstr>典型应用场景——社交与知识中的图数据</vt:lpstr>
      <vt:lpstr>典型应用场景——社交与知识中的图数据</vt:lpstr>
      <vt:lpstr>典型应用场景——12306春运</vt:lpstr>
      <vt:lpstr>典型应用场景——12306春运</vt:lpstr>
      <vt:lpstr>典型应用场景——双十一购物</vt:lpstr>
      <vt:lpstr>需求与挑战</vt:lpstr>
      <vt:lpstr>“NoSQL”</vt:lpstr>
      <vt:lpstr>关系型数据库</vt:lpstr>
      <vt:lpstr>新的应用需求带来的问题</vt:lpstr>
      <vt:lpstr>新的应用需求带来的问题</vt:lpstr>
      <vt:lpstr>新的应用需求带来的问题</vt:lpstr>
      <vt:lpstr>新的应用需求带来的问题</vt:lpstr>
      <vt:lpstr>SQL数据库的主要特性 vs 新需求</vt:lpstr>
      <vt:lpstr>SQL数据库的主要特性 vs 新需求</vt:lpstr>
      <vt:lpstr>关于NoSQL的小结</vt:lpstr>
      <vt:lpstr>关于NoSQL的小结</vt:lpstr>
      <vt:lpstr>关于大数据的小结</vt:lpstr>
      <vt:lpstr>相关的学习内容</vt:lpstr>
      <vt:lpstr>预期目标</vt:lpstr>
      <vt:lpstr>转载和参考资料</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多结构化数据管理</dc:title>
  <dc:creator>panppl</dc:creator>
  <cp:lastModifiedBy>微软用户</cp:lastModifiedBy>
  <cp:revision>397</cp:revision>
  <dcterms:created xsi:type="dcterms:W3CDTF">2012-06-05T07:26:34Z</dcterms:created>
  <dcterms:modified xsi:type="dcterms:W3CDTF">2019-09-10T07:30:51Z</dcterms:modified>
</cp:coreProperties>
</file>