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 id="2147484214" r:id="rId2"/>
  </p:sldMasterIdLst>
  <p:notesMasterIdLst>
    <p:notesMasterId r:id="rId167"/>
  </p:notesMasterIdLst>
  <p:sldIdLst>
    <p:sldId id="256" r:id="rId3"/>
    <p:sldId id="258" r:id="rId4"/>
    <p:sldId id="290" r:id="rId5"/>
    <p:sldId id="257" r:id="rId6"/>
    <p:sldId id="259" r:id="rId7"/>
    <p:sldId id="291" r:id="rId8"/>
    <p:sldId id="260" r:id="rId9"/>
    <p:sldId id="297" r:id="rId10"/>
    <p:sldId id="261" r:id="rId11"/>
    <p:sldId id="262" r:id="rId12"/>
    <p:sldId id="292" r:id="rId13"/>
    <p:sldId id="263" r:id="rId14"/>
    <p:sldId id="267" r:id="rId15"/>
    <p:sldId id="298" r:id="rId16"/>
    <p:sldId id="268" r:id="rId17"/>
    <p:sldId id="274" r:id="rId18"/>
    <p:sldId id="264" r:id="rId19"/>
    <p:sldId id="265" r:id="rId20"/>
    <p:sldId id="266" r:id="rId21"/>
    <p:sldId id="417" r:id="rId22"/>
    <p:sldId id="418" r:id="rId23"/>
    <p:sldId id="419" r:id="rId24"/>
    <p:sldId id="420" r:id="rId25"/>
    <p:sldId id="270" r:id="rId26"/>
    <p:sldId id="293" r:id="rId27"/>
    <p:sldId id="271" r:id="rId28"/>
    <p:sldId id="272" r:id="rId29"/>
    <p:sldId id="273" r:id="rId30"/>
    <p:sldId id="275" r:id="rId31"/>
    <p:sldId id="299" r:id="rId32"/>
    <p:sldId id="276" r:id="rId33"/>
    <p:sldId id="300" r:id="rId34"/>
    <p:sldId id="277" r:id="rId35"/>
    <p:sldId id="278" r:id="rId36"/>
    <p:sldId id="279" r:id="rId37"/>
    <p:sldId id="280" r:id="rId38"/>
    <p:sldId id="281" r:id="rId39"/>
    <p:sldId id="282" r:id="rId40"/>
    <p:sldId id="283" r:id="rId41"/>
    <p:sldId id="284" r:id="rId42"/>
    <p:sldId id="295" r:id="rId43"/>
    <p:sldId id="294" r:id="rId44"/>
    <p:sldId id="296" r:id="rId45"/>
    <p:sldId id="286" r:id="rId46"/>
    <p:sldId id="387" r:id="rId47"/>
    <p:sldId id="423" r:id="rId48"/>
    <p:sldId id="389" r:id="rId49"/>
    <p:sldId id="424" r:id="rId50"/>
    <p:sldId id="390" r:id="rId51"/>
    <p:sldId id="397" r:id="rId52"/>
    <p:sldId id="391" r:id="rId53"/>
    <p:sldId id="392" r:id="rId54"/>
    <p:sldId id="394" r:id="rId55"/>
    <p:sldId id="426" r:id="rId56"/>
    <p:sldId id="395" r:id="rId57"/>
    <p:sldId id="427" r:id="rId58"/>
    <p:sldId id="396" r:id="rId59"/>
    <p:sldId id="428" r:id="rId60"/>
    <p:sldId id="398" r:id="rId61"/>
    <p:sldId id="429" r:id="rId62"/>
    <p:sldId id="412" r:id="rId63"/>
    <p:sldId id="413" r:id="rId64"/>
    <p:sldId id="414" r:id="rId65"/>
    <p:sldId id="415" r:id="rId66"/>
    <p:sldId id="416" r:id="rId67"/>
    <p:sldId id="425" r:id="rId68"/>
    <p:sldId id="399" r:id="rId69"/>
    <p:sldId id="430" r:id="rId70"/>
    <p:sldId id="400" r:id="rId71"/>
    <p:sldId id="401" r:id="rId72"/>
    <p:sldId id="431" r:id="rId73"/>
    <p:sldId id="402" r:id="rId74"/>
    <p:sldId id="403" r:id="rId75"/>
    <p:sldId id="404" r:id="rId76"/>
    <p:sldId id="405" r:id="rId77"/>
    <p:sldId id="406" r:id="rId78"/>
    <p:sldId id="407" r:id="rId79"/>
    <p:sldId id="409" r:id="rId80"/>
    <p:sldId id="411" r:id="rId81"/>
    <p:sldId id="410" r:id="rId82"/>
    <p:sldId id="388" r:id="rId83"/>
    <p:sldId id="315" r:id="rId84"/>
    <p:sldId id="316" r:id="rId85"/>
    <p:sldId id="317" r:id="rId86"/>
    <p:sldId id="318" r:id="rId87"/>
    <p:sldId id="320" r:id="rId88"/>
    <p:sldId id="321" r:id="rId89"/>
    <p:sldId id="322" r:id="rId90"/>
    <p:sldId id="323" r:id="rId91"/>
    <p:sldId id="324" r:id="rId92"/>
    <p:sldId id="379" r:id="rId93"/>
    <p:sldId id="377" r:id="rId94"/>
    <p:sldId id="383" r:id="rId95"/>
    <p:sldId id="432" r:id="rId96"/>
    <p:sldId id="382" r:id="rId97"/>
    <p:sldId id="381" r:id="rId98"/>
    <p:sldId id="380" r:id="rId99"/>
    <p:sldId id="384" r:id="rId100"/>
    <p:sldId id="385" r:id="rId101"/>
    <p:sldId id="330" r:id="rId102"/>
    <p:sldId id="331" r:id="rId103"/>
    <p:sldId id="332" r:id="rId104"/>
    <p:sldId id="319" r:id="rId105"/>
    <p:sldId id="326" r:id="rId106"/>
    <p:sldId id="327" r:id="rId107"/>
    <p:sldId id="328" r:id="rId108"/>
    <p:sldId id="333" r:id="rId109"/>
    <p:sldId id="334" r:id="rId110"/>
    <p:sldId id="342" r:id="rId111"/>
    <p:sldId id="347" r:id="rId112"/>
    <p:sldId id="348" r:id="rId113"/>
    <p:sldId id="338" r:id="rId114"/>
    <p:sldId id="349" r:id="rId115"/>
    <p:sldId id="343" r:id="rId116"/>
    <p:sldId id="341" r:id="rId117"/>
    <p:sldId id="344" r:id="rId118"/>
    <p:sldId id="345" r:id="rId119"/>
    <p:sldId id="335" r:id="rId120"/>
    <p:sldId id="352" r:id="rId121"/>
    <p:sldId id="346" r:id="rId122"/>
    <p:sldId id="351" r:id="rId123"/>
    <p:sldId id="353" r:id="rId124"/>
    <p:sldId id="354" r:id="rId125"/>
    <p:sldId id="355" r:id="rId126"/>
    <p:sldId id="336" r:id="rId127"/>
    <p:sldId id="339" r:id="rId128"/>
    <p:sldId id="337" r:id="rId129"/>
    <p:sldId id="356" r:id="rId130"/>
    <p:sldId id="378" r:id="rId131"/>
    <p:sldId id="357" r:id="rId132"/>
    <p:sldId id="358" r:id="rId133"/>
    <p:sldId id="359" r:id="rId134"/>
    <p:sldId id="360" r:id="rId135"/>
    <p:sldId id="361" r:id="rId136"/>
    <p:sldId id="362" r:id="rId137"/>
    <p:sldId id="363" r:id="rId138"/>
    <p:sldId id="364" r:id="rId139"/>
    <p:sldId id="368" r:id="rId140"/>
    <p:sldId id="365" r:id="rId141"/>
    <p:sldId id="366" r:id="rId142"/>
    <p:sldId id="367" r:id="rId143"/>
    <p:sldId id="369" r:id="rId144"/>
    <p:sldId id="370" r:id="rId145"/>
    <p:sldId id="371" r:id="rId146"/>
    <p:sldId id="372" r:id="rId147"/>
    <p:sldId id="373" r:id="rId148"/>
    <p:sldId id="374" r:id="rId149"/>
    <p:sldId id="375" r:id="rId150"/>
    <p:sldId id="376" r:id="rId151"/>
    <p:sldId id="303" r:id="rId152"/>
    <p:sldId id="304" r:id="rId153"/>
    <p:sldId id="305" r:id="rId154"/>
    <p:sldId id="306" r:id="rId155"/>
    <p:sldId id="307" r:id="rId156"/>
    <p:sldId id="308" r:id="rId157"/>
    <p:sldId id="422" r:id="rId158"/>
    <p:sldId id="313" r:id="rId159"/>
    <p:sldId id="314" r:id="rId160"/>
    <p:sldId id="421" r:id="rId161"/>
    <p:sldId id="312" r:id="rId162"/>
    <p:sldId id="310" r:id="rId163"/>
    <p:sldId id="309" r:id="rId164"/>
    <p:sldId id="386" r:id="rId165"/>
    <p:sldId id="393" r:id="rId16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0" autoAdjust="0"/>
    <p:restoredTop sz="94660"/>
  </p:normalViewPr>
  <p:slideViewPr>
    <p:cSldViewPr>
      <p:cViewPr varScale="1">
        <p:scale>
          <a:sx n="76" d="100"/>
          <a:sy n="76" d="100"/>
        </p:scale>
        <p:origin x="1075"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theme" Target="theme/theme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tableStyles" Target="tableStyles.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5A3F638-EC81-4FD0-9CB8-89C46305ADFA}" type="datetimeFigureOut">
              <a:rPr lang="zh-CN" altLang="en-US"/>
              <a:pPr>
                <a:defRPr/>
              </a:pPr>
              <a:t>2019/9/19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CE397E3-FEC3-4BEB-A648-D34113D520E8}" type="slidenum">
              <a:rPr lang="zh-CN" altLang="en-US"/>
              <a:pPr>
                <a:defRPr/>
              </a:pPr>
              <a:t>‹#›</a:t>
            </a:fld>
            <a:endParaRPr lang="zh-CN" altLang="en-US"/>
          </a:p>
        </p:txBody>
      </p:sp>
    </p:spTree>
    <p:extLst>
      <p:ext uri="{BB962C8B-B14F-4D97-AF65-F5344CB8AC3E}">
        <p14:creationId xmlns:p14="http://schemas.microsoft.com/office/powerpoint/2010/main" val="30710931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圆角矩形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圆角矩形 5"/>
          <p:cNvSpPr/>
          <p:nvPr/>
        </p:nvSpPr>
        <p:spPr>
          <a:xfrm>
            <a:off x="419100" y="433388"/>
            <a:ext cx="8305800" cy="3109912"/>
          </a:xfrm>
          <a:prstGeom prst="roundRect">
            <a:avLst>
              <a:gd name="adj" fmla="val 4578"/>
            </a:avLst>
          </a:prstGeom>
          <a:gradFill rotWithShape="1">
            <a:gsLst>
              <a:gs pos="0">
                <a:schemeClr val="accent3">
                  <a:lumMod val="20000"/>
                  <a:lumOff val="80000"/>
                </a:schemeClr>
              </a:gs>
              <a:gs pos="39999">
                <a:srgbClr val="85C2FF"/>
              </a:gs>
              <a:gs pos="70000">
                <a:srgbClr val="C4D6EB"/>
              </a:gs>
              <a:gs pos="100000">
                <a:srgbClr val="FFEBFA"/>
              </a:gs>
            </a:gsLst>
            <a:lin ang="5400000" scaled="0"/>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标题 4"/>
          <p:cNvSpPr>
            <a:spLocks noGrp="1"/>
          </p:cNvSpPr>
          <p:nvPr>
            <p:ph type="ctrTitle"/>
          </p:nvPr>
        </p:nvSpPr>
        <p:spPr>
          <a:xfrm>
            <a:off x="722376" y="1280168"/>
            <a:ext cx="7772400" cy="1220138"/>
          </a:xfrm>
        </p:spPr>
        <p:txBody>
          <a:bodyPr lIns="45720" rIns="45720" bIns="45720"/>
          <a:lstStyle>
            <a:lvl1pPr algn="ct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zh-CN" altLang="en-US" dirty="0" smtClean="0"/>
              <a:t>单击此处编辑母版标题样式</a:t>
            </a:r>
            <a:endParaRPr lang="en-US" dirty="0"/>
          </a:p>
        </p:txBody>
      </p:sp>
      <p:sp>
        <p:nvSpPr>
          <p:cNvPr id="20" name="副标题 19"/>
          <p:cNvSpPr>
            <a:spLocks noGrp="1"/>
          </p:cNvSpPr>
          <p:nvPr>
            <p:ph type="subTitle" idx="1"/>
          </p:nvPr>
        </p:nvSpPr>
        <p:spPr>
          <a:xfrm>
            <a:off x="722376" y="3685032"/>
            <a:ext cx="7772400" cy="914400"/>
          </a:xfrm>
        </p:spPr>
        <p:txBody>
          <a:bodyPr tIns="0">
            <a:normAutofit/>
          </a:bodyPr>
          <a:lstStyle>
            <a:lvl1pPr marL="36576" indent="0" algn="l">
              <a:spcBef>
                <a:spcPts val="0"/>
              </a:spcBef>
              <a:buNone/>
              <a:defRPr sz="28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dirty="0" smtClean="0"/>
              <a:t>单击此处编辑母版副标题样式</a:t>
            </a:r>
            <a:endParaRPr lang="en-US" dirty="0"/>
          </a:p>
        </p:txBody>
      </p:sp>
      <p:sp>
        <p:nvSpPr>
          <p:cNvPr id="7" name="日期占位符 18"/>
          <p:cNvSpPr>
            <a:spLocks noGrp="1"/>
          </p:cNvSpPr>
          <p:nvPr>
            <p:ph type="dt" sz="half" idx="10"/>
          </p:nvPr>
        </p:nvSpPr>
        <p:spPr/>
        <p:txBody>
          <a:bodyPr/>
          <a:lstStyle>
            <a:lvl1pPr>
              <a:defRPr/>
            </a:lvl1pPr>
            <a:extLst/>
          </a:lstStyle>
          <a:p>
            <a:pPr>
              <a:defRPr/>
            </a:pPr>
            <a:fld id="{566B1141-CE23-4F19-ADD7-AB5DB5B5BCED}" type="datetime1">
              <a:rPr lang="zh-CN" altLang="en-US"/>
              <a:pPr>
                <a:defRPr/>
              </a:pPr>
              <a:t>2019/9/19</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10"/>
          <p:cNvSpPr>
            <a:spLocks noGrp="1"/>
          </p:cNvSpPr>
          <p:nvPr>
            <p:ph type="sldNum" sz="quarter" idx="12"/>
          </p:nvPr>
        </p:nvSpPr>
        <p:spPr/>
        <p:txBody>
          <a:bodyPr/>
          <a:lstStyle>
            <a:lvl1pPr>
              <a:defRPr/>
            </a:lvl1pPr>
            <a:extLst/>
          </a:lstStyle>
          <a:p>
            <a:pPr>
              <a:defRPr/>
            </a:pPr>
            <a:fld id="{61F4CB95-25F8-4B7E-A78A-3034AF89B33A}"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圆角矩形 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单圆角矩形 5"/>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zh-CN" altLang="en-US" smtClean="0"/>
              <a:t>单击此处编辑母版标题样式</a:t>
            </a:r>
            <a:endParaRPr lang="en-US"/>
          </a:p>
        </p:txBody>
      </p:sp>
      <p:sp>
        <p:nvSpPr>
          <p:cNvPr id="4" name="文本占位符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3" name="图片占位符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zh-CN" altLang="en-US" noProof="0" smtClean="0"/>
              <a:t>单击图标添加图片</a:t>
            </a:r>
            <a:endParaRPr lang="en-US" noProof="0"/>
          </a:p>
        </p:txBody>
      </p:sp>
      <p:sp>
        <p:nvSpPr>
          <p:cNvPr id="7" name="日期占位符 4"/>
          <p:cNvSpPr>
            <a:spLocks noGrp="1"/>
          </p:cNvSpPr>
          <p:nvPr>
            <p:ph type="dt" sz="half" idx="10"/>
          </p:nvPr>
        </p:nvSpPr>
        <p:spPr/>
        <p:txBody>
          <a:bodyPr/>
          <a:lstStyle>
            <a:lvl1pPr>
              <a:defRPr/>
            </a:lvl1pPr>
            <a:extLst/>
          </a:lstStyle>
          <a:p>
            <a:pPr>
              <a:defRPr/>
            </a:pPr>
            <a:fld id="{FB7B1B17-BFA1-45E1-9C66-14CD6DBFAD20}" type="datetime1">
              <a:rPr lang="zh-CN" altLang="en-US"/>
              <a:pPr>
                <a:defRPr/>
              </a:pPr>
              <a:t>2019/9/19</a:t>
            </a:fld>
            <a:endParaRPr lang="zh-CN" altLang="en-US"/>
          </a:p>
        </p:txBody>
      </p:sp>
      <p:sp>
        <p:nvSpPr>
          <p:cNvPr id="8" name="页脚占位符 5"/>
          <p:cNvSpPr>
            <a:spLocks noGrp="1"/>
          </p:cNvSpPr>
          <p:nvPr>
            <p:ph type="ftr" sz="quarter" idx="11"/>
          </p:nvPr>
        </p:nvSpPr>
        <p:spPr/>
        <p:txBody>
          <a:bodyPr/>
          <a:lstStyle>
            <a:lvl1pPr>
              <a:defRPr/>
            </a:lvl1pPr>
            <a:extLst/>
          </a:lstStyle>
          <a:p>
            <a:pPr>
              <a:defRPr/>
            </a:pPr>
            <a:endParaRPr lang="zh-CN" altLang="en-US"/>
          </a:p>
        </p:txBody>
      </p:sp>
      <p:sp>
        <p:nvSpPr>
          <p:cNvPr id="9" name="灯片编号占位符 6"/>
          <p:cNvSpPr>
            <a:spLocks noGrp="1"/>
          </p:cNvSpPr>
          <p:nvPr>
            <p:ph type="sldNum" sz="quarter" idx="12"/>
          </p:nvPr>
        </p:nvSpPr>
        <p:spPr/>
        <p:txBody>
          <a:bodyPr/>
          <a:lstStyle>
            <a:lvl1pPr>
              <a:defRPr/>
            </a:lvl1pPr>
            <a:extLst/>
          </a:lstStyle>
          <a:p>
            <a:pPr>
              <a:defRPr/>
            </a:pPr>
            <a:fld id="{F5C67E1C-7FB5-42C4-93DD-4598281607C9}"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02920" y="4983480"/>
            <a:ext cx="8183880" cy="105156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502920" y="530352"/>
            <a:ext cx="8183880" cy="418795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fld id="{8359C670-D4FC-4A16-BE7E-DCFCC7401004}" type="datetime1">
              <a:rPr lang="zh-CN" altLang="en-US"/>
              <a:pPr>
                <a:defRPr/>
              </a:pPr>
              <a:t>2019/9/19</a:t>
            </a:fld>
            <a:endParaRPr lang="zh-CN" altLang="en-US"/>
          </a:p>
        </p:txBody>
      </p:sp>
      <p:sp>
        <p:nvSpPr>
          <p:cNvPr id="5" name="页脚占位符 17"/>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4EF8E691-3B45-46E8-AAEE-1ADEF10CA828}"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4"/>
            <a:ext cx="1981200" cy="5257799"/>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533400" y="533402"/>
            <a:ext cx="5943600" cy="52578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fld id="{8FF9B942-5F6A-4485-AE2A-7B3B51A1486E}" type="datetime1">
              <a:rPr lang="zh-CN" altLang="en-US"/>
              <a:pPr>
                <a:defRPr/>
              </a:pPr>
              <a:t>2019/9/19</a:t>
            </a:fld>
            <a:endParaRPr lang="zh-CN" altLang="en-US"/>
          </a:p>
        </p:txBody>
      </p:sp>
      <p:sp>
        <p:nvSpPr>
          <p:cNvPr id="5" name="页脚占位符 17"/>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21AFCDB1-16FA-4795-BAAF-CE7F76CE2DFC}"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p:cNvSpPr>
          <p:nvPr>
            <p:ph type="dt" sz="half" idx="10"/>
          </p:nvPr>
        </p:nvSpPr>
        <p:spPr/>
        <p:txBody>
          <a:bodyPr/>
          <a:lstStyle>
            <a:lvl1pPr>
              <a:defRPr/>
            </a:lvl1pPr>
          </a:lstStyle>
          <a:p>
            <a:pPr>
              <a:defRPr/>
            </a:pPr>
            <a:fld id="{8F0EFF24-3FF7-45E8-98AE-67B3FD117390}" type="datetime1">
              <a:rPr lang="zh-CN" altLang="en-US"/>
              <a:pPr>
                <a:defRPr/>
              </a:pPr>
              <a:t>2019/9/19</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952F93B6-88DD-47CD-AA25-ECC67D08CDF2}"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p:cNvSpPr>
          <p:nvPr>
            <p:ph type="dt" sz="half" idx="10"/>
          </p:nvPr>
        </p:nvSpPr>
        <p:spPr/>
        <p:txBody>
          <a:bodyPr/>
          <a:lstStyle>
            <a:lvl1pPr>
              <a:defRPr/>
            </a:lvl1pPr>
          </a:lstStyle>
          <a:p>
            <a:pPr>
              <a:defRPr/>
            </a:pPr>
            <a:fld id="{5EF24259-B10B-45DC-BA1F-63E1A486804B}" type="datetime1">
              <a:rPr lang="zh-CN" altLang="en-US"/>
              <a:pPr>
                <a:defRPr/>
              </a:pPr>
              <a:t>2019/9/19</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B056A5FD-7424-4222-8FE6-B75B53351CB2}" type="slidenum">
              <a:rPr lang="zh-CN" altLang="en-US"/>
              <a:pPr>
                <a:defRPr/>
              </a:pPr>
              <a:t>‹#›</a:t>
            </a:fld>
            <a:endParaRPr lang="zh-CN" altLang="en-US"/>
          </a:p>
        </p:txBody>
      </p:sp>
      <p:sp>
        <p:nvSpPr>
          <p:cNvPr id="7" name="文本框 6"/>
          <p:cNvSpPr txBox="1"/>
          <p:nvPr userDrawn="1"/>
        </p:nvSpPr>
        <p:spPr>
          <a:xfrm>
            <a:off x="7281119" y="589152"/>
            <a:ext cx="1296144" cy="523220"/>
          </a:xfrm>
          <a:prstGeom prst="rect">
            <a:avLst/>
          </a:prstGeom>
          <a:noFill/>
        </p:spPr>
        <p:txBody>
          <a:bodyPr wrap="square" rtlCol="0">
            <a:spAutoFit/>
          </a:bodyPr>
          <a:lstStyle/>
          <a:p>
            <a:r>
              <a:rPr lang="zh-CN" altLang="en-US" sz="1400" b="1" i="1" dirty="0" smtClean="0">
                <a:solidFill>
                  <a:schemeClr val="bg1"/>
                </a:solidFill>
                <a:latin typeface="+mn-ea"/>
                <a:ea typeface="+mn-ea"/>
              </a:rPr>
              <a:t>华中科技大学</a:t>
            </a:r>
            <a:endParaRPr lang="en-US" altLang="zh-CN" sz="1400" b="1" i="1" dirty="0" smtClean="0">
              <a:solidFill>
                <a:schemeClr val="bg1"/>
              </a:solidFill>
              <a:latin typeface="+mn-ea"/>
              <a:ea typeface="+mn-ea"/>
            </a:endParaRPr>
          </a:p>
          <a:p>
            <a:r>
              <a:rPr lang="zh-CN" altLang="en-US" sz="1400" b="1" i="1" dirty="0" smtClean="0">
                <a:solidFill>
                  <a:schemeClr val="bg1"/>
                </a:solidFill>
                <a:latin typeface="+mn-ea"/>
                <a:ea typeface="+mn-ea"/>
              </a:rPr>
              <a:t>             潘鹏</a:t>
            </a:r>
            <a:endParaRPr lang="zh-CN" altLang="en-US" sz="1400" b="1" i="1" dirty="0">
              <a:solidFill>
                <a:schemeClr val="bg1"/>
              </a:solidFill>
              <a:latin typeface="+mn-ea"/>
              <a:ea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
          <p:cNvSpPr>
            <a:spLocks noGrp="1"/>
          </p:cNvSpPr>
          <p:nvPr>
            <p:ph type="dt" sz="half" idx="10"/>
          </p:nvPr>
        </p:nvSpPr>
        <p:spPr/>
        <p:txBody>
          <a:bodyPr/>
          <a:lstStyle>
            <a:lvl1pPr>
              <a:defRPr/>
            </a:lvl1pPr>
          </a:lstStyle>
          <a:p>
            <a:pPr>
              <a:defRPr/>
            </a:pPr>
            <a:fld id="{E48513C7-EAFC-4923-84FC-E02AE4C83A28}" type="datetime1">
              <a:rPr lang="zh-CN" altLang="en-US"/>
              <a:pPr>
                <a:defRPr/>
              </a:pPr>
              <a:t>2019/9/19</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5FB211EC-14D3-41A1-8559-71C30588A7A9}"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3238" y="1557338"/>
            <a:ext cx="4014787" cy="418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0425" y="1557338"/>
            <a:ext cx="4016375" cy="418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p:cNvSpPr>
          <p:nvPr>
            <p:ph type="dt" sz="half" idx="10"/>
          </p:nvPr>
        </p:nvSpPr>
        <p:spPr/>
        <p:txBody>
          <a:bodyPr/>
          <a:lstStyle>
            <a:lvl1pPr>
              <a:defRPr/>
            </a:lvl1pPr>
          </a:lstStyle>
          <a:p>
            <a:pPr>
              <a:defRPr/>
            </a:pPr>
            <a:fld id="{E04A059A-3CF7-4A69-A058-C137BB74B881}" type="datetime1">
              <a:rPr lang="zh-CN" altLang="en-US"/>
              <a:pPr>
                <a:defRPr/>
              </a:pPr>
              <a:t>2019/9/19</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3"/>
          <p:cNvSpPr>
            <a:spLocks noGrp="1"/>
          </p:cNvSpPr>
          <p:nvPr>
            <p:ph type="sldNum" sz="quarter" idx="12"/>
          </p:nvPr>
        </p:nvSpPr>
        <p:spPr/>
        <p:txBody>
          <a:bodyPr/>
          <a:lstStyle>
            <a:lvl1pPr>
              <a:defRPr/>
            </a:lvl1pPr>
          </a:lstStyle>
          <a:p>
            <a:pPr>
              <a:defRPr/>
            </a:pPr>
            <a:fld id="{A78F72D6-4439-477F-BB4B-A342EE353650}"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p:cNvSpPr>
          <p:nvPr>
            <p:ph type="dt" sz="half" idx="10"/>
          </p:nvPr>
        </p:nvSpPr>
        <p:spPr/>
        <p:txBody>
          <a:bodyPr/>
          <a:lstStyle>
            <a:lvl1pPr>
              <a:defRPr/>
            </a:lvl1pPr>
          </a:lstStyle>
          <a:p>
            <a:pPr>
              <a:defRPr/>
            </a:pPr>
            <a:fld id="{8BD1C5C0-2FE0-4657-8E36-107B62F17E9B}" type="datetime1">
              <a:rPr lang="zh-CN" altLang="en-US"/>
              <a:pPr>
                <a:defRPr/>
              </a:pPr>
              <a:t>2019/9/19</a:t>
            </a:fld>
            <a:endParaRPr lang="zh-CN" altLang="en-US"/>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3"/>
          <p:cNvSpPr>
            <a:spLocks noGrp="1"/>
          </p:cNvSpPr>
          <p:nvPr>
            <p:ph type="sldNum" sz="quarter" idx="12"/>
          </p:nvPr>
        </p:nvSpPr>
        <p:spPr/>
        <p:txBody>
          <a:bodyPr/>
          <a:lstStyle>
            <a:lvl1pPr>
              <a:defRPr/>
            </a:lvl1pPr>
          </a:lstStyle>
          <a:p>
            <a:pPr>
              <a:defRPr/>
            </a:pPr>
            <a:fld id="{4EB66C9F-60E3-4B0A-9A10-CF5B1C4F6493}"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
          <p:cNvSpPr>
            <a:spLocks noGrp="1"/>
          </p:cNvSpPr>
          <p:nvPr>
            <p:ph type="dt" sz="half" idx="10"/>
          </p:nvPr>
        </p:nvSpPr>
        <p:spPr/>
        <p:txBody>
          <a:bodyPr/>
          <a:lstStyle>
            <a:lvl1pPr>
              <a:defRPr/>
            </a:lvl1pPr>
          </a:lstStyle>
          <a:p>
            <a:pPr>
              <a:defRPr/>
            </a:pPr>
            <a:fld id="{FC63FBFC-A8E1-4B41-A7D7-6D05403ACFAF}" type="datetime1">
              <a:rPr lang="zh-CN" altLang="en-US"/>
              <a:pPr>
                <a:defRPr/>
              </a:pPr>
              <a:t>2019/9/19</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pPr>
              <a:defRPr/>
            </a:pPr>
            <a:fld id="{40861DE5-FCF0-488E-8F3F-2178BBD6A248}"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E4EBAD3F-C552-489B-8EDF-290F9EA3C223}" type="datetime1">
              <a:rPr lang="zh-CN" altLang="en-US"/>
              <a:pPr>
                <a:defRPr/>
              </a:pPr>
              <a:t>2019/9/19</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C33C976B-9275-40B5-8C6A-BAF1F3BA4138}"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02920" y="4983480"/>
            <a:ext cx="8183880" cy="1051560"/>
          </a:xfrm>
        </p:spPr>
        <p:txBody>
          <a:bodyPr/>
          <a:lstStyle/>
          <a:p>
            <a:r>
              <a:rPr lang="zh-CN" altLang="en-US" smtClean="0"/>
              <a:t>单击此处编辑母版标题样式</a:t>
            </a:r>
            <a:endParaRPr lang="en-US"/>
          </a:p>
        </p:txBody>
      </p:sp>
      <p:sp>
        <p:nvSpPr>
          <p:cNvPr id="3" name="内容占位符 2"/>
          <p:cNvSpPr>
            <a:spLocks noGrp="1"/>
          </p:cNvSpPr>
          <p:nvPr>
            <p:ph idx="1"/>
          </p:nvPr>
        </p:nvSpPr>
        <p:spPr>
          <a:xfrm>
            <a:off x="502920" y="530352"/>
            <a:ext cx="8183880" cy="41879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fld id="{0CFABD76-C6A5-4586-92E2-5A8767747C7E}" type="datetime1">
              <a:rPr lang="zh-CN" altLang="en-US"/>
              <a:pPr>
                <a:defRPr/>
              </a:pPr>
              <a:t>2019/9/19</a:t>
            </a:fld>
            <a:endParaRPr lang="zh-CN" altLang="en-US"/>
          </a:p>
        </p:txBody>
      </p:sp>
      <p:sp>
        <p:nvSpPr>
          <p:cNvPr id="5" name="页脚占位符 17"/>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1AB7F40F-286F-47C1-99EE-B480BDF01DFB}"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p:cNvSpPr>
          <p:nvPr>
            <p:ph type="dt" sz="half" idx="10"/>
          </p:nvPr>
        </p:nvSpPr>
        <p:spPr/>
        <p:txBody>
          <a:bodyPr/>
          <a:lstStyle>
            <a:lvl1pPr>
              <a:defRPr/>
            </a:lvl1pPr>
          </a:lstStyle>
          <a:p>
            <a:pPr>
              <a:defRPr/>
            </a:pPr>
            <a:fld id="{616DA01C-A791-4B17-B90C-791C3C1C366A}" type="datetime1">
              <a:rPr lang="zh-CN" altLang="en-US"/>
              <a:pPr>
                <a:defRPr/>
              </a:pPr>
              <a:t>2019/9/19</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3"/>
          <p:cNvSpPr>
            <a:spLocks noGrp="1"/>
          </p:cNvSpPr>
          <p:nvPr>
            <p:ph type="sldNum" sz="quarter" idx="12"/>
          </p:nvPr>
        </p:nvSpPr>
        <p:spPr/>
        <p:txBody>
          <a:bodyPr/>
          <a:lstStyle>
            <a:lvl1pPr>
              <a:defRPr/>
            </a:lvl1pPr>
          </a:lstStyle>
          <a:p>
            <a:pPr>
              <a:defRPr/>
            </a:pPr>
            <a:fld id="{E0902CA2-861C-41B9-B5E2-123F68F92180}"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p:cNvSpPr>
          <p:nvPr>
            <p:ph type="dt" sz="half" idx="10"/>
          </p:nvPr>
        </p:nvSpPr>
        <p:spPr/>
        <p:txBody>
          <a:bodyPr/>
          <a:lstStyle>
            <a:lvl1pPr>
              <a:defRPr/>
            </a:lvl1pPr>
          </a:lstStyle>
          <a:p>
            <a:pPr>
              <a:defRPr/>
            </a:pPr>
            <a:fld id="{439AEC29-6DA6-4AAE-8086-BC8C65E0E18B}" type="datetime1">
              <a:rPr lang="zh-CN" altLang="en-US"/>
              <a:pPr>
                <a:defRPr/>
              </a:pPr>
              <a:t>2019/9/19</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3"/>
          <p:cNvSpPr>
            <a:spLocks noGrp="1"/>
          </p:cNvSpPr>
          <p:nvPr>
            <p:ph type="sldNum" sz="quarter" idx="12"/>
          </p:nvPr>
        </p:nvSpPr>
        <p:spPr/>
        <p:txBody>
          <a:bodyPr/>
          <a:lstStyle>
            <a:lvl1pPr>
              <a:defRPr/>
            </a:lvl1pPr>
          </a:lstStyle>
          <a:p>
            <a:pPr>
              <a:defRPr/>
            </a:pPr>
            <a:fld id="{5638EDA0-822D-4CD9-8F94-3AD88DD92C46}"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p:cNvSpPr>
          <p:nvPr>
            <p:ph type="dt" sz="half" idx="10"/>
          </p:nvPr>
        </p:nvSpPr>
        <p:spPr/>
        <p:txBody>
          <a:bodyPr/>
          <a:lstStyle>
            <a:lvl1pPr>
              <a:defRPr/>
            </a:lvl1pPr>
          </a:lstStyle>
          <a:p>
            <a:pPr>
              <a:defRPr/>
            </a:pPr>
            <a:fld id="{67F10A29-BACE-48A9-8212-FE8D1F9B2DE7}" type="datetime1">
              <a:rPr lang="zh-CN" altLang="en-US"/>
              <a:pPr>
                <a:defRPr/>
              </a:pPr>
              <a:t>2019/9/19</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1C5E34AC-8337-4A95-BC1F-E26489B4312F}"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2575" y="476250"/>
            <a:ext cx="2054225" cy="52689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476250"/>
            <a:ext cx="6011862" cy="52689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p:cNvSpPr>
          <p:nvPr>
            <p:ph type="dt" sz="half" idx="10"/>
          </p:nvPr>
        </p:nvSpPr>
        <p:spPr/>
        <p:txBody>
          <a:bodyPr/>
          <a:lstStyle>
            <a:lvl1pPr>
              <a:defRPr/>
            </a:lvl1pPr>
          </a:lstStyle>
          <a:p>
            <a:pPr>
              <a:defRPr/>
            </a:pPr>
            <a:fld id="{CFB81AB0-49C1-46BA-AD5B-8026704F5D76}" type="datetime1">
              <a:rPr lang="zh-CN" altLang="en-US"/>
              <a:pPr>
                <a:defRPr/>
              </a:pPr>
              <a:t>2019/9/19</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5B47E279-A1E8-4533-9BAF-6C4B217E1BBB}"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圆角矩形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圆角矩形 4"/>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C51A810E-BCEA-4FBC-9E0C-A0E24EE798C9}" type="datetime1">
              <a:rPr lang="zh-CN" altLang="en-US"/>
              <a:pPr>
                <a:defRPr/>
              </a:pPr>
              <a:t>2019/9/19</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E337629B-AD01-4813-BFDA-7F5E680174AD}"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en-US" dirty="0"/>
          </a:p>
        </p:txBody>
      </p:sp>
      <p:sp>
        <p:nvSpPr>
          <p:cNvPr id="3" name="内容占位符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4"/>
          <p:cNvSpPr>
            <a:spLocks noGrp="1"/>
          </p:cNvSpPr>
          <p:nvPr>
            <p:ph type="dt" sz="half" idx="10"/>
          </p:nvPr>
        </p:nvSpPr>
        <p:spPr/>
        <p:txBody>
          <a:bodyPr/>
          <a:lstStyle>
            <a:lvl1pPr>
              <a:defRPr/>
            </a:lvl1pPr>
          </a:lstStyle>
          <a:p>
            <a:pPr>
              <a:defRPr/>
            </a:pPr>
            <a:fld id="{23F1F135-7043-43A7-B56C-F0F95B312303}" type="datetime1">
              <a:rPr lang="zh-CN" altLang="en-US"/>
              <a:pPr>
                <a:defRPr/>
              </a:pPr>
              <a:t>2019/9/19</a:t>
            </a:fld>
            <a:endParaRPr lang="zh-CN" altLang="en-US"/>
          </a:p>
        </p:txBody>
      </p:sp>
      <p:sp>
        <p:nvSpPr>
          <p:cNvPr id="6" name="页脚占位符 17"/>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a:lvl1pPr>
          </a:lstStyle>
          <a:p>
            <a:pPr>
              <a:defRPr/>
            </a:pPr>
            <a:fld id="{7D04A45C-A511-445F-846B-34A055772FDD}"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2920" y="4983480"/>
            <a:ext cx="8183880" cy="1051560"/>
          </a:xfrm>
        </p:spPr>
        <p:txBody>
          <a:bodyPr/>
          <a:lstStyle>
            <a:lvl1pPr>
              <a:defRPr b="1"/>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24"/>
          <p:cNvSpPr>
            <a:spLocks noGrp="1"/>
          </p:cNvSpPr>
          <p:nvPr>
            <p:ph type="dt" sz="half" idx="10"/>
          </p:nvPr>
        </p:nvSpPr>
        <p:spPr/>
        <p:txBody>
          <a:bodyPr/>
          <a:lstStyle>
            <a:lvl1pPr>
              <a:defRPr/>
            </a:lvl1pPr>
          </a:lstStyle>
          <a:p>
            <a:pPr>
              <a:defRPr/>
            </a:pPr>
            <a:fld id="{A3EB6504-951F-450E-BCE5-141D745EB67C}" type="datetime1">
              <a:rPr lang="zh-CN" altLang="en-US"/>
              <a:pPr>
                <a:defRPr/>
              </a:pPr>
              <a:t>2019/9/19</a:t>
            </a:fld>
            <a:endParaRPr lang="zh-CN" altLang="en-US"/>
          </a:p>
        </p:txBody>
      </p:sp>
      <p:sp>
        <p:nvSpPr>
          <p:cNvPr id="8" name="页脚占位符 17"/>
          <p:cNvSpPr>
            <a:spLocks noGrp="1"/>
          </p:cNvSpPr>
          <p:nvPr>
            <p:ph type="ftr" sz="quarter" idx="11"/>
          </p:nvPr>
        </p:nvSpPr>
        <p:spPr/>
        <p:txBody>
          <a:bodyPr/>
          <a:lstStyle>
            <a:lvl1pPr>
              <a:defRPr/>
            </a:lvl1pPr>
          </a:lstStyle>
          <a:p>
            <a:pPr>
              <a:defRPr/>
            </a:pPr>
            <a:endParaRPr lang="zh-CN" altLang="en-US"/>
          </a:p>
        </p:txBody>
      </p:sp>
      <p:sp>
        <p:nvSpPr>
          <p:cNvPr id="9" name="灯片编号占位符 4"/>
          <p:cNvSpPr>
            <a:spLocks noGrp="1"/>
          </p:cNvSpPr>
          <p:nvPr>
            <p:ph type="sldNum" sz="quarter" idx="12"/>
          </p:nvPr>
        </p:nvSpPr>
        <p:spPr/>
        <p:txBody>
          <a:bodyPr/>
          <a:lstStyle>
            <a:lvl1pPr>
              <a:defRPr/>
            </a:lvl1pPr>
          </a:lstStyle>
          <a:p>
            <a:pPr>
              <a:defRPr/>
            </a:pPr>
            <a:fld id="{215C8BA8-36D9-44BF-8175-C8DEAB00CD7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4"/>
          <p:cNvSpPr>
            <a:spLocks noGrp="1"/>
          </p:cNvSpPr>
          <p:nvPr>
            <p:ph type="dt" sz="half" idx="10"/>
          </p:nvPr>
        </p:nvSpPr>
        <p:spPr/>
        <p:txBody>
          <a:bodyPr/>
          <a:lstStyle>
            <a:lvl1pPr>
              <a:defRPr/>
            </a:lvl1pPr>
          </a:lstStyle>
          <a:p>
            <a:pPr>
              <a:defRPr/>
            </a:pPr>
            <a:fld id="{DC354FA8-C621-4702-91EF-765FB75CC90D}" type="datetime1">
              <a:rPr lang="zh-CN" altLang="en-US"/>
              <a:pPr>
                <a:defRPr/>
              </a:pPr>
              <a:t>2019/9/19</a:t>
            </a:fld>
            <a:endParaRPr lang="zh-CN" altLang="en-US"/>
          </a:p>
        </p:txBody>
      </p:sp>
      <p:sp>
        <p:nvSpPr>
          <p:cNvPr id="4" name="页脚占位符 17"/>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2DD8FAF4-2FD3-4F16-8DD4-78C272B1794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圆角矩形 1"/>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日期占位符 1"/>
          <p:cNvSpPr>
            <a:spLocks noGrp="1"/>
          </p:cNvSpPr>
          <p:nvPr>
            <p:ph type="dt" sz="half" idx="10"/>
          </p:nvPr>
        </p:nvSpPr>
        <p:spPr/>
        <p:txBody>
          <a:bodyPr/>
          <a:lstStyle>
            <a:lvl1pPr>
              <a:defRPr/>
            </a:lvl1pPr>
            <a:extLst/>
          </a:lstStyle>
          <a:p>
            <a:pPr>
              <a:defRPr/>
            </a:pPr>
            <a:fld id="{D2E52D3E-53E6-4782-A14A-0145CF76C74F}" type="datetime1">
              <a:rPr lang="zh-CN" altLang="en-US"/>
              <a:pPr>
                <a:defRPr/>
              </a:pPr>
              <a:t>2019/9/19</a:t>
            </a:fld>
            <a:endParaRPr lang="zh-CN" altLang="en-US"/>
          </a:p>
        </p:txBody>
      </p:sp>
      <p:sp>
        <p:nvSpPr>
          <p:cNvPr id="4" name="页脚占位符 2"/>
          <p:cNvSpPr>
            <a:spLocks noGrp="1"/>
          </p:cNvSpPr>
          <p:nvPr>
            <p:ph type="ftr" sz="quarter" idx="11"/>
          </p:nvPr>
        </p:nvSpPr>
        <p:spPr/>
        <p:txBody>
          <a:bodyPr/>
          <a:lstStyle>
            <a:lvl1pPr>
              <a:defRPr/>
            </a:lvl1pPr>
            <a:extLst/>
          </a:lstStyle>
          <a:p>
            <a:pPr>
              <a:defRPr/>
            </a:pPr>
            <a:endParaRPr lang="zh-CN" altLang="en-US"/>
          </a:p>
        </p:txBody>
      </p:sp>
      <p:sp>
        <p:nvSpPr>
          <p:cNvPr id="5" name="灯片编号占位符 3"/>
          <p:cNvSpPr>
            <a:spLocks noGrp="1"/>
          </p:cNvSpPr>
          <p:nvPr>
            <p:ph type="sldNum" sz="quarter" idx="12"/>
          </p:nvPr>
        </p:nvSpPr>
        <p:spPr/>
        <p:txBody>
          <a:bodyPr/>
          <a:lstStyle>
            <a:lvl1pPr>
              <a:defRPr/>
            </a:lvl1pPr>
            <a:extLst/>
          </a:lstStyle>
          <a:p>
            <a:pPr>
              <a:defRPr/>
            </a:pPr>
            <a:fld id="{4ADAD9CD-287F-424C-8DE0-B683C22DA317}"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标题和正文">
    <p:spTree>
      <p:nvGrpSpPr>
        <p:cNvPr id="1" name=""/>
        <p:cNvGrpSpPr/>
        <p:nvPr/>
      </p:nvGrpSpPr>
      <p:grpSpPr>
        <a:xfrm>
          <a:off x="0" y="0"/>
          <a:ext cx="0" cy="0"/>
          <a:chOff x="0" y="0"/>
          <a:chExt cx="0" cy="0"/>
        </a:xfrm>
      </p:grpSpPr>
      <p:sp>
        <p:nvSpPr>
          <p:cNvPr id="4" name="圆角矩形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圆角矩形 4"/>
          <p:cNvSpPr/>
          <p:nvPr/>
        </p:nvSpPr>
        <p:spPr>
          <a:xfrm>
            <a:off x="419100" y="433388"/>
            <a:ext cx="8305800" cy="923925"/>
          </a:xfrm>
          <a:prstGeom prst="roundRect">
            <a:avLst>
              <a:gd name="adj" fmla="val 4578"/>
            </a:avLst>
          </a:prstGeom>
          <a:gradFill rotWithShape="1">
            <a:gsLst>
              <a:gs pos="0">
                <a:schemeClr val="accent3">
                  <a:lumMod val="20000"/>
                  <a:lumOff val="80000"/>
                </a:schemeClr>
              </a:gs>
              <a:gs pos="39999">
                <a:srgbClr val="85C2FF"/>
              </a:gs>
              <a:gs pos="70000">
                <a:srgbClr val="C4D6EB"/>
              </a:gs>
              <a:gs pos="100000">
                <a:srgbClr val="FFEBFA"/>
              </a:gs>
            </a:gsLst>
            <a:lin ang="5400000" scaled="0"/>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标题 6"/>
          <p:cNvSpPr>
            <a:spLocks noGrp="1"/>
          </p:cNvSpPr>
          <p:nvPr>
            <p:ph type="title"/>
          </p:nvPr>
        </p:nvSpPr>
        <p:spPr>
          <a:xfrm>
            <a:off x="500034" y="500042"/>
            <a:ext cx="8183562" cy="642942"/>
          </a:xfrm>
        </p:spPr>
        <p:txBody>
          <a:bodyPr/>
          <a:lstStyle/>
          <a:p>
            <a:r>
              <a:rPr lang="zh-CN" altLang="en-US" smtClean="0"/>
              <a:t>单击此处编辑母版标题样式</a:t>
            </a:r>
            <a:endParaRPr lang="zh-CN" altLang="en-US"/>
          </a:p>
        </p:txBody>
      </p:sp>
      <p:sp>
        <p:nvSpPr>
          <p:cNvPr id="9" name="文本占位符 8"/>
          <p:cNvSpPr>
            <a:spLocks noGrp="1"/>
          </p:cNvSpPr>
          <p:nvPr>
            <p:ph type="body" sz="quarter" idx="13"/>
          </p:nvPr>
        </p:nvSpPr>
        <p:spPr>
          <a:xfrm>
            <a:off x="500062" y="1714500"/>
            <a:ext cx="8143903" cy="4286268"/>
          </a:xfrm>
        </p:spPr>
        <p:txBody>
          <a:bodyPr>
            <a:normAutofit/>
          </a:bodyPr>
          <a:lstStyle>
            <a:lvl1pPr marL="0" indent="0">
              <a:buNone/>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1"/>
          <p:cNvSpPr>
            <a:spLocks noGrp="1"/>
          </p:cNvSpPr>
          <p:nvPr>
            <p:ph type="dt" sz="half" idx="14"/>
          </p:nvPr>
        </p:nvSpPr>
        <p:spPr/>
        <p:txBody>
          <a:bodyPr/>
          <a:lstStyle>
            <a:lvl1pPr>
              <a:defRPr/>
            </a:lvl1pPr>
            <a:extLst/>
          </a:lstStyle>
          <a:p>
            <a:pPr>
              <a:defRPr/>
            </a:pPr>
            <a:fld id="{88EF9ABD-8802-4124-88BD-079128F1F844}" type="datetime1">
              <a:rPr lang="zh-CN" altLang="en-US"/>
              <a:pPr>
                <a:defRPr/>
              </a:pPr>
              <a:t>2019/9/19</a:t>
            </a:fld>
            <a:endParaRPr lang="zh-CN" altLang="en-US"/>
          </a:p>
        </p:txBody>
      </p:sp>
      <p:sp>
        <p:nvSpPr>
          <p:cNvPr id="8" name="页脚占位符 2"/>
          <p:cNvSpPr>
            <a:spLocks noGrp="1"/>
          </p:cNvSpPr>
          <p:nvPr>
            <p:ph type="ftr" sz="quarter" idx="15"/>
          </p:nvPr>
        </p:nvSpPr>
        <p:spPr/>
        <p:txBody>
          <a:bodyPr/>
          <a:lstStyle>
            <a:lvl1pPr>
              <a:defRPr/>
            </a:lvl1pPr>
            <a:extLst/>
          </a:lstStyle>
          <a:p>
            <a:pPr>
              <a:defRPr/>
            </a:pPr>
            <a:endParaRPr lang="zh-CN" altLang="en-US"/>
          </a:p>
        </p:txBody>
      </p:sp>
      <p:sp>
        <p:nvSpPr>
          <p:cNvPr id="10" name="灯片编号占位符 3"/>
          <p:cNvSpPr>
            <a:spLocks noGrp="1"/>
          </p:cNvSpPr>
          <p:nvPr>
            <p:ph type="sldNum" sz="quarter" idx="16"/>
          </p:nvPr>
        </p:nvSpPr>
        <p:spPr/>
        <p:txBody>
          <a:bodyPr/>
          <a:lstStyle>
            <a:lvl1pPr>
              <a:defRPr/>
            </a:lvl1pPr>
            <a:extLst/>
          </a:lstStyle>
          <a:p>
            <a:pPr>
              <a:defRPr/>
            </a:pPr>
            <a:fld id="{7E00C8B5-0289-4422-94D3-8AA93C8933F3}"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4"/>
          <p:cNvSpPr>
            <a:spLocks noGrp="1"/>
          </p:cNvSpPr>
          <p:nvPr>
            <p:ph type="dt" sz="half" idx="10"/>
          </p:nvPr>
        </p:nvSpPr>
        <p:spPr/>
        <p:txBody>
          <a:bodyPr/>
          <a:lstStyle>
            <a:lvl1pPr>
              <a:defRPr/>
            </a:lvl1pPr>
          </a:lstStyle>
          <a:p>
            <a:pPr>
              <a:defRPr/>
            </a:pPr>
            <a:fld id="{5A0C15C7-E79F-461D-BB27-765A85A9DEC0}" type="datetime1">
              <a:rPr lang="zh-CN" altLang="en-US"/>
              <a:pPr>
                <a:defRPr/>
              </a:pPr>
              <a:t>2019/9/19</a:t>
            </a:fld>
            <a:endParaRPr lang="zh-CN" altLang="en-US"/>
          </a:p>
        </p:txBody>
      </p:sp>
      <p:sp>
        <p:nvSpPr>
          <p:cNvPr id="6" name="页脚占位符 17"/>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a:lvl1pPr>
          </a:lstStyle>
          <a:p>
            <a:pPr>
              <a:defRPr/>
            </a:pPr>
            <a:fld id="{D1FAF663-C98D-469B-A619-F93E52AC87DF}"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圆角矩形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圆角矩形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标题占位符 12"/>
          <p:cNvSpPr>
            <a:spLocks noGrp="1"/>
          </p:cNvSpPr>
          <p:nvPr>
            <p:ph type="title"/>
          </p:nvPr>
        </p:nvSpPr>
        <p:spPr>
          <a:xfrm>
            <a:off x="503238" y="4986338"/>
            <a:ext cx="8183562" cy="1050925"/>
          </a:xfrm>
          <a:prstGeom prst="rect">
            <a:avLst/>
          </a:prstGeom>
        </p:spPr>
        <p:txBody>
          <a:bodyPr vert="horz" anchor="b">
            <a:normAutofit/>
          </a:bodyPr>
          <a:lstStyle/>
          <a:p>
            <a:r>
              <a:rPr lang="zh-CN" altLang="en-US" smtClean="0"/>
              <a:t>单击此处编辑母版标题样式</a:t>
            </a:r>
            <a:endParaRPr lang="en-US"/>
          </a:p>
        </p:txBody>
      </p:sp>
      <p:sp>
        <p:nvSpPr>
          <p:cNvPr id="1031" name="文本占位符 3"/>
          <p:cNvSpPr>
            <a:spLocks noGrp="1"/>
          </p:cNvSpPr>
          <p:nvPr>
            <p:ph type="body" idx="1"/>
          </p:nvPr>
        </p:nvSpPr>
        <p:spPr bwMode="auto">
          <a:xfrm>
            <a:off x="503238" y="530225"/>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25" name="日期占位符 24"/>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ea typeface="+mn-ea"/>
              </a:defRPr>
            </a:lvl1pPr>
            <a:extLst/>
          </a:lstStyle>
          <a:p>
            <a:pPr>
              <a:defRPr/>
            </a:pPr>
            <a:fld id="{F0738A9A-1D2E-49C6-8818-783380CC26BC}" type="datetime1">
              <a:rPr lang="zh-CN" altLang="en-US"/>
              <a:pPr>
                <a:defRPr/>
              </a:pPr>
              <a:t>2019/9/19</a:t>
            </a:fld>
            <a:endParaRPr lang="zh-CN" altLang="en-US"/>
          </a:p>
        </p:txBody>
      </p:sp>
      <p:sp>
        <p:nvSpPr>
          <p:cNvPr id="18" name="页脚占位符 17"/>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chemeClr val="bg2">
                    <a:shade val="50000"/>
                  </a:schemeClr>
                </a:solidFill>
                <a:latin typeface="+mn-lt"/>
                <a:ea typeface="+mn-ea"/>
              </a:defRPr>
            </a:lvl1pPr>
            <a:extLst/>
          </a:lstStyle>
          <a:p>
            <a:pPr>
              <a:defRPr/>
            </a:pPr>
            <a:endParaRPr lang="zh-CN" altLang="en-US"/>
          </a:p>
        </p:txBody>
      </p:sp>
      <p:sp>
        <p:nvSpPr>
          <p:cNvPr id="5" name="灯片编号占位符 4"/>
          <p:cNvSpPr>
            <a:spLocks noGrp="1"/>
          </p:cNvSpPr>
          <p:nvPr>
            <p:ph type="sldNum" sz="quarter" idx="4"/>
          </p:nvPr>
        </p:nvSpPr>
        <p:spPr>
          <a:xfrm>
            <a:off x="8348663" y="6111875"/>
            <a:ext cx="4572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ea typeface="+mn-ea"/>
              </a:defRPr>
            </a:lvl1pPr>
            <a:extLst/>
          </a:lstStyle>
          <a:p>
            <a:pPr>
              <a:defRPr/>
            </a:pPr>
            <a:fld id="{C66222A1-E9AD-421E-98B4-6773CA01F68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61" r:id="rId1"/>
    <p:sldLayoutId id="2147484243" r:id="rId2"/>
    <p:sldLayoutId id="2147484262" r:id="rId3"/>
    <p:sldLayoutId id="2147484244" r:id="rId4"/>
    <p:sldLayoutId id="2147484245" r:id="rId5"/>
    <p:sldLayoutId id="2147484246" r:id="rId6"/>
    <p:sldLayoutId id="2147484263" r:id="rId7"/>
    <p:sldLayoutId id="2147484264" r:id="rId8"/>
    <p:sldLayoutId id="2147484247" r:id="rId9"/>
    <p:sldLayoutId id="2147484265" r:id="rId10"/>
    <p:sldLayoutId id="2147484248" r:id="rId11"/>
    <p:sldLayoutId id="2147484249" r:id="rId12"/>
  </p:sldLayoutIdLst>
  <p:hf hdr="0" ftr="0" dt="0"/>
  <p:txStyles>
    <p:title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FF8D3E"/>
          </a:solidFill>
          <a:latin typeface="Verdana" pitchFamily="34" charset="0"/>
          <a:ea typeface="微软雅黑" pitchFamily="34" charset="-122"/>
        </a:defRPr>
      </a:lvl2pPr>
      <a:lvl3pPr algn="l" rtl="0" eaLnBrk="0" fontAlgn="base" hangingPunct="0">
        <a:spcBef>
          <a:spcPct val="0"/>
        </a:spcBef>
        <a:spcAft>
          <a:spcPct val="0"/>
        </a:spcAft>
        <a:defRPr sz="3600" b="1">
          <a:solidFill>
            <a:srgbClr val="FF8D3E"/>
          </a:solidFill>
          <a:latin typeface="Verdana" pitchFamily="34" charset="0"/>
          <a:ea typeface="微软雅黑" pitchFamily="34" charset="-122"/>
        </a:defRPr>
      </a:lvl3pPr>
      <a:lvl4pPr algn="l" rtl="0" eaLnBrk="0" fontAlgn="base" hangingPunct="0">
        <a:spcBef>
          <a:spcPct val="0"/>
        </a:spcBef>
        <a:spcAft>
          <a:spcPct val="0"/>
        </a:spcAft>
        <a:defRPr sz="3600" b="1">
          <a:solidFill>
            <a:srgbClr val="FF8D3E"/>
          </a:solidFill>
          <a:latin typeface="Verdana" pitchFamily="34" charset="0"/>
          <a:ea typeface="微软雅黑" pitchFamily="34" charset="-122"/>
        </a:defRPr>
      </a:lvl4pPr>
      <a:lvl5pPr algn="l" rtl="0" eaLnBrk="0" fontAlgn="base" hangingPunct="0">
        <a:spcBef>
          <a:spcPct val="0"/>
        </a:spcBef>
        <a:spcAft>
          <a:spcPct val="0"/>
        </a:spcAft>
        <a:defRPr sz="3600" b="1">
          <a:solidFill>
            <a:srgbClr val="FF8D3E"/>
          </a:solidFill>
          <a:latin typeface="Verdana" pitchFamily="34" charset="0"/>
          <a:ea typeface="微软雅黑" pitchFamily="34" charset="-122"/>
        </a:defRPr>
      </a:lvl5pPr>
      <a:lvl6pPr marL="457200" algn="l" rtl="0" fontAlgn="base">
        <a:spcBef>
          <a:spcPct val="0"/>
        </a:spcBef>
        <a:spcAft>
          <a:spcPct val="0"/>
        </a:spcAft>
        <a:defRPr sz="3600" b="1">
          <a:solidFill>
            <a:srgbClr val="FF8D3E"/>
          </a:solidFill>
          <a:latin typeface="Verdana" pitchFamily="34" charset="0"/>
          <a:ea typeface="微软雅黑" pitchFamily="34" charset="-122"/>
        </a:defRPr>
      </a:lvl6pPr>
      <a:lvl7pPr marL="914400" algn="l" rtl="0" fontAlgn="base">
        <a:spcBef>
          <a:spcPct val="0"/>
        </a:spcBef>
        <a:spcAft>
          <a:spcPct val="0"/>
        </a:spcAft>
        <a:defRPr sz="3600" b="1">
          <a:solidFill>
            <a:srgbClr val="FF8D3E"/>
          </a:solidFill>
          <a:latin typeface="Verdana" pitchFamily="34" charset="0"/>
          <a:ea typeface="微软雅黑" pitchFamily="34" charset="-122"/>
        </a:defRPr>
      </a:lvl7pPr>
      <a:lvl8pPr marL="1371600" algn="l" rtl="0" fontAlgn="base">
        <a:spcBef>
          <a:spcPct val="0"/>
        </a:spcBef>
        <a:spcAft>
          <a:spcPct val="0"/>
        </a:spcAft>
        <a:defRPr sz="3600" b="1">
          <a:solidFill>
            <a:srgbClr val="FF8D3E"/>
          </a:solidFill>
          <a:latin typeface="Verdana" pitchFamily="34" charset="0"/>
          <a:ea typeface="微软雅黑" pitchFamily="34" charset="-122"/>
        </a:defRPr>
      </a:lvl8pPr>
      <a:lvl9pPr marL="1828800" algn="l" rtl="0" fontAlgn="base">
        <a:spcBef>
          <a:spcPct val="0"/>
        </a:spcBef>
        <a:spcAft>
          <a:spcPct val="0"/>
        </a:spcAft>
        <a:defRPr sz="3600" b="1">
          <a:solidFill>
            <a:srgbClr val="FF8D3E"/>
          </a:solidFill>
          <a:latin typeface="Verdana" pitchFamily="34" charset="0"/>
          <a:ea typeface="微软雅黑" pitchFamily="34" charset="-122"/>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ED3742"/>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ED3742"/>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4A85BF"/>
        </a:buClr>
        <a:buSzPct val="100000"/>
        <a:buFont typeface="Wingdings 2" pitchFamily="18" charset="2"/>
        <a:buChar char=""/>
        <a:defRPr sz="20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圆角矩形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圆角矩形 10"/>
          <p:cNvSpPr/>
          <p:nvPr/>
        </p:nvSpPr>
        <p:spPr>
          <a:xfrm>
            <a:off x="419100" y="433388"/>
            <a:ext cx="8305800" cy="923925"/>
          </a:xfrm>
          <a:prstGeom prst="roundRect">
            <a:avLst>
              <a:gd name="adj" fmla="val 4578"/>
            </a:avLst>
          </a:prstGeom>
          <a:gradFill rotWithShape="1">
            <a:gsLst>
              <a:gs pos="0">
                <a:schemeClr val="accent3">
                  <a:lumMod val="20000"/>
                  <a:lumOff val="80000"/>
                </a:schemeClr>
              </a:gs>
              <a:gs pos="39999">
                <a:srgbClr val="85C2FF"/>
              </a:gs>
              <a:gs pos="70000">
                <a:srgbClr val="C4D6EB"/>
              </a:gs>
              <a:gs pos="100000">
                <a:srgbClr val="FFEBFA"/>
              </a:gs>
            </a:gsLst>
            <a:lin ang="5400000" scaled="0"/>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标题占位符 12"/>
          <p:cNvSpPr>
            <a:spLocks noGrp="1"/>
          </p:cNvSpPr>
          <p:nvPr>
            <p:ph type="title"/>
          </p:nvPr>
        </p:nvSpPr>
        <p:spPr>
          <a:xfrm>
            <a:off x="468313" y="476250"/>
            <a:ext cx="8183562" cy="665163"/>
          </a:xfrm>
          <a:prstGeom prst="rect">
            <a:avLst/>
          </a:prstGeom>
        </p:spPr>
        <p:txBody>
          <a:bodyPr vert="horz" wrap="square" lIns="91440" tIns="45720" rIns="91440" bIns="45720" numCol="1" anchor="b" anchorCtr="0" compatLnSpc="1">
            <a:prstTxWarp prst="textNoShape">
              <a:avLst/>
            </a:prstTxWarp>
            <a:normAutofit/>
          </a:bodyPr>
          <a:lstStyle/>
          <a:p>
            <a:pPr lvl="0"/>
            <a:r>
              <a:rPr lang="zh-CN" altLang="en-US" smtClean="0"/>
              <a:t>单击此处编辑母版标题样式</a:t>
            </a:r>
            <a:endParaRPr lang="en-US" smtClean="0"/>
          </a:p>
        </p:txBody>
      </p:sp>
      <p:sp>
        <p:nvSpPr>
          <p:cNvPr id="2053" name="文本占位符 3"/>
          <p:cNvSpPr>
            <a:spLocks noGrp="1"/>
          </p:cNvSpPr>
          <p:nvPr>
            <p:ph type="body" idx="1"/>
          </p:nvPr>
        </p:nvSpPr>
        <p:spPr bwMode="auto">
          <a:xfrm>
            <a:off x="503238" y="1557338"/>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2" name="日期占位符 1"/>
          <p:cNvSpPr>
            <a:spLocks noGrp="1"/>
          </p:cNvSpPr>
          <p:nvPr>
            <p:ph type="dt" sz="half" idx="2"/>
          </p:nvPr>
        </p:nvSpPr>
        <p:spPr>
          <a:xfrm>
            <a:off x="3776663" y="6111875"/>
            <a:ext cx="2286000" cy="365125"/>
          </a:xfrm>
          <a:prstGeom prst="rect">
            <a:avLst/>
          </a:prstGeom>
        </p:spPr>
        <p:txBody>
          <a:bodyPr vert="horz" anchor="b"/>
          <a:lstStyle>
            <a:lvl1pPr algn="r" fontAlgn="auto">
              <a:spcBef>
                <a:spcPts val="0"/>
              </a:spcBef>
              <a:spcAft>
                <a:spcPts val="0"/>
              </a:spcAft>
              <a:defRPr sz="1000">
                <a:solidFill>
                  <a:schemeClr val="bg2">
                    <a:shade val="50000"/>
                  </a:schemeClr>
                </a:solidFill>
                <a:latin typeface="+mn-lt"/>
                <a:ea typeface="+mn-ea"/>
              </a:defRPr>
            </a:lvl1pPr>
            <a:extLst/>
          </a:lstStyle>
          <a:p>
            <a:pPr>
              <a:defRPr/>
            </a:pPr>
            <a:fld id="{06F4BB0A-8901-45B2-B9E4-0D9C99FCA825}" type="datetime1">
              <a:rPr lang="zh-CN" altLang="en-US"/>
              <a:pPr>
                <a:defRPr/>
              </a:pPr>
              <a:t>2019/9/19</a:t>
            </a:fld>
            <a:endParaRPr lang="zh-CN" altLang="en-US"/>
          </a:p>
        </p:txBody>
      </p:sp>
      <p:sp>
        <p:nvSpPr>
          <p:cNvPr id="14" name="页脚占位符 2"/>
          <p:cNvSpPr>
            <a:spLocks noGrp="1"/>
          </p:cNvSpPr>
          <p:nvPr>
            <p:ph type="ftr" sz="quarter" idx="3"/>
          </p:nvPr>
        </p:nvSpPr>
        <p:spPr>
          <a:xfrm>
            <a:off x="6062663" y="6111875"/>
            <a:ext cx="2286000" cy="365125"/>
          </a:xfrm>
          <a:prstGeom prst="rect">
            <a:avLst/>
          </a:prstGeom>
        </p:spPr>
        <p:txBody>
          <a:bodyPr vert="horz" anchor="b"/>
          <a:lstStyle>
            <a:lvl1pPr fontAlgn="auto">
              <a:spcBef>
                <a:spcPts val="0"/>
              </a:spcBef>
              <a:spcAft>
                <a:spcPts val="0"/>
              </a:spcAft>
              <a:defRPr sz="1000">
                <a:solidFill>
                  <a:schemeClr val="bg2">
                    <a:shade val="50000"/>
                  </a:schemeClr>
                </a:solidFill>
                <a:latin typeface="+mn-lt"/>
                <a:ea typeface="+mn-ea"/>
              </a:defRPr>
            </a:lvl1pPr>
            <a:extLst/>
          </a:lstStyle>
          <a:p>
            <a:pPr>
              <a:defRPr/>
            </a:pPr>
            <a:endParaRPr lang="zh-CN" altLang="en-US"/>
          </a:p>
        </p:txBody>
      </p:sp>
      <p:sp>
        <p:nvSpPr>
          <p:cNvPr id="15" name="灯片编号占位符 3"/>
          <p:cNvSpPr>
            <a:spLocks noGrp="1"/>
          </p:cNvSpPr>
          <p:nvPr>
            <p:ph type="sldNum" sz="quarter" idx="4"/>
          </p:nvPr>
        </p:nvSpPr>
        <p:spPr>
          <a:xfrm>
            <a:off x="8348663" y="6111875"/>
            <a:ext cx="457200" cy="365125"/>
          </a:xfrm>
          <a:prstGeom prst="rect">
            <a:avLst/>
          </a:prstGeom>
        </p:spPr>
        <p:txBody>
          <a:bodyPr vert="horz" anchor="b"/>
          <a:lstStyle>
            <a:lvl1pPr algn="r" fontAlgn="auto">
              <a:spcBef>
                <a:spcPts val="0"/>
              </a:spcBef>
              <a:spcAft>
                <a:spcPts val="0"/>
              </a:spcAft>
              <a:defRPr sz="1000">
                <a:solidFill>
                  <a:schemeClr val="bg2">
                    <a:shade val="50000"/>
                  </a:schemeClr>
                </a:solidFill>
                <a:latin typeface="+mn-lt"/>
                <a:ea typeface="+mn-ea"/>
              </a:defRPr>
            </a:lvl1pPr>
            <a:extLst/>
          </a:lstStyle>
          <a:p>
            <a:pPr>
              <a:defRPr/>
            </a:pPr>
            <a:fld id="{B5EDB7B0-0FC9-4486-BAA1-BB72024911A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50" r:id="rId1"/>
    <p:sldLayoutId id="2147484251" r:id="rId2"/>
    <p:sldLayoutId id="2147484252" r:id="rId3"/>
    <p:sldLayoutId id="2147484253" r:id="rId4"/>
    <p:sldLayoutId id="2147484254" r:id="rId5"/>
    <p:sldLayoutId id="2147484255" r:id="rId6"/>
    <p:sldLayoutId id="2147484256" r:id="rId7"/>
    <p:sldLayoutId id="2147484257" r:id="rId8"/>
    <p:sldLayoutId id="2147484258" r:id="rId9"/>
    <p:sldLayoutId id="2147484259" r:id="rId10"/>
    <p:sldLayoutId id="2147484260" r:id="rId11"/>
  </p:sldLayoutIdLst>
  <p:hf hdr="0" ftr="0" dt="0"/>
  <p:txStyles>
    <p:titleStyle>
      <a:lvl1pPr algn="l" rtl="0" eaLnBrk="0" fontAlgn="base" hangingPunct="0">
        <a:spcBef>
          <a:spcPct val="0"/>
        </a:spcBef>
        <a:spcAft>
          <a:spcPct val="0"/>
        </a:spcAft>
        <a:defRPr sz="3600" b="1">
          <a:solidFill>
            <a:srgbClr val="FF8D3E"/>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微软雅黑" pitchFamily="34" charset="-122"/>
        </a:defRPr>
      </a:lvl2pPr>
      <a:lvl3pPr algn="l" rtl="0" eaLnBrk="0" fontAlgn="base" hangingPunct="0">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微软雅黑" pitchFamily="34" charset="-122"/>
        </a:defRPr>
      </a:lvl3pPr>
      <a:lvl4pPr algn="l" rtl="0" eaLnBrk="0" fontAlgn="base" hangingPunct="0">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微软雅黑" pitchFamily="34" charset="-122"/>
        </a:defRPr>
      </a:lvl4pPr>
      <a:lvl5pPr algn="l" rtl="0" eaLnBrk="0" fontAlgn="base" hangingPunct="0">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微软雅黑" pitchFamily="34" charset="-122"/>
        </a:defRPr>
      </a:lvl5pPr>
      <a:lvl6pPr marL="457200" algn="l" rtl="0" fontAlgn="base">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微软雅黑" pitchFamily="34" charset="-122"/>
        </a:defRPr>
      </a:lvl6pPr>
      <a:lvl7pPr marL="914400" algn="l" rtl="0" fontAlgn="base">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微软雅黑" pitchFamily="34" charset="-122"/>
        </a:defRPr>
      </a:lvl7pPr>
      <a:lvl8pPr marL="1371600" algn="l" rtl="0" fontAlgn="base">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微软雅黑" pitchFamily="34" charset="-122"/>
        </a:defRPr>
      </a:lvl8pPr>
      <a:lvl9pPr marL="1828800" algn="l" rtl="0" fontAlgn="base">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微软雅黑" pitchFamily="34" charset="-122"/>
        </a:defRPr>
      </a:lvl9pPr>
    </p:titleStyle>
    <p:bodyStyle>
      <a:lvl1pPr marL="342900" indent="-342900" algn="l" rtl="0" eaLnBrk="0" fontAlgn="base" hangingPunct="0">
        <a:lnSpc>
          <a:spcPct val="120000"/>
        </a:lnSpc>
        <a:spcBef>
          <a:spcPts val="250"/>
        </a:spcBef>
        <a:spcAft>
          <a:spcPct val="0"/>
        </a:spcAft>
        <a:buClr>
          <a:schemeClr val="accent1"/>
        </a:buClr>
        <a:buSzPct val="80000"/>
        <a:buFont typeface="Wingdings 2" pitchFamily="18" charset="2"/>
        <a:buChar char="•"/>
        <a:defRPr sz="2800">
          <a:solidFill>
            <a:schemeClr val="tx1"/>
          </a:solidFill>
          <a:latin typeface="+mn-lt"/>
          <a:ea typeface="+mn-ea"/>
          <a:cs typeface="+mn-cs"/>
        </a:defRPr>
      </a:lvl1pPr>
      <a:lvl2pPr marL="560388" indent="-200025" algn="l" rtl="0" eaLnBrk="0" fontAlgn="base" hangingPunct="0">
        <a:lnSpc>
          <a:spcPct val="120000"/>
        </a:lnSpc>
        <a:spcBef>
          <a:spcPts val="250"/>
        </a:spcBef>
        <a:spcAft>
          <a:spcPct val="0"/>
        </a:spcAft>
        <a:buClr>
          <a:schemeClr val="accent1"/>
        </a:buClr>
        <a:buSzPct val="100000"/>
        <a:buFont typeface="Verdana" pitchFamily="34" charset="0"/>
        <a:buChar char="–"/>
        <a:defRPr sz="2400">
          <a:solidFill>
            <a:schemeClr val="tx1"/>
          </a:solidFill>
          <a:latin typeface="+mn-lt"/>
          <a:ea typeface="+mn-ea"/>
        </a:defRPr>
      </a:lvl2pPr>
      <a:lvl3pPr marL="922338" indent="-182563" algn="l" rtl="0" eaLnBrk="0" fontAlgn="base" hangingPunct="0">
        <a:lnSpc>
          <a:spcPct val="120000"/>
        </a:lnSpc>
        <a:spcBef>
          <a:spcPts val="250"/>
        </a:spcBef>
        <a:spcAft>
          <a:spcPct val="0"/>
        </a:spcAft>
        <a:buClr>
          <a:srgbClr val="ED3742"/>
        </a:buClr>
        <a:buSzPct val="100000"/>
        <a:buFont typeface="Wingdings 2" pitchFamily="18" charset="2"/>
        <a:buChar char="•"/>
        <a:defRPr sz="2200">
          <a:solidFill>
            <a:schemeClr val="tx1"/>
          </a:solidFill>
          <a:latin typeface="+mn-lt"/>
          <a:ea typeface="+mn-ea"/>
        </a:defRPr>
      </a:lvl3pPr>
      <a:lvl4pPr marL="1284288" indent="-182563" algn="l" rtl="0" eaLnBrk="0" fontAlgn="base" hangingPunct="0">
        <a:lnSpc>
          <a:spcPct val="120000"/>
        </a:lnSpc>
        <a:spcBef>
          <a:spcPts val="225"/>
        </a:spcBef>
        <a:spcAft>
          <a:spcPct val="0"/>
        </a:spcAft>
        <a:buClr>
          <a:srgbClr val="ED3742"/>
        </a:buClr>
        <a:buSzPct val="112000"/>
        <a:buFont typeface="Verdana" pitchFamily="34" charset="0"/>
        <a:buChar char="–"/>
        <a:defRPr sz="1900">
          <a:solidFill>
            <a:schemeClr val="tx1"/>
          </a:solidFill>
          <a:latin typeface="+mn-lt"/>
          <a:ea typeface="+mn-ea"/>
        </a:defRPr>
      </a:lvl4pPr>
      <a:lvl5pPr marL="1646238" indent="-182563" algn="l" rtl="0" eaLnBrk="0" fontAlgn="base" hangingPunct="0">
        <a:lnSpc>
          <a:spcPct val="120000"/>
        </a:lnSpc>
        <a:spcBef>
          <a:spcPts val="250"/>
        </a:spcBef>
        <a:spcAft>
          <a:spcPct val="0"/>
        </a:spcAft>
        <a:buClr>
          <a:srgbClr val="4A85BF"/>
        </a:buClr>
        <a:buSzPct val="100000"/>
        <a:buFont typeface="Wingdings 2" pitchFamily="18" charset="2"/>
        <a:buChar char="»"/>
        <a:defRPr sz="2000">
          <a:solidFill>
            <a:schemeClr val="tx1"/>
          </a:solidFill>
          <a:latin typeface="+mn-lt"/>
          <a:ea typeface="+mn-ea"/>
        </a:defRPr>
      </a:lvl5pPr>
      <a:lvl6pPr marL="2103438" indent="-182563" algn="l" rtl="0" fontAlgn="base">
        <a:lnSpc>
          <a:spcPct val="120000"/>
        </a:lnSpc>
        <a:spcBef>
          <a:spcPts val="250"/>
        </a:spcBef>
        <a:spcAft>
          <a:spcPct val="0"/>
        </a:spcAft>
        <a:buClr>
          <a:srgbClr val="4A85BF"/>
        </a:buClr>
        <a:buSzPct val="100000"/>
        <a:buFont typeface="Wingdings 2" pitchFamily="18" charset="2"/>
        <a:defRPr sz="2000">
          <a:solidFill>
            <a:schemeClr val="tx1"/>
          </a:solidFill>
          <a:latin typeface="+mn-lt"/>
          <a:ea typeface="+mn-ea"/>
        </a:defRPr>
      </a:lvl6pPr>
      <a:lvl7pPr marL="2560638" indent="-182563" algn="l" rtl="0" fontAlgn="base">
        <a:lnSpc>
          <a:spcPct val="120000"/>
        </a:lnSpc>
        <a:spcBef>
          <a:spcPts val="250"/>
        </a:spcBef>
        <a:spcAft>
          <a:spcPct val="0"/>
        </a:spcAft>
        <a:buClr>
          <a:srgbClr val="4A85BF"/>
        </a:buClr>
        <a:buSzPct val="100000"/>
        <a:buFont typeface="Wingdings 2" pitchFamily="18" charset="2"/>
        <a:defRPr sz="2000">
          <a:solidFill>
            <a:schemeClr val="tx1"/>
          </a:solidFill>
          <a:latin typeface="+mn-lt"/>
          <a:ea typeface="+mn-ea"/>
        </a:defRPr>
      </a:lvl7pPr>
      <a:lvl8pPr marL="3017838" indent="-182563" algn="l" rtl="0" fontAlgn="base">
        <a:lnSpc>
          <a:spcPct val="120000"/>
        </a:lnSpc>
        <a:spcBef>
          <a:spcPts val="250"/>
        </a:spcBef>
        <a:spcAft>
          <a:spcPct val="0"/>
        </a:spcAft>
        <a:buClr>
          <a:srgbClr val="4A85BF"/>
        </a:buClr>
        <a:buSzPct val="100000"/>
        <a:buFont typeface="Wingdings 2" pitchFamily="18" charset="2"/>
        <a:defRPr sz="2000">
          <a:solidFill>
            <a:schemeClr val="tx1"/>
          </a:solidFill>
          <a:latin typeface="+mn-lt"/>
          <a:ea typeface="+mn-ea"/>
        </a:defRPr>
      </a:lvl8pPr>
      <a:lvl9pPr marL="3475038" indent="-182563" algn="l" rtl="0" fontAlgn="base">
        <a:lnSpc>
          <a:spcPct val="120000"/>
        </a:lnSpc>
        <a:spcBef>
          <a:spcPts val="250"/>
        </a:spcBef>
        <a:spcAft>
          <a:spcPct val="0"/>
        </a:spcAft>
        <a:buClr>
          <a:srgbClr val="4A85BF"/>
        </a:buClr>
        <a:buSzPct val="100000"/>
        <a:buFont typeface="Wingdings 2" pitchFamily="18" charset="2"/>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4.xml.rels><?xml version="1.0" encoding="UTF-8" standalone="yes"?>
<Relationships xmlns="http://schemas.openxmlformats.org/package/2006/relationships"><Relationship Id="rId3" Type="http://schemas.openxmlformats.org/officeDocument/2006/relationships/hyperlink" Target="https://www.jianshu.com/p/7f0cfa824df4" TargetMode="External"/><Relationship Id="rId2" Type="http://schemas.openxmlformats.org/officeDocument/2006/relationships/hyperlink" Target="https://www.jianshu.com/p/889ae1868357" TargetMode="External"/><Relationship Id="rId1" Type="http://schemas.openxmlformats.org/officeDocument/2006/relationships/slideLayout" Target="../slideLayouts/slideLayout14.xml"/><Relationship Id="rId6" Type="http://schemas.openxmlformats.org/officeDocument/2006/relationships/hyperlink" Target="https://blog.csdn.net/yw8355507/article/details/48815979" TargetMode="External"/><Relationship Id="rId5" Type="http://schemas.openxmlformats.org/officeDocument/2006/relationships/hyperlink" Target="https://blog.csdn.net/vinsuan1993/article/details/78022653" TargetMode="External"/><Relationship Id="rId4" Type="http://schemas.openxmlformats.org/officeDocument/2006/relationships/hyperlink" Target="https://blog.csdn.net/mytobaby00/article/details/7982617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hyperlink" Target="http://memcached.org/" TargetMode="Externa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openxmlformats.org/officeDocument/2006/relationships/hyperlink" Target="http://www.yellowbot.com/" TargetMode="External"/><Relationship Id="rId13" Type="http://schemas.openxmlformats.org/officeDocument/2006/relationships/hyperlink" Target="http://mixi.jp/" TargetMode="External"/><Relationship Id="rId3" Type="http://schemas.openxmlformats.org/officeDocument/2006/relationships/hyperlink" Target="http://www.wikipedia.org/" TargetMode="External"/><Relationship Id="rId7" Type="http://schemas.openxmlformats.org/officeDocument/2006/relationships/hyperlink" Target="http://www.typepad.com/" TargetMode="External"/><Relationship Id="rId12" Type="http://schemas.openxmlformats.org/officeDocument/2006/relationships/hyperlink" Target="http://www.craigslist.org/" TargetMode="External"/><Relationship Id="rId2" Type="http://schemas.openxmlformats.org/officeDocument/2006/relationships/hyperlink" Target="http://www.livejournal.com/" TargetMode="External"/><Relationship Id="rId1" Type="http://schemas.openxmlformats.org/officeDocument/2006/relationships/slideLayout" Target="../slideLayouts/slideLayout16.xml"/><Relationship Id="rId6" Type="http://schemas.openxmlformats.org/officeDocument/2006/relationships/hyperlink" Target="http://www.twitter.com/" TargetMode="External"/><Relationship Id="rId11" Type="http://schemas.openxmlformats.org/officeDocument/2006/relationships/hyperlink" Target="http://www.wordpress.com/" TargetMode="External"/><Relationship Id="rId5" Type="http://schemas.openxmlformats.org/officeDocument/2006/relationships/hyperlink" Target="http://www.bebo.com/" TargetMode="External"/><Relationship Id="rId10" Type="http://schemas.openxmlformats.org/officeDocument/2006/relationships/hyperlink" Target="http://www.digg.com/" TargetMode="External"/><Relationship Id="rId4" Type="http://schemas.openxmlformats.org/officeDocument/2006/relationships/hyperlink" Target="http://www.flickr.com/" TargetMode="External"/><Relationship Id="rId9" Type="http://schemas.openxmlformats.org/officeDocument/2006/relationships/hyperlink" Target="http://www.youtube.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22313" y="1279525"/>
            <a:ext cx="7772400" cy="2006600"/>
          </a:xfrm>
        </p:spPr>
        <p:txBody>
          <a:bodyPr/>
          <a:lstStyle/>
          <a:p>
            <a:pPr eaLnBrk="1" fontAlgn="auto" hangingPunct="1">
              <a:spcAft>
                <a:spcPts val="0"/>
              </a:spcAft>
              <a:defRPr/>
            </a:pPr>
            <a:r>
              <a:rPr lang="zh-CN" altLang="en-US" dirty="0" smtClean="0"/>
              <a:t>多结构化数据管理</a:t>
            </a:r>
            <a:r>
              <a:rPr lang="en-US" altLang="zh-CN" dirty="0" smtClean="0"/>
              <a:t/>
            </a:r>
            <a:br>
              <a:rPr lang="en-US" altLang="zh-CN" dirty="0" smtClean="0"/>
            </a:br>
            <a:r>
              <a:rPr lang="en-US" altLang="zh-CN" dirty="0" smtClean="0"/>
              <a:t/>
            </a:r>
            <a:br>
              <a:rPr lang="en-US" altLang="zh-CN" dirty="0" smtClean="0"/>
            </a:br>
            <a:r>
              <a:rPr lang="zh-CN" altLang="en-US" sz="3100" dirty="0" smtClean="0"/>
              <a:t>潘鹏</a:t>
            </a:r>
            <a:endParaRPr lang="zh-CN" altLang="en-US" sz="3100" dirty="0"/>
          </a:p>
        </p:txBody>
      </p:sp>
      <p:sp>
        <p:nvSpPr>
          <p:cNvPr id="3" name="副标题 2"/>
          <p:cNvSpPr>
            <a:spLocks noGrp="1"/>
          </p:cNvSpPr>
          <p:nvPr>
            <p:ph type="subTitle" idx="1"/>
          </p:nvPr>
        </p:nvSpPr>
        <p:spPr>
          <a:xfrm>
            <a:off x="722313" y="3684588"/>
            <a:ext cx="7772400" cy="2459037"/>
          </a:xfrm>
        </p:spPr>
        <p:txBody>
          <a:bodyPr>
            <a:normAutofit lnSpcReduction="10000"/>
          </a:bodyPr>
          <a:lstStyle/>
          <a:p>
            <a:pPr eaLnBrk="1" fontAlgn="auto" hangingPunct="1">
              <a:spcAft>
                <a:spcPts val="0"/>
              </a:spcAft>
              <a:buFont typeface="Wingdings 2"/>
              <a:buNone/>
              <a:defRPr/>
            </a:pPr>
            <a:r>
              <a:rPr lang="zh-CN" altLang="en-US" dirty="0" smtClean="0"/>
              <a:t>数据存储与组织方法</a:t>
            </a:r>
            <a:endParaRPr lang="en-US" altLang="zh-CN" dirty="0" smtClean="0"/>
          </a:p>
          <a:p>
            <a:pPr eaLnBrk="1" fontAlgn="auto" hangingPunct="1">
              <a:spcAft>
                <a:spcPts val="0"/>
              </a:spcAft>
              <a:buFont typeface="Wingdings 2"/>
              <a:buNone/>
              <a:defRPr/>
            </a:pPr>
            <a:r>
              <a:rPr lang="en-US" altLang="zh-CN" dirty="0" smtClean="0"/>
              <a:t>    </a:t>
            </a:r>
            <a:r>
              <a:rPr lang="en-US" altLang="zh-CN" dirty="0" err="1" smtClean="0"/>
              <a:t>memcached</a:t>
            </a:r>
            <a:r>
              <a:rPr lang="zh-CN" altLang="en-US" dirty="0" smtClean="0"/>
              <a:t>技术</a:t>
            </a:r>
            <a:endParaRPr lang="en-US" altLang="zh-CN" dirty="0" smtClean="0"/>
          </a:p>
          <a:p>
            <a:pPr eaLnBrk="1" fontAlgn="auto" hangingPunct="1">
              <a:spcAft>
                <a:spcPts val="0"/>
              </a:spcAft>
              <a:buFont typeface="Wingdings 2"/>
              <a:buNone/>
              <a:defRPr/>
            </a:pPr>
            <a:r>
              <a:rPr lang="en-US" altLang="zh-CN" dirty="0"/>
              <a:t> </a:t>
            </a:r>
            <a:r>
              <a:rPr lang="en-US" altLang="zh-CN" dirty="0" smtClean="0"/>
              <a:t>   </a:t>
            </a:r>
            <a:r>
              <a:rPr lang="en-US" altLang="zh-CN" dirty="0" err="1" smtClean="0"/>
              <a:t>DynamoDB</a:t>
            </a:r>
            <a:endParaRPr lang="en-US" altLang="zh-CN" dirty="0" smtClean="0"/>
          </a:p>
          <a:p>
            <a:pPr eaLnBrk="1" fontAlgn="auto" hangingPunct="1">
              <a:spcAft>
                <a:spcPts val="0"/>
              </a:spcAft>
              <a:buFont typeface="Wingdings 2"/>
              <a:buNone/>
              <a:defRPr/>
            </a:pPr>
            <a:r>
              <a:rPr lang="en-US" altLang="zh-CN" dirty="0"/>
              <a:t> </a:t>
            </a:r>
            <a:r>
              <a:rPr lang="en-US" altLang="zh-CN" dirty="0" smtClean="0"/>
              <a:t>   </a:t>
            </a:r>
            <a:r>
              <a:rPr lang="en-US" altLang="zh-CN" dirty="0" err="1" smtClean="0"/>
              <a:t>Redis</a:t>
            </a:r>
            <a:r>
              <a:rPr lang="en-US" altLang="zh-CN" dirty="0" smtClean="0"/>
              <a:t> Cluster</a:t>
            </a:r>
          </a:p>
          <a:p>
            <a:pPr eaLnBrk="1" fontAlgn="auto" hangingPunct="1">
              <a:spcAft>
                <a:spcPts val="0"/>
              </a:spcAft>
              <a:buFont typeface="Wingdings 2"/>
              <a:buNone/>
              <a:defRPr/>
            </a:pPr>
            <a:r>
              <a:rPr lang="en-US" altLang="zh-CN" dirty="0"/>
              <a:t> </a:t>
            </a:r>
            <a:r>
              <a:rPr lang="en-US" altLang="zh-CN" dirty="0" smtClean="0"/>
              <a:t>   Trinity</a:t>
            </a:r>
          </a:p>
          <a:p>
            <a:pPr eaLnBrk="1" fontAlgn="auto" hangingPunct="1">
              <a:spcAft>
                <a:spcPts val="0"/>
              </a:spcAft>
              <a:buFont typeface="Wingdings 2"/>
              <a:buNone/>
              <a:defRPr/>
            </a:pPr>
            <a:r>
              <a:rPr lang="en-US" altLang="zh-CN" dirty="0"/>
              <a:t> </a:t>
            </a:r>
            <a:r>
              <a:rPr lang="en-US" altLang="zh-CN" dirty="0" smtClean="0"/>
              <a:t>   </a:t>
            </a:r>
            <a:r>
              <a:rPr lang="en-US" altLang="zh-CN" dirty="0" err="1" smtClean="0"/>
              <a:t>Kad</a:t>
            </a:r>
            <a:r>
              <a:rPr lang="zh-CN" altLang="en-US" dirty="0" smtClean="0"/>
              <a:t>网络</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lstStyle/>
          <a:p>
            <a:pPr eaLnBrk="1" hangingPunct="1">
              <a:defRPr/>
            </a:pPr>
            <a:r>
              <a:rPr lang="zh-CN" altLang="en-US" smtClean="0"/>
              <a:t>数据的逻辑组织</a:t>
            </a:r>
          </a:p>
        </p:txBody>
      </p:sp>
      <p:sp>
        <p:nvSpPr>
          <p:cNvPr id="16387" name="文本占位符 2"/>
          <p:cNvSpPr>
            <a:spLocks noGrp="1"/>
          </p:cNvSpPr>
          <p:nvPr>
            <p:ph type="body" sz="quarter" idx="4294967295"/>
          </p:nvPr>
        </p:nvSpPr>
        <p:spPr>
          <a:xfrm>
            <a:off x="500063" y="1357313"/>
            <a:ext cx="8143875" cy="5143500"/>
          </a:xfrm>
        </p:spPr>
        <p:txBody>
          <a:bodyPr/>
          <a:lstStyle/>
          <a:p>
            <a:pPr marL="0" indent="0" eaLnBrk="1" hangingPunct="1">
              <a:buFont typeface="Wingdings 2" pitchFamily="18" charset="2"/>
              <a:buNone/>
            </a:pPr>
            <a:r>
              <a:rPr lang="en-US" altLang="zh-CN" sz="2400" dirty="0" err="1" smtClean="0"/>
              <a:t>memcache</a:t>
            </a:r>
            <a:r>
              <a:rPr lang="zh-CN" altLang="en-US" sz="2400" dirty="0" smtClean="0"/>
              <a:t>中存放</a:t>
            </a:r>
            <a:r>
              <a:rPr lang="zh-CN" altLang="en-US" sz="2400" dirty="0" smtClean="0">
                <a:solidFill>
                  <a:schemeClr val="accent1"/>
                </a:solidFill>
              </a:rPr>
              <a:t>两种形式的数据</a:t>
            </a:r>
            <a:r>
              <a:rPr lang="zh-CN" altLang="en-US" sz="2400" dirty="0" smtClean="0">
                <a:latin typeface="微软雅黑" pitchFamily="34" charset="-122"/>
              </a:rPr>
              <a:t> </a:t>
            </a:r>
            <a:r>
              <a:rPr lang="zh-CN" altLang="en-US" sz="2400" dirty="0" smtClean="0"/>
              <a:t/>
            </a:r>
            <a:br>
              <a:rPr lang="zh-CN" altLang="en-US" sz="2400" dirty="0" smtClean="0"/>
            </a:br>
            <a:r>
              <a:rPr lang="zh-CN" altLang="en-US" sz="2400" dirty="0" smtClean="0"/>
              <a:t>    </a:t>
            </a:r>
            <a:r>
              <a:rPr lang="en-US" altLang="zh-CN" sz="2400" dirty="0" smtClean="0"/>
              <a:t>(1) result of SQL query</a:t>
            </a:r>
            <a:r>
              <a:rPr lang="zh-CN" altLang="en-US" sz="2400" dirty="0" smtClean="0"/>
              <a:t>；</a:t>
            </a:r>
          </a:p>
          <a:p>
            <a:pPr marL="0" indent="0" eaLnBrk="1" hangingPunct="1">
              <a:buFont typeface="Wingdings 2" pitchFamily="18" charset="2"/>
              <a:buNone/>
            </a:pPr>
            <a:r>
              <a:rPr lang="en-US" altLang="zh-CN" sz="2400" dirty="0" smtClean="0"/>
              <a:t>    (2) </a:t>
            </a:r>
            <a:r>
              <a:rPr lang="zh-CN" altLang="en-US" sz="2400" dirty="0" smtClean="0"/>
              <a:t>普通变量</a:t>
            </a:r>
            <a:r>
              <a:rPr lang="en-US" altLang="zh-CN" sz="2400" dirty="0" smtClean="0"/>
              <a:t>(variable)</a:t>
            </a:r>
            <a:r>
              <a:rPr lang="zh-CN" altLang="en-US" sz="2400" dirty="0" smtClean="0"/>
              <a:t>。</a:t>
            </a:r>
            <a:r>
              <a:rPr lang="zh-CN" altLang="en-US" sz="2400" dirty="0" smtClean="0">
                <a:latin typeface="微软雅黑" pitchFamily="34" charset="-122"/>
              </a:rPr>
              <a:t> </a:t>
            </a:r>
            <a:r>
              <a:rPr lang="zh-CN" altLang="en-US" sz="2400" dirty="0" smtClean="0"/>
              <a:t/>
            </a:r>
            <a:br>
              <a:rPr lang="zh-CN" altLang="en-US" sz="2400" dirty="0" smtClean="0"/>
            </a:br>
            <a:r>
              <a:rPr lang="zh-CN" altLang="en-US" sz="2400" dirty="0" smtClean="0"/>
              <a:t>     两种数据的</a:t>
            </a:r>
            <a:r>
              <a:rPr lang="en-US" altLang="zh-CN" sz="2400" dirty="0" smtClean="0"/>
              <a:t>key</a:t>
            </a:r>
            <a:r>
              <a:rPr lang="zh-CN" altLang="en-US" sz="2400" dirty="0" smtClean="0"/>
              <a:t>组合方式不同，由</a:t>
            </a:r>
            <a:r>
              <a:rPr lang="en-US" altLang="zh-CN" sz="2400" dirty="0" err="1" smtClean="0"/>
              <a:t>get_key</a:t>
            </a:r>
            <a:r>
              <a:rPr lang="zh-CN" altLang="en-US" sz="2400" dirty="0" smtClean="0"/>
              <a:t>进行判断和完成。</a:t>
            </a:r>
            <a:r>
              <a:rPr lang="zh-CN" altLang="en-US" sz="2400" dirty="0" smtClean="0">
                <a:latin typeface="微软雅黑" pitchFamily="34" charset="-122"/>
              </a:rPr>
              <a:t> </a:t>
            </a:r>
            <a:r>
              <a:rPr lang="zh-CN" altLang="en-US" sz="2400" dirty="0" smtClean="0"/>
              <a:t/>
            </a:r>
            <a:br>
              <a:rPr lang="zh-CN" altLang="en-US" sz="2400" dirty="0" smtClean="0"/>
            </a:br>
            <a:endParaRPr lang="en-US" altLang="zh-CN" sz="2400" dirty="0" smtClean="0"/>
          </a:p>
          <a:p>
            <a:pPr marL="0" indent="0" eaLnBrk="1" hangingPunct="1">
              <a:buFont typeface="Wingdings 2" pitchFamily="18" charset="2"/>
              <a:buNone/>
            </a:pPr>
            <a:r>
              <a:rPr lang="en-US" altLang="zh-CN" sz="2400" dirty="0" err="1" smtClean="0"/>
              <a:t>get_key</a:t>
            </a:r>
            <a:r>
              <a:rPr lang="zh-CN" altLang="en-US" sz="2400" dirty="0" smtClean="0"/>
              <a:t>函数</a:t>
            </a:r>
            <a:br>
              <a:rPr lang="zh-CN" altLang="en-US" sz="2400" dirty="0" smtClean="0"/>
            </a:br>
            <a:r>
              <a:rPr lang="zh-CN" altLang="en-US" sz="2400" dirty="0" smtClean="0"/>
              <a:t>    </a:t>
            </a:r>
            <a:r>
              <a:rPr lang="en-US" altLang="zh-CN" sz="2400" dirty="0" smtClean="0"/>
              <a:t>(1)</a:t>
            </a:r>
            <a:r>
              <a:rPr lang="zh-CN" altLang="en-US" sz="2400" dirty="0" smtClean="0"/>
              <a:t>输入参数 ：</a:t>
            </a:r>
            <a:r>
              <a:rPr lang="en-US" altLang="zh-CN" sz="2400" dirty="0" smtClean="0"/>
              <a:t>hash</a:t>
            </a:r>
            <a:r>
              <a:rPr lang="zh-CN" altLang="en-US" sz="2400" dirty="0" smtClean="0"/>
              <a:t>结构，里边定义了当前需要存放的数据的信息结构</a:t>
            </a:r>
            <a:r>
              <a:rPr lang="zh-CN" altLang="en-US" sz="2400" dirty="0" smtClean="0">
                <a:latin typeface="微软雅黑" pitchFamily="34" charset="-122"/>
              </a:rPr>
              <a:t> </a:t>
            </a:r>
            <a:r>
              <a:rPr lang="zh-CN" altLang="en-US" sz="2400" dirty="0" smtClean="0"/>
              <a:t>。</a:t>
            </a:r>
            <a:br>
              <a:rPr lang="zh-CN" altLang="en-US" sz="2400" dirty="0" smtClean="0"/>
            </a:br>
            <a:r>
              <a:rPr lang="zh-CN" altLang="en-US" sz="2400" dirty="0" smtClean="0"/>
              <a:t>    </a:t>
            </a:r>
            <a:r>
              <a:rPr lang="en-US" altLang="zh-CN" sz="2400" dirty="0" smtClean="0"/>
              <a:t>(2)</a:t>
            </a:r>
            <a:r>
              <a:rPr lang="zh-CN" altLang="en-US" sz="2400" dirty="0" smtClean="0"/>
              <a:t>返回值： </a:t>
            </a:r>
            <a:r>
              <a:rPr lang="en-US" altLang="zh-CN" sz="2400" dirty="0" smtClean="0"/>
              <a:t>string</a:t>
            </a:r>
            <a:r>
              <a:rPr lang="en-US" sz="2400" dirty="0" smtClean="0"/>
              <a:t>，</a:t>
            </a:r>
            <a:r>
              <a:rPr lang="zh-CN" altLang="en-US" sz="2400" dirty="0" smtClean="0"/>
              <a:t>对应数据。</a:t>
            </a:r>
            <a:r>
              <a:rPr lang="en-US" sz="2400" dirty="0" smtClean="0">
                <a:latin typeface="微软雅黑" pitchFamily="34" charset="-122"/>
              </a:rPr>
              <a:t> </a:t>
            </a:r>
            <a:endParaRPr lang="en-US" sz="2400" dirty="0" smtClean="0"/>
          </a:p>
        </p:txBody>
      </p:sp>
      <p:sp>
        <p:nvSpPr>
          <p:cNvPr id="4" name="灯片编号占位符 3"/>
          <p:cNvSpPr>
            <a:spLocks noGrp="1"/>
          </p:cNvSpPr>
          <p:nvPr>
            <p:ph type="sldNum" sz="quarter" idx="12"/>
          </p:nvPr>
        </p:nvSpPr>
        <p:spPr/>
        <p:txBody>
          <a:bodyPr/>
          <a:lstStyle/>
          <a:p>
            <a:pPr>
              <a:defRPr/>
            </a:pPr>
            <a:fld id="{1845FEA2-17D4-451A-89FA-5CA743713A8E}" type="slidenum">
              <a:rPr lang="zh-CN" altLang="en-US"/>
              <a:pPr>
                <a:defRPr/>
              </a:pPr>
              <a:t>10</a:t>
            </a:fld>
            <a:endParaRPr lang="zh-CN" altLang="en-US"/>
          </a:p>
        </p:txBody>
      </p:sp>
      <p:sp>
        <p:nvSpPr>
          <p:cNvPr id="16389" name="AutoShape 4"/>
          <p:cNvSpPr>
            <a:spLocks noChangeArrowheads="1"/>
          </p:cNvSpPr>
          <p:nvPr/>
        </p:nvSpPr>
        <p:spPr bwMode="auto">
          <a:xfrm>
            <a:off x="8101013" y="53736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6" name="椭圆 5"/>
          <p:cNvSpPr/>
          <p:nvPr/>
        </p:nvSpPr>
        <p:spPr>
          <a:xfrm>
            <a:off x="3071802" y="4429132"/>
            <a:ext cx="1714512" cy="785818"/>
          </a:xfrm>
          <a:prstGeom prst="ellipse">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8" name="直接箭头连接符 7"/>
          <p:cNvCxnSpPr/>
          <p:nvPr/>
        </p:nvCxnSpPr>
        <p:spPr>
          <a:xfrm flipV="1">
            <a:off x="4357686" y="3214686"/>
            <a:ext cx="1928826" cy="1143008"/>
          </a:xfrm>
          <a:prstGeom prst="straightConnector1">
            <a:avLst/>
          </a:prstGeom>
          <a:ln w="15875">
            <a:headEnd w="lg" len="lg"/>
            <a:tailEnd type="arrow"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内存管理</a:t>
            </a:r>
            <a:endParaRPr lang="zh-CN" altLang="en-US" dirty="0"/>
          </a:p>
        </p:txBody>
      </p:sp>
      <p:sp>
        <p:nvSpPr>
          <p:cNvPr id="3" name="内容占位符 2"/>
          <p:cNvSpPr>
            <a:spLocks noGrp="1"/>
          </p:cNvSpPr>
          <p:nvPr>
            <p:ph idx="1"/>
          </p:nvPr>
        </p:nvSpPr>
        <p:spPr>
          <a:xfrm>
            <a:off x="503238" y="1557339"/>
            <a:ext cx="8183562" cy="1007565"/>
          </a:xfrm>
        </p:spPr>
        <p:txBody>
          <a:bodyPr/>
          <a:lstStyle/>
          <a:p>
            <a:pPr marL="0" indent="0">
              <a:buNone/>
            </a:pPr>
            <a:r>
              <a:rPr lang="en-US" altLang="zh-CN" sz="2400" dirty="0" err="1" smtClean="0"/>
              <a:t>Redis</a:t>
            </a:r>
            <a:r>
              <a:rPr lang="zh-CN" altLang="en-US" sz="2400" dirty="0" smtClean="0"/>
              <a:t>为了方便内存的管理，在分配一块内存之后，</a:t>
            </a:r>
            <a:r>
              <a:rPr lang="zh-CN" altLang="en-US" sz="2400" dirty="0" smtClean="0">
                <a:solidFill>
                  <a:srgbClr val="FF0000"/>
                </a:solidFill>
              </a:rPr>
              <a:t>会将 这块内存的大小存入内存块的头部</a:t>
            </a:r>
            <a:r>
              <a:rPr lang="zh-CN" altLang="en-US" sz="2400" dirty="0" smtClean="0"/>
              <a:t>。</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100</a:t>
            </a:fld>
            <a:endParaRPr lang="zh-CN" altLang="en-US"/>
          </a:p>
        </p:txBody>
      </p:sp>
      <p:sp>
        <p:nvSpPr>
          <p:cNvPr id="5" name="矩形 4"/>
          <p:cNvSpPr/>
          <p:nvPr/>
        </p:nvSpPr>
        <p:spPr>
          <a:xfrm>
            <a:off x="611560" y="3933056"/>
            <a:ext cx="7848872" cy="2308324"/>
          </a:xfrm>
          <a:prstGeom prst="rect">
            <a:avLst/>
          </a:prstGeom>
        </p:spPr>
        <p:txBody>
          <a:bodyPr wrap="square">
            <a:spAutoFit/>
          </a:bodyPr>
          <a:lstStyle/>
          <a:p>
            <a:pPr marL="0" indent="0">
              <a:buNone/>
            </a:pPr>
            <a:r>
              <a:rPr lang="en-US" altLang="zh-CN" sz="2400" dirty="0" err="1" smtClean="0">
                <a:solidFill>
                  <a:schemeClr val="accent1"/>
                </a:solidFill>
                <a:latin typeface="+mn-lt"/>
                <a:ea typeface="+mn-ea"/>
              </a:rPr>
              <a:t>real_ptr</a:t>
            </a:r>
            <a:r>
              <a:rPr lang="zh-CN" altLang="en-US" sz="2400" dirty="0" smtClean="0">
                <a:latin typeface="+mn-lt"/>
                <a:ea typeface="+mn-ea"/>
              </a:rPr>
              <a:t>是调用</a:t>
            </a:r>
            <a:r>
              <a:rPr lang="en-US" altLang="zh-CN" sz="2400" dirty="0" err="1" smtClean="0">
                <a:latin typeface="+mn-lt"/>
                <a:ea typeface="+mn-ea"/>
              </a:rPr>
              <a:t>malloc</a:t>
            </a:r>
            <a:r>
              <a:rPr lang="zh-CN" altLang="en-US" sz="2400" dirty="0" smtClean="0">
                <a:latin typeface="+mn-lt"/>
                <a:ea typeface="+mn-ea"/>
              </a:rPr>
              <a:t>后返回的指针，内存块的大小</a:t>
            </a:r>
            <a:r>
              <a:rPr lang="en-US" altLang="zh-CN" sz="2400" dirty="0" smtClean="0">
                <a:latin typeface="+mn-lt"/>
                <a:ea typeface="+mn-ea"/>
              </a:rPr>
              <a:t>size</a:t>
            </a:r>
            <a:r>
              <a:rPr lang="zh-CN" altLang="en-US" sz="2400" dirty="0" smtClean="0">
                <a:latin typeface="+mn-lt"/>
                <a:ea typeface="+mn-ea"/>
              </a:rPr>
              <a:t>存入头部（占据为 </a:t>
            </a:r>
            <a:r>
              <a:rPr lang="en-US" altLang="zh-CN" sz="2400" dirty="0" err="1" smtClean="0">
                <a:latin typeface="+mn-lt"/>
                <a:ea typeface="+mn-ea"/>
              </a:rPr>
              <a:t>size_t</a:t>
            </a:r>
            <a:r>
              <a:rPr lang="zh-CN" altLang="en-US" sz="2400" dirty="0" smtClean="0">
                <a:latin typeface="+mn-lt"/>
                <a:ea typeface="+mn-ea"/>
              </a:rPr>
              <a:t>类型的内存），然后返回</a:t>
            </a:r>
            <a:r>
              <a:rPr lang="en-US" altLang="zh-CN" sz="2400" dirty="0" err="1" smtClean="0">
                <a:solidFill>
                  <a:schemeClr val="accent1"/>
                </a:solidFill>
                <a:latin typeface="+mn-lt"/>
                <a:ea typeface="+mn-ea"/>
              </a:rPr>
              <a:t>ret_ptr</a:t>
            </a:r>
            <a:r>
              <a:rPr lang="zh-CN" altLang="en-US" sz="2400" dirty="0" smtClean="0">
                <a:latin typeface="+mn-lt"/>
                <a:ea typeface="+mn-ea"/>
              </a:rPr>
              <a:t>。</a:t>
            </a:r>
            <a:endParaRPr lang="en-US" altLang="zh-CN" sz="2400" dirty="0" smtClean="0">
              <a:latin typeface="+mn-lt"/>
              <a:ea typeface="+mn-ea"/>
            </a:endParaRPr>
          </a:p>
          <a:p>
            <a:pPr marL="0" indent="0">
              <a:buNone/>
            </a:pPr>
            <a:endParaRPr lang="en-US" altLang="zh-CN" sz="2400" dirty="0" smtClean="0">
              <a:latin typeface="+mn-lt"/>
              <a:ea typeface="+mn-ea"/>
            </a:endParaRPr>
          </a:p>
          <a:p>
            <a:pPr marL="0" indent="0">
              <a:buNone/>
            </a:pPr>
            <a:r>
              <a:rPr lang="zh-CN" altLang="en-US" sz="2400" dirty="0" smtClean="0">
                <a:latin typeface="+mn-lt"/>
                <a:ea typeface="+mn-ea"/>
              </a:rPr>
              <a:t>当需要释放内存时，</a:t>
            </a:r>
            <a:r>
              <a:rPr lang="en-US" altLang="zh-CN" sz="2400" dirty="0" err="1" smtClean="0">
                <a:latin typeface="+mn-lt"/>
                <a:ea typeface="+mn-ea"/>
              </a:rPr>
              <a:t>ret_ptr</a:t>
            </a:r>
            <a:r>
              <a:rPr lang="zh-CN" altLang="en-US" sz="2400" dirty="0" smtClean="0">
                <a:latin typeface="+mn-lt"/>
                <a:ea typeface="+mn-ea"/>
              </a:rPr>
              <a:t>被传给内存管理程序，算出 </a:t>
            </a:r>
            <a:r>
              <a:rPr lang="en-US" altLang="zh-CN" sz="2400" dirty="0" err="1" smtClean="0">
                <a:latin typeface="+mn-lt"/>
                <a:ea typeface="+mn-ea"/>
              </a:rPr>
              <a:t>real_ptr</a:t>
            </a:r>
            <a:r>
              <a:rPr lang="zh-CN" altLang="en-US" sz="2400" dirty="0" smtClean="0">
                <a:latin typeface="+mn-lt"/>
                <a:ea typeface="+mn-ea"/>
              </a:rPr>
              <a:t>的值，然后将</a:t>
            </a:r>
            <a:r>
              <a:rPr lang="en-US" altLang="zh-CN" sz="2400" dirty="0" err="1" smtClean="0">
                <a:latin typeface="+mn-lt"/>
                <a:ea typeface="+mn-ea"/>
              </a:rPr>
              <a:t>real_ptr</a:t>
            </a:r>
            <a:r>
              <a:rPr lang="zh-CN" altLang="en-US" sz="2400" dirty="0" smtClean="0">
                <a:latin typeface="+mn-lt"/>
                <a:ea typeface="+mn-ea"/>
              </a:rPr>
              <a:t>传给</a:t>
            </a:r>
            <a:r>
              <a:rPr lang="en-US" altLang="zh-CN" sz="2400" dirty="0" smtClean="0">
                <a:latin typeface="+mn-lt"/>
                <a:ea typeface="+mn-ea"/>
              </a:rPr>
              <a:t>free</a:t>
            </a:r>
            <a:r>
              <a:rPr lang="zh-CN" altLang="en-US" sz="2400" dirty="0" smtClean="0">
                <a:latin typeface="+mn-lt"/>
                <a:ea typeface="+mn-ea"/>
              </a:rPr>
              <a:t>释放内存。</a:t>
            </a:r>
          </a:p>
        </p:txBody>
      </p:sp>
      <p:pic>
        <p:nvPicPr>
          <p:cNvPr id="6" name="图片 5" descr="Redis内存分配.png"/>
          <p:cNvPicPr>
            <a:picLocks noChangeAspect="1"/>
          </p:cNvPicPr>
          <p:nvPr/>
        </p:nvPicPr>
        <p:blipFill>
          <a:blip r:embed="rId2" cstate="print"/>
          <a:stretch>
            <a:fillRect/>
          </a:stretch>
        </p:blipFill>
        <p:spPr>
          <a:xfrm>
            <a:off x="2195736" y="2636912"/>
            <a:ext cx="4670233" cy="1224136"/>
          </a:xfrm>
          <a:prstGeom prst="rect">
            <a:avLst/>
          </a:prstGeom>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内存管理</a:t>
            </a:r>
            <a:endParaRPr lang="zh-CN" altLang="en-US" dirty="0"/>
          </a:p>
        </p:txBody>
      </p:sp>
      <p:sp>
        <p:nvSpPr>
          <p:cNvPr id="3" name="内容占位符 2"/>
          <p:cNvSpPr>
            <a:spLocks noGrp="1"/>
          </p:cNvSpPr>
          <p:nvPr>
            <p:ph idx="1"/>
          </p:nvPr>
        </p:nvSpPr>
        <p:spPr>
          <a:xfrm>
            <a:off x="503238" y="1268760"/>
            <a:ext cx="8183562" cy="4751982"/>
          </a:xfrm>
        </p:spPr>
        <p:txBody>
          <a:bodyPr/>
          <a:lstStyle/>
          <a:p>
            <a:pPr marL="0" indent="0">
              <a:buNone/>
            </a:pPr>
            <a:r>
              <a:rPr lang="en-US" altLang="zh-CN" sz="2400" dirty="0" smtClean="0"/>
              <a:t>      </a:t>
            </a:r>
            <a:r>
              <a:rPr lang="en-US" altLang="zh-CN" sz="2400" dirty="0" err="1" smtClean="0"/>
              <a:t>Redis</a:t>
            </a:r>
            <a:r>
              <a:rPr lang="zh-CN" altLang="en-US" sz="2400" dirty="0" smtClean="0"/>
              <a:t>通过定义一个数组</a:t>
            </a:r>
            <a:r>
              <a:rPr lang="en-US" altLang="zh-CN" sz="2400" dirty="0" err="1" smtClean="0"/>
              <a:t>zmalloc_allocations</a:t>
            </a:r>
            <a:r>
              <a:rPr lang="en-US" altLang="zh-CN" sz="2400" dirty="0" smtClean="0"/>
              <a:t>[]</a:t>
            </a:r>
            <a:r>
              <a:rPr lang="zh-CN" altLang="en-US" sz="2400" dirty="0" smtClean="0"/>
              <a:t>来记录</a:t>
            </a:r>
            <a:r>
              <a:rPr lang="zh-CN" altLang="en-US" sz="2400" dirty="0" smtClean="0">
                <a:solidFill>
                  <a:srgbClr val="FF0000"/>
                </a:solidFill>
              </a:rPr>
              <a:t>所有的内存分配情况</a:t>
            </a:r>
            <a:r>
              <a:rPr lang="zh-CN" altLang="en-US" sz="2400" dirty="0" smtClean="0"/>
              <a:t>。</a:t>
            </a:r>
            <a:endParaRPr lang="en-US" altLang="zh-CN" sz="2400" dirty="0" smtClean="0"/>
          </a:p>
          <a:p>
            <a:pPr marL="0" indent="0">
              <a:buNone/>
            </a:pPr>
            <a:r>
              <a:rPr lang="zh-CN" altLang="en-US" sz="2400" i="1" dirty="0" smtClean="0">
                <a:solidFill>
                  <a:srgbClr val="3366FF"/>
                </a:solidFill>
              </a:rPr>
              <a:t>      这个数组的长度为</a:t>
            </a:r>
            <a:r>
              <a:rPr lang="en-US" altLang="zh-CN" sz="2400" i="1" dirty="0" smtClean="0">
                <a:solidFill>
                  <a:srgbClr val="3366FF"/>
                </a:solidFill>
              </a:rPr>
              <a:t>ZMALLOC_MAX_ALLOC_STAT</a:t>
            </a:r>
            <a:r>
              <a:rPr lang="zh-CN" altLang="en-US" sz="2400" i="1" dirty="0" smtClean="0">
                <a:solidFill>
                  <a:srgbClr val="3366FF"/>
                </a:solidFill>
              </a:rPr>
              <a:t>。</a:t>
            </a:r>
            <a:endParaRPr lang="en-US" altLang="zh-CN" sz="2400" i="1" dirty="0" smtClean="0">
              <a:solidFill>
                <a:srgbClr val="3366FF"/>
              </a:solidFill>
            </a:endParaRPr>
          </a:p>
          <a:p>
            <a:pPr marL="0" indent="0">
              <a:buNone/>
            </a:pPr>
            <a:r>
              <a:rPr lang="zh-CN" altLang="en-US" sz="2400" dirty="0" smtClean="0"/>
              <a:t>      数组的每一个元素代表相应大小内存块被分配的个数（内存块的大小为该元素的下标），例如：</a:t>
            </a:r>
            <a:r>
              <a:rPr lang="en-US" altLang="zh-CN" sz="2400" dirty="0" err="1" smtClean="0"/>
              <a:t>zmalloc_allocations</a:t>
            </a:r>
            <a:r>
              <a:rPr lang="en-US" altLang="zh-CN" sz="2400" dirty="0" smtClean="0"/>
              <a:t>[16]</a:t>
            </a:r>
            <a:r>
              <a:rPr lang="zh-CN" altLang="en-US" sz="2400" dirty="0" smtClean="0"/>
              <a:t>代表已经分配的长度为</a:t>
            </a:r>
            <a:r>
              <a:rPr lang="en-US" altLang="zh-CN" sz="2400" dirty="0" smtClean="0"/>
              <a:t>16bytes</a:t>
            </a:r>
            <a:r>
              <a:rPr lang="zh-CN" altLang="en-US" sz="2400" dirty="0" smtClean="0"/>
              <a:t>的内存块的个数。</a:t>
            </a:r>
            <a:endParaRPr lang="en-US" altLang="zh-CN" sz="2400" dirty="0" smtClean="0"/>
          </a:p>
          <a:p>
            <a:pPr marL="0" indent="0">
              <a:buNone/>
            </a:pPr>
            <a:endParaRPr lang="en-US" altLang="zh-CN" sz="2400" dirty="0" smtClean="0"/>
          </a:p>
          <a:p>
            <a:pPr marL="0" indent="0">
              <a:buNone/>
            </a:pPr>
            <a:r>
              <a:rPr lang="zh-CN" altLang="en-US" sz="2400" dirty="0" smtClean="0"/>
              <a:t>      有一个静态变量 </a:t>
            </a:r>
            <a:r>
              <a:rPr lang="en-US" altLang="zh-CN" sz="2400" dirty="0" err="1" smtClean="0"/>
              <a:t>used_memory</a:t>
            </a:r>
            <a:r>
              <a:rPr lang="zh-CN" altLang="en-US" sz="2400" dirty="0" smtClean="0"/>
              <a:t>记录当前分配内存的总和。</a:t>
            </a:r>
            <a:endParaRPr lang="en-US" altLang="zh-CN" sz="2400" dirty="0" smtClean="0"/>
          </a:p>
          <a:p>
            <a:pPr marL="0" indent="0">
              <a:buNone/>
            </a:pPr>
            <a:r>
              <a:rPr lang="zh-CN" altLang="en-US" sz="2400" dirty="0" smtClean="0"/>
              <a:t>      总体上看，</a:t>
            </a:r>
            <a:r>
              <a:rPr lang="en-US" altLang="zh-CN" sz="2400" dirty="0" err="1" smtClean="0"/>
              <a:t>Redis</a:t>
            </a:r>
            <a:r>
              <a:rPr lang="zh-CN" altLang="en-US" sz="2400" dirty="0" smtClean="0"/>
              <a:t>采用的是包装的</a:t>
            </a:r>
            <a:r>
              <a:rPr lang="en-US" altLang="zh-CN" sz="2400" dirty="0" err="1" smtClean="0"/>
              <a:t>malloc</a:t>
            </a:r>
            <a:r>
              <a:rPr lang="en-US" altLang="zh-CN" sz="2400" dirty="0" smtClean="0"/>
              <a:t>/free</a:t>
            </a:r>
            <a:r>
              <a:rPr lang="zh-CN" altLang="en-US" sz="2400" dirty="0" smtClean="0"/>
              <a:t>。</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101</a:t>
            </a:fld>
            <a:endParaRPr lang="zh-CN" altLang="en-US"/>
          </a:p>
        </p:txBody>
      </p:sp>
      <p:sp>
        <p:nvSpPr>
          <p:cNvPr id="5" name="圆角矩形标注 4"/>
          <p:cNvSpPr/>
          <p:nvPr/>
        </p:nvSpPr>
        <p:spPr>
          <a:xfrm>
            <a:off x="5220072" y="5502349"/>
            <a:ext cx="3381189" cy="446931"/>
          </a:xfrm>
          <a:prstGeom prst="wedgeRoundRectCallout">
            <a:avLst>
              <a:gd name="adj1" fmla="val -55428"/>
              <a:gd name="adj2" fmla="val 5228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b="1" dirty="0" smtClean="0"/>
              <a:t>碎片？定期清理</a:t>
            </a:r>
            <a:endParaRPr lang="zh-CN" altLang="en-US" sz="2400" b="1"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内存管理</a:t>
            </a:r>
            <a:endParaRPr lang="zh-CN" altLang="en-US" dirty="0"/>
          </a:p>
        </p:txBody>
      </p:sp>
      <p:sp>
        <p:nvSpPr>
          <p:cNvPr id="3" name="内容占位符 2"/>
          <p:cNvSpPr>
            <a:spLocks noGrp="1"/>
          </p:cNvSpPr>
          <p:nvPr>
            <p:ph idx="1"/>
          </p:nvPr>
        </p:nvSpPr>
        <p:spPr>
          <a:xfrm>
            <a:off x="503238" y="1557338"/>
            <a:ext cx="8183562" cy="3527845"/>
          </a:xfrm>
        </p:spPr>
        <p:txBody>
          <a:bodyPr/>
          <a:lstStyle/>
          <a:p>
            <a:pPr marL="0" indent="0">
              <a:buNone/>
            </a:pPr>
            <a:r>
              <a:rPr lang="zh-CN" altLang="en-US" sz="2400" dirty="0" smtClean="0"/>
              <a:t>调用</a:t>
            </a:r>
            <a:r>
              <a:rPr lang="en-US" altLang="zh-CN" sz="2400" dirty="0" err="1" smtClean="0"/>
              <a:t>malloc</a:t>
            </a:r>
            <a:r>
              <a:rPr lang="zh-CN" altLang="en-US" sz="2400" dirty="0" smtClean="0"/>
              <a:t>时，</a:t>
            </a:r>
            <a:r>
              <a:rPr lang="en-US" altLang="zh-CN" sz="2400" dirty="0" err="1" smtClean="0"/>
              <a:t>malloc</a:t>
            </a:r>
            <a:r>
              <a:rPr lang="zh-CN" altLang="en-US" sz="2400" dirty="0" smtClean="0"/>
              <a:t>并不是严格按照参数的值来分配内存。</a:t>
            </a:r>
            <a:endParaRPr lang="en-US" altLang="zh-CN" sz="2400" dirty="0" smtClean="0"/>
          </a:p>
          <a:p>
            <a:pPr marL="0" indent="0">
              <a:buNone/>
            </a:pPr>
            <a:r>
              <a:rPr lang="zh-CN" altLang="en-US" sz="2400" dirty="0" smtClean="0"/>
              <a:t>例如基于</a:t>
            </a:r>
            <a:r>
              <a:rPr lang="zh-CN" altLang="en-US" sz="2400" dirty="0" smtClean="0">
                <a:solidFill>
                  <a:srgbClr val="FF0000"/>
                </a:solidFill>
              </a:rPr>
              <a:t>内存对齐</a:t>
            </a:r>
            <a:r>
              <a:rPr lang="zh-CN" altLang="en-US" sz="2400" dirty="0" smtClean="0"/>
              <a:t>等方面的考虑，程序只请求一个</a:t>
            </a:r>
            <a:r>
              <a:rPr lang="en-US" altLang="zh-CN" sz="2400" dirty="0" smtClean="0"/>
              <a:t>byte</a:t>
            </a:r>
            <a:r>
              <a:rPr lang="zh-CN" altLang="en-US" sz="2400" dirty="0" smtClean="0"/>
              <a:t>时</a:t>
            </a:r>
            <a:r>
              <a:rPr lang="en-US" altLang="zh-CN" sz="2400" dirty="0" err="1" smtClean="0"/>
              <a:t>malloc</a:t>
            </a:r>
            <a:r>
              <a:rPr lang="zh-CN" altLang="en-US" sz="2400" dirty="0" smtClean="0"/>
              <a:t>可能会分配</a:t>
            </a:r>
            <a:r>
              <a:rPr lang="en-US" altLang="zh-CN" sz="2400" dirty="0" smtClean="0"/>
              <a:t>4</a:t>
            </a:r>
            <a:r>
              <a:rPr lang="zh-CN" altLang="en-US" sz="2400" dirty="0" smtClean="0"/>
              <a:t>个</a:t>
            </a:r>
            <a:r>
              <a:rPr lang="en-US" altLang="zh-CN" sz="2400" dirty="0" smtClean="0"/>
              <a:t>byte</a:t>
            </a:r>
            <a:r>
              <a:rPr lang="zh-CN" altLang="en-US" sz="2400" dirty="0" smtClean="0"/>
              <a:t>。</a:t>
            </a:r>
            <a:endParaRPr lang="en-US" altLang="zh-CN" sz="2400" dirty="0" smtClean="0"/>
          </a:p>
          <a:p>
            <a:pPr marL="0" indent="0">
              <a:buNone/>
            </a:pPr>
            <a:r>
              <a:rPr lang="zh-CN" altLang="en-US" sz="2400" dirty="0" smtClean="0"/>
              <a:t>如果程序中大量请求</a:t>
            </a:r>
            <a:r>
              <a:rPr lang="en-US" altLang="zh-CN" sz="2400" dirty="0" smtClean="0"/>
              <a:t>1byte</a:t>
            </a:r>
            <a:r>
              <a:rPr lang="zh-CN" altLang="en-US" sz="2400" dirty="0" smtClean="0"/>
              <a:t>内存。</a:t>
            </a:r>
            <a:endParaRPr lang="en-US" altLang="zh-CN" sz="2400" dirty="0" smtClean="0"/>
          </a:p>
          <a:p>
            <a:pPr marL="0" indent="0">
              <a:buNone/>
            </a:pPr>
            <a:r>
              <a:rPr lang="en-US" altLang="zh-CN" sz="2400" dirty="0" smtClean="0"/>
              <a:t>     ↓</a:t>
            </a:r>
          </a:p>
          <a:p>
            <a:pPr marL="0" indent="0">
              <a:buNone/>
            </a:pPr>
            <a:r>
              <a:rPr lang="zh-CN" altLang="en-US" sz="2400" dirty="0" smtClean="0"/>
              <a:t>小内存分配导致浪费、碎片。</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102</a:t>
            </a:fld>
            <a:endParaRPr lang="zh-CN" alt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的持久化机制</a:t>
            </a:r>
            <a:endParaRPr lang="zh-CN" altLang="en-US" dirty="0"/>
          </a:p>
        </p:txBody>
      </p:sp>
      <p:sp>
        <p:nvSpPr>
          <p:cNvPr id="3" name="内容占位符 2"/>
          <p:cNvSpPr>
            <a:spLocks noGrp="1"/>
          </p:cNvSpPr>
          <p:nvPr>
            <p:ph idx="1"/>
          </p:nvPr>
        </p:nvSpPr>
        <p:spPr>
          <a:xfrm>
            <a:off x="503238" y="1557338"/>
            <a:ext cx="8183562" cy="4247926"/>
          </a:xfrm>
        </p:spPr>
        <p:txBody>
          <a:bodyPr/>
          <a:lstStyle/>
          <a:p>
            <a:pPr marL="0" indent="0">
              <a:buNone/>
            </a:pPr>
            <a:r>
              <a:rPr lang="en-US" altLang="zh-CN" sz="2400" dirty="0" err="1" smtClean="0"/>
              <a:t>Redis</a:t>
            </a:r>
            <a:r>
              <a:rPr lang="zh-CN" altLang="en-US" sz="2400" dirty="0" smtClean="0"/>
              <a:t>虽然是基于内存的存储系统，同时也提供内存数据持久化的机制，有两种持久化策略：</a:t>
            </a:r>
            <a:endParaRPr lang="en-US" altLang="zh-CN" sz="2400" dirty="0" smtClean="0"/>
          </a:p>
          <a:p>
            <a:pPr marL="0" indent="0">
              <a:buNone/>
            </a:pPr>
            <a:r>
              <a:rPr lang="en-US" altLang="zh-CN" sz="2400" dirty="0" smtClean="0"/>
              <a:t>      RDB</a:t>
            </a:r>
            <a:r>
              <a:rPr lang="zh-CN" altLang="en-US" sz="2400" dirty="0" smtClean="0"/>
              <a:t>快照、</a:t>
            </a:r>
            <a:endParaRPr lang="en-US" altLang="zh-CN" sz="2400" dirty="0" smtClean="0"/>
          </a:p>
          <a:p>
            <a:pPr marL="0" indent="0">
              <a:buNone/>
            </a:pPr>
            <a:r>
              <a:rPr lang="en-US" altLang="zh-CN" sz="2400" dirty="0"/>
              <a:t> </a:t>
            </a:r>
            <a:r>
              <a:rPr lang="en-US" altLang="zh-CN" sz="2400" dirty="0" smtClean="0"/>
              <a:t>     AOF</a:t>
            </a:r>
            <a:r>
              <a:rPr lang="zh-CN" altLang="en-US" sz="2400" dirty="0" smtClean="0"/>
              <a:t>日志。</a:t>
            </a:r>
            <a:endParaRPr lang="en-US" altLang="zh-CN" sz="2400" dirty="0" smtClean="0"/>
          </a:p>
          <a:p>
            <a:pPr marL="0" indent="0">
              <a:buNone/>
            </a:pPr>
            <a:r>
              <a:rPr lang="en-US" altLang="zh-CN" sz="2400" dirty="0" smtClean="0"/>
              <a:t>1</a:t>
            </a:r>
            <a:r>
              <a:rPr lang="zh-CN" altLang="en-US" sz="2400" dirty="0" smtClean="0"/>
              <a:t>）</a:t>
            </a:r>
            <a:r>
              <a:rPr lang="en-US" altLang="zh-CN" sz="2400" dirty="0" smtClean="0"/>
              <a:t>RDB</a:t>
            </a:r>
            <a:r>
              <a:rPr lang="zh-CN" altLang="en-US" sz="2400" dirty="0" smtClean="0"/>
              <a:t>快照：将当前数据的快照存成一个数据文件，从而持久化。</a:t>
            </a:r>
            <a:endParaRPr lang="en-US" altLang="zh-CN" sz="2400" dirty="0" smtClean="0"/>
          </a:p>
          <a:p>
            <a:pPr marL="0" indent="0">
              <a:buNone/>
            </a:pPr>
            <a:r>
              <a:rPr lang="en-US" altLang="zh-CN" sz="2400" dirty="0" smtClean="0"/>
              <a:t>      RDB</a:t>
            </a:r>
            <a:r>
              <a:rPr lang="zh-CN" altLang="en-US" sz="2400" dirty="0" smtClean="0"/>
              <a:t>的实现借助了</a:t>
            </a:r>
            <a:r>
              <a:rPr lang="en-US" altLang="zh-CN" sz="2400" dirty="0" smtClean="0">
                <a:solidFill>
                  <a:srgbClr val="FF0000"/>
                </a:solidFill>
              </a:rPr>
              <a:t>fork</a:t>
            </a:r>
            <a:r>
              <a:rPr lang="zh-CN" altLang="en-US" sz="2400" dirty="0" smtClean="0">
                <a:solidFill>
                  <a:srgbClr val="FF0000"/>
                </a:solidFill>
              </a:rPr>
              <a:t>命令</a:t>
            </a:r>
            <a:r>
              <a:rPr lang="zh-CN" altLang="en-US" sz="2400" dirty="0" smtClean="0"/>
              <a:t>的</a:t>
            </a:r>
            <a:r>
              <a:rPr lang="en-US" altLang="zh-CN" sz="2400" dirty="0" smtClean="0">
                <a:solidFill>
                  <a:srgbClr val="FF0000"/>
                </a:solidFill>
              </a:rPr>
              <a:t>copy on write</a:t>
            </a:r>
            <a:r>
              <a:rPr lang="zh-CN" altLang="en-US" sz="2400" dirty="0" smtClean="0"/>
              <a:t>机制。在生成快照时，将当前进程</a:t>
            </a:r>
            <a:r>
              <a:rPr lang="en-US" altLang="zh-CN" sz="2400" dirty="0" smtClean="0"/>
              <a:t>fork</a:t>
            </a:r>
            <a:r>
              <a:rPr lang="zh-CN" altLang="en-US" sz="2400" dirty="0" smtClean="0"/>
              <a:t>出一个子进程，然后在子进程中循环所有的数据，将数据写成为</a:t>
            </a:r>
            <a:r>
              <a:rPr lang="en-US" altLang="zh-CN" sz="2400" dirty="0" smtClean="0"/>
              <a:t>RDB</a:t>
            </a:r>
            <a:r>
              <a:rPr lang="zh-CN" altLang="en-US" sz="2400" dirty="0" smtClean="0"/>
              <a:t>文件。</a:t>
            </a: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103</a:t>
            </a:fld>
            <a:endParaRPr lang="zh-CN" alt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的持久化机制</a:t>
            </a:r>
            <a:endParaRPr lang="zh-CN" altLang="en-US" dirty="0"/>
          </a:p>
        </p:txBody>
      </p:sp>
      <p:sp>
        <p:nvSpPr>
          <p:cNvPr id="3" name="内容占位符 2"/>
          <p:cNvSpPr>
            <a:spLocks noGrp="1"/>
          </p:cNvSpPr>
          <p:nvPr>
            <p:ph idx="1"/>
          </p:nvPr>
        </p:nvSpPr>
        <p:spPr>
          <a:xfrm>
            <a:off x="503238" y="1557338"/>
            <a:ext cx="8183562" cy="4751982"/>
          </a:xfrm>
        </p:spPr>
        <p:txBody>
          <a:bodyPr/>
          <a:lstStyle/>
          <a:p>
            <a:pPr marL="0" indent="0">
              <a:buNone/>
            </a:pPr>
            <a:r>
              <a:rPr lang="zh-CN" altLang="en-US" sz="2400" b="1" dirty="0" smtClean="0">
                <a:solidFill>
                  <a:srgbClr val="FF0000"/>
                </a:solidFill>
              </a:rPr>
              <a:t>可靠性：</a:t>
            </a:r>
            <a:r>
              <a:rPr lang="zh-CN" altLang="en-US" sz="2400" dirty="0" smtClean="0"/>
              <a:t>当生成一个新的</a:t>
            </a:r>
            <a:r>
              <a:rPr lang="en-US" altLang="zh-CN" sz="2400" dirty="0" smtClean="0"/>
              <a:t>RDB</a:t>
            </a:r>
            <a:r>
              <a:rPr lang="zh-CN" altLang="en-US" sz="2400" dirty="0" smtClean="0"/>
              <a:t>文件时，</a:t>
            </a:r>
            <a:r>
              <a:rPr lang="en-US" altLang="zh-CN" sz="2400" dirty="0" err="1" smtClean="0"/>
              <a:t>Redis</a:t>
            </a:r>
            <a:r>
              <a:rPr lang="zh-CN" altLang="en-US" sz="2400" dirty="0" smtClean="0"/>
              <a:t>生成的子进程先将数据写到一个临时文件中，然后通过</a:t>
            </a:r>
            <a:r>
              <a:rPr lang="zh-CN" altLang="en-US" sz="2400" dirty="0" smtClean="0">
                <a:solidFill>
                  <a:srgbClr val="FF0000"/>
                </a:solidFill>
              </a:rPr>
              <a:t>原子</a:t>
            </a:r>
            <a:r>
              <a:rPr lang="zh-CN" altLang="en-US" sz="2400" dirty="0">
                <a:solidFill>
                  <a:srgbClr val="FF0000"/>
                </a:solidFill>
              </a:rPr>
              <a:t>性系统调用</a:t>
            </a:r>
            <a:r>
              <a:rPr lang="en-US" altLang="zh-CN" sz="2400" dirty="0" smtClean="0">
                <a:solidFill>
                  <a:srgbClr val="FF0000"/>
                </a:solidFill>
              </a:rPr>
              <a:t>rename</a:t>
            </a:r>
            <a:r>
              <a:rPr lang="zh-CN" altLang="en-US" sz="2400" dirty="0" smtClean="0"/>
              <a:t>将临时文件重命名为</a:t>
            </a:r>
            <a:r>
              <a:rPr lang="en-US" altLang="zh-CN" sz="2400" dirty="0" smtClean="0"/>
              <a:t>RDB</a:t>
            </a:r>
            <a:r>
              <a:rPr lang="zh-CN" altLang="en-US" sz="2400" dirty="0" smtClean="0"/>
              <a:t>文件，这样在任何时候出现故障，</a:t>
            </a:r>
            <a:r>
              <a:rPr lang="en-US" altLang="zh-CN" sz="2400" dirty="0" smtClean="0"/>
              <a:t>RDB</a:t>
            </a:r>
            <a:r>
              <a:rPr lang="zh-CN" altLang="en-US" sz="2400" dirty="0" smtClean="0"/>
              <a:t>快照文件总是可用的。</a:t>
            </a:r>
            <a:endParaRPr lang="en-US" altLang="zh-CN" sz="2400" dirty="0" smtClean="0"/>
          </a:p>
          <a:p>
            <a:pPr marL="0" indent="0">
              <a:buNone/>
            </a:pPr>
            <a:r>
              <a:rPr lang="zh-CN" altLang="en-US" sz="2400" b="1" dirty="0" smtClean="0">
                <a:solidFill>
                  <a:srgbClr val="FF0000"/>
                </a:solidFill>
              </a:rPr>
              <a:t>生成时机：</a:t>
            </a:r>
            <a:r>
              <a:rPr lang="zh-CN" altLang="en-US" sz="2400" dirty="0" smtClean="0"/>
              <a:t>可以通过</a:t>
            </a:r>
            <a:r>
              <a:rPr lang="en-US" altLang="zh-CN" sz="2400" dirty="0" smtClean="0"/>
              <a:t>save</a:t>
            </a:r>
            <a:r>
              <a:rPr lang="zh-CN" altLang="en-US" sz="2400" dirty="0" smtClean="0"/>
              <a:t>指令配置</a:t>
            </a:r>
            <a:r>
              <a:rPr lang="en-US" altLang="zh-CN" sz="2400" dirty="0" smtClean="0"/>
              <a:t>RDB</a:t>
            </a:r>
            <a:r>
              <a:rPr lang="zh-CN" altLang="en-US" sz="2400" dirty="0" smtClean="0"/>
              <a:t>快照生成的时机（</a:t>
            </a:r>
            <a:r>
              <a:rPr lang="zh-CN" altLang="en-US" sz="2400" dirty="0" smtClean="0">
                <a:solidFill>
                  <a:srgbClr val="3366FF"/>
                </a:solidFill>
              </a:rPr>
              <a:t>例如当</a:t>
            </a:r>
            <a:r>
              <a:rPr lang="en-US" altLang="zh-CN" sz="2400" dirty="0" smtClean="0">
                <a:solidFill>
                  <a:srgbClr val="3366FF"/>
                </a:solidFill>
              </a:rPr>
              <a:t>10</a:t>
            </a:r>
            <a:r>
              <a:rPr lang="zh-CN" altLang="en-US" sz="2400" dirty="0" smtClean="0">
                <a:solidFill>
                  <a:srgbClr val="3366FF"/>
                </a:solidFill>
              </a:rPr>
              <a:t>分钟以内有</a:t>
            </a:r>
            <a:r>
              <a:rPr lang="en-US" altLang="zh-CN" sz="2400" dirty="0" smtClean="0">
                <a:solidFill>
                  <a:srgbClr val="3366FF"/>
                </a:solidFill>
              </a:rPr>
              <a:t>100</a:t>
            </a:r>
            <a:r>
              <a:rPr lang="zh-CN" altLang="en-US" sz="2400" dirty="0" smtClean="0">
                <a:solidFill>
                  <a:srgbClr val="3366FF"/>
                </a:solidFill>
              </a:rPr>
              <a:t>次写入就生成快照，或者</a:t>
            </a:r>
            <a:r>
              <a:rPr lang="en-US" altLang="zh-CN" sz="2400" dirty="0" smtClean="0">
                <a:solidFill>
                  <a:srgbClr val="3366FF"/>
                </a:solidFill>
              </a:rPr>
              <a:t>1</a:t>
            </a:r>
            <a:r>
              <a:rPr lang="zh-CN" altLang="en-US" sz="2400" dirty="0" smtClean="0">
                <a:solidFill>
                  <a:srgbClr val="3366FF"/>
                </a:solidFill>
              </a:rPr>
              <a:t>小时内有</a:t>
            </a:r>
            <a:r>
              <a:rPr lang="en-US" altLang="zh-CN" sz="2400" dirty="0" smtClean="0">
                <a:solidFill>
                  <a:srgbClr val="3366FF"/>
                </a:solidFill>
              </a:rPr>
              <a:t>1000</a:t>
            </a:r>
            <a:r>
              <a:rPr lang="zh-CN" altLang="en-US" sz="2400" dirty="0" smtClean="0">
                <a:solidFill>
                  <a:srgbClr val="3366FF"/>
                </a:solidFill>
              </a:rPr>
              <a:t>次写入就生成快照，或者多个规则一起实施</a:t>
            </a:r>
            <a:r>
              <a:rPr lang="zh-CN" altLang="en-US" sz="2400" dirty="0" smtClean="0"/>
              <a:t>）。</a:t>
            </a:r>
            <a:endParaRPr lang="en-US" altLang="zh-CN" sz="2400" dirty="0" smtClean="0"/>
          </a:p>
          <a:p>
            <a:pPr marL="0" indent="0">
              <a:buNone/>
            </a:pPr>
            <a:r>
              <a:rPr lang="zh-CN" altLang="en-US" sz="2400" b="1" dirty="0" smtClean="0">
                <a:solidFill>
                  <a:srgbClr val="FF0000"/>
                </a:solidFill>
              </a:rPr>
              <a:t>可用性：</a:t>
            </a:r>
            <a:r>
              <a:rPr lang="zh-CN" altLang="en-US" sz="2400" dirty="0" smtClean="0"/>
              <a:t>开启</a:t>
            </a:r>
            <a:r>
              <a:rPr lang="en-US" altLang="zh-CN" sz="2400" dirty="0" smtClean="0"/>
              <a:t>RDB</a:t>
            </a:r>
            <a:r>
              <a:rPr lang="zh-CN" altLang="en-US" sz="2400" dirty="0" smtClean="0"/>
              <a:t>的代价不高，但是</a:t>
            </a:r>
            <a:r>
              <a:rPr lang="en-US" altLang="zh-CN" sz="2400" dirty="0" smtClean="0"/>
              <a:t>RDB</a:t>
            </a:r>
            <a:r>
              <a:rPr lang="zh-CN" altLang="en-US" sz="2400" dirty="0" smtClean="0"/>
              <a:t>文件中的数据并不是全新的，从上次</a:t>
            </a:r>
            <a:r>
              <a:rPr lang="en-US" altLang="zh-CN" sz="2400" dirty="0" smtClean="0"/>
              <a:t>RDB</a:t>
            </a:r>
            <a:r>
              <a:rPr lang="zh-CN" altLang="en-US" sz="2400" dirty="0" smtClean="0"/>
              <a:t>文件生成到</a:t>
            </a:r>
            <a:r>
              <a:rPr lang="en-US" altLang="zh-CN" sz="2400" dirty="0" err="1" smtClean="0"/>
              <a:t>Redis</a:t>
            </a:r>
            <a:r>
              <a:rPr lang="zh-CN" altLang="en-US" sz="2400" dirty="0" smtClean="0"/>
              <a:t>停机这段时间的数据将丢失。</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104</a:t>
            </a:fld>
            <a:endParaRPr lang="zh-CN" alt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的持久化机制</a:t>
            </a:r>
            <a:endParaRPr lang="zh-CN" altLang="en-US" dirty="0"/>
          </a:p>
        </p:txBody>
      </p:sp>
      <p:sp>
        <p:nvSpPr>
          <p:cNvPr id="3" name="内容占位符 2"/>
          <p:cNvSpPr>
            <a:spLocks noGrp="1"/>
          </p:cNvSpPr>
          <p:nvPr>
            <p:ph idx="1"/>
          </p:nvPr>
        </p:nvSpPr>
        <p:spPr>
          <a:xfrm>
            <a:off x="503238" y="1557339"/>
            <a:ext cx="8183562" cy="3815878"/>
          </a:xfrm>
        </p:spPr>
        <p:txBody>
          <a:bodyPr/>
          <a:lstStyle/>
          <a:p>
            <a:pPr marL="0" indent="0">
              <a:buNone/>
            </a:pPr>
            <a:r>
              <a:rPr lang="en-US" altLang="zh-CN" sz="2400" dirty="0" smtClean="0"/>
              <a:t>2</a:t>
            </a:r>
            <a:r>
              <a:rPr lang="zh-CN" altLang="en-US" sz="2400" dirty="0" smtClean="0"/>
              <a:t>）</a:t>
            </a:r>
            <a:r>
              <a:rPr lang="en-US" altLang="zh-CN" sz="2400" dirty="0" smtClean="0"/>
              <a:t>AOF</a:t>
            </a:r>
            <a:r>
              <a:rPr lang="zh-CN" altLang="en-US" sz="2400" dirty="0" smtClean="0"/>
              <a:t>日志（</a:t>
            </a:r>
            <a:r>
              <a:rPr lang="en-US" altLang="zh-CN" sz="2400" dirty="0" smtClean="0"/>
              <a:t>Append Only File</a:t>
            </a:r>
            <a:r>
              <a:rPr lang="zh-CN" altLang="en-US" sz="2400" dirty="0" smtClean="0"/>
              <a:t>）：一个</a:t>
            </a:r>
            <a:r>
              <a:rPr lang="zh-CN" altLang="en-US" sz="2400" dirty="0" smtClean="0">
                <a:solidFill>
                  <a:srgbClr val="FF0000"/>
                </a:solidFill>
              </a:rPr>
              <a:t>追加写入</a:t>
            </a:r>
            <a:r>
              <a:rPr lang="zh-CN" altLang="en-US" sz="2400" dirty="0" smtClean="0"/>
              <a:t>的日志文件，与一般数据库的</a:t>
            </a:r>
            <a:r>
              <a:rPr lang="en-US" altLang="zh-CN" sz="2400" dirty="0" smtClean="0"/>
              <a:t>bin log</a:t>
            </a:r>
            <a:r>
              <a:rPr lang="zh-CN" altLang="en-US" sz="2400" dirty="0" smtClean="0"/>
              <a:t>不同，</a:t>
            </a:r>
            <a:r>
              <a:rPr lang="en-US" altLang="zh-CN" sz="2400" dirty="0" smtClean="0"/>
              <a:t>AOF</a:t>
            </a:r>
            <a:r>
              <a:rPr lang="zh-CN" altLang="en-US" sz="2400" dirty="0" smtClean="0"/>
              <a:t>文件是可识别的纯文本，内容是一个个导致数据变化的</a:t>
            </a:r>
            <a:r>
              <a:rPr lang="en-US" altLang="zh-CN" sz="2400" dirty="0" err="1" smtClean="0"/>
              <a:t>Redis</a:t>
            </a:r>
            <a:r>
              <a:rPr lang="zh-CN" altLang="en-US" sz="2400" dirty="0" smtClean="0"/>
              <a:t>标准命令。</a:t>
            </a:r>
            <a:endParaRPr lang="en-US" altLang="zh-CN" sz="2400" dirty="0" smtClean="0"/>
          </a:p>
          <a:p>
            <a:pPr marL="0" indent="0">
              <a:buNone/>
            </a:pPr>
            <a:r>
              <a:rPr lang="en-US" altLang="zh-CN" sz="2400" dirty="0" smtClean="0"/>
              <a:t>     ↓</a:t>
            </a:r>
          </a:p>
          <a:p>
            <a:pPr marL="0" indent="0">
              <a:buNone/>
            </a:pPr>
            <a:r>
              <a:rPr lang="zh-CN" altLang="en-US" sz="2400" dirty="0" smtClean="0">
                <a:solidFill>
                  <a:srgbClr val="FF0000"/>
                </a:solidFill>
              </a:rPr>
              <a:t>优化策略：</a:t>
            </a:r>
            <a:r>
              <a:rPr lang="en-US" altLang="zh-CN" sz="2400" dirty="0" smtClean="0"/>
              <a:t>AOF</a:t>
            </a:r>
            <a:r>
              <a:rPr lang="zh-CN" altLang="en-US" sz="2400" dirty="0" smtClean="0"/>
              <a:t>文件会越来越大，所以</a:t>
            </a:r>
            <a:r>
              <a:rPr lang="en-US" altLang="zh-CN" sz="2400" dirty="0" err="1" smtClean="0"/>
              <a:t>Redis</a:t>
            </a:r>
            <a:r>
              <a:rPr lang="zh-CN" altLang="en-US" sz="2400" dirty="0" smtClean="0"/>
              <a:t>提供了</a:t>
            </a:r>
            <a:r>
              <a:rPr lang="en-US" altLang="zh-CN" sz="2400" dirty="0" smtClean="0"/>
              <a:t>AOF rewrite</a:t>
            </a:r>
            <a:r>
              <a:rPr lang="zh-CN" altLang="en-US" sz="2400" dirty="0" smtClean="0"/>
              <a:t>功能，就是重新生成一份</a:t>
            </a:r>
            <a:r>
              <a:rPr lang="en-US" altLang="zh-CN" sz="2400" dirty="0" smtClean="0"/>
              <a:t>AOF</a:t>
            </a:r>
            <a:r>
              <a:rPr lang="zh-CN" altLang="en-US" sz="2400" dirty="0" smtClean="0"/>
              <a:t>文件，文件中</a:t>
            </a:r>
            <a:r>
              <a:rPr lang="zh-CN" altLang="en-US" sz="2400" dirty="0" smtClean="0">
                <a:solidFill>
                  <a:srgbClr val="FF0000"/>
                </a:solidFill>
              </a:rPr>
              <a:t>一条记录的操作</a:t>
            </a:r>
            <a:r>
              <a:rPr lang="zh-CN" altLang="en-US" sz="2400" dirty="0" smtClean="0"/>
              <a:t>只会有一次，去掉之前叠加的操作。</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105</a:t>
            </a:fld>
            <a:endParaRPr lang="zh-CN" altLang="en-US"/>
          </a:p>
        </p:txBody>
      </p:sp>
      <p:sp>
        <p:nvSpPr>
          <p:cNvPr id="5" name="圆角矩形标注 4"/>
          <p:cNvSpPr/>
          <p:nvPr/>
        </p:nvSpPr>
        <p:spPr>
          <a:xfrm>
            <a:off x="2411760" y="2924944"/>
            <a:ext cx="2736304" cy="504056"/>
          </a:xfrm>
          <a:prstGeom prst="wedgeRoundRectCallout">
            <a:avLst>
              <a:gd name="adj1" fmla="val -80721"/>
              <a:gd name="adj2" fmla="val -1609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逻辑层面</a:t>
            </a:r>
            <a:endParaRPr lang="zh-CN" alt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的持久化机制</a:t>
            </a:r>
            <a:endParaRPr lang="zh-CN" altLang="en-US" dirty="0"/>
          </a:p>
        </p:txBody>
      </p:sp>
      <p:sp>
        <p:nvSpPr>
          <p:cNvPr id="3" name="内容占位符 2"/>
          <p:cNvSpPr>
            <a:spLocks noGrp="1"/>
          </p:cNvSpPr>
          <p:nvPr>
            <p:ph idx="1"/>
          </p:nvPr>
        </p:nvSpPr>
        <p:spPr/>
        <p:txBody>
          <a:bodyPr/>
          <a:lstStyle/>
          <a:p>
            <a:pPr marL="0" indent="0">
              <a:buNone/>
            </a:pPr>
            <a:r>
              <a:rPr lang="en-US" altLang="zh-CN" sz="2400" dirty="0" smtClean="0"/>
              <a:t>Rewrite</a:t>
            </a:r>
            <a:r>
              <a:rPr lang="zh-CN" altLang="en-US" sz="2400" dirty="0" smtClean="0"/>
              <a:t>的</a:t>
            </a:r>
            <a:r>
              <a:rPr lang="en-US" altLang="zh-CN" sz="2400" dirty="0" smtClean="0"/>
              <a:t>AOF</a:t>
            </a:r>
            <a:r>
              <a:rPr lang="zh-CN" altLang="en-US" sz="2400" dirty="0" smtClean="0"/>
              <a:t>文件的生成过程类似于</a:t>
            </a:r>
            <a:r>
              <a:rPr lang="en-US" altLang="zh-CN" sz="2400" dirty="0" smtClean="0"/>
              <a:t>RDB</a:t>
            </a:r>
            <a:r>
              <a:rPr lang="zh-CN" altLang="en-US" sz="2400" dirty="0" smtClean="0"/>
              <a:t>：</a:t>
            </a:r>
            <a:endParaRPr lang="en-US" altLang="zh-CN" sz="2400" dirty="0" smtClean="0"/>
          </a:p>
          <a:p>
            <a:pPr marL="0" indent="0">
              <a:buNone/>
            </a:pPr>
            <a:r>
              <a:rPr lang="zh-CN" altLang="en-US" sz="2400" dirty="0" smtClean="0"/>
              <a:t>①</a:t>
            </a:r>
            <a:r>
              <a:rPr lang="en-US" altLang="zh-CN" sz="2400" dirty="0" smtClean="0"/>
              <a:t>fork</a:t>
            </a:r>
            <a:r>
              <a:rPr lang="zh-CN" altLang="en-US" sz="2400" dirty="0" smtClean="0"/>
              <a:t>一个进程，遍历数据，写入新的</a:t>
            </a:r>
            <a:r>
              <a:rPr lang="en-US" altLang="zh-CN" sz="2400" dirty="0" smtClean="0"/>
              <a:t>AOF</a:t>
            </a:r>
            <a:r>
              <a:rPr lang="zh-CN" altLang="en-US" sz="2400" dirty="0" smtClean="0"/>
              <a:t>临时文件。</a:t>
            </a:r>
            <a:r>
              <a:rPr lang="zh-CN" altLang="en-US" sz="2400" dirty="0" smtClean="0">
                <a:solidFill>
                  <a:srgbClr val="FF0000"/>
                </a:solidFill>
              </a:rPr>
              <a:t>在写入新文件的过程中，所有的写操作日志还是会写到原来老的</a:t>
            </a:r>
            <a:r>
              <a:rPr lang="en-US" altLang="zh-CN" sz="2400" dirty="0" smtClean="0">
                <a:solidFill>
                  <a:srgbClr val="FF0000"/>
                </a:solidFill>
              </a:rPr>
              <a:t>AOF</a:t>
            </a:r>
            <a:r>
              <a:rPr lang="zh-CN" altLang="en-US" sz="2400" dirty="0" smtClean="0">
                <a:solidFill>
                  <a:srgbClr val="FF0000"/>
                </a:solidFill>
              </a:rPr>
              <a:t>文件中，同时还会记录在内存缓冲区中。</a:t>
            </a:r>
            <a:endParaRPr lang="en-US" altLang="zh-CN" sz="2400" dirty="0" smtClean="0">
              <a:solidFill>
                <a:srgbClr val="FF0000"/>
              </a:solidFill>
            </a:endParaRPr>
          </a:p>
          <a:p>
            <a:pPr marL="0" indent="0">
              <a:buNone/>
            </a:pPr>
            <a:r>
              <a:rPr lang="zh-CN" altLang="en-US" sz="2400" dirty="0" smtClean="0"/>
              <a:t>②当重完操作完成后，还要将所有缓冲区中的日志一次性写入临时文件。</a:t>
            </a:r>
            <a:endParaRPr lang="en-US" altLang="zh-CN" sz="2400" dirty="0" smtClean="0"/>
          </a:p>
          <a:p>
            <a:pPr marL="0" indent="0">
              <a:buNone/>
            </a:pPr>
            <a:r>
              <a:rPr lang="zh-CN" altLang="en-US" sz="2400" dirty="0" smtClean="0"/>
              <a:t>③调用</a:t>
            </a:r>
            <a:r>
              <a:rPr lang="zh-CN" altLang="en-US" sz="2400" dirty="0" smtClean="0">
                <a:solidFill>
                  <a:srgbClr val="FF0000"/>
                </a:solidFill>
              </a:rPr>
              <a:t>原子性的</a:t>
            </a:r>
            <a:r>
              <a:rPr lang="en-US" altLang="zh-CN" sz="2400" dirty="0" smtClean="0">
                <a:solidFill>
                  <a:srgbClr val="FF0000"/>
                </a:solidFill>
              </a:rPr>
              <a:t>rename</a:t>
            </a:r>
            <a:r>
              <a:rPr lang="zh-CN" altLang="en-US" sz="2400" dirty="0" smtClean="0">
                <a:solidFill>
                  <a:srgbClr val="FF0000"/>
                </a:solidFill>
              </a:rPr>
              <a:t>命令</a:t>
            </a:r>
            <a:r>
              <a:rPr lang="zh-CN" altLang="en-US" sz="2400" dirty="0" smtClean="0"/>
              <a:t>用新的</a:t>
            </a:r>
            <a:r>
              <a:rPr lang="en-US" altLang="zh-CN" sz="2400" dirty="0" smtClean="0"/>
              <a:t>AOF</a:t>
            </a:r>
            <a:r>
              <a:rPr lang="zh-CN" altLang="en-US" sz="2400" dirty="0" smtClean="0"/>
              <a:t>文件取代老的</a:t>
            </a:r>
            <a:r>
              <a:rPr lang="en-US" altLang="zh-CN" sz="2400" dirty="0" smtClean="0"/>
              <a:t>AOF</a:t>
            </a:r>
            <a:r>
              <a:rPr lang="zh-CN" altLang="en-US" sz="2400" dirty="0" smtClean="0"/>
              <a:t>文件。</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106</a:t>
            </a:fld>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en-US" altLang="zh-CN" dirty="0" smtClean="0"/>
              <a:t> Cluster</a:t>
            </a:r>
            <a:r>
              <a:rPr lang="zh-CN" altLang="en-US" dirty="0" smtClean="0"/>
              <a:t>的分布式存储</a:t>
            </a:r>
            <a:endParaRPr lang="zh-CN" altLang="en-US" dirty="0"/>
          </a:p>
        </p:txBody>
      </p:sp>
      <p:pic>
        <p:nvPicPr>
          <p:cNvPr id="5" name="内容占位符 4" descr="Redis分布式存储.png"/>
          <p:cNvPicPr>
            <a:picLocks noGrp="1" noChangeAspect="1"/>
          </p:cNvPicPr>
          <p:nvPr>
            <p:ph idx="1"/>
          </p:nvPr>
        </p:nvPicPr>
        <p:blipFill>
          <a:blip r:embed="rId2" cstate="print"/>
          <a:stretch>
            <a:fillRect/>
          </a:stretch>
        </p:blipFill>
        <p:spPr>
          <a:xfrm>
            <a:off x="611560" y="1412776"/>
            <a:ext cx="4032448" cy="4574276"/>
          </a:xfrm>
        </p:spPr>
      </p:pic>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107</a:t>
            </a:fld>
            <a:endParaRPr lang="zh-CN" altLang="en-US"/>
          </a:p>
        </p:txBody>
      </p:sp>
      <p:sp>
        <p:nvSpPr>
          <p:cNvPr id="6" name="矩形 5"/>
          <p:cNvSpPr/>
          <p:nvPr/>
        </p:nvSpPr>
        <p:spPr>
          <a:xfrm>
            <a:off x="4860032" y="1484784"/>
            <a:ext cx="3744416" cy="4585871"/>
          </a:xfrm>
          <a:prstGeom prst="rect">
            <a:avLst/>
          </a:prstGeom>
        </p:spPr>
        <p:txBody>
          <a:bodyPr wrap="square">
            <a:spAutoFit/>
          </a:bodyPr>
          <a:lstStyle/>
          <a:p>
            <a:r>
              <a:rPr lang="zh-CN" altLang="en-US" sz="2800" dirty="0" smtClean="0">
                <a:latin typeface="+mn-ea"/>
                <a:ea typeface="+mn-ea"/>
              </a:rPr>
              <a:t>是</a:t>
            </a:r>
            <a:r>
              <a:rPr lang="en-US" altLang="zh-CN" sz="2800" dirty="0" err="1" smtClean="0">
                <a:latin typeface="+mn-ea"/>
                <a:ea typeface="+mn-ea"/>
              </a:rPr>
              <a:t>Redis</a:t>
            </a:r>
            <a:r>
              <a:rPr lang="zh-CN" altLang="en-US" sz="2800" dirty="0" smtClean="0">
                <a:latin typeface="+mn-ea"/>
                <a:ea typeface="+mn-ea"/>
              </a:rPr>
              <a:t>的高级版本：</a:t>
            </a:r>
            <a:endParaRPr lang="en-US" altLang="zh-CN" sz="2800" dirty="0" smtClean="0">
              <a:latin typeface="+mn-ea"/>
              <a:ea typeface="+mn-ea"/>
            </a:endParaRPr>
          </a:p>
          <a:p>
            <a:pPr>
              <a:buFont typeface="Arial" pitchFamily="34" charset="0"/>
              <a:buChar char="•"/>
            </a:pPr>
            <a:r>
              <a:rPr lang="zh-CN" altLang="en-US" sz="2400" dirty="0" smtClean="0">
                <a:latin typeface="+mn-ea"/>
                <a:ea typeface="+mn-ea"/>
              </a:rPr>
              <a:t>分布式</a:t>
            </a:r>
            <a:endParaRPr lang="en-US" altLang="zh-CN" sz="2400" dirty="0" smtClean="0">
              <a:latin typeface="+mn-ea"/>
              <a:ea typeface="+mn-ea"/>
            </a:endParaRPr>
          </a:p>
          <a:p>
            <a:pPr>
              <a:buFont typeface="Arial" pitchFamily="34" charset="0"/>
              <a:buChar char="•"/>
            </a:pPr>
            <a:r>
              <a:rPr lang="zh-CN" altLang="en-US" sz="2400" dirty="0" smtClean="0">
                <a:latin typeface="+mn-ea"/>
                <a:ea typeface="+mn-ea"/>
              </a:rPr>
              <a:t>允许单点故障</a:t>
            </a:r>
            <a:endParaRPr lang="en-US" altLang="zh-CN" sz="2400" dirty="0" smtClean="0">
              <a:latin typeface="+mn-ea"/>
              <a:ea typeface="+mn-ea"/>
            </a:endParaRPr>
          </a:p>
          <a:p>
            <a:pPr>
              <a:buFont typeface="Arial" pitchFamily="34" charset="0"/>
              <a:buChar char="•"/>
            </a:pPr>
            <a:r>
              <a:rPr lang="zh-CN" altLang="en-US" sz="2400" dirty="0" smtClean="0">
                <a:latin typeface="+mn-ea"/>
                <a:ea typeface="+mn-ea"/>
              </a:rPr>
              <a:t>没有中心节点</a:t>
            </a:r>
            <a:endParaRPr lang="en-US" altLang="zh-CN" sz="2400" dirty="0" smtClean="0">
              <a:latin typeface="+mn-ea"/>
              <a:ea typeface="+mn-ea"/>
            </a:endParaRPr>
          </a:p>
          <a:p>
            <a:pPr>
              <a:buFont typeface="Arial" pitchFamily="34" charset="0"/>
              <a:buChar char="•"/>
            </a:pPr>
            <a:r>
              <a:rPr lang="zh-CN" altLang="en-US" sz="2400" dirty="0" smtClean="0">
                <a:latin typeface="+mn-ea"/>
                <a:ea typeface="+mn-ea"/>
              </a:rPr>
              <a:t>具有线性可伸缩的功能。</a:t>
            </a:r>
            <a:endParaRPr lang="en-US" altLang="zh-CN" sz="2400" dirty="0" smtClean="0">
              <a:latin typeface="+mn-ea"/>
              <a:ea typeface="+mn-ea"/>
            </a:endParaRPr>
          </a:p>
          <a:p>
            <a:endParaRPr lang="en-US" altLang="zh-CN" sz="2400" dirty="0" smtClean="0">
              <a:latin typeface="+mn-ea"/>
              <a:ea typeface="+mn-ea"/>
            </a:endParaRPr>
          </a:p>
          <a:p>
            <a:r>
              <a:rPr lang="zh-CN" altLang="en-US" sz="2400" dirty="0" smtClean="0">
                <a:solidFill>
                  <a:srgbClr val="3366FF"/>
                </a:solidFill>
                <a:latin typeface="+mn-ea"/>
                <a:ea typeface="+mn-ea"/>
              </a:rPr>
              <a:t>每个</a:t>
            </a:r>
            <a:r>
              <a:rPr lang="en-US" altLang="zh-CN" sz="2400" dirty="0" smtClean="0">
                <a:solidFill>
                  <a:srgbClr val="3366FF"/>
                </a:solidFill>
                <a:latin typeface="+mn-ea"/>
                <a:ea typeface="+mn-ea"/>
              </a:rPr>
              <a:t>node</a:t>
            </a:r>
            <a:r>
              <a:rPr lang="zh-CN" altLang="en-US" sz="2400" dirty="0" smtClean="0">
                <a:solidFill>
                  <a:srgbClr val="3366FF"/>
                </a:solidFill>
                <a:latin typeface="+mn-ea"/>
                <a:ea typeface="+mn-ea"/>
              </a:rPr>
              <a:t>均和其他所有</a:t>
            </a:r>
            <a:r>
              <a:rPr lang="en-US" altLang="zh-CN" sz="2400" dirty="0" smtClean="0">
                <a:solidFill>
                  <a:srgbClr val="3366FF"/>
                </a:solidFill>
                <a:latin typeface="+mn-ea"/>
                <a:ea typeface="+mn-ea"/>
              </a:rPr>
              <a:t>node</a:t>
            </a:r>
            <a:r>
              <a:rPr lang="zh-CN" altLang="en-US" sz="2400" dirty="0" smtClean="0">
                <a:solidFill>
                  <a:srgbClr val="3366FF"/>
                </a:solidFill>
                <a:latin typeface="+mn-ea"/>
                <a:ea typeface="+mn-ea"/>
              </a:rPr>
              <a:t>相连。</a:t>
            </a:r>
            <a:endParaRPr lang="en-US" altLang="zh-CN" sz="2400" dirty="0" smtClean="0">
              <a:solidFill>
                <a:srgbClr val="3366FF"/>
              </a:solidFill>
              <a:latin typeface="+mn-ea"/>
              <a:ea typeface="+mn-ea"/>
            </a:endParaRPr>
          </a:p>
          <a:p>
            <a:r>
              <a:rPr lang="zh-CN" altLang="en-US" sz="2400" dirty="0" smtClean="0">
                <a:solidFill>
                  <a:srgbClr val="3366FF"/>
                </a:solidFill>
                <a:latin typeface="+mn-ea"/>
                <a:ea typeface="+mn-ea"/>
              </a:rPr>
              <a:t>节点与节点之间通过二进制协议进行通信，节点与客户端之间通过</a:t>
            </a:r>
            <a:r>
              <a:rPr lang="en-US" altLang="zh-CN" sz="2400" dirty="0" err="1" smtClean="0">
                <a:solidFill>
                  <a:srgbClr val="3366FF"/>
                </a:solidFill>
                <a:latin typeface="+mn-ea"/>
                <a:ea typeface="+mn-ea"/>
              </a:rPr>
              <a:t>ascii</a:t>
            </a:r>
            <a:r>
              <a:rPr lang="zh-CN" altLang="en-US" sz="2400" dirty="0" smtClean="0">
                <a:solidFill>
                  <a:srgbClr val="3366FF"/>
                </a:solidFill>
                <a:latin typeface="+mn-ea"/>
                <a:ea typeface="+mn-ea"/>
              </a:rPr>
              <a:t>协议进行通信。</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en-US" altLang="zh-CN" dirty="0" smtClean="0"/>
              <a:t> Cluster</a:t>
            </a:r>
            <a:r>
              <a:rPr lang="zh-CN" altLang="en-US" dirty="0" smtClean="0"/>
              <a:t>的分布式存储</a:t>
            </a:r>
            <a:endParaRPr lang="zh-CN" altLang="en-US" dirty="0"/>
          </a:p>
        </p:txBody>
      </p:sp>
      <p:sp>
        <p:nvSpPr>
          <p:cNvPr id="3" name="内容占位符 2"/>
          <p:cNvSpPr>
            <a:spLocks noGrp="1"/>
          </p:cNvSpPr>
          <p:nvPr>
            <p:ph idx="1"/>
          </p:nvPr>
        </p:nvSpPr>
        <p:spPr>
          <a:xfrm>
            <a:off x="323528" y="1340768"/>
            <a:ext cx="8363272" cy="5040560"/>
          </a:xfrm>
        </p:spPr>
        <p:txBody>
          <a:bodyPr/>
          <a:lstStyle/>
          <a:p>
            <a:pPr>
              <a:buFont typeface="Wingdings" pitchFamily="2" charset="2"/>
              <a:buChar char="u"/>
            </a:pPr>
            <a:r>
              <a:rPr lang="en-US" altLang="zh-CN" sz="2400" dirty="0" err="1" smtClean="0"/>
              <a:t>Redis</a:t>
            </a:r>
            <a:r>
              <a:rPr lang="en-US" altLang="zh-CN" sz="2400" dirty="0" smtClean="0"/>
              <a:t> Cluster</a:t>
            </a:r>
            <a:r>
              <a:rPr lang="zh-CN" altLang="en-US" sz="2400" dirty="0" smtClean="0">
                <a:solidFill>
                  <a:schemeClr val="accent1"/>
                </a:solidFill>
              </a:rPr>
              <a:t>采用了</a:t>
            </a:r>
            <a:r>
              <a:rPr lang="en-US" altLang="zh-CN" sz="2400" dirty="0" smtClean="0">
                <a:solidFill>
                  <a:schemeClr val="accent1"/>
                </a:solidFill>
              </a:rPr>
              <a:t>P2P</a:t>
            </a:r>
            <a:r>
              <a:rPr lang="zh-CN" altLang="en-US" sz="2400" dirty="0" smtClean="0">
                <a:solidFill>
                  <a:schemeClr val="accent1"/>
                </a:solidFill>
              </a:rPr>
              <a:t>机制，没有</a:t>
            </a:r>
            <a:r>
              <a:rPr lang="en-US" altLang="zh-CN" sz="2400" dirty="0" smtClean="0">
                <a:solidFill>
                  <a:schemeClr val="accent1"/>
                </a:solidFill>
              </a:rPr>
              <a:t>Proxy</a:t>
            </a:r>
            <a:r>
              <a:rPr lang="zh-CN" altLang="en-US" sz="2400" dirty="0" smtClean="0">
                <a:solidFill>
                  <a:schemeClr val="accent1"/>
                </a:solidFill>
              </a:rPr>
              <a:t>层，</a:t>
            </a:r>
            <a:r>
              <a:rPr lang="zh-CN" altLang="en-US" sz="2400" dirty="0" smtClean="0"/>
              <a:t>客户端将</a:t>
            </a:r>
            <a:r>
              <a:rPr lang="en-US" altLang="zh-CN" sz="2400" dirty="0" smtClean="0"/>
              <a:t>key</a:t>
            </a:r>
            <a:r>
              <a:rPr lang="zh-CN" altLang="en-US" sz="2400" dirty="0" smtClean="0"/>
              <a:t>的请求转发给合适的</a:t>
            </a:r>
            <a:r>
              <a:rPr lang="en-US" altLang="zh-CN" sz="2400" dirty="0" smtClean="0"/>
              <a:t>nodes</a:t>
            </a:r>
            <a:r>
              <a:rPr lang="zh-CN" altLang="en-US" sz="2400" dirty="0" smtClean="0"/>
              <a:t>。</a:t>
            </a:r>
            <a:endParaRPr lang="en-US" altLang="zh-CN" sz="2400" dirty="0" smtClean="0"/>
          </a:p>
          <a:p>
            <a:pPr>
              <a:buFont typeface="Wingdings" pitchFamily="2" charset="2"/>
              <a:buChar char="u"/>
            </a:pPr>
            <a:r>
              <a:rPr lang="en-US" altLang="zh-CN" sz="2400" dirty="0" smtClean="0">
                <a:solidFill>
                  <a:schemeClr val="accent1"/>
                </a:solidFill>
              </a:rPr>
              <a:t>Client</a:t>
            </a:r>
            <a:r>
              <a:rPr lang="zh-CN" altLang="en-US" sz="2400" dirty="0" smtClean="0">
                <a:solidFill>
                  <a:schemeClr val="accent1"/>
                </a:solidFill>
              </a:rPr>
              <a:t>保存集群中</a:t>
            </a:r>
            <a:r>
              <a:rPr lang="en-US" altLang="zh-CN" sz="2400" dirty="0" smtClean="0">
                <a:solidFill>
                  <a:schemeClr val="accent1"/>
                </a:solidFill>
              </a:rPr>
              <a:t>nodes</a:t>
            </a:r>
            <a:r>
              <a:rPr lang="zh-CN" altLang="en-US" sz="2400" dirty="0" smtClean="0">
                <a:solidFill>
                  <a:schemeClr val="accent1"/>
                </a:solidFill>
              </a:rPr>
              <a:t>与</a:t>
            </a:r>
            <a:r>
              <a:rPr lang="en-US" altLang="zh-CN" sz="2400" dirty="0" smtClean="0">
                <a:solidFill>
                  <a:schemeClr val="accent1"/>
                </a:solidFill>
              </a:rPr>
              <a:t>keys</a:t>
            </a:r>
            <a:r>
              <a:rPr lang="zh-CN" altLang="en-US" sz="2400" dirty="0" smtClean="0">
                <a:solidFill>
                  <a:schemeClr val="accent1"/>
                </a:solidFill>
              </a:rPr>
              <a:t>的映射关系（</a:t>
            </a:r>
            <a:r>
              <a:rPr lang="en-US" altLang="zh-CN" sz="2400" dirty="0" smtClean="0">
                <a:solidFill>
                  <a:schemeClr val="accent1"/>
                </a:solidFill>
              </a:rPr>
              <a:t>slots</a:t>
            </a:r>
            <a:r>
              <a:rPr lang="zh-CN" altLang="en-US" sz="2400" dirty="0" smtClean="0">
                <a:solidFill>
                  <a:schemeClr val="accent1"/>
                </a:solidFill>
              </a:rPr>
              <a:t>），并保持此数据的更新，</a:t>
            </a:r>
            <a:r>
              <a:rPr lang="zh-CN" altLang="en-US" sz="2400" dirty="0" smtClean="0"/>
              <a:t>所以通常</a:t>
            </a:r>
            <a:r>
              <a:rPr lang="en-US" altLang="zh-CN" sz="2400" dirty="0" smtClean="0"/>
              <a:t>Client</a:t>
            </a:r>
            <a:r>
              <a:rPr lang="zh-CN" altLang="en-US" sz="2400" dirty="0" smtClean="0"/>
              <a:t>能将请求直接发送给正确的</a:t>
            </a:r>
            <a:r>
              <a:rPr lang="en-US" altLang="zh-CN" sz="2400" dirty="0" smtClean="0"/>
              <a:t>nodes</a:t>
            </a:r>
            <a:r>
              <a:rPr lang="zh-CN" altLang="en-US" sz="2400" dirty="0" smtClean="0"/>
              <a:t>。</a:t>
            </a:r>
            <a:endParaRPr lang="en-US" altLang="zh-CN" sz="2400" dirty="0" smtClean="0"/>
          </a:p>
          <a:p>
            <a:pPr>
              <a:buFont typeface="Wingdings" pitchFamily="2" charset="2"/>
              <a:buChar char="u"/>
            </a:pPr>
            <a:r>
              <a:rPr lang="en-US" altLang="zh-CN" sz="2400" dirty="0"/>
              <a:t>Clients</a:t>
            </a:r>
            <a:r>
              <a:rPr lang="zh-CN" altLang="en-US" sz="2400" dirty="0"/>
              <a:t>与每个</a:t>
            </a:r>
            <a:r>
              <a:rPr lang="en-US" altLang="zh-CN" sz="2400" dirty="0"/>
              <a:t>nodes</a:t>
            </a:r>
            <a:r>
              <a:rPr lang="zh-CN" altLang="en-US" sz="2400" dirty="0"/>
              <a:t>保持链接，所以请求延迟等同于单个节点，不会因为</a:t>
            </a:r>
            <a:r>
              <a:rPr lang="en-US" altLang="zh-CN" sz="2400" dirty="0"/>
              <a:t>Cluster</a:t>
            </a:r>
            <a:r>
              <a:rPr lang="zh-CN" altLang="en-US" sz="2400" dirty="0"/>
              <a:t>的规模增大而受到影响。</a:t>
            </a:r>
            <a:endParaRPr lang="en-US" altLang="zh-CN" sz="2400" dirty="0"/>
          </a:p>
          <a:p>
            <a:pPr>
              <a:buFont typeface="Wingdings" pitchFamily="2" charset="2"/>
              <a:buChar char="u"/>
            </a:pPr>
            <a:r>
              <a:rPr lang="zh-CN" altLang="en-US" sz="2400" dirty="0" smtClean="0"/>
              <a:t>由于</a:t>
            </a:r>
            <a:r>
              <a:rPr lang="zh-CN" altLang="en-US" sz="2400" dirty="0" smtClean="0"/>
              <a:t>没有</a:t>
            </a:r>
            <a:r>
              <a:rPr lang="en-US" altLang="zh-CN" sz="2400" dirty="0" smtClean="0"/>
              <a:t>Proxy</a:t>
            </a:r>
            <a:r>
              <a:rPr lang="zh-CN" altLang="en-US" sz="2400" dirty="0" smtClean="0"/>
              <a:t>层，</a:t>
            </a:r>
            <a:r>
              <a:rPr lang="en-US" altLang="zh-CN" sz="2400" dirty="0" smtClean="0"/>
              <a:t>Client</a:t>
            </a:r>
            <a:r>
              <a:rPr lang="zh-CN" altLang="en-US" sz="2400" dirty="0" smtClean="0"/>
              <a:t>请求的数据</a:t>
            </a:r>
            <a:r>
              <a:rPr lang="zh-CN" altLang="en-US" sz="2400" dirty="0" smtClean="0">
                <a:solidFill>
                  <a:schemeClr val="accent1"/>
                </a:solidFill>
              </a:rPr>
              <a:t>无法在</a:t>
            </a:r>
            <a:r>
              <a:rPr lang="en-US" altLang="zh-CN" sz="2400" dirty="0" smtClean="0">
                <a:solidFill>
                  <a:schemeClr val="accent1"/>
                </a:solidFill>
              </a:rPr>
              <a:t>nodes</a:t>
            </a:r>
            <a:r>
              <a:rPr lang="zh-CN" altLang="en-US" sz="2400" dirty="0" smtClean="0">
                <a:solidFill>
                  <a:schemeClr val="accent1"/>
                </a:solidFill>
              </a:rPr>
              <a:t>间</a:t>
            </a:r>
            <a:r>
              <a:rPr lang="en-US" altLang="zh-CN" sz="2400" dirty="0" smtClean="0">
                <a:solidFill>
                  <a:schemeClr val="accent1"/>
                </a:solidFill>
              </a:rPr>
              <a:t>merge</a:t>
            </a:r>
            <a:r>
              <a:rPr lang="zh-CN" altLang="en-US" sz="2400" dirty="0" smtClean="0">
                <a:solidFill>
                  <a:schemeClr val="accent1"/>
                </a:solidFill>
              </a:rPr>
              <a:t>。</a:t>
            </a:r>
            <a:endParaRPr lang="en-US" altLang="zh-CN" sz="2400" dirty="0" smtClean="0">
              <a:solidFill>
                <a:schemeClr val="accent1"/>
              </a:solidFill>
            </a:endParaRPr>
          </a:p>
          <a:p>
            <a:pPr>
              <a:buFont typeface="Wingdings" pitchFamily="2" charset="2"/>
              <a:buChar char="u"/>
            </a:pPr>
            <a:r>
              <a:rPr lang="en-US" altLang="zh-CN" sz="2400" dirty="0" err="1" smtClean="0"/>
              <a:t>Redis</a:t>
            </a:r>
            <a:r>
              <a:rPr lang="zh-CN" altLang="en-US" sz="2400" dirty="0" smtClean="0"/>
              <a:t>核心面向</a:t>
            </a:r>
            <a:r>
              <a:rPr lang="en-US" altLang="zh-CN" sz="2400" dirty="0" smtClean="0"/>
              <a:t>K-V</a:t>
            </a:r>
            <a:r>
              <a:rPr lang="zh-CN" altLang="en-US" sz="2400" dirty="0" smtClean="0"/>
              <a:t>数据存储，没有</a:t>
            </a:r>
            <a:r>
              <a:rPr lang="en-US" altLang="zh-CN" sz="2400" dirty="0" smtClean="0"/>
              <a:t>scan</a:t>
            </a:r>
            <a:r>
              <a:rPr lang="zh-CN" altLang="en-US" sz="2400" dirty="0" smtClean="0"/>
              <a:t>类型（</a:t>
            </a:r>
            <a:r>
              <a:rPr lang="en-US" altLang="zh-CN" sz="2400" dirty="0" smtClean="0"/>
              <a:t>sort</a:t>
            </a:r>
            <a:r>
              <a:rPr lang="zh-CN" altLang="en-US" sz="2400" dirty="0" smtClean="0"/>
              <a:t>，</a:t>
            </a:r>
            <a:r>
              <a:rPr lang="en-US" altLang="zh-CN" sz="2400" dirty="0" smtClean="0"/>
              <a:t>limit</a:t>
            </a:r>
            <a:r>
              <a:rPr lang="zh-CN" altLang="en-US" sz="2400" dirty="0" smtClean="0"/>
              <a:t>，</a:t>
            </a:r>
            <a:r>
              <a:rPr lang="en-US" altLang="zh-CN" sz="2400" dirty="0" smtClean="0"/>
              <a:t>group by</a:t>
            </a:r>
            <a:r>
              <a:rPr lang="zh-CN" altLang="en-US" sz="2400" dirty="0" smtClean="0"/>
              <a:t>）的操作</a:t>
            </a:r>
            <a:r>
              <a:rPr lang="zh-CN" altLang="en-US" sz="2400" dirty="0" smtClean="0"/>
              <a:t>。</a:t>
            </a:r>
            <a:endParaRPr lang="en-US" altLang="zh-CN" sz="2400" dirty="0" smtClean="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108</a:t>
            </a:fld>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en-US" altLang="zh-CN" dirty="0" smtClean="0"/>
              <a:t> Cluster</a:t>
            </a:r>
            <a:r>
              <a:rPr lang="zh-CN" altLang="en-US" dirty="0" smtClean="0"/>
              <a:t>的分布式存储</a:t>
            </a:r>
            <a:endParaRPr lang="zh-CN" altLang="en-US" dirty="0"/>
          </a:p>
        </p:txBody>
      </p:sp>
      <p:sp>
        <p:nvSpPr>
          <p:cNvPr id="3" name="内容占位符 2"/>
          <p:cNvSpPr>
            <a:spLocks noGrp="1"/>
          </p:cNvSpPr>
          <p:nvPr>
            <p:ph idx="1"/>
          </p:nvPr>
        </p:nvSpPr>
        <p:spPr>
          <a:xfrm>
            <a:off x="395536" y="1557338"/>
            <a:ext cx="8424936" cy="4751982"/>
          </a:xfrm>
        </p:spPr>
        <p:txBody>
          <a:bodyPr/>
          <a:lstStyle/>
          <a:p>
            <a:pPr>
              <a:buFont typeface="Wingdings" panose="05000000000000000000" pitchFamily="2" charset="2"/>
              <a:buChar char="Ø"/>
            </a:pPr>
            <a:r>
              <a:rPr lang="en-US" altLang="zh-CN" sz="2400" dirty="0" err="1" smtClean="0">
                <a:solidFill>
                  <a:srgbClr val="FF0000"/>
                </a:solidFill>
              </a:rPr>
              <a:t>Redis</a:t>
            </a:r>
            <a:r>
              <a:rPr lang="zh-CN" altLang="en-US" sz="2400" dirty="0" smtClean="0">
                <a:solidFill>
                  <a:srgbClr val="FF0000"/>
                </a:solidFill>
              </a:rPr>
              <a:t>槽（</a:t>
            </a:r>
            <a:r>
              <a:rPr lang="en-US" altLang="zh-CN" sz="2400" dirty="0" smtClean="0">
                <a:solidFill>
                  <a:srgbClr val="FF0000"/>
                </a:solidFill>
              </a:rPr>
              <a:t>slot</a:t>
            </a:r>
            <a:r>
              <a:rPr lang="zh-CN" altLang="en-US" sz="2400" dirty="0" smtClean="0">
                <a:solidFill>
                  <a:srgbClr val="FF0000"/>
                </a:solidFill>
              </a:rPr>
              <a:t>）</a:t>
            </a:r>
            <a:r>
              <a:rPr lang="zh-CN" altLang="en-US" sz="2400" dirty="0" smtClean="0"/>
              <a:t>：集群将</a:t>
            </a:r>
            <a:r>
              <a:rPr lang="en-US" altLang="zh-CN" sz="2400" dirty="0" smtClean="0"/>
              <a:t>key</a:t>
            </a:r>
            <a:r>
              <a:rPr lang="zh-CN" altLang="en-US" sz="2400" dirty="0" smtClean="0"/>
              <a:t>分成</a:t>
            </a:r>
            <a:r>
              <a:rPr lang="en-US" altLang="zh-CN" sz="2400" dirty="0" smtClean="0">
                <a:solidFill>
                  <a:srgbClr val="FF0000"/>
                </a:solidFill>
              </a:rPr>
              <a:t>16384</a:t>
            </a:r>
            <a:r>
              <a:rPr lang="zh-CN" altLang="en-US" sz="2400" dirty="0" smtClean="0">
                <a:solidFill>
                  <a:srgbClr val="FF0000"/>
                </a:solidFill>
              </a:rPr>
              <a:t>个</a:t>
            </a:r>
            <a:r>
              <a:rPr lang="en-US" altLang="zh-CN" sz="2400" dirty="0" smtClean="0">
                <a:solidFill>
                  <a:srgbClr val="FF0000"/>
                </a:solidFill>
              </a:rPr>
              <a:t>slots</a:t>
            </a:r>
            <a:r>
              <a:rPr lang="zh-CN" altLang="en-US" sz="2400" dirty="0" smtClean="0"/>
              <a:t>（</a:t>
            </a:r>
            <a:r>
              <a:rPr lang="en-US" altLang="zh-CN" sz="2400" dirty="0" smtClean="0"/>
              <a:t>hash </a:t>
            </a:r>
            <a:r>
              <a:rPr lang="zh-CN" altLang="en-US" sz="2400" dirty="0" smtClean="0"/>
              <a:t>槽），</a:t>
            </a:r>
            <a:r>
              <a:rPr lang="en-US" altLang="zh-CN" sz="2400" dirty="0" smtClean="0"/>
              <a:t>slot</a:t>
            </a:r>
            <a:r>
              <a:rPr lang="zh-CN" altLang="en-US" sz="2400" dirty="0" smtClean="0"/>
              <a:t>作为数据映射的单位。</a:t>
            </a:r>
            <a:endParaRPr lang="en-US" altLang="zh-CN" sz="2400" dirty="0" smtClean="0"/>
          </a:p>
          <a:p>
            <a:pPr>
              <a:buFont typeface="Wingdings" panose="05000000000000000000" pitchFamily="2" charset="2"/>
              <a:buChar char="Ø"/>
            </a:pPr>
            <a:r>
              <a:rPr lang="en-US" altLang="zh-CN" sz="2400" dirty="0" smtClean="0"/>
              <a:t>Keys</a:t>
            </a:r>
            <a:r>
              <a:rPr lang="zh-CN" altLang="en-US" sz="2400" dirty="0" smtClean="0"/>
              <a:t>到</a:t>
            </a:r>
            <a:r>
              <a:rPr lang="en-US" altLang="zh-CN" sz="2400" dirty="0" smtClean="0"/>
              <a:t>slot</a:t>
            </a:r>
            <a:r>
              <a:rPr lang="zh-CN" altLang="en-US" sz="2400" dirty="0" smtClean="0"/>
              <a:t>的映射：</a:t>
            </a:r>
            <a:endParaRPr lang="en-US" altLang="zh-CN" sz="2400" dirty="0" smtClean="0"/>
          </a:p>
          <a:p>
            <a:pPr marL="0" indent="0">
              <a:buNone/>
            </a:pPr>
            <a:r>
              <a:rPr lang="en-US" altLang="zh-CN" sz="2400" dirty="0" smtClean="0"/>
              <a:t>    HASH_SLOT = </a:t>
            </a:r>
            <a:r>
              <a:rPr lang="en-US" altLang="zh-CN" sz="2400" dirty="0" smtClean="0">
                <a:solidFill>
                  <a:srgbClr val="FF0000"/>
                </a:solidFill>
              </a:rPr>
              <a:t>CRC16(key) mod 16384</a:t>
            </a:r>
            <a:r>
              <a:rPr lang="zh-CN" altLang="en-US" sz="2400" dirty="0" smtClean="0"/>
              <a:t>。其中</a:t>
            </a:r>
            <a:r>
              <a:rPr lang="en-US" altLang="zh-CN" sz="2400" dirty="0" smtClean="0"/>
              <a:t>CRC16</a:t>
            </a:r>
            <a:r>
              <a:rPr lang="zh-CN" altLang="en-US" sz="2400" dirty="0" smtClean="0"/>
              <a:t>是一种冗余码校验和，将字符串转换成</a:t>
            </a:r>
            <a:r>
              <a:rPr lang="en-US" altLang="zh-CN" sz="2400" dirty="0" smtClean="0"/>
              <a:t>16</a:t>
            </a:r>
            <a:r>
              <a:rPr lang="zh-CN" altLang="en-US" sz="2400" dirty="0" smtClean="0"/>
              <a:t>位的数字。</a:t>
            </a:r>
            <a:endParaRPr lang="en-US" altLang="zh-CN" sz="2400" dirty="0" smtClean="0"/>
          </a:p>
          <a:p>
            <a:pPr marL="0" indent="0">
              <a:buNone/>
            </a:pPr>
            <a:endParaRPr lang="en-US" altLang="zh-CN" sz="2400" dirty="0" smtClean="0"/>
          </a:p>
          <a:p>
            <a:pPr>
              <a:buFont typeface="Wingdings" panose="05000000000000000000" pitchFamily="2" charset="2"/>
              <a:buChar char="Ø"/>
            </a:pPr>
            <a:r>
              <a:rPr lang="zh-CN" altLang="en-US" sz="2400" dirty="0" smtClean="0"/>
              <a:t>每个节点持有</a:t>
            </a:r>
            <a:r>
              <a:rPr lang="en-US" altLang="zh-CN" sz="2400" dirty="0" smtClean="0"/>
              <a:t>16384</a:t>
            </a:r>
            <a:r>
              <a:rPr lang="zh-CN" altLang="en-US" sz="2400" dirty="0" smtClean="0"/>
              <a:t>个</a:t>
            </a:r>
            <a:r>
              <a:rPr lang="en-US" altLang="zh-CN" sz="2400" dirty="0" smtClean="0"/>
              <a:t>slots</a:t>
            </a:r>
            <a:r>
              <a:rPr lang="zh-CN" altLang="en-US" sz="2400" dirty="0" smtClean="0"/>
              <a:t>中的一部分。</a:t>
            </a:r>
            <a:endParaRPr lang="en-US" altLang="zh-CN" sz="2400" dirty="0" smtClean="0"/>
          </a:p>
          <a:p>
            <a:pPr marL="0" indent="0">
              <a:buNone/>
            </a:pPr>
            <a:r>
              <a:rPr lang="en-US" altLang="zh-CN" sz="2400" dirty="0" smtClean="0"/>
              <a:t>      ↓</a:t>
            </a:r>
          </a:p>
          <a:p>
            <a:pPr marL="0" indent="0">
              <a:buNone/>
            </a:pPr>
            <a:r>
              <a:rPr lang="en-US" altLang="zh-CN" sz="2400" dirty="0" err="1" smtClean="0"/>
              <a:t>Redis</a:t>
            </a:r>
            <a:r>
              <a:rPr lang="en-US" altLang="zh-CN" sz="2400" dirty="0" smtClean="0"/>
              <a:t> Cluster</a:t>
            </a:r>
            <a:r>
              <a:rPr lang="zh-CN" altLang="en-US" sz="2400" dirty="0" smtClean="0"/>
              <a:t>最多支持</a:t>
            </a:r>
            <a:r>
              <a:rPr lang="en-US" altLang="zh-CN" sz="2400" dirty="0" smtClean="0"/>
              <a:t>16384</a:t>
            </a:r>
            <a:r>
              <a:rPr lang="zh-CN" altLang="en-US" sz="2400" dirty="0" smtClean="0"/>
              <a:t>个</a:t>
            </a:r>
            <a:r>
              <a:rPr lang="en-US" altLang="zh-CN" sz="2400" dirty="0" smtClean="0"/>
              <a:t>nodes</a:t>
            </a:r>
            <a:r>
              <a:rPr lang="zh-CN" altLang="en-US" sz="2400" dirty="0" smtClean="0"/>
              <a:t>（每个</a:t>
            </a:r>
            <a:r>
              <a:rPr lang="en-US" altLang="zh-CN" sz="2400" dirty="0" smtClean="0"/>
              <a:t>nodes</a:t>
            </a:r>
            <a:r>
              <a:rPr lang="zh-CN" altLang="en-US" sz="2400" dirty="0" smtClean="0"/>
              <a:t>持有一个</a:t>
            </a:r>
            <a:r>
              <a:rPr lang="en-US" altLang="zh-CN" sz="2400" dirty="0" smtClean="0"/>
              <a:t>slot</a:t>
            </a:r>
            <a:r>
              <a:rPr lang="zh-CN" altLang="en-US" sz="2400" dirty="0" smtClean="0"/>
              <a:t>）。</a:t>
            </a:r>
            <a:endParaRPr lang="en-US" altLang="zh-CN" sz="2400" dirty="0" smtClean="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109</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bwMode="auto"/>
        <p:txBody>
          <a:bodyPr/>
          <a:lstStyle/>
          <a:p>
            <a:pPr eaLnBrk="1" hangingPunct="1">
              <a:defRPr/>
            </a:pPr>
            <a:r>
              <a:rPr lang="zh-CN" altLang="en-US" smtClean="0"/>
              <a:t>数据的逻辑组织</a:t>
            </a:r>
          </a:p>
        </p:txBody>
      </p:sp>
      <p:sp>
        <p:nvSpPr>
          <p:cNvPr id="17411" name="Rectangle 3"/>
          <p:cNvSpPr>
            <a:spLocks noGrp="1"/>
          </p:cNvSpPr>
          <p:nvPr>
            <p:ph type="body" idx="1"/>
          </p:nvPr>
        </p:nvSpPr>
        <p:spPr/>
        <p:txBody>
          <a:bodyPr/>
          <a:lstStyle/>
          <a:p>
            <a:pPr marL="0" indent="0" eaLnBrk="1" hangingPunct="1">
              <a:lnSpc>
                <a:spcPct val="110000"/>
              </a:lnSpc>
              <a:buFont typeface="Wingdings 2" pitchFamily="18" charset="2"/>
              <a:buNone/>
            </a:pPr>
            <a:r>
              <a:rPr lang="zh-CN" altLang="en-US" sz="2400" dirty="0" smtClean="0"/>
              <a:t>需要确定传入</a:t>
            </a:r>
            <a:r>
              <a:rPr lang="en-US" altLang="zh-CN" sz="2400" dirty="0" err="1" smtClean="0"/>
              <a:t>get_key</a:t>
            </a:r>
            <a:r>
              <a:rPr lang="zh-CN" altLang="en-US" sz="2400" dirty="0" smtClean="0"/>
              <a:t>的</a:t>
            </a:r>
            <a:r>
              <a:rPr lang="en-US" altLang="zh-CN" sz="2400" dirty="0" smtClean="0">
                <a:solidFill>
                  <a:schemeClr val="accent1"/>
                </a:solidFill>
              </a:rPr>
              <a:t>hash</a:t>
            </a:r>
            <a:r>
              <a:rPr lang="zh-CN" altLang="en-US" sz="2400" dirty="0" smtClean="0">
                <a:solidFill>
                  <a:schemeClr val="accent1"/>
                </a:solidFill>
              </a:rPr>
              <a:t>的结构</a:t>
            </a:r>
            <a:r>
              <a:rPr lang="zh-CN" altLang="en-US" sz="2400" dirty="0" smtClean="0"/>
              <a:t>，其中主要有两个元素：</a:t>
            </a:r>
            <a:br>
              <a:rPr lang="zh-CN" altLang="en-US" sz="2400" dirty="0" smtClean="0"/>
            </a:br>
            <a:r>
              <a:rPr lang="zh-CN" altLang="en-US" sz="2400" dirty="0" smtClean="0"/>
              <a:t>    </a:t>
            </a:r>
            <a:r>
              <a:rPr lang="en-US" altLang="zh-CN" sz="2400" dirty="0" smtClean="0">
                <a:solidFill>
                  <a:schemeClr val="accent1"/>
                </a:solidFill>
              </a:rPr>
              <a:t>type</a:t>
            </a:r>
            <a:r>
              <a:rPr lang="en-US" altLang="zh-CN" sz="2400" dirty="0" smtClean="0"/>
              <a:t> --- </a:t>
            </a:r>
            <a:r>
              <a:rPr lang="zh-CN" altLang="en-US" sz="2400" dirty="0" smtClean="0"/>
              <a:t>定义当前数据结构的类型（有</a:t>
            </a:r>
            <a:r>
              <a:rPr lang="en-US" altLang="zh-CN" sz="2400" dirty="0" smtClean="0">
                <a:latin typeface="微软雅黑" pitchFamily="34" charset="-122"/>
              </a:rPr>
              <a:t>‘</a:t>
            </a:r>
            <a:r>
              <a:rPr lang="en-US" altLang="zh-CN" sz="2400" dirty="0" err="1" smtClean="0"/>
              <a:t>var</a:t>
            </a:r>
            <a:r>
              <a:rPr lang="en-US" altLang="zh-CN" sz="2400" dirty="0" smtClean="0">
                <a:latin typeface="微软雅黑" pitchFamily="34" charset="-122"/>
              </a:rPr>
              <a:t>’</a:t>
            </a:r>
            <a:r>
              <a:rPr lang="en-US" altLang="zh-CN" sz="2400" dirty="0" smtClean="0"/>
              <a:t> , </a:t>
            </a:r>
            <a:r>
              <a:rPr lang="en-US" altLang="zh-CN" sz="2400" dirty="0" smtClean="0">
                <a:latin typeface="微软雅黑" pitchFamily="34" charset="-122"/>
              </a:rPr>
              <a:t>‘</a:t>
            </a:r>
            <a:r>
              <a:rPr lang="en-US" altLang="zh-CN" sz="2400" dirty="0" err="1" smtClean="0"/>
              <a:t>sql</a:t>
            </a:r>
            <a:r>
              <a:rPr lang="en-US" altLang="zh-CN" sz="2400" dirty="0" smtClean="0">
                <a:latin typeface="微软雅黑" pitchFamily="34" charset="-122"/>
              </a:rPr>
              <a:t>’</a:t>
            </a:r>
            <a:r>
              <a:rPr lang="zh-CN" altLang="en-US" sz="2400" dirty="0" smtClean="0"/>
              <a:t>两种值）。</a:t>
            </a:r>
          </a:p>
          <a:p>
            <a:pPr marL="0" indent="0" eaLnBrk="1" hangingPunct="1">
              <a:lnSpc>
                <a:spcPct val="110000"/>
              </a:lnSpc>
              <a:buNone/>
            </a:pPr>
            <a:r>
              <a:rPr lang="en-US" sz="2400" dirty="0" smtClean="0">
                <a:latin typeface="微软雅黑" pitchFamily="34" charset="-122"/>
              </a:rPr>
              <a:t>  ‘</a:t>
            </a:r>
            <a:r>
              <a:rPr lang="en-US" altLang="zh-CN" sz="2400" dirty="0" err="1" smtClean="0"/>
              <a:t>var</a:t>
            </a:r>
            <a:r>
              <a:rPr lang="en-US" altLang="zh-CN" sz="2400" dirty="0" smtClean="0">
                <a:latin typeface="微软雅黑" pitchFamily="34" charset="-122"/>
              </a:rPr>
              <a:t>’</a:t>
            </a:r>
            <a:r>
              <a:rPr lang="zh-CN" altLang="en-US" sz="2400" dirty="0" smtClean="0"/>
              <a:t> → </a:t>
            </a:r>
            <a:r>
              <a:rPr lang="en-US" altLang="zh-CN" sz="2400" dirty="0" smtClean="0"/>
              <a:t>object</a:t>
            </a:r>
            <a:r>
              <a:rPr lang="zh-CN" altLang="en-US" sz="2400" dirty="0" smtClean="0"/>
              <a:t>表示变量的名字，该名字由程序员指定。</a:t>
            </a:r>
          </a:p>
          <a:p>
            <a:pPr marL="0" indent="0" eaLnBrk="1" hangingPunct="1">
              <a:lnSpc>
                <a:spcPct val="110000"/>
              </a:lnSpc>
              <a:buNone/>
            </a:pPr>
            <a:r>
              <a:rPr lang="en-US" sz="2400" dirty="0" smtClean="0">
                <a:latin typeface="微软雅黑" pitchFamily="34" charset="-122"/>
              </a:rPr>
              <a:t>  ‘</a:t>
            </a:r>
            <a:r>
              <a:rPr lang="en-US" altLang="zh-CN" sz="2400" dirty="0" err="1" smtClean="0"/>
              <a:t>sql</a:t>
            </a:r>
            <a:r>
              <a:rPr lang="en-US" altLang="zh-CN" sz="2400" dirty="0" smtClean="0">
                <a:latin typeface="微软雅黑" pitchFamily="34" charset="-122"/>
              </a:rPr>
              <a:t>’</a:t>
            </a:r>
            <a:r>
              <a:rPr lang="zh-CN" altLang="en-US" sz="2400" dirty="0" smtClean="0"/>
              <a:t> → </a:t>
            </a:r>
            <a:r>
              <a:rPr lang="en-US" altLang="zh-CN" sz="2400" dirty="0" smtClean="0"/>
              <a:t>object</a:t>
            </a:r>
            <a:r>
              <a:rPr lang="zh-CN" altLang="en-US" sz="2400" dirty="0" smtClean="0"/>
              <a:t>包含所存放</a:t>
            </a:r>
            <a:r>
              <a:rPr lang="en-US" altLang="zh-CN" sz="2400" dirty="0" err="1" smtClean="0"/>
              <a:t>sql</a:t>
            </a:r>
            <a:r>
              <a:rPr lang="zh-CN" altLang="en-US" sz="2400" dirty="0" smtClean="0"/>
              <a:t>的主要基本信息，</a:t>
            </a:r>
            <a:r>
              <a:rPr lang="en-US" altLang="zh-CN" sz="2400" dirty="0" smtClean="0"/>
              <a:t>hash</a:t>
            </a:r>
            <a:r>
              <a:rPr lang="zh-CN" altLang="en-US" sz="2400" dirty="0" smtClean="0"/>
              <a:t>结构由程序员按照规则制定</a:t>
            </a:r>
            <a:r>
              <a:rPr lang="zh-CN" altLang="en-US" sz="2400" dirty="0" smtClean="0">
                <a:latin typeface="微软雅黑" pitchFamily="34" charset="-122"/>
              </a:rPr>
              <a:t> </a:t>
            </a:r>
            <a:r>
              <a:rPr lang="zh-CN" altLang="en-US" sz="2400" dirty="0" smtClean="0"/>
              <a:t>。</a:t>
            </a:r>
            <a:endParaRPr lang="en-US" altLang="zh-CN" sz="2400" dirty="0" smtClean="0"/>
          </a:p>
          <a:p>
            <a:pPr marL="0" indent="0" eaLnBrk="1" hangingPunct="1">
              <a:lnSpc>
                <a:spcPct val="110000"/>
              </a:lnSpc>
              <a:buFont typeface="Wingdings 2" pitchFamily="18" charset="2"/>
              <a:buNone/>
            </a:pPr>
            <a:r>
              <a:rPr lang="zh-CN" altLang="en-US" sz="2400" dirty="0" smtClean="0"/>
              <a:t>    </a:t>
            </a:r>
            <a:r>
              <a:rPr lang="en-US" altLang="zh-CN" sz="2400" dirty="0" smtClean="0">
                <a:solidFill>
                  <a:schemeClr val="accent1"/>
                </a:solidFill>
              </a:rPr>
              <a:t>object</a:t>
            </a:r>
            <a:r>
              <a:rPr lang="en-US" altLang="zh-CN" sz="2400" dirty="0" smtClean="0"/>
              <a:t> --- </a:t>
            </a:r>
            <a:r>
              <a:rPr lang="zh-CN" altLang="en-US" sz="2400" dirty="0" smtClean="0"/>
              <a:t>存放当前数据结构的详细信息。</a:t>
            </a:r>
            <a:r>
              <a:rPr lang="zh-CN" altLang="en-US" sz="2400" dirty="0" smtClean="0">
                <a:latin typeface="微软雅黑" pitchFamily="34" charset="-122"/>
              </a:rPr>
              <a:t> </a:t>
            </a:r>
            <a:endParaRPr lang="zh-CN" altLang="en-US" sz="2400"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en-US" altLang="zh-CN" dirty="0" smtClean="0"/>
              <a:t> Cluster</a:t>
            </a:r>
            <a:r>
              <a:rPr lang="zh-CN" altLang="en-US" dirty="0" smtClean="0"/>
              <a:t>的分布式存储</a:t>
            </a:r>
            <a:endParaRPr lang="zh-CN" altLang="en-US" dirty="0"/>
          </a:p>
        </p:txBody>
      </p:sp>
      <p:sp>
        <p:nvSpPr>
          <p:cNvPr id="3" name="内容占位符 2"/>
          <p:cNvSpPr>
            <a:spLocks noGrp="1"/>
          </p:cNvSpPr>
          <p:nvPr>
            <p:ph idx="1"/>
          </p:nvPr>
        </p:nvSpPr>
        <p:spPr/>
        <p:txBody>
          <a:bodyPr/>
          <a:lstStyle/>
          <a:p>
            <a:pPr marL="0" indent="0">
              <a:buNone/>
            </a:pPr>
            <a:r>
              <a:rPr lang="en-US" altLang="zh-CN" sz="2400" dirty="0" err="1" smtClean="0"/>
              <a:t>Redis</a:t>
            </a:r>
            <a:r>
              <a:rPr lang="zh-CN" altLang="en-US" sz="2400" dirty="0" smtClean="0"/>
              <a:t>集群中的</a:t>
            </a:r>
            <a:r>
              <a:rPr lang="zh-CN" altLang="en-US" sz="2400" dirty="0" smtClean="0">
                <a:solidFill>
                  <a:srgbClr val="FF0000"/>
                </a:solidFill>
              </a:rPr>
              <a:t>各个节点通过</a:t>
            </a:r>
            <a:r>
              <a:rPr lang="en-US" altLang="zh-CN" sz="2400" dirty="0" smtClean="0">
                <a:solidFill>
                  <a:srgbClr val="FF0000"/>
                </a:solidFill>
              </a:rPr>
              <a:t>Gossip</a:t>
            </a:r>
            <a:r>
              <a:rPr lang="zh-CN" altLang="en-US" sz="2400" dirty="0" smtClean="0">
                <a:solidFill>
                  <a:srgbClr val="FF0000"/>
                </a:solidFill>
              </a:rPr>
              <a:t>协议来交换各自关于不同节点的状态信息</a:t>
            </a:r>
            <a:r>
              <a:rPr lang="zh-CN" altLang="en-US" sz="2400" dirty="0" smtClean="0"/>
              <a:t>，协议</a:t>
            </a:r>
            <a:r>
              <a:rPr lang="zh-CN" altLang="en-US" sz="2400" dirty="0"/>
              <a:t>由三种消息</a:t>
            </a:r>
            <a:r>
              <a:rPr lang="zh-CN" altLang="en-US" sz="2400" dirty="0" smtClean="0"/>
              <a:t>实现：</a:t>
            </a:r>
            <a:endParaRPr lang="en-US" altLang="zh-CN" sz="2400" dirty="0" smtClean="0"/>
          </a:p>
          <a:p>
            <a:pPr marL="0" indent="0">
              <a:buNone/>
            </a:pPr>
            <a:r>
              <a:rPr lang="en-US" altLang="zh-CN" sz="2400" dirty="0"/>
              <a:t> </a:t>
            </a:r>
            <a:r>
              <a:rPr lang="en-US" altLang="zh-CN" sz="2400" dirty="0" smtClean="0"/>
              <a:t>     MEET</a:t>
            </a:r>
            <a:r>
              <a:rPr lang="zh-CN" altLang="en-US" sz="2400" dirty="0" smtClean="0"/>
              <a:t>（握手）、</a:t>
            </a:r>
            <a:endParaRPr lang="en-US" altLang="zh-CN" sz="2400" dirty="0" smtClean="0"/>
          </a:p>
          <a:p>
            <a:pPr marL="0" indent="0">
              <a:buNone/>
            </a:pPr>
            <a:r>
              <a:rPr lang="en-US" altLang="zh-CN" sz="2400" dirty="0"/>
              <a:t> </a:t>
            </a:r>
            <a:r>
              <a:rPr lang="en-US" altLang="zh-CN" sz="2400" dirty="0" smtClean="0"/>
              <a:t>     PING</a:t>
            </a:r>
            <a:r>
              <a:rPr lang="zh-CN" altLang="en-US" sz="2400" dirty="0" smtClean="0"/>
              <a:t>、</a:t>
            </a:r>
            <a:endParaRPr lang="en-US" altLang="zh-CN" sz="2400" dirty="0" smtClean="0"/>
          </a:p>
          <a:p>
            <a:pPr marL="0" indent="0">
              <a:buNone/>
            </a:pPr>
            <a:r>
              <a:rPr lang="en-US" altLang="zh-CN" sz="2400" dirty="0"/>
              <a:t> </a:t>
            </a:r>
            <a:r>
              <a:rPr lang="en-US" altLang="zh-CN" sz="2400" dirty="0" smtClean="0"/>
              <a:t>     PONG</a:t>
            </a:r>
            <a:r>
              <a:rPr lang="zh-CN" altLang="en-US" sz="2400" dirty="0" smtClean="0"/>
              <a:t>。</a:t>
            </a:r>
            <a:endParaRPr lang="en-US" altLang="zh-CN" sz="2400" dirty="0" smtClean="0"/>
          </a:p>
          <a:p>
            <a:pPr marL="0" indent="0">
              <a:buNone/>
            </a:pPr>
            <a:endParaRPr lang="zh-CN" altLang="en-US" sz="2400" dirty="0" smtClean="0"/>
          </a:p>
          <a:p>
            <a:pPr marL="0" indent="0">
              <a:buNone/>
            </a:pPr>
            <a:r>
              <a:rPr lang="zh-CN" altLang="en-US" sz="2400" dirty="0" smtClean="0"/>
              <a:t>每次发送</a:t>
            </a:r>
            <a:r>
              <a:rPr lang="en-US" altLang="zh-CN" sz="2400" dirty="0" smtClean="0"/>
              <a:t>MEET</a:t>
            </a:r>
            <a:r>
              <a:rPr lang="zh-CN" altLang="en-US" sz="2400" dirty="0" smtClean="0"/>
              <a:t>、</a:t>
            </a:r>
            <a:r>
              <a:rPr lang="en-US" altLang="zh-CN" sz="2400" dirty="0" smtClean="0"/>
              <a:t>PING</a:t>
            </a:r>
            <a:r>
              <a:rPr lang="zh-CN" altLang="en-US" sz="2400" dirty="0" smtClean="0"/>
              <a:t>、</a:t>
            </a:r>
            <a:r>
              <a:rPr lang="en-US" altLang="zh-CN" sz="2400" dirty="0" smtClean="0"/>
              <a:t>PONG</a:t>
            </a:r>
            <a:r>
              <a:rPr lang="zh-CN" altLang="en-US" sz="2400" dirty="0" smtClean="0"/>
              <a:t>消息时，发送者都从自己的已知节点列表中</a:t>
            </a:r>
            <a:r>
              <a:rPr lang="zh-CN" altLang="en-US" sz="2400" dirty="0" smtClean="0">
                <a:solidFill>
                  <a:srgbClr val="FF0000"/>
                </a:solidFill>
              </a:rPr>
              <a:t>随机选出两个节点的信息</a:t>
            </a:r>
            <a:r>
              <a:rPr lang="en-US" altLang="zh-CN" sz="2400" dirty="0" smtClean="0"/>
              <a:t>(</a:t>
            </a:r>
            <a:r>
              <a:rPr lang="zh-CN" altLang="en-US" sz="2400" dirty="0" smtClean="0"/>
              <a:t>可以是主节点或者从节点</a:t>
            </a:r>
            <a:r>
              <a:rPr lang="en-US" altLang="zh-CN" sz="2400" dirty="0" smtClean="0"/>
              <a:t>)</a:t>
            </a:r>
            <a:r>
              <a:rPr lang="zh-CN" altLang="en-US" sz="2400" dirty="0" smtClean="0"/>
              <a:t> 保存到两个</a:t>
            </a:r>
            <a:r>
              <a:rPr lang="en-US" altLang="zh-CN" sz="2400" dirty="0" err="1" smtClean="0"/>
              <a:t>clusterMsgDataGossip</a:t>
            </a:r>
            <a:r>
              <a:rPr lang="zh-CN" altLang="en-US" sz="2400" dirty="0" smtClean="0"/>
              <a:t>结构中。</a:t>
            </a: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110</a:t>
            </a:fld>
            <a:endParaRPr lang="zh-CN" alt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en-US" altLang="zh-CN" dirty="0" smtClean="0"/>
              <a:t> Cluster</a:t>
            </a:r>
            <a:r>
              <a:rPr lang="zh-CN" altLang="en-US" dirty="0" smtClean="0"/>
              <a:t>的分布式存储</a:t>
            </a:r>
            <a:endParaRPr lang="zh-CN" altLang="en-US" dirty="0"/>
          </a:p>
        </p:txBody>
      </p:sp>
      <p:sp>
        <p:nvSpPr>
          <p:cNvPr id="3" name="内容占位符 2"/>
          <p:cNvSpPr>
            <a:spLocks noGrp="1"/>
          </p:cNvSpPr>
          <p:nvPr>
            <p:ph idx="1"/>
          </p:nvPr>
        </p:nvSpPr>
        <p:spPr>
          <a:xfrm>
            <a:off x="503238" y="1412776"/>
            <a:ext cx="8183562" cy="5040014"/>
          </a:xfrm>
        </p:spPr>
        <p:txBody>
          <a:bodyPr/>
          <a:lstStyle/>
          <a:p>
            <a:pPr marL="0" indent="0">
              <a:buNone/>
            </a:pPr>
            <a:r>
              <a:rPr lang="zh-CN" altLang="en-US" sz="2400" dirty="0" smtClean="0"/>
              <a:t>接收者收到消息时会访问消息正文中的两个结构，并</a:t>
            </a:r>
            <a:r>
              <a:rPr lang="zh-CN" altLang="en-US" sz="2400" dirty="0" smtClean="0">
                <a:solidFill>
                  <a:srgbClr val="FF0000"/>
                </a:solidFill>
              </a:rPr>
              <a:t>根据自己是否认识结构中记录的被选中节点</a:t>
            </a:r>
            <a:r>
              <a:rPr lang="zh-CN" altLang="en-US" sz="2400" dirty="0" smtClean="0"/>
              <a:t>进行操作：</a:t>
            </a:r>
            <a:endParaRPr lang="en-US" altLang="zh-CN" sz="2400" dirty="0" smtClean="0"/>
          </a:p>
          <a:p>
            <a:pPr marL="0" indent="0">
              <a:buNone/>
            </a:pPr>
            <a:endParaRPr lang="zh-CN" altLang="en-US" sz="2400" dirty="0" smtClean="0"/>
          </a:p>
          <a:p>
            <a:pPr marL="0" indent="0">
              <a:buNone/>
            </a:pPr>
            <a:r>
              <a:rPr lang="en-US" altLang="zh-CN" sz="2400" dirty="0" smtClean="0"/>
              <a:t>1)</a:t>
            </a:r>
            <a:r>
              <a:rPr lang="zh-CN" altLang="en-US" sz="2400" dirty="0" smtClean="0"/>
              <a:t>若发来的节点</a:t>
            </a:r>
            <a:r>
              <a:rPr lang="zh-CN" altLang="en-US" sz="2400" dirty="0" smtClean="0">
                <a:solidFill>
                  <a:srgbClr val="FF0000"/>
                </a:solidFill>
              </a:rPr>
              <a:t>不在</a:t>
            </a:r>
            <a:r>
              <a:rPr lang="zh-CN" altLang="en-US" sz="2400" dirty="0" smtClean="0"/>
              <a:t>接收者的已知节点列表  →  接收者</a:t>
            </a:r>
            <a:r>
              <a:rPr lang="zh-CN" altLang="en-US" sz="2400" dirty="0" smtClean="0">
                <a:solidFill>
                  <a:srgbClr val="FF0000"/>
                </a:solidFill>
              </a:rPr>
              <a:t>第一次接触</a:t>
            </a:r>
            <a:r>
              <a:rPr lang="zh-CN" altLang="en-US" sz="2400" dirty="0" smtClean="0"/>
              <a:t>到该节点，接收者将根据结构中记录的</a:t>
            </a:r>
            <a:r>
              <a:rPr lang="en-US" altLang="zh-CN" sz="2400" dirty="0" smtClean="0"/>
              <a:t>IP</a:t>
            </a:r>
            <a:r>
              <a:rPr lang="zh-CN" altLang="en-US" sz="2400" dirty="0" smtClean="0"/>
              <a:t>地址和端口号等信息与该节点进行</a:t>
            </a:r>
            <a:r>
              <a:rPr lang="zh-CN" altLang="en-US" sz="2400" dirty="0" smtClean="0">
                <a:solidFill>
                  <a:srgbClr val="FF0000"/>
                </a:solidFill>
              </a:rPr>
              <a:t>握手</a:t>
            </a:r>
            <a:r>
              <a:rPr lang="zh-CN" altLang="en-US" sz="2400" dirty="0" smtClean="0"/>
              <a:t>（</a:t>
            </a:r>
            <a:r>
              <a:rPr lang="en-US" altLang="zh-CN" sz="2400" dirty="0" smtClean="0">
                <a:solidFill>
                  <a:srgbClr val="FF0000"/>
                </a:solidFill>
              </a:rPr>
              <a:t>MEET</a:t>
            </a:r>
            <a:r>
              <a:rPr lang="zh-CN" altLang="en-US" sz="2400" dirty="0" smtClean="0"/>
              <a:t>）。</a:t>
            </a:r>
          </a:p>
          <a:p>
            <a:pPr marL="0" indent="0">
              <a:buNone/>
            </a:pPr>
            <a:r>
              <a:rPr lang="en-US" altLang="zh-CN" sz="2400" dirty="0" smtClean="0"/>
              <a:t>2)</a:t>
            </a:r>
            <a:r>
              <a:rPr lang="zh-CN" altLang="en-US" sz="2400" dirty="0" smtClean="0"/>
              <a:t>若发来的节点</a:t>
            </a:r>
            <a:r>
              <a:rPr lang="zh-CN" altLang="en-US" sz="2400" dirty="0" smtClean="0">
                <a:solidFill>
                  <a:srgbClr val="FF0000"/>
                </a:solidFill>
              </a:rPr>
              <a:t>已经存在</a:t>
            </a:r>
            <a:r>
              <a:rPr lang="zh-CN" altLang="en-US" sz="2400" dirty="0" smtClean="0"/>
              <a:t>于接收者的已知节点列表  →  接收者之前已经与该节点接触过，接收者将根据结构记录的信息对该节点对应的</a:t>
            </a:r>
            <a:r>
              <a:rPr lang="en-US" altLang="zh-CN" sz="2400" dirty="0" err="1" smtClean="0">
                <a:solidFill>
                  <a:srgbClr val="FF0000"/>
                </a:solidFill>
              </a:rPr>
              <a:t>clusterNode</a:t>
            </a:r>
            <a:r>
              <a:rPr lang="zh-CN" altLang="en-US" sz="2400" dirty="0" smtClean="0">
                <a:solidFill>
                  <a:srgbClr val="FF0000"/>
                </a:solidFill>
              </a:rPr>
              <a:t>结构进行更新</a:t>
            </a:r>
            <a:r>
              <a:rPr lang="zh-CN" altLang="en-US" sz="2400" dirty="0" smtClean="0"/>
              <a:t>。</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111</a:t>
            </a:fld>
            <a:endParaRPr lang="zh-CN" alt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en-US" altLang="zh-CN" dirty="0" smtClean="0"/>
              <a:t> Cluster</a:t>
            </a:r>
            <a:r>
              <a:rPr lang="zh-CN" altLang="en-US" dirty="0" smtClean="0"/>
              <a:t>的复制机制</a:t>
            </a:r>
            <a:endParaRPr lang="zh-CN" altLang="en-US" dirty="0"/>
          </a:p>
        </p:txBody>
      </p:sp>
      <p:sp>
        <p:nvSpPr>
          <p:cNvPr id="3" name="内容占位符 2"/>
          <p:cNvSpPr>
            <a:spLocks noGrp="1"/>
          </p:cNvSpPr>
          <p:nvPr>
            <p:ph idx="1"/>
          </p:nvPr>
        </p:nvSpPr>
        <p:spPr>
          <a:xfrm>
            <a:off x="503238" y="1412776"/>
            <a:ext cx="8183562" cy="2375718"/>
          </a:xfrm>
        </p:spPr>
        <p:txBody>
          <a:bodyPr/>
          <a:lstStyle/>
          <a:p>
            <a:pPr marL="0" indent="0">
              <a:buNone/>
            </a:pPr>
            <a:r>
              <a:rPr lang="zh-CN" altLang="en-US" sz="2400" dirty="0" smtClean="0"/>
              <a:t>为了保证单点故障下的数据可用性，</a:t>
            </a:r>
            <a:r>
              <a:rPr lang="en-US" altLang="zh-CN" sz="2400" dirty="0" err="1" smtClean="0"/>
              <a:t>Redis</a:t>
            </a:r>
            <a:r>
              <a:rPr lang="en-US" altLang="zh-CN" sz="2400" dirty="0" smtClean="0"/>
              <a:t> Cluster</a:t>
            </a:r>
            <a:r>
              <a:rPr lang="zh-CN" altLang="en-US" sz="2400" dirty="0" smtClean="0"/>
              <a:t>引入了</a:t>
            </a:r>
            <a:r>
              <a:rPr lang="en-US" altLang="zh-CN" sz="2400" dirty="0" smtClean="0"/>
              <a:t>Master</a:t>
            </a:r>
            <a:r>
              <a:rPr lang="zh-CN" altLang="en-US" sz="2400" dirty="0" smtClean="0"/>
              <a:t>节点和</a:t>
            </a:r>
            <a:r>
              <a:rPr lang="en-US" altLang="zh-CN" sz="2400" dirty="0" smtClean="0"/>
              <a:t>Slave</a:t>
            </a:r>
            <a:r>
              <a:rPr lang="zh-CN" altLang="en-US" sz="2400" dirty="0" smtClean="0"/>
              <a:t>节点：每个</a:t>
            </a:r>
            <a:r>
              <a:rPr lang="en-US" altLang="zh-CN" sz="2400" dirty="0" smtClean="0"/>
              <a:t>Master</a:t>
            </a:r>
            <a:r>
              <a:rPr lang="zh-CN" altLang="en-US" sz="2400" dirty="0" smtClean="0"/>
              <a:t>节点有</a:t>
            </a:r>
            <a:r>
              <a:rPr lang="zh-CN" altLang="en-US" sz="2400" dirty="0" smtClean="0">
                <a:solidFill>
                  <a:srgbClr val="FF0000"/>
                </a:solidFill>
              </a:rPr>
              <a:t>两</a:t>
            </a:r>
            <a:r>
              <a:rPr lang="zh-CN" altLang="en-US" sz="2400" dirty="0" smtClean="0">
                <a:solidFill>
                  <a:srgbClr val="FF0000"/>
                </a:solidFill>
              </a:rPr>
              <a:t>个</a:t>
            </a:r>
            <a:r>
              <a:rPr lang="zh-CN" altLang="en-US" sz="2400" dirty="0" smtClean="0"/>
              <a:t>用于冗余的</a:t>
            </a:r>
            <a:r>
              <a:rPr lang="en-US" altLang="zh-CN" sz="2400" dirty="0" smtClean="0"/>
              <a:t>Slave</a:t>
            </a:r>
            <a:r>
              <a:rPr lang="zh-CN" altLang="en-US" sz="2400" dirty="0" smtClean="0"/>
              <a:t>节点。 →  集群中</a:t>
            </a:r>
            <a:r>
              <a:rPr lang="zh-CN" altLang="en-US" sz="2400" dirty="0" smtClean="0">
                <a:solidFill>
                  <a:srgbClr val="FF0000"/>
                </a:solidFill>
              </a:rPr>
              <a:t>任意两个节点宕机</a:t>
            </a:r>
            <a:r>
              <a:rPr lang="zh-CN" altLang="en-US" sz="2400" dirty="0" smtClean="0"/>
              <a:t>都不会导致数据不可用</a:t>
            </a:r>
            <a:r>
              <a:rPr lang="zh-CN" altLang="en-US" sz="2400" dirty="0" smtClean="0"/>
              <a:t>。</a:t>
            </a:r>
            <a:r>
              <a:rPr lang="zh-CN" altLang="en-US" sz="2400" dirty="0" smtClean="0">
                <a:solidFill>
                  <a:srgbClr val="3366FF"/>
                </a:solidFill>
              </a:rPr>
              <a:t>若</a:t>
            </a:r>
            <a:r>
              <a:rPr lang="en-US" altLang="zh-CN" sz="2400" dirty="0" smtClean="0">
                <a:solidFill>
                  <a:srgbClr val="3366FF"/>
                </a:solidFill>
              </a:rPr>
              <a:t>Master</a:t>
            </a:r>
            <a:r>
              <a:rPr lang="zh-CN" altLang="en-US" sz="2400" dirty="0" smtClean="0">
                <a:solidFill>
                  <a:srgbClr val="3366FF"/>
                </a:solidFill>
              </a:rPr>
              <a:t>节点</a:t>
            </a:r>
            <a:r>
              <a:rPr lang="zh-CN" altLang="en-US" sz="2400" dirty="0" smtClean="0">
                <a:solidFill>
                  <a:srgbClr val="3366FF"/>
                </a:solidFill>
              </a:rPr>
              <a:t>退出，</a:t>
            </a:r>
            <a:r>
              <a:rPr lang="zh-CN" altLang="en-US" sz="2400" dirty="0" smtClean="0">
                <a:solidFill>
                  <a:srgbClr val="3366FF"/>
                </a:solidFill>
              </a:rPr>
              <a:t>集群会自动选择一个</a:t>
            </a:r>
            <a:r>
              <a:rPr lang="en-US" altLang="zh-CN" sz="2400" dirty="0" smtClean="0">
                <a:solidFill>
                  <a:srgbClr val="3366FF"/>
                </a:solidFill>
              </a:rPr>
              <a:t>Slave</a:t>
            </a:r>
            <a:r>
              <a:rPr lang="zh-CN" altLang="en-US" sz="2400" dirty="0" smtClean="0">
                <a:solidFill>
                  <a:srgbClr val="3366FF"/>
                </a:solidFill>
              </a:rPr>
              <a:t>节点成为新的</a:t>
            </a:r>
            <a:r>
              <a:rPr lang="en-US" altLang="zh-CN" sz="2400" dirty="0" smtClean="0">
                <a:solidFill>
                  <a:srgbClr val="3366FF"/>
                </a:solidFill>
              </a:rPr>
              <a:t>Master</a:t>
            </a:r>
            <a:r>
              <a:rPr lang="zh-CN" altLang="en-US" sz="2400" dirty="0" smtClean="0">
                <a:solidFill>
                  <a:srgbClr val="3366FF"/>
                </a:solidFill>
              </a:rPr>
              <a:t>节点。</a:t>
            </a:r>
            <a:endParaRPr lang="zh-CN" altLang="en-US" sz="2400" dirty="0">
              <a:solidFill>
                <a:srgbClr val="3366FF"/>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112</a:t>
            </a:fld>
            <a:endParaRPr lang="zh-CN" altLang="en-US"/>
          </a:p>
        </p:txBody>
      </p:sp>
      <p:pic>
        <p:nvPicPr>
          <p:cNvPr id="5" name="图片 4" descr="Redis的master和slave.png"/>
          <p:cNvPicPr>
            <a:picLocks noChangeAspect="1"/>
          </p:cNvPicPr>
          <p:nvPr/>
        </p:nvPicPr>
        <p:blipFill>
          <a:blip r:embed="rId2" cstate="print"/>
          <a:stretch>
            <a:fillRect/>
          </a:stretch>
        </p:blipFill>
        <p:spPr>
          <a:xfrm>
            <a:off x="1150915" y="3717032"/>
            <a:ext cx="6733453" cy="2736304"/>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en-US" altLang="zh-CN" dirty="0" smtClean="0"/>
              <a:t> Cluster</a:t>
            </a:r>
            <a:r>
              <a:rPr lang="zh-CN" altLang="en-US" dirty="0" smtClean="0"/>
              <a:t>的分布式存储</a:t>
            </a:r>
            <a:endParaRPr lang="zh-CN" altLang="en-US" dirty="0"/>
          </a:p>
        </p:txBody>
      </p:sp>
      <p:sp>
        <p:nvSpPr>
          <p:cNvPr id="3" name="内容占位符 2"/>
          <p:cNvSpPr>
            <a:spLocks noGrp="1"/>
          </p:cNvSpPr>
          <p:nvPr>
            <p:ph idx="1"/>
          </p:nvPr>
        </p:nvSpPr>
        <p:spPr>
          <a:xfrm>
            <a:off x="6804248" y="1557338"/>
            <a:ext cx="1882552" cy="4679973"/>
          </a:xfrm>
        </p:spPr>
        <p:txBody>
          <a:bodyPr/>
          <a:lstStyle/>
          <a:p>
            <a:pPr marL="0" indent="0">
              <a:buNone/>
            </a:pPr>
            <a:r>
              <a:rPr lang="zh-CN" altLang="en-US" sz="2400" dirty="0" smtClean="0"/>
              <a:t>简单</a:t>
            </a:r>
            <a:r>
              <a:rPr lang="en-US" altLang="zh-CN" sz="2400" dirty="0" smtClean="0"/>
              <a:t>GOSSIP</a:t>
            </a:r>
            <a:r>
              <a:rPr lang="zh-CN" altLang="en-US" sz="2400" dirty="0" smtClean="0"/>
              <a:t>动作</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113</a:t>
            </a:fld>
            <a:endParaRPr lang="zh-CN" altLang="en-US"/>
          </a:p>
        </p:txBody>
      </p:sp>
      <p:pic>
        <p:nvPicPr>
          <p:cNvPr id="6146" name="Picture 2"/>
          <p:cNvPicPr>
            <a:picLocks noChangeAspect="1" noChangeArrowheads="1"/>
          </p:cNvPicPr>
          <p:nvPr/>
        </p:nvPicPr>
        <p:blipFill>
          <a:blip r:embed="rId2" cstate="print"/>
          <a:srcRect/>
          <a:stretch>
            <a:fillRect/>
          </a:stretch>
        </p:blipFill>
        <p:spPr bwMode="auto">
          <a:xfrm>
            <a:off x="611560" y="1435458"/>
            <a:ext cx="5616624" cy="5043621"/>
          </a:xfrm>
          <a:prstGeom prst="rect">
            <a:avLst/>
          </a:prstGeom>
          <a:noFill/>
          <a:ln w="9525">
            <a:noFill/>
            <a:miter lim="800000"/>
            <a:headEnd/>
            <a:tailEnd/>
          </a:ln>
        </p:spPr>
      </p:pic>
      <p:sp>
        <p:nvSpPr>
          <p:cNvPr id="5" name="圆角矩形标注 4"/>
          <p:cNvSpPr/>
          <p:nvPr/>
        </p:nvSpPr>
        <p:spPr>
          <a:xfrm>
            <a:off x="1979712" y="2996952"/>
            <a:ext cx="914400" cy="612648"/>
          </a:xfrm>
          <a:prstGeom prst="wedgeRoundRectCallout">
            <a:avLst>
              <a:gd name="adj1" fmla="val 42054"/>
              <a:gd name="adj2" fmla="val -9906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B</a:t>
            </a:r>
            <a:r>
              <a:rPr lang="zh-CN" altLang="en-US" sz="1400" dirty="0" smtClean="0"/>
              <a:t>、</a:t>
            </a:r>
            <a:r>
              <a:rPr lang="en-US" altLang="zh-CN" sz="1400" dirty="0" smtClean="0"/>
              <a:t>C</a:t>
            </a:r>
            <a:r>
              <a:rPr lang="zh-CN" altLang="en-US" sz="1400" dirty="0" smtClean="0"/>
              <a:t>被</a:t>
            </a:r>
            <a:r>
              <a:rPr lang="en-US" altLang="zh-CN" sz="1400" dirty="0" smtClean="0"/>
              <a:t>PING</a:t>
            </a:r>
            <a:r>
              <a:rPr lang="zh-CN" altLang="en-US" sz="1400" dirty="0" smtClean="0"/>
              <a:t>出</a:t>
            </a:r>
            <a:endParaRPr lang="zh-CN" altLang="en-US" sz="1400" dirty="0"/>
          </a:p>
        </p:txBody>
      </p:sp>
      <p:sp>
        <p:nvSpPr>
          <p:cNvPr id="7" name="圆角矩形标注 6"/>
          <p:cNvSpPr/>
          <p:nvPr/>
        </p:nvSpPr>
        <p:spPr>
          <a:xfrm>
            <a:off x="5770784" y="5229200"/>
            <a:ext cx="1033463" cy="612648"/>
          </a:xfrm>
          <a:prstGeom prst="wedgeRoundRectCallout">
            <a:avLst>
              <a:gd name="adj1" fmla="val -54853"/>
              <a:gd name="adj2" fmla="val -7136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E</a:t>
            </a:r>
            <a:r>
              <a:rPr lang="zh-CN" altLang="en-US" sz="1400" dirty="0" smtClean="0"/>
              <a:t>、</a:t>
            </a:r>
            <a:r>
              <a:rPr lang="en-US" altLang="zh-CN" sz="1400" dirty="0" smtClean="0"/>
              <a:t>F</a:t>
            </a:r>
            <a:r>
              <a:rPr lang="zh-CN" altLang="en-US" sz="1400" dirty="0" smtClean="0"/>
              <a:t>被</a:t>
            </a:r>
            <a:r>
              <a:rPr lang="en-US" altLang="zh-CN" sz="1400" dirty="0" smtClean="0"/>
              <a:t>PONG</a:t>
            </a:r>
            <a:r>
              <a:rPr lang="zh-CN" altLang="en-US" sz="1400" dirty="0" smtClean="0"/>
              <a:t>回</a:t>
            </a:r>
            <a:endParaRPr lang="zh-CN" altLang="en-US" sz="14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476250"/>
            <a:ext cx="8183562" cy="936526"/>
          </a:xfrm>
        </p:spPr>
        <p:txBody>
          <a:bodyPr>
            <a:noAutofit/>
          </a:bodyPr>
          <a:lstStyle/>
          <a:p>
            <a:r>
              <a:rPr lang="en-US" altLang="zh-CN" sz="2800" dirty="0" err="1" smtClean="0"/>
              <a:t>Redis</a:t>
            </a:r>
            <a:r>
              <a:rPr lang="en-US" altLang="zh-CN" sz="2800" dirty="0" smtClean="0"/>
              <a:t> </a:t>
            </a:r>
            <a:r>
              <a:rPr lang="en-US" altLang="zh-CN" sz="2800" dirty="0" smtClean="0"/>
              <a:t>Cluster</a:t>
            </a:r>
            <a:r>
              <a:rPr lang="zh-CN" altLang="en-US" sz="2800" dirty="0" smtClean="0"/>
              <a:t>分布式存储与</a:t>
            </a:r>
            <a:r>
              <a:rPr lang="zh-CN" altLang="en-US" sz="2800" b="0" dirty="0"/>
              <a:t>数据迁移</a:t>
            </a:r>
            <a:r>
              <a:rPr lang="en-US" altLang="zh-CN" sz="2800" b="0" dirty="0" err="1" smtClean="0"/>
              <a:t>Resharding</a:t>
            </a:r>
            <a:endParaRPr lang="zh-CN" altLang="en-US" sz="2800" dirty="0"/>
          </a:p>
        </p:txBody>
      </p:sp>
      <p:sp>
        <p:nvSpPr>
          <p:cNvPr id="3" name="内容占位符 2"/>
          <p:cNvSpPr>
            <a:spLocks noGrp="1"/>
          </p:cNvSpPr>
          <p:nvPr>
            <p:ph idx="1"/>
          </p:nvPr>
        </p:nvSpPr>
        <p:spPr/>
        <p:txBody>
          <a:bodyPr/>
          <a:lstStyle/>
          <a:p>
            <a:pPr marL="0" indent="0">
              <a:lnSpc>
                <a:spcPct val="150000"/>
              </a:lnSpc>
              <a:buNone/>
            </a:pPr>
            <a:r>
              <a:rPr lang="zh-CN" altLang="en-US" sz="2400" dirty="0" smtClean="0"/>
              <a:t>集群处于“</a:t>
            </a:r>
            <a:r>
              <a:rPr lang="en-US" altLang="zh-CN" sz="2400" dirty="0" smtClean="0"/>
              <a:t>stable”</a:t>
            </a:r>
            <a:r>
              <a:rPr lang="zh-CN" altLang="en-US" sz="2400" dirty="0" smtClean="0"/>
              <a:t>状态时，集群中没有任何</a:t>
            </a:r>
            <a:r>
              <a:rPr lang="en-US" altLang="zh-CN" sz="2400" dirty="0" smtClean="0"/>
              <a:t>slots</a:t>
            </a:r>
            <a:r>
              <a:rPr lang="zh-CN" altLang="en-US" sz="2400" dirty="0" smtClean="0"/>
              <a:t>在节点间迁移，任意一个</a:t>
            </a:r>
            <a:r>
              <a:rPr lang="en-US" altLang="zh-CN" sz="2400" dirty="0" smtClean="0"/>
              <a:t>hash slot</a:t>
            </a:r>
            <a:r>
              <a:rPr lang="zh-CN" altLang="en-US" sz="2400" dirty="0" smtClean="0"/>
              <a:t>只会被单个</a:t>
            </a:r>
            <a:r>
              <a:rPr lang="en-US" altLang="zh-CN" sz="2400" dirty="0" smtClean="0"/>
              <a:t>node</a:t>
            </a:r>
            <a:r>
              <a:rPr lang="zh-CN" altLang="en-US" sz="2400" dirty="0" smtClean="0"/>
              <a:t>所服务（也可以有多个</a:t>
            </a:r>
            <a:r>
              <a:rPr lang="en-US" altLang="zh-CN" sz="2400" dirty="0" smtClean="0"/>
              <a:t>slave</a:t>
            </a:r>
            <a:r>
              <a:rPr lang="zh-CN" altLang="en-US" sz="2400" dirty="0" smtClean="0"/>
              <a:t>副本用于扩展</a:t>
            </a:r>
            <a:r>
              <a:rPr lang="en-US" altLang="zh-CN" sz="2400" dirty="0" smtClean="0"/>
              <a:t>read</a:t>
            </a:r>
            <a:r>
              <a:rPr lang="zh-CN" altLang="en-US" sz="2400" dirty="0" smtClean="0"/>
              <a:t>请求）</a:t>
            </a:r>
            <a:r>
              <a:rPr lang="zh-CN" altLang="en-US" sz="2400" dirty="0" smtClean="0"/>
              <a:t>。</a:t>
            </a:r>
            <a:endParaRPr lang="en-US" altLang="zh-CN" sz="2400" dirty="0" smtClean="0"/>
          </a:p>
          <a:p>
            <a:pPr marL="0" indent="0">
              <a:lnSpc>
                <a:spcPct val="150000"/>
              </a:lnSpc>
              <a:buNone/>
            </a:pPr>
            <a:endParaRPr lang="en-US" altLang="zh-CN" sz="2400" dirty="0"/>
          </a:p>
          <a:p>
            <a:pPr marL="0" indent="0">
              <a:lnSpc>
                <a:spcPct val="150000"/>
              </a:lnSpc>
              <a:buNone/>
            </a:pPr>
            <a:r>
              <a:rPr lang="zh-CN" altLang="en-US" sz="2400" dirty="0"/>
              <a:t>将要迁移的槽分别标记为</a:t>
            </a:r>
            <a:r>
              <a:rPr lang="zh-CN" altLang="en-US" sz="2400" dirty="0">
                <a:solidFill>
                  <a:srgbClr val="FF0000"/>
                </a:solidFill>
              </a:rPr>
              <a:t>迁出中</a:t>
            </a:r>
            <a:r>
              <a:rPr lang="zh-CN" altLang="en-US" sz="2400" dirty="0"/>
              <a:t>和</a:t>
            </a:r>
            <a:r>
              <a:rPr lang="zh-CN" altLang="en-US" sz="2400" dirty="0">
                <a:solidFill>
                  <a:srgbClr val="FF0000"/>
                </a:solidFill>
              </a:rPr>
              <a:t>导入</a:t>
            </a:r>
            <a:r>
              <a:rPr lang="zh-CN" altLang="en-US" sz="2400" dirty="0"/>
              <a:t>中的状态，获得</a:t>
            </a:r>
            <a:r>
              <a:rPr lang="en-US" altLang="zh-CN" sz="2400" dirty="0"/>
              <a:t>Slot</a:t>
            </a:r>
            <a:r>
              <a:rPr lang="zh-CN" altLang="en-US" sz="2400" dirty="0"/>
              <a:t>中的所有</a:t>
            </a:r>
            <a:r>
              <a:rPr lang="en-US" altLang="zh-CN" sz="2400" dirty="0"/>
              <a:t>Key</a:t>
            </a:r>
            <a:r>
              <a:rPr lang="zh-CN" altLang="en-US" sz="2400" dirty="0"/>
              <a:t>，对每个</a:t>
            </a:r>
            <a:r>
              <a:rPr lang="en-US" altLang="zh-CN" sz="2400" dirty="0"/>
              <a:t>Key</a:t>
            </a:r>
            <a:r>
              <a:rPr lang="zh-CN" altLang="en-US" sz="2400" dirty="0"/>
              <a:t>执行迁移，</a:t>
            </a:r>
            <a:r>
              <a:rPr lang="zh-CN" altLang="en-US" sz="2400" dirty="0">
                <a:solidFill>
                  <a:srgbClr val="FF0000"/>
                </a:solidFill>
              </a:rPr>
              <a:t>槽迁移完成后，通知整个集群</a:t>
            </a:r>
            <a:r>
              <a:rPr lang="zh-CN" altLang="en-US" sz="2400" dirty="0"/>
              <a:t>槽的指派已经发生变化</a:t>
            </a:r>
            <a:r>
              <a:rPr lang="zh-CN" altLang="en-US" sz="2400" dirty="0" smtClean="0"/>
              <a:t>。</a:t>
            </a:r>
            <a:endParaRPr lang="en-US" altLang="zh-CN"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114</a:t>
            </a:fld>
            <a:endParaRPr lang="zh-CN" alt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620688"/>
            <a:ext cx="8183562" cy="714376"/>
          </a:xfrm>
        </p:spPr>
        <p:txBody>
          <a:bodyPr>
            <a:noAutofit/>
          </a:bodyPr>
          <a:lstStyle/>
          <a:p>
            <a:r>
              <a:rPr lang="en-US" altLang="zh-CN" sz="2800" dirty="0" err="1"/>
              <a:t>Redis</a:t>
            </a:r>
            <a:r>
              <a:rPr lang="en-US" altLang="zh-CN" sz="2800" dirty="0"/>
              <a:t> Cluster</a:t>
            </a:r>
            <a:r>
              <a:rPr lang="zh-CN" altLang="en-US" sz="2800" dirty="0"/>
              <a:t>分布式存储与</a:t>
            </a:r>
            <a:r>
              <a:rPr lang="zh-CN" altLang="en-US" sz="2800" b="0" dirty="0"/>
              <a:t>数据迁移</a:t>
            </a:r>
            <a:r>
              <a:rPr lang="en-US" altLang="zh-CN" sz="2800" b="0" dirty="0" err="1"/>
              <a:t>Resharding</a:t>
            </a:r>
            <a:endParaRPr lang="en-US" altLang="zh-CN" sz="2800" b="0" dirty="0"/>
          </a:p>
        </p:txBody>
      </p:sp>
      <p:sp>
        <p:nvSpPr>
          <p:cNvPr id="3" name="内容占位符 2"/>
          <p:cNvSpPr>
            <a:spLocks noGrp="1"/>
          </p:cNvSpPr>
          <p:nvPr>
            <p:ph idx="1"/>
          </p:nvPr>
        </p:nvSpPr>
        <p:spPr/>
        <p:txBody>
          <a:bodyPr/>
          <a:lstStyle/>
          <a:p>
            <a:pPr marL="0" indent="0">
              <a:lnSpc>
                <a:spcPct val="150000"/>
              </a:lnSpc>
              <a:buNone/>
            </a:pPr>
            <a:r>
              <a:rPr lang="zh-CN" altLang="en-US" sz="2400" dirty="0" smtClean="0"/>
              <a:t>迁移</a:t>
            </a:r>
            <a:r>
              <a:rPr lang="zh-CN" altLang="en-US" sz="2400" dirty="0" smtClean="0"/>
              <a:t>过程中，客户端访问源结点时，如果</a:t>
            </a:r>
            <a:r>
              <a:rPr lang="en-US" altLang="zh-CN" sz="2400" dirty="0" smtClean="0"/>
              <a:t>Key</a:t>
            </a:r>
            <a:r>
              <a:rPr lang="zh-CN" altLang="en-US" sz="2400" dirty="0" smtClean="0"/>
              <a:t>还在源结点上就直接操作</a:t>
            </a:r>
            <a:r>
              <a:rPr lang="zh-CN" altLang="en-US" sz="2400" dirty="0" smtClean="0"/>
              <a:t>。</a:t>
            </a:r>
            <a:endParaRPr lang="en-US" altLang="zh-CN" sz="2400" dirty="0" smtClean="0"/>
          </a:p>
          <a:p>
            <a:pPr marL="0" indent="0">
              <a:lnSpc>
                <a:spcPct val="150000"/>
              </a:lnSpc>
              <a:buNone/>
            </a:pPr>
            <a:r>
              <a:rPr lang="zh-CN" altLang="en-US" sz="2400" dirty="0" smtClean="0"/>
              <a:t>如果</a:t>
            </a:r>
            <a:r>
              <a:rPr lang="zh-CN" altLang="en-US" sz="2400" dirty="0" smtClean="0"/>
              <a:t>已经不在源结点了，就向客户端返回一个</a:t>
            </a:r>
            <a:r>
              <a:rPr lang="en-US" altLang="zh-CN" sz="2400" b="1" dirty="0" smtClean="0">
                <a:solidFill>
                  <a:srgbClr val="FF0000"/>
                </a:solidFill>
              </a:rPr>
              <a:t>ASK</a:t>
            </a:r>
            <a:r>
              <a:rPr lang="zh-CN" altLang="en-US" sz="2400" b="1" dirty="0" smtClean="0">
                <a:solidFill>
                  <a:srgbClr val="FF0000"/>
                </a:solidFill>
              </a:rPr>
              <a:t>错误</a:t>
            </a:r>
            <a:r>
              <a:rPr lang="zh-CN" altLang="en-US" sz="2400" b="1" dirty="0" smtClean="0"/>
              <a:t>，将客户端重定向到目的结点</a:t>
            </a:r>
            <a:r>
              <a:rPr lang="zh-CN" altLang="en-US" sz="2400" dirty="0" smtClean="0"/>
              <a:t>。</a:t>
            </a:r>
          </a:p>
          <a:p>
            <a:pPr marL="0" indent="0">
              <a:lnSpc>
                <a:spcPct val="150000"/>
              </a:lnSpc>
              <a:buNone/>
            </a:pP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115</a:t>
            </a:fld>
            <a:endParaRPr lang="zh-CN" altLang="en-US"/>
          </a:p>
        </p:txBody>
      </p:sp>
      <p:sp>
        <p:nvSpPr>
          <p:cNvPr id="5" name="圆角矩形标注 4"/>
          <p:cNvSpPr/>
          <p:nvPr/>
        </p:nvSpPr>
        <p:spPr>
          <a:xfrm>
            <a:off x="4427984" y="3933056"/>
            <a:ext cx="3168352" cy="735616"/>
          </a:xfrm>
          <a:prstGeom prst="wedgeRoundRectCallout">
            <a:avLst>
              <a:gd name="adj1" fmla="val -42445"/>
              <a:gd name="adj2" fmla="val -7855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t>迁移引起</a:t>
            </a:r>
            <a:r>
              <a:rPr lang="en-US" altLang="zh-CN" sz="2400" dirty="0" smtClean="0"/>
              <a:t>ASK</a:t>
            </a:r>
            <a:r>
              <a:rPr lang="zh-CN" altLang="en-US" sz="2400" dirty="0" smtClean="0"/>
              <a:t>错误</a:t>
            </a:r>
            <a:endParaRPr lang="zh-CN" altLang="en-US" sz="24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en-US" altLang="zh-CN" dirty="0" smtClean="0"/>
              <a:t> Cluster</a:t>
            </a:r>
            <a:r>
              <a:rPr lang="zh-CN" altLang="en-US" dirty="0" smtClean="0"/>
              <a:t>数据获取</a:t>
            </a:r>
            <a:endParaRPr lang="zh-CN" altLang="en-US" dirty="0"/>
          </a:p>
        </p:txBody>
      </p:sp>
      <p:sp>
        <p:nvSpPr>
          <p:cNvPr id="3" name="内容占位符 2"/>
          <p:cNvSpPr>
            <a:spLocks noGrp="1"/>
          </p:cNvSpPr>
          <p:nvPr>
            <p:ph idx="1"/>
          </p:nvPr>
        </p:nvSpPr>
        <p:spPr>
          <a:xfrm>
            <a:off x="503238" y="1557338"/>
            <a:ext cx="8183562" cy="4823990"/>
          </a:xfrm>
        </p:spPr>
        <p:txBody>
          <a:bodyPr/>
          <a:lstStyle/>
          <a:p>
            <a:pPr marL="0" indent="0">
              <a:buNone/>
            </a:pPr>
            <a:r>
              <a:rPr lang="zh-CN" altLang="en-US" sz="2400" dirty="0" smtClean="0"/>
              <a:t>    理论上，</a:t>
            </a:r>
            <a:r>
              <a:rPr lang="en-US" altLang="zh-CN" sz="2400" dirty="0" smtClean="0"/>
              <a:t>Client</a:t>
            </a:r>
            <a:r>
              <a:rPr lang="zh-CN" altLang="en-US" sz="2400" dirty="0" smtClean="0"/>
              <a:t>可以将请求随意发给任何一个</a:t>
            </a:r>
            <a:r>
              <a:rPr lang="en-US" altLang="zh-CN" sz="2400" dirty="0" smtClean="0"/>
              <a:t>node</a:t>
            </a:r>
            <a:r>
              <a:rPr lang="zh-CN" altLang="en-US" sz="2400" dirty="0" smtClean="0"/>
              <a:t>（包括</a:t>
            </a:r>
            <a:r>
              <a:rPr lang="en-US" altLang="zh-CN" sz="2400" dirty="0" smtClean="0"/>
              <a:t>slaves</a:t>
            </a:r>
            <a:r>
              <a:rPr lang="zh-CN" altLang="en-US" sz="2400" dirty="0" smtClean="0"/>
              <a:t>）。</a:t>
            </a:r>
            <a:endParaRPr lang="en-US" altLang="zh-CN" sz="2400" dirty="0" smtClean="0"/>
          </a:p>
          <a:p>
            <a:pPr marL="0" indent="0">
              <a:buNone/>
            </a:pPr>
            <a:r>
              <a:rPr lang="en-US" altLang="zh-CN" sz="2400" dirty="0" smtClean="0"/>
              <a:t>    </a:t>
            </a:r>
            <a:r>
              <a:rPr lang="en-US" altLang="zh-CN" sz="2400" dirty="0" smtClean="0"/>
              <a:t>node</a:t>
            </a:r>
            <a:r>
              <a:rPr lang="zh-CN" altLang="en-US" sz="2400" dirty="0" smtClean="0"/>
              <a:t>解析</a:t>
            </a:r>
            <a:r>
              <a:rPr lang="en-US" altLang="zh-CN" sz="2400" dirty="0" smtClean="0"/>
              <a:t>query</a:t>
            </a:r>
            <a:r>
              <a:rPr lang="zh-CN" altLang="en-US" sz="2400" dirty="0" smtClean="0"/>
              <a:t>，如果可以执行（如语法正确、</a:t>
            </a:r>
            <a:r>
              <a:rPr lang="en-US" altLang="zh-CN" sz="2400" dirty="0" smtClean="0"/>
              <a:t>multiple keys</a:t>
            </a:r>
            <a:r>
              <a:rPr lang="zh-CN" altLang="en-US" sz="2400" dirty="0" smtClean="0"/>
              <a:t>确保都在一个</a:t>
            </a:r>
            <a:r>
              <a:rPr lang="en-US" altLang="zh-CN" sz="2400" dirty="0" smtClean="0"/>
              <a:t>node slots</a:t>
            </a:r>
            <a:r>
              <a:rPr lang="zh-CN" altLang="en-US" sz="2400" dirty="0" smtClean="0"/>
              <a:t>上），它会查看</a:t>
            </a:r>
            <a:r>
              <a:rPr lang="en-US" altLang="zh-CN" sz="2400" dirty="0" smtClean="0"/>
              <a:t>key</a:t>
            </a:r>
            <a:r>
              <a:rPr lang="zh-CN" altLang="en-US" sz="2400" dirty="0" smtClean="0"/>
              <a:t>应该属于哪个</a:t>
            </a:r>
            <a:r>
              <a:rPr lang="en-US" altLang="zh-CN" sz="2400" dirty="0" smtClean="0"/>
              <a:t>slot</a:t>
            </a:r>
            <a:r>
              <a:rPr lang="zh-CN" altLang="en-US" sz="2400" dirty="0" smtClean="0"/>
              <a:t>、以及该</a:t>
            </a:r>
            <a:r>
              <a:rPr lang="en-US" altLang="zh-CN" sz="2400" dirty="0" smtClean="0"/>
              <a:t>slot</a:t>
            </a:r>
            <a:r>
              <a:rPr lang="zh-CN" altLang="en-US" sz="2400" dirty="0" smtClean="0"/>
              <a:t>所在的</a:t>
            </a:r>
            <a:r>
              <a:rPr lang="en-US" altLang="zh-CN" sz="2400" dirty="0" smtClean="0"/>
              <a:t>nodes</a:t>
            </a:r>
            <a:r>
              <a:rPr lang="zh-CN" altLang="en-US" sz="2400" dirty="0" smtClean="0"/>
              <a:t>。</a:t>
            </a:r>
            <a:endParaRPr lang="en-US" altLang="zh-CN" sz="2400" dirty="0" smtClean="0"/>
          </a:p>
          <a:p>
            <a:pPr marL="0" indent="0">
              <a:buNone/>
            </a:pPr>
            <a:r>
              <a:rPr lang="en-US" altLang="zh-CN" sz="2400" dirty="0" smtClean="0"/>
              <a:t>    </a:t>
            </a:r>
            <a:r>
              <a:rPr lang="zh-CN" altLang="en-US" sz="2400" dirty="0" smtClean="0"/>
              <a:t>如果当前</a:t>
            </a:r>
            <a:r>
              <a:rPr lang="en-US" altLang="zh-CN" sz="2400" dirty="0" smtClean="0"/>
              <a:t>node</a:t>
            </a:r>
            <a:r>
              <a:rPr lang="zh-CN" altLang="en-US" sz="2400" dirty="0" smtClean="0"/>
              <a:t>持有要被访问的</a:t>
            </a:r>
            <a:r>
              <a:rPr lang="en-US" altLang="zh-CN" sz="2400" dirty="0" smtClean="0"/>
              <a:t>slot</a:t>
            </a:r>
            <a:r>
              <a:rPr lang="zh-CN" altLang="en-US" sz="2400" dirty="0" smtClean="0"/>
              <a:t>，那么</a:t>
            </a:r>
            <a:r>
              <a:rPr lang="en-US" altLang="zh-CN" sz="2400" dirty="0" smtClean="0"/>
              <a:t>query</a:t>
            </a:r>
            <a:r>
              <a:rPr lang="zh-CN" altLang="en-US" sz="2400" dirty="0" smtClean="0"/>
              <a:t>直接</a:t>
            </a:r>
            <a:r>
              <a:rPr lang="zh-CN" altLang="en-US" sz="2400" dirty="0" smtClean="0"/>
              <a:t>执行，</a:t>
            </a:r>
            <a:r>
              <a:rPr lang="zh-CN" altLang="en-US" sz="2400" dirty="0" smtClean="0"/>
              <a:t>否则当前</a:t>
            </a:r>
            <a:r>
              <a:rPr lang="en-US" altLang="zh-CN" sz="2400" dirty="0" smtClean="0"/>
              <a:t>node</a:t>
            </a:r>
            <a:r>
              <a:rPr lang="zh-CN" altLang="en-US" sz="2400" dirty="0" smtClean="0"/>
              <a:t>将会向</a:t>
            </a:r>
            <a:r>
              <a:rPr lang="en-US" altLang="zh-CN" sz="2400" dirty="0" smtClean="0"/>
              <a:t>Client</a:t>
            </a:r>
            <a:r>
              <a:rPr lang="zh-CN" altLang="en-US" sz="2400" dirty="0" smtClean="0"/>
              <a:t>反馈</a:t>
            </a:r>
            <a:r>
              <a:rPr lang="zh-CN" altLang="en-US" sz="2400" dirty="0" smtClean="0">
                <a:solidFill>
                  <a:srgbClr val="FF0000"/>
                </a:solidFill>
              </a:rPr>
              <a:t>“</a:t>
            </a:r>
            <a:r>
              <a:rPr lang="en-US" altLang="zh-CN" sz="2400" dirty="0" smtClean="0">
                <a:solidFill>
                  <a:srgbClr val="FF0000"/>
                </a:solidFill>
              </a:rPr>
              <a:t>MOVED”</a:t>
            </a:r>
            <a:r>
              <a:rPr lang="zh-CN" altLang="en-US" sz="2400" dirty="0" smtClean="0">
                <a:solidFill>
                  <a:srgbClr val="FF0000"/>
                </a:solidFill>
              </a:rPr>
              <a:t>错误</a:t>
            </a:r>
            <a:r>
              <a:rPr lang="zh-CN" altLang="en-US" sz="2400" dirty="0" smtClean="0"/>
              <a:t>。</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116</a:t>
            </a:fld>
            <a:endParaRPr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en-US" altLang="zh-CN" dirty="0" smtClean="0"/>
              <a:t> Cluster</a:t>
            </a:r>
            <a:r>
              <a:rPr lang="zh-CN" altLang="en-US" dirty="0" smtClean="0"/>
              <a:t>数据重定向</a:t>
            </a:r>
            <a:endParaRPr lang="zh-CN" altLang="en-US" dirty="0"/>
          </a:p>
        </p:txBody>
      </p:sp>
      <p:sp>
        <p:nvSpPr>
          <p:cNvPr id="3" name="内容占位符 2"/>
          <p:cNvSpPr>
            <a:spLocks noGrp="1"/>
          </p:cNvSpPr>
          <p:nvPr>
            <p:ph idx="1"/>
          </p:nvPr>
        </p:nvSpPr>
        <p:spPr>
          <a:xfrm>
            <a:off x="503238" y="1557338"/>
            <a:ext cx="8183562" cy="4679974"/>
          </a:xfrm>
        </p:spPr>
        <p:txBody>
          <a:bodyPr/>
          <a:lstStyle/>
          <a:p>
            <a:pPr marL="0" indent="0">
              <a:buNone/>
            </a:pPr>
            <a:r>
              <a:rPr lang="zh-CN" altLang="en-US" sz="2400" dirty="0" smtClean="0"/>
              <a:t>发生</a:t>
            </a:r>
            <a:r>
              <a:rPr lang="en-US" altLang="zh-CN" sz="2400" dirty="0" smtClean="0"/>
              <a:t>MOVED</a:t>
            </a:r>
            <a:r>
              <a:rPr lang="zh-CN" altLang="en-US" sz="2400" dirty="0" smtClean="0"/>
              <a:t>：通常意味着一个或者多个节点的</a:t>
            </a:r>
            <a:r>
              <a:rPr lang="en-US" altLang="zh-CN" sz="2400" dirty="0" smtClean="0"/>
              <a:t>slots</a:t>
            </a:r>
            <a:r>
              <a:rPr lang="zh-CN" altLang="en-US" sz="2400" dirty="0" smtClean="0"/>
              <a:t>发生了变化，有必要进行一次</a:t>
            </a:r>
            <a:r>
              <a:rPr lang="zh-CN" altLang="en-US" sz="2400" dirty="0" smtClean="0">
                <a:solidFill>
                  <a:srgbClr val="FF0000"/>
                </a:solidFill>
              </a:rPr>
              <a:t>全局刷新</a:t>
            </a:r>
            <a:r>
              <a:rPr lang="zh-CN" altLang="en-US" sz="2400" dirty="0" smtClean="0"/>
              <a:t>。</a:t>
            </a:r>
            <a:endParaRPr lang="en-US" altLang="zh-CN" sz="2400" dirty="0" smtClean="0"/>
          </a:p>
          <a:p>
            <a:pPr marL="0" indent="0">
              <a:buNone/>
            </a:pPr>
            <a:r>
              <a:rPr lang="en-US" altLang="zh-CN" sz="2400" dirty="0" smtClean="0">
                <a:solidFill>
                  <a:srgbClr val="3366FF"/>
                </a:solidFill>
              </a:rPr>
              <a:t>Client</a:t>
            </a:r>
            <a:r>
              <a:rPr lang="zh-CN" altLang="en-US" sz="2400" dirty="0" smtClean="0">
                <a:solidFill>
                  <a:srgbClr val="3366FF"/>
                </a:solidFill>
              </a:rPr>
              <a:t>会缓存集群的这些信息，以便提高查询的性能。</a:t>
            </a:r>
            <a:endParaRPr lang="en-US" altLang="zh-CN" sz="2400" dirty="0" smtClean="0">
              <a:solidFill>
                <a:srgbClr val="3366FF"/>
              </a:solidFill>
            </a:endParaRPr>
          </a:p>
          <a:p>
            <a:pPr marL="0" indent="0">
              <a:buNone/>
            </a:pPr>
            <a:r>
              <a:rPr lang="zh-CN" altLang="en-US" sz="2400" dirty="0" smtClean="0"/>
              <a:t>     ↓</a:t>
            </a:r>
          </a:p>
          <a:p>
            <a:pPr marL="0" indent="0">
              <a:buNone/>
            </a:pPr>
            <a:r>
              <a:rPr lang="zh-CN" altLang="en-US" sz="2400" dirty="0" smtClean="0"/>
              <a:t>当</a:t>
            </a:r>
            <a:r>
              <a:rPr lang="en-US" altLang="zh-CN" sz="2400" dirty="0" smtClean="0"/>
              <a:t>Client</a:t>
            </a:r>
            <a:r>
              <a:rPr lang="zh-CN" altLang="en-US" sz="2400" dirty="0" smtClean="0"/>
              <a:t>遇到“</a:t>
            </a:r>
            <a:r>
              <a:rPr lang="en-US" altLang="zh-CN" sz="2400" dirty="0" smtClean="0"/>
              <a:t>MOVED”</a:t>
            </a:r>
            <a:r>
              <a:rPr lang="zh-CN" altLang="en-US" sz="2400" dirty="0" smtClean="0"/>
              <a:t>错误时，将会</a:t>
            </a:r>
            <a:r>
              <a:rPr lang="zh-CN" altLang="en-US" sz="2400" dirty="0" smtClean="0">
                <a:solidFill>
                  <a:srgbClr val="FF0000"/>
                </a:solidFill>
              </a:rPr>
              <a:t>获取集群的最新信息</a:t>
            </a:r>
            <a:r>
              <a:rPr lang="zh-CN" altLang="en-US" sz="2400" dirty="0" smtClean="0"/>
              <a:t>（主要是</a:t>
            </a:r>
            <a:r>
              <a:rPr lang="en-US" altLang="zh-CN" sz="2400" dirty="0" smtClean="0"/>
              <a:t>nodes</a:t>
            </a:r>
            <a:r>
              <a:rPr lang="zh-CN" altLang="en-US" sz="2400" dirty="0" smtClean="0"/>
              <a:t>与</a:t>
            </a:r>
            <a:r>
              <a:rPr lang="en-US" altLang="zh-CN" sz="2400" dirty="0" smtClean="0"/>
              <a:t>slots</a:t>
            </a:r>
            <a:r>
              <a:rPr lang="zh-CN" altLang="en-US" sz="2400" dirty="0" smtClean="0"/>
              <a:t>的映射关系）。</a:t>
            </a:r>
            <a:endParaRPr lang="en-US" altLang="zh-CN" sz="2400" dirty="0" smtClean="0"/>
          </a:p>
          <a:p>
            <a:pPr marL="0" indent="0">
              <a:buNone/>
            </a:pPr>
            <a:endParaRPr lang="en-US" altLang="zh-CN" sz="2400" dirty="0" smtClean="0"/>
          </a:p>
          <a:p>
            <a:pPr marL="0" indent="0">
              <a:buNone/>
            </a:pPr>
            <a:r>
              <a:rPr lang="zh-CN" altLang="en-US" sz="2400" dirty="0" smtClean="0"/>
              <a:t>集群的两个重定向错误信息：“</a:t>
            </a:r>
            <a:r>
              <a:rPr lang="en-US" altLang="zh-CN" sz="2400" dirty="0" smtClean="0"/>
              <a:t>ASK”</a:t>
            </a:r>
            <a:r>
              <a:rPr lang="zh-CN" altLang="en-US" sz="2400" dirty="0" smtClean="0"/>
              <a:t> 与“</a:t>
            </a:r>
            <a:r>
              <a:rPr lang="en-US" altLang="zh-CN" sz="2400" dirty="0" smtClean="0"/>
              <a:t>MOVED”</a:t>
            </a:r>
            <a:r>
              <a:rPr lang="zh-CN" altLang="en-US" sz="2400" dirty="0" smtClean="0"/>
              <a:t> ，客户端的处理机制基本相同，只是</a:t>
            </a:r>
            <a:r>
              <a:rPr lang="en-US" altLang="zh-CN" sz="2400" dirty="0" smtClean="0">
                <a:solidFill>
                  <a:srgbClr val="FF0000"/>
                </a:solidFill>
              </a:rPr>
              <a:t>ASK</a:t>
            </a:r>
            <a:r>
              <a:rPr lang="zh-CN" altLang="en-US" sz="2400" dirty="0" smtClean="0">
                <a:solidFill>
                  <a:srgbClr val="FF0000"/>
                </a:solidFill>
              </a:rPr>
              <a:t>不会触发</a:t>
            </a:r>
            <a:r>
              <a:rPr lang="en-US" altLang="zh-CN" sz="2400" dirty="0" smtClean="0">
                <a:solidFill>
                  <a:srgbClr val="FF0000"/>
                </a:solidFill>
              </a:rPr>
              <a:t>Client</a:t>
            </a:r>
            <a:r>
              <a:rPr lang="zh-CN" altLang="en-US" sz="2400" dirty="0" smtClean="0">
                <a:solidFill>
                  <a:srgbClr val="FF0000"/>
                </a:solidFill>
              </a:rPr>
              <a:t>刷新本地的集群信息</a:t>
            </a:r>
            <a:r>
              <a:rPr lang="zh-CN" altLang="en-US" sz="2400" dirty="0" smtClean="0">
                <a:solidFill>
                  <a:srgbClr val="FF0000"/>
                </a:solidFill>
              </a:rPr>
              <a:t>。</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117</a:t>
            </a:fld>
            <a:endParaRPr lang="zh-CN" altLang="en-US"/>
          </a:p>
        </p:txBody>
      </p:sp>
      <p:sp>
        <p:nvSpPr>
          <p:cNvPr id="5" name="AutoShape 4"/>
          <p:cNvSpPr>
            <a:spLocks noChangeArrowheads="1"/>
          </p:cNvSpPr>
          <p:nvPr/>
        </p:nvSpPr>
        <p:spPr bwMode="auto">
          <a:xfrm>
            <a:off x="7940305" y="4005064"/>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en-US" altLang="zh-CN" dirty="0" smtClean="0"/>
              <a:t> Cluster</a:t>
            </a:r>
            <a:r>
              <a:rPr lang="zh-CN" altLang="en-US" dirty="0" smtClean="0"/>
              <a:t>的核心数据结构</a:t>
            </a:r>
            <a:endParaRPr lang="zh-CN" altLang="en-US" dirty="0"/>
          </a:p>
        </p:txBody>
      </p:sp>
      <p:sp>
        <p:nvSpPr>
          <p:cNvPr id="3" name="内容占位符 2"/>
          <p:cNvSpPr>
            <a:spLocks noGrp="1"/>
          </p:cNvSpPr>
          <p:nvPr>
            <p:ph idx="1"/>
          </p:nvPr>
        </p:nvSpPr>
        <p:spPr/>
        <p:txBody>
          <a:bodyPr/>
          <a:lstStyle/>
          <a:p>
            <a:pPr marL="0" indent="0">
              <a:buNone/>
            </a:pPr>
            <a:r>
              <a:rPr lang="en-US" altLang="zh-CN" sz="2400" dirty="0" err="1" smtClean="0">
                <a:solidFill>
                  <a:srgbClr val="FF0000"/>
                </a:solidFill>
              </a:rPr>
              <a:t>clusterState</a:t>
            </a:r>
            <a:r>
              <a:rPr lang="zh-CN" altLang="en-US" sz="2400" dirty="0" smtClean="0"/>
              <a:t>：集群状态，</a:t>
            </a:r>
            <a:r>
              <a:rPr lang="zh-CN" altLang="en-US" sz="2400" dirty="0" smtClean="0">
                <a:solidFill>
                  <a:srgbClr val="FF0000"/>
                </a:solidFill>
              </a:rPr>
              <a:t>每个节点都保存</a:t>
            </a:r>
            <a:r>
              <a:rPr lang="zh-CN" altLang="en-US" sz="2400" dirty="0" smtClean="0"/>
              <a:t>着这样一个状态，记录它们眼中集群的状态</a:t>
            </a:r>
            <a:r>
              <a:rPr lang="zh-CN" altLang="en-US" sz="2400" dirty="0" smtClean="0"/>
              <a:t>，里面含有一个</a:t>
            </a:r>
            <a:r>
              <a:rPr lang="en-US" altLang="zh-CN" sz="2400" dirty="0" smtClean="0"/>
              <a:t>slot</a:t>
            </a:r>
            <a:r>
              <a:rPr lang="zh-CN" altLang="en-US" sz="2400" dirty="0" smtClean="0"/>
              <a:t>数组，其中</a:t>
            </a:r>
            <a:r>
              <a:rPr lang="en-US" altLang="zh-CN" sz="2400" dirty="0" smtClean="0">
                <a:solidFill>
                  <a:srgbClr val="FF0000"/>
                </a:solidFill>
              </a:rPr>
              <a:t>myself</a:t>
            </a:r>
            <a:r>
              <a:rPr lang="zh-CN" altLang="en-US" sz="2400" dirty="0" smtClean="0"/>
              <a:t>指针变量指向</a:t>
            </a:r>
            <a:r>
              <a:rPr lang="zh-CN" altLang="en-US" sz="2400" dirty="0" smtClean="0">
                <a:solidFill>
                  <a:srgbClr val="FF0000"/>
                </a:solidFill>
              </a:rPr>
              <a:t>本节点的</a:t>
            </a:r>
            <a:r>
              <a:rPr lang="en-US" altLang="zh-CN" sz="2400" dirty="0" err="1" smtClean="0">
                <a:solidFill>
                  <a:srgbClr val="FF0000"/>
                </a:solidFill>
              </a:rPr>
              <a:t>clusterNode</a:t>
            </a:r>
            <a:r>
              <a:rPr lang="zh-CN" altLang="en-US" sz="2400" dirty="0" smtClean="0"/>
              <a:t>。</a:t>
            </a:r>
            <a:endParaRPr lang="en-US" altLang="zh-CN" sz="2400" dirty="0" smtClean="0"/>
          </a:p>
          <a:p>
            <a:pPr marL="0" indent="0">
              <a:buNone/>
            </a:pPr>
            <a:endParaRPr lang="en-US" altLang="zh-CN" sz="2400" dirty="0" smtClean="0">
              <a:solidFill>
                <a:srgbClr val="FF0000"/>
              </a:solidFill>
            </a:endParaRPr>
          </a:p>
          <a:p>
            <a:pPr marL="0" indent="0">
              <a:buNone/>
            </a:pPr>
            <a:r>
              <a:rPr lang="en-US" altLang="zh-CN" sz="2400" dirty="0" err="1" smtClean="0">
                <a:solidFill>
                  <a:srgbClr val="FF0000"/>
                </a:solidFill>
              </a:rPr>
              <a:t>clusterNode</a:t>
            </a:r>
            <a:r>
              <a:rPr lang="zh-CN" altLang="en-US" sz="2400" dirty="0" smtClean="0"/>
              <a:t>：记录节点的角色（主节点或从节点）、状态（是否在线）、</a:t>
            </a:r>
            <a:r>
              <a:rPr lang="en-US" altLang="zh-CN" sz="2400" dirty="0" smtClean="0"/>
              <a:t>slot</a:t>
            </a:r>
            <a:r>
              <a:rPr lang="zh-CN" altLang="en-US" sz="2400" dirty="0" smtClean="0"/>
              <a:t>属性（二进制位数组）。</a:t>
            </a:r>
            <a:endParaRPr lang="en-US" altLang="zh-CN" sz="2400" dirty="0" smtClean="0"/>
          </a:p>
          <a:p>
            <a:pPr marL="0" indent="0">
              <a:buNone/>
            </a:pPr>
            <a:endParaRPr lang="en-US" altLang="zh-CN" sz="2400" dirty="0" smtClean="0">
              <a:solidFill>
                <a:srgbClr val="FF0000"/>
              </a:solidFill>
            </a:endParaRPr>
          </a:p>
          <a:p>
            <a:pPr marL="0" indent="0">
              <a:buNone/>
            </a:pPr>
            <a:r>
              <a:rPr lang="en-US" altLang="zh-CN" sz="2400" dirty="0" err="1" smtClean="0">
                <a:solidFill>
                  <a:srgbClr val="FF0000"/>
                </a:solidFill>
              </a:rPr>
              <a:t>clusterLink</a:t>
            </a:r>
            <a:r>
              <a:rPr lang="zh-CN" altLang="en-US" sz="2400" dirty="0" smtClean="0"/>
              <a:t>：包含与其他节点通讯所需的全部信息。</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118</a:t>
            </a:fld>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en-US" altLang="zh-CN" dirty="0" smtClean="0"/>
              <a:t> Cluster</a:t>
            </a:r>
            <a:r>
              <a:rPr lang="zh-CN" altLang="en-US" dirty="0" smtClean="0"/>
              <a:t>的核心数据结构</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119</a:t>
            </a:fld>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1763688" y="1340768"/>
            <a:ext cx="5209622" cy="5040560"/>
          </a:xfrm>
          <a:prstGeom prst="rect">
            <a:avLst/>
          </a:prstGeom>
          <a:noFill/>
          <a:ln w="9525">
            <a:noFill/>
            <a:miter lim="800000"/>
            <a:headEnd/>
            <a:tailEnd/>
          </a:ln>
        </p:spPr>
      </p:pic>
      <p:sp>
        <p:nvSpPr>
          <p:cNvPr id="3" name="内容占位符 2"/>
          <p:cNvSpPr>
            <a:spLocks noGrp="1"/>
          </p:cNvSpPr>
          <p:nvPr>
            <p:ph idx="1"/>
          </p:nvPr>
        </p:nvSpPr>
        <p:spPr>
          <a:xfrm>
            <a:off x="1907704" y="5805264"/>
            <a:ext cx="6779096" cy="576064"/>
          </a:xfrm>
        </p:spPr>
        <p:txBody>
          <a:bodyPr/>
          <a:lstStyle/>
          <a:p>
            <a:pPr marL="0" indent="0">
              <a:buNone/>
            </a:pPr>
            <a:r>
              <a:rPr lang="en-US" altLang="zh-CN" sz="2400" dirty="0" err="1"/>
              <a:t>clusterState.slots</a:t>
            </a:r>
            <a:r>
              <a:rPr lang="en-US" altLang="zh-CN" sz="2400" dirty="0"/>
              <a:t>[</a:t>
            </a:r>
            <a:r>
              <a:rPr lang="en-US" altLang="zh-CN" sz="2400" dirty="0" err="1"/>
              <a:t>i</a:t>
            </a:r>
            <a:r>
              <a:rPr lang="en-US" altLang="zh-CN" sz="2400" dirty="0"/>
              <a:t>]</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358187" cy="642937"/>
          </a:xfrm>
        </p:spPr>
        <p:txBody>
          <a:bodyPr>
            <a:noAutofit/>
          </a:bodyPr>
          <a:lstStyle/>
          <a:p>
            <a:pPr eaLnBrk="1" hangingPunct="1">
              <a:defRPr/>
            </a:pPr>
            <a:r>
              <a:rPr lang="zh-CN" altLang="en-US" sz="3200" smtClean="0"/>
              <a:t>数据访问示例</a:t>
            </a:r>
            <a:r>
              <a:rPr lang="en-US" altLang="zh-CN" sz="3200" smtClean="0"/>
              <a:t>(</a:t>
            </a:r>
            <a:r>
              <a:rPr lang="en-US" altLang="zh-CN" sz="3200" smtClean="0">
                <a:solidFill>
                  <a:schemeClr val="accent1"/>
                </a:solidFill>
              </a:rPr>
              <a:t>variable </a:t>
            </a:r>
            <a:r>
              <a:rPr lang="zh-CN" altLang="en-US" sz="3200" smtClean="0">
                <a:solidFill>
                  <a:schemeClr val="accent1"/>
                </a:solidFill>
              </a:rPr>
              <a:t>数据类型</a:t>
            </a:r>
            <a:r>
              <a:rPr lang="en-US" altLang="zh-CN" sz="3200" smtClean="0">
                <a:solidFill>
                  <a:schemeClr val="accent1"/>
                </a:solidFill>
              </a:rPr>
              <a:t>)</a:t>
            </a:r>
            <a:endParaRPr lang="zh-CN" altLang="en-US" sz="3200" smtClean="0"/>
          </a:p>
        </p:txBody>
      </p:sp>
      <p:sp>
        <p:nvSpPr>
          <p:cNvPr id="18435" name="文本占位符 2"/>
          <p:cNvSpPr>
            <a:spLocks noGrp="1"/>
          </p:cNvSpPr>
          <p:nvPr>
            <p:ph type="body" sz="quarter" idx="4294967295"/>
          </p:nvPr>
        </p:nvSpPr>
        <p:spPr>
          <a:xfrm>
            <a:off x="500063" y="1714500"/>
            <a:ext cx="8143875" cy="4286250"/>
          </a:xfrm>
        </p:spPr>
        <p:txBody>
          <a:bodyPr/>
          <a:lstStyle/>
          <a:p>
            <a:pPr marL="0" indent="0" eaLnBrk="1" hangingPunct="1">
              <a:lnSpc>
                <a:spcPct val="90000"/>
              </a:lnSpc>
              <a:buFont typeface="Wingdings 2" pitchFamily="18" charset="2"/>
              <a:buNone/>
            </a:pPr>
            <a:r>
              <a:rPr lang="en-US" altLang="zh-CN" sz="2400" dirty="0" err="1" smtClean="0"/>
              <a:t>perl</a:t>
            </a:r>
            <a:r>
              <a:rPr lang="zh-CN" altLang="en-US" sz="2400" dirty="0" smtClean="0"/>
              <a:t>客户端程序</a:t>
            </a:r>
            <a:r>
              <a:rPr lang="zh-CN" altLang="en-US" sz="2400" dirty="0" smtClean="0">
                <a:latin typeface="微软雅黑" pitchFamily="34" charset="-122"/>
              </a:rPr>
              <a:t> </a:t>
            </a:r>
            <a:endParaRPr lang="en-US" sz="2400" dirty="0" smtClean="0">
              <a:solidFill>
                <a:schemeClr val="accent1"/>
              </a:solidFill>
            </a:endParaRPr>
          </a:p>
          <a:p>
            <a:pPr marL="0" indent="0" eaLnBrk="1" hangingPunct="1">
              <a:lnSpc>
                <a:spcPct val="90000"/>
              </a:lnSpc>
              <a:buFont typeface="Wingdings 2" pitchFamily="18" charset="2"/>
              <a:buNone/>
            </a:pPr>
            <a:r>
              <a:rPr lang="zh-CN" altLang="en-US" sz="2400" dirty="0" smtClean="0"/>
              <a:t/>
            </a:r>
            <a:br>
              <a:rPr lang="zh-CN" altLang="en-US" sz="2400" dirty="0" smtClean="0"/>
            </a:br>
            <a:r>
              <a:rPr lang="en-US" altLang="zh-CN" sz="2400" dirty="0" smtClean="0"/>
              <a:t>$</a:t>
            </a:r>
            <a:r>
              <a:rPr lang="en-US" altLang="zh-CN" sz="2400" dirty="0" err="1" smtClean="0"/>
              <a:t>var_hash</a:t>
            </a:r>
            <a:r>
              <a:rPr lang="en-US" altLang="zh-CN" sz="2400" dirty="0" smtClean="0"/>
              <a:t> = {</a:t>
            </a:r>
          </a:p>
          <a:p>
            <a:pPr marL="0" indent="0" eaLnBrk="1" hangingPunct="1">
              <a:lnSpc>
                <a:spcPct val="90000"/>
              </a:lnSpc>
              <a:buNone/>
            </a:pPr>
            <a:r>
              <a:rPr lang="en-US" altLang="zh-CN" sz="2400" dirty="0" smtClean="0"/>
              <a:t>type =&gt; '</a:t>
            </a:r>
            <a:r>
              <a:rPr lang="en-US" altLang="zh-CN" sz="2400" dirty="0" err="1" smtClean="0"/>
              <a:t>var</a:t>
            </a:r>
            <a:r>
              <a:rPr lang="en-US" altLang="zh-CN" sz="2400" dirty="0" smtClean="0"/>
              <a:t>', </a:t>
            </a:r>
            <a:r>
              <a:rPr lang="en-US" altLang="zh-CN" sz="2400" dirty="0" smtClean="0">
                <a:solidFill>
                  <a:srgbClr val="3366FF"/>
                </a:solidFill>
              </a:rPr>
              <a:t>##</a:t>
            </a:r>
            <a:r>
              <a:rPr lang="en-US" altLang="zh-CN" sz="2400" dirty="0" err="1" smtClean="0">
                <a:solidFill>
                  <a:srgbClr val="3366FF"/>
                </a:solidFill>
              </a:rPr>
              <a:t>var</a:t>
            </a:r>
            <a:r>
              <a:rPr lang="zh-CN" altLang="en-US" sz="2400" dirty="0" smtClean="0">
                <a:solidFill>
                  <a:srgbClr val="3366FF"/>
                </a:solidFill>
              </a:rPr>
              <a:t>表示当前类型是 </a:t>
            </a:r>
            <a:r>
              <a:rPr lang="en-US" altLang="zh-CN" sz="2400" dirty="0" smtClean="0">
                <a:solidFill>
                  <a:srgbClr val="3366FF"/>
                </a:solidFill>
              </a:rPr>
              <a:t>variable</a:t>
            </a:r>
            <a:r>
              <a:rPr lang="en-US" altLang="zh-CN" sz="2400" dirty="0" smtClean="0">
                <a:solidFill>
                  <a:srgbClr val="3366FF"/>
                </a:solidFill>
                <a:latin typeface="微软雅黑" pitchFamily="34" charset="-122"/>
              </a:rPr>
              <a:t> </a:t>
            </a:r>
            <a:endParaRPr lang="en-US" altLang="zh-CN" sz="2400" dirty="0" smtClean="0">
              <a:solidFill>
                <a:srgbClr val="3366FF"/>
              </a:solidFill>
            </a:endParaRPr>
          </a:p>
          <a:p>
            <a:pPr marL="0" indent="0" eaLnBrk="1" hangingPunct="1">
              <a:lnSpc>
                <a:spcPct val="90000"/>
              </a:lnSpc>
              <a:buNone/>
            </a:pPr>
            <a:r>
              <a:rPr lang="en-US" altLang="zh-CN" sz="2400" dirty="0" smtClean="0"/>
              <a:t>object =&gt;</a:t>
            </a:r>
            <a:r>
              <a:rPr lang="en-US" altLang="zh-CN" sz="2400" dirty="0" smtClean="0">
                <a:latin typeface="微软雅黑" pitchFamily="34" charset="-122"/>
              </a:rPr>
              <a:t>‘</a:t>
            </a:r>
            <a:r>
              <a:rPr lang="en-US" altLang="zh-CN" sz="2400" dirty="0" smtClean="0"/>
              <a:t>language</a:t>
            </a:r>
            <a:r>
              <a:rPr lang="en-US" altLang="zh-CN" sz="2400" dirty="0" smtClean="0">
                <a:latin typeface="微软雅黑" pitchFamily="34" charset="-122"/>
              </a:rPr>
              <a:t>’</a:t>
            </a:r>
            <a:r>
              <a:rPr lang="en-US" altLang="zh-CN" sz="2400" dirty="0" smtClean="0"/>
              <a:t>, </a:t>
            </a:r>
            <a:r>
              <a:rPr lang="en-US" altLang="zh-CN" sz="2400" dirty="0" smtClean="0">
                <a:solidFill>
                  <a:srgbClr val="3366FF"/>
                </a:solidFill>
              </a:rPr>
              <a:t>##language</a:t>
            </a:r>
            <a:r>
              <a:rPr lang="zh-CN" altLang="en-US" sz="2400" dirty="0" smtClean="0">
                <a:solidFill>
                  <a:srgbClr val="3366FF"/>
                </a:solidFill>
              </a:rPr>
              <a:t>代表变量的名字</a:t>
            </a:r>
            <a:endParaRPr lang="en-US" altLang="zh-CN" sz="2400" dirty="0" smtClean="0">
              <a:solidFill>
                <a:srgbClr val="3366FF"/>
              </a:solidFill>
            </a:endParaRPr>
          </a:p>
          <a:p>
            <a:pPr marL="0" indent="0" eaLnBrk="1" hangingPunct="1">
              <a:lnSpc>
                <a:spcPct val="90000"/>
              </a:lnSpc>
              <a:buFont typeface="Wingdings 2" pitchFamily="18" charset="2"/>
              <a:buNone/>
            </a:pPr>
            <a:r>
              <a:rPr lang="en-US" altLang="zh-CN" sz="2400" dirty="0" smtClean="0"/>
              <a:t>};</a:t>
            </a:r>
          </a:p>
          <a:p>
            <a:pPr marL="0" indent="0" eaLnBrk="1" hangingPunct="1">
              <a:lnSpc>
                <a:spcPct val="90000"/>
              </a:lnSpc>
              <a:buFont typeface="Wingdings 2" pitchFamily="18" charset="2"/>
              <a:buNone/>
            </a:pPr>
            <a:r>
              <a:rPr lang="en-US" altLang="zh-CN" sz="2400" dirty="0" smtClean="0">
                <a:latin typeface="微软雅黑" pitchFamily="34" charset="-122"/>
              </a:rPr>
              <a:t> </a:t>
            </a:r>
            <a:endParaRPr lang="en-US" altLang="zh-CN" sz="2400" dirty="0" smtClean="0"/>
          </a:p>
          <a:p>
            <a:pPr marL="0" indent="0" eaLnBrk="1" hangingPunct="1">
              <a:lnSpc>
                <a:spcPct val="90000"/>
              </a:lnSpc>
              <a:buFont typeface="Wingdings 2" pitchFamily="18" charset="2"/>
              <a:buNone/>
            </a:pP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marL="0" indent="0" eaLnBrk="1" hangingPunct="1">
              <a:lnSpc>
                <a:spcPct val="90000"/>
              </a:lnSpc>
              <a:buFont typeface="Wingdings 2" pitchFamily="18" charset="2"/>
              <a:buNone/>
            </a:pPr>
            <a:r>
              <a:rPr lang="zh-CN" altLang="en-US" sz="2400" dirty="0" smtClean="0"/>
              <a:t/>
            </a:r>
            <a:br>
              <a:rPr lang="zh-CN" altLang="en-US" sz="2400" dirty="0" smtClean="0"/>
            </a:br>
            <a:r>
              <a:rPr lang="zh-CN" altLang="en-US" sz="2400" dirty="0" smtClean="0"/>
              <a:t>生成的</a:t>
            </a:r>
            <a:r>
              <a:rPr lang="en-US" altLang="zh-CN" sz="2400" dirty="0" smtClean="0"/>
              <a:t>key</a:t>
            </a:r>
            <a:r>
              <a:rPr lang="zh-CN" altLang="en-US" sz="2400" dirty="0" smtClean="0"/>
              <a:t>是</a:t>
            </a:r>
            <a:r>
              <a:rPr lang="en-US" altLang="zh-CN" sz="2400" dirty="0" err="1" smtClean="0"/>
              <a:t>Zorpia</a:t>
            </a:r>
            <a:r>
              <a:rPr lang="en-US" altLang="zh-CN" sz="2400" dirty="0" smtClean="0"/>
              <a:t>::</a:t>
            </a:r>
            <a:r>
              <a:rPr lang="en-US" altLang="zh-CN" sz="2400" dirty="0" err="1" smtClean="0"/>
              <a:t>var</a:t>
            </a:r>
            <a:r>
              <a:rPr lang="en-US" altLang="zh-CN" sz="2400" dirty="0" smtClean="0"/>
              <a:t>| language</a:t>
            </a:r>
          </a:p>
        </p:txBody>
      </p:sp>
      <p:sp>
        <p:nvSpPr>
          <p:cNvPr id="4" name="灯片编号占位符 3"/>
          <p:cNvSpPr>
            <a:spLocks noGrp="1"/>
          </p:cNvSpPr>
          <p:nvPr>
            <p:ph type="sldNum" sz="quarter" idx="12"/>
          </p:nvPr>
        </p:nvSpPr>
        <p:spPr/>
        <p:txBody>
          <a:bodyPr/>
          <a:lstStyle/>
          <a:p>
            <a:pPr>
              <a:defRPr/>
            </a:pPr>
            <a:fld id="{D009B167-1F36-4003-A94F-850057CEBF3E}" type="slidenum">
              <a:rPr lang="zh-CN" altLang="en-US"/>
              <a:pPr>
                <a:defRPr/>
              </a:pPr>
              <a:t>12</a:t>
            </a:fld>
            <a:endParaRPr lang="zh-CN" alt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en-US" altLang="zh-CN" dirty="0" smtClean="0"/>
              <a:t> Cluster</a:t>
            </a:r>
            <a:r>
              <a:rPr lang="zh-CN" altLang="en-US" dirty="0" smtClean="0"/>
              <a:t>的核心数据结构</a:t>
            </a:r>
            <a:endParaRPr lang="zh-CN" altLang="en-US" dirty="0"/>
          </a:p>
        </p:txBody>
      </p:sp>
      <p:sp>
        <p:nvSpPr>
          <p:cNvPr id="3" name="内容占位符 2"/>
          <p:cNvSpPr>
            <a:spLocks noGrp="1"/>
          </p:cNvSpPr>
          <p:nvPr>
            <p:ph idx="1"/>
          </p:nvPr>
        </p:nvSpPr>
        <p:spPr>
          <a:xfrm>
            <a:off x="503238" y="1557338"/>
            <a:ext cx="8389242" cy="3311821"/>
          </a:xfrm>
        </p:spPr>
        <p:txBody>
          <a:bodyPr/>
          <a:lstStyle/>
          <a:p>
            <a:pPr marL="0" indent="0">
              <a:buNone/>
            </a:pPr>
            <a:r>
              <a:rPr lang="en-US" altLang="zh-CN" sz="2400" dirty="0" err="1" smtClean="0"/>
              <a:t>ClusterNode</a:t>
            </a:r>
            <a:r>
              <a:rPr lang="zh-CN" altLang="en-US" sz="2400" dirty="0" smtClean="0"/>
              <a:t>的</a:t>
            </a:r>
            <a:r>
              <a:rPr lang="en-US" altLang="zh-CN" sz="2400" dirty="0" smtClean="0"/>
              <a:t>Slots</a:t>
            </a:r>
            <a:r>
              <a:rPr lang="zh-CN" altLang="en-US" sz="2400" dirty="0" smtClean="0"/>
              <a:t>属性是一个</a:t>
            </a:r>
            <a:r>
              <a:rPr lang="zh-CN" altLang="en-US" sz="2400" dirty="0" smtClean="0">
                <a:solidFill>
                  <a:srgbClr val="FF0000"/>
                </a:solidFill>
              </a:rPr>
              <a:t>二进制位数组</a:t>
            </a:r>
            <a:r>
              <a:rPr lang="en-US" altLang="zh-CN" sz="2400" dirty="0" smtClean="0"/>
              <a:t>(</a:t>
            </a:r>
            <a:r>
              <a:rPr lang="en-US" altLang="zh-CN" sz="2400" dirty="0" err="1" smtClean="0"/>
              <a:t>bitarray</a:t>
            </a:r>
            <a:r>
              <a:rPr lang="en-US" altLang="zh-CN" sz="2400" dirty="0" smtClean="0"/>
              <a:t>)</a:t>
            </a:r>
            <a:r>
              <a:rPr lang="zh-CN" altLang="en-US" sz="2400" dirty="0" smtClean="0"/>
              <a:t>，数组长度为</a:t>
            </a:r>
            <a:r>
              <a:rPr lang="en-US" altLang="zh-CN" sz="2400" dirty="0" smtClean="0"/>
              <a:t>16384/8=2048</a:t>
            </a:r>
            <a:r>
              <a:rPr lang="zh-CN" altLang="en-US" sz="2400" dirty="0" smtClean="0"/>
              <a:t>个字节，包含</a:t>
            </a:r>
            <a:r>
              <a:rPr lang="en-US" altLang="zh-CN" sz="2400" dirty="0" smtClean="0"/>
              <a:t>16384</a:t>
            </a:r>
            <a:r>
              <a:rPr lang="zh-CN" altLang="en-US" sz="2400" dirty="0" smtClean="0"/>
              <a:t>个二进制位。</a:t>
            </a:r>
            <a:endParaRPr lang="en-US" altLang="zh-CN" sz="2400" dirty="0" smtClean="0"/>
          </a:p>
          <a:p>
            <a:pPr marL="0" indent="0">
              <a:buNone/>
            </a:pPr>
            <a:r>
              <a:rPr lang="en-US" altLang="zh-CN" sz="2400" dirty="0" smtClean="0"/>
              <a:t>Master</a:t>
            </a:r>
            <a:r>
              <a:rPr lang="zh-CN" altLang="en-US" sz="2400" dirty="0" smtClean="0"/>
              <a:t>节点用</a:t>
            </a:r>
            <a:r>
              <a:rPr lang="en-US" altLang="zh-CN" sz="2400" dirty="0" smtClean="0"/>
              <a:t>bit</a:t>
            </a:r>
            <a:r>
              <a:rPr lang="zh-CN" altLang="en-US" sz="2400" dirty="0" smtClean="0"/>
              <a:t>来标识自己是否拥有某个槽</a:t>
            </a:r>
            <a:r>
              <a:rPr lang="zh-CN" altLang="en-US" sz="2400" dirty="0" smtClean="0"/>
              <a:t>。</a:t>
            </a:r>
            <a:endParaRPr lang="en-US" altLang="zh-CN" sz="2400" dirty="0" smtClean="0"/>
          </a:p>
          <a:p>
            <a:pPr marL="0" indent="0">
              <a:buNone/>
            </a:pPr>
            <a:r>
              <a:rPr lang="zh-CN" altLang="en-US" sz="2400" dirty="0" smtClean="0">
                <a:solidFill>
                  <a:srgbClr val="3366FF"/>
                </a:solidFill>
              </a:rPr>
              <a:t>例如</a:t>
            </a:r>
            <a:r>
              <a:rPr lang="zh-CN" altLang="en-US" sz="2400" dirty="0" smtClean="0">
                <a:solidFill>
                  <a:srgbClr val="3366FF"/>
                </a:solidFill>
              </a:rPr>
              <a:t>对于编号为</a:t>
            </a:r>
            <a:r>
              <a:rPr lang="en-US" altLang="zh-CN" sz="2400" dirty="0" smtClean="0">
                <a:solidFill>
                  <a:srgbClr val="3366FF"/>
                </a:solidFill>
              </a:rPr>
              <a:t>1</a:t>
            </a:r>
            <a:r>
              <a:rPr lang="zh-CN" altLang="en-US" sz="2400" dirty="0" smtClean="0">
                <a:solidFill>
                  <a:srgbClr val="3366FF"/>
                </a:solidFill>
              </a:rPr>
              <a:t>的槽，</a:t>
            </a:r>
            <a:r>
              <a:rPr lang="en-US" altLang="zh-CN" sz="2400" dirty="0" smtClean="0">
                <a:solidFill>
                  <a:srgbClr val="3366FF"/>
                </a:solidFill>
              </a:rPr>
              <a:t>Master</a:t>
            </a:r>
            <a:r>
              <a:rPr lang="zh-CN" altLang="en-US" sz="2400" dirty="0" smtClean="0">
                <a:solidFill>
                  <a:srgbClr val="3366FF"/>
                </a:solidFill>
              </a:rPr>
              <a:t>只要判断序列的第二位（索引从</a:t>
            </a:r>
            <a:r>
              <a:rPr lang="en-US" altLang="zh-CN" sz="2400" dirty="0" smtClean="0">
                <a:solidFill>
                  <a:srgbClr val="3366FF"/>
                </a:solidFill>
              </a:rPr>
              <a:t>0</a:t>
            </a:r>
            <a:r>
              <a:rPr lang="zh-CN" altLang="en-US" sz="2400" dirty="0" smtClean="0">
                <a:solidFill>
                  <a:srgbClr val="3366FF"/>
                </a:solidFill>
              </a:rPr>
              <a:t>开始）是不是为</a:t>
            </a:r>
            <a:r>
              <a:rPr lang="en-US" altLang="zh-CN" sz="2400" dirty="0" smtClean="0">
                <a:solidFill>
                  <a:srgbClr val="3366FF"/>
                </a:solidFill>
              </a:rPr>
              <a:t>1</a:t>
            </a:r>
            <a:r>
              <a:rPr lang="zh-CN" altLang="en-US" sz="2400" dirty="0" smtClean="0">
                <a:solidFill>
                  <a:srgbClr val="3366FF"/>
                </a:solidFill>
              </a:rPr>
              <a:t>即可，时间复杂度为</a:t>
            </a:r>
            <a:r>
              <a:rPr lang="en-US" altLang="zh-CN" sz="2400" dirty="0" smtClean="0">
                <a:solidFill>
                  <a:srgbClr val="3366FF"/>
                </a:solidFill>
              </a:rPr>
              <a:t>O</a:t>
            </a:r>
            <a:r>
              <a:rPr lang="zh-CN" altLang="en-US" sz="2400" dirty="0" smtClean="0">
                <a:solidFill>
                  <a:srgbClr val="3366FF"/>
                </a:solidFill>
              </a:rPr>
              <a:t>（</a:t>
            </a:r>
            <a:r>
              <a:rPr lang="en-US" altLang="zh-CN" sz="2400" dirty="0" smtClean="0">
                <a:solidFill>
                  <a:srgbClr val="3366FF"/>
                </a:solidFill>
              </a:rPr>
              <a:t>1</a:t>
            </a:r>
            <a:r>
              <a:rPr lang="zh-CN" altLang="en-US" sz="2400" dirty="0" smtClean="0">
                <a:solidFill>
                  <a:srgbClr val="3366FF"/>
                </a:solidFill>
              </a:rPr>
              <a:t>）。</a:t>
            </a:r>
            <a:endParaRPr lang="zh-CN" altLang="en-US" sz="2400" dirty="0">
              <a:solidFill>
                <a:srgbClr val="3366FF"/>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120</a:t>
            </a:fld>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742184" y="4976414"/>
            <a:ext cx="7697103" cy="936104"/>
          </a:xfrm>
          <a:prstGeom prst="rect">
            <a:avLst/>
          </a:prstGeom>
          <a:noFill/>
          <a:ln w="9525">
            <a:noFill/>
            <a:miter lim="800000"/>
            <a:headEnd/>
            <a:tailEnd/>
          </a:ln>
        </p:spPr>
      </p:pic>
      <p:sp>
        <p:nvSpPr>
          <p:cNvPr id="5" name="椭圆 4"/>
          <p:cNvSpPr/>
          <p:nvPr/>
        </p:nvSpPr>
        <p:spPr>
          <a:xfrm>
            <a:off x="3275856" y="5454514"/>
            <a:ext cx="432048" cy="36004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椭圆 6"/>
          <p:cNvSpPr/>
          <p:nvPr/>
        </p:nvSpPr>
        <p:spPr>
          <a:xfrm>
            <a:off x="4344070" y="5434162"/>
            <a:ext cx="432048" cy="36004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椭圆 7"/>
          <p:cNvSpPr/>
          <p:nvPr/>
        </p:nvSpPr>
        <p:spPr>
          <a:xfrm>
            <a:off x="2195736" y="5445224"/>
            <a:ext cx="432048" cy="36004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en-US" altLang="zh-CN" dirty="0" smtClean="0"/>
              <a:t> Cluster</a:t>
            </a:r>
            <a:r>
              <a:rPr lang="zh-CN" altLang="en-US" dirty="0" smtClean="0"/>
              <a:t>的核心数据结构</a:t>
            </a:r>
            <a:endParaRPr lang="zh-CN" altLang="en-US" dirty="0"/>
          </a:p>
        </p:txBody>
      </p:sp>
      <p:sp>
        <p:nvSpPr>
          <p:cNvPr id="3" name="内容占位符 2"/>
          <p:cNvSpPr>
            <a:spLocks noGrp="1"/>
          </p:cNvSpPr>
          <p:nvPr>
            <p:ph idx="1"/>
          </p:nvPr>
        </p:nvSpPr>
        <p:spPr>
          <a:xfrm>
            <a:off x="467544" y="1484784"/>
            <a:ext cx="8280920" cy="4187825"/>
          </a:xfrm>
        </p:spPr>
        <p:txBody>
          <a:bodyPr/>
          <a:lstStyle/>
          <a:p>
            <a:pPr marL="0" indent="0">
              <a:buNone/>
            </a:pPr>
            <a:r>
              <a:rPr lang="zh-CN" altLang="en-US" sz="2400" dirty="0" smtClean="0"/>
              <a:t>所有槽的指派信息保存在</a:t>
            </a:r>
            <a:r>
              <a:rPr lang="en-US" altLang="zh-CN" sz="2400" dirty="0" err="1" smtClean="0"/>
              <a:t>clusterState.slots</a:t>
            </a:r>
            <a:r>
              <a:rPr lang="zh-CN" altLang="en-US" sz="2400" dirty="0" smtClean="0"/>
              <a:t>数组内。</a:t>
            </a:r>
            <a:endParaRPr lang="en-US" altLang="zh-CN" sz="2400" dirty="0" smtClean="0"/>
          </a:p>
          <a:p>
            <a:pPr marL="0" indent="0">
              <a:buNone/>
            </a:pPr>
            <a:endParaRPr lang="en-US" altLang="zh-CN" sz="2400" dirty="0" smtClean="0"/>
          </a:p>
          <a:p>
            <a:pPr marL="0" indent="0">
              <a:buNone/>
            </a:pPr>
            <a:r>
              <a:rPr lang="zh-CN" altLang="en-US" sz="2400" dirty="0" smtClean="0"/>
              <a:t>程序要检查槽</a:t>
            </a:r>
            <a:r>
              <a:rPr lang="en-US" altLang="zh-CN" sz="2400" dirty="0" err="1" smtClean="0"/>
              <a:t>i</a:t>
            </a:r>
            <a:r>
              <a:rPr lang="zh-CN" altLang="en-US" sz="2400" dirty="0" smtClean="0"/>
              <a:t>是否已经被指派，或者要取得负责处理槽</a:t>
            </a:r>
            <a:r>
              <a:rPr lang="en-US" altLang="zh-CN" sz="2400" dirty="0" err="1" smtClean="0"/>
              <a:t>i</a:t>
            </a:r>
            <a:r>
              <a:rPr lang="zh-CN" altLang="en-US" sz="2400" dirty="0" smtClean="0"/>
              <a:t>的节点，只需要访问</a:t>
            </a:r>
            <a:r>
              <a:rPr lang="en-US" altLang="zh-CN" sz="2400" dirty="0" err="1" smtClean="0"/>
              <a:t>clusterState.slots</a:t>
            </a:r>
            <a:r>
              <a:rPr lang="en-US" altLang="zh-CN" sz="2400" dirty="0" smtClean="0"/>
              <a:t>[</a:t>
            </a:r>
            <a:r>
              <a:rPr lang="en-US" altLang="zh-CN" sz="2400" dirty="0" err="1" smtClean="0"/>
              <a:t>i</a:t>
            </a:r>
            <a:r>
              <a:rPr lang="en-US" altLang="zh-CN" sz="2400" dirty="0" smtClean="0"/>
              <a:t>]</a:t>
            </a:r>
            <a:r>
              <a:rPr lang="zh-CN" altLang="en-US" sz="2400" dirty="0" smtClean="0"/>
              <a:t>的值，复杂度仅为</a:t>
            </a:r>
            <a:r>
              <a:rPr lang="en-US" altLang="zh-CN" sz="2400" dirty="0" smtClean="0"/>
              <a:t>O</a:t>
            </a:r>
            <a:r>
              <a:rPr lang="zh-CN" altLang="en-US" sz="2400" dirty="0" smtClean="0"/>
              <a:t>（</a:t>
            </a:r>
            <a:r>
              <a:rPr lang="en-US" altLang="zh-CN" sz="2400" dirty="0" smtClean="0"/>
              <a:t>1</a:t>
            </a:r>
            <a:r>
              <a:rPr lang="zh-CN" altLang="en-US" sz="2400" dirty="0" smtClean="0"/>
              <a:t>）。</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121</a:t>
            </a:fld>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en-US" altLang="zh-CN" dirty="0" smtClean="0"/>
              <a:t> Cluster</a:t>
            </a:r>
            <a:r>
              <a:rPr lang="zh-CN" altLang="en-US" dirty="0" smtClean="0"/>
              <a:t>数据请求流程</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122</a:t>
            </a:fld>
            <a:endParaRPr lang="zh-CN" alt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1187624" y="1268760"/>
            <a:ext cx="6364043" cy="5184576"/>
          </a:xfrm>
          <a:prstGeom prst="rect">
            <a:avLst/>
          </a:prstGeom>
          <a:noFill/>
          <a:ln w="9525">
            <a:noFill/>
            <a:miter lim="800000"/>
            <a:headEnd/>
            <a:tailEnd/>
          </a:ln>
        </p:spPr>
      </p:pic>
      <p:sp>
        <p:nvSpPr>
          <p:cNvPr id="5" name="圆角矩形标注 4"/>
          <p:cNvSpPr/>
          <p:nvPr/>
        </p:nvSpPr>
        <p:spPr>
          <a:xfrm>
            <a:off x="7211715" y="3125432"/>
            <a:ext cx="1536749" cy="735616"/>
          </a:xfrm>
          <a:prstGeom prst="wedgeRoundRectCallout">
            <a:avLst>
              <a:gd name="adj1" fmla="val -60848"/>
              <a:gd name="adj2" fmla="val -3114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t>一击命中</a:t>
            </a:r>
            <a:endParaRPr lang="zh-CN" altLang="en-US" sz="2400"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en-US" altLang="zh-CN" dirty="0" smtClean="0"/>
              <a:t> Cluster</a:t>
            </a:r>
            <a:r>
              <a:rPr lang="zh-CN" altLang="en-US" dirty="0" smtClean="0"/>
              <a:t>数据请求流程</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123</a:t>
            </a:fld>
            <a:endParaRPr lang="zh-CN" altLang="en-US"/>
          </a:p>
        </p:txBody>
      </p:sp>
      <p:pic>
        <p:nvPicPr>
          <p:cNvPr id="4098" name="Picture 2"/>
          <p:cNvPicPr>
            <a:picLocks noChangeAspect="1" noChangeArrowheads="1"/>
          </p:cNvPicPr>
          <p:nvPr/>
        </p:nvPicPr>
        <p:blipFill>
          <a:blip r:embed="rId2" cstate="print"/>
          <a:srcRect/>
          <a:stretch>
            <a:fillRect/>
          </a:stretch>
        </p:blipFill>
        <p:spPr bwMode="auto">
          <a:xfrm>
            <a:off x="2195736" y="1340767"/>
            <a:ext cx="6192688" cy="5120969"/>
          </a:xfrm>
          <a:prstGeom prst="rect">
            <a:avLst/>
          </a:prstGeom>
          <a:noFill/>
          <a:ln w="9525">
            <a:noFill/>
            <a:miter lim="800000"/>
            <a:headEnd/>
            <a:tailEnd/>
          </a:ln>
        </p:spPr>
      </p:pic>
      <p:sp>
        <p:nvSpPr>
          <p:cNvPr id="6" name="圆角矩形标注 5"/>
          <p:cNvSpPr/>
          <p:nvPr/>
        </p:nvSpPr>
        <p:spPr>
          <a:xfrm>
            <a:off x="662310" y="2548783"/>
            <a:ext cx="1536749" cy="735616"/>
          </a:xfrm>
          <a:prstGeom prst="wedgeRoundRectCallout">
            <a:avLst>
              <a:gd name="adj1" fmla="val 63064"/>
              <a:gd name="adj2" fmla="val 8290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smtClean="0"/>
              <a:t>MOVED</a:t>
            </a:r>
            <a:endParaRPr lang="zh-CN" altLang="en-US" sz="24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en-US" altLang="zh-CN" dirty="0" smtClean="0"/>
              <a:t> Cluster</a:t>
            </a:r>
            <a:r>
              <a:rPr lang="zh-CN" altLang="en-US" dirty="0" smtClean="0"/>
              <a:t>数据请求流程</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124</a:t>
            </a:fld>
            <a:endParaRPr lang="zh-CN" altLang="en-US"/>
          </a:p>
        </p:txBody>
      </p:sp>
      <p:pic>
        <p:nvPicPr>
          <p:cNvPr id="5122" name="Picture 2"/>
          <p:cNvPicPr>
            <a:picLocks noChangeAspect="1" noChangeArrowheads="1"/>
          </p:cNvPicPr>
          <p:nvPr/>
        </p:nvPicPr>
        <p:blipFill>
          <a:blip r:embed="rId2" cstate="print"/>
          <a:srcRect/>
          <a:stretch>
            <a:fillRect/>
          </a:stretch>
        </p:blipFill>
        <p:spPr bwMode="auto">
          <a:xfrm>
            <a:off x="1979712" y="1340768"/>
            <a:ext cx="6287468" cy="5184576"/>
          </a:xfrm>
          <a:prstGeom prst="rect">
            <a:avLst/>
          </a:prstGeom>
          <a:noFill/>
          <a:ln w="9525">
            <a:noFill/>
            <a:miter lim="800000"/>
            <a:headEnd/>
            <a:tailEnd/>
          </a:ln>
        </p:spPr>
      </p:pic>
      <p:sp>
        <p:nvSpPr>
          <p:cNvPr id="6" name="圆角矩形标注 5"/>
          <p:cNvSpPr/>
          <p:nvPr/>
        </p:nvSpPr>
        <p:spPr>
          <a:xfrm>
            <a:off x="545108" y="2332212"/>
            <a:ext cx="1536749" cy="735616"/>
          </a:xfrm>
          <a:prstGeom prst="wedgeRoundRectCallout">
            <a:avLst>
              <a:gd name="adj1" fmla="val 63064"/>
              <a:gd name="adj2" fmla="val 8290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smtClean="0"/>
              <a:t>ASKED</a:t>
            </a:r>
            <a:endParaRPr lang="zh-CN" altLang="en-US" sz="2400" dirty="0"/>
          </a:p>
        </p:txBody>
      </p:sp>
      <p:sp>
        <p:nvSpPr>
          <p:cNvPr id="8" name="圆角矩形标注 7"/>
          <p:cNvSpPr/>
          <p:nvPr/>
        </p:nvSpPr>
        <p:spPr>
          <a:xfrm>
            <a:off x="6444208" y="2132856"/>
            <a:ext cx="1536749" cy="1008112"/>
          </a:xfrm>
          <a:prstGeom prst="wedgeRoundRectCallout">
            <a:avLst>
              <a:gd name="adj1" fmla="val -61461"/>
              <a:gd name="adj2" fmla="val 1828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数据不在，且槽属于</a:t>
            </a:r>
            <a:r>
              <a:rPr lang="zh-CN" altLang="en-US" dirty="0" smtClean="0">
                <a:solidFill>
                  <a:srgbClr val="FF0000"/>
                </a:solidFill>
              </a:rPr>
              <a:t>迁移中</a:t>
            </a:r>
            <a:r>
              <a:rPr lang="zh-CN" altLang="en-US" dirty="0" smtClean="0"/>
              <a:t>状态</a:t>
            </a: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en-US" altLang="zh-CN" dirty="0" smtClean="0"/>
              <a:t> Cluster</a:t>
            </a:r>
            <a:r>
              <a:rPr lang="zh-CN" altLang="en-US" dirty="0" smtClean="0"/>
              <a:t>数据请求流程</a:t>
            </a:r>
            <a:endParaRPr lang="zh-CN" altLang="en-US" dirty="0"/>
          </a:p>
        </p:txBody>
      </p:sp>
      <p:sp>
        <p:nvSpPr>
          <p:cNvPr id="3" name="内容占位符 2"/>
          <p:cNvSpPr>
            <a:spLocks noGrp="1"/>
          </p:cNvSpPr>
          <p:nvPr>
            <p:ph idx="1"/>
          </p:nvPr>
        </p:nvSpPr>
        <p:spPr>
          <a:xfrm>
            <a:off x="503238" y="1412776"/>
            <a:ext cx="8183562" cy="4332387"/>
          </a:xfrm>
        </p:spPr>
        <p:txBody>
          <a:bodyPr/>
          <a:lstStyle/>
          <a:p>
            <a:pPr marL="0" indent="0">
              <a:buNone/>
            </a:pPr>
            <a:r>
              <a:rPr lang="zh-CN" altLang="en-US" sz="2400" dirty="0" smtClean="0"/>
              <a:t>集群模式下，</a:t>
            </a:r>
            <a:r>
              <a:rPr lang="zh-CN" altLang="en-US" sz="2400" b="1" dirty="0" smtClean="0"/>
              <a:t>因为涉及到请求重定向和</a:t>
            </a:r>
            <a:r>
              <a:rPr lang="en-US" altLang="zh-CN" sz="2400" b="1" dirty="0" smtClean="0"/>
              <a:t>Slot</a:t>
            </a:r>
            <a:r>
              <a:rPr lang="zh-CN" altLang="en-US" sz="2400" b="1" dirty="0" smtClean="0"/>
              <a:t>迁移，所以对请求的处理变得复杂</a:t>
            </a:r>
            <a:r>
              <a:rPr lang="zh-CN" altLang="en-US" sz="2400" dirty="0" smtClean="0"/>
              <a:t>，流程如下：</a:t>
            </a:r>
          </a:p>
          <a:p>
            <a:pPr marL="0" indent="0">
              <a:buNone/>
            </a:pPr>
            <a:endParaRPr lang="en-US" altLang="zh-CN" sz="2400" dirty="0" smtClean="0"/>
          </a:p>
          <a:p>
            <a:pPr marL="0" indent="0">
              <a:buNone/>
            </a:pPr>
            <a:r>
              <a:rPr lang="en-US" altLang="zh-CN" sz="2400" dirty="0" smtClean="0"/>
              <a:t>1</a:t>
            </a:r>
            <a:r>
              <a:rPr lang="zh-CN" altLang="en-US" sz="2400" dirty="0" smtClean="0"/>
              <a:t>）检查</a:t>
            </a:r>
            <a:r>
              <a:rPr lang="en-US" altLang="zh-CN" sz="2400" dirty="0" smtClean="0"/>
              <a:t>Key</a:t>
            </a:r>
            <a:r>
              <a:rPr lang="zh-CN" altLang="en-US" sz="2400" dirty="0" smtClean="0"/>
              <a:t>所在</a:t>
            </a:r>
            <a:r>
              <a:rPr lang="en-US" altLang="zh-CN" sz="2400" dirty="0" smtClean="0"/>
              <a:t>Slot</a:t>
            </a:r>
            <a:r>
              <a:rPr lang="zh-CN" altLang="en-US" sz="2400" dirty="0" smtClean="0"/>
              <a:t>是否属于当前</a:t>
            </a:r>
            <a:r>
              <a:rPr lang="en-US" altLang="zh-CN" sz="2400" dirty="0" smtClean="0"/>
              <a:t>Node</a:t>
            </a:r>
            <a:r>
              <a:rPr lang="zh-CN" altLang="en-US" sz="2400" dirty="0" smtClean="0"/>
              <a:t>？ </a:t>
            </a:r>
            <a:br>
              <a:rPr lang="zh-CN" altLang="en-US" sz="2400" dirty="0" smtClean="0"/>
            </a:br>
            <a:r>
              <a:rPr lang="zh-CN" altLang="en-US" sz="2400" dirty="0" smtClean="0"/>
              <a:t> </a:t>
            </a:r>
            <a:r>
              <a:rPr lang="en-US" altLang="zh-CN" sz="2400" dirty="0" smtClean="0"/>
              <a:t>1.1</a:t>
            </a:r>
            <a:r>
              <a:rPr lang="zh-CN" altLang="en-US" sz="2400" dirty="0" smtClean="0"/>
              <a:t>）计算</a:t>
            </a:r>
            <a:r>
              <a:rPr lang="en-US" altLang="zh-CN" sz="2400" dirty="0" smtClean="0"/>
              <a:t>crc16(key) % 16384</a:t>
            </a:r>
            <a:r>
              <a:rPr lang="zh-CN" altLang="en-US" sz="2400" dirty="0" smtClean="0"/>
              <a:t>得到</a:t>
            </a:r>
            <a:r>
              <a:rPr lang="en-US" altLang="zh-CN" sz="2400" dirty="0" smtClean="0"/>
              <a:t>Slot </a:t>
            </a:r>
            <a:br>
              <a:rPr lang="en-US" altLang="zh-CN" sz="2400" dirty="0" smtClean="0"/>
            </a:br>
            <a:r>
              <a:rPr lang="en-US" altLang="zh-CN" sz="2400" dirty="0" smtClean="0"/>
              <a:t> 1.2</a:t>
            </a:r>
            <a:r>
              <a:rPr lang="zh-CN" altLang="en-US" sz="2400" dirty="0" smtClean="0"/>
              <a:t>）</a:t>
            </a:r>
            <a:r>
              <a:rPr lang="zh-CN" altLang="en-US" sz="2400" b="1" dirty="0" smtClean="0"/>
              <a:t>查询</a:t>
            </a:r>
            <a:r>
              <a:rPr lang="en-US" altLang="zh-CN" sz="2400" b="1" dirty="0" err="1" smtClean="0"/>
              <a:t>clusterState.slots</a:t>
            </a:r>
            <a:r>
              <a:rPr lang="zh-CN" altLang="en-US" sz="2400" b="1" dirty="0" smtClean="0"/>
              <a:t>负责</a:t>
            </a:r>
            <a:r>
              <a:rPr lang="en-US" altLang="zh-CN" sz="2400" b="1" dirty="0" smtClean="0"/>
              <a:t>Slot</a:t>
            </a:r>
            <a:r>
              <a:rPr lang="zh-CN" altLang="en-US" sz="2400" b="1" dirty="0" smtClean="0"/>
              <a:t>的结点指针</a:t>
            </a:r>
            <a:r>
              <a:rPr lang="zh-CN" altLang="en-US" sz="2400" dirty="0" smtClean="0"/>
              <a:t> </a:t>
            </a:r>
            <a:br>
              <a:rPr lang="zh-CN" altLang="en-US" sz="2400" dirty="0" smtClean="0"/>
            </a:br>
            <a:r>
              <a:rPr lang="zh-CN" altLang="en-US" sz="2400" dirty="0" smtClean="0"/>
              <a:t> </a:t>
            </a:r>
            <a:r>
              <a:rPr lang="en-US" altLang="zh-CN" sz="2400" dirty="0" smtClean="0"/>
              <a:t>1.3</a:t>
            </a:r>
            <a:r>
              <a:rPr lang="zh-CN" altLang="en-US" sz="2400" dirty="0" smtClean="0"/>
              <a:t>）与</a:t>
            </a:r>
            <a:r>
              <a:rPr lang="en-US" altLang="zh-CN" sz="2400" dirty="0" smtClean="0"/>
              <a:t>myself</a:t>
            </a:r>
            <a:r>
              <a:rPr lang="zh-CN" altLang="en-US" sz="2400" dirty="0" smtClean="0"/>
              <a:t>指针比较</a:t>
            </a:r>
          </a:p>
          <a:p>
            <a:pPr marL="0" indent="0">
              <a:buNone/>
            </a:pPr>
            <a:r>
              <a:rPr lang="en-US" altLang="zh-CN" sz="2400" dirty="0" smtClean="0"/>
              <a:t>2</a:t>
            </a:r>
            <a:r>
              <a:rPr lang="zh-CN" altLang="en-US" sz="2400" dirty="0" smtClean="0"/>
              <a:t>）若不属于，则回应</a:t>
            </a:r>
            <a:r>
              <a:rPr lang="en-US" altLang="zh-CN" sz="2400" dirty="0" smtClean="0">
                <a:solidFill>
                  <a:schemeClr val="accent1"/>
                </a:solidFill>
              </a:rPr>
              <a:t>MOVED</a:t>
            </a:r>
            <a:r>
              <a:rPr lang="zh-CN" altLang="en-US" sz="2400" dirty="0" smtClean="0">
                <a:solidFill>
                  <a:schemeClr val="accent1"/>
                </a:solidFill>
              </a:rPr>
              <a:t>错误</a:t>
            </a:r>
            <a:r>
              <a:rPr lang="zh-CN" altLang="en-US" sz="2400" dirty="0" smtClean="0"/>
              <a:t>重定向客户端；</a:t>
            </a:r>
          </a:p>
          <a:p>
            <a:pPr marL="0" indent="0">
              <a:buNone/>
            </a:pPr>
            <a:r>
              <a:rPr lang="en-US" altLang="zh-CN" sz="2400" dirty="0" smtClean="0"/>
              <a:t>3</a:t>
            </a:r>
            <a:r>
              <a:rPr lang="zh-CN" altLang="en-US" sz="2400" dirty="0" smtClean="0"/>
              <a:t>）若属于且</a:t>
            </a:r>
            <a:r>
              <a:rPr lang="en-US" altLang="zh-CN" sz="2400" dirty="0" smtClean="0"/>
              <a:t>Key</a:t>
            </a:r>
            <a:r>
              <a:rPr lang="zh-CN" altLang="en-US" sz="2400" dirty="0" smtClean="0"/>
              <a:t>存在，则直接操作，返回结果给客户端；</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125</a:t>
            </a:fld>
            <a:endParaRPr lang="zh-CN"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en-US" altLang="zh-CN" dirty="0" smtClean="0"/>
              <a:t> Cluster</a:t>
            </a:r>
            <a:r>
              <a:rPr lang="zh-CN" altLang="en-US" dirty="0" smtClean="0"/>
              <a:t>数据请求流程</a:t>
            </a:r>
            <a:endParaRPr lang="zh-CN" altLang="en-US" dirty="0"/>
          </a:p>
        </p:txBody>
      </p:sp>
      <p:sp>
        <p:nvSpPr>
          <p:cNvPr id="3" name="内容占位符 2"/>
          <p:cNvSpPr>
            <a:spLocks noGrp="1"/>
          </p:cNvSpPr>
          <p:nvPr>
            <p:ph idx="1"/>
          </p:nvPr>
        </p:nvSpPr>
        <p:spPr/>
        <p:txBody>
          <a:bodyPr/>
          <a:lstStyle/>
          <a:p>
            <a:pPr marL="0" indent="0">
              <a:buNone/>
            </a:pPr>
            <a:r>
              <a:rPr lang="en-US" altLang="zh-CN" sz="2400" dirty="0" smtClean="0"/>
              <a:t>4</a:t>
            </a:r>
            <a:r>
              <a:rPr lang="zh-CN" altLang="en-US" sz="2400" dirty="0" smtClean="0"/>
              <a:t>）若</a:t>
            </a:r>
            <a:r>
              <a:rPr lang="en-US" altLang="zh-CN" sz="2400" dirty="0" smtClean="0"/>
              <a:t>Key</a:t>
            </a:r>
            <a:r>
              <a:rPr lang="zh-CN" altLang="en-US" sz="2400" dirty="0" smtClean="0"/>
              <a:t>不存在，检查该</a:t>
            </a:r>
            <a:r>
              <a:rPr lang="en-US" altLang="zh-CN" sz="2400" dirty="0" smtClean="0"/>
              <a:t>Slot</a:t>
            </a:r>
            <a:r>
              <a:rPr lang="zh-CN" altLang="en-US" sz="2400" dirty="0" smtClean="0"/>
              <a:t>是否迁出中？</a:t>
            </a:r>
            <a:endParaRPr lang="en-US" altLang="zh-CN" sz="2400" dirty="0" smtClean="0"/>
          </a:p>
          <a:p>
            <a:pPr marL="0" indent="0">
              <a:buNone/>
            </a:pPr>
            <a:r>
              <a:rPr lang="en-US" altLang="zh-CN" sz="2400" dirty="0" smtClean="0"/>
              <a:t>5</a:t>
            </a:r>
            <a:r>
              <a:rPr lang="zh-CN" altLang="en-US" sz="2400" dirty="0" smtClean="0"/>
              <a:t>）若</a:t>
            </a:r>
            <a:r>
              <a:rPr lang="en-US" altLang="zh-CN" sz="2400" dirty="0" smtClean="0"/>
              <a:t>Slot</a:t>
            </a:r>
            <a:r>
              <a:rPr lang="zh-CN" altLang="en-US" sz="2400" dirty="0" smtClean="0"/>
              <a:t>迁出中，返回</a:t>
            </a:r>
            <a:r>
              <a:rPr lang="en-US" altLang="zh-CN" sz="2400" dirty="0" smtClean="0">
                <a:solidFill>
                  <a:schemeClr val="accent1"/>
                </a:solidFill>
              </a:rPr>
              <a:t>ASK</a:t>
            </a:r>
            <a:r>
              <a:rPr lang="zh-CN" altLang="en-US" sz="2400" dirty="0" smtClean="0">
                <a:solidFill>
                  <a:schemeClr val="accent1"/>
                </a:solidFill>
              </a:rPr>
              <a:t>错误</a:t>
            </a:r>
            <a:r>
              <a:rPr lang="zh-CN" altLang="en-US" sz="2400" dirty="0" smtClean="0"/>
              <a:t>重定向客户端到迁移的目的服务器上；</a:t>
            </a:r>
          </a:p>
          <a:p>
            <a:pPr marL="0" indent="0">
              <a:buNone/>
            </a:pPr>
            <a:r>
              <a:rPr lang="en-US" altLang="zh-CN" sz="2400" dirty="0" smtClean="0"/>
              <a:t>6</a:t>
            </a:r>
            <a:r>
              <a:rPr lang="zh-CN" altLang="en-US" sz="2400" dirty="0" smtClean="0"/>
              <a:t>）若</a:t>
            </a:r>
            <a:r>
              <a:rPr lang="en-US" altLang="zh-CN" sz="2400" dirty="0" smtClean="0"/>
              <a:t>Slot</a:t>
            </a:r>
            <a:r>
              <a:rPr lang="zh-CN" altLang="en-US" sz="2400" dirty="0" smtClean="0"/>
              <a:t>未迁出，检查</a:t>
            </a:r>
            <a:r>
              <a:rPr lang="en-US" altLang="zh-CN" sz="2400" dirty="0" smtClean="0"/>
              <a:t>Slot</a:t>
            </a:r>
            <a:r>
              <a:rPr lang="zh-CN" altLang="en-US" sz="2400" dirty="0" smtClean="0"/>
              <a:t>是否导入中？</a:t>
            </a:r>
            <a:endParaRPr lang="en-US" altLang="zh-CN" sz="2400" dirty="0" smtClean="0"/>
          </a:p>
          <a:p>
            <a:pPr marL="0" indent="0">
              <a:buNone/>
            </a:pPr>
            <a:r>
              <a:rPr lang="en-US" altLang="zh-CN" sz="2400" dirty="0" smtClean="0"/>
              <a:t>7</a:t>
            </a:r>
            <a:r>
              <a:rPr lang="zh-CN" altLang="en-US" sz="2400" dirty="0" smtClean="0"/>
              <a:t>）若</a:t>
            </a:r>
            <a:r>
              <a:rPr lang="en-US" altLang="zh-CN" sz="2400" dirty="0" smtClean="0"/>
              <a:t>Slot</a:t>
            </a:r>
            <a:r>
              <a:rPr lang="zh-CN" altLang="en-US" sz="2400" dirty="0" smtClean="0"/>
              <a:t>导入中且有</a:t>
            </a:r>
            <a:r>
              <a:rPr lang="en-US" altLang="zh-CN" sz="2400" dirty="0" smtClean="0">
                <a:solidFill>
                  <a:schemeClr val="accent1"/>
                </a:solidFill>
              </a:rPr>
              <a:t>ASKING</a:t>
            </a:r>
            <a:r>
              <a:rPr lang="zh-CN" altLang="en-US" sz="2400" dirty="0" smtClean="0">
                <a:solidFill>
                  <a:schemeClr val="accent1"/>
                </a:solidFill>
              </a:rPr>
              <a:t>标记</a:t>
            </a:r>
            <a:r>
              <a:rPr lang="zh-CN" altLang="en-US" sz="2400" dirty="0" smtClean="0"/>
              <a:t>，则直接操作；</a:t>
            </a:r>
          </a:p>
          <a:p>
            <a:pPr marL="0" indent="0">
              <a:buNone/>
            </a:pPr>
            <a:r>
              <a:rPr lang="en-US" altLang="zh-CN" sz="2400" dirty="0" smtClean="0"/>
              <a:t>8</a:t>
            </a:r>
            <a:r>
              <a:rPr lang="zh-CN" altLang="en-US" sz="2400" dirty="0" smtClean="0"/>
              <a:t>）否则回应</a:t>
            </a:r>
            <a:r>
              <a:rPr lang="en-US" altLang="zh-CN" sz="2400" dirty="0" smtClean="0">
                <a:solidFill>
                  <a:schemeClr val="accent1"/>
                </a:solidFill>
              </a:rPr>
              <a:t>MOVED</a:t>
            </a:r>
            <a:r>
              <a:rPr lang="zh-CN" altLang="en-US" sz="2400" dirty="0" smtClean="0">
                <a:solidFill>
                  <a:schemeClr val="accent1"/>
                </a:solidFill>
              </a:rPr>
              <a:t>错误</a:t>
            </a:r>
            <a:r>
              <a:rPr lang="zh-CN" altLang="en-US" sz="2400" dirty="0" smtClean="0"/>
              <a:t>重定向客户端</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126</a:t>
            </a:fld>
            <a:endParaRPr lang="zh-CN"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Multi-key</a:t>
            </a:r>
            <a:r>
              <a:rPr lang="zh-CN" altLang="en-US" dirty="0" smtClean="0"/>
              <a:t>和</a:t>
            </a:r>
            <a:r>
              <a:rPr lang="en-US" altLang="zh-CN" dirty="0" smtClean="0"/>
              <a:t>hash tags</a:t>
            </a:r>
            <a:r>
              <a:rPr lang="zh-CN" altLang="en-US" dirty="0" smtClean="0"/>
              <a:t>机制</a:t>
            </a:r>
            <a:endParaRPr lang="zh-CN" altLang="en-US" dirty="0"/>
          </a:p>
        </p:txBody>
      </p:sp>
      <p:sp>
        <p:nvSpPr>
          <p:cNvPr id="3" name="内容占位符 2"/>
          <p:cNvSpPr>
            <a:spLocks noGrp="1"/>
          </p:cNvSpPr>
          <p:nvPr>
            <p:ph idx="1"/>
          </p:nvPr>
        </p:nvSpPr>
        <p:spPr>
          <a:xfrm>
            <a:off x="503238" y="1340768"/>
            <a:ext cx="8183562" cy="5184030"/>
          </a:xfrm>
        </p:spPr>
        <p:txBody>
          <a:bodyPr/>
          <a:lstStyle/>
          <a:p>
            <a:pPr marL="0" indent="0">
              <a:buNone/>
            </a:pPr>
            <a:r>
              <a:rPr lang="zh-CN" altLang="en-US" sz="2400" dirty="0" smtClean="0"/>
              <a:t>   </a:t>
            </a:r>
            <a:r>
              <a:rPr lang="en-US" altLang="zh-CN" sz="2400" b="1" dirty="0" smtClean="0">
                <a:solidFill>
                  <a:srgbClr val="FF0000"/>
                </a:solidFill>
              </a:rPr>
              <a:t>Multi-key</a:t>
            </a:r>
            <a:r>
              <a:rPr lang="zh-CN" altLang="en-US" sz="2400" b="1" dirty="0" smtClean="0">
                <a:solidFill>
                  <a:srgbClr val="FF0000"/>
                </a:solidFill>
              </a:rPr>
              <a:t>操作</a:t>
            </a:r>
            <a:r>
              <a:rPr lang="zh-CN" altLang="en-US" sz="2400" dirty="0" smtClean="0"/>
              <a:t>（一次</a:t>
            </a:r>
            <a:r>
              <a:rPr lang="en-US" altLang="zh-CN" sz="2400" dirty="0" smtClean="0"/>
              <a:t>RPC</a:t>
            </a:r>
            <a:r>
              <a:rPr lang="zh-CN" altLang="en-US" sz="2400" dirty="0" smtClean="0"/>
              <a:t>调用中需要进行多个</a:t>
            </a:r>
            <a:r>
              <a:rPr lang="en-US" altLang="zh-CN" sz="2400" dirty="0" smtClean="0"/>
              <a:t>key</a:t>
            </a:r>
            <a:r>
              <a:rPr lang="zh-CN" altLang="en-US" sz="2400" dirty="0" smtClean="0"/>
              <a:t>的操作，如</a:t>
            </a:r>
            <a:r>
              <a:rPr lang="en-US" altLang="zh-CN" sz="2400" dirty="0" smtClean="0"/>
              <a:t>Set</a:t>
            </a:r>
            <a:r>
              <a:rPr lang="zh-CN" altLang="en-US" sz="2400" dirty="0" smtClean="0"/>
              <a:t>类型的交集、并集等）</a:t>
            </a:r>
            <a:endParaRPr lang="en-US" altLang="zh-CN" sz="2400" dirty="0" smtClean="0"/>
          </a:p>
          <a:p>
            <a:pPr marL="0" indent="0">
              <a:buNone/>
            </a:pPr>
            <a:r>
              <a:rPr lang="zh-CN" altLang="en-US" sz="2400" dirty="0" smtClean="0"/>
              <a:t>    ↓</a:t>
            </a:r>
            <a:endParaRPr lang="en-US" altLang="zh-CN" sz="2400" dirty="0" smtClean="0"/>
          </a:p>
          <a:p>
            <a:pPr marL="0" indent="0">
              <a:buNone/>
            </a:pPr>
            <a:r>
              <a:rPr lang="zh-CN" altLang="en-US" sz="2400" dirty="0" smtClean="0"/>
              <a:t>这些</a:t>
            </a:r>
            <a:r>
              <a:rPr lang="en-US" altLang="zh-CN" sz="2400" dirty="0" smtClean="0"/>
              <a:t>key</a:t>
            </a:r>
            <a:r>
              <a:rPr lang="zh-CN" altLang="en-US" sz="2400" dirty="0" smtClean="0"/>
              <a:t>必须属于同一个</a:t>
            </a:r>
            <a:r>
              <a:rPr lang="en-US" altLang="zh-CN" sz="2400" dirty="0" smtClean="0"/>
              <a:t>node</a:t>
            </a:r>
            <a:r>
              <a:rPr lang="zh-CN" altLang="en-US" sz="2400" dirty="0" smtClean="0"/>
              <a:t>。</a:t>
            </a:r>
            <a:endParaRPr lang="en-US" altLang="zh-CN" sz="2400" dirty="0" smtClean="0"/>
          </a:p>
          <a:p>
            <a:pPr marL="0" indent="0">
              <a:buNone/>
            </a:pPr>
            <a:endParaRPr lang="zh-CN" altLang="en-US" sz="2400" dirty="0" smtClean="0"/>
          </a:p>
          <a:p>
            <a:pPr marL="0" indent="0">
              <a:buNone/>
            </a:pPr>
            <a:r>
              <a:rPr lang="zh-CN" altLang="en-US" sz="2400" dirty="0" smtClean="0"/>
              <a:t>    为此，集群实现了</a:t>
            </a:r>
            <a:r>
              <a:rPr lang="zh-CN" altLang="en-US" sz="2400" dirty="0" smtClean="0">
                <a:solidFill>
                  <a:srgbClr val="FF0000"/>
                </a:solidFill>
              </a:rPr>
              <a:t>“</a:t>
            </a:r>
            <a:r>
              <a:rPr lang="en-US" altLang="zh-CN" sz="2400" dirty="0" smtClean="0">
                <a:solidFill>
                  <a:srgbClr val="FF0000"/>
                </a:solidFill>
              </a:rPr>
              <a:t>hash tags”</a:t>
            </a:r>
            <a:r>
              <a:rPr lang="zh-CN" altLang="en-US" sz="2400" dirty="0" smtClean="0">
                <a:solidFill>
                  <a:srgbClr val="FF0000"/>
                </a:solidFill>
              </a:rPr>
              <a:t>机制</a:t>
            </a:r>
            <a:r>
              <a:rPr lang="zh-CN" altLang="en-US" sz="2400" dirty="0" smtClean="0"/>
              <a:t>：每个</a:t>
            </a:r>
            <a:r>
              <a:rPr lang="en-US" altLang="zh-CN" sz="2400" dirty="0" smtClean="0"/>
              <a:t>key</a:t>
            </a:r>
            <a:r>
              <a:rPr lang="zh-CN" altLang="en-US" sz="2400" dirty="0" smtClean="0"/>
              <a:t>都可以包含一个自定义的“</a:t>
            </a:r>
            <a:r>
              <a:rPr lang="en-US" altLang="zh-CN" sz="2400" dirty="0" smtClean="0"/>
              <a:t>tag”</a:t>
            </a:r>
            <a:r>
              <a:rPr lang="zh-CN" altLang="en-US" sz="2400" dirty="0" smtClean="0"/>
              <a:t>，存储时根据</a:t>
            </a:r>
            <a:r>
              <a:rPr lang="en-US" altLang="zh-CN" sz="2400" dirty="0" smtClean="0"/>
              <a:t>tag</a:t>
            </a:r>
            <a:r>
              <a:rPr lang="zh-CN" altLang="en-US" sz="2400" dirty="0" smtClean="0"/>
              <a:t>计算该</a:t>
            </a:r>
            <a:r>
              <a:rPr lang="en-US" altLang="zh-CN" sz="2400" dirty="0" smtClean="0"/>
              <a:t>key</a:t>
            </a:r>
            <a:r>
              <a:rPr lang="zh-CN" altLang="en-US" sz="2400" dirty="0" smtClean="0"/>
              <a:t>应分布在哪个</a:t>
            </a:r>
            <a:r>
              <a:rPr lang="en-US" altLang="zh-CN" sz="2400" dirty="0" smtClean="0"/>
              <a:t>node</a:t>
            </a:r>
            <a:r>
              <a:rPr lang="zh-CN" altLang="en-US" sz="2400" dirty="0" smtClean="0"/>
              <a:t>上（</a:t>
            </a:r>
            <a:r>
              <a:rPr lang="zh-CN" altLang="en-US" sz="2400" dirty="0" smtClean="0">
                <a:solidFill>
                  <a:srgbClr val="FF0000"/>
                </a:solidFill>
              </a:rPr>
              <a:t>不是使用</a:t>
            </a:r>
            <a:r>
              <a:rPr lang="en-US" altLang="zh-CN" sz="2400" dirty="0" smtClean="0">
                <a:solidFill>
                  <a:srgbClr val="FF0000"/>
                </a:solidFill>
              </a:rPr>
              <a:t>key</a:t>
            </a:r>
            <a:r>
              <a:rPr lang="zh-CN" altLang="en-US" sz="2400" dirty="0" smtClean="0">
                <a:solidFill>
                  <a:srgbClr val="FF0000"/>
                </a:solidFill>
              </a:rPr>
              <a:t>计算，但是存储层面仍然是</a:t>
            </a:r>
            <a:r>
              <a:rPr lang="en-US" altLang="zh-CN" sz="2400" dirty="0" smtClean="0">
                <a:solidFill>
                  <a:srgbClr val="FF0000"/>
                </a:solidFill>
              </a:rPr>
              <a:t>key</a:t>
            </a:r>
            <a:r>
              <a:rPr lang="zh-CN" altLang="en-US" sz="2400" dirty="0" smtClean="0"/>
              <a:t>）。</a:t>
            </a:r>
            <a:endParaRPr lang="en-US" altLang="zh-CN" sz="2400" dirty="0" smtClean="0"/>
          </a:p>
          <a:p>
            <a:pPr marL="0" indent="0">
              <a:buNone/>
            </a:pPr>
            <a:r>
              <a:rPr lang="en-US" altLang="zh-CN" sz="2400" dirty="0" smtClean="0"/>
              <a:t>    </a:t>
            </a:r>
            <a:r>
              <a:rPr lang="zh-CN" altLang="en-US" sz="2400" dirty="0" smtClean="0"/>
              <a:t>该机制可</a:t>
            </a:r>
            <a:r>
              <a:rPr lang="zh-CN" altLang="en-US" sz="2400" dirty="0" smtClean="0">
                <a:solidFill>
                  <a:srgbClr val="FF0000"/>
                </a:solidFill>
              </a:rPr>
              <a:t>强制某些</a:t>
            </a:r>
            <a:r>
              <a:rPr lang="en-US" altLang="zh-CN" sz="2400" dirty="0" smtClean="0">
                <a:solidFill>
                  <a:srgbClr val="FF0000"/>
                </a:solidFill>
              </a:rPr>
              <a:t>keys</a:t>
            </a:r>
            <a:r>
              <a:rPr lang="zh-CN" altLang="en-US" sz="2400" dirty="0" smtClean="0">
                <a:solidFill>
                  <a:srgbClr val="FF0000"/>
                </a:solidFill>
              </a:rPr>
              <a:t>被保存在同一个节点</a:t>
            </a:r>
            <a:r>
              <a:rPr lang="zh-CN" altLang="en-US" sz="2400" dirty="0" smtClean="0"/>
              <a:t>上，以便于进行“</a:t>
            </a:r>
            <a:r>
              <a:rPr lang="en-US" altLang="zh-CN" sz="2400" dirty="0" smtClean="0"/>
              <a:t>multi-key”</a:t>
            </a:r>
            <a:r>
              <a:rPr lang="zh-CN" altLang="en-US" sz="2400" dirty="0" smtClean="0"/>
              <a:t>操作，</a:t>
            </a:r>
          </a:p>
          <a:p>
            <a:pPr marL="0" indent="0">
              <a:buNone/>
            </a:pP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127</a:t>
            </a:fld>
            <a:endParaRPr lang="zh-CN"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Redis</a:t>
            </a:r>
            <a:r>
              <a:rPr lang="en-US" altLang="zh-CN" dirty="0" smtClean="0"/>
              <a:t> Cluster</a:t>
            </a:r>
            <a:r>
              <a:rPr lang="zh-CN" altLang="en-US" dirty="0" smtClean="0"/>
              <a:t>的去中心化</a:t>
            </a:r>
            <a:r>
              <a:rPr lang="en-US" altLang="zh-CN" dirty="0" smtClean="0"/>
              <a:t>vs. proxy</a:t>
            </a:r>
            <a:endParaRPr lang="zh-CN" altLang="en-US" dirty="0"/>
          </a:p>
        </p:txBody>
      </p:sp>
      <p:sp>
        <p:nvSpPr>
          <p:cNvPr id="3" name="内容占位符 2"/>
          <p:cNvSpPr>
            <a:spLocks noGrp="1"/>
          </p:cNvSpPr>
          <p:nvPr>
            <p:ph idx="1"/>
          </p:nvPr>
        </p:nvSpPr>
        <p:spPr>
          <a:xfrm>
            <a:off x="395536" y="1340768"/>
            <a:ext cx="8389242" cy="5112022"/>
          </a:xfrm>
        </p:spPr>
        <p:txBody>
          <a:bodyPr/>
          <a:lstStyle/>
          <a:p>
            <a:pPr marL="0" indent="0">
              <a:buNone/>
            </a:pPr>
            <a:r>
              <a:rPr lang="en-US" altLang="zh-CN" sz="2400" dirty="0" err="1" smtClean="0"/>
              <a:t>Redis</a:t>
            </a:r>
            <a:r>
              <a:rPr lang="en-US" altLang="zh-CN" sz="2400" dirty="0" smtClean="0"/>
              <a:t> cluster</a:t>
            </a:r>
            <a:r>
              <a:rPr lang="zh-CN" altLang="en-US" sz="2400" dirty="0" smtClean="0"/>
              <a:t>的设计采用</a:t>
            </a:r>
            <a:r>
              <a:rPr lang="en-US" altLang="zh-CN" sz="2400" dirty="0" smtClean="0">
                <a:solidFill>
                  <a:srgbClr val="FF0000"/>
                </a:solidFill>
              </a:rPr>
              <a:t>Gossip/P2P</a:t>
            </a:r>
            <a:r>
              <a:rPr lang="zh-CN" altLang="en-US" sz="2400" dirty="0" smtClean="0">
                <a:solidFill>
                  <a:srgbClr val="FF0000"/>
                </a:solidFill>
              </a:rPr>
              <a:t>的去中心化架构</a:t>
            </a:r>
            <a:r>
              <a:rPr lang="zh-CN" altLang="en-US" sz="2400" dirty="0" smtClean="0"/>
              <a:t>，没有中心节点。</a:t>
            </a:r>
            <a:endParaRPr lang="en-US" altLang="zh-CN" sz="2400" dirty="0" smtClean="0"/>
          </a:p>
          <a:p>
            <a:pPr marL="0" indent="0">
              <a:buNone/>
            </a:pPr>
            <a:r>
              <a:rPr lang="en-US" altLang="zh-CN" sz="2400" dirty="0" smtClean="0">
                <a:solidFill>
                  <a:srgbClr val="FF0000"/>
                </a:solidFill>
              </a:rPr>
              <a:t>Gossip</a:t>
            </a:r>
            <a:r>
              <a:rPr lang="zh-CN" altLang="en-US" sz="2400" dirty="0" smtClean="0">
                <a:solidFill>
                  <a:srgbClr val="FF0000"/>
                </a:solidFill>
              </a:rPr>
              <a:t>（小道传闻）协议</a:t>
            </a:r>
            <a:r>
              <a:rPr lang="zh-CN" altLang="en-US" sz="2400" dirty="0" smtClean="0"/>
              <a:t>：</a:t>
            </a:r>
            <a:r>
              <a:rPr lang="zh-CN" altLang="zh-CN" sz="2400" dirty="0" smtClean="0"/>
              <a:t>模拟人类中传播谣言的行为。传播谣言</a:t>
            </a:r>
            <a:r>
              <a:rPr lang="zh-CN" altLang="en-US" sz="2400" dirty="0" smtClean="0"/>
              <a:t>首先</a:t>
            </a:r>
            <a:r>
              <a:rPr lang="zh-CN" altLang="zh-CN" sz="2400" dirty="0" smtClean="0"/>
              <a:t>有种子节点</a:t>
            </a:r>
            <a:r>
              <a:rPr lang="zh-CN" altLang="en-US" sz="2400" dirty="0" smtClean="0"/>
              <a:t>，</a:t>
            </a:r>
            <a:r>
              <a:rPr lang="zh-CN" altLang="zh-CN" sz="2400" dirty="0" smtClean="0"/>
              <a:t>种子节点每秒随机向其他节点发送自己所拥有的节点列表以及需要传播的消息。</a:t>
            </a:r>
            <a:endParaRPr lang="en-US" altLang="zh-CN" sz="2400" dirty="0" smtClean="0"/>
          </a:p>
          <a:p>
            <a:pPr marL="0" indent="0">
              <a:buNone/>
            </a:pPr>
            <a:r>
              <a:rPr lang="en-US" altLang="zh-CN" sz="2400" dirty="0" smtClean="0"/>
              <a:t>     ↓</a:t>
            </a:r>
          </a:p>
          <a:p>
            <a:pPr marL="0" indent="0">
              <a:buNone/>
            </a:pPr>
            <a:r>
              <a:rPr lang="zh-CN" altLang="zh-CN" sz="2400" dirty="0" smtClean="0"/>
              <a:t>任何新加入的节点在这种传播方式下</a:t>
            </a:r>
            <a:r>
              <a:rPr lang="zh-CN" altLang="zh-CN" sz="2400" dirty="0" smtClean="0">
                <a:solidFill>
                  <a:srgbClr val="FF0000"/>
                </a:solidFill>
              </a:rPr>
              <a:t>很快</a:t>
            </a:r>
            <a:r>
              <a:rPr lang="zh-CN" altLang="zh-CN" sz="2400" dirty="0" smtClean="0"/>
              <a:t>地被全网所知道。</a:t>
            </a:r>
            <a:endParaRPr lang="en-US" altLang="zh-CN" sz="2400" dirty="0" smtClean="0"/>
          </a:p>
          <a:p>
            <a:pPr marL="0" indent="0">
              <a:buNone/>
            </a:pPr>
            <a:endParaRPr lang="en-US" altLang="zh-CN" sz="2400" dirty="0" smtClean="0"/>
          </a:p>
          <a:p>
            <a:pPr marL="0" indent="0">
              <a:buNone/>
            </a:pPr>
            <a:r>
              <a:rPr lang="zh-CN" altLang="en-US" sz="2400" dirty="0" smtClean="0"/>
              <a:t>效果：设计时并没有刻意让</a:t>
            </a:r>
            <a:r>
              <a:rPr lang="zh-CN" altLang="zh-CN" sz="2400" dirty="0" smtClean="0"/>
              <a:t>信息一定要传递给所有的节点，但是随着时间的增长，</a:t>
            </a:r>
            <a:r>
              <a:rPr lang="zh-CN" altLang="zh-CN" sz="2400" dirty="0" smtClean="0">
                <a:solidFill>
                  <a:srgbClr val="FF0000"/>
                </a:solidFill>
              </a:rPr>
              <a:t>在最终的某一时刻，全网会得到相同的信息。</a:t>
            </a:r>
            <a:r>
              <a:rPr lang="zh-CN" altLang="zh-CN" sz="2400" dirty="0" smtClean="0">
                <a:solidFill>
                  <a:srgbClr val="3366FF"/>
                </a:solidFill>
              </a:rPr>
              <a:t>这个时刻可能仅仅存在于理论，永远不可达。</a:t>
            </a:r>
            <a:r>
              <a:rPr lang="en-US" altLang="zh-CN" sz="2400" dirty="0" smtClean="0"/>
              <a:t>   </a:t>
            </a: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128</a:t>
            </a:fld>
            <a:endParaRPr lang="zh-CN"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Redis</a:t>
            </a:r>
            <a:r>
              <a:rPr lang="en-US" altLang="zh-CN" dirty="0" smtClean="0"/>
              <a:t> Cluster</a:t>
            </a:r>
            <a:r>
              <a:rPr lang="zh-CN" altLang="en-US" dirty="0" smtClean="0"/>
              <a:t>的去中心化</a:t>
            </a:r>
            <a:r>
              <a:rPr lang="en-US" altLang="zh-CN" dirty="0" smtClean="0"/>
              <a:t>vs. proxy</a:t>
            </a:r>
            <a:endParaRPr lang="zh-CN" altLang="en-US" dirty="0"/>
          </a:p>
        </p:txBody>
      </p:sp>
      <p:sp>
        <p:nvSpPr>
          <p:cNvPr id="3" name="内容占位符 2"/>
          <p:cNvSpPr>
            <a:spLocks noGrp="1"/>
          </p:cNvSpPr>
          <p:nvPr>
            <p:ph idx="1"/>
          </p:nvPr>
        </p:nvSpPr>
        <p:spPr/>
        <p:txBody>
          <a:bodyPr/>
          <a:lstStyle/>
          <a:p>
            <a:pPr marL="0" indent="0">
              <a:buNone/>
            </a:pPr>
            <a:r>
              <a:rPr lang="zh-CN" altLang="en-US" sz="2400" dirty="0" smtClean="0"/>
              <a:t>    然而，中心节点有利于完成全局性工作，例如针对</a:t>
            </a:r>
            <a:r>
              <a:rPr lang="en-US" altLang="zh-CN" sz="2400" dirty="0" err="1" smtClean="0"/>
              <a:t>sharding</a:t>
            </a:r>
            <a:r>
              <a:rPr lang="zh-CN" altLang="en-US" sz="2400" dirty="0" smtClean="0"/>
              <a:t>不均匀，可以根据前缀（</a:t>
            </a:r>
            <a:r>
              <a:rPr lang="en-US" altLang="zh-CN" sz="2400" dirty="0" smtClean="0"/>
              <a:t>tag</a:t>
            </a:r>
            <a:r>
              <a:rPr lang="zh-CN" altLang="en-US" sz="2400" dirty="0" smtClean="0"/>
              <a:t>）冷热程度将部分甚至大多数据放在磁盘，既节约成本又保证一致性，有利于自动进行均衡，而</a:t>
            </a:r>
            <a:r>
              <a:rPr lang="zh-CN" altLang="en-US" sz="2400" dirty="0" smtClean="0">
                <a:solidFill>
                  <a:srgbClr val="FF0000"/>
                </a:solidFill>
              </a:rPr>
              <a:t>无中心化架构</a:t>
            </a:r>
            <a:r>
              <a:rPr lang="zh-CN" altLang="en-US" sz="2400" dirty="0" smtClean="0"/>
              <a:t>只能靠</a:t>
            </a:r>
            <a:r>
              <a:rPr lang="zh-CN" altLang="en-US" sz="2400" dirty="0" smtClean="0">
                <a:solidFill>
                  <a:srgbClr val="FF0000"/>
                </a:solidFill>
              </a:rPr>
              <a:t>外界推动</a:t>
            </a:r>
            <a:r>
              <a:rPr lang="zh-CN" altLang="en-US" sz="2400" dirty="0" smtClean="0"/>
              <a:t>。</a:t>
            </a:r>
            <a:endParaRPr lang="en-US" altLang="zh-CN" sz="2400" dirty="0" smtClean="0"/>
          </a:p>
          <a:p>
            <a:pPr marL="0" indent="0">
              <a:buNone/>
            </a:pPr>
            <a:endParaRPr lang="en-US" altLang="zh-CN" sz="2400" dirty="0" smtClean="0"/>
          </a:p>
          <a:p>
            <a:pPr marL="0" indent="0">
              <a:buNone/>
            </a:pPr>
            <a:r>
              <a:rPr lang="en-US" altLang="zh-CN" sz="2400" dirty="0" smtClean="0"/>
              <a:t>    </a:t>
            </a:r>
            <a:r>
              <a:rPr lang="en-US" altLang="zh-CN" sz="2400" dirty="0" err="1" smtClean="0"/>
              <a:t>redis</a:t>
            </a:r>
            <a:r>
              <a:rPr lang="en-US" altLang="zh-CN" sz="2400" dirty="0" smtClean="0"/>
              <a:t> cluster</a:t>
            </a:r>
            <a:r>
              <a:rPr lang="zh-CN" altLang="en-US" sz="2400" dirty="0" smtClean="0"/>
              <a:t>是</a:t>
            </a:r>
            <a:r>
              <a:rPr lang="en-US" altLang="zh-CN" sz="2400" dirty="0" smtClean="0"/>
              <a:t>slot</a:t>
            </a:r>
            <a:r>
              <a:rPr lang="zh-CN" altLang="en-US" sz="2400" dirty="0" smtClean="0"/>
              <a:t>的形式而</a:t>
            </a:r>
            <a:r>
              <a:rPr lang="zh-CN" altLang="en-US" sz="2400" dirty="0" smtClean="0">
                <a:solidFill>
                  <a:srgbClr val="FF0000"/>
                </a:solidFill>
              </a:rPr>
              <a:t>不是一致性哈希</a:t>
            </a:r>
            <a:r>
              <a:rPr lang="zh-CN" altLang="en-US" sz="2400" dirty="0" smtClean="0"/>
              <a:t>，新节点分</a:t>
            </a:r>
            <a:r>
              <a:rPr lang="en-US" altLang="zh-CN" sz="2400" dirty="0" smtClean="0"/>
              <a:t>slot</a:t>
            </a:r>
            <a:r>
              <a:rPr lang="zh-CN" altLang="en-US" sz="2400" dirty="0" smtClean="0">
                <a:solidFill>
                  <a:srgbClr val="FF0000"/>
                </a:solidFill>
              </a:rPr>
              <a:t>不是自动进行</a:t>
            </a:r>
            <a:r>
              <a:rPr lang="zh-CN" altLang="en-US" sz="2400" dirty="0" smtClean="0"/>
              <a:t>，而是依赖外界（</a:t>
            </a:r>
            <a:r>
              <a:rPr lang="en-US" altLang="zh-CN" sz="2400" dirty="0" smtClean="0"/>
              <a:t>ruby</a:t>
            </a:r>
            <a:r>
              <a:rPr lang="zh-CN" altLang="en-US" sz="2400" dirty="0" smtClean="0"/>
              <a:t>脚本）来分配</a:t>
            </a:r>
            <a:r>
              <a:rPr lang="en-US" altLang="zh-CN" sz="2400" dirty="0" smtClean="0">
                <a:solidFill>
                  <a:srgbClr val="3366FF"/>
                </a:solidFill>
              </a:rPr>
              <a:t>//</a:t>
            </a:r>
            <a:r>
              <a:rPr lang="zh-CN" altLang="en-US" sz="2400" dirty="0" smtClean="0">
                <a:solidFill>
                  <a:srgbClr val="3366FF"/>
                </a:solidFill>
              </a:rPr>
              <a:t>显得不方便、不和谐</a:t>
            </a:r>
            <a:r>
              <a:rPr lang="zh-CN" altLang="en-US" sz="2400" dirty="0">
                <a:solidFill>
                  <a:srgbClr val="3366FF"/>
                </a:solidFill>
              </a:rPr>
              <a:t>优美。</a:t>
            </a:r>
            <a:endParaRPr lang="en-US" altLang="zh-CN" sz="2400" dirty="0" smtClean="0">
              <a:solidFill>
                <a:srgbClr val="3366FF"/>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129</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sz="3200" dirty="0" smtClean="0"/>
              <a:t>Memcached</a:t>
            </a:r>
            <a:r>
              <a:rPr lang="zh-CN" altLang="en-US" sz="3200" dirty="0" smtClean="0"/>
              <a:t>数据访问示例</a:t>
            </a:r>
            <a:r>
              <a:rPr lang="en-US" altLang="zh-CN" sz="3200" dirty="0" smtClean="0"/>
              <a:t>(</a:t>
            </a:r>
            <a:r>
              <a:rPr lang="en-US" altLang="zh-CN" sz="3200" dirty="0" err="1" smtClean="0"/>
              <a:t>sql</a:t>
            </a:r>
            <a:r>
              <a:rPr lang="zh-CN" altLang="en-US" sz="3200" dirty="0" smtClean="0"/>
              <a:t>数据类型</a:t>
            </a:r>
            <a:r>
              <a:rPr lang="en-US" altLang="zh-CN" sz="3200" dirty="0" smtClean="0"/>
              <a:t>)</a:t>
            </a:r>
            <a:endParaRPr lang="zh-CN" altLang="en-US" sz="3200" dirty="0" smtClean="0"/>
          </a:p>
        </p:txBody>
      </p:sp>
      <p:sp>
        <p:nvSpPr>
          <p:cNvPr id="19459" name="文本占位符 2"/>
          <p:cNvSpPr>
            <a:spLocks noGrp="1"/>
          </p:cNvSpPr>
          <p:nvPr>
            <p:ph type="body" sz="quarter" idx="4294967295"/>
          </p:nvPr>
        </p:nvSpPr>
        <p:spPr>
          <a:xfrm>
            <a:off x="250192" y="1357313"/>
            <a:ext cx="8858312" cy="5286375"/>
          </a:xfrm>
        </p:spPr>
        <p:txBody>
          <a:bodyPr/>
          <a:lstStyle/>
          <a:p>
            <a:pPr marL="0" indent="0" eaLnBrk="1" hangingPunct="1">
              <a:lnSpc>
                <a:spcPct val="80000"/>
              </a:lnSpc>
              <a:buFont typeface="Wingdings 2" pitchFamily="18" charset="2"/>
              <a:buNone/>
            </a:pPr>
            <a:r>
              <a:rPr lang="zh-CN" altLang="en-US" sz="2400" dirty="0" smtClean="0"/>
              <a:t>例：</a:t>
            </a:r>
            <a:r>
              <a:rPr lang="en-US" altLang="zh-CN" sz="2400" dirty="0" smtClean="0"/>
              <a:t>select </a:t>
            </a:r>
            <a:r>
              <a:rPr lang="en-US" altLang="zh-CN" sz="2400" dirty="0" err="1" smtClean="0"/>
              <a:t>first_name</a:t>
            </a:r>
            <a:r>
              <a:rPr lang="en-US" altLang="zh-CN" sz="2400" dirty="0" smtClean="0"/>
              <a:t> from user where </a:t>
            </a:r>
            <a:r>
              <a:rPr lang="en-US" altLang="zh-CN" sz="2400" dirty="0" err="1" smtClean="0"/>
              <a:t>user_id</a:t>
            </a:r>
            <a:r>
              <a:rPr lang="en-US" altLang="zh-CN" sz="2400" dirty="0" smtClean="0"/>
              <a:t> =2</a:t>
            </a:r>
          </a:p>
          <a:p>
            <a:pPr marL="0" indent="0" eaLnBrk="1" hangingPunct="1">
              <a:lnSpc>
                <a:spcPct val="80000"/>
              </a:lnSpc>
              <a:buFont typeface="Wingdings 2" pitchFamily="18" charset="2"/>
              <a:buNone/>
            </a:pPr>
            <a:r>
              <a:rPr lang="en-US" altLang="zh-CN" sz="2400" dirty="0">
                <a:solidFill>
                  <a:srgbClr val="3366FF"/>
                </a:solidFill>
              </a:rPr>
              <a:t> </a:t>
            </a:r>
            <a:r>
              <a:rPr lang="en-US" altLang="zh-CN" sz="2400" dirty="0" smtClean="0">
                <a:solidFill>
                  <a:srgbClr val="3366FF"/>
                </a:solidFill>
              </a:rPr>
              <a:t>            </a:t>
            </a:r>
            <a:r>
              <a:rPr lang="en-US" altLang="zh-CN" sz="2400" dirty="0" smtClean="0">
                <a:solidFill>
                  <a:srgbClr val="3366FF"/>
                </a:solidFill>
                <a:latin typeface="微软雅黑" panose="020B0503020204020204" pitchFamily="34" charset="-122"/>
                <a:ea typeface="微软雅黑" panose="020B0503020204020204" pitchFamily="34" charset="-122"/>
              </a:rPr>
              <a:t>↓</a:t>
            </a:r>
            <a:endParaRPr lang="en-US" altLang="zh-CN" sz="2400" dirty="0" smtClean="0">
              <a:solidFill>
                <a:srgbClr val="3366FF"/>
              </a:solidFill>
            </a:endParaRPr>
          </a:p>
          <a:p>
            <a:pPr marL="0" indent="0" eaLnBrk="1" hangingPunct="1">
              <a:lnSpc>
                <a:spcPct val="80000"/>
              </a:lnSpc>
              <a:buFont typeface="Wingdings 2" pitchFamily="18" charset="2"/>
              <a:buNone/>
            </a:pPr>
            <a:r>
              <a:rPr lang="en-US" altLang="zh-CN" sz="2400" dirty="0" smtClean="0"/>
              <a:t>$</a:t>
            </a:r>
            <a:r>
              <a:rPr lang="en-US" altLang="zh-CN" sz="2400" dirty="0" err="1" smtClean="0"/>
              <a:t>sql_hash</a:t>
            </a:r>
            <a:r>
              <a:rPr lang="en-US" altLang="zh-CN" sz="2400" dirty="0" smtClean="0"/>
              <a:t> = {</a:t>
            </a:r>
            <a:r>
              <a:rPr lang="en-US" altLang="zh-CN" sz="2400" dirty="0" smtClean="0">
                <a:latin typeface="微软雅黑" pitchFamily="34" charset="-122"/>
              </a:rPr>
              <a:t> </a:t>
            </a:r>
            <a:r>
              <a:rPr lang="en-US" altLang="zh-CN" sz="2400" dirty="0" smtClean="0"/>
              <a:t/>
            </a:r>
            <a:br>
              <a:rPr lang="en-US" altLang="zh-CN" sz="2400" dirty="0" smtClean="0"/>
            </a:br>
            <a:r>
              <a:rPr lang="en-US" altLang="zh-CN" sz="2400" dirty="0" smtClean="0"/>
              <a:t>          type =&gt; </a:t>
            </a:r>
            <a:r>
              <a:rPr lang="en-US" altLang="zh-CN" sz="2400" dirty="0" smtClean="0">
                <a:latin typeface="微软雅黑" pitchFamily="34" charset="-122"/>
              </a:rPr>
              <a:t>‘</a:t>
            </a:r>
            <a:r>
              <a:rPr lang="en-US" altLang="zh-CN" sz="2400" dirty="0" err="1" smtClean="0"/>
              <a:t>sql</a:t>
            </a:r>
            <a:r>
              <a:rPr lang="en-US" altLang="zh-CN" sz="2400" dirty="0" smtClean="0">
                <a:latin typeface="微软雅黑" pitchFamily="34" charset="-122"/>
              </a:rPr>
              <a:t>’</a:t>
            </a:r>
            <a:r>
              <a:rPr lang="en-US" altLang="zh-CN" sz="2400" dirty="0" smtClean="0"/>
              <a:t>,</a:t>
            </a:r>
            <a:r>
              <a:rPr lang="en-US" altLang="zh-CN" sz="2400" dirty="0" smtClean="0">
                <a:latin typeface="微软雅黑" pitchFamily="34" charset="-122"/>
              </a:rPr>
              <a:t> </a:t>
            </a:r>
            <a:r>
              <a:rPr lang="en-US" altLang="zh-CN" sz="2400" dirty="0" smtClean="0"/>
              <a:t/>
            </a:r>
            <a:br>
              <a:rPr lang="en-US" altLang="zh-CN" sz="2400" dirty="0" smtClean="0"/>
            </a:br>
            <a:r>
              <a:rPr lang="en-US" altLang="zh-CN" sz="2400" dirty="0" smtClean="0"/>
              <a:t>          object =&gt; {table =&gt; {table1=&gt;</a:t>
            </a:r>
            <a:r>
              <a:rPr lang="en-US" altLang="zh-CN" sz="2400" dirty="0" smtClean="0">
                <a:latin typeface="微软雅黑" pitchFamily="34" charset="-122"/>
              </a:rPr>
              <a:t>“</a:t>
            </a:r>
            <a:r>
              <a:rPr lang="en-US" altLang="zh-CN" sz="2400" dirty="0" smtClean="0"/>
              <a:t>user</a:t>
            </a:r>
            <a:r>
              <a:rPr lang="en-US" altLang="zh-CN" sz="2400" dirty="0" smtClean="0">
                <a:latin typeface="微软雅黑" pitchFamily="34" charset="-122"/>
              </a:rPr>
              <a:t>”</a:t>
            </a:r>
            <a:r>
              <a:rPr lang="en-US" altLang="zh-CN" sz="2400" dirty="0" smtClean="0"/>
              <a:t>,}, </a:t>
            </a:r>
          </a:p>
          <a:p>
            <a:pPr marL="0" indent="0" eaLnBrk="1" hangingPunct="1">
              <a:lnSpc>
                <a:spcPct val="80000"/>
              </a:lnSpc>
              <a:buFont typeface="Wingdings 2" pitchFamily="18" charset="2"/>
              <a:buNone/>
            </a:pPr>
            <a:r>
              <a:rPr lang="en-US" altLang="zh-CN" sz="2400" dirty="0">
                <a:solidFill>
                  <a:srgbClr val="3366FF"/>
                </a:solidFill>
              </a:rPr>
              <a:t> </a:t>
            </a:r>
            <a:r>
              <a:rPr lang="en-US" altLang="zh-CN" sz="2400" dirty="0" smtClean="0">
                <a:solidFill>
                  <a:srgbClr val="3366FF"/>
                </a:solidFill>
              </a:rPr>
              <a:t>             ## </a:t>
            </a:r>
            <a:r>
              <a:rPr lang="en-US" altLang="zh-CN" sz="2400" dirty="0" err="1" smtClean="0">
                <a:solidFill>
                  <a:srgbClr val="3366FF"/>
                </a:solidFill>
              </a:rPr>
              <a:t>sql</a:t>
            </a:r>
            <a:r>
              <a:rPr lang="en-US" altLang="zh-CN" sz="2400" dirty="0" smtClean="0">
                <a:solidFill>
                  <a:srgbClr val="3366FF"/>
                </a:solidFill>
              </a:rPr>
              <a:t> </a:t>
            </a:r>
            <a:r>
              <a:rPr lang="zh-CN" altLang="en-US" sz="2400" dirty="0" smtClean="0">
                <a:solidFill>
                  <a:srgbClr val="3366FF"/>
                </a:solidFill>
              </a:rPr>
              <a:t>查询的表</a:t>
            </a:r>
            <a:r>
              <a:rPr lang="zh-CN" altLang="en-US" sz="2400" dirty="0" smtClean="0">
                <a:solidFill>
                  <a:srgbClr val="3366FF"/>
                </a:solidFill>
                <a:latin typeface="微软雅黑" pitchFamily="34" charset="-122"/>
              </a:rPr>
              <a:t> </a:t>
            </a:r>
            <a:r>
              <a:rPr lang="zh-CN" altLang="en-US" sz="2400" dirty="0" smtClean="0"/>
              <a:t/>
            </a:r>
            <a:br>
              <a:rPr lang="zh-CN" altLang="en-US" sz="2400" dirty="0" smtClean="0"/>
            </a:br>
            <a:r>
              <a:rPr lang="zh-CN" altLang="en-US" sz="2400" dirty="0" smtClean="0"/>
              <a:t>              </a:t>
            </a:r>
            <a:r>
              <a:rPr lang="en-US" altLang="zh-CN" sz="2400" dirty="0" smtClean="0"/>
              <a:t>column =&gt; {column1=&gt;</a:t>
            </a:r>
            <a:r>
              <a:rPr lang="en-US" altLang="zh-CN" sz="2400" dirty="0" smtClean="0">
                <a:latin typeface="微软雅黑" pitchFamily="34" charset="-122"/>
              </a:rPr>
              <a:t>“</a:t>
            </a:r>
            <a:r>
              <a:rPr lang="en-US" altLang="zh-CN" sz="2400" dirty="0" err="1" smtClean="0"/>
              <a:t>first_name</a:t>
            </a:r>
            <a:r>
              <a:rPr lang="en-US" altLang="zh-CN" sz="2400" dirty="0" smtClean="0">
                <a:latin typeface="微软雅黑" pitchFamily="34" charset="-122"/>
              </a:rPr>
              <a:t>”</a:t>
            </a:r>
            <a:r>
              <a:rPr lang="en-US" altLang="zh-CN" sz="2400" dirty="0" smtClean="0"/>
              <a:t>,}, </a:t>
            </a:r>
          </a:p>
          <a:p>
            <a:pPr marL="0" indent="0" eaLnBrk="1" hangingPunct="1">
              <a:lnSpc>
                <a:spcPct val="80000"/>
              </a:lnSpc>
              <a:buFont typeface="Wingdings 2" pitchFamily="18" charset="2"/>
              <a:buNone/>
            </a:pPr>
            <a:r>
              <a:rPr lang="en-US" altLang="zh-CN" sz="2400" dirty="0" smtClean="0">
                <a:solidFill>
                  <a:schemeClr val="accent1"/>
                </a:solidFill>
              </a:rPr>
              <a:t>              </a:t>
            </a:r>
            <a:r>
              <a:rPr lang="en-US" altLang="zh-CN" sz="2400" dirty="0" smtClean="0">
                <a:solidFill>
                  <a:srgbClr val="3366FF"/>
                </a:solidFill>
              </a:rPr>
              <a:t>## </a:t>
            </a:r>
            <a:r>
              <a:rPr lang="zh-CN" altLang="en-US" sz="2400" dirty="0" smtClean="0">
                <a:solidFill>
                  <a:srgbClr val="3366FF"/>
                </a:solidFill>
              </a:rPr>
              <a:t>要查询的列</a:t>
            </a:r>
            <a:r>
              <a:rPr lang="en-US" altLang="zh-CN" sz="2400" dirty="0" smtClean="0">
                <a:solidFill>
                  <a:schemeClr val="accent1"/>
                </a:solidFill>
                <a:latin typeface="微软雅黑" pitchFamily="34" charset="-122"/>
              </a:rPr>
              <a:t> </a:t>
            </a:r>
            <a:r>
              <a:rPr lang="en-US" altLang="zh-CN" sz="2400" dirty="0" smtClean="0"/>
              <a:t/>
            </a:r>
            <a:br>
              <a:rPr lang="en-US" altLang="zh-CN" sz="2400" dirty="0" smtClean="0"/>
            </a:br>
            <a:r>
              <a:rPr lang="en-US" altLang="zh-CN" sz="2400" dirty="0" smtClean="0"/>
              <a:t>              condition =&gt; { </a:t>
            </a:r>
            <a:r>
              <a:rPr lang="en-US" altLang="zh-CN" sz="2400" dirty="0" err="1" smtClean="0"/>
              <a:t>user_id</a:t>
            </a:r>
            <a:r>
              <a:rPr lang="en-US" altLang="zh-CN" sz="2400" dirty="0" smtClean="0"/>
              <a:t> =&gt;</a:t>
            </a:r>
            <a:r>
              <a:rPr lang="en-US" altLang="zh-CN" sz="2400" dirty="0" smtClean="0">
                <a:latin typeface="微软雅黑" pitchFamily="34" charset="-122"/>
              </a:rPr>
              <a:t>“</a:t>
            </a:r>
            <a:r>
              <a:rPr lang="en-US" altLang="zh-CN" sz="2400" dirty="0" smtClean="0"/>
              <a:t>2</a:t>
            </a:r>
            <a:r>
              <a:rPr lang="en-US" altLang="zh-CN" sz="2400" dirty="0" smtClean="0">
                <a:latin typeface="微软雅黑" pitchFamily="34" charset="-122"/>
              </a:rPr>
              <a:t>”</a:t>
            </a:r>
            <a:r>
              <a:rPr lang="en-US" altLang="zh-CN" sz="2400" dirty="0" smtClean="0"/>
              <a:t>,}, </a:t>
            </a:r>
          </a:p>
          <a:p>
            <a:pPr marL="0" indent="0" eaLnBrk="1" hangingPunct="1">
              <a:lnSpc>
                <a:spcPct val="80000"/>
              </a:lnSpc>
              <a:buFont typeface="Wingdings 2" pitchFamily="18" charset="2"/>
              <a:buNone/>
            </a:pPr>
            <a:r>
              <a:rPr lang="en-US" altLang="zh-CN" sz="2400" dirty="0">
                <a:solidFill>
                  <a:srgbClr val="3366FF"/>
                </a:solidFill>
              </a:rPr>
              <a:t> </a:t>
            </a:r>
            <a:r>
              <a:rPr lang="en-US" altLang="zh-CN" sz="2400" dirty="0" smtClean="0">
                <a:solidFill>
                  <a:srgbClr val="3366FF"/>
                </a:solidFill>
              </a:rPr>
              <a:t>             ## where</a:t>
            </a:r>
            <a:r>
              <a:rPr lang="zh-CN" altLang="en-US" sz="2400" dirty="0" smtClean="0">
                <a:solidFill>
                  <a:srgbClr val="3366FF"/>
                </a:solidFill>
              </a:rPr>
              <a:t>条件</a:t>
            </a:r>
            <a:r>
              <a:rPr lang="zh-CN" altLang="en-US" sz="2400" dirty="0" smtClean="0">
                <a:solidFill>
                  <a:srgbClr val="3366FF"/>
                </a:solidFill>
                <a:latin typeface="微软雅黑" pitchFamily="34" charset="-122"/>
              </a:rPr>
              <a:t> </a:t>
            </a:r>
            <a:r>
              <a:rPr lang="zh-CN" altLang="en-US" sz="2400" dirty="0" smtClean="0"/>
              <a:t/>
            </a:r>
            <a:br>
              <a:rPr lang="zh-CN" altLang="en-US" sz="2400" dirty="0" smtClean="0"/>
            </a:br>
            <a:r>
              <a:rPr lang="zh-CN" altLang="en-US" sz="2400" dirty="0" smtClean="0"/>
              <a:t>                          </a:t>
            </a:r>
            <a:r>
              <a:rPr lang="en-US" altLang="zh-CN" sz="2400" dirty="0" smtClean="0"/>
              <a:t>},</a:t>
            </a:r>
            <a:r>
              <a:rPr lang="en-US" altLang="zh-CN" sz="2400" dirty="0" smtClean="0">
                <a:latin typeface="微软雅黑" pitchFamily="34" charset="-122"/>
              </a:rPr>
              <a:t> </a:t>
            </a:r>
            <a:r>
              <a:rPr lang="zh-CN" altLang="en-US" sz="2400" dirty="0" smtClean="0"/>
              <a:t/>
            </a:r>
            <a:br>
              <a:rPr lang="zh-CN" altLang="en-US" sz="2400" dirty="0" smtClean="0"/>
            </a:br>
            <a:r>
              <a:rPr lang="zh-CN" altLang="en-US" sz="2400" dirty="0" smtClean="0"/>
              <a:t>                   </a:t>
            </a:r>
            <a:r>
              <a:rPr lang="en-US" altLang="zh-CN" sz="2400" dirty="0" smtClean="0"/>
              <a:t>};</a:t>
            </a:r>
            <a:r>
              <a:rPr lang="en-US" altLang="zh-CN" sz="2400" dirty="0" smtClean="0">
                <a:latin typeface="微软雅黑" pitchFamily="34" charset="-122"/>
              </a:rPr>
              <a:t> </a:t>
            </a:r>
            <a:endParaRPr lang="en-US" altLang="zh-CN" sz="2400" dirty="0" smtClean="0"/>
          </a:p>
          <a:p>
            <a:pPr marL="0" indent="0" eaLnBrk="1" hangingPunct="1">
              <a:lnSpc>
                <a:spcPct val="80000"/>
              </a:lnSpc>
              <a:buNone/>
            </a:pPr>
            <a:r>
              <a:rPr lang="zh-CN" altLang="en-US" sz="2400" dirty="0" smtClean="0">
                <a:latin typeface="Times New Roman" pitchFamily="18" charset="0"/>
                <a:cs typeface="Times New Roman" pitchFamily="18" charset="0"/>
              </a:rPr>
              <a:t>                  </a:t>
            </a:r>
            <a:r>
              <a:rPr lang="en-US" altLang="zh-CN" sz="2400" dirty="0" smtClean="0">
                <a:solidFill>
                  <a:srgbClr val="3366FF"/>
                </a:solidFill>
                <a:latin typeface="微软雅黑" panose="020B0503020204020204" pitchFamily="34" charset="-122"/>
                <a:ea typeface="微软雅黑" panose="020B0503020204020204" pitchFamily="34" charset="-122"/>
              </a:rPr>
              <a:t>↓</a:t>
            </a:r>
            <a:endParaRPr lang="en-US" altLang="zh-CN" sz="2400" b="1" dirty="0" smtClean="0">
              <a:solidFill>
                <a:srgbClr val="3366FF"/>
              </a:solidFill>
              <a:latin typeface="Times New Roman" pitchFamily="18" charset="0"/>
              <a:cs typeface="Times New Roman" pitchFamily="18" charset="0"/>
            </a:endParaRPr>
          </a:p>
          <a:p>
            <a:pPr marL="0" indent="0" eaLnBrk="1" hangingPunct="1">
              <a:lnSpc>
                <a:spcPct val="100000"/>
              </a:lnSpc>
              <a:buFont typeface="Wingdings 2" pitchFamily="18" charset="2"/>
              <a:buNone/>
            </a:pPr>
            <a:r>
              <a:rPr lang="zh-CN" altLang="en-US" sz="2400" dirty="0" smtClean="0"/>
              <a:t>生成的</a:t>
            </a:r>
            <a:r>
              <a:rPr lang="en-US" altLang="zh-CN" sz="2400" dirty="0" smtClean="0"/>
              <a:t>key</a:t>
            </a:r>
            <a:r>
              <a:rPr lang="zh-CN" altLang="en-US" sz="2400" dirty="0" smtClean="0"/>
              <a:t>是</a:t>
            </a:r>
            <a:r>
              <a:rPr lang="en-US" altLang="zh-CN" sz="2400" dirty="0" err="1" smtClean="0">
                <a:solidFill>
                  <a:schemeClr val="accent1"/>
                </a:solidFill>
              </a:rPr>
              <a:t>Zorpia</a:t>
            </a:r>
            <a:r>
              <a:rPr lang="en-US" altLang="zh-CN" sz="2400" dirty="0" smtClean="0">
                <a:solidFill>
                  <a:schemeClr val="accent1"/>
                </a:solidFill>
              </a:rPr>
              <a:t>::</a:t>
            </a:r>
            <a:r>
              <a:rPr lang="en-US" altLang="zh-CN" sz="2400" dirty="0" err="1" smtClean="0">
                <a:solidFill>
                  <a:schemeClr val="accent1"/>
                </a:solidFill>
              </a:rPr>
              <a:t>sql|user|first_name</a:t>
            </a:r>
            <a:r>
              <a:rPr lang="en-US" altLang="zh-CN" sz="2400" dirty="0" smtClean="0">
                <a:solidFill>
                  <a:schemeClr val="accent1"/>
                </a:solidFill>
              </a:rPr>
              <a:t>| </a:t>
            </a:r>
            <a:r>
              <a:rPr lang="en-US" altLang="zh-CN" sz="2400" dirty="0" err="1" smtClean="0">
                <a:solidFill>
                  <a:schemeClr val="accent1"/>
                </a:solidFill>
              </a:rPr>
              <a:t>user_id</a:t>
            </a:r>
            <a:r>
              <a:rPr lang="en-US" altLang="zh-CN" sz="2400" dirty="0" smtClean="0">
                <a:solidFill>
                  <a:schemeClr val="accent1"/>
                </a:solidFill>
              </a:rPr>
              <a:t> =2</a:t>
            </a:r>
            <a:r>
              <a:rPr lang="en-US" altLang="zh-CN" sz="2400" dirty="0" smtClean="0">
                <a:solidFill>
                  <a:schemeClr val="accent1"/>
                </a:solidFill>
                <a:latin typeface="微软雅黑" pitchFamily="34" charset="-122"/>
              </a:rPr>
              <a:t> </a:t>
            </a:r>
            <a:r>
              <a:rPr lang="en-US" altLang="zh-CN" sz="2400" dirty="0" smtClean="0"/>
              <a:t/>
            </a:r>
            <a:br>
              <a:rPr lang="en-US" altLang="zh-CN" sz="2400" dirty="0" smtClean="0"/>
            </a:br>
            <a:r>
              <a:rPr lang="en-US" altLang="zh-CN" sz="2400" dirty="0" smtClean="0">
                <a:solidFill>
                  <a:srgbClr val="3366FF"/>
                </a:solidFill>
              </a:rPr>
              <a:t>Key</a:t>
            </a:r>
            <a:r>
              <a:rPr lang="zh-CN" altLang="en-US" sz="2400" dirty="0" smtClean="0">
                <a:solidFill>
                  <a:srgbClr val="3366FF"/>
                </a:solidFill>
              </a:rPr>
              <a:t>必须保证其唯一性。</a:t>
            </a:r>
          </a:p>
        </p:txBody>
      </p:sp>
      <p:sp>
        <p:nvSpPr>
          <p:cNvPr id="4" name="灯片编号占位符 3"/>
          <p:cNvSpPr>
            <a:spLocks noGrp="1"/>
          </p:cNvSpPr>
          <p:nvPr>
            <p:ph type="sldNum" sz="quarter" idx="12"/>
          </p:nvPr>
        </p:nvSpPr>
        <p:spPr/>
        <p:txBody>
          <a:bodyPr/>
          <a:lstStyle/>
          <a:p>
            <a:pPr>
              <a:defRPr/>
            </a:pPr>
            <a:fld id="{669460AC-D9BC-4FAA-9C34-8A6D66CBA94E}" type="slidenum">
              <a:rPr lang="zh-CN" altLang="en-US"/>
              <a:pPr>
                <a:defRPr/>
              </a:pPr>
              <a:t>13</a:t>
            </a:fld>
            <a:endParaRPr lang="zh-CN" altLang="en-US"/>
          </a:p>
        </p:txBody>
      </p:sp>
      <p:sp>
        <p:nvSpPr>
          <p:cNvPr id="3" name="圆角矩形标注 2"/>
          <p:cNvSpPr/>
          <p:nvPr/>
        </p:nvSpPr>
        <p:spPr>
          <a:xfrm>
            <a:off x="4860032" y="4365104"/>
            <a:ext cx="3384376" cy="792088"/>
          </a:xfrm>
          <a:prstGeom prst="wedgeRoundRectCallout">
            <a:avLst>
              <a:gd name="adj1" fmla="val -75538"/>
              <a:gd name="adj2" fmla="val 7717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sz="2400" dirty="0" smtClean="0"/>
              <a:t>Key</a:t>
            </a:r>
            <a:r>
              <a:rPr lang="zh-CN" altLang="en-US" sz="2400" dirty="0" smtClean="0"/>
              <a:t>和</a:t>
            </a:r>
            <a:r>
              <a:rPr lang="en-US" altLang="zh-CN" sz="2400" dirty="0" smtClean="0"/>
              <a:t>value</a:t>
            </a:r>
            <a:r>
              <a:rPr lang="zh-CN" altLang="en-US" sz="2400" dirty="0" smtClean="0"/>
              <a:t>都不简单，需要</a:t>
            </a:r>
            <a:r>
              <a:rPr lang="en-US" altLang="zh-CN" sz="2400" dirty="0"/>
              <a:t>size</a:t>
            </a:r>
            <a:endParaRPr lang="zh-CN" altLang="en-US" sz="2400"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Redis</a:t>
            </a:r>
            <a:r>
              <a:rPr lang="en-US" altLang="zh-CN" dirty="0" smtClean="0"/>
              <a:t> Cluster</a:t>
            </a:r>
            <a:r>
              <a:rPr lang="zh-CN" altLang="en-US" dirty="0" smtClean="0"/>
              <a:t>的去中心化</a:t>
            </a:r>
            <a:r>
              <a:rPr lang="en-US" altLang="zh-CN" dirty="0" smtClean="0"/>
              <a:t>vs. proxy</a:t>
            </a:r>
            <a:endParaRPr lang="zh-CN" altLang="en-US" dirty="0"/>
          </a:p>
        </p:txBody>
      </p:sp>
      <p:sp>
        <p:nvSpPr>
          <p:cNvPr id="3" name="内容占位符 2"/>
          <p:cNvSpPr>
            <a:spLocks noGrp="1"/>
          </p:cNvSpPr>
          <p:nvPr>
            <p:ph idx="1"/>
          </p:nvPr>
        </p:nvSpPr>
        <p:spPr>
          <a:xfrm>
            <a:off x="467544" y="1340768"/>
            <a:ext cx="8389242" cy="5112568"/>
          </a:xfrm>
        </p:spPr>
        <p:txBody>
          <a:bodyPr/>
          <a:lstStyle/>
          <a:p>
            <a:pPr marL="0" indent="0">
              <a:buNone/>
            </a:pPr>
            <a:r>
              <a:rPr lang="en-US" altLang="zh-CN" sz="2400" dirty="0" err="1" smtClean="0"/>
              <a:t>Redis</a:t>
            </a:r>
            <a:r>
              <a:rPr lang="en-US" altLang="zh-CN" sz="2400" dirty="0" smtClean="0"/>
              <a:t> cluster</a:t>
            </a:r>
            <a:r>
              <a:rPr lang="zh-CN" altLang="en-US" sz="2400" dirty="0" smtClean="0"/>
              <a:t>是</a:t>
            </a:r>
            <a:r>
              <a:rPr lang="en-US" altLang="zh-CN" sz="2400" dirty="0" smtClean="0"/>
              <a:t>master-slave</a:t>
            </a:r>
            <a:r>
              <a:rPr lang="zh-CN" altLang="en-US" sz="2400" dirty="0" smtClean="0"/>
              <a:t>系统而非</a:t>
            </a:r>
            <a:r>
              <a:rPr lang="en-US" altLang="zh-CN" sz="2400" dirty="0" smtClean="0"/>
              <a:t>W+R&gt;N</a:t>
            </a:r>
            <a:r>
              <a:rPr lang="zh-CN" altLang="en-US" sz="2400" dirty="0" smtClean="0"/>
              <a:t>的形式，因此尽快发现</a:t>
            </a:r>
            <a:r>
              <a:rPr lang="en-US" altLang="zh-CN" sz="2400" dirty="0" smtClean="0"/>
              <a:t>master</a:t>
            </a:r>
            <a:r>
              <a:rPr lang="zh-CN" altLang="en-US" sz="2400" dirty="0" smtClean="0"/>
              <a:t>宕机是比较重要的，</a:t>
            </a:r>
            <a:r>
              <a:rPr lang="en-US" altLang="zh-CN" sz="2400" dirty="0" smtClean="0"/>
              <a:t>Gossip</a:t>
            </a:r>
            <a:r>
              <a:rPr lang="zh-CN" altLang="en-US" sz="2400" dirty="0" smtClean="0"/>
              <a:t>对于节点宕机的发现没有中心节点</a:t>
            </a:r>
            <a:r>
              <a:rPr lang="en-US" altLang="zh-CN" sz="2400" dirty="0" smtClean="0"/>
              <a:t>/zookeeper</a:t>
            </a:r>
            <a:r>
              <a:rPr lang="zh-CN" altLang="en-US" sz="2400" dirty="0" smtClean="0"/>
              <a:t>方便快速。</a:t>
            </a:r>
          </a:p>
          <a:p>
            <a:pPr marL="0" indent="0">
              <a:buNone/>
            </a:pPr>
            <a:r>
              <a:rPr lang="en-US" altLang="zh-CN" sz="2400" dirty="0" smtClean="0">
                <a:solidFill>
                  <a:srgbClr val="3366FF"/>
                </a:solidFill>
              </a:rPr>
              <a:t>NWR</a:t>
            </a:r>
            <a:r>
              <a:rPr lang="zh-CN" altLang="en-US" sz="2400" dirty="0" smtClean="0">
                <a:solidFill>
                  <a:srgbClr val="3366FF"/>
                </a:solidFill>
              </a:rPr>
              <a:t>理论（</a:t>
            </a:r>
            <a:r>
              <a:rPr lang="en-US" altLang="zh-CN" sz="2400" dirty="0" err="1" smtClean="0">
                <a:solidFill>
                  <a:srgbClr val="3366FF"/>
                </a:solidFill>
              </a:rPr>
              <a:t>WernerVogels</a:t>
            </a:r>
            <a:r>
              <a:rPr lang="zh-CN" altLang="en-US" sz="2400" dirty="0" smtClean="0">
                <a:solidFill>
                  <a:srgbClr val="3366FF"/>
                </a:solidFill>
              </a:rPr>
              <a:t>在讲“</a:t>
            </a:r>
            <a:r>
              <a:rPr lang="en-US" altLang="zh-CN" sz="2400" dirty="0" err="1" smtClean="0">
                <a:solidFill>
                  <a:srgbClr val="3366FF"/>
                </a:solidFill>
              </a:rPr>
              <a:t>EventuallyConsistent</a:t>
            </a:r>
            <a:r>
              <a:rPr lang="en-US" altLang="zh-CN" sz="2400" dirty="0" smtClean="0">
                <a:solidFill>
                  <a:srgbClr val="3366FF"/>
                </a:solidFill>
              </a:rPr>
              <a:t>”</a:t>
            </a:r>
            <a:r>
              <a:rPr lang="zh-CN" altLang="en-US" sz="2400" dirty="0" smtClean="0">
                <a:solidFill>
                  <a:srgbClr val="3366FF"/>
                </a:solidFill>
              </a:rPr>
              <a:t>时提出）。设一个存储系统有如下属性：</a:t>
            </a:r>
          </a:p>
          <a:p>
            <a:pPr marL="0" indent="0">
              <a:buNone/>
            </a:pPr>
            <a:r>
              <a:rPr lang="en-US" altLang="zh-CN" sz="2400" dirty="0" smtClean="0">
                <a:solidFill>
                  <a:srgbClr val="3366FF"/>
                </a:solidFill>
              </a:rPr>
              <a:t>N=</a:t>
            </a:r>
            <a:r>
              <a:rPr lang="zh-CN" altLang="en-US" sz="2400" dirty="0" smtClean="0">
                <a:solidFill>
                  <a:srgbClr val="3366FF"/>
                </a:solidFill>
              </a:rPr>
              <a:t>每个数据的副本数</a:t>
            </a:r>
          </a:p>
          <a:p>
            <a:pPr marL="0" indent="0">
              <a:buNone/>
            </a:pPr>
            <a:r>
              <a:rPr lang="en-US" altLang="zh-CN" sz="2400" dirty="0" smtClean="0">
                <a:solidFill>
                  <a:srgbClr val="3366FF"/>
                </a:solidFill>
              </a:rPr>
              <a:t>W=</a:t>
            </a:r>
            <a:r>
              <a:rPr lang="zh-CN" altLang="en-US" sz="2400" dirty="0" smtClean="0">
                <a:solidFill>
                  <a:srgbClr val="3366FF"/>
                </a:solidFill>
              </a:rPr>
              <a:t>每次写操作时，必须同步确认写成功的副本数</a:t>
            </a:r>
          </a:p>
          <a:p>
            <a:pPr marL="0" indent="0">
              <a:buNone/>
            </a:pPr>
            <a:r>
              <a:rPr lang="en-US" altLang="zh-CN" sz="2400" dirty="0" smtClean="0">
                <a:solidFill>
                  <a:srgbClr val="3366FF"/>
                </a:solidFill>
              </a:rPr>
              <a:t>R=</a:t>
            </a:r>
            <a:r>
              <a:rPr lang="zh-CN" altLang="en-US" sz="2400" dirty="0" smtClean="0">
                <a:solidFill>
                  <a:srgbClr val="3366FF"/>
                </a:solidFill>
              </a:rPr>
              <a:t>每次读操作时，需要读取的副本数</a:t>
            </a:r>
          </a:p>
          <a:p>
            <a:pPr marL="0" indent="0">
              <a:buNone/>
            </a:pPr>
            <a:r>
              <a:rPr lang="zh-CN" altLang="en-US" sz="2400" dirty="0" smtClean="0">
                <a:solidFill>
                  <a:srgbClr val="FF0000"/>
                </a:solidFill>
              </a:rPr>
              <a:t>则当</a:t>
            </a:r>
            <a:r>
              <a:rPr lang="en-US" altLang="zh-CN" sz="2400" dirty="0" smtClean="0">
                <a:solidFill>
                  <a:srgbClr val="FF0000"/>
                </a:solidFill>
              </a:rPr>
              <a:t>W+R&gt;N</a:t>
            </a:r>
            <a:r>
              <a:rPr lang="zh-CN" altLang="en-US" sz="2400" dirty="0" smtClean="0">
                <a:solidFill>
                  <a:srgbClr val="FF0000"/>
                </a:solidFill>
              </a:rPr>
              <a:t>时，该存储系统可以提供强一致性。</a:t>
            </a:r>
          </a:p>
          <a:p>
            <a:pPr marL="0" indent="0">
              <a:buNone/>
            </a:pPr>
            <a:r>
              <a:rPr lang="zh-CN" altLang="en-US" sz="2400" dirty="0" smtClean="0">
                <a:solidFill>
                  <a:srgbClr val="FF0000"/>
                </a:solidFill>
              </a:rPr>
              <a:t>强一致性等价于</a:t>
            </a:r>
            <a:r>
              <a:rPr lang="en-US" altLang="zh-CN" sz="2400" dirty="0" smtClean="0">
                <a:solidFill>
                  <a:srgbClr val="FF0000"/>
                </a:solidFill>
              </a:rPr>
              <a:t>R</a:t>
            </a:r>
            <a:r>
              <a:rPr lang="zh-CN" altLang="en-US" sz="2400" dirty="0" smtClean="0">
                <a:solidFill>
                  <a:srgbClr val="FF0000"/>
                </a:solidFill>
              </a:rPr>
              <a:t>中至少包含一个最新的副本，</a:t>
            </a:r>
            <a:r>
              <a:rPr lang="zh-CN" altLang="en-US" sz="2400" dirty="0" smtClean="0">
                <a:solidFill>
                  <a:srgbClr val="3366FF"/>
                </a:solidFill>
              </a:rPr>
              <a:t>即</a:t>
            </a:r>
            <a:r>
              <a:rPr lang="en-US" altLang="zh-CN" sz="2400" dirty="0" smtClean="0">
                <a:solidFill>
                  <a:srgbClr val="3366FF"/>
                </a:solidFill>
              </a:rPr>
              <a:t>(R-(N-W))&gt;0</a:t>
            </a:r>
            <a:r>
              <a:rPr lang="zh-CN" altLang="en-US" sz="2400" dirty="0" smtClean="0">
                <a:solidFill>
                  <a:srgbClr val="3366FF"/>
                </a:solidFill>
              </a:rPr>
              <a:t>，即</a:t>
            </a:r>
            <a:r>
              <a:rPr lang="en-US" altLang="zh-CN" sz="2400" dirty="0" smtClean="0">
                <a:solidFill>
                  <a:srgbClr val="3366FF"/>
                </a:solidFill>
              </a:rPr>
              <a:t>W+R&gt;N</a:t>
            </a:r>
            <a:r>
              <a:rPr lang="zh-CN" altLang="en-US" sz="2400" dirty="0" smtClean="0">
                <a:solidFill>
                  <a:srgbClr val="3366FF"/>
                </a:solidFill>
              </a:rPr>
              <a:t>。</a:t>
            </a:r>
          </a:p>
          <a:p>
            <a:pPr marL="0" indent="0">
              <a:buNone/>
            </a:pP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130</a:t>
            </a:fld>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基于分布式缓存的图处理系统：</a:t>
            </a:r>
            <a:r>
              <a:rPr lang="en-US" altLang="zh-CN" dirty="0" smtClean="0"/>
              <a:t>Trinity</a:t>
            </a:r>
            <a:endParaRPr lang="zh-CN" altLang="en-US" dirty="0"/>
          </a:p>
        </p:txBody>
      </p:sp>
      <p:sp>
        <p:nvSpPr>
          <p:cNvPr id="3" name="内容占位符 2"/>
          <p:cNvSpPr>
            <a:spLocks noGrp="1"/>
          </p:cNvSpPr>
          <p:nvPr>
            <p:ph idx="1"/>
          </p:nvPr>
        </p:nvSpPr>
        <p:spPr>
          <a:xfrm>
            <a:off x="483287" y="1532731"/>
            <a:ext cx="8183562" cy="4187825"/>
          </a:xfrm>
        </p:spPr>
        <p:txBody>
          <a:bodyPr/>
          <a:lstStyle/>
          <a:p>
            <a:pPr marL="0" indent="0">
              <a:lnSpc>
                <a:spcPct val="150000"/>
              </a:lnSpc>
              <a:buNone/>
            </a:pPr>
            <a:r>
              <a:rPr lang="zh-CN" altLang="en-US" sz="2400" dirty="0" smtClean="0"/>
              <a:t>微软</a:t>
            </a:r>
            <a:r>
              <a:rPr lang="zh-CN" altLang="en-US" sz="2400" dirty="0" smtClean="0"/>
              <a:t>的图处理引擎，基于</a:t>
            </a:r>
            <a:r>
              <a:rPr lang="zh-CN" altLang="en-US" sz="2400" dirty="0" smtClean="0">
                <a:solidFill>
                  <a:srgbClr val="FF0000"/>
                </a:solidFill>
              </a:rPr>
              <a:t>分布式</a:t>
            </a:r>
            <a:r>
              <a:rPr lang="zh-CN" altLang="en-US" sz="2400" dirty="0" smtClean="0">
                <a:solidFill>
                  <a:srgbClr val="FF0000"/>
                </a:solidFill>
              </a:rPr>
              <a:t>内存</a:t>
            </a:r>
            <a:r>
              <a:rPr lang="zh-CN" altLang="en-US" sz="2400" dirty="0" smtClean="0"/>
              <a:t>的云</a:t>
            </a:r>
            <a:r>
              <a:rPr lang="zh-CN" altLang="en-US" sz="2400" dirty="0" smtClean="0"/>
              <a:t>系统，能够有效支持针对</a:t>
            </a:r>
            <a:r>
              <a:rPr lang="en-US" altLang="zh-CN" sz="2400" dirty="0" smtClean="0">
                <a:solidFill>
                  <a:srgbClr val="FF0000"/>
                </a:solidFill>
              </a:rPr>
              <a:t>web</a:t>
            </a:r>
            <a:r>
              <a:rPr lang="zh-CN" altLang="en-US" sz="2400" dirty="0" smtClean="0">
                <a:solidFill>
                  <a:srgbClr val="FF0000"/>
                </a:solidFill>
              </a:rPr>
              <a:t>规模图数据</a:t>
            </a:r>
            <a:r>
              <a:rPr lang="zh-CN" altLang="en-US" sz="2400" dirty="0" smtClean="0"/>
              <a:t>的在线和离线处理任务</a:t>
            </a:r>
            <a:r>
              <a:rPr lang="zh-CN" altLang="en-US" sz="2400" dirty="0" smtClean="0"/>
              <a:t>。</a:t>
            </a:r>
            <a:endParaRPr lang="en-US" altLang="zh-CN" sz="2400" dirty="0" smtClean="0"/>
          </a:p>
          <a:p>
            <a:pPr marL="0" indent="0">
              <a:lnSpc>
                <a:spcPct val="150000"/>
              </a:lnSpc>
              <a:buNone/>
            </a:pPr>
            <a:endParaRPr lang="en-US" altLang="zh-CN" sz="2400" dirty="0" smtClean="0"/>
          </a:p>
          <a:p>
            <a:pPr marL="0" indent="0">
              <a:lnSpc>
                <a:spcPct val="150000"/>
              </a:lnSpc>
              <a:buNone/>
            </a:pPr>
            <a:r>
              <a:rPr lang="zh-CN" altLang="en-US" sz="2400" dirty="0" smtClean="0"/>
              <a:t>在</a:t>
            </a:r>
            <a:r>
              <a:rPr lang="zh-CN" altLang="en-US" sz="2400" dirty="0" smtClean="0"/>
              <a:t>分布式缓存的基础上实现了对</a:t>
            </a:r>
            <a:r>
              <a:rPr lang="zh-CN" altLang="en-US" sz="2400" dirty="0" smtClean="0">
                <a:solidFill>
                  <a:srgbClr val="FF0000"/>
                </a:solidFill>
              </a:rPr>
              <a:t>图数据的全局寻址</a:t>
            </a:r>
            <a:r>
              <a:rPr lang="zh-CN" altLang="en-US" sz="2400" dirty="0" smtClean="0"/>
              <a:t>，可有效支持</a:t>
            </a:r>
            <a:r>
              <a:rPr lang="zh-CN" altLang="en-US" sz="2400" dirty="0" smtClean="0">
                <a:solidFill>
                  <a:srgbClr val="FF0000"/>
                </a:solidFill>
              </a:rPr>
              <a:t>随机存取</a:t>
            </a:r>
            <a:r>
              <a:rPr lang="zh-CN" altLang="en-US" sz="2400" dirty="0" smtClean="0"/>
              <a:t>。</a:t>
            </a:r>
            <a:endParaRPr lang="en-US" altLang="zh-CN" sz="2400" dirty="0" smtClean="0"/>
          </a:p>
          <a:p>
            <a:pPr marL="0" indent="0">
              <a:lnSpc>
                <a:spcPct val="150000"/>
              </a:lnSpc>
              <a:buNone/>
            </a:pPr>
            <a:endParaRPr lang="en-US" altLang="zh-CN" sz="2400" dirty="0" smtClean="0"/>
          </a:p>
          <a:p>
            <a:pPr marL="0" indent="0">
              <a:lnSpc>
                <a:spcPct val="150000"/>
              </a:lnSpc>
              <a:buNone/>
            </a:pPr>
            <a:r>
              <a:rPr lang="zh-CN" altLang="en-US" sz="2400" dirty="0" smtClean="0"/>
              <a:t>默认</a:t>
            </a:r>
            <a:r>
              <a:rPr lang="zh-CN" altLang="en-US" sz="2400" dirty="0" smtClean="0"/>
              <a:t>前提条件：</a:t>
            </a:r>
            <a:r>
              <a:rPr lang="zh-CN" altLang="en-US" sz="2400" dirty="0" smtClean="0">
                <a:solidFill>
                  <a:srgbClr val="FF0000"/>
                </a:solidFill>
              </a:rPr>
              <a:t>内存成本足够低、网络速度足够高。</a:t>
            </a:r>
            <a:endParaRPr lang="zh-CN" altLang="en-US" sz="2400" dirty="0">
              <a:solidFill>
                <a:srgbClr val="FF0000"/>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131</a:t>
            </a:fld>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现有的图数据处理引擎</a:t>
            </a:r>
            <a:endParaRPr lang="zh-CN" altLang="en-US" dirty="0"/>
          </a:p>
        </p:txBody>
      </p:sp>
      <p:sp>
        <p:nvSpPr>
          <p:cNvPr id="3" name="内容占位符 2"/>
          <p:cNvSpPr>
            <a:spLocks noGrp="1"/>
          </p:cNvSpPr>
          <p:nvPr>
            <p:ph idx="1"/>
          </p:nvPr>
        </p:nvSpPr>
        <p:spPr>
          <a:xfrm>
            <a:off x="468313" y="1254423"/>
            <a:ext cx="8183562" cy="5040014"/>
          </a:xfrm>
        </p:spPr>
        <p:txBody>
          <a:bodyPr/>
          <a:lstStyle/>
          <a:p>
            <a:pPr marL="0" indent="0">
              <a:buNone/>
            </a:pPr>
            <a:r>
              <a:rPr lang="en-US" altLang="zh-CN" sz="2400" b="1" dirty="0" smtClean="0"/>
              <a:t>Neo4j</a:t>
            </a:r>
            <a:r>
              <a:rPr lang="zh-CN" altLang="en-US" sz="2400" b="1" dirty="0" smtClean="0"/>
              <a:t>、</a:t>
            </a:r>
            <a:r>
              <a:rPr lang="en-US" altLang="zh-CN" sz="2400" b="1" dirty="0" smtClean="0"/>
              <a:t>Hyper-</a:t>
            </a:r>
            <a:r>
              <a:rPr lang="en-US" altLang="zh-CN" sz="2400" b="1" dirty="0" err="1" smtClean="0"/>
              <a:t>GraphDB</a:t>
            </a:r>
            <a:r>
              <a:rPr lang="zh-CN" altLang="en-US" sz="2400" dirty="0" smtClean="0"/>
              <a:t>主要</a:t>
            </a:r>
            <a:r>
              <a:rPr lang="zh-CN" altLang="en-US" sz="2400" dirty="0" smtClean="0"/>
              <a:t>针对图数据的</a:t>
            </a:r>
            <a:r>
              <a:rPr lang="zh-CN" altLang="en-US" sz="2400" dirty="0" smtClean="0">
                <a:solidFill>
                  <a:srgbClr val="FF0000"/>
                </a:solidFill>
              </a:rPr>
              <a:t>在线</a:t>
            </a:r>
            <a:r>
              <a:rPr lang="zh-CN" altLang="en-US" sz="2400" dirty="0" smtClean="0"/>
              <a:t>事务处理。</a:t>
            </a:r>
            <a:endParaRPr lang="en-US" altLang="zh-CN" sz="2400" dirty="0" smtClean="0"/>
          </a:p>
          <a:p>
            <a:pPr marL="0" indent="0">
              <a:buNone/>
            </a:pPr>
            <a:r>
              <a:rPr lang="en-US" altLang="zh-CN" sz="2400" dirty="0" smtClean="0"/>
              <a:t>——</a:t>
            </a:r>
            <a:r>
              <a:rPr lang="zh-CN" altLang="en-US" sz="2400" dirty="0" smtClean="0"/>
              <a:t>不是分布式的，导致数据规模和处理能力有限。</a:t>
            </a:r>
            <a:endParaRPr lang="en-US" altLang="zh-CN" sz="2400" dirty="0" smtClean="0"/>
          </a:p>
          <a:p>
            <a:pPr marL="0" indent="0">
              <a:buNone/>
            </a:pPr>
            <a:r>
              <a:rPr lang="en-US" altLang="zh-CN" sz="2400" b="1" dirty="0" err="1" smtClean="0"/>
              <a:t>Pregel</a:t>
            </a:r>
            <a:r>
              <a:rPr lang="zh-CN" altLang="en-US" sz="2400" b="1" dirty="0" smtClean="0"/>
              <a:t>、</a:t>
            </a:r>
            <a:r>
              <a:rPr lang="en-US" altLang="zh-CN" sz="2400" b="1" dirty="0" err="1" smtClean="0"/>
              <a:t>GraphLab</a:t>
            </a:r>
            <a:r>
              <a:rPr lang="zh-CN" altLang="en-US" sz="2400" b="1" dirty="0" smtClean="0"/>
              <a:t>、</a:t>
            </a:r>
            <a:r>
              <a:rPr lang="en-US" altLang="zh-CN" sz="2400" b="1" dirty="0" err="1" smtClean="0"/>
              <a:t>GraphChi</a:t>
            </a:r>
            <a:r>
              <a:rPr lang="zh-CN" altLang="en-US" sz="2400" b="1" dirty="0" smtClean="0"/>
              <a:t>等，</a:t>
            </a:r>
            <a:r>
              <a:rPr lang="zh-CN" altLang="en-US" sz="2400" dirty="0" smtClean="0"/>
              <a:t>主要针对</a:t>
            </a:r>
            <a:r>
              <a:rPr lang="zh-CN" altLang="en-US" sz="2400" dirty="0" smtClean="0">
                <a:solidFill>
                  <a:srgbClr val="FF0000"/>
                </a:solidFill>
              </a:rPr>
              <a:t>离线</a:t>
            </a:r>
            <a:r>
              <a:rPr lang="zh-CN" altLang="en-US" sz="2400" dirty="0" smtClean="0"/>
              <a:t>任务。</a:t>
            </a:r>
            <a:r>
              <a:rPr lang="en-US" altLang="zh-CN" sz="2400" dirty="0" smtClean="0"/>
              <a:t>——</a:t>
            </a:r>
            <a:r>
              <a:rPr lang="zh-CN" altLang="en-US" sz="2400" dirty="0" smtClean="0"/>
              <a:t>对于划分在上百个计算机节点的大规模图处理进行了优化，节点之间</a:t>
            </a:r>
            <a:r>
              <a:rPr lang="zh-CN" altLang="en-US" sz="2400" dirty="0" smtClean="0">
                <a:solidFill>
                  <a:srgbClr val="FF0000"/>
                </a:solidFill>
              </a:rPr>
              <a:t>用传递计算结果取代图结构</a:t>
            </a:r>
            <a:r>
              <a:rPr lang="zh-CN" altLang="en-US" sz="2400" dirty="0" smtClean="0"/>
              <a:t>，采用以</a:t>
            </a:r>
            <a:r>
              <a:rPr lang="en-US" altLang="zh-CN" sz="2400" dirty="0" smtClean="0">
                <a:solidFill>
                  <a:srgbClr val="FF0000"/>
                </a:solidFill>
              </a:rPr>
              <a:t>vertex</a:t>
            </a:r>
            <a:r>
              <a:rPr lang="zh-CN" altLang="en-US" sz="2400" dirty="0" smtClean="0">
                <a:solidFill>
                  <a:srgbClr val="FF0000"/>
                </a:solidFill>
              </a:rPr>
              <a:t>节点为中心</a:t>
            </a:r>
            <a:r>
              <a:rPr lang="zh-CN" altLang="en-US" sz="2400" dirty="0" smtClean="0"/>
              <a:t>的计算模式。</a:t>
            </a:r>
            <a:endParaRPr lang="en-US" altLang="zh-CN" sz="2400" dirty="0" smtClean="0"/>
          </a:p>
          <a:p>
            <a:pPr marL="0" indent="0">
              <a:buNone/>
            </a:pPr>
            <a:endParaRPr lang="en-US" altLang="zh-CN" sz="2400" dirty="0" smtClean="0"/>
          </a:p>
          <a:p>
            <a:pPr marL="0" indent="0">
              <a:buNone/>
            </a:pPr>
            <a:r>
              <a:rPr lang="zh-CN" altLang="en-US" sz="2400" b="1" dirty="0" smtClean="0"/>
              <a:t>简单任务：</a:t>
            </a:r>
            <a:r>
              <a:rPr lang="en-US" altLang="zh-CN" sz="2400" dirty="0" err="1" smtClean="0"/>
              <a:t>pageRank</a:t>
            </a:r>
            <a:r>
              <a:rPr lang="zh-CN" altLang="en-US" sz="2400" dirty="0" smtClean="0"/>
              <a:t>、</a:t>
            </a:r>
            <a:r>
              <a:rPr lang="en-US" altLang="zh-CN" sz="2400" dirty="0" smtClean="0"/>
              <a:t>shortest path</a:t>
            </a:r>
            <a:r>
              <a:rPr lang="zh-CN" altLang="en-US" sz="2400" dirty="0" smtClean="0"/>
              <a:t>发现（基于</a:t>
            </a:r>
            <a:r>
              <a:rPr lang="en-US" altLang="zh-CN" sz="2400" dirty="0" err="1" smtClean="0"/>
              <a:t>LandMark</a:t>
            </a:r>
            <a:r>
              <a:rPr lang="zh-CN" altLang="en-US" sz="2400" dirty="0" smtClean="0"/>
              <a:t>节点）</a:t>
            </a:r>
            <a:r>
              <a:rPr lang="en-US" altLang="zh-CN" sz="2400" dirty="0" smtClean="0"/>
              <a:t>…</a:t>
            </a:r>
          </a:p>
          <a:p>
            <a:pPr marL="0" indent="0">
              <a:buNone/>
            </a:pPr>
            <a:r>
              <a:rPr lang="zh-CN" altLang="en-US" sz="2400" b="1" dirty="0" smtClean="0"/>
              <a:t>复杂任务：</a:t>
            </a:r>
            <a:r>
              <a:rPr lang="zh-CN" altLang="en-US" sz="2400" dirty="0" smtClean="0"/>
              <a:t>多层次图分割</a:t>
            </a:r>
            <a:r>
              <a:rPr lang="en-US" altLang="zh-CN" sz="2400" dirty="0" smtClean="0"/>
              <a:t>…</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132</a:t>
            </a:fld>
            <a:endParaRPr lang="zh-CN"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基于分布式缓存的图处理系统：</a:t>
            </a:r>
            <a:r>
              <a:rPr lang="en-US" altLang="zh-CN" dirty="0" smtClean="0"/>
              <a:t>trinity</a:t>
            </a:r>
            <a:endParaRPr lang="zh-CN" altLang="en-US" dirty="0"/>
          </a:p>
        </p:txBody>
      </p:sp>
      <p:sp>
        <p:nvSpPr>
          <p:cNvPr id="3" name="内容占位符 2"/>
          <p:cNvSpPr>
            <a:spLocks noGrp="1"/>
          </p:cNvSpPr>
          <p:nvPr>
            <p:ph idx="1"/>
          </p:nvPr>
        </p:nvSpPr>
        <p:spPr>
          <a:xfrm>
            <a:off x="503238" y="1557338"/>
            <a:ext cx="8183562" cy="4823990"/>
          </a:xfrm>
        </p:spPr>
        <p:txBody>
          <a:bodyPr/>
          <a:lstStyle/>
          <a:p>
            <a:pPr marL="0" indent="0">
              <a:buNone/>
            </a:pPr>
            <a:r>
              <a:rPr lang="en-US" altLang="zh-CN" sz="2400" dirty="0" smtClean="0"/>
              <a:t>Trinity</a:t>
            </a:r>
            <a:r>
              <a:rPr lang="zh-CN" altLang="en-US" sz="2400" dirty="0" smtClean="0"/>
              <a:t>本身不带有复杂的图计算模型，</a:t>
            </a:r>
            <a:r>
              <a:rPr lang="zh-CN" altLang="en-US" sz="2400" dirty="0" smtClean="0">
                <a:solidFill>
                  <a:srgbClr val="FF0000"/>
                </a:solidFill>
              </a:rPr>
              <a:t>只是一个分布式的</a:t>
            </a:r>
            <a:r>
              <a:rPr lang="en-US" altLang="zh-CN" sz="2400" dirty="0" smtClean="0">
                <a:solidFill>
                  <a:srgbClr val="FF0000"/>
                </a:solidFill>
              </a:rPr>
              <a:t>key-value</a:t>
            </a:r>
            <a:r>
              <a:rPr lang="zh-CN" altLang="en-US" sz="2400" dirty="0" smtClean="0">
                <a:solidFill>
                  <a:srgbClr val="FF0000"/>
                </a:solidFill>
              </a:rPr>
              <a:t>系统</a:t>
            </a:r>
            <a:r>
              <a:rPr lang="zh-CN" altLang="en-US" sz="2400" dirty="0" smtClean="0"/>
              <a:t>，但是提供</a:t>
            </a:r>
            <a:r>
              <a:rPr lang="zh-CN" altLang="en-US" sz="2400" dirty="0" smtClean="0">
                <a:solidFill>
                  <a:srgbClr val="FF0000"/>
                </a:solidFill>
              </a:rPr>
              <a:t>灵活的数据定义和处理建模能力</a:t>
            </a:r>
            <a:endParaRPr lang="en-US" altLang="zh-CN" sz="2400" dirty="0" smtClean="0">
              <a:solidFill>
                <a:srgbClr val="FF0000"/>
              </a:solidFill>
            </a:endParaRPr>
          </a:p>
          <a:p>
            <a:pPr marL="0" indent="0">
              <a:buNone/>
            </a:pPr>
            <a:r>
              <a:rPr lang="en-US" altLang="zh-CN" sz="2400" dirty="0" smtClean="0">
                <a:latin typeface="宋体" panose="02010600030101010101" pitchFamily="2" charset="-122"/>
                <a:ea typeface="宋体" panose="02010600030101010101" pitchFamily="2" charset="-122"/>
              </a:rPr>
              <a:t>     </a:t>
            </a:r>
            <a:r>
              <a:rPr lang="zh-CN" altLang="zh-CN" sz="2400" dirty="0" smtClean="0"/>
              <a:t>↓</a:t>
            </a:r>
            <a:endParaRPr lang="en-US" altLang="zh-CN" sz="2400" dirty="0" smtClean="0"/>
          </a:p>
          <a:p>
            <a:pPr marL="0" indent="0">
              <a:buNone/>
            </a:pPr>
            <a:r>
              <a:rPr lang="zh-CN" altLang="en-US" sz="2400" dirty="0" smtClean="0"/>
              <a:t>有利于和图计算应用系统相集成。</a:t>
            </a:r>
            <a:endParaRPr lang="en-US" altLang="zh-CN" sz="2400" dirty="0" smtClean="0"/>
          </a:p>
          <a:p>
            <a:pPr marL="0" indent="0">
              <a:buNone/>
            </a:pPr>
            <a:endParaRPr lang="en-US" altLang="zh-CN" sz="2400" dirty="0" smtClean="0"/>
          </a:p>
          <a:p>
            <a:pPr marL="0" indent="0">
              <a:buNone/>
            </a:pPr>
            <a:r>
              <a:rPr lang="en-US" altLang="zh-CN" sz="2400" dirty="0" smtClean="0"/>
              <a:t>Trinity</a:t>
            </a:r>
            <a:r>
              <a:rPr lang="zh-CN" altLang="en-US" sz="2400" dirty="0" smtClean="0"/>
              <a:t>系统由三类节点构成：</a:t>
            </a:r>
            <a:r>
              <a:rPr lang="en-US" altLang="zh-CN" sz="2400" dirty="0" smtClean="0"/>
              <a:t>slave</a:t>
            </a:r>
            <a:r>
              <a:rPr lang="zh-CN" altLang="en-US" sz="2400" dirty="0" smtClean="0"/>
              <a:t>、</a:t>
            </a:r>
            <a:r>
              <a:rPr lang="en-US" altLang="zh-CN" sz="2400" dirty="0" smtClean="0">
                <a:solidFill>
                  <a:srgbClr val="FF0000"/>
                </a:solidFill>
              </a:rPr>
              <a:t>proxy</a:t>
            </a:r>
            <a:r>
              <a:rPr lang="zh-CN" altLang="en-US" sz="2400" dirty="0" smtClean="0"/>
              <a:t>和</a:t>
            </a:r>
            <a:r>
              <a:rPr lang="en-US" altLang="zh-CN" sz="2400" dirty="0" smtClean="0"/>
              <a:t>client</a:t>
            </a:r>
            <a:r>
              <a:rPr lang="zh-CN" altLang="en-US" sz="2400" dirty="0" smtClean="0"/>
              <a:t>。</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133</a:t>
            </a:fld>
            <a:endParaRPr lang="zh-CN" altLang="en-US"/>
          </a:p>
        </p:txBody>
      </p:sp>
      <p:sp>
        <p:nvSpPr>
          <p:cNvPr id="5" name="圆角矩形标注 4"/>
          <p:cNvSpPr/>
          <p:nvPr/>
        </p:nvSpPr>
        <p:spPr>
          <a:xfrm>
            <a:off x="5164912" y="4887738"/>
            <a:ext cx="3610744" cy="1493589"/>
          </a:xfrm>
          <a:prstGeom prst="wedgeRoundRectCallout">
            <a:avLst>
              <a:gd name="adj1" fmla="val -17216"/>
              <a:gd name="adj2" fmla="val -7681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smtClean="0">
                <a:solidFill>
                  <a:srgbClr val="FF0000"/>
                </a:solidFill>
              </a:rPr>
              <a:t>BSP</a:t>
            </a:r>
            <a:r>
              <a:rPr lang="zh-CN" altLang="en-US" sz="2400" dirty="0" smtClean="0">
                <a:solidFill>
                  <a:srgbClr val="FF0000"/>
                </a:solidFill>
              </a:rPr>
              <a:t>模型</a:t>
            </a:r>
            <a:r>
              <a:rPr lang="en-US" altLang="zh-CN" sz="2400" dirty="0"/>
              <a:t>( </a:t>
            </a:r>
            <a:r>
              <a:rPr lang="en-US" altLang="zh-CN" sz="2400" dirty="0" smtClean="0"/>
              <a:t>bulk </a:t>
            </a:r>
            <a:r>
              <a:rPr lang="en-US" altLang="zh-CN" sz="2400" dirty="0"/>
              <a:t>synchronous </a:t>
            </a:r>
            <a:r>
              <a:rPr lang="en-US" altLang="zh-CN" sz="2400" dirty="0" smtClean="0"/>
              <a:t>parallel)</a:t>
            </a:r>
            <a:r>
              <a:rPr lang="zh-CN" altLang="en-US" sz="2400" dirty="0">
                <a:solidFill>
                  <a:srgbClr val="FF0000"/>
                </a:solidFill>
              </a:rPr>
              <a:t> ？</a:t>
            </a:r>
            <a:endParaRPr lang="en-US" altLang="zh-CN" sz="2400" dirty="0" smtClean="0">
              <a:solidFill>
                <a:srgbClr val="FF0000"/>
              </a:solidFill>
            </a:endParaRPr>
          </a:p>
          <a:p>
            <a:pPr algn="ctr"/>
            <a:r>
              <a:rPr lang="en-US" altLang="zh-CN" sz="2400" dirty="0" smtClean="0">
                <a:solidFill>
                  <a:srgbClr val="FF0000"/>
                </a:solidFill>
              </a:rPr>
              <a:t>GAS</a:t>
            </a:r>
            <a:r>
              <a:rPr lang="zh-CN" altLang="en-US" sz="2400" dirty="0" smtClean="0">
                <a:solidFill>
                  <a:srgbClr val="FF0000"/>
                </a:solidFill>
              </a:rPr>
              <a:t>模型</a:t>
            </a:r>
            <a:r>
              <a:rPr lang="en-US" altLang="zh-CN" sz="2400" dirty="0" smtClean="0">
                <a:solidFill>
                  <a:srgbClr val="FF0000"/>
                </a:solidFill>
              </a:rPr>
              <a:t>?</a:t>
            </a:r>
            <a:r>
              <a:rPr lang="zh-CN" altLang="en-US" sz="2400" dirty="0">
                <a:solidFill>
                  <a:srgbClr val="FF0000"/>
                </a:solidFill>
              </a:rPr>
              <a:t> </a:t>
            </a:r>
          </a:p>
        </p:txBody>
      </p:sp>
      <p:sp>
        <p:nvSpPr>
          <p:cNvPr id="6" name="圆角矩形标注 5"/>
          <p:cNvSpPr/>
          <p:nvPr/>
        </p:nvSpPr>
        <p:spPr>
          <a:xfrm>
            <a:off x="1115616" y="4653136"/>
            <a:ext cx="3528392" cy="1224136"/>
          </a:xfrm>
          <a:prstGeom prst="wedgeRoundRectCallout">
            <a:avLst>
              <a:gd name="adj1" fmla="val 70298"/>
              <a:gd name="adj2" fmla="val -655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t>主要服务于在线查询任务，强调低读取延迟和高可用性。</a:t>
            </a:r>
            <a:endParaRPr lang="zh-CN" altLang="en-US" sz="2400"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Trinity</a:t>
            </a:r>
            <a:r>
              <a:rPr lang="zh-CN" altLang="en-US" dirty="0" smtClean="0"/>
              <a:t>体系结构</a:t>
            </a:r>
            <a:endParaRPr lang="zh-CN" altLang="en-US" dirty="0"/>
          </a:p>
        </p:txBody>
      </p:sp>
      <p:pic>
        <p:nvPicPr>
          <p:cNvPr id="5" name="内容占位符 4" descr="trinity体系结构.png"/>
          <p:cNvPicPr>
            <a:picLocks noGrp="1" noChangeAspect="1"/>
          </p:cNvPicPr>
          <p:nvPr>
            <p:ph idx="1"/>
          </p:nvPr>
        </p:nvPicPr>
        <p:blipFill>
          <a:blip r:embed="rId2" cstate="print"/>
          <a:stretch>
            <a:fillRect/>
          </a:stretch>
        </p:blipFill>
        <p:spPr>
          <a:xfrm>
            <a:off x="1043608" y="1556792"/>
            <a:ext cx="6697298" cy="4104456"/>
          </a:xfrm>
        </p:spPr>
      </p:pic>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134</a:t>
            </a:fld>
            <a:endParaRPr lang="zh-CN" altLang="en-US"/>
          </a:p>
        </p:txBody>
      </p:sp>
      <p:sp>
        <p:nvSpPr>
          <p:cNvPr id="3" name="流程图: 联系 2"/>
          <p:cNvSpPr/>
          <p:nvPr/>
        </p:nvSpPr>
        <p:spPr>
          <a:xfrm>
            <a:off x="3324043" y="4526451"/>
            <a:ext cx="2088232" cy="504056"/>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联系 5"/>
          <p:cNvSpPr/>
          <p:nvPr/>
        </p:nvSpPr>
        <p:spPr>
          <a:xfrm>
            <a:off x="1955891" y="5157192"/>
            <a:ext cx="1224136" cy="504056"/>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联系 6"/>
          <p:cNvSpPr/>
          <p:nvPr/>
        </p:nvSpPr>
        <p:spPr>
          <a:xfrm>
            <a:off x="1523843" y="3859375"/>
            <a:ext cx="1584176" cy="504056"/>
          </a:xfrm>
          <a:prstGeom prst="flowChartConnecto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Trinity</a:t>
            </a:r>
            <a:r>
              <a:rPr lang="zh-CN" altLang="en-US" dirty="0" smtClean="0"/>
              <a:t>体系结构</a:t>
            </a:r>
            <a:endParaRPr lang="zh-CN" altLang="en-US" dirty="0"/>
          </a:p>
        </p:txBody>
      </p:sp>
      <p:sp>
        <p:nvSpPr>
          <p:cNvPr id="3" name="内容占位符 2"/>
          <p:cNvSpPr>
            <a:spLocks noGrp="1"/>
          </p:cNvSpPr>
          <p:nvPr>
            <p:ph idx="1"/>
          </p:nvPr>
        </p:nvSpPr>
        <p:spPr/>
        <p:txBody>
          <a:bodyPr/>
          <a:lstStyle/>
          <a:p>
            <a:pPr>
              <a:buFont typeface="Wingdings" pitchFamily="2" charset="2"/>
              <a:buChar char="l"/>
            </a:pPr>
            <a:r>
              <a:rPr lang="en-US" altLang="zh-CN" sz="2400" b="1" dirty="0" smtClean="0"/>
              <a:t>Slave</a:t>
            </a:r>
            <a:r>
              <a:rPr lang="zh-CN" altLang="en-US" sz="2400" b="1" dirty="0" smtClean="0"/>
              <a:t>节点</a:t>
            </a:r>
            <a:r>
              <a:rPr lang="zh-CN" altLang="en-US" sz="2400" dirty="0" smtClean="0"/>
              <a:t>：</a:t>
            </a:r>
            <a:r>
              <a:rPr lang="zh-CN" altLang="en-US" sz="2400" dirty="0" smtClean="0">
                <a:solidFill>
                  <a:srgbClr val="FF0000"/>
                </a:solidFill>
              </a:rPr>
              <a:t>存储</a:t>
            </a:r>
            <a:r>
              <a:rPr lang="zh-CN" altLang="en-US" sz="2400" dirty="0" smtClean="0"/>
              <a:t>一部分图数据，执行</a:t>
            </a:r>
            <a:r>
              <a:rPr lang="zh-CN" altLang="en-US" sz="2400" dirty="0" smtClean="0">
                <a:solidFill>
                  <a:srgbClr val="FF0000"/>
                </a:solidFill>
              </a:rPr>
              <a:t>图计算</a:t>
            </a:r>
            <a:r>
              <a:rPr lang="zh-CN" altLang="en-US" sz="2400" dirty="0" smtClean="0"/>
              <a:t>任务。图计算任务</a:t>
            </a:r>
            <a:r>
              <a:rPr lang="zh-CN" altLang="en-US" sz="2400" dirty="0" smtClean="0">
                <a:solidFill>
                  <a:srgbClr val="FF0000"/>
                </a:solidFill>
              </a:rPr>
              <a:t>包括向其他各类节点收发消息</a:t>
            </a:r>
            <a:r>
              <a:rPr lang="zh-CN" altLang="en-US" sz="2400" dirty="0" smtClean="0"/>
              <a:t>。</a:t>
            </a:r>
            <a:endParaRPr lang="en-US" altLang="zh-CN" sz="2400" dirty="0" smtClean="0"/>
          </a:p>
          <a:p>
            <a:pPr>
              <a:buFont typeface="Wingdings" pitchFamily="2" charset="2"/>
              <a:buChar char="l"/>
            </a:pPr>
            <a:r>
              <a:rPr lang="en-US" altLang="zh-CN" sz="2400" b="1" dirty="0" smtClean="0"/>
              <a:t>Proxy</a:t>
            </a:r>
            <a:r>
              <a:rPr lang="zh-CN" altLang="en-US" sz="2400" b="1" dirty="0" smtClean="0"/>
              <a:t>节点</a:t>
            </a:r>
            <a:r>
              <a:rPr lang="zh-CN" altLang="en-US" sz="2400" dirty="0" smtClean="0"/>
              <a:t>：系统中的可选节点，不包含数据，只处理消息。作为</a:t>
            </a:r>
            <a:r>
              <a:rPr lang="en-US" altLang="zh-CN" sz="2400" dirty="0" smtClean="0"/>
              <a:t>client</a:t>
            </a:r>
            <a:r>
              <a:rPr lang="zh-CN" altLang="en-US" sz="2400" dirty="0" smtClean="0"/>
              <a:t>和</a:t>
            </a:r>
            <a:r>
              <a:rPr lang="en-US" altLang="zh-CN" sz="2400" dirty="0" smtClean="0"/>
              <a:t>slave</a:t>
            </a:r>
            <a:r>
              <a:rPr lang="zh-CN" altLang="en-US" sz="2400" dirty="0" smtClean="0"/>
              <a:t>节点的中间层，也用作</a:t>
            </a:r>
            <a:r>
              <a:rPr lang="zh-CN" altLang="en-US" sz="2400" dirty="0" smtClean="0">
                <a:solidFill>
                  <a:srgbClr val="FF0000"/>
                </a:solidFill>
              </a:rPr>
              <a:t>消息聚集节点</a:t>
            </a:r>
            <a:r>
              <a:rPr lang="zh-CN" altLang="en-US" sz="2400" dirty="0" smtClean="0"/>
              <a:t>，可汇总来自多个</a:t>
            </a:r>
            <a:r>
              <a:rPr lang="en-US" altLang="zh-CN" sz="2400" dirty="0" smtClean="0"/>
              <a:t>slave</a:t>
            </a:r>
            <a:r>
              <a:rPr lang="zh-CN" altLang="en-US" sz="2400" dirty="0" smtClean="0"/>
              <a:t>的消息。</a:t>
            </a:r>
            <a:endParaRPr lang="en-US" altLang="zh-CN" sz="2400" dirty="0" smtClean="0"/>
          </a:p>
          <a:p>
            <a:pPr>
              <a:buFont typeface="Wingdings" pitchFamily="2" charset="2"/>
              <a:buChar char="l"/>
            </a:pPr>
            <a:r>
              <a:rPr lang="en-US" altLang="zh-CN" sz="2400" b="1" dirty="0" smtClean="0"/>
              <a:t>Client</a:t>
            </a:r>
            <a:r>
              <a:rPr lang="zh-CN" altLang="en-US" sz="2400" b="1" dirty="0" smtClean="0"/>
              <a:t>节点</a:t>
            </a:r>
            <a:r>
              <a:rPr lang="zh-CN" altLang="en-US" sz="2400" dirty="0" smtClean="0"/>
              <a:t>：用户接口层，通过</a:t>
            </a:r>
            <a:r>
              <a:rPr lang="en-US" altLang="zh-CN" sz="2400" dirty="0" smtClean="0"/>
              <a:t>API</a:t>
            </a:r>
            <a:r>
              <a:rPr lang="zh-CN" altLang="en-US" sz="2400" dirty="0" smtClean="0"/>
              <a:t>和</a:t>
            </a:r>
            <a:r>
              <a:rPr lang="en-US" altLang="zh-CN" sz="2400" dirty="0" smtClean="0"/>
              <a:t>slave</a:t>
            </a:r>
            <a:r>
              <a:rPr lang="zh-CN" altLang="en-US" sz="2400" dirty="0" smtClean="0"/>
              <a:t>以及</a:t>
            </a:r>
            <a:r>
              <a:rPr lang="en-US" altLang="zh-CN" sz="2400" dirty="0" smtClean="0"/>
              <a:t>proxy</a:t>
            </a:r>
            <a:r>
              <a:rPr lang="zh-CN" altLang="en-US" sz="2400" dirty="0" smtClean="0"/>
              <a:t>节点通讯。</a:t>
            </a:r>
            <a:endParaRPr lang="en-US" altLang="zh-CN" sz="2400" dirty="0" smtClean="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135</a:t>
            </a:fld>
            <a:endParaRPr lang="zh-CN" alt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Trinity</a:t>
            </a:r>
            <a:r>
              <a:rPr lang="zh-CN" altLang="en-US" dirty="0" smtClean="0"/>
              <a:t>的分布式缓存</a:t>
            </a:r>
            <a:endParaRPr lang="zh-CN" altLang="en-US" dirty="0"/>
          </a:p>
        </p:txBody>
      </p:sp>
      <p:sp>
        <p:nvSpPr>
          <p:cNvPr id="3" name="内容占位符 2"/>
          <p:cNvSpPr>
            <a:spLocks noGrp="1"/>
          </p:cNvSpPr>
          <p:nvPr>
            <p:ph idx="1"/>
          </p:nvPr>
        </p:nvSpPr>
        <p:spPr>
          <a:xfrm>
            <a:off x="503238" y="1557338"/>
            <a:ext cx="8389242" cy="4391942"/>
          </a:xfrm>
        </p:spPr>
        <p:txBody>
          <a:bodyPr/>
          <a:lstStyle/>
          <a:p>
            <a:pPr marL="0" indent="0">
              <a:buNone/>
            </a:pPr>
            <a:r>
              <a:rPr lang="zh-CN" altLang="en-US" sz="2400" b="1" dirty="0" smtClean="0"/>
              <a:t>数据空间的划分</a:t>
            </a:r>
            <a:r>
              <a:rPr lang="zh-CN" altLang="en-US" sz="2400" dirty="0" smtClean="0"/>
              <a:t>：分为</a:t>
            </a:r>
            <a:r>
              <a:rPr lang="en-US" altLang="zh-CN" sz="2400" dirty="0" smtClean="0"/>
              <a:t>2^p</a:t>
            </a:r>
            <a:r>
              <a:rPr lang="zh-CN" altLang="en-US" sz="2400" dirty="0" smtClean="0"/>
              <a:t>个</a:t>
            </a:r>
            <a:r>
              <a:rPr lang="zh-CN" altLang="en-US" sz="2400" dirty="0" smtClean="0">
                <a:solidFill>
                  <a:srgbClr val="FF0000"/>
                </a:solidFill>
              </a:rPr>
              <a:t>内存块（</a:t>
            </a:r>
            <a:r>
              <a:rPr lang="en-US" altLang="zh-CN" sz="2400" dirty="0" smtClean="0">
                <a:solidFill>
                  <a:srgbClr val="FF0000"/>
                </a:solidFill>
              </a:rPr>
              <a:t>trunk</a:t>
            </a:r>
            <a:r>
              <a:rPr lang="zh-CN" altLang="en-US" sz="2400" dirty="0" smtClean="0">
                <a:solidFill>
                  <a:srgbClr val="FF0000"/>
                </a:solidFill>
              </a:rPr>
              <a:t>）</a:t>
            </a:r>
            <a:r>
              <a:rPr lang="zh-CN" altLang="en-US" sz="2400" dirty="0" smtClean="0"/>
              <a:t>，分布于</a:t>
            </a:r>
            <a:r>
              <a:rPr lang="en-US" altLang="zh-CN" sz="2400" dirty="0" smtClean="0">
                <a:solidFill>
                  <a:srgbClr val="FF0000"/>
                </a:solidFill>
              </a:rPr>
              <a:t>m</a:t>
            </a:r>
            <a:r>
              <a:rPr lang="zh-CN" altLang="en-US" sz="2400" dirty="0" smtClean="0">
                <a:solidFill>
                  <a:srgbClr val="FF0000"/>
                </a:solidFill>
              </a:rPr>
              <a:t>个节点</a:t>
            </a:r>
            <a:r>
              <a:rPr lang="zh-CN" altLang="en-US" sz="2400" dirty="0"/>
              <a:t>上（</a:t>
            </a:r>
            <a:r>
              <a:rPr lang="en-US" altLang="zh-CN" sz="2400" dirty="0"/>
              <a:t> 2^p &gt;m</a:t>
            </a:r>
            <a:r>
              <a:rPr lang="zh-CN" altLang="en-US" sz="2400" dirty="0"/>
              <a:t>），</a:t>
            </a:r>
            <a:r>
              <a:rPr lang="zh-CN" altLang="en-US" sz="2400" dirty="0" smtClean="0"/>
              <a:t>通常一个节点容纳多个</a:t>
            </a:r>
            <a:r>
              <a:rPr lang="en-US" altLang="zh-CN" sz="2400" dirty="0" smtClean="0"/>
              <a:t>trunk</a:t>
            </a:r>
            <a:r>
              <a:rPr lang="zh-CN" altLang="en-US" sz="2400" dirty="0" smtClean="0"/>
              <a:t>。</a:t>
            </a:r>
            <a:endParaRPr lang="en-US" altLang="zh-CN" sz="2400" dirty="0" smtClean="0"/>
          </a:p>
          <a:p>
            <a:pPr marL="0" indent="0">
              <a:buNone/>
            </a:pPr>
            <a:endParaRPr lang="en-US" altLang="zh-CN" sz="2400" dirty="0" smtClean="0"/>
          </a:p>
          <a:p>
            <a:pPr marL="0" indent="0">
              <a:buNone/>
            </a:pPr>
            <a:r>
              <a:rPr lang="zh-CN" altLang="en-US" sz="2400" dirty="0" smtClean="0"/>
              <a:t>分解成多个</a:t>
            </a:r>
            <a:r>
              <a:rPr lang="en-US" altLang="zh-CN" sz="2400" dirty="0" smtClean="0"/>
              <a:t>trunk</a:t>
            </a:r>
            <a:r>
              <a:rPr lang="zh-CN" altLang="en-US" sz="2400" dirty="0" smtClean="0"/>
              <a:t>的原因：</a:t>
            </a:r>
            <a:endParaRPr lang="en-US" altLang="zh-CN" sz="2400" dirty="0" smtClean="0"/>
          </a:p>
          <a:p>
            <a:pPr marL="0" indent="0">
              <a:buNone/>
            </a:pPr>
            <a:r>
              <a:rPr lang="en-US" altLang="zh-CN" sz="2400" dirty="0" smtClean="0"/>
              <a:t>1</a:t>
            </a:r>
            <a:r>
              <a:rPr lang="zh-CN" altLang="en-US" sz="2400" dirty="0" smtClean="0"/>
              <a:t>）多个</a:t>
            </a:r>
            <a:r>
              <a:rPr lang="en-US" altLang="zh-CN" sz="2400" dirty="0" smtClean="0"/>
              <a:t>trunk</a:t>
            </a:r>
            <a:r>
              <a:rPr lang="zh-CN" altLang="en-US" sz="2400" dirty="0" smtClean="0"/>
              <a:t>有利于并发；</a:t>
            </a:r>
            <a:endParaRPr lang="en-US" altLang="zh-CN" sz="2400" dirty="0" smtClean="0"/>
          </a:p>
          <a:p>
            <a:pPr marL="0" indent="0">
              <a:buNone/>
            </a:pPr>
            <a:r>
              <a:rPr lang="en-US" altLang="zh-CN" sz="2400" dirty="0" smtClean="0"/>
              <a:t>2</a:t>
            </a:r>
            <a:r>
              <a:rPr lang="zh-CN" altLang="en-US" sz="2400" dirty="0" smtClean="0"/>
              <a:t>）维持一个大型的哈希表将导致哈希冲突的概率增加。</a:t>
            </a:r>
            <a:endParaRPr lang="en-US" altLang="zh-CN" sz="2400" dirty="0" smtClean="0"/>
          </a:p>
          <a:p>
            <a:pPr marL="0" indent="0">
              <a:buNone/>
            </a:pPr>
            <a:endParaRPr lang="en-US" altLang="zh-CN" sz="2400" dirty="0" smtClean="0"/>
          </a:p>
          <a:p>
            <a:pPr marL="0" indent="0">
              <a:buNone/>
            </a:pPr>
            <a:r>
              <a:rPr lang="zh-CN" altLang="en-US" sz="2400" b="1" dirty="0" smtClean="0"/>
              <a:t>底层存储</a:t>
            </a:r>
            <a:r>
              <a:rPr lang="zh-CN" altLang="en-US" sz="2400" dirty="0" smtClean="0"/>
              <a:t>：为保证容错一致性，这些</a:t>
            </a:r>
            <a:r>
              <a:rPr lang="en-US" altLang="zh-CN" sz="2400" dirty="0" smtClean="0"/>
              <a:t>trunk</a:t>
            </a:r>
            <a:r>
              <a:rPr lang="zh-CN" altLang="en-US" sz="2400" dirty="0" smtClean="0"/>
              <a:t>底层上采用</a:t>
            </a:r>
            <a:r>
              <a:rPr lang="en-US" altLang="zh-CN" sz="2400" dirty="0" smtClean="0">
                <a:solidFill>
                  <a:srgbClr val="FF0000"/>
                </a:solidFill>
              </a:rPr>
              <a:t>TFS</a:t>
            </a:r>
            <a:r>
              <a:rPr lang="zh-CN" altLang="en-US" sz="2400" dirty="0" smtClean="0">
                <a:solidFill>
                  <a:srgbClr val="FF0000"/>
                </a:solidFill>
              </a:rPr>
              <a:t>（</a:t>
            </a:r>
            <a:r>
              <a:rPr lang="en-US" altLang="zh-CN" sz="2400" dirty="0" smtClean="0">
                <a:solidFill>
                  <a:srgbClr val="FF0000"/>
                </a:solidFill>
              </a:rPr>
              <a:t>Trinity File System</a:t>
            </a:r>
            <a:r>
              <a:rPr lang="zh-CN" altLang="en-US" sz="2400" dirty="0" smtClean="0">
                <a:solidFill>
                  <a:srgbClr val="FF0000"/>
                </a:solidFill>
              </a:rPr>
              <a:t>）</a:t>
            </a:r>
            <a:r>
              <a:rPr lang="zh-CN" altLang="en-US" sz="2400" dirty="0" smtClean="0"/>
              <a:t>分布式文件系统存储，类似</a:t>
            </a:r>
            <a:r>
              <a:rPr lang="en-US" altLang="zh-CN" sz="2400" dirty="0" smtClean="0"/>
              <a:t>HDFS</a:t>
            </a:r>
            <a:r>
              <a:rPr lang="zh-CN" altLang="en-US" sz="2400" dirty="0" smtClean="0"/>
              <a:t>。</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136</a:t>
            </a:fld>
            <a:endParaRPr lang="zh-CN" alt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Trinity</a:t>
            </a:r>
            <a:r>
              <a:rPr lang="zh-CN" altLang="en-US" dirty="0" smtClean="0"/>
              <a:t>的分布式缓存</a:t>
            </a:r>
            <a:endParaRPr lang="zh-CN" altLang="en-US" dirty="0"/>
          </a:p>
        </p:txBody>
      </p:sp>
      <p:sp>
        <p:nvSpPr>
          <p:cNvPr id="3" name="内容占位符 2"/>
          <p:cNvSpPr>
            <a:spLocks noGrp="1"/>
          </p:cNvSpPr>
          <p:nvPr>
            <p:ph idx="1"/>
          </p:nvPr>
        </p:nvSpPr>
        <p:spPr>
          <a:xfrm>
            <a:off x="503238" y="1557338"/>
            <a:ext cx="8183562" cy="4391942"/>
          </a:xfrm>
        </p:spPr>
        <p:txBody>
          <a:bodyPr/>
          <a:lstStyle/>
          <a:p>
            <a:pPr marL="0" indent="0">
              <a:buNone/>
            </a:pPr>
            <a:r>
              <a:rPr lang="en-US" altLang="zh-CN" sz="2400" dirty="0" smtClean="0"/>
              <a:t>Key-value</a:t>
            </a:r>
            <a:r>
              <a:rPr lang="zh-CN" altLang="en-US" sz="2400" dirty="0" smtClean="0"/>
              <a:t>集合中的</a:t>
            </a:r>
            <a:r>
              <a:rPr lang="en-US" altLang="zh-CN" sz="2400" dirty="0" smtClean="0"/>
              <a:t>key</a:t>
            </a:r>
            <a:r>
              <a:rPr lang="zh-CN" altLang="en-US" sz="2400" dirty="0" smtClean="0"/>
              <a:t>值为</a:t>
            </a:r>
            <a:r>
              <a:rPr lang="en-US" altLang="zh-CN" sz="2400" dirty="0" smtClean="0">
                <a:solidFill>
                  <a:srgbClr val="FF0000"/>
                </a:solidFill>
              </a:rPr>
              <a:t>64</a:t>
            </a:r>
            <a:r>
              <a:rPr lang="zh-CN" altLang="en-US" sz="2400" dirty="0" smtClean="0">
                <a:solidFill>
                  <a:srgbClr val="FF0000"/>
                </a:solidFill>
              </a:rPr>
              <a:t>位全球唯一标识符</a:t>
            </a:r>
            <a:r>
              <a:rPr lang="zh-CN" altLang="en-US" sz="2400" dirty="0" smtClean="0"/>
              <a:t>，</a:t>
            </a:r>
            <a:r>
              <a:rPr lang="en-US" altLang="zh-CN" sz="2400" dirty="0" smtClean="0"/>
              <a:t>value</a:t>
            </a:r>
            <a:r>
              <a:rPr lang="zh-CN" altLang="en-US" sz="2400" dirty="0" smtClean="0"/>
              <a:t>为任意长度的</a:t>
            </a:r>
            <a:r>
              <a:rPr lang="en-US" altLang="zh-CN" sz="2400" dirty="0" smtClean="0">
                <a:solidFill>
                  <a:srgbClr val="FF0000"/>
                </a:solidFill>
              </a:rPr>
              <a:t>blob</a:t>
            </a:r>
            <a:r>
              <a:rPr lang="zh-CN" altLang="en-US" sz="2400" dirty="0" smtClean="0">
                <a:solidFill>
                  <a:srgbClr val="FF0000"/>
                </a:solidFill>
              </a:rPr>
              <a:t>串</a:t>
            </a:r>
            <a:r>
              <a:rPr lang="zh-CN" altLang="en-US" sz="2400" dirty="0" smtClean="0"/>
              <a:t>。</a:t>
            </a:r>
            <a:endParaRPr lang="en-US" altLang="zh-CN" sz="2400" dirty="0" smtClean="0"/>
          </a:p>
          <a:p>
            <a:pPr marL="0" indent="0">
              <a:buNone/>
            </a:pPr>
            <a:endParaRPr lang="en-US" altLang="zh-CN" sz="2400" dirty="0" smtClean="0"/>
          </a:p>
          <a:p>
            <a:pPr marL="0" indent="0">
              <a:buNone/>
            </a:pPr>
            <a:r>
              <a:rPr lang="en-US" altLang="zh-CN" sz="2400" dirty="0"/>
              <a:t>Trinity</a:t>
            </a:r>
            <a:r>
              <a:rPr lang="zh-CN" altLang="en-US" sz="2400" dirty="0"/>
              <a:t>建立了一个从</a:t>
            </a:r>
            <a:r>
              <a:rPr lang="en-US" altLang="zh-CN" sz="2400" dirty="0"/>
              <a:t>key</a:t>
            </a:r>
            <a:r>
              <a:rPr lang="zh-CN" altLang="en-US" sz="2400" dirty="0"/>
              <a:t>值到</a:t>
            </a:r>
            <a:r>
              <a:rPr lang="en-US" altLang="zh-CN" sz="2400" dirty="0"/>
              <a:t>slave</a:t>
            </a:r>
            <a:r>
              <a:rPr lang="zh-CN" altLang="en-US" sz="2400" dirty="0"/>
              <a:t>节点的映射</a:t>
            </a:r>
            <a:r>
              <a:rPr lang="zh-CN" altLang="en-US" sz="2400" dirty="0" smtClean="0"/>
              <a:t>机制：</a:t>
            </a:r>
            <a:endParaRPr lang="en-US" altLang="zh-CN" sz="2400" dirty="0" smtClean="0"/>
          </a:p>
          <a:p>
            <a:pPr marL="0" indent="0">
              <a:buNone/>
            </a:pPr>
            <a:r>
              <a:rPr lang="zh-CN" altLang="en-US" sz="2400" dirty="0" smtClean="0"/>
              <a:t>（</a:t>
            </a:r>
            <a:r>
              <a:rPr lang="en-US" altLang="zh-CN" sz="2400" dirty="0" smtClean="0"/>
              <a:t>1</a:t>
            </a:r>
            <a:r>
              <a:rPr lang="zh-CN" altLang="en-US" sz="2400" dirty="0" smtClean="0"/>
              <a:t>）</a:t>
            </a:r>
            <a:r>
              <a:rPr lang="en-US" altLang="zh-CN" sz="2400" dirty="0" smtClean="0"/>
              <a:t>Key</a:t>
            </a:r>
            <a:r>
              <a:rPr lang="zh-CN" altLang="en-US" sz="2400" dirty="0" smtClean="0"/>
              <a:t>值被</a:t>
            </a:r>
            <a:r>
              <a:rPr lang="en-US" altLang="zh-CN" sz="2400" dirty="0" smtClean="0"/>
              <a:t>hash</a:t>
            </a:r>
            <a:r>
              <a:rPr lang="zh-CN" altLang="en-US" sz="2400" dirty="0" smtClean="0"/>
              <a:t>为一个</a:t>
            </a:r>
            <a:r>
              <a:rPr lang="en-US" altLang="zh-CN" sz="2400" dirty="0" smtClean="0"/>
              <a:t>p</a:t>
            </a:r>
            <a:r>
              <a:rPr lang="zh-CN" altLang="en-US" sz="2400" dirty="0" smtClean="0"/>
              <a:t>位向量</a:t>
            </a:r>
            <a:r>
              <a:rPr lang="en-US" altLang="zh-CN" sz="2400" dirty="0" err="1" smtClean="0"/>
              <a:t>i</a:t>
            </a:r>
            <a:r>
              <a:rPr lang="en-US" altLang="zh-CN" sz="2400" dirty="0" smtClean="0"/>
              <a:t>∈[0,2^p-1]</a:t>
            </a:r>
            <a:r>
              <a:rPr lang="zh-CN" altLang="en-US" sz="2400" dirty="0" smtClean="0"/>
              <a:t>；</a:t>
            </a:r>
            <a:endParaRPr lang="en-US" altLang="zh-CN" sz="2400" dirty="0" smtClean="0"/>
          </a:p>
          <a:p>
            <a:pPr marL="0" indent="0">
              <a:buNone/>
            </a:pPr>
            <a:r>
              <a:rPr lang="zh-CN" altLang="en-US" sz="2400" dirty="0" smtClean="0"/>
              <a:t>（</a:t>
            </a:r>
            <a:r>
              <a:rPr lang="en-US" altLang="zh-CN" sz="2400" dirty="0" smtClean="0"/>
              <a:t>2</a:t>
            </a:r>
            <a:r>
              <a:rPr lang="zh-CN" altLang="en-US" sz="2400" dirty="0" smtClean="0"/>
              <a:t>）包含</a:t>
            </a:r>
            <a:r>
              <a:rPr lang="en-US" altLang="zh-CN" sz="2400" dirty="0" smtClean="0">
                <a:solidFill>
                  <a:srgbClr val="FF0000"/>
                </a:solidFill>
              </a:rPr>
              <a:t>2^p</a:t>
            </a:r>
            <a:r>
              <a:rPr lang="zh-CN" altLang="en-US" sz="2400" dirty="0" smtClean="0">
                <a:solidFill>
                  <a:srgbClr val="FF0000"/>
                </a:solidFill>
              </a:rPr>
              <a:t>个</a:t>
            </a:r>
            <a:r>
              <a:rPr lang="en-US" altLang="zh-CN" sz="2400" dirty="0" smtClean="0">
                <a:solidFill>
                  <a:srgbClr val="FF0000"/>
                </a:solidFill>
              </a:rPr>
              <a:t>slot</a:t>
            </a:r>
            <a:r>
              <a:rPr lang="zh-CN" altLang="en-US" sz="2400" dirty="0" smtClean="0">
                <a:solidFill>
                  <a:srgbClr val="FF0000"/>
                </a:solidFill>
              </a:rPr>
              <a:t>槽</a:t>
            </a:r>
            <a:r>
              <a:rPr lang="zh-CN" altLang="en-US" sz="2400" dirty="0" smtClean="0"/>
              <a:t>的</a:t>
            </a:r>
            <a:r>
              <a:rPr lang="zh-CN" altLang="en-US" sz="2400" dirty="0" smtClean="0">
                <a:solidFill>
                  <a:srgbClr val="FF0000"/>
                </a:solidFill>
              </a:rPr>
              <a:t>寻址表（</a:t>
            </a:r>
            <a:r>
              <a:rPr lang="en-US" altLang="zh-CN" sz="2400" dirty="0" smtClean="0">
                <a:solidFill>
                  <a:srgbClr val="FF0000"/>
                </a:solidFill>
              </a:rPr>
              <a:t>addressing table</a:t>
            </a:r>
            <a:r>
              <a:rPr lang="zh-CN" altLang="en-US" sz="2400" dirty="0" smtClean="0"/>
              <a:t>）。</a:t>
            </a:r>
            <a:endParaRPr lang="en-US" altLang="zh-CN" sz="2400" dirty="0" smtClean="0"/>
          </a:p>
          <a:p>
            <a:pPr marL="0" indent="0">
              <a:buNone/>
            </a:pPr>
            <a:endParaRPr lang="en-US" altLang="zh-CN" sz="2400" dirty="0" smtClean="0"/>
          </a:p>
          <a:p>
            <a:pPr marL="0" indent="0">
              <a:buNone/>
            </a:pPr>
            <a:endParaRPr lang="en-US" altLang="zh-CN" sz="2400" dirty="0" smtClean="0"/>
          </a:p>
          <a:p>
            <a:pPr marL="0" indent="0">
              <a:buNone/>
            </a:pPr>
            <a:r>
              <a:rPr lang="zh-CN" altLang="en-US" sz="2400" dirty="0" smtClean="0"/>
              <a:t>寻址表的每个</a:t>
            </a:r>
            <a:r>
              <a:rPr lang="en-US" altLang="zh-CN" sz="2400" dirty="0" smtClean="0"/>
              <a:t>slot</a:t>
            </a:r>
            <a:r>
              <a:rPr lang="zh-CN" altLang="en-US" sz="2400" dirty="0" smtClean="0"/>
              <a:t>槽存储保存该</a:t>
            </a:r>
            <a:r>
              <a:rPr lang="en-US" altLang="zh-CN" sz="2400" dirty="0" smtClean="0"/>
              <a:t>slot</a:t>
            </a:r>
            <a:r>
              <a:rPr lang="zh-CN" altLang="en-US" sz="2400" dirty="0" smtClean="0"/>
              <a:t>对应</a:t>
            </a:r>
            <a:r>
              <a:rPr lang="en-US" altLang="zh-CN" sz="2400" dirty="0" smtClean="0"/>
              <a:t>trunk</a:t>
            </a:r>
            <a:r>
              <a:rPr lang="zh-CN" altLang="en-US" sz="2400" dirty="0" smtClean="0"/>
              <a:t>的节点</a:t>
            </a:r>
            <a:r>
              <a:rPr lang="en-US" altLang="zh-CN" sz="2400" dirty="0" smtClean="0"/>
              <a:t>ID</a:t>
            </a:r>
            <a:r>
              <a:rPr lang="zh-CN" altLang="en-US" sz="2400" dirty="0" smtClean="0"/>
              <a:t>。</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137</a:t>
            </a:fld>
            <a:endParaRPr lang="zh-CN" altLang="en-US"/>
          </a:p>
        </p:txBody>
      </p:sp>
      <p:sp>
        <p:nvSpPr>
          <p:cNvPr id="5" name="圆角矩形标注 4"/>
          <p:cNvSpPr/>
          <p:nvPr/>
        </p:nvSpPr>
        <p:spPr>
          <a:xfrm>
            <a:off x="7740352" y="3140968"/>
            <a:ext cx="964662" cy="612648"/>
          </a:xfrm>
          <a:prstGeom prst="wedgeRoundRectCallout">
            <a:avLst>
              <a:gd name="adj1" fmla="val -71648"/>
              <a:gd name="adj2" fmla="val 6096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Hash</a:t>
            </a:r>
            <a:r>
              <a:rPr lang="zh-CN" altLang="en-US" dirty="0" smtClean="0"/>
              <a:t>向量化</a:t>
            </a:r>
            <a:endParaRPr lang="zh-CN" altLang="en-US" dirty="0"/>
          </a:p>
        </p:txBody>
      </p:sp>
      <p:sp>
        <p:nvSpPr>
          <p:cNvPr id="6" name="圆角矩形标注 5"/>
          <p:cNvSpPr/>
          <p:nvPr/>
        </p:nvSpPr>
        <p:spPr>
          <a:xfrm>
            <a:off x="4355976" y="4437112"/>
            <a:ext cx="1224136" cy="504056"/>
          </a:xfrm>
          <a:prstGeom prst="wedgeRoundRectCallout">
            <a:avLst>
              <a:gd name="adj1" fmla="val -113668"/>
              <a:gd name="adj2" fmla="val -5136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t>trunk</a:t>
            </a:r>
            <a:endParaRPr lang="zh-CN" altLang="en-US" sz="2400"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Trinity</a:t>
            </a:r>
            <a:r>
              <a:rPr lang="zh-CN" altLang="en-US" dirty="0" smtClean="0"/>
              <a:t>的分布式缓存</a:t>
            </a:r>
            <a:endParaRPr lang="zh-CN" altLang="en-US" dirty="0"/>
          </a:p>
        </p:txBody>
      </p:sp>
      <p:pic>
        <p:nvPicPr>
          <p:cNvPr id="5" name="内容占位符 4" descr="trinity分布式缓存.png"/>
          <p:cNvPicPr>
            <a:picLocks noGrp="1" noChangeAspect="1"/>
          </p:cNvPicPr>
          <p:nvPr>
            <p:ph idx="1"/>
          </p:nvPr>
        </p:nvPicPr>
        <p:blipFill>
          <a:blip r:embed="rId2" cstate="print"/>
          <a:stretch>
            <a:fillRect/>
          </a:stretch>
        </p:blipFill>
        <p:spPr>
          <a:xfrm>
            <a:off x="683568" y="1340768"/>
            <a:ext cx="4320480" cy="5044771"/>
          </a:xfrm>
        </p:spPr>
      </p:pic>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138</a:t>
            </a:fld>
            <a:endParaRPr lang="zh-CN" altLang="en-US"/>
          </a:p>
        </p:txBody>
      </p:sp>
      <p:sp>
        <p:nvSpPr>
          <p:cNvPr id="6" name="TextBox 5"/>
          <p:cNvSpPr txBox="1"/>
          <p:nvPr/>
        </p:nvSpPr>
        <p:spPr>
          <a:xfrm>
            <a:off x="5148064" y="1700808"/>
            <a:ext cx="3528392" cy="4154984"/>
          </a:xfrm>
          <a:prstGeom prst="rect">
            <a:avLst/>
          </a:prstGeom>
          <a:noFill/>
        </p:spPr>
        <p:txBody>
          <a:bodyPr wrap="square" rtlCol="0">
            <a:spAutoFit/>
          </a:bodyPr>
          <a:lstStyle/>
          <a:p>
            <a:r>
              <a:rPr lang="zh-CN" altLang="en-US" sz="2400" dirty="0" smtClean="0">
                <a:latin typeface="+mn-ea"/>
                <a:ea typeface="+mn-ea"/>
              </a:rPr>
              <a:t>    通过</a:t>
            </a:r>
            <a:r>
              <a:rPr lang="zh-CN" altLang="en-US" sz="2400" dirty="0" smtClean="0">
                <a:solidFill>
                  <a:srgbClr val="FF0000"/>
                </a:solidFill>
                <a:latin typeface="+mn-ea"/>
                <a:ea typeface="+mn-ea"/>
              </a:rPr>
              <a:t>一致性</a:t>
            </a:r>
            <a:r>
              <a:rPr lang="en-US" altLang="zh-CN" sz="2400" dirty="0" smtClean="0">
                <a:solidFill>
                  <a:srgbClr val="FF0000"/>
                </a:solidFill>
                <a:latin typeface="+mn-ea"/>
                <a:ea typeface="+mn-ea"/>
              </a:rPr>
              <a:t>hash</a:t>
            </a:r>
            <a:r>
              <a:rPr lang="zh-CN" altLang="en-US" sz="2400" dirty="0" smtClean="0">
                <a:latin typeface="+mn-ea"/>
                <a:ea typeface="+mn-ea"/>
              </a:rPr>
              <a:t>实现</a:t>
            </a:r>
            <a:r>
              <a:rPr lang="zh-CN" altLang="en-US" sz="2400" dirty="0" smtClean="0">
                <a:solidFill>
                  <a:srgbClr val="FF0000"/>
                </a:solidFill>
                <a:latin typeface="+mn-ea"/>
                <a:ea typeface="+mn-ea"/>
              </a:rPr>
              <a:t>节点动态加入或离开</a:t>
            </a:r>
            <a:r>
              <a:rPr lang="zh-CN" altLang="en-US" sz="2400" dirty="0" smtClean="0">
                <a:latin typeface="+mn-ea"/>
                <a:ea typeface="+mn-ea"/>
              </a:rPr>
              <a:t>内存云。</a:t>
            </a:r>
            <a:endParaRPr lang="en-US" altLang="zh-CN" sz="2400" dirty="0" smtClean="0">
              <a:latin typeface="+mn-ea"/>
              <a:ea typeface="+mn-ea"/>
            </a:endParaRPr>
          </a:p>
          <a:p>
            <a:endParaRPr lang="en-US" altLang="zh-CN" sz="2400" dirty="0" smtClean="0">
              <a:latin typeface="+mn-ea"/>
              <a:ea typeface="+mn-ea"/>
            </a:endParaRPr>
          </a:p>
          <a:p>
            <a:r>
              <a:rPr lang="zh-CN" altLang="en-US" sz="2400" dirty="0" smtClean="0">
                <a:latin typeface="+mn-ea"/>
                <a:ea typeface="+mn-ea"/>
              </a:rPr>
              <a:t>    </a:t>
            </a:r>
            <a:r>
              <a:rPr lang="zh-CN" altLang="en-US" sz="2400" dirty="0" smtClean="0">
                <a:solidFill>
                  <a:srgbClr val="FF0000"/>
                </a:solidFill>
                <a:latin typeface="+mn-ea"/>
                <a:ea typeface="+mn-ea"/>
              </a:rPr>
              <a:t>每个节点保存寻址表的副本。</a:t>
            </a:r>
            <a:endParaRPr lang="en-US" altLang="zh-CN" sz="2400" dirty="0" smtClean="0">
              <a:solidFill>
                <a:srgbClr val="FF0000"/>
              </a:solidFill>
              <a:latin typeface="+mn-ea"/>
              <a:ea typeface="+mn-ea"/>
            </a:endParaRPr>
          </a:p>
          <a:p>
            <a:endParaRPr lang="en-US" altLang="zh-CN" sz="2400" dirty="0" smtClean="0">
              <a:solidFill>
                <a:srgbClr val="FF0000"/>
              </a:solidFill>
              <a:latin typeface="+mn-ea"/>
              <a:ea typeface="+mn-ea"/>
            </a:endParaRPr>
          </a:p>
          <a:p>
            <a:r>
              <a:rPr lang="en-US" altLang="zh-CN" sz="2400" dirty="0" smtClean="0">
                <a:latin typeface="+mn-ea"/>
                <a:ea typeface="+mn-ea"/>
              </a:rPr>
              <a:t>    </a:t>
            </a:r>
            <a:r>
              <a:rPr lang="zh-CN" altLang="en-US" sz="2400" dirty="0" smtClean="0">
                <a:latin typeface="+mn-ea"/>
                <a:ea typeface="+mn-ea"/>
              </a:rPr>
              <a:t>每个</a:t>
            </a:r>
            <a:r>
              <a:rPr lang="en-US" altLang="zh-CN" sz="2400" dirty="0" smtClean="0">
                <a:solidFill>
                  <a:srgbClr val="FF0000"/>
                </a:solidFill>
                <a:latin typeface="+mn-ea"/>
                <a:ea typeface="+mn-ea"/>
              </a:rPr>
              <a:t>trunk</a:t>
            </a:r>
            <a:r>
              <a:rPr lang="zh-CN" altLang="en-US" sz="2400" dirty="0" smtClean="0">
                <a:solidFill>
                  <a:srgbClr val="FF0000"/>
                </a:solidFill>
                <a:latin typeface="+mn-ea"/>
                <a:ea typeface="+mn-ea"/>
              </a:rPr>
              <a:t>内部</a:t>
            </a:r>
            <a:r>
              <a:rPr lang="zh-CN" altLang="en-US" sz="2400" dirty="0" smtClean="0">
                <a:latin typeface="+mn-ea"/>
                <a:ea typeface="+mn-ea"/>
              </a:rPr>
              <a:t>则通过对</a:t>
            </a:r>
            <a:r>
              <a:rPr lang="en-US" altLang="zh-CN" sz="2400" dirty="0" smtClean="0">
                <a:latin typeface="+mn-ea"/>
                <a:ea typeface="+mn-ea"/>
              </a:rPr>
              <a:t>64</a:t>
            </a:r>
            <a:r>
              <a:rPr lang="zh-CN" altLang="en-US" sz="2400" dirty="0" smtClean="0">
                <a:latin typeface="+mn-ea"/>
                <a:ea typeface="+mn-ea"/>
              </a:rPr>
              <a:t>位</a:t>
            </a:r>
            <a:r>
              <a:rPr lang="en-US" altLang="zh-CN" sz="2400" dirty="0" smtClean="0">
                <a:latin typeface="+mn-ea"/>
                <a:ea typeface="+mn-ea"/>
              </a:rPr>
              <a:t>key</a:t>
            </a:r>
            <a:r>
              <a:rPr lang="zh-CN" altLang="en-US" sz="2400" dirty="0" smtClean="0">
                <a:latin typeface="+mn-ea"/>
                <a:ea typeface="+mn-ea"/>
              </a:rPr>
              <a:t>值的</a:t>
            </a:r>
            <a:r>
              <a:rPr lang="en-US" altLang="zh-CN" sz="2400" dirty="0" smtClean="0">
                <a:solidFill>
                  <a:srgbClr val="FF0000"/>
                </a:solidFill>
                <a:latin typeface="+mn-ea"/>
                <a:ea typeface="+mn-ea"/>
              </a:rPr>
              <a:t>hash</a:t>
            </a:r>
            <a:r>
              <a:rPr lang="zh-CN" altLang="en-US" sz="2400" dirty="0" smtClean="0">
                <a:latin typeface="+mn-ea"/>
                <a:ea typeface="+mn-ea"/>
              </a:rPr>
              <a:t>函数进行</a:t>
            </a:r>
            <a:r>
              <a:rPr lang="en-US" altLang="zh-CN" sz="2400" dirty="0" smtClean="0">
                <a:latin typeface="+mn-ea"/>
                <a:ea typeface="+mn-ea"/>
              </a:rPr>
              <a:t>key-value</a:t>
            </a:r>
            <a:r>
              <a:rPr lang="zh-CN" altLang="en-US" sz="2400" dirty="0" smtClean="0">
                <a:latin typeface="+mn-ea"/>
                <a:ea typeface="+mn-ea"/>
              </a:rPr>
              <a:t>对的存储。</a:t>
            </a:r>
            <a:endParaRPr lang="zh-CN" altLang="en-US" sz="2400" dirty="0">
              <a:latin typeface="+mn-ea"/>
              <a:ea typeface="+mn-ea"/>
            </a:endParaRPr>
          </a:p>
        </p:txBody>
      </p:sp>
      <p:sp>
        <p:nvSpPr>
          <p:cNvPr id="3" name="圆角矩形标注 2"/>
          <p:cNvSpPr/>
          <p:nvPr/>
        </p:nvSpPr>
        <p:spPr>
          <a:xfrm>
            <a:off x="6804248" y="2564904"/>
            <a:ext cx="1080120" cy="576064"/>
          </a:xfrm>
          <a:prstGeom prst="wedgeRoundRectCallout">
            <a:avLst>
              <a:gd name="adj1" fmla="val -89905"/>
              <a:gd name="adj2" fmla="val -3136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t>图？</a:t>
            </a:r>
            <a:endParaRPr lang="zh-CN" altLang="en-US" sz="2400"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Trinity</a:t>
            </a:r>
            <a:r>
              <a:rPr lang="zh-CN" altLang="en-US" dirty="0" smtClean="0"/>
              <a:t>的分布式缓存</a:t>
            </a:r>
            <a:endParaRPr lang="zh-CN" altLang="en-US" dirty="0"/>
          </a:p>
        </p:txBody>
      </p:sp>
      <p:sp>
        <p:nvSpPr>
          <p:cNvPr id="3" name="内容占位符 2"/>
          <p:cNvSpPr>
            <a:spLocks noGrp="1"/>
          </p:cNvSpPr>
          <p:nvPr>
            <p:ph idx="1"/>
          </p:nvPr>
        </p:nvSpPr>
        <p:spPr>
          <a:xfrm>
            <a:off x="503238" y="1557338"/>
            <a:ext cx="8183562" cy="4751982"/>
          </a:xfrm>
        </p:spPr>
        <p:txBody>
          <a:bodyPr/>
          <a:lstStyle/>
          <a:p>
            <a:pPr marL="0" indent="0">
              <a:buNone/>
            </a:pPr>
            <a:r>
              <a:rPr lang="zh-CN" altLang="en-US" sz="2400" b="1" dirty="0" smtClean="0"/>
              <a:t>寻址表</a:t>
            </a:r>
            <a:r>
              <a:rPr lang="zh-CN" altLang="en-US" sz="2400" dirty="0" smtClean="0"/>
              <a:t>：一个</a:t>
            </a:r>
            <a:r>
              <a:rPr lang="zh-CN" altLang="en-US" sz="2400" dirty="0" smtClean="0">
                <a:solidFill>
                  <a:srgbClr val="FF0000"/>
                </a:solidFill>
              </a:rPr>
              <a:t>全局共享</a:t>
            </a:r>
            <a:r>
              <a:rPr lang="zh-CN" altLang="en-US" sz="2400" dirty="0" smtClean="0"/>
              <a:t>的数据结构，被复制到每个节点。</a:t>
            </a:r>
            <a:endParaRPr lang="en-US" altLang="zh-CN" sz="2400" dirty="0" smtClean="0"/>
          </a:p>
          <a:p>
            <a:pPr marL="0" indent="0">
              <a:buNone/>
            </a:pPr>
            <a:endParaRPr lang="en-US" altLang="zh-CN" sz="2400" dirty="0" smtClean="0"/>
          </a:p>
          <a:p>
            <a:pPr marL="0" indent="0">
              <a:buNone/>
            </a:pPr>
            <a:r>
              <a:rPr lang="zh-CN" altLang="en-US" sz="2400" b="1" dirty="0" smtClean="0"/>
              <a:t>基于</a:t>
            </a:r>
            <a:r>
              <a:rPr lang="en-US" altLang="zh-CN" sz="2400" b="1" dirty="0" smtClean="0"/>
              <a:t>leader</a:t>
            </a:r>
            <a:r>
              <a:rPr lang="zh-CN" altLang="en-US" sz="2400" b="1" dirty="0" smtClean="0"/>
              <a:t>广播的一致性维护：</a:t>
            </a:r>
            <a:endParaRPr lang="en-US" altLang="zh-CN" sz="2400" b="1" dirty="0" smtClean="0"/>
          </a:p>
          <a:p>
            <a:pPr marL="0" indent="0">
              <a:buNone/>
            </a:pPr>
            <a:r>
              <a:rPr lang="en-US" altLang="zh-CN" sz="2400" dirty="0" smtClean="0"/>
              <a:t>1</a:t>
            </a:r>
            <a:r>
              <a:rPr lang="zh-CN" altLang="en-US" sz="2400" dirty="0" smtClean="0"/>
              <a:t>）</a:t>
            </a:r>
            <a:r>
              <a:rPr lang="en-US" altLang="zh-CN" sz="2400" dirty="0" smtClean="0"/>
              <a:t>Trinity</a:t>
            </a:r>
            <a:r>
              <a:rPr lang="zh-CN" altLang="en-US" sz="2400" dirty="0" smtClean="0"/>
              <a:t>在一个</a:t>
            </a:r>
            <a:r>
              <a:rPr lang="en-US" altLang="zh-CN" sz="2400" dirty="0" smtClean="0">
                <a:solidFill>
                  <a:srgbClr val="FF0000"/>
                </a:solidFill>
              </a:rPr>
              <a:t>leader</a:t>
            </a:r>
            <a:r>
              <a:rPr lang="zh-CN" altLang="en-US" sz="2400" dirty="0" smtClean="0">
                <a:solidFill>
                  <a:srgbClr val="FF0000"/>
                </a:solidFill>
              </a:rPr>
              <a:t>节点</a:t>
            </a:r>
            <a:r>
              <a:rPr lang="zh-CN" altLang="en-US" sz="2400" dirty="0" smtClean="0"/>
              <a:t>上保存寻址表的</a:t>
            </a:r>
            <a:r>
              <a:rPr lang="zh-CN" altLang="en-US" sz="2400" dirty="0" smtClean="0">
                <a:solidFill>
                  <a:srgbClr val="FF0000"/>
                </a:solidFill>
              </a:rPr>
              <a:t>主版本</a:t>
            </a:r>
            <a:r>
              <a:rPr lang="zh-CN" altLang="en-US" sz="2400" dirty="0" smtClean="0"/>
              <a:t>，基于分布式文件系统</a:t>
            </a:r>
            <a:r>
              <a:rPr lang="en-US" altLang="zh-CN" sz="2400" dirty="0" smtClean="0">
                <a:solidFill>
                  <a:srgbClr val="FF0000"/>
                </a:solidFill>
              </a:rPr>
              <a:t>TFS</a:t>
            </a:r>
            <a:r>
              <a:rPr lang="zh-CN" altLang="en-US" sz="2400" dirty="0" smtClean="0"/>
              <a:t>实现其可靠性。</a:t>
            </a:r>
            <a:endParaRPr lang="en-US" altLang="zh-CN" sz="2400" dirty="0" smtClean="0"/>
          </a:p>
          <a:p>
            <a:pPr marL="0" indent="0">
              <a:buNone/>
            </a:pPr>
            <a:r>
              <a:rPr lang="en-US" altLang="zh-CN" sz="2400" dirty="0" smtClean="0"/>
              <a:t>2</a:t>
            </a:r>
            <a:r>
              <a:rPr lang="zh-CN" altLang="en-US" sz="2400" dirty="0" smtClean="0"/>
              <a:t>）通过心跳信号检测节点</a:t>
            </a:r>
            <a:r>
              <a:rPr lang="zh-CN" altLang="en-US" sz="2400" dirty="0" smtClean="0">
                <a:solidFill>
                  <a:srgbClr val="FF0000"/>
                </a:solidFill>
              </a:rPr>
              <a:t>故障</a:t>
            </a:r>
            <a:r>
              <a:rPr lang="zh-CN" altLang="en-US" sz="2400" dirty="0" smtClean="0"/>
              <a:t>，当节点</a:t>
            </a:r>
            <a:r>
              <a:rPr lang="en-US" altLang="zh-CN" sz="2400" dirty="0" smtClean="0"/>
              <a:t>A</a:t>
            </a:r>
            <a:r>
              <a:rPr lang="zh-CN" altLang="en-US" sz="2400" dirty="0" smtClean="0"/>
              <a:t>尝试从节点</a:t>
            </a:r>
            <a:r>
              <a:rPr lang="en-US" altLang="zh-CN" sz="2400" dirty="0" smtClean="0"/>
              <a:t>B</a:t>
            </a:r>
            <a:r>
              <a:rPr lang="zh-CN" altLang="en-US" sz="2400" dirty="0" smtClean="0"/>
              <a:t>获取数据时也可能发现</a:t>
            </a:r>
            <a:r>
              <a:rPr lang="en-US" altLang="zh-CN" sz="2400" dirty="0" smtClean="0"/>
              <a:t>B</a:t>
            </a:r>
            <a:r>
              <a:rPr lang="zh-CN" altLang="en-US" sz="2400" dirty="0" smtClean="0"/>
              <a:t>节点</a:t>
            </a:r>
            <a:r>
              <a:rPr lang="zh-CN" altLang="en-US" sz="2400" dirty="0" smtClean="0">
                <a:solidFill>
                  <a:srgbClr val="FF0000"/>
                </a:solidFill>
              </a:rPr>
              <a:t>宕机</a:t>
            </a:r>
            <a:r>
              <a:rPr lang="zh-CN" altLang="en-US" sz="2400" dirty="0" smtClean="0"/>
              <a:t>。节点</a:t>
            </a:r>
            <a:r>
              <a:rPr lang="en-US" altLang="zh-CN" sz="2400" dirty="0" smtClean="0"/>
              <a:t>A</a:t>
            </a:r>
            <a:r>
              <a:rPr lang="zh-CN" altLang="en-US" sz="2400" dirty="0" smtClean="0"/>
              <a:t>通知</a:t>
            </a:r>
            <a:r>
              <a:rPr lang="en-US" altLang="zh-CN" sz="2400" dirty="0" smtClean="0"/>
              <a:t>leader</a:t>
            </a:r>
            <a:r>
              <a:rPr lang="zh-CN" altLang="en-US" sz="2400" dirty="0" smtClean="0"/>
              <a:t>节点</a:t>
            </a:r>
            <a:r>
              <a:rPr lang="en-US" altLang="zh-CN" sz="2400" dirty="0" smtClean="0"/>
              <a:t>B</a:t>
            </a:r>
            <a:r>
              <a:rPr lang="zh-CN" altLang="en-US" sz="2400" dirty="0" smtClean="0"/>
              <a:t>的宕机消息后，等待寻址表的更新。</a:t>
            </a:r>
            <a:r>
              <a:rPr lang="en-US" altLang="zh-CN" sz="2400" dirty="0" smtClean="0">
                <a:solidFill>
                  <a:srgbClr val="FF0000"/>
                </a:solidFill>
              </a:rPr>
              <a:t>Leader</a:t>
            </a:r>
            <a:r>
              <a:rPr lang="zh-CN" altLang="en-US" sz="2400" dirty="0" smtClean="0">
                <a:solidFill>
                  <a:srgbClr val="FF0000"/>
                </a:solidFill>
              </a:rPr>
              <a:t>移动</a:t>
            </a:r>
            <a:r>
              <a:rPr lang="en-US" altLang="zh-CN" sz="2400" dirty="0" smtClean="0">
                <a:solidFill>
                  <a:srgbClr val="FF0000"/>
                </a:solidFill>
              </a:rPr>
              <a:t>B</a:t>
            </a:r>
            <a:r>
              <a:rPr lang="zh-CN" altLang="en-US" sz="2400" dirty="0" smtClean="0">
                <a:solidFill>
                  <a:srgbClr val="FF0000"/>
                </a:solidFill>
              </a:rPr>
              <a:t>的数据</a:t>
            </a:r>
            <a:r>
              <a:rPr lang="en-US" altLang="zh-CN" sz="2400" dirty="0" smtClean="0">
                <a:solidFill>
                  <a:srgbClr val="FF0000"/>
                </a:solidFill>
              </a:rPr>
              <a:t>trunk</a:t>
            </a:r>
            <a:r>
              <a:rPr lang="zh-CN" altLang="en-US" sz="2400" dirty="0" smtClean="0"/>
              <a:t>，</a:t>
            </a:r>
            <a:r>
              <a:rPr lang="zh-CN" altLang="en-US" sz="2400" dirty="0" smtClean="0">
                <a:solidFill>
                  <a:srgbClr val="FF0000"/>
                </a:solidFill>
              </a:rPr>
              <a:t>更新寻址表并广播</a:t>
            </a:r>
            <a:r>
              <a:rPr lang="zh-CN" altLang="en-US" sz="2400" dirty="0" smtClean="0"/>
              <a:t>该更新。</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139</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err="1" smtClean="0"/>
              <a:t>Memcached</a:t>
            </a:r>
            <a:r>
              <a:rPr lang="zh-CN" altLang="en-US" dirty="0" smtClean="0"/>
              <a:t>数据访问</a:t>
            </a:r>
            <a:r>
              <a:rPr lang="en-US" altLang="zh-CN" dirty="0" smtClean="0"/>
              <a:t>——</a:t>
            </a:r>
            <a:r>
              <a:rPr lang="en-US" altLang="zh-CN" dirty="0" err="1" smtClean="0"/>
              <a:t>sql</a:t>
            </a:r>
            <a:endParaRPr lang="zh-CN" altLang="en-US" dirty="0"/>
          </a:p>
        </p:txBody>
      </p:sp>
      <p:sp>
        <p:nvSpPr>
          <p:cNvPr id="4" name="内容占位符 3"/>
          <p:cNvSpPr>
            <a:spLocks noGrp="1"/>
          </p:cNvSpPr>
          <p:nvPr>
            <p:ph idx="1"/>
          </p:nvPr>
        </p:nvSpPr>
        <p:spPr/>
        <p:txBody>
          <a:bodyPr/>
          <a:lstStyle/>
          <a:p>
            <a:pPr>
              <a:buNone/>
            </a:pPr>
            <a:r>
              <a:rPr lang="zh-CN" altLang="en-US" sz="2400" dirty="0" smtClean="0"/>
              <a:t>程序流程：</a:t>
            </a:r>
            <a:endParaRPr lang="en-US" altLang="zh-CN" sz="2400" dirty="0" smtClean="0"/>
          </a:p>
          <a:p>
            <a:pPr>
              <a:buNone/>
            </a:pPr>
            <a:r>
              <a:rPr lang="en-US" altLang="zh-CN" sz="2400" dirty="0" smtClean="0"/>
              <a:t>1</a:t>
            </a:r>
            <a:r>
              <a:rPr lang="zh-CN" altLang="en-US" sz="2400" dirty="0" smtClean="0"/>
              <a:t>）搜索缓存中的键值对；</a:t>
            </a:r>
            <a:endParaRPr lang="en-US" altLang="zh-CN" sz="2400" dirty="0" smtClean="0"/>
          </a:p>
          <a:p>
            <a:pPr>
              <a:buNone/>
            </a:pPr>
            <a:r>
              <a:rPr lang="en-US" altLang="zh-CN" sz="2400" dirty="0" smtClean="0"/>
              <a:t>2</a:t>
            </a:r>
            <a:r>
              <a:rPr lang="zh-CN" altLang="en-US" sz="2400" dirty="0" smtClean="0"/>
              <a:t>）若键值对不在缓存中则执行</a:t>
            </a:r>
            <a:r>
              <a:rPr lang="en-US" altLang="zh-CN" sz="2400" dirty="0" smtClean="0"/>
              <a:t>SQL</a:t>
            </a:r>
            <a:r>
              <a:rPr lang="zh-CN" altLang="en-US" sz="2400" dirty="0" smtClean="0"/>
              <a:t>，并设置缓存对象。</a:t>
            </a:r>
            <a:endParaRPr lang="zh-CN" altLang="en-US" sz="2400" dirty="0"/>
          </a:p>
        </p:txBody>
      </p:sp>
      <p:sp>
        <p:nvSpPr>
          <p:cNvPr id="2" name="灯片编号占位符 1"/>
          <p:cNvSpPr>
            <a:spLocks noGrp="1"/>
          </p:cNvSpPr>
          <p:nvPr>
            <p:ph type="sldNum" sz="quarter" idx="12"/>
          </p:nvPr>
        </p:nvSpPr>
        <p:spPr/>
        <p:txBody>
          <a:bodyPr/>
          <a:lstStyle/>
          <a:p>
            <a:pPr>
              <a:defRPr/>
            </a:pPr>
            <a:fld id="{C33C976B-9275-40B5-8C6A-BAF1F3BA4138}" type="slidenum">
              <a:rPr lang="zh-CN" altLang="en-US" smtClean="0"/>
              <a:pPr>
                <a:defRPr/>
              </a:pPr>
              <a:t>14</a:t>
            </a:fld>
            <a:endParaRPr lang="zh-CN" alt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Trinity</a:t>
            </a:r>
            <a:r>
              <a:rPr lang="zh-CN" altLang="en-US" dirty="0" smtClean="0"/>
              <a:t>的分布式缓存</a:t>
            </a:r>
            <a:endParaRPr lang="zh-CN" altLang="en-US" dirty="0"/>
          </a:p>
        </p:txBody>
      </p:sp>
      <p:sp>
        <p:nvSpPr>
          <p:cNvPr id="3" name="内容占位符 2"/>
          <p:cNvSpPr>
            <a:spLocks noGrp="1"/>
          </p:cNvSpPr>
          <p:nvPr>
            <p:ph idx="1"/>
          </p:nvPr>
        </p:nvSpPr>
        <p:spPr>
          <a:xfrm>
            <a:off x="503238" y="1557338"/>
            <a:ext cx="8183562" cy="4895998"/>
          </a:xfrm>
        </p:spPr>
        <p:txBody>
          <a:bodyPr/>
          <a:lstStyle/>
          <a:p>
            <a:pPr>
              <a:buFont typeface="Wingdings" pitchFamily="2" charset="2"/>
              <a:buChar char="l"/>
            </a:pPr>
            <a:r>
              <a:rPr lang="en-US" altLang="zh-CN" sz="2400" dirty="0" smtClean="0"/>
              <a:t>Leader</a:t>
            </a:r>
            <a:r>
              <a:rPr lang="zh-CN" altLang="en-US" sz="2400" dirty="0" smtClean="0"/>
              <a:t>的寻址表广播未能被节点收到？</a:t>
            </a:r>
            <a:endParaRPr lang="en-US" altLang="zh-CN" sz="2400" dirty="0" smtClean="0"/>
          </a:p>
          <a:p>
            <a:pPr>
              <a:buNone/>
            </a:pPr>
            <a:r>
              <a:rPr lang="en-US" altLang="zh-CN" sz="2400" dirty="0" smtClean="0"/>
              <a:t>      </a:t>
            </a:r>
            <a:r>
              <a:rPr lang="zh-CN" altLang="en-US" sz="2400" dirty="0" smtClean="0"/>
              <a:t>当一个节点通过寻址表访问数据项失败时，它会和</a:t>
            </a:r>
            <a:r>
              <a:rPr lang="en-US" altLang="zh-CN" sz="2400" dirty="0" smtClean="0"/>
              <a:t>leader</a:t>
            </a:r>
            <a:r>
              <a:rPr lang="zh-CN" altLang="en-US" sz="2400" dirty="0" smtClean="0"/>
              <a:t>的主副本进行同步。</a:t>
            </a:r>
            <a:endParaRPr lang="en-US" altLang="zh-CN" sz="2400" dirty="0" smtClean="0"/>
          </a:p>
          <a:p>
            <a:pPr>
              <a:buFont typeface="Wingdings" pitchFamily="2" charset="2"/>
              <a:buChar char="l"/>
            </a:pPr>
            <a:r>
              <a:rPr lang="en-US" altLang="zh-CN" sz="2400" dirty="0" smtClean="0"/>
              <a:t>Leader</a:t>
            </a:r>
            <a:r>
              <a:rPr lang="zh-CN" altLang="en-US" sz="2400" dirty="0" smtClean="0"/>
              <a:t>节点故障？</a:t>
            </a:r>
            <a:endParaRPr lang="en-US" altLang="zh-CN" sz="2400" dirty="0" smtClean="0"/>
          </a:p>
          <a:p>
            <a:pPr>
              <a:buNone/>
            </a:pPr>
            <a:r>
              <a:rPr lang="en-US" altLang="zh-CN" sz="2400" dirty="0" smtClean="0"/>
              <a:t>      </a:t>
            </a:r>
            <a:r>
              <a:rPr lang="zh-CN" altLang="en-US" sz="2400" dirty="0" smtClean="0"/>
              <a:t>启动新一轮的</a:t>
            </a:r>
            <a:r>
              <a:rPr lang="en-US" altLang="zh-CN" sz="2400" dirty="0" smtClean="0"/>
              <a:t>leader</a:t>
            </a:r>
            <a:r>
              <a:rPr lang="zh-CN" altLang="en-US" sz="2400" dirty="0" smtClean="0"/>
              <a:t>选举。</a:t>
            </a:r>
            <a:endParaRPr lang="en-US" altLang="zh-CN" sz="2400" dirty="0" smtClean="0"/>
          </a:p>
          <a:p>
            <a:pPr>
              <a:buNone/>
            </a:pPr>
            <a:endParaRPr lang="en-US" altLang="zh-CN" sz="2400" dirty="0" smtClean="0"/>
          </a:p>
          <a:p>
            <a:pPr>
              <a:buNone/>
            </a:pPr>
            <a:r>
              <a:rPr lang="zh-CN" altLang="en-US" sz="2400" dirty="0" smtClean="0"/>
              <a:t>全局寻址过程：</a:t>
            </a:r>
            <a:endParaRPr lang="en-US" altLang="zh-CN" sz="2400" dirty="0" smtClean="0"/>
          </a:p>
          <a:p>
            <a:pPr>
              <a:buNone/>
            </a:pPr>
            <a:r>
              <a:rPr lang="en-US" altLang="zh-CN" sz="2400" dirty="0" smtClean="0"/>
              <a:t>1</a:t>
            </a:r>
            <a:r>
              <a:rPr lang="zh-CN" altLang="en-US" sz="2400" dirty="0" smtClean="0"/>
              <a:t>）依据</a:t>
            </a:r>
            <a:r>
              <a:rPr lang="en-US" altLang="zh-CN" sz="2400" dirty="0" smtClean="0"/>
              <a:t>key</a:t>
            </a:r>
            <a:r>
              <a:rPr lang="zh-CN" altLang="en-US" sz="2400" dirty="0" smtClean="0"/>
              <a:t>值换算成</a:t>
            </a:r>
            <a:r>
              <a:rPr lang="en-US" altLang="zh-CN" sz="2400" dirty="0" smtClean="0"/>
              <a:t>trunk</a:t>
            </a:r>
            <a:r>
              <a:rPr lang="zh-CN" altLang="en-US" sz="2400" dirty="0" smtClean="0"/>
              <a:t>，寻找相应的节点；</a:t>
            </a:r>
            <a:endParaRPr lang="en-US" altLang="zh-CN" sz="2400" dirty="0" smtClean="0"/>
          </a:p>
          <a:p>
            <a:pPr>
              <a:buNone/>
            </a:pPr>
            <a:r>
              <a:rPr lang="en-US" altLang="zh-CN" sz="2400" dirty="0" smtClean="0"/>
              <a:t>2</a:t>
            </a:r>
            <a:r>
              <a:rPr lang="zh-CN" altLang="en-US" sz="2400" dirty="0" smtClean="0"/>
              <a:t>）在节点内寻找相应的</a:t>
            </a:r>
            <a:r>
              <a:rPr lang="en-US" altLang="zh-CN" sz="2400" dirty="0" smtClean="0"/>
              <a:t>trunk</a:t>
            </a:r>
            <a:r>
              <a:rPr lang="zh-CN" altLang="en-US" sz="2400" dirty="0" smtClean="0"/>
              <a:t>；</a:t>
            </a:r>
            <a:endParaRPr lang="en-US" altLang="zh-CN" sz="2400" dirty="0" smtClean="0"/>
          </a:p>
          <a:p>
            <a:pPr>
              <a:buNone/>
            </a:pPr>
            <a:r>
              <a:rPr lang="en-US" altLang="zh-CN" sz="2400" dirty="0" smtClean="0"/>
              <a:t>3</a:t>
            </a:r>
            <a:r>
              <a:rPr lang="zh-CN" altLang="en-US" sz="2400" dirty="0" smtClean="0"/>
              <a:t>）依据</a:t>
            </a:r>
            <a:r>
              <a:rPr lang="en-US" altLang="zh-CN" sz="2400" dirty="0" smtClean="0"/>
              <a:t>key</a:t>
            </a:r>
            <a:r>
              <a:rPr lang="zh-CN" altLang="en-US" sz="2400" dirty="0" smtClean="0"/>
              <a:t>的</a:t>
            </a:r>
            <a:r>
              <a:rPr lang="en-US" altLang="zh-CN" sz="2400" dirty="0" smtClean="0"/>
              <a:t>hash</a:t>
            </a:r>
            <a:r>
              <a:rPr lang="zh-CN" altLang="en-US" sz="2400" dirty="0" smtClean="0"/>
              <a:t>进行</a:t>
            </a:r>
            <a:r>
              <a:rPr lang="en-US" altLang="zh-CN" sz="2400" dirty="0" smtClean="0"/>
              <a:t>trunk</a:t>
            </a:r>
            <a:r>
              <a:rPr lang="zh-CN" altLang="en-US" sz="2400" dirty="0" smtClean="0"/>
              <a:t>内部的</a:t>
            </a:r>
            <a:r>
              <a:rPr lang="en-US" altLang="zh-CN" sz="2400" dirty="0" smtClean="0"/>
              <a:t>key-value</a:t>
            </a:r>
            <a:r>
              <a:rPr lang="zh-CN" altLang="en-US" sz="2400" dirty="0" smtClean="0"/>
              <a:t>读取。</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140</a:t>
            </a:fld>
            <a:endParaRPr lang="zh-CN" alt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Trinity</a:t>
            </a:r>
            <a:r>
              <a:rPr lang="zh-CN" altLang="en-US" dirty="0" smtClean="0"/>
              <a:t>的图数据模型</a:t>
            </a:r>
            <a:endParaRPr lang="zh-CN" altLang="en-US" dirty="0"/>
          </a:p>
        </p:txBody>
      </p:sp>
      <p:sp>
        <p:nvSpPr>
          <p:cNvPr id="3" name="内容占位符 2"/>
          <p:cNvSpPr>
            <a:spLocks noGrp="1"/>
          </p:cNvSpPr>
          <p:nvPr>
            <p:ph idx="1"/>
          </p:nvPr>
        </p:nvSpPr>
        <p:spPr>
          <a:xfrm>
            <a:off x="503238" y="1557338"/>
            <a:ext cx="8183562" cy="4895998"/>
          </a:xfrm>
        </p:spPr>
        <p:txBody>
          <a:bodyPr/>
          <a:lstStyle/>
          <a:p>
            <a:pPr marL="0" indent="0">
              <a:buNone/>
            </a:pPr>
            <a:r>
              <a:rPr lang="zh-CN" altLang="en-US" sz="2400" dirty="0" smtClean="0"/>
              <a:t>问题</a:t>
            </a:r>
            <a:r>
              <a:rPr lang="zh-CN" altLang="en-US" sz="2400" dirty="0"/>
              <a:t>：大规模图不适合用关系</a:t>
            </a:r>
            <a:r>
              <a:rPr lang="zh-CN" altLang="en-US" sz="2400" dirty="0" smtClean="0"/>
              <a:t>模型，因为图数据操作通常包括图遍历，导致关系表格的</a:t>
            </a:r>
            <a:r>
              <a:rPr lang="zh-CN" altLang="en-US" sz="2400" dirty="0" smtClean="0">
                <a:solidFill>
                  <a:srgbClr val="FF0000"/>
                </a:solidFill>
              </a:rPr>
              <a:t>多路连接</a:t>
            </a:r>
            <a:r>
              <a:rPr lang="zh-CN" altLang="en-US" sz="2400" dirty="0" smtClean="0"/>
              <a:t>运算。</a:t>
            </a:r>
            <a:endParaRPr lang="en-US" altLang="zh-CN" sz="2400" dirty="0" smtClean="0"/>
          </a:p>
          <a:p>
            <a:pPr marL="0" indent="0">
              <a:buNone/>
            </a:pPr>
            <a:r>
              <a:rPr lang="zh-CN" altLang="en-US" sz="2400" dirty="0" smtClean="0"/>
              <a:t>     ↓</a:t>
            </a:r>
            <a:endParaRPr lang="en-US" altLang="zh-CN" sz="2400" dirty="0" smtClean="0"/>
          </a:p>
          <a:p>
            <a:pPr marL="0" indent="0">
              <a:buNone/>
            </a:pPr>
            <a:r>
              <a:rPr lang="en-US" altLang="zh-CN" sz="2400" dirty="0" smtClean="0"/>
              <a:t>Key-value</a:t>
            </a:r>
            <a:r>
              <a:rPr lang="zh-CN" altLang="en-US" sz="2400" dirty="0" smtClean="0"/>
              <a:t>模型</a:t>
            </a:r>
            <a:r>
              <a:rPr lang="en-US" altLang="zh-CN" sz="2400" dirty="0" smtClean="0">
                <a:latin typeface="+mn-ea"/>
              </a:rPr>
              <a:t>——</a:t>
            </a:r>
            <a:r>
              <a:rPr lang="zh-CN" altLang="en-US" sz="2400" dirty="0" smtClean="0">
                <a:solidFill>
                  <a:srgbClr val="3366FF"/>
                </a:solidFill>
              </a:rPr>
              <a:t>（</a:t>
            </a:r>
            <a:r>
              <a:rPr lang="en-US" altLang="zh-CN" sz="2400" dirty="0" err="1">
                <a:solidFill>
                  <a:srgbClr val="3366FF"/>
                </a:solidFill>
              </a:rPr>
              <a:t>cellID</a:t>
            </a:r>
            <a:r>
              <a:rPr lang="zh-CN" altLang="en-US" sz="2400" dirty="0">
                <a:solidFill>
                  <a:srgbClr val="3366FF"/>
                </a:solidFill>
              </a:rPr>
              <a:t>，</a:t>
            </a:r>
            <a:r>
              <a:rPr lang="en-US" altLang="zh-CN" sz="2400" dirty="0">
                <a:solidFill>
                  <a:srgbClr val="3366FF"/>
                </a:solidFill>
              </a:rPr>
              <a:t>cell</a:t>
            </a:r>
            <a:r>
              <a:rPr lang="zh-CN" altLang="en-US" sz="2400" dirty="0">
                <a:solidFill>
                  <a:srgbClr val="3366FF"/>
                </a:solidFill>
              </a:rPr>
              <a:t>）</a:t>
            </a:r>
            <a:r>
              <a:rPr lang="zh-CN" altLang="en-US" sz="2400" dirty="0" smtClean="0">
                <a:solidFill>
                  <a:srgbClr val="3366FF"/>
                </a:solidFill>
              </a:rPr>
              <a:t>对</a:t>
            </a:r>
            <a:endParaRPr lang="en-US" altLang="zh-CN" sz="2400" dirty="0" smtClean="0"/>
          </a:p>
          <a:p>
            <a:pPr marL="0" indent="0">
              <a:buNone/>
            </a:pPr>
            <a:r>
              <a:rPr lang="en-US" altLang="zh-CN" sz="2400" dirty="0"/>
              <a:t> </a:t>
            </a:r>
            <a:r>
              <a:rPr lang="en-US" altLang="zh-CN" sz="2400" dirty="0" smtClean="0"/>
              <a:t>   key</a:t>
            </a:r>
            <a:r>
              <a:rPr lang="zh-CN" altLang="en-US" sz="2400" dirty="0" smtClean="0"/>
              <a:t>对应</a:t>
            </a:r>
            <a:r>
              <a:rPr lang="en-US" altLang="zh-CN" sz="2400" dirty="0" err="1" smtClean="0">
                <a:solidFill>
                  <a:srgbClr val="FF0000"/>
                </a:solidFill>
              </a:rPr>
              <a:t>cellID</a:t>
            </a:r>
            <a:r>
              <a:rPr lang="zh-CN" altLang="en-US" sz="2400" dirty="0" smtClean="0"/>
              <a:t>（图的一个节点），</a:t>
            </a:r>
            <a:endParaRPr lang="en-US" altLang="zh-CN" sz="2400" dirty="0" smtClean="0"/>
          </a:p>
          <a:p>
            <a:pPr marL="0" indent="0">
              <a:buNone/>
            </a:pPr>
            <a:r>
              <a:rPr lang="en-US" altLang="zh-CN" sz="2400" dirty="0"/>
              <a:t> </a:t>
            </a:r>
            <a:r>
              <a:rPr lang="en-US" altLang="zh-CN" sz="2400" dirty="0" smtClean="0"/>
              <a:t>   value</a:t>
            </a:r>
            <a:r>
              <a:rPr lang="zh-CN" altLang="en-US" sz="2400" dirty="0" smtClean="0"/>
              <a:t>对应</a:t>
            </a:r>
            <a:r>
              <a:rPr lang="en-US" altLang="zh-CN" sz="2400" dirty="0" smtClean="0"/>
              <a:t>cell</a:t>
            </a:r>
            <a:r>
              <a:rPr lang="zh-CN" altLang="en-US" sz="2400" dirty="0" smtClean="0"/>
              <a:t>，</a:t>
            </a:r>
            <a:r>
              <a:rPr lang="en-US" altLang="zh-CN" sz="2400" dirty="0" smtClean="0"/>
              <a:t>cell</a:t>
            </a:r>
            <a:r>
              <a:rPr lang="zh-CN" altLang="en-US" sz="2400" dirty="0" smtClean="0"/>
              <a:t>内容包括：</a:t>
            </a:r>
            <a:endParaRPr lang="en-US" altLang="zh-CN" sz="2400" dirty="0" smtClean="0"/>
          </a:p>
          <a:p>
            <a:pPr marL="0" indent="0">
              <a:buNone/>
            </a:pPr>
            <a:r>
              <a:rPr lang="en-US" altLang="zh-CN" sz="2400" dirty="0" smtClean="0"/>
              <a:t>1</a:t>
            </a:r>
            <a:r>
              <a:rPr lang="zh-CN" altLang="en-US" sz="2400" dirty="0" smtClean="0"/>
              <a:t>）对于</a:t>
            </a:r>
            <a:r>
              <a:rPr lang="zh-CN" altLang="en-US" sz="2400" dirty="0" smtClean="0">
                <a:solidFill>
                  <a:srgbClr val="FF0000"/>
                </a:solidFill>
              </a:rPr>
              <a:t>无向图</a:t>
            </a:r>
            <a:r>
              <a:rPr lang="zh-CN" altLang="en-US" sz="2400" dirty="0" smtClean="0"/>
              <a:t>，</a:t>
            </a:r>
            <a:r>
              <a:rPr lang="en-US" altLang="zh-CN" sz="2400" dirty="0" smtClean="0"/>
              <a:t>cell</a:t>
            </a:r>
            <a:r>
              <a:rPr lang="zh-CN" altLang="en-US" sz="2400" dirty="0" smtClean="0"/>
              <a:t>是该节点对应的</a:t>
            </a:r>
            <a:r>
              <a:rPr lang="zh-CN" altLang="en-US" sz="2400" dirty="0" smtClean="0">
                <a:solidFill>
                  <a:srgbClr val="FF0000"/>
                </a:solidFill>
              </a:rPr>
              <a:t>邻居节点</a:t>
            </a:r>
            <a:r>
              <a:rPr lang="en-US" altLang="zh-CN" sz="2400" dirty="0" smtClean="0">
                <a:solidFill>
                  <a:srgbClr val="FF0000"/>
                </a:solidFill>
              </a:rPr>
              <a:t>ID</a:t>
            </a:r>
            <a:r>
              <a:rPr lang="zh-CN" altLang="en-US" sz="2400" dirty="0" smtClean="0">
                <a:solidFill>
                  <a:srgbClr val="FF0000"/>
                </a:solidFill>
              </a:rPr>
              <a:t>的集合</a:t>
            </a:r>
            <a:r>
              <a:rPr lang="zh-CN" altLang="en-US" sz="2400" dirty="0" smtClean="0"/>
              <a:t>。</a:t>
            </a:r>
            <a:endParaRPr lang="en-US" altLang="zh-CN" sz="2400" dirty="0" smtClean="0"/>
          </a:p>
          <a:p>
            <a:pPr marL="0" indent="0">
              <a:buNone/>
            </a:pPr>
            <a:r>
              <a:rPr lang="en-US" altLang="zh-CN" sz="2400" dirty="0" smtClean="0"/>
              <a:t>2</a:t>
            </a:r>
            <a:r>
              <a:rPr lang="zh-CN" altLang="en-US" sz="2400" dirty="0" smtClean="0"/>
              <a:t>）对于</a:t>
            </a:r>
            <a:r>
              <a:rPr lang="zh-CN" altLang="en-US" sz="2400" dirty="0" smtClean="0">
                <a:solidFill>
                  <a:srgbClr val="FF0000"/>
                </a:solidFill>
              </a:rPr>
              <a:t>有向图</a:t>
            </a:r>
            <a:r>
              <a:rPr lang="zh-CN" altLang="en-US" sz="2400" dirty="0" smtClean="0"/>
              <a:t>，</a:t>
            </a:r>
            <a:r>
              <a:rPr lang="en-US" altLang="zh-CN" sz="2400" dirty="0" smtClean="0"/>
              <a:t>cell</a:t>
            </a:r>
            <a:r>
              <a:rPr lang="zh-CN" altLang="en-US" sz="2400" dirty="0" smtClean="0"/>
              <a:t>包含</a:t>
            </a:r>
            <a:r>
              <a:rPr lang="zh-CN" altLang="en-US" sz="2400" dirty="0" smtClean="0">
                <a:solidFill>
                  <a:srgbClr val="FF0000"/>
                </a:solidFill>
              </a:rPr>
              <a:t>两个集合</a:t>
            </a:r>
            <a:r>
              <a:rPr lang="zh-CN" altLang="en-US" sz="2400" dirty="0" smtClean="0"/>
              <a:t>，</a:t>
            </a:r>
            <a:r>
              <a:rPr lang="en-US" altLang="zh-CN" sz="2400" dirty="0" smtClean="0"/>
              <a:t>incoming</a:t>
            </a:r>
            <a:r>
              <a:rPr lang="zh-CN" altLang="en-US" sz="2400" dirty="0" smtClean="0"/>
              <a:t>的节点</a:t>
            </a:r>
            <a:r>
              <a:rPr lang="en-US" altLang="zh-CN" sz="2400" dirty="0" smtClean="0"/>
              <a:t>ID</a:t>
            </a:r>
            <a:r>
              <a:rPr lang="zh-CN" altLang="en-US" sz="2400" dirty="0" smtClean="0"/>
              <a:t>集合和</a:t>
            </a:r>
            <a:r>
              <a:rPr lang="en-US" altLang="zh-CN" sz="2400" dirty="0" smtClean="0"/>
              <a:t>outgoing</a:t>
            </a:r>
            <a:r>
              <a:rPr lang="zh-CN" altLang="en-US" sz="2400" dirty="0" smtClean="0"/>
              <a:t>节点</a:t>
            </a:r>
            <a:r>
              <a:rPr lang="en-US" altLang="zh-CN" sz="2400" dirty="0" smtClean="0"/>
              <a:t>ID</a:t>
            </a:r>
            <a:r>
              <a:rPr lang="zh-CN" altLang="en-US" sz="2400" dirty="0" smtClean="0"/>
              <a:t>的集合。</a:t>
            </a:r>
            <a:endParaRPr lang="en-US" altLang="zh-CN" sz="2400" dirty="0" smtClean="0"/>
          </a:p>
          <a:p>
            <a:pPr marL="0" indent="0">
              <a:buNone/>
            </a:pPr>
            <a:r>
              <a:rPr lang="en-US" altLang="zh-CN" sz="2400" dirty="0" smtClean="0"/>
              <a:t>3</a:t>
            </a:r>
            <a:r>
              <a:rPr lang="zh-CN" altLang="en-US" sz="2400" dirty="0" smtClean="0"/>
              <a:t>）本</a:t>
            </a:r>
            <a:r>
              <a:rPr lang="en-US" altLang="zh-CN" sz="2400" dirty="0" err="1" smtClean="0"/>
              <a:t>cellID</a:t>
            </a:r>
            <a:r>
              <a:rPr lang="zh-CN" altLang="en-US" sz="2400" dirty="0" smtClean="0">
                <a:solidFill>
                  <a:srgbClr val="FF0000"/>
                </a:solidFill>
              </a:rPr>
              <a:t>节点的附加信息</a:t>
            </a:r>
            <a:r>
              <a:rPr lang="zh-CN" altLang="en-US" sz="2400" dirty="0" smtClean="0"/>
              <a:t>，</a:t>
            </a:r>
            <a:r>
              <a:rPr lang="en-US" altLang="zh-CN" sz="2400" dirty="0" smtClean="0"/>
              <a:t>name</a:t>
            </a:r>
            <a:r>
              <a:rPr lang="zh-CN" altLang="en-US" sz="2400" dirty="0" smtClean="0"/>
              <a:t>、</a:t>
            </a:r>
            <a:r>
              <a:rPr lang="en-US" altLang="zh-CN" sz="2400" dirty="0" smtClean="0"/>
              <a:t>description</a:t>
            </a:r>
            <a:r>
              <a:rPr lang="zh-CN" altLang="en-US" sz="2400" dirty="0" smtClean="0"/>
              <a:t>等等。</a:t>
            </a:r>
            <a:endParaRPr lang="en-US" altLang="zh-CN" sz="2400" dirty="0" smtClean="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141</a:t>
            </a:fld>
            <a:endParaRPr lang="zh-CN" alt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Trinity</a:t>
            </a:r>
            <a:r>
              <a:rPr lang="zh-CN" altLang="en-US" dirty="0" smtClean="0"/>
              <a:t>的图数据模型</a:t>
            </a:r>
            <a:endParaRPr lang="zh-CN" altLang="en-US" dirty="0"/>
          </a:p>
        </p:txBody>
      </p:sp>
      <p:sp>
        <p:nvSpPr>
          <p:cNvPr id="3" name="内容占位符 2"/>
          <p:cNvSpPr>
            <a:spLocks noGrp="1"/>
          </p:cNvSpPr>
          <p:nvPr>
            <p:ph idx="1"/>
          </p:nvPr>
        </p:nvSpPr>
        <p:spPr/>
        <p:txBody>
          <a:bodyPr/>
          <a:lstStyle/>
          <a:p>
            <a:pPr marL="0" indent="0">
              <a:buFont typeface="Wingdings" pitchFamily="2" charset="2"/>
              <a:buChar char="l"/>
            </a:pPr>
            <a:r>
              <a:rPr lang="zh-CN" altLang="en-US" sz="2400" dirty="0" smtClean="0"/>
              <a:t>边的附加信息？</a:t>
            </a:r>
            <a:endParaRPr lang="en-US" altLang="zh-CN" sz="2400" dirty="0" smtClean="0"/>
          </a:p>
          <a:p>
            <a:pPr marL="0" indent="0">
              <a:buNone/>
            </a:pPr>
            <a:r>
              <a:rPr lang="en-US" altLang="zh-CN" sz="2400" dirty="0" smtClean="0"/>
              <a:t>      name</a:t>
            </a:r>
            <a:r>
              <a:rPr lang="zh-CN" altLang="en-US" sz="2400" dirty="0" smtClean="0"/>
              <a:t>、</a:t>
            </a:r>
            <a:r>
              <a:rPr lang="en-US" altLang="zh-CN" sz="2400" dirty="0" smtClean="0"/>
              <a:t>type</a:t>
            </a:r>
            <a:r>
              <a:rPr lang="zh-CN" altLang="en-US" sz="2400" dirty="0" smtClean="0"/>
              <a:t>、</a:t>
            </a:r>
            <a:r>
              <a:rPr lang="en-US" altLang="zh-CN" sz="2400" dirty="0" smtClean="0"/>
              <a:t>weight</a:t>
            </a:r>
            <a:r>
              <a:rPr lang="zh-CN" altLang="en-US" sz="2400" dirty="0" smtClean="0"/>
              <a:t>。。。</a:t>
            </a:r>
            <a:endParaRPr lang="en-US" altLang="zh-CN" sz="2400" dirty="0" smtClean="0"/>
          </a:p>
          <a:p>
            <a:pPr marL="0" indent="0">
              <a:buNone/>
            </a:pPr>
            <a:endParaRPr lang="en-US" altLang="zh-CN" sz="2400" dirty="0" smtClean="0"/>
          </a:p>
          <a:p>
            <a:pPr marL="0" indent="0">
              <a:buNone/>
            </a:pPr>
            <a:r>
              <a:rPr lang="zh-CN" altLang="en-US" sz="2400" dirty="0" smtClean="0"/>
              <a:t>方案一：在节点</a:t>
            </a:r>
            <a:r>
              <a:rPr lang="en-US" altLang="zh-CN" sz="2400" dirty="0" smtClean="0"/>
              <a:t>cell</a:t>
            </a:r>
            <a:r>
              <a:rPr lang="zh-CN" altLang="en-US" sz="2400" dirty="0" smtClean="0"/>
              <a:t>中与其</a:t>
            </a:r>
            <a:r>
              <a:rPr lang="en-US" altLang="zh-CN" sz="2400" dirty="0" err="1" smtClean="0"/>
              <a:t>cellID</a:t>
            </a:r>
            <a:r>
              <a:rPr lang="zh-CN" altLang="en-US" sz="2400" dirty="0" smtClean="0"/>
              <a:t>一起存储，（</a:t>
            </a:r>
            <a:r>
              <a:rPr lang="en-US" altLang="zh-CN" sz="2400" dirty="0" err="1" smtClean="0"/>
              <a:t>cellID</a:t>
            </a:r>
            <a:r>
              <a:rPr lang="zh-CN" altLang="en-US" sz="2400" dirty="0" smtClean="0"/>
              <a:t>，</a:t>
            </a:r>
            <a:r>
              <a:rPr lang="en-US" altLang="zh-CN" sz="2400" dirty="0" err="1" smtClean="0">
                <a:solidFill>
                  <a:srgbClr val="FF0000"/>
                </a:solidFill>
              </a:rPr>
              <a:t>associateData</a:t>
            </a:r>
            <a:r>
              <a:rPr lang="zh-CN" altLang="en-US" sz="2400" dirty="0" smtClean="0"/>
              <a:t>）。</a:t>
            </a:r>
            <a:endParaRPr lang="en-US" altLang="zh-CN" sz="2400" dirty="0" smtClean="0"/>
          </a:p>
          <a:p>
            <a:pPr marL="0" indent="0">
              <a:buNone/>
            </a:pPr>
            <a:endParaRPr lang="en-US" altLang="zh-CN" sz="2400" dirty="0" smtClean="0"/>
          </a:p>
          <a:p>
            <a:pPr marL="0" indent="0">
              <a:buNone/>
            </a:pPr>
            <a:r>
              <a:rPr lang="zh-CN" altLang="en-US" sz="2400" dirty="0" smtClean="0"/>
              <a:t>方案二：当边信息较丰富时，可另外开设</a:t>
            </a:r>
            <a:r>
              <a:rPr lang="en-US" altLang="zh-CN" sz="2400" dirty="0" smtClean="0">
                <a:solidFill>
                  <a:srgbClr val="FF0000"/>
                </a:solidFill>
              </a:rPr>
              <a:t>edge cell</a:t>
            </a:r>
            <a:r>
              <a:rPr lang="zh-CN" altLang="en-US" sz="2400" dirty="0" smtClean="0"/>
              <a:t>。</a:t>
            </a:r>
            <a:endParaRPr lang="en-US" altLang="zh-CN" sz="2400" dirty="0" smtClean="0"/>
          </a:p>
          <a:p>
            <a:pPr marL="0" indent="0">
              <a:buNone/>
            </a:pPr>
            <a:r>
              <a:rPr lang="en-US" altLang="zh-CN" sz="2400" dirty="0" smtClean="0"/>
              <a:t>     </a:t>
            </a:r>
            <a:r>
              <a:rPr lang="zh-CN" altLang="en-US" sz="2400" dirty="0" smtClean="0">
                <a:solidFill>
                  <a:srgbClr val="3366FF"/>
                </a:solidFill>
              </a:rPr>
              <a:t>可支持超图，在</a:t>
            </a:r>
            <a:r>
              <a:rPr lang="en-US" altLang="zh-CN" sz="2400" dirty="0" smtClean="0">
                <a:solidFill>
                  <a:srgbClr val="3366FF"/>
                </a:solidFill>
              </a:rPr>
              <a:t>edge cell</a:t>
            </a:r>
            <a:r>
              <a:rPr lang="zh-CN" altLang="en-US" sz="2400" dirty="0" smtClean="0">
                <a:solidFill>
                  <a:srgbClr val="3366FF"/>
                </a:solidFill>
              </a:rPr>
              <a:t>中存储其关联的节点的</a:t>
            </a:r>
            <a:r>
              <a:rPr lang="en-US" altLang="zh-CN" sz="2400" dirty="0" smtClean="0">
                <a:solidFill>
                  <a:srgbClr val="3366FF"/>
                </a:solidFill>
              </a:rPr>
              <a:t>ID</a:t>
            </a:r>
            <a:r>
              <a:rPr lang="zh-CN" altLang="en-US" sz="2400" dirty="0" smtClean="0">
                <a:solidFill>
                  <a:srgbClr val="3366FF"/>
                </a:solidFill>
              </a:rPr>
              <a:t>集合。</a:t>
            </a:r>
            <a:endParaRPr lang="en-US" altLang="zh-CN" sz="2400" dirty="0" smtClean="0">
              <a:solidFill>
                <a:srgbClr val="3366FF"/>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142</a:t>
            </a:fld>
            <a:endParaRPr lang="zh-CN" alt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Trinity</a:t>
            </a:r>
            <a:r>
              <a:rPr lang="zh-CN" altLang="en-US" dirty="0" smtClean="0"/>
              <a:t>的图数据模型</a:t>
            </a:r>
            <a:endParaRPr lang="zh-CN" altLang="en-US" dirty="0"/>
          </a:p>
        </p:txBody>
      </p:sp>
      <p:sp>
        <p:nvSpPr>
          <p:cNvPr id="3" name="内容占位符 2"/>
          <p:cNvSpPr>
            <a:spLocks noGrp="1"/>
          </p:cNvSpPr>
          <p:nvPr>
            <p:ph idx="1"/>
          </p:nvPr>
        </p:nvSpPr>
        <p:spPr/>
        <p:txBody>
          <a:bodyPr/>
          <a:lstStyle/>
          <a:p>
            <a:pPr marL="0" indent="0">
              <a:buFont typeface="Wingdings" pitchFamily="2" charset="2"/>
              <a:buChar char="l"/>
            </a:pPr>
            <a:r>
              <a:rPr lang="en-US" altLang="zh-CN" sz="2400" dirty="0" smtClean="0"/>
              <a:t>Cell</a:t>
            </a:r>
            <a:r>
              <a:rPr lang="zh-CN" altLang="en-US" sz="2400" dirty="0" smtClean="0"/>
              <a:t>的面向对象操作：</a:t>
            </a:r>
            <a:r>
              <a:rPr lang="en-US" altLang="zh-CN" sz="2400" dirty="0" err="1" smtClean="0"/>
              <a:t>blod</a:t>
            </a:r>
            <a:r>
              <a:rPr lang="en-US" altLang="zh-CN" sz="2400" dirty="0" smtClean="0"/>
              <a:t>+</a:t>
            </a:r>
            <a:r>
              <a:rPr lang="zh-CN" altLang="en-US" sz="2400" dirty="0" smtClean="0"/>
              <a:t>数据映射</a:t>
            </a:r>
            <a:endParaRPr lang="en-US" altLang="zh-CN" sz="2400" dirty="0" smtClean="0"/>
          </a:p>
          <a:p>
            <a:pPr marL="0" indent="0">
              <a:buNone/>
            </a:pPr>
            <a:r>
              <a:rPr lang="en-US" altLang="zh-CN" sz="2400" dirty="0" smtClean="0"/>
              <a:t>      </a:t>
            </a:r>
            <a:r>
              <a:rPr lang="zh-CN" altLang="en-US" sz="2400" dirty="0" smtClean="0"/>
              <a:t>采用</a:t>
            </a:r>
            <a:r>
              <a:rPr lang="en-US" altLang="zh-CN" sz="2400" dirty="0" smtClean="0"/>
              <a:t>runtime objects</a:t>
            </a:r>
            <a:r>
              <a:rPr lang="zh-CN" altLang="en-US" sz="2400" dirty="0" smtClean="0"/>
              <a:t>将带来昂贵的序列化和反序列化操作，因此采用</a:t>
            </a:r>
            <a:r>
              <a:rPr lang="en-US" altLang="zh-CN" sz="2400" dirty="0" smtClean="0"/>
              <a:t>blob</a:t>
            </a:r>
            <a:r>
              <a:rPr lang="zh-CN" altLang="en-US" sz="2400" dirty="0" smtClean="0"/>
              <a:t>对象的实现方式。</a:t>
            </a:r>
            <a:endParaRPr lang="en-US" altLang="zh-CN" sz="2400" dirty="0" smtClean="0"/>
          </a:p>
          <a:p>
            <a:pPr marL="0" indent="0">
              <a:buNone/>
            </a:pPr>
            <a:r>
              <a:rPr lang="en-US" altLang="zh-CN" sz="2400" dirty="0" smtClean="0"/>
              <a:t>      blob</a:t>
            </a:r>
            <a:r>
              <a:rPr lang="zh-CN" altLang="en-US" sz="2400" dirty="0" smtClean="0"/>
              <a:t>不是用户友好的，因此提供一种</a:t>
            </a:r>
            <a:r>
              <a:rPr lang="en-US" altLang="zh-CN" sz="2400" dirty="0" smtClean="0">
                <a:solidFill>
                  <a:srgbClr val="FF0000"/>
                </a:solidFill>
              </a:rPr>
              <a:t>cell </a:t>
            </a:r>
            <a:r>
              <a:rPr lang="en-US" altLang="zh-CN" sz="2400" dirty="0" err="1" smtClean="0">
                <a:solidFill>
                  <a:srgbClr val="FF0000"/>
                </a:solidFill>
              </a:rPr>
              <a:t>accessor</a:t>
            </a:r>
            <a:r>
              <a:rPr lang="zh-CN" altLang="en-US" sz="2400" dirty="0" smtClean="0"/>
              <a:t>机制：一种</a:t>
            </a:r>
            <a:r>
              <a:rPr lang="zh-CN" altLang="en-US" sz="2400" dirty="0" smtClean="0">
                <a:solidFill>
                  <a:srgbClr val="FF0000"/>
                </a:solidFill>
              </a:rPr>
              <a:t>数据映射</a:t>
            </a:r>
            <a:r>
              <a:rPr lang="zh-CN" altLang="en-US" sz="2400" dirty="0" smtClean="0"/>
              <a:t>而非数据容器机制，将数据结构中的各个</a:t>
            </a:r>
            <a:r>
              <a:rPr lang="en-US" altLang="zh-CN" sz="2400" dirty="0" smtClean="0"/>
              <a:t>field</a:t>
            </a:r>
            <a:r>
              <a:rPr lang="zh-CN" altLang="en-US" sz="2400" dirty="0" smtClean="0"/>
              <a:t>映射到</a:t>
            </a:r>
            <a:r>
              <a:rPr lang="en-US" altLang="zh-CN" sz="2400" dirty="0" smtClean="0"/>
              <a:t>blob</a:t>
            </a:r>
            <a:r>
              <a:rPr lang="zh-CN" altLang="en-US" sz="2400" dirty="0" smtClean="0"/>
              <a:t>的正确地址。</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143</a:t>
            </a:fld>
            <a:endParaRPr lang="zh-CN" alt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Trinity</a:t>
            </a:r>
            <a:r>
              <a:rPr lang="zh-CN" altLang="en-US" dirty="0" smtClean="0"/>
              <a:t>的图数据模型</a:t>
            </a:r>
            <a:endParaRPr lang="zh-CN" altLang="en-US" dirty="0"/>
          </a:p>
        </p:txBody>
      </p:sp>
      <p:pic>
        <p:nvPicPr>
          <p:cNvPr id="5" name="内容占位符 4" descr="trinity的blob cell accessor.png"/>
          <p:cNvPicPr>
            <a:picLocks noGrp="1" noChangeAspect="1"/>
          </p:cNvPicPr>
          <p:nvPr>
            <p:ph idx="1"/>
          </p:nvPr>
        </p:nvPicPr>
        <p:blipFill>
          <a:blip r:embed="rId2" cstate="print"/>
          <a:stretch>
            <a:fillRect/>
          </a:stretch>
        </p:blipFill>
        <p:spPr>
          <a:xfrm>
            <a:off x="913522" y="1557338"/>
            <a:ext cx="7362993" cy="4187825"/>
          </a:xfrm>
        </p:spPr>
      </p:pic>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144</a:t>
            </a:fld>
            <a:endParaRPr lang="zh-CN" altLang="en-US"/>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Trinity</a:t>
            </a:r>
            <a:r>
              <a:rPr lang="zh-CN" altLang="en-US" dirty="0" smtClean="0"/>
              <a:t>的图计算模式</a:t>
            </a:r>
            <a:endParaRPr lang="zh-CN" altLang="en-US" dirty="0"/>
          </a:p>
        </p:txBody>
      </p:sp>
      <p:sp>
        <p:nvSpPr>
          <p:cNvPr id="3" name="内容占位符 2"/>
          <p:cNvSpPr>
            <a:spLocks noGrp="1"/>
          </p:cNvSpPr>
          <p:nvPr>
            <p:ph idx="1"/>
          </p:nvPr>
        </p:nvSpPr>
        <p:spPr>
          <a:xfrm>
            <a:off x="503238" y="1557338"/>
            <a:ext cx="8183562" cy="4895998"/>
          </a:xfrm>
        </p:spPr>
        <p:txBody>
          <a:bodyPr/>
          <a:lstStyle/>
          <a:p>
            <a:pPr marL="0" indent="0">
              <a:buNone/>
            </a:pPr>
            <a:r>
              <a:rPr lang="zh-CN" altLang="en-US" sz="2400" dirty="0" smtClean="0"/>
              <a:t>在线查询：</a:t>
            </a:r>
            <a:endParaRPr lang="en-US" altLang="zh-CN" sz="2400" dirty="0" smtClean="0"/>
          </a:p>
          <a:p>
            <a:pPr marL="0" indent="0">
              <a:buNone/>
            </a:pPr>
            <a:r>
              <a:rPr lang="en-US" altLang="zh-CN" sz="2400" dirty="0" smtClean="0"/>
              <a:t>      </a:t>
            </a:r>
            <a:r>
              <a:rPr lang="zh-CN" altLang="en-US" sz="2400" dirty="0" smtClean="0"/>
              <a:t>不依赖于</a:t>
            </a:r>
            <a:r>
              <a:rPr lang="zh-CN" altLang="en-US" sz="2400" dirty="0" smtClean="0">
                <a:solidFill>
                  <a:srgbClr val="FF0000"/>
                </a:solidFill>
              </a:rPr>
              <a:t>超线性的空间或者时间构建成本</a:t>
            </a:r>
            <a:r>
              <a:rPr lang="zh-CN" altLang="en-US" sz="2400" dirty="0" smtClean="0"/>
              <a:t>的</a:t>
            </a:r>
            <a:r>
              <a:rPr lang="en-US" altLang="zh-CN" sz="2400" dirty="0" smtClean="0"/>
              <a:t>2-hop</a:t>
            </a:r>
            <a:r>
              <a:rPr lang="zh-CN" altLang="en-US" sz="2400" dirty="0" smtClean="0"/>
              <a:t>等</a:t>
            </a:r>
            <a:r>
              <a:rPr lang="zh-CN" altLang="en-US" sz="2400" dirty="0" smtClean="0">
                <a:solidFill>
                  <a:srgbClr val="FF0000"/>
                </a:solidFill>
              </a:rPr>
              <a:t>索引机制</a:t>
            </a:r>
            <a:r>
              <a:rPr lang="zh-CN" altLang="en-US" sz="2400" dirty="0" smtClean="0"/>
              <a:t>。</a:t>
            </a:r>
            <a:endParaRPr lang="en-US" altLang="zh-CN" sz="2400" dirty="0" smtClean="0"/>
          </a:p>
          <a:p>
            <a:pPr marL="0" indent="0">
              <a:buNone/>
            </a:pPr>
            <a:endParaRPr lang="en-US" altLang="zh-CN" sz="2400" dirty="0" smtClean="0"/>
          </a:p>
          <a:p>
            <a:pPr marL="0" indent="0">
              <a:buNone/>
            </a:pPr>
            <a:r>
              <a:rPr lang="zh-CN" altLang="en-US" sz="2400" dirty="0" smtClean="0"/>
              <a:t>离线分析：</a:t>
            </a:r>
            <a:endParaRPr lang="en-US" altLang="zh-CN" sz="2400" dirty="0" smtClean="0"/>
          </a:p>
          <a:p>
            <a:pPr marL="0" indent="0">
              <a:buNone/>
            </a:pPr>
            <a:r>
              <a:rPr lang="en-US" altLang="zh-CN" sz="2400" dirty="0" smtClean="0"/>
              <a:t>      </a:t>
            </a:r>
            <a:r>
              <a:rPr lang="zh-CN" altLang="en-US" sz="2400" dirty="0" smtClean="0"/>
              <a:t>采用以</a:t>
            </a:r>
            <a:r>
              <a:rPr lang="en-US" altLang="zh-CN" sz="2400" dirty="0" smtClean="0"/>
              <a:t>vertex</a:t>
            </a:r>
            <a:r>
              <a:rPr lang="zh-CN" altLang="en-US" sz="2400" dirty="0" smtClean="0"/>
              <a:t>节点为中心的计算过程，每个</a:t>
            </a:r>
            <a:r>
              <a:rPr lang="en-US" altLang="zh-CN" sz="2400" dirty="0" smtClean="0"/>
              <a:t>vertex</a:t>
            </a:r>
            <a:r>
              <a:rPr lang="zh-CN" altLang="en-US" sz="2400" dirty="0" smtClean="0"/>
              <a:t>节点在每一轮迭代过程中</a:t>
            </a:r>
            <a:r>
              <a:rPr lang="zh-CN" altLang="en-US" sz="2400" dirty="0" smtClean="0">
                <a:solidFill>
                  <a:srgbClr val="FF0000"/>
                </a:solidFill>
              </a:rPr>
              <a:t>完成各自的计算和通讯任务</a:t>
            </a:r>
            <a:r>
              <a:rPr lang="zh-CN" altLang="en-US" sz="2400" dirty="0" smtClean="0"/>
              <a:t>。</a:t>
            </a:r>
            <a:endParaRPr lang="en-US" altLang="zh-CN" sz="2400" dirty="0" smtClean="0"/>
          </a:p>
          <a:p>
            <a:pPr marL="0" indent="0">
              <a:buNone/>
            </a:pPr>
            <a:r>
              <a:rPr lang="en-US" altLang="zh-CN" sz="2400" dirty="0" smtClean="0"/>
              <a:t>      </a:t>
            </a:r>
            <a:r>
              <a:rPr lang="zh-CN" altLang="en-US" sz="2400" dirty="0" smtClean="0"/>
              <a:t>类似的图处理引擎有</a:t>
            </a:r>
            <a:r>
              <a:rPr lang="en-US" altLang="zh-CN" sz="2400" dirty="0" err="1" smtClean="0"/>
              <a:t>Pregel</a:t>
            </a:r>
            <a:r>
              <a:rPr lang="zh-CN" altLang="en-US" sz="2400" dirty="0" smtClean="0"/>
              <a:t>、</a:t>
            </a:r>
            <a:r>
              <a:rPr lang="en-US" altLang="zh-CN" sz="2400" dirty="0" err="1" smtClean="0"/>
              <a:t>GraphChi</a:t>
            </a:r>
            <a:r>
              <a:rPr lang="zh-CN" altLang="en-US" sz="2400" dirty="0" smtClean="0"/>
              <a:t>。</a:t>
            </a:r>
            <a:endParaRPr lang="en-US" altLang="zh-CN" sz="2400" dirty="0" smtClean="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145</a:t>
            </a:fld>
            <a:endParaRPr lang="zh-CN" alt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Trinity</a:t>
            </a:r>
            <a:r>
              <a:rPr lang="zh-CN" altLang="en-US" dirty="0" smtClean="0"/>
              <a:t>的图计算模式</a:t>
            </a:r>
            <a:endParaRPr lang="zh-CN" altLang="en-US" dirty="0"/>
          </a:p>
        </p:txBody>
      </p:sp>
      <p:sp>
        <p:nvSpPr>
          <p:cNvPr id="3" name="内容占位符 2"/>
          <p:cNvSpPr>
            <a:spLocks noGrp="1"/>
          </p:cNvSpPr>
          <p:nvPr>
            <p:ph idx="1"/>
          </p:nvPr>
        </p:nvSpPr>
        <p:spPr>
          <a:xfrm>
            <a:off x="503238" y="1557338"/>
            <a:ext cx="8183562" cy="4823990"/>
          </a:xfrm>
        </p:spPr>
        <p:txBody>
          <a:bodyPr/>
          <a:lstStyle/>
          <a:p>
            <a:pPr marL="0" indent="0">
              <a:buFont typeface="Wingdings" pitchFamily="2" charset="2"/>
              <a:buChar char="l"/>
            </a:pPr>
            <a:r>
              <a:rPr lang="en-US" altLang="zh-CN" sz="2400" dirty="0" err="1" smtClean="0"/>
              <a:t>Pregel</a:t>
            </a:r>
            <a:r>
              <a:rPr lang="zh-CN" altLang="en-US" sz="2400" dirty="0" smtClean="0"/>
              <a:t>采用</a:t>
            </a:r>
            <a:r>
              <a:rPr lang="en-US" altLang="zh-CN" sz="2400" dirty="0" smtClean="0">
                <a:solidFill>
                  <a:srgbClr val="FF0000"/>
                </a:solidFill>
              </a:rPr>
              <a:t>general</a:t>
            </a:r>
            <a:r>
              <a:rPr lang="zh-CN" altLang="en-US" sz="2400" dirty="0" smtClean="0">
                <a:solidFill>
                  <a:srgbClr val="FF0000"/>
                </a:solidFill>
              </a:rPr>
              <a:t>模型</a:t>
            </a:r>
            <a:r>
              <a:rPr lang="zh-CN" altLang="en-US" sz="2400" dirty="0" smtClean="0"/>
              <a:t>：每个</a:t>
            </a:r>
            <a:r>
              <a:rPr lang="en-US" altLang="zh-CN" sz="2400" dirty="0" smtClean="0"/>
              <a:t>vertex</a:t>
            </a:r>
            <a:r>
              <a:rPr lang="zh-CN" altLang="en-US" sz="2400" dirty="0" smtClean="0"/>
              <a:t>节点向其余所有节点收发消息。</a:t>
            </a:r>
          </a:p>
          <a:p>
            <a:pPr marL="0" indent="0">
              <a:buFont typeface="Wingdings" pitchFamily="2" charset="2"/>
              <a:buChar char="l"/>
            </a:pPr>
            <a:r>
              <a:rPr lang="en-US" altLang="zh-CN" sz="2400" dirty="0" smtClean="0"/>
              <a:t>Trinity</a:t>
            </a:r>
            <a:r>
              <a:rPr lang="zh-CN" altLang="en-US" sz="2400" dirty="0" smtClean="0"/>
              <a:t>采用</a:t>
            </a:r>
            <a:r>
              <a:rPr lang="en-US" altLang="zh-CN" sz="2400" dirty="0" smtClean="0">
                <a:solidFill>
                  <a:srgbClr val="FF0000"/>
                </a:solidFill>
              </a:rPr>
              <a:t>restrictive</a:t>
            </a:r>
            <a:r>
              <a:rPr lang="zh-CN" altLang="en-US" sz="2400" dirty="0" smtClean="0">
                <a:solidFill>
                  <a:srgbClr val="FF0000"/>
                </a:solidFill>
              </a:rPr>
              <a:t>模型</a:t>
            </a:r>
            <a:r>
              <a:rPr lang="zh-CN" altLang="en-US" sz="2400" dirty="0" smtClean="0"/>
              <a:t>：每个</a:t>
            </a:r>
            <a:r>
              <a:rPr lang="en-US" altLang="zh-CN" sz="2400" dirty="0" smtClean="0"/>
              <a:t>vertex</a:t>
            </a:r>
            <a:r>
              <a:rPr lang="zh-CN" altLang="en-US" sz="2400" dirty="0" smtClean="0"/>
              <a:t>节点只和一个固定的邻居节点集合通讯。</a:t>
            </a:r>
            <a:endParaRPr lang="en-US" altLang="zh-CN" sz="2400" dirty="0" smtClean="0"/>
          </a:p>
          <a:p>
            <a:pPr marL="0" indent="0">
              <a:buNone/>
            </a:pPr>
            <a:r>
              <a:rPr lang="zh-CN" altLang="en-US" sz="2400" i="1" dirty="0" smtClean="0">
                <a:solidFill>
                  <a:srgbClr val="3366FF"/>
                </a:solidFill>
              </a:rPr>
              <a:t>      一些经典图算法（</a:t>
            </a:r>
            <a:r>
              <a:rPr lang="en-US" altLang="zh-CN" sz="2400" i="1" dirty="0" err="1" smtClean="0">
                <a:solidFill>
                  <a:srgbClr val="3366FF"/>
                </a:solidFill>
              </a:rPr>
              <a:t>pagerank</a:t>
            </a:r>
            <a:r>
              <a:rPr lang="zh-CN" altLang="en-US" sz="2400" i="1" dirty="0" smtClean="0">
                <a:solidFill>
                  <a:srgbClr val="3366FF"/>
                </a:solidFill>
              </a:rPr>
              <a:t>、最短路径发现）中节点只和邻居节点通讯。</a:t>
            </a:r>
            <a:endParaRPr lang="en-US" altLang="zh-CN" sz="2400" i="1" dirty="0" smtClean="0">
              <a:solidFill>
                <a:srgbClr val="3366FF"/>
              </a:solidFill>
            </a:endParaRPr>
          </a:p>
          <a:p>
            <a:pPr marL="0" indent="0">
              <a:buFont typeface="Wingdings" pitchFamily="2" charset="2"/>
              <a:buChar char="l"/>
            </a:pPr>
            <a:r>
              <a:rPr lang="en-US" altLang="zh-CN" sz="2400" dirty="0" err="1" smtClean="0"/>
              <a:t>GraphGhi</a:t>
            </a:r>
            <a:r>
              <a:rPr lang="zh-CN" altLang="en-US" sz="2400" dirty="0" smtClean="0"/>
              <a:t>也是</a:t>
            </a:r>
            <a:r>
              <a:rPr lang="en-US" altLang="zh-CN" sz="2400" dirty="0" smtClean="0"/>
              <a:t>restrictive</a:t>
            </a:r>
            <a:r>
              <a:rPr lang="zh-CN" altLang="en-US" sz="2400" dirty="0" smtClean="0"/>
              <a:t>模型，且只针对异步计算的任务。</a:t>
            </a:r>
            <a:endParaRPr lang="en-US" altLang="zh-CN" sz="2400" dirty="0" smtClean="0"/>
          </a:p>
          <a:p>
            <a:pPr marL="0" indent="0">
              <a:buNone/>
            </a:pPr>
            <a:r>
              <a:rPr lang="en-US" altLang="zh-CN" sz="2400" dirty="0" smtClean="0"/>
              <a:t>     </a:t>
            </a:r>
            <a:r>
              <a:rPr lang="zh-CN" altLang="en-US" sz="2400" dirty="0" smtClean="0"/>
              <a:t> </a:t>
            </a:r>
            <a:r>
              <a:rPr lang="zh-CN" altLang="en-US" sz="2400" dirty="0" smtClean="0">
                <a:solidFill>
                  <a:srgbClr val="3366FF"/>
                </a:solidFill>
              </a:rPr>
              <a:t>图被分为多干子块，每个子块执行各自的迭代处理步骤。</a:t>
            </a: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146</a:t>
            </a:fld>
            <a:endParaRPr lang="zh-CN" alt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Trinity</a:t>
            </a:r>
            <a:r>
              <a:rPr lang="zh-CN" altLang="en-US" dirty="0" smtClean="0"/>
              <a:t>的消息优化</a:t>
            </a:r>
            <a:endParaRPr lang="zh-CN" altLang="en-US" dirty="0"/>
          </a:p>
        </p:txBody>
      </p:sp>
      <p:pic>
        <p:nvPicPr>
          <p:cNvPr id="5" name="内容占位符 4" descr="trinity的消息优化.png"/>
          <p:cNvPicPr>
            <a:picLocks noGrp="1" noChangeAspect="1"/>
          </p:cNvPicPr>
          <p:nvPr>
            <p:ph idx="1"/>
          </p:nvPr>
        </p:nvPicPr>
        <p:blipFill>
          <a:blip r:embed="rId2" cstate="print"/>
          <a:stretch>
            <a:fillRect/>
          </a:stretch>
        </p:blipFill>
        <p:spPr>
          <a:xfrm>
            <a:off x="1619672" y="1412776"/>
            <a:ext cx="5824944" cy="4968552"/>
          </a:xfrm>
        </p:spPr>
      </p:pic>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147</a:t>
            </a:fld>
            <a:endParaRPr lang="zh-CN" altLang="en-US"/>
          </a:p>
        </p:txBody>
      </p:sp>
      <p:sp>
        <p:nvSpPr>
          <p:cNvPr id="3" name="圆角矩形标注 2"/>
          <p:cNvSpPr/>
          <p:nvPr/>
        </p:nvSpPr>
        <p:spPr>
          <a:xfrm>
            <a:off x="7668344" y="2852936"/>
            <a:ext cx="914400" cy="612648"/>
          </a:xfrm>
          <a:prstGeom prst="wedgeRoundRectCallout">
            <a:avLst>
              <a:gd name="adj1" fmla="val -116709"/>
              <a:gd name="adj2" fmla="val -5905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t>分割</a:t>
            </a:r>
            <a:endParaRPr lang="zh-CN" altLang="en-US" sz="2400"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Trinity</a:t>
            </a:r>
            <a:r>
              <a:rPr lang="zh-CN" altLang="en-US" dirty="0" smtClean="0"/>
              <a:t>的消息优化</a:t>
            </a:r>
            <a:endParaRPr lang="zh-CN" altLang="en-US" dirty="0"/>
          </a:p>
        </p:txBody>
      </p:sp>
      <p:sp>
        <p:nvSpPr>
          <p:cNvPr id="3" name="内容占位符 2"/>
          <p:cNvSpPr>
            <a:spLocks noGrp="1"/>
          </p:cNvSpPr>
          <p:nvPr>
            <p:ph idx="1"/>
          </p:nvPr>
        </p:nvSpPr>
        <p:spPr>
          <a:xfrm>
            <a:off x="503238" y="1557338"/>
            <a:ext cx="8183562" cy="5040014"/>
          </a:xfrm>
        </p:spPr>
        <p:txBody>
          <a:bodyPr/>
          <a:lstStyle/>
          <a:p>
            <a:pPr marL="0" indent="0">
              <a:buNone/>
            </a:pPr>
            <a:r>
              <a:rPr lang="zh-CN" altLang="en-US" sz="2400" dirty="0" smtClean="0"/>
              <a:t>对</a:t>
            </a:r>
            <a:r>
              <a:rPr lang="zh-CN" altLang="en-US" sz="2400" dirty="0" smtClean="0">
                <a:solidFill>
                  <a:srgbClr val="FF0000"/>
                </a:solidFill>
              </a:rPr>
              <a:t>图分割</a:t>
            </a:r>
            <a:r>
              <a:rPr lang="zh-CN" altLang="en-US" sz="2400" dirty="0" smtClean="0"/>
              <a:t>后，每个</a:t>
            </a:r>
            <a:r>
              <a:rPr lang="en-US" altLang="zh-CN" sz="2400" dirty="0" smtClean="0"/>
              <a:t>vertex</a:t>
            </a:r>
            <a:r>
              <a:rPr lang="zh-CN" altLang="en-US" sz="2400" dirty="0" smtClean="0"/>
              <a:t>节点只需要来自同一个</a:t>
            </a:r>
            <a:r>
              <a:rPr lang="en-US" altLang="zh-CN" sz="2400" dirty="0" smtClean="0"/>
              <a:t>partition</a:t>
            </a:r>
            <a:r>
              <a:rPr lang="zh-CN" altLang="en-US" sz="2400" dirty="0" smtClean="0"/>
              <a:t>的节点消息，可对这些消息进行</a:t>
            </a:r>
            <a:r>
              <a:rPr lang="zh-CN" altLang="en-US" sz="2400" dirty="0" smtClean="0">
                <a:solidFill>
                  <a:srgbClr val="FF0000"/>
                </a:solidFill>
              </a:rPr>
              <a:t>本地缓存</a:t>
            </a:r>
            <a:r>
              <a:rPr lang="zh-CN" altLang="en-US" sz="2400" dirty="0" smtClean="0"/>
              <a:t>，争取使这些消息只</a:t>
            </a:r>
            <a:r>
              <a:rPr lang="zh-CN" altLang="en-US" sz="2400" dirty="0" smtClean="0">
                <a:solidFill>
                  <a:srgbClr val="FF0000"/>
                </a:solidFill>
              </a:rPr>
              <a:t>发出一次</a:t>
            </a:r>
            <a:r>
              <a:rPr lang="zh-CN" altLang="en-US" sz="2400" dirty="0" smtClean="0"/>
              <a:t>。</a:t>
            </a:r>
            <a:endParaRPr lang="en-US" altLang="zh-CN" sz="2400" dirty="0" smtClean="0"/>
          </a:p>
          <a:p>
            <a:pPr marL="0" indent="0">
              <a:buNone/>
            </a:pPr>
            <a:r>
              <a:rPr lang="zh-CN" altLang="en-US" sz="2400" dirty="0" smtClean="0"/>
              <a:t>     ↓</a:t>
            </a:r>
            <a:endParaRPr lang="en-US" altLang="zh-CN" sz="2400" dirty="0" smtClean="0"/>
          </a:p>
          <a:p>
            <a:pPr marL="0" indent="0">
              <a:buNone/>
            </a:pPr>
            <a:r>
              <a:rPr lang="zh-CN" altLang="en-US" sz="2400" dirty="0" smtClean="0"/>
              <a:t>如何分割图？</a:t>
            </a:r>
            <a:endParaRPr lang="en-US" altLang="zh-CN" sz="2400" dirty="0" smtClean="0"/>
          </a:p>
          <a:p>
            <a:pPr marL="0" indent="0">
              <a:buNone/>
            </a:pPr>
            <a:endParaRPr lang="en-US" altLang="zh-CN" sz="2400" dirty="0" smtClean="0"/>
          </a:p>
          <a:p>
            <a:pPr marL="0" indent="0">
              <a:buNone/>
            </a:pPr>
            <a:r>
              <a:rPr lang="zh-CN" altLang="en-US" sz="2400" dirty="0" smtClean="0"/>
              <a:t>图节点可分为两类：</a:t>
            </a:r>
            <a:endParaRPr lang="en-US" altLang="zh-CN" sz="2400" dirty="0" smtClean="0"/>
          </a:p>
          <a:p>
            <a:pPr marL="0" indent="0">
              <a:buNone/>
            </a:pPr>
            <a:r>
              <a:rPr lang="en-US" altLang="zh-CN" sz="2400" dirty="0" smtClean="0">
                <a:solidFill>
                  <a:srgbClr val="FF0000"/>
                </a:solidFill>
              </a:rPr>
              <a:t>Hub</a:t>
            </a:r>
            <a:r>
              <a:rPr lang="zh-CN" altLang="en-US" sz="2400" dirty="0" smtClean="0">
                <a:solidFill>
                  <a:srgbClr val="FF0000"/>
                </a:solidFill>
              </a:rPr>
              <a:t>节点</a:t>
            </a:r>
            <a:r>
              <a:rPr lang="en-US" altLang="zh-CN" sz="2400" dirty="0" smtClean="0"/>
              <a:t>——</a:t>
            </a:r>
            <a:r>
              <a:rPr lang="zh-CN" altLang="en-US" sz="2400" dirty="0" smtClean="0"/>
              <a:t>连接了大量的邻居节点</a:t>
            </a:r>
            <a:endParaRPr lang="en-US" altLang="zh-CN" sz="2400" dirty="0" smtClean="0"/>
          </a:p>
          <a:p>
            <a:pPr marL="0" indent="0">
              <a:buNone/>
            </a:pPr>
            <a:r>
              <a:rPr lang="zh-CN" altLang="en-US" sz="2400" dirty="0" smtClean="0">
                <a:solidFill>
                  <a:srgbClr val="FF0000"/>
                </a:solidFill>
              </a:rPr>
              <a:t>非</a:t>
            </a:r>
            <a:r>
              <a:rPr lang="en-US" altLang="zh-CN" sz="2400" dirty="0" smtClean="0">
                <a:solidFill>
                  <a:srgbClr val="FF0000"/>
                </a:solidFill>
              </a:rPr>
              <a:t>hub</a:t>
            </a:r>
            <a:r>
              <a:rPr lang="zh-CN" altLang="en-US" sz="2400" dirty="0" smtClean="0">
                <a:solidFill>
                  <a:srgbClr val="FF0000"/>
                </a:solidFill>
              </a:rPr>
              <a:t>节点</a:t>
            </a:r>
            <a:r>
              <a:rPr lang="en-US" altLang="zh-CN" sz="2400" dirty="0" smtClean="0"/>
              <a:t>——</a:t>
            </a:r>
            <a:r>
              <a:rPr lang="zh-CN" altLang="en-US" sz="2400" dirty="0" smtClean="0"/>
              <a:t>度数少的节点</a:t>
            </a:r>
            <a:endParaRPr lang="en-US" altLang="zh-CN" sz="2400" dirty="0" smtClean="0"/>
          </a:p>
          <a:p>
            <a:pPr marL="0" indent="0">
              <a:buNone/>
            </a:pPr>
            <a:r>
              <a:rPr lang="zh-CN" altLang="en-US" sz="2400" dirty="0" smtClean="0">
                <a:solidFill>
                  <a:srgbClr val="3366FF"/>
                </a:solidFill>
              </a:rPr>
              <a:t>可能</a:t>
            </a:r>
            <a:r>
              <a:rPr lang="en-US" altLang="zh-CN" sz="2400" dirty="0" smtClean="0">
                <a:solidFill>
                  <a:srgbClr val="3366FF"/>
                </a:solidFill>
              </a:rPr>
              <a:t>20%</a:t>
            </a:r>
            <a:r>
              <a:rPr lang="zh-CN" altLang="en-US" sz="2400" dirty="0" smtClean="0">
                <a:solidFill>
                  <a:srgbClr val="3366FF"/>
                </a:solidFill>
              </a:rPr>
              <a:t>的</a:t>
            </a:r>
            <a:r>
              <a:rPr lang="en-US" altLang="zh-CN" sz="2400" dirty="0" smtClean="0">
                <a:solidFill>
                  <a:srgbClr val="3366FF"/>
                </a:solidFill>
              </a:rPr>
              <a:t>hub</a:t>
            </a:r>
            <a:r>
              <a:rPr lang="zh-CN" altLang="en-US" sz="2400" dirty="0" smtClean="0">
                <a:solidFill>
                  <a:srgbClr val="3366FF"/>
                </a:solidFill>
              </a:rPr>
              <a:t>节点向</a:t>
            </a:r>
            <a:r>
              <a:rPr lang="en-US" altLang="zh-CN" sz="2400" dirty="0" smtClean="0">
                <a:solidFill>
                  <a:srgbClr val="3366FF"/>
                </a:solidFill>
              </a:rPr>
              <a:t>80%</a:t>
            </a:r>
            <a:r>
              <a:rPr lang="zh-CN" altLang="en-US" sz="2400" dirty="0" smtClean="0">
                <a:solidFill>
                  <a:srgbClr val="3366FF"/>
                </a:solidFill>
              </a:rPr>
              <a:t>的节点发送了消息。</a:t>
            </a:r>
            <a:endParaRPr lang="zh-CN" altLang="en-US" sz="2400" dirty="0">
              <a:solidFill>
                <a:srgbClr val="3366FF"/>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148</a:t>
            </a:fld>
            <a:endParaRPr lang="zh-CN" altLang="en-US"/>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Trinity</a:t>
            </a:r>
            <a:r>
              <a:rPr lang="zh-CN" altLang="en-US" dirty="0" smtClean="0"/>
              <a:t>的消息优化</a:t>
            </a:r>
            <a:endParaRPr lang="zh-CN" altLang="en-US" dirty="0"/>
          </a:p>
        </p:txBody>
      </p:sp>
      <p:sp>
        <p:nvSpPr>
          <p:cNvPr id="3" name="内容占位符 2"/>
          <p:cNvSpPr>
            <a:spLocks noGrp="1"/>
          </p:cNvSpPr>
          <p:nvPr>
            <p:ph idx="1"/>
          </p:nvPr>
        </p:nvSpPr>
        <p:spPr>
          <a:xfrm>
            <a:off x="503238" y="1268760"/>
            <a:ext cx="8183562" cy="5300662"/>
          </a:xfrm>
        </p:spPr>
        <p:txBody>
          <a:bodyPr/>
          <a:lstStyle/>
          <a:p>
            <a:pPr marL="0" indent="0">
              <a:buNone/>
            </a:pPr>
            <a:r>
              <a:rPr lang="zh-CN" altLang="en-US" sz="2400" dirty="0" smtClean="0"/>
              <a:t>缓存来自于</a:t>
            </a:r>
            <a:r>
              <a:rPr lang="en-US" altLang="zh-CN" sz="2400" dirty="0" smtClean="0"/>
              <a:t>hub</a:t>
            </a:r>
            <a:r>
              <a:rPr lang="zh-CN" altLang="en-US" sz="2400" dirty="0" smtClean="0"/>
              <a:t>节点的消息，再</a:t>
            </a:r>
            <a:r>
              <a:rPr lang="zh-CN" altLang="en-US" sz="2400" dirty="0" smtClean="0">
                <a:solidFill>
                  <a:srgbClr val="FF0000"/>
                </a:solidFill>
              </a:rPr>
              <a:t>对剩余节点集合进行分割</a:t>
            </a:r>
            <a:r>
              <a:rPr lang="zh-CN" altLang="en-US" sz="2400" dirty="0" smtClean="0"/>
              <a:t>。</a:t>
            </a:r>
            <a:endParaRPr lang="en-US" altLang="zh-CN" sz="2400" dirty="0" smtClean="0"/>
          </a:p>
          <a:p>
            <a:pPr marL="0" indent="0">
              <a:buNone/>
            </a:pPr>
            <a:r>
              <a:rPr lang="zh-CN" altLang="en-US" sz="2400" dirty="0" smtClean="0"/>
              <a:t>     ↓</a:t>
            </a:r>
            <a:endParaRPr lang="en-US" altLang="zh-CN" sz="2400" dirty="0" smtClean="0"/>
          </a:p>
          <a:p>
            <a:pPr marL="0" indent="0">
              <a:buNone/>
            </a:pPr>
            <a:r>
              <a:rPr lang="zh-CN" altLang="en-US" sz="2400" dirty="0" smtClean="0"/>
              <a:t>在实验中，</a:t>
            </a:r>
            <a:r>
              <a:rPr lang="zh-CN" altLang="en-US" sz="2400" dirty="0" smtClean="0">
                <a:solidFill>
                  <a:srgbClr val="FF0000"/>
                </a:solidFill>
              </a:rPr>
              <a:t>通过缓存</a:t>
            </a:r>
            <a:r>
              <a:rPr lang="en-US" altLang="zh-CN" sz="2400" dirty="0" smtClean="0">
                <a:solidFill>
                  <a:srgbClr val="FF0000"/>
                </a:solidFill>
              </a:rPr>
              <a:t>10%</a:t>
            </a:r>
            <a:r>
              <a:rPr lang="zh-CN" altLang="en-US" sz="2400" dirty="0" smtClean="0">
                <a:solidFill>
                  <a:srgbClr val="FF0000"/>
                </a:solidFill>
              </a:rPr>
              <a:t>的</a:t>
            </a:r>
            <a:r>
              <a:rPr lang="en-US" altLang="zh-CN" sz="2400" dirty="0" smtClean="0">
                <a:solidFill>
                  <a:srgbClr val="FF0000"/>
                </a:solidFill>
              </a:rPr>
              <a:t>hub</a:t>
            </a:r>
            <a:r>
              <a:rPr lang="zh-CN" altLang="en-US" sz="2400" dirty="0" smtClean="0">
                <a:solidFill>
                  <a:srgbClr val="FF0000"/>
                </a:solidFill>
              </a:rPr>
              <a:t>节点的消息，解决了</a:t>
            </a:r>
            <a:r>
              <a:rPr lang="en-US" altLang="zh-CN" sz="2400" dirty="0" smtClean="0">
                <a:solidFill>
                  <a:srgbClr val="FF0000"/>
                </a:solidFill>
              </a:rPr>
              <a:t>72.8%</a:t>
            </a:r>
            <a:r>
              <a:rPr lang="zh-CN" altLang="en-US" sz="2400" dirty="0" smtClean="0">
                <a:solidFill>
                  <a:srgbClr val="FF0000"/>
                </a:solidFill>
              </a:rPr>
              <a:t>的消息需求。</a:t>
            </a:r>
            <a:endParaRPr lang="en-US" altLang="zh-CN" sz="2400" dirty="0" smtClean="0">
              <a:solidFill>
                <a:srgbClr val="FF0000"/>
              </a:solidFill>
            </a:endParaRPr>
          </a:p>
          <a:p>
            <a:pPr marL="0" indent="0">
              <a:buNone/>
            </a:pPr>
            <a:endParaRPr lang="en-US" altLang="zh-CN" sz="2400" dirty="0" smtClean="0"/>
          </a:p>
          <a:p>
            <a:pPr marL="0" indent="0">
              <a:buNone/>
            </a:pPr>
            <a:r>
              <a:rPr lang="zh-CN" altLang="en-US" sz="2400" dirty="0" smtClean="0"/>
              <a:t>仍然会有</a:t>
            </a:r>
            <a:r>
              <a:rPr lang="en-US" altLang="zh-CN" sz="2400" dirty="0" smtClean="0"/>
              <a:t>vertex</a:t>
            </a:r>
            <a:r>
              <a:rPr lang="zh-CN" altLang="en-US" sz="2400" dirty="0" smtClean="0"/>
              <a:t>节点需要其余</a:t>
            </a:r>
            <a:r>
              <a:rPr lang="en-US" altLang="zh-CN" sz="2400" dirty="0" smtClean="0"/>
              <a:t>partition</a:t>
            </a:r>
            <a:r>
              <a:rPr lang="zh-CN" altLang="en-US" sz="2400" dirty="0" smtClean="0"/>
              <a:t>的消息。</a:t>
            </a:r>
            <a:endParaRPr lang="en-US" altLang="zh-CN" sz="2400" dirty="0" smtClean="0"/>
          </a:p>
          <a:p>
            <a:pPr marL="0" indent="0">
              <a:buNone/>
            </a:pPr>
            <a:r>
              <a:rPr lang="zh-CN" altLang="en-US" sz="2400" dirty="0" smtClean="0"/>
              <a:t>     ↓</a:t>
            </a:r>
            <a:endParaRPr lang="en-US" altLang="zh-CN" sz="2400" dirty="0" smtClean="0"/>
          </a:p>
          <a:p>
            <a:pPr marL="0" indent="0">
              <a:buNone/>
            </a:pPr>
            <a:r>
              <a:rPr lang="zh-CN" altLang="en-US" sz="2400" dirty="0" smtClean="0"/>
              <a:t>将</a:t>
            </a:r>
            <a:r>
              <a:rPr lang="en-US" altLang="zh-CN" sz="2400" dirty="0" smtClean="0"/>
              <a:t>partition</a:t>
            </a:r>
            <a:r>
              <a:rPr lang="zh-CN" altLang="en-US" sz="2400" dirty="0" smtClean="0"/>
              <a:t>编号，在处理第</a:t>
            </a:r>
            <a:r>
              <a:rPr lang="en-US" altLang="zh-CN" sz="2400" dirty="0" smtClean="0"/>
              <a:t>i-1</a:t>
            </a:r>
            <a:r>
              <a:rPr lang="zh-CN" altLang="en-US" sz="2400" dirty="0" smtClean="0"/>
              <a:t>个</a:t>
            </a:r>
            <a:r>
              <a:rPr lang="en-US" altLang="zh-CN" sz="2400" dirty="0" smtClean="0"/>
              <a:t>partition</a:t>
            </a:r>
            <a:r>
              <a:rPr lang="zh-CN" altLang="en-US" sz="2400" dirty="0" smtClean="0"/>
              <a:t>时，获取第</a:t>
            </a:r>
            <a:r>
              <a:rPr lang="en-US" altLang="zh-CN" sz="2400" dirty="0" err="1" smtClean="0"/>
              <a:t>i</a:t>
            </a:r>
            <a:r>
              <a:rPr lang="zh-CN" altLang="en-US" sz="2400" dirty="0" smtClean="0"/>
              <a:t>个</a:t>
            </a:r>
            <a:r>
              <a:rPr lang="en-US" altLang="zh-CN" sz="2400" dirty="0" smtClean="0"/>
              <a:t>partition</a:t>
            </a:r>
            <a:r>
              <a:rPr lang="zh-CN" altLang="en-US" sz="2400" dirty="0" smtClean="0"/>
              <a:t>所需的消息。</a:t>
            </a:r>
            <a:endParaRPr lang="en-US" altLang="zh-CN" sz="2400" dirty="0" smtClean="0"/>
          </a:p>
          <a:p>
            <a:pPr marL="0" indent="0">
              <a:buNone/>
            </a:pPr>
            <a:r>
              <a:rPr lang="zh-CN" altLang="en-US" sz="2400" dirty="0" smtClean="0"/>
              <a:t>每个</a:t>
            </a:r>
            <a:r>
              <a:rPr lang="en-US" altLang="zh-CN" sz="2400" dirty="0" smtClean="0"/>
              <a:t>vertex</a:t>
            </a:r>
            <a:r>
              <a:rPr lang="zh-CN" altLang="en-US" sz="2400" dirty="0" smtClean="0"/>
              <a:t>节点向远程节点发送消息请求，远程节点汇总并排序这些请求。</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149</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sz="3200" dirty="0" smtClean="0"/>
              <a:t>Memcached</a:t>
            </a:r>
            <a:r>
              <a:rPr lang="zh-CN" altLang="en-US" sz="3200" dirty="0" smtClean="0"/>
              <a:t>数据访问示例</a:t>
            </a:r>
            <a:r>
              <a:rPr lang="en-US" altLang="zh-CN" sz="3200" dirty="0" smtClean="0">
                <a:latin typeface="微软雅黑"/>
              </a:rPr>
              <a:t>——</a:t>
            </a:r>
            <a:r>
              <a:rPr lang="en-US" altLang="zh-CN" sz="3200" dirty="0" smtClean="0"/>
              <a:t>user</a:t>
            </a:r>
            <a:r>
              <a:rPr lang="zh-CN" altLang="en-US" sz="3200" dirty="0" smtClean="0"/>
              <a:t>表</a:t>
            </a:r>
          </a:p>
        </p:txBody>
      </p:sp>
      <p:sp>
        <p:nvSpPr>
          <p:cNvPr id="20483" name="文本占位符 2"/>
          <p:cNvSpPr>
            <a:spLocks noGrp="1"/>
          </p:cNvSpPr>
          <p:nvPr>
            <p:ph type="body" sz="quarter" idx="4294967295"/>
          </p:nvPr>
        </p:nvSpPr>
        <p:spPr>
          <a:xfrm>
            <a:off x="357188" y="1428750"/>
            <a:ext cx="8501062" cy="5072063"/>
          </a:xfrm>
        </p:spPr>
        <p:txBody>
          <a:bodyPr/>
          <a:lstStyle/>
          <a:p>
            <a:pPr marL="0" indent="0" eaLnBrk="1" hangingPunct="1">
              <a:buFont typeface="Wingdings 2" pitchFamily="18" charset="2"/>
              <a:buNone/>
            </a:pPr>
            <a:r>
              <a:rPr lang="en-US" altLang="zh-CN" sz="2200" dirty="0" smtClean="0">
                <a:solidFill>
                  <a:srgbClr val="3366FF"/>
                </a:solidFill>
              </a:rPr>
              <a:t>##Select</a:t>
            </a:r>
            <a:r>
              <a:rPr lang="zh-CN" altLang="en-US" sz="2200" dirty="0" smtClean="0">
                <a:solidFill>
                  <a:srgbClr val="3366FF"/>
                </a:solidFill>
              </a:rPr>
              <a:t>时先搜索</a:t>
            </a:r>
            <a:r>
              <a:rPr lang="en-US" altLang="zh-CN" sz="2200" dirty="0" err="1" smtClean="0">
                <a:solidFill>
                  <a:srgbClr val="3366FF"/>
                </a:solidFill>
              </a:rPr>
              <a:t>memcahce</a:t>
            </a:r>
            <a:r>
              <a:rPr lang="zh-CN" altLang="en-US" sz="2200" dirty="0" smtClean="0">
                <a:solidFill>
                  <a:srgbClr val="3366FF"/>
                </a:solidFill>
                <a:latin typeface="微软雅黑" pitchFamily="34" charset="-122"/>
              </a:rPr>
              <a:t> </a:t>
            </a:r>
            <a:r>
              <a:rPr lang="zh-CN" altLang="en-US" sz="2200" dirty="0" smtClean="0">
                <a:solidFill>
                  <a:srgbClr val="3366FF"/>
                </a:solidFill>
              </a:rPr>
              <a:t/>
            </a:r>
            <a:br>
              <a:rPr lang="zh-CN" altLang="en-US" sz="2200" dirty="0" smtClean="0">
                <a:solidFill>
                  <a:srgbClr val="3366FF"/>
                </a:solidFill>
              </a:rPr>
            </a:br>
            <a:r>
              <a:rPr lang="en-US" altLang="zh-CN" sz="2200" dirty="0" smtClean="0"/>
              <a:t>my $</a:t>
            </a:r>
            <a:r>
              <a:rPr lang="en-US" altLang="zh-CN" sz="2200" dirty="0" err="1" smtClean="0">
                <a:solidFill>
                  <a:schemeClr val="accent1"/>
                </a:solidFill>
              </a:rPr>
              <a:t>sql_hash</a:t>
            </a:r>
            <a:r>
              <a:rPr lang="en-US" altLang="zh-CN" sz="2200" dirty="0" smtClean="0"/>
              <a:t> = {</a:t>
            </a:r>
            <a:r>
              <a:rPr lang="en-US" altLang="zh-CN" sz="2200" dirty="0" smtClean="0">
                <a:latin typeface="微软雅黑" pitchFamily="34" charset="-122"/>
              </a:rPr>
              <a:t> </a:t>
            </a:r>
            <a:r>
              <a:rPr lang="en-US" altLang="zh-CN" sz="2200" dirty="0" smtClean="0"/>
              <a:t/>
            </a:r>
            <a:br>
              <a:rPr lang="en-US" altLang="zh-CN" sz="2200" dirty="0" smtClean="0"/>
            </a:br>
            <a:r>
              <a:rPr lang="en-US" altLang="zh-CN" sz="2200" dirty="0" smtClean="0"/>
              <a:t>   </a:t>
            </a:r>
            <a:r>
              <a:rPr lang="en-US" altLang="zh-CN" sz="2200" dirty="0" smtClean="0">
                <a:solidFill>
                  <a:schemeClr val="accent1"/>
                </a:solidFill>
              </a:rPr>
              <a:t>type</a:t>
            </a:r>
            <a:r>
              <a:rPr lang="en-US" altLang="zh-CN" sz="2200" dirty="0" smtClean="0"/>
              <a:t> =&gt; </a:t>
            </a:r>
            <a:r>
              <a:rPr lang="en-US" altLang="zh-CN" sz="2200" dirty="0" smtClean="0">
                <a:latin typeface="微软雅黑" pitchFamily="34" charset="-122"/>
              </a:rPr>
              <a:t>‘</a:t>
            </a:r>
            <a:r>
              <a:rPr lang="en-US" altLang="zh-CN" sz="2200" dirty="0" err="1" smtClean="0"/>
              <a:t>sql</a:t>
            </a:r>
            <a:r>
              <a:rPr lang="en-US" altLang="zh-CN" sz="2200" dirty="0" smtClean="0">
                <a:latin typeface="微软雅黑" pitchFamily="34" charset="-122"/>
              </a:rPr>
              <a:t>’</a:t>
            </a:r>
            <a:r>
              <a:rPr lang="en-US" altLang="zh-CN" sz="2200" dirty="0" smtClean="0"/>
              <a:t>,</a:t>
            </a:r>
            <a:r>
              <a:rPr lang="en-US" altLang="zh-CN" sz="2200" dirty="0" smtClean="0">
                <a:latin typeface="微软雅黑" pitchFamily="34" charset="-122"/>
              </a:rPr>
              <a:t> </a:t>
            </a:r>
            <a:r>
              <a:rPr lang="en-US" altLang="zh-CN" sz="2200" dirty="0" smtClean="0"/>
              <a:t/>
            </a:r>
            <a:br>
              <a:rPr lang="en-US" altLang="zh-CN" sz="2200" dirty="0" smtClean="0"/>
            </a:br>
            <a:r>
              <a:rPr lang="en-US" altLang="zh-CN" sz="2200" dirty="0" smtClean="0"/>
              <a:t>   </a:t>
            </a:r>
            <a:r>
              <a:rPr lang="en-US" altLang="zh-CN" sz="2200" dirty="0" smtClean="0">
                <a:solidFill>
                  <a:schemeClr val="accent1"/>
                </a:solidFill>
              </a:rPr>
              <a:t>object</a:t>
            </a:r>
            <a:r>
              <a:rPr lang="en-US" altLang="zh-CN" sz="2200" dirty="0" smtClean="0"/>
              <a:t> =&gt; {</a:t>
            </a:r>
            <a:r>
              <a:rPr lang="en-US" altLang="zh-CN" sz="2200" dirty="0" smtClean="0">
                <a:latin typeface="微软雅黑" pitchFamily="34" charset="-122"/>
              </a:rPr>
              <a:t> </a:t>
            </a:r>
            <a:r>
              <a:rPr lang="en-US" altLang="zh-CN" sz="2200" dirty="0" smtClean="0"/>
              <a:t/>
            </a:r>
            <a:br>
              <a:rPr lang="en-US" altLang="zh-CN" sz="2200" dirty="0" smtClean="0"/>
            </a:br>
            <a:r>
              <a:rPr lang="en-US" altLang="zh-CN" sz="2200" dirty="0" smtClean="0"/>
              <a:t>      table =&gt; {table1=&gt;</a:t>
            </a:r>
            <a:r>
              <a:rPr lang="en-US" altLang="zh-CN" sz="2200" dirty="0" smtClean="0">
                <a:latin typeface="微软雅黑" pitchFamily="34" charset="-122"/>
              </a:rPr>
              <a:t>“</a:t>
            </a:r>
            <a:r>
              <a:rPr lang="en-US" altLang="zh-CN" sz="2200" dirty="0" smtClean="0"/>
              <a:t>user</a:t>
            </a:r>
            <a:r>
              <a:rPr lang="en-US" altLang="zh-CN" sz="2200" dirty="0" smtClean="0">
                <a:latin typeface="微软雅黑" pitchFamily="34" charset="-122"/>
              </a:rPr>
              <a:t>”</a:t>
            </a:r>
            <a:r>
              <a:rPr lang="en-US" altLang="zh-CN" sz="2200" dirty="0" smtClean="0"/>
              <a:t>,},</a:t>
            </a:r>
            <a:r>
              <a:rPr lang="en-US" altLang="zh-CN" sz="2200" dirty="0" smtClean="0">
                <a:latin typeface="微软雅黑" pitchFamily="34" charset="-122"/>
              </a:rPr>
              <a:t> </a:t>
            </a:r>
            <a:r>
              <a:rPr lang="en-US" altLang="zh-CN" sz="2200" dirty="0" smtClean="0"/>
              <a:t/>
            </a:r>
            <a:br>
              <a:rPr lang="en-US" altLang="zh-CN" sz="2200" dirty="0" smtClean="0"/>
            </a:br>
            <a:r>
              <a:rPr lang="en-US" altLang="zh-CN" sz="2200" dirty="0" smtClean="0"/>
              <a:t>      column =&gt; {column1=&gt;</a:t>
            </a:r>
            <a:r>
              <a:rPr lang="en-US" altLang="zh-CN" sz="2200" dirty="0" smtClean="0">
                <a:latin typeface="微软雅黑" pitchFamily="34" charset="-122"/>
              </a:rPr>
              <a:t>“</a:t>
            </a:r>
            <a:r>
              <a:rPr lang="en-US" altLang="zh-CN" sz="2200" dirty="0" err="1" smtClean="0"/>
              <a:t>user_id</a:t>
            </a:r>
            <a:r>
              <a:rPr lang="en-US" altLang="zh-CN" sz="2200" dirty="0" smtClean="0">
                <a:latin typeface="微软雅黑" pitchFamily="34" charset="-122"/>
              </a:rPr>
              <a:t>”</a:t>
            </a:r>
            <a:r>
              <a:rPr lang="en-US" altLang="zh-CN" sz="2200" dirty="0" smtClean="0"/>
              <a:t>,},</a:t>
            </a:r>
            <a:r>
              <a:rPr lang="en-US" altLang="zh-CN" sz="2200" dirty="0" smtClean="0">
                <a:latin typeface="微软雅黑" pitchFamily="34" charset="-122"/>
              </a:rPr>
              <a:t> </a:t>
            </a:r>
            <a:r>
              <a:rPr lang="en-US" altLang="zh-CN" sz="2200" dirty="0" smtClean="0"/>
              <a:t/>
            </a:r>
            <a:br>
              <a:rPr lang="en-US" altLang="zh-CN" sz="2200" dirty="0" smtClean="0"/>
            </a:br>
            <a:r>
              <a:rPr lang="en-US" altLang="zh-CN" sz="2200" dirty="0" smtClean="0"/>
              <a:t>      condition =&gt; {email=&gt;</a:t>
            </a:r>
            <a:r>
              <a:rPr lang="en-US" altLang="zh-CN" sz="2200" dirty="0" smtClean="0">
                <a:solidFill>
                  <a:schemeClr val="accent1"/>
                </a:solidFill>
              </a:rPr>
              <a:t>$</a:t>
            </a:r>
            <a:r>
              <a:rPr lang="en-US" altLang="zh-CN" sz="2200" dirty="0" err="1" smtClean="0">
                <a:solidFill>
                  <a:schemeClr val="accent1"/>
                </a:solidFill>
              </a:rPr>
              <a:t>user_id</a:t>
            </a:r>
            <a:r>
              <a:rPr lang="en-US" altLang="zh-CN" sz="2200" dirty="0" smtClean="0"/>
              <a:t>,},</a:t>
            </a:r>
            <a:r>
              <a:rPr lang="en-US" altLang="zh-CN" sz="2200" dirty="0" smtClean="0">
                <a:latin typeface="微软雅黑" pitchFamily="34" charset="-122"/>
              </a:rPr>
              <a:t> </a:t>
            </a:r>
            <a:r>
              <a:rPr lang="en-US" altLang="zh-CN" sz="2200" dirty="0" smtClean="0"/>
              <a:t/>
            </a:r>
            <a:br>
              <a:rPr lang="en-US" altLang="zh-CN" sz="2200" dirty="0" smtClean="0"/>
            </a:br>
            <a:r>
              <a:rPr lang="en-US" altLang="zh-CN" sz="2200" dirty="0" smtClean="0"/>
              <a:t>      },</a:t>
            </a:r>
            <a:r>
              <a:rPr lang="en-US" altLang="zh-CN" sz="2200" dirty="0" smtClean="0">
                <a:latin typeface="微软雅黑" pitchFamily="34" charset="-122"/>
              </a:rPr>
              <a:t> </a:t>
            </a:r>
            <a:r>
              <a:rPr lang="en-US" altLang="zh-CN" sz="2200" dirty="0" smtClean="0"/>
              <a:t/>
            </a:r>
            <a:br>
              <a:rPr lang="en-US" altLang="zh-CN" sz="2200" dirty="0" smtClean="0"/>
            </a:br>
            <a:r>
              <a:rPr lang="en-US" altLang="zh-CN" sz="2200" dirty="0" smtClean="0"/>
              <a:t>   };</a:t>
            </a:r>
            <a:r>
              <a:rPr lang="en-US" altLang="zh-CN" sz="2200" dirty="0" smtClean="0">
                <a:latin typeface="微软雅黑" pitchFamily="34" charset="-122"/>
              </a:rPr>
              <a:t> </a:t>
            </a:r>
            <a:r>
              <a:rPr lang="en-US" altLang="zh-CN" sz="2200" dirty="0" smtClean="0"/>
              <a:t/>
            </a:r>
            <a:br>
              <a:rPr lang="en-US" altLang="zh-CN" sz="2200" dirty="0" smtClean="0"/>
            </a:br>
            <a:r>
              <a:rPr lang="en-US" altLang="zh-CN" sz="2200" dirty="0" smtClean="0"/>
              <a:t>my $</a:t>
            </a:r>
            <a:r>
              <a:rPr lang="en-US" altLang="zh-CN" sz="2200" dirty="0" smtClean="0">
                <a:solidFill>
                  <a:schemeClr val="accent1"/>
                </a:solidFill>
              </a:rPr>
              <a:t>key</a:t>
            </a:r>
            <a:r>
              <a:rPr lang="en-US" altLang="zh-CN" sz="2200" dirty="0" smtClean="0"/>
              <a:t>=</a:t>
            </a:r>
            <a:r>
              <a:rPr lang="en-US" altLang="zh-CN" sz="2200" dirty="0" err="1" smtClean="0"/>
              <a:t>Zorpia</a:t>
            </a:r>
            <a:r>
              <a:rPr lang="en-US" altLang="zh-CN" sz="2200" dirty="0" smtClean="0"/>
              <a:t>::</a:t>
            </a:r>
            <a:r>
              <a:rPr lang="en-US" altLang="zh-CN" sz="2200" dirty="0" err="1" smtClean="0"/>
              <a:t>MemCache</a:t>
            </a:r>
            <a:r>
              <a:rPr lang="en-US" altLang="zh-CN" sz="2200" dirty="0" smtClean="0"/>
              <a:t>::</a:t>
            </a:r>
            <a:r>
              <a:rPr lang="en-US" altLang="zh-CN" sz="2200" dirty="0" err="1" smtClean="0">
                <a:solidFill>
                  <a:schemeClr val="accent1"/>
                </a:solidFill>
              </a:rPr>
              <a:t>get_key</a:t>
            </a:r>
            <a:r>
              <a:rPr lang="en-US" altLang="zh-CN" sz="2200" dirty="0" smtClean="0"/>
              <a:t>($</a:t>
            </a:r>
            <a:r>
              <a:rPr lang="en-US" altLang="zh-CN" sz="2200" dirty="0" err="1" smtClean="0">
                <a:solidFill>
                  <a:schemeClr val="accent1"/>
                </a:solidFill>
              </a:rPr>
              <a:t>sql_hash</a:t>
            </a:r>
            <a:r>
              <a:rPr lang="en-US" altLang="zh-CN" sz="2200" dirty="0" smtClean="0"/>
              <a:t>);</a:t>
            </a:r>
            <a:r>
              <a:rPr lang="en-US" altLang="zh-CN" sz="2200" dirty="0" smtClean="0">
                <a:latin typeface="微软雅黑" pitchFamily="34" charset="-122"/>
              </a:rPr>
              <a:t> </a:t>
            </a:r>
            <a:r>
              <a:rPr lang="en-US" altLang="zh-CN" sz="2200" dirty="0" smtClean="0"/>
              <a:t/>
            </a:r>
            <a:br>
              <a:rPr lang="en-US" altLang="zh-CN" sz="2200" dirty="0" smtClean="0"/>
            </a:br>
            <a:r>
              <a:rPr lang="en-US" altLang="zh-CN" sz="2200" dirty="0" smtClean="0"/>
              <a:t>my $</a:t>
            </a:r>
            <a:r>
              <a:rPr lang="en-US" altLang="zh-CN" sz="2200" dirty="0" err="1" smtClean="0"/>
              <a:t>user_id_by_email</a:t>
            </a:r>
            <a:r>
              <a:rPr lang="en-US" altLang="zh-CN" sz="2200" dirty="0" smtClean="0"/>
              <a:t>=</a:t>
            </a:r>
            <a:r>
              <a:rPr lang="en-US" altLang="zh-CN" sz="2200" dirty="0" err="1" smtClean="0"/>
              <a:t>Zorpia</a:t>
            </a:r>
            <a:r>
              <a:rPr lang="en-US" altLang="zh-CN" sz="2200" dirty="0" smtClean="0"/>
              <a:t>::</a:t>
            </a:r>
            <a:r>
              <a:rPr lang="en-US" altLang="zh-CN" sz="2200" dirty="0" err="1" smtClean="0"/>
              <a:t>MemCache</a:t>
            </a:r>
            <a:r>
              <a:rPr lang="en-US" altLang="zh-CN" sz="2200" dirty="0" smtClean="0"/>
              <a:t>::</a:t>
            </a:r>
            <a:r>
              <a:rPr lang="en-US" altLang="zh-CN" sz="2200" dirty="0" smtClean="0">
                <a:solidFill>
                  <a:schemeClr val="accent1"/>
                </a:solidFill>
              </a:rPr>
              <a:t>get</a:t>
            </a:r>
            <a:r>
              <a:rPr lang="en-US" altLang="zh-CN" sz="2200" dirty="0" smtClean="0"/>
              <a:t>($</a:t>
            </a:r>
            <a:r>
              <a:rPr lang="en-US" altLang="zh-CN" sz="2200" dirty="0" smtClean="0">
                <a:solidFill>
                  <a:schemeClr val="accent1"/>
                </a:solidFill>
              </a:rPr>
              <a:t>key</a:t>
            </a:r>
            <a:r>
              <a:rPr lang="en-US" altLang="zh-CN" sz="2200" dirty="0" smtClean="0"/>
              <a:t>);</a:t>
            </a:r>
            <a:endParaRPr lang="zh-CN" altLang="en-US" sz="2200" dirty="0" smtClean="0"/>
          </a:p>
        </p:txBody>
      </p:sp>
      <p:sp>
        <p:nvSpPr>
          <p:cNvPr id="4" name="灯片编号占位符 3"/>
          <p:cNvSpPr>
            <a:spLocks noGrp="1"/>
          </p:cNvSpPr>
          <p:nvPr>
            <p:ph type="sldNum" sz="quarter" idx="12"/>
          </p:nvPr>
        </p:nvSpPr>
        <p:spPr/>
        <p:txBody>
          <a:bodyPr/>
          <a:lstStyle/>
          <a:p>
            <a:pPr>
              <a:defRPr/>
            </a:pPr>
            <a:fld id="{FD073525-607D-4630-975A-29898960B637}" type="slidenum">
              <a:rPr lang="zh-CN" altLang="en-US"/>
              <a:pPr>
                <a:defRPr/>
              </a:pPr>
              <a:t>15</a:t>
            </a:fld>
            <a:endParaRPr lang="zh-CN" altLang="en-US"/>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分布式全网存储和检索</a:t>
            </a:r>
            <a:r>
              <a:rPr lang="en-US" altLang="zh-CN" dirty="0" smtClean="0"/>
              <a:t>——</a:t>
            </a:r>
            <a:r>
              <a:rPr lang="en-US" altLang="zh-CN" dirty="0" err="1" smtClean="0"/>
              <a:t>kad</a:t>
            </a:r>
            <a:endParaRPr lang="zh-CN" altLang="en-US" dirty="0"/>
          </a:p>
        </p:txBody>
      </p:sp>
      <p:sp>
        <p:nvSpPr>
          <p:cNvPr id="4" name="内容占位符 3"/>
          <p:cNvSpPr>
            <a:spLocks noGrp="1"/>
          </p:cNvSpPr>
          <p:nvPr>
            <p:ph idx="1"/>
          </p:nvPr>
        </p:nvSpPr>
        <p:spPr>
          <a:xfrm>
            <a:off x="251520" y="1413322"/>
            <a:ext cx="8640762" cy="4391942"/>
          </a:xfrm>
        </p:spPr>
        <p:txBody>
          <a:bodyPr/>
          <a:lstStyle/>
          <a:p>
            <a:pPr marL="0" indent="0">
              <a:buNone/>
            </a:pPr>
            <a:r>
              <a:rPr lang="en-US" altLang="zh-CN" sz="2400" dirty="0" err="1" smtClean="0"/>
              <a:t>Kademlia</a:t>
            </a:r>
            <a:r>
              <a:rPr lang="en-US" altLang="zh-CN" sz="2400" dirty="0" smtClean="0"/>
              <a:t>(</a:t>
            </a:r>
            <a:r>
              <a:rPr lang="zh-CN" altLang="en-US" sz="2400" dirty="0" smtClean="0"/>
              <a:t>简称</a:t>
            </a:r>
            <a:r>
              <a:rPr lang="en-US" altLang="zh-CN" sz="2400" dirty="0" err="1" smtClean="0"/>
              <a:t>Kad</a:t>
            </a:r>
            <a:r>
              <a:rPr lang="en-US" altLang="zh-CN" sz="2400" dirty="0" smtClean="0"/>
              <a:t>)</a:t>
            </a:r>
            <a:r>
              <a:rPr lang="zh-CN" altLang="en-US" sz="2400" dirty="0" smtClean="0"/>
              <a:t>，一种典型的结构化</a:t>
            </a:r>
            <a:r>
              <a:rPr lang="en-US" altLang="zh-CN" sz="2400" dirty="0" smtClean="0">
                <a:solidFill>
                  <a:srgbClr val="FF0000"/>
                </a:solidFill>
              </a:rPr>
              <a:t>P2P</a:t>
            </a:r>
            <a:r>
              <a:rPr lang="zh-CN" altLang="en-US" sz="2400" dirty="0" smtClean="0"/>
              <a:t>覆盖网络</a:t>
            </a:r>
            <a:r>
              <a:rPr lang="en-US" altLang="zh-CN" sz="2400" dirty="0" smtClean="0"/>
              <a:t>(</a:t>
            </a:r>
            <a:r>
              <a:rPr lang="zh-CN" altLang="en-US" sz="2400" dirty="0" smtClean="0"/>
              <a:t>应用层网络）。</a:t>
            </a:r>
            <a:endParaRPr lang="en-US" altLang="zh-CN" sz="2400" dirty="0" smtClean="0"/>
          </a:p>
          <a:p>
            <a:pPr marL="0" indent="0">
              <a:buNone/>
            </a:pPr>
            <a:r>
              <a:rPr lang="zh-CN" altLang="en-US" sz="2400" b="1" dirty="0" smtClean="0"/>
              <a:t>信息的存储</a:t>
            </a:r>
            <a:r>
              <a:rPr lang="zh-CN" altLang="en-US" sz="2400" dirty="0" smtClean="0"/>
              <a:t>：</a:t>
            </a:r>
            <a:r>
              <a:rPr lang="zh-CN" altLang="en-US" sz="2400" dirty="0" smtClean="0">
                <a:solidFill>
                  <a:srgbClr val="FF0000"/>
                </a:solidFill>
              </a:rPr>
              <a:t>以哈希表条目</a:t>
            </a:r>
            <a:r>
              <a:rPr lang="zh-CN" altLang="en-US" sz="2400" dirty="0" smtClean="0"/>
              <a:t>形式分散存储在各节点上。</a:t>
            </a:r>
            <a:endParaRPr lang="en-US" altLang="zh-CN" sz="2400" dirty="0" smtClean="0"/>
          </a:p>
          <a:p>
            <a:pPr marL="0" indent="0">
              <a:buNone/>
            </a:pPr>
            <a:r>
              <a:rPr lang="zh-CN" altLang="en-US" sz="2400" dirty="0" smtClean="0"/>
              <a:t>                     ↓</a:t>
            </a:r>
            <a:endParaRPr lang="en-US" altLang="zh-CN" sz="2400" dirty="0" smtClean="0"/>
          </a:p>
          <a:p>
            <a:pPr marL="0" indent="0">
              <a:buNone/>
            </a:pPr>
            <a:r>
              <a:rPr lang="zh-CN" altLang="en-US" sz="2400" dirty="0" smtClean="0"/>
              <a:t>全网构成一张巨大的</a:t>
            </a:r>
            <a:r>
              <a:rPr lang="zh-CN" altLang="en-US" sz="2400" dirty="0" smtClean="0">
                <a:solidFill>
                  <a:srgbClr val="FF0000"/>
                </a:solidFill>
              </a:rPr>
              <a:t>分布式哈希表</a:t>
            </a:r>
            <a:endParaRPr lang="en-US" altLang="zh-CN" sz="2400" dirty="0" smtClean="0">
              <a:solidFill>
                <a:srgbClr val="FF0000"/>
              </a:solidFill>
            </a:endParaRPr>
          </a:p>
          <a:p>
            <a:pPr marL="0" indent="0">
              <a:buNone/>
            </a:pPr>
            <a:endParaRPr lang="en-US" altLang="zh-CN" sz="2400" dirty="0" smtClean="0"/>
          </a:p>
          <a:p>
            <a:pPr marL="0" indent="0">
              <a:buNone/>
            </a:pPr>
            <a:r>
              <a:rPr lang="zh-CN" altLang="en-US" sz="2400" b="1" dirty="0" smtClean="0"/>
              <a:t>检索</a:t>
            </a:r>
            <a:r>
              <a:rPr lang="zh-CN" altLang="en-US" sz="2400" dirty="0" smtClean="0"/>
              <a:t>：通过</a:t>
            </a:r>
            <a:r>
              <a:rPr lang="en-US" altLang="zh-CN" sz="2400" dirty="0" err="1" smtClean="0"/>
              <a:t>Kademlia</a:t>
            </a:r>
            <a:r>
              <a:rPr lang="zh-CN" altLang="en-US" sz="2400" dirty="0" smtClean="0"/>
              <a:t>协议查询</a:t>
            </a:r>
            <a:r>
              <a:rPr lang="en-US" altLang="zh-CN" sz="2400" dirty="0" smtClean="0"/>
              <a:t>key</a:t>
            </a:r>
            <a:r>
              <a:rPr lang="zh-CN" altLang="en-US" sz="2400" dirty="0" smtClean="0"/>
              <a:t>值对应的</a:t>
            </a:r>
            <a:r>
              <a:rPr lang="en-US" altLang="zh-CN" sz="2400" dirty="0" smtClean="0"/>
              <a:t>value</a:t>
            </a:r>
            <a:r>
              <a:rPr lang="zh-CN" altLang="en-US" sz="2400" dirty="0" smtClean="0"/>
              <a:t>（不必关心</a:t>
            </a:r>
            <a:r>
              <a:rPr lang="en-US" altLang="zh-CN" sz="2400" dirty="0" smtClean="0"/>
              <a:t>value</a:t>
            </a:r>
            <a:r>
              <a:rPr lang="zh-CN" altLang="en-US" sz="2400" dirty="0" smtClean="0"/>
              <a:t>所在节点位置）。</a:t>
            </a:r>
            <a:endParaRPr lang="en-US" altLang="zh-CN" sz="2400" dirty="0" smtClean="0"/>
          </a:p>
          <a:p>
            <a:pPr marL="0" indent="0">
              <a:buNone/>
            </a:pPr>
            <a:r>
              <a:rPr lang="zh-CN" altLang="en-US" sz="2400" dirty="0" smtClean="0"/>
              <a:t>应用：</a:t>
            </a:r>
            <a:r>
              <a:rPr lang="en-US" altLang="zh-CN" sz="2400" dirty="0" err="1" smtClean="0"/>
              <a:t>eMule</a:t>
            </a:r>
            <a:r>
              <a:rPr lang="zh-CN" altLang="en-US" sz="2400" dirty="0" smtClean="0"/>
              <a:t>、</a:t>
            </a:r>
            <a:r>
              <a:rPr lang="en-US" altLang="zh-CN" sz="2400" dirty="0" err="1" smtClean="0"/>
              <a:t>BitTorrent</a:t>
            </a:r>
            <a:r>
              <a:rPr lang="zh-CN" altLang="en-US" sz="2400" dirty="0" smtClean="0"/>
              <a:t>等</a:t>
            </a:r>
            <a:r>
              <a:rPr lang="en-US" altLang="zh-CN" sz="2400" dirty="0" smtClean="0"/>
              <a:t>P2P</a:t>
            </a:r>
            <a:r>
              <a:rPr lang="zh-CN" altLang="en-US" sz="2400" dirty="0" smtClean="0"/>
              <a:t>文件交换系统的检索协议。</a:t>
            </a:r>
            <a:endParaRPr lang="zh-CN" altLang="en-US" sz="2400" dirty="0"/>
          </a:p>
        </p:txBody>
      </p:sp>
      <p:sp>
        <p:nvSpPr>
          <p:cNvPr id="2" name="灯片编号占位符 1"/>
          <p:cNvSpPr>
            <a:spLocks noGrp="1"/>
          </p:cNvSpPr>
          <p:nvPr>
            <p:ph type="sldNum" sz="quarter" idx="12"/>
          </p:nvPr>
        </p:nvSpPr>
        <p:spPr/>
        <p:txBody>
          <a:bodyPr/>
          <a:lstStyle/>
          <a:p>
            <a:pPr>
              <a:defRPr/>
            </a:pPr>
            <a:fld id="{C33C976B-9275-40B5-8C6A-BAF1F3BA4138}" type="slidenum">
              <a:rPr lang="zh-CN" altLang="en-US" smtClean="0"/>
              <a:pPr>
                <a:defRPr/>
              </a:pPr>
              <a:t>150</a:t>
            </a:fld>
            <a:endParaRPr lang="zh-CN" altLang="en-US"/>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Kad</a:t>
            </a:r>
            <a:r>
              <a:rPr lang="en-US" altLang="zh-CN" dirty="0" smtClean="0"/>
              <a:t>——</a:t>
            </a:r>
            <a:r>
              <a:rPr lang="en-US" altLang="zh-CN" dirty="0" err="1" smtClean="0"/>
              <a:t>eMule</a:t>
            </a:r>
            <a:endParaRPr lang="zh-CN" altLang="en-US" dirty="0"/>
          </a:p>
        </p:txBody>
      </p:sp>
      <p:sp>
        <p:nvSpPr>
          <p:cNvPr id="3" name="内容占位符 2"/>
          <p:cNvSpPr>
            <a:spLocks noGrp="1"/>
          </p:cNvSpPr>
          <p:nvPr>
            <p:ph idx="1"/>
          </p:nvPr>
        </p:nvSpPr>
        <p:spPr/>
        <p:txBody>
          <a:bodyPr/>
          <a:lstStyle/>
          <a:p>
            <a:pPr marL="0" indent="0">
              <a:buNone/>
            </a:pPr>
            <a:r>
              <a:rPr lang="zh-CN" altLang="en-US" sz="2400" dirty="0" smtClean="0"/>
              <a:t>网络集群存储、维护两张分布式哈希表：关键词字典、文件索引字典。</a:t>
            </a:r>
          </a:p>
          <a:p>
            <a:pPr marL="0" indent="0">
              <a:buNone/>
            </a:pPr>
            <a:r>
              <a:rPr lang="zh-CN" altLang="en-US" sz="2400" b="1" dirty="0" smtClean="0"/>
              <a:t>关键词字典</a:t>
            </a:r>
            <a:r>
              <a:rPr lang="zh-CN" altLang="en-US" sz="2400" dirty="0" smtClean="0"/>
              <a:t>：关键词→其所</a:t>
            </a:r>
            <a:r>
              <a:rPr lang="zh-CN" altLang="en-US" sz="2400" dirty="0" smtClean="0">
                <a:solidFill>
                  <a:srgbClr val="FF0000"/>
                </a:solidFill>
              </a:rPr>
              <a:t>对应的文件名称及相关信息</a:t>
            </a:r>
            <a:r>
              <a:rPr lang="zh-CN" altLang="en-US" sz="2400" dirty="0" smtClean="0"/>
              <a:t>，</a:t>
            </a:r>
            <a:r>
              <a:rPr lang="en-US" altLang="zh-CN" sz="2400" dirty="0" smtClean="0"/>
              <a:t>key=</a:t>
            </a:r>
            <a:r>
              <a:rPr lang="zh-CN" altLang="en-US" sz="2400" dirty="0" smtClean="0">
                <a:solidFill>
                  <a:srgbClr val="FF0000"/>
                </a:solidFill>
              </a:rPr>
              <a:t>关键词字符串</a:t>
            </a:r>
            <a:r>
              <a:rPr lang="zh-CN" altLang="en-US" sz="2400" dirty="0" smtClean="0"/>
              <a:t>的</a:t>
            </a:r>
            <a:r>
              <a:rPr lang="en-US" altLang="zh-CN" sz="2400" dirty="0" smtClean="0"/>
              <a:t>160</a:t>
            </a:r>
            <a:r>
              <a:rPr lang="zh-CN" altLang="en-US" sz="2400" dirty="0" smtClean="0"/>
              <a:t>比特</a:t>
            </a:r>
            <a:r>
              <a:rPr lang="en-US" altLang="zh-CN" sz="2400" dirty="0" smtClean="0"/>
              <a:t>SHA1</a:t>
            </a:r>
            <a:r>
              <a:rPr lang="zh-CN" altLang="en-US" sz="2400" dirty="0" smtClean="0"/>
              <a:t>散列，</a:t>
            </a:r>
            <a:r>
              <a:rPr lang="en-US" altLang="zh-CN" sz="2400" dirty="0" smtClean="0"/>
              <a:t>value</a:t>
            </a:r>
            <a:r>
              <a:rPr lang="zh-CN" altLang="en-US" sz="2400" dirty="0" smtClean="0"/>
              <a:t>为一个三元组列表 </a:t>
            </a:r>
            <a:r>
              <a:rPr lang="en-US" altLang="zh-CN" sz="2400" dirty="0" smtClean="0">
                <a:solidFill>
                  <a:srgbClr val="FF0000"/>
                </a:solidFill>
              </a:rPr>
              <a:t>(</a:t>
            </a:r>
            <a:r>
              <a:rPr lang="zh-CN" altLang="en-US" sz="2400" dirty="0" smtClean="0">
                <a:solidFill>
                  <a:srgbClr val="FF0000"/>
                </a:solidFill>
              </a:rPr>
              <a:t>文件名，文件长度，文件的</a:t>
            </a:r>
            <a:r>
              <a:rPr lang="en-US" altLang="zh-CN" sz="2400" dirty="0" smtClean="0">
                <a:solidFill>
                  <a:srgbClr val="FF0000"/>
                </a:solidFill>
              </a:rPr>
              <a:t>SHA1</a:t>
            </a:r>
            <a:r>
              <a:rPr lang="zh-CN" altLang="en-US" sz="2400" dirty="0" smtClean="0">
                <a:solidFill>
                  <a:srgbClr val="FF0000"/>
                </a:solidFill>
              </a:rPr>
              <a:t>校验值</a:t>
            </a:r>
            <a:r>
              <a:rPr lang="en-US" altLang="zh-CN" sz="2400" dirty="0" smtClean="0">
                <a:solidFill>
                  <a:srgbClr val="FF0000"/>
                </a:solidFill>
              </a:rPr>
              <a:t>)</a:t>
            </a:r>
            <a:r>
              <a:rPr lang="zh-CN" altLang="en-US" sz="2400" dirty="0" smtClean="0"/>
              <a:t> 。</a:t>
            </a:r>
          </a:p>
          <a:p>
            <a:pPr marL="0" indent="0">
              <a:buNone/>
            </a:pPr>
            <a:r>
              <a:rPr lang="zh-CN" altLang="en-US" sz="2400" b="1" dirty="0" smtClean="0"/>
              <a:t>文件索引字典</a:t>
            </a:r>
            <a:r>
              <a:rPr lang="zh-CN" altLang="en-US" sz="2400" dirty="0" smtClean="0"/>
              <a:t>：文件信息→</a:t>
            </a:r>
            <a:r>
              <a:rPr lang="zh-CN" altLang="en-US" sz="2400" dirty="0" smtClean="0">
                <a:solidFill>
                  <a:srgbClr val="FF0000"/>
                </a:solidFill>
              </a:rPr>
              <a:t>文件的拥有者</a:t>
            </a:r>
            <a:r>
              <a:rPr lang="en-US" altLang="zh-CN" sz="2400" dirty="0" smtClean="0">
                <a:solidFill>
                  <a:srgbClr val="FF0000"/>
                </a:solidFill>
              </a:rPr>
              <a:t>(</a:t>
            </a:r>
            <a:r>
              <a:rPr lang="zh-CN" altLang="en-US" sz="2400" dirty="0" smtClean="0">
                <a:solidFill>
                  <a:srgbClr val="FF0000"/>
                </a:solidFill>
              </a:rPr>
              <a:t>下载服务提供者</a:t>
            </a:r>
            <a:r>
              <a:rPr lang="en-US" altLang="zh-CN" sz="2400" dirty="0" smtClean="0">
                <a:solidFill>
                  <a:srgbClr val="FF0000"/>
                </a:solidFill>
              </a:rPr>
              <a:t>)</a:t>
            </a:r>
            <a:r>
              <a:rPr lang="zh-CN" altLang="en-US" sz="2400" dirty="0" smtClean="0"/>
              <a:t>，</a:t>
            </a:r>
            <a:r>
              <a:rPr lang="en-US" altLang="zh-CN" sz="2400" dirty="0" smtClean="0"/>
              <a:t>key=</a:t>
            </a:r>
            <a:r>
              <a:rPr lang="zh-CN" altLang="en-US" sz="2400" dirty="0" smtClean="0"/>
              <a:t>文件的</a:t>
            </a:r>
            <a:r>
              <a:rPr lang="en-US" altLang="zh-CN" sz="2400" dirty="0" smtClean="0"/>
              <a:t>SHA1</a:t>
            </a:r>
            <a:r>
              <a:rPr lang="zh-CN" altLang="en-US" sz="2400" dirty="0" smtClean="0"/>
              <a:t>校验值，</a:t>
            </a:r>
            <a:r>
              <a:rPr lang="en-US" altLang="zh-CN" sz="2400" dirty="0" smtClean="0"/>
              <a:t>value</a:t>
            </a:r>
            <a:r>
              <a:rPr lang="zh-CN" altLang="en-US" sz="2400" dirty="0" smtClean="0"/>
              <a:t>也是一个三元组列表</a:t>
            </a:r>
            <a:r>
              <a:rPr lang="en-US" altLang="zh-CN" sz="2400" dirty="0" smtClean="0">
                <a:solidFill>
                  <a:srgbClr val="FF0000"/>
                </a:solidFill>
              </a:rPr>
              <a:t> (</a:t>
            </a:r>
            <a:r>
              <a:rPr lang="zh-CN" altLang="en-US" sz="2400" dirty="0" smtClean="0">
                <a:solidFill>
                  <a:srgbClr val="FF0000"/>
                </a:solidFill>
              </a:rPr>
              <a:t>拥有者</a:t>
            </a:r>
            <a:r>
              <a:rPr lang="en-US" altLang="zh-CN" sz="2400" dirty="0" smtClean="0">
                <a:solidFill>
                  <a:srgbClr val="FF0000"/>
                </a:solidFill>
              </a:rPr>
              <a:t>IP</a:t>
            </a:r>
            <a:r>
              <a:rPr lang="zh-CN" altLang="en-US" sz="2400" dirty="0" smtClean="0">
                <a:solidFill>
                  <a:srgbClr val="FF0000"/>
                </a:solidFill>
              </a:rPr>
              <a:t>，下载侦听端口，拥有者节点</a:t>
            </a:r>
            <a:r>
              <a:rPr lang="en-US" altLang="zh-CN" sz="2400" dirty="0" smtClean="0">
                <a:solidFill>
                  <a:srgbClr val="FF0000"/>
                </a:solidFill>
              </a:rPr>
              <a:t>ID)</a:t>
            </a:r>
            <a:r>
              <a:rPr lang="zh-CN" altLang="en-US" sz="2400" dirty="0" smtClean="0"/>
              <a:t>。</a:t>
            </a:r>
            <a:endParaRPr lang="en-US" altLang="zh-CN" sz="2400" dirty="0" smtClean="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151</a:t>
            </a:fld>
            <a:endParaRPr lang="zh-CN" altLang="en-US"/>
          </a:p>
        </p:txBody>
      </p:sp>
      <p:sp>
        <p:nvSpPr>
          <p:cNvPr id="5" name="圆角矩形标注 4"/>
          <p:cNvSpPr/>
          <p:nvPr/>
        </p:nvSpPr>
        <p:spPr>
          <a:xfrm>
            <a:off x="611560" y="5517232"/>
            <a:ext cx="7056784" cy="972688"/>
          </a:xfrm>
          <a:prstGeom prst="wedgeRoundRectCallout">
            <a:avLst>
              <a:gd name="adj1" fmla="val -10165"/>
              <a:gd name="adj2" fmla="val -6497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indent="0"/>
            <a:r>
              <a:rPr lang="zh-CN" altLang="en-US" sz="2400" dirty="0" smtClean="0">
                <a:solidFill>
                  <a:schemeClr val="tx1"/>
                </a:solidFill>
              </a:rPr>
              <a:t>由此可知该到哪里去下载具备同一</a:t>
            </a:r>
            <a:r>
              <a:rPr lang="en-US" altLang="zh-CN" sz="2400" dirty="0" smtClean="0">
                <a:solidFill>
                  <a:schemeClr val="tx1"/>
                </a:solidFill>
              </a:rPr>
              <a:t>SHA1</a:t>
            </a:r>
            <a:r>
              <a:rPr lang="zh-CN" altLang="en-US" sz="2400" dirty="0" smtClean="0">
                <a:solidFill>
                  <a:schemeClr val="tx1"/>
                </a:solidFill>
              </a:rPr>
              <a:t>校验值的同一份文件。</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Kad</a:t>
            </a:r>
            <a:r>
              <a:rPr lang="zh-CN" altLang="en-US" dirty="0" smtClean="0"/>
              <a:t>存储</a:t>
            </a:r>
            <a:endParaRPr lang="zh-CN" altLang="en-US" dirty="0"/>
          </a:p>
        </p:txBody>
      </p:sp>
      <p:sp>
        <p:nvSpPr>
          <p:cNvPr id="3" name="内容占位符 2"/>
          <p:cNvSpPr>
            <a:spLocks noGrp="1"/>
          </p:cNvSpPr>
          <p:nvPr>
            <p:ph idx="1"/>
          </p:nvPr>
        </p:nvSpPr>
        <p:spPr>
          <a:xfrm>
            <a:off x="503238" y="1557338"/>
            <a:ext cx="8183562" cy="5040014"/>
          </a:xfrm>
        </p:spPr>
        <p:txBody>
          <a:bodyPr/>
          <a:lstStyle/>
          <a:p>
            <a:pPr marL="0" indent="0">
              <a:buNone/>
            </a:pPr>
            <a:r>
              <a:rPr lang="zh-CN" altLang="en-US" sz="2400" dirty="0" smtClean="0"/>
              <a:t>两本字典的存储？</a:t>
            </a:r>
            <a:endParaRPr lang="en-US" altLang="zh-CN" sz="2400" dirty="0" smtClean="0"/>
          </a:p>
          <a:p>
            <a:pPr marL="0" indent="0">
              <a:buNone/>
            </a:pPr>
            <a:r>
              <a:rPr lang="zh-CN" altLang="en-US" sz="2400" dirty="0" smtClean="0"/>
              <a:t>集中式？索引服务器？</a:t>
            </a:r>
            <a:endParaRPr lang="en-US" altLang="zh-CN" sz="2400" dirty="0" smtClean="0"/>
          </a:p>
          <a:p>
            <a:pPr marL="0" indent="0">
              <a:buNone/>
            </a:pPr>
            <a:endParaRPr lang="en-US" altLang="zh-CN" sz="2400" dirty="0" smtClean="0"/>
          </a:p>
          <a:p>
            <a:pPr marL="0" indent="0">
              <a:buNone/>
            </a:pPr>
            <a:r>
              <a:rPr lang="zh-CN" altLang="en-US" sz="2400" dirty="0" smtClean="0"/>
              <a:t>字典条目均分布式存储于参与</a:t>
            </a:r>
            <a:r>
              <a:rPr lang="en-US" altLang="zh-CN" sz="2400" dirty="0" err="1" smtClean="0"/>
              <a:t>Kad</a:t>
            </a:r>
            <a:r>
              <a:rPr lang="zh-CN" altLang="en-US" sz="2400" dirty="0" smtClean="0"/>
              <a:t>网络的各节点中，其存储和交换</a:t>
            </a:r>
            <a:r>
              <a:rPr lang="zh-CN" altLang="en-US" sz="2400" dirty="0" smtClean="0">
                <a:solidFill>
                  <a:srgbClr val="FF0000"/>
                </a:solidFill>
              </a:rPr>
              <a:t>无需集中索引服务器</a:t>
            </a:r>
            <a:r>
              <a:rPr lang="zh-CN" altLang="en-US" sz="2400" dirty="0" smtClean="0"/>
              <a:t>的参与。</a:t>
            </a:r>
            <a:endParaRPr lang="en-US" altLang="zh-CN" sz="2400" dirty="0" smtClean="0"/>
          </a:p>
          <a:p>
            <a:pPr marL="0" indent="0">
              <a:buNone/>
            </a:pPr>
            <a:r>
              <a:rPr lang="en-US" altLang="zh-CN" sz="2400" dirty="0" smtClean="0"/>
              <a:t>                             ↓</a:t>
            </a:r>
          </a:p>
          <a:p>
            <a:pPr marL="0" indent="0">
              <a:buNone/>
            </a:pPr>
            <a:r>
              <a:rPr lang="en-US" altLang="zh-CN" sz="2400" dirty="0" smtClean="0"/>
              <a:t>1</a:t>
            </a:r>
            <a:r>
              <a:rPr lang="zh-CN" altLang="en-US" sz="2400" dirty="0" smtClean="0"/>
              <a:t>）提高了查询效率</a:t>
            </a:r>
            <a:endParaRPr lang="en-US" altLang="zh-CN" sz="2400" dirty="0" smtClean="0"/>
          </a:p>
          <a:p>
            <a:pPr marL="0" indent="0">
              <a:buNone/>
            </a:pPr>
            <a:r>
              <a:rPr lang="en-US" altLang="zh-CN" sz="2400" dirty="0" smtClean="0"/>
              <a:t>2</a:t>
            </a:r>
            <a:r>
              <a:rPr lang="zh-CN" altLang="en-US" sz="2400" dirty="0" smtClean="0"/>
              <a:t>）提高了文件交换系统的可靠性。</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152</a:t>
            </a:fld>
            <a:endParaRPr lang="zh-CN" altLang="en-US"/>
          </a:p>
        </p:txBody>
      </p:sp>
      <p:sp>
        <p:nvSpPr>
          <p:cNvPr id="6" name="乘号 5"/>
          <p:cNvSpPr/>
          <p:nvPr/>
        </p:nvSpPr>
        <p:spPr>
          <a:xfrm>
            <a:off x="4788024" y="1988840"/>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Kad</a:t>
            </a:r>
            <a:r>
              <a:rPr lang="zh-CN" altLang="en-US" dirty="0" smtClean="0"/>
              <a:t>网络节点</a:t>
            </a:r>
            <a:r>
              <a:rPr lang="en-US" altLang="zh-CN" dirty="0" smtClean="0"/>
              <a:t>ID</a:t>
            </a:r>
            <a:r>
              <a:rPr lang="zh-CN" altLang="en-US" dirty="0" smtClean="0"/>
              <a:t>和距离</a:t>
            </a:r>
            <a:endParaRPr lang="zh-CN" altLang="en-US" dirty="0"/>
          </a:p>
        </p:txBody>
      </p:sp>
      <p:sp>
        <p:nvSpPr>
          <p:cNvPr id="3" name="内容占位符 2"/>
          <p:cNvSpPr>
            <a:spLocks noGrp="1"/>
          </p:cNvSpPr>
          <p:nvPr>
            <p:ph idx="1"/>
          </p:nvPr>
        </p:nvSpPr>
        <p:spPr>
          <a:xfrm>
            <a:off x="323528" y="1557338"/>
            <a:ext cx="8568952" cy="4187825"/>
          </a:xfrm>
        </p:spPr>
        <p:txBody>
          <a:bodyPr/>
          <a:lstStyle/>
          <a:p>
            <a:pPr marL="0" indent="0">
              <a:buNone/>
            </a:pPr>
            <a:r>
              <a:rPr lang="zh-CN" altLang="en-US" sz="2400" dirty="0" smtClean="0"/>
              <a:t>每一个节点有一个专属</a:t>
            </a:r>
            <a:r>
              <a:rPr lang="en-US" altLang="zh-CN" sz="2400" dirty="0" smtClean="0"/>
              <a:t>ID</a:t>
            </a:r>
            <a:r>
              <a:rPr lang="zh-CN" altLang="en-US" sz="2400" dirty="0" smtClean="0"/>
              <a:t>（一个</a:t>
            </a:r>
            <a:r>
              <a:rPr lang="en-US" altLang="zh-CN" sz="2400" dirty="0" smtClean="0"/>
              <a:t>160bit</a:t>
            </a:r>
            <a:r>
              <a:rPr lang="zh-CN" altLang="en-US" sz="2400" dirty="0" smtClean="0"/>
              <a:t>的整数），由节点自己随机生成（可以认为</a:t>
            </a:r>
            <a:r>
              <a:rPr lang="en-US" altLang="zh-CN" sz="2400" dirty="0" smtClean="0"/>
              <a:t>ID</a:t>
            </a:r>
            <a:r>
              <a:rPr lang="zh-CN" altLang="en-US" sz="2400" dirty="0" smtClean="0"/>
              <a:t>具有唯一性）。</a:t>
            </a:r>
            <a:endParaRPr lang="en-US" altLang="zh-CN" sz="2400" dirty="0" smtClean="0"/>
          </a:p>
          <a:p>
            <a:pPr marL="0" indent="0">
              <a:buNone/>
            </a:pPr>
            <a:r>
              <a:rPr lang="zh-CN" altLang="en-US" sz="2400" dirty="0" smtClean="0"/>
              <a:t>节点距离</a:t>
            </a:r>
            <a:r>
              <a:rPr lang="en-US" altLang="zh-CN" sz="2400" dirty="0" smtClean="0"/>
              <a:t>——</a:t>
            </a:r>
            <a:r>
              <a:rPr lang="zh-CN" altLang="en-US" sz="2400" dirty="0" smtClean="0"/>
              <a:t>物理距离、路由器跳数？</a:t>
            </a:r>
            <a:endParaRPr lang="en-US" altLang="zh-CN" sz="2400" dirty="0" smtClean="0"/>
          </a:p>
          <a:p>
            <a:pPr marL="0" indent="0">
              <a:buNone/>
            </a:pPr>
            <a:endParaRPr lang="en-US" altLang="zh-CN" sz="2400" dirty="0" smtClean="0"/>
          </a:p>
          <a:p>
            <a:pPr marL="0" indent="0">
              <a:buNone/>
            </a:pPr>
            <a:r>
              <a:rPr lang="zh-CN" altLang="en-US" sz="2400" dirty="0" smtClean="0"/>
              <a:t>距离为两个</a:t>
            </a:r>
            <a:r>
              <a:rPr lang="en-US" altLang="zh-CN" sz="2400" dirty="0" smtClean="0"/>
              <a:t>ID</a:t>
            </a:r>
            <a:r>
              <a:rPr lang="zh-CN" altLang="en-US" sz="2400" dirty="0" smtClean="0"/>
              <a:t>的</a:t>
            </a:r>
            <a:r>
              <a:rPr lang="zh-CN" altLang="en-US" sz="2400" dirty="0" smtClean="0">
                <a:solidFill>
                  <a:srgbClr val="FF0000"/>
                </a:solidFill>
              </a:rPr>
              <a:t>二进制异或值</a:t>
            </a:r>
            <a:r>
              <a:rPr lang="zh-CN" altLang="en-US" sz="2400" dirty="0" smtClean="0"/>
              <a:t>。</a:t>
            </a:r>
            <a:endParaRPr lang="en-US" altLang="zh-CN" sz="2400" dirty="0" smtClean="0"/>
          </a:p>
          <a:p>
            <a:pPr marL="0" indent="0">
              <a:buNone/>
            </a:pPr>
            <a:r>
              <a:rPr lang="zh-CN" altLang="en-US" sz="2400" dirty="0" smtClean="0"/>
              <a:t>两个节点的</a:t>
            </a:r>
            <a:r>
              <a:rPr lang="en-US" altLang="zh-CN" sz="2400" dirty="0" smtClean="0"/>
              <a:t>ID</a:t>
            </a:r>
            <a:r>
              <a:rPr lang="zh-CN" altLang="en-US" sz="2400" dirty="0" smtClean="0"/>
              <a:t>分别为</a:t>
            </a:r>
            <a:r>
              <a:rPr lang="en-US" altLang="zh-CN" sz="2400" dirty="0" smtClean="0"/>
              <a:t>a</a:t>
            </a:r>
            <a:r>
              <a:rPr lang="zh-CN" altLang="en-US" sz="2400" dirty="0" smtClean="0"/>
              <a:t>与</a:t>
            </a:r>
            <a:r>
              <a:rPr lang="en-US" altLang="zh-CN" sz="2400" dirty="0" smtClean="0"/>
              <a:t>b</a:t>
            </a:r>
            <a:r>
              <a:rPr lang="zh-CN" altLang="en-US" sz="2400" dirty="0" smtClean="0"/>
              <a:t>，则有：</a:t>
            </a:r>
            <a:endParaRPr lang="en-US" altLang="zh-CN" sz="2400" dirty="0" smtClean="0"/>
          </a:p>
          <a:p>
            <a:pPr marL="0" indent="0">
              <a:buNone/>
            </a:pPr>
            <a:r>
              <a:rPr lang="en-US" altLang="zh-CN" sz="2400" dirty="0" smtClean="0"/>
              <a:t>distance=a XOR b</a:t>
            </a:r>
            <a:r>
              <a:rPr lang="zh-CN" altLang="en-US" sz="2400" dirty="0" smtClean="0"/>
              <a:t>。</a:t>
            </a:r>
            <a:endParaRPr lang="en-US" altLang="zh-CN" sz="2400" dirty="0" smtClean="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153</a:t>
            </a:fld>
            <a:endParaRPr lang="zh-CN" altLang="en-US"/>
          </a:p>
        </p:txBody>
      </p:sp>
      <p:sp>
        <p:nvSpPr>
          <p:cNvPr id="5" name="乘号 4"/>
          <p:cNvSpPr/>
          <p:nvPr/>
        </p:nvSpPr>
        <p:spPr>
          <a:xfrm>
            <a:off x="6444208" y="2564904"/>
            <a:ext cx="914400" cy="914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标注 5"/>
          <p:cNvSpPr/>
          <p:nvPr/>
        </p:nvSpPr>
        <p:spPr>
          <a:xfrm>
            <a:off x="1162472" y="5132514"/>
            <a:ext cx="5738936" cy="744757"/>
          </a:xfrm>
          <a:prstGeom prst="wedgeRoundRectCallout">
            <a:avLst>
              <a:gd name="adj1" fmla="val -35929"/>
              <a:gd name="adj2" fmla="val -9185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solidFill>
                  <a:schemeClr val="tx1"/>
                </a:solidFill>
              </a:rPr>
              <a:t>远近变成一种逻辑上的描述，</a:t>
            </a:r>
            <a:endParaRPr lang="en-US" altLang="zh-CN" sz="2400" dirty="0" smtClean="0">
              <a:solidFill>
                <a:schemeClr val="tx1"/>
              </a:solidFill>
            </a:endParaRPr>
          </a:p>
          <a:p>
            <a:pPr algn="ctr"/>
            <a:r>
              <a:rPr lang="zh-CN" altLang="en-US" sz="2400" dirty="0">
                <a:solidFill>
                  <a:schemeClr val="tx1"/>
                </a:solidFill>
              </a:rPr>
              <a:t>有</a:t>
            </a:r>
            <a:r>
              <a:rPr lang="zh-CN" altLang="en-US" sz="2400" dirty="0" smtClean="0">
                <a:solidFill>
                  <a:schemeClr val="tx1"/>
                </a:solidFill>
              </a:rPr>
              <a:t>无其他考虑？</a:t>
            </a:r>
            <a:endParaRPr lang="zh-CN" altLang="en-US" sz="2400" dirty="0">
              <a:solidFill>
                <a:schemeClr val="tx1"/>
              </a:solidFill>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Kad</a:t>
            </a:r>
            <a:r>
              <a:rPr lang="zh-CN" altLang="en-US" dirty="0" smtClean="0"/>
              <a:t>存储</a:t>
            </a:r>
            <a:endParaRPr lang="zh-CN" altLang="en-US" dirty="0"/>
          </a:p>
        </p:txBody>
      </p:sp>
      <p:sp>
        <p:nvSpPr>
          <p:cNvPr id="3" name="内容占位符 2"/>
          <p:cNvSpPr>
            <a:spLocks noGrp="1"/>
          </p:cNvSpPr>
          <p:nvPr>
            <p:ph idx="1"/>
          </p:nvPr>
        </p:nvSpPr>
        <p:spPr>
          <a:xfrm>
            <a:off x="323528" y="1557338"/>
            <a:ext cx="8496944" cy="4895998"/>
          </a:xfrm>
        </p:spPr>
        <p:txBody>
          <a:bodyPr/>
          <a:lstStyle/>
          <a:p>
            <a:pPr marL="0" indent="0">
              <a:buNone/>
            </a:pPr>
            <a:r>
              <a:rPr lang="zh-CN" altLang="en-US" sz="2400" dirty="0" smtClean="0"/>
              <a:t>节点</a:t>
            </a:r>
            <a:r>
              <a:rPr lang="en-US" altLang="zh-CN" sz="2400" dirty="0" smtClean="0"/>
              <a:t>ID</a:t>
            </a:r>
            <a:r>
              <a:rPr lang="zh-CN" altLang="en-US" sz="2400" dirty="0" smtClean="0"/>
              <a:t>与</a:t>
            </a:r>
            <a:r>
              <a:rPr lang="en-US" altLang="zh-CN" sz="2400" dirty="0" smtClean="0"/>
              <a:t>key</a:t>
            </a:r>
            <a:r>
              <a:rPr lang="zh-CN" altLang="en-US" sz="2400" dirty="0" smtClean="0"/>
              <a:t>形式相同，则</a:t>
            </a:r>
            <a:r>
              <a:rPr lang="en-US" altLang="zh-CN" sz="2400" dirty="0" smtClean="0"/>
              <a:t>ID==key</a:t>
            </a:r>
            <a:r>
              <a:rPr lang="zh-CN" altLang="en-US" sz="2400" dirty="0" smtClean="0"/>
              <a:t>的节点作目标节点？检索条目</a:t>
            </a:r>
            <a:r>
              <a:rPr lang="en-US" altLang="zh-CN" sz="2400" dirty="0" smtClean="0"/>
              <a:t>=</a:t>
            </a:r>
            <a:r>
              <a:rPr lang="zh-CN" altLang="en-US" sz="2400" dirty="0" smtClean="0"/>
              <a:t>查找节点？</a:t>
            </a:r>
            <a:endParaRPr lang="en-US" altLang="zh-CN" sz="2400" dirty="0" smtClean="0"/>
          </a:p>
          <a:p>
            <a:pPr marL="0" indent="0">
              <a:buNone/>
            </a:pPr>
            <a:r>
              <a:rPr lang="zh-CN" altLang="en-US" sz="2400" dirty="0" smtClean="0"/>
              <a:t>实际运行无法保证目标节点一定存在、在线。</a:t>
            </a:r>
            <a:endParaRPr lang="en-US" altLang="zh-CN" sz="2400" dirty="0" smtClean="0"/>
          </a:p>
          <a:p>
            <a:pPr marL="0" indent="0">
              <a:buNone/>
            </a:pPr>
            <a:endParaRPr lang="en-US" altLang="zh-CN" sz="2400" dirty="0" smtClean="0"/>
          </a:p>
          <a:p>
            <a:pPr marL="0" indent="0">
              <a:buNone/>
            </a:pPr>
            <a:r>
              <a:rPr lang="en-US" altLang="zh-CN" sz="2400" dirty="0" err="1" smtClean="0"/>
              <a:t>Kad</a:t>
            </a:r>
            <a:r>
              <a:rPr lang="zh-CN" altLang="en-US" sz="2400" dirty="0" smtClean="0"/>
              <a:t>网络规定：条目依据其</a:t>
            </a:r>
            <a:r>
              <a:rPr lang="en-US" altLang="zh-CN" sz="2400" dirty="0" smtClean="0"/>
              <a:t>key</a:t>
            </a:r>
            <a:r>
              <a:rPr lang="zh-CN" altLang="en-US" sz="2400" dirty="0" smtClean="0"/>
              <a:t>值被复制到目标节点</a:t>
            </a:r>
            <a:r>
              <a:rPr lang="en-US" altLang="zh-CN" sz="2400" dirty="0" smtClean="0"/>
              <a:t>ID</a:t>
            </a:r>
            <a:r>
              <a:rPr lang="zh-CN" altLang="en-US" sz="2400" dirty="0" smtClean="0">
                <a:solidFill>
                  <a:srgbClr val="FF0000"/>
                </a:solidFill>
              </a:rPr>
              <a:t>距离最近的</a:t>
            </a:r>
            <a:r>
              <a:rPr lang="en-US" altLang="zh-CN" sz="2400" dirty="0" smtClean="0">
                <a:solidFill>
                  <a:srgbClr val="FF0000"/>
                </a:solidFill>
              </a:rPr>
              <a:t>k</a:t>
            </a:r>
            <a:r>
              <a:rPr lang="zh-CN" altLang="en-US" sz="2400" dirty="0" smtClean="0">
                <a:solidFill>
                  <a:srgbClr val="FF0000"/>
                </a:solidFill>
              </a:rPr>
              <a:t>个节点</a:t>
            </a:r>
            <a:r>
              <a:rPr lang="zh-CN" altLang="en-US" sz="2400" dirty="0" smtClean="0"/>
              <a:t>中。</a:t>
            </a:r>
            <a:endParaRPr lang="en-US" altLang="zh-CN" sz="2400" dirty="0" smtClean="0"/>
          </a:p>
          <a:p>
            <a:pPr marL="0" indent="0">
              <a:buNone/>
            </a:pPr>
            <a:r>
              <a:rPr lang="en-US" altLang="zh-CN" sz="2400" dirty="0" smtClean="0"/>
              <a:t>k</a:t>
            </a:r>
            <a:r>
              <a:rPr lang="zh-CN" altLang="en-US" sz="2400" dirty="0" smtClean="0"/>
              <a:t>取值准则</a:t>
            </a:r>
            <a:r>
              <a:rPr lang="en-US" altLang="zh-CN" sz="2400" dirty="0" smtClean="0">
                <a:latin typeface="+mn-ea"/>
              </a:rPr>
              <a:t>——</a:t>
            </a:r>
            <a:r>
              <a:rPr lang="zh-CN" altLang="en-US" sz="2400" dirty="0" smtClean="0"/>
              <a:t>任意选择至少</a:t>
            </a:r>
            <a:r>
              <a:rPr lang="en-US" altLang="zh-CN" sz="2400" dirty="0" smtClean="0"/>
              <a:t>k</a:t>
            </a:r>
            <a:r>
              <a:rPr lang="zh-CN" altLang="en-US" sz="2400" dirty="0" smtClean="0"/>
              <a:t>个节点，它们在任意时刻同时不在线的几率几乎为</a:t>
            </a:r>
            <a:r>
              <a:rPr lang="en-US" altLang="zh-CN" sz="2400" dirty="0" smtClean="0"/>
              <a:t>0</a:t>
            </a:r>
            <a:r>
              <a:rPr lang="zh-CN" altLang="en-US" sz="2400" dirty="0" smtClean="0"/>
              <a:t>。</a:t>
            </a:r>
            <a:endParaRPr lang="en-US" altLang="zh-CN" sz="2400" dirty="0" smtClean="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154</a:t>
            </a:fld>
            <a:endParaRPr lang="zh-CN" altLang="en-US"/>
          </a:p>
        </p:txBody>
      </p:sp>
      <p:sp>
        <p:nvSpPr>
          <p:cNvPr id="5" name="乘号 4"/>
          <p:cNvSpPr/>
          <p:nvPr/>
        </p:nvSpPr>
        <p:spPr>
          <a:xfrm>
            <a:off x="5076056" y="2060848"/>
            <a:ext cx="720080" cy="69837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标注 5"/>
          <p:cNvSpPr/>
          <p:nvPr/>
        </p:nvSpPr>
        <p:spPr>
          <a:xfrm>
            <a:off x="4211960" y="5085184"/>
            <a:ext cx="2880320" cy="504056"/>
          </a:xfrm>
          <a:prstGeom prst="wedgeRoundRectCallout">
            <a:avLst>
              <a:gd name="adj1" fmla="val -54324"/>
              <a:gd name="adj2" fmla="val -750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altLang="zh-CN" dirty="0"/>
              <a:t>k</a:t>
            </a:r>
            <a:r>
              <a:rPr lang="zh-CN" altLang="en-US" dirty="0"/>
              <a:t>的典型取值为</a:t>
            </a:r>
            <a:r>
              <a:rPr lang="en-US" altLang="zh-CN" dirty="0"/>
              <a:t>20</a:t>
            </a:r>
            <a:r>
              <a:rPr lang="zh-CN" altLang="en-US" dirty="0"/>
              <a:t>。</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Kad</a:t>
            </a:r>
            <a:r>
              <a:rPr lang="zh-CN" altLang="en-US" dirty="0" smtClean="0"/>
              <a:t>存储</a:t>
            </a:r>
            <a:endParaRPr lang="zh-CN" altLang="en-US" dirty="0"/>
          </a:p>
        </p:txBody>
      </p:sp>
      <p:sp>
        <p:nvSpPr>
          <p:cNvPr id="3" name="内容占位符 2"/>
          <p:cNvSpPr>
            <a:spLocks noGrp="1"/>
          </p:cNvSpPr>
          <p:nvPr>
            <p:ph idx="1"/>
          </p:nvPr>
        </p:nvSpPr>
        <p:spPr/>
        <p:txBody>
          <a:bodyPr/>
          <a:lstStyle/>
          <a:p>
            <a:pPr marL="0" indent="0">
              <a:buNone/>
            </a:pPr>
            <a:r>
              <a:rPr lang="zh-CN" altLang="en-US" sz="2400" dirty="0" smtClean="0"/>
              <a:t>    为了实现较短的查询响应延迟，在条目</a:t>
            </a:r>
            <a:r>
              <a:rPr lang="zh-CN" altLang="en-US" sz="2400" dirty="0" smtClean="0">
                <a:solidFill>
                  <a:srgbClr val="FF0000"/>
                </a:solidFill>
              </a:rPr>
              <a:t>查询的过程中</a:t>
            </a:r>
            <a:r>
              <a:rPr lang="zh-CN" altLang="en-US" sz="2400" dirty="0" smtClean="0"/>
              <a:t>，任一条目</a:t>
            </a:r>
            <a:r>
              <a:rPr lang="zh-CN" altLang="en-US" sz="2400" dirty="0" smtClean="0">
                <a:solidFill>
                  <a:srgbClr val="FF0000"/>
                </a:solidFill>
              </a:rPr>
              <a:t>可被</a:t>
            </a:r>
            <a:r>
              <a:rPr lang="en-US" altLang="zh-CN" sz="2400" dirty="0" smtClean="0">
                <a:solidFill>
                  <a:srgbClr val="FF0000"/>
                </a:solidFill>
              </a:rPr>
              <a:t>cache</a:t>
            </a:r>
            <a:r>
              <a:rPr lang="zh-CN" altLang="en-US" sz="2400" dirty="0" smtClean="0">
                <a:solidFill>
                  <a:srgbClr val="FF0000"/>
                </a:solidFill>
              </a:rPr>
              <a:t>到任意节点</a:t>
            </a:r>
            <a:r>
              <a:rPr lang="zh-CN" altLang="en-US" sz="2400" dirty="0" smtClean="0"/>
              <a:t>之上。</a:t>
            </a:r>
            <a:endParaRPr lang="en-US" altLang="zh-CN" sz="2400" dirty="0" smtClean="0"/>
          </a:p>
          <a:p>
            <a:pPr marL="0" indent="0">
              <a:buNone/>
            </a:pPr>
            <a:endParaRPr lang="en-US" altLang="zh-CN" sz="2400" dirty="0" smtClean="0"/>
          </a:p>
          <a:p>
            <a:pPr marL="0" indent="0">
              <a:buNone/>
            </a:pPr>
            <a:r>
              <a:rPr lang="zh-CN" altLang="en-US" sz="2400" dirty="0" smtClean="0"/>
              <a:t> 时效性：考虑条目在节点上存储的时效性，</a:t>
            </a:r>
            <a:r>
              <a:rPr lang="zh-CN" altLang="en-US" sz="2400" dirty="0" smtClean="0">
                <a:solidFill>
                  <a:srgbClr val="FF0000"/>
                </a:solidFill>
              </a:rPr>
              <a:t>越接近目标结点保存的时间将越长</a:t>
            </a:r>
            <a:r>
              <a:rPr lang="zh-CN" altLang="en-US" sz="2400" dirty="0" smtClean="0"/>
              <a:t>。</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155</a:t>
            </a:fld>
            <a:endParaRPr lang="zh-CN" altLang="en-US"/>
          </a:p>
        </p:txBody>
      </p:sp>
      <p:sp>
        <p:nvSpPr>
          <p:cNvPr id="5" name="圆角矩形标注 4"/>
          <p:cNvSpPr/>
          <p:nvPr/>
        </p:nvSpPr>
        <p:spPr>
          <a:xfrm>
            <a:off x="5940152" y="4365104"/>
            <a:ext cx="914400" cy="612648"/>
          </a:xfrm>
          <a:prstGeom prst="wedgeRoundRectCallout">
            <a:avLst>
              <a:gd name="adj1" fmla="val -77777"/>
              <a:gd name="adj2" fmla="val -9297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b="1" dirty="0" smtClean="0"/>
              <a:t>？</a:t>
            </a:r>
            <a:endParaRPr lang="zh-CN" altLang="en-US" sz="2800" b="1"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Kad</a:t>
            </a:r>
            <a:r>
              <a:rPr lang="zh-CN" altLang="en-US" dirty="0"/>
              <a:t>存储</a:t>
            </a:r>
          </a:p>
        </p:txBody>
      </p:sp>
      <p:sp>
        <p:nvSpPr>
          <p:cNvPr id="3" name="内容占位符 2"/>
          <p:cNvSpPr>
            <a:spLocks noGrp="1"/>
          </p:cNvSpPr>
          <p:nvPr>
            <p:ph idx="1"/>
          </p:nvPr>
        </p:nvSpPr>
        <p:spPr/>
        <p:txBody>
          <a:bodyPr/>
          <a:lstStyle/>
          <a:p>
            <a:pPr marL="0" indent="0">
              <a:buNone/>
            </a:pPr>
            <a:r>
              <a:rPr lang="zh-CN" altLang="en-US" sz="2400" dirty="0" smtClean="0"/>
              <a:t>节点之间的距离取异或值</a:t>
            </a:r>
            <a:endParaRPr lang="en-US" altLang="zh-CN" sz="2400" dirty="0" smtClean="0"/>
          </a:p>
          <a:p>
            <a:pPr marL="0" indent="0">
              <a:buNone/>
            </a:pPr>
            <a:r>
              <a:rPr lang="en-US" altLang="zh-CN" sz="2400" dirty="0" smtClean="0">
                <a:latin typeface="宋体" panose="02010600030101010101" pitchFamily="2" charset="-122"/>
                <a:ea typeface="宋体" panose="02010600030101010101" pitchFamily="2" charset="-122"/>
              </a:rPr>
              <a:t>     </a:t>
            </a:r>
            <a:r>
              <a:rPr lang="zh-CN" altLang="zh-CN" sz="2400" dirty="0"/>
              <a:t>↓</a:t>
            </a:r>
            <a:endParaRPr lang="en-US" altLang="zh-CN" sz="2400" dirty="0"/>
          </a:p>
          <a:p>
            <a:pPr marL="0" indent="0">
              <a:buNone/>
            </a:pPr>
            <a:r>
              <a:rPr lang="zh-CN" altLang="en-US" sz="2400" dirty="0">
                <a:solidFill>
                  <a:srgbClr val="FF0000"/>
                </a:solidFill>
              </a:rPr>
              <a:t>对于同一</a:t>
            </a:r>
            <a:r>
              <a:rPr lang="zh-CN" altLang="en-US" sz="2400" dirty="0" smtClean="0">
                <a:solidFill>
                  <a:srgbClr val="FF0000"/>
                </a:solidFill>
              </a:rPr>
              <a:t>个</a:t>
            </a:r>
            <a:r>
              <a:rPr lang="en-US" altLang="zh-CN" sz="2400" dirty="0" smtClean="0">
                <a:solidFill>
                  <a:srgbClr val="FF0000"/>
                </a:solidFill>
              </a:rPr>
              <a:t>key</a:t>
            </a:r>
            <a:r>
              <a:rPr lang="zh-CN" altLang="en-US" sz="2400" dirty="0" smtClean="0">
                <a:solidFill>
                  <a:srgbClr val="FF0000"/>
                </a:solidFill>
              </a:rPr>
              <a:t>值的所有查询都会逐步收敛到同一个路径上，而不管查询的起始节点位置如何。</a:t>
            </a:r>
            <a:endParaRPr lang="en-US" altLang="zh-CN" sz="2400" dirty="0" smtClean="0">
              <a:solidFill>
                <a:srgbClr val="FF0000"/>
              </a:solidFill>
            </a:endParaRPr>
          </a:p>
          <a:p>
            <a:pPr marL="0" indent="0">
              <a:buNone/>
            </a:pPr>
            <a:r>
              <a:rPr lang="en-US" altLang="zh-CN" sz="2400" dirty="0" smtClean="0">
                <a:latin typeface="宋体" panose="02010600030101010101" pitchFamily="2" charset="-122"/>
                <a:ea typeface="宋体" panose="02010600030101010101" pitchFamily="2" charset="-122"/>
              </a:rPr>
              <a:t>     </a:t>
            </a:r>
            <a:r>
              <a:rPr lang="zh-CN" altLang="zh-CN" sz="2400" dirty="0" smtClean="0"/>
              <a:t>↓</a:t>
            </a:r>
            <a:endParaRPr lang="en-US" altLang="zh-CN" sz="2400" dirty="0" smtClean="0"/>
          </a:p>
          <a:p>
            <a:pPr marL="0" indent="0">
              <a:buNone/>
            </a:pPr>
            <a:r>
              <a:rPr lang="zh-CN" altLang="en-US" sz="2400" dirty="0" smtClean="0"/>
              <a:t>沿着查询路径上的节点都缓存相应的</a:t>
            </a:r>
            <a:r>
              <a:rPr lang="en-US" altLang="zh-CN" sz="2400" dirty="0" smtClean="0"/>
              <a:t>&lt;key</a:t>
            </a:r>
            <a:r>
              <a:rPr lang="zh-CN" altLang="en-US" sz="2400" dirty="0" smtClean="0"/>
              <a:t>，</a:t>
            </a:r>
            <a:r>
              <a:rPr lang="en-US" altLang="zh-CN" sz="2400" dirty="0" smtClean="0"/>
              <a:t>value&gt;</a:t>
            </a:r>
            <a:r>
              <a:rPr lang="zh-CN" altLang="en-US" sz="2400" dirty="0" smtClean="0"/>
              <a:t>对，可以有效减轻存放热门</a:t>
            </a:r>
            <a:r>
              <a:rPr lang="en-US" altLang="zh-CN" sz="2400" dirty="0" smtClean="0"/>
              <a:t>key</a:t>
            </a:r>
            <a:r>
              <a:rPr lang="zh-CN" altLang="en-US" sz="2400" dirty="0" smtClean="0"/>
              <a:t>值节点的压力，加快查询相应速度。</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156</a:t>
            </a:fld>
            <a:endParaRPr lang="zh-CN" altLang="en-US"/>
          </a:p>
        </p:txBody>
      </p:sp>
    </p:spTree>
    <p:extLst>
      <p:ext uri="{BB962C8B-B14F-4D97-AF65-F5344CB8AC3E}">
        <p14:creationId xmlns:p14="http://schemas.microsoft.com/office/powerpoint/2010/main" val="324583981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Kad</a:t>
            </a:r>
            <a:r>
              <a:rPr lang="zh-CN" altLang="en-US" dirty="0" smtClean="0"/>
              <a:t>节点维护</a:t>
            </a:r>
            <a:endParaRPr lang="zh-CN" altLang="en-US" dirty="0"/>
          </a:p>
        </p:txBody>
      </p:sp>
      <p:sp>
        <p:nvSpPr>
          <p:cNvPr id="3" name="内容占位符 2"/>
          <p:cNvSpPr>
            <a:spLocks noGrp="1"/>
          </p:cNvSpPr>
          <p:nvPr>
            <p:ph idx="1"/>
          </p:nvPr>
        </p:nvSpPr>
        <p:spPr/>
        <p:txBody>
          <a:bodyPr/>
          <a:lstStyle/>
          <a:p>
            <a:pPr marL="0" indent="0">
              <a:buNone/>
            </a:pPr>
            <a:r>
              <a:rPr lang="zh-CN" altLang="en-US" sz="2400" dirty="0" smtClean="0"/>
              <a:t>    每一个节点均维护</a:t>
            </a:r>
            <a:r>
              <a:rPr lang="en-US" altLang="zh-CN" sz="2400" dirty="0" smtClean="0">
                <a:solidFill>
                  <a:srgbClr val="FF0000"/>
                </a:solidFill>
              </a:rPr>
              <a:t>160</a:t>
            </a:r>
            <a:r>
              <a:rPr lang="zh-CN" altLang="en-US" sz="2400" dirty="0" smtClean="0">
                <a:solidFill>
                  <a:srgbClr val="FF0000"/>
                </a:solidFill>
              </a:rPr>
              <a:t>个</a:t>
            </a:r>
            <a:r>
              <a:rPr lang="en-US" altLang="zh-CN" sz="2400" dirty="0" smtClean="0"/>
              <a:t>list</a:t>
            </a:r>
            <a:r>
              <a:rPr lang="zh-CN" altLang="en-US" sz="2400" dirty="0" smtClean="0"/>
              <a:t>，每个</a:t>
            </a:r>
            <a:r>
              <a:rPr lang="en-US" altLang="zh-CN" sz="2400" dirty="0" smtClean="0"/>
              <a:t>list</a:t>
            </a:r>
            <a:r>
              <a:rPr lang="zh-CN" altLang="en-US" sz="2400" dirty="0" smtClean="0"/>
              <a:t>称为一个</a:t>
            </a:r>
            <a:r>
              <a:rPr lang="en-US" altLang="zh-CN" sz="2400" dirty="0" smtClean="0">
                <a:solidFill>
                  <a:srgbClr val="FF0000"/>
                </a:solidFill>
              </a:rPr>
              <a:t>k-</a:t>
            </a:r>
            <a:r>
              <a:rPr lang="zh-CN" altLang="en-US" sz="2400" dirty="0" smtClean="0">
                <a:solidFill>
                  <a:srgbClr val="FF0000"/>
                </a:solidFill>
              </a:rPr>
              <a:t>桶</a:t>
            </a:r>
            <a:r>
              <a:rPr lang="en-US" altLang="zh-CN" sz="2400" dirty="0" smtClean="0">
                <a:solidFill>
                  <a:srgbClr val="FF0000"/>
                </a:solidFill>
              </a:rPr>
              <a:t>(k-bucket)</a:t>
            </a:r>
            <a:r>
              <a:rPr lang="zh-CN" altLang="en-US" sz="2400" dirty="0" smtClean="0">
                <a:solidFill>
                  <a:srgbClr val="FF0000"/>
                </a:solidFill>
              </a:rPr>
              <a:t> </a:t>
            </a:r>
            <a:r>
              <a:rPr lang="zh-CN" altLang="en-US" sz="2400" dirty="0" smtClean="0"/>
              <a:t>。</a:t>
            </a:r>
            <a:endParaRPr lang="en-US" altLang="zh-CN" sz="2400" dirty="0" smtClean="0"/>
          </a:p>
          <a:p>
            <a:pPr marL="0" indent="0">
              <a:buNone/>
            </a:pPr>
            <a:r>
              <a:rPr lang="zh-CN" altLang="en-US" sz="2400" dirty="0" smtClean="0"/>
              <a:t>    第</a:t>
            </a:r>
            <a:r>
              <a:rPr lang="en-US" altLang="zh-CN" sz="2400" dirty="0" err="1" smtClean="0"/>
              <a:t>i</a:t>
            </a:r>
            <a:r>
              <a:rPr lang="zh-CN" altLang="en-US" sz="2400" dirty="0" smtClean="0"/>
              <a:t>个</a:t>
            </a:r>
            <a:r>
              <a:rPr lang="en-US" altLang="zh-CN" sz="2400" dirty="0" smtClean="0"/>
              <a:t>k-</a:t>
            </a:r>
            <a:r>
              <a:rPr lang="zh-CN" altLang="en-US" sz="2400" dirty="0" smtClean="0"/>
              <a:t>桶的内容：记录当前节点已知的与自身距离为</a:t>
            </a:r>
            <a:r>
              <a:rPr lang="en-US" altLang="zh-CN" sz="2400" dirty="0" smtClean="0"/>
              <a:t>2^i~2^(i+1)</a:t>
            </a:r>
            <a:r>
              <a:rPr lang="zh-CN" altLang="en-US" sz="2400" dirty="0" smtClean="0"/>
              <a:t>的</a:t>
            </a:r>
            <a:r>
              <a:rPr lang="zh-CN" altLang="en-US" sz="2400" dirty="0" smtClean="0">
                <a:solidFill>
                  <a:srgbClr val="FF0000"/>
                </a:solidFill>
              </a:rPr>
              <a:t>其他节点的网络信息</a:t>
            </a:r>
            <a:r>
              <a:rPr lang="en-US" altLang="zh-CN" sz="2400" dirty="0" smtClean="0"/>
              <a:t>(</a:t>
            </a:r>
            <a:r>
              <a:rPr lang="en-US" altLang="zh-CN" sz="2400" dirty="0" err="1" smtClean="0"/>
              <a:t>NodeID</a:t>
            </a:r>
            <a:r>
              <a:rPr lang="zh-CN" altLang="en-US" sz="2400" dirty="0" smtClean="0"/>
              <a:t>，</a:t>
            </a:r>
            <a:r>
              <a:rPr lang="en-US" altLang="zh-CN" sz="2400" dirty="0" smtClean="0"/>
              <a:t>IP</a:t>
            </a:r>
            <a:r>
              <a:rPr lang="zh-CN" altLang="en-US" sz="2400" dirty="0" smtClean="0"/>
              <a:t>地址，</a:t>
            </a:r>
            <a:r>
              <a:rPr lang="en-US" altLang="zh-CN" sz="2400" dirty="0" smtClean="0"/>
              <a:t>UDP</a:t>
            </a:r>
            <a:r>
              <a:rPr lang="zh-CN" altLang="en-US" sz="2400" dirty="0" smtClean="0"/>
              <a:t>端口</a:t>
            </a:r>
            <a:r>
              <a:rPr lang="en-US" altLang="zh-CN" sz="2400" dirty="0" smtClean="0"/>
              <a:t>)</a:t>
            </a:r>
            <a:r>
              <a:rPr lang="zh-CN" altLang="en-US" sz="2400" dirty="0" smtClean="0"/>
              <a:t>。</a:t>
            </a:r>
            <a:endParaRPr lang="en-US" altLang="zh-CN" sz="2400" dirty="0" smtClean="0"/>
          </a:p>
          <a:p>
            <a:pPr marL="0" indent="0">
              <a:buNone/>
            </a:pPr>
            <a:r>
              <a:rPr lang="zh-CN" altLang="en-US" sz="2400" dirty="0" smtClean="0"/>
              <a:t>    一个</a:t>
            </a:r>
            <a:r>
              <a:rPr lang="en-US" altLang="zh-CN" sz="2400" dirty="0" smtClean="0"/>
              <a:t>k-</a:t>
            </a:r>
            <a:r>
              <a:rPr lang="zh-CN" altLang="en-US" sz="2400" dirty="0" smtClean="0"/>
              <a:t>桶</a:t>
            </a:r>
            <a:r>
              <a:rPr lang="zh-CN" altLang="en-US" sz="2400" dirty="0" smtClean="0">
                <a:solidFill>
                  <a:srgbClr val="FF0000"/>
                </a:solidFill>
              </a:rPr>
              <a:t>最多存放</a:t>
            </a:r>
            <a:r>
              <a:rPr lang="en-US" altLang="zh-CN" sz="2400" dirty="0" smtClean="0">
                <a:solidFill>
                  <a:srgbClr val="FF0000"/>
                </a:solidFill>
              </a:rPr>
              <a:t>k</a:t>
            </a:r>
            <a:r>
              <a:rPr lang="zh-CN" altLang="en-US" sz="2400" dirty="0" smtClean="0">
                <a:solidFill>
                  <a:srgbClr val="FF0000"/>
                </a:solidFill>
              </a:rPr>
              <a:t>个</a:t>
            </a:r>
            <a:r>
              <a:rPr lang="zh-CN" altLang="en-US" sz="2400" dirty="0" smtClean="0"/>
              <a:t>对端节点信息，桶中节点信息</a:t>
            </a:r>
            <a:r>
              <a:rPr lang="zh-CN" altLang="en-US" sz="2400" dirty="0" smtClean="0">
                <a:solidFill>
                  <a:srgbClr val="FF0000"/>
                </a:solidFill>
              </a:rPr>
              <a:t>按访问时间排序</a:t>
            </a:r>
            <a:r>
              <a:rPr lang="zh-CN" altLang="en-US" sz="2400" dirty="0" smtClean="0"/>
              <a:t>（最早访问的在头部）。</a:t>
            </a: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157</a:t>
            </a:fld>
            <a:endParaRPr lang="zh-CN" altLang="en-US"/>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Kad</a:t>
            </a:r>
            <a:r>
              <a:rPr lang="zh-CN" altLang="en-US" dirty="0" smtClean="0"/>
              <a:t>节点维护</a:t>
            </a:r>
            <a:endParaRPr lang="zh-CN" altLang="en-US" dirty="0"/>
          </a:p>
        </p:txBody>
      </p:sp>
      <p:sp>
        <p:nvSpPr>
          <p:cNvPr id="3" name="内容占位符 2"/>
          <p:cNvSpPr>
            <a:spLocks noGrp="1"/>
          </p:cNvSpPr>
          <p:nvPr>
            <p:ph idx="1"/>
          </p:nvPr>
        </p:nvSpPr>
        <p:spPr>
          <a:xfrm>
            <a:off x="502046" y="1377281"/>
            <a:ext cx="8183562" cy="4187825"/>
          </a:xfrm>
        </p:spPr>
        <p:txBody>
          <a:bodyPr/>
          <a:lstStyle/>
          <a:p>
            <a:pPr marL="0" indent="0">
              <a:lnSpc>
                <a:spcPct val="150000"/>
              </a:lnSpc>
              <a:buNone/>
            </a:pPr>
            <a:r>
              <a:rPr lang="en-US" altLang="zh-CN" sz="2400" dirty="0" smtClean="0"/>
              <a:t>List</a:t>
            </a:r>
            <a:r>
              <a:rPr lang="zh-CN" altLang="en-US" sz="2400" dirty="0" smtClean="0"/>
              <a:t>（</a:t>
            </a:r>
            <a:r>
              <a:rPr lang="en-US" altLang="zh-CN" sz="2400" dirty="0" smtClean="0"/>
              <a:t>k-</a:t>
            </a:r>
            <a:r>
              <a:rPr lang="zh-CN" altLang="en-US" sz="2400" dirty="0" smtClean="0"/>
              <a:t>桶）的更新原则：</a:t>
            </a:r>
            <a:endParaRPr lang="en-US" altLang="zh-CN" sz="2400" dirty="0" smtClean="0"/>
          </a:p>
          <a:p>
            <a:pPr marL="0" indent="0">
              <a:lnSpc>
                <a:spcPct val="150000"/>
              </a:lnSpc>
              <a:buNone/>
            </a:pPr>
            <a:r>
              <a:rPr lang="en-US" altLang="zh-CN" sz="2400" dirty="0" smtClean="0"/>
              <a:t>1</a:t>
            </a:r>
            <a:r>
              <a:rPr lang="zh-CN" altLang="en-US" sz="2400" dirty="0" smtClean="0"/>
              <a:t>）目标节点信息已经在</a:t>
            </a:r>
            <a:r>
              <a:rPr lang="en-US" altLang="zh-CN" sz="2400" dirty="0" smtClean="0"/>
              <a:t>list</a:t>
            </a:r>
            <a:r>
              <a:rPr lang="zh-CN" altLang="en-US" sz="2400" dirty="0" smtClean="0"/>
              <a:t>中，将其移至队尾；</a:t>
            </a:r>
            <a:endParaRPr lang="en-US" altLang="zh-CN" sz="2400" dirty="0" smtClean="0"/>
          </a:p>
          <a:p>
            <a:pPr marL="0" indent="0">
              <a:lnSpc>
                <a:spcPct val="150000"/>
              </a:lnSpc>
              <a:buNone/>
            </a:pPr>
            <a:r>
              <a:rPr lang="en-US" altLang="zh-CN" sz="2400" dirty="0" smtClean="0"/>
              <a:t>2</a:t>
            </a:r>
            <a:r>
              <a:rPr lang="zh-CN" altLang="en-US" sz="2400" dirty="0" smtClean="0"/>
              <a:t>）</a:t>
            </a:r>
            <a:r>
              <a:rPr lang="en-US" altLang="zh-CN" sz="2400" dirty="0" smtClean="0"/>
              <a:t>list</a:t>
            </a:r>
            <a:r>
              <a:rPr lang="zh-CN" altLang="en-US" sz="2400" dirty="0" smtClean="0"/>
              <a:t>未满，且目标节点不在其中，其信息将直接添入</a:t>
            </a:r>
            <a:r>
              <a:rPr lang="en-US" altLang="zh-CN" sz="2400" dirty="0" smtClean="0"/>
              <a:t>list</a:t>
            </a:r>
            <a:r>
              <a:rPr lang="zh-CN" altLang="en-US" sz="2400" dirty="0" smtClean="0"/>
              <a:t>队尾；</a:t>
            </a:r>
            <a:endParaRPr lang="en-US" altLang="zh-CN" sz="2400" dirty="0" smtClean="0"/>
          </a:p>
          <a:p>
            <a:pPr marL="0" indent="0">
              <a:lnSpc>
                <a:spcPct val="150000"/>
              </a:lnSpc>
              <a:buNone/>
            </a:pPr>
            <a:r>
              <a:rPr lang="en-US" altLang="zh-CN" sz="2400" dirty="0" smtClean="0"/>
              <a:t>3</a:t>
            </a:r>
            <a:r>
              <a:rPr lang="zh-CN" altLang="en-US" sz="2400" dirty="0" smtClean="0"/>
              <a:t>）</a:t>
            </a:r>
            <a:r>
              <a:rPr lang="en-US" altLang="zh-CN" sz="2400" dirty="0" smtClean="0"/>
              <a:t>list</a:t>
            </a:r>
            <a:r>
              <a:rPr lang="zh-CN" altLang="en-US" sz="2400" dirty="0" smtClean="0"/>
              <a:t>已满，先检查队首节点是否仍有响应，如果有，则队首节点被移至队尾，目标节点被抛弃；如果没有，则抛弃队首节点，将最新访问的节点信息插入队尾。</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158</a:t>
            </a:fld>
            <a:endParaRPr lang="zh-CN" altLang="en-US"/>
          </a:p>
        </p:txBody>
      </p:sp>
      <p:sp>
        <p:nvSpPr>
          <p:cNvPr id="5" name="AutoShape 4"/>
          <p:cNvSpPr>
            <a:spLocks noChangeArrowheads="1"/>
          </p:cNvSpPr>
          <p:nvPr/>
        </p:nvSpPr>
        <p:spPr bwMode="auto">
          <a:xfrm>
            <a:off x="8172400" y="5517232"/>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Kad</a:t>
            </a:r>
            <a:r>
              <a:rPr lang="zh-CN" altLang="en-US" dirty="0"/>
              <a:t>节点维护</a:t>
            </a:r>
          </a:p>
        </p:txBody>
      </p:sp>
      <p:sp>
        <p:nvSpPr>
          <p:cNvPr id="3" name="内容占位符 2"/>
          <p:cNvSpPr>
            <a:spLocks noGrp="1"/>
          </p:cNvSpPr>
          <p:nvPr>
            <p:ph idx="1"/>
          </p:nvPr>
        </p:nvSpPr>
        <p:spPr>
          <a:xfrm>
            <a:off x="410183" y="1287884"/>
            <a:ext cx="8183562" cy="5189115"/>
          </a:xfrm>
        </p:spPr>
        <p:txBody>
          <a:bodyPr/>
          <a:lstStyle/>
          <a:p>
            <a:pPr marL="0" indent="0">
              <a:buNone/>
            </a:pPr>
            <a:r>
              <a:rPr lang="zh-CN" altLang="en-US" sz="2400" dirty="0" smtClean="0"/>
              <a:t>每个</a:t>
            </a:r>
            <a:r>
              <a:rPr lang="en-US" altLang="zh-CN" sz="2400" dirty="0" smtClean="0"/>
              <a:t>k</a:t>
            </a:r>
            <a:r>
              <a:rPr lang="zh-CN" altLang="en-US" sz="2400" dirty="0" smtClean="0"/>
              <a:t>桶覆盖距离的范围成指数关系增长</a:t>
            </a:r>
            <a:endParaRPr lang="en-US" altLang="zh-CN" sz="2400" dirty="0" smtClean="0"/>
          </a:p>
          <a:p>
            <a:pPr marL="0" indent="0">
              <a:buNone/>
            </a:pPr>
            <a:r>
              <a:rPr lang="en-US" altLang="zh-CN" sz="2400" dirty="0" smtClean="0">
                <a:latin typeface="宋体" panose="02010600030101010101" pitchFamily="2" charset="-122"/>
                <a:ea typeface="宋体" panose="02010600030101010101" pitchFamily="2" charset="-122"/>
              </a:rPr>
              <a:t>     </a:t>
            </a:r>
            <a:r>
              <a:rPr lang="zh-CN" altLang="zh-CN" sz="2400" dirty="0" smtClean="0"/>
              <a:t>↓</a:t>
            </a:r>
            <a:endParaRPr lang="en-US" altLang="zh-CN" sz="2400" dirty="0" smtClean="0"/>
          </a:p>
          <a:p>
            <a:pPr marL="0" indent="0">
              <a:buNone/>
            </a:pPr>
            <a:r>
              <a:rPr lang="zh-CN" altLang="en-US" sz="2400" dirty="0" smtClean="0">
                <a:solidFill>
                  <a:srgbClr val="FF0000"/>
                </a:solidFill>
              </a:rPr>
              <a:t>离自己近的节点的信息多，离自己远的节点的信息少</a:t>
            </a:r>
            <a:endParaRPr lang="en-US" altLang="zh-CN" sz="2400" dirty="0" smtClean="0">
              <a:solidFill>
                <a:srgbClr val="FF0000"/>
              </a:solidFill>
            </a:endParaRPr>
          </a:p>
          <a:p>
            <a:pPr marL="0" indent="0">
              <a:buNone/>
            </a:pPr>
            <a:r>
              <a:rPr lang="en-US" altLang="zh-CN" sz="2400" dirty="0" smtClean="0">
                <a:latin typeface="宋体" panose="02010600030101010101" pitchFamily="2" charset="-122"/>
                <a:ea typeface="宋体" panose="02010600030101010101" pitchFamily="2" charset="-122"/>
              </a:rPr>
              <a:t>     </a:t>
            </a:r>
            <a:r>
              <a:rPr lang="zh-CN" altLang="zh-CN" sz="2400" dirty="0" smtClean="0"/>
              <a:t>↓</a:t>
            </a:r>
            <a:endParaRPr lang="en-US" altLang="zh-CN" sz="2400" dirty="0" smtClean="0"/>
          </a:p>
          <a:p>
            <a:pPr marL="0" indent="0">
              <a:buNone/>
            </a:pPr>
            <a:r>
              <a:rPr lang="zh-CN" altLang="en-US" sz="2400" dirty="0" smtClean="0"/>
              <a:t>路由查询过程是收敛的。</a:t>
            </a:r>
            <a:endParaRPr lang="en-US" altLang="zh-CN" sz="2400" dirty="0" smtClean="0"/>
          </a:p>
          <a:p>
            <a:pPr marL="0" indent="0">
              <a:buNone/>
            </a:pPr>
            <a:r>
              <a:rPr lang="zh-CN" altLang="en-US" sz="2400" dirty="0" smtClean="0"/>
              <a:t>    </a:t>
            </a:r>
            <a:r>
              <a:rPr lang="zh-CN" altLang="en-US" sz="2400" dirty="0" smtClean="0">
                <a:solidFill>
                  <a:srgbClr val="FF0000"/>
                </a:solidFill>
              </a:rPr>
              <a:t>由于采用指数方式划分区间，有关研究证明：对于一个有</a:t>
            </a:r>
            <a:r>
              <a:rPr lang="en-US" altLang="zh-CN" sz="2400" dirty="0" smtClean="0">
                <a:solidFill>
                  <a:srgbClr val="FF0000"/>
                </a:solidFill>
              </a:rPr>
              <a:t>N</a:t>
            </a:r>
            <a:r>
              <a:rPr lang="zh-CN" altLang="en-US" sz="2400" dirty="0" smtClean="0">
                <a:solidFill>
                  <a:srgbClr val="FF0000"/>
                </a:solidFill>
              </a:rPr>
              <a:t>个节点的</a:t>
            </a:r>
            <a:r>
              <a:rPr lang="en-US" altLang="zh-CN" sz="2400" dirty="0" err="1" smtClean="0">
                <a:solidFill>
                  <a:srgbClr val="FF0000"/>
                </a:solidFill>
              </a:rPr>
              <a:t>Kad</a:t>
            </a:r>
            <a:r>
              <a:rPr lang="zh-CN" altLang="en-US" sz="2400" dirty="0" smtClean="0">
                <a:solidFill>
                  <a:srgbClr val="FF0000"/>
                </a:solidFill>
              </a:rPr>
              <a:t>网络，最多只需要经过</a:t>
            </a:r>
            <a:r>
              <a:rPr lang="en-US" altLang="zh-CN" sz="2400" dirty="0" err="1" smtClean="0">
                <a:solidFill>
                  <a:srgbClr val="FF0000"/>
                </a:solidFill>
              </a:rPr>
              <a:t>logN</a:t>
            </a:r>
            <a:r>
              <a:rPr lang="zh-CN" altLang="en-US" sz="2400" dirty="0" smtClean="0">
                <a:solidFill>
                  <a:srgbClr val="FF0000"/>
                </a:solidFill>
              </a:rPr>
              <a:t>步查询就可以准确定位到目标节点。</a:t>
            </a:r>
            <a:endParaRPr lang="en-US" altLang="zh-CN" sz="2400" dirty="0" smtClean="0">
              <a:solidFill>
                <a:srgbClr val="FF0000"/>
              </a:solidFill>
            </a:endParaRPr>
          </a:p>
          <a:p>
            <a:pPr marL="0" indent="0">
              <a:buNone/>
            </a:pPr>
            <a:r>
              <a:rPr lang="en-US" altLang="zh-CN" sz="2400" dirty="0" smtClean="0">
                <a:solidFill>
                  <a:srgbClr val="3366FF"/>
                </a:solidFill>
              </a:rPr>
              <a:t>K</a:t>
            </a:r>
            <a:r>
              <a:rPr lang="zh-CN" altLang="en-US" sz="2400" dirty="0" smtClean="0">
                <a:solidFill>
                  <a:srgbClr val="3366FF"/>
                </a:solidFill>
              </a:rPr>
              <a:t>桶的设计初衷：维护最近最新见到的节点信息更新，对于某个需要查找的特定</a:t>
            </a:r>
            <a:r>
              <a:rPr lang="en-US" altLang="zh-CN" sz="2400" dirty="0" smtClean="0">
                <a:solidFill>
                  <a:srgbClr val="3366FF"/>
                </a:solidFill>
              </a:rPr>
              <a:t>ID</a:t>
            </a:r>
            <a:r>
              <a:rPr lang="zh-CN" altLang="en-US" sz="2400" dirty="0" smtClean="0">
                <a:solidFill>
                  <a:srgbClr val="3366FF"/>
                </a:solidFill>
              </a:rPr>
              <a:t>节点</a:t>
            </a:r>
            <a:r>
              <a:rPr lang="en-US" altLang="zh-CN" sz="2400" dirty="0" smtClean="0">
                <a:solidFill>
                  <a:srgbClr val="3366FF"/>
                </a:solidFill>
              </a:rPr>
              <a:t>N</a:t>
            </a:r>
            <a:r>
              <a:rPr lang="zh-CN" altLang="en-US" sz="2400" dirty="0" smtClean="0">
                <a:solidFill>
                  <a:srgbClr val="3366FF"/>
                </a:solidFill>
              </a:rPr>
              <a:t>，可以从当前节点的</a:t>
            </a:r>
            <a:r>
              <a:rPr lang="en-US" altLang="zh-CN" sz="2400" dirty="0" smtClean="0">
                <a:solidFill>
                  <a:srgbClr val="3366FF"/>
                </a:solidFill>
              </a:rPr>
              <a:t>k</a:t>
            </a:r>
            <a:r>
              <a:rPr lang="zh-CN" altLang="en-US" sz="2400" dirty="0" smtClean="0">
                <a:solidFill>
                  <a:srgbClr val="3366FF"/>
                </a:solidFill>
              </a:rPr>
              <a:t>桶中迅速的查出距离</a:t>
            </a:r>
            <a:r>
              <a:rPr lang="en-US" altLang="zh-CN" sz="2400" dirty="0" smtClean="0">
                <a:solidFill>
                  <a:srgbClr val="3366FF"/>
                </a:solidFill>
              </a:rPr>
              <a:t>N</a:t>
            </a:r>
            <a:r>
              <a:rPr lang="zh-CN" altLang="en-US" sz="2400" dirty="0" smtClean="0">
                <a:solidFill>
                  <a:srgbClr val="3366FF"/>
                </a:solidFill>
              </a:rPr>
              <a:t>最近的若干已知节点。</a:t>
            </a:r>
            <a:endParaRPr lang="en-US" altLang="zh-CN" sz="2400" dirty="0" smtClean="0">
              <a:solidFill>
                <a:srgbClr val="3366FF"/>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159</a:t>
            </a:fld>
            <a:endParaRPr lang="zh-CN" altLang="en-US"/>
          </a:p>
        </p:txBody>
      </p:sp>
    </p:spTree>
    <p:extLst>
      <p:ext uri="{BB962C8B-B14F-4D97-AF65-F5344CB8AC3E}">
        <p14:creationId xmlns:p14="http://schemas.microsoft.com/office/powerpoint/2010/main" val="406692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sz="3200" dirty="0" smtClean="0"/>
              <a:t>Memcached</a:t>
            </a:r>
            <a:r>
              <a:rPr lang="zh-CN" altLang="en-US" sz="3200" dirty="0" smtClean="0"/>
              <a:t>数据访问示例</a:t>
            </a:r>
            <a:r>
              <a:rPr lang="en-US" altLang="zh-CN" sz="3200" dirty="0" smtClean="0">
                <a:latin typeface="微软雅黑"/>
              </a:rPr>
              <a:t>——</a:t>
            </a:r>
            <a:r>
              <a:rPr lang="en-US" altLang="zh-CN" sz="3200" dirty="0" smtClean="0"/>
              <a:t>user</a:t>
            </a:r>
            <a:r>
              <a:rPr lang="zh-CN" altLang="en-US" sz="3200" dirty="0" smtClean="0"/>
              <a:t>表</a:t>
            </a:r>
          </a:p>
        </p:txBody>
      </p:sp>
      <p:sp>
        <p:nvSpPr>
          <p:cNvPr id="3" name="文本占位符 2"/>
          <p:cNvSpPr>
            <a:spLocks noGrp="1"/>
          </p:cNvSpPr>
          <p:nvPr>
            <p:ph type="body" sz="quarter" idx="4294967295"/>
          </p:nvPr>
        </p:nvSpPr>
        <p:spPr>
          <a:xfrm>
            <a:off x="500063" y="1268413"/>
            <a:ext cx="8143875" cy="5111750"/>
          </a:xfrm>
        </p:spPr>
        <p:txBody>
          <a:bodyPr>
            <a:normAutofit/>
          </a:bodyPr>
          <a:lstStyle/>
          <a:p>
            <a:pPr marL="0" indent="0" eaLnBrk="1" hangingPunct="1">
              <a:lnSpc>
                <a:spcPct val="100000"/>
              </a:lnSpc>
              <a:spcBef>
                <a:spcPts val="300"/>
              </a:spcBef>
              <a:buFont typeface="Wingdings 2" pitchFamily="18" charset="2"/>
              <a:buNone/>
              <a:defRPr/>
            </a:pPr>
            <a:r>
              <a:rPr lang="en-US" altLang="zh-CN" sz="2400" dirty="0" smtClean="0">
                <a:solidFill>
                  <a:srgbClr val="3366FF"/>
                </a:solidFill>
              </a:rPr>
              <a:t>##</a:t>
            </a:r>
            <a:r>
              <a:rPr lang="zh-CN" altLang="en-US" sz="2400" dirty="0" smtClean="0">
                <a:solidFill>
                  <a:srgbClr val="3366FF"/>
                </a:solidFill>
              </a:rPr>
              <a:t>若</a:t>
            </a:r>
            <a:r>
              <a:rPr lang="en-US" altLang="zh-CN" sz="2400" dirty="0" smtClean="0">
                <a:solidFill>
                  <a:srgbClr val="3366FF"/>
                </a:solidFill>
              </a:rPr>
              <a:t>get</a:t>
            </a:r>
            <a:r>
              <a:rPr lang="zh-CN" altLang="en-US" sz="2400" dirty="0" smtClean="0">
                <a:solidFill>
                  <a:srgbClr val="3366FF"/>
                </a:solidFill>
              </a:rPr>
              <a:t>不到结果则查询数据库，并在缓存里设置。</a:t>
            </a:r>
            <a:endParaRPr lang="en-US" sz="2400" dirty="0" smtClean="0">
              <a:solidFill>
                <a:srgbClr val="3366FF"/>
              </a:solidFill>
            </a:endParaRPr>
          </a:p>
          <a:p>
            <a:pPr marL="0" indent="0" eaLnBrk="1" hangingPunct="1">
              <a:lnSpc>
                <a:spcPct val="100000"/>
              </a:lnSpc>
              <a:spcBef>
                <a:spcPts val="300"/>
              </a:spcBef>
              <a:buNone/>
              <a:defRPr/>
            </a:pPr>
            <a:r>
              <a:rPr lang="en-US" altLang="zh-CN" sz="2400" dirty="0" smtClean="0"/>
              <a:t>if(!$</a:t>
            </a:r>
            <a:r>
              <a:rPr lang="en-US" altLang="zh-CN" sz="2400" dirty="0" err="1" smtClean="0"/>
              <a:t>user_id_by_email</a:t>
            </a:r>
            <a:r>
              <a:rPr lang="en-US" altLang="zh-CN" sz="2400" dirty="0" smtClean="0"/>
              <a:t>)</a:t>
            </a:r>
            <a:r>
              <a:rPr lang="en-US" altLang="zh-CN" sz="2400" dirty="0" smtClean="0">
                <a:latin typeface="微软雅黑"/>
              </a:rPr>
              <a:t> </a:t>
            </a:r>
            <a:r>
              <a:rPr lang="en-US" altLang="zh-CN" sz="2400" dirty="0">
                <a:solidFill>
                  <a:srgbClr val="3366FF"/>
                </a:solidFill>
              </a:rPr>
              <a:t> </a:t>
            </a:r>
            <a:r>
              <a:rPr lang="en-US" altLang="zh-CN" sz="2400" dirty="0" smtClean="0">
                <a:solidFill>
                  <a:srgbClr val="3366FF"/>
                </a:solidFill>
              </a:rPr>
              <a:t>##get</a:t>
            </a:r>
            <a:r>
              <a:rPr lang="zh-CN" altLang="en-US" sz="2400" dirty="0" smtClean="0">
                <a:solidFill>
                  <a:srgbClr val="3366FF"/>
                </a:solidFill>
              </a:rPr>
              <a:t>结果为空</a:t>
            </a:r>
            <a:r>
              <a:rPr lang="en-US" altLang="zh-CN" sz="2400" dirty="0" smtClean="0"/>
              <a:t/>
            </a:r>
            <a:br>
              <a:rPr lang="en-US" altLang="zh-CN" sz="2400" dirty="0" smtClean="0"/>
            </a:br>
            <a:r>
              <a:rPr lang="en-US" altLang="zh-CN" sz="2400" dirty="0" smtClean="0"/>
              <a:t>{my $</a:t>
            </a:r>
            <a:r>
              <a:rPr lang="en-US" altLang="zh-CN" sz="2400" dirty="0" err="1" smtClean="0"/>
              <a:t>sth</a:t>
            </a:r>
            <a:r>
              <a:rPr lang="en-US" altLang="zh-CN" sz="2400" dirty="0" smtClean="0"/>
              <a:t>;</a:t>
            </a:r>
            <a:r>
              <a:rPr lang="en-US" altLang="zh-CN" sz="2400" dirty="0" smtClean="0">
                <a:latin typeface="微软雅黑"/>
              </a:rPr>
              <a:t> </a:t>
            </a:r>
            <a:r>
              <a:rPr lang="en-US" altLang="zh-CN" sz="2400" dirty="0" smtClean="0"/>
              <a:t/>
            </a:r>
            <a:br>
              <a:rPr lang="en-US" altLang="zh-CN" sz="2400" dirty="0" smtClean="0"/>
            </a:br>
            <a:r>
              <a:rPr lang="en-US" altLang="zh-CN" sz="2400" dirty="0" smtClean="0"/>
              <a:t>  my $</a:t>
            </a:r>
            <a:r>
              <a:rPr lang="en-US" altLang="zh-CN" sz="2400" dirty="0" smtClean="0">
                <a:solidFill>
                  <a:schemeClr val="accent1"/>
                </a:solidFill>
              </a:rPr>
              <a:t>query</a:t>
            </a:r>
            <a:r>
              <a:rPr lang="en-US" altLang="zh-CN" sz="2400" dirty="0" smtClean="0"/>
              <a:t> =</a:t>
            </a:r>
            <a:r>
              <a:rPr lang="en-US" altLang="zh-CN" sz="2400" dirty="0" smtClean="0">
                <a:latin typeface="微软雅黑"/>
              </a:rPr>
              <a:t>“</a:t>
            </a:r>
            <a:r>
              <a:rPr lang="en-US" altLang="zh-CN" sz="2400" dirty="0" smtClean="0"/>
              <a:t>select </a:t>
            </a:r>
            <a:r>
              <a:rPr lang="en-US" altLang="zh-CN" sz="2400" dirty="0" err="1" smtClean="0"/>
              <a:t>user_id</a:t>
            </a:r>
            <a:r>
              <a:rPr lang="en-US" altLang="zh-CN" sz="2400" dirty="0" smtClean="0"/>
              <a:t> from user where</a:t>
            </a:r>
          </a:p>
          <a:p>
            <a:pPr marL="0" indent="0" eaLnBrk="1" hangingPunct="1">
              <a:lnSpc>
                <a:spcPct val="100000"/>
              </a:lnSpc>
              <a:spcBef>
                <a:spcPts val="300"/>
              </a:spcBef>
              <a:buNone/>
              <a:defRPr/>
            </a:pPr>
            <a:r>
              <a:rPr lang="en-US" altLang="zh-CN" sz="2400" dirty="0" smtClean="0"/>
              <a:t>     email=?</a:t>
            </a:r>
            <a:r>
              <a:rPr lang="en-US" altLang="zh-CN" sz="2400" dirty="0" smtClean="0">
                <a:latin typeface="微软雅黑"/>
              </a:rPr>
              <a:t>”</a:t>
            </a:r>
            <a:r>
              <a:rPr lang="en-US" altLang="zh-CN" sz="2400" dirty="0" smtClean="0"/>
              <a:t>;</a:t>
            </a:r>
            <a:r>
              <a:rPr lang="en-US" altLang="zh-CN" sz="2400" dirty="0" smtClean="0">
                <a:latin typeface="微软雅黑"/>
              </a:rPr>
              <a:t> </a:t>
            </a:r>
            <a:r>
              <a:rPr lang="en-US" altLang="zh-CN" sz="2400" dirty="0" smtClean="0"/>
              <a:t/>
            </a:r>
            <a:br>
              <a:rPr lang="en-US" altLang="zh-CN" sz="2400" dirty="0" smtClean="0"/>
            </a:br>
            <a:r>
              <a:rPr lang="en-US" altLang="zh-CN" sz="2400" dirty="0" smtClean="0"/>
              <a:t>  $</a:t>
            </a:r>
            <a:r>
              <a:rPr lang="en-US" altLang="zh-CN" sz="2400" dirty="0" err="1" smtClean="0"/>
              <a:t>sth</a:t>
            </a:r>
            <a:r>
              <a:rPr lang="en-US" altLang="zh-CN" sz="2400" dirty="0" smtClean="0"/>
              <a:t> = $</a:t>
            </a:r>
            <a:r>
              <a:rPr lang="en-US" altLang="zh-CN" sz="2400" dirty="0" err="1" smtClean="0"/>
              <a:t>dbh</a:t>
            </a:r>
            <a:r>
              <a:rPr lang="en-US" altLang="zh-CN" sz="2400" dirty="0" smtClean="0"/>
              <a:t>-&gt;</a:t>
            </a:r>
            <a:r>
              <a:rPr lang="en-US" altLang="zh-CN" sz="2400" dirty="0" smtClean="0">
                <a:solidFill>
                  <a:schemeClr val="accent1"/>
                </a:solidFill>
              </a:rPr>
              <a:t>prepare($query);</a:t>
            </a:r>
            <a:r>
              <a:rPr lang="en-US" altLang="zh-CN" sz="2400" dirty="0" smtClean="0">
                <a:latin typeface="微软雅黑"/>
              </a:rPr>
              <a:t> </a:t>
            </a:r>
            <a:r>
              <a:rPr lang="en-US" altLang="zh-CN" sz="2400" dirty="0" smtClean="0"/>
              <a:t/>
            </a:r>
            <a:br>
              <a:rPr lang="en-US" altLang="zh-CN" sz="2400" dirty="0" smtClean="0"/>
            </a:br>
            <a:r>
              <a:rPr lang="en-US" altLang="zh-CN" sz="2400" dirty="0" smtClean="0"/>
              <a:t>  $</a:t>
            </a:r>
            <a:r>
              <a:rPr lang="en-US" altLang="zh-CN" sz="2400" dirty="0" err="1" smtClean="0"/>
              <a:t>sth</a:t>
            </a:r>
            <a:r>
              <a:rPr lang="en-US" altLang="zh-CN" sz="2400" dirty="0" smtClean="0"/>
              <a:t>-&gt;</a:t>
            </a:r>
            <a:r>
              <a:rPr lang="en-US" altLang="zh-CN" sz="2400" dirty="0" smtClean="0">
                <a:solidFill>
                  <a:schemeClr val="accent1"/>
                </a:solidFill>
              </a:rPr>
              <a:t>execute</a:t>
            </a:r>
            <a:r>
              <a:rPr lang="en-US" altLang="zh-CN" sz="2400" dirty="0" smtClean="0"/>
              <a:t>($</a:t>
            </a:r>
            <a:r>
              <a:rPr lang="en-US" altLang="zh-CN" sz="2400" dirty="0" err="1" smtClean="0"/>
              <a:t>user_id</a:t>
            </a:r>
            <a:r>
              <a:rPr lang="en-US" altLang="zh-CN" sz="2400" dirty="0" smtClean="0"/>
              <a:t>);</a:t>
            </a:r>
            <a:r>
              <a:rPr lang="en-US" altLang="zh-CN" sz="2400" dirty="0" smtClean="0">
                <a:latin typeface="微软雅黑"/>
              </a:rPr>
              <a:t> </a:t>
            </a:r>
            <a:r>
              <a:rPr lang="en-US" altLang="zh-CN" sz="2400" dirty="0" smtClean="0"/>
              <a:t/>
            </a:r>
            <a:br>
              <a:rPr lang="en-US" altLang="zh-CN" sz="2400" dirty="0" smtClean="0"/>
            </a:br>
            <a:r>
              <a:rPr lang="en-US" altLang="zh-CN" sz="2400" dirty="0" smtClean="0"/>
              <a:t>  my $</a:t>
            </a:r>
            <a:r>
              <a:rPr lang="en-US" altLang="zh-CN" sz="2400" dirty="0" smtClean="0">
                <a:solidFill>
                  <a:schemeClr val="accent1"/>
                </a:solidFill>
              </a:rPr>
              <a:t>user1</a:t>
            </a:r>
            <a:r>
              <a:rPr lang="en-US" altLang="zh-CN" sz="2400" dirty="0" smtClean="0"/>
              <a:t> = $</a:t>
            </a:r>
            <a:r>
              <a:rPr lang="en-US" altLang="zh-CN" sz="2400" dirty="0" err="1" smtClean="0"/>
              <a:t>sth</a:t>
            </a:r>
            <a:r>
              <a:rPr lang="en-US" altLang="zh-CN" sz="2400" dirty="0" smtClean="0"/>
              <a:t>-&gt;</a:t>
            </a:r>
            <a:r>
              <a:rPr lang="en-US" altLang="zh-CN" sz="2400" dirty="0" err="1" smtClean="0"/>
              <a:t>fetchrow_hashref</a:t>
            </a:r>
            <a:r>
              <a:rPr lang="en-US" altLang="zh-CN" sz="2400" dirty="0" smtClean="0"/>
              <a:t>();</a:t>
            </a:r>
            <a:r>
              <a:rPr lang="en-US" altLang="zh-CN" sz="2400" dirty="0" smtClean="0">
                <a:latin typeface="微软雅黑"/>
              </a:rPr>
              <a:t> </a:t>
            </a:r>
            <a:r>
              <a:rPr lang="en-US" altLang="zh-CN" sz="2400" dirty="0" smtClean="0"/>
              <a:t/>
            </a:r>
            <a:br>
              <a:rPr lang="en-US" altLang="zh-CN" sz="2400" dirty="0" smtClean="0"/>
            </a:br>
            <a:r>
              <a:rPr lang="en-US" altLang="zh-CN" sz="2400" dirty="0" smtClean="0"/>
              <a:t>  $</a:t>
            </a:r>
            <a:r>
              <a:rPr lang="en-US" altLang="zh-CN" sz="2400" dirty="0" err="1" smtClean="0">
                <a:solidFill>
                  <a:schemeClr val="accent1"/>
                </a:solidFill>
              </a:rPr>
              <a:t>user_id_by_email</a:t>
            </a:r>
            <a:r>
              <a:rPr lang="en-US" altLang="zh-CN" sz="2400" dirty="0" smtClean="0"/>
              <a:t>=$user1-&gt;{</a:t>
            </a:r>
            <a:r>
              <a:rPr lang="en-US" altLang="zh-CN" sz="2400" dirty="0" smtClean="0">
                <a:latin typeface="微软雅黑"/>
              </a:rPr>
              <a:t>‘</a:t>
            </a:r>
            <a:r>
              <a:rPr lang="en-US" altLang="zh-CN" sz="2400" dirty="0" err="1" smtClean="0"/>
              <a:t>user_id</a:t>
            </a:r>
            <a:r>
              <a:rPr lang="en-US" altLang="zh-CN" sz="2400" dirty="0" smtClean="0">
                <a:latin typeface="微软雅黑"/>
              </a:rPr>
              <a:t>’</a:t>
            </a:r>
            <a:r>
              <a:rPr lang="en-US" altLang="zh-CN" sz="2400" dirty="0" smtClean="0"/>
              <a:t>};</a:t>
            </a:r>
            <a:r>
              <a:rPr lang="en-US" altLang="zh-CN" sz="2400" dirty="0" smtClean="0">
                <a:latin typeface="微软雅黑"/>
              </a:rPr>
              <a:t> </a:t>
            </a:r>
            <a:r>
              <a:rPr lang="en-US" altLang="zh-CN" sz="2400" dirty="0" smtClean="0"/>
              <a:t/>
            </a:r>
            <a:br>
              <a:rPr lang="en-US" altLang="zh-CN" sz="2400" dirty="0" smtClean="0"/>
            </a:br>
            <a:r>
              <a:rPr lang="en-US" altLang="zh-CN" sz="2400" dirty="0" smtClean="0"/>
              <a:t>  </a:t>
            </a:r>
            <a:r>
              <a:rPr lang="en-US" altLang="zh-CN" sz="2400" dirty="0" err="1" smtClean="0"/>
              <a:t>Zorpia</a:t>
            </a:r>
            <a:r>
              <a:rPr lang="en-US" altLang="zh-CN" sz="2400" dirty="0" smtClean="0"/>
              <a:t>::</a:t>
            </a:r>
            <a:r>
              <a:rPr lang="en-US" altLang="zh-CN" sz="2400" dirty="0" err="1" smtClean="0">
                <a:solidFill>
                  <a:schemeClr val="accent1"/>
                </a:solidFill>
              </a:rPr>
              <a:t>MemCache</a:t>
            </a:r>
            <a:r>
              <a:rPr lang="en-US" altLang="zh-CN" sz="2400" dirty="0" smtClean="0">
                <a:solidFill>
                  <a:schemeClr val="accent1"/>
                </a:solidFill>
              </a:rPr>
              <a:t>::set</a:t>
            </a:r>
            <a:r>
              <a:rPr lang="en-US" altLang="zh-CN" sz="2400" dirty="0" smtClean="0"/>
              <a:t>($key,$</a:t>
            </a:r>
            <a:r>
              <a:rPr lang="en-US" altLang="zh-CN" sz="2400" dirty="0" err="1" smtClean="0"/>
              <a:t>user_id_by_email</a:t>
            </a:r>
            <a:r>
              <a:rPr lang="en-US" altLang="zh-CN" sz="2400" dirty="0" smtClean="0"/>
              <a:t>,</a:t>
            </a:r>
          </a:p>
          <a:p>
            <a:pPr marL="0" indent="0" eaLnBrk="1" hangingPunct="1">
              <a:lnSpc>
                <a:spcPct val="100000"/>
              </a:lnSpc>
              <a:spcBef>
                <a:spcPts val="300"/>
              </a:spcBef>
              <a:buFont typeface="Wingdings 2" pitchFamily="18" charset="2"/>
              <a:buNone/>
              <a:defRPr/>
            </a:pPr>
            <a:r>
              <a:rPr lang="en-US" altLang="zh-CN" sz="2400" dirty="0" smtClean="0"/>
              <a:t>    1800);</a:t>
            </a:r>
            <a:r>
              <a:rPr lang="en-US" altLang="zh-CN" sz="2400" dirty="0" smtClean="0">
                <a:latin typeface="微软雅黑"/>
              </a:rPr>
              <a:t> </a:t>
            </a:r>
            <a:r>
              <a:rPr lang="en-US" altLang="zh-CN" sz="2400" dirty="0" smtClean="0"/>
              <a:t/>
            </a:r>
            <a:br>
              <a:rPr lang="en-US" altLang="zh-CN" sz="2400" dirty="0" smtClean="0"/>
            </a:br>
            <a:r>
              <a:rPr lang="en-US" altLang="zh-CN" sz="2400" dirty="0" smtClean="0"/>
              <a:t>}</a:t>
            </a:r>
            <a:r>
              <a:rPr lang="en-US" altLang="zh-CN" sz="2400" dirty="0" smtClean="0">
                <a:latin typeface="微软雅黑"/>
              </a:rPr>
              <a:t> </a:t>
            </a:r>
            <a:endParaRPr lang="zh-CN" altLang="en-US" sz="2400" dirty="0" smtClean="0"/>
          </a:p>
        </p:txBody>
      </p:sp>
      <p:sp>
        <p:nvSpPr>
          <p:cNvPr id="4" name="灯片编号占位符 3"/>
          <p:cNvSpPr>
            <a:spLocks noGrp="1"/>
          </p:cNvSpPr>
          <p:nvPr>
            <p:ph type="sldNum" sz="quarter" idx="12"/>
          </p:nvPr>
        </p:nvSpPr>
        <p:spPr/>
        <p:txBody>
          <a:bodyPr/>
          <a:lstStyle/>
          <a:p>
            <a:pPr>
              <a:defRPr/>
            </a:pPr>
            <a:fld id="{05EEAC0C-3F11-4D84-9C73-D15AC1525758}" type="slidenum">
              <a:rPr lang="zh-CN" altLang="en-US"/>
              <a:pPr>
                <a:defRPr/>
              </a:pPr>
              <a:t>16</a:t>
            </a:fld>
            <a:endParaRPr lang="zh-CN" altLang="en-US"/>
          </a:p>
        </p:txBody>
      </p:sp>
      <p:sp>
        <p:nvSpPr>
          <p:cNvPr id="21509" name="AutoShape 6"/>
          <p:cNvSpPr>
            <a:spLocks noChangeArrowheads="1"/>
          </p:cNvSpPr>
          <p:nvPr/>
        </p:nvSpPr>
        <p:spPr bwMode="auto">
          <a:xfrm>
            <a:off x="2411760" y="5445224"/>
            <a:ext cx="6048375" cy="934939"/>
          </a:xfrm>
          <a:prstGeom prst="wedgeRoundRectCallout">
            <a:avLst>
              <a:gd name="adj1" fmla="val -35885"/>
              <a:gd name="adj2" fmla="val -66850"/>
              <a:gd name="adj3" fmla="val 16667"/>
            </a:avLst>
          </a:prstGeom>
          <a:solidFill>
            <a:schemeClr val="bg1"/>
          </a:solidFill>
          <a:ln w="9525">
            <a:solidFill>
              <a:schemeClr val="tx1"/>
            </a:solidFill>
            <a:miter lim="800000"/>
            <a:headEnd/>
            <a:tailEnd/>
          </a:ln>
        </p:spPr>
        <p:txBody>
          <a:bodyPr/>
          <a:lstStyle/>
          <a:p>
            <a:r>
              <a:rPr lang="zh-CN" altLang="en-US" sz="2400" dirty="0">
                <a:latin typeface="+mn-ea"/>
                <a:ea typeface="+mn-ea"/>
              </a:rPr>
              <a:t>指定缓存期限</a:t>
            </a:r>
            <a:r>
              <a:rPr lang="en-US" altLang="zh-CN" sz="2400" dirty="0">
                <a:latin typeface="+mn-ea"/>
                <a:ea typeface="+mn-ea"/>
              </a:rPr>
              <a:t>(</a:t>
            </a:r>
            <a:r>
              <a:rPr lang="zh-CN" altLang="en-US" sz="2400" dirty="0">
                <a:latin typeface="+mn-ea"/>
                <a:ea typeface="+mn-ea"/>
              </a:rPr>
              <a:t>秒</a:t>
            </a:r>
            <a:r>
              <a:rPr lang="en-US" altLang="zh-CN" sz="2400" dirty="0">
                <a:latin typeface="+mn-ea"/>
                <a:ea typeface="+mn-ea"/>
              </a:rPr>
              <a:t>)</a:t>
            </a:r>
            <a:r>
              <a:rPr lang="zh-CN" altLang="en-US" sz="2400" dirty="0">
                <a:latin typeface="+mn-ea"/>
                <a:ea typeface="+mn-ea"/>
              </a:rPr>
              <a:t>，不指定期限时，</a:t>
            </a:r>
            <a:r>
              <a:rPr lang="en-US" altLang="zh-CN" sz="2400" dirty="0" err="1">
                <a:latin typeface="+mn-ea"/>
                <a:ea typeface="+mn-ea"/>
              </a:rPr>
              <a:t>memcached</a:t>
            </a:r>
            <a:r>
              <a:rPr lang="zh-CN" altLang="en-US" sz="2400" dirty="0">
                <a:latin typeface="+mn-ea"/>
                <a:ea typeface="+mn-ea"/>
              </a:rPr>
              <a:t>按照</a:t>
            </a:r>
            <a:r>
              <a:rPr lang="en-US" altLang="zh-CN" sz="2400" dirty="0">
                <a:latin typeface="+mn-ea"/>
                <a:ea typeface="+mn-ea"/>
              </a:rPr>
              <a:t>LRU</a:t>
            </a:r>
            <a:r>
              <a:rPr lang="zh-CN" altLang="en-US" sz="2400" dirty="0">
                <a:latin typeface="+mn-ea"/>
                <a:ea typeface="+mn-ea"/>
              </a:rPr>
              <a:t>算法保存数据。 </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Kad</a:t>
            </a:r>
            <a:r>
              <a:rPr lang="zh-CN" altLang="en-US" dirty="0" smtClean="0"/>
              <a:t>寻找节点</a:t>
            </a:r>
            <a:endParaRPr lang="zh-CN" altLang="en-US" dirty="0"/>
          </a:p>
        </p:txBody>
      </p:sp>
      <p:sp>
        <p:nvSpPr>
          <p:cNvPr id="3" name="内容占位符 2"/>
          <p:cNvSpPr>
            <a:spLocks noGrp="1"/>
          </p:cNvSpPr>
          <p:nvPr>
            <p:ph idx="1"/>
          </p:nvPr>
        </p:nvSpPr>
        <p:spPr>
          <a:xfrm>
            <a:off x="503238" y="1412776"/>
            <a:ext cx="8183562" cy="4824536"/>
          </a:xfrm>
        </p:spPr>
        <p:txBody>
          <a:bodyPr/>
          <a:lstStyle/>
          <a:p>
            <a:pPr marL="0" indent="0">
              <a:buNone/>
            </a:pPr>
            <a:r>
              <a:rPr lang="zh-CN" altLang="en-US" sz="2400" dirty="0" smtClean="0"/>
              <a:t>查找与目标节点网络距离最近的</a:t>
            </a:r>
            <a:r>
              <a:rPr lang="en-US" altLang="zh-CN" sz="2400" dirty="0" smtClean="0"/>
              <a:t>k</a:t>
            </a:r>
            <a:r>
              <a:rPr lang="zh-CN" altLang="en-US" sz="2400" dirty="0" smtClean="0"/>
              <a:t>个节点所对应的网络信息</a:t>
            </a:r>
            <a:r>
              <a:rPr lang="en-US" altLang="zh-CN" sz="2400" dirty="0" smtClean="0"/>
              <a:t>(</a:t>
            </a:r>
            <a:r>
              <a:rPr lang="en-US" altLang="zh-CN" sz="2400" dirty="0" err="1" smtClean="0"/>
              <a:t>NodeID</a:t>
            </a:r>
            <a:r>
              <a:rPr lang="zh-CN" altLang="en-US" sz="2400" dirty="0" smtClean="0"/>
              <a:t>，</a:t>
            </a:r>
            <a:r>
              <a:rPr lang="en-US" altLang="zh-CN" sz="2400" dirty="0" smtClean="0"/>
              <a:t>IP</a:t>
            </a:r>
            <a:r>
              <a:rPr lang="zh-CN" altLang="en-US" sz="2400" dirty="0" smtClean="0"/>
              <a:t>地址，</a:t>
            </a:r>
            <a:r>
              <a:rPr lang="en-US" altLang="zh-CN" sz="2400" dirty="0" smtClean="0"/>
              <a:t>UDP</a:t>
            </a:r>
            <a:r>
              <a:rPr lang="zh-CN" altLang="en-US" sz="2400" dirty="0" smtClean="0"/>
              <a:t>端口</a:t>
            </a:r>
            <a:r>
              <a:rPr lang="en-US" altLang="zh-CN" sz="2400" dirty="0" smtClean="0"/>
              <a:t>)</a:t>
            </a:r>
            <a:r>
              <a:rPr lang="zh-CN" altLang="en-US" sz="2400" dirty="0" smtClean="0"/>
              <a:t>。</a:t>
            </a:r>
          </a:p>
          <a:p>
            <a:pPr marL="0" indent="0">
              <a:buNone/>
            </a:pPr>
            <a:r>
              <a:rPr lang="en-US" altLang="zh-CN" sz="2400" dirty="0" smtClean="0"/>
              <a:t>1</a:t>
            </a:r>
            <a:r>
              <a:rPr lang="zh-CN" altLang="en-US" sz="2400" dirty="0" smtClean="0"/>
              <a:t>）发起者从自己的</a:t>
            </a:r>
            <a:r>
              <a:rPr lang="en-US" altLang="zh-CN" sz="2400" dirty="0" smtClean="0"/>
              <a:t>k-</a:t>
            </a:r>
            <a:r>
              <a:rPr lang="zh-CN" altLang="en-US" sz="2400" dirty="0" smtClean="0"/>
              <a:t>桶中选出若干距离目标</a:t>
            </a:r>
            <a:r>
              <a:rPr lang="en-US" altLang="zh-CN" sz="2400" dirty="0" smtClean="0"/>
              <a:t>ID</a:t>
            </a:r>
            <a:r>
              <a:rPr lang="zh-CN" altLang="en-US" sz="2400" dirty="0" smtClean="0"/>
              <a:t>最近的节点，并向它们同时发送异步查询请求；</a:t>
            </a:r>
          </a:p>
          <a:p>
            <a:pPr marL="0" indent="0">
              <a:buNone/>
            </a:pPr>
            <a:r>
              <a:rPr lang="en-US" altLang="zh-CN" sz="2400" dirty="0" smtClean="0"/>
              <a:t>2</a:t>
            </a:r>
            <a:r>
              <a:rPr lang="zh-CN" altLang="en-US" sz="2400" dirty="0" smtClean="0"/>
              <a:t>）被查询节点收到请求后，从自己的</a:t>
            </a:r>
            <a:r>
              <a:rPr lang="en-US" altLang="zh-CN" sz="2400" dirty="0" smtClean="0"/>
              <a:t>k-</a:t>
            </a:r>
            <a:r>
              <a:rPr lang="zh-CN" altLang="en-US" sz="2400" dirty="0" smtClean="0"/>
              <a:t>桶中找出自己所知的目标</a:t>
            </a:r>
            <a:r>
              <a:rPr lang="en-US" altLang="zh-CN" sz="2400" dirty="0" smtClean="0"/>
              <a:t>ID</a:t>
            </a:r>
            <a:r>
              <a:rPr lang="zh-CN" altLang="en-US" sz="2400" dirty="0" smtClean="0"/>
              <a:t>的若干近邻返回给发起者；</a:t>
            </a:r>
          </a:p>
          <a:p>
            <a:pPr marL="0" indent="0">
              <a:buNone/>
            </a:pPr>
            <a:r>
              <a:rPr lang="en-US" altLang="zh-CN" sz="2400" dirty="0" smtClean="0"/>
              <a:t>3</a:t>
            </a:r>
            <a:r>
              <a:rPr lang="zh-CN" altLang="en-US" sz="2400" dirty="0" smtClean="0"/>
              <a:t>）发起者收到返回信息后，再次从当前已知的近邻节点中选出若干未被请求的，并重复步骤</a:t>
            </a:r>
            <a:r>
              <a:rPr lang="en-US" altLang="zh-CN" sz="2400" dirty="0" smtClean="0"/>
              <a:t>1</a:t>
            </a:r>
            <a:r>
              <a:rPr lang="zh-CN" altLang="en-US" sz="2400" dirty="0" smtClean="0"/>
              <a:t>。</a:t>
            </a:r>
            <a:endParaRPr lang="en-US" altLang="zh-CN" sz="2400" dirty="0" smtClean="0"/>
          </a:p>
          <a:p>
            <a:pPr marL="0" indent="0">
              <a:buNone/>
            </a:pPr>
            <a:r>
              <a:rPr lang="zh-CN" altLang="en-US" sz="2400" dirty="0" smtClean="0">
                <a:solidFill>
                  <a:srgbClr val="FF0000"/>
                </a:solidFill>
              </a:rPr>
              <a:t>重复上述过程</a:t>
            </a:r>
            <a:r>
              <a:rPr lang="en-US" altLang="zh-CN" sz="2400" dirty="0" smtClean="0">
                <a:solidFill>
                  <a:srgbClr val="FF0000"/>
                </a:solidFill>
              </a:rPr>
              <a:t>2</a:t>
            </a:r>
            <a:r>
              <a:rPr lang="zh-CN" altLang="en-US" sz="2400" dirty="0" smtClean="0">
                <a:solidFill>
                  <a:srgbClr val="FF0000"/>
                </a:solidFill>
              </a:rPr>
              <a:t>）</a:t>
            </a:r>
            <a:r>
              <a:rPr lang="en-US" altLang="zh-CN" sz="2400" dirty="0" smtClean="0">
                <a:solidFill>
                  <a:srgbClr val="FF0000"/>
                </a:solidFill>
              </a:rPr>
              <a:t>~3</a:t>
            </a:r>
            <a:r>
              <a:rPr lang="zh-CN" altLang="en-US" sz="2400" dirty="0" smtClean="0">
                <a:solidFill>
                  <a:srgbClr val="FF0000"/>
                </a:solidFill>
              </a:rPr>
              <a:t>）直至无法获得</a:t>
            </a:r>
            <a:r>
              <a:rPr lang="en-US" altLang="zh-CN" sz="2400" dirty="0" smtClean="0">
                <a:solidFill>
                  <a:srgbClr val="FF0000"/>
                </a:solidFill>
              </a:rPr>
              <a:t>k</a:t>
            </a:r>
            <a:r>
              <a:rPr lang="zh-CN" altLang="en-US" sz="2400" dirty="0" smtClean="0">
                <a:solidFill>
                  <a:srgbClr val="FF0000"/>
                </a:solidFill>
              </a:rPr>
              <a:t>近邻的更新时停止。</a:t>
            </a:r>
            <a:endParaRPr lang="en-US" altLang="zh-CN" sz="2400" dirty="0" smtClean="0">
              <a:solidFill>
                <a:srgbClr val="FF0000"/>
              </a:solidFill>
            </a:endParaRPr>
          </a:p>
          <a:p>
            <a:pPr marL="0" indent="0">
              <a:buNone/>
            </a:pPr>
            <a:r>
              <a:rPr lang="zh-CN" altLang="en-US" sz="2400" dirty="0" smtClean="0">
                <a:solidFill>
                  <a:schemeClr val="accent2"/>
                </a:solidFill>
              </a:rPr>
              <a:t>在查询过程中没有及时响应的节点将立即被排除。</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160</a:t>
            </a:fld>
            <a:endParaRPr lang="zh-CN" altLang="en-US"/>
          </a:p>
        </p:txBody>
      </p:sp>
      <p:sp>
        <p:nvSpPr>
          <p:cNvPr id="5" name="圆角矩形标注 4"/>
          <p:cNvSpPr/>
          <p:nvPr/>
        </p:nvSpPr>
        <p:spPr>
          <a:xfrm>
            <a:off x="5076056" y="800128"/>
            <a:ext cx="2088232" cy="612648"/>
          </a:xfrm>
          <a:prstGeom prst="wedgeRoundRectCallout">
            <a:avLst>
              <a:gd name="adj1" fmla="val -47653"/>
              <a:gd name="adj2" fmla="val 7339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solidFill>
                  <a:schemeClr val="tx1"/>
                </a:solidFill>
              </a:rPr>
              <a:t>不一定上线</a:t>
            </a:r>
            <a:endParaRPr lang="zh-CN" altLang="en-US" sz="2400" dirty="0">
              <a:solidFill>
                <a:schemeClr val="tx1"/>
              </a:solidFill>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Kad</a:t>
            </a:r>
            <a:r>
              <a:rPr lang="zh-CN" altLang="en-US" dirty="0" smtClean="0"/>
              <a:t>条目搜索</a:t>
            </a:r>
            <a:endParaRPr lang="zh-CN" altLang="en-US" dirty="0"/>
          </a:p>
        </p:txBody>
      </p:sp>
      <p:sp>
        <p:nvSpPr>
          <p:cNvPr id="3" name="内容占位符 2"/>
          <p:cNvSpPr>
            <a:spLocks noGrp="1"/>
          </p:cNvSpPr>
          <p:nvPr>
            <p:ph idx="1"/>
          </p:nvPr>
        </p:nvSpPr>
        <p:spPr>
          <a:xfrm>
            <a:off x="503238" y="1557338"/>
            <a:ext cx="8389242" cy="4607966"/>
          </a:xfrm>
        </p:spPr>
        <p:txBody>
          <a:bodyPr/>
          <a:lstStyle/>
          <a:p>
            <a:pPr marL="0" indent="0">
              <a:buNone/>
            </a:pPr>
            <a:r>
              <a:rPr lang="zh-CN" altLang="en-US" sz="2400" dirty="0" smtClean="0"/>
              <a:t>搜索发起方以迭代方式不断查询距离</a:t>
            </a:r>
            <a:r>
              <a:rPr lang="en-US" altLang="zh-CN" sz="2400" dirty="0" smtClean="0"/>
              <a:t>key</a:t>
            </a:r>
            <a:r>
              <a:rPr lang="zh-CN" altLang="en-US" sz="2400" dirty="0" smtClean="0"/>
              <a:t>较近的节点</a:t>
            </a:r>
            <a:endParaRPr lang="en-US" altLang="zh-CN" sz="2400" dirty="0" smtClean="0"/>
          </a:p>
          <a:p>
            <a:pPr marL="0" indent="0">
              <a:buNone/>
            </a:pPr>
            <a:r>
              <a:rPr lang="zh-CN" altLang="en-US" sz="2400" dirty="0" smtClean="0"/>
              <a:t>↓ </a:t>
            </a:r>
            <a:endParaRPr lang="en-US" altLang="zh-CN" sz="2400" dirty="0" smtClean="0"/>
          </a:p>
          <a:p>
            <a:pPr marL="0" indent="0">
              <a:buNone/>
            </a:pPr>
            <a:r>
              <a:rPr lang="zh-CN" altLang="en-US" sz="2400" dirty="0" smtClean="0"/>
              <a:t>直至查询路径中的任一节点返回所需查找的</a:t>
            </a:r>
            <a:r>
              <a:rPr lang="en-US" altLang="zh-CN" sz="2400" dirty="0" smtClean="0"/>
              <a:t>value</a:t>
            </a:r>
            <a:r>
              <a:rPr lang="zh-CN" altLang="en-US" sz="2400" dirty="0" smtClean="0"/>
              <a:t>。</a:t>
            </a:r>
            <a:endParaRPr lang="en-US" altLang="zh-CN" sz="2400" dirty="0" smtClean="0"/>
          </a:p>
          <a:p>
            <a:pPr marL="0" indent="0">
              <a:buNone/>
            </a:pPr>
            <a:endParaRPr lang="en-US" altLang="zh-CN" sz="2400" dirty="0" smtClean="0"/>
          </a:p>
          <a:p>
            <a:pPr marL="0" indent="0">
              <a:buNone/>
            </a:pPr>
            <a:r>
              <a:rPr lang="zh-CN" altLang="en-US" sz="2400" dirty="0" smtClean="0">
                <a:solidFill>
                  <a:srgbClr val="FF0000"/>
                </a:solidFill>
              </a:rPr>
              <a:t>系统优化：</a:t>
            </a:r>
            <a:endParaRPr lang="en-US" altLang="zh-CN" sz="2400" dirty="0" smtClean="0">
              <a:solidFill>
                <a:srgbClr val="FF0000"/>
              </a:solidFill>
            </a:endParaRPr>
          </a:p>
          <a:p>
            <a:pPr marL="0" indent="0">
              <a:buNone/>
            </a:pPr>
            <a:r>
              <a:rPr lang="zh-CN" altLang="en-US" sz="2400" dirty="0" smtClean="0"/>
              <a:t>搜索成功后发起方可选择将条目作为</a:t>
            </a:r>
            <a:r>
              <a:rPr lang="en-US" altLang="zh-CN" sz="2400" dirty="0" smtClean="0"/>
              <a:t>cache</a:t>
            </a:r>
            <a:r>
              <a:rPr lang="zh-CN" altLang="en-US" sz="2400" dirty="0" smtClean="0"/>
              <a:t>存储到查询路径的多个节点中，条目</a:t>
            </a:r>
            <a:r>
              <a:rPr lang="en-US" altLang="zh-CN" sz="2400" dirty="0" smtClean="0"/>
              <a:t>cache</a:t>
            </a:r>
            <a:r>
              <a:rPr lang="zh-CN" altLang="en-US" sz="2400" dirty="0" smtClean="0"/>
              <a:t>的</a:t>
            </a:r>
            <a:r>
              <a:rPr lang="zh-CN" altLang="en-US" sz="2400" dirty="0" smtClean="0">
                <a:solidFill>
                  <a:srgbClr val="FF0000"/>
                </a:solidFill>
              </a:rPr>
              <a:t>超时时间与节点的距离呈指数反比关系</a:t>
            </a:r>
            <a:r>
              <a:rPr lang="zh-CN" altLang="en-US" sz="2400" dirty="0" smtClean="0"/>
              <a:t>。</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161</a:t>
            </a:fld>
            <a:endParaRPr lang="zh-CN" altLang="en-US"/>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Kad</a:t>
            </a:r>
            <a:r>
              <a:rPr lang="zh-CN" altLang="en-US" dirty="0" smtClean="0"/>
              <a:t>新节点加入</a:t>
            </a:r>
            <a:endParaRPr lang="zh-CN" altLang="en-US" dirty="0"/>
          </a:p>
        </p:txBody>
      </p:sp>
      <p:sp>
        <p:nvSpPr>
          <p:cNvPr id="3" name="内容占位符 2"/>
          <p:cNvSpPr>
            <a:spLocks noGrp="1"/>
          </p:cNvSpPr>
          <p:nvPr>
            <p:ph idx="1"/>
          </p:nvPr>
        </p:nvSpPr>
        <p:spPr>
          <a:xfrm>
            <a:off x="503238" y="1557338"/>
            <a:ext cx="8317234" cy="4187825"/>
          </a:xfrm>
        </p:spPr>
        <p:txBody>
          <a:bodyPr/>
          <a:lstStyle/>
          <a:p>
            <a:pPr marL="0" indent="0">
              <a:lnSpc>
                <a:spcPct val="150000"/>
              </a:lnSpc>
              <a:buNone/>
            </a:pPr>
            <a:r>
              <a:rPr lang="en-US" altLang="zh-CN" sz="2400" dirty="0" smtClean="0"/>
              <a:t>1</a:t>
            </a:r>
            <a:r>
              <a:rPr lang="zh-CN" altLang="en-US" sz="2400" dirty="0" smtClean="0"/>
              <a:t>）获知一个已经加入</a:t>
            </a:r>
            <a:r>
              <a:rPr lang="en-US" altLang="zh-CN" sz="2400" dirty="0" err="1" smtClean="0"/>
              <a:t>Kad</a:t>
            </a:r>
            <a:r>
              <a:rPr lang="zh-CN" altLang="en-US" sz="2400" dirty="0" smtClean="0"/>
              <a:t>网络的节点信息</a:t>
            </a:r>
            <a:r>
              <a:rPr lang="en-US" altLang="zh-CN" sz="2400" dirty="0" smtClean="0"/>
              <a:t>(</a:t>
            </a:r>
            <a:r>
              <a:rPr lang="zh-CN" altLang="en-US" sz="2400" dirty="0" smtClean="0"/>
              <a:t>记为节点</a:t>
            </a:r>
            <a:r>
              <a:rPr lang="en-US" altLang="zh-CN" sz="2400" dirty="0" smtClean="0"/>
              <a:t>I)</a:t>
            </a:r>
            <a:r>
              <a:rPr lang="zh-CN" altLang="en-US" sz="2400" dirty="0" smtClean="0"/>
              <a:t>，并将其加入自己的</a:t>
            </a:r>
            <a:r>
              <a:rPr lang="en-US" altLang="zh-CN" sz="2400" dirty="0" smtClean="0"/>
              <a:t>k-buckets</a:t>
            </a:r>
            <a:r>
              <a:rPr lang="zh-CN" altLang="en-US" sz="2400" dirty="0" smtClean="0"/>
              <a:t>；</a:t>
            </a:r>
            <a:endParaRPr lang="en-US" altLang="zh-CN" sz="2400" dirty="0" smtClean="0"/>
          </a:p>
          <a:p>
            <a:pPr marL="0" indent="0">
              <a:lnSpc>
                <a:spcPct val="150000"/>
              </a:lnSpc>
              <a:buNone/>
            </a:pPr>
            <a:r>
              <a:rPr lang="en-US" altLang="zh-CN" sz="2400" dirty="0" smtClean="0"/>
              <a:t>2</a:t>
            </a:r>
            <a:r>
              <a:rPr lang="zh-CN" altLang="en-US" sz="2400" dirty="0" smtClean="0"/>
              <a:t>）向</a:t>
            </a:r>
            <a:r>
              <a:rPr lang="en-US" altLang="zh-CN" sz="2400" dirty="0" smtClean="0"/>
              <a:t>I</a:t>
            </a:r>
            <a:r>
              <a:rPr lang="zh-CN" altLang="en-US" sz="2400" dirty="0" smtClean="0"/>
              <a:t>节点发起一次针对自己</a:t>
            </a:r>
            <a:r>
              <a:rPr lang="en-US" altLang="zh-CN" sz="2400" dirty="0" smtClean="0"/>
              <a:t>ID</a:t>
            </a:r>
            <a:r>
              <a:rPr lang="zh-CN" altLang="en-US" sz="2400" dirty="0" smtClean="0"/>
              <a:t>的节点查询请求，从而通过节点</a:t>
            </a:r>
            <a:r>
              <a:rPr lang="en-US" altLang="zh-CN" sz="2400" dirty="0" smtClean="0"/>
              <a:t>I</a:t>
            </a:r>
            <a:r>
              <a:rPr lang="zh-CN" altLang="en-US" sz="2400" dirty="0" smtClean="0"/>
              <a:t>获取一系列与自己邻近的其他节点信息；</a:t>
            </a:r>
            <a:endParaRPr lang="en-US" altLang="zh-CN" sz="2400" dirty="0" smtClean="0"/>
          </a:p>
          <a:p>
            <a:pPr marL="0" indent="0">
              <a:lnSpc>
                <a:spcPct val="150000"/>
              </a:lnSpc>
              <a:buNone/>
            </a:pPr>
            <a:r>
              <a:rPr lang="en-US" altLang="zh-CN" sz="2400" dirty="0" smtClean="0"/>
              <a:t>3</a:t>
            </a:r>
            <a:r>
              <a:rPr lang="zh-CN" altLang="en-US" sz="2400" dirty="0" smtClean="0"/>
              <a:t>）刷新所有的</a:t>
            </a:r>
            <a:r>
              <a:rPr lang="en-US" altLang="zh-CN" sz="2400" dirty="0" smtClean="0"/>
              <a:t>k-bucket</a:t>
            </a:r>
            <a:r>
              <a:rPr lang="zh-CN" altLang="en-US" sz="2400" dirty="0" smtClean="0"/>
              <a:t>，保证自己获得最新的节点信息。</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162</a:t>
            </a:fld>
            <a:endParaRPr lang="zh-CN" altLang="en-US"/>
          </a:p>
        </p:txBody>
      </p:sp>
      <p:sp>
        <p:nvSpPr>
          <p:cNvPr id="5" name="圆角矩形标注 4"/>
          <p:cNvSpPr/>
          <p:nvPr/>
        </p:nvSpPr>
        <p:spPr>
          <a:xfrm>
            <a:off x="4211960" y="4869160"/>
            <a:ext cx="3528392" cy="1008112"/>
          </a:xfrm>
          <a:prstGeom prst="wedgeRoundRectCallout">
            <a:avLst>
              <a:gd name="adj1" fmla="val -92995"/>
              <a:gd name="adj2" fmla="val -519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t>自身信息通过查询</a:t>
            </a:r>
            <a:endParaRPr lang="en-US" altLang="zh-CN" sz="2400" dirty="0" smtClean="0"/>
          </a:p>
          <a:p>
            <a:pPr algn="ctr"/>
            <a:r>
              <a:rPr lang="zh-CN" altLang="en-US" sz="2400" dirty="0" smtClean="0"/>
              <a:t>被传播出去</a:t>
            </a:r>
            <a:endParaRPr lang="zh-CN" altLang="en-US" sz="2400"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a:xfrm>
            <a:off x="373830" y="1268760"/>
            <a:ext cx="8302626" cy="5112568"/>
          </a:xfrm>
        </p:spPr>
        <p:txBody>
          <a:bodyPr/>
          <a:lstStyle/>
          <a:p>
            <a:pPr marL="0" indent="0">
              <a:buNone/>
            </a:pPr>
            <a:r>
              <a:rPr lang="en-US" altLang="zh-CN" sz="2000" dirty="0" err="1" smtClean="0">
                <a:solidFill>
                  <a:srgbClr val="FF0000"/>
                </a:solidFill>
              </a:rPr>
              <a:t>Memcached</a:t>
            </a:r>
            <a:r>
              <a:rPr lang="zh-CN" altLang="en-US" sz="2000" dirty="0" smtClean="0"/>
              <a:t>（缓存系统、</a:t>
            </a:r>
            <a:r>
              <a:rPr lang="en-US" altLang="zh-CN" sz="2000" dirty="0" smtClean="0"/>
              <a:t>chunk</a:t>
            </a:r>
            <a:r>
              <a:rPr lang="zh-CN" altLang="en-US" sz="2000" dirty="0" smtClean="0"/>
              <a:t>块</a:t>
            </a:r>
            <a:r>
              <a:rPr lang="en-US" altLang="zh-CN" sz="2000" dirty="0" smtClean="0"/>
              <a:t>/slab</a:t>
            </a:r>
            <a:r>
              <a:rPr lang="zh-CN" altLang="en-US" sz="2000" dirty="0" smtClean="0"/>
              <a:t>块集、</a:t>
            </a:r>
            <a:r>
              <a:rPr lang="en-US" altLang="zh-CN" sz="2000" dirty="0" smtClean="0"/>
              <a:t>client</a:t>
            </a:r>
            <a:r>
              <a:rPr lang="zh-CN" altLang="en-US" sz="2000" dirty="0" smtClean="0"/>
              <a:t>实现分布式、一致性</a:t>
            </a:r>
            <a:r>
              <a:rPr lang="en-US" altLang="zh-CN" sz="2000" dirty="0" smtClean="0"/>
              <a:t>hash+</a:t>
            </a:r>
            <a:r>
              <a:rPr lang="zh-CN" altLang="en-US" sz="2000" dirty="0" smtClean="0"/>
              <a:t>虚拟结点、无冗余、处理“键值”集合）</a:t>
            </a:r>
            <a:endParaRPr lang="en-US" altLang="zh-CN" sz="2000" dirty="0" smtClean="0"/>
          </a:p>
          <a:p>
            <a:pPr marL="0" indent="0">
              <a:buNone/>
            </a:pPr>
            <a:r>
              <a:rPr lang="en-US" altLang="zh-CN" sz="2000" dirty="0" err="1" smtClean="0">
                <a:solidFill>
                  <a:srgbClr val="FF0000"/>
                </a:solidFill>
              </a:rPr>
              <a:t>DynamoDB</a:t>
            </a:r>
            <a:r>
              <a:rPr lang="en-US" altLang="zh-CN" sz="2000" dirty="0" smtClean="0"/>
              <a:t>(</a:t>
            </a:r>
            <a:r>
              <a:rPr lang="zh-CN" altLang="en-US" sz="2000" dirty="0" smtClean="0"/>
              <a:t>一致性</a:t>
            </a:r>
            <a:r>
              <a:rPr lang="en-US" altLang="zh-CN" sz="2000" dirty="0" smtClean="0"/>
              <a:t>hash+</a:t>
            </a:r>
            <a:r>
              <a:rPr lang="zh-CN" altLang="en-US" sz="2000" dirty="0" smtClean="0"/>
              <a:t>虚拟结点</a:t>
            </a:r>
            <a:r>
              <a:rPr lang="en-US" altLang="zh-CN" sz="2000" dirty="0" smtClean="0"/>
              <a:t>+</a:t>
            </a:r>
            <a:r>
              <a:rPr lang="zh-CN" altLang="en-US" sz="2000" dirty="0" smtClean="0"/>
              <a:t>固定、</a:t>
            </a:r>
            <a:r>
              <a:rPr lang="en-US" altLang="zh-CN" sz="2000" dirty="0"/>
              <a:t>NWR</a:t>
            </a:r>
            <a:r>
              <a:rPr lang="zh-CN" altLang="en-US" sz="2000" dirty="0"/>
              <a:t>读写</a:t>
            </a:r>
            <a:r>
              <a:rPr lang="zh-CN" altLang="en-US" sz="2000" dirty="0" smtClean="0"/>
              <a:t>协议、</a:t>
            </a:r>
            <a:r>
              <a:rPr lang="en-US" altLang="zh-CN" sz="2000" dirty="0" smtClean="0"/>
              <a:t>Vector Clock</a:t>
            </a:r>
            <a:r>
              <a:rPr lang="zh-CN" altLang="en-US" sz="2000" dirty="0" smtClean="0"/>
              <a:t>、</a:t>
            </a:r>
            <a:r>
              <a:rPr lang="en-US" altLang="zh-CN" sz="2000" dirty="0" smtClean="0"/>
              <a:t>Merkel Tree</a:t>
            </a:r>
            <a:r>
              <a:rPr lang="zh-CN" altLang="en-US" sz="2000" dirty="0" smtClean="0"/>
              <a:t>、</a:t>
            </a:r>
            <a:r>
              <a:rPr lang="en-US" altLang="zh-CN" sz="2000" dirty="0" smtClean="0"/>
              <a:t>Gossip</a:t>
            </a:r>
            <a:r>
              <a:rPr lang="zh-CN" altLang="en-US" sz="2000" dirty="0" smtClean="0"/>
              <a:t>协议</a:t>
            </a:r>
            <a:r>
              <a:rPr lang="en-US" altLang="zh-CN" sz="2000" dirty="0" smtClean="0"/>
              <a:t>)</a:t>
            </a:r>
          </a:p>
          <a:p>
            <a:pPr marL="0" indent="0">
              <a:buNone/>
            </a:pPr>
            <a:r>
              <a:rPr lang="en-US" altLang="zh-CN" sz="2000" dirty="0" err="1" smtClean="0">
                <a:solidFill>
                  <a:srgbClr val="FF0000"/>
                </a:solidFill>
              </a:rPr>
              <a:t>Redis</a:t>
            </a:r>
            <a:r>
              <a:rPr lang="zh-CN" altLang="en-US" sz="2000" dirty="0" smtClean="0"/>
              <a:t>（缓存系统、持久化、</a:t>
            </a:r>
            <a:r>
              <a:rPr lang="en-US" altLang="zh-CN" sz="2000" dirty="0" smtClean="0"/>
              <a:t>node/client</a:t>
            </a:r>
            <a:r>
              <a:rPr lang="zh-CN" altLang="en-US" sz="2000" dirty="0" smtClean="0"/>
              <a:t>、</a:t>
            </a:r>
            <a:r>
              <a:rPr lang="en-US" altLang="zh-CN" sz="2000" dirty="0" smtClean="0"/>
              <a:t>slot</a:t>
            </a:r>
            <a:r>
              <a:rPr lang="zh-CN" altLang="en-US" sz="2000" dirty="0" smtClean="0"/>
              <a:t>槽、</a:t>
            </a:r>
            <a:r>
              <a:rPr lang="en-US" altLang="zh-CN" sz="2000" dirty="0" smtClean="0"/>
              <a:t>client</a:t>
            </a:r>
            <a:r>
              <a:rPr lang="zh-CN" altLang="en-US" sz="2000" dirty="0" smtClean="0"/>
              <a:t>缓存</a:t>
            </a:r>
            <a:r>
              <a:rPr lang="zh-CN" altLang="en-US" sz="2000" dirty="0"/>
              <a:t>、多副本、</a:t>
            </a:r>
            <a:r>
              <a:rPr lang="en-US" altLang="zh-CN" sz="2000" dirty="0" smtClean="0"/>
              <a:t>P2P</a:t>
            </a:r>
            <a:r>
              <a:rPr lang="zh-CN" altLang="en-US" sz="2000" dirty="0" smtClean="0"/>
              <a:t>去中心化、无</a:t>
            </a:r>
            <a:r>
              <a:rPr lang="en-US" altLang="zh-CN" sz="2000" dirty="0" smtClean="0"/>
              <a:t>proxy</a:t>
            </a:r>
            <a:r>
              <a:rPr lang="zh-CN" altLang="en-US" sz="2000" dirty="0"/>
              <a:t>、</a:t>
            </a:r>
            <a:r>
              <a:rPr lang="en-US" altLang="zh-CN" sz="2000" dirty="0" smtClean="0"/>
              <a:t>Gossip</a:t>
            </a:r>
            <a:r>
              <a:rPr lang="zh-CN" altLang="en-US" sz="2000" dirty="0" smtClean="0"/>
              <a:t>协议</a:t>
            </a:r>
            <a:r>
              <a:rPr lang="en-US" altLang="zh-CN" sz="2000" dirty="0" smtClean="0"/>
              <a:t>MEET/PING/PONG</a:t>
            </a:r>
            <a:r>
              <a:rPr lang="zh-CN" altLang="en-US" sz="2000" dirty="0" smtClean="0"/>
              <a:t>消息、</a:t>
            </a:r>
            <a:r>
              <a:rPr lang="en-US" altLang="zh-CN" sz="2000" dirty="0" smtClean="0"/>
              <a:t>ASKED/MOVED</a:t>
            </a:r>
            <a:r>
              <a:rPr lang="zh-CN" altLang="en-US" sz="2000" dirty="0" smtClean="0"/>
              <a:t>异常处理，处理五类</a:t>
            </a:r>
            <a:r>
              <a:rPr lang="en-US" altLang="zh-CN" sz="2000" dirty="0" err="1" smtClean="0"/>
              <a:t>Redisobject</a:t>
            </a:r>
            <a:r>
              <a:rPr lang="zh-CN" altLang="en-US" sz="2000" dirty="0" smtClean="0"/>
              <a:t>的键值集合）</a:t>
            </a:r>
            <a:endParaRPr lang="en-US" altLang="zh-CN" sz="2000" dirty="0" smtClean="0"/>
          </a:p>
          <a:p>
            <a:pPr marL="0" indent="0">
              <a:buNone/>
            </a:pPr>
            <a:r>
              <a:rPr lang="en-US" altLang="zh-CN" sz="2000" dirty="0" smtClean="0">
                <a:solidFill>
                  <a:srgbClr val="FF0000"/>
                </a:solidFill>
              </a:rPr>
              <a:t>Trinity</a:t>
            </a:r>
            <a:r>
              <a:rPr lang="zh-CN" altLang="en-US" sz="2000" dirty="0" smtClean="0"/>
              <a:t>（</a:t>
            </a:r>
            <a:r>
              <a:rPr lang="en-US" altLang="zh-CN" sz="2000" dirty="0" smtClean="0"/>
              <a:t>slave/proxy/client</a:t>
            </a:r>
            <a:r>
              <a:rPr lang="zh-CN" altLang="en-US" sz="2000" dirty="0" smtClean="0"/>
              <a:t>、</a:t>
            </a:r>
            <a:r>
              <a:rPr lang="en-US" altLang="zh-CN" sz="2000" dirty="0" smtClean="0"/>
              <a:t>slot</a:t>
            </a:r>
            <a:r>
              <a:rPr lang="zh-CN" altLang="en-US" sz="2000" dirty="0" smtClean="0"/>
              <a:t>槽、槽</a:t>
            </a:r>
            <a:r>
              <a:rPr lang="en-US" altLang="zh-CN" sz="2000" dirty="0" smtClean="0"/>
              <a:t>key</a:t>
            </a:r>
            <a:r>
              <a:rPr lang="zh-CN" altLang="en-US" sz="2000" dirty="0" smtClean="0"/>
              <a:t>向量、全局寻址表（</a:t>
            </a:r>
            <a:r>
              <a:rPr lang="en-US" altLang="zh-CN" sz="2000" dirty="0" smtClean="0"/>
              <a:t>slot</a:t>
            </a:r>
            <a:r>
              <a:rPr lang="zh-CN" altLang="en-US" sz="2000" dirty="0" smtClean="0"/>
              <a:t>数组）、</a:t>
            </a:r>
            <a:r>
              <a:rPr lang="en-US" altLang="zh-CN" sz="2000" dirty="0" smtClean="0"/>
              <a:t>slot</a:t>
            </a:r>
            <a:r>
              <a:rPr lang="zh-CN" altLang="en-US" sz="2000" dirty="0" smtClean="0"/>
              <a:t>内部</a:t>
            </a:r>
            <a:r>
              <a:rPr lang="en-US" altLang="zh-CN" sz="2000" dirty="0" smtClean="0"/>
              <a:t>hash</a:t>
            </a:r>
            <a:r>
              <a:rPr lang="zh-CN" altLang="en-US" sz="2000" dirty="0" smtClean="0"/>
              <a:t>表、</a:t>
            </a:r>
            <a:r>
              <a:rPr lang="en-US" altLang="zh-CN" sz="2000" dirty="0" smtClean="0"/>
              <a:t>2/8</a:t>
            </a:r>
            <a:r>
              <a:rPr lang="zh-CN" altLang="en-US" sz="2000" dirty="0" smtClean="0"/>
              <a:t>原理，图分割，</a:t>
            </a:r>
            <a:r>
              <a:rPr lang="en-US" altLang="zh-CN" sz="2000" dirty="0" smtClean="0"/>
              <a:t>restrictive</a:t>
            </a:r>
            <a:r>
              <a:rPr lang="zh-CN" altLang="en-US" sz="2000" dirty="0" smtClean="0"/>
              <a:t>模型，异步消息，</a:t>
            </a:r>
            <a:r>
              <a:rPr lang="en-US" altLang="zh-CN" sz="2000" dirty="0" smtClean="0"/>
              <a:t>TFS</a:t>
            </a:r>
            <a:r>
              <a:rPr lang="zh-CN" altLang="en-US" sz="2000" dirty="0" smtClean="0"/>
              <a:t>分布式文件系统，</a:t>
            </a:r>
            <a:r>
              <a:rPr lang="en-US" altLang="zh-CN" sz="2000" dirty="0" smtClean="0"/>
              <a:t>leader</a:t>
            </a:r>
            <a:r>
              <a:rPr lang="zh-CN" altLang="en-US" sz="2000" dirty="0" smtClean="0"/>
              <a:t>节点一致性广播，处理图数据）</a:t>
            </a:r>
            <a:endParaRPr lang="en-US" altLang="zh-CN" sz="2000" dirty="0" smtClean="0"/>
          </a:p>
          <a:p>
            <a:pPr marL="0" indent="0">
              <a:buNone/>
            </a:pPr>
            <a:r>
              <a:rPr lang="en-US" altLang="zh-CN" sz="2000" dirty="0" err="1" smtClean="0">
                <a:solidFill>
                  <a:srgbClr val="FF0000"/>
                </a:solidFill>
              </a:rPr>
              <a:t>Kad</a:t>
            </a:r>
            <a:r>
              <a:rPr lang="zh-CN" altLang="en-US" sz="2000" dirty="0" smtClean="0"/>
              <a:t>（</a:t>
            </a:r>
            <a:r>
              <a:rPr lang="en-US" altLang="zh-CN" sz="2000" dirty="0">
                <a:solidFill>
                  <a:srgbClr val="FF0000"/>
                </a:solidFill>
              </a:rPr>
              <a:t> </a:t>
            </a:r>
            <a:r>
              <a:rPr lang="en-US" altLang="zh-CN" sz="2000" dirty="0" smtClean="0"/>
              <a:t>P2P</a:t>
            </a:r>
            <a:r>
              <a:rPr lang="zh-CN" altLang="en-US" sz="2000" dirty="0"/>
              <a:t>覆盖</a:t>
            </a:r>
            <a:r>
              <a:rPr lang="zh-CN" altLang="en-US" sz="2000" dirty="0" smtClean="0"/>
              <a:t>网络、逻辑距离、近邻列表、查询即迭代和传播，处理文件）</a:t>
            </a:r>
            <a:endParaRPr lang="zh-CN" altLang="en-US" sz="20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163</a:t>
            </a:fld>
            <a:endParaRPr lang="zh-CN" altLang="en-US"/>
          </a:p>
        </p:txBody>
      </p:sp>
    </p:spTree>
    <p:extLst>
      <p:ext uri="{BB962C8B-B14F-4D97-AF65-F5344CB8AC3E}">
        <p14:creationId xmlns:p14="http://schemas.microsoft.com/office/powerpoint/2010/main" val="317937587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lstStyle/>
          <a:p>
            <a:pPr marL="0" indent="0">
              <a:buNone/>
            </a:pPr>
            <a:r>
              <a:rPr lang="zh-CN" altLang="zh-CN" sz="2400" dirty="0">
                <a:latin typeface="Arial" panose="020B0604020202020204" pitchFamily="34" charset="0"/>
                <a:hlinkClick r:id="rId2"/>
              </a:rPr>
              <a:t>https://www.jianshu.com/p/889ae</a:t>
            </a:r>
            <a:r>
              <a:rPr lang="zh-CN" altLang="zh-CN" sz="2400" dirty="0" smtClean="0">
                <a:latin typeface="Arial" panose="020B0604020202020204" pitchFamily="34" charset="0"/>
                <a:hlinkClick r:id="rId2"/>
              </a:rPr>
              <a:t>1868357</a:t>
            </a:r>
            <a:endParaRPr lang="en-US" altLang="zh-CN" sz="2400" dirty="0" smtClean="0">
              <a:latin typeface="Arial" panose="020B0604020202020204" pitchFamily="34" charset="0"/>
            </a:endParaRPr>
          </a:p>
          <a:p>
            <a:pPr marL="0" indent="0">
              <a:buNone/>
            </a:pPr>
            <a:r>
              <a:rPr lang="en-US" altLang="zh-CN" sz="2400" dirty="0">
                <a:latin typeface="Arial" panose="020B0604020202020204" pitchFamily="34" charset="0"/>
                <a:hlinkClick r:id="rId3"/>
              </a:rPr>
              <a:t>https://</a:t>
            </a:r>
            <a:r>
              <a:rPr lang="en-US" altLang="zh-CN" sz="2400" dirty="0" smtClean="0">
                <a:latin typeface="Arial" panose="020B0604020202020204" pitchFamily="34" charset="0"/>
                <a:hlinkClick r:id="rId3"/>
              </a:rPr>
              <a:t>www.jianshu.com/p/7f0cfa824df4</a:t>
            </a:r>
            <a:endParaRPr lang="en-US" altLang="zh-CN" sz="2400" dirty="0" smtClean="0">
              <a:latin typeface="Arial" panose="020B0604020202020204" pitchFamily="34" charset="0"/>
            </a:endParaRPr>
          </a:p>
          <a:p>
            <a:pPr marL="0" indent="0">
              <a:buNone/>
            </a:pPr>
            <a:r>
              <a:rPr lang="en-US" altLang="zh-CN" sz="2400" dirty="0">
                <a:latin typeface="Arial" panose="020B0604020202020204" pitchFamily="34" charset="0"/>
                <a:hlinkClick r:id="rId4"/>
              </a:rPr>
              <a:t>https://</a:t>
            </a:r>
            <a:r>
              <a:rPr lang="en-US" altLang="zh-CN" sz="2400" dirty="0" smtClean="0">
                <a:latin typeface="Arial" panose="020B0604020202020204" pitchFamily="34" charset="0"/>
                <a:hlinkClick r:id="rId4"/>
              </a:rPr>
              <a:t>blog.csdn.net/mytobaby00/article/details/79826176</a:t>
            </a:r>
            <a:endParaRPr lang="en-US" altLang="zh-CN" sz="2400" dirty="0" smtClean="0">
              <a:latin typeface="Arial" panose="020B0604020202020204" pitchFamily="34" charset="0"/>
            </a:endParaRPr>
          </a:p>
          <a:p>
            <a:pPr marL="0" indent="0">
              <a:buNone/>
            </a:pPr>
            <a:r>
              <a:rPr lang="en-US" altLang="zh-CN" sz="2400" dirty="0">
                <a:latin typeface="Arial" panose="020B0604020202020204" pitchFamily="34" charset="0"/>
                <a:hlinkClick r:id="rId5"/>
              </a:rPr>
              <a:t>https://</a:t>
            </a:r>
            <a:r>
              <a:rPr lang="en-US" altLang="zh-CN" sz="2400" dirty="0" smtClean="0">
                <a:latin typeface="Arial" panose="020B0604020202020204" pitchFamily="34" charset="0"/>
                <a:hlinkClick r:id="rId5"/>
              </a:rPr>
              <a:t>blog.csdn.net/vinsuan1993/article/details/78022653</a:t>
            </a:r>
            <a:endParaRPr lang="en-US" altLang="zh-CN" sz="2400" dirty="0" smtClean="0">
              <a:latin typeface="Arial" panose="020B0604020202020204" pitchFamily="34" charset="0"/>
            </a:endParaRPr>
          </a:p>
          <a:p>
            <a:pPr marL="0" indent="0">
              <a:buNone/>
            </a:pPr>
            <a:r>
              <a:rPr lang="en-US" altLang="zh-CN" sz="2400" dirty="0">
                <a:hlinkClick r:id="rId6"/>
              </a:rPr>
              <a:t>https://</a:t>
            </a:r>
            <a:r>
              <a:rPr lang="en-US" altLang="zh-CN" sz="2400" dirty="0" smtClean="0">
                <a:hlinkClick r:id="rId6"/>
              </a:rPr>
              <a:t>blog.csdn.net/yw8355507/article/details/48815979</a:t>
            </a:r>
            <a:endParaRPr lang="en-US" altLang="zh-CN" sz="2400" dirty="0" smtClean="0"/>
          </a:p>
          <a:p>
            <a:pPr marL="0" indent="0">
              <a:buNone/>
            </a:pPr>
            <a:r>
              <a:rPr lang="zh-CN" altLang="en-US" sz="2400" dirty="0" smtClean="0">
                <a:latin typeface="Arial" panose="020B0604020202020204" pitchFamily="34" charset="0"/>
              </a:rPr>
              <a:t>。。。</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164</a:t>
            </a:fld>
            <a:endParaRPr lang="zh-CN" altLang="en-US"/>
          </a:p>
        </p:txBody>
      </p:sp>
    </p:spTree>
    <p:extLst>
      <p:ext uri="{BB962C8B-B14F-4D97-AF65-F5344CB8AC3E}">
        <p14:creationId xmlns:p14="http://schemas.microsoft.com/office/powerpoint/2010/main" val="1616969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lstStyle/>
          <a:p>
            <a:pPr eaLnBrk="1" hangingPunct="1">
              <a:defRPr/>
            </a:pPr>
            <a:r>
              <a:rPr lang="zh-CN" altLang="en-US" dirty="0" smtClean="0"/>
              <a:t>需要制定的</a:t>
            </a:r>
            <a:r>
              <a:rPr lang="en-US" altLang="zh-CN" dirty="0" err="1" smtClean="0"/>
              <a:t>memcached</a:t>
            </a:r>
            <a:r>
              <a:rPr lang="zh-CN" altLang="en-US" dirty="0" smtClean="0"/>
              <a:t>应用规则</a:t>
            </a:r>
          </a:p>
        </p:txBody>
      </p:sp>
      <p:sp>
        <p:nvSpPr>
          <p:cNvPr id="22531" name="文本占位符 2"/>
          <p:cNvSpPr>
            <a:spLocks noGrp="1"/>
          </p:cNvSpPr>
          <p:nvPr>
            <p:ph type="body" sz="quarter" idx="4294967295"/>
          </p:nvPr>
        </p:nvSpPr>
        <p:spPr>
          <a:xfrm>
            <a:off x="500063" y="1714500"/>
            <a:ext cx="8143875" cy="4286250"/>
          </a:xfrm>
        </p:spPr>
        <p:txBody>
          <a:bodyPr/>
          <a:lstStyle/>
          <a:p>
            <a:pPr eaLnBrk="1" hangingPunct="1">
              <a:lnSpc>
                <a:spcPct val="150000"/>
              </a:lnSpc>
              <a:buFont typeface="Wingdings" panose="05000000000000000000" pitchFamily="2" charset="2"/>
              <a:buChar char="u"/>
            </a:pPr>
            <a:r>
              <a:rPr lang="zh-CN" altLang="en-US" sz="2400" dirty="0" smtClean="0"/>
              <a:t>经常访问的表，例如</a:t>
            </a:r>
            <a:r>
              <a:rPr lang="en-US" altLang="zh-CN" sz="2400" dirty="0" smtClean="0"/>
              <a:t>user</a:t>
            </a:r>
            <a:r>
              <a:rPr lang="zh-CN" altLang="en-US" sz="2400" dirty="0" smtClean="0"/>
              <a:t>、</a:t>
            </a:r>
            <a:r>
              <a:rPr lang="en-US" altLang="zh-CN" sz="2400" dirty="0" err="1" smtClean="0"/>
              <a:t>user_details</a:t>
            </a:r>
            <a:endParaRPr lang="en-US" altLang="zh-CN" sz="2400" dirty="0" smtClean="0"/>
          </a:p>
          <a:p>
            <a:pPr eaLnBrk="1" hangingPunct="1">
              <a:lnSpc>
                <a:spcPct val="150000"/>
              </a:lnSpc>
              <a:buFont typeface="Wingdings" panose="05000000000000000000" pitchFamily="2" charset="2"/>
              <a:buChar char="u"/>
            </a:pPr>
            <a:r>
              <a:rPr lang="zh-CN" altLang="en-US" sz="2400" dirty="0" smtClean="0"/>
              <a:t>生存周期：变量在</a:t>
            </a:r>
            <a:r>
              <a:rPr lang="en-US" altLang="zh-CN" sz="2400" dirty="0" err="1" smtClean="0"/>
              <a:t>memcached</a:t>
            </a:r>
            <a:r>
              <a:rPr lang="zh-CN" altLang="en-US" sz="2400" dirty="0" smtClean="0"/>
              <a:t>的有效期限</a:t>
            </a:r>
            <a:endParaRPr lang="en-US" altLang="zh-CN" sz="2400" dirty="0" smtClean="0">
              <a:latin typeface="微软雅黑" pitchFamily="34" charset="-122"/>
            </a:endParaRPr>
          </a:p>
          <a:p>
            <a:pPr eaLnBrk="1" hangingPunct="1">
              <a:lnSpc>
                <a:spcPct val="150000"/>
              </a:lnSpc>
              <a:buFont typeface="Wingdings" panose="05000000000000000000" pitchFamily="2" charset="2"/>
              <a:buChar char="u"/>
            </a:pPr>
            <a:r>
              <a:rPr lang="zh-CN" altLang="en-US" sz="2400" dirty="0" smtClean="0"/>
              <a:t>活跃用户的信息：预先导入到</a:t>
            </a:r>
            <a:r>
              <a:rPr lang="en-US" altLang="zh-CN" sz="2400" dirty="0" err="1" smtClean="0"/>
              <a:t>memcached</a:t>
            </a:r>
            <a:r>
              <a:rPr lang="en-US" altLang="zh-CN" sz="2400" dirty="0" smtClean="0">
                <a:latin typeface="微软雅黑" pitchFamily="34" charset="-122"/>
              </a:rPr>
              <a:t> </a:t>
            </a:r>
          </a:p>
          <a:p>
            <a:pPr eaLnBrk="1" hangingPunct="1">
              <a:lnSpc>
                <a:spcPct val="150000"/>
              </a:lnSpc>
              <a:buFont typeface="Wingdings" panose="05000000000000000000" pitchFamily="2" charset="2"/>
              <a:buChar char="u"/>
            </a:pPr>
            <a:r>
              <a:rPr lang="en-US" altLang="zh-CN" sz="2400" dirty="0" err="1"/>
              <a:t>memcached</a:t>
            </a:r>
            <a:r>
              <a:rPr lang="zh-CN" altLang="en-US" sz="2400" dirty="0" smtClean="0"/>
              <a:t>服务部署：多台机器上启动</a:t>
            </a:r>
            <a:r>
              <a:rPr lang="zh-CN" altLang="en-US" sz="2400" dirty="0" smtClean="0">
                <a:latin typeface="微软雅黑" pitchFamily="34" charset="-122"/>
              </a:rPr>
              <a:t> </a:t>
            </a:r>
            <a:endParaRPr lang="en-US" altLang="zh-CN" sz="2400" dirty="0" smtClean="0">
              <a:latin typeface="微软雅黑" pitchFamily="34" charset="-122"/>
            </a:endParaRPr>
          </a:p>
          <a:p>
            <a:pPr eaLnBrk="1" hangingPunct="1">
              <a:lnSpc>
                <a:spcPct val="150000"/>
              </a:lnSpc>
              <a:buFont typeface="Wingdings" panose="05000000000000000000" pitchFamily="2" charset="2"/>
              <a:buChar char="u"/>
            </a:pPr>
            <a:r>
              <a:rPr lang="zh-CN" altLang="en-US" sz="2400" dirty="0" smtClean="0"/>
              <a:t>监控</a:t>
            </a:r>
            <a:r>
              <a:rPr lang="en-US" altLang="zh-CN" sz="2400" dirty="0" err="1"/>
              <a:t>memcached</a:t>
            </a:r>
            <a:r>
              <a:rPr lang="zh-CN" altLang="en-US" sz="2400" dirty="0" smtClean="0"/>
              <a:t>服务：编写相应监控脚本</a:t>
            </a:r>
          </a:p>
        </p:txBody>
      </p:sp>
      <p:sp>
        <p:nvSpPr>
          <p:cNvPr id="4" name="灯片编号占位符 3"/>
          <p:cNvSpPr>
            <a:spLocks noGrp="1"/>
          </p:cNvSpPr>
          <p:nvPr>
            <p:ph type="sldNum" sz="quarter" idx="12"/>
          </p:nvPr>
        </p:nvSpPr>
        <p:spPr/>
        <p:txBody>
          <a:bodyPr/>
          <a:lstStyle/>
          <a:p>
            <a:pPr>
              <a:defRPr/>
            </a:pPr>
            <a:fld id="{A11543DD-64A4-4088-B197-EB8E5F9BBEC8}" type="slidenum">
              <a:rPr lang="zh-CN" altLang="en-US"/>
              <a:pPr>
                <a:defRPr/>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smtClean="0"/>
              <a:t>Memcached</a:t>
            </a:r>
            <a:r>
              <a:rPr lang="zh-CN" altLang="en-US" dirty="0" smtClean="0"/>
              <a:t>运行原理</a:t>
            </a:r>
          </a:p>
        </p:txBody>
      </p:sp>
      <p:sp>
        <p:nvSpPr>
          <p:cNvPr id="4" name="灯片编号占位符 3"/>
          <p:cNvSpPr>
            <a:spLocks noGrp="1"/>
          </p:cNvSpPr>
          <p:nvPr>
            <p:ph type="sldNum" sz="quarter" idx="12"/>
          </p:nvPr>
        </p:nvSpPr>
        <p:spPr/>
        <p:txBody>
          <a:bodyPr/>
          <a:lstStyle/>
          <a:p>
            <a:pPr>
              <a:defRPr/>
            </a:pPr>
            <a:fld id="{FF6036BA-6F61-4270-B51C-F193DA2CA1B1}" type="slidenum">
              <a:rPr lang="zh-CN" altLang="en-US"/>
              <a:pPr>
                <a:defRPr/>
              </a:pPr>
              <a:t>18</a:t>
            </a:fld>
            <a:endParaRPr lang="zh-CN" altLang="en-US"/>
          </a:p>
        </p:txBody>
      </p:sp>
      <p:pic>
        <p:nvPicPr>
          <p:cNvPr id="23557" name="Picture 2" descr="http://pic001.cnblogs.com/img/dudu/200809/2008092816494460.png"/>
          <p:cNvPicPr>
            <a:picLocks noChangeAspect="1" noChangeArrowheads="1"/>
          </p:cNvPicPr>
          <p:nvPr/>
        </p:nvPicPr>
        <p:blipFill>
          <a:blip r:embed="rId2" cstate="print"/>
          <a:srcRect/>
          <a:stretch>
            <a:fillRect/>
          </a:stretch>
        </p:blipFill>
        <p:spPr bwMode="auto">
          <a:xfrm>
            <a:off x="1619672" y="1412776"/>
            <a:ext cx="5783996" cy="4950345"/>
          </a:xfrm>
          <a:prstGeom prst="rect">
            <a:avLst/>
          </a:prstGeom>
          <a:noFill/>
          <a:ln w="9525">
            <a:noFill/>
            <a:miter lim="800000"/>
            <a:headEnd/>
            <a:tailEnd/>
          </a:ln>
        </p:spPr>
      </p:pic>
      <p:sp>
        <p:nvSpPr>
          <p:cNvPr id="23558" name="AutoShape 4"/>
          <p:cNvSpPr>
            <a:spLocks noChangeArrowheads="1"/>
          </p:cNvSpPr>
          <p:nvPr/>
        </p:nvSpPr>
        <p:spPr bwMode="auto">
          <a:xfrm>
            <a:off x="8101013" y="53736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06176" y="413867"/>
            <a:ext cx="8586304" cy="638870"/>
          </a:xfrm>
        </p:spPr>
        <p:txBody>
          <a:bodyPr>
            <a:noAutofit/>
          </a:bodyPr>
          <a:lstStyle/>
          <a:p>
            <a:pPr eaLnBrk="1" hangingPunct="1">
              <a:defRPr/>
            </a:pPr>
            <a:r>
              <a:rPr lang="en-US" altLang="zh-CN" sz="3200" dirty="0" err="1" smtClean="0"/>
              <a:t>Memcached</a:t>
            </a:r>
            <a:r>
              <a:rPr lang="zh-CN" altLang="en-US" sz="3200" dirty="0" smtClean="0"/>
              <a:t>分布式：服务节点间不互相通信</a:t>
            </a:r>
          </a:p>
        </p:txBody>
      </p:sp>
      <p:sp>
        <p:nvSpPr>
          <p:cNvPr id="24579" name="文本占位符 2"/>
          <p:cNvSpPr>
            <a:spLocks noGrp="1"/>
          </p:cNvSpPr>
          <p:nvPr>
            <p:ph type="body" sz="quarter" idx="4294967295"/>
          </p:nvPr>
        </p:nvSpPr>
        <p:spPr>
          <a:xfrm>
            <a:off x="500063" y="4725144"/>
            <a:ext cx="8143875" cy="1751855"/>
          </a:xfrm>
        </p:spPr>
        <p:txBody>
          <a:bodyPr tIns="0" bIns="0"/>
          <a:lstStyle/>
          <a:p>
            <a:pPr marL="0" indent="0" eaLnBrk="1" hangingPunct="1">
              <a:lnSpc>
                <a:spcPct val="90000"/>
              </a:lnSpc>
              <a:buFont typeface="Wingdings 2" pitchFamily="18" charset="2"/>
              <a:buNone/>
            </a:pPr>
            <a:r>
              <a:rPr lang="zh-CN" altLang="en-US" sz="2400" dirty="0" smtClean="0"/>
              <a:t>尽管是</a:t>
            </a:r>
            <a:r>
              <a:rPr lang="zh-CN" altLang="en-US" sz="2400" dirty="0" smtClean="0">
                <a:latin typeface="微软雅黑" pitchFamily="34" charset="-122"/>
              </a:rPr>
              <a:t>“</a:t>
            </a:r>
            <a:r>
              <a:rPr lang="zh-CN" altLang="en-US" sz="2400" dirty="0" smtClean="0"/>
              <a:t>分布式</a:t>
            </a:r>
            <a:r>
              <a:rPr lang="zh-CN" altLang="en-US" sz="2400" dirty="0" smtClean="0">
                <a:latin typeface="微软雅黑" pitchFamily="34" charset="-122"/>
              </a:rPr>
              <a:t>”</a:t>
            </a:r>
            <a:r>
              <a:rPr lang="zh-CN" altLang="en-US" sz="2400" dirty="0" smtClean="0"/>
              <a:t>缓存服务器，但是</a:t>
            </a:r>
            <a:endParaRPr lang="en-US" altLang="zh-CN" sz="2400" dirty="0" smtClean="0"/>
          </a:p>
          <a:p>
            <a:pPr marL="0" indent="0" eaLnBrk="1" hangingPunct="1">
              <a:lnSpc>
                <a:spcPct val="90000"/>
              </a:lnSpc>
              <a:buFont typeface="Wingdings 2" pitchFamily="18" charset="2"/>
              <a:buNone/>
            </a:pPr>
            <a:r>
              <a:rPr lang="zh-CN" altLang="en-US" sz="2400" dirty="0" smtClean="0"/>
              <a:t>     </a:t>
            </a:r>
            <a:r>
              <a:rPr lang="zh-CN" altLang="en-US" sz="2400" b="1" dirty="0" smtClean="0"/>
              <a:t>服务器端：</a:t>
            </a:r>
            <a:r>
              <a:rPr lang="zh-CN" altLang="en-US" sz="2400" dirty="0" smtClean="0"/>
              <a:t>没有分布式功能</a:t>
            </a:r>
            <a:endParaRPr lang="en-US" altLang="zh-CN" sz="2400" dirty="0" smtClean="0"/>
          </a:p>
          <a:p>
            <a:pPr marL="0" indent="0" eaLnBrk="1" hangingPunct="1">
              <a:lnSpc>
                <a:spcPct val="90000"/>
              </a:lnSpc>
              <a:buFont typeface="Wingdings 2" pitchFamily="18" charset="2"/>
              <a:buNone/>
            </a:pPr>
            <a:r>
              <a:rPr lang="zh-CN" altLang="en-US" sz="2400" dirty="0" smtClean="0"/>
              <a:t>     </a:t>
            </a:r>
            <a:r>
              <a:rPr lang="zh-CN" altLang="en-US" sz="2400" b="1" dirty="0" smtClean="0"/>
              <a:t>各个</a:t>
            </a:r>
            <a:r>
              <a:rPr lang="en-US" altLang="zh-CN" sz="2400" b="1" dirty="0" err="1" smtClean="0"/>
              <a:t>memcached</a:t>
            </a:r>
            <a:r>
              <a:rPr lang="zh-CN" altLang="en-US" sz="2400" b="1" dirty="0" smtClean="0"/>
              <a:t>之间：</a:t>
            </a:r>
            <a:r>
              <a:rPr lang="zh-CN" altLang="en-US" sz="2400" dirty="0" smtClean="0"/>
              <a:t>不会互相通信以共享信息。</a:t>
            </a:r>
          </a:p>
          <a:p>
            <a:pPr marL="0" indent="0" eaLnBrk="1" hangingPunct="1">
              <a:lnSpc>
                <a:spcPct val="90000"/>
              </a:lnSpc>
              <a:buFont typeface="Wingdings 2" pitchFamily="18" charset="2"/>
              <a:buNone/>
            </a:pPr>
            <a:r>
              <a:rPr lang="zh-CN" altLang="en-US" sz="2400" dirty="0" smtClean="0"/>
              <a:t>     </a:t>
            </a:r>
            <a:r>
              <a:rPr lang="zh-CN" altLang="en-US" sz="2400" b="1" dirty="0" smtClean="0"/>
              <a:t>如何进行分布式？</a:t>
            </a:r>
            <a:r>
              <a:rPr lang="en-US" altLang="zh-CN" sz="2400" dirty="0" smtClean="0"/>
              <a:t>——</a:t>
            </a:r>
            <a:r>
              <a:rPr lang="zh-CN" altLang="en-US" sz="2400" dirty="0" smtClean="0"/>
              <a:t>取决于客户端的实现。</a:t>
            </a:r>
          </a:p>
        </p:txBody>
      </p:sp>
      <p:sp>
        <p:nvSpPr>
          <p:cNvPr id="4" name="灯片编号占位符 3"/>
          <p:cNvSpPr>
            <a:spLocks noGrp="1"/>
          </p:cNvSpPr>
          <p:nvPr>
            <p:ph type="sldNum" sz="quarter" idx="12"/>
          </p:nvPr>
        </p:nvSpPr>
        <p:spPr/>
        <p:txBody>
          <a:bodyPr/>
          <a:lstStyle/>
          <a:p>
            <a:pPr>
              <a:defRPr/>
            </a:pPr>
            <a:fld id="{E1B8445C-1084-4D1B-8D06-2F9A2A9A3DB8}" type="slidenum">
              <a:rPr lang="zh-CN" altLang="en-US"/>
              <a:pPr>
                <a:defRPr/>
              </a:pPr>
              <a:t>19</a:t>
            </a:fld>
            <a:endParaRPr lang="zh-CN" altLang="en-US"/>
          </a:p>
        </p:txBody>
      </p:sp>
      <p:pic>
        <p:nvPicPr>
          <p:cNvPr id="24581" name="Picture 2" descr="http://pic001.cnblogs.com/img/dudu/200809/2008092816503963.png"/>
          <p:cNvPicPr>
            <a:picLocks noChangeAspect="1" noChangeArrowheads="1"/>
          </p:cNvPicPr>
          <p:nvPr/>
        </p:nvPicPr>
        <p:blipFill>
          <a:blip r:embed="rId2" cstate="print"/>
          <a:srcRect/>
          <a:stretch>
            <a:fillRect/>
          </a:stretch>
        </p:blipFill>
        <p:spPr bwMode="auto">
          <a:xfrm>
            <a:off x="1682750" y="1398588"/>
            <a:ext cx="5818188" cy="3182937"/>
          </a:xfrm>
          <a:prstGeom prst="rect">
            <a:avLst/>
          </a:prstGeom>
          <a:noFill/>
          <a:ln w="9525">
            <a:noFill/>
            <a:miter lim="800000"/>
            <a:headEnd/>
            <a:tailEnd/>
          </a:ln>
        </p:spPr>
      </p:pic>
      <p:sp>
        <p:nvSpPr>
          <p:cNvPr id="24582" name="AutoShape 4"/>
          <p:cNvSpPr>
            <a:spLocks noChangeArrowheads="1"/>
          </p:cNvSpPr>
          <p:nvPr/>
        </p:nvSpPr>
        <p:spPr bwMode="auto">
          <a:xfrm>
            <a:off x="8077201" y="472514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500063" y="500063"/>
            <a:ext cx="8183562" cy="642937"/>
          </a:xfrm>
        </p:spPr>
        <p:txBody>
          <a:bodyPr/>
          <a:lstStyle/>
          <a:p>
            <a:pPr eaLnBrk="1" hangingPunct="1">
              <a:defRPr/>
            </a:pPr>
            <a:r>
              <a:rPr lang="en-US" altLang="zh-CN" dirty="0" smtClean="0"/>
              <a:t>Memcached</a:t>
            </a:r>
            <a:r>
              <a:rPr lang="zh-CN" altLang="en-US" dirty="0" smtClean="0"/>
              <a:t>简介</a:t>
            </a:r>
          </a:p>
        </p:txBody>
      </p:sp>
      <p:sp>
        <p:nvSpPr>
          <p:cNvPr id="9219" name="文本占位符 5"/>
          <p:cNvSpPr>
            <a:spLocks noGrp="1"/>
          </p:cNvSpPr>
          <p:nvPr>
            <p:ph type="body" sz="quarter" idx="4294967295"/>
          </p:nvPr>
        </p:nvSpPr>
        <p:spPr>
          <a:xfrm>
            <a:off x="357188" y="1357313"/>
            <a:ext cx="8501062" cy="5072062"/>
          </a:xfrm>
        </p:spPr>
        <p:txBody>
          <a:bodyPr/>
          <a:lstStyle/>
          <a:p>
            <a:pPr marL="0" indent="0" eaLnBrk="1" hangingPunct="1">
              <a:buFont typeface="Wingdings 2" pitchFamily="18" charset="2"/>
              <a:buNone/>
            </a:pPr>
            <a:r>
              <a:rPr lang="zh-CN" altLang="en-US" dirty="0" smtClean="0"/>
              <a:t>    一个高性能的</a:t>
            </a:r>
            <a:r>
              <a:rPr lang="zh-CN" altLang="en-US" dirty="0" smtClean="0">
                <a:solidFill>
                  <a:srgbClr val="FF0000"/>
                </a:solidFill>
              </a:rPr>
              <a:t>分布式内存对象</a:t>
            </a:r>
            <a:r>
              <a:rPr lang="zh-CN" altLang="en-US" dirty="0" smtClean="0"/>
              <a:t>缓存系统，用于动态</a:t>
            </a:r>
            <a:r>
              <a:rPr lang="en-US" altLang="zh-CN" dirty="0" smtClean="0"/>
              <a:t>Web</a:t>
            </a:r>
            <a:r>
              <a:rPr lang="zh-CN" altLang="en-US" dirty="0" smtClean="0"/>
              <a:t>应用以减轻数据库负载。</a:t>
            </a:r>
          </a:p>
          <a:p>
            <a:pPr marL="0" indent="0" eaLnBrk="1" hangingPunct="1">
              <a:buFont typeface="Wingdings 2" pitchFamily="18" charset="2"/>
              <a:buNone/>
            </a:pPr>
            <a:r>
              <a:rPr lang="zh-CN" altLang="en-US" dirty="0" smtClean="0"/>
              <a:t>    当初是</a:t>
            </a:r>
            <a:r>
              <a:rPr lang="en-US" altLang="zh-CN" dirty="0" err="1" smtClean="0"/>
              <a:t>Danga</a:t>
            </a:r>
            <a:r>
              <a:rPr lang="en-US" altLang="zh-CN" dirty="0" smtClean="0"/>
              <a:t> Interactive</a:t>
            </a:r>
            <a:r>
              <a:rPr lang="zh-CN" altLang="en-US" dirty="0" smtClean="0"/>
              <a:t>为了提升   </a:t>
            </a:r>
            <a:r>
              <a:rPr lang="en-US" altLang="zh-CN" dirty="0" smtClean="0"/>
              <a:t>LiveJournal.com</a:t>
            </a:r>
            <a:r>
              <a:rPr lang="zh-CN" altLang="en-US" dirty="0" smtClean="0"/>
              <a:t>访问速度而开发的，被许多软件（如</a:t>
            </a:r>
            <a:r>
              <a:rPr lang="en-US" altLang="zh-CN" dirty="0" err="1" smtClean="0"/>
              <a:t>MediaWiki</a:t>
            </a:r>
            <a:r>
              <a:rPr lang="en-US" dirty="0" smtClean="0"/>
              <a:t>）</a:t>
            </a:r>
            <a:r>
              <a:rPr lang="zh-CN" altLang="en-US" dirty="0" smtClean="0"/>
              <a:t>所使用。</a:t>
            </a:r>
          </a:p>
          <a:p>
            <a:pPr marL="0" indent="0" eaLnBrk="1" hangingPunct="1">
              <a:buFont typeface="Wingdings 2" pitchFamily="18" charset="2"/>
              <a:buNone/>
            </a:pPr>
            <a:r>
              <a:rPr lang="zh-CN" altLang="en-US" dirty="0" smtClean="0"/>
              <a:t>    开放源代码，以</a:t>
            </a:r>
            <a:r>
              <a:rPr lang="en-US" altLang="zh-CN" dirty="0" smtClean="0"/>
              <a:t>BSD license</a:t>
            </a:r>
            <a:r>
              <a:rPr lang="zh-CN" altLang="en-US" dirty="0" smtClean="0"/>
              <a:t>授权释出。 </a:t>
            </a:r>
            <a:endParaRPr lang="en-US" b="1" dirty="0" smtClean="0"/>
          </a:p>
        </p:txBody>
      </p:sp>
      <p:sp>
        <p:nvSpPr>
          <p:cNvPr id="4" name="灯片编号占位符 3"/>
          <p:cNvSpPr>
            <a:spLocks noGrp="1"/>
          </p:cNvSpPr>
          <p:nvPr>
            <p:ph type="sldNum" sz="quarter" idx="12"/>
          </p:nvPr>
        </p:nvSpPr>
        <p:spPr/>
        <p:txBody>
          <a:bodyPr/>
          <a:lstStyle/>
          <a:p>
            <a:pPr>
              <a:defRPr/>
            </a:pPr>
            <a:fld id="{23D24CC8-BE84-43FE-8C06-53352C27E4FE}" type="slidenum">
              <a:rPr lang="zh-CN" altLang="en-US"/>
              <a:pPr>
                <a:defRPr/>
              </a:pPr>
              <a:t>2</a:t>
            </a:fld>
            <a:endParaRPr lang="zh-CN" altLang="en-US"/>
          </a:p>
        </p:txBody>
      </p:sp>
      <p:sp>
        <p:nvSpPr>
          <p:cNvPr id="9221" name="AutoShape 4"/>
          <p:cNvSpPr>
            <a:spLocks noChangeArrowheads="1"/>
          </p:cNvSpPr>
          <p:nvPr/>
        </p:nvSpPr>
        <p:spPr bwMode="auto">
          <a:xfrm>
            <a:off x="8172450" y="198913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lstStyle/>
          <a:p>
            <a:pPr eaLnBrk="1" hangingPunct="1">
              <a:defRPr/>
            </a:pPr>
            <a:r>
              <a:rPr lang="zh-CN" altLang="en-US" dirty="0" smtClean="0"/>
              <a:t>关于服务器端的</a:t>
            </a:r>
            <a:r>
              <a:rPr lang="en-US" altLang="zh-CN" dirty="0" err="1" smtClean="0"/>
              <a:t>libevent</a:t>
            </a:r>
            <a:endParaRPr lang="zh-CN" altLang="en-US" dirty="0" smtClean="0"/>
          </a:p>
        </p:txBody>
      </p:sp>
      <p:sp>
        <p:nvSpPr>
          <p:cNvPr id="47107" name="文本占位符 2"/>
          <p:cNvSpPr>
            <a:spLocks noGrp="1"/>
          </p:cNvSpPr>
          <p:nvPr>
            <p:ph type="body" sz="quarter" idx="4294967295"/>
          </p:nvPr>
        </p:nvSpPr>
        <p:spPr>
          <a:xfrm>
            <a:off x="500063" y="1357313"/>
            <a:ext cx="8286750" cy="4286250"/>
          </a:xfrm>
        </p:spPr>
        <p:txBody>
          <a:bodyPr/>
          <a:lstStyle/>
          <a:p>
            <a:pPr marL="0" indent="0" eaLnBrk="1" hangingPunct="1">
              <a:buNone/>
            </a:pPr>
            <a:r>
              <a:rPr lang="en-US" altLang="zh-CN" sz="2400" dirty="0" err="1" smtClean="0"/>
              <a:t>Memcached</a:t>
            </a:r>
            <a:r>
              <a:rPr lang="zh-CN" altLang="en-US" sz="2400" dirty="0" smtClean="0"/>
              <a:t>采用的多线程模型：</a:t>
            </a:r>
            <a:endParaRPr lang="en-US" altLang="zh-CN" sz="2400" dirty="0" smtClean="0"/>
          </a:p>
          <a:p>
            <a:pPr marL="0" indent="0" eaLnBrk="1" hangingPunct="1">
              <a:buNone/>
            </a:pPr>
            <a:r>
              <a:rPr lang="en-US" altLang="zh-CN" sz="2400" dirty="0"/>
              <a:t> </a:t>
            </a:r>
            <a:r>
              <a:rPr lang="en-US" altLang="zh-CN" sz="2400" dirty="0" smtClean="0"/>
              <a:t>   </a:t>
            </a:r>
            <a:r>
              <a:rPr lang="zh-CN" altLang="en-US" sz="2400" dirty="0" smtClean="0"/>
              <a:t>主线程</a:t>
            </a:r>
            <a:r>
              <a:rPr lang="en-US" altLang="zh-CN" sz="2400" dirty="0" smtClean="0"/>
              <a:t>(main thread</a:t>
            </a:r>
            <a:r>
              <a:rPr lang="en-US" sz="2400" dirty="0" smtClean="0"/>
              <a:t>，</a:t>
            </a:r>
            <a:r>
              <a:rPr lang="zh-CN" altLang="en-US" sz="2400" dirty="0" smtClean="0"/>
              <a:t>单一</a:t>
            </a:r>
            <a:r>
              <a:rPr lang="en-US" altLang="zh-CN" sz="2400" dirty="0" smtClean="0"/>
              <a:t>)</a:t>
            </a:r>
          </a:p>
          <a:p>
            <a:pPr marL="0" indent="0" eaLnBrk="1" hangingPunct="1">
              <a:buNone/>
            </a:pPr>
            <a:r>
              <a:rPr lang="en-US" altLang="zh-CN" sz="2400" dirty="0"/>
              <a:t> </a:t>
            </a:r>
            <a:r>
              <a:rPr lang="en-US" altLang="zh-CN" sz="2400" dirty="0" smtClean="0"/>
              <a:t>   </a:t>
            </a:r>
            <a:r>
              <a:rPr lang="zh-CN" altLang="en-US" sz="2400" dirty="0" smtClean="0"/>
              <a:t>工作线程</a:t>
            </a:r>
            <a:r>
              <a:rPr lang="en-US" altLang="zh-CN" sz="2400" dirty="0" smtClean="0"/>
              <a:t>(work thread</a:t>
            </a:r>
            <a:r>
              <a:rPr lang="en-US" sz="2400" dirty="0" smtClean="0"/>
              <a:t>，</a:t>
            </a:r>
            <a:r>
              <a:rPr lang="zh-CN" altLang="en-US" sz="2400" dirty="0" smtClean="0"/>
              <a:t>多个</a:t>
            </a:r>
            <a:r>
              <a:rPr lang="en-US" altLang="zh-CN" sz="2400" dirty="0" smtClean="0"/>
              <a:t>)</a:t>
            </a:r>
          </a:p>
          <a:p>
            <a:pPr marL="0" indent="0" eaLnBrk="1" hangingPunct="1">
              <a:buNone/>
            </a:pPr>
            <a:endParaRPr lang="en-US" altLang="zh-CN" sz="2400" dirty="0" smtClean="0"/>
          </a:p>
          <a:p>
            <a:pPr marL="0" indent="0" eaLnBrk="1" hangingPunct="1">
              <a:buNone/>
            </a:pPr>
            <a:r>
              <a:rPr lang="zh-CN" altLang="en-US" sz="2400" dirty="0" smtClean="0"/>
              <a:t>使用</a:t>
            </a:r>
            <a:r>
              <a:rPr lang="en-US" altLang="zh-CN" sz="2400" dirty="0" err="1" smtClean="0"/>
              <a:t>libevent</a:t>
            </a:r>
            <a:r>
              <a:rPr lang="zh-CN" altLang="en-US" sz="2400" dirty="0" smtClean="0"/>
              <a:t>作为底层的网络处理组件。</a:t>
            </a:r>
          </a:p>
        </p:txBody>
      </p:sp>
      <p:sp>
        <p:nvSpPr>
          <p:cNvPr id="4" name="灯片编号占位符 3"/>
          <p:cNvSpPr>
            <a:spLocks noGrp="1"/>
          </p:cNvSpPr>
          <p:nvPr>
            <p:ph type="sldNum" sz="quarter" idx="12"/>
          </p:nvPr>
        </p:nvSpPr>
        <p:spPr/>
        <p:txBody>
          <a:bodyPr/>
          <a:lstStyle/>
          <a:p>
            <a:pPr>
              <a:defRPr/>
            </a:pPr>
            <a:fld id="{817378B0-C973-4AFE-9905-8BCD557BC76D}" type="slidenum">
              <a:rPr lang="zh-CN" altLang="en-US">
                <a:solidFill>
                  <a:srgbClr val="E3DED1">
                    <a:shade val="50000"/>
                  </a:srgbClr>
                </a:solidFill>
              </a:rPr>
              <a:pPr>
                <a:defRPr/>
              </a:pPr>
              <a:t>20</a:t>
            </a:fld>
            <a:endParaRPr lang="zh-CN" altLang="en-US">
              <a:solidFill>
                <a:srgbClr val="E3DED1">
                  <a:shade val="50000"/>
                </a:srgbClr>
              </a:solidFill>
            </a:endParaRPr>
          </a:p>
        </p:txBody>
      </p:sp>
    </p:spTree>
    <p:extLst>
      <p:ext uri="{BB962C8B-B14F-4D97-AF65-F5344CB8AC3E}">
        <p14:creationId xmlns:p14="http://schemas.microsoft.com/office/powerpoint/2010/main" val="4357760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33C976B-9275-40B5-8C6A-BAF1F3BA4138}" type="slidenum">
              <a:rPr lang="zh-CN" altLang="en-US" smtClean="0">
                <a:solidFill>
                  <a:srgbClr val="E3DED1">
                    <a:shade val="50000"/>
                  </a:srgbClr>
                </a:solidFill>
              </a:rPr>
              <a:pPr>
                <a:defRPr/>
              </a:pPr>
              <a:t>21</a:t>
            </a:fld>
            <a:endParaRPr lang="zh-CN" altLang="en-US">
              <a:solidFill>
                <a:srgbClr val="E3DED1">
                  <a:shade val="50000"/>
                </a:srgbClr>
              </a:solidFill>
            </a:endParaRPr>
          </a:p>
        </p:txBody>
      </p:sp>
      <p:pic>
        <p:nvPicPr>
          <p:cNvPr id="4" name="图片 3" descr="libevent.emf"/>
          <p:cNvPicPr>
            <a:picLocks noChangeAspect="1"/>
          </p:cNvPicPr>
          <p:nvPr/>
        </p:nvPicPr>
        <p:blipFill>
          <a:blip r:embed="rId2" cstate="print"/>
          <a:stretch>
            <a:fillRect/>
          </a:stretch>
        </p:blipFill>
        <p:spPr>
          <a:xfrm>
            <a:off x="539551" y="842144"/>
            <a:ext cx="7920881" cy="5483792"/>
          </a:xfrm>
          <a:prstGeom prst="rect">
            <a:avLst/>
          </a:prstGeom>
        </p:spPr>
      </p:pic>
    </p:spTree>
    <p:extLst>
      <p:ext uri="{BB962C8B-B14F-4D97-AF65-F5344CB8AC3E}">
        <p14:creationId xmlns:p14="http://schemas.microsoft.com/office/powerpoint/2010/main" val="3641634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lstStyle/>
          <a:p>
            <a:pPr eaLnBrk="1" hangingPunct="1">
              <a:defRPr/>
            </a:pPr>
            <a:r>
              <a:rPr lang="zh-CN" altLang="en-US" dirty="0" smtClean="0"/>
              <a:t>服务器端的</a:t>
            </a:r>
            <a:r>
              <a:rPr lang="en-US" altLang="zh-CN" dirty="0" err="1" smtClean="0"/>
              <a:t>libevent</a:t>
            </a:r>
            <a:endParaRPr lang="zh-CN" altLang="en-US" dirty="0" smtClean="0"/>
          </a:p>
        </p:txBody>
      </p:sp>
      <p:sp>
        <p:nvSpPr>
          <p:cNvPr id="45059" name="文本占位符 2"/>
          <p:cNvSpPr>
            <a:spLocks noGrp="1"/>
          </p:cNvSpPr>
          <p:nvPr>
            <p:ph type="body" sz="quarter" idx="4294967295"/>
          </p:nvPr>
        </p:nvSpPr>
        <p:spPr>
          <a:xfrm>
            <a:off x="500063" y="1357313"/>
            <a:ext cx="8358187" cy="4375943"/>
          </a:xfrm>
        </p:spPr>
        <p:txBody>
          <a:bodyPr/>
          <a:lstStyle/>
          <a:p>
            <a:pPr marL="0" indent="0" eaLnBrk="1" hangingPunct="1">
              <a:buFont typeface="Wingdings 2" pitchFamily="18" charset="2"/>
              <a:buNone/>
            </a:pPr>
            <a:r>
              <a:rPr lang="en-US" altLang="zh-CN" sz="2400" dirty="0" err="1" smtClean="0"/>
              <a:t>libevent</a:t>
            </a:r>
            <a:r>
              <a:rPr lang="zh-CN" altLang="en-US" sz="2400" dirty="0" smtClean="0"/>
              <a:t>：一个异步事件处理程序库，将</a:t>
            </a:r>
            <a:r>
              <a:rPr lang="en-US" altLang="zh-CN" sz="2400" dirty="0" smtClean="0"/>
              <a:t>Linux</a:t>
            </a:r>
            <a:r>
              <a:rPr lang="zh-CN" altLang="en-US" sz="2400" dirty="0" smtClean="0"/>
              <a:t>的</a:t>
            </a:r>
            <a:r>
              <a:rPr lang="en-US" altLang="zh-CN" sz="2400" dirty="0" err="1" smtClean="0"/>
              <a:t>epoll</a:t>
            </a:r>
            <a:r>
              <a:rPr lang="zh-CN" altLang="en-US" sz="2400" dirty="0" smtClean="0"/>
              <a:t>、</a:t>
            </a:r>
            <a:r>
              <a:rPr lang="en-US" altLang="zh-CN" sz="2400" dirty="0" smtClean="0"/>
              <a:t>BSD</a:t>
            </a:r>
            <a:r>
              <a:rPr lang="zh-CN" altLang="en-US" sz="2400" dirty="0" smtClean="0"/>
              <a:t>类操作系统的</a:t>
            </a:r>
            <a:r>
              <a:rPr lang="en-US" altLang="zh-CN" sz="2400" dirty="0" err="1" smtClean="0"/>
              <a:t>kqueue</a:t>
            </a:r>
            <a:r>
              <a:rPr lang="zh-CN" altLang="en-US" sz="2400" dirty="0" smtClean="0"/>
              <a:t>等事件处理功能封装成统一接口。</a:t>
            </a:r>
            <a:endParaRPr lang="en-US" altLang="zh-CN" sz="2400" dirty="0" smtClean="0"/>
          </a:p>
          <a:p>
            <a:pPr marL="0" indent="0" eaLnBrk="1" hangingPunct="1">
              <a:buFont typeface="Wingdings 2" pitchFamily="18" charset="2"/>
              <a:buNone/>
            </a:pPr>
            <a:r>
              <a:rPr lang="zh-CN" altLang="en-US" sz="2400" dirty="0" smtClean="0"/>
              <a:t>    </a:t>
            </a:r>
            <a:endParaRPr lang="en-US" altLang="zh-CN" sz="2400" dirty="0" smtClean="0"/>
          </a:p>
          <a:p>
            <a:pPr marL="0" indent="0" eaLnBrk="1" hangingPunct="1">
              <a:buNone/>
            </a:pPr>
            <a:r>
              <a:rPr lang="en-US" altLang="zh-CN" sz="2400" dirty="0" smtClean="0"/>
              <a:t>    </a:t>
            </a:r>
            <a:r>
              <a:rPr lang="zh-CN" altLang="en-US" sz="2400" dirty="0" smtClean="0"/>
              <a:t>使用双向链表保存所有注册的</a:t>
            </a:r>
            <a:r>
              <a:rPr lang="en-US" altLang="zh-CN" sz="2400" dirty="0" smtClean="0"/>
              <a:t>I/O</a:t>
            </a:r>
            <a:r>
              <a:rPr lang="zh-CN" altLang="en-US" sz="2400" dirty="0" smtClean="0"/>
              <a:t>和</a:t>
            </a:r>
            <a:r>
              <a:rPr lang="en-US" altLang="zh-CN" sz="2400" dirty="0" smtClean="0"/>
              <a:t>Signal</a:t>
            </a:r>
            <a:r>
              <a:rPr lang="zh-CN" altLang="en-US" sz="2400" dirty="0"/>
              <a:t>事件，采用</a:t>
            </a:r>
            <a:r>
              <a:rPr lang="en-US" altLang="zh-CN" sz="2400" dirty="0" err="1"/>
              <a:t>min_heap</a:t>
            </a:r>
            <a:r>
              <a:rPr lang="zh-CN" altLang="en-US" sz="2400" dirty="0"/>
              <a:t>来</a:t>
            </a:r>
            <a:r>
              <a:rPr lang="zh-CN" altLang="en-US" sz="2400" dirty="0" smtClean="0"/>
              <a:t>管理</a:t>
            </a:r>
            <a:r>
              <a:rPr lang="en-US" altLang="zh-CN" sz="2400" dirty="0" smtClean="0"/>
              <a:t>timeout</a:t>
            </a:r>
            <a:r>
              <a:rPr lang="zh-CN" altLang="en-US" sz="2400" dirty="0" smtClean="0"/>
              <a:t>事件。</a:t>
            </a:r>
            <a:endParaRPr lang="en-US" altLang="zh-CN" sz="2400" dirty="0" smtClean="0"/>
          </a:p>
          <a:p>
            <a:pPr marL="0" indent="0" eaLnBrk="1" hangingPunct="1">
              <a:buFont typeface="Wingdings 2" pitchFamily="18" charset="2"/>
              <a:buNone/>
            </a:pPr>
            <a:endParaRPr lang="en-US" altLang="zh-CN" sz="2400" dirty="0" smtClean="0"/>
          </a:p>
          <a:p>
            <a:pPr marL="0" indent="0" eaLnBrk="1" hangingPunct="1">
              <a:buFont typeface="Wingdings 2" pitchFamily="18" charset="2"/>
              <a:buNone/>
            </a:pPr>
            <a:r>
              <a:rPr lang="zh-CN" altLang="en-US" sz="2400" dirty="0" smtClean="0"/>
              <a:t>    主循环函数不断检测注册事件，如果有事件发生，则将其放入</a:t>
            </a:r>
            <a:r>
              <a:rPr lang="zh-CN" altLang="en-US" sz="2400" dirty="0" smtClean="0">
                <a:solidFill>
                  <a:srgbClr val="FF0000"/>
                </a:solidFill>
              </a:rPr>
              <a:t>就绪链表</a:t>
            </a:r>
            <a:r>
              <a:rPr lang="zh-CN" altLang="en-US" sz="2400" dirty="0" smtClean="0"/>
              <a:t>，并调用事件的</a:t>
            </a:r>
            <a:r>
              <a:rPr lang="zh-CN" altLang="en-US" sz="2400" dirty="0" smtClean="0">
                <a:solidFill>
                  <a:srgbClr val="FF0000"/>
                </a:solidFill>
              </a:rPr>
              <a:t>回调函数</a:t>
            </a:r>
            <a:r>
              <a:rPr lang="zh-CN" altLang="en-US" sz="2400" dirty="0" smtClean="0"/>
              <a:t>，完成</a:t>
            </a:r>
            <a:r>
              <a:rPr lang="zh-CN" altLang="en-US" sz="2400" dirty="0" smtClean="0">
                <a:solidFill>
                  <a:srgbClr val="FF0000"/>
                </a:solidFill>
              </a:rPr>
              <a:t>业务逻辑处理</a:t>
            </a:r>
            <a:r>
              <a:rPr lang="zh-CN" altLang="en-US" sz="2400" dirty="0" smtClean="0"/>
              <a:t>。</a:t>
            </a:r>
            <a:endParaRPr lang="en-US" altLang="zh-CN" sz="2400" dirty="0" smtClean="0"/>
          </a:p>
        </p:txBody>
      </p:sp>
      <p:sp>
        <p:nvSpPr>
          <p:cNvPr id="4" name="灯片编号占位符 3"/>
          <p:cNvSpPr>
            <a:spLocks noGrp="1"/>
          </p:cNvSpPr>
          <p:nvPr>
            <p:ph type="sldNum" sz="quarter" idx="12"/>
          </p:nvPr>
        </p:nvSpPr>
        <p:spPr/>
        <p:txBody>
          <a:bodyPr/>
          <a:lstStyle/>
          <a:p>
            <a:pPr>
              <a:defRPr/>
            </a:pPr>
            <a:fld id="{158A6FC8-83E4-4F0C-9162-83987C4B471F}" type="slidenum">
              <a:rPr lang="zh-CN" altLang="en-US">
                <a:solidFill>
                  <a:srgbClr val="E3DED1">
                    <a:shade val="50000"/>
                  </a:srgbClr>
                </a:solidFill>
              </a:rPr>
              <a:pPr>
                <a:defRPr/>
              </a:pPr>
              <a:t>22</a:t>
            </a:fld>
            <a:endParaRPr lang="zh-CN" altLang="en-US">
              <a:solidFill>
                <a:srgbClr val="E3DED1">
                  <a:shade val="50000"/>
                </a:srgbClr>
              </a:solidFill>
            </a:endParaRPr>
          </a:p>
        </p:txBody>
      </p:sp>
    </p:spTree>
    <p:extLst>
      <p:ext uri="{BB962C8B-B14F-4D97-AF65-F5344CB8AC3E}">
        <p14:creationId xmlns:p14="http://schemas.microsoft.com/office/powerpoint/2010/main" val="28065306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err="1" smtClean="0"/>
              <a:t>Libevent</a:t>
            </a:r>
            <a:r>
              <a:rPr lang="zh-CN" altLang="en-US" dirty="0" smtClean="0"/>
              <a:t>事件</a:t>
            </a:r>
          </a:p>
        </p:txBody>
      </p:sp>
      <p:sp>
        <p:nvSpPr>
          <p:cNvPr id="46083" name="文本占位符 2"/>
          <p:cNvSpPr>
            <a:spLocks noGrp="1"/>
          </p:cNvSpPr>
          <p:nvPr>
            <p:ph type="body" sz="quarter" idx="4294967295"/>
          </p:nvPr>
        </p:nvSpPr>
        <p:spPr>
          <a:xfrm>
            <a:off x="500063" y="1714500"/>
            <a:ext cx="8143875" cy="4286250"/>
          </a:xfrm>
        </p:spPr>
        <p:txBody>
          <a:bodyPr/>
          <a:lstStyle/>
          <a:p>
            <a:pPr marL="0" indent="0" eaLnBrk="1" hangingPunct="1">
              <a:buNone/>
            </a:pPr>
            <a:r>
              <a:rPr lang="en-US" altLang="zh-CN" sz="2400" dirty="0" err="1" smtClean="0"/>
              <a:t>Libevent</a:t>
            </a:r>
            <a:r>
              <a:rPr lang="zh-CN" altLang="en-US" sz="2400" dirty="0" smtClean="0"/>
              <a:t>接口针对三种</a:t>
            </a:r>
            <a:r>
              <a:rPr lang="zh-CN" altLang="en-US" sz="2400" dirty="0"/>
              <a:t>事件进行了统一的封装</a:t>
            </a:r>
            <a:r>
              <a:rPr lang="zh-CN" altLang="en-US" sz="2400" dirty="0" smtClean="0"/>
              <a:t>：</a:t>
            </a:r>
            <a:endParaRPr lang="en-US" altLang="zh-CN" sz="2400" dirty="0" smtClean="0"/>
          </a:p>
          <a:p>
            <a:pPr marL="0" indent="0" eaLnBrk="1" hangingPunct="1">
              <a:buNone/>
            </a:pPr>
            <a:r>
              <a:rPr lang="zh-CN" altLang="en-US" sz="2400" dirty="0" smtClean="0"/>
              <a:t>     文件描述符上的特定事件、</a:t>
            </a:r>
            <a:endParaRPr lang="en-US" altLang="zh-CN" sz="2400" dirty="0" smtClean="0"/>
          </a:p>
          <a:p>
            <a:pPr marL="0" indent="0" eaLnBrk="1" hangingPunct="1">
              <a:buNone/>
            </a:pPr>
            <a:r>
              <a:rPr lang="en-US" altLang="zh-CN" sz="2400" dirty="0"/>
              <a:t> </a:t>
            </a:r>
            <a:r>
              <a:rPr lang="en-US" altLang="zh-CN" sz="2400" dirty="0" smtClean="0"/>
              <a:t>    </a:t>
            </a:r>
            <a:r>
              <a:rPr lang="zh-CN" altLang="en-US" sz="2400" dirty="0" smtClean="0"/>
              <a:t>定时事件、</a:t>
            </a:r>
            <a:endParaRPr lang="en-US" altLang="zh-CN" sz="2400" dirty="0" smtClean="0"/>
          </a:p>
          <a:p>
            <a:pPr marL="0" indent="0" eaLnBrk="1" hangingPunct="1">
              <a:buNone/>
            </a:pPr>
            <a:r>
              <a:rPr lang="en-US" altLang="zh-CN" sz="2400" dirty="0"/>
              <a:t> </a:t>
            </a:r>
            <a:r>
              <a:rPr lang="en-US" altLang="zh-CN" sz="2400" dirty="0" smtClean="0"/>
              <a:t>    </a:t>
            </a:r>
            <a:r>
              <a:rPr lang="zh-CN" altLang="en-US" sz="2400" dirty="0" smtClean="0"/>
              <a:t>信号</a:t>
            </a:r>
            <a:endParaRPr lang="en-US" altLang="zh-CN" sz="2400" dirty="0" smtClean="0"/>
          </a:p>
          <a:p>
            <a:pPr marL="0" indent="0" eaLnBrk="1" hangingPunct="1">
              <a:buNone/>
            </a:pPr>
            <a:r>
              <a:rPr lang="zh-CN" altLang="en-US" sz="2400" dirty="0" smtClean="0"/>
              <a:t>     事件发生时执行回调函数，而不是事件驱动的网络服务器中的</a:t>
            </a:r>
            <a:r>
              <a:rPr lang="en-US" altLang="zh-CN" sz="2400" dirty="0" smtClean="0"/>
              <a:t>event loop</a:t>
            </a:r>
            <a:r>
              <a:rPr lang="zh-CN" altLang="en-US" sz="2400" dirty="0" smtClean="0"/>
              <a:t>。用户只需调用</a:t>
            </a:r>
            <a:r>
              <a:rPr lang="en-US" altLang="en-US" sz="2400" dirty="0" err="1" smtClean="0"/>
              <a:t>event_dispatch</a:t>
            </a:r>
            <a:r>
              <a:rPr lang="en-US" altLang="en-US" sz="2400" dirty="0" smtClean="0"/>
              <a:t>()</a:t>
            </a:r>
            <a:r>
              <a:rPr lang="zh-CN" altLang="en-US" sz="2400" dirty="0" smtClean="0"/>
              <a:t>函数，然后动态的增加或者删除事件。</a:t>
            </a:r>
          </a:p>
        </p:txBody>
      </p:sp>
      <p:sp>
        <p:nvSpPr>
          <p:cNvPr id="4" name="灯片编号占位符 3"/>
          <p:cNvSpPr>
            <a:spLocks noGrp="1"/>
          </p:cNvSpPr>
          <p:nvPr>
            <p:ph type="sldNum" sz="quarter" idx="12"/>
          </p:nvPr>
        </p:nvSpPr>
        <p:spPr/>
        <p:txBody>
          <a:bodyPr/>
          <a:lstStyle/>
          <a:p>
            <a:pPr>
              <a:defRPr/>
            </a:pPr>
            <a:fld id="{7CB59B9F-8C57-4720-921D-6703691E30CD}" type="slidenum">
              <a:rPr lang="zh-CN" altLang="en-US">
                <a:solidFill>
                  <a:srgbClr val="E3DED1">
                    <a:shade val="50000"/>
                  </a:srgbClr>
                </a:solidFill>
              </a:rPr>
              <a:pPr>
                <a:defRPr/>
              </a:pPr>
              <a:t>23</a:t>
            </a:fld>
            <a:endParaRPr lang="zh-CN" altLang="en-US">
              <a:solidFill>
                <a:srgbClr val="E3DED1">
                  <a:shade val="50000"/>
                </a:srgbClr>
              </a:solidFill>
            </a:endParaRPr>
          </a:p>
        </p:txBody>
      </p:sp>
    </p:spTree>
    <p:extLst>
      <p:ext uri="{BB962C8B-B14F-4D97-AF65-F5344CB8AC3E}">
        <p14:creationId xmlns:p14="http://schemas.microsoft.com/office/powerpoint/2010/main" val="15869313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smtClean="0"/>
              <a:t>Memcached</a:t>
            </a:r>
            <a:r>
              <a:rPr lang="zh-CN" altLang="en-US" dirty="0" smtClean="0"/>
              <a:t>内存分配</a:t>
            </a:r>
          </a:p>
        </p:txBody>
      </p:sp>
      <p:sp>
        <p:nvSpPr>
          <p:cNvPr id="25603" name="文本占位符 2"/>
          <p:cNvSpPr>
            <a:spLocks noGrp="1"/>
          </p:cNvSpPr>
          <p:nvPr>
            <p:ph type="body" sz="quarter" idx="4294967295"/>
          </p:nvPr>
        </p:nvSpPr>
        <p:spPr>
          <a:xfrm>
            <a:off x="500063" y="1714500"/>
            <a:ext cx="8143875" cy="4286250"/>
          </a:xfrm>
        </p:spPr>
        <p:txBody>
          <a:bodyPr/>
          <a:lstStyle/>
          <a:p>
            <a:pPr marL="0" indent="0" eaLnBrk="1" hangingPunct="1">
              <a:lnSpc>
                <a:spcPct val="90000"/>
              </a:lnSpc>
              <a:buFont typeface="Wingdings 2" pitchFamily="18" charset="2"/>
              <a:buNone/>
            </a:pPr>
            <a:r>
              <a:rPr lang="zh-CN" altLang="en-US" sz="2600" dirty="0" smtClean="0"/>
              <a:t>早期的</a:t>
            </a:r>
            <a:r>
              <a:rPr lang="en-US" altLang="zh-CN" sz="2600" dirty="0" err="1" smtClean="0"/>
              <a:t>Memcached</a:t>
            </a:r>
            <a:r>
              <a:rPr lang="zh-CN" altLang="en-US" sz="2600" dirty="0" smtClean="0"/>
              <a:t>内存分配通过对所有记录进行</a:t>
            </a:r>
            <a:r>
              <a:rPr lang="en-US" altLang="zh-CN" sz="2600" dirty="0" err="1" smtClean="0"/>
              <a:t>malloc</a:t>
            </a:r>
            <a:r>
              <a:rPr lang="zh-CN" altLang="en-US" sz="2600" dirty="0" smtClean="0"/>
              <a:t>和</a:t>
            </a:r>
            <a:r>
              <a:rPr lang="en-US" altLang="zh-CN" sz="2600" dirty="0" smtClean="0"/>
              <a:t>free</a:t>
            </a:r>
            <a:r>
              <a:rPr lang="zh-CN" altLang="en-US" sz="2600" dirty="0" smtClean="0"/>
              <a:t>来进行。</a:t>
            </a:r>
          </a:p>
          <a:p>
            <a:pPr marL="0" indent="0" eaLnBrk="1" hangingPunct="1">
              <a:lnSpc>
                <a:spcPct val="90000"/>
              </a:lnSpc>
              <a:buFont typeface="Wingdings 2" pitchFamily="18" charset="2"/>
              <a:buNone/>
            </a:pPr>
            <a:r>
              <a:rPr lang="zh-CN" altLang="en-US" sz="2600" dirty="0" smtClean="0">
                <a:sym typeface="Symbol" pitchFamily="18" charset="2"/>
              </a:rPr>
              <a:t>    </a:t>
            </a:r>
            <a:endParaRPr lang="en-US" altLang="zh-CN" sz="2600" dirty="0" smtClean="0">
              <a:sym typeface="Symbol" pitchFamily="18" charset="2"/>
            </a:endParaRPr>
          </a:p>
          <a:p>
            <a:pPr marL="0" indent="0" eaLnBrk="1" hangingPunct="1">
              <a:lnSpc>
                <a:spcPct val="90000"/>
              </a:lnSpc>
              <a:buFont typeface="Wingdings 2" pitchFamily="18" charset="2"/>
              <a:buNone/>
            </a:pPr>
            <a:r>
              <a:rPr lang="zh-CN" altLang="en-US" sz="2600" dirty="0" smtClean="0"/>
              <a:t>（</a:t>
            </a:r>
            <a:r>
              <a:rPr lang="en-US" altLang="zh-CN" sz="2600" dirty="0" smtClean="0"/>
              <a:t>1</a:t>
            </a:r>
            <a:r>
              <a:rPr lang="zh-CN" altLang="en-US" sz="2600" dirty="0" smtClean="0"/>
              <a:t>）容易产生内存碎片；</a:t>
            </a:r>
            <a:endParaRPr lang="en-US" altLang="zh-CN" sz="2600" dirty="0" smtClean="0"/>
          </a:p>
          <a:p>
            <a:pPr marL="0" indent="0" eaLnBrk="1" hangingPunct="1">
              <a:lnSpc>
                <a:spcPct val="90000"/>
              </a:lnSpc>
              <a:buFont typeface="Wingdings 2" pitchFamily="18" charset="2"/>
              <a:buNone/>
            </a:pPr>
            <a:r>
              <a:rPr lang="zh-CN" altLang="en-US" sz="2600" dirty="0" smtClean="0"/>
              <a:t>（</a:t>
            </a:r>
            <a:r>
              <a:rPr lang="en-US" altLang="zh-CN" sz="2600" dirty="0" smtClean="0"/>
              <a:t>2</a:t>
            </a:r>
            <a:r>
              <a:rPr lang="zh-CN" altLang="en-US" sz="2600" dirty="0" smtClean="0"/>
              <a:t>）加重操作系统内存管理器的负担。</a:t>
            </a:r>
            <a:r>
              <a:rPr lang="en-US" altLang="zh-CN" sz="2600" dirty="0" smtClean="0"/>
              <a:t> </a:t>
            </a:r>
          </a:p>
          <a:p>
            <a:pPr marL="0" indent="0" eaLnBrk="1" hangingPunct="1">
              <a:lnSpc>
                <a:spcPct val="90000"/>
              </a:lnSpc>
              <a:buFont typeface="Wingdings 2" pitchFamily="18" charset="2"/>
              <a:buNone/>
            </a:pPr>
            <a:endParaRPr lang="en-US" altLang="zh-CN" sz="2600" dirty="0"/>
          </a:p>
          <a:p>
            <a:pPr marL="0" indent="0" eaLnBrk="1" hangingPunct="1">
              <a:lnSpc>
                <a:spcPct val="90000"/>
              </a:lnSpc>
              <a:buNone/>
            </a:pPr>
            <a:r>
              <a:rPr lang="zh-CN" altLang="en-US" sz="2600" dirty="0" smtClean="0"/>
              <a:t>改进措施：默认采用</a:t>
            </a:r>
            <a:r>
              <a:rPr lang="en-US" altLang="zh-CN" sz="2600" dirty="0">
                <a:solidFill>
                  <a:schemeClr val="accent1"/>
                </a:solidFill>
              </a:rPr>
              <a:t>Slab Allocator</a:t>
            </a:r>
            <a:r>
              <a:rPr lang="zh-CN" altLang="en-US" sz="2600" dirty="0"/>
              <a:t>机制分配、管理内存。</a:t>
            </a:r>
            <a:endParaRPr lang="zh-CN" altLang="en-US" sz="2600" dirty="0" smtClean="0"/>
          </a:p>
        </p:txBody>
      </p:sp>
      <p:sp>
        <p:nvSpPr>
          <p:cNvPr id="4" name="灯片编号占位符 3"/>
          <p:cNvSpPr>
            <a:spLocks noGrp="1"/>
          </p:cNvSpPr>
          <p:nvPr>
            <p:ph type="sldNum" sz="quarter" idx="12"/>
          </p:nvPr>
        </p:nvSpPr>
        <p:spPr/>
        <p:txBody>
          <a:bodyPr/>
          <a:lstStyle/>
          <a:p>
            <a:pPr>
              <a:defRPr/>
            </a:pPr>
            <a:fld id="{2B0D5F7A-B173-4792-A71F-287053EC98AD}" type="slidenum">
              <a:rPr lang="zh-CN" altLang="en-US"/>
              <a:pPr>
                <a:defRPr/>
              </a:pPr>
              <a:t>24</a:t>
            </a:fld>
            <a:endParaRPr lang="zh-CN" altLang="en-US"/>
          </a:p>
        </p:txBody>
      </p:sp>
      <p:sp>
        <p:nvSpPr>
          <p:cNvPr id="25605" name="AutoShape 4"/>
          <p:cNvSpPr>
            <a:spLocks noChangeArrowheads="1"/>
          </p:cNvSpPr>
          <p:nvPr/>
        </p:nvSpPr>
        <p:spPr bwMode="auto">
          <a:xfrm>
            <a:off x="8172450" y="357346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bwMode="auto">
          <a:xfrm>
            <a:off x="468312" y="476250"/>
            <a:ext cx="8247091" cy="665163"/>
          </a:xfrm>
        </p:spPr>
        <p:txBody>
          <a:bodyPr>
            <a:normAutofit/>
          </a:bodyPr>
          <a:lstStyle/>
          <a:p>
            <a:pPr eaLnBrk="1" hangingPunct="1">
              <a:defRPr/>
            </a:pPr>
            <a:r>
              <a:rPr lang="en-US" altLang="zh-CN" sz="3000" dirty="0" smtClean="0"/>
              <a:t>Memcached</a:t>
            </a:r>
            <a:r>
              <a:rPr lang="zh-CN" altLang="en-US" sz="3000" dirty="0" smtClean="0"/>
              <a:t>内存分配</a:t>
            </a:r>
            <a:r>
              <a:rPr lang="en-US" altLang="zh-CN" sz="3000" dirty="0" smtClean="0"/>
              <a:t>——Slab Allocator</a:t>
            </a:r>
            <a:endParaRPr lang="zh-CN" altLang="en-US" sz="3000" dirty="0" smtClean="0"/>
          </a:p>
        </p:txBody>
      </p:sp>
      <p:sp>
        <p:nvSpPr>
          <p:cNvPr id="26627" name="Rectangle 3"/>
          <p:cNvSpPr>
            <a:spLocks noGrp="1"/>
          </p:cNvSpPr>
          <p:nvPr>
            <p:ph type="body" idx="1"/>
          </p:nvPr>
        </p:nvSpPr>
        <p:spPr/>
        <p:txBody>
          <a:bodyPr/>
          <a:lstStyle/>
          <a:p>
            <a:pPr marL="0" indent="0" eaLnBrk="1" hangingPunct="1">
              <a:lnSpc>
                <a:spcPct val="90000"/>
              </a:lnSpc>
              <a:buFont typeface="Wingdings 2" pitchFamily="18" charset="2"/>
              <a:buNone/>
            </a:pPr>
            <a:r>
              <a:rPr lang="en-US" altLang="zh-CN" dirty="0" smtClean="0"/>
              <a:t>Slab Allocator</a:t>
            </a:r>
            <a:r>
              <a:rPr lang="zh-CN" altLang="en-US" dirty="0" smtClean="0"/>
              <a:t>基本原理：</a:t>
            </a:r>
            <a:endParaRPr lang="en-US" altLang="zh-CN" dirty="0" smtClean="0"/>
          </a:p>
          <a:p>
            <a:pPr marL="0" indent="0" eaLnBrk="1" hangingPunct="1">
              <a:lnSpc>
                <a:spcPct val="90000"/>
              </a:lnSpc>
              <a:buNone/>
            </a:pPr>
            <a:r>
              <a:rPr lang="en-US" altLang="zh-CN" dirty="0" smtClean="0">
                <a:solidFill>
                  <a:schemeClr val="accent1"/>
                </a:solidFill>
              </a:rPr>
              <a:t>Chunk——</a:t>
            </a:r>
            <a:r>
              <a:rPr lang="zh-CN" altLang="en-US" dirty="0" smtClean="0"/>
              <a:t>按照预先规定的大小，将分配的内存分割成各种特定长度的块。</a:t>
            </a:r>
            <a:endParaRPr lang="en-US" altLang="zh-CN" dirty="0" smtClean="0"/>
          </a:p>
          <a:p>
            <a:pPr marL="0" indent="0" eaLnBrk="1" hangingPunct="1">
              <a:lnSpc>
                <a:spcPct val="90000"/>
              </a:lnSpc>
              <a:buNone/>
            </a:pPr>
            <a:r>
              <a:rPr lang="en-US" altLang="zh-CN" dirty="0" smtClean="0">
                <a:solidFill>
                  <a:schemeClr val="accent1"/>
                </a:solidFill>
              </a:rPr>
              <a:t>slab class——</a:t>
            </a:r>
            <a:r>
              <a:rPr lang="zh-CN" altLang="en-US" dirty="0" smtClean="0"/>
              <a:t>尺寸相同的块分成组（</a:t>
            </a:r>
            <a:r>
              <a:rPr lang="en-US" altLang="zh-CN" dirty="0" smtClean="0"/>
              <a:t>chunk</a:t>
            </a:r>
            <a:r>
              <a:rPr lang="zh-CN" altLang="en-US" dirty="0" smtClean="0"/>
              <a:t>的集合）。</a:t>
            </a:r>
          </a:p>
          <a:p>
            <a:pPr marL="0" indent="0" eaLnBrk="1" hangingPunct="1">
              <a:lnSpc>
                <a:spcPct val="90000"/>
              </a:lnSpc>
              <a:buNone/>
            </a:pPr>
            <a:endParaRPr lang="en-US" altLang="zh-CN" dirty="0" smtClean="0"/>
          </a:p>
          <a:p>
            <a:pPr marL="0" indent="0" eaLnBrk="1" hangingPunct="1">
              <a:lnSpc>
                <a:spcPct val="90000"/>
              </a:lnSpc>
              <a:buNone/>
            </a:pPr>
            <a:r>
              <a:rPr lang="zh-CN" altLang="en-US" dirty="0" smtClean="0"/>
              <a:t>分配到的内存不会释放，重复使用已分配的内存。</a:t>
            </a:r>
          </a:p>
        </p:txBody>
      </p:sp>
      <p:sp>
        <p:nvSpPr>
          <p:cNvPr id="26628" name="AutoShape 4"/>
          <p:cNvSpPr>
            <a:spLocks noChangeArrowheads="1"/>
          </p:cNvSpPr>
          <p:nvPr/>
        </p:nvSpPr>
        <p:spPr bwMode="auto">
          <a:xfrm>
            <a:off x="8172450" y="3301367"/>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26629" name="AutoShape 4"/>
          <p:cNvSpPr>
            <a:spLocks noChangeArrowheads="1"/>
          </p:cNvSpPr>
          <p:nvPr/>
        </p:nvSpPr>
        <p:spPr bwMode="auto">
          <a:xfrm>
            <a:off x="8158185" y="452326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normAutofit/>
          </a:bodyPr>
          <a:lstStyle/>
          <a:p>
            <a:pPr eaLnBrk="1" hangingPunct="1">
              <a:defRPr/>
            </a:pPr>
            <a:r>
              <a:rPr lang="en-US" altLang="zh-CN" sz="3000" dirty="0" err="1" smtClean="0"/>
              <a:t>Memcached</a:t>
            </a:r>
            <a:r>
              <a:rPr lang="zh-CN" altLang="en-US" sz="3000" dirty="0" smtClean="0"/>
              <a:t>内存分配</a:t>
            </a:r>
            <a:r>
              <a:rPr lang="en-US" altLang="zh-CN" sz="3000" dirty="0" smtClean="0"/>
              <a:t>——Slab Allocator</a:t>
            </a:r>
            <a:endParaRPr lang="zh-CN" altLang="en-US" sz="3000" dirty="0" smtClean="0"/>
          </a:p>
        </p:txBody>
      </p:sp>
      <p:sp>
        <p:nvSpPr>
          <p:cNvPr id="27651" name="文本占位符 2"/>
          <p:cNvSpPr>
            <a:spLocks noGrp="1"/>
          </p:cNvSpPr>
          <p:nvPr>
            <p:ph type="body" sz="quarter" idx="4294967295"/>
          </p:nvPr>
        </p:nvSpPr>
        <p:spPr>
          <a:xfrm>
            <a:off x="500063" y="1714500"/>
            <a:ext cx="8143875" cy="4286250"/>
          </a:xfrm>
        </p:spPr>
        <p:txBody>
          <a:bodyPr/>
          <a:lstStyle/>
          <a:p>
            <a:pPr marL="0" indent="0" eaLnBrk="1" hangingPunct="1">
              <a:buFont typeface="Wingdings 2" pitchFamily="18" charset="2"/>
              <a:buNone/>
            </a:pPr>
            <a:endParaRPr lang="zh-CN" altLang="en-US" dirty="0" smtClean="0"/>
          </a:p>
        </p:txBody>
      </p:sp>
      <p:sp>
        <p:nvSpPr>
          <p:cNvPr id="4" name="灯片编号占位符 3"/>
          <p:cNvSpPr>
            <a:spLocks noGrp="1"/>
          </p:cNvSpPr>
          <p:nvPr>
            <p:ph type="sldNum" sz="quarter" idx="12"/>
          </p:nvPr>
        </p:nvSpPr>
        <p:spPr/>
        <p:txBody>
          <a:bodyPr/>
          <a:lstStyle/>
          <a:p>
            <a:pPr>
              <a:defRPr/>
            </a:pPr>
            <a:fld id="{CFC739F1-ADBB-4255-85C7-3790DFE534F1}" type="slidenum">
              <a:rPr lang="zh-CN" altLang="en-US"/>
              <a:pPr>
                <a:defRPr/>
              </a:pPr>
              <a:t>26</a:t>
            </a:fld>
            <a:endParaRPr lang="zh-CN" altLang="en-US"/>
          </a:p>
        </p:txBody>
      </p:sp>
      <p:pic>
        <p:nvPicPr>
          <p:cNvPr id="27653" name="Picture 2" descr="http://pic001.cnblogs.com/img/dudu/200809/2008092816564538.png"/>
          <p:cNvPicPr>
            <a:picLocks noChangeAspect="1" noChangeArrowheads="1"/>
          </p:cNvPicPr>
          <p:nvPr/>
        </p:nvPicPr>
        <p:blipFill>
          <a:blip r:embed="rId2" cstate="print"/>
          <a:srcRect/>
          <a:stretch>
            <a:fillRect/>
          </a:stretch>
        </p:blipFill>
        <p:spPr bwMode="auto">
          <a:xfrm>
            <a:off x="1714500" y="1571625"/>
            <a:ext cx="6215086" cy="46265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smtClean="0"/>
              <a:t>Memcached</a:t>
            </a:r>
            <a:r>
              <a:rPr lang="zh-CN" altLang="en-US" dirty="0" smtClean="0"/>
              <a:t>内存使用</a:t>
            </a:r>
          </a:p>
        </p:txBody>
      </p:sp>
      <p:sp>
        <p:nvSpPr>
          <p:cNvPr id="28675" name="文本占位符 2"/>
          <p:cNvSpPr>
            <a:spLocks noGrp="1"/>
          </p:cNvSpPr>
          <p:nvPr>
            <p:ph type="body" sz="quarter" idx="4294967295"/>
          </p:nvPr>
        </p:nvSpPr>
        <p:spPr>
          <a:xfrm>
            <a:off x="500063" y="4149725"/>
            <a:ext cx="8143875" cy="2232025"/>
          </a:xfrm>
        </p:spPr>
        <p:txBody>
          <a:bodyPr/>
          <a:lstStyle/>
          <a:p>
            <a:pPr marL="0" indent="0" eaLnBrk="1" hangingPunct="1">
              <a:buNone/>
            </a:pPr>
            <a:r>
              <a:rPr lang="zh-CN" altLang="en-US" dirty="0" smtClean="0">
                <a:solidFill>
                  <a:schemeClr val="accent1"/>
                </a:solidFill>
              </a:rPr>
              <a:t>空闲</a:t>
            </a:r>
            <a:r>
              <a:rPr lang="en-US" altLang="zh-CN" dirty="0" smtClean="0">
                <a:solidFill>
                  <a:schemeClr val="accent1"/>
                </a:solidFill>
              </a:rPr>
              <a:t>chunk</a:t>
            </a:r>
            <a:r>
              <a:rPr lang="zh-CN" altLang="en-US" dirty="0" smtClean="0">
                <a:solidFill>
                  <a:schemeClr val="accent1"/>
                </a:solidFill>
              </a:rPr>
              <a:t>的列表</a:t>
            </a:r>
            <a:r>
              <a:rPr lang="zh-CN" altLang="en-US" dirty="0" smtClean="0"/>
              <a:t>：</a:t>
            </a:r>
            <a:r>
              <a:rPr lang="en-US" altLang="zh-CN" dirty="0" err="1" smtClean="0"/>
              <a:t>memcached</a:t>
            </a:r>
            <a:r>
              <a:rPr lang="zh-CN" altLang="en-US" dirty="0" smtClean="0"/>
              <a:t>根据该列表选择</a:t>
            </a:r>
            <a:r>
              <a:rPr lang="en-US" altLang="zh-CN" dirty="0" smtClean="0"/>
              <a:t>chunk</a:t>
            </a:r>
            <a:r>
              <a:rPr lang="zh-CN" altLang="en-US" dirty="0" smtClean="0"/>
              <a:t>，选择最适合数据大小的</a:t>
            </a:r>
            <a:r>
              <a:rPr lang="en-US" altLang="zh-CN" dirty="0" smtClean="0"/>
              <a:t>slab</a:t>
            </a:r>
            <a:r>
              <a:rPr lang="zh-CN" altLang="en-US" dirty="0" smtClean="0"/>
              <a:t>。</a:t>
            </a:r>
          </a:p>
        </p:txBody>
      </p:sp>
      <p:sp>
        <p:nvSpPr>
          <p:cNvPr id="4" name="灯片编号占位符 3"/>
          <p:cNvSpPr>
            <a:spLocks noGrp="1"/>
          </p:cNvSpPr>
          <p:nvPr>
            <p:ph type="sldNum" sz="quarter" idx="12"/>
          </p:nvPr>
        </p:nvSpPr>
        <p:spPr/>
        <p:txBody>
          <a:bodyPr/>
          <a:lstStyle/>
          <a:p>
            <a:pPr>
              <a:defRPr/>
            </a:pPr>
            <a:fld id="{5AD0C874-5B1C-4790-8746-2334120270D1}" type="slidenum">
              <a:rPr lang="zh-CN" altLang="en-US"/>
              <a:pPr>
                <a:defRPr/>
              </a:pPr>
              <a:t>27</a:t>
            </a:fld>
            <a:endParaRPr lang="zh-CN" altLang="en-US"/>
          </a:p>
        </p:txBody>
      </p:sp>
      <p:pic>
        <p:nvPicPr>
          <p:cNvPr id="28677" name="Picture 2" descr="http://pic001.cnblogs.com/img/dudu/200809/2008092816571451.png"/>
          <p:cNvPicPr>
            <a:picLocks noChangeAspect="1" noChangeArrowheads="1"/>
          </p:cNvPicPr>
          <p:nvPr/>
        </p:nvPicPr>
        <p:blipFill>
          <a:blip r:embed="rId2" cstate="print"/>
          <a:srcRect/>
          <a:stretch>
            <a:fillRect/>
          </a:stretch>
        </p:blipFill>
        <p:spPr bwMode="auto">
          <a:xfrm>
            <a:off x="2341538" y="1412776"/>
            <a:ext cx="4030662" cy="2768615"/>
          </a:xfrm>
          <a:prstGeom prst="rect">
            <a:avLst/>
          </a:prstGeom>
          <a:noFill/>
          <a:ln w="9525">
            <a:noFill/>
            <a:miter lim="800000"/>
            <a:headEnd/>
            <a:tailEnd/>
          </a:ln>
        </p:spPr>
      </p:pic>
      <p:sp>
        <p:nvSpPr>
          <p:cNvPr id="28678" name="AutoShape 4"/>
          <p:cNvSpPr>
            <a:spLocks noChangeArrowheads="1"/>
          </p:cNvSpPr>
          <p:nvPr/>
        </p:nvSpPr>
        <p:spPr bwMode="auto">
          <a:xfrm>
            <a:off x="8172450" y="58054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smtClean="0"/>
              <a:t>Memcached</a:t>
            </a:r>
            <a:r>
              <a:rPr lang="zh-CN" altLang="en-US" dirty="0" smtClean="0"/>
              <a:t>内存使用</a:t>
            </a:r>
          </a:p>
        </p:txBody>
      </p:sp>
      <p:sp>
        <p:nvSpPr>
          <p:cNvPr id="29699" name="文本占位符 2"/>
          <p:cNvSpPr>
            <a:spLocks noGrp="1"/>
          </p:cNvSpPr>
          <p:nvPr>
            <p:ph type="body" sz="quarter" idx="4294967295"/>
          </p:nvPr>
        </p:nvSpPr>
        <p:spPr>
          <a:xfrm>
            <a:off x="500063" y="5084614"/>
            <a:ext cx="8143875" cy="1008682"/>
          </a:xfrm>
        </p:spPr>
        <p:txBody>
          <a:bodyPr/>
          <a:lstStyle/>
          <a:p>
            <a:pPr marL="0" indent="0" eaLnBrk="1" hangingPunct="1">
              <a:buFont typeface="Wingdings 2" pitchFamily="18" charset="2"/>
              <a:buNone/>
            </a:pPr>
            <a:r>
              <a:rPr lang="zh-CN" altLang="en-US" sz="2400" dirty="0" smtClean="0"/>
              <a:t>例：将</a:t>
            </a:r>
            <a:r>
              <a:rPr lang="en-US" altLang="zh-CN" sz="2400" dirty="0" smtClean="0"/>
              <a:t>100</a:t>
            </a:r>
            <a:r>
              <a:rPr lang="zh-CN" altLang="en-US" sz="2400" dirty="0" smtClean="0"/>
              <a:t>字节的数据缓存到</a:t>
            </a:r>
            <a:r>
              <a:rPr lang="en-US" altLang="zh-CN" sz="2400" dirty="0" smtClean="0"/>
              <a:t>128</a:t>
            </a:r>
            <a:r>
              <a:rPr lang="zh-CN" altLang="en-US" sz="2400" dirty="0" smtClean="0"/>
              <a:t>字节的</a:t>
            </a:r>
            <a:r>
              <a:rPr lang="en-US" altLang="zh-CN" sz="2400" dirty="0" smtClean="0"/>
              <a:t>chunk</a:t>
            </a:r>
            <a:r>
              <a:rPr lang="zh-CN" altLang="en-US" sz="2400" dirty="0" smtClean="0"/>
              <a:t>中，浪费了剩余的</a:t>
            </a:r>
            <a:r>
              <a:rPr lang="en-US" altLang="zh-CN" sz="2400" dirty="0" smtClean="0"/>
              <a:t>28</a:t>
            </a:r>
            <a:r>
              <a:rPr lang="zh-CN" altLang="en-US" sz="2400" dirty="0" smtClean="0"/>
              <a:t>字节。</a:t>
            </a:r>
          </a:p>
        </p:txBody>
      </p:sp>
      <p:sp>
        <p:nvSpPr>
          <p:cNvPr id="4" name="灯片编号占位符 3"/>
          <p:cNvSpPr>
            <a:spLocks noGrp="1"/>
          </p:cNvSpPr>
          <p:nvPr>
            <p:ph type="sldNum" sz="quarter" idx="12"/>
          </p:nvPr>
        </p:nvSpPr>
        <p:spPr/>
        <p:txBody>
          <a:bodyPr/>
          <a:lstStyle/>
          <a:p>
            <a:pPr>
              <a:defRPr/>
            </a:pPr>
            <a:fld id="{27751130-9734-44D3-924C-87FAF3D18E28}" type="slidenum">
              <a:rPr lang="zh-CN" altLang="en-US"/>
              <a:pPr>
                <a:defRPr/>
              </a:pPr>
              <a:t>28</a:t>
            </a:fld>
            <a:endParaRPr lang="zh-CN" altLang="en-US"/>
          </a:p>
        </p:txBody>
      </p:sp>
      <p:pic>
        <p:nvPicPr>
          <p:cNvPr id="29701" name="Picture 2" descr="http://pic001.cnblogs.com/img/dudu/200809/2008092816574192.png"/>
          <p:cNvPicPr>
            <a:picLocks noChangeAspect="1" noChangeArrowheads="1"/>
          </p:cNvPicPr>
          <p:nvPr/>
        </p:nvPicPr>
        <p:blipFill>
          <a:blip r:embed="rId2" cstate="print"/>
          <a:srcRect/>
          <a:stretch>
            <a:fillRect/>
          </a:stretch>
        </p:blipFill>
        <p:spPr bwMode="auto">
          <a:xfrm>
            <a:off x="1857375" y="2941489"/>
            <a:ext cx="4881563" cy="2071687"/>
          </a:xfrm>
          <a:prstGeom prst="rect">
            <a:avLst/>
          </a:prstGeom>
          <a:noFill/>
          <a:ln w="9525">
            <a:noFill/>
            <a:miter lim="800000"/>
            <a:headEnd/>
            <a:tailEnd/>
          </a:ln>
        </p:spPr>
      </p:pic>
      <p:sp>
        <p:nvSpPr>
          <p:cNvPr id="3" name="矩形 2"/>
          <p:cNvSpPr/>
          <p:nvPr/>
        </p:nvSpPr>
        <p:spPr>
          <a:xfrm>
            <a:off x="611560" y="1518096"/>
            <a:ext cx="7848872" cy="1200329"/>
          </a:xfrm>
          <a:prstGeom prst="rect">
            <a:avLst/>
          </a:prstGeom>
        </p:spPr>
        <p:txBody>
          <a:bodyPr wrap="square">
            <a:spAutoFit/>
          </a:bodyPr>
          <a:lstStyle/>
          <a:p>
            <a:pPr marL="0" indent="0" eaLnBrk="1" hangingPunct="1">
              <a:buFont typeface="Wingdings 2" pitchFamily="18" charset="2"/>
              <a:buNone/>
            </a:pPr>
            <a:r>
              <a:rPr lang="en-US" altLang="zh-CN" sz="2400" dirty="0">
                <a:latin typeface="+mn-ea"/>
                <a:ea typeface="+mn-ea"/>
              </a:rPr>
              <a:t>Slab Allocator</a:t>
            </a:r>
            <a:r>
              <a:rPr lang="zh-CN" altLang="en-US" sz="2400" dirty="0">
                <a:latin typeface="+mn-ea"/>
                <a:ea typeface="+mn-ea"/>
              </a:rPr>
              <a:t>解决了当初的内存碎片问题，但也产生了新问题：由于</a:t>
            </a:r>
            <a:r>
              <a:rPr lang="zh-CN" altLang="en-US" sz="2400" dirty="0" smtClean="0">
                <a:latin typeface="+mn-ea"/>
                <a:ea typeface="+mn-ea"/>
              </a:rPr>
              <a:t>分配特定长度内存，可能</a:t>
            </a:r>
            <a:r>
              <a:rPr lang="zh-CN" altLang="en-US" sz="2400" dirty="0">
                <a:latin typeface="+mn-ea"/>
                <a:ea typeface="+mn-ea"/>
              </a:rPr>
              <a:t>无法有效利用分配的内存。 </a:t>
            </a:r>
            <a:endParaRPr lang="en-US" altLang="zh-CN" sz="2400" dirty="0">
              <a:latin typeface="+mn-ea"/>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smtClean="0"/>
              <a:t>Memcached</a:t>
            </a:r>
            <a:r>
              <a:rPr lang="zh-CN" altLang="en-US" dirty="0" smtClean="0"/>
              <a:t>内存使用</a:t>
            </a:r>
          </a:p>
        </p:txBody>
      </p:sp>
      <p:sp>
        <p:nvSpPr>
          <p:cNvPr id="30723" name="文本占位符 2"/>
          <p:cNvSpPr>
            <a:spLocks noGrp="1"/>
          </p:cNvSpPr>
          <p:nvPr>
            <p:ph type="body" sz="quarter" idx="4294967295"/>
          </p:nvPr>
        </p:nvSpPr>
        <p:spPr>
          <a:xfrm>
            <a:off x="500063" y="1643049"/>
            <a:ext cx="8143875" cy="3370127"/>
          </a:xfrm>
        </p:spPr>
        <p:txBody>
          <a:bodyPr/>
          <a:lstStyle/>
          <a:p>
            <a:pPr marL="0" indent="0" eaLnBrk="1" hangingPunct="1">
              <a:lnSpc>
                <a:spcPct val="150000"/>
              </a:lnSpc>
              <a:spcBef>
                <a:spcPts val="300"/>
              </a:spcBef>
              <a:buNone/>
            </a:pPr>
            <a:r>
              <a:rPr lang="en-US" altLang="zh-CN" sz="2400" dirty="0">
                <a:solidFill>
                  <a:schemeClr val="accent1"/>
                </a:solidFill>
              </a:rPr>
              <a:t>Lazy</a:t>
            </a:r>
            <a:r>
              <a:rPr lang="zh-CN" altLang="en-US" sz="2400" dirty="0">
                <a:solidFill>
                  <a:schemeClr val="accent1"/>
                </a:solidFill>
              </a:rPr>
              <a:t>（惰性）</a:t>
            </a:r>
            <a:r>
              <a:rPr lang="en-US" altLang="zh-CN" sz="2400" dirty="0">
                <a:solidFill>
                  <a:schemeClr val="accent1"/>
                </a:solidFill>
              </a:rPr>
              <a:t> Expiration</a:t>
            </a:r>
          </a:p>
          <a:p>
            <a:pPr marL="0" indent="0" eaLnBrk="1" hangingPunct="1">
              <a:lnSpc>
                <a:spcPct val="150000"/>
              </a:lnSpc>
              <a:spcBef>
                <a:spcPts val="300"/>
              </a:spcBef>
              <a:buFont typeface="Wingdings 2" pitchFamily="18" charset="2"/>
              <a:buNone/>
            </a:pPr>
            <a:r>
              <a:rPr lang="zh-CN" altLang="en-US" sz="2400" dirty="0" smtClean="0"/>
              <a:t>      记录超时不会释放已分配的内存，只是客户端无法再看见该记录， 其存储空间此时可重复使用。</a:t>
            </a:r>
            <a:endParaRPr lang="en-US" altLang="zh-CN" sz="2400" dirty="0" smtClean="0"/>
          </a:p>
          <a:p>
            <a:pPr marL="0" indent="0" eaLnBrk="1" hangingPunct="1">
              <a:lnSpc>
                <a:spcPct val="150000"/>
              </a:lnSpc>
              <a:spcBef>
                <a:spcPts val="300"/>
              </a:spcBef>
              <a:buFont typeface="Wingdings 2" pitchFamily="18" charset="2"/>
              <a:buNone/>
            </a:pPr>
            <a:r>
              <a:rPr lang="zh-CN" altLang="en-US" sz="2400" dirty="0" smtClean="0"/>
              <a:t>      内部不实时监视记录是否过期，而是在</a:t>
            </a:r>
            <a:r>
              <a:rPr lang="en-US" altLang="zh-CN" sz="2400" dirty="0" smtClean="0"/>
              <a:t>get</a:t>
            </a:r>
            <a:r>
              <a:rPr lang="zh-CN" altLang="en-US" sz="2400" dirty="0" smtClean="0"/>
              <a:t>时查看记录的时间戳是否过期。</a:t>
            </a:r>
            <a:endParaRPr lang="en-US" altLang="zh-CN" sz="2400" dirty="0" smtClean="0"/>
          </a:p>
          <a:p>
            <a:pPr marL="0" indent="0" eaLnBrk="1" hangingPunct="1">
              <a:lnSpc>
                <a:spcPct val="150000"/>
              </a:lnSpc>
              <a:spcBef>
                <a:spcPts val="300"/>
              </a:spcBef>
              <a:buNone/>
            </a:pPr>
            <a:r>
              <a:rPr lang="zh-CN" altLang="en-US" sz="2400" dirty="0" smtClean="0"/>
              <a:t>    </a:t>
            </a:r>
            <a:r>
              <a:rPr lang="zh-CN" altLang="en-US" sz="2400" i="1" dirty="0" smtClean="0">
                <a:solidFill>
                  <a:srgbClr val="3366FF"/>
                </a:solidFill>
              </a:rPr>
              <a:t>不在过期监视上耗费</a:t>
            </a:r>
            <a:r>
              <a:rPr lang="en-US" altLang="zh-CN" sz="2400" i="1" dirty="0" smtClean="0">
                <a:solidFill>
                  <a:srgbClr val="3366FF"/>
                </a:solidFill>
              </a:rPr>
              <a:t>CPU</a:t>
            </a:r>
            <a:r>
              <a:rPr lang="zh-CN" altLang="en-US" sz="2400" i="1" dirty="0" smtClean="0">
                <a:solidFill>
                  <a:srgbClr val="3366FF"/>
                </a:solidFill>
              </a:rPr>
              <a:t>时间。</a:t>
            </a:r>
            <a:endParaRPr lang="en-US" altLang="zh-CN" sz="2400" i="1" dirty="0" smtClean="0">
              <a:solidFill>
                <a:srgbClr val="3366FF"/>
              </a:solidFill>
            </a:endParaRPr>
          </a:p>
        </p:txBody>
      </p:sp>
      <p:sp>
        <p:nvSpPr>
          <p:cNvPr id="4" name="灯片编号占位符 3"/>
          <p:cNvSpPr>
            <a:spLocks noGrp="1"/>
          </p:cNvSpPr>
          <p:nvPr>
            <p:ph type="sldNum" sz="quarter" idx="12"/>
          </p:nvPr>
        </p:nvSpPr>
        <p:spPr/>
        <p:txBody>
          <a:bodyPr/>
          <a:lstStyle/>
          <a:p>
            <a:pPr>
              <a:defRPr/>
            </a:pPr>
            <a:fld id="{8B104A99-1602-472D-9FEC-4DB8AE47F480}" type="slidenum">
              <a:rPr lang="zh-CN" altLang="en-US"/>
              <a:pPr>
                <a:defRPr/>
              </a:pPr>
              <a:t>29</a:t>
            </a:fld>
            <a:endParaRPr lang="zh-CN" altLang="en-US"/>
          </a:p>
        </p:txBody>
      </p:sp>
      <p:sp>
        <p:nvSpPr>
          <p:cNvPr id="30725" name="AutoShape 4"/>
          <p:cNvSpPr>
            <a:spLocks noChangeArrowheads="1"/>
          </p:cNvSpPr>
          <p:nvPr/>
        </p:nvSpPr>
        <p:spPr bwMode="auto">
          <a:xfrm>
            <a:off x="7916863" y="42210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3" name="圆角矩形标注 2"/>
          <p:cNvSpPr/>
          <p:nvPr/>
        </p:nvSpPr>
        <p:spPr>
          <a:xfrm>
            <a:off x="6012160" y="1289121"/>
            <a:ext cx="2480518" cy="612648"/>
          </a:xfrm>
          <a:prstGeom prst="wedgeRoundRectCallout">
            <a:avLst>
              <a:gd name="adj1" fmla="val -24074"/>
              <a:gd name="adj2" fmla="val 13794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solidFill>
                  <a:schemeClr val="accent1"/>
                </a:solidFill>
                <a:latin typeface="+mn-ea"/>
              </a:rPr>
              <a:t>空闲</a:t>
            </a:r>
            <a:r>
              <a:rPr lang="en-US" altLang="zh-CN" sz="2400" dirty="0" smtClean="0">
                <a:solidFill>
                  <a:schemeClr val="accent1"/>
                </a:solidFill>
                <a:latin typeface="+mn-ea"/>
              </a:rPr>
              <a:t>Chunk</a:t>
            </a:r>
            <a:r>
              <a:rPr lang="zh-CN" altLang="en-US" sz="2400" dirty="0" smtClean="0">
                <a:solidFill>
                  <a:schemeClr val="accent1"/>
                </a:solidFill>
                <a:latin typeface="+mn-ea"/>
              </a:rPr>
              <a:t>列表</a:t>
            </a:r>
            <a:endParaRPr lang="zh-CN" altLang="en-US" sz="2400" dirty="0">
              <a:solidFill>
                <a:schemeClr val="accent1"/>
              </a:solidFill>
              <a:latin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94" name="Rectangle 22"/>
          <p:cNvSpPr>
            <a:spLocks noGrp="1"/>
          </p:cNvSpPr>
          <p:nvPr>
            <p:ph type="title"/>
          </p:nvPr>
        </p:nvSpPr>
        <p:spPr bwMode="auto"/>
        <p:txBody>
          <a:bodyPr/>
          <a:lstStyle/>
          <a:p>
            <a:pPr eaLnBrk="1" hangingPunct="1">
              <a:defRPr/>
            </a:pPr>
            <a:r>
              <a:rPr lang="en-US" altLang="zh-CN" dirty="0" smtClean="0"/>
              <a:t>Memcached</a:t>
            </a:r>
            <a:r>
              <a:rPr lang="zh-CN" altLang="en-US" dirty="0" smtClean="0"/>
              <a:t>简介</a:t>
            </a:r>
          </a:p>
        </p:txBody>
      </p:sp>
      <p:sp>
        <p:nvSpPr>
          <p:cNvPr id="10243" name="Rectangle 23"/>
          <p:cNvSpPr>
            <a:spLocks noGrp="1"/>
          </p:cNvSpPr>
          <p:nvPr>
            <p:ph type="body" idx="1"/>
          </p:nvPr>
        </p:nvSpPr>
        <p:spPr/>
        <p:txBody>
          <a:bodyPr/>
          <a:lstStyle/>
          <a:p>
            <a:pPr marL="0" indent="0" eaLnBrk="1" hangingPunct="1">
              <a:lnSpc>
                <a:spcPct val="110000"/>
              </a:lnSpc>
              <a:buNone/>
            </a:pPr>
            <a:r>
              <a:rPr lang="zh-CN" altLang="en-US" sz="3600" dirty="0" smtClean="0"/>
              <a:t>更好的分配资源，更快速访问</a:t>
            </a:r>
            <a:endParaRPr lang="en-US" altLang="zh-CN" sz="3600" dirty="0" smtClean="0"/>
          </a:p>
          <a:p>
            <a:pPr marL="0" indent="0" eaLnBrk="1" hangingPunct="1">
              <a:lnSpc>
                <a:spcPct val="110000"/>
              </a:lnSpc>
              <a:buNone/>
            </a:pPr>
            <a:r>
              <a:rPr lang="en-US" altLang="zh-CN" sz="3600" dirty="0" smtClean="0"/>
              <a:t>     ↓</a:t>
            </a:r>
          </a:p>
          <a:p>
            <a:pPr marL="0" indent="0" eaLnBrk="1" hangingPunct="1">
              <a:lnSpc>
                <a:spcPct val="110000"/>
              </a:lnSpc>
              <a:buNone/>
            </a:pPr>
            <a:r>
              <a:rPr lang="en-US" altLang="zh-CN" sz="3600" dirty="0" smtClean="0"/>
              <a:t>LiveJournal.com</a:t>
            </a:r>
            <a:r>
              <a:rPr lang="zh-CN" altLang="en-US" sz="3200" dirty="0" smtClean="0"/>
              <a:t>使用</a:t>
            </a:r>
            <a:r>
              <a:rPr lang="en-US" altLang="zh-CN" sz="3200" dirty="0" smtClean="0"/>
              <a:t>Memcached</a:t>
            </a:r>
            <a:r>
              <a:rPr lang="zh-CN" altLang="en-US" sz="3200" dirty="0" smtClean="0"/>
              <a:t>后每秒动态页面访问量几千次，用户</a:t>
            </a:r>
            <a:r>
              <a:rPr lang="en-US" altLang="zh-CN" sz="3200" dirty="0" smtClean="0"/>
              <a:t>700</a:t>
            </a:r>
            <a:r>
              <a:rPr lang="zh-CN" altLang="en-US" sz="3200" dirty="0" smtClean="0"/>
              <a:t>万，数据库负载大幅度降低。</a:t>
            </a:r>
          </a:p>
          <a:p>
            <a:pPr marL="0" indent="0" eaLnBrk="1" hangingPunct="1">
              <a:lnSpc>
                <a:spcPct val="110000"/>
              </a:lnSpc>
              <a:buFont typeface="Wingdings 2" pitchFamily="18" charset="2"/>
              <a:buNone/>
            </a:pPr>
            <a:endParaRPr lang="en-US" altLang="zh-CN" sz="3200" dirty="0" smtClean="0">
              <a:hlinkClick r:id="rId2"/>
            </a:endParaRPr>
          </a:p>
          <a:p>
            <a:pPr marL="0" indent="0" eaLnBrk="1" hangingPunct="1">
              <a:lnSpc>
                <a:spcPct val="110000"/>
              </a:lnSpc>
              <a:buFont typeface="Wingdings 2" pitchFamily="18" charset="2"/>
              <a:buNone/>
            </a:pPr>
            <a:r>
              <a:rPr lang="en-US" altLang="zh-CN" sz="3200" dirty="0" smtClean="0">
                <a:hlinkClick r:id="rId2"/>
              </a:rPr>
              <a:t>http://memcached.org/</a:t>
            </a:r>
            <a:r>
              <a:rPr lang="zh-CN" altLang="en-US" sz="3200" dirty="0" smtClean="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Memcached</a:t>
            </a:r>
            <a:r>
              <a:rPr lang="zh-CN" altLang="en-US" dirty="0" smtClean="0"/>
              <a:t>内存使用</a:t>
            </a:r>
            <a:endParaRPr lang="zh-CN" altLang="en-US" dirty="0"/>
          </a:p>
        </p:txBody>
      </p:sp>
      <p:sp>
        <p:nvSpPr>
          <p:cNvPr id="4" name="内容占位符 3"/>
          <p:cNvSpPr>
            <a:spLocks noGrp="1"/>
          </p:cNvSpPr>
          <p:nvPr>
            <p:ph idx="1"/>
          </p:nvPr>
        </p:nvSpPr>
        <p:spPr/>
        <p:txBody>
          <a:bodyPr/>
          <a:lstStyle/>
          <a:p>
            <a:pPr marL="0" indent="0" eaLnBrk="1" hangingPunct="1">
              <a:lnSpc>
                <a:spcPct val="150000"/>
              </a:lnSpc>
              <a:spcBef>
                <a:spcPts val="300"/>
              </a:spcBef>
              <a:buNone/>
            </a:pPr>
            <a:r>
              <a:rPr lang="zh-CN" altLang="en-US" sz="2400" dirty="0" smtClean="0">
                <a:solidFill>
                  <a:schemeClr val="accent1"/>
                </a:solidFill>
              </a:rPr>
              <a:t>替换策略</a:t>
            </a:r>
            <a:endParaRPr lang="en-US" altLang="zh-CN" sz="2400" dirty="0" smtClean="0">
              <a:solidFill>
                <a:schemeClr val="accent1"/>
              </a:solidFill>
            </a:endParaRPr>
          </a:p>
          <a:p>
            <a:pPr marL="0" indent="0" eaLnBrk="1" hangingPunct="1">
              <a:lnSpc>
                <a:spcPct val="150000"/>
              </a:lnSpc>
              <a:spcBef>
                <a:spcPts val="300"/>
              </a:spcBef>
              <a:buNone/>
            </a:pPr>
            <a:r>
              <a:rPr lang="en-US" altLang="zh-CN" sz="2400" dirty="0" smtClean="0"/>
              <a:t>1</a:t>
            </a:r>
            <a:r>
              <a:rPr lang="zh-CN" altLang="en-US" sz="2400" dirty="0" smtClean="0"/>
              <a:t>）优先使用已超时的记录的空间。</a:t>
            </a:r>
            <a:endParaRPr lang="en-US" altLang="zh-CN" sz="2400" dirty="0" smtClean="0"/>
          </a:p>
          <a:p>
            <a:pPr marL="0" indent="0" eaLnBrk="1" hangingPunct="1">
              <a:lnSpc>
                <a:spcPct val="150000"/>
              </a:lnSpc>
              <a:spcBef>
                <a:spcPts val="300"/>
              </a:spcBef>
              <a:buNone/>
            </a:pPr>
            <a:r>
              <a:rPr lang="en-US" altLang="zh-CN" sz="2400" dirty="0" smtClean="0"/>
              <a:t>2</a:t>
            </a:r>
            <a:r>
              <a:rPr lang="zh-CN" altLang="en-US" sz="2400" dirty="0" smtClean="0"/>
              <a:t>）如果还存在追加新记录时空间不足的情况， 使用最近最少使用（</a:t>
            </a:r>
            <a:r>
              <a:rPr lang="en-US" altLang="zh-CN" sz="2400" dirty="0" smtClean="0"/>
              <a:t>LRU</a:t>
            </a:r>
            <a:r>
              <a:rPr lang="zh-CN" altLang="en-US" sz="2400" dirty="0" smtClean="0"/>
              <a:t>）机制替换已有缓存内容 </a:t>
            </a:r>
            <a:r>
              <a:rPr lang="zh-CN" altLang="en-US" sz="2400" dirty="0" smtClean="0">
                <a:solidFill>
                  <a:schemeClr val="accent1"/>
                </a:solidFill>
              </a:rPr>
              <a:t>（引用计数非零则不替换）</a:t>
            </a:r>
            <a:r>
              <a:rPr lang="zh-CN" altLang="en-US" sz="2400" dirty="0"/>
              <a:t>。</a:t>
            </a:r>
            <a:endParaRPr lang="zh-CN" altLang="en-US" sz="2400" dirty="0" smtClean="0">
              <a:solidFill>
                <a:schemeClr val="accent1"/>
              </a:solidFill>
            </a:endParaRPr>
          </a:p>
        </p:txBody>
      </p:sp>
      <p:sp>
        <p:nvSpPr>
          <p:cNvPr id="2" name="灯片编号占位符 1"/>
          <p:cNvSpPr>
            <a:spLocks noGrp="1"/>
          </p:cNvSpPr>
          <p:nvPr>
            <p:ph type="sldNum" sz="quarter" idx="12"/>
          </p:nvPr>
        </p:nvSpPr>
        <p:spPr/>
        <p:txBody>
          <a:bodyPr/>
          <a:lstStyle/>
          <a:p>
            <a:pPr>
              <a:defRPr/>
            </a:pPr>
            <a:fld id="{C33C976B-9275-40B5-8C6A-BAF1F3BA4138}" type="slidenum">
              <a:rPr lang="zh-CN" altLang="en-US" smtClean="0"/>
              <a:pPr>
                <a:defRPr/>
              </a:pPr>
              <a:t>30</a:t>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smtClean="0"/>
              <a:t>Memcached</a:t>
            </a:r>
            <a:r>
              <a:rPr lang="zh-CN" altLang="en-US" dirty="0" smtClean="0"/>
              <a:t>数据传输</a:t>
            </a:r>
          </a:p>
        </p:txBody>
      </p:sp>
      <p:sp>
        <p:nvSpPr>
          <p:cNvPr id="31747" name="文本占位符 2"/>
          <p:cNvSpPr>
            <a:spLocks noGrp="1"/>
          </p:cNvSpPr>
          <p:nvPr>
            <p:ph type="body" sz="quarter" idx="4294967295"/>
          </p:nvPr>
        </p:nvSpPr>
        <p:spPr>
          <a:xfrm>
            <a:off x="500063" y="1428746"/>
            <a:ext cx="8143875" cy="3296398"/>
          </a:xfrm>
        </p:spPr>
        <p:txBody>
          <a:bodyPr/>
          <a:lstStyle/>
          <a:p>
            <a:pPr marL="0" indent="0" eaLnBrk="1" hangingPunct="1">
              <a:lnSpc>
                <a:spcPct val="90000"/>
              </a:lnSpc>
              <a:buFont typeface="Wingdings 2" pitchFamily="18" charset="2"/>
              <a:buNone/>
            </a:pPr>
            <a:r>
              <a:rPr lang="zh-CN" altLang="en-US" sz="2400" dirty="0" smtClean="0"/>
              <a:t>使用</a:t>
            </a:r>
            <a:r>
              <a:rPr lang="zh-CN" altLang="en-US" sz="2400" dirty="0" smtClean="0">
                <a:solidFill>
                  <a:srgbClr val="FF0000"/>
                </a:solidFill>
              </a:rPr>
              <a:t>二进制协议</a:t>
            </a:r>
            <a:r>
              <a:rPr lang="zh-CN" altLang="en-US" sz="2400" dirty="0" smtClean="0"/>
              <a:t>，无需文本协议的解析处理。</a:t>
            </a:r>
            <a:endParaRPr lang="en-US" altLang="zh-CN" sz="2400" dirty="0" smtClean="0"/>
          </a:p>
          <a:p>
            <a:pPr marL="0" indent="0" eaLnBrk="1" hangingPunct="1">
              <a:lnSpc>
                <a:spcPct val="90000"/>
              </a:lnSpc>
              <a:buNone/>
            </a:pPr>
            <a:r>
              <a:rPr lang="en-US" altLang="zh-CN" sz="2400" dirty="0" smtClean="0"/>
              <a:t>      ↓</a:t>
            </a:r>
          </a:p>
          <a:p>
            <a:pPr marL="0" indent="0" eaLnBrk="1" hangingPunct="1">
              <a:lnSpc>
                <a:spcPct val="90000"/>
              </a:lnSpc>
              <a:buNone/>
            </a:pPr>
            <a:r>
              <a:rPr lang="en-US" altLang="zh-CN" sz="2400" dirty="0" smtClean="0"/>
              <a:t>      ↓</a:t>
            </a:r>
            <a:endParaRPr lang="en-US" altLang="zh-CN" sz="2400" dirty="0"/>
          </a:p>
          <a:p>
            <a:pPr marL="0" indent="0" eaLnBrk="1" hangingPunct="1">
              <a:lnSpc>
                <a:spcPct val="90000"/>
              </a:lnSpc>
              <a:buNone/>
            </a:pPr>
            <a:r>
              <a:rPr lang="en-US" altLang="zh-CN" sz="2400" dirty="0" smtClean="0"/>
              <a:t>      ↓</a:t>
            </a:r>
          </a:p>
          <a:p>
            <a:pPr marL="0" indent="0" eaLnBrk="1" hangingPunct="1">
              <a:lnSpc>
                <a:spcPct val="90000"/>
              </a:lnSpc>
              <a:buNone/>
            </a:pPr>
            <a:r>
              <a:rPr lang="en-US" altLang="zh-CN" sz="2400" dirty="0" smtClean="0"/>
              <a:t>      ↓</a:t>
            </a:r>
            <a:endParaRPr lang="en-US" altLang="zh-CN" sz="2400" dirty="0"/>
          </a:p>
          <a:p>
            <a:pPr marL="0" indent="0" eaLnBrk="1" hangingPunct="1">
              <a:lnSpc>
                <a:spcPct val="90000"/>
              </a:lnSpc>
              <a:buNone/>
            </a:pPr>
            <a:r>
              <a:rPr lang="en-US" altLang="zh-CN" sz="2400" dirty="0" smtClean="0"/>
              <a:t>      ↓</a:t>
            </a:r>
          </a:p>
          <a:p>
            <a:pPr marL="0" indent="0" eaLnBrk="1" hangingPunct="1">
              <a:lnSpc>
                <a:spcPct val="90000"/>
              </a:lnSpc>
              <a:buFont typeface="Wingdings 2" pitchFamily="18" charset="2"/>
              <a:buNone/>
            </a:pPr>
            <a:r>
              <a:rPr lang="zh-CN" altLang="en-US" sz="2400" dirty="0" smtClean="0"/>
              <a:t>减少性能开销，减少文本协议的漏洞。</a:t>
            </a:r>
            <a:endParaRPr lang="en-US" altLang="zh-CN" sz="2400" dirty="0" smtClean="0"/>
          </a:p>
          <a:p>
            <a:pPr marL="0" indent="0" eaLnBrk="1" hangingPunct="1">
              <a:lnSpc>
                <a:spcPct val="90000"/>
              </a:lnSpc>
              <a:buFont typeface="Wingdings 2" pitchFamily="18" charset="2"/>
              <a:buNone/>
            </a:pPr>
            <a:r>
              <a:rPr lang="zh-CN" altLang="en-US" sz="2400" dirty="0" smtClean="0"/>
              <a:t>    协议的包为</a:t>
            </a:r>
            <a:r>
              <a:rPr lang="en-US" altLang="zh-CN" sz="2400" dirty="0" smtClean="0"/>
              <a:t>24</a:t>
            </a:r>
            <a:r>
              <a:rPr lang="zh-CN" altLang="en-US" sz="2400" dirty="0" smtClean="0"/>
              <a:t>字节的帧，其后是键和无结构数据。</a:t>
            </a:r>
            <a:r>
              <a:rPr lang="zh-CN" altLang="en-US" sz="2400" dirty="0" smtClean="0">
                <a:latin typeface="微软雅黑" pitchFamily="34" charset="-122"/>
              </a:rPr>
              <a:t> </a:t>
            </a:r>
            <a:endParaRPr lang="en-US" altLang="zh-CN" sz="2400" dirty="0" smtClean="0"/>
          </a:p>
        </p:txBody>
      </p:sp>
      <p:sp>
        <p:nvSpPr>
          <p:cNvPr id="4" name="灯片编号占位符 3"/>
          <p:cNvSpPr>
            <a:spLocks noGrp="1"/>
          </p:cNvSpPr>
          <p:nvPr>
            <p:ph type="sldNum" sz="quarter" idx="12"/>
          </p:nvPr>
        </p:nvSpPr>
        <p:spPr/>
        <p:txBody>
          <a:bodyPr/>
          <a:lstStyle/>
          <a:p>
            <a:pPr>
              <a:defRPr/>
            </a:pPr>
            <a:fld id="{3F76D81B-DF1A-489B-8F08-F4D56D0967D6}" type="slidenum">
              <a:rPr lang="zh-CN" altLang="en-US"/>
              <a:pPr>
                <a:defRPr/>
              </a:pPr>
              <a:t>31</a:t>
            </a:fld>
            <a:endParaRPr lang="zh-CN" altLang="en-US"/>
          </a:p>
        </p:txBody>
      </p:sp>
      <p:sp>
        <p:nvSpPr>
          <p:cNvPr id="8" name="圆角矩形标注 7"/>
          <p:cNvSpPr/>
          <p:nvPr/>
        </p:nvSpPr>
        <p:spPr>
          <a:xfrm>
            <a:off x="1932891" y="2248853"/>
            <a:ext cx="6629440" cy="1051536"/>
          </a:xfrm>
          <a:prstGeom prst="wedgeRoundRectCallout">
            <a:avLst>
              <a:gd name="adj1" fmla="val -5902"/>
              <a:gd name="adj2" fmla="val -8534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smtClean="0">
                <a:solidFill>
                  <a:srgbClr val="002060"/>
                </a:solidFill>
              </a:rPr>
              <a:t>HTTP</a:t>
            </a:r>
            <a:r>
              <a:rPr lang="zh-CN" altLang="en-US" sz="2400" dirty="0" smtClean="0">
                <a:solidFill>
                  <a:srgbClr val="002060"/>
                </a:solidFill>
              </a:rPr>
              <a:t>是基于文本的协议，解析麻烦，</a:t>
            </a:r>
            <a:endParaRPr lang="en-US" altLang="zh-CN" sz="2400" dirty="0" smtClean="0">
              <a:solidFill>
                <a:srgbClr val="002060"/>
              </a:solidFill>
            </a:endParaRPr>
          </a:p>
          <a:p>
            <a:r>
              <a:rPr lang="zh-CN" altLang="en-US" sz="2400" dirty="0" smtClean="0">
                <a:solidFill>
                  <a:srgbClr val="002060"/>
                </a:solidFill>
              </a:rPr>
              <a:t>且冗余的数据多</a:t>
            </a:r>
            <a:endParaRPr lang="zh-CN" altLang="en-US" sz="2400" dirty="0">
              <a:solidFill>
                <a:srgbClr val="00206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Memcached</a:t>
            </a:r>
            <a:r>
              <a:rPr lang="zh-CN" altLang="en-US" dirty="0" smtClean="0"/>
              <a:t>数据传输</a:t>
            </a:r>
            <a:endParaRPr lang="zh-CN" altLang="en-US" dirty="0"/>
          </a:p>
        </p:txBody>
      </p:sp>
      <p:sp>
        <p:nvSpPr>
          <p:cNvPr id="4" name="内容占位符 3"/>
          <p:cNvSpPr>
            <a:spLocks noGrp="1"/>
          </p:cNvSpPr>
          <p:nvPr>
            <p:ph idx="1"/>
          </p:nvPr>
        </p:nvSpPr>
        <p:spPr>
          <a:xfrm>
            <a:off x="500034" y="3500438"/>
            <a:ext cx="8183562" cy="2786082"/>
          </a:xfrm>
        </p:spPr>
        <p:txBody>
          <a:bodyPr/>
          <a:lstStyle/>
          <a:p>
            <a:pPr marL="0" indent="0">
              <a:buNone/>
            </a:pPr>
            <a:r>
              <a:rPr lang="en-US" altLang="zh-CN" sz="2400" dirty="0" smtClean="0"/>
              <a:t>    HEADER</a:t>
            </a:r>
            <a:r>
              <a:rPr lang="zh-CN" altLang="en-US" sz="2400" dirty="0" smtClean="0"/>
              <a:t>占</a:t>
            </a:r>
            <a:r>
              <a:rPr lang="en-US" altLang="zh-CN" sz="2400" dirty="0" smtClean="0"/>
              <a:t>16</a:t>
            </a:r>
            <a:r>
              <a:rPr lang="zh-CN" altLang="en-US" sz="2400" dirty="0" smtClean="0"/>
              <a:t>字节，包含表示包有效性的</a:t>
            </a:r>
            <a:r>
              <a:rPr lang="en-US" altLang="zh-CN" sz="2400" dirty="0" smtClean="0"/>
              <a:t>Magic</a:t>
            </a:r>
            <a:r>
              <a:rPr lang="zh-CN" altLang="en-US" sz="2400" dirty="0" smtClean="0"/>
              <a:t>字节、命令种类、键长度、值长度等信息。键长度最大</a:t>
            </a:r>
            <a:r>
              <a:rPr lang="en-US" altLang="zh-CN" sz="2400" dirty="0" smtClean="0"/>
              <a:t>250</a:t>
            </a:r>
            <a:r>
              <a:rPr lang="zh-CN" altLang="en-US" sz="2400" dirty="0" smtClean="0"/>
              <a:t>字节。</a:t>
            </a:r>
            <a:endParaRPr lang="en-US" altLang="zh-CN" sz="2400" dirty="0" smtClean="0"/>
          </a:p>
          <a:p>
            <a:pPr marL="0" indent="0">
              <a:buNone/>
            </a:pPr>
            <a:r>
              <a:rPr lang="zh-CN" altLang="en-US" sz="2400" dirty="0" smtClean="0"/>
              <a:t>     </a:t>
            </a:r>
            <a:r>
              <a:rPr lang="zh-CN" altLang="en-US" sz="2400" dirty="0" smtClean="0">
                <a:solidFill>
                  <a:schemeClr val="accent1"/>
                </a:solidFill>
              </a:rPr>
              <a:t>二进制协议中键的长度用</a:t>
            </a:r>
            <a:r>
              <a:rPr lang="en-US" altLang="zh-CN" sz="2400" dirty="0" smtClean="0">
                <a:solidFill>
                  <a:schemeClr val="accent1"/>
                </a:solidFill>
              </a:rPr>
              <a:t>2</a:t>
            </a:r>
            <a:r>
              <a:rPr lang="zh-CN" altLang="en-US" sz="2400" dirty="0" smtClean="0">
                <a:solidFill>
                  <a:schemeClr val="accent1"/>
                </a:solidFill>
              </a:rPr>
              <a:t>字节表示。因此，理论上最大可使用</a:t>
            </a:r>
            <a:r>
              <a:rPr lang="en-US" altLang="zh-CN" sz="2400" dirty="0" smtClean="0">
                <a:solidFill>
                  <a:schemeClr val="accent1"/>
                </a:solidFill>
              </a:rPr>
              <a:t>65536</a:t>
            </a:r>
            <a:r>
              <a:rPr lang="zh-CN" altLang="en-US" sz="2400" dirty="0" smtClean="0">
                <a:solidFill>
                  <a:schemeClr val="accent1"/>
                </a:solidFill>
              </a:rPr>
              <a:t>字节长的键。</a:t>
            </a:r>
            <a:endParaRPr lang="zh-CN" altLang="en-US" sz="2400" dirty="0">
              <a:solidFill>
                <a:schemeClr val="accent1"/>
              </a:solidFill>
            </a:endParaRPr>
          </a:p>
        </p:txBody>
      </p:sp>
      <p:sp>
        <p:nvSpPr>
          <p:cNvPr id="2" name="灯片编号占位符 1"/>
          <p:cNvSpPr>
            <a:spLocks noGrp="1"/>
          </p:cNvSpPr>
          <p:nvPr>
            <p:ph type="sldNum" sz="quarter" idx="12"/>
          </p:nvPr>
        </p:nvSpPr>
        <p:spPr/>
        <p:txBody>
          <a:bodyPr/>
          <a:lstStyle/>
          <a:p>
            <a:pPr>
              <a:defRPr/>
            </a:pPr>
            <a:fld id="{C33C976B-9275-40B5-8C6A-BAF1F3BA4138}" type="slidenum">
              <a:rPr lang="zh-CN" altLang="en-US" smtClean="0"/>
              <a:pPr>
                <a:defRPr/>
              </a:pPr>
              <a:t>32</a:t>
            </a:fld>
            <a:endParaRPr lang="zh-CN" altLang="en-US"/>
          </a:p>
        </p:txBody>
      </p:sp>
      <p:pic>
        <p:nvPicPr>
          <p:cNvPr id="6" name="图片 6" descr="Memcached协议包.emf"/>
          <p:cNvPicPr>
            <a:picLocks noChangeAspect="1"/>
          </p:cNvPicPr>
          <p:nvPr/>
        </p:nvPicPr>
        <p:blipFill>
          <a:blip r:embed="rId2" cstate="print"/>
          <a:srcRect/>
          <a:stretch>
            <a:fillRect/>
          </a:stretch>
        </p:blipFill>
        <p:spPr bwMode="auto">
          <a:xfrm>
            <a:off x="1714500" y="1785926"/>
            <a:ext cx="5988050" cy="1463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smtClean="0"/>
              <a:t>Memcached</a:t>
            </a:r>
            <a:r>
              <a:rPr lang="zh-CN" altLang="en-US" dirty="0" smtClean="0"/>
              <a:t>的分布式处理</a:t>
            </a:r>
          </a:p>
        </p:txBody>
      </p:sp>
      <p:sp>
        <p:nvSpPr>
          <p:cNvPr id="32771" name="文本占位符 2"/>
          <p:cNvSpPr>
            <a:spLocks noGrp="1"/>
          </p:cNvSpPr>
          <p:nvPr>
            <p:ph type="body" sz="quarter" idx="4294967295"/>
          </p:nvPr>
        </p:nvSpPr>
        <p:spPr>
          <a:xfrm>
            <a:off x="500063" y="1357313"/>
            <a:ext cx="8143875" cy="4286250"/>
          </a:xfrm>
        </p:spPr>
        <p:txBody>
          <a:bodyPr/>
          <a:lstStyle/>
          <a:p>
            <a:pPr marL="0" indent="0" eaLnBrk="1" hangingPunct="1">
              <a:buFont typeface="Wingdings 2" pitchFamily="18" charset="2"/>
              <a:buNone/>
            </a:pPr>
            <a:r>
              <a:rPr lang="zh-CN" altLang="en-US" dirty="0" smtClean="0"/>
              <a:t>    服务器端并没有</a:t>
            </a:r>
            <a:r>
              <a:rPr lang="zh-CN" altLang="en-US" dirty="0" smtClean="0">
                <a:latin typeface="微软雅黑" pitchFamily="34" charset="-122"/>
              </a:rPr>
              <a:t>“</a:t>
            </a:r>
            <a:r>
              <a:rPr lang="zh-CN" altLang="en-US" dirty="0" smtClean="0"/>
              <a:t>分布式</a:t>
            </a:r>
            <a:r>
              <a:rPr lang="zh-CN" altLang="en-US" dirty="0" smtClean="0">
                <a:latin typeface="微软雅黑" pitchFamily="34" charset="-122"/>
              </a:rPr>
              <a:t>”</a:t>
            </a:r>
            <a:r>
              <a:rPr lang="zh-CN" altLang="en-US" dirty="0" smtClean="0"/>
              <a:t>功能，仅包括内存存储功能，实现非常简单。 </a:t>
            </a:r>
            <a:endParaRPr lang="en-US" altLang="zh-CN" dirty="0" smtClean="0"/>
          </a:p>
          <a:p>
            <a:pPr marL="0" indent="0" eaLnBrk="1" hangingPunct="1">
              <a:buFont typeface="Wingdings 2" pitchFamily="18" charset="2"/>
              <a:buNone/>
            </a:pPr>
            <a:r>
              <a:rPr lang="zh-CN" altLang="en-US" dirty="0" smtClean="0"/>
              <a:t>    分布式完全由客户端程序库实现。</a:t>
            </a:r>
          </a:p>
        </p:txBody>
      </p:sp>
      <p:sp>
        <p:nvSpPr>
          <p:cNvPr id="4" name="灯片编号占位符 3"/>
          <p:cNvSpPr>
            <a:spLocks noGrp="1"/>
          </p:cNvSpPr>
          <p:nvPr>
            <p:ph type="sldNum" sz="quarter" idx="12"/>
          </p:nvPr>
        </p:nvSpPr>
        <p:spPr/>
        <p:txBody>
          <a:bodyPr/>
          <a:lstStyle/>
          <a:p>
            <a:pPr>
              <a:defRPr/>
            </a:pPr>
            <a:fld id="{2C44C4D5-3435-447B-9A88-B6962C07856A}" type="slidenum">
              <a:rPr lang="zh-CN" altLang="en-US"/>
              <a:pPr>
                <a:defRPr/>
              </a:pPr>
              <a:t>33</a:t>
            </a:fld>
            <a:endParaRPr lang="zh-CN" altLang="en-US"/>
          </a:p>
        </p:txBody>
      </p:sp>
      <p:pic>
        <p:nvPicPr>
          <p:cNvPr id="32773" name="Picture 7"/>
          <p:cNvPicPr>
            <a:picLocks noChangeAspect="1" noChangeArrowheads="1"/>
          </p:cNvPicPr>
          <p:nvPr/>
        </p:nvPicPr>
        <p:blipFill>
          <a:blip r:embed="rId2" cstate="print"/>
          <a:srcRect/>
          <a:stretch>
            <a:fillRect/>
          </a:stretch>
        </p:blipFill>
        <p:spPr bwMode="auto">
          <a:xfrm>
            <a:off x="2428875" y="3068638"/>
            <a:ext cx="3929063" cy="3360737"/>
          </a:xfrm>
          <a:prstGeom prst="rect">
            <a:avLst/>
          </a:prstGeom>
          <a:noFill/>
          <a:ln w="9525">
            <a:noFill/>
            <a:miter lim="800000"/>
            <a:headEnd/>
            <a:tailEnd/>
          </a:ln>
        </p:spPr>
      </p:pic>
      <p:sp>
        <p:nvSpPr>
          <p:cNvPr id="32774" name="AutoShape 4"/>
          <p:cNvSpPr>
            <a:spLocks noChangeArrowheads="1"/>
          </p:cNvSpPr>
          <p:nvPr/>
        </p:nvSpPr>
        <p:spPr bwMode="auto">
          <a:xfrm>
            <a:off x="8172450" y="335756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smtClean="0"/>
              <a:t>Memcached</a:t>
            </a:r>
            <a:r>
              <a:rPr lang="zh-CN" altLang="en-US" dirty="0" smtClean="0"/>
              <a:t>的分布式处理</a:t>
            </a:r>
          </a:p>
        </p:txBody>
      </p:sp>
      <p:sp>
        <p:nvSpPr>
          <p:cNvPr id="33795" name="文本占位符 2"/>
          <p:cNvSpPr>
            <a:spLocks noGrp="1"/>
          </p:cNvSpPr>
          <p:nvPr>
            <p:ph type="body" sz="quarter" idx="4294967295"/>
          </p:nvPr>
        </p:nvSpPr>
        <p:spPr>
          <a:xfrm>
            <a:off x="5072063" y="1714500"/>
            <a:ext cx="2714625" cy="4286250"/>
          </a:xfrm>
        </p:spPr>
        <p:txBody>
          <a:bodyPr/>
          <a:lstStyle/>
          <a:p>
            <a:pPr marL="0" indent="0" eaLnBrk="1" hangingPunct="1">
              <a:buFont typeface="Wingdings 2" pitchFamily="18" charset="2"/>
              <a:buNone/>
            </a:pPr>
            <a:r>
              <a:rPr lang="en-US" altLang="zh-CN" dirty="0" smtClean="0"/>
              <a:t>3</a:t>
            </a:r>
            <a:r>
              <a:rPr lang="zh-CN" altLang="en-US" dirty="0" smtClean="0"/>
              <a:t>个</a:t>
            </a:r>
            <a:r>
              <a:rPr lang="en-US" altLang="zh-CN" dirty="0" smtClean="0"/>
              <a:t>Memcached</a:t>
            </a:r>
            <a:r>
              <a:rPr lang="zh-CN" altLang="en-US" dirty="0" smtClean="0"/>
              <a:t>服务器节点</a:t>
            </a:r>
          </a:p>
        </p:txBody>
      </p:sp>
      <p:sp>
        <p:nvSpPr>
          <p:cNvPr id="4" name="灯片编号占位符 3"/>
          <p:cNvSpPr>
            <a:spLocks noGrp="1"/>
          </p:cNvSpPr>
          <p:nvPr>
            <p:ph type="sldNum" sz="quarter" idx="12"/>
          </p:nvPr>
        </p:nvSpPr>
        <p:spPr/>
        <p:txBody>
          <a:bodyPr/>
          <a:lstStyle/>
          <a:p>
            <a:pPr>
              <a:defRPr/>
            </a:pPr>
            <a:fld id="{3E22D976-B14A-4544-93D0-B62AD4C6EB68}" type="slidenum">
              <a:rPr lang="zh-CN" altLang="en-US"/>
              <a:pPr>
                <a:defRPr/>
              </a:pPr>
              <a:t>34</a:t>
            </a:fld>
            <a:endParaRPr lang="zh-CN" altLang="en-US"/>
          </a:p>
        </p:txBody>
      </p:sp>
      <p:pic>
        <p:nvPicPr>
          <p:cNvPr id="33797" name="Picture 2" descr="http://pic001.cnblogs.com/img/dudu/200809/2008092817111437.png"/>
          <p:cNvPicPr>
            <a:picLocks noChangeAspect="1" noChangeArrowheads="1"/>
          </p:cNvPicPr>
          <p:nvPr/>
        </p:nvPicPr>
        <p:blipFill>
          <a:blip r:embed="rId2" cstate="print"/>
          <a:srcRect/>
          <a:stretch>
            <a:fillRect/>
          </a:stretch>
        </p:blipFill>
        <p:spPr bwMode="auto">
          <a:xfrm>
            <a:off x="642938" y="1857375"/>
            <a:ext cx="4200525" cy="3857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smtClean="0"/>
              <a:t>Memcached</a:t>
            </a:r>
            <a:r>
              <a:rPr lang="zh-CN" altLang="en-US" dirty="0" smtClean="0"/>
              <a:t>的分布式存储</a:t>
            </a:r>
          </a:p>
        </p:txBody>
      </p:sp>
      <p:sp>
        <p:nvSpPr>
          <p:cNvPr id="34819" name="文本占位符 2"/>
          <p:cNvSpPr>
            <a:spLocks noGrp="1"/>
          </p:cNvSpPr>
          <p:nvPr>
            <p:ph type="body" sz="quarter" idx="4294967295"/>
          </p:nvPr>
        </p:nvSpPr>
        <p:spPr>
          <a:xfrm>
            <a:off x="500063" y="1357313"/>
            <a:ext cx="8143875" cy="4286250"/>
          </a:xfrm>
        </p:spPr>
        <p:txBody>
          <a:bodyPr/>
          <a:lstStyle/>
          <a:p>
            <a:pPr marL="0" indent="0" eaLnBrk="1" hangingPunct="1">
              <a:buFont typeface="Wingdings 2" pitchFamily="18" charset="2"/>
              <a:buNone/>
            </a:pPr>
            <a:r>
              <a:rPr lang="zh-CN" altLang="en-US" sz="2400" dirty="0" smtClean="0"/>
              <a:t>向服务器添加键名为</a:t>
            </a:r>
            <a:r>
              <a:rPr lang="zh-CN" altLang="en-US" sz="2400" dirty="0" smtClean="0">
                <a:latin typeface="微软雅黑" pitchFamily="34" charset="-122"/>
              </a:rPr>
              <a:t>“</a:t>
            </a:r>
            <a:r>
              <a:rPr lang="en-US" altLang="zh-CN" sz="2400" dirty="0" err="1" smtClean="0"/>
              <a:t>rname</a:t>
            </a:r>
            <a:r>
              <a:rPr lang="en-US" altLang="zh-CN" sz="2400" dirty="0" smtClean="0">
                <a:latin typeface="微软雅黑" pitchFamily="34" charset="-122"/>
              </a:rPr>
              <a:t>”</a:t>
            </a:r>
            <a:r>
              <a:rPr lang="zh-CN" altLang="en-US" sz="2400" dirty="0" smtClean="0"/>
              <a:t>的数据：</a:t>
            </a:r>
          </a:p>
          <a:p>
            <a:pPr marL="0" indent="0" eaLnBrk="1" hangingPunct="1">
              <a:buFont typeface="Wingdings 2" pitchFamily="18" charset="2"/>
              <a:buNone/>
            </a:pPr>
            <a:r>
              <a:rPr lang="en-US" altLang="zh-CN" sz="2400" dirty="0" smtClean="0"/>
              <a:t>1</a:t>
            </a:r>
            <a:r>
              <a:rPr lang="zh-CN" altLang="en-US" sz="2400" dirty="0" smtClean="0"/>
              <a:t>）向</a:t>
            </a:r>
            <a:r>
              <a:rPr lang="en-US" altLang="zh-CN" sz="2400" dirty="0" err="1" smtClean="0"/>
              <a:t>Memcached</a:t>
            </a:r>
            <a:r>
              <a:rPr lang="zh-CN" altLang="en-US" sz="2400" dirty="0" smtClean="0"/>
              <a:t>中添加</a:t>
            </a:r>
            <a:r>
              <a:rPr lang="zh-CN" altLang="en-US" sz="2400" dirty="0" smtClean="0">
                <a:latin typeface="微软雅黑" pitchFamily="34" charset="-122"/>
              </a:rPr>
              <a:t>“</a:t>
            </a:r>
            <a:r>
              <a:rPr lang="en-US" altLang="zh-CN" sz="2400" dirty="0" err="1" smtClean="0"/>
              <a:t>rname</a:t>
            </a:r>
            <a:r>
              <a:rPr lang="en-US" altLang="zh-CN" sz="2400" dirty="0" smtClean="0">
                <a:latin typeface="微软雅黑" pitchFamily="34" charset="-122"/>
              </a:rPr>
              <a:t>”</a:t>
            </a:r>
            <a:r>
              <a:rPr lang="zh-CN" altLang="en-US" sz="2400" dirty="0" smtClean="0"/>
              <a:t>键；</a:t>
            </a:r>
          </a:p>
          <a:p>
            <a:pPr marL="0" indent="0" eaLnBrk="1" hangingPunct="1">
              <a:buFont typeface="Wingdings 2" pitchFamily="18" charset="2"/>
              <a:buNone/>
            </a:pPr>
            <a:r>
              <a:rPr lang="en-US" altLang="zh-CN" sz="2400" dirty="0" smtClean="0"/>
              <a:t>2</a:t>
            </a:r>
            <a:r>
              <a:rPr lang="zh-CN" altLang="en-US" sz="2400" dirty="0" smtClean="0"/>
              <a:t>）</a:t>
            </a:r>
            <a:r>
              <a:rPr lang="zh-CN" altLang="en-US" sz="2400" dirty="0" smtClean="0">
                <a:latin typeface="微软雅黑" pitchFamily="34" charset="-122"/>
              </a:rPr>
              <a:t>“</a:t>
            </a:r>
            <a:r>
              <a:rPr lang="en-US" altLang="zh-CN" sz="2400" dirty="0" err="1" smtClean="0"/>
              <a:t>rname</a:t>
            </a:r>
            <a:r>
              <a:rPr lang="en-US" altLang="zh-CN" sz="2400" dirty="0" smtClean="0">
                <a:latin typeface="微软雅黑" pitchFamily="34" charset="-122"/>
              </a:rPr>
              <a:t>”</a:t>
            </a:r>
            <a:r>
              <a:rPr lang="zh-CN" altLang="en-US" sz="2400" dirty="0" smtClean="0"/>
              <a:t>传给客户端程序库后，客户端算法根据</a:t>
            </a:r>
            <a:r>
              <a:rPr lang="zh-CN" altLang="en-US" sz="2400" dirty="0" smtClean="0">
                <a:latin typeface="微软雅黑" pitchFamily="34" charset="-122"/>
              </a:rPr>
              <a:t>“</a:t>
            </a:r>
            <a:r>
              <a:rPr lang="zh-CN" altLang="en-US" sz="2400" dirty="0" smtClean="0"/>
              <a:t>键</a:t>
            </a:r>
            <a:r>
              <a:rPr lang="zh-CN" altLang="en-US" sz="2400" dirty="0" smtClean="0">
                <a:latin typeface="微软雅黑" pitchFamily="34" charset="-122"/>
              </a:rPr>
              <a:t>”</a:t>
            </a:r>
            <a:r>
              <a:rPr lang="zh-CN" altLang="en-US" sz="2400" dirty="0" smtClean="0"/>
              <a:t>来决定保存数据的</a:t>
            </a:r>
            <a:r>
              <a:rPr lang="en-US" altLang="zh-CN" sz="2400" dirty="0" err="1" smtClean="0"/>
              <a:t>Memcached</a:t>
            </a:r>
            <a:r>
              <a:rPr lang="zh-CN" altLang="en-US" sz="2400" dirty="0" smtClean="0"/>
              <a:t>服务器节点；</a:t>
            </a:r>
          </a:p>
          <a:p>
            <a:pPr marL="0" indent="0" eaLnBrk="1" hangingPunct="1">
              <a:buFont typeface="Wingdings 2" pitchFamily="18" charset="2"/>
              <a:buNone/>
            </a:pPr>
            <a:r>
              <a:rPr lang="en-US" altLang="zh-CN" sz="2400" dirty="0" smtClean="0"/>
              <a:t>3</a:t>
            </a:r>
            <a:r>
              <a:rPr lang="zh-CN" altLang="en-US" sz="2400" dirty="0" smtClean="0"/>
              <a:t>）客户端命令服务节点保存</a:t>
            </a:r>
            <a:r>
              <a:rPr lang="zh-CN" altLang="en-US" sz="2400" dirty="0" smtClean="0">
                <a:latin typeface="微软雅黑" pitchFamily="34" charset="-122"/>
              </a:rPr>
              <a:t>“</a:t>
            </a:r>
            <a:r>
              <a:rPr lang="en-US" altLang="zh-CN" sz="2400" dirty="0" err="1" smtClean="0"/>
              <a:t>rname</a:t>
            </a:r>
            <a:r>
              <a:rPr lang="en-US" altLang="zh-CN" sz="2400" dirty="0" smtClean="0">
                <a:latin typeface="微软雅黑" pitchFamily="34" charset="-122"/>
              </a:rPr>
              <a:t>”</a:t>
            </a:r>
            <a:r>
              <a:rPr lang="zh-CN" altLang="en-US" sz="2400" dirty="0" smtClean="0"/>
              <a:t>及其值。</a:t>
            </a:r>
          </a:p>
        </p:txBody>
      </p:sp>
      <p:sp>
        <p:nvSpPr>
          <p:cNvPr id="4" name="灯片编号占位符 3"/>
          <p:cNvSpPr>
            <a:spLocks noGrp="1"/>
          </p:cNvSpPr>
          <p:nvPr>
            <p:ph type="sldNum" sz="quarter" idx="12"/>
          </p:nvPr>
        </p:nvSpPr>
        <p:spPr/>
        <p:txBody>
          <a:bodyPr/>
          <a:lstStyle/>
          <a:p>
            <a:pPr>
              <a:defRPr/>
            </a:pPr>
            <a:fld id="{EB80F255-F84A-4B29-937B-061EDCA18170}" type="slidenum">
              <a:rPr lang="zh-CN" altLang="en-US"/>
              <a:pPr>
                <a:defRPr/>
              </a:pPr>
              <a:t>35</a:t>
            </a:fld>
            <a:endParaRPr lang="zh-CN" altLang="en-US"/>
          </a:p>
        </p:txBody>
      </p:sp>
      <p:pic>
        <p:nvPicPr>
          <p:cNvPr id="34821" name="Picture 1"/>
          <p:cNvPicPr>
            <a:picLocks noChangeAspect="1" noChangeArrowheads="1"/>
          </p:cNvPicPr>
          <p:nvPr/>
        </p:nvPicPr>
        <p:blipFill>
          <a:blip r:embed="rId2" cstate="print"/>
          <a:srcRect/>
          <a:stretch>
            <a:fillRect/>
          </a:stretch>
        </p:blipFill>
        <p:spPr bwMode="auto">
          <a:xfrm>
            <a:off x="2484438" y="3789363"/>
            <a:ext cx="3438525" cy="271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smtClean="0"/>
              <a:t>Memcached</a:t>
            </a:r>
            <a:r>
              <a:rPr lang="zh-CN" altLang="en-US" dirty="0" smtClean="0"/>
              <a:t>的分布式处理</a:t>
            </a:r>
          </a:p>
        </p:txBody>
      </p:sp>
      <p:sp>
        <p:nvSpPr>
          <p:cNvPr id="35843" name="文本占位符 2"/>
          <p:cNvSpPr>
            <a:spLocks noGrp="1"/>
          </p:cNvSpPr>
          <p:nvPr>
            <p:ph type="body" sz="quarter" idx="4294967295"/>
          </p:nvPr>
        </p:nvSpPr>
        <p:spPr>
          <a:xfrm>
            <a:off x="323528" y="1268760"/>
            <a:ext cx="8482335" cy="4810125"/>
          </a:xfrm>
        </p:spPr>
        <p:txBody>
          <a:bodyPr/>
          <a:lstStyle/>
          <a:p>
            <a:pPr marL="0" indent="0" eaLnBrk="1" hangingPunct="1">
              <a:buFont typeface="Wingdings 2" pitchFamily="18" charset="2"/>
              <a:buNone/>
            </a:pPr>
            <a:r>
              <a:rPr lang="zh-CN" altLang="en-US" sz="2400" dirty="0" smtClean="0"/>
              <a:t>获取数据：</a:t>
            </a:r>
          </a:p>
          <a:p>
            <a:pPr marL="0" indent="0" eaLnBrk="1" hangingPunct="1">
              <a:buFont typeface="Wingdings 2" pitchFamily="18" charset="2"/>
              <a:buNone/>
            </a:pPr>
            <a:r>
              <a:rPr lang="en-US" altLang="zh-CN" sz="2400" dirty="0" smtClean="0"/>
              <a:t>1</a:t>
            </a:r>
            <a:r>
              <a:rPr lang="zh-CN" altLang="en-US" sz="2400" dirty="0" smtClean="0"/>
              <a:t>）将要获取的键传递给函数库；</a:t>
            </a:r>
          </a:p>
          <a:p>
            <a:pPr marL="0" indent="0" eaLnBrk="1" hangingPunct="1">
              <a:buFont typeface="Wingdings 2" pitchFamily="18" charset="2"/>
              <a:buNone/>
            </a:pPr>
            <a:r>
              <a:rPr lang="en-US" altLang="zh-CN" sz="2400" dirty="0" smtClean="0"/>
              <a:t>2</a:t>
            </a:r>
            <a:r>
              <a:rPr lang="zh-CN" altLang="en-US" sz="2400" dirty="0" smtClean="0"/>
              <a:t>）函数库通过与数据保存时</a:t>
            </a:r>
            <a:r>
              <a:rPr lang="zh-CN" altLang="en-US" sz="2400" dirty="0" smtClean="0">
                <a:solidFill>
                  <a:schemeClr val="accent1"/>
                </a:solidFill>
              </a:rPr>
              <a:t>相同的算法</a:t>
            </a:r>
            <a:r>
              <a:rPr lang="zh-CN" altLang="en-US" sz="2400" dirty="0" smtClean="0"/>
              <a:t>，根据</a:t>
            </a:r>
            <a:r>
              <a:rPr lang="zh-CN" altLang="en-US" sz="2400" dirty="0" smtClean="0">
                <a:latin typeface="微软雅黑" pitchFamily="34" charset="-122"/>
              </a:rPr>
              <a:t>“</a:t>
            </a:r>
            <a:r>
              <a:rPr lang="zh-CN" altLang="en-US" sz="2400" dirty="0" smtClean="0"/>
              <a:t>键</a:t>
            </a:r>
            <a:r>
              <a:rPr lang="zh-CN" altLang="en-US" sz="2400" dirty="0" smtClean="0">
                <a:latin typeface="微软雅黑" pitchFamily="34" charset="-122"/>
              </a:rPr>
              <a:t>”</a:t>
            </a:r>
            <a:r>
              <a:rPr lang="zh-CN" altLang="en-US" sz="2400" dirty="0" smtClean="0"/>
              <a:t>选择服务器；</a:t>
            </a:r>
          </a:p>
          <a:p>
            <a:pPr marL="0" indent="0" eaLnBrk="1" hangingPunct="1">
              <a:buFont typeface="Wingdings 2" pitchFamily="18" charset="2"/>
              <a:buNone/>
            </a:pPr>
            <a:r>
              <a:rPr lang="en-US" altLang="zh-CN" sz="2400" dirty="0" smtClean="0"/>
              <a:t>3</a:t>
            </a:r>
            <a:r>
              <a:rPr lang="zh-CN" altLang="en-US" sz="2400" dirty="0" smtClean="0"/>
              <a:t>）发送</a:t>
            </a:r>
            <a:r>
              <a:rPr lang="en-US" altLang="zh-CN" sz="2400" dirty="0" smtClean="0"/>
              <a:t>get</a:t>
            </a:r>
            <a:r>
              <a:rPr lang="zh-CN" altLang="en-US" sz="2400" dirty="0" smtClean="0"/>
              <a:t>命令。</a:t>
            </a:r>
          </a:p>
          <a:p>
            <a:pPr marL="0" indent="0" eaLnBrk="1" hangingPunct="1">
              <a:buFont typeface="Wingdings 2" pitchFamily="18" charset="2"/>
              <a:buNone/>
            </a:pPr>
            <a:r>
              <a:rPr lang="zh-CN" altLang="en-US" sz="2400" dirty="0" smtClean="0"/>
              <a:t>    只要数据仍在服务节点缓存中就能获得保存的值。</a:t>
            </a:r>
            <a:endParaRPr lang="en-US" altLang="zh-CN" sz="2400" dirty="0" smtClean="0"/>
          </a:p>
          <a:p>
            <a:pPr marL="0" indent="0" eaLnBrk="1" hangingPunct="1">
              <a:buNone/>
            </a:pPr>
            <a:r>
              <a:rPr lang="en-US" altLang="zh-CN" sz="2400" dirty="0" smtClean="0">
                <a:solidFill>
                  <a:schemeClr val="accent1"/>
                </a:solidFill>
              </a:rPr>
              <a:t>     </a:t>
            </a:r>
            <a:r>
              <a:rPr lang="en-US" altLang="zh-CN" sz="2400" dirty="0" err="1" smtClean="0">
                <a:solidFill>
                  <a:schemeClr val="accent1"/>
                </a:solidFill>
              </a:rPr>
              <a:t>Memcached</a:t>
            </a:r>
            <a:r>
              <a:rPr lang="zh-CN" altLang="en-US" sz="2400" dirty="0" smtClean="0">
                <a:solidFill>
                  <a:schemeClr val="accent1"/>
                </a:solidFill>
              </a:rPr>
              <a:t>通过将不同的键保存到不同的服务器上实现了分布式。服务器增多后键会分散，即使一台</a:t>
            </a:r>
            <a:r>
              <a:rPr lang="en-US" altLang="zh-CN" sz="2400" dirty="0" err="1" smtClean="0">
                <a:solidFill>
                  <a:schemeClr val="accent1"/>
                </a:solidFill>
              </a:rPr>
              <a:t>memcached</a:t>
            </a:r>
            <a:r>
              <a:rPr lang="zh-CN" altLang="en-US" sz="2400" dirty="0" smtClean="0">
                <a:solidFill>
                  <a:schemeClr val="accent1"/>
                </a:solidFill>
              </a:rPr>
              <a:t>服务器发生故障，也不影响其他缓存节点，系统依然能继续运行。</a:t>
            </a:r>
          </a:p>
        </p:txBody>
      </p:sp>
      <p:sp>
        <p:nvSpPr>
          <p:cNvPr id="4" name="灯片编号占位符 3"/>
          <p:cNvSpPr>
            <a:spLocks noGrp="1"/>
          </p:cNvSpPr>
          <p:nvPr>
            <p:ph type="sldNum" sz="quarter" idx="12"/>
          </p:nvPr>
        </p:nvSpPr>
        <p:spPr/>
        <p:txBody>
          <a:bodyPr/>
          <a:lstStyle/>
          <a:p>
            <a:pPr>
              <a:defRPr/>
            </a:pPr>
            <a:fld id="{254297C5-509B-4332-86F2-D5A94E9A311C}" type="slidenum">
              <a:rPr lang="zh-CN" altLang="en-US"/>
              <a:pPr>
                <a:defRPr/>
              </a:pPr>
              <a:t>36</a:t>
            </a:fld>
            <a:endParaRPr lang="zh-CN" altLang="en-US"/>
          </a:p>
        </p:txBody>
      </p:sp>
      <p:sp>
        <p:nvSpPr>
          <p:cNvPr id="5" name="圆角矩形标注 4"/>
          <p:cNvSpPr/>
          <p:nvPr/>
        </p:nvSpPr>
        <p:spPr>
          <a:xfrm>
            <a:off x="7643834" y="3071810"/>
            <a:ext cx="914400" cy="612648"/>
          </a:xfrm>
          <a:prstGeom prst="wedgeRoundRectCallout">
            <a:avLst>
              <a:gd name="adj1" fmla="val -54555"/>
              <a:gd name="adj2" fmla="val -7634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rgbClr val="002060"/>
                </a:solidFill>
              </a:rPr>
              <a:t>Hash</a:t>
            </a:r>
            <a:r>
              <a:rPr lang="zh-CN" altLang="en-US" dirty="0" smtClean="0">
                <a:solidFill>
                  <a:srgbClr val="002060"/>
                </a:solidFill>
              </a:rPr>
              <a:t>？</a:t>
            </a:r>
            <a:endParaRPr lang="zh-CN" altLang="en-US" dirty="0">
              <a:solidFill>
                <a:srgbClr val="002060"/>
              </a:solidFill>
            </a:endParaRPr>
          </a:p>
        </p:txBody>
      </p:sp>
      <p:sp>
        <p:nvSpPr>
          <p:cNvPr id="6" name="圆角矩形标注 5"/>
          <p:cNvSpPr/>
          <p:nvPr/>
        </p:nvSpPr>
        <p:spPr>
          <a:xfrm>
            <a:off x="5796136" y="5681789"/>
            <a:ext cx="2486036" cy="612648"/>
          </a:xfrm>
          <a:prstGeom prst="wedgeRoundRectCallout">
            <a:avLst>
              <a:gd name="adj1" fmla="val -23761"/>
              <a:gd name="adj2" fmla="val -4857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rgbClr val="002060"/>
                </a:solidFill>
              </a:rPr>
              <a:t>DHT</a:t>
            </a:r>
            <a:r>
              <a:rPr lang="zh-CN" altLang="en-US" dirty="0" smtClean="0">
                <a:solidFill>
                  <a:srgbClr val="002060"/>
                </a:solidFill>
              </a:rPr>
              <a:t>网络</a:t>
            </a:r>
            <a:r>
              <a:rPr lang="en-US" altLang="zh-CN" dirty="0" smtClean="0">
                <a:solidFill>
                  <a:srgbClr val="002060"/>
                </a:solidFill>
              </a:rPr>
              <a:t>, </a:t>
            </a:r>
            <a:r>
              <a:rPr lang="en-US" altLang="zh-CN" dirty="0" err="1" smtClean="0">
                <a:solidFill>
                  <a:srgbClr val="002060"/>
                </a:solidFill>
              </a:rPr>
              <a:t>BitCommit</a:t>
            </a:r>
            <a:endParaRPr lang="zh-CN" altLang="en-US" dirty="0">
              <a:solidFill>
                <a:srgbClr val="00206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normAutofit fontScale="90000"/>
          </a:bodyPr>
          <a:lstStyle/>
          <a:p>
            <a:pPr eaLnBrk="1" hangingPunct="1">
              <a:defRPr/>
            </a:pPr>
            <a:r>
              <a:rPr lang="en-US" altLang="zh-CN" dirty="0" smtClean="0"/>
              <a:t>Memcached</a:t>
            </a:r>
            <a:r>
              <a:rPr lang="zh-CN" altLang="en-US" dirty="0" smtClean="0"/>
              <a:t>的分布式处理：分布函数</a:t>
            </a:r>
          </a:p>
        </p:txBody>
      </p:sp>
      <p:sp>
        <p:nvSpPr>
          <p:cNvPr id="36867" name="文本占位符 2"/>
          <p:cNvSpPr>
            <a:spLocks noGrp="1"/>
          </p:cNvSpPr>
          <p:nvPr>
            <p:ph type="body" sz="quarter" idx="4294967295"/>
          </p:nvPr>
        </p:nvSpPr>
        <p:spPr>
          <a:xfrm>
            <a:off x="500063" y="1714500"/>
            <a:ext cx="8143875" cy="4810125"/>
          </a:xfrm>
        </p:spPr>
        <p:txBody>
          <a:bodyPr/>
          <a:lstStyle/>
          <a:p>
            <a:pPr marL="0" indent="0" eaLnBrk="1" hangingPunct="1">
              <a:buFont typeface="Wingdings 2" pitchFamily="18" charset="2"/>
              <a:buNone/>
            </a:pPr>
            <a:r>
              <a:rPr lang="en-US" altLang="zh-CN" sz="2600" dirty="0" smtClean="0"/>
              <a:t>    Memcached</a:t>
            </a:r>
            <a:r>
              <a:rPr lang="zh-CN" altLang="en-US" sz="2600" dirty="0" smtClean="0"/>
              <a:t>的标准的分布式方法（对键的存储根据服务器台数的余数进行分散）：</a:t>
            </a:r>
            <a:endParaRPr lang="en-US" altLang="zh-CN" sz="2600" dirty="0" smtClean="0"/>
          </a:p>
          <a:p>
            <a:pPr marL="0" indent="0" eaLnBrk="1" hangingPunct="1">
              <a:buFont typeface="Wingdings 2" pitchFamily="18" charset="2"/>
              <a:buNone/>
            </a:pPr>
            <a:r>
              <a:rPr lang="en-US" altLang="zh-CN" sz="2600" dirty="0" smtClean="0">
                <a:latin typeface="微软雅黑" pitchFamily="34" charset="-122"/>
              </a:rPr>
              <a:t>1</a:t>
            </a:r>
            <a:r>
              <a:rPr lang="zh-CN" altLang="en-US" sz="2600" dirty="0" smtClean="0">
                <a:latin typeface="微软雅黑" pitchFamily="34" charset="-122"/>
              </a:rPr>
              <a:t>）</a:t>
            </a:r>
            <a:r>
              <a:rPr lang="zh-CN" altLang="en-US" sz="2600" dirty="0" smtClean="0"/>
              <a:t>求得键的整数</a:t>
            </a:r>
            <a:r>
              <a:rPr lang="zh-CN" altLang="en-US" sz="2600" dirty="0" smtClean="0">
                <a:solidFill>
                  <a:schemeClr val="accent1"/>
                </a:solidFill>
              </a:rPr>
              <a:t>哈希</a:t>
            </a:r>
            <a:r>
              <a:rPr lang="zh-CN" altLang="en-US" sz="2600" dirty="0" smtClean="0"/>
              <a:t>值；</a:t>
            </a:r>
            <a:endParaRPr lang="en-US" altLang="zh-CN" sz="2600" dirty="0" smtClean="0"/>
          </a:p>
          <a:p>
            <a:pPr marL="0" indent="0" eaLnBrk="1" hangingPunct="1">
              <a:buFont typeface="Wingdings 2" pitchFamily="18" charset="2"/>
              <a:buNone/>
            </a:pPr>
            <a:r>
              <a:rPr lang="en-US" altLang="zh-CN" sz="2600" dirty="0" smtClean="0"/>
              <a:t>2</a:t>
            </a:r>
            <a:r>
              <a:rPr lang="zh-CN" altLang="en-US" sz="2600" dirty="0" smtClean="0"/>
              <a:t>）除以服务器台数，根据其</a:t>
            </a:r>
            <a:r>
              <a:rPr lang="zh-CN" altLang="en-US" sz="2600" dirty="0" smtClean="0">
                <a:solidFill>
                  <a:schemeClr val="accent1"/>
                </a:solidFill>
              </a:rPr>
              <a:t>余数</a:t>
            </a:r>
            <a:r>
              <a:rPr lang="zh-CN" altLang="en-US" sz="2600" dirty="0" smtClean="0"/>
              <a:t>来选择服务器。</a:t>
            </a:r>
            <a:endParaRPr lang="en-US" altLang="zh-CN" sz="2600" dirty="0" smtClean="0"/>
          </a:p>
          <a:p>
            <a:pPr marL="0" indent="0" eaLnBrk="1" hangingPunct="1">
              <a:buFont typeface="Wingdings 2" pitchFamily="18" charset="2"/>
              <a:buNone/>
            </a:pPr>
            <a:r>
              <a:rPr lang="en-US" altLang="zh-CN" sz="2600" dirty="0" smtClean="0"/>
              <a:t>3</a:t>
            </a:r>
            <a:r>
              <a:rPr lang="zh-CN" altLang="en-US" sz="2600" dirty="0" smtClean="0"/>
              <a:t>）当选择的服务器无法连接时，</a:t>
            </a:r>
            <a:r>
              <a:rPr lang="en-US" altLang="zh-CN" sz="2600" dirty="0" smtClean="0">
                <a:solidFill>
                  <a:schemeClr val="accent1"/>
                </a:solidFill>
              </a:rPr>
              <a:t>rehash</a:t>
            </a:r>
            <a:r>
              <a:rPr lang="en-US" altLang="zh-CN" sz="2600" dirty="0" smtClean="0">
                <a:latin typeface="微软雅黑" pitchFamily="34" charset="-122"/>
              </a:rPr>
              <a:t>——</a:t>
            </a:r>
            <a:r>
              <a:rPr lang="zh-CN" altLang="en-US" sz="2600" dirty="0" smtClean="0"/>
              <a:t>将连接次数添加到键之后再次计算哈希值并尝试连接。</a:t>
            </a:r>
            <a:endParaRPr lang="en-US" altLang="zh-CN" sz="2600" dirty="0" smtClean="0"/>
          </a:p>
          <a:p>
            <a:pPr marL="0" indent="0" eaLnBrk="1" hangingPunct="1">
              <a:buFont typeface="Wingdings 2" pitchFamily="18" charset="2"/>
              <a:buNone/>
            </a:pPr>
            <a:endParaRPr lang="zh-CN" altLang="en-US" sz="2600" dirty="0" smtClean="0"/>
          </a:p>
          <a:p>
            <a:pPr marL="0" indent="0" eaLnBrk="1" hangingPunct="1">
              <a:buFont typeface="Wingdings 2" pitchFamily="18" charset="2"/>
              <a:buNone/>
            </a:pPr>
            <a:r>
              <a:rPr lang="zh-CN" altLang="en-US" sz="2600" dirty="0" smtClean="0"/>
              <a:t>优点：方法简单，数据的分散性一般较好。</a:t>
            </a:r>
          </a:p>
          <a:p>
            <a:pPr marL="0" indent="0" eaLnBrk="1" hangingPunct="1">
              <a:buFont typeface="Wingdings 2" pitchFamily="18" charset="2"/>
              <a:buNone/>
            </a:pPr>
            <a:r>
              <a:rPr lang="zh-CN" altLang="en-US" sz="2600" dirty="0" smtClean="0"/>
              <a:t>缺点：当添加或移除服务器时，</a:t>
            </a:r>
            <a:r>
              <a:rPr lang="zh-CN" altLang="en-US" sz="2600" dirty="0" smtClean="0">
                <a:solidFill>
                  <a:schemeClr val="accent1"/>
                </a:solidFill>
              </a:rPr>
              <a:t>缓存重组</a:t>
            </a:r>
            <a:r>
              <a:rPr lang="zh-CN" altLang="en-US" sz="2600" dirty="0" smtClean="0"/>
              <a:t>的代价大。</a:t>
            </a:r>
          </a:p>
        </p:txBody>
      </p:sp>
      <p:sp>
        <p:nvSpPr>
          <p:cNvPr id="4" name="灯片编号占位符 3"/>
          <p:cNvSpPr>
            <a:spLocks noGrp="1"/>
          </p:cNvSpPr>
          <p:nvPr>
            <p:ph type="sldNum" sz="quarter" idx="12"/>
          </p:nvPr>
        </p:nvSpPr>
        <p:spPr/>
        <p:txBody>
          <a:bodyPr/>
          <a:lstStyle/>
          <a:p>
            <a:pPr>
              <a:defRPr/>
            </a:pPr>
            <a:fld id="{4A1E8C27-397F-491B-8811-7EBDFCFBC23E}" type="slidenum">
              <a:rPr lang="zh-CN" altLang="en-US"/>
              <a:pPr>
                <a:defRPr/>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normAutofit fontScale="90000"/>
          </a:bodyPr>
          <a:lstStyle/>
          <a:p>
            <a:pPr eaLnBrk="1" hangingPunct="1">
              <a:defRPr/>
            </a:pPr>
            <a:r>
              <a:rPr lang="en-US" altLang="zh-CN" dirty="0" smtClean="0"/>
              <a:t>Memcached</a:t>
            </a:r>
            <a:r>
              <a:rPr lang="zh-CN" altLang="en-US" dirty="0" smtClean="0"/>
              <a:t>的分布式处理：一致性</a:t>
            </a:r>
            <a:r>
              <a:rPr lang="en-US" altLang="zh-CN" dirty="0" smtClean="0"/>
              <a:t>hash</a:t>
            </a:r>
            <a:endParaRPr lang="zh-CN" altLang="en-US" dirty="0" smtClean="0"/>
          </a:p>
        </p:txBody>
      </p:sp>
      <p:sp>
        <p:nvSpPr>
          <p:cNvPr id="37891" name="文本占位符 2"/>
          <p:cNvSpPr>
            <a:spLocks noGrp="1"/>
          </p:cNvSpPr>
          <p:nvPr>
            <p:ph type="body" sz="quarter" idx="4294967295"/>
          </p:nvPr>
        </p:nvSpPr>
        <p:spPr>
          <a:xfrm>
            <a:off x="500063" y="1714500"/>
            <a:ext cx="8143875" cy="4286250"/>
          </a:xfrm>
        </p:spPr>
        <p:txBody>
          <a:bodyPr/>
          <a:lstStyle/>
          <a:p>
            <a:pPr marL="0" indent="0" eaLnBrk="1" hangingPunct="1">
              <a:buFont typeface="Wingdings 2" pitchFamily="18" charset="2"/>
              <a:buNone/>
            </a:pPr>
            <a:r>
              <a:rPr lang="zh-CN" altLang="en-US" sz="2400" dirty="0" smtClean="0"/>
              <a:t>改进的分布式方法</a:t>
            </a:r>
            <a:r>
              <a:rPr lang="en-US" altLang="zh-CN" sz="2400" dirty="0" smtClean="0"/>
              <a:t>——</a:t>
            </a:r>
            <a:r>
              <a:rPr lang="en-US" altLang="zh-CN" sz="2400" dirty="0" smtClean="0">
                <a:solidFill>
                  <a:srgbClr val="FF0000"/>
                </a:solidFill>
              </a:rPr>
              <a:t>Consistent Hashing</a:t>
            </a:r>
            <a:r>
              <a:rPr lang="zh-CN" altLang="en-US" sz="2400" dirty="0" smtClean="0"/>
              <a:t>：</a:t>
            </a:r>
            <a:endParaRPr lang="en-US" altLang="zh-CN" sz="2400" dirty="0" smtClean="0"/>
          </a:p>
          <a:p>
            <a:pPr marL="0" indent="0" eaLnBrk="1" hangingPunct="1">
              <a:buFont typeface="Wingdings 2" pitchFamily="18" charset="2"/>
              <a:buNone/>
            </a:pPr>
            <a:r>
              <a:rPr lang="en-US" altLang="zh-CN" sz="2400" dirty="0" smtClean="0"/>
              <a:t>1</a:t>
            </a:r>
            <a:r>
              <a:rPr lang="zh-CN" altLang="en-US" sz="2400" dirty="0" smtClean="0"/>
              <a:t>）求出服务器节点的哈希值， 将其配置到</a:t>
            </a:r>
            <a:r>
              <a:rPr lang="en-US" altLang="zh-CN" sz="2400" dirty="0" smtClean="0"/>
              <a:t>0</a:t>
            </a:r>
            <a:r>
              <a:rPr lang="zh-CN" altLang="en-US" sz="2400" dirty="0" smtClean="0"/>
              <a:t>～</a:t>
            </a:r>
            <a:r>
              <a:rPr lang="en-US" altLang="zh-CN" sz="2400" dirty="0" smtClean="0"/>
              <a:t>2</a:t>
            </a:r>
            <a:r>
              <a:rPr lang="en-US" altLang="zh-CN" sz="2400" baseline="30000" dirty="0" smtClean="0"/>
              <a:t>32</a:t>
            </a:r>
            <a:r>
              <a:rPr lang="zh-CN" altLang="en-US" sz="2400" dirty="0" smtClean="0"/>
              <a:t>的圆上；</a:t>
            </a:r>
          </a:p>
          <a:p>
            <a:pPr marL="0" indent="0" eaLnBrk="1" hangingPunct="1">
              <a:buFont typeface="Wingdings 2" pitchFamily="18" charset="2"/>
              <a:buNone/>
            </a:pPr>
            <a:r>
              <a:rPr lang="en-US" altLang="zh-CN" sz="2400" dirty="0" smtClean="0"/>
              <a:t>2</a:t>
            </a:r>
            <a:r>
              <a:rPr lang="zh-CN" altLang="en-US" sz="2400" dirty="0" smtClean="0"/>
              <a:t>）用同样的方法求出存储数据的键的哈希值并映射到圆上；</a:t>
            </a:r>
          </a:p>
          <a:p>
            <a:pPr marL="0" indent="0" eaLnBrk="1" hangingPunct="1">
              <a:buFont typeface="Wingdings 2" pitchFamily="18" charset="2"/>
              <a:buNone/>
            </a:pPr>
            <a:r>
              <a:rPr lang="en-US" altLang="zh-CN" sz="2400" dirty="0" smtClean="0"/>
              <a:t>3</a:t>
            </a:r>
            <a:r>
              <a:rPr lang="zh-CN" altLang="en-US" sz="2400" dirty="0" smtClean="0"/>
              <a:t>）从数据映射到的位置开始</a:t>
            </a:r>
            <a:r>
              <a:rPr lang="zh-CN" altLang="en-US" sz="2400" dirty="0" smtClean="0">
                <a:solidFill>
                  <a:srgbClr val="FF0000"/>
                </a:solidFill>
              </a:rPr>
              <a:t>顺时针</a:t>
            </a:r>
            <a:r>
              <a:rPr lang="zh-CN" altLang="en-US" sz="2400" dirty="0" smtClean="0"/>
              <a:t>查找，将数据保存到找到的第一台服务器上；</a:t>
            </a:r>
          </a:p>
          <a:p>
            <a:pPr marL="0" indent="0" eaLnBrk="1" hangingPunct="1">
              <a:buFont typeface="Wingdings 2" pitchFamily="18" charset="2"/>
              <a:buNone/>
            </a:pPr>
            <a:r>
              <a:rPr lang="en-US" altLang="zh-CN" sz="2400" dirty="0" smtClean="0"/>
              <a:t>4</a:t>
            </a:r>
            <a:r>
              <a:rPr lang="zh-CN" altLang="en-US" sz="2400" dirty="0" smtClean="0"/>
              <a:t>）如果超过</a:t>
            </a:r>
            <a:r>
              <a:rPr lang="en-US" altLang="zh-CN" sz="2400" dirty="0" smtClean="0"/>
              <a:t>2</a:t>
            </a:r>
            <a:r>
              <a:rPr lang="en-US" altLang="zh-CN" sz="2400" baseline="30000" dirty="0" smtClean="0"/>
              <a:t>32</a:t>
            </a:r>
            <a:r>
              <a:rPr lang="zh-CN" altLang="en-US" sz="2400" dirty="0" smtClean="0"/>
              <a:t>仍然找不到服务器，就保存到第一台服务器上。</a:t>
            </a:r>
            <a:endParaRPr lang="en-US" altLang="zh-CN" sz="2400" dirty="0" smtClean="0"/>
          </a:p>
        </p:txBody>
      </p:sp>
      <p:sp>
        <p:nvSpPr>
          <p:cNvPr id="4" name="灯片编号占位符 3"/>
          <p:cNvSpPr>
            <a:spLocks noGrp="1"/>
          </p:cNvSpPr>
          <p:nvPr>
            <p:ph type="sldNum" sz="quarter" idx="12"/>
          </p:nvPr>
        </p:nvSpPr>
        <p:spPr/>
        <p:txBody>
          <a:bodyPr/>
          <a:lstStyle/>
          <a:p>
            <a:pPr>
              <a:defRPr/>
            </a:pPr>
            <a:fld id="{15383A4F-4AE0-4439-BF79-AE56F434A913}" type="slidenum">
              <a:rPr lang="zh-CN" altLang="en-US"/>
              <a:pPr>
                <a:defRPr/>
              </a:pPr>
              <a:t>38</a:t>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smtClean="0"/>
              <a:t>Memcached</a:t>
            </a:r>
            <a:r>
              <a:rPr lang="zh-CN" altLang="en-US" dirty="0" smtClean="0"/>
              <a:t>的分布式处理</a:t>
            </a:r>
          </a:p>
        </p:txBody>
      </p:sp>
      <p:sp>
        <p:nvSpPr>
          <p:cNvPr id="4" name="灯片编号占位符 3"/>
          <p:cNvSpPr>
            <a:spLocks noGrp="1"/>
          </p:cNvSpPr>
          <p:nvPr>
            <p:ph type="sldNum" sz="quarter" idx="12"/>
          </p:nvPr>
        </p:nvSpPr>
        <p:spPr/>
        <p:txBody>
          <a:bodyPr/>
          <a:lstStyle/>
          <a:p>
            <a:pPr>
              <a:defRPr/>
            </a:pPr>
            <a:fld id="{951700BF-2EFA-472B-890B-F1310B35E331}" type="slidenum">
              <a:rPr lang="zh-CN" altLang="en-US"/>
              <a:pPr>
                <a:defRPr/>
              </a:pPr>
              <a:t>39</a:t>
            </a:fld>
            <a:endParaRPr lang="zh-CN" altLang="en-US"/>
          </a:p>
        </p:txBody>
      </p:sp>
      <p:pic>
        <p:nvPicPr>
          <p:cNvPr id="38917" name="Picture 2" descr="http://pic001.cnblogs.com/img/dudu/200809/2008092817125369.png"/>
          <p:cNvPicPr>
            <a:picLocks noChangeAspect="1" noChangeArrowheads="1"/>
          </p:cNvPicPr>
          <p:nvPr/>
        </p:nvPicPr>
        <p:blipFill>
          <a:blip r:embed="rId2" cstate="print"/>
          <a:srcRect/>
          <a:stretch>
            <a:fillRect/>
          </a:stretch>
        </p:blipFill>
        <p:spPr bwMode="auto">
          <a:xfrm>
            <a:off x="1928813" y="1928813"/>
            <a:ext cx="4962525" cy="3895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4294967295"/>
          </p:nvPr>
        </p:nvSpPr>
        <p:spPr/>
        <p:txBody>
          <a:bodyPr/>
          <a:lstStyle/>
          <a:p>
            <a:pPr eaLnBrk="1" hangingPunct="1">
              <a:defRPr/>
            </a:pPr>
            <a:r>
              <a:rPr lang="zh-CN" altLang="en-US" dirty="0" smtClean="0"/>
              <a:t>使用过</a:t>
            </a:r>
            <a:r>
              <a:rPr lang="en-US" altLang="zh-CN" dirty="0" smtClean="0"/>
              <a:t>Memcached</a:t>
            </a:r>
            <a:r>
              <a:rPr lang="zh-CN" altLang="en-US" dirty="0" smtClean="0"/>
              <a:t>的用户</a:t>
            </a:r>
            <a:endParaRPr lang="en-US" altLang="zh-CN" dirty="0" smtClean="0"/>
          </a:p>
        </p:txBody>
      </p:sp>
      <p:sp>
        <p:nvSpPr>
          <p:cNvPr id="11267" name="文本占位符 5"/>
          <p:cNvSpPr>
            <a:spLocks noGrp="1"/>
          </p:cNvSpPr>
          <p:nvPr>
            <p:ph type="body" sz="quarter" idx="4294967295"/>
          </p:nvPr>
        </p:nvSpPr>
        <p:spPr>
          <a:xfrm>
            <a:off x="503238" y="1557338"/>
            <a:ext cx="4014787" cy="4187825"/>
          </a:xfrm>
        </p:spPr>
        <p:txBody>
          <a:bodyPr/>
          <a:lstStyle/>
          <a:p>
            <a:pPr marL="0" indent="0" eaLnBrk="1" hangingPunct="1">
              <a:lnSpc>
                <a:spcPct val="80000"/>
              </a:lnSpc>
              <a:buFont typeface="Wingdings 2" pitchFamily="18" charset="2"/>
              <a:buNone/>
            </a:pPr>
            <a:r>
              <a:rPr lang="en-US" altLang="zh-CN" u="sng" smtClean="0">
                <a:hlinkClick r:id="rId2"/>
              </a:rPr>
              <a:t>LiveJournal</a:t>
            </a:r>
            <a:endParaRPr lang="en-US" altLang="zh-CN" smtClean="0"/>
          </a:p>
          <a:p>
            <a:pPr marL="0" indent="0" eaLnBrk="1" hangingPunct="1">
              <a:lnSpc>
                <a:spcPct val="80000"/>
              </a:lnSpc>
              <a:buFont typeface="Wingdings 2" pitchFamily="18" charset="2"/>
              <a:buNone/>
            </a:pPr>
            <a:r>
              <a:rPr lang="en-US" altLang="zh-CN" u="sng" smtClean="0">
                <a:hlinkClick r:id="rId3"/>
              </a:rPr>
              <a:t>Wikipedia</a:t>
            </a:r>
            <a:endParaRPr lang="en-US" altLang="zh-CN" smtClean="0"/>
          </a:p>
          <a:p>
            <a:pPr marL="0" indent="0" eaLnBrk="1" hangingPunct="1">
              <a:lnSpc>
                <a:spcPct val="80000"/>
              </a:lnSpc>
              <a:buFont typeface="Wingdings 2" pitchFamily="18" charset="2"/>
              <a:buNone/>
            </a:pPr>
            <a:r>
              <a:rPr lang="en-US" altLang="zh-CN" u="sng" smtClean="0">
                <a:hlinkClick r:id="rId4"/>
              </a:rPr>
              <a:t>Flickr</a:t>
            </a:r>
            <a:endParaRPr lang="en-US" altLang="zh-CN" smtClean="0"/>
          </a:p>
          <a:p>
            <a:pPr marL="0" indent="0" eaLnBrk="1" hangingPunct="1">
              <a:lnSpc>
                <a:spcPct val="80000"/>
              </a:lnSpc>
              <a:buFont typeface="Wingdings 2" pitchFamily="18" charset="2"/>
              <a:buNone/>
            </a:pPr>
            <a:r>
              <a:rPr lang="en-US" altLang="zh-CN" u="sng" smtClean="0">
                <a:hlinkClick r:id="rId5"/>
              </a:rPr>
              <a:t>Bebo</a:t>
            </a:r>
            <a:endParaRPr lang="en-US" altLang="zh-CN" smtClean="0"/>
          </a:p>
          <a:p>
            <a:pPr marL="0" indent="0" eaLnBrk="1" hangingPunct="1">
              <a:lnSpc>
                <a:spcPct val="80000"/>
              </a:lnSpc>
              <a:buFont typeface="Wingdings 2" pitchFamily="18" charset="2"/>
              <a:buNone/>
            </a:pPr>
            <a:r>
              <a:rPr lang="en-US" altLang="zh-CN" u="sng" smtClean="0">
                <a:hlinkClick r:id="rId6"/>
              </a:rPr>
              <a:t>Twitter</a:t>
            </a:r>
            <a:endParaRPr lang="en-US" altLang="zh-CN" smtClean="0"/>
          </a:p>
          <a:p>
            <a:pPr marL="0" indent="0" eaLnBrk="1" hangingPunct="1">
              <a:lnSpc>
                <a:spcPct val="80000"/>
              </a:lnSpc>
              <a:buFont typeface="Wingdings 2" pitchFamily="18" charset="2"/>
              <a:buNone/>
            </a:pPr>
            <a:r>
              <a:rPr lang="en-US" altLang="zh-CN" u="sng" smtClean="0">
                <a:hlinkClick r:id="rId7"/>
              </a:rPr>
              <a:t>Typepad</a:t>
            </a:r>
            <a:endParaRPr lang="en-US" altLang="zh-CN" smtClean="0"/>
          </a:p>
        </p:txBody>
      </p:sp>
      <p:sp>
        <p:nvSpPr>
          <p:cNvPr id="11268" name="Rectangle 6"/>
          <p:cNvSpPr>
            <a:spLocks noGrp="1"/>
          </p:cNvSpPr>
          <p:nvPr>
            <p:ph type="body" sz="half" idx="2"/>
          </p:nvPr>
        </p:nvSpPr>
        <p:spPr/>
        <p:txBody>
          <a:bodyPr/>
          <a:lstStyle/>
          <a:p>
            <a:pPr marL="0" indent="0" eaLnBrk="1" hangingPunct="1">
              <a:lnSpc>
                <a:spcPct val="80000"/>
              </a:lnSpc>
              <a:buFont typeface="Wingdings 2" pitchFamily="18" charset="2"/>
              <a:buNone/>
            </a:pPr>
            <a:r>
              <a:rPr lang="en-US" altLang="zh-CN" u="sng" smtClean="0">
                <a:hlinkClick r:id="rId8"/>
              </a:rPr>
              <a:t>Yellowbot</a:t>
            </a:r>
            <a:endParaRPr lang="en-US" altLang="zh-CN" smtClean="0"/>
          </a:p>
          <a:p>
            <a:pPr marL="0" indent="0" eaLnBrk="1" hangingPunct="1">
              <a:lnSpc>
                <a:spcPct val="80000"/>
              </a:lnSpc>
              <a:buFont typeface="Wingdings 2" pitchFamily="18" charset="2"/>
              <a:buNone/>
            </a:pPr>
            <a:r>
              <a:rPr lang="en-US" altLang="zh-CN" u="sng" smtClean="0">
                <a:hlinkClick r:id="rId9"/>
              </a:rPr>
              <a:t>Youtube</a:t>
            </a:r>
            <a:endParaRPr lang="en-US" altLang="zh-CN" smtClean="0"/>
          </a:p>
          <a:p>
            <a:pPr marL="0" indent="0" eaLnBrk="1" hangingPunct="1">
              <a:lnSpc>
                <a:spcPct val="80000"/>
              </a:lnSpc>
              <a:buFont typeface="Wingdings 2" pitchFamily="18" charset="2"/>
              <a:buNone/>
            </a:pPr>
            <a:r>
              <a:rPr lang="en-US" altLang="zh-CN" u="sng" smtClean="0">
                <a:hlinkClick r:id="rId10"/>
              </a:rPr>
              <a:t>Digg</a:t>
            </a:r>
            <a:endParaRPr lang="en-US" altLang="zh-CN" smtClean="0"/>
          </a:p>
          <a:p>
            <a:pPr marL="0" indent="0" eaLnBrk="1" hangingPunct="1">
              <a:lnSpc>
                <a:spcPct val="80000"/>
              </a:lnSpc>
              <a:buFont typeface="Wingdings 2" pitchFamily="18" charset="2"/>
              <a:buNone/>
            </a:pPr>
            <a:r>
              <a:rPr lang="en-US" altLang="zh-CN" u="sng" smtClean="0">
                <a:hlinkClick r:id="rId11"/>
              </a:rPr>
              <a:t>WordPress.com</a:t>
            </a:r>
            <a:endParaRPr lang="en-US" altLang="zh-CN" smtClean="0"/>
          </a:p>
          <a:p>
            <a:pPr marL="0" indent="0" eaLnBrk="1" hangingPunct="1">
              <a:lnSpc>
                <a:spcPct val="80000"/>
              </a:lnSpc>
              <a:buFont typeface="Wingdings 2" pitchFamily="18" charset="2"/>
              <a:buNone/>
            </a:pPr>
            <a:r>
              <a:rPr lang="en-US" altLang="zh-CN" u="sng" smtClean="0">
                <a:hlinkClick r:id="rId12"/>
              </a:rPr>
              <a:t>Craigslist</a:t>
            </a:r>
            <a:endParaRPr lang="en-US" altLang="zh-CN" smtClean="0"/>
          </a:p>
          <a:p>
            <a:pPr marL="0" indent="0" eaLnBrk="1" hangingPunct="1">
              <a:lnSpc>
                <a:spcPct val="80000"/>
              </a:lnSpc>
              <a:buFont typeface="Wingdings 2" pitchFamily="18" charset="2"/>
              <a:buNone/>
            </a:pPr>
            <a:r>
              <a:rPr lang="en-US" altLang="zh-CN" u="sng" smtClean="0">
                <a:hlinkClick r:id="rId13"/>
              </a:rPr>
              <a:t>Mixi</a:t>
            </a:r>
            <a:endParaRPr lang="en-US" altLang="zh-CN" smtClean="0"/>
          </a:p>
          <a:p>
            <a:pPr marL="0" indent="0" eaLnBrk="1" hangingPunct="1">
              <a:lnSpc>
                <a:spcPct val="80000"/>
              </a:lnSpc>
              <a:buFont typeface="Wingdings 2" pitchFamily="18" charset="2"/>
              <a:buNone/>
            </a:pPr>
            <a:endParaRPr lang="zh-CN" altLang="en-US" smtClean="0"/>
          </a:p>
          <a:p>
            <a:pPr marL="0" indent="0" eaLnBrk="1" hangingPunct="1">
              <a:buFont typeface="Wingdings 2" pitchFamily="18" charset="2"/>
              <a:buNone/>
            </a:pPr>
            <a:endParaRPr lang="zh-CN" altLang="en-US" sz="2400" smtClean="0"/>
          </a:p>
        </p:txBody>
      </p:sp>
      <p:sp>
        <p:nvSpPr>
          <p:cNvPr id="4" name="灯片编号占位符 3"/>
          <p:cNvSpPr>
            <a:spLocks noGrp="1"/>
          </p:cNvSpPr>
          <p:nvPr>
            <p:ph type="sldNum" sz="quarter" idx="12"/>
          </p:nvPr>
        </p:nvSpPr>
        <p:spPr/>
        <p:txBody>
          <a:bodyPr/>
          <a:lstStyle/>
          <a:p>
            <a:pPr>
              <a:defRPr/>
            </a:pPr>
            <a:fld id="{BB811EF4-09B4-4411-8CA1-6EC233D48C6E}" type="slidenum">
              <a:rPr lang="zh-CN" altLang="en-US"/>
              <a:pPr>
                <a:defRPr/>
              </a:pPr>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normAutofit fontScale="90000"/>
          </a:bodyPr>
          <a:lstStyle/>
          <a:p>
            <a:pPr eaLnBrk="1" hangingPunct="1">
              <a:defRPr/>
            </a:pPr>
            <a:r>
              <a:rPr lang="en-US" altLang="zh-CN" sz="4000" smtClean="0"/>
              <a:t>Consistent Hashing</a:t>
            </a:r>
            <a:endParaRPr lang="zh-CN" altLang="en-US" sz="4000" smtClean="0"/>
          </a:p>
        </p:txBody>
      </p:sp>
      <p:sp>
        <p:nvSpPr>
          <p:cNvPr id="39939" name="文本占位符 2"/>
          <p:cNvSpPr>
            <a:spLocks noGrp="1"/>
          </p:cNvSpPr>
          <p:nvPr>
            <p:ph type="body" sz="quarter" idx="4294967295"/>
          </p:nvPr>
        </p:nvSpPr>
        <p:spPr>
          <a:xfrm>
            <a:off x="500063" y="1714500"/>
            <a:ext cx="8143875" cy="4286250"/>
          </a:xfrm>
        </p:spPr>
        <p:txBody>
          <a:bodyPr/>
          <a:lstStyle/>
          <a:p>
            <a:pPr marL="0" indent="0" eaLnBrk="1" hangingPunct="1">
              <a:lnSpc>
                <a:spcPct val="150000"/>
              </a:lnSpc>
              <a:buFont typeface="Wingdings 2" pitchFamily="18" charset="2"/>
              <a:buNone/>
            </a:pPr>
            <a:r>
              <a:rPr lang="zh-CN" altLang="en-US" sz="2400" dirty="0" smtClean="0"/>
              <a:t>添加一台服务器？</a:t>
            </a:r>
            <a:endParaRPr lang="en-US" altLang="zh-CN" sz="2400" dirty="0" smtClean="0"/>
          </a:p>
          <a:p>
            <a:pPr marL="0" indent="0" eaLnBrk="1" hangingPunct="1">
              <a:lnSpc>
                <a:spcPct val="150000"/>
              </a:lnSpc>
              <a:buNone/>
            </a:pPr>
            <a:r>
              <a:rPr lang="en-US" altLang="zh-CN" sz="2400" dirty="0" smtClean="0"/>
              <a:t>    ↓</a:t>
            </a:r>
          </a:p>
          <a:p>
            <a:pPr marL="0" indent="0" eaLnBrk="1" hangingPunct="1">
              <a:lnSpc>
                <a:spcPct val="150000"/>
              </a:lnSpc>
              <a:buFont typeface="Wingdings 2" pitchFamily="18" charset="2"/>
              <a:buNone/>
            </a:pPr>
            <a:r>
              <a:rPr lang="zh-CN" altLang="en-US" sz="2400" dirty="0" smtClean="0"/>
              <a:t>只有在环上增加服务器位置的</a:t>
            </a:r>
            <a:r>
              <a:rPr lang="zh-CN" altLang="en-US" sz="2400" dirty="0" smtClean="0">
                <a:solidFill>
                  <a:srgbClr val="FF0000"/>
                </a:solidFill>
              </a:rPr>
              <a:t>逆时针</a:t>
            </a:r>
            <a:r>
              <a:rPr lang="zh-CN" altLang="en-US" sz="2400" dirty="0" smtClean="0"/>
              <a:t>方向</a:t>
            </a:r>
            <a:r>
              <a:rPr lang="zh-CN" altLang="en-US" sz="2400" dirty="0" smtClean="0">
                <a:solidFill>
                  <a:srgbClr val="FF0000"/>
                </a:solidFill>
              </a:rPr>
              <a:t>第一台服务器之间</a:t>
            </a:r>
            <a:r>
              <a:rPr lang="zh-CN" altLang="en-US" sz="2400" dirty="0" smtClean="0"/>
              <a:t>的键会受到影响。</a:t>
            </a:r>
          </a:p>
          <a:p>
            <a:pPr marL="0" indent="0" eaLnBrk="1" hangingPunct="1">
              <a:lnSpc>
                <a:spcPct val="150000"/>
              </a:lnSpc>
              <a:buFont typeface="Wingdings 2" pitchFamily="18" charset="2"/>
              <a:buNone/>
            </a:pPr>
            <a:r>
              <a:rPr lang="zh-CN" altLang="en-US" sz="2400" dirty="0" smtClean="0">
                <a:sym typeface="Symbol" pitchFamily="18" charset="2"/>
              </a:rPr>
              <a:t>    </a:t>
            </a:r>
          </a:p>
          <a:p>
            <a:pPr marL="0" indent="0" eaLnBrk="1" hangingPunct="1">
              <a:lnSpc>
                <a:spcPct val="150000"/>
              </a:lnSpc>
              <a:buFont typeface="Wingdings 2" pitchFamily="18" charset="2"/>
              <a:buNone/>
            </a:pPr>
            <a:r>
              <a:rPr lang="zh-CN" altLang="en-US" sz="2400" dirty="0" smtClean="0"/>
              <a:t>有效地抑制了键的重新分布。</a:t>
            </a:r>
          </a:p>
        </p:txBody>
      </p:sp>
      <p:sp>
        <p:nvSpPr>
          <p:cNvPr id="4" name="灯片编号占位符 3"/>
          <p:cNvSpPr>
            <a:spLocks noGrp="1"/>
          </p:cNvSpPr>
          <p:nvPr>
            <p:ph type="sldNum" sz="quarter" idx="12"/>
          </p:nvPr>
        </p:nvSpPr>
        <p:spPr/>
        <p:txBody>
          <a:bodyPr/>
          <a:lstStyle/>
          <a:p>
            <a:pPr>
              <a:defRPr/>
            </a:pPr>
            <a:fld id="{7B0ABA6C-A3B8-412E-8A7D-B25574FB813C}" type="slidenum">
              <a:rPr lang="zh-CN" altLang="en-US"/>
              <a:pPr>
                <a:defRPr/>
              </a:pPr>
              <a:t>40</a:t>
            </a:fld>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bwMode="auto"/>
        <p:txBody>
          <a:bodyPr>
            <a:normAutofit fontScale="90000"/>
          </a:bodyPr>
          <a:lstStyle/>
          <a:p>
            <a:pPr eaLnBrk="1" hangingPunct="1">
              <a:defRPr/>
            </a:pPr>
            <a:r>
              <a:rPr lang="en-US" altLang="zh-CN" sz="4000" smtClean="0"/>
              <a:t>Consistent Hashing</a:t>
            </a:r>
            <a:endParaRPr lang="zh-CN" altLang="en-US" sz="4000" smtClean="0"/>
          </a:p>
        </p:txBody>
      </p:sp>
      <p:sp>
        <p:nvSpPr>
          <p:cNvPr id="40963" name="Rectangle 3"/>
          <p:cNvSpPr>
            <a:spLocks noGrp="1"/>
          </p:cNvSpPr>
          <p:nvPr>
            <p:ph type="body" idx="1"/>
          </p:nvPr>
        </p:nvSpPr>
        <p:spPr>
          <a:xfrm>
            <a:off x="5795963" y="5734050"/>
            <a:ext cx="2881312" cy="647700"/>
          </a:xfrm>
        </p:spPr>
        <p:txBody>
          <a:bodyPr/>
          <a:lstStyle/>
          <a:p>
            <a:pPr marL="0" indent="0" eaLnBrk="1" hangingPunct="1">
              <a:lnSpc>
                <a:spcPct val="110000"/>
              </a:lnSpc>
              <a:buFont typeface="Wingdings 2" pitchFamily="18" charset="2"/>
              <a:buNone/>
            </a:pPr>
            <a:r>
              <a:rPr lang="zh-CN" altLang="en-US" smtClean="0"/>
              <a:t>进一步的改进？</a:t>
            </a:r>
          </a:p>
        </p:txBody>
      </p:sp>
      <p:pic>
        <p:nvPicPr>
          <p:cNvPr id="40964" name="Picture 2" descr="http://pic001.cnblogs.com/img/dudu/200809/2008092817131010.png"/>
          <p:cNvPicPr>
            <a:picLocks noChangeAspect="1" noChangeArrowheads="1"/>
          </p:cNvPicPr>
          <p:nvPr/>
        </p:nvPicPr>
        <p:blipFill>
          <a:blip r:embed="rId2" cstate="print"/>
          <a:srcRect/>
          <a:stretch>
            <a:fillRect/>
          </a:stretch>
        </p:blipFill>
        <p:spPr bwMode="auto">
          <a:xfrm>
            <a:off x="1857375" y="1714500"/>
            <a:ext cx="4933950" cy="4181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bwMode="auto"/>
        <p:txBody>
          <a:bodyPr>
            <a:normAutofit fontScale="90000"/>
          </a:bodyPr>
          <a:lstStyle/>
          <a:p>
            <a:pPr eaLnBrk="1" hangingPunct="1">
              <a:defRPr/>
            </a:pPr>
            <a:r>
              <a:rPr lang="en-US" altLang="zh-CN" sz="4000" smtClean="0"/>
              <a:t>Consistent Hashing</a:t>
            </a:r>
            <a:endParaRPr lang="zh-CN" altLang="en-US" sz="4000" smtClean="0"/>
          </a:p>
        </p:txBody>
      </p:sp>
      <p:sp>
        <p:nvSpPr>
          <p:cNvPr id="41987" name="Rectangle 3"/>
          <p:cNvSpPr>
            <a:spLocks noGrp="1"/>
          </p:cNvSpPr>
          <p:nvPr>
            <p:ph type="body" idx="1"/>
          </p:nvPr>
        </p:nvSpPr>
        <p:spPr/>
        <p:txBody>
          <a:bodyPr/>
          <a:lstStyle/>
          <a:p>
            <a:pPr marL="0" indent="0" eaLnBrk="1" hangingPunct="1">
              <a:lnSpc>
                <a:spcPct val="150000"/>
              </a:lnSpc>
              <a:buFont typeface="Wingdings 2" pitchFamily="18" charset="2"/>
              <a:buNone/>
            </a:pPr>
            <a:r>
              <a:rPr lang="zh-CN" altLang="en-US" sz="2400" dirty="0" smtClean="0"/>
              <a:t>    使用一般的</a:t>
            </a:r>
            <a:r>
              <a:rPr lang="en-US" altLang="zh-CN" sz="2400" dirty="0" smtClean="0"/>
              <a:t>hash</a:t>
            </a:r>
            <a:r>
              <a:rPr lang="zh-CN" altLang="en-US" sz="2400" dirty="0" smtClean="0"/>
              <a:t>函数，服务器的映射地点的分布可能出现不均匀的情况。</a:t>
            </a:r>
          </a:p>
          <a:p>
            <a:pPr marL="0" indent="0" eaLnBrk="1" hangingPunct="1">
              <a:lnSpc>
                <a:spcPct val="150000"/>
              </a:lnSpc>
              <a:buFont typeface="Wingdings 2" pitchFamily="18" charset="2"/>
              <a:buNone/>
            </a:pPr>
            <a:r>
              <a:rPr lang="zh-CN" altLang="en-US" sz="2400" dirty="0" smtClean="0">
                <a:sym typeface="Symbol" pitchFamily="18" charset="2"/>
              </a:rPr>
              <a:t>    </a:t>
            </a:r>
            <a:endParaRPr lang="zh-CN" altLang="en-US" sz="2400" dirty="0" smtClean="0">
              <a:solidFill>
                <a:schemeClr val="accent1"/>
              </a:solidFill>
              <a:sym typeface="Symbol" pitchFamily="18" charset="2"/>
            </a:endParaRPr>
          </a:p>
          <a:p>
            <a:pPr marL="0" indent="0" eaLnBrk="1" hangingPunct="1">
              <a:lnSpc>
                <a:spcPct val="150000"/>
              </a:lnSpc>
              <a:buFont typeface="Wingdings 2" pitchFamily="18" charset="2"/>
              <a:buNone/>
            </a:pPr>
            <a:r>
              <a:rPr lang="zh-CN" altLang="en-US" sz="2400" dirty="0" smtClean="0">
                <a:solidFill>
                  <a:schemeClr val="accent1"/>
                </a:solidFill>
              </a:rPr>
              <a:t>虚拟节点</a:t>
            </a:r>
            <a:r>
              <a:rPr lang="zh-CN" altLang="en-US" sz="2400" dirty="0" smtClean="0"/>
              <a:t>： </a:t>
            </a:r>
          </a:p>
          <a:p>
            <a:pPr marL="0" indent="0" eaLnBrk="1" hangingPunct="1">
              <a:lnSpc>
                <a:spcPct val="150000"/>
              </a:lnSpc>
              <a:buFont typeface="Wingdings 2" pitchFamily="18" charset="2"/>
              <a:buNone/>
            </a:pPr>
            <a:r>
              <a:rPr lang="zh-CN" altLang="en-US" sz="2400" dirty="0" smtClean="0"/>
              <a:t>    为每个物理节点（服务器）在圆环上分配</a:t>
            </a:r>
            <a:r>
              <a:rPr lang="en-US" altLang="zh-CN" sz="2400" dirty="0" smtClean="0"/>
              <a:t>100</a:t>
            </a:r>
            <a:r>
              <a:rPr lang="zh-CN" altLang="en-US" sz="2400" dirty="0" smtClean="0"/>
              <a:t>～</a:t>
            </a:r>
            <a:r>
              <a:rPr lang="en-US" altLang="zh-CN" sz="2400" dirty="0" smtClean="0"/>
              <a:t>200</a:t>
            </a:r>
            <a:r>
              <a:rPr lang="zh-CN" altLang="en-US" sz="2400" dirty="0" smtClean="0"/>
              <a:t>个点，从而抑制分布不均匀，最大限度地减小服务器增减时的缓存重新分布。</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smtClean="0"/>
              <a:t>虚拟节点</a:t>
            </a:r>
          </a:p>
        </p:txBody>
      </p:sp>
      <p:pic>
        <p:nvPicPr>
          <p:cNvPr id="43011" name="内容占位符 4" descr="一致性hash虚拟节点.jpg"/>
          <p:cNvPicPr>
            <a:picLocks noGrp="1" noChangeAspect="1"/>
          </p:cNvPicPr>
          <p:nvPr>
            <p:ph idx="1"/>
          </p:nvPr>
        </p:nvPicPr>
        <p:blipFill>
          <a:blip r:embed="rId2" cstate="print"/>
          <a:srcRect/>
          <a:stretch>
            <a:fillRect/>
          </a:stretch>
        </p:blipFill>
        <p:spPr>
          <a:xfrm>
            <a:off x="1857375" y="1428750"/>
            <a:ext cx="5194300" cy="4643438"/>
          </a:xfrm>
        </p:spPr>
      </p:pic>
      <p:sp>
        <p:nvSpPr>
          <p:cNvPr id="4" name="灯片编号占位符 3"/>
          <p:cNvSpPr>
            <a:spLocks noGrp="1"/>
          </p:cNvSpPr>
          <p:nvPr>
            <p:ph type="sldNum" sz="quarter" idx="12"/>
          </p:nvPr>
        </p:nvSpPr>
        <p:spPr/>
        <p:txBody>
          <a:bodyPr/>
          <a:lstStyle/>
          <a:p>
            <a:pPr>
              <a:defRPr/>
            </a:pPr>
            <a:fld id="{B078BEAA-E4C8-4AC5-8A35-B47E7B70437E}" type="slidenum">
              <a:rPr lang="zh-CN" altLang="en-US" smtClean="0"/>
              <a:pPr>
                <a:defRPr/>
              </a:pPr>
              <a:t>43</a:t>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smtClean="0"/>
              <a:t>Memcached</a:t>
            </a:r>
            <a:r>
              <a:rPr lang="zh-CN" altLang="en-US" dirty="0" smtClean="0"/>
              <a:t>架构举例</a:t>
            </a:r>
          </a:p>
        </p:txBody>
      </p:sp>
      <p:sp>
        <p:nvSpPr>
          <p:cNvPr id="44035" name="文本占位符 2"/>
          <p:cNvSpPr>
            <a:spLocks noGrp="1"/>
          </p:cNvSpPr>
          <p:nvPr>
            <p:ph type="body" sz="quarter" idx="4294967295"/>
          </p:nvPr>
        </p:nvSpPr>
        <p:spPr>
          <a:xfrm>
            <a:off x="500063" y="1714500"/>
            <a:ext cx="8143875" cy="4286250"/>
          </a:xfrm>
        </p:spPr>
        <p:txBody>
          <a:bodyPr/>
          <a:lstStyle/>
          <a:p>
            <a:pPr marL="0" indent="0" eaLnBrk="1" hangingPunct="1">
              <a:buFont typeface="Wingdings 2" pitchFamily="18" charset="2"/>
              <a:buNone/>
            </a:pPr>
            <a:endParaRPr lang="zh-CN" altLang="en-US" smtClean="0"/>
          </a:p>
        </p:txBody>
      </p:sp>
      <p:sp>
        <p:nvSpPr>
          <p:cNvPr id="4" name="灯片编号占位符 3"/>
          <p:cNvSpPr>
            <a:spLocks noGrp="1"/>
          </p:cNvSpPr>
          <p:nvPr>
            <p:ph type="sldNum" sz="quarter" idx="12"/>
          </p:nvPr>
        </p:nvSpPr>
        <p:spPr/>
        <p:txBody>
          <a:bodyPr/>
          <a:lstStyle/>
          <a:p>
            <a:pPr>
              <a:defRPr/>
            </a:pPr>
            <a:fld id="{C516F673-E277-4C7F-98BC-531D9824FC21}" type="slidenum">
              <a:rPr lang="zh-CN" altLang="en-US"/>
              <a:pPr>
                <a:defRPr/>
              </a:pPr>
              <a:t>44</a:t>
            </a:fld>
            <a:endParaRPr lang="zh-CN" altLang="en-US"/>
          </a:p>
        </p:txBody>
      </p:sp>
      <p:pic>
        <p:nvPicPr>
          <p:cNvPr id="44037" name="Picture 2" descr="http://pic001.cnblogs.com/img/dudu/200809/2008092817263955.png"/>
          <p:cNvPicPr>
            <a:picLocks noChangeAspect="1" noChangeArrowheads="1"/>
          </p:cNvPicPr>
          <p:nvPr/>
        </p:nvPicPr>
        <p:blipFill>
          <a:blip r:embed="rId2" cstate="print"/>
          <a:srcRect/>
          <a:stretch>
            <a:fillRect/>
          </a:stretch>
        </p:blipFill>
        <p:spPr bwMode="auto">
          <a:xfrm>
            <a:off x="1016000" y="1500188"/>
            <a:ext cx="6842125" cy="4510087"/>
          </a:xfrm>
          <a:prstGeom prst="rect">
            <a:avLst/>
          </a:prstGeom>
          <a:noFill/>
          <a:ln w="9525">
            <a:noFill/>
            <a:miter lim="800000"/>
            <a:headEnd/>
            <a:tailEnd/>
          </a:ln>
        </p:spPr>
      </p:pic>
      <p:sp>
        <p:nvSpPr>
          <p:cNvPr id="44038" name="AutoShape 7"/>
          <p:cNvSpPr>
            <a:spLocks noChangeArrowheads="1"/>
          </p:cNvSpPr>
          <p:nvPr/>
        </p:nvSpPr>
        <p:spPr bwMode="auto">
          <a:xfrm>
            <a:off x="6876256" y="1500188"/>
            <a:ext cx="1845469" cy="2592387"/>
          </a:xfrm>
          <a:prstGeom prst="wedgeRoundRectCallout">
            <a:avLst>
              <a:gd name="adj1" fmla="val -93935"/>
              <a:gd name="adj2" fmla="val 13565"/>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r>
              <a:rPr lang="en-US" altLang="zh-CN" dirty="0"/>
              <a:t>200</a:t>
            </a:r>
            <a:r>
              <a:rPr lang="zh-CN" altLang="en-US" dirty="0"/>
              <a:t>台左右的</a:t>
            </a:r>
            <a:r>
              <a:rPr lang="en-US" altLang="zh-CN" dirty="0" err="1"/>
              <a:t>memcached</a:t>
            </a:r>
            <a:r>
              <a:rPr lang="zh-CN" altLang="en-US" dirty="0"/>
              <a:t>服务器</a:t>
            </a:r>
            <a:r>
              <a:rPr lang="en-US" altLang="zh-CN" dirty="0"/>
              <a:t>,</a:t>
            </a:r>
            <a:r>
              <a:rPr lang="zh-CN" altLang="en-US" dirty="0"/>
              <a:t> 每台服务器的容量为</a:t>
            </a:r>
            <a:r>
              <a:rPr lang="en-US" altLang="zh-CN" dirty="0"/>
              <a:t>3GB</a:t>
            </a:r>
            <a:r>
              <a:rPr lang="zh-CN" altLang="en-US" dirty="0"/>
              <a:t>，则系统就有了将近</a:t>
            </a:r>
            <a:r>
              <a:rPr lang="en-US" altLang="zh-CN" dirty="0"/>
              <a:t>600GB</a:t>
            </a:r>
            <a:r>
              <a:rPr lang="zh-CN" altLang="en-US" dirty="0"/>
              <a:t>的巨大的内存数据库。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2800" dirty="0" smtClean="0"/>
              <a:t>一致性</a:t>
            </a:r>
            <a:r>
              <a:rPr lang="en-US" altLang="zh-CN" sz="2800" dirty="0" smtClean="0"/>
              <a:t>hash</a:t>
            </a:r>
            <a:r>
              <a:rPr lang="zh-CN" altLang="en-US" sz="2800" dirty="0" smtClean="0"/>
              <a:t>的另一个应用</a:t>
            </a:r>
            <a:r>
              <a:rPr lang="en-US" altLang="zh-CN" sz="2800" dirty="0" smtClean="0"/>
              <a:t>——</a:t>
            </a:r>
            <a:r>
              <a:rPr lang="en-US" altLang="zh-CN" sz="2800" dirty="0" err="1" smtClean="0"/>
              <a:t>DynamoDB</a:t>
            </a:r>
            <a:endParaRPr lang="zh-CN" altLang="en-US" sz="2800" dirty="0"/>
          </a:p>
        </p:txBody>
      </p:sp>
      <p:sp>
        <p:nvSpPr>
          <p:cNvPr id="4" name="文本占位符 3"/>
          <p:cNvSpPr>
            <a:spLocks noGrp="1"/>
          </p:cNvSpPr>
          <p:nvPr>
            <p:ph type="body" sz="quarter" idx="13"/>
          </p:nvPr>
        </p:nvSpPr>
        <p:spPr>
          <a:xfrm>
            <a:off x="500062" y="1412776"/>
            <a:ext cx="8143903" cy="4968552"/>
          </a:xfrm>
        </p:spPr>
        <p:txBody>
          <a:bodyPr>
            <a:normAutofit/>
          </a:bodyPr>
          <a:lstStyle/>
          <a:p>
            <a:r>
              <a:rPr lang="en-US" altLang="zh-CN" sz="2400" dirty="0" err="1" smtClean="0"/>
              <a:t>DynamoDB</a:t>
            </a:r>
            <a:r>
              <a:rPr lang="zh-CN" altLang="en-US" sz="2400" dirty="0" smtClean="0"/>
              <a:t>是</a:t>
            </a:r>
            <a:r>
              <a:rPr lang="en-US" altLang="zh-CN" sz="2400" dirty="0" smtClean="0"/>
              <a:t>Amazon</a:t>
            </a:r>
            <a:r>
              <a:rPr lang="zh-CN" altLang="en-US" sz="2400" dirty="0" smtClean="0"/>
              <a:t>（亚马逊）的</a:t>
            </a:r>
            <a:r>
              <a:rPr lang="en-US" altLang="zh-CN" sz="2400" dirty="0"/>
              <a:t>key-value</a:t>
            </a:r>
            <a:r>
              <a:rPr lang="zh-CN" altLang="en-US" sz="2400" dirty="0"/>
              <a:t>模式的存储</a:t>
            </a:r>
            <a:r>
              <a:rPr lang="zh-CN" altLang="en-US" sz="2400" dirty="0" smtClean="0"/>
              <a:t>平台，其设计初衷：</a:t>
            </a:r>
            <a:endParaRPr lang="en-US" altLang="zh-CN" sz="2400" dirty="0" smtClean="0"/>
          </a:p>
          <a:p>
            <a:pPr latinLnBrk="1"/>
            <a:r>
              <a:rPr lang="zh-CN" altLang="en-US" sz="2400" dirty="0" smtClean="0"/>
              <a:t>（</a:t>
            </a:r>
            <a:r>
              <a:rPr lang="en-US" altLang="zh-CN" sz="2400" dirty="0" smtClean="0"/>
              <a:t>1</a:t>
            </a:r>
            <a:r>
              <a:rPr lang="zh-CN" altLang="en-US" sz="2400" dirty="0" smtClean="0"/>
              <a:t>）高</a:t>
            </a:r>
            <a:r>
              <a:rPr lang="zh-CN" altLang="en-US" sz="2400" dirty="0"/>
              <a:t>扩展性</a:t>
            </a:r>
          </a:p>
          <a:p>
            <a:pPr latinLnBrk="1"/>
            <a:r>
              <a:rPr lang="zh-CN" altLang="en-US" sz="2400" dirty="0" smtClean="0"/>
              <a:t>（</a:t>
            </a:r>
            <a:r>
              <a:rPr lang="en-US" altLang="zh-CN" sz="2400" dirty="0" smtClean="0"/>
              <a:t>2</a:t>
            </a:r>
            <a:r>
              <a:rPr lang="zh-CN" altLang="en-US" sz="2400" dirty="0" smtClean="0"/>
              <a:t>）简单</a:t>
            </a:r>
            <a:r>
              <a:rPr lang="zh-CN" altLang="en-US" sz="2400" dirty="0"/>
              <a:t>的</a:t>
            </a:r>
            <a:r>
              <a:rPr lang="en-US" altLang="zh-CN" sz="2400" dirty="0"/>
              <a:t>key-value</a:t>
            </a:r>
            <a:r>
              <a:rPr lang="zh-CN" altLang="en-US" sz="2400" dirty="0"/>
              <a:t>存储查询</a:t>
            </a:r>
          </a:p>
          <a:p>
            <a:pPr latinLnBrk="1"/>
            <a:r>
              <a:rPr lang="zh-CN" altLang="en-US" sz="2400" dirty="0" smtClean="0"/>
              <a:t>（</a:t>
            </a:r>
            <a:r>
              <a:rPr lang="en-US" altLang="zh-CN" sz="2400" dirty="0" smtClean="0"/>
              <a:t>3</a:t>
            </a:r>
            <a:r>
              <a:rPr lang="zh-CN" altLang="en-US" sz="2400" dirty="0" smtClean="0"/>
              <a:t>）高</a:t>
            </a:r>
            <a:r>
              <a:rPr lang="zh-CN" altLang="en-US" sz="2400" dirty="0"/>
              <a:t>可用，提供“</a:t>
            </a:r>
            <a:r>
              <a:rPr lang="en-US" altLang="zh-CN" sz="2400" dirty="0"/>
              <a:t>always on”</a:t>
            </a:r>
            <a:r>
              <a:rPr lang="zh-CN" altLang="en-US" sz="2400" dirty="0"/>
              <a:t>的服务</a:t>
            </a:r>
          </a:p>
          <a:p>
            <a:pPr latinLnBrk="1"/>
            <a:r>
              <a:rPr lang="zh-CN" altLang="en-US" sz="2400" dirty="0" smtClean="0"/>
              <a:t>（</a:t>
            </a:r>
            <a:r>
              <a:rPr lang="en-US" altLang="zh-CN" sz="2400" dirty="0" smtClean="0"/>
              <a:t>4</a:t>
            </a:r>
            <a:r>
              <a:rPr lang="zh-CN" altLang="en-US" sz="2400" dirty="0" smtClean="0"/>
              <a:t>）服务器</a:t>
            </a:r>
            <a:r>
              <a:rPr lang="zh-CN" altLang="en-US" sz="2400" dirty="0"/>
              <a:t>级别的协议</a:t>
            </a:r>
            <a:r>
              <a:rPr lang="zh-CN" altLang="en-US" sz="2400" dirty="0" smtClean="0"/>
              <a:t>保证</a:t>
            </a:r>
            <a:endParaRPr lang="en-US" altLang="zh-CN" sz="2400" dirty="0" smtClean="0"/>
          </a:p>
          <a:p>
            <a:pPr latinLnBrk="1"/>
            <a:r>
              <a:rPr lang="zh-CN" altLang="en-US" sz="2400" dirty="0" smtClean="0"/>
              <a:t>     （</a:t>
            </a:r>
            <a:r>
              <a:rPr lang="en-US" altLang="zh-CN" sz="2400" dirty="0"/>
              <a:t>Guarantee Service </a:t>
            </a:r>
            <a:r>
              <a:rPr lang="en-US" altLang="zh-CN" sz="2400" dirty="0" smtClean="0"/>
              <a:t>Level Agreements</a:t>
            </a:r>
            <a:r>
              <a:rPr lang="zh-CN" altLang="en-US" sz="2400" dirty="0" smtClean="0"/>
              <a:t>）：</a:t>
            </a:r>
            <a:r>
              <a:rPr lang="zh-CN" altLang="en-US" sz="2400" dirty="0"/>
              <a:t>在峰值为每秒</a:t>
            </a:r>
            <a:r>
              <a:rPr lang="en-US" altLang="zh-CN" sz="2400" dirty="0"/>
              <a:t>500</a:t>
            </a:r>
            <a:r>
              <a:rPr lang="zh-CN" altLang="en-US" sz="2400" dirty="0"/>
              <a:t>个请求时，保证</a:t>
            </a:r>
            <a:r>
              <a:rPr lang="en-US" altLang="zh-CN" sz="2400" dirty="0"/>
              <a:t>99.9%</a:t>
            </a:r>
            <a:r>
              <a:rPr lang="zh-CN" altLang="en-US" sz="2400" dirty="0"/>
              <a:t>的请求响应时间</a:t>
            </a:r>
            <a:r>
              <a:rPr lang="en-US" altLang="zh-CN" sz="2400" dirty="0"/>
              <a:t>300ms</a:t>
            </a:r>
            <a:r>
              <a:rPr lang="zh-CN" altLang="en-US" sz="2400" dirty="0" smtClean="0"/>
              <a:t>内。</a:t>
            </a:r>
            <a:endParaRPr lang="en-US" altLang="zh-CN" sz="2400" dirty="0" smtClean="0"/>
          </a:p>
          <a:p>
            <a:pPr latinLnBrk="1"/>
            <a:endParaRPr lang="en-US" altLang="zh-CN" sz="2400" dirty="0" smtClean="0"/>
          </a:p>
          <a:p>
            <a:pPr latinLnBrk="1"/>
            <a:endParaRPr lang="zh-CN" altLang="en-US" sz="2400" dirty="0"/>
          </a:p>
          <a:p>
            <a:endParaRPr lang="en-US" altLang="zh-CN" sz="2400" dirty="0"/>
          </a:p>
        </p:txBody>
      </p:sp>
      <p:sp>
        <p:nvSpPr>
          <p:cNvPr id="2" name="灯片编号占位符 1"/>
          <p:cNvSpPr>
            <a:spLocks noGrp="1"/>
          </p:cNvSpPr>
          <p:nvPr>
            <p:ph type="sldNum" sz="quarter" idx="16"/>
          </p:nvPr>
        </p:nvSpPr>
        <p:spPr/>
        <p:txBody>
          <a:bodyPr/>
          <a:lstStyle/>
          <a:p>
            <a:pPr>
              <a:defRPr/>
            </a:pPr>
            <a:fld id="{C33C976B-9275-40B5-8C6A-BAF1F3BA4138}" type="slidenum">
              <a:rPr lang="zh-CN" altLang="en-US" smtClean="0"/>
              <a:pPr>
                <a:defRPr/>
              </a:pPr>
              <a:t>45</a:t>
            </a:fld>
            <a:endParaRPr lang="zh-CN" altLang="en-US"/>
          </a:p>
        </p:txBody>
      </p:sp>
    </p:spTree>
    <p:extLst>
      <p:ext uri="{BB962C8B-B14F-4D97-AF65-F5344CB8AC3E}">
        <p14:creationId xmlns:p14="http://schemas.microsoft.com/office/powerpoint/2010/main" val="12832478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DynamoDB</a:t>
            </a:r>
            <a:endParaRPr lang="zh-CN" altLang="en-US" dirty="0"/>
          </a:p>
        </p:txBody>
      </p:sp>
      <p:sp>
        <p:nvSpPr>
          <p:cNvPr id="3" name="文本占位符 2"/>
          <p:cNvSpPr>
            <a:spLocks noGrp="1"/>
          </p:cNvSpPr>
          <p:nvPr>
            <p:ph type="body" sz="quarter" idx="13"/>
          </p:nvPr>
        </p:nvSpPr>
        <p:spPr>
          <a:xfrm>
            <a:off x="529707" y="1268760"/>
            <a:ext cx="8143903" cy="4286268"/>
          </a:xfrm>
        </p:spPr>
        <p:txBody>
          <a:bodyPr>
            <a:normAutofit/>
          </a:bodyPr>
          <a:lstStyle/>
          <a:p>
            <a:pPr latinLnBrk="1">
              <a:lnSpc>
                <a:spcPct val="150000"/>
              </a:lnSpc>
            </a:pPr>
            <a:r>
              <a:rPr lang="zh-CN" altLang="en-US" sz="2400" dirty="0"/>
              <a:t>基本设计思想：</a:t>
            </a:r>
            <a:endParaRPr lang="en-US" altLang="zh-CN" sz="2400" dirty="0"/>
          </a:p>
          <a:p>
            <a:pPr marL="342900" indent="-342900" latinLnBrk="1">
              <a:lnSpc>
                <a:spcPct val="150000"/>
              </a:lnSpc>
              <a:buFont typeface="Wingdings" panose="05000000000000000000" pitchFamily="2" charset="2"/>
              <a:buChar char="u"/>
            </a:pPr>
            <a:r>
              <a:rPr lang="zh-CN" altLang="en-US" sz="2400" dirty="0" smtClean="0"/>
              <a:t>为了</a:t>
            </a:r>
            <a:r>
              <a:rPr lang="zh-CN" altLang="en-US" sz="2400" dirty="0"/>
              <a:t>达到高可用，牺牲一致性；</a:t>
            </a:r>
          </a:p>
          <a:p>
            <a:pPr marL="342900" indent="-342900" latinLnBrk="1">
              <a:lnSpc>
                <a:spcPct val="150000"/>
              </a:lnSpc>
              <a:buFont typeface="Wingdings" panose="05000000000000000000" pitchFamily="2" charset="2"/>
              <a:buChar char="u"/>
            </a:pPr>
            <a:r>
              <a:rPr lang="zh-CN" altLang="en-US" sz="2400" dirty="0" smtClean="0"/>
              <a:t>在</a:t>
            </a:r>
            <a:r>
              <a:rPr lang="zh-CN" altLang="en-US" sz="2400" dirty="0"/>
              <a:t>读数据的时候处理数据不一致的冲突；</a:t>
            </a:r>
          </a:p>
          <a:p>
            <a:pPr marL="342900" indent="-342900" latinLnBrk="1">
              <a:lnSpc>
                <a:spcPct val="150000"/>
              </a:lnSpc>
              <a:buFont typeface="Wingdings" panose="05000000000000000000" pitchFamily="2" charset="2"/>
              <a:buChar char="u"/>
            </a:pPr>
            <a:r>
              <a:rPr lang="zh-CN" altLang="en-US" sz="2400" dirty="0" smtClean="0"/>
              <a:t>根据</a:t>
            </a:r>
            <a:r>
              <a:rPr lang="zh-CN" altLang="en-US" sz="2400" dirty="0"/>
              <a:t>应用层的不同需求，指定不同的</a:t>
            </a:r>
            <a:r>
              <a:rPr lang="en-US" altLang="zh-CN" sz="2400" i="1" dirty="0"/>
              <a:t>NRW</a:t>
            </a:r>
            <a:r>
              <a:rPr lang="zh-CN" altLang="en-US" sz="2400" dirty="0"/>
              <a:t>值，协调可用性和一致性；</a:t>
            </a:r>
            <a:endParaRPr lang="en-US" altLang="zh-CN" sz="2400" dirty="0"/>
          </a:p>
          <a:p>
            <a:pPr marL="342900" indent="-342900" latinLnBrk="1">
              <a:lnSpc>
                <a:spcPct val="150000"/>
              </a:lnSpc>
              <a:buFont typeface="Wingdings" panose="05000000000000000000" pitchFamily="2" charset="2"/>
              <a:buChar char="u"/>
            </a:pPr>
            <a:r>
              <a:rPr lang="zh-CN" altLang="en-US" sz="2400" dirty="0" smtClean="0"/>
              <a:t>去</a:t>
            </a:r>
            <a:r>
              <a:rPr lang="zh-CN" altLang="en-US" sz="2400" dirty="0"/>
              <a:t>中心化的维护整个集群的成员及故障信息，</a:t>
            </a:r>
            <a:r>
              <a:rPr lang="zh-CN" altLang="en-US" sz="2400" dirty="0" smtClean="0"/>
              <a:t>采用</a:t>
            </a:r>
            <a:endParaRPr lang="en-US" altLang="zh-CN" sz="2400" dirty="0" smtClean="0"/>
          </a:p>
          <a:p>
            <a:pPr latinLnBrk="1">
              <a:lnSpc>
                <a:spcPct val="150000"/>
              </a:lnSpc>
            </a:pPr>
            <a:r>
              <a:rPr lang="en-US" altLang="zh-CN" sz="2400" dirty="0"/>
              <a:t> </a:t>
            </a:r>
            <a:r>
              <a:rPr lang="en-US" altLang="zh-CN" sz="2400" dirty="0" smtClean="0"/>
              <a:t>  Gossip</a:t>
            </a:r>
            <a:r>
              <a:rPr lang="zh-CN" altLang="en-US" sz="2400" dirty="0"/>
              <a:t>同步</a:t>
            </a:r>
            <a:r>
              <a:rPr lang="zh-CN" altLang="en-US" sz="2400" dirty="0" smtClean="0"/>
              <a:t>。</a:t>
            </a:r>
            <a:endParaRPr lang="zh-CN" altLang="en-US" sz="2400" dirty="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46</a:t>
            </a:fld>
            <a:endParaRPr lang="zh-CN" altLang="en-US"/>
          </a:p>
        </p:txBody>
      </p:sp>
    </p:spTree>
    <p:extLst>
      <p:ext uri="{BB962C8B-B14F-4D97-AF65-F5344CB8AC3E}">
        <p14:creationId xmlns:p14="http://schemas.microsoft.com/office/powerpoint/2010/main" val="619446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DynamoDB</a:t>
            </a:r>
            <a:r>
              <a:rPr lang="zh-CN" altLang="en-US" dirty="0" smtClean="0"/>
              <a:t>技术特征</a:t>
            </a:r>
            <a:endParaRPr lang="zh-CN" altLang="en-US" dirty="0"/>
          </a:p>
        </p:txBody>
      </p:sp>
      <p:sp>
        <p:nvSpPr>
          <p:cNvPr id="3" name="文本占位符 2"/>
          <p:cNvSpPr>
            <a:spLocks noGrp="1"/>
          </p:cNvSpPr>
          <p:nvPr>
            <p:ph type="body" sz="quarter" idx="13"/>
          </p:nvPr>
        </p:nvSpPr>
        <p:spPr>
          <a:xfrm>
            <a:off x="500062" y="1412776"/>
            <a:ext cx="8143903" cy="4968552"/>
          </a:xfrm>
        </p:spPr>
        <p:txBody>
          <a:bodyPr>
            <a:normAutofit/>
          </a:bodyPr>
          <a:lstStyle/>
          <a:p>
            <a:pPr>
              <a:lnSpc>
                <a:spcPct val="150000"/>
              </a:lnSpc>
            </a:pPr>
            <a:r>
              <a:rPr lang="zh-CN" altLang="en-US" sz="2400" dirty="0" smtClean="0"/>
              <a:t>（</a:t>
            </a:r>
            <a:r>
              <a:rPr lang="en-US" altLang="zh-CN" sz="2400" dirty="0" smtClean="0"/>
              <a:t>1</a:t>
            </a:r>
            <a:r>
              <a:rPr lang="zh-CN" altLang="en-US" sz="2400" dirty="0" smtClean="0"/>
              <a:t>）数据分布</a:t>
            </a:r>
            <a:endParaRPr lang="en-US" altLang="zh-CN" sz="2400" dirty="0" smtClean="0"/>
          </a:p>
          <a:p>
            <a:pPr>
              <a:lnSpc>
                <a:spcPct val="150000"/>
              </a:lnSpc>
            </a:pPr>
            <a:r>
              <a:rPr lang="zh-CN" altLang="en-US" sz="2400" dirty="0" smtClean="0"/>
              <a:t>基本策略：按</a:t>
            </a:r>
            <a:r>
              <a:rPr lang="zh-CN" altLang="en-US" sz="2400" dirty="0"/>
              <a:t>哈希算法切分数据分布在不同</a:t>
            </a:r>
            <a:r>
              <a:rPr lang="en-US" altLang="zh-CN" sz="2400" dirty="0"/>
              <a:t>node</a:t>
            </a:r>
            <a:r>
              <a:rPr lang="zh-CN" altLang="en-US" sz="2400" dirty="0"/>
              <a:t>上，读数据依据</a:t>
            </a:r>
            <a:r>
              <a:rPr lang="en-US" altLang="zh-CN" sz="2400" dirty="0"/>
              <a:t>key</a:t>
            </a:r>
            <a:r>
              <a:rPr lang="zh-CN" altLang="en-US" sz="2400" dirty="0"/>
              <a:t>的哈希值寻找对应的</a:t>
            </a:r>
            <a:r>
              <a:rPr lang="en-US" altLang="zh-CN" sz="2400" dirty="0"/>
              <a:t>node</a:t>
            </a:r>
            <a:r>
              <a:rPr lang="zh-CN" altLang="en-US" sz="2400" dirty="0" smtClean="0"/>
              <a:t>。</a:t>
            </a:r>
            <a:endParaRPr lang="en-US" altLang="zh-CN" sz="2400" dirty="0" smtClean="0"/>
          </a:p>
          <a:p>
            <a:pPr>
              <a:lnSpc>
                <a:spcPct val="150000"/>
              </a:lnSpc>
              <a:spcBef>
                <a:spcPts val="600"/>
              </a:spcBef>
            </a:pPr>
            <a:r>
              <a:rPr lang="zh-CN" altLang="en-US" sz="2400" b="1" dirty="0" smtClean="0">
                <a:solidFill>
                  <a:srgbClr val="FF0000"/>
                </a:solidFill>
              </a:rPr>
              <a:t>使用</a:t>
            </a:r>
            <a:r>
              <a:rPr lang="en-US" altLang="zh-CN" sz="2400" b="1" dirty="0">
                <a:solidFill>
                  <a:srgbClr val="FF0000"/>
                </a:solidFill>
              </a:rPr>
              <a:t>Consistent Hashing</a:t>
            </a:r>
            <a:r>
              <a:rPr lang="zh-CN" altLang="en-US" sz="2400" b="1" dirty="0">
                <a:solidFill>
                  <a:srgbClr val="FF0000"/>
                </a:solidFill>
              </a:rPr>
              <a:t>算法</a:t>
            </a:r>
            <a:r>
              <a:rPr lang="zh-CN" altLang="en-US" sz="2400" dirty="0"/>
              <a:t>（</a:t>
            </a:r>
            <a:r>
              <a:rPr lang="en-US" altLang="zh-CN" sz="2400" dirty="0"/>
              <a:t>node</a:t>
            </a:r>
            <a:r>
              <a:rPr lang="zh-CN" altLang="en-US" sz="2400" dirty="0"/>
              <a:t>对应的不再是一个确定的</a:t>
            </a:r>
            <a:r>
              <a:rPr lang="en-US" altLang="zh-CN" sz="2400" dirty="0"/>
              <a:t>hash</a:t>
            </a:r>
            <a:r>
              <a:rPr lang="zh-CN" altLang="en-US" sz="2400" dirty="0"/>
              <a:t>值，而是一个</a:t>
            </a:r>
            <a:r>
              <a:rPr lang="en-US" altLang="zh-CN" sz="2400" dirty="0"/>
              <a:t>hash</a:t>
            </a:r>
            <a:r>
              <a:rPr lang="zh-CN" altLang="en-US" sz="2400" dirty="0"/>
              <a:t>值</a:t>
            </a:r>
            <a:r>
              <a:rPr lang="zh-CN" altLang="en-US" sz="2400" dirty="0" smtClean="0"/>
              <a:t>范围）。</a:t>
            </a:r>
            <a:endParaRPr lang="en-US" altLang="zh-CN" sz="2400" dirty="0" smtClean="0"/>
          </a:p>
          <a:p>
            <a:pPr>
              <a:lnSpc>
                <a:spcPct val="150000"/>
              </a:lnSpc>
            </a:pPr>
            <a:endParaRPr lang="en-US" altLang="zh-CN" sz="2400" dirty="0" smtClean="0"/>
          </a:p>
          <a:p>
            <a:pPr>
              <a:lnSpc>
                <a:spcPct val="150000"/>
              </a:lnSpc>
            </a:pPr>
            <a:r>
              <a:rPr lang="zh-CN" altLang="en-US" sz="2400" dirty="0" smtClean="0"/>
              <a:t>另外，还设计了虚拟节点的大小与位置分配策略。</a:t>
            </a:r>
            <a:endParaRPr lang="zh-CN" altLang="en-US" sz="2400" dirty="0"/>
          </a:p>
          <a:p>
            <a:pPr>
              <a:lnSpc>
                <a:spcPct val="150000"/>
              </a:lnSpc>
            </a:pPr>
            <a:endParaRPr lang="zh-CN" altLang="en-US" sz="2400" dirty="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47</a:t>
            </a:fld>
            <a:endParaRPr lang="zh-CN" altLang="en-US"/>
          </a:p>
        </p:txBody>
      </p:sp>
    </p:spTree>
    <p:extLst>
      <p:ext uri="{BB962C8B-B14F-4D97-AF65-F5344CB8AC3E}">
        <p14:creationId xmlns:p14="http://schemas.microsoft.com/office/powerpoint/2010/main" val="37621996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DynamoDB</a:t>
            </a:r>
            <a:r>
              <a:rPr lang="zh-CN" altLang="en-US" dirty="0"/>
              <a:t>技术特征</a:t>
            </a:r>
          </a:p>
        </p:txBody>
      </p:sp>
      <p:sp>
        <p:nvSpPr>
          <p:cNvPr id="3" name="文本占位符 2"/>
          <p:cNvSpPr>
            <a:spLocks noGrp="1"/>
          </p:cNvSpPr>
          <p:nvPr>
            <p:ph type="body" sz="quarter" idx="13"/>
          </p:nvPr>
        </p:nvSpPr>
        <p:spPr>
          <a:xfrm>
            <a:off x="500062" y="1340768"/>
            <a:ext cx="7848601" cy="5136232"/>
          </a:xfrm>
        </p:spPr>
        <p:txBody>
          <a:bodyPr>
            <a:normAutofit lnSpcReduction="10000"/>
          </a:bodyPr>
          <a:lstStyle/>
          <a:p>
            <a:pPr>
              <a:lnSpc>
                <a:spcPct val="150000"/>
              </a:lnSpc>
            </a:pPr>
            <a:r>
              <a:rPr lang="zh-CN" altLang="en-US" sz="2400" dirty="0"/>
              <a:t>（</a:t>
            </a:r>
            <a:r>
              <a:rPr lang="en-US" altLang="zh-CN" sz="2400" dirty="0"/>
              <a:t>2</a:t>
            </a:r>
            <a:r>
              <a:rPr lang="zh-CN" altLang="en-US" sz="2400" dirty="0"/>
              <a:t>）支持数据的多副本写操作</a:t>
            </a:r>
            <a:endParaRPr lang="en-US" altLang="zh-CN" sz="2400" dirty="0"/>
          </a:p>
          <a:p>
            <a:pPr>
              <a:lnSpc>
                <a:spcPct val="150000"/>
              </a:lnSpc>
            </a:pPr>
            <a:r>
              <a:rPr lang="zh-CN" altLang="en-US" sz="2400" dirty="0">
                <a:solidFill>
                  <a:srgbClr val="FF0000"/>
                </a:solidFill>
              </a:rPr>
              <a:t>节点临时性失效处理技术</a:t>
            </a:r>
            <a:r>
              <a:rPr lang="zh-CN" altLang="en-US" sz="2400" dirty="0"/>
              <a:t>（</a:t>
            </a:r>
            <a:r>
              <a:rPr lang="en-US" altLang="zh-CN" sz="2400" dirty="0"/>
              <a:t>sloppy Quorum &amp; hinted handoff</a:t>
            </a:r>
            <a:r>
              <a:rPr lang="zh-CN" altLang="en-US" sz="2400" dirty="0"/>
              <a:t>，一些副本不可用时，提供高可用和</a:t>
            </a:r>
            <a:r>
              <a:rPr lang="zh-CN" altLang="en-US" sz="2400" dirty="0" smtClean="0"/>
              <a:t>持久性的保证</a:t>
            </a:r>
            <a:r>
              <a:rPr lang="zh-CN" altLang="en-US" sz="2400" dirty="0"/>
              <a:t>）</a:t>
            </a:r>
            <a:r>
              <a:rPr lang="zh-CN" altLang="en-US" sz="2400" dirty="0" smtClean="0"/>
              <a:t>；</a:t>
            </a:r>
            <a:endParaRPr lang="en-US" altLang="zh-CN" sz="2400" dirty="0" smtClean="0"/>
          </a:p>
          <a:p>
            <a:pPr>
              <a:lnSpc>
                <a:spcPct val="150000"/>
              </a:lnSpc>
            </a:pPr>
            <a:r>
              <a:rPr lang="zh-CN" altLang="en-US" sz="2400" dirty="0" smtClean="0">
                <a:solidFill>
                  <a:srgbClr val="FF0000"/>
                </a:solidFill>
              </a:rPr>
              <a:t>节点</a:t>
            </a:r>
            <a:r>
              <a:rPr lang="zh-CN" altLang="en-US" sz="2400" dirty="0">
                <a:solidFill>
                  <a:srgbClr val="FF0000"/>
                </a:solidFill>
              </a:rPr>
              <a:t>永久性失效恢复技术</a:t>
            </a:r>
            <a:r>
              <a:rPr lang="zh-CN" altLang="en-US" sz="2400" dirty="0"/>
              <a:t>（反熵 </a:t>
            </a:r>
            <a:r>
              <a:rPr lang="en-US" altLang="zh-CN" sz="2400" dirty="0"/>
              <a:t>&amp; </a:t>
            </a:r>
            <a:r>
              <a:rPr lang="en-US" altLang="zh-CN" sz="2400" dirty="0" err="1"/>
              <a:t>Merkle</a:t>
            </a:r>
            <a:r>
              <a:rPr lang="en-US" altLang="zh-CN" sz="2400" dirty="0"/>
              <a:t> trees</a:t>
            </a:r>
            <a:r>
              <a:rPr lang="zh-CN" altLang="en-US" sz="2400" dirty="0"/>
              <a:t>，实现后台副本恢复）。</a:t>
            </a:r>
            <a:endParaRPr lang="en-US" altLang="zh-CN" sz="2400" dirty="0"/>
          </a:p>
          <a:p>
            <a:pPr>
              <a:lnSpc>
                <a:spcPct val="150000"/>
              </a:lnSpc>
            </a:pPr>
            <a:r>
              <a:rPr lang="zh-CN" altLang="en-US" sz="2400" dirty="0"/>
              <a:t>（</a:t>
            </a:r>
            <a:r>
              <a:rPr lang="en-US" altLang="zh-CN" sz="2400" dirty="0"/>
              <a:t>3</a:t>
            </a:r>
            <a:r>
              <a:rPr lang="zh-CN" altLang="en-US" sz="2400" dirty="0"/>
              <a:t>）节点成员关系和失效检测</a:t>
            </a:r>
            <a:endParaRPr lang="en-US" altLang="zh-CN" sz="2400" dirty="0"/>
          </a:p>
          <a:p>
            <a:pPr>
              <a:lnSpc>
                <a:spcPct val="150000"/>
              </a:lnSpc>
            </a:pPr>
            <a:r>
              <a:rPr lang="zh-CN" altLang="en-US" sz="2400" dirty="0" smtClean="0">
                <a:solidFill>
                  <a:srgbClr val="FF0000"/>
                </a:solidFill>
              </a:rPr>
              <a:t>基于</a:t>
            </a:r>
            <a:r>
              <a:rPr lang="en-US" altLang="zh-CN" sz="2400" dirty="0">
                <a:solidFill>
                  <a:srgbClr val="FF0000"/>
                </a:solidFill>
              </a:rPr>
              <a:t>Gossip</a:t>
            </a:r>
            <a:r>
              <a:rPr lang="zh-CN" altLang="en-US" sz="2400" dirty="0">
                <a:solidFill>
                  <a:srgbClr val="FF0000"/>
                </a:solidFill>
              </a:rPr>
              <a:t>的成员协议和失效检测</a:t>
            </a:r>
            <a:r>
              <a:rPr lang="zh-CN" altLang="en-US" sz="2400" dirty="0"/>
              <a:t>，避免用中心节点管理节点成员关系</a:t>
            </a:r>
            <a:r>
              <a:rPr lang="zh-CN" altLang="en-US" sz="2400" dirty="0" smtClean="0"/>
              <a:t>。</a:t>
            </a:r>
            <a:endParaRPr lang="zh-CN" altLang="en-US" sz="2400" dirty="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48</a:t>
            </a:fld>
            <a:endParaRPr lang="zh-CN" altLang="en-US"/>
          </a:p>
        </p:txBody>
      </p:sp>
    </p:spTree>
    <p:extLst>
      <p:ext uri="{BB962C8B-B14F-4D97-AF65-F5344CB8AC3E}">
        <p14:creationId xmlns:p14="http://schemas.microsoft.com/office/powerpoint/2010/main" val="1901862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DynamoDB</a:t>
            </a:r>
            <a:r>
              <a:rPr lang="zh-CN" altLang="en-US" dirty="0" smtClean="0"/>
              <a:t>对一致性</a:t>
            </a:r>
            <a:r>
              <a:rPr lang="en-US" altLang="zh-CN" dirty="0" smtClean="0"/>
              <a:t>hash</a:t>
            </a:r>
            <a:r>
              <a:rPr lang="zh-CN" altLang="en-US" dirty="0" smtClean="0"/>
              <a:t>的改进</a:t>
            </a:r>
            <a:endParaRPr lang="zh-CN" altLang="en-US" dirty="0"/>
          </a:p>
        </p:txBody>
      </p:sp>
      <p:sp>
        <p:nvSpPr>
          <p:cNvPr id="3" name="文本占位符 2"/>
          <p:cNvSpPr>
            <a:spLocks noGrp="1"/>
          </p:cNvSpPr>
          <p:nvPr>
            <p:ph type="body" sz="quarter" idx="13"/>
          </p:nvPr>
        </p:nvSpPr>
        <p:spPr>
          <a:xfrm>
            <a:off x="500062" y="1340768"/>
            <a:ext cx="8143903" cy="4666828"/>
          </a:xfrm>
        </p:spPr>
        <p:txBody>
          <a:bodyPr>
            <a:normAutofit fontScale="92500" lnSpcReduction="10000"/>
          </a:bodyPr>
          <a:lstStyle/>
          <a:p>
            <a:r>
              <a:rPr lang="zh-CN" altLang="en-US" sz="2400" dirty="0" smtClean="0"/>
              <a:t>（</a:t>
            </a:r>
            <a:r>
              <a:rPr lang="en-US" altLang="zh-CN" sz="2400" dirty="0" smtClean="0"/>
              <a:t>1</a:t>
            </a:r>
            <a:r>
              <a:rPr lang="zh-CN" altLang="en-US" sz="2400" dirty="0" smtClean="0"/>
              <a:t>）设置虚拟结点</a:t>
            </a:r>
            <a:endParaRPr lang="en-US" altLang="zh-CN" sz="2400" dirty="0" smtClean="0"/>
          </a:p>
          <a:p>
            <a:r>
              <a:rPr lang="en-US" altLang="zh-CN" sz="2400" dirty="0" smtClean="0"/>
              <a:t>        </a:t>
            </a:r>
            <a:r>
              <a:rPr lang="en-US" altLang="zh-CN" sz="2400" dirty="0" smtClean="0">
                <a:latin typeface="宋体" panose="02010600030101010101" pitchFamily="2" charset="-122"/>
                <a:ea typeface="宋体" panose="02010600030101010101" pitchFamily="2" charset="-122"/>
              </a:rPr>
              <a:t>↓</a:t>
            </a:r>
          </a:p>
          <a:p>
            <a:r>
              <a:rPr lang="en-US" altLang="zh-CN" sz="2400" dirty="0" smtClean="0"/>
              <a:t>        </a:t>
            </a:r>
            <a:r>
              <a:rPr lang="en-US" altLang="zh-CN" sz="2400" dirty="0" smtClean="0">
                <a:latin typeface="宋体" panose="02010600030101010101" pitchFamily="2" charset="-122"/>
                <a:ea typeface="宋体" panose="02010600030101010101" pitchFamily="2" charset="-122"/>
              </a:rPr>
              <a:t>↓</a:t>
            </a:r>
          </a:p>
          <a:p>
            <a:r>
              <a:rPr lang="en-US" altLang="zh-CN" sz="2400" dirty="0" smtClean="0"/>
              <a:t>        </a:t>
            </a:r>
            <a:r>
              <a:rPr lang="en-US" altLang="zh-CN" sz="2400" dirty="0" smtClean="0">
                <a:latin typeface="宋体" panose="02010600030101010101" pitchFamily="2" charset="-122"/>
                <a:ea typeface="宋体" panose="02010600030101010101" pitchFamily="2" charset="-122"/>
              </a:rPr>
              <a:t>↓</a:t>
            </a:r>
          </a:p>
          <a:p>
            <a:r>
              <a:rPr lang="en-US" altLang="zh-CN" sz="2400" dirty="0"/>
              <a:t> </a:t>
            </a:r>
            <a:r>
              <a:rPr lang="en-US" altLang="zh-CN" sz="2400" dirty="0" smtClean="0"/>
              <a:t>       </a:t>
            </a:r>
            <a:r>
              <a:rPr lang="en-US" altLang="zh-CN" sz="2400" dirty="0" smtClean="0">
                <a:latin typeface="宋体" panose="02010600030101010101" pitchFamily="2" charset="-122"/>
                <a:ea typeface="宋体" panose="02010600030101010101" pitchFamily="2" charset="-122"/>
              </a:rPr>
              <a:t>↓</a:t>
            </a:r>
          </a:p>
          <a:p>
            <a:r>
              <a:rPr lang="en-US" altLang="zh-CN" sz="2400" dirty="0" smtClean="0"/>
              <a:t>        </a:t>
            </a:r>
            <a:r>
              <a:rPr lang="en-US" altLang="zh-CN" sz="2400" dirty="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     </a:t>
            </a:r>
          </a:p>
          <a:p>
            <a:r>
              <a:rPr lang="zh-CN" altLang="en-US" sz="2400" dirty="0" smtClean="0"/>
              <a:t>（</a:t>
            </a:r>
            <a:r>
              <a:rPr lang="en-US" altLang="zh-CN" sz="2400" dirty="0"/>
              <a:t>2</a:t>
            </a:r>
            <a:r>
              <a:rPr lang="zh-CN" altLang="en-US" sz="2400" dirty="0"/>
              <a:t>）固定所有虚拟节点的大小和位置，只改变虚拟节点和节点的对应关系。    </a:t>
            </a:r>
            <a:endParaRPr lang="en-US" altLang="zh-CN" sz="2400" dirty="0" smtClean="0"/>
          </a:p>
          <a:p>
            <a:r>
              <a:rPr lang="zh-CN" altLang="en-US" sz="2400" dirty="0" smtClean="0"/>
              <a:t>    将</a:t>
            </a:r>
            <a:r>
              <a:rPr lang="zh-CN" altLang="en-US" sz="2400" dirty="0"/>
              <a:t>整个地址空间平均分成</a:t>
            </a:r>
            <a:r>
              <a:rPr lang="en-US" altLang="zh-CN" sz="2400" dirty="0"/>
              <a:t>Q</a:t>
            </a:r>
            <a:r>
              <a:rPr lang="zh-CN" altLang="en-US" sz="2400" dirty="0"/>
              <a:t>个虚拟</a:t>
            </a:r>
            <a:r>
              <a:rPr lang="zh-CN" altLang="en-US" sz="2400" dirty="0" smtClean="0"/>
              <a:t>节点，每个物理节点（假设有</a:t>
            </a:r>
            <a:r>
              <a:rPr lang="en-US" altLang="zh-CN" sz="2400" dirty="0" smtClean="0"/>
              <a:t>S</a:t>
            </a:r>
            <a:r>
              <a:rPr lang="zh-CN" altLang="en-US" sz="2400" dirty="0" smtClean="0"/>
              <a:t>个）分配</a:t>
            </a:r>
            <a:r>
              <a:rPr lang="en-US" altLang="zh-CN" sz="2400" dirty="0"/>
              <a:t>Q/S</a:t>
            </a:r>
            <a:r>
              <a:rPr lang="zh-CN" altLang="en-US" sz="2400" dirty="0"/>
              <a:t>个虚拟</a:t>
            </a:r>
            <a:r>
              <a:rPr lang="zh-CN" altLang="en-US" sz="2400" dirty="0" smtClean="0"/>
              <a:t>节点。</a:t>
            </a:r>
            <a:r>
              <a:rPr lang="zh-CN" altLang="en-US" sz="2400" dirty="0"/>
              <a:t>当有节点加入时，从现有节点</a:t>
            </a:r>
            <a:r>
              <a:rPr lang="zh-CN" altLang="en-US" sz="2400" dirty="0">
                <a:solidFill>
                  <a:srgbClr val="FF0000"/>
                </a:solidFill>
              </a:rPr>
              <a:t>每个拿出等量的虚拟节点分给新节点</a:t>
            </a:r>
            <a:r>
              <a:rPr lang="zh-CN" altLang="en-US" sz="2400" dirty="0"/>
              <a:t>；当有节点离开时，将</a:t>
            </a:r>
            <a:r>
              <a:rPr lang="zh-CN" altLang="en-US" sz="2400" dirty="0">
                <a:solidFill>
                  <a:srgbClr val="FF0000"/>
                </a:solidFill>
              </a:rPr>
              <a:t>此节点的所有虚拟节点平均分配给余下的节点</a:t>
            </a:r>
            <a:r>
              <a:rPr lang="zh-CN" altLang="en-US" sz="2400" dirty="0"/>
              <a:t>，保证系统中每个节点始终都有</a:t>
            </a:r>
            <a:r>
              <a:rPr lang="en-US" altLang="zh-CN" sz="2400" dirty="0"/>
              <a:t>Q/S</a:t>
            </a:r>
            <a:r>
              <a:rPr lang="zh-CN" altLang="en-US" sz="2400" dirty="0"/>
              <a:t>个虚拟节点。</a:t>
            </a:r>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49</a:t>
            </a:fld>
            <a:endParaRPr lang="zh-CN" altLang="en-US"/>
          </a:p>
        </p:txBody>
      </p:sp>
      <p:sp>
        <p:nvSpPr>
          <p:cNvPr id="5" name="圆角矩形标注 4"/>
          <p:cNvSpPr/>
          <p:nvPr/>
        </p:nvSpPr>
        <p:spPr>
          <a:xfrm>
            <a:off x="1972442" y="1844824"/>
            <a:ext cx="6376221" cy="1368152"/>
          </a:xfrm>
          <a:prstGeom prst="wedgeRoundRectCallout">
            <a:avLst>
              <a:gd name="adj1" fmla="val -52594"/>
              <a:gd name="adj2" fmla="val -4442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2200" dirty="0" smtClean="0"/>
              <a:t>主要缺点：虚拟</a:t>
            </a:r>
            <a:r>
              <a:rPr lang="zh-CN" altLang="en-US" sz="2200" dirty="0"/>
              <a:t>节点</a:t>
            </a:r>
            <a:r>
              <a:rPr lang="zh-CN" altLang="en-US" sz="2200" dirty="0" smtClean="0"/>
              <a:t>位置和大小</a:t>
            </a:r>
            <a:r>
              <a:rPr lang="zh-CN" altLang="en-US" sz="2200" dirty="0"/>
              <a:t>随机，如果有新节点加入</a:t>
            </a:r>
            <a:r>
              <a:rPr lang="zh-CN" altLang="en-US" sz="2200" dirty="0" smtClean="0"/>
              <a:t>，可能导致扫描</a:t>
            </a:r>
            <a:r>
              <a:rPr lang="zh-CN" altLang="en-US" sz="2200" dirty="0"/>
              <a:t>所有节点上的所有数据对象，判断全部数据对象是否需要迁移，这种全局的扫描造成很大的开销。</a:t>
            </a:r>
          </a:p>
        </p:txBody>
      </p:sp>
    </p:spTree>
    <p:extLst>
      <p:ext uri="{BB962C8B-B14F-4D97-AF65-F5344CB8AC3E}">
        <p14:creationId xmlns:p14="http://schemas.microsoft.com/office/powerpoint/2010/main" val="3057191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lstStyle/>
          <a:p>
            <a:pPr eaLnBrk="1" hangingPunct="1">
              <a:defRPr/>
            </a:pPr>
            <a:r>
              <a:rPr lang="zh-CN" altLang="en-US" smtClean="0"/>
              <a:t>基本特征</a:t>
            </a:r>
          </a:p>
        </p:txBody>
      </p:sp>
      <p:sp>
        <p:nvSpPr>
          <p:cNvPr id="12291" name="文本占位符 2"/>
          <p:cNvSpPr>
            <a:spLocks noGrp="1"/>
          </p:cNvSpPr>
          <p:nvPr>
            <p:ph type="body" sz="quarter" idx="4294967295"/>
          </p:nvPr>
        </p:nvSpPr>
        <p:spPr>
          <a:xfrm>
            <a:off x="500063" y="1714500"/>
            <a:ext cx="8143875" cy="4786313"/>
          </a:xfrm>
        </p:spPr>
        <p:txBody>
          <a:bodyPr/>
          <a:lstStyle/>
          <a:p>
            <a:pPr marL="0" indent="0" eaLnBrk="1" hangingPunct="1">
              <a:buNone/>
            </a:pPr>
            <a:r>
              <a:rPr lang="zh-CN" altLang="en-US" sz="2400" dirty="0" smtClean="0"/>
              <a:t>在内存中缓存数据和对象，为动态、数据库驱动网站提供更快的运行速度。</a:t>
            </a:r>
            <a:endParaRPr lang="en-US" altLang="zh-CN" sz="2400" dirty="0" smtClean="0"/>
          </a:p>
          <a:p>
            <a:pPr marL="0" indent="0" eaLnBrk="1" hangingPunct="1">
              <a:buNone/>
            </a:pPr>
            <a:r>
              <a:rPr lang="en-US" altLang="zh-CN" sz="2400" dirty="0" smtClean="0"/>
              <a:t>      ↓</a:t>
            </a:r>
          </a:p>
          <a:p>
            <a:pPr marL="0" indent="0" eaLnBrk="1" hangingPunct="1">
              <a:buNone/>
            </a:pPr>
            <a:r>
              <a:rPr lang="zh-CN" altLang="en-US" sz="2400" dirty="0" smtClean="0"/>
              <a:t>    减少读取数据库的次数，避免使用数据库应对高并发访问时磁盘开销和阻塞的发生。</a:t>
            </a:r>
            <a:endParaRPr lang="en-US" altLang="zh-CN" sz="2400" dirty="0" smtClean="0"/>
          </a:p>
          <a:p>
            <a:pPr marL="0" indent="0" eaLnBrk="1" hangingPunct="1">
              <a:buNone/>
            </a:pPr>
            <a:endParaRPr lang="en-US" altLang="zh-CN" sz="2400" dirty="0" smtClean="0"/>
          </a:p>
          <a:p>
            <a:pPr marL="0" indent="0" eaLnBrk="1" hangingPunct="1">
              <a:buFont typeface="Wingdings 2" pitchFamily="18" charset="2"/>
              <a:buNone/>
            </a:pPr>
            <a:r>
              <a:rPr lang="en-US" altLang="zh-CN" sz="2400" dirty="0" smtClean="0"/>
              <a:t>LRU</a:t>
            </a:r>
            <a:r>
              <a:rPr lang="zh-CN" altLang="en-US" sz="2400" dirty="0" smtClean="0"/>
              <a:t>替换策略</a:t>
            </a:r>
          </a:p>
          <a:p>
            <a:pPr marL="0" indent="0" eaLnBrk="1" hangingPunct="1">
              <a:buFont typeface="Wingdings 2" pitchFamily="18" charset="2"/>
              <a:buNone/>
            </a:pPr>
            <a:endParaRPr lang="en-US" altLang="zh-CN" sz="2400" dirty="0" smtClean="0"/>
          </a:p>
          <a:p>
            <a:pPr marL="0" indent="0" eaLnBrk="1" hangingPunct="1">
              <a:buNone/>
            </a:pPr>
            <a:r>
              <a:rPr lang="zh-CN" altLang="en-US" sz="2400" dirty="0" smtClean="0"/>
              <a:t>分布式缓存，不同主机上的多个用户可同时访问， 解决了单机应用的局限。</a:t>
            </a:r>
          </a:p>
        </p:txBody>
      </p:sp>
      <p:sp>
        <p:nvSpPr>
          <p:cNvPr id="4" name="灯片编号占位符 3"/>
          <p:cNvSpPr>
            <a:spLocks noGrp="1"/>
          </p:cNvSpPr>
          <p:nvPr>
            <p:ph type="sldNum" sz="quarter" idx="12"/>
          </p:nvPr>
        </p:nvSpPr>
        <p:spPr/>
        <p:txBody>
          <a:bodyPr/>
          <a:lstStyle/>
          <a:p>
            <a:pPr>
              <a:defRPr/>
            </a:pPr>
            <a:fld id="{954E5360-551B-4467-A6F9-9CA64FF9E2F0}" type="slidenum">
              <a:rPr lang="zh-CN" altLang="en-US"/>
              <a:pPr>
                <a:defRPr/>
              </a:pPr>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DynamoDB</a:t>
            </a:r>
            <a:r>
              <a:rPr lang="zh-CN" altLang="en-US" dirty="0"/>
              <a:t>对一致性</a:t>
            </a:r>
            <a:r>
              <a:rPr lang="en-US" altLang="zh-CN" dirty="0"/>
              <a:t>hash</a:t>
            </a:r>
            <a:r>
              <a:rPr lang="zh-CN" altLang="en-US" dirty="0"/>
              <a:t>的改进</a:t>
            </a:r>
          </a:p>
        </p:txBody>
      </p:sp>
      <p:sp>
        <p:nvSpPr>
          <p:cNvPr id="3" name="文本占位符 2"/>
          <p:cNvSpPr>
            <a:spLocks noGrp="1"/>
          </p:cNvSpPr>
          <p:nvPr>
            <p:ph type="body" sz="quarter" idx="13"/>
          </p:nvPr>
        </p:nvSpPr>
        <p:spPr/>
        <p:txBody>
          <a:bodyPr>
            <a:normAutofit/>
          </a:bodyPr>
          <a:lstStyle/>
          <a:p>
            <a:r>
              <a:rPr lang="zh-CN" altLang="en-US" sz="2400" dirty="0" smtClean="0"/>
              <a:t>    固定</a:t>
            </a:r>
            <a:r>
              <a:rPr lang="zh-CN" altLang="en-US" sz="2400" dirty="0"/>
              <a:t>所有虚拟节点的大小和</a:t>
            </a:r>
            <a:r>
              <a:rPr lang="zh-CN" altLang="en-US" sz="2400" dirty="0" smtClean="0"/>
              <a:t>位置的策略</a:t>
            </a:r>
            <a:r>
              <a:rPr lang="zh-CN" altLang="en-US" sz="2400" dirty="0"/>
              <a:t>下</a:t>
            </a:r>
            <a:r>
              <a:rPr lang="zh-CN" altLang="en-US" sz="2400" dirty="0" smtClean="0"/>
              <a:t>，为实现结点加入和离开系统时影响较小，要求</a:t>
            </a:r>
            <a:r>
              <a:rPr lang="en-US" altLang="zh-CN" sz="2400" dirty="0" smtClean="0"/>
              <a:t>Q</a:t>
            </a:r>
            <a:r>
              <a:rPr lang="en-US" altLang="zh-CN" sz="2400" dirty="0"/>
              <a:t>&gt;&gt;</a:t>
            </a:r>
            <a:r>
              <a:rPr lang="en-US" altLang="zh-CN" sz="2400" dirty="0" smtClean="0"/>
              <a:t>S</a:t>
            </a:r>
            <a:r>
              <a:rPr lang="zh-CN" altLang="en-US" sz="2400" dirty="0" smtClean="0"/>
              <a:t>。</a:t>
            </a:r>
            <a:endParaRPr lang="en-US" altLang="zh-CN" sz="2400" dirty="0" smtClean="0"/>
          </a:p>
          <a:p>
            <a:endParaRPr lang="en-US" altLang="zh-CN" sz="2400" dirty="0" smtClean="0"/>
          </a:p>
          <a:p>
            <a:r>
              <a:rPr lang="zh-CN" altLang="en-US" sz="2400" dirty="0" smtClean="0"/>
              <a:t>    如果</a:t>
            </a:r>
            <a:r>
              <a:rPr lang="zh-CN" altLang="en-US" sz="2400" dirty="0"/>
              <a:t>业务快速发展，</a:t>
            </a:r>
            <a:r>
              <a:rPr lang="zh-CN" altLang="en-US" sz="2400" dirty="0" smtClean="0"/>
              <a:t>使得主机不断增加，</a:t>
            </a:r>
            <a:r>
              <a:rPr lang="zh-CN" altLang="en-US" sz="2400" dirty="0"/>
              <a:t>从而导致</a:t>
            </a:r>
            <a:r>
              <a:rPr lang="en-US" altLang="zh-CN" sz="2400" dirty="0"/>
              <a:t>Q</a:t>
            </a:r>
            <a:r>
              <a:rPr lang="zh-CN" altLang="en-US" sz="2400" dirty="0"/>
              <a:t>不再满足</a:t>
            </a:r>
            <a:r>
              <a:rPr lang="en-US" altLang="zh-CN" sz="2400" dirty="0"/>
              <a:t>Q&gt;&gt;</a:t>
            </a:r>
            <a:r>
              <a:rPr lang="en-US" altLang="zh-CN" sz="2400" dirty="0" smtClean="0"/>
              <a:t>S</a:t>
            </a:r>
          </a:p>
          <a:p>
            <a:r>
              <a:rPr lang="en-US" altLang="zh-CN" sz="2400" dirty="0" smtClean="0">
                <a:latin typeface="微软雅黑" panose="020B0503020204020204" pitchFamily="34" charset="-122"/>
                <a:ea typeface="微软雅黑" panose="020B0503020204020204" pitchFamily="34" charset="-122"/>
              </a:rPr>
              <a:t>     ↓</a:t>
            </a:r>
          </a:p>
          <a:p>
            <a:r>
              <a:rPr lang="zh-CN" altLang="en-US" sz="2400" dirty="0" smtClean="0"/>
              <a:t>该策略</a:t>
            </a:r>
            <a:r>
              <a:rPr lang="zh-CN" altLang="en-US" sz="2400" dirty="0"/>
              <a:t>将</a:t>
            </a:r>
            <a:r>
              <a:rPr lang="zh-CN" altLang="en-US" sz="2400" dirty="0" smtClean="0"/>
              <a:t>不断退化。</a:t>
            </a:r>
            <a:endParaRPr lang="en-US" altLang="zh-CN" sz="2400" dirty="0" smtClean="0"/>
          </a:p>
          <a:p>
            <a:r>
              <a:rPr lang="en-US" altLang="zh-CN" sz="2400" dirty="0">
                <a:solidFill>
                  <a:srgbClr val="3366FF"/>
                </a:solidFill>
              </a:rPr>
              <a:t>(</a:t>
            </a:r>
            <a:r>
              <a:rPr lang="zh-CN" altLang="en-US" sz="2400" dirty="0">
                <a:solidFill>
                  <a:srgbClr val="3366FF"/>
                </a:solidFill>
              </a:rPr>
              <a:t>实际应用中还有存储备份</a:t>
            </a:r>
            <a:r>
              <a:rPr lang="zh-CN" altLang="en-US" sz="2400" dirty="0" smtClean="0">
                <a:solidFill>
                  <a:srgbClr val="3366FF"/>
                </a:solidFill>
              </a:rPr>
              <a:t>的因素，</a:t>
            </a:r>
            <a:r>
              <a:rPr lang="zh-CN" altLang="en-US" sz="2400" dirty="0">
                <a:solidFill>
                  <a:srgbClr val="3366FF"/>
                </a:solidFill>
              </a:rPr>
              <a:t>假设每个数据存储</a:t>
            </a:r>
            <a:r>
              <a:rPr lang="en-US" altLang="zh-CN" sz="2400" dirty="0">
                <a:solidFill>
                  <a:srgbClr val="3366FF"/>
                </a:solidFill>
              </a:rPr>
              <a:t>N</a:t>
            </a:r>
            <a:r>
              <a:rPr lang="zh-CN" altLang="en-US" sz="2400" dirty="0">
                <a:solidFill>
                  <a:srgbClr val="3366FF"/>
                </a:solidFill>
              </a:rPr>
              <a:t>个</a:t>
            </a:r>
            <a:r>
              <a:rPr lang="zh-CN" altLang="en-US" sz="2400" dirty="0" smtClean="0">
                <a:solidFill>
                  <a:srgbClr val="3366FF"/>
                </a:solidFill>
              </a:rPr>
              <a:t>备份，则</a:t>
            </a:r>
            <a:r>
              <a:rPr lang="zh-CN" altLang="en-US" sz="2400" dirty="0">
                <a:solidFill>
                  <a:srgbClr val="3366FF"/>
                </a:solidFill>
              </a:rPr>
              <a:t>要满足</a:t>
            </a:r>
            <a:r>
              <a:rPr lang="en-US" altLang="zh-CN" sz="2400" dirty="0">
                <a:solidFill>
                  <a:srgbClr val="3366FF"/>
                </a:solidFill>
              </a:rPr>
              <a:t>Q&gt;&gt;S*N)</a:t>
            </a:r>
            <a:r>
              <a:rPr lang="zh-CN" altLang="en-US" sz="2400" dirty="0">
                <a:solidFill>
                  <a:srgbClr val="3366FF"/>
                </a:solidFill>
              </a:rPr>
              <a:t>。</a:t>
            </a:r>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50</a:t>
            </a:fld>
            <a:endParaRPr lang="zh-CN" altLang="en-US"/>
          </a:p>
        </p:txBody>
      </p:sp>
    </p:spTree>
    <p:extLst>
      <p:ext uri="{BB962C8B-B14F-4D97-AF65-F5344CB8AC3E}">
        <p14:creationId xmlns:p14="http://schemas.microsoft.com/office/powerpoint/2010/main" val="3379962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DynamoDB</a:t>
            </a:r>
            <a:r>
              <a:rPr lang="zh-CN" altLang="en-US" dirty="0" smtClean="0"/>
              <a:t>多副本机制</a:t>
            </a:r>
            <a:r>
              <a:rPr lang="en-US" altLang="zh-CN" dirty="0" smtClean="0"/>
              <a:t>sloppy </a:t>
            </a:r>
            <a:r>
              <a:rPr lang="en-US" altLang="zh-CN" dirty="0" err="1" smtClean="0"/>
              <a:t>quarum</a:t>
            </a:r>
            <a:endParaRPr lang="zh-CN" altLang="en-US" dirty="0"/>
          </a:p>
        </p:txBody>
      </p:sp>
      <p:sp>
        <p:nvSpPr>
          <p:cNvPr id="3" name="文本占位符 2"/>
          <p:cNvSpPr>
            <a:spLocks noGrp="1"/>
          </p:cNvSpPr>
          <p:nvPr>
            <p:ph type="body" sz="quarter" idx="13"/>
          </p:nvPr>
        </p:nvSpPr>
        <p:spPr>
          <a:xfrm>
            <a:off x="500062" y="1340768"/>
            <a:ext cx="8143903" cy="2376264"/>
          </a:xfrm>
        </p:spPr>
        <p:txBody>
          <a:bodyPr>
            <a:normAutofit lnSpcReduction="10000"/>
          </a:bodyPr>
          <a:lstStyle/>
          <a:p>
            <a:r>
              <a:rPr lang="en-US" altLang="zh-CN" sz="2400" dirty="0" smtClean="0"/>
              <a:t>Sloppy </a:t>
            </a:r>
            <a:r>
              <a:rPr lang="en-US" altLang="zh-CN" sz="2400" dirty="0" err="1" smtClean="0"/>
              <a:t>quarum</a:t>
            </a:r>
            <a:r>
              <a:rPr lang="zh-CN" altLang="en-US" sz="2400" dirty="0"/>
              <a:t>（草率</a:t>
            </a:r>
            <a:r>
              <a:rPr lang="zh-CN" altLang="en-US" sz="2400" dirty="0" smtClean="0"/>
              <a:t>仲裁，草率的法定人数）：</a:t>
            </a:r>
            <a:endParaRPr lang="en-US" altLang="zh-CN" sz="2400" dirty="0" smtClean="0"/>
          </a:p>
          <a:p>
            <a:r>
              <a:rPr lang="zh-CN" altLang="en-US" sz="2400" dirty="0" smtClean="0"/>
              <a:t>每个</a:t>
            </a:r>
            <a:r>
              <a:rPr lang="zh-CN" altLang="en-US" sz="2400" dirty="0"/>
              <a:t>数据对象有</a:t>
            </a:r>
            <a:r>
              <a:rPr lang="en-US" altLang="zh-CN" sz="2400" dirty="0"/>
              <a:t>N</a:t>
            </a:r>
            <a:r>
              <a:rPr lang="zh-CN" altLang="en-US" sz="2400" dirty="0"/>
              <a:t>个副本，分别存放在</a:t>
            </a:r>
            <a:r>
              <a:rPr lang="en-US" altLang="zh-CN" sz="2400" dirty="0"/>
              <a:t>N</a:t>
            </a:r>
            <a:r>
              <a:rPr lang="zh-CN" altLang="en-US" sz="2400" dirty="0"/>
              <a:t>个不同的节点</a:t>
            </a:r>
            <a:r>
              <a:rPr lang="zh-CN" altLang="en-US" sz="2400" dirty="0" smtClean="0"/>
              <a:t>上（</a:t>
            </a:r>
            <a:endParaRPr lang="en-US" altLang="zh-CN" sz="2400" dirty="0" smtClean="0">
              <a:solidFill>
                <a:srgbClr val="3366FF"/>
              </a:solidFill>
            </a:endParaRPr>
          </a:p>
          <a:p>
            <a:r>
              <a:rPr lang="zh-CN" altLang="en-US" sz="2400" dirty="0" smtClean="0">
                <a:solidFill>
                  <a:srgbClr val="3366FF"/>
                </a:solidFill>
              </a:rPr>
              <a:t>该数据</a:t>
            </a:r>
            <a:r>
              <a:rPr lang="zh-CN" altLang="en-US" sz="2400" dirty="0">
                <a:solidFill>
                  <a:srgbClr val="3366FF"/>
                </a:solidFill>
              </a:rPr>
              <a:t>对象在地址环上顺时针找到</a:t>
            </a:r>
            <a:r>
              <a:rPr lang="en-US" altLang="zh-CN" sz="2400" dirty="0">
                <a:solidFill>
                  <a:srgbClr val="3366FF"/>
                </a:solidFill>
              </a:rPr>
              <a:t>N</a:t>
            </a:r>
            <a:r>
              <a:rPr lang="zh-CN" altLang="en-US" sz="2400" dirty="0">
                <a:solidFill>
                  <a:srgbClr val="3366FF"/>
                </a:solidFill>
              </a:rPr>
              <a:t>个不同的</a:t>
            </a:r>
            <a:r>
              <a:rPr lang="zh-CN" altLang="en-US" sz="2400" dirty="0" smtClean="0">
                <a:solidFill>
                  <a:srgbClr val="3366FF"/>
                </a:solidFill>
              </a:rPr>
              <a:t>节点</a:t>
            </a:r>
            <a:r>
              <a:rPr lang="zh-CN" altLang="en-US" sz="2400" dirty="0" smtClean="0"/>
              <a:t>），</a:t>
            </a:r>
            <a:r>
              <a:rPr lang="zh-CN" altLang="en-US" sz="2400" dirty="0"/>
              <a:t>这</a:t>
            </a:r>
            <a:r>
              <a:rPr lang="en-US" altLang="zh-CN" sz="2400" dirty="0"/>
              <a:t>N</a:t>
            </a:r>
            <a:r>
              <a:rPr lang="zh-CN" altLang="en-US" sz="2400" dirty="0"/>
              <a:t>个</a:t>
            </a:r>
            <a:r>
              <a:rPr lang="zh-CN" altLang="en-US" sz="2400" dirty="0" smtClean="0"/>
              <a:t>节点称为该数据</a:t>
            </a:r>
            <a:r>
              <a:rPr lang="zh-CN" altLang="en-US" sz="2400" dirty="0"/>
              <a:t>的</a:t>
            </a:r>
            <a:r>
              <a:rPr lang="en-US" altLang="zh-CN" sz="2400" b="1" dirty="0"/>
              <a:t>preference list</a:t>
            </a:r>
            <a:r>
              <a:rPr lang="zh-CN" altLang="en-US" sz="2400" dirty="0" smtClean="0"/>
              <a:t>。</a:t>
            </a:r>
            <a:endParaRPr lang="en-US" altLang="zh-CN" sz="2400" dirty="0" smtClean="0"/>
          </a:p>
          <a:p>
            <a:r>
              <a:rPr lang="zh-CN" altLang="en-US" sz="2400" dirty="0" smtClean="0"/>
              <a:t>例：图中</a:t>
            </a:r>
            <a:r>
              <a:rPr lang="en-US" altLang="zh-CN" sz="2400" dirty="0" smtClean="0"/>
              <a:t>key</a:t>
            </a:r>
            <a:r>
              <a:rPr lang="zh-CN" altLang="en-US" sz="2400" dirty="0" smtClean="0"/>
              <a:t>为</a:t>
            </a:r>
            <a:r>
              <a:rPr lang="en-US" altLang="zh-CN" sz="2400" dirty="0"/>
              <a:t>k</a:t>
            </a:r>
            <a:r>
              <a:rPr lang="zh-CN" altLang="en-US" sz="2400" dirty="0"/>
              <a:t>的数据</a:t>
            </a:r>
            <a:r>
              <a:rPr lang="zh-CN" altLang="en-US" sz="2400" dirty="0" smtClean="0"/>
              <a:t>对象的</a:t>
            </a:r>
            <a:r>
              <a:rPr lang="en-US" altLang="zh-CN" sz="2400" dirty="0"/>
              <a:t>preference list</a:t>
            </a:r>
            <a:r>
              <a:rPr lang="zh-CN" altLang="en-US" sz="2400" dirty="0"/>
              <a:t>为节点</a:t>
            </a:r>
            <a:r>
              <a:rPr lang="en-US" altLang="zh-CN" sz="2400" dirty="0"/>
              <a:t>B</a:t>
            </a:r>
            <a:r>
              <a:rPr lang="zh-CN" altLang="en-US" sz="2400" dirty="0"/>
              <a:t>、</a:t>
            </a:r>
            <a:r>
              <a:rPr lang="en-US" altLang="zh-CN" sz="2400" dirty="0"/>
              <a:t>C</a:t>
            </a:r>
            <a:r>
              <a:rPr lang="zh-CN" altLang="en-US" sz="2400" dirty="0"/>
              <a:t>、</a:t>
            </a:r>
            <a:r>
              <a:rPr lang="en-US" altLang="zh-CN" sz="2400" dirty="0"/>
              <a:t>D</a:t>
            </a:r>
            <a:r>
              <a:rPr lang="zh-CN" altLang="en-US" sz="2400" dirty="0"/>
              <a:t>。</a:t>
            </a:r>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51</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3340540"/>
            <a:ext cx="3671777" cy="2771335"/>
          </a:xfrm>
          <a:prstGeom prst="rect">
            <a:avLst/>
          </a:prstGeom>
        </p:spPr>
      </p:pic>
    </p:spTree>
    <p:extLst>
      <p:ext uri="{BB962C8B-B14F-4D97-AF65-F5344CB8AC3E}">
        <p14:creationId xmlns:p14="http://schemas.microsoft.com/office/powerpoint/2010/main" val="14368622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DynamoDB</a:t>
            </a:r>
            <a:r>
              <a:rPr lang="zh-CN" altLang="en-US" dirty="0" smtClean="0"/>
              <a:t>读写过程</a:t>
            </a:r>
            <a:endParaRPr lang="zh-CN" altLang="en-US" dirty="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52</a:t>
            </a:fld>
            <a:endParaRPr lang="zh-CN" altLang="en-US"/>
          </a:p>
        </p:txBody>
      </p:sp>
      <p:sp>
        <p:nvSpPr>
          <p:cNvPr id="5" name="Rectangle 1"/>
          <p:cNvSpPr>
            <a:spLocks noGrp="1" noChangeArrowheads="1"/>
          </p:cNvSpPr>
          <p:nvPr>
            <p:ph type="body" sz="quarter" idx="13"/>
          </p:nvPr>
        </p:nvSpPr>
        <p:spPr bwMode="auto">
          <a:xfrm>
            <a:off x="438914" y="1484784"/>
            <a:ext cx="8305802"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2200" i="0" u="none" strike="noStrike" cap="none" normalizeH="0" baseline="0" dirty="0" smtClean="0">
                <a:ln>
                  <a:noFill/>
                </a:ln>
                <a:solidFill>
                  <a:schemeClr val="tx1"/>
                </a:solidFill>
                <a:effectLst/>
                <a:latin typeface="+mn-ea"/>
              </a:rPr>
              <a:t>客户端请求最终交给preference list中的一个节点处理，该节点称为</a:t>
            </a:r>
            <a:r>
              <a:rPr kumimoji="0" lang="zh-CN" altLang="zh-CN" sz="2200" i="0" u="none" strike="noStrike" cap="none" normalizeH="0" baseline="0" dirty="0" smtClean="0">
                <a:ln>
                  <a:noFill/>
                </a:ln>
                <a:solidFill>
                  <a:srgbClr val="FF0000"/>
                </a:solidFill>
                <a:effectLst/>
                <a:latin typeface="+mn-ea"/>
              </a:rPr>
              <a:t>coodinator</a:t>
            </a:r>
            <a:r>
              <a:rPr kumimoji="0" lang="zh-CN" altLang="zh-CN" sz="2200" i="0" u="none" strike="noStrike" cap="none" normalizeH="0" baseline="0" dirty="0" smtClean="0">
                <a:ln>
                  <a:noFill/>
                </a:ln>
                <a:solidFill>
                  <a:schemeClr val="tx1"/>
                </a:solidFill>
                <a:effectLst/>
                <a:latin typeface="+mn-ea"/>
              </a:rPr>
              <a:t> </a:t>
            </a:r>
            <a:r>
              <a:rPr kumimoji="0" lang="zh-CN" altLang="en-US" sz="2200" i="0" u="none" strike="noStrike" cap="none" normalizeH="0" baseline="0" dirty="0" smtClean="0">
                <a:ln>
                  <a:noFill/>
                </a:ln>
                <a:solidFill>
                  <a:schemeClr val="tx1"/>
                </a:solidFill>
                <a:effectLst/>
                <a:latin typeface="+mn-ea"/>
              </a:rPr>
              <a:t>。</a:t>
            </a:r>
            <a:r>
              <a:rPr kumimoji="0" lang="zh-CN" altLang="zh-CN" sz="2200" i="0" u="none" strike="noStrike" cap="none" normalizeH="0" baseline="0" dirty="0" smtClean="0">
                <a:ln>
                  <a:noFill/>
                </a:ln>
                <a:solidFill>
                  <a:schemeClr val="tx1"/>
                </a:solidFill>
                <a:effectLst/>
                <a:latin typeface="+mn-ea"/>
              </a:rPr>
              <a:t>Dynamo采用类似Qu</a:t>
            </a:r>
            <a:r>
              <a:rPr kumimoji="0" lang="en-US" altLang="zh-CN" sz="2200" i="0" u="none" strike="noStrike" cap="none" normalizeH="0" baseline="0" dirty="0" smtClean="0">
                <a:ln>
                  <a:noFill/>
                </a:ln>
                <a:solidFill>
                  <a:schemeClr val="tx1"/>
                </a:solidFill>
                <a:effectLst/>
                <a:latin typeface="+mn-ea"/>
              </a:rPr>
              <a:t>a</a:t>
            </a:r>
            <a:r>
              <a:rPr kumimoji="0" lang="zh-CN" altLang="zh-CN" sz="2200" i="0" u="none" strike="noStrike" cap="none" normalizeH="0" baseline="0" dirty="0" smtClean="0">
                <a:ln>
                  <a:noFill/>
                </a:ln>
                <a:solidFill>
                  <a:schemeClr val="tx1"/>
                </a:solidFill>
                <a:effectLst/>
                <a:latin typeface="+mn-ea"/>
              </a:rPr>
              <a:t>rum的方式保证数据正确，即</a:t>
            </a:r>
            <a:r>
              <a:rPr kumimoji="0" lang="zh-CN" altLang="zh-CN" sz="2200" i="0" u="none" strike="noStrike" cap="none" normalizeH="0" baseline="0" dirty="0" smtClean="0">
                <a:ln>
                  <a:noFill/>
                </a:ln>
                <a:solidFill>
                  <a:srgbClr val="FF0000"/>
                </a:solidFill>
                <a:effectLst/>
                <a:latin typeface="+mn-ea"/>
              </a:rPr>
              <a:t>W+R&gt;N</a:t>
            </a:r>
            <a:r>
              <a:rPr kumimoji="0" lang="zh-CN" altLang="zh-CN" sz="2200" i="0" u="none" strike="noStrike" cap="none" normalizeH="0" baseline="0" dirty="0" smtClean="0">
                <a:ln>
                  <a:noFill/>
                </a:ln>
                <a:solidFill>
                  <a:schemeClr val="tx1"/>
                </a:solidFill>
                <a:effectLst/>
                <a:latin typeface="+mn-ea"/>
              </a:rPr>
              <a:t>。 </a:t>
            </a:r>
          </a:p>
          <a:p>
            <a:pPr marL="0" marR="0" lvl="0" indent="0" algn="l" defTabSz="914400" rtl="0" eaLnBrk="0" fontAlgn="base" latinLnBrk="0" hangingPunct="0">
              <a:lnSpc>
                <a:spcPct val="100000"/>
              </a:lnSpc>
              <a:spcBef>
                <a:spcPct val="0"/>
              </a:spcBef>
              <a:spcAft>
                <a:spcPct val="0"/>
              </a:spcAft>
              <a:buClrTx/>
              <a:buSzTx/>
              <a:tabLst/>
            </a:pPr>
            <a:r>
              <a:rPr kumimoji="0" lang="zh-CN" altLang="zh-CN" sz="2200" b="1" i="0" u="none" strike="noStrike" cap="none" normalizeH="0" baseline="0" dirty="0" smtClean="0">
                <a:ln>
                  <a:noFill/>
                </a:ln>
                <a:solidFill>
                  <a:schemeClr val="tx1"/>
                </a:solidFill>
                <a:effectLst/>
                <a:latin typeface="+mn-ea"/>
              </a:rPr>
              <a:t>Put流程： </a:t>
            </a:r>
          </a:p>
          <a:p>
            <a:pPr marL="0" marR="0" lvl="0" indent="0" algn="l" defTabSz="914400" rtl="0" eaLnBrk="0" fontAlgn="base" latinLnBrk="0" hangingPunct="0">
              <a:lnSpc>
                <a:spcPct val="100000"/>
              </a:lnSpc>
              <a:spcBef>
                <a:spcPct val="0"/>
              </a:spcBef>
              <a:spcAft>
                <a:spcPct val="0"/>
              </a:spcAft>
              <a:buClrTx/>
              <a:buSzTx/>
              <a:tabLst/>
            </a:pPr>
            <a:r>
              <a:rPr kumimoji="0" lang="zh-CN" altLang="en-US" sz="2200" i="0" u="none" strike="noStrike" cap="none" normalizeH="0" baseline="0" dirty="0" smtClean="0">
                <a:ln>
                  <a:noFill/>
                </a:ln>
                <a:solidFill>
                  <a:schemeClr val="tx1"/>
                </a:solidFill>
                <a:effectLst/>
                <a:latin typeface="+mn-ea"/>
              </a:rPr>
              <a:t>（</a:t>
            </a:r>
            <a:r>
              <a:rPr kumimoji="0" lang="en-US" altLang="zh-CN" sz="2200" i="0" u="none" strike="noStrike" cap="none" normalizeH="0" baseline="0" dirty="0" smtClean="0">
                <a:ln>
                  <a:noFill/>
                </a:ln>
                <a:solidFill>
                  <a:schemeClr val="tx1"/>
                </a:solidFill>
                <a:effectLst/>
                <a:latin typeface="+mn-ea"/>
              </a:rPr>
              <a:t>1</a:t>
            </a:r>
            <a:r>
              <a:rPr kumimoji="0" lang="zh-CN" altLang="en-US" sz="2200" i="0" u="none" strike="noStrike" cap="none" normalizeH="0" baseline="0" dirty="0" smtClean="0">
                <a:ln>
                  <a:noFill/>
                </a:ln>
                <a:solidFill>
                  <a:schemeClr val="tx1"/>
                </a:solidFill>
                <a:effectLst/>
                <a:latin typeface="+mn-ea"/>
              </a:rPr>
              <a:t>）</a:t>
            </a:r>
            <a:r>
              <a:rPr kumimoji="0" lang="zh-CN" altLang="zh-CN" sz="2200" i="0" u="none" strike="noStrike" cap="none" normalizeH="0" baseline="0" dirty="0" smtClean="0">
                <a:ln>
                  <a:noFill/>
                </a:ln>
                <a:solidFill>
                  <a:schemeClr val="tx1"/>
                </a:solidFill>
                <a:effectLst/>
                <a:latin typeface="+mn-ea"/>
              </a:rPr>
              <a:t>coodinator生成新的数据版本，及</a:t>
            </a:r>
            <a:r>
              <a:rPr kumimoji="0" lang="zh-CN" altLang="zh-CN" sz="2200" i="0" u="none" strike="noStrike" cap="none" normalizeH="0" baseline="0" dirty="0" smtClean="0">
                <a:ln>
                  <a:noFill/>
                </a:ln>
                <a:solidFill>
                  <a:srgbClr val="FF0000"/>
                </a:solidFill>
                <a:effectLst/>
                <a:latin typeface="+mn-ea"/>
              </a:rPr>
              <a:t>vector clock分量 </a:t>
            </a:r>
            <a:r>
              <a:rPr kumimoji="0" lang="zh-CN" altLang="en-US" sz="2200" i="0" u="none" strike="noStrike" cap="none" normalizeH="0" baseline="0" dirty="0" smtClean="0">
                <a:ln>
                  <a:noFill/>
                </a:ln>
                <a:solidFill>
                  <a:schemeClr val="tx1"/>
                </a:solidFill>
                <a:effectLst/>
                <a:latin typeface="+mn-ea"/>
              </a:rPr>
              <a:t>；</a:t>
            </a:r>
            <a:endParaRPr kumimoji="0" lang="zh-CN" altLang="zh-CN" sz="220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tabLst/>
            </a:pPr>
            <a:r>
              <a:rPr kumimoji="0" lang="zh-CN" altLang="en-US" sz="2200" i="0" u="none" strike="noStrike" cap="none" normalizeH="0" baseline="0" dirty="0" smtClean="0">
                <a:ln>
                  <a:noFill/>
                </a:ln>
                <a:solidFill>
                  <a:schemeClr val="tx1"/>
                </a:solidFill>
                <a:effectLst/>
                <a:latin typeface="+mn-ea"/>
              </a:rPr>
              <a:t>（</a:t>
            </a:r>
            <a:r>
              <a:rPr kumimoji="0" lang="en-US" altLang="zh-CN" sz="2200" i="0" u="none" strike="noStrike" cap="none" normalizeH="0" baseline="0" dirty="0" smtClean="0">
                <a:ln>
                  <a:noFill/>
                </a:ln>
                <a:solidFill>
                  <a:schemeClr val="tx1"/>
                </a:solidFill>
                <a:effectLst/>
                <a:latin typeface="+mn-ea"/>
              </a:rPr>
              <a:t>2</a:t>
            </a:r>
            <a:r>
              <a:rPr kumimoji="0" lang="zh-CN" altLang="en-US" sz="2200" i="0" u="none" strike="noStrike" cap="none" normalizeH="0" baseline="0" dirty="0" smtClean="0">
                <a:ln>
                  <a:noFill/>
                </a:ln>
                <a:solidFill>
                  <a:schemeClr val="tx1"/>
                </a:solidFill>
                <a:effectLst/>
                <a:latin typeface="+mn-ea"/>
              </a:rPr>
              <a:t>）</a:t>
            </a:r>
            <a:r>
              <a:rPr kumimoji="0" lang="zh-CN" altLang="zh-CN" sz="2200" i="0" u="none" strike="noStrike" cap="none" normalizeH="0" baseline="0" dirty="0" smtClean="0">
                <a:ln>
                  <a:noFill/>
                </a:ln>
                <a:solidFill>
                  <a:schemeClr val="tx1"/>
                </a:solidFill>
                <a:effectLst/>
                <a:latin typeface="+mn-ea"/>
              </a:rPr>
              <a:t>本地保存新数据 </a:t>
            </a:r>
            <a:r>
              <a:rPr kumimoji="0" lang="zh-CN" altLang="en-US" sz="2200" i="0" u="none" strike="noStrike" cap="none" normalizeH="0" baseline="0" dirty="0" smtClean="0">
                <a:ln>
                  <a:noFill/>
                </a:ln>
                <a:solidFill>
                  <a:schemeClr val="tx1"/>
                </a:solidFill>
                <a:effectLst/>
                <a:latin typeface="+mn-ea"/>
              </a:rPr>
              <a:t>；</a:t>
            </a:r>
            <a:endParaRPr kumimoji="0" lang="zh-CN" altLang="zh-CN" sz="220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tabLst/>
            </a:pPr>
            <a:r>
              <a:rPr kumimoji="0" lang="zh-CN" altLang="en-US" sz="2200" i="0" u="none" strike="noStrike" cap="none" normalizeH="0" baseline="0" dirty="0" smtClean="0">
                <a:ln>
                  <a:noFill/>
                </a:ln>
                <a:solidFill>
                  <a:schemeClr val="tx1"/>
                </a:solidFill>
                <a:effectLst/>
                <a:latin typeface="+mn-ea"/>
              </a:rPr>
              <a:t>（</a:t>
            </a:r>
            <a:r>
              <a:rPr kumimoji="0" lang="en-US" altLang="zh-CN" sz="2200" i="0" u="none" strike="noStrike" cap="none" normalizeH="0" baseline="0" dirty="0" smtClean="0">
                <a:ln>
                  <a:noFill/>
                </a:ln>
                <a:solidFill>
                  <a:schemeClr val="tx1"/>
                </a:solidFill>
                <a:effectLst/>
                <a:latin typeface="+mn-ea"/>
              </a:rPr>
              <a:t>3</a:t>
            </a:r>
            <a:r>
              <a:rPr kumimoji="0" lang="zh-CN" altLang="en-US" sz="2200" i="0" u="none" strike="noStrike" cap="none" normalizeH="0" baseline="0" dirty="0" smtClean="0">
                <a:ln>
                  <a:noFill/>
                </a:ln>
                <a:solidFill>
                  <a:schemeClr val="tx1"/>
                </a:solidFill>
                <a:effectLst/>
                <a:latin typeface="+mn-ea"/>
              </a:rPr>
              <a:t>）</a:t>
            </a:r>
            <a:r>
              <a:rPr kumimoji="0" lang="zh-CN" altLang="zh-CN" sz="2200" i="0" u="none" strike="noStrike" cap="none" normalizeH="0" baseline="0" dirty="0" smtClean="0">
                <a:ln>
                  <a:noFill/>
                </a:ln>
                <a:solidFill>
                  <a:schemeClr val="tx1"/>
                </a:solidFill>
                <a:effectLst/>
                <a:latin typeface="+mn-ea"/>
              </a:rPr>
              <a:t>向preference list中的所有节点</a:t>
            </a:r>
            <a:r>
              <a:rPr kumimoji="0" lang="zh-CN" altLang="zh-CN" sz="2200" i="0" u="none" strike="noStrike" cap="none" normalizeH="0" baseline="0" dirty="0" smtClean="0">
                <a:ln>
                  <a:noFill/>
                </a:ln>
                <a:solidFill>
                  <a:srgbClr val="FF0000"/>
                </a:solidFill>
                <a:effectLst/>
                <a:latin typeface="+mn-ea"/>
              </a:rPr>
              <a:t>发送写入请求 </a:t>
            </a:r>
            <a:r>
              <a:rPr kumimoji="0" lang="zh-CN" altLang="en-US" sz="2200" i="0" u="none" strike="noStrike" cap="none" normalizeH="0" baseline="0" dirty="0" smtClean="0">
                <a:ln>
                  <a:noFill/>
                </a:ln>
                <a:solidFill>
                  <a:schemeClr val="tx1"/>
                </a:solidFill>
                <a:effectLst/>
                <a:latin typeface="+mn-ea"/>
              </a:rPr>
              <a:t>；</a:t>
            </a:r>
            <a:endParaRPr kumimoji="0" lang="zh-CN" altLang="zh-CN" sz="220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tabLst/>
            </a:pPr>
            <a:r>
              <a:rPr kumimoji="0" lang="zh-CN" altLang="en-US" sz="2200" i="0" u="none" strike="noStrike" cap="none" normalizeH="0" baseline="0" dirty="0" smtClean="0">
                <a:ln>
                  <a:noFill/>
                </a:ln>
                <a:solidFill>
                  <a:schemeClr val="tx1"/>
                </a:solidFill>
                <a:effectLst/>
                <a:latin typeface="+mn-ea"/>
              </a:rPr>
              <a:t>（</a:t>
            </a:r>
            <a:r>
              <a:rPr kumimoji="0" lang="en-US" altLang="zh-CN" sz="2200" i="0" u="none" strike="noStrike" cap="none" normalizeH="0" baseline="0" dirty="0" smtClean="0">
                <a:ln>
                  <a:noFill/>
                </a:ln>
                <a:solidFill>
                  <a:schemeClr val="tx1"/>
                </a:solidFill>
                <a:effectLst/>
                <a:latin typeface="+mn-ea"/>
              </a:rPr>
              <a:t>4</a:t>
            </a:r>
            <a:r>
              <a:rPr kumimoji="0" lang="zh-CN" altLang="en-US" sz="2200" i="0" u="none" strike="noStrike" cap="none" normalizeH="0" baseline="0" dirty="0" smtClean="0">
                <a:ln>
                  <a:noFill/>
                </a:ln>
                <a:solidFill>
                  <a:schemeClr val="tx1"/>
                </a:solidFill>
                <a:effectLst/>
                <a:latin typeface="+mn-ea"/>
              </a:rPr>
              <a:t>）</a:t>
            </a:r>
            <a:r>
              <a:rPr kumimoji="0" lang="zh-CN" altLang="zh-CN" sz="2200" i="0" u="none" strike="noStrike" cap="none" normalizeH="0" baseline="0" dirty="0" smtClean="0">
                <a:ln>
                  <a:noFill/>
                </a:ln>
                <a:solidFill>
                  <a:schemeClr val="tx1"/>
                </a:solidFill>
                <a:effectLst/>
                <a:latin typeface="+mn-ea"/>
              </a:rPr>
              <a:t>收到</a:t>
            </a:r>
            <a:r>
              <a:rPr kumimoji="0" lang="zh-CN" altLang="zh-CN" sz="2200" i="0" u="none" strike="noStrike" cap="none" normalizeH="0" baseline="0" dirty="0" smtClean="0">
                <a:ln>
                  <a:noFill/>
                </a:ln>
                <a:solidFill>
                  <a:srgbClr val="FF0000"/>
                </a:solidFill>
                <a:effectLst/>
                <a:latin typeface="+mn-ea"/>
              </a:rPr>
              <a:t>W-1个确认后</a:t>
            </a:r>
            <a:r>
              <a:rPr kumimoji="0" lang="zh-CN" altLang="zh-CN" sz="2200" i="0" u="none" strike="noStrike" cap="none" normalizeH="0" baseline="0" dirty="0" smtClean="0">
                <a:ln>
                  <a:noFill/>
                </a:ln>
                <a:solidFill>
                  <a:schemeClr val="tx1"/>
                </a:solidFill>
                <a:effectLst/>
                <a:latin typeface="+mn-ea"/>
              </a:rPr>
              <a:t>向用户返回成功 </a:t>
            </a:r>
            <a:r>
              <a:rPr kumimoji="0" lang="zh-CN" altLang="en-US" sz="2200" i="0" u="none" strike="noStrike" cap="none" normalizeH="0" baseline="0" dirty="0" smtClean="0">
                <a:ln>
                  <a:noFill/>
                </a:ln>
                <a:solidFill>
                  <a:schemeClr val="tx1"/>
                </a:solidFill>
                <a:effectLst/>
                <a:latin typeface="+mn-ea"/>
              </a:rPr>
              <a:t>。</a:t>
            </a:r>
            <a:endParaRPr kumimoji="0" lang="zh-CN" altLang="zh-CN" sz="220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2200" b="1" i="0" u="none" strike="noStrike" cap="none" normalizeH="0" baseline="0" dirty="0" smtClean="0">
                <a:ln>
                  <a:noFill/>
                </a:ln>
                <a:solidFill>
                  <a:schemeClr val="tx1"/>
                </a:solidFill>
                <a:effectLst/>
                <a:latin typeface="+mn-ea"/>
              </a:rPr>
              <a:t>Get流程 </a:t>
            </a:r>
            <a:r>
              <a:rPr kumimoji="0" lang="zh-CN" altLang="en-US" sz="2200" b="1" i="0" u="none" strike="noStrike" cap="none" normalizeH="0" baseline="0" dirty="0" smtClean="0">
                <a:ln>
                  <a:noFill/>
                </a:ln>
                <a:solidFill>
                  <a:schemeClr val="tx1"/>
                </a:solidFill>
                <a:effectLst/>
                <a:latin typeface="+mn-ea"/>
              </a:rPr>
              <a:t>：</a:t>
            </a:r>
            <a:endParaRPr kumimoji="0" lang="zh-CN" altLang="zh-CN" sz="2200" b="1"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tabLst/>
            </a:pPr>
            <a:r>
              <a:rPr kumimoji="0" lang="zh-CN" altLang="en-US" sz="2200" i="0" u="none" strike="noStrike" cap="none" normalizeH="0" baseline="0" dirty="0" smtClean="0">
                <a:ln>
                  <a:noFill/>
                </a:ln>
                <a:solidFill>
                  <a:schemeClr val="tx1"/>
                </a:solidFill>
                <a:effectLst/>
                <a:latin typeface="+mn-ea"/>
              </a:rPr>
              <a:t>（</a:t>
            </a:r>
            <a:r>
              <a:rPr kumimoji="0" lang="en-US" altLang="zh-CN" sz="2200" i="0" u="none" strike="noStrike" cap="none" normalizeH="0" baseline="0" dirty="0" smtClean="0">
                <a:ln>
                  <a:noFill/>
                </a:ln>
                <a:solidFill>
                  <a:schemeClr val="tx1"/>
                </a:solidFill>
                <a:effectLst/>
                <a:latin typeface="+mn-ea"/>
              </a:rPr>
              <a:t>1</a:t>
            </a:r>
            <a:r>
              <a:rPr kumimoji="0" lang="zh-CN" altLang="en-US" sz="2200" i="0" u="none" strike="noStrike" cap="none" normalizeH="0" baseline="0" dirty="0" smtClean="0">
                <a:ln>
                  <a:noFill/>
                </a:ln>
                <a:solidFill>
                  <a:schemeClr val="tx1"/>
                </a:solidFill>
                <a:effectLst/>
                <a:latin typeface="+mn-ea"/>
              </a:rPr>
              <a:t>）</a:t>
            </a:r>
            <a:r>
              <a:rPr kumimoji="0" lang="zh-CN" altLang="zh-CN" sz="2200" i="0" u="none" strike="noStrike" cap="none" normalizeH="0" baseline="0" dirty="0" smtClean="0">
                <a:ln>
                  <a:noFill/>
                </a:ln>
                <a:solidFill>
                  <a:schemeClr val="tx1"/>
                </a:solidFill>
                <a:effectLst/>
                <a:latin typeface="+mn-ea"/>
              </a:rPr>
              <a:t>coodinator向preference list中</a:t>
            </a:r>
            <a:r>
              <a:rPr kumimoji="0" lang="zh-CN" altLang="zh-CN" sz="2200" i="0" u="none" strike="noStrike" cap="none" normalizeH="0" baseline="0" dirty="0" smtClean="0">
                <a:ln>
                  <a:noFill/>
                </a:ln>
                <a:solidFill>
                  <a:srgbClr val="FF0000"/>
                </a:solidFill>
                <a:effectLst/>
                <a:latin typeface="+mn-ea"/>
              </a:rPr>
              <a:t>所有节点请求数据</a:t>
            </a:r>
            <a:r>
              <a:rPr kumimoji="0" lang="zh-CN" altLang="zh-CN" sz="2200" i="0" u="none" strike="noStrike" cap="none" normalizeH="0" baseline="0" dirty="0" smtClean="0">
                <a:ln>
                  <a:noFill/>
                </a:ln>
                <a:solidFill>
                  <a:schemeClr val="tx1"/>
                </a:solidFill>
                <a:effectLst/>
                <a:latin typeface="+mn-ea"/>
              </a:rPr>
              <a:t>版本 </a:t>
            </a:r>
            <a:r>
              <a:rPr kumimoji="0" lang="zh-CN" altLang="en-US" sz="2200" i="0" u="none" strike="noStrike" cap="none" normalizeH="0" baseline="0" dirty="0" smtClean="0">
                <a:ln>
                  <a:noFill/>
                </a:ln>
                <a:solidFill>
                  <a:schemeClr val="tx1"/>
                </a:solidFill>
                <a:effectLst/>
                <a:latin typeface="+mn-ea"/>
              </a:rPr>
              <a:t>；</a:t>
            </a:r>
            <a:endParaRPr kumimoji="0" lang="zh-CN" altLang="zh-CN" sz="220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tabLst/>
            </a:pPr>
            <a:r>
              <a:rPr kumimoji="0" lang="zh-CN" altLang="en-US" sz="2200" i="0" u="none" strike="noStrike" cap="none" normalizeH="0" baseline="0" dirty="0" smtClean="0">
                <a:ln>
                  <a:noFill/>
                </a:ln>
                <a:solidFill>
                  <a:schemeClr val="tx1"/>
                </a:solidFill>
                <a:effectLst/>
                <a:latin typeface="+mn-ea"/>
              </a:rPr>
              <a:t>（</a:t>
            </a:r>
            <a:r>
              <a:rPr kumimoji="0" lang="en-US" altLang="zh-CN" sz="2200" i="0" u="none" strike="noStrike" cap="none" normalizeH="0" baseline="0" dirty="0" smtClean="0">
                <a:ln>
                  <a:noFill/>
                </a:ln>
                <a:solidFill>
                  <a:schemeClr val="tx1"/>
                </a:solidFill>
                <a:effectLst/>
                <a:latin typeface="+mn-ea"/>
              </a:rPr>
              <a:t>2</a:t>
            </a:r>
            <a:r>
              <a:rPr kumimoji="0" lang="zh-CN" altLang="en-US" sz="2200" i="0" u="none" strike="noStrike" cap="none" normalizeH="0" baseline="0" dirty="0" smtClean="0">
                <a:ln>
                  <a:noFill/>
                </a:ln>
                <a:solidFill>
                  <a:schemeClr val="tx1"/>
                </a:solidFill>
                <a:effectLst/>
                <a:latin typeface="+mn-ea"/>
              </a:rPr>
              <a:t>）</a:t>
            </a:r>
            <a:r>
              <a:rPr kumimoji="0" lang="zh-CN" altLang="zh-CN" sz="2200" i="0" u="none" strike="noStrike" cap="none" normalizeH="0" baseline="0" dirty="0" smtClean="0">
                <a:ln>
                  <a:noFill/>
                </a:ln>
                <a:solidFill>
                  <a:schemeClr val="tx1"/>
                </a:solidFill>
                <a:effectLst/>
                <a:latin typeface="+mn-ea"/>
              </a:rPr>
              <a:t>等到</a:t>
            </a:r>
            <a:r>
              <a:rPr kumimoji="0" lang="zh-CN" altLang="zh-CN" sz="2200" i="0" u="none" strike="noStrike" cap="none" normalizeH="0" baseline="0" dirty="0" smtClean="0">
                <a:ln>
                  <a:noFill/>
                </a:ln>
                <a:solidFill>
                  <a:srgbClr val="FF0000"/>
                </a:solidFill>
                <a:effectLst/>
                <a:latin typeface="+mn-ea"/>
              </a:rPr>
              <a:t>R-1个答复 </a:t>
            </a:r>
          </a:p>
          <a:p>
            <a:pPr marL="0" marR="0" lvl="0" indent="0" algn="l" defTabSz="914400" rtl="0" eaLnBrk="0" fontAlgn="base" latinLnBrk="0" hangingPunct="0">
              <a:lnSpc>
                <a:spcPct val="100000"/>
              </a:lnSpc>
              <a:spcBef>
                <a:spcPct val="0"/>
              </a:spcBef>
              <a:spcAft>
                <a:spcPct val="0"/>
              </a:spcAft>
              <a:buClrTx/>
              <a:buSzTx/>
              <a:tabLst/>
            </a:pPr>
            <a:r>
              <a:rPr kumimoji="0" lang="zh-CN" altLang="en-US" sz="2200" i="0" u="none" strike="noStrike" cap="none" normalizeH="0" baseline="0" dirty="0" smtClean="0">
                <a:ln>
                  <a:noFill/>
                </a:ln>
                <a:solidFill>
                  <a:schemeClr val="tx1"/>
                </a:solidFill>
                <a:effectLst/>
                <a:latin typeface="+mn-ea"/>
              </a:rPr>
              <a:t>（</a:t>
            </a:r>
            <a:r>
              <a:rPr kumimoji="0" lang="en-US" altLang="zh-CN" sz="2200" i="0" u="none" strike="noStrike" cap="none" normalizeH="0" baseline="0" dirty="0" smtClean="0">
                <a:ln>
                  <a:noFill/>
                </a:ln>
                <a:solidFill>
                  <a:schemeClr val="tx1"/>
                </a:solidFill>
                <a:effectLst/>
                <a:latin typeface="+mn-ea"/>
              </a:rPr>
              <a:t>3</a:t>
            </a:r>
            <a:r>
              <a:rPr kumimoji="0" lang="zh-CN" altLang="en-US" sz="2200" i="0" u="none" strike="noStrike" cap="none" normalizeH="0" baseline="0" dirty="0" smtClean="0">
                <a:ln>
                  <a:noFill/>
                </a:ln>
                <a:solidFill>
                  <a:schemeClr val="tx1"/>
                </a:solidFill>
                <a:effectLst/>
                <a:latin typeface="+mn-ea"/>
              </a:rPr>
              <a:t>）</a:t>
            </a:r>
            <a:r>
              <a:rPr kumimoji="0" lang="zh-CN" altLang="zh-CN" sz="2200" i="0" u="none" strike="noStrike" cap="none" normalizeH="0" baseline="0" dirty="0" smtClean="0">
                <a:ln>
                  <a:noFill/>
                </a:ln>
                <a:solidFill>
                  <a:schemeClr val="tx1"/>
                </a:solidFill>
                <a:effectLst/>
                <a:latin typeface="+mn-ea"/>
              </a:rPr>
              <a:t>coodinator通过</a:t>
            </a:r>
            <a:r>
              <a:rPr kumimoji="0" lang="zh-CN" altLang="zh-CN" sz="2200" i="0" u="none" strike="noStrike" cap="none" normalizeH="0" baseline="0" dirty="0" smtClean="0">
                <a:ln>
                  <a:noFill/>
                </a:ln>
                <a:solidFill>
                  <a:srgbClr val="FF0000"/>
                </a:solidFill>
                <a:effectLst/>
                <a:latin typeface="+mn-ea"/>
              </a:rPr>
              <a:t>vector clock处理有因果关系的数据</a:t>
            </a:r>
            <a:r>
              <a:rPr kumimoji="0" lang="zh-CN" altLang="zh-CN" sz="2200" i="0" u="none" strike="noStrike" cap="none" normalizeH="0" baseline="0" dirty="0" smtClean="0">
                <a:ln>
                  <a:noFill/>
                </a:ln>
                <a:solidFill>
                  <a:schemeClr val="tx1"/>
                </a:solidFill>
                <a:effectLst/>
                <a:latin typeface="+mn-ea"/>
              </a:rPr>
              <a:t>版本 </a:t>
            </a:r>
            <a:r>
              <a:rPr kumimoji="0" lang="zh-CN" altLang="en-US" sz="2200" i="0" u="none" strike="noStrike" cap="none" normalizeH="0" baseline="0" dirty="0" smtClean="0">
                <a:ln>
                  <a:noFill/>
                </a:ln>
                <a:solidFill>
                  <a:schemeClr val="tx1"/>
                </a:solidFill>
                <a:effectLst/>
                <a:latin typeface="+mn-ea"/>
              </a:rPr>
              <a:t>；</a:t>
            </a:r>
            <a:endParaRPr kumimoji="0" lang="zh-CN" altLang="zh-CN" sz="220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tabLst/>
            </a:pPr>
            <a:r>
              <a:rPr kumimoji="0" lang="zh-CN" altLang="en-US" sz="2200" i="0" u="none" strike="noStrike" cap="none" normalizeH="0" baseline="0" dirty="0" smtClean="0">
                <a:ln>
                  <a:noFill/>
                </a:ln>
                <a:solidFill>
                  <a:schemeClr val="tx1"/>
                </a:solidFill>
                <a:effectLst/>
                <a:latin typeface="+mn-ea"/>
              </a:rPr>
              <a:t>（</a:t>
            </a:r>
            <a:r>
              <a:rPr kumimoji="0" lang="en-US" altLang="zh-CN" sz="2200" i="0" u="none" strike="noStrike" cap="none" normalizeH="0" baseline="0" dirty="0" smtClean="0">
                <a:ln>
                  <a:noFill/>
                </a:ln>
                <a:solidFill>
                  <a:schemeClr val="tx1"/>
                </a:solidFill>
                <a:effectLst/>
                <a:latin typeface="+mn-ea"/>
              </a:rPr>
              <a:t>4</a:t>
            </a:r>
            <a:r>
              <a:rPr kumimoji="0" lang="zh-CN" altLang="en-US" sz="2200" i="0" u="none" strike="noStrike" cap="none" normalizeH="0" baseline="0" dirty="0" smtClean="0">
                <a:ln>
                  <a:noFill/>
                </a:ln>
                <a:solidFill>
                  <a:schemeClr val="tx1"/>
                </a:solidFill>
                <a:effectLst/>
                <a:latin typeface="+mn-ea"/>
              </a:rPr>
              <a:t>）</a:t>
            </a:r>
            <a:r>
              <a:rPr kumimoji="0" lang="zh-CN" altLang="zh-CN" sz="2200" i="0" u="none" strike="noStrike" cap="none" normalizeH="0" baseline="0" dirty="0" smtClean="0">
                <a:ln>
                  <a:noFill/>
                </a:ln>
                <a:solidFill>
                  <a:schemeClr val="tx1"/>
                </a:solidFill>
                <a:effectLst/>
                <a:latin typeface="+mn-ea"/>
              </a:rPr>
              <a:t>将</a:t>
            </a:r>
            <a:r>
              <a:rPr kumimoji="0" lang="zh-CN" altLang="zh-CN" sz="2200" i="0" u="none" strike="noStrike" cap="none" normalizeH="0" baseline="0" dirty="0" smtClean="0">
                <a:ln>
                  <a:noFill/>
                </a:ln>
                <a:solidFill>
                  <a:srgbClr val="FF0000"/>
                </a:solidFill>
                <a:effectLst/>
                <a:latin typeface="+mn-ea"/>
              </a:rPr>
              <a:t>不相</a:t>
            </a:r>
            <a:r>
              <a:rPr kumimoji="0" lang="zh-CN" altLang="en-US" sz="2200" i="0" u="none" strike="noStrike" cap="none" normalizeH="0" baseline="0" dirty="0" smtClean="0">
                <a:ln>
                  <a:noFill/>
                </a:ln>
                <a:solidFill>
                  <a:srgbClr val="FF0000"/>
                </a:solidFill>
                <a:effectLst/>
                <a:latin typeface="+mn-ea"/>
              </a:rPr>
              <a:t>容</a:t>
            </a:r>
            <a:r>
              <a:rPr kumimoji="0" lang="zh-CN" altLang="zh-CN" sz="2200" i="0" u="none" strike="noStrike" cap="none" normalizeH="0" baseline="0" dirty="0" smtClean="0">
                <a:ln>
                  <a:noFill/>
                </a:ln>
                <a:solidFill>
                  <a:srgbClr val="FF0000"/>
                </a:solidFill>
                <a:effectLst/>
                <a:latin typeface="+mn-ea"/>
              </a:rPr>
              <a:t>的所有数据版本返回用户</a:t>
            </a:r>
            <a:r>
              <a:rPr kumimoji="0" lang="zh-CN" altLang="en-US" sz="2200" i="0" u="none" strike="noStrike" cap="none" normalizeH="0" baseline="0" dirty="0" smtClean="0">
                <a:ln>
                  <a:noFill/>
                </a:ln>
                <a:solidFill>
                  <a:srgbClr val="FF0000"/>
                </a:solidFill>
                <a:effectLst/>
                <a:latin typeface="+mn-ea"/>
              </a:rPr>
              <a:t>。</a:t>
            </a:r>
            <a:endParaRPr kumimoji="0" lang="zh-CN" altLang="zh-CN" sz="2200" i="0" u="none" strike="noStrike" cap="none" normalizeH="0" baseline="0" dirty="0" smtClean="0">
              <a:ln>
                <a:noFill/>
              </a:ln>
              <a:solidFill>
                <a:srgbClr val="FF0000"/>
              </a:solidFill>
              <a:effectLst/>
              <a:latin typeface="+mn-ea"/>
            </a:endParaRPr>
          </a:p>
        </p:txBody>
      </p:sp>
    </p:spTree>
    <p:extLst>
      <p:ext uri="{BB962C8B-B14F-4D97-AF65-F5344CB8AC3E}">
        <p14:creationId xmlns:p14="http://schemas.microsoft.com/office/powerpoint/2010/main" val="11142919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Vector Clock——</a:t>
            </a:r>
            <a:r>
              <a:rPr lang="zh-CN" altLang="en-US" dirty="0" smtClean="0"/>
              <a:t>逻辑时钟</a:t>
            </a:r>
            <a:endParaRPr lang="zh-CN" altLang="en-US" dirty="0"/>
          </a:p>
        </p:txBody>
      </p:sp>
      <p:sp>
        <p:nvSpPr>
          <p:cNvPr id="3" name="文本占位符 2"/>
          <p:cNvSpPr>
            <a:spLocks noGrp="1"/>
          </p:cNvSpPr>
          <p:nvPr>
            <p:ph type="body" sz="quarter" idx="13"/>
          </p:nvPr>
        </p:nvSpPr>
        <p:spPr>
          <a:xfrm>
            <a:off x="500062" y="1340768"/>
            <a:ext cx="8143903" cy="5184576"/>
          </a:xfrm>
        </p:spPr>
        <p:txBody>
          <a:bodyPr>
            <a:normAutofit/>
          </a:bodyPr>
          <a:lstStyle/>
          <a:p>
            <a:r>
              <a:rPr lang="zh-CN" altLang="en-US" sz="2400" dirty="0" smtClean="0"/>
              <a:t>    单机系统易于给</a:t>
            </a:r>
            <a:r>
              <a:rPr lang="zh-CN" altLang="en-US" sz="2400" dirty="0"/>
              <a:t>发生的所有事件定义一个全局</a:t>
            </a:r>
            <a:r>
              <a:rPr lang="zh-CN" altLang="en-US" sz="2400" dirty="0" smtClean="0"/>
              <a:t>顺序，</a:t>
            </a:r>
            <a:r>
              <a:rPr lang="zh-CN" altLang="en-US" sz="2400" dirty="0"/>
              <a:t>但是分布式系统没有全局时钟，很难给所有事件</a:t>
            </a:r>
            <a:r>
              <a:rPr lang="zh-CN" altLang="en-US" sz="2400" dirty="0" smtClean="0"/>
              <a:t>定义全局</a:t>
            </a:r>
            <a:r>
              <a:rPr lang="zh-CN" altLang="en-US" sz="2400" dirty="0"/>
              <a:t>顺序</a:t>
            </a:r>
            <a:r>
              <a:rPr lang="zh-CN" altLang="en-US" sz="2400" dirty="0" smtClean="0"/>
              <a:t>。为此</a:t>
            </a:r>
            <a:r>
              <a:rPr lang="en-US" altLang="zh-CN" sz="2400" dirty="0" err="1" smtClean="0"/>
              <a:t>Lamport</a:t>
            </a:r>
            <a:r>
              <a:rPr lang="zh-CN" altLang="en-US" sz="2400" dirty="0" smtClean="0"/>
              <a:t>定义了逻辑时钟（</a:t>
            </a:r>
            <a:r>
              <a:rPr lang="en-US" altLang="zh-CN" sz="2400" dirty="0" smtClean="0"/>
              <a:t>Logical Clock</a:t>
            </a:r>
            <a:r>
              <a:rPr lang="zh-CN" altLang="en-US" sz="2400" dirty="0"/>
              <a:t>），</a:t>
            </a:r>
            <a:r>
              <a:rPr lang="zh-CN" altLang="en-US" sz="2400" dirty="0" smtClean="0"/>
              <a:t>算法</a:t>
            </a:r>
            <a:r>
              <a:rPr lang="zh-CN" altLang="en-US" sz="2400" dirty="0"/>
              <a:t>如下：</a:t>
            </a:r>
          </a:p>
          <a:p>
            <a:pPr>
              <a:lnSpc>
                <a:spcPct val="120000"/>
              </a:lnSpc>
            </a:pPr>
            <a:r>
              <a:rPr lang="zh-CN" altLang="en-US" sz="2400" dirty="0" smtClean="0"/>
              <a:t>（</a:t>
            </a:r>
            <a:r>
              <a:rPr lang="en-US" altLang="zh-CN" sz="2400" dirty="0" smtClean="0"/>
              <a:t>1</a:t>
            </a:r>
            <a:r>
              <a:rPr lang="zh-CN" altLang="en-US" sz="2400" dirty="0" smtClean="0"/>
              <a:t>）每个机器</a:t>
            </a:r>
            <a:r>
              <a:rPr lang="en-US" altLang="zh-CN" sz="2400" dirty="0" err="1" smtClean="0"/>
              <a:t>i</a:t>
            </a:r>
            <a:r>
              <a:rPr lang="zh-CN" altLang="en-US" sz="2400" dirty="0" smtClean="0"/>
              <a:t>本地</a:t>
            </a:r>
            <a:r>
              <a:rPr lang="zh-CN" altLang="en-US" sz="2400" dirty="0"/>
              <a:t>维护一个逻辑时钟</a:t>
            </a:r>
            <a:r>
              <a:rPr lang="en-US" altLang="zh-CN" sz="2400" dirty="0" err="1" smtClean="0"/>
              <a:t>LC</a:t>
            </a:r>
            <a:r>
              <a:rPr lang="en-US" altLang="zh-CN" sz="2400" baseline="-25000" dirty="0" err="1" smtClean="0">
                <a:latin typeface="Adobe 仿宋 Std R" panose="02020400000000000000" pitchFamily="18" charset="-122"/>
                <a:ea typeface="Adobe 仿宋 Std R" panose="02020400000000000000" pitchFamily="18" charset="-122"/>
              </a:rPr>
              <a:t>i</a:t>
            </a:r>
            <a:endParaRPr lang="en-US" altLang="zh-CN" sz="2400" dirty="0">
              <a:latin typeface="Adobe 仿宋 Std R" panose="02020400000000000000" pitchFamily="18" charset="-122"/>
              <a:ea typeface="Adobe 仿宋 Std R" panose="02020400000000000000" pitchFamily="18" charset="-122"/>
            </a:endParaRPr>
          </a:p>
          <a:p>
            <a:pPr marL="803275" indent="-803275">
              <a:lnSpc>
                <a:spcPct val="120000"/>
              </a:lnSpc>
            </a:pPr>
            <a:r>
              <a:rPr lang="zh-CN" altLang="en-US" sz="2400" dirty="0" smtClean="0"/>
              <a:t>（</a:t>
            </a:r>
            <a:r>
              <a:rPr lang="en-US" altLang="zh-CN" sz="2400" dirty="0" smtClean="0"/>
              <a:t>2</a:t>
            </a:r>
            <a:r>
              <a:rPr lang="zh-CN" altLang="en-US" sz="2400" dirty="0" smtClean="0"/>
              <a:t>）每个</a:t>
            </a:r>
            <a:r>
              <a:rPr lang="zh-CN" altLang="en-US" sz="2400" dirty="0"/>
              <a:t>机器本地每发生一个事件设置</a:t>
            </a:r>
            <a:r>
              <a:rPr lang="en-US" altLang="zh-CN" sz="2400" dirty="0"/>
              <a:t>LC</a:t>
            </a:r>
            <a:r>
              <a:rPr lang="en-US" altLang="zh-CN" sz="2400" baseline="-25000" dirty="0"/>
              <a:t>i</a:t>
            </a:r>
            <a:r>
              <a:rPr lang="en-US" altLang="zh-CN" sz="2400" dirty="0"/>
              <a:t> = LC</a:t>
            </a:r>
            <a:r>
              <a:rPr lang="en-US" altLang="zh-CN" sz="2400" baseline="-25000" dirty="0"/>
              <a:t>i</a:t>
            </a:r>
            <a:r>
              <a:rPr lang="en-US" altLang="zh-CN" sz="2400" dirty="0"/>
              <a:t> + 1</a:t>
            </a:r>
            <a:r>
              <a:rPr lang="zh-CN" altLang="en-US" sz="2400" dirty="0"/>
              <a:t>，</a:t>
            </a:r>
            <a:r>
              <a:rPr lang="zh-CN" altLang="en-US" sz="2400" dirty="0" smtClean="0"/>
              <a:t>并把</a:t>
            </a:r>
            <a:r>
              <a:rPr lang="zh-CN" altLang="en-US" sz="2400" dirty="0"/>
              <a:t>结果</a:t>
            </a:r>
            <a:r>
              <a:rPr lang="zh-CN" altLang="en-US" sz="2400" dirty="0" smtClean="0"/>
              <a:t>作为该事件</a:t>
            </a:r>
            <a:r>
              <a:rPr lang="zh-CN" altLang="en-US" sz="2400" dirty="0"/>
              <a:t>的逻辑时钟。</a:t>
            </a:r>
          </a:p>
          <a:p>
            <a:pPr>
              <a:lnSpc>
                <a:spcPct val="120000"/>
              </a:lnSpc>
            </a:pPr>
            <a:r>
              <a:rPr lang="zh-CN" altLang="en-US" sz="2400" dirty="0" smtClean="0"/>
              <a:t>（</a:t>
            </a:r>
            <a:r>
              <a:rPr lang="en-US" altLang="zh-CN" sz="2400" dirty="0" smtClean="0"/>
              <a:t>3</a:t>
            </a:r>
            <a:r>
              <a:rPr lang="zh-CN" altLang="en-US" sz="2400" dirty="0" smtClean="0"/>
              <a:t>）当</a:t>
            </a:r>
            <a:r>
              <a:rPr lang="zh-CN" altLang="en-US" sz="2400" dirty="0"/>
              <a:t>机器</a:t>
            </a:r>
            <a:r>
              <a:rPr lang="en-US" altLang="zh-CN" sz="2400" dirty="0" err="1"/>
              <a:t>i</a:t>
            </a:r>
            <a:r>
              <a:rPr lang="zh-CN" altLang="en-US" sz="2400" dirty="0"/>
              <a:t>给机器</a:t>
            </a:r>
            <a:r>
              <a:rPr lang="en-US" altLang="zh-CN" sz="2400" dirty="0"/>
              <a:t>j</a:t>
            </a:r>
            <a:r>
              <a:rPr lang="zh-CN" altLang="en-US" sz="2400" dirty="0"/>
              <a:t>发送消息</a:t>
            </a:r>
            <a:r>
              <a:rPr lang="en-US" altLang="zh-CN" sz="2400" dirty="0"/>
              <a:t>m</a:t>
            </a:r>
            <a:r>
              <a:rPr lang="zh-CN" altLang="en-US" sz="2400" dirty="0"/>
              <a:t>时，把</a:t>
            </a:r>
            <a:r>
              <a:rPr lang="en-US" altLang="zh-CN" sz="2400" dirty="0"/>
              <a:t>LC</a:t>
            </a:r>
            <a:r>
              <a:rPr lang="en-US" altLang="zh-CN" sz="2400" baseline="-25000" dirty="0"/>
              <a:t>i</a:t>
            </a:r>
            <a:r>
              <a:rPr lang="zh-CN" altLang="en-US" sz="2400" dirty="0"/>
              <a:t>存在消息里。</a:t>
            </a:r>
          </a:p>
          <a:p>
            <a:pPr>
              <a:lnSpc>
                <a:spcPct val="120000"/>
              </a:lnSpc>
            </a:pPr>
            <a:r>
              <a:rPr lang="zh-CN" altLang="en-US" sz="2400" dirty="0" smtClean="0"/>
              <a:t>（</a:t>
            </a:r>
            <a:r>
              <a:rPr lang="en-US" altLang="zh-CN" sz="2400" dirty="0" smtClean="0"/>
              <a:t>4</a:t>
            </a:r>
            <a:r>
              <a:rPr lang="zh-CN" altLang="en-US" sz="2400" dirty="0" smtClean="0"/>
              <a:t>）当</a:t>
            </a:r>
            <a:r>
              <a:rPr lang="zh-CN" altLang="en-US" sz="2400" dirty="0"/>
              <a:t>机器</a:t>
            </a:r>
            <a:r>
              <a:rPr lang="en-US" altLang="zh-CN" sz="2400" dirty="0"/>
              <a:t>j</a:t>
            </a:r>
            <a:r>
              <a:rPr lang="zh-CN" altLang="en-US" sz="2400" dirty="0"/>
              <a:t>收到消息</a:t>
            </a:r>
            <a:r>
              <a:rPr lang="en-US" altLang="zh-CN" sz="2400" dirty="0"/>
              <a:t>m</a:t>
            </a:r>
            <a:r>
              <a:rPr lang="zh-CN" altLang="en-US" sz="2400" dirty="0" smtClean="0"/>
              <a:t>时，</a:t>
            </a:r>
            <a:endParaRPr lang="en-US" altLang="zh-CN" sz="2400" dirty="0" smtClean="0"/>
          </a:p>
          <a:p>
            <a:pPr>
              <a:lnSpc>
                <a:spcPct val="120000"/>
              </a:lnSpc>
            </a:pPr>
            <a:r>
              <a:rPr lang="en-US" altLang="zh-CN" sz="2400" dirty="0" smtClean="0"/>
              <a:t>       </a:t>
            </a:r>
            <a:r>
              <a:rPr lang="en-US" altLang="zh-CN" sz="2400" dirty="0" err="1" smtClean="0"/>
              <a:t>LC</a:t>
            </a:r>
            <a:r>
              <a:rPr lang="en-US" altLang="zh-CN" sz="2400" baseline="-25000" dirty="0" err="1" smtClean="0"/>
              <a:t>j</a:t>
            </a:r>
            <a:r>
              <a:rPr lang="en-US" altLang="zh-CN" sz="2400" dirty="0"/>
              <a:t> = max(LC</a:t>
            </a:r>
            <a:r>
              <a:rPr lang="en-US" altLang="zh-CN" sz="2400" baseline="-25000" dirty="0"/>
              <a:t>j</a:t>
            </a:r>
            <a:r>
              <a:rPr lang="en-US" altLang="zh-CN" sz="2400" dirty="0"/>
              <a:t>, </a:t>
            </a:r>
            <a:r>
              <a:rPr lang="en-US" altLang="zh-CN" sz="2400" dirty="0" err="1" smtClean="0"/>
              <a:t>m_timestamp</a:t>
            </a:r>
            <a:r>
              <a:rPr lang="en-US" altLang="zh-CN" sz="2400" dirty="0"/>
              <a:t>)+1</a:t>
            </a:r>
            <a:r>
              <a:rPr lang="zh-CN" altLang="en-US" sz="2400" dirty="0"/>
              <a:t>，结果值作为收到消息</a:t>
            </a:r>
            <a:r>
              <a:rPr lang="en-US" altLang="zh-CN" sz="2400" dirty="0"/>
              <a:t>m</a:t>
            </a:r>
            <a:r>
              <a:rPr lang="zh-CN" altLang="en-US" sz="2400" dirty="0"/>
              <a:t>这个事件的时间戳</a:t>
            </a:r>
            <a:r>
              <a:rPr lang="zh-CN" altLang="en-US" sz="2400" dirty="0" smtClean="0"/>
              <a:t>。</a:t>
            </a:r>
            <a:endParaRPr lang="zh-CN" altLang="en-US" sz="2400" dirty="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53</a:t>
            </a:fld>
            <a:endParaRPr lang="zh-CN" altLang="en-US"/>
          </a:p>
        </p:txBody>
      </p:sp>
    </p:spTree>
    <p:extLst>
      <p:ext uri="{BB962C8B-B14F-4D97-AF65-F5344CB8AC3E}">
        <p14:creationId xmlns:p14="http://schemas.microsoft.com/office/powerpoint/2010/main" val="27597950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Vector Clock——</a:t>
            </a:r>
            <a:r>
              <a:rPr lang="zh-CN" altLang="en-US" dirty="0"/>
              <a:t>逻辑时钟</a:t>
            </a:r>
          </a:p>
        </p:txBody>
      </p:sp>
      <p:sp>
        <p:nvSpPr>
          <p:cNvPr id="3" name="文本占位符 2"/>
          <p:cNvSpPr>
            <a:spLocks noGrp="1"/>
          </p:cNvSpPr>
          <p:nvPr>
            <p:ph type="body" sz="quarter" idx="13"/>
          </p:nvPr>
        </p:nvSpPr>
        <p:spPr/>
        <p:txBody>
          <a:bodyPr>
            <a:normAutofit/>
          </a:bodyPr>
          <a:lstStyle/>
          <a:p>
            <a:pPr>
              <a:lnSpc>
                <a:spcPct val="150000"/>
              </a:lnSpc>
            </a:pPr>
            <a:r>
              <a:rPr lang="zh-CN" altLang="en-US" sz="2400" dirty="0" smtClean="0"/>
              <a:t>逻辑时钟算法保证：</a:t>
            </a:r>
            <a:endParaRPr lang="en-US" altLang="zh-CN" sz="2400" dirty="0" smtClean="0"/>
          </a:p>
          <a:p>
            <a:pPr>
              <a:lnSpc>
                <a:spcPct val="150000"/>
              </a:lnSpc>
            </a:pPr>
            <a:r>
              <a:rPr lang="en-US" altLang="zh-CN" sz="2400" dirty="0"/>
              <a:t> </a:t>
            </a:r>
            <a:r>
              <a:rPr lang="en-US" altLang="zh-CN" sz="2400" dirty="0" smtClean="0"/>
              <a:t>   a-</a:t>
            </a:r>
            <a:r>
              <a:rPr lang="en-US" altLang="zh-CN" sz="2400" dirty="0"/>
              <a:t>&gt;</a:t>
            </a:r>
            <a:r>
              <a:rPr lang="en-US" altLang="zh-CN" sz="2400" dirty="0" smtClean="0"/>
              <a:t>b</a:t>
            </a:r>
          </a:p>
          <a:p>
            <a:pPr>
              <a:lnSpc>
                <a:spcPct val="150000"/>
              </a:lnSpc>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400" dirty="0" smtClean="0"/>
              <a:t>     a</a:t>
            </a:r>
            <a:r>
              <a:rPr lang="zh-CN" altLang="en-US" sz="2400" dirty="0"/>
              <a:t>事件</a:t>
            </a:r>
            <a:r>
              <a:rPr lang="zh-CN" altLang="en-US" sz="2400" dirty="0" smtClean="0"/>
              <a:t>的逻辑时钟比</a:t>
            </a:r>
            <a:r>
              <a:rPr lang="en-US" altLang="zh-CN" sz="2400" dirty="0"/>
              <a:t>b</a:t>
            </a:r>
            <a:r>
              <a:rPr lang="zh-CN" altLang="en-US" sz="2400" dirty="0"/>
              <a:t>事件</a:t>
            </a:r>
            <a:r>
              <a:rPr lang="zh-CN" altLang="en-US" sz="2400" dirty="0" smtClean="0"/>
              <a:t>的</a:t>
            </a:r>
            <a:r>
              <a:rPr lang="zh-CN" altLang="en-US" sz="2400" dirty="0"/>
              <a:t>逻辑</a:t>
            </a:r>
            <a:r>
              <a:rPr lang="zh-CN" altLang="en-US" sz="2400" dirty="0" smtClean="0"/>
              <a:t>时钟小。</a:t>
            </a:r>
            <a:endParaRPr lang="en-US" altLang="zh-CN" sz="2400" dirty="0" smtClean="0"/>
          </a:p>
          <a:p>
            <a:pPr>
              <a:lnSpc>
                <a:spcPct val="150000"/>
              </a:lnSpc>
            </a:pPr>
            <a:r>
              <a:rPr lang="en-US" altLang="zh-CN" sz="2400" dirty="0"/>
              <a:t> </a:t>
            </a:r>
            <a:r>
              <a:rPr lang="en-US" altLang="zh-CN" sz="2400" dirty="0" smtClean="0"/>
              <a:t>   </a:t>
            </a:r>
            <a:r>
              <a:rPr lang="zh-CN" altLang="en-US" sz="2400" dirty="0" smtClean="0"/>
              <a:t>但是</a:t>
            </a:r>
            <a:r>
              <a:rPr lang="zh-CN" altLang="en-US" sz="2400" dirty="0"/>
              <a:t>反过来</a:t>
            </a:r>
            <a:r>
              <a:rPr lang="zh-CN" altLang="en-US" sz="2400" dirty="0" smtClean="0"/>
              <a:t>，只是比较</a:t>
            </a:r>
            <a:r>
              <a:rPr lang="zh-CN" altLang="en-US" sz="2400" dirty="0"/>
              <a:t>两个事件</a:t>
            </a:r>
            <a:r>
              <a:rPr lang="zh-CN" altLang="en-US" sz="2400" dirty="0" smtClean="0"/>
              <a:t>的</a:t>
            </a:r>
            <a:r>
              <a:rPr lang="zh-CN" altLang="en-US" sz="2400" dirty="0"/>
              <a:t>逻辑</a:t>
            </a:r>
            <a:r>
              <a:rPr lang="zh-CN" altLang="en-US" sz="2400" dirty="0" smtClean="0"/>
              <a:t>时钟不能</a:t>
            </a:r>
            <a:r>
              <a:rPr lang="zh-CN" altLang="en-US" sz="2400" dirty="0"/>
              <a:t>得到</a:t>
            </a:r>
            <a:r>
              <a:rPr lang="en-US" altLang="zh-CN" sz="2400" dirty="0"/>
              <a:t>a</a:t>
            </a:r>
            <a:r>
              <a:rPr lang="zh-CN" altLang="en-US" sz="2400" dirty="0"/>
              <a:t>和</a:t>
            </a:r>
            <a:r>
              <a:rPr lang="en-US" altLang="zh-CN" sz="2400" dirty="0"/>
              <a:t>b</a:t>
            </a:r>
            <a:r>
              <a:rPr lang="zh-CN" altLang="en-US" sz="2400" dirty="0" smtClean="0"/>
              <a:t>的逻辑先后关系。</a:t>
            </a:r>
            <a:endParaRPr lang="zh-CN" altLang="en-US" sz="2400" dirty="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54</a:t>
            </a:fld>
            <a:endParaRPr lang="zh-CN" altLang="en-US"/>
          </a:p>
        </p:txBody>
      </p:sp>
      <p:sp>
        <p:nvSpPr>
          <p:cNvPr id="5" name="圆角矩形标注 4"/>
          <p:cNvSpPr/>
          <p:nvPr/>
        </p:nvSpPr>
        <p:spPr>
          <a:xfrm>
            <a:off x="4644008" y="4941168"/>
            <a:ext cx="3024336" cy="972688"/>
          </a:xfrm>
          <a:prstGeom prst="wedgeRoundRectCallout">
            <a:avLst>
              <a:gd name="adj1" fmla="val -82804"/>
              <a:gd name="adj2" fmla="val -61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t>分布式环境下全局时钟的难度</a:t>
            </a:r>
            <a:endParaRPr lang="zh-CN" altLang="en-US" sz="2400" dirty="0"/>
          </a:p>
        </p:txBody>
      </p:sp>
      <p:sp>
        <p:nvSpPr>
          <p:cNvPr id="6" name="圆角矩形标注 5"/>
          <p:cNvSpPr/>
          <p:nvPr/>
        </p:nvSpPr>
        <p:spPr>
          <a:xfrm>
            <a:off x="2987824" y="2636912"/>
            <a:ext cx="3024336" cy="601471"/>
          </a:xfrm>
          <a:prstGeom prst="wedgeRoundRectCallout">
            <a:avLst>
              <a:gd name="adj1" fmla="val -73833"/>
              <a:gd name="adj2" fmla="val -34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t>逻辑因果关系</a:t>
            </a:r>
            <a:endParaRPr lang="zh-CN" altLang="en-US" sz="2400" dirty="0"/>
          </a:p>
        </p:txBody>
      </p:sp>
    </p:spTree>
    <p:extLst>
      <p:ext uri="{BB962C8B-B14F-4D97-AF65-F5344CB8AC3E}">
        <p14:creationId xmlns:p14="http://schemas.microsoft.com/office/powerpoint/2010/main" val="39954551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Vector Clock</a:t>
            </a:r>
            <a:endParaRPr lang="zh-CN" altLang="en-US" dirty="0"/>
          </a:p>
        </p:txBody>
      </p:sp>
      <p:sp>
        <p:nvSpPr>
          <p:cNvPr id="3" name="文本占位符 2"/>
          <p:cNvSpPr>
            <a:spLocks noGrp="1"/>
          </p:cNvSpPr>
          <p:nvPr>
            <p:ph type="body" sz="quarter" idx="13"/>
          </p:nvPr>
        </p:nvSpPr>
        <p:spPr>
          <a:xfrm>
            <a:off x="500062" y="1484784"/>
            <a:ext cx="8143903" cy="4896544"/>
          </a:xfrm>
        </p:spPr>
        <p:txBody>
          <a:bodyPr>
            <a:normAutofit/>
          </a:bodyPr>
          <a:lstStyle/>
          <a:p>
            <a:pPr>
              <a:lnSpc>
                <a:spcPct val="150000"/>
              </a:lnSpc>
            </a:pPr>
            <a:r>
              <a:rPr lang="en-US" altLang="zh-CN" sz="2400" b="1" dirty="0" smtClean="0"/>
              <a:t>Vector Clock</a:t>
            </a:r>
            <a:r>
              <a:rPr lang="en-US" altLang="zh-CN" sz="2400" b="1" dirty="0" smtClean="0">
                <a:latin typeface="+mn-ea"/>
              </a:rPr>
              <a:t>——</a:t>
            </a:r>
            <a:r>
              <a:rPr lang="zh-CN" altLang="en-US" sz="2400" dirty="0" smtClean="0"/>
              <a:t>每个机器节点维护</a:t>
            </a:r>
            <a:r>
              <a:rPr lang="zh-CN" altLang="en-US" sz="2400" dirty="0"/>
              <a:t>一</a:t>
            </a:r>
            <a:r>
              <a:rPr lang="zh-CN" altLang="en-US" sz="2400" dirty="0" smtClean="0"/>
              <a:t>个</a:t>
            </a:r>
            <a:r>
              <a:rPr lang="zh-CN" altLang="en-US" sz="2400" dirty="0" smtClean="0">
                <a:solidFill>
                  <a:srgbClr val="FF0000"/>
                </a:solidFill>
              </a:rPr>
              <a:t>逻辑时钟的向量</a:t>
            </a:r>
            <a:r>
              <a:rPr lang="en-US" altLang="zh-CN" sz="2400" dirty="0" smtClean="0"/>
              <a:t>VC</a:t>
            </a:r>
            <a:r>
              <a:rPr lang="zh-CN" altLang="en-US" sz="2400" dirty="0" smtClean="0"/>
              <a:t>。</a:t>
            </a:r>
            <a:endParaRPr lang="en-US" altLang="zh-CN" sz="2400" dirty="0" smtClean="0"/>
          </a:p>
          <a:p>
            <a:pPr>
              <a:lnSpc>
                <a:spcPct val="150000"/>
              </a:lnSpc>
            </a:pPr>
            <a:r>
              <a:rPr lang="zh-CN" altLang="en-US" sz="2400" dirty="0" smtClean="0"/>
              <a:t>向量</a:t>
            </a:r>
            <a:r>
              <a:rPr lang="en-US" altLang="zh-CN" sz="2400" dirty="0"/>
              <a:t>VC</a:t>
            </a:r>
            <a:r>
              <a:rPr lang="zh-CN" altLang="en-US" sz="2400" dirty="0"/>
              <a:t>有如下属性：</a:t>
            </a:r>
          </a:p>
          <a:p>
            <a:pPr>
              <a:lnSpc>
                <a:spcPct val="150000"/>
              </a:lnSpc>
            </a:pPr>
            <a:r>
              <a:rPr lang="zh-CN" altLang="en-US" sz="2400" dirty="0" smtClean="0"/>
              <a:t>（</a:t>
            </a:r>
            <a:r>
              <a:rPr lang="en-US" altLang="zh-CN" sz="2400" dirty="0" smtClean="0"/>
              <a:t>1</a:t>
            </a:r>
            <a:r>
              <a:rPr lang="zh-CN" altLang="en-US" sz="2400" dirty="0" smtClean="0"/>
              <a:t>）</a:t>
            </a:r>
            <a:r>
              <a:rPr lang="en-US" altLang="zh-CN" sz="2400" dirty="0" smtClean="0"/>
              <a:t>VC</a:t>
            </a:r>
            <a:r>
              <a:rPr lang="en-US" altLang="zh-CN" sz="2400" baseline="-25000" dirty="0" smtClean="0"/>
              <a:t>i</a:t>
            </a:r>
            <a:r>
              <a:rPr lang="en-US" altLang="zh-CN" sz="2400" dirty="0" smtClean="0"/>
              <a:t>[</a:t>
            </a:r>
            <a:r>
              <a:rPr lang="en-US" altLang="zh-CN" sz="2400" dirty="0" err="1" smtClean="0"/>
              <a:t>i</a:t>
            </a:r>
            <a:r>
              <a:rPr lang="en-US" altLang="zh-CN" sz="2400" dirty="0" smtClean="0"/>
              <a:t>]</a:t>
            </a:r>
            <a:r>
              <a:rPr lang="zh-CN" altLang="en-US" sz="2400" dirty="0" smtClean="0"/>
              <a:t>是</a:t>
            </a:r>
            <a:r>
              <a:rPr lang="zh-CN" altLang="en-US" sz="2400" dirty="0"/>
              <a:t>到目前</a:t>
            </a:r>
            <a:r>
              <a:rPr lang="zh-CN" altLang="en-US" sz="2400" dirty="0" smtClean="0"/>
              <a:t>为止节点</a:t>
            </a:r>
            <a:r>
              <a:rPr lang="en-US" altLang="zh-CN" sz="2400" dirty="0" err="1" smtClean="0"/>
              <a:t>i</a:t>
            </a:r>
            <a:r>
              <a:rPr lang="zh-CN" altLang="en-US" sz="2400" dirty="0" smtClean="0"/>
              <a:t>本地发生事件</a:t>
            </a:r>
            <a:r>
              <a:rPr lang="zh-CN" altLang="en-US" sz="2400" dirty="0"/>
              <a:t>的</a:t>
            </a:r>
            <a:r>
              <a:rPr lang="zh-CN" altLang="en-US" sz="2400" dirty="0" smtClean="0"/>
              <a:t>个数；</a:t>
            </a:r>
            <a:endParaRPr lang="zh-CN" altLang="en-US" sz="2400" dirty="0"/>
          </a:p>
          <a:p>
            <a:pPr>
              <a:lnSpc>
                <a:spcPct val="150000"/>
              </a:lnSpc>
            </a:pPr>
            <a:r>
              <a:rPr lang="zh-CN" altLang="en-US" sz="2400" dirty="0" smtClean="0"/>
              <a:t>（</a:t>
            </a:r>
            <a:r>
              <a:rPr lang="en-US" altLang="zh-CN" sz="2400" dirty="0" smtClean="0"/>
              <a:t>2</a:t>
            </a:r>
            <a:r>
              <a:rPr lang="zh-CN" altLang="en-US" sz="2400" dirty="0" smtClean="0"/>
              <a:t>）</a:t>
            </a:r>
            <a:r>
              <a:rPr lang="en-US" altLang="zh-CN" sz="2400" dirty="0" smtClean="0"/>
              <a:t>VC</a:t>
            </a:r>
            <a:r>
              <a:rPr lang="en-US" altLang="zh-CN" sz="2400" baseline="-25000" dirty="0" smtClean="0"/>
              <a:t>i</a:t>
            </a:r>
            <a:r>
              <a:rPr lang="en-US" altLang="zh-CN" sz="2400" dirty="0" smtClean="0"/>
              <a:t>[k]</a:t>
            </a:r>
            <a:r>
              <a:rPr lang="zh-CN" altLang="en-US" sz="2400" dirty="0" smtClean="0"/>
              <a:t>是节点</a:t>
            </a:r>
            <a:r>
              <a:rPr lang="en-US" altLang="zh-CN" sz="2400" dirty="0" err="1" smtClean="0"/>
              <a:t>i</a:t>
            </a:r>
            <a:r>
              <a:rPr lang="zh-CN" altLang="en-US" sz="2400" dirty="0">
                <a:solidFill>
                  <a:srgbClr val="FF0000"/>
                </a:solidFill>
              </a:rPr>
              <a:t>知道</a:t>
            </a:r>
            <a:r>
              <a:rPr lang="zh-CN" altLang="en-US" sz="2400" dirty="0" smtClean="0">
                <a:solidFill>
                  <a:srgbClr val="FF0000"/>
                </a:solidFill>
              </a:rPr>
              <a:t>的</a:t>
            </a:r>
            <a:r>
              <a:rPr lang="zh-CN" altLang="en-US" sz="2400" dirty="0" smtClean="0"/>
              <a:t>节点</a:t>
            </a:r>
            <a:r>
              <a:rPr lang="en-US" altLang="zh-CN" sz="2400" dirty="0" smtClean="0"/>
              <a:t>k</a:t>
            </a:r>
            <a:r>
              <a:rPr lang="zh-CN" altLang="en-US" sz="2400" dirty="0"/>
              <a:t>发生的事件的个数</a:t>
            </a:r>
            <a:r>
              <a:rPr lang="en-US" altLang="zh-CN" sz="2400" dirty="0"/>
              <a:t>(</a:t>
            </a:r>
            <a:r>
              <a:rPr lang="zh-CN" altLang="en-US" sz="2400" dirty="0" smtClean="0"/>
              <a:t>即节点</a:t>
            </a:r>
            <a:r>
              <a:rPr lang="en-US" altLang="zh-CN" sz="2400" dirty="0" err="1" smtClean="0"/>
              <a:t>i</a:t>
            </a:r>
            <a:r>
              <a:rPr lang="zh-CN" altLang="en-US" sz="2400" dirty="0" smtClean="0"/>
              <a:t>对节点</a:t>
            </a:r>
            <a:r>
              <a:rPr lang="en-US" altLang="zh-CN" sz="2400" dirty="0" smtClean="0"/>
              <a:t>j</a:t>
            </a:r>
            <a:r>
              <a:rPr lang="zh-CN" altLang="en-US" sz="2400" dirty="0" smtClean="0"/>
              <a:t>的认识</a:t>
            </a:r>
            <a:r>
              <a:rPr lang="en-US" altLang="zh-CN" sz="2400" dirty="0" smtClean="0"/>
              <a:t>)</a:t>
            </a:r>
            <a:r>
              <a:rPr lang="zh-CN" altLang="en-US" sz="2400" dirty="0" smtClean="0"/>
              <a:t>。</a:t>
            </a:r>
            <a:endParaRPr lang="en-US" altLang="zh-CN" sz="2400" dirty="0" smtClean="0"/>
          </a:p>
          <a:p>
            <a:pPr>
              <a:lnSpc>
                <a:spcPct val="150000"/>
              </a:lnSpc>
            </a:pPr>
            <a:endParaRPr lang="en-US" altLang="zh-CN" sz="2400" dirty="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55</a:t>
            </a:fld>
            <a:endParaRPr lang="zh-CN" altLang="en-US"/>
          </a:p>
        </p:txBody>
      </p:sp>
    </p:spTree>
    <p:extLst>
      <p:ext uri="{BB962C8B-B14F-4D97-AF65-F5344CB8AC3E}">
        <p14:creationId xmlns:p14="http://schemas.microsoft.com/office/powerpoint/2010/main" val="23925637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Vector Clock</a:t>
            </a:r>
            <a:endParaRPr lang="zh-CN" altLang="en-US" dirty="0"/>
          </a:p>
        </p:txBody>
      </p:sp>
      <p:sp>
        <p:nvSpPr>
          <p:cNvPr id="3" name="文本占位符 2"/>
          <p:cNvSpPr>
            <a:spLocks noGrp="1"/>
          </p:cNvSpPr>
          <p:nvPr>
            <p:ph type="body" sz="quarter" idx="13"/>
          </p:nvPr>
        </p:nvSpPr>
        <p:spPr>
          <a:xfrm>
            <a:off x="500034" y="1340768"/>
            <a:ext cx="8143903" cy="4286268"/>
          </a:xfrm>
        </p:spPr>
        <p:txBody>
          <a:bodyPr>
            <a:normAutofit/>
          </a:bodyPr>
          <a:lstStyle/>
          <a:p>
            <a:pPr>
              <a:lnSpc>
                <a:spcPct val="150000"/>
              </a:lnSpc>
            </a:pPr>
            <a:r>
              <a:rPr lang="en-US" altLang="zh-CN" sz="2400" dirty="0"/>
              <a:t>Vector Clock</a:t>
            </a:r>
            <a:r>
              <a:rPr lang="zh-CN" altLang="en-US" sz="2400" dirty="0"/>
              <a:t>的更新算法：</a:t>
            </a:r>
            <a:endParaRPr lang="en-US" altLang="zh-CN" sz="2400" dirty="0"/>
          </a:p>
          <a:p>
            <a:pPr>
              <a:lnSpc>
                <a:spcPct val="150000"/>
              </a:lnSpc>
            </a:pPr>
            <a:r>
              <a:rPr lang="zh-CN" altLang="en-US" sz="2400" dirty="0"/>
              <a:t>（</a:t>
            </a:r>
            <a:r>
              <a:rPr lang="en-US" altLang="zh-CN" sz="2400" dirty="0"/>
              <a:t>1</a:t>
            </a:r>
            <a:r>
              <a:rPr lang="zh-CN" altLang="en-US" sz="2400" dirty="0" smtClean="0"/>
              <a:t>）节点</a:t>
            </a:r>
            <a:r>
              <a:rPr lang="en-US" altLang="zh-CN" sz="2400" dirty="0" err="1" smtClean="0"/>
              <a:t>i</a:t>
            </a:r>
            <a:r>
              <a:rPr lang="zh-CN" altLang="en-US" sz="2400" dirty="0"/>
              <a:t>本地发生一个事件</a:t>
            </a:r>
            <a:r>
              <a:rPr lang="zh-CN" altLang="en-US" sz="2400" dirty="0" smtClean="0"/>
              <a:t>时，</a:t>
            </a:r>
            <a:r>
              <a:rPr lang="en-US" altLang="zh-CN" sz="2400" dirty="0" smtClean="0">
                <a:solidFill>
                  <a:srgbClr val="FF0000"/>
                </a:solidFill>
              </a:rPr>
              <a:t>VC</a:t>
            </a:r>
            <a:r>
              <a:rPr lang="en-US" altLang="zh-CN" sz="2400" baseline="-25000" dirty="0" smtClean="0">
                <a:solidFill>
                  <a:srgbClr val="FF0000"/>
                </a:solidFill>
              </a:rPr>
              <a:t>i</a:t>
            </a:r>
            <a:r>
              <a:rPr lang="en-US" altLang="zh-CN" sz="2400" dirty="0" smtClean="0">
                <a:solidFill>
                  <a:srgbClr val="FF0000"/>
                </a:solidFill>
              </a:rPr>
              <a:t>[</a:t>
            </a:r>
            <a:r>
              <a:rPr lang="en-US" altLang="zh-CN" sz="2400" dirty="0" err="1" smtClean="0">
                <a:solidFill>
                  <a:srgbClr val="FF0000"/>
                </a:solidFill>
              </a:rPr>
              <a:t>i</a:t>
            </a:r>
            <a:r>
              <a:rPr lang="en-US" altLang="zh-CN" sz="2400" dirty="0">
                <a:solidFill>
                  <a:srgbClr val="FF0000"/>
                </a:solidFill>
              </a:rPr>
              <a:t>]</a:t>
            </a:r>
            <a:r>
              <a:rPr lang="zh-CN" altLang="en-US" sz="2400" dirty="0">
                <a:solidFill>
                  <a:srgbClr val="FF0000"/>
                </a:solidFill>
              </a:rPr>
              <a:t>加</a:t>
            </a:r>
            <a:r>
              <a:rPr lang="en-US" altLang="zh-CN" sz="2400" dirty="0">
                <a:solidFill>
                  <a:srgbClr val="FF0000"/>
                </a:solidFill>
              </a:rPr>
              <a:t>1</a:t>
            </a:r>
            <a:r>
              <a:rPr lang="zh-CN" altLang="en-US" sz="2400" dirty="0"/>
              <a:t>；</a:t>
            </a:r>
            <a:endParaRPr lang="en-US" altLang="zh-CN" sz="2400" dirty="0"/>
          </a:p>
          <a:p>
            <a:pPr>
              <a:lnSpc>
                <a:spcPct val="150000"/>
              </a:lnSpc>
            </a:pPr>
            <a:r>
              <a:rPr lang="zh-CN" altLang="en-US" sz="2400" dirty="0"/>
              <a:t>（</a:t>
            </a:r>
            <a:r>
              <a:rPr lang="en-US" altLang="zh-CN" sz="2400" dirty="0"/>
              <a:t>2</a:t>
            </a:r>
            <a:r>
              <a:rPr lang="zh-CN" altLang="en-US" sz="2400" dirty="0" smtClean="0"/>
              <a:t>）节点</a:t>
            </a:r>
            <a:r>
              <a:rPr lang="en-US" altLang="zh-CN" sz="2400" dirty="0" err="1" smtClean="0"/>
              <a:t>i</a:t>
            </a:r>
            <a:r>
              <a:rPr lang="zh-CN" altLang="en-US" sz="2400" dirty="0" smtClean="0"/>
              <a:t>给</a:t>
            </a:r>
            <a:r>
              <a:rPr lang="zh-CN" altLang="en-US" sz="2400" dirty="0"/>
              <a:t>节点</a:t>
            </a:r>
            <a:r>
              <a:rPr lang="en-US" altLang="zh-CN" sz="2400" dirty="0" smtClean="0"/>
              <a:t>j</a:t>
            </a:r>
            <a:r>
              <a:rPr lang="zh-CN" altLang="en-US" sz="2400" dirty="0"/>
              <a:t>发送消息</a:t>
            </a:r>
            <a:r>
              <a:rPr lang="en-US" altLang="zh-CN" sz="2400" dirty="0"/>
              <a:t>m</a:t>
            </a:r>
            <a:r>
              <a:rPr lang="zh-CN" altLang="en-US" sz="2400" dirty="0"/>
              <a:t>时，将整个</a:t>
            </a:r>
            <a:r>
              <a:rPr lang="en-US" altLang="zh-CN" sz="2400" dirty="0"/>
              <a:t>VC</a:t>
            </a:r>
            <a:r>
              <a:rPr lang="en-US" altLang="zh-CN" sz="2400" baseline="-25000" dirty="0"/>
              <a:t>i</a:t>
            </a:r>
            <a:r>
              <a:rPr lang="zh-CN" altLang="en-US" sz="2400" dirty="0"/>
              <a:t>存在消息内；</a:t>
            </a:r>
          </a:p>
          <a:p>
            <a:pPr>
              <a:lnSpc>
                <a:spcPct val="150000"/>
              </a:lnSpc>
            </a:pPr>
            <a:r>
              <a:rPr lang="zh-CN" altLang="en-US" sz="2400" dirty="0"/>
              <a:t>（</a:t>
            </a:r>
            <a:r>
              <a:rPr lang="en-US" altLang="zh-CN" sz="2400" dirty="0"/>
              <a:t>3</a:t>
            </a:r>
            <a:r>
              <a:rPr lang="zh-CN" altLang="en-US" sz="2400" dirty="0" smtClean="0"/>
              <a:t>）</a:t>
            </a:r>
            <a:r>
              <a:rPr lang="zh-CN" altLang="en-US" sz="2400" dirty="0"/>
              <a:t>节点</a:t>
            </a:r>
            <a:r>
              <a:rPr lang="en-US" altLang="zh-CN" sz="2400" dirty="0" smtClean="0"/>
              <a:t>j</a:t>
            </a:r>
            <a:r>
              <a:rPr lang="zh-CN" altLang="en-US" sz="2400" dirty="0"/>
              <a:t>收到消息</a:t>
            </a:r>
            <a:r>
              <a:rPr lang="en-US" altLang="zh-CN" sz="2400" dirty="0"/>
              <a:t>m</a:t>
            </a:r>
            <a:r>
              <a:rPr lang="zh-CN" altLang="en-US" sz="2400" dirty="0"/>
              <a:t>时，</a:t>
            </a:r>
            <a:r>
              <a:rPr lang="en-US" altLang="zh-CN" sz="2400" dirty="0"/>
              <a:t>VC</a:t>
            </a:r>
            <a:r>
              <a:rPr lang="en-US" altLang="zh-CN" sz="2400" baseline="-25000" dirty="0"/>
              <a:t>j</a:t>
            </a:r>
            <a:r>
              <a:rPr lang="en-US" altLang="zh-CN" sz="2400" dirty="0"/>
              <a:t>[</a:t>
            </a:r>
            <a:r>
              <a:rPr lang="en-US" altLang="zh-CN" sz="2400" dirty="0">
                <a:solidFill>
                  <a:srgbClr val="FF0000"/>
                </a:solidFill>
              </a:rPr>
              <a:t>k</a:t>
            </a:r>
            <a:r>
              <a:rPr lang="en-US" altLang="zh-CN" sz="2400" dirty="0"/>
              <a:t>]=max(VC</a:t>
            </a:r>
            <a:r>
              <a:rPr lang="en-US" altLang="zh-CN" sz="2400" baseline="-25000" dirty="0"/>
              <a:t>j</a:t>
            </a:r>
            <a:r>
              <a:rPr lang="en-US" altLang="zh-CN" sz="2400" dirty="0"/>
              <a:t>[</a:t>
            </a:r>
            <a:r>
              <a:rPr lang="en-US" altLang="zh-CN" sz="2400" dirty="0">
                <a:solidFill>
                  <a:srgbClr val="FF0000"/>
                </a:solidFill>
              </a:rPr>
              <a:t>k</a:t>
            </a:r>
            <a:r>
              <a:rPr lang="en-US" altLang="zh-CN" sz="2400" dirty="0"/>
              <a:t>],VC</a:t>
            </a:r>
            <a:r>
              <a:rPr lang="en-US" altLang="zh-CN" sz="2400" baseline="-25000" dirty="0"/>
              <a:t>i</a:t>
            </a:r>
            <a:r>
              <a:rPr lang="en-US" altLang="zh-CN" sz="2400" dirty="0"/>
              <a:t>[</a:t>
            </a:r>
            <a:r>
              <a:rPr lang="en-US" altLang="zh-CN" sz="2400" dirty="0">
                <a:solidFill>
                  <a:srgbClr val="FF0000"/>
                </a:solidFill>
              </a:rPr>
              <a:t>k</a:t>
            </a:r>
            <a:r>
              <a:rPr lang="en-US" altLang="zh-CN" sz="2400" dirty="0"/>
              <a:t>])</a:t>
            </a:r>
            <a:r>
              <a:rPr lang="zh-CN" altLang="en-US" sz="2400" dirty="0"/>
              <a:t>，同时</a:t>
            </a:r>
            <a:r>
              <a:rPr lang="en-US" altLang="zh-CN" sz="2400" dirty="0" smtClean="0">
                <a:solidFill>
                  <a:srgbClr val="FF0000"/>
                </a:solidFill>
              </a:rPr>
              <a:t>VC</a:t>
            </a:r>
            <a:r>
              <a:rPr lang="en-US" altLang="zh-CN" sz="2400" baseline="-25000" dirty="0" smtClean="0">
                <a:solidFill>
                  <a:srgbClr val="FF0000"/>
                </a:solidFill>
              </a:rPr>
              <a:t>j</a:t>
            </a:r>
            <a:r>
              <a:rPr lang="en-US" altLang="zh-CN" sz="2400" dirty="0" smtClean="0">
                <a:solidFill>
                  <a:srgbClr val="FF0000"/>
                </a:solidFill>
              </a:rPr>
              <a:t>[j]</a:t>
            </a:r>
            <a:r>
              <a:rPr lang="zh-CN" altLang="en-US" sz="2400" dirty="0" smtClean="0">
                <a:solidFill>
                  <a:srgbClr val="FF0000"/>
                </a:solidFill>
              </a:rPr>
              <a:t>加</a:t>
            </a:r>
            <a:r>
              <a:rPr lang="en-US" altLang="zh-CN" sz="2400" dirty="0" smtClean="0">
                <a:solidFill>
                  <a:srgbClr val="FF0000"/>
                </a:solidFill>
              </a:rPr>
              <a:t>1</a:t>
            </a:r>
            <a:r>
              <a:rPr lang="zh-CN" altLang="en-US" sz="2400" dirty="0" smtClean="0"/>
              <a:t>。</a:t>
            </a:r>
            <a:endParaRPr lang="en-US" altLang="zh-CN" sz="2400" dirty="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56</a:t>
            </a:fld>
            <a:endParaRPr lang="zh-CN" altLang="en-US"/>
          </a:p>
        </p:txBody>
      </p:sp>
      <p:sp>
        <p:nvSpPr>
          <p:cNvPr id="6" name="圆角矩形标注 5"/>
          <p:cNvSpPr/>
          <p:nvPr/>
        </p:nvSpPr>
        <p:spPr>
          <a:xfrm>
            <a:off x="4355976" y="4437112"/>
            <a:ext cx="2232248" cy="720080"/>
          </a:xfrm>
          <a:prstGeom prst="wedgeRoundRectCallout">
            <a:avLst>
              <a:gd name="adj1" fmla="val -49192"/>
              <a:gd name="adj2" fmla="val -1077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所有分量</a:t>
            </a:r>
            <a:endParaRPr lang="zh-CN" altLang="en-US" sz="2400" dirty="0"/>
          </a:p>
        </p:txBody>
      </p:sp>
    </p:spTree>
    <p:extLst>
      <p:ext uri="{BB962C8B-B14F-4D97-AF65-F5344CB8AC3E}">
        <p14:creationId xmlns:p14="http://schemas.microsoft.com/office/powerpoint/2010/main" val="18493194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Vector Clock</a:t>
            </a:r>
            <a:endParaRPr lang="zh-CN" altLang="en-US" dirty="0"/>
          </a:p>
        </p:txBody>
      </p:sp>
      <p:sp>
        <p:nvSpPr>
          <p:cNvPr id="3" name="文本占位符 2"/>
          <p:cNvSpPr>
            <a:spLocks noGrp="1"/>
          </p:cNvSpPr>
          <p:nvPr>
            <p:ph type="body" sz="quarter" idx="13"/>
          </p:nvPr>
        </p:nvSpPr>
        <p:spPr>
          <a:xfrm>
            <a:off x="500062" y="1484784"/>
            <a:ext cx="8143903" cy="4515984"/>
          </a:xfrm>
        </p:spPr>
        <p:txBody>
          <a:bodyPr>
            <a:normAutofit/>
          </a:bodyPr>
          <a:lstStyle/>
          <a:p>
            <a:pPr>
              <a:lnSpc>
                <a:spcPct val="120000"/>
              </a:lnSpc>
            </a:pPr>
            <a:r>
              <a:rPr lang="en-US" altLang="zh-CN" sz="2400" dirty="0"/>
              <a:t>Vector Clock</a:t>
            </a:r>
            <a:r>
              <a:rPr lang="zh-CN" altLang="en-US" sz="2400" dirty="0"/>
              <a:t>是一种维护因果关系</a:t>
            </a:r>
            <a:r>
              <a:rPr lang="en-US" altLang="zh-CN" sz="2400" dirty="0"/>
              <a:t>(causality)</a:t>
            </a:r>
            <a:r>
              <a:rPr lang="zh-CN" altLang="en-US" sz="2400" dirty="0"/>
              <a:t>的手段：</a:t>
            </a:r>
            <a:endParaRPr lang="en-US" altLang="zh-CN" sz="2400" dirty="0"/>
          </a:p>
          <a:p>
            <a:pPr>
              <a:lnSpc>
                <a:spcPct val="120000"/>
              </a:lnSpc>
            </a:pPr>
            <a:r>
              <a:rPr lang="en-US" altLang="zh-CN" sz="2400" dirty="0"/>
              <a:t>  </a:t>
            </a:r>
            <a:r>
              <a:rPr lang="zh-CN" altLang="en-US" sz="2400" dirty="0"/>
              <a:t>   </a:t>
            </a:r>
            <a:r>
              <a:rPr lang="en-US" altLang="zh-CN" sz="2400" dirty="0"/>
              <a:t>Vector Clock</a:t>
            </a:r>
            <a:r>
              <a:rPr lang="zh-CN" altLang="en-US" sz="2400" dirty="0"/>
              <a:t>在节点间传递，从而给对方传递自己知道的其他节点的知识。</a:t>
            </a:r>
          </a:p>
          <a:p>
            <a:pPr>
              <a:lnSpc>
                <a:spcPct val="150000"/>
              </a:lnSpc>
            </a:pPr>
            <a:endParaRPr lang="en-US" altLang="zh-CN" sz="2400" dirty="0" smtClean="0"/>
          </a:p>
          <a:p>
            <a:pPr>
              <a:lnSpc>
                <a:spcPct val="150000"/>
              </a:lnSpc>
            </a:pPr>
            <a:r>
              <a:rPr lang="zh-CN" altLang="en-US" sz="2400" dirty="0" smtClean="0"/>
              <a:t>通过</a:t>
            </a:r>
            <a:r>
              <a:rPr lang="zh-CN" altLang="en-US" sz="2400" dirty="0"/>
              <a:t>比较</a:t>
            </a:r>
            <a:r>
              <a:rPr lang="zh-CN" altLang="en-US" sz="2400" dirty="0" smtClean="0"/>
              <a:t>这些</a:t>
            </a:r>
            <a:r>
              <a:rPr lang="en-US" altLang="zh-CN" sz="2400" dirty="0" smtClean="0"/>
              <a:t>VC</a:t>
            </a:r>
            <a:r>
              <a:rPr lang="zh-CN" altLang="en-US" sz="2400" dirty="0" smtClean="0"/>
              <a:t>向量</a:t>
            </a:r>
            <a:r>
              <a:rPr lang="zh-CN" altLang="en-US" sz="2400" dirty="0"/>
              <a:t>的大小</a:t>
            </a:r>
            <a:r>
              <a:rPr lang="zh-CN" altLang="en-US" sz="2400" dirty="0" smtClean="0"/>
              <a:t>，可以分析事件</a:t>
            </a:r>
            <a:r>
              <a:rPr lang="zh-CN" altLang="en-US" sz="2400" dirty="0"/>
              <a:t>发生的</a:t>
            </a:r>
            <a:r>
              <a:rPr lang="zh-CN" altLang="en-US" sz="2400" dirty="0" smtClean="0"/>
              <a:t>顺序：</a:t>
            </a:r>
            <a:endParaRPr lang="en-US" altLang="zh-CN" sz="2400" dirty="0" smtClean="0"/>
          </a:p>
          <a:p>
            <a:pPr>
              <a:lnSpc>
                <a:spcPct val="150000"/>
              </a:lnSpc>
            </a:pPr>
            <a:r>
              <a:rPr lang="en-US" altLang="zh-CN" sz="2400" dirty="0"/>
              <a:t> </a:t>
            </a:r>
            <a:r>
              <a:rPr lang="en-US" altLang="zh-CN" sz="2400" dirty="0" smtClean="0"/>
              <a:t>  </a:t>
            </a:r>
            <a:r>
              <a:rPr lang="zh-CN" altLang="en-US" sz="2400" dirty="0" smtClean="0"/>
              <a:t>   假如</a:t>
            </a:r>
            <a:r>
              <a:rPr lang="zh-CN" altLang="en-US" sz="2400" dirty="0"/>
              <a:t>一个向量的所有</a:t>
            </a:r>
            <a:r>
              <a:rPr lang="zh-CN" altLang="en-US" sz="2400" dirty="0" smtClean="0"/>
              <a:t>分向量的值</a:t>
            </a:r>
            <a:r>
              <a:rPr lang="zh-CN" altLang="en-US" sz="2400" dirty="0"/>
              <a:t>都小于或等于另一个</a:t>
            </a:r>
            <a:r>
              <a:rPr lang="zh-CN" altLang="en-US" sz="2400" dirty="0" smtClean="0"/>
              <a:t>向量 </a:t>
            </a:r>
            <a:r>
              <a:rPr lang="zh-CN" altLang="en-US" sz="2400" dirty="0" smtClean="0">
                <a:latin typeface="华文新魏" panose="02010800040101010101" pitchFamily="2" charset="-122"/>
                <a:ea typeface="华文新魏" panose="02010800040101010101" pitchFamily="2" charset="-122"/>
              </a:rPr>
              <a:t>→ </a:t>
            </a:r>
            <a:r>
              <a:rPr lang="zh-CN" altLang="en-US" sz="2400" dirty="0" smtClean="0"/>
              <a:t>后者比前者更</a:t>
            </a:r>
            <a:r>
              <a:rPr lang="en-US" altLang="zh-CN" sz="2400" dirty="0" smtClean="0"/>
              <a:t>“</a:t>
            </a:r>
            <a:r>
              <a:rPr lang="zh-CN" altLang="en-US" sz="2400" dirty="0" smtClean="0"/>
              <a:t>新</a:t>
            </a:r>
            <a:r>
              <a:rPr lang="en-US" altLang="zh-CN" sz="2400" dirty="0" smtClean="0"/>
              <a:t>”</a:t>
            </a:r>
            <a:r>
              <a:rPr lang="zh-CN" altLang="en-US" sz="2400" b="1" dirty="0" smtClean="0"/>
              <a:t>；</a:t>
            </a:r>
            <a:endParaRPr lang="en-US" altLang="zh-CN" sz="2400" b="1" dirty="0" smtClean="0"/>
          </a:p>
          <a:p>
            <a:pPr>
              <a:lnSpc>
                <a:spcPct val="150000"/>
              </a:lnSpc>
            </a:pPr>
            <a:r>
              <a:rPr lang="en-US" altLang="zh-CN" sz="2400" b="1" dirty="0"/>
              <a:t> </a:t>
            </a:r>
            <a:r>
              <a:rPr lang="en-US" altLang="zh-CN" sz="2400" b="1" dirty="0" smtClean="0"/>
              <a:t>     </a:t>
            </a:r>
            <a:r>
              <a:rPr lang="zh-CN" altLang="en-US" sz="2400" dirty="0" smtClean="0"/>
              <a:t>否则存在冲突。</a:t>
            </a:r>
            <a:endParaRPr lang="en-US" altLang="zh-CN" sz="2400" dirty="0" smtClean="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57</a:t>
            </a:fld>
            <a:endParaRPr lang="zh-CN" altLang="en-US"/>
          </a:p>
        </p:txBody>
      </p:sp>
    </p:spTree>
    <p:extLst>
      <p:ext uri="{BB962C8B-B14F-4D97-AF65-F5344CB8AC3E}">
        <p14:creationId xmlns:p14="http://schemas.microsoft.com/office/powerpoint/2010/main" val="36574372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Vector Clock</a:t>
            </a:r>
            <a:endParaRPr lang="zh-CN" altLang="en-US" dirty="0"/>
          </a:p>
        </p:txBody>
      </p:sp>
      <p:sp>
        <p:nvSpPr>
          <p:cNvPr id="3" name="文本占位符 2"/>
          <p:cNvSpPr>
            <a:spLocks noGrp="1"/>
          </p:cNvSpPr>
          <p:nvPr>
            <p:ph type="body" sz="quarter" idx="13"/>
          </p:nvPr>
        </p:nvSpPr>
        <p:spPr/>
        <p:txBody>
          <a:bodyPr>
            <a:normAutofit fontScale="92500" lnSpcReduction="10000"/>
          </a:bodyPr>
          <a:lstStyle/>
          <a:p>
            <a:r>
              <a:rPr lang="zh-CN" altLang="en-US" dirty="0" smtClean="0"/>
              <a:t>例：对于</a:t>
            </a:r>
            <a:r>
              <a:rPr lang="zh-CN" altLang="en-US" dirty="0"/>
              <a:t>每一个分布式存储的对象副本都有</a:t>
            </a:r>
            <a:r>
              <a:rPr lang="zh-CN" altLang="en-US" dirty="0" smtClean="0"/>
              <a:t>这样的时间</a:t>
            </a:r>
            <a:r>
              <a:rPr lang="zh-CN" altLang="en-US" dirty="0"/>
              <a:t>戳</a:t>
            </a:r>
            <a:r>
              <a:rPr lang="zh-CN" altLang="en-US" dirty="0" smtClean="0"/>
              <a:t>，可以给出以下</a:t>
            </a:r>
            <a:r>
              <a:rPr lang="zh-CN" altLang="en-US" dirty="0"/>
              <a:t>几种</a:t>
            </a:r>
            <a:r>
              <a:rPr lang="zh-CN" altLang="en-US" dirty="0" smtClean="0"/>
              <a:t>关系的例子：</a:t>
            </a:r>
            <a:endParaRPr lang="zh-CN" altLang="en-US" dirty="0"/>
          </a:p>
          <a:p>
            <a:r>
              <a:rPr lang="zh-CN" altLang="en-US" b="1" dirty="0"/>
              <a:t>（</a:t>
            </a:r>
            <a:r>
              <a:rPr lang="en-US" altLang="zh-CN" b="1" dirty="0"/>
              <a:t>1</a:t>
            </a:r>
            <a:r>
              <a:rPr lang="zh-CN" altLang="en-US" b="1" dirty="0"/>
              <a:t>）</a:t>
            </a:r>
            <a:r>
              <a:rPr lang="zh-CN" altLang="en-US" dirty="0"/>
              <a:t>本机</a:t>
            </a:r>
            <a:r>
              <a:rPr lang="en-US" altLang="zh-CN" dirty="0"/>
              <a:t>{0</a:t>
            </a:r>
            <a:r>
              <a:rPr lang="zh-CN" altLang="en-US" dirty="0"/>
              <a:t>，</a:t>
            </a:r>
            <a:r>
              <a:rPr lang="en-US" altLang="zh-CN" dirty="0"/>
              <a:t>0</a:t>
            </a:r>
            <a:r>
              <a:rPr lang="zh-CN" altLang="en-US" dirty="0"/>
              <a:t>，</a:t>
            </a:r>
            <a:r>
              <a:rPr lang="en-US" altLang="zh-CN" dirty="0"/>
              <a:t>1}</a:t>
            </a:r>
            <a:r>
              <a:rPr lang="zh-CN" altLang="en-US" dirty="0"/>
              <a:t>，</a:t>
            </a:r>
            <a:r>
              <a:rPr lang="en-US" altLang="zh-CN" dirty="0"/>
              <a:t> </a:t>
            </a:r>
            <a:r>
              <a:rPr lang="zh-CN" altLang="en-US" dirty="0"/>
              <a:t>消息</a:t>
            </a:r>
            <a:r>
              <a:rPr lang="en-US" altLang="zh-CN" dirty="0"/>
              <a:t>{0</a:t>
            </a:r>
            <a:r>
              <a:rPr lang="zh-CN" altLang="en-US" dirty="0"/>
              <a:t>，</a:t>
            </a:r>
            <a:r>
              <a:rPr lang="en-US" altLang="zh-CN" dirty="0"/>
              <a:t>1</a:t>
            </a:r>
            <a:r>
              <a:rPr lang="zh-CN" altLang="en-US" dirty="0"/>
              <a:t>，</a:t>
            </a:r>
            <a:r>
              <a:rPr lang="en-US" altLang="zh-CN" dirty="0"/>
              <a:t>2}</a:t>
            </a:r>
            <a:r>
              <a:rPr lang="zh-CN" altLang="en-US" dirty="0"/>
              <a:t>。消息的每个节点的</a:t>
            </a:r>
            <a:r>
              <a:rPr lang="en-US" altLang="zh-CN" dirty="0"/>
              <a:t>count</a:t>
            </a:r>
            <a:r>
              <a:rPr lang="zh-CN" altLang="en-US" dirty="0"/>
              <a:t>都大于等于本机的，因此</a:t>
            </a:r>
            <a:r>
              <a:rPr lang="zh-CN" altLang="en-US" dirty="0">
                <a:solidFill>
                  <a:srgbClr val="FF0000"/>
                </a:solidFill>
              </a:rPr>
              <a:t>舍弃本机</a:t>
            </a:r>
            <a:r>
              <a:rPr lang="zh-CN" altLang="en-US" dirty="0"/>
              <a:t>，同步消息。</a:t>
            </a:r>
            <a:br>
              <a:rPr lang="zh-CN" altLang="en-US" dirty="0"/>
            </a:br>
            <a:r>
              <a:rPr lang="zh-CN" altLang="en-US" dirty="0"/>
              <a:t>（</a:t>
            </a:r>
            <a:r>
              <a:rPr lang="en-US" altLang="zh-CN" dirty="0"/>
              <a:t>2</a:t>
            </a:r>
            <a:r>
              <a:rPr lang="zh-CN" altLang="en-US" dirty="0"/>
              <a:t>）本机</a:t>
            </a:r>
            <a:r>
              <a:rPr lang="en-US" altLang="zh-CN" dirty="0"/>
              <a:t>{0</a:t>
            </a:r>
            <a:r>
              <a:rPr lang="zh-CN" altLang="en-US" dirty="0"/>
              <a:t>，</a:t>
            </a:r>
            <a:r>
              <a:rPr lang="en-US" altLang="zh-CN" dirty="0"/>
              <a:t>1</a:t>
            </a:r>
            <a:r>
              <a:rPr lang="zh-CN" altLang="en-US" dirty="0"/>
              <a:t>，</a:t>
            </a:r>
            <a:r>
              <a:rPr lang="en-US" altLang="zh-CN" dirty="0"/>
              <a:t>2} </a:t>
            </a:r>
            <a:r>
              <a:rPr lang="zh-CN" altLang="en-US" dirty="0"/>
              <a:t>，消息</a:t>
            </a:r>
            <a:r>
              <a:rPr lang="en-US" altLang="zh-CN" dirty="0"/>
              <a:t>{0</a:t>
            </a:r>
            <a:r>
              <a:rPr lang="zh-CN" altLang="en-US" dirty="0"/>
              <a:t>，</a:t>
            </a:r>
            <a:r>
              <a:rPr lang="en-US" altLang="zh-CN" dirty="0"/>
              <a:t>1</a:t>
            </a:r>
            <a:r>
              <a:rPr lang="zh-CN" altLang="en-US" dirty="0"/>
              <a:t>，</a:t>
            </a:r>
            <a:r>
              <a:rPr lang="en-US" altLang="zh-CN" dirty="0"/>
              <a:t>1}</a:t>
            </a:r>
            <a:r>
              <a:rPr lang="zh-CN" altLang="en-US" dirty="0"/>
              <a:t>。消息的每个节点的</a:t>
            </a:r>
            <a:r>
              <a:rPr lang="en-US" altLang="zh-CN" dirty="0"/>
              <a:t>count</a:t>
            </a:r>
            <a:r>
              <a:rPr lang="zh-CN" altLang="en-US" dirty="0"/>
              <a:t>都小于等于本机的，那么</a:t>
            </a:r>
            <a:r>
              <a:rPr lang="zh-CN" altLang="en-US" dirty="0">
                <a:solidFill>
                  <a:srgbClr val="FF0000"/>
                </a:solidFill>
              </a:rPr>
              <a:t>舍弃消息</a:t>
            </a:r>
            <a:r>
              <a:rPr lang="zh-CN" altLang="en-US" dirty="0"/>
              <a:t>，保留本机。</a:t>
            </a:r>
            <a:br>
              <a:rPr lang="zh-CN" altLang="en-US" dirty="0"/>
            </a:br>
            <a:r>
              <a:rPr lang="zh-CN" altLang="en-US" dirty="0"/>
              <a:t>（</a:t>
            </a:r>
            <a:r>
              <a:rPr lang="en-US" altLang="zh-CN" dirty="0"/>
              <a:t>3</a:t>
            </a:r>
            <a:r>
              <a:rPr lang="zh-CN" altLang="en-US" dirty="0"/>
              <a:t>）本机</a:t>
            </a:r>
            <a:r>
              <a:rPr lang="en-US" altLang="zh-CN" dirty="0"/>
              <a:t>{0</a:t>
            </a:r>
            <a:r>
              <a:rPr lang="zh-CN" altLang="en-US" dirty="0"/>
              <a:t>，</a:t>
            </a:r>
            <a:r>
              <a:rPr lang="en-US" altLang="zh-CN" dirty="0"/>
              <a:t>3</a:t>
            </a:r>
            <a:r>
              <a:rPr lang="zh-CN" altLang="en-US" dirty="0"/>
              <a:t>，</a:t>
            </a:r>
            <a:r>
              <a:rPr lang="en-US" altLang="zh-CN" dirty="0"/>
              <a:t>1}</a:t>
            </a:r>
            <a:r>
              <a:rPr lang="zh-CN" altLang="en-US" dirty="0"/>
              <a:t>，</a:t>
            </a:r>
            <a:r>
              <a:rPr lang="en-US" altLang="zh-CN" dirty="0"/>
              <a:t> </a:t>
            </a:r>
            <a:r>
              <a:rPr lang="zh-CN" altLang="en-US" dirty="0"/>
              <a:t>消息</a:t>
            </a:r>
            <a:r>
              <a:rPr lang="en-US" altLang="zh-CN" dirty="0"/>
              <a:t>{0</a:t>
            </a:r>
            <a:r>
              <a:rPr lang="zh-CN" altLang="en-US" dirty="0"/>
              <a:t>，</a:t>
            </a:r>
            <a:r>
              <a:rPr lang="en-US" altLang="zh-CN" dirty="0"/>
              <a:t>1</a:t>
            </a:r>
            <a:r>
              <a:rPr lang="zh-CN" altLang="en-US" dirty="0"/>
              <a:t>，</a:t>
            </a:r>
            <a:r>
              <a:rPr lang="en-US" altLang="zh-CN" dirty="0"/>
              <a:t>2}</a:t>
            </a:r>
            <a:r>
              <a:rPr lang="zh-CN" altLang="en-US" dirty="0"/>
              <a:t>。有的大，有的小，</a:t>
            </a:r>
            <a:r>
              <a:rPr lang="zh-CN" altLang="en-US" dirty="0">
                <a:solidFill>
                  <a:srgbClr val="FF0000"/>
                </a:solidFill>
              </a:rPr>
              <a:t>出现冲突，无法判断谁是最新版本，需要进行冲突仲裁</a:t>
            </a:r>
            <a:r>
              <a:rPr lang="zh-CN" altLang="en-US" dirty="0"/>
              <a:t>。</a:t>
            </a:r>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58</a:t>
            </a:fld>
            <a:endParaRPr lang="zh-CN" altLang="en-US"/>
          </a:p>
        </p:txBody>
      </p:sp>
    </p:spTree>
    <p:extLst>
      <p:ext uri="{BB962C8B-B14F-4D97-AF65-F5344CB8AC3E}">
        <p14:creationId xmlns:p14="http://schemas.microsoft.com/office/powerpoint/2010/main" val="8782588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Vector </a:t>
            </a:r>
            <a:r>
              <a:rPr lang="en-US" altLang="zh-CN" dirty="0" smtClean="0"/>
              <a:t>Clock</a:t>
            </a:r>
            <a:r>
              <a:rPr lang="zh-CN" altLang="en-US" dirty="0" smtClean="0"/>
              <a:t>举例</a:t>
            </a:r>
            <a:endParaRPr lang="zh-CN" altLang="en-US" dirty="0"/>
          </a:p>
        </p:txBody>
      </p:sp>
      <p:sp>
        <p:nvSpPr>
          <p:cNvPr id="3" name="文本占位符 2"/>
          <p:cNvSpPr>
            <a:spLocks noGrp="1"/>
          </p:cNvSpPr>
          <p:nvPr>
            <p:ph type="body" sz="quarter" idx="13"/>
          </p:nvPr>
        </p:nvSpPr>
        <p:spPr>
          <a:xfrm>
            <a:off x="500062" y="1484784"/>
            <a:ext cx="8143903" cy="4896544"/>
          </a:xfrm>
        </p:spPr>
        <p:txBody>
          <a:bodyPr>
            <a:normAutofit lnSpcReduction="10000"/>
          </a:bodyPr>
          <a:lstStyle/>
          <a:p>
            <a:pPr latinLnBrk="1"/>
            <a:r>
              <a:rPr lang="zh-CN" altLang="en-US" sz="2400" dirty="0" smtClean="0">
                <a:solidFill>
                  <a:srgbClr val="3366FF"/>
                </a:solidFill>
              </a:rPr>
              <a:t>设有</a:t>
            </a:r>
            <a:r>
              <a:rPr lang="en-US" altLang="zh-CN" sz="2400" dirty="0" smtClean="0">
                <a:solidFill>
                  <a:srgbClr val="3366FF"/>
                </a:solidFill>
              </a:rPr>
              <a:t>3</a:t>
            </a:r>
            <a:r>
              <a:rPr lang="zh-CN" altLang="en-US" sz="2400" dirty="0" smtClean="0">
                <a:solidFill>
                  <a:srgbClr val="3366FF"/>
                </a:solidFill>
              </a:rPr>
              <a:t>个节点，</a:t>
            </a:r>
            <a:r>
              <a:rPr lang="en-US" altLang="zh-CN" sz="2400" dirty="0" smtClean="0">
                <a:solidFill>
                  <a:srgbClr val="3366FF"/>
                </a:solidFill>
              </a:rPr>
              <a:t>NRW</a:t>
            </a:r>
            <a:r>
              <a:rPr lang="zh-CN" altLang="en-US" sz="2400" dirty="0" smtClean="0">
                <a:solidFill>
                  <a:srgbClr val="3366FF"/>
                </a:solidFill>
              </a:rPr>
              <a:t>协议中</a:t>
            </a:r>
            <a:r>
              <a:rPr lang="en-US" altLang="zh-CN" sz="2400" dirty="0" smtClean="0">
                <a:solidFill>
                  <a:srgbClr val="3366FF"/>
                </a:solidFill>
              </a:rPr>
              <a:t>W=1,</a:t>
            </a:r>
            <a:r>
              <a:rPr lang="zh-CN" altLang="en-US" sz="2400" dirty="0" smtClean="0">
                <a:solidFill>
                  <a:srgbClr val="3366FF"/>
                </a:solidFill>
              </a:rPr>
              <a:t>则</a:t>
            </a:r>
            <a:r>
              <a:rPr lang="en-US" altLang="zh-CN" sz="2400" dirty="0" smtClean="0">
                <a:solidFill>
                  <a:srgbClr val="3366FF"/>
                </a:solidFill>
              </a:rPr>
              <a:t>R=N=3</a:t>
            </a:r>
            <a:r>
              <a:rPr lang="zh-CN" altLang="en-US" sz="2400" dirty="0" smtClean="0">
                <a:solidFill>
                  <a:srgbClr val="3366FF"/>
                </a:solidFill>
              </a:rPr>
              <a:t>。</a:t>
            </a:r>
            <a:endParaRPr lang="en-US" altLang="zh-CN" sz="2400" dirty="0" smtClean="0">
              <a:solidFill>
                <a:srgbClr val="3366FF"/>
              </a:solidFill>
            </a:endParaRPr>
          </a:p>
          <a:p>
            <a:pPr latinLnBrk="1"/>
            <a:r>
              <a:rPr lang="zh-CN" altLang="en-US" sz="2400" dirty="0" smtClean="0"/>
              <a:t>（</a:t>
            </a:r>
            <a:r>
              <a:rPr lang="en-US" altLang="zh-CN" sz="2400" dirty="0" smtClean="0"/>
              <a:t>1</a:t>
            </a:r>
            <a:r>
              <a:rPr lang="zh-CN" altLang="en-US" sz="2400" dirty="0" smtClean="0"/>
              <a:t>）假设</a:t>
            </a:r>
            <a:r>
              <a:rPr lang="zh-CN" altLang="en-US" sz="2400" dirty="0"/>
              <a:t>一个写请求，第一次被节点</a:t>
            </a:r>
            <a:r>
              <a:rPr lang="en-US" altLang="zh-CN" sz="2400" dirty="0"/>
              <a:t>A</a:t>
            </a:r>
            <a:r>
              <a:rPr lang="zh-CN" altLang="en-US" sz="2400" dirty="0"/>
              <a:t>处理</a:t>
            </a:r>
            <a:r>
              <a:rPr lang="zh-CN" altLang="en-US" sz="2400" dirty="0" smtClean="0"/>
              <a:t>了。</a:t>
            </a:r>
            <a:endParaRPr lang="en-US" altLang="zh-CN" sz="2400" dirty="0" smtClean="0"/>
          </a:p>
          <a:p>
            <a:pPr latinLnBrk="1"/>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latinLnBrk="1"/>
            <a:r>
              <a:rPr lang="zh-CN" altLang="en-US" sz="2400" dirty="0" smtClean="0"/>
              <a:t>节点</a:t>
            </a:r>
            <a:r>
              <a:rPr lang="en-US" altLang="zh-CN" sz="2400" dirty="0" smtClean="0"/>
              <a:t>A</a:t>
            </a:r>
            <a:r>
              <a:rPr lang="zh-CN" altLang="en-US" sz="2400" dirty="0" smtClean="0"/>
              <a:t>增加一</a:t>
            </a:r>
            <a:r>
              <a:rPr lang="zh-CN" altLang="en-US" sz="2400" dirty="0"/>
              <a:t>个版本信息</a:t>
            </a:r>
            <a:r>
              <a:rPr lang="en-US" altLang="zh-CN" sz="2400" dirty="0"/>
              <a:t>(A</a:t>
            </a:r>
            <a:r>
              <a:rPr lang="zh-CN" altLang="en-US" sz="2400" dirty="0"/>
              <a:t>，</a:t>
            </a:r>
            <a:r>
              <a:rPr lang="en-US" altLang="zh-CN" sz="2400" dirty="0"/>
              <a:t>1</a:t>
            </a:r>
            <a:r>
              <a:rPr lang="en-US" altLang="zh-CN" sz="2400" dirty="0" smtClean="0"/>
              <a:t>)</a:t>
            </a:r>
            <a:r>
              <a:rPr lang="zh-CN" altLang="en-US" sz="2400" dirty="0" smtClean="0"/>
              <a:t>，记此时的数据为</a:t>
            </a:r>
            <a:endParaRPr lang="en-US" altLang="zh-CN" sz="2400" dirty="0" smtClean="0"/>
          </a:p>
          <a:p>
            <a:pPr latinLnBrk="1"/>
            <a:r>
              <a:rPr lang="en-US" altLang="zh-CN" sz="2400" dirty="0" smtClean="0">
                <a:solidFill>
                  <a:srgbClr val="FF0000"/>
                </a:solidFill>
              </a:rPr>
              <a:t>D1(</a:t>
            </a:r>
            <a:r>
              <a:rPr lang="en-US" altLang="zh-CN" sz="2400" b="1" dirty="0" smtClean="0">
                <a:solidFill>
                  <a:srgbClr val="FF0000"/>
                </a:solidFill>
              </a:rPr>
              <a:t>A</a:t>
            </a:r>
            <a:r>
              <a:rPr lang="zh-CN" altLang="en-US" sz="2400" dirty="0">
                <a:solidFill>
                  <a:srgbClr val="FF0000"/>
                </a:solidFill>
              </a:rPr>
              <a:t>，</a:t>
            </a:r>
            <a:r>
              <a:rPr lang="en-US" altLang="zh-CN" sz="2400" dirty="0">
                <a:solidFill>
                  <a:srgbClr val="FF0000"/>
                </a:solidFill>
              </a:rPr>
              <a:t>1)</a:t>
            </a:r>
            <a:r>
              <a:rPr lang="zh-CN" altLang="en-US" sz="2400" dirty="0" smtClean="0"/>
              <a:t>。</a:t>
            </a:r>
            <a:endParaRPr lang="en-US" altLang="zh-CN" sz="2400" dirty="0" smtClean="0"/>
          </a:p>
          <a:p>
            <a:pPr latinLnBrk="1"/>
            <a:endParaRPr lang="en-US" altLang="zh-CN" sz="2400" dirty="0"/>
          </a:p>
          <a:p>
            <a:pPr latinLnBrk="1"/>
            <a:r>
              <a:rPr lang="zh-CN" altLang="en-US" sz="2400" dirty="0" smtClean="0"/>
              <a:t>（</a:t>
            </a:r>
            <a:r>
              <a:rPr lang="en-US" altLang="zh-CN" sz="2400" dirty="0" smtClean="0"/>
              <a:t>2</a:t>
            </a:r>
            <a:r>
              <a:rPr lang="zh-CN" altLang="en-US" sz="2400" dirty="0" smtClean="0"/>
              <a:t>）另外</a:t>
            </a:r>
            <a:r>
              <a:rPr lang="zh-CN" altLang="en-US" sz="2400" dirty="0"/>
              <a:t>一个</a:t>
            </a:r>
            <a:r>
              <a:rPr lang="zh-CN" altLang="en-US" sz="2400" dirty="0" smtClean="0"/>
              <a:t>对相同</a:t>
            </a:r>
            <a:r>
              <a:rPr lang="en-US" altLang="zh-CN" sz="2400" dirty="0" smtClean="0"/>
              <a:t>key</a:t>
            </a:r>
            <a:r>
              <a:rPr lang="zh-CN" altLang="en-US" sz="2400" dirty="0" smtClean="0"/>
              <a:t>值的请求又被</a:t>
            </a:r>
            <a:r>
              <a:rPr lang="en-US" altLang="zh-CN" sz="2400" dirty="0"/>
              <a:t>A</a:t>
            </a:r>
            <a:r>
              <a:rPr lang="zh-CN" altLang="en-US" sz="2400" dirty="0"/>
              <a:t>处理</a:t>
            </a:r>
            <a:r>
              <a:rPr lang="zh-CN" altLang="en-US" sz="2400" dirty="0" smtClean="0"/>
              <a:t>了</a:t>
            </a:r>
            <a:endParaRPr lang="en-US" altLang="zh-CN" sz="2400" dirty="0" smtClean="0"/>
          </a:p>
          <a:p>
            <a:pPr latinLnBrk="1"/>
            <a:r>
              <a:rPr lang="en-US" altLang="zh-CN" sz="2400" dirty="0">
                <a:latin typeface="微软雅黑" panose="020B0503020204020204" pitchFamily="34" charset="-122"/>
              </a:rPr>
              <a:t> </a:t>
            </a:r>
            <a:r>
              <a:rPr lang="en-US" altLang="zh-CN" sz="2400" dirty="0" smtClean="0">
                <a:latin typeface="微软雅黑" panose="020B0503020204020204" pitchFamily="34" charset="-122"/>
              </a:rPr>
              <a:t>    </a:t>
            </a:r>
            <a:r>
              <a:rPr lang="zh-CN" altLang="zh-CN" sz="2400" dirty="0" smtClean="0">
                <a:latin typeface="微软雅黑" panose="020B0503020204020204" pitchFamily="34" charset="-122"/>
              </a:rPr>
              <a:t>↓</a:t>
            </a:r>
            <a:endParaRPr lang="en-US" altLang="zh-CN" sz="2400" dirty="0" smtClean="0">
              <a:latin typeface="微软雅黑" panose="020B0503020204020204" pitchFamily="34" charset="-122"/>
            </a:endParaRPr>
          </a:p>
          <a:p>
            <a:pPr latinLnBrk="1"/>
            <a:r>
              <a:rPr lang="zh-CN" altLang="en-US" sz="2400" dirty="0" smtClean="0"/>
              <a:t>产生</a:t>
            </a:r>
            <a:r>
              <a:rPr lang="en-US" altLang="zh-CN" sz="2400" dirty="0" smtClean="0">
                <a:solidFill>
                  <a:srgbClr val="FF0000"/>
                </a:solidFill>
              </a:rPr>
              <a:t>D2(</a:t>
            </a:r>
            <a:r>
              <a:rPr lang="en-US" altLang="zh-CN" sz="2400" b="1" dirty="0" smtClean="0">
                <a:solidFill>
                  <a:srgbClr val="FF0000"/>
                </a:solidFill>
              </a:rPr>
              <a:t>A</a:t>
            </a:r>
            <a:r>
              <a:rPr lang="zh-CN" altLang="en-US" sz="2400" dirty="0">
                <a:solidFill>
                  <a:srgbClr val="FF0000"/>
                </a:solidFill>
              </a:rPr>
              <a:t>，</a:t>
            </a:r>
            <a:r>
              <a:rPr lang="en-US" altLang="zh-CN" sz="2400" dirty="0">
                <a:solidFill>
                  <a:srgbClr val="FF0000"/>
                </a:solidFill>
              </a:rPr>
              <a:t>2)</a:t>
            </a:r>
            <a:r>
              <a:rPr lang="zh-CN" altLang="en-US" sz="2400" dirty="0"/>
              <a:t>。</a:t>
            </a:r>
          </a:p>
          <a:p>
            <a:pPr latinLnBrk="1"/>
            <a:r>
              <a:rPr lang="zh-CN" altLang="en-US" sz="2400" dirty="0">
                <a:solidFill>
                  <a:srgbClr val="3366FF"/>
                </a:solidFill>
              </a:rPr>
              <a:t> </a:t>
            </a:r>
            <a:r>
              <a:rPr lang="zh-CN" altLang="en-US" sz="2400" dirty="0" smtClean="0">
                <a:solidFill>
                  <a:srgbClr val="3366FF"/>
                </a:solidFill>
              </a:rPr>
              <a:t>   此时</a:t>
            </a:r>
            <a:r>
              <a:rPr lang="en-US" altLang="zh-CN" sz="2400" dirty="0" smtClean="0">
                <a:solidFill>
                  <a:srgbClr val="3366FF"/>
                </a:solidFill>
              </a:rPr>
              <a:t>D2</a:t>
            </a:r>
            <a:r>
              <a:rPr lang="zh-CN" altLang="en-US" sz="2400" dirty="0" smtClean="0">
                <a:solidFill>
                  <a:srgbClr val="3366FF"/>
                </a:solidFill>
              </a:rPr>
              <a:t>可以</a:t>
            </a:r>
            <a:r>
              <a:rPr lang="zh-CN" altLang="en-US" sz="2400" dirty="0">
                <a:solidFill>
                  <a:srgbClr val="3366FF"/>
                </a:solidFill>
              </a:rPr>
              <a:t>覆盖 </a:t>
            </a:r>
            <a:r>
              <a:rPr lang="en-US" altLang="zh-CN" sz="2400" dirty="0" smtClean="0">
                <a:solidFill>
                  <a:srgbClr val="3366FF"/>
                </a:solidFill>
              </a:rPr>
              <a:t>D1</a:t>
            </a:r>
            <a:r>
              <a:rPr lang="zh-CN" altLang="en-US" sz="2400" dirty="0" smtClean="0">
                <a:solidFill>
                  <a:srgbClr val="3366FF"/>
                </a:solidFill>
              </a:rPr>
              <a:t>，因为没有冲突</a:t>
            </a:r>
            <a:r>
              <a:rPr lang="zh-CN" altLang="en-US" sz="2400" dirty="0">
                <a:solidFill>
                  <a:srgbClr val="3366FF"/>
                </a:solidFill>
              </a:rPr>
              <a:t>产生</a:t>
            </a:r>
            <a:r>
              <a:rPr lang="zh-CN" altLang="en-US" sz="2400" dirty="0" smtClean="0">
                <a:solidFill>
                  <a:srgbClr val="3366FF"/>
                </a:solidFill>
              </a:rPr>
              <a:t>。</a:t>
            </a:r>
            <a:endParaRPr lang="en-US" altLang="zh-CN" sz="2400" dirty="0" smtClean="0">
              <a:solidFill>
                <a:srgbClr val="3366FF"/>
              </a:solidFill>
            </a:endParaRPr>
          </a:p>
          <a:p>
            <a:pPr latinLnBrk="1"/>
            <a:r>
              <a:rPr lang="zh-CN" altLang="en-US" sz="2400" dirty="0" smtClean="0"/>
              <a:t>（</a:t>
            </a:r>
            <a:r>
              <a:rPr lang="en-US" altLang="zh-CN" sz="2400" dirty="0" smtClean="0"/>
              <a:t>3</a:t>
            </a:r>
            <a:r>
              <a:rPr lang="zh-CN" altLang="en-US" sz="2400" dirty="0" smtClean="0"/>
              <a:t>）现在假设</a:t>
            </a:r>
            <a:r>
              <a:rPr lang="en-US" altLang="zh-CN" sz="2400" dirty="0"/>
              <a:t>D2</a:t>
            </a:r>
            <a:r>
              <a:rPr lang="zh-CN" altLang="en-US" sz="2400" dirty="0"/>
              <a:t>传播到了所有节点</a:t>
            </a:r>
            <a:r>
              <a:rPr lang="en-US" altLang="zh-CN" sz="2400" dirty="0"/>
              <a:t>(B</a:t>
            </a:r>
            <a:r>
              <a:rPr lang="zh-CN" altLang="en-US" sz="2400" dirty="0"/>
              <a:t>和</a:t>
            </a:r>
            <a:r>
              <a:rPr lang="en-US" altLang="zh-CN" sz="2400" dirty="0"/>
              <a:t>C)</a:t>
            </a:r>
            <a:r>
              <a:rPr lang="zh-CN" altLang="en-US" sz="2400" dirty="0" smtClean="0"/>
              <a:t>，所以</a:t>
            </a:r>
            <a:r>
              <a:rPr lang="en-US" altLang="zh-CN" sz="2400" dirty="0" smtClean="0">
                <a:solidFill>
                  <a:srgbClr val="FF0000"/>
                </a:solidFill>
              </a:rPr>
              <a:t>B</a:t>
            </a:r>
            <a:r>
              <a:rPr lang="zh-CN" altLang="en-US" sz="2400" dirty="0">
                <a:solidFill>
                  <a:srgbClr val="FF0000"/>
                </a:solidFill>
              </a:rPr>
              <a:t>和</a:t>
            </a:r>
            <a:r>
              <a:rPr lang="en-US" altLang="zh-CN" sz="2400" dirty="0">
                <a:solidFill>
                  <a:srgbClr val="FF0000"/>
                </a:solidFill>
              </a:rPr>
              <a:t>C</a:t>
            </a:r>
            <a:r>
              <a:rPr lang="zh-CN" altLang="en-US" sz="2400" dirty="0">
                <a:solidFill>
                  <a:srgbClr val="FF0000"/>
                </a:solidFill>
              </a:rPr>
              <a:t>都持有数据</a:t>
            </a:r>
            <a:r>
              <a:rPr lang="en-US" altLang="zh-CN" sz="2400" dirty="0">
                <a:solidFill>
                  <a:srgbClr val="FF0000"/>
                </a:solidFill>
              </a:rPr>
              <a:t>D2(</a:t>
            </a:r>
            <a:r>
              <a:rPr lang="en-US" altLang="zh-CN" sz="2400" b="1" dirty="0">
                <a:solidFill>
                  <a:srgbClr val="FF0000"/>
                </a:solidFill>
              </a:rPr>
              <a:t>A</a:t>
            </a:r>
            <a:r>
              <a:rPr lang="zh-CN" altLang="en-US" sz="2400" dirty="0">
                <a:solidFill>
                  <a:srgbClr val="FF0000"/>
                </a:solidFill>
              </a:rPr>
              <a:t>，</a:t>
            </a:r>
            <a:r>
              <a:rPr lang="en-US" altLang="zh-CN" sz="2400" dirty="0">
                <a:solidFill>
                  <a:srgbClr val="FF0000"/>
                </a:solidFill>
              </a:rPr>
              <a:t>2)</a:t>
            </a:r>
            <a:r>
              <a:rPr lang="zh-CN" altLang="en-US" sz="2400" dirty="0" smtClean="0"/>
              <a:t>。  </a:t>
            </a:r>
            <a:endParaRPr lang="zh-CN" altLang="en-US" sz="2400" dirty="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59</a:t>
            </a:fld>
            <a:endParaRPr lang="zh-CN" altLang="en-US"/>
          </a:p>
        </p:txBody>
      </p:sp>
    </p:spTree>
    <p:extLst>
      <p:ext uri="{BB962C8B-B14F-4D97-AF65-F5344CB8AC3E}">
        <p14:creationId xmlns:p14="http://schemas.microsoft.com/office/powerpoint/2010/main" val="2013631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bwMode="auto"/>
        <p:txBody>
          <a:bodyPr/>
          <a:lstStyle/>
          <a:p>
            <a:pPr eaLnBrk="1" hangingPunct="1">
              <a:defRPr/>
            </a:pPr>
            <a:r>
              <a:rPr lang="zh-CN" altLang="en-US" smtClean="0"/>
              <a:t>基本特征</a:t>
            </a:r>
          </a:p>
        </p:txBody>
      </p:sp>
      <p:sp>
        <p:nvSpPr>
          <p:cNvPr id="13315" name="Rectangle 3"/>
          <p:cNvSpPr>
            <a:spLocks noGrp="1"/>
          </p:cNvSpPr>
          <p:nvPr>
            <p:ph type="body" idx="1"/>
          </p:nvPr>
        </p:nvSpPr>
        <p:spPr>
          <a:xfrm>
            <a:off x="503238" y="1557338"/>
            <a:ext cx="8183562" cy="4872058"/>
          </a:xfrm>
        </p:spPr>
        <p:txBody>
          <a:bodyPr/>
          <a:lstStyle/>
          <a:p>
            <a:pPr marL="0" indent="0" eaLnBrk="1" hangingPunct="1">
              <a:lnSpc>
                <a:spcPct val="110000"/>
              </a:lnSpc>
              <a:buFont typeface="Wingdings 2" pitchFamily="18" charset="2"/>
              <a:buNone/>
            </a:pPr>
            <a:r>
              <a:rPr lang="en-US" altLang="zh-CN" dirty="0" smtClean="0"/>
              <a:t>    </a:t>
            </a:r>
            <a:r>
              <a:rPr lang="zh-CN" altLang="en-US" dirty="0" smtClean="0"/>
              <a:t>使用自己的</a:t>
            </a:r>
            <a:r>
              <a:rPr lang="zh-CN" altLang="en-US" dirty="0" smtClean="0">
                <a:solidFill>
                  <a:schemeClr val="accent1"/>
                </a:solidFill>
              </a:rPr>
              <a:t>页块分配器</a:t>
            </a:r>
          </a:p>
          <a:p>
            <a:pPr marL="0" indent="0" eaLnBrk="1" hangingPunct="1">
              <a:lnSpc>
                <a:spcPct val="110000"/>
              </a:lnSpc>
              <a:buFont typeface="Wingdings 2" pitchFamily="18" charset="2"/>
              <a:buNone/>
            </a:pPr>
            <a:r>
              <a:rPr lang="zh-CN" altLang="en-US" dirty="0" smtClean="0"/>
              <a:t>    使用基于存储</a:t>
            </a:r>
            <a:r>
              <a:rPr lang="zh-CN" altLang="en-US" dirty="0" smtClean="0">
                <a:latin typeface="微软雅黑" pitchFamily="34" charset="-122"/>
              </a:rPr>
              <a:t>“</a:t>
            </a:r>
            <a:r>
              <a:rPr lang="zh-CN" altLang="en-US" dirty="0" smtClean="0"/>
              <a:t>键</a:t>
            </a:r>
            <a:r>
              <a:rPr lang="en-US" altLang="zh-CN" dirty="0" smtClean="0"/>
              <a:t>-</a:t>
            </a:r>
            <a:r>
              <a:rPr lang="zh-CN" altLang="en-US" dirty="0" smtClean="0"/>
              <a:t>值</a:t>
            </a:r>
            <a:r>
              <a:rPr lang="zh-CN" altLang="en-US" dirty="0" smtClean="0">
                <a:latin typeface="微软雅黑" pitchFamily="34" charset="-122"/>
              </a:rPr>
              <a:t>”</a:t>
            </a:r>
            <a:r>
              <a:rPr lang="zh-CN" altLang="en-US" dirty="0" smtClean="0"/>
              <a:t>对的</a:t>
            </a:r>
            <a:r>
              <a:rPr lang="en-US" altLang="zh-CN" dirty="0" err="1" smtClean="0">
                <a:solidFill>
                  <a:schemeClr val="accent1"/>
                </a:solidFill>
              </a:rPr>
              <a:t>hashmap</a:t>
            </a:r>
            <a:r>
              <a:rPr lang="zh-CN" altLang="en-US" dirty="0" smtClean="0">
                <a:solidFill>
                  <a:schemeClr val="accent1"/>
                </a:solidFill>
              </a:rPr>
              <a:t>哈希表</a:t>
            </a:r>
            <a:r>
              <a:rPr lang="zh-CN" altLang="en-US" dirty="0" smtClean="0"/>
              <a:t>。</a:t>
            </a:r>
          </a:p>
          <a:p>
            <a:pPr marL="0" indent="0" eaLnBrk="1" hangingPunct="1">
              <a:lnSpc>
                <a:spcPct val="110000"/>
              </a:lnSpc>
              <a:buFont typeface="Wingdings 2" pitchFamily="18" charset="2"/>
              <a:buNone/>
            </a:pPr>
            <a:r>
              <a:rPr lang="zh-CN" altLang="en-US" dirty="0" smtClean="0">
                <a:sym typeface="Symbol" pitchFamily="18" charset="2"/>
              </a:rPr>
              <a:t>    </a:t>
            </a:r>
          </a:p>
          <a:p>
            <a:pPr marL="0" indent="0" eaLnBrk="1" hangingPunct="1">
              <a:lnSpc>
                <a:spcPct val="110000"/>
              </a:lnSpc>
              <a:buFont typeface="Wingdings 2" pitchFamily="18" charset="2"/>
              <a:buNone/>
            </a:pPr>
            <a:r>
              <a:rPr lang="zh-CN" altLang="en-US" dirty="0" smtClean="0"/>
              <a:t>    虚拟内存不会产生碎片，虚拟内存分配的时间复杂度可以保证为</a:t>
            </a:r>
            <a:r>
              <a:rPr lang="en-US" altLang="zh-CN" dirty="0" smtClean="0"/>
              <a:t>O(1)</a:t>
            </a:r>
            <a:r>
              <a:rPr lang="zh-CN" altLang="en-US" dirty="0" smtClean="0"/>
              <a:t>。</a:t>
            </a:r>
            <a:endParaRPr lang="en-US" altLang="zh-CN" dirty="0" smtClean="0"/>
          </a:p>
          <a:p>
            <a:pPr marL="0" indent="0" eaLnBrk="1" hangingPunct="1">
              <a:lnSpc>
                <a:spcPct val="110000"/>
              </a:lnSpc>
              <a:buFont typeface="Wingdings 2" pitchFamily="18" charset="2"/>
              <a:buNone/>
            </a:pPr>
            <a:endParaRPr lang="zh-CN" altLang="en-US" dirty="0" smtClean="0"/>
          </a:p>
          <a:p>
            <a:pPr marL="0" indent="0" eaLnBrk="1" hangingPunct="1">
              <a:lnSpc>
                <a:spcPct val="110000"/>
              </a:lnSpc>
              <a:buNone/>
            </a:pPr>
            <a:r>
              <a:rPr lang="zh-CN" altLang="en-US" dirty="0" smtClean="0"/>
              <a:t>    通过在内存里维护一个统一的巨大的</a:t>
            </a:r>
            <a:r>
              <a:rPr lang="en-US" altLang="zh-CN" dirty="0" smtClean="0"/>
              <a:t>hash</a:t>
            </a:r>
            <a:r>
              <a:rPr lang="zh-CN" altLang="en-US" dirty="0" smtClean="0"/>
              <a:t>表，</a:t>
            </a:r>
            <a:r>
              <a:rPr lang="en-US" altLang="zh-CN" dirty="0" smtClean="0"/>
              <a:t>Memcached</a:t>
            </a:r>
            <a:r>
              <a:rPr lang="zh-CN" altLang="en-US" dirty="0" smtClean="0"/>
              <a:t>能够用来存储各种格式（图像、视频、文件以及数据库检索的结果等）的数据。</a:t>
            </a:r>
            <a:endParaRPr lang="zh-CN" altLang="en-US" sz="2400"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Vector Clock</a:t>
            </a:r>
            <a:r>
              <a:rPr lang="zh-CN" altLang="en-US" dirty="0"/>
              <a:t>举例</a:t>
            </a:r>
          </a:p>
        </p:txBody>
      </p:sp>
      <p:sp>
        <p:nvSpPr>
          <p:cNvPr id="3" name="文本占位符 2"/>
          <p:cNvSpPr>
            <a:spLocks noGrp="1"/>
          </p:cNvSpPr>
          <p:nvPr>
            <p:ph type="body" sz="quarter" idx="13"/>
          </p:nvPr>
        </p:nvSpPr>
        <p:spPr>
          <a:xfrm>
            <a:off x="500062" y="1412776"/>
            <a:ext cx="8143903" cy="4896544"/>
          </a:xfrm>
        </p:spPr>
        <p:txBody>
          <a:bodyPr>
            <a:normAutofit lnSpcReduction="10000"/>
          </a:bodyPr>
          <a:lstStyle/>
          <a:p>
            <a:pPr latinLnBrk="1"/>
            <a:r>
              <a:rPr lang="zh-CN" altLang="en-US" sz="2400" dirty="0" smtClean="0"/>
              <a:t>（</a:t>
            </a:r>
            <a:r>
              <a:rPr lang="en-US" altLang="zh-CN" sz="2400" dirty="0" smtClean="0"/>
              <a:t>4</a:t>
            </a:r>
            <a:r>
              <a:rPr lang="zh-CN" altLang="en-US" sz="2400" dirty="0" smtClean="0"/>
              <a:t>）接下来</a:t>
            </a:r>
            <a:r>
              <a:rPr lang="zh-CN" altLang="en-US" sz="2400" dirty="0"/>
              <a:t>又一个请求被</a:t>
            </a:r>
            <a:r>
              <a:rPr lang="en-US" altLang="zh-CN" sz="2400" dirty="0"/>
              <a:t>B</a:t>
            </a:r>
            <a:r>
              <a:rPr lang="zh-CN" altLang="en-US" sz="2400" dirty="0"/>
              <a:t>处理</a:t>
            </a:r>
            <a:r>
              <a:rPr lang="zh-CN" altLang="en-US" sz="2400" dirty="0" smtClean="0"/>
              <a:t>了。</a:t>
            </a:r>
            <a:endParaRPr lang="en-US" altLang="zh-CN" sz="2400" dirty="0" smtClean="0"/>
          </a:p>
          <a:p>
            <a:pPr latinLnBrk="1"/>
            <a:r>
              <a:rPr lang="en-US" altLang="zh-CN" sz="2400" dirty="0" smtClean="0">
                <a:latin typeface="微软雅黑" panose="020B0503020204020204" pitchFamily="34" charset="-122"/>
              </a:rPr>
              <a:t>      </a:t>
            </a:r>
            <a:r>
              <a:rPr lang="zh-CN" altLang="zh-CN" sz="2400" dirty="0" smtClean="0">
                <a:latin typeface="微软雅黑" panose="020B0503020204020204" pitchFamily="34" charset="-122"/>
              </a:rPr>
              <a:t>↓</a:t>
            </a:r>
            <a:r>
              <a:rPr lang="zh-CN" altLang="en-US" sz="2400" dirty="0">
                <a:solidFill>
                  <a:srgbClr val="3366FF"/>
                </a:solidFill>
              </a:rPr>
              <a:t>（因为这是一个被</a:t>
            </a:r>
            <a:r>
              <a:rPr lang="en-US" altLang="zh-CN" sz="2400" dirty="0">
                <a:solidFill>
                  <a:srgbClr val="3366FF"/>
                </a:solidFill>
              </a:rPr>
              <a:t>B</a:t>
            </a:r>
            <a:r>
              <a:rPr lang="zh-CN" altLang="en-US" sz="2400" dirty="0">
                <a:solidFill>
                  <a:srgbClr val="3366FF"/>
                </a:solidFill>
              </a:rPr>
              <a:t>处理的新版本数据，所以增加</a:t>
            </a:r>
            <a:r>
              <a:rPr lang="en-US" altLang="zh-CN" sz="2400" dirty="0">
                <a:solidFill>
                  <a:srgbClr val="3366FF"/>
                </a:solidFill>
              </a:rPr>
              <a:t>B</a:t>
            </a:r>
            <a:r>
              <a:rPr lang="zh-CN" altLang="en-US" sz="2400" dirty="0">
                <a:solidFill>
                  <a:srgbClr val="3366FF"/>
                </a:solidFill>
              </a:rPr>
              <a:t>的版本信息</a:t>
            </a:r>
            <a:r>
              <a:rPr lang="zh-CN" altLang="en-US" sz="2400" dirty="0" smtClean="0">
                <a:solidFill>
                  <a:srgbClr val="3366FF"/>
                </a:solidFill>
              </a:rPr>
              <a:t>）</a:t>
            </a:r>
            <a:endParaRPr lang="en-US" altLang="zh-CN" sz="2400" dirty="0" smtClean="0">
              <a:latin typeface="微软雅黑" panose="020B0503020204020204" pitchFamily="34" charset="-122"/>
            </a:endParaRPr>
          </a:p>
          <a:p>
            <a:pPr latinLnBrk="1"/>
            <a:r>
              <a:rPr lang="zh-CN" altLang="en-US" sz="2400" dirty="0" smtClean="0"/>
              <a:t>产生</a:t>
            </a:r>
            <a:r>
              <a:rPr lang="en-US" altLang="zh-CN" sz="2400" dirty="0" smtClean="0">
                <a:solidFill>
                  <a:srgbClr val="FF0000"/>
                </a:solidFill>
              </a:rPr>
              <a:t>D3(</a:t>
            </a:r>
            <a:r>
              <a:rPr lang="en-US" altLang="zh-CN" sz="2400" b="1" dirty="0" smtClean="0">
                <a:solidFill>
                  <a:srgbClr val="FF0000"/>
                </a:solidFill>
              </a:rPr>
              <a:t>A</a:t>
            </a:r>
            <a:r>
              <a:rPr lang="zh-CN" altLang="en-US" sz="2400" dirty="0">
                <a:solidFill>
                  <a:srgbClr val="FF0000"/>
                </a:solidFill>
              </a:rPr>
              <a:t>，</a:t>
            </a:r>
            <a:r>
              <a:rPr lang="en-US" altLang="zh-CN" sz="2400" dirty="0">
                <a:solidFill>
                  <a:srgbClr val="FF0000"/>
                </a:solidFill>
              </a:rPr>
              <a:t>2</a:t>
            </a:r>
            <a:r>
              <a:rPr lang="en-US" altLang="zh-CN" sz="2400" dirty="0" smtClean="0">
                <a:solidFill>
                  <a:srgbClr val="FF0000"/>
                </a:solidFill>
              </a:rPr>
              <a:t>;  </a:t>
            </a:r>
            <a:r>
              <a:rPr lang="en-US" altLang="zh-CN" sz="2400" b="1" dirty="0" smtClean="0">
                <a:solidFill>
                  <a:srgbClr val="FF0000"/>
                </a:solidFill>
              </a:rPr>
              <a:t>B</a:t>
            </a:r>
            <a:r>
              <a:rPr lang="zh-CN" altLang="en-US" sz="2400" dirty="0">
                <a:solidFill>
                  <a:srgbClr val="FF0000"/>
                </a:solidFill>
              </a:rPr>
              <a:t>，</a:t>
            </a:r>
            <a:r>
              <a:rPr lang="en-US" altLang="zh-CN" sz="2400" dirty="0">
                <a:solidFill>
                  <a:srgbClr val="FF0000"/>
                </a:solidFill>
              </a:rPr>
              <a:t>1)</a:t>
            </a:r>
            <a:r>
              <a:rPr lang="zh-CN" altLang="en-US" sz="2400" dirty="0">
                <a:solidFill>
                  <a:srgbClr val="FF0000"/>
                </a:solidFill>
              </a:rPr>
              <a:t> </a:t>
            </a:r>
            <a:r>
              <a:rPr lang="zh-CN" altLang="en-US" sz="2400" dirty="0" smtClean="0"/>
              <a:t>。</a:t>
            </a:r>
            <a:endParaRPr lang="en-US" altLang="zh-CN" sz="2400" dirty="0" smtClean="0"/>
          </a:p>
          <a:p>
            <a:pPr latinLnBrk="1"/>
            <a:r>
              <a:rPr lang="zh-CN" altLang="en-US" sz="2400" dirty="0" smtClean="0"/>
              <a:t>（</a:t>
            </a:r>
            <a:r>
              <a:rPr lang="en-US" altLang="zh-CN" sz="2400" dirty="0" smtClean="0"/>
              <a:t>5</a:t>
            </a:r>
            <a:r>
              <a:rPr lang="zh-CN" altLang="en-US" sz="2400" dirty="0" smtClean="0"/>
              <a:t>）假设</a:t>
            </a:r>
            <a:r>
              <a:rPr lang="en-US" altLang="zh-CN" sz="2400" dirty="0"/>
              <a:t>D3</a:t>
            </a:r>
            <a:r>
              <a:rPr lang="zh-CN" altLang="en-US" sz="2400" dirty="0"/>
              <a:t>还未传播到</a:t>
            </a:r>
            <a:r>
              <a:rPr lang="en-US" altLang="zh-CN" sz="2400" dirty="0"/>
              <a:t>C</a:t>
            </a:r>
            <a:r>
              <a:rPr lang="zh-CN" altLang="en-US" sz="2400" dirty="0"/>
              <a:t>时，又一个请求被</a:t>
            </a:r>
            <a:r>
              <a:rPr lang="en-US" altLang="zh-CN" sz="2400" dirty="0"/>
              <a:t>C</a:t>
            </a:r>
            <a:r>
              <a:rPr lang="zh-CN" altLang="en-US" sz="2400" dirty="0" smtClean="0"/>
              <a:t>处理。</a:t>
            </a:r>
            <a:endParaRPr lang="en-US" altLang="zh-CN" sz="2400" dirty="0" smtClean="0"/>
          </a:p>
          <a:p>
            <a:pPr latinLnBrk="1"/>
            <a:r>
              <a:rPr lang="en-US" altLang="zh-CN" sz="2400" dirty="0" smtClean="0">
                <a:latin typeface="微软雅黑" panose="020B0503020204020204" pitchFamily="34" charset="-122"/>
              </a:rPr>
              <a:t>      </a:t>
            </a:r>
            <a:r>
              <a:rPr lang="zh-CN" altLang="zh-CN" sz="2400" dirty="0" smtClean="0">
                <a:latin typeface="微软雅黑" panose="020B0503020204020204" pitchFamily="34" charset="-122"/>
              </a:rPr>
              <a:t>↓</a:t>
            </a:r>
            <a:endParaRPr lang="en-US" altLang="zh-CN" sz="2400" dirty="0" smtClean="0">
              <a:latin typeface="微软雅黑" panose="020B0503020204020204" pitchFamily="34" charset="-122"/>
            </a:endParaRPr>
          </a:p>
          <a:p>
            <a:pPr latinLnBrk="1"/>
            <a:r>
              <a:rPr lang="zh-CN" altLang="en-US" sz="2400" dirty="0" smtClean="0"/>
              <a:t>产生</a:t>
            </a:r>
            <a:r>
              <a:rPr lang="en-US" altLang="zh-CN" sz="2400" dirty="0">
                <a:solidFill>
                  <a:srgbClr val="FF0000"/>
                </a:solidFill>
              </a:rPr>
              <a:t>D4(</a:t>
            </a:r>
            <a:r>
              <a:rPr lang="en-US" altLang="zh-CN" sz="2400" b="1" dirty="0">
                <a:solidFill>
                  <a:srgbClr val="FF0000"/>
                </a:solidFill>
              </a:rPr>
              <a:t>A</a:t>
            </a:r>
            <a:r>
              <a:rPr lang="zh-CN" altLang="en-US" sz="2400" dirty="0">
                <a:solidFill>
                  <a:srgbClr val="FF0000"/>
                </a:solidFill>
              </a:rPr>
              <a:t>，</a:t>
            </a:r>
            <a:r>
              <a:rPr lang="en-US" altLang="zh-CN" sz="2400" dirty="0">
                <a:solidFill>
                  <a:srgbClr val="FF0000"/>
                </a:solidFill>
              </a:rPr>
              <a:t>2</a:t>
            </a:r>
            <a:r>
              <a:rPr lang="en-US" altLang="zh-CN" sz="2400" dirty="0" smtClean="0">
                <a:solidFill>
                  <a:srgbClr val="FF0000"/>
                </a:solidFill>
              </a:rPr>
              <a:t>;   </a:t>
            </a:r>
            <a:r>
              <a:rPr lang="en-US" altLang="zh-CN" sz="2400" b="1" dirty="0" smtClean="0">
                <a:solidFill>
                  <a:srgbClr val="FF0000"/>
                </a:solidFill>
              </a:rPr>
              <a:t>C</a:t>
            </a:r>
            <a:r>
              <a:rPr lang="zh-CN" altLang="en-US" sz="2400" dirty="0">
                <a:solidFill>
                  <a:srgbClr val="FF0000"/>
                </a:solidFill>
              </a:rPr>
              <a:t>，</a:t>
            </a:r>
            <a:r>
              <a:rPr lang="en-US" altLang="zh-CN" sz="2400" dirty="0">
                <a:solidFill>
                  <a:srgbClr val="FF0000"/>
                </a:solidFill>
              </a:rPr>
              <a:t>1)</a:t>
            </a:r>
            <a:r>
              <a:rPr lang="zh-CN" altLang="en-US" sz="2400" dirty="0" smtClean="0"/>
              <a:t>。</a:t>
            </a:r>
            <a:endParaRPr lang="en-US" altLang="zh-CN" sz="2400" dirty="0" smtClean="0"/>
          </a:p>
          <a:p>
            <a:pPr latinLnBrk="1"/>
            <a:endParaRPr lang="en-US" altLang="zh-CN" sz="2400" dirty="0"/>
          </a:p>
          <a:p>
            <a:pPr latinLnBrk="1"/>
            <a:r>
              <a:rPr lang="zh-CN" altLang="en-US" sz="2400" dirty="0" smtClean="0"/>
              <a:t>如果</a:t>
            </a:r>
            <a:r>
              <a:rPr lang="zh-CN" altLang="en-US" sz="2400" dirty="0"/>
              <a:t>在这些版本没有传播开以前，发生</a:t>
            </a:r>
            <a:r>
              <a:rPr lang="zh-CN" altLang="en-US" sz="2400" dirty="0" smtClean="0"/>
              <a:t>读操作，会因为</a:t>
            </a:r>
            <a:r>
              <a:rPr lang="en-US" altLang="zh-CN" sz="2400" dirty="0" smtClean="0"/>
              <a:t>R=3</a:t>
            </a:r>
            <a:r>
              <a:rPr lang="zh-CN" altLang="en-US" sz="2400" dirty="0" smtClean="0"/>
              <a:t>而从</a:t>
            </a:r>
            <a:r>
              <a:rPr lang="zh-CN" altLang="en-US" sz="2400" dirty="0"/>
              <a:t>所有三个节点</a:t>
            </a:r>
            <a:r>
              <a:rPr lang="zh-CN" altLang="en-US" sz="2400" dirty="0" smtClean="0"/>
              <a:t>上读</a:t>
            </a:r>
            <a:r>
              <a:rPr lang="zh-CN" altLang="en-US" sz="2400" dirty="0"/>
              <a:t>到三个</a:t>
            </a:r>
            <a:r>
              <a:rPr lang="zh-CN" altLang="en-US" sz="2400" dirty="0" smtClean="0"/>
              <a:t>版本：</a:t>
            </a:r>
            <a:r>
              <a:rPr lang="en-US" altLang="zh-CN" sz="2400" dirty="0" smtClean="0"/>
              <a:t>A</a:t>
            </a:r>
            <a:r>
              <a:rPr lang="en-US" altLang="zh-CN" sz="2400" dirty="0" smtClean="0">
                <a:latin typeface="+mn-ea"/>
              </a:rPr>
              <a:t>——</a:t>
            </a:r>
            <a:r>
              <a:rPr lang="en-US" altLang="zh-CN" sz="2400" dirty="0" smtClean="0"/>
              <a:t>D2(</a:t>
            </a:r>
            <a:r>
              <a:rPr lang="en-US" altLang="zh-CN" sz="2400" b="1" dirty="0" smtClean="0"/>
              <a:t>A</a:t>
            </a:r>
            <a:r>
              <a:rPr lang="zh-CN" altLang="en-US" sz="2400" dirty="0"/>
              <a:t>，</a:t>
            </a:r>
            <a:r>
              <a:rPr lang="en-US" altLang="zh-CN" sz="2400" dirty="0"/>
              <a:t>2)</a:t>
            </a:r>
            <a:r>
              <a:rPr lang="zh-CN" altLang="en-US" sz="2400" dirty="0"/>
              <a:t>、</a:t>
            </a:r>
            <a:r>
              <a:rPr lang="en-US" altLang="zh-CN" sz="2400" dirty="0" smtClean="0"/>
              <a:t>B</a:t>
            </a:r>
            <a:r>
              <a:rPr lang="en-US" altLang="zh-CN" sz="2400" dirty="0">
                <a:latin typeface="+mn-ea"/>
              </a:rPr>
              <a:t> </a:t>
            </a:r>
            <a:r>
              <a:rPr lang="en-US" altLang="zh-CN" sz="2400" dirty="0" smtClean="0">
                <a:latin typeface="+mn-ea"/>
              </a:rPr>
              <a:t>——</a:t>
            </a:r>
            <a:r>
              <a:rPr lang="en-US" altLang="zh-CN" sz="2400" dirty="0" smtClean="0"/>
              <a:t>D3(</a:t>
            </a:r>
            <a:r>
              <a:rPr lang="en-US" altLang="zh-CN" sz="2400" b="1" dirty="0" smtClean="0"/>
              <a:t>A</a:t>
            </a:r>
            <a:r>
              <a:rPr lang="zh-CN" altLang="en-US" sz="2400" dirty="0"/>
              <a:t>，</a:t>
            </a:r>
            <a:r>
              <a:rPr lang="en-US" altLang="zh-CN" sz="2400" dirty="0"/>
              <a:t>2;</a:t>
            </a:r>
            <a:r>
              <a:rPr lang="en-US" altLang="zh-CN" sz="2400" b="1" dirty="0"/>
              <a:t>B</a:t>
            </a:r>
            <a:r>
              <a:rPr lang="zh-CN" altLang="en-US" sz="2400" dirty="0"/>
              <a:t>，</a:t>
            </a:r>
            <a:r>
              <a:rPr lang="en-US" altLang="zh-CN" sz="2400" dirty="0"/>
              <a:t>1)</a:t>
            </a:r>
            <a:r>
              <a:rPr lang="zh-CN" altLang="en-US" sz="2400" dirty="0"/>
              <a:t>、</a:t>
            </a:r>
            <a:r>
              <a:rPr lang="en-US" altLang="zh-CN" sz="2400" dirty="0" smtClean="0"/>
              <a:t>C</a:t>
            </a:r>
            <a:r>
              <a:rPr lang="en-US" altLang="zh-CN" sz="2400" dirty="0">
                <a:latin typeface="+mn-ea"/>
              </a:rPr>
              <a:t> </a:t>
            </a:r>
            <a:r>
              <a:rPr lang="en-US" altLang="zh-CN" sz="2400" dirty="0" smtClean="0">
                <a:latin typeface="+mn-ea"/>
              </a:rPr>
              <a:t>——</a:t>
            </a:r>
            <a:r>
              <a:rPr lang="en-US" altLang="zh-CN" sz="2400" dirty="0" smtClean="0"/>
              <a:t>D4(</a:t>
            </a:r>
            <a:r>
              <a:rPr lang="en-US" altLang="zh-CN" sz="2400" b="1" dirty="0" smtClean="0"/>
              <a:t>A</a:t>
            </a:r>
            <a:r>
              <a:rPr lang="zh-CN" altLang="en-US" sz="2400" dirty="0"/>
              <a:t>，</a:t>
            </a:r>
            <a:r>
              <a:rPr lang="en-US" altLang="zh-CN" sz="2400" dirty="0"/>
              <a:t>2; </a:t>
            </a:r>
            <a:r>
              <a:rPr lang="en-US" altLang="zh-CN" sz="2400" b="1" dirty="0"/>
              <a:t>C</a:t>
            </a:r>
            <a:r>
              <a:rPr lang="zh-CN" altLang="en-US" sz="2400" dirty="0"/>
              <a:t>，</a:t>
            </a:r>
            <a:r>
              <a:rPr lang="en-US" altLang="zh-CN" sz="2400" dirty="0"/>
              <a:t>1)</a:t>
            </a:r>
            <a:r>
              <a:rPr lang="zh-CN" altLang="en-US" sz="2400" dirty="0"/>
              <a:t>。依据</a:t>
            </a:r>
            <a:r>
              <a:rPr lang="en-US" altLang="zh-CN" sz="2400" dirty="0"/>
              <a:t>Vector Clock</a:t>
            </a:r>
            <a:r>
              <a:rPr lang="zh-CN" altLang="en-US" sz="2400" dirty="0"/>
              <a:t>算法，</a:t>
            </a:r>
            <a:r>
              <a:rPr lang="en-US" altLang="zh-CN" sz="2400" dirty="0" smtClean="0"/>
              <a:t>D2</a:t>
            </a:r>
            <a:r>
              <a:rPr lang="zh-CN" altLang="en-US" sz="2400" dirty="0" smtClean="0"/>
              <a:t>是</a:t>
            </a:r>
            <a:r>
              <a:rPr lang="zh-CN" altLang="en-US" sz="2400" dirty="0"/>
              <a:t>旧版本</a:t>
            </a:r>
            <a:r>
              <a:rPr lang="zh-CN" altLang="en-US" sz="2400" dirty="0">
                <a:solidFill>
                  <a:srgbClr val="3366FF"/>
                </a:solidFill>
              </a:rPr>
              <a:t>（其</a:t>
            </a:r>
            <a:r>
              <a:rPr lang="en-US" altLang="zh-CN" sz="2400" dirty="0">
                <a:solidFill>
                  <a:srgbClr val="3366FF"/>
                </a:solidFill>
              </a:rPr>
              <a:t>B</a:t>
            </a:r>
            <a:r>
              <a:rPr lang="zh-CN" altLang="en-US" sz="2400" dirty="0">
                <a:solidFill>
                  <a:srgbClr val="3366FF"/>
                </a:solidFill>
              </a:rPr>
              <a:t>、</a:t>
            </a:r>
            <a:r>
              <a:rPr lang="en-US" altLang="zh-CN" sz="2400" dirty="0">
                <a:solidFill>
                  <a:srgbClr val="3366FF"/>
                </a:solidFill>
              </a:rPr>
              <a:t>C</a:t>
            </a:r>
            <a:r>
              <a:rPr lang="zh-CN" altLang="en-US" sz="2400" dirty="0">
                <a:solidFill>
                  <a:srgbClr val="3366FF"/>
                </a:solidFill>
              </a:rPr>
              <a:t>分量均为</a:t>
            </a:r>
            <a:r>
              <a:rPr lang="en-US" altLang="zh-CN" sz="2400" dirty="0">
                <a:solidFill>
                  <a:srgbClr val="3366FF"/>
                </a:solidFill>
              </a:rPr>
              <a:t>0</a:t>
            </a:r>
            <a:r>
              <a:rPr lang="zh-CN" altLang="en-US" sz="2400" dirty="0">
                <a:solidFill>
                  <a:srgbClr val="3366FF"/>
                </a:solidFill>
              </a:rPr>
              <a:t>）</a:t>
            </a:r>
            <a:r>
              <a:rPr lang="zh-CN" altLang="en-US" sz="2400" dirty="0"/>
              <a:t>，可以舍弃</a:t>
            </a:r>
            <a:r>
              <a:rPr lang="zh-CN" altLang="en-US" sz="2400" dirty="0" smtClean="0"/>
              <a:t>，而</a:t>
            </a:r>
            <a:r>
              <a:rPr lang="en-US" altLang="zh-CN" sz="2400" dirty="0" smtClean="0"/>
              <a:t>D3</a:t>
            </a:r>
            <a:r>
              <a:rPr lang="zh-CN" altLang="en-US" sz="2400" dirty="0"/>
              <a:t>和</a:t>
            </a:r>
            <a:r>
              <a:rPr lang="en-US" altLang="zh-CN" sz="2400" dirty="0"/>
              <a:t>D4</a:t>
            </a:r>
            <a:r>
              <a:rPr lang="zh-CN" altLang="en-US" sz="2400" dirty="0"/>
              <a:t>都是新版本，</a:t>
            </a:r>
            <a:r>
              <a:rPr lang="zh-CN" altLang="en-US" sz="2400" dirty="0">
                <a:solidFill>
                  <a:srgbClr val="FF0000"/>
                </a:solidFill>
              </a:rPr>
              <a:t>需要应用自己去合并</a:t>
            </a:r>
            <a:r>
              <a:rPr lang="zh-CN" altLang="en-US" sz="2400" dirty="0" smtClean="0"/>
              <a:t>。</a:t>
            </a:r>
            <a:endParaRPr lang="zh-CN" altLang="en-US" sz="2400" dirty="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60</a:t>
            </a:fld>
            <a:endParaRPr lang="zh-CN" altLang="en-US"/>
          </a:p>
        </p:txBody>
      </p:sp>
    </p:spTree>
    <p:extLst>
      <p:ext uri="{BB962C8B-B14F-4D97-AF65-F5344CB8AC3E}">
        <p14:creationId xmlns:p14="http://schemas.microsoft.com/office/powerpoint/2010/main" val="38810669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Vector Clock</a:t>
            </a:r>
            <a:r>
              <a:rPr lang="zh-CN" altLang="en-US" dirty="0" smtClean="0"/>
              <a:t>的无限增长问题</a:t>
            </a:r>
            <a:endParaRPr lang="zh-CN" altLang="en-US" dirty="0"/>
          </a:p>
        </p:txBody>
      </p:sp>
      <p:sp>
        <p:nvSpPr>
          <p:cNvPr id="3" name="文本占位符 2"/>
          <p:cNvSpPr>
            <a:spLocks noGrp="1"/>
          </p:cNvSpPr>
          <p:nvPr>
            <p:ph type="body" sz="quarter" idx="13"/>
          </p:nvPr>
        </p:nvSpPr>
        <p:spPr/>
        <p:txBody>
          <a:bodyPr>
            <a:normAutofit/>
          </a:bodyPr>
          <a:lstStyle/>
          <a:p>
            <a:r>
              <a:rPr lang="zh-CN" altLang="en-US" sz="2400" dirty="0" smtClean="0"/>
              <a:t>现实</a:t>
            </a:r>
            <a:r>
              <a:rPr lang="zh-CN" altLang="en-US" sz="2400" dirty="0"/>
              <a:t>生活中，如果有很多的决策者，相当于有很多的客户端，整个向量时钟的长度就无限制增长了，这对于存储系统来说</a:t>
            </a:r>
            <a:r>
              <a:rPr lang="zh-CN" altLang="en-US" sz="2400" dirty="0" smtClean="0"/>
              <a:t>，需要</a:t>
            </a:r>
            <a:r>
              <a:rPr lang="zh-CN" altLang="en-US" sz="2400" dirty="0"/>
              <a:t>想办法解决</a:t>
            </a:r>
            <a:r>
              <a:rPr lang="zh-CN" altLang="en-US" sz="2400" dirty="0" smtClean="0"/>
              <a:t>。</a:t>
            </a:r>
            <a:endParaRPr lang="en-US" altLang="zh-CN" sz="2400" dirty="0" smtClean="0"/>
          </a:p>
          <a:p>
            <a:endParaRPr lang="en-US" altLang="zh-CN" sz="2400" dirty="0"/>
          </a:p>
          <a:p>
            <a:r>
              <a:rPr lang="zh-CN" altLang="en-US" sz="2400" dirty="0" smtClean="0"/>
              <a:t>直接</a:t>
            </a:r>
            <a:r>
              <a:rPr lang="zh-CN" altLang="en-US" sz="2400" dirty="0"/>
              <a:t>的想法</a:t>
            </a:r>
            <a:r>
              <a:rPr lang="zh-CN" altLang="en-US" sz="2400" dirty="0" smtClean="0"/>
              <a:t>是采用</a:t>
            </a:r>
            <a:r>
              <a:rPr lang="zh-CN" altLang="en-US" sz="2400" b="1" dirty="0" smtClean="0">
                <a:solidFill>
                  <a:srgbClr val="FF0000"/>
                </a:solidFill>
              </a:rPr>
              <a:t>服务器向量</a:t>
            </a:r>
            <a:r>
              <a:rPr lang="zh-CN" altLang="en-US" sz="2400" dirty="0" smtClean="0"/>
              <a:t>：</a:t>
            </a:r>
            <a:r>
              <a:rPr lang="en-US" altLang="zh-CN" sz="2400" dirty="0" smtClean="0"/>
              <a:t>server</a:t>
            </a:r>
            <a:r>
              <a:rPr lang="zh-CN" altLang="en-US" sz="2400" dirty="0"/>
              <a:t>的数量是可控的</a:t>
            </a:r>
            <a:r>
              <a:rPr lang="zh-CN" altLang="en-US" sz="2400" dirty="0" smtClean="0"/>
              <a:t>，可以不用</a:t>
            </a:r>
            <a:r>
              <a:rPr lang="en-US" altLang="zh-CN" sz="2400" dirty="0"/>
              <a:t>client</a:t>
            </a:r>
            <a:r>
              <a:rPr lang="zh-CN" altLang="en-US" sz="2400" dirty="0"/>
              <a:t>来标识向量空间</a:t>
            </a:r>
            <a:r>
              <a:rPr lang="zh-CN" altLang="en-US" sz="2400" dirty="0" smtClean="0"/>
              <a:t>，而是用</a:t>
            </a:r>
            <a:r>
              <a:rPr lang="en-US" altLang="zh-CN" sz="2400" dirty="0"/>
              <a:t>server</a:t>
            </a:r>
            <a:r>
              <a:rPr lang="zh-CN" altLang="en-US" sz="2400" dirty="0"/>
              <a:t>来标识向量</a:t>
            </a:r>
            <a:r>
              <a:rPr lang="zh-CN" altLang="en-US" sz="2400" dirty="0" smtClean="0"/>
              <a:t>空间</a:t>
            </a:r>
            <a:r>
              <a:rPr lang="en-US" altLang="zh-CN" sz="2400" dirty="0" smtClean="0">
                <a:latin typeface="+mn-ea"/>
              </a:rPr>
              <a:t>——</a:t>
            </a:r>
            <a:r>
              <a:rPr lang="zh-CN" altLang="en-US" sz="2400" dirty="0" smtClean="0"/>
              <a:t>向量标签不再是客户端</a:t>
            </a:r>
            <a:r>
              <a:rPr lang="zh-CN" altLang="en-US" sz="2400" dirty="0"/>
              <a:t>，</a:t>
            </a:r>
            <a:r>
              <a:rPr lang="zh-CN" altLang="en-US" sz="2400" dirty="0" smtClean="0"/>
              <a:t>而是</a:t>
            </a:r>
            <a:r>
              <a:rPr lang="en-US" altLang="zh-CN" sz="2400" dirty="0" smtClean="0"/>
              <a:t>server</a:t>
            </a:r>
            <a:r>
              <a:rPr lang="zh-CN" altLang="en-US" sz="2400" dirty="0" smtClean="0"/>
              <a:t>标识。</a:t>
            </a:r>
            <a:endParaRPr lang="en-US" altLang="zh-CN" sz="2400" dirty="0" smtClean="0"/>
          </a:p>
          <a:p>
            <a:endParaRPr lang="en-US" altLang="zh-CN" sz="2400" dirty="0" smtClean="0"/>
          </a:p>
          <a:p>
            <a:r>
              <a:rPr lang="zh-CN" altLang="en-US" sz="2400" dirty="0" smtClean="0"/>
              <a:t>问题：会因为网络传输延时而丢失数据。</a:t>
            </a:r>
            <a:endParaRPr lang="zh-CN" altLang="en-US" sz="2400" dirty="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61</a:t>
            </a:fld>
            <a:endParaRPr lang="zh-CN" altLang="en-US"/>
          </a:p>
        </p:txBody>
      </p:sp>
    </p:spTree>
    <p:extLst>
      <p:ext uri="{BB962C8B-B14F-4D97-AF65-F5344CB8AC3E}">
        <p14:creationId xmlns:p14="http://schemas.microsoft.com/office/powerpoint/2010/main" val="14142312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Vector </a:t>
            </a:r>
            <a:r>
              <a:rPr lang="en-US" altLang="zh-CN" dirty="0" smtClean="0"/>
              <a:t>Clock</a:t>
            </a:r>
            <a:r>
              <a:rPr lang="zh-CN" altLang="en-US" dirty="0" smtClean="0"/>
              <a:t>服务器向量延时问题</a:t>
            </a:r>
            <a:endParaRPr lang="zh-CN" altLang="en-US" dirty="0"/>
          </a:p>
        </p:txBody>
      </p:sp>
      <p:sp>
        <p:nvSpPr>
          <p:cNvPr id="3" name="文本占位符 2"/>
          <p:cNvSpPr>
            <a:spLocks noGrp="1"/>
          </p:cNvSpPr>
          <p:nvPr>
            <p:ph type="body" sz="quarter" idx="13"/>
          </p:nvPr>
        </p:nvSpPr>
        <p:spPr>
          <a:xfrm>
            <a:off x="438198" y="4200842"/>
            <a:ext cx="8143903" cy="2108478"/>
          </a:xfrm>
        </p:spPr>
        <p:txBody>
          <a:bodyPr>
            <a:noAutofit/>
          </a:bodyPr>
          <a:lstStyle/>
          <a:p>
            <a:r>
              <a:rPr lang="en-US" altLang="zh-CN" sz="2400" dirty="0"/>
              <a:t>Dave</a:t>
            </a:r>
            <a:r>
              <a:rPr lang="zh-CN" altLang="en-US" sz="2400" dirty="0"/>
              <a:t>收到两个消息</a:t>
            </a:r>
          </a:p>
          <a:p>
            <a:r>
              <a:rPr lang="en-US" altLang="zh-CN" sz="2400" dirty="0"/>
              <a:t>Tue X:2,Y:1  with </a:t>
            </a:r>
            <a:r>
              <a:rPr lang="en-US" altLang="zh-CN" sz="2400" dirty="0" smtClean="0"/>
              <a:t>Ben</a:t>
            </a:r>
            <a:r>
              <a:rPr lang="zh-CN" altLang="en-US" sz="2400" dirty="0" smtClean="0"/>
              <a:t>（新版本）</a:t>
            </a:r>
            <a:endParaRPr lang="en-US" altLang="zh-CN" sz="2400" dirty="0"/>
          </a:p>
          <a:p>
            <a:r>
              <a:rPr lang="en-US" altLang="zh-CN" sz="2400" dirty="0"/>
              <a:t>Thu </a:t>
            </a:r>
            <a:r>
              <a:rPr lang="en-US" altLang="zh-CN" sz="2400" dirty="0" smtClean="0"/>
              <a:t>X:1,Y:1 </a:t>
            </a:r>
            <a:r>
              <a:rPr lang="en-US" altLang="zh-CN" sz="2400" dirty="0"/>
              <a:t>  from Cathy </a:t>
            </a:r>
            <a:r>
              <a:rPr lang="zh-CN" altLang="en-US" sz="2400" dirty="0" smtClean="0"/>
              <a:t>（该消息</a:t>
            </a:r>
            <a:r>
              <a:rPr lang="zh-CN" altLang="en-US" sz="2400" dirty="0"/>
              <a:t>比较新）</a:t>
            </a:r>
          </a:p>
          <a:p>
            <a:r>
              <a:rPr lang="zh-CN" altLang="en-US" sz="2400" dirty="0"/>
              <a:t>发现后者是前者的祖先，</a:t>
            </a:r>
            <a:r>
              <a:rPr lang="zh-CN" altLang="en-US" sz="2400" dirty="0" smtClean="0"/>
              <a:t>所以抛弃</a:t>
            </a:r>
            <a:r>
              <a:rPr lang="zh-CN" altLang="en-US" sz="2400" dirty="0"/>
              <a:t>祖先</a:t>
            </a:r>
            <a:r>
              <a:rPr lang="zh-CN" altLang="en-US" sz="2400" dirty="0" smtClean="0"/>
              <a:t>，选择</a:t>
            </a:r>
            <a:r>
              <a:rPr lang="en-US" altLang="zh-CN" sz="2400" dirty="0" smtClean="0"/>
              <a:t>Ben</a:t>
            </a:r>
            <a:r>
              <a:rPr lang="zh-CN" altLang="en-US" sz="2400" dirty="0" smtClean="0"/>
              <a:t>的消息，</a:t>
            </a:r>
            <a:r>
              <a:rPr lang="zh-CN" altLang="en-US" sz="2400" dirty="0"/>
              <a:t>这样</a:t>
            </a:r>
            <a:r>
              <a:rPr lang="zh-CN" altLang="en-US" sz="2400" dirty="0" smtClean="0"/>
              <a:t>就</a:t>
            </a:r>
            <a:r>
              <a:rPr lang="zh-CN" altLang="en-US" sz="2400" dirty="0" smtClean="0">
                <a:solidFill>
                  <a:srgbClr val="FF0000"/>
                </a:solidFill>
              </a:rPr>
              <a:t>丢失了</a:t>
            </a:r>
            <a:r>
              <a:rPr lang="en-US" altLang="zh-CN" sz="2400" dirty="0" smtClean="0">
                <a:solidFill>
                  <a:srgbClr val="FF0000"/>
                </a:solidFill>
              </a:rPr>
              <a:t>Cathy</a:t>
            </a:r>
            <a:r>
              <a:rPr lang="zh-CN" altLang="en-US" sz="2400" dirty="0">
                <a:solidFill>
                  <a:srgbClr val="FF0000"/>
                </a:solidFill>
              </a:rPr>
              <a:t>给他的</a:t>
            </a:r>
            <a:r>
              <a:rPr lang="zh-CN" altLang="en-US" sz="2400" dirty="0" smtClean="0">
                <a:solidFill>
                  <a:srgbClr val="FF0000"/>
                </a:solidFill>
              </a:rPr>
              <a:t>消息</a:t>
            </a:r>
            <a:r>
              <a:rPr lang="zh-CN" altLang="en-US" sz="2400" dirty="0" smtClean="0"/>
              <a:t>。</a:t>
            </a:r>
            <a:endParaRPr lang="zh-CN" altLang="en-US" sz="2400" dirty="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62</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338761"/>
            <a:ext cx="5980952" cy="2666304"/>
          </a:xfrm>
          <a:prstGeom prst="rect">
            <a:avLst/>
          </a:prstGeom>
        </p:spPr>
      </p:pic>
      <p:sp>
        <p:nvSpPr>
          <p:cNvPr id="6" name="圆角矩形标注 5"/>
          <p:cNvSpPr/>
          <p:nvPr/>
        </p:nvSpPr>
        <p:spPr>
          <a:xfrm>
            <a:off x="6372200" y="3501008"/>
            <a:ext cx="1872208" cy="612648"/>
          </a:xfrm>
          <a:prstGeom prst="wedgeRoundRectCallout">
            <a:avLst>
              <a:gd name="adj1" fmla="val -103815"/>
              <a:gd name="adj2" fmla="val 1641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后发而先致</a:t>
            </a:r>
            <a:endParaRPr lang="zh-CN" altLang="en-US" sz="2400" dirty="0"/>
          </a:p>
        </p:txBody>
      </p:sp>
    </p:spTree>
    <p:extLst>
      <p:ext uri="{BB962C8B-B14F-4D97-AF65-F5344CB8AC3E}">
        <p14:creationId xmlns:p14="http://schemas.microsoft.com/office/powerpoint/2010/main" val="11799037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Vector Clock</a:t>
            </a:r>
            <a:r>
              <a:rPr lang="zh-CN" altLang="en-US" dirty="0"/>
              <a:t>无限增长：向量剪枝</a:t>
            </a:r>
          </a:p>
        </p:txBody>
      </p:sp>
      <p:sp>
        <p:nvSpPr>
          <p:cNvPr id="3" name="文本占位符 2"/>
          <p:cNvSpPr>
            <a:spLocks noGrp="1"/>
          </p:cNvSpPr>
          <p:nvPr>
            <p:ph type="body" sz="quarter" idx="13"/>
          </p:nvPr>
        </p:nvSpPr>
        <p:spPr>
          <a:xfrm>
            <a:off x="500062" y="1484784"/>
            <a:ext cx="8143903" cy="4515984"/>
          </a:xfrm>
        </p:spPr>
        <p:txBody>
          <a:bodyPr>
            <a:normAutofit lnSpcReduction="10000"/>
          </a:bodyPr>
          <a:lstStyle/>
          <a:p>
            <a:r>
              <a:rPr lang="zh-CN" altLang="en-US" b="1" dirty="0"/>
              <a:t>向量时钟的</a:t>
            </a:r>
            <a:r>
              <a:rPr lang="zh-CN" altLang="en-US" b="1" dirty="0" smtClean="0"/>
              <a:t>剪枝：</a:t>
            </a:r>
            <a:endParaRPr lang="en-US" altLang="zh-CN" b="1" dirty="0" smtClean="0"/>
          </a:p>
          <a:p>
            <a:pPr lvl="0">
              <a:spcBef>
                <a:spcPct val="0"/>
              </a:spcBef>
              <a:buClrTx/>
              <a:buSzTx/>
            </a:pPr>
            <a:r>
              <a:rPr lang="zh-CN" altLang="zh-CN" sz="2400" dirty="0" smtClean="0"/>
              <a:t>Riak</a:t>
            </a:r>
            <a:r>
              <a:rPr lang="zh-CN" altLang="en-US" sz="2400" dirty="0" smtClean="0"/>
              <a:t>剪枝系统</a:t>
            </a:r>
            <a:r>
              <a:rPr lang="zh-CN" altLang="zh-CN" sz="2400" dirty="0"/>
              <a:t>用四个参数来避免向量时钟</a:t>
            </a:r>
            <a:r>
              <a:rPr lang="zh-CN" altLang="zh-CN" sz="2400" dirty="0" smtClean="0"/>
              <a:t>空间无限</a:t>
            </a:r>
            <a:r>
              <a:rPr lang="zh-CN" altLang="zh-CN" sz="2400" dirty="0"/>
              <a:t>增长：</a:t>
            </a:r>
          </a:p>
          <a:p>
            <a:pPr marL="342900" lvl="0" indent="-342900">
              <a:spcBef>
                <a:spcPct val="0"/>
              </a:spcBef>
              <a:buClrTx/>
              <a:buSzPct val="50000"/>
              <a:buFont typeface="Wingdings" panose="05000000000000000000" pitchFamily="2" charset="2"/>
              <a:buChar char="n"/>
            </a:pPr>
            <a:r>
              <a:rPr lang="zh-CN" altLang="zh-CN" sz="2400" dirty="0"/>
              <a:t>small_vclock</a:t>
            </a:r>
          </a:p>
          <a:p>
            <a:pPr marL="342900" lvl="0" indent="-342900">
              <a:spcBef>
                <a:spcPct val="0"/>
              </a:spcBef>
              <a:buClrTx/>
              <a:buSzPct val="50000"/>
              <a:buFont typeface="Wingdings" panose="05000000000000000000" pitchFamily="2" charset="2"/>
              <a:buChar char="n"/>
            </a:pPr>
            <a:r>
              <a:rPr lang="zh-CN" altLang="zh-CN" sz="2400" dirty="0"/>
              <a:t>big_vclock</a:t>
            </a:r>
          </a:p>
          <a:p>
            <a:pPr marL="342900" lvl="0" indent="-342900">
              <a:spcBef>
                <a:spcPct val="0"/>
              </a:spcBef>
              <a:buClrTx/>
              <a:buSzPct val="50000"/>
              <a:buFont typeface="Wingdings" panose="05000000000000000000" pitchFamily="2" charset="2"/>
              <a:buChar char="n"/>
            </a:pPr>
            <a:r>
              <a:rPr lang="zh-CN" altLang="zh-CN" sz="2400" dirty="0"/>
              <a:t>young_vclock</a:t>
            </a:r>
          </a:p>
          <a:p>
            <a:pPr marL="342900" lvl="0" indent="-342900">
              <a:spcBef>
                <a:spcPct val="0"/>
              </a:spcBef>
              <a:buClrTx/>
              <a:buSzPct val="50000"/>
              <a:buFont typeface="Wingdings" panose="05000000000000000000" pitchFamily="2" charset="2"/>
              <a:buChar char="n"/>
            </a:pPr>
            <a:r>
              <a:rPr lang="zh-CN" altLang="zh-CN" sz="2400" dirty="0"/>
              <a:t>old_vclock</a:t>
            </a:r>
          </a:p>
          <a:p>
            <a:r>
              <a:rPr lang="en-US" altLang="zh-CN" sz="2400" dirty="0" smtClean="0"/>
              <a:t>    </a:t>
            </a:r>
            <a:r>
              <a:rPr lang="en-US" altLang="zh-CN" sz="2400" dirty="0" err="1" smtClean="0"/>
              <a:t>small_vclock</a:t>
            </a:r>
            <a:r>
              <a:rPr lang="zh-CN" altLang="en-US" sz="2400" dirty="0"/>
              <a:t>和</a:t>
            </a:r>
            <a:r>
              <a:rPr lang="en-US" altLang="zh-CN" sz="2400" dirty="0" err="1"/>
              <a:t>big_vclock</a:t>
            </a:r>
            <a:r>
              <a:rPr lang="zh-CN" altLang="en-US" sz="2400" dirty="0"/>
              <a:t>参数标识向量时钟的长度，</a:t>
            </a:r>
            <a:r>
              <a:rPr lang="zh-CN" altLang="en-US" sz="2400" dirty="0">
                <a:solidFill>
                  <a:srgbClr val="FF0000"/>
                </a:solidFill>
              </a:rPr>
              <a:t>如果长度小于</a:t>
            </a:r>
            <a:r>
              <a:rPr lang="en-US" altLang="zh-CN" sz="2400" dirty="0" err="1">
                <a:solidFill>
                  <a:srgbClr val="FF0000"/>
                </a:solidFill>
              </a:rPr>
              <a:t>small_vclock</a:t>
            </a:r>
            <a:r>
              <a:rPr lang="zh-CN" altLang="en-US" sz="2400" dirty="0">
                <a:solidFill>
                  <a:srgbClr val="FF0000"/>
                </a:solidFill>
              </a:rPr>
              <a:t>就不会被剪枝掉</a:t>
            </a:r>
            <a:r>
              <a:rPr lang="zh-CN" altLang="en-US" sz="2400" dirty="0"/>
              <a:t>，如果长度大于</a:t>
            </a:r>
            <a:r>
              <a:rPr lang="en-US" altLang="zh-CN" sz="2400" dirty="0" err="1"/>
              <a:t>big_vclock</a:t>
            </a:r>
            <a:r>
              <a:rPr lang="zh-CN" altLang="en-US" sz="2400" dirty="0"/>
              <a:t>就会被剪枝</a:t>
            </a:r>
            <a:r>
              <a:rPr lang="zh-CN" altLang="en-US" sz="2400" dirty="0" smtClean="0"/>
              <a:t>掉。</a:t>
            </a:r>
            <a:endParaRPr lang="zh-CN" altLang="en-US" sz="2400" dirty="0"/>
          </a:p>
          <a:p>
            <a:r>
              <a:rPr lang="en-US" altLang="zh-CN" sz="2400" dirty="0" smtClean="0"/>
              <a:t>    </a:t>
            </a:r>
            <a:r>
              <a:rPr lang="en-US" altLang="zh-CN" sz="2400" dirty="0" err="1" smtClean="0"/>
              <a:t>young_vclock</a:t>
            </a:r>
            <a:r>
              <a:rPr lang="zh-CN" altLang="en-US" sz="2400" dirty="0"/>
              <a:t>和</a:t>
            </a:r>
            <a:r>
              <a:rPr lang="en-US" altLang="zh-CN" sz="2400" dirty="0" err="1"/>
              <a:t>old_vclock</a:t>
            </a:r>
            <a:r>
              <a:rPr lang="zh-CN" altLang="en-US" sz="2400" dirty="0"/>
              <a:t>参数标识存储这个向量时钟时的时间戳，剪枝策略同理，大于</a:t>
            </a:r>
            <a:r>
              <a:rPr lang="en-US" altLang="zh-CN" sz="2400" dirty="0" err="1"/>
              <a:t>old_vclock</a:t>
            </a:r>
            <a:r>
              <a:rPr lang="zh-CN" altLang="en-US" sz="2400" dirty="0"/>
              <a:t>的才会被剪枝</a:t>
            </a:r>
            <a:r>
              <a:rPr lang="zh-CN" altLang="en-US" sz="2400" dirty="0" smtClean="0"/>
              <a:t>掉。</a:t>
            </a:r>
            <a:endParaRPr lang="zh-CN" altLang="en-US" dirty="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63</a:t>
            </a:fld>
            <a:endParaRPr lang="zh-CN" altLang="en-US"/>
          </a:p>
        </p:txBody>
      </p:sp>
    </p:spTree>
    <p:extLst>
      <p:ext uri="{BB962C8B-B14F-4D97-AF65-F5344CB8AC3E}">
        <p14:creationId xmlns:p14="http://schemas.microsoft.com/office/powerpoint/2010/main" val="24431398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Vector Clock</a:t>
            </a:r>
            <a:r>
              <a:rPr lang="zh-CN" altLang="en-US" dirty="0"/>
              <a:t>无限增长：向量剪枝</a:t>
            </a:r>
          </a:p>
        </p:txBody>
      </p:sp>
      <p:sp>
        <p:nvSpPr>
          <p:cNvPr id="3" name="文本占位符 2"/>
          <p:cNvSpPr>
            <a:spLocks noGrp="1"/>
          </p:cNvSpPr>
          <p:nvPr>
            <p:ph type="body" sz="quarter" idx="13"/>
          </p:nvPr>
        </p:nvSpPr>
        <p:spPr>
          <a:xfrm>
            <a:off x="500062" y="1714500"/>
            <a:ext cx="8143903" cy="346348"/>
          </a:xfrm>
        </p:spPr>
        <p:txBody>
          <a:bodyPr>
            <a:normAutofit fontScale="55000" lnSpcReduction="20000"/>
          </a:bodyPr>
          <a:lstStyle/>
          <a:p>
            <a:endParaRPr lang="zh-CN" altLang="en-US" dirty="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64</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317" y="1429000"/>
            <a:ext cx="5879365" cy="4000000"/>
          </a:xfrm>
          <a:prstGeom prst="rect">
            <a:avLst/>
          </a:prstGeom>
        </p:spPr>
      </p:pic>
    </p:spTree>
    <p:extLst>
      <p:ext uri="{BB962C8B-B14F-4D97-AF65-F5344CB8AC3E}">
        <p14:creationId xmlns:p14="http://schemas.microsoft.com/office/powerpoint/2010/main" val="4378338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Vector </a:t>
            </a:r>
            <a:r>
              <a:rPr lang="en-US" altLang="zh-CN" dirty="0" smtClean="0"/>
              <a:t>Clock</a:t>
            </a:r>
            <a:r>
              <a:rPr lang="zh-CN" altLang="en-US" dirty="0" smtClean="0"/>
              <a:t>无限增长：向量剪枝</a:t>
            </a:r>
            <a:endParaRPr lang="zh-CN" altLang="en-US" dirty="0"/>
          </a:p>
        </p:txBody>
      </p:sp>
      <p:sp>
        <p:nvSpPr>
          <p:cNvPr id="3" name="文本占位符 2"/>
          <p:cNvSpPr>
            <a:spLocks noGrp="1"/>
          </p:cNvSpPr>
          <p:nvPr>
            <p:ph type="body" sz="quarter" idx="13"/>
          </p:nvPr>
        </p:nvSpPr>
        <p:spPr/>
        <p:txBody>
          <a:bodyPr>
            <a:normAutofit lnSpcReduction="10000"/>
          </a:bodyPr>
          <a:lstStyle/>
          <a:p>
            <a:pPr>
              <a:lnSpc>
                <a:spcPct val="150000"/>
              </a:lnSpc>
            </a:pPr>
            <a:r>
              <a:rPr lang="zh-CN" altLang="en-US" sz="2400" dirty="0" smtClean="0"/>
              <a:t>    向量剪枝尽量只丢掉</a:t>
            </a:r>
            <a:r>
              <a:rPr lang="zh-CN" altLang="en-US" sz="2400" dirty="0"/>
              <a:t>一些向量时钟的</a:t>
            </a:r>
            <a:r>
              <a:rPr lang="zh-CN" altLang="en-US" sz="2400" dirty="0" smtClean="0"/>
              <a:t>信息，</a:t>
            </a:r>
            <a:r>
              <a:rPr lang="zh-CN" altLang="en-US" sz="2400" dirty="0"/>
              <a:t>而</a:t>
            </a:r>
            <a:r>
              <a:rPr lang="zh-CN" altLang="en-US" sz="2400" dirty="0" smtClean="0"/>
              <a:t>不是丢掉</a:t>
            </a:r>
            <a:r>
              <a:rPr lang="zh-CN" altLang="en-US" sz="2400" dirty="0"/>
              <a:t>实实在在的数据</a:t>
            </a:r>
            <a:r>
              <a:rPr lang="zh-CN" altLang="en-US" sz="2400" dirty="0" smtClean="0"/>
              <a:t>。</a:t>
            </a:r>
            <a:endParaRPr lang="en-US" altLang="zh-CN" sz="2400" dirty="0" smtClean="0"/>
          </a:p>
          <a:p>
            <a:pPr>
              <a:lnSpc>
                <a:spcPct val="150000"/>
              </a:lnSpc>
            </a:pPr>
            <a:r>
              <a:rPr lang="zh-CN" altLang="en-US" sz="2400" dirty="0" smtClean="0"/>
              <a:t>    特殊情况带来的问题：一</a:t>
            </a:r>
            <a:r>
              <a:rPr lang="zh-CN" altLang="en-US" sz="2400" dirty="0"/>
              <a:t>个客户端保持了一个很久之前的向量时钟，然后</a:t>
            </a:r>
            <a:r>
              <a:rPr lang="zh-CN" altLang="en-US" sz="2400" dirty="0" smtClean="0"/>
              <a:t>继承该向量时钟并提交</a:t>
            </a:r>
            <a:r>
              <a:rPr lang="zh-CN" altLang="en-US" sz="2400" dirty="0"/>
              <a:t>了一个数据，</a:t>
            </a:r>
            <a:r>
              <a:rPr lang="zh-CN" altLang="en-US" sz="2400" dirty="0" smtClean="0"/>
              <a:t>此时会产生问题（</a:t>
            </a:r>
            <a:r>
              <a:rPr lang="zh-CN" altLang="en-US" sz="2400" dirty="0" smtClean="0">
                <a:solidFill>
                  <a:srgbClr val="3366FF"/>
                </a:solidFill>
              </a:rPr>
              <a:t>因为服务器已经</a:t>
            </a:r>
            <a:r>
              <a:rPr lang="zh-CN" altLang="en-US" sz="2400" dirty="0">
                <a:solidFill>
                  <a:srgbClr val="3366FF"/>
                </a:solidFill>
              </a:rPr>
              <a:t>没有这个很久之前的向量时钟信息了</a:t>
            </a:r>
            <a:r>
              <a:rPr lang="zh-CN" altLang="en-US" sz="2400" dirty="0" smtClean="0">
                <a:solidFill>
                  <a:srgbClr val="3366FF"/>
                </a:solidFill>
              </a:rPr>
              <a:t>，可能已经</a:t>
            </a:r>
            <a:r>
              <a:rPr lang="zh-CN" altLang="en-US" sz="2400" dirty="0">
                <a:solidFill>
                  <a:srgbClr val="3366FF"/>
                </a:solidFill>
              </a:rPr>
              <a:t>被剪枝掉</a:t>
            </a:r>
            <a:r>
              <a:rPr lang="zh-CN" altLang="en-US" sz="2400" dirty="0" smtClean="0">
                <a:solidFill>
                  <a:srgbClr val="3366FF"/>
                </a:solidFill>
              </a:rPr>
              <a:t>了</a:t>
            </a:r>
            <a:r>
              <a:rPr lang="zh-CN" altLang="en-US" sz="2400" dirty="0" smtClean="0"/>
              <a:t>），</a:t>
            </a:r>
            <a:r>
              <a:rPr lang="zh-CN" altLang="en-US" sz="2400" dirty="0"/>
              <a:t>所以客户端提交的此次数据，在服务端无法找到一个</a:t>
            </a:r>
            <a:r>
              <a:rPr lang="zh-CN" altLang="en-US" sz="2400" dirty="0" smtClean="0"/>
              <a:t>祖先，此时</a:t>
            </a:r>
            <a:r>
              <a:rPr lang="en-US" altLang="zh-CN" sz="2400" dirty="0" err="1" smtClean="0"/>
              <a:t>Riak</a:t>
            </a:r>
            <a:r>
              <a:rPr lang="zh-CN" altLang="en-US" sz="2400" dirty="0" smtClean="0"/>
              <a:t>会</a:t>
            </a:r>
            <a:r>
              <a:rPr lang="zh-CN" altLang="en-US" sz="2400" dirty="0"/>
              <a:t>创建一个</a:t>
            </a:r>
            <a:r>
              <a:rPr lang="en-US" altLang="zh-CN" sz="2400" dirty="0"/>
              <a:t>sibling</a:t>
            </a:r>
            <a:r>
              <a:rPr lang="zh-CN" altLang="en-US" sz="2400" dirty="0" smtClean="0"/>
              <a:t>。  </a:t>
            </a:r>
            <a:endParaRPr lang="zh-CN" altLang="en-US" sz="2400" dirty="0">
              <a:solidFill>
                <a:srgbClr val="3366FF"/>
              </a:solidFill>
            </a:endParaRPr>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65</a:t>
            </a:fld>
            <a:endParaRPr lang="zh-CN" altLang="en-US"/>
          </a:p>
        </p:txBody>
      </p:sp>
    </p:spTree>
    <p:extLst>
      <p:ext uri="{BB962C8B-B14F-4D97-AF65-F5344CB8AC3E}">
        <p14:creationId xmlns:p14="http://schemas.microsoft.com/office/powerpoint/2010/main" val="16142838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Vector Clock</a:t>
            </a:r>
            <a:r>
              <a:rPr lang="zh-CN" altLang="en-US" dirty="0"/>
              <a:t>无限增长：向量剪枝</a:t>
            </a:r>
          </a:p>
        </p:txBody>
      </p:sp>
      <p:sp>
        <p:nvSpPr>
          <p:cNvPr id="3" name="文本占位符 2"/>
          <p:cNvSpPr>
            <a:spLocks noGrp="1"/>
          </p:cNvSpPr>
          <p:nvPr>
            <p:ph type="body" sz="quarter" idx="13"/>
          </p:nvPr>
        </p:nvSpPr>
        <p:spPr/>
        <p:txBody>
          <a:bodyPr>
            <a:normAutofit/>
          </a:bodyPr>
          <a:lstStyle/>
          <a:p>
            <a:pPr>
              <a:lnSpc>
                <a:spcPct val="150000"/>
              </a:lnSpc>
            </a:pPr>
            <a:r>
              <a:rPr lang="zh-CN" altLang="en-US" sz="2400" dirty="0" smtClean="0"/>
              <a:t>     剪枝</a:t>
            </a:r>
            <a:r>
              <a:rPr lang="zh-CN" altLang="en-US" sz="2400" dirty="0"/>
              <a:t>策略是一个权衡方案，一方面是无限增长的向量时钟的空间，另一方面是</a:t>
            </a:r>
            <a:r>
              <a:rPr lang="zh-CN" altLang="en-US" sz="2400" dirty="0">
                <a:solidFill>
                  <a:srgbClr val="FF0000"/>
                </a:solidFill>
              </a:rPr>
              <a:t>偶尔的会有</a:t>
            </a:r>
            <a:r>
              <a:rPr lang="en-US" altLang="zh-CN" sz="2400" dirty="0">
                <a:solidFill>
                  <a:srgbClr val="FF0000"/>
                </a:solidFill>
              </a:rPr>
              <a:t>“false merge”</a:t>
            </a:r>
            <a:r>
              <a:rPr lang="zh-CN" altLang="en-US" sz="2400" dirty="0">
                <a:solidFill>
                  <a:srgbClr val="FF0000"/>
                </a:solidFill>
              </a:rPr>
              <a:t>，产生兄弟数据，但不会丢失数据。</a:t>
            </a:r>
            <a:endParaRPr lang="en-US" altLang="zh-CN" sz="2400" dirty="0">
              <a:solidFill>
                <a:srgbClr val="FF0000"/>
              </a:solidFill>
            </a:endParaRPr>
          </a:p>
          <a:p>
            <a:pPr>
              <a:lnSpc>
                <a:spcPct val="150000"/>
              </a:lnSpc>
            </a:pPr>
            <a:r>
              <a:rPr lang="zh-CN" altLang="en-US" sz="2400" dirty="0">
                <a:solidFill>
                  <a:srgbClr val="3366FF"/>
                </a:solidFill>
              </a:rPr>
              <a:t>    从这个意义上看，防止向量时钟空间的无限增长，剪枝策略优于用</a:t>
            </a:r>
            <a:r>
              <a:rPr lang="en-US" altLang="zh-CN" sz="2400" dirty="0">
                <a:solidFill>
                  <a:srgbClr val="3366FF"/>
                </a:solidFill>
              </a:rPr>
              <a:t>server</a:t>
            </a:r>
            <a:r>
              <a:rPr lang="zh-CN" altLang="en-US" sz="2400" dirty="0">
                <a:solidFill>
                  <a:srgbClr val="3366FF"/>
                </a:solidFill>
              </a:rPr>
              <a:t>标识向量时钟的策略</a:t>
            </a:r>
            <a:r>
              <a:rPr lang="zh-CN" altLang="en-US" sz="2400" dirty="0" smtClean="0">
                <a:solidFill>
                  <a:srgbClr val="3366FF"/>
                </a:solidFill>
              </a:rPr>
              <a:t>。</a:t>
            </a:r>
            <a:endParaRPr lang="zh-CN" altLang="en-US" sz="2400" dirty="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66</a:t>
            </a:fld>
            <a:endParaRPr lang="zh-CN" altLang="en-US"/>
          </a:p>
        </p:txBody>
      </p:sp>
    </p:spTree>
    <p:extLst>
      <p:ext uri="{BB962C8B-B14F-4D97-AF65-F5344CB8AC3E}">
        <p14:creationId xmlns:p14="http://schemas.microsoft.com/office/powerpoint/2010/main" val="21086561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103" y="697488"/>
            <a:ext cx="8183562" cy="642942"/>
          </a:xfrm>
        </p:spPr>
        <p:txBody>
          <a:bodyPr>
            <a:noAutofit/>
          </a:bodyPr>
          <a:lstStyle/>
          <a:p>
            <a:r>
              <a:rPr lang="en-US" altLang="zh-CN" sz="2800" dirty="0" err="1" smtClean="0"/>
              <a:t>DynamoDB</a:t>
            </a:r>
            <a:r>
              <a:rPr lang="zh-CN" altLang="en-US" sz="2800" dirty="0" smtClean="0"/>
              <a:t>节点临时失效处理：</a:t>
            </a:r>
            <a:r>
              <a:rPr lang="en-US" altLang="zh-CN" sz="2800" dirty="0" smtClean="0"/>
              <a:t/>
            </a:r>
            <a:br>
              <a:rPr lang="en-US" altLang="zh-CN" sz="2800" dirty="0" smtClean="0"/>
            </a:br>
            <a:r>
              <a:rPr lang="en-US" altLang="zh-CN" sz="2800" dirty="0" smtClean="0"/>
              <a:t>hinted handoff</a:t>
            </a:r>
            <a:r>
              <a:rPr lang="zh-CN" altLang="en-US" sz="2800" dirty="0" smtClean="0"/>
              <a:t>（暗示接力</a:t>
            </a:r>
            <a:r>
              <a:rPr lang="zh-CN" altLang="en-US" sz="2800" dirty="0"/>
              <a:t>）</a:t>
            </a:r>
          </a:p>
        </p:txBody>
      </p:sp>
      <p:sp>
        <p:nvSpPr>
          <p:cNvPr id="3" name="文本占位符 2"/>
          <p:cNvSpPr>
            <a:spLocks noGrp="1"/>
          </p:cNvSpPr>
          <p:nvPr>
            <p:ph type="body" sz="quarter" idx="13"/>
          </p:nvPr>
        </p:nvSpPr>
        <p:spPr>
          <a:xfrm>
            <a:off x="500062" y="1484784"/>
            <a:ext cx="8143903" cy="4896544"/>
          </a:xfrm>
        </p:spPr>
        <p:txBody>
          <a:bodyPr>
            <a:normAutofit/>
          </a:bodyPr>
          <a:lstStyle/>
          <a:p>
            <a:r>
              <a:rPr lang="en-US" altLang="zh-CN" sz="2400" b="1" dirty="0" smtClean="0"/>
              <a:t>Hinted Handoff</a:t>
            </a:r>
            <a:r>
              <a:rPr lang="zh-CN" altLang="en-US" sz="2400" b="1" dirty="0" smtClean="0"/>
              <a:t>技术：</a:t>
            </a:r>
            <a:endParaRPr lang="en-US" altLang="zh-CN" sz="2400" b="1" dirty="0" smtClean="0"/>
          </a:p>
          <a:p>
            <a:pPr marL="342900" indent="-342900">
              <a:buFont typeface="Wingdings" panose="05000000000000000000" pitchFamily="2" charset="2"/>
              <a:buChar char="u"/>
            </a:pPr>
            <a:r>
              <a:rPr lang="zh-CN" altLang="en-US" sz="2400" dirty="0" smtClean="0"/>
              <a:t>为了</a:t>
            </a:r>
            <a:r>
              <a:rPr lang="zh-CN" altLang="en-US" sz="2400" dirty="0"/>
              <a:t>保证每次都能写到</a:t>
            </a:r>
            <a:r>
              <a:rPr lang="en-US" altLang="zh-CN" sz="2400" dirty="0"/>
              <a:t>W</a:t>
            </a:r>
            <a:r>
              <a:rPr lang="zh-CN" altLang="en-US" sz="2400" dirty="0"/>
              <a:t>个副本，读到</a:t>
            </a:r>
            <a:r>
              <a:rPr lang="en-US" altLang="zh-CN" sz="2400" dirty="0"/>
              <a:t>R</a:t>
            </a:r>
            <a:r>
              <a:rPr lang="zh-CN" altLang="en-US" sz="2400" dirty="0"/>
              <a:t>个副本</a:t>
            </a:r>
            <a:r>
              <a:rPr lang="zh-CN" altLang="en-US" sz="2400" dirty="0" smtClean="0"/>
              <a:t>，每次</a:t>
            </a:r>
            <a:r>
              <a:rPr lang="zh-CN" altLang="en-US" sz="2400" dirty="0"/>
              <a:t>读和写都是发送给</a:t>
            </a:r>
            <a:r>
              <a:rPr lang="en-US" altLang="zh-CN" sz="2400" dirty="0"/>
              <a:t>N</a:t>
            </a:r>
            <a:r>
              <a:rPr lang="zh-CN" altLang="en-US" sz="2400" dirty="0"/>
              <a:t>个节点。如果这</a:t>
            </a:r>
            <a:r>
              <a:rPr lang="en-US" altLang="zh-CN" sz="2400" dirty="0"/>
              <a:t>N</a:t>
            </a:r>
            <a:r>
              <a:rPr lang="zh-CN" altLang="en-US" sz="2400" dirty="0"/>
              <a:t>个节点有节点失效</a:t>
            </a:r>
            <a:r>
              <a:rPr lang="zh-CN" altLang="en-US" sz="2400" dirty="0" smtClean="0"/>
              <a:t>，则</a:t>
            </a:r>
            <a:r>
              <a:rPr lang="zh-CN" altLang="en-US" sz="2400" dirty="0" smtClean="0">
                <a:solidFill>
                  <a:srgbClr val="FF0000"/>
                </a:solidFill>
              </a:rPr>
              <a:t>往后</a:t>
            </a:r>
            <a:r>
              <a:rPr lang="zh-CN" altLang="en-US" sz="2400" dirty="0">
                <a:solidFill>
                  <a:srgbClr val="FF0000"/>
                </a:solidFill>
              </a:rPr>
              <a:t>继续找一个不同的节点，</a:t>
            </a:r>
            <a:r>
              <a:rPr lang="zh-CN" altLang="en-US" sz="2400" dirty="0" smtClean="0">
                <a:solidFill>
                  <a:srgbClr val="FF0000"/>
                </a:solidFill>
              </a:rPr>
              <a:t>暂时代替</a:t>
            </a:r>
            <a:r>
              <a:rPr lang="zh-CN" altLang="en-US" sz="2400" dirty="0">
                <a:solidFill>
                  <a:srgbClr val="FF0000"/>
                </a:solidFill>
              </a:rPr>
              <a:t>失效的</a:t>
            </a:r>
            <a:r>
              <a:rPr lang="zh-CN" altLang="en-US" sz="2400" dirty="0" smtClean="0">
                <a:solidFill>
                  <a:srgbClr val="FF0000"/>
                </a:solidFill>
              </a:rPr>
              <a:t>节点。</a:t>
            </a:r>
            <a:endParaRPr lang="en-US" altLang="zh-CN" sz="2400" dirty="0" smtClean="0">
              <a:solidFill>
                <a:srgbClr val="FF0000"/>
              </a:solidFill>
            </a:endParaRPr>
          </a:p>
          <a:p>
            <a:pPr marL="342900" indent="-342900">
              <a:buFont typeface="Wingdings" panose="05000000000000000000" pitchFamily="2" charset="2"/>
              <a:buChar char="u"/>
            </a:pPr>
            <a:endParaRPr lang="en-US" altLang="zh-CN" sz="2400" dirty="0" smtClean="0"/>
          </a:p>
          <a:p>
            <a:pPr marL="342900" indent="-342900">
              <a:buFont typeface="Wingdings" panose="05000000000000000000" pitchFamily="2" charset="2"/>
              <a:buChar char="u"/>
            </a:pPr>
            <a:r>
              <a:rPr lang="zh-CN" altLang="en-US" sz="2400" dirty="0" smtClean="0"/>
              <a:t>该后续节点定期监测故障节点的恢复，</a:t>
            </a:r>
            <a:endParaRPr lang="en-US" altLang="zh-CN" sz="2400" dirty="0" smtClean="0"/>
          </a:p>
          <a:p>
            <a:pPr marL="342900" indent="-342900">
              <a:buFont typeface="Wingdings" panose="05000000000000000000" pitchFamily="2" charset="2"/>
              <a:buChar char="u"/>
            </a:pPr>
            <a:endParaRPr lang="en-US" altLang="zh-CN" sz="2400" dirty="0" smtClean="0"/>
          </a:p>
          <a:p>
            <a:pPr marL="342900" indent="-342900">
              <a:buFont typeface="Wingdings" panose="05000000000000000000" pitchFamily="2" charset="2"/>
              <a:buChar char="u"/>
            </a:pPr>
            <a:r>
              <a:rPr lang="zh-CN" altLang="en-US" sz="2400" dirty="0" smtClean="0"/>
              <a:t>发现故障节点恢复时，将暂时代为保管的数据写回复活节点。</a:t>
            </a:r>
            <a:endParaRPr lang="en-US" altLang="zh-CN" sz="2400" dirty="0" smtClean="0"/>
          </a:p>
          <a:p>
            <a:endParaRPr lang="en-US" altLang="zh-CN" sz="2400" dirty="0" smtClean="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67</a:t>
            </a:fld>
            <a:endParaRPr lang="zh-CN" altLang="en-US"/>
          </a:p>
        </p:txBody>
      </p:sp>
    </p:spTree>
    <p:extLst>
      <p:ext uri="{BB962C8B-B14F-4D97-AF65-F5344CB8AC3E}">
        <p14:creationId xmlns:p14="http://schemas.microsoft.com/office/powerpoint/2010/main" val="9081017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404664"/>
            <a:ext cx="8183562" cy="936104"/>
          </a:xfrm>
        </p:spPr>
        <p:txBody>
          <a:bodyPr>
            <a:noAutofit/>
          </a:bodyPr>
          <a:lstStyle/>
          <a:p>
            <a:r>
              <a:rPr lang="en-US" altLang="zh-CN" sz="2800" dirty="0" err="1"/>
              <a:t>DynamoDB</a:t>
            </a:r>
            <a:r>
              <a:rPr lang="zh-CN" altLang="en-US" sz="2800" dirty="0"/>
              <a:t>节点临时失效处理：</a:t>
            </a:r>
            <a:r>
              <a:rPr lang="en-US" altLang="zh-CN" sz="2800" dirty="0"/>
              <a:t/>
            </a:r>
            <a:br>
              <a:rPr lang="en-US" altLang="zh-CN" sz="2800" dirty="0"/>
            </a:br>
            <a:r>
              <a:rPr lang="en-US" altLang="zh-CN" sz="2800" dirty="0"/>
              <a:t>hinted handoff</a:t>
            </a:r>
            <a:r>
              <a:rPr lang="zh-CN" altLang="en-US" sz="2800" dirty="0"/>
              <a:t>（暗示接力）</a:t>
            </a:r>
          </a:p>
        </p:txBody>
      </p:sp>
      <p:sp>
        <p:nvSpPr>
          <p:cNvPr id="3" name="文本占位符 2"/>
          <p:cNvSpPr>
            <a:spLocks noGrp="1"/>
          </p:cNvSpPr>
          <p:nvPr>
            <p:ph type="body" sz="quarter" idx="13"/>
          </p:nvPr>
        </p:nvSpPr>
        <p:spPr/>
        <p:txBody>
          <a:bodyPr>
            <a:normAutofit/>
          </a:bodyPr>
          <a:lstStyle/>
          <a:p>
            <a:r>
              <a:rPr lang="zh-CN" altLang="en-US" sz="2400" dirty="0"/>
              <a:t>例：</a:t>
            </a:r>
            <a:r>
              <a:rPr lang="en-US" altLang="zh-CN" sz="2400" dirty="0"/>
              <a:t>N=3</a:t>
            </a:r>
            <a:r>
              <a:rPr lang="zh-CN" altLang="en-US" sz="2400" dirty="0"/>
              <a:t>，某数据的</a:t>
            </a:r>
            <a:r>
              <a:rPr lang="en-US" altLang="zh-CN" sz="2400" dirty="0"/>
              <a:t>preference list</a:t>
            </a:r>
            <a:r>
              <a:rPr lang="zh-CN" altLang="en-US" sz="2400" dirty="0"/>
              <a:t>是节点</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。若</a:t>
            </a:r>
            <a:r>
              <a:rPr lang="en-US" altLang="zh-CN" sz="2400" dirty="0"/>
              <a:t>A</a:t>
            </a:r>
            <a:r>
              <a:rPr lang="zh-CN" altLang="en-US" sz="2400" dirty="0"/>
              <a:t>节点失效，则对该数据的写请求将发送到节点</a:t>
            </a:r>
            <a:r>
              <a:rPr lang="en-US" altLang="zh-CN" sz="2400" dirty="0"/>
              <a:t>B</a:t>
            </a:r>
            <a:r>
              <a:rPr lang="zh-CN" altLang="en-US" sz="2400" dirty="0"/>
              <a:t>、</a:t>
            </a:r>
            <a:r>
              <a:rPr lang="en-US" altLang="zh-CN" sz="2400" dirty="0"/>
              <a:t>C</a:t>
            </a:r>
            <a:r>
              <a:rPr lang="zh-CN" altLang="en-US" sz="2400" dirty="0"/>
              <a:t>、</a:t>
            </a:r>
            <a:r>
              <a:rPr lang="en-US" altLang="zh-CN" sz="2400" dirty="0"/>
              <a:t>D</a:t>
            </a:r>
            <a:r>
              <a:rPr lang="zh-CN" altLang="en-US" sz="2400" dirty="0"/>
              <a:t>上</a:t>
            </a:r>
            <a:r>
              <a:rPr lang="zh-CN" altLang="en-US" sz="2400" dirty="0" smtClean="0"/>
              <a:t>。</a:t>
            </a:r>
            <a:endParaRPr lang="en-US" altLang="zh-CN" sz="2400" dirty="0" smtClean="0"/>
          </a:p>
          <a:p>
            <a:r>
              <a:rPr lang="en-US" altLang="zh-CN" sz="2400" dirty="0" smtClean="0"/>
              <a:t>D</a:t>
            </a:r>
            <a:r>
              <a:rPr lang="zh-CN" altLang="en-US" sz="2400" dirty="0"/>
              <a:t>暂时取代</a:t>
            </a:r>
            <a:r>
              <a:rPr lang="en-US" altLang="zh-CN" sz="2400" dirty="0"/>
              <a:t>A</a:t>
            </a:r>
            <a:r>
              <a:rPr lang="zh-CN" altLang="en-US" sz="2400" dirty="0"/>
              <a:t>的角色</a:t>
            </a:r>
            <a:r>
              <a:rPr lang="zh-CN" altLang="en-US" sz="2400" dirty="0" smtClean="0"/>
              <a:t>，原本</a:t>
            </a:r>
            <a:r>
              <a:rPr lang="zh-CN" altLang="en-US" sz="2400" dirty="0"/>
              <a:t>应该写到</a:t>
            </a:r>
            <a:r>
              <a:rPr lang="en-US" altLang="zh-CN" sz="2400" dirty="0"/>
              <a:t>A</a:t>
            </a:r>
            <a:r>
              <a:rPr lang="zh-CN" altLang="en-US" sz="2400" dirty="0"/>
              <a:t>上的数据</a:t>
            </a:r>
            <a:r>
              <a:rPr lang="zh-CN" altLang="en-US" sz="2400" dirty="0" smtClean="0"/>
              <a:t>存放到</a:t>
            </a:r>
            <a:r>
              <a:rPr lang="en-US" altLang="zh-CN" sz="2400" dirty="0" smtClean="0"/>
              <a:t>D</a:t>
            </a:r>
            <a:r>
              <a:rPr lang="zh-CN" altLang="en-US" sz="2400" dirty="0" smtClean="0"/>
              <a:t>的</a:t>
            </a:r>
            <a:r>
              <a:rPr lang="zh-CN" altLang="en-US" sz="2400" dirty="0" smtClean="0">
                <a:solidFill>
                  <a:srgbClr val="FF0000"/>
                </a:solidFill>
              </a:rPr>
              <a:t>一</a:t>
            </a:r>
            <a:r>
              <a:rPr lang="zh-CN" altLang="en-US" sz="2400" dirty="0">
                <a:solidFill>
                  <a:srgbClr val="FF0000"/>
                </a:solidFill>
              </a:rPr>
              <a:t>个特定的</a:t>
            </a:r>
            <a:r>
              <a:rPr lang="zh-CN" altLang="en-US" sz="2400" dirty="0" smtClean="0">
                <a:solidFill>
                  <a:srgbClr val="FF0000"/>
                </a:solidFill>
              </a:rPr>
              <a:t>文件夹</a:t>
            </a:r>
            <a:r>
              <a:rPr lang="zh-CN" altLang="en-US" sz="2400" dirty="0" smtClean="0"/>
              <a:t>（</a:t>
            </a:r>
            <a:r>
              <a:rPr lang="zh-CN" altLang="en-US" sz="2400" dirty="0"/>
              <a:t>意味着这些数据不是</a:t>
            </a:r>
            <a:r>
              <a:rPr lang="en-US" altLang="zh-CN" sz="2400" dirty="0"/>
              <a:t>D</a:t>
            </a:r>
            <a:r>
              <a:rPr lang="zh-CN" altLang="en-US" sz="2400" dirty="0"/>
              <a:t>本该拥有的，</a:t>
            </a:r>
            <a:r>
              <a:rPr lang="zh-CN" altLang="en-US" sz="2400" dirty="0" smtClean="0"/>
              <a:t>而是其它节点</a:t>
            </a:r>
            <a:r>
              <a:rPr lang="zh-CN" altLang="en-US" sz="2400" dirty="0"/>
              <a:t>的）</a:t>
            </a:r>
            <a:r>
              <a:rPr lang="zh-CN" altLang="en-US" sz="2400" dirty="0" smtClean="0"/>
              <a:t>。</a:t>
            </a:r>
            <a:endParaRPr lang="en-US" altLang="zh-CN" sz="2400" dirty="0" smtClean="0"/>
          </a:p>
          <a:p>
            <a:r>
              <a:rPr lang="en-US" altLang="zh-CN" sz="2400" dirty="0" smtClean="0"/>
              <a:t>D</a:t>
            </a:r>
            <a:r>
              <a:rPr lang="zh-CN" altLang="en-US" sz="2400" dirty="0"/>
              <a:t>上会</a:t>
            </a:r>
            <a:r>
              <a:rPr lang="zh-CN" altLang="en-US" sz="2400" dirty="0">
                <a:solidFill>
                  <a:srgbClr val="FF0000"/>
                </a:solidFill>
              </a:rPr>
              <a:t>启动一个线程定期检查</a:t>
            </a:r>
            <a:r>
              <a:rPr lang="en-US" altLang="zh-CN" sz="2400" dirty="0">
                <a:solidFill>
                  <a:srgbClr val="FF0000"/>
                </a:solidFill>
              </a:rPr>
              <a:t>A</a:t>
            </a:r>
            <a:r>
              <a:rPr lang="zh-CN" altLang="en-US" sz="2400" dirty="0">
                <a:solidFill>
                  <a:srgbClr val="FF0000"/>
                </a:solidFill>
              </a:rPr>
              <a:t>的状态</a:t>
            </a:r>
            <a:r>
              <a:rPr lang="zh-CN" altLang="en-US" sz="2400" dirty="0"/>
              <a:t>，当发现</a:t>
            </a:r>
            <a:r>
              <a:rPr lang="en-US" altLang="zh-CN" sz="2400" dirty="0"/>
              <a:t>A</a:t>
            </a:r>
            <a:r>
              <a:rPr lang="zh-CN" altLang="en-US" sz="2400" dirty="0"/>
              <a:t>恢复后，就将</a:t>
            </a:r>
            <a:r>
              <a:rPr lang="en-US" altLang="zh-CN" sz="2400" dirty="0"/>
              <a:t>D</a:t>
            </a:r>
            <a:r>
              <a:rPr lang="zh-CN" altLang="en-US" sz="2400" dirty="0"/>
              <a:t>上存放的这些</a:t>
            </a:r>
            <a:r>
              <a:rPr lang="en-US" altLang="zh-CN" sz="2400" dirty="0"/>
              <a:t>A</a:t>
            </a:r>
            <a:r>
              <a:rPr lang="zh-CN" altLang="en-US" sz="2400" dirty="0"/>
              <a:t>的数据写回到</a:t>
            </a:r>
            <a:r>
              <a:rPr lang="en-US" altLang="zh-CN" sz="2400" dirty="0"/>
              <a:t>A</a:t>
            </a:r>
            <a:r>
              <a:rPr lang="zh-CN" altLang="en-US" sz="2400" dirty="0"/>
              <a:t>。</a:t>
            </a:r>
            <a:endParaRPr lang="en-US" altLang="zh-CN" sz="2400" dirty="0"/>
          </a:p>
          <a:p>
            <a:r>
              <a:rPr lang="zh-CN" altLang="en-US" sz="2400" dirty="0">
                <a:solidFill>
                  <a:srgbClr val="3366FF"/>
                </a:solidFill>
              </a:rPr>
              <a:t>该策略保证了节点失效时系统的高可用和数据持久性</a:t>
            </a:r>
            <a:r>
              <a:rPr lang="zh-CN" altLang="en-US" sz="2400" dirty="0" smtClean="0">
                <a:solidFill>
                  <a:srgbClr val="3366FF"/>
                </a:solidFill>
              </a:rPr>
              <a:t>。</a:t>
            </a:r>
            <a:endParaRPr lang="zh-CN" altLang="en-US" sz="2400" dirty="0">
              <a:solidFill>
                <a:srgbClr val="3366FF"/>
              </a:solidFill>
            </a:endParaRPr>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68</a:t>
            </a:fld>
            <a:endParaRPr lang="zh-CN" altLang="en-US"/>
          </a:p>
        </p:txBody>
      </p:sp>
    </p:spTree>
    <p:extLst>
      <p:ext uri="{BB962C8B-B14F-4D97-AF65-F5344CB8AC3E}">
        <p14:creationId xmlns:p14="http://schemas.microsoft.com/office/powerpoint/2010/main" val="21663321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Dynamo</a:t>
            </a:r>
            <a:r>
              <a:rPr lang="zh-CN" altLang="en-US" dirty="0" smtClean="0"/>
              <a:t>成员信息及故障检测</a:t>
            </a:r>
            <a:endParaRPr lang="zh-CN" altLang="en-US" dirty="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69</a:t>
            </a:fld>
            <a:endParaRPr lang="zh-CN" altLang="en-US"/>
          </a:p>
        </p:txBody>
      </p:sp>
      <p:sp>
        <p:nvSpPr>
          <p:cNvPr id="5" name="Rectangle 1"/>
          <p:cNvSpPr>
            <a:spLocks noGrp="1" noChangeArrowheads="1"/>
          </p:cNvSpPr>
          <p:nvPr>
            <p:ph type="body" sz="quarter" idx="13"/>
          </p:nvPr>
        </p:nvSpPr>
        <p:spPr bwMode="auto">
          <a:xfrm>
            <a:off x="420504" y="1369571"/>
            <a:ext cx="818353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en-US" sz="2400" b="0" i="0" u="none" strike="noStrike" cap="none" normalizeH="0" baseline="0" dirty="0" smtClean="0">
                <a:ln>
                  <a:noFill/>
                </a:ln>
                <a:solidFill>
                  <a:srgbClr val="3366FF"/>
                </a:solidFill>
                <a:effectLst/>
                <a:latin typeface="Arial" panose="020B0604020202020204" pitchFamily="34" charset="0"/>
              </a:rPr>
              <a:t>默认观点：</a:t>
            </a:r>
            <a:r>
              <a:rPr kumimoji="0" lang="zh-CN" altLang="zh-CN" sz="2400" b="0" i="0" u="none" strike="noStrike" cap="none" normalizeH="0" baseline="0" dirty="0" smtClean="0">
                <a:ln>
                  <a:noFill/>
                </a:ln>
                <a:solidFill>
                  <a:srgbClr val="3366FF"/>
                </a:solidFill>
                <a:effectLst/>
                <a:latin typeface="Arial" panose="020B0604020202020204" pitchFamily="34" charset="0"/>
              </a:rPr>
              <a:t>节点失败无法恢复的情况并不常见，加入或离开集群都需要手动通过命令完成</a:t>
            </a:r>
            <a:r>
              <a:rPr kumimoji="0" lang="zh-CN" altLang="en-US" sz="2400" b="0" i="0" u="none" strike="noStrike" cap="none" normalizeH="0" baseline="0" dirty="0" smtClean="0">
                <a:ln>
                  <a:noFill/>
                </a:ln>
                <a:solidFill>
                  <a:srgbClr val="3366FF"/>
                </a:solidFill>
                <a:effectLst/>
                <a:latin typeface="Arial" panose="020B0604020202020204" pitchFamily="34" charset="0"/>
              </a:rPr>
              <a:t>。</a:t>
            </a:r>
            <a:r>
              <a:rPr kumimoji="0" lang="zh-CN" altLang="zh-CN" sz="2400" b="0" i="0" u="none" strike="noStrike" cap="none" normalizeH="0" baseline="0" dirty="0" smtClean="0">
                <a:ln>
                  <a:noFill/>
                </a:ln>
                <a:solidFill>
                  <a:srgbClr val="3366FF"/>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zh-CN"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zh-CN" sz="2400" b="0" i="0" u="none" strike="noStrike" cap="none" normalizeH="0" baseline="0" dirty="0" smtClean="0">
                <a:ln>
                  <a:noFill/>
                </a:ln>
                <a:solidFill>
                  <a:schemeClr val="tx1"/>
                </a:solidFill>
                <a:effectLst/>
                <a:latin typeface="Arial" panose="020B0604020202020204" pitchFamily="34" charset="0"/>
              </a:rPr>
              <a:t>    </a:t>
            </a:r>
            <a:r>
              <a:rPr kumimoji="0" lang="zh-CN" altLang="zh-CN" sz="2400" b="0" i="0" u="none" strike="noStrike" cap="none" normalizeH="0" baseline="0" dirty="0" smtClean="0">
                <a:ln>
                  <a:noFill/>
                </a:ln>
                <a:solidFill>
                  <a:schemeClr val="tx1"/>
                </a:solidFill>
                <a:effectLst/>
                <a:latin typeface="Arial" panose="020B0604020202020204" pitchFamily="34" charset="0"/>
              </a:rPr>
              <a:t>用户</a:t>
            </a:r>
            <a:r>
              <a:rPr kumimoji="0" lang="zh-CN" altLang="zh-CN" sz="2400" b="0" i="0" u="none" strike="noStrike" cap="none" normalizeH="0" baseline="0" dirty="0" smtClean="0">
                <a:ln>
                  <a:noFill/>
                </a:ln>
                <a:solidFill>
                  <a:srgbClr val="FF0000"/>
                </a:solidFill>
                <a:effectLst/>
                <a:latin typeface="Arial" panose="020B0604020202020204" pitchFamily="34" charset="0"/>
              </a:rPr>
              <a:t>请求</a:t>
            </a:r>
            <a:r>
              <a:rPr kumimoji="0" lang="zh-CN" altLang="en-US" sz="2400" b="0" i="0" u="none" strike="noStrike" cap="none" normalizeH="0" baseline="0" dirty="0" smtClean="0">
                <a:ln>
                  <a:noFill/>
                </a:ln>
                <a:solidFill>
                  <a:srgbClr val="FF0000"/>
                </a:solidFill>
                <a:effectLst/>
                <a:latin typeface="Arial" panose="020B0604020202020204" pitchFamily="34" charset="0"/>
              </a:rPr>
              <a:t>相应的</a:t>
            </a:r>
            <a:r>
              <a:rPr kumimoji="0" lang="zh-CN" altLang="zh-CN" sz="2400" b="0" i="0" u="none" strike="noStrike" cap="none" normalizeH="0" baseline="0" dirty="0" smtClean="0">
                <a:ln>
                  <a:noFill/>
                </a:ln>
                <a:solidFill>
                  <a:srgbClr val="FF0000"/>
                </a:solidFill>
                <a:effectLst/>
                <a:latin typeface="Arial" panose="020B0604020202020204" pitchFamily="34" charset="0"/>
              </a:rPr>
              <a:t>coordinator</a:t>
            </a:r>
            <a:r>
              <a:rPr kumimoji="0" lang="zh-CN" altLang="en-US" sz="2400" b="0" i="0" u="none" strike="noStrike" cap="none" normalizeH="0" baseline="0" dirty="0" smtClean="0">
                <a:ln>
                  <a:noFill/>
                </a:ln>
                <a:solidFill>
                  <a:srgbClr val="FF0000"/>
                </a:solidFill>
                <a:effectLst/>
                <a:latin typeface="Arial" panose="020B0604020202020204" pitchFamily="34" charset="0"/>
              </a:rPr>
              <a:t>通过</a:t>
            </a:r>
            <a:r>
              <a:rPr kumimoji="0" lang="en-US" altLang="zh-CN" sz="2400" b="0" i="0" u="none" strike="noStrike" cap="none" normalizeH="0" baseline="0" dirty="0" smtClean="0">
                <a:ln>
                  <a:noFill/>
                </a:ln>
                <a:solidFill>
                  <a:srgbClr val="FF0000"/>
                </a:solidFill>
                <a:effectLst/>
                <a:latin typeface="Arial" panose="020B0604020202020204" pitchFamily="34" charset="0"/>
              </a:rPr>
              <a:t>hinted handoff</a:t>
            </a:r>
            <a:r>
              <a:rPr kumimoji="0" lang="zh-CN" altLang="en-US" sz="2400" b="0" i="0" u="none" strike="noStrike" cap="none" normalizeH="0" baseline="0" dirty="0" smtClean="0">
                <a:ln>
                  <a:noFill/>
                </a:ln>
                <a:solidFill>
                  <a:srgbClr val="FF0000"/>
                </a:solidFill>
                <a:effectLst/>
                <a:latin typeface="Arial" panose="020B0604020202020204" pitchFamily="34" charset="0"/>
              </a:rPr>
              <a:t>技术</a:t>
            </a:r>
            <a:r>
              <a:rPr kumimoji="0" lang="zh-CN" altLang="en-US" sz="2400" b="0" i="0" u="none" strike="noStrike" cap="none" normalizeH="0" baseline="0" dirty="0" smtClean="0">
                <a:ln>
                  <a:noFill/>
                </a:ln>
                <a:solidFill>
                  <a:schemeClr val="tx1"/>
                </a:solidFill>
                <a:effectLst/>
                <a:latin typeface="Arial" panose="020B0604020202020204" pitchFamily="34" charset="0"/>
              </a:rPr>
              <a:t>为临时</a:t>
            </a:r>
            <a:r>
              <a:rPr kumimoji="0" lang="zh-CN" altLang="zh-CN" sz="2400" b="0" i="0" u="none" strike="noStrike" cap="none" normalizeH="0" baseline="0" dirty="0" smtClean="0">
                <a:ln>
                  <a:noFill/>
                </a:ln>
                <a:solidFill>
                  <a:schemeClr val="tx1"/>
                </a:solidFill>
                <a:effectLst/>
                <a:latin typeface="Arial" panose="020B0604020202020204" pitchFamily="34" charset="0"/>
              </a:rPr>
              <a:t>不可达节点</a:t>
            </a:r>
            <a:r>
              <a:rPr kumimoji="0" lang="zh-CN" altLang="en-US" sz="2400" b="0" i="0" u="none" strike="noStrike" cap="none" normalizeH="0" baseline="0" dirty="0" smtClean="0">
                <a:ln>
                  <a:noFill/>
                </a:ln>
                <a:solidFill>
                  <a:schemeClr val="tx1"/>
                </a:solidFill>
                <a:effectLst/>
                <a:latin typeface="Arial" panose="020B0604020202020204" pitchFamily="34" charset="0"/>
              </a:rPr>
              <a:t>寻找代替节点</a:t>
            </a:r>
            <a:r>
              <a:rPr kumimoji="0" lang="zh-CN" altLang="zh-CN" sz="2400" b="0" i="0" u="none" strike="noStrike" cap="none" normalizeH="0" baseline="0" dirty="0" smtClean="0">
                <a:ln>
                  <a:noFill/>
                </a:ln>
                <a:solidFill>
                  <a:schemeClr val="tx1"/>
                </a:solidFill>
                <a:effectLst/>
                <a:latin typeface="Arial" panose="020B0604020202020204" pitchFamily="34" charset="0"/>
              </a:rPr>
              <a:t>，之后开始周期性探测其恢复</a:t>
            </a:r>
            <a:r>
              <a:rPr kumimoji="0" lang="zh-CN" altLang="en-US" sz="2400" b="0" i="0" u="none" strike="noStrike" cap="none" normalizeH="0" baseline="0" dirty="0" smtClean="0">
                <a:ln>
                  <a:noFill/>
                </a:ln>
                <a:solidFill>
                  <a:schemeClr val="tx1"/>
                </a:solidFill>
                <a:effectLst/>
                <a:latin typeface="Arial" panose="020B0604020202020204" pitchFamily="34" charset="0"/>
              </a:rPr>
              <a:t>。</a:t>
            </a:r>
            <a:r>
              <a:rPr kumimoji="0" lang="zh-CN" altLang="zh-CN" sz="24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tabLst/>
            </a:pPr>
            <a:endParaRPr kumimoji="0" lang="en-US" altLang="zh-CN"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zh-CN" sz="2400" b="0" i="0" u="none" strike="noStrike" cap="none" normalizeH="0" baseline="0" dirty="0" smtClean="0">
                <a:ln>
                  <a:noFill/>
                </a:ln>
                <a:solidFill>
                  <a:schemeClr val="tx1"/>
                </a:solidFill>
                <a:effectLst/>
                <a:latin typeface="Arial" panose="020B0604020202020204" pitchFamily="34" charset="0"/>
              </a:rPr>
              <a:t>    </a:t>
            </a:r>
            <a:r>
              <a:rPr kumimoji="0" lang="zh-CN" altLang="zh-CN" sz="2400" b="0" i="0" u="none" strike="noStrike" cap="none" normalizeH="0" baseline="0" dirty="0" smtClean="0">
                <a:ln>
                  <a:noFill/>
                </a:ln>
                <a:solidFill>
                  <a:schemeClr val="tx1"/>
                </a:solidFill>
                <a:effectLst/>
                <a:latin typeface="Arial" panose="020B0604020202020204" pitchFamily="34" charset="0"/>
              </a:rPr>
              <a:t>Dynamo集群中的</a:t>
            </a:r>
            <a:r>
              <a:rPr kumimoji="0" lang="zh-CN" altLang="en-US" sz="2400" b="0" i="0" u="none" strike="noStrike" cap="none" normalizeH="0" baseline="0" dirty="0" smtClean="0">
                <a:ln>
                  <a:noFill/>
                </a:ln>
                <a:solidFill>
                  <a:schemeClr val="tx1"/>
                </a:solidFill>
                <a:effectLst/>
                <a:latin typeface="Arial" panose="020B0604020202020204" pitchFamily="34" charset="0"/>
              </a:rPr>
              <a:t>每个节点</a:t>
            </a:r>
            <a:r>
              <a:rPr kumimoji="0" lang="zh-CN" altLang="zh-CN" sz="2400" b="0" i="0" u="none" strike="noStrike" cap="none" normalizeH="0" baseline="0" dirty="0" smtClean="0">
                <a:ln>
                  <a:noFill/>
                </a:ln>
                <a:solidFill>
                  <a:schemeClr val="tx1"/>
                </a:solidFill>
                <a:effectLst/>
                <a:latin typeface="Arial" panose="020B0604020202020204" pitchFamily="34" charset="0"/>
              </a:rPr>
              <a:t>都会维护当前集群的成员及节点不可达等信息，这些信息通过</a:t>
            </a:r>
            <a:r>
              <a:rPr kumimoji="0" lang="en-US" altLang="zh-CN" sz="2400" b="0" i="0" u="none" strike="noStrike" cap="none" normalizeH="0" baseline="0" dirty="0" smtClean="0">
                <a:ln>
                  <a:noFill/>
                </a:ln>
                <a:solidFill>
                  <a:schemeClr val="tx1"/>
                </a:solidFill>
                <a:effectLst/>
                <a:latin typeface="Arial" panose="020B0604020202020204" pitchFamily="34" charset="0"/>
              </a:rPr>
              <a:t>G</a:t>
            </a:r>
            <a:r>
              <a:rPr kumimoji="0" lang="zh-CN" altLang="zh-CN" sz="2400" b="0" i="0" u="none" strike="noStrike" cap="none" normalizeH="0" baseline="0" dirty="0" smtClean="0">
                <a:ln>
                  <a:noFill/>
                </a:ln>
                <a:solidFill>
                  <a:schemeClr val="tx1"/>
                </a:solidFill>
                <a:effectLst/>
                <a:latin typeface="Arial" panose="020B0604020202020204" pitchFamily="34" charset="0"/>
              </a:rPr>
              <a:t>ossip协议</a:t>
            </a:r>
            <a:r>
              <a:rPr kumimoji="0" lang="zh-CN" altLang="en-US" sz="2400" b="0" i="0" u="none" strike="noStrike" cap="none" normalizeH="0" baseline="0" dirty="0" smtClean="0">
                <a:ln>
                  <a:noFill/>
                </a:ln>
                <a:solidFill>
                  <a:schemeClr val="tx1"/>
                </a:solidFill>
                <a:effectLst/>
                <a:latin typeface="Arial" panose="020B0604020202020204" pitchFamily="34" charset="0"/>
              </a:rPr>
              <a:t>传播</a:t>
            </a:r>
            <a:r>
              <a:rPr kumimoji="0" lang="zh-CN" altLang="zh-CN" sz="2400" b="0" i="0" u="none" strike="noStrike" cap="none" normalizeH="0" baseline="0" dirty="0" smtClean="0">
                <a:ln>
                  <a:noFill/>
                </a:ln>
                <a:solidFill>
                  <a:schemeClr val="tx1"/>
                </a:solidFill>
                <a:effectLst/>
                <a:latin typeface="Arial" panose="020B0604020202020204" pitchFamily="34" charset="0"/>
              </a:rPr>
              <a:t>到整个集群；客户端可以通过任意一个节点获得并维护</a:t>
            </a:r>
            <a:r>
              <a:rPr kumimoji="0" lang="zh-CN" altLang="en-US" sz="2400" b="0" i="0" u="none" strike="noStrike" cap="none" normalizeH="0" baseline="0" dirty="0" smtClean="0">
                <a:ln>
                  <a:noFill/>
                </a:ln>
                <a:solidFill>
                  <a:schemeClr val="tx1"/>
                </a:solidFill>
                <a:effectLst/>
                <a:latin typeface="Arial" panose="020B0604020202020204" pitchFamily="34" charset="0"/>
              </a:rPr>
              <a:t>这些</a:t>
            </a:r>
            <a:r>
              <a:rPr kumimoji="0" lang="zh-CN" altLang="zh-CN" sz="2400" b="0" i="0" u="none" strike="noStrike" cap="none" normalizeH="0" baseline="0" dirty="0" smtClean="0">
                <a:ln>
                  <a:noFill/>
                </a:ln>
                <a:solidFill>
                  <a:schemeClr val="tx1"/>
                </a:solidFill>
                <a:effectLst/>
                <a:latin typeface="Arial" panose="020B0604020202020204" pitchFamily="34" charset="0"/>
              </a:rPr>
              <a:t>成员信息，从而找到自己要访问的数据。</a:t>
            </a:r>
          </a:p>
        </p:txBody>
      </p:sp>
    </p:spTree>
    <p:extLst>
      <p:ext uri="{BB962C8B-B14F-4D97-AF65-F5344CB8AC3E}">
        <p14:creationId xmlns:p14="http://schemas.microsoft.com/office/powerpoint/2010/main" val="205339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smtClean="0"/>
              <a:t>基本特性</a:t>
            </a:r>
          </a:p>
        </p:txBody>
      </p:sp>
      <p:sp>
        <p:nvSpPr>
          <p:cNvPr id="14339" name="文本占位符 2"/>
          <p:cNvSpPr>
            <a:spLocks noGrp="1"/>
          </p:cNvSpPr>
          <p:nvPr>
            <p:ph idx="1"/>
          </p:nvPr>
        </p:nvSpPr>
        <p:spPr/>
        <p:txBody>
          <a:bodyPr/>
          <a:lstStyle/>
          <a:p>
            <a:pPr marL="0" indent="0" eaLnBrk="1" hangingPunct="1">
              <a:buFont typeface="Wingdings 2" pitchFamily="18" charset="2"/>
              <a:buNone/>
            </a:pPr>
            <a:r>
              <a:rPr lang="zh-CN" altLang="en-US" dirty="0" smtClean="0"/>
              <a:t>具有守护进程（</a:t>
            </a:r>
            <a:r>
              <a:rPr lang="en-US" altLang="zh-CN" dirty="0" smtClean="0"/>
              <a:t>daemon</a:t>
            </a:r>
            <a:r>
              <a:rPr lang="zh-CN" altLang="en-US" dirty="0" smtClean="0"/>
              <a:t>），采用</a:t>
            </a:r>
            <a:r>
              <a:rPr lang="en-US" altLang="zh-CN" dirty="0" smtClean="0"/>
              <a:t>C</a:t>
            </a:r>
            <a:r>
              <a:rPr lang="zh-CN" altLang="en-US" dirty="0" smtClean="0"/>
              <a:t>语言开发。</a:t>
            </a:r>
            <a:endParaRPr lang="en-US" altLang="zh-CN" dirty="0" smtClean="0"/>
          </a:p>
          <a:p>
            <a:pPr marL="0" indent="0" eaLnBrk="1" hangingPunct="1">
              <a:buNone/>
            </a:pPr>
            <a:endParaRPr lang="en-US" altLang="zh-CN" dirty="0" smtClean="0"/>
          </a:p>
          <a:p>
            <a:pPr marL="0" indent="0" eaLnBrk="1" hangingPunct="1">
              <a:buNone/>
            </a:pPr>
            <a:r>
              <a:rPr lang="zh-CN" altLang="en-US" dirty="0" smtClean="0"/>
              <a:t>客户端通过</a:t>
            </a:r>
            <a:r>
              <a:rPr lang="en-US" altLang="zh-CN" dirty="0" err="1" smtClean="0"/>
              <a:t>memcached</a:t>
            </a:r>
            <a:r>
              <a:rPr lang="zh-CN" altLang="en-US" dirty="0" smtClean="0"/>
              <a:t>协议与守护进程通信，可以用任何语言来编写 。</a:t>
            </a:r>
          </a:p>
          <a:p>
            <a:pPr marL="0" indent="0" eaLnBrk="1" hangingPunct="1">
              <a:buFont typeface="Wingdings 2" pitchFamily="18" charset="2"/>
              <a:buNone/>
            </a:pPr>
            <a:r>
              <a:rPr lang="zh-CN" altLang="en-US" dirty="0" smtClean="0"/>
              <a:t>    </a:t>
            </a:r>
            <a:endParaRPr lang="en-US" altLang="zh-CN" dirty="0" smtClean="0"/>
          </a:p>
          <a:p>
            <a:pPr marL="0" indent="0" eaLnBrk="1" hangingPunct="1">
              <a:buFont typeface="Wingdings 2" pitchFamily="18" charset="2"/>
              <a:buNone/>
            </a:pPr>
            <a:r>
              <a:rPr lang="zh-CN" altLang="en-US" dirty="0" smtClean="0"/>
              <a:t>使用</a:t>
            </a:r>
            <a:r>
              <a:rPr lang="en-US" altLang="zh-CN" dirty="0" err="1" smtClean="0"/>
              <a:t>libevent</a:t>
            </a:r>
            <a:r>
              <a:rPr lang="zh-CN" altLang="en-US" dirty="0" smtClean="0"/>
              <a:t>（或者在</a:t>
            </a:r>
            <a:r>
              <a:rPr lang="en-US" altLang="zh-CN" dirty="0" err="1" smtClean="0"/>
              <a:t>linux</a:t>
            </a:r>
            <a:r>
              <a:rPr lang="zh-CN" altLang="en-US" dirty="0" smtClean="0"/>
              <a:t>下使用</a:t>
            </a:r>
            <a:r>
              <a:rPr lang="en-US" altLang="zh-CN" dirty="0" err="1" smtClean="0"/>
              <a:t>epoll</a:t>
            </a:r>
            <a:r>
              <a:rPr lang="zh-CN" altLang="en-US" dirty="0" smtClean="0"/>
              <a:t>）来均衡任何数量的打开链接。</a:t>
            </a:r>
            <a:endParaRPr lang="en-US" altLang="zh-CN" dirty="0" smtClean="0"/>
          </a:p>
        </p:txBody>
      </p:sp>
      <p:sp>
        <p:nvSpPr>
          <p:cNvPr id="4" name="灯片编号占位符 3"/>
          <p:cNvSpPr>
            <a:spLocks noGrp="1"/>
          </p:cNvSpPr>
          <p:nvPr>
            <p:ph type="sldNum" sz="quarter" idx="12"/>
          </p:nvPr>
        </p:nvSpPr>
        <p:spPr/>
        <p:txBody>
          <a:bodyPr/>
          <a:lstStyle/>
          <a:p>
            <a:pPr>
              <a:defRPr/>
            </a:pPr>
            <a:fld id="{E1231529-8D8D-46A7-86AA-7E02F49C8A31}" type="slidenum">
              <a:rPr lang="zh-CN" altLang="en-US"/>
              <a:pPr>
                <a:defRPr/>
              </a:pPr>
              <a:t>7</a:t>
            </a:fld>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Dynamo</a:t>
            </a:r>
            <a:r>
              <a:rPr lang="zh-CN" altLang="en-US" dirty="0"/>
              <a:t>成员</a:t>
            </a:r>
            <a:r>
              <a:rPr lang="zh-CN" altLang="en-US" dirty="0" smtClean="0"/>
              <a:t>信息传播：</a:t>
            </a:r>
            <a:r>
              <a:rPr lang="en-US" altLang="zh-CN" dirty="0" smtClean="0"/>
              <a:t>Gossip</a:t>
            </a:r>
            <a:r>
              <a:rPr lang="zh-CN" altLang="en-US" dirty="0" smtClean="0"/>
              <a:t>协议</a:t>
            </a:r>
            <a:endParaRPr lang="zh-CN" altLang="en-US" dirty="0"/>
          </a:p>
        </p:txBody>
      </p:sp>
      <p:sp>
        <p:nvSpPr>
          <p:cNvPr id="3" name="文本占位符 2"/>
          <p:cNvSpPr>
            <a:spLocks noGrp="1"/>
          </p:cNvSpPr>
          <p:nvPr>
            <p:ph type="body" sz="quarter" idx="13"/>
          </p:nvPr>
        </p:nvSpPr>
        <p:spPr>
          <a:xfrm>
            <a:off x="500062" y="1714500"/>
            <a:ext cx="8143903" cy="4762500"/>
          </a:xfrm>
        </p:spPr>
        <p:txBody>
          <a:bodyPr>
            <a:normAutofit/>
          </a:bodyPr>
          <a:lstStyle/>
          <a:p>
            <a:pPr latinLnBrk="1"/>
            <a:r>
              <a:rPr lang="en-US" altLang="zh-CN" sz="2400" b="1" dirty="0"/>
              <a:t>Dynamo</a:t>
            </a:r>
            <a:r>
              <a:rPr lang="zh-CN" altLang="en-US" sz="2400" b="1" dirty="0"/>
              <a:t>使用一个基于</a:t>
            </a:r>
            <a:r>
              <a:rPr lang="en-US" altLang="zh-CN" sz="2400" b="1" dirty="0"/>
              <a:t>Gossip</a:t>
            </a:r>
            <a:r>
              <a:rPr lang="zh-CN" altLang="en-US" sz="2400" b="1" dirty="0"/>
              <a:t>的协议传播成员变动，</a:t>
            </a:r>
            <a:r>
              <a:rPr lang="zh-CN" altLang="en-US" sz="2400" dirty="0"/>
              <a:t>并维持成员的最终</a:t>
            </a:r>
            <a:r>
              <a:rPr lang="zh-CN" altLang="en-US" sz="2400" dirty="0" smtClean="0"/>
              <a:t>一致性：每个</a:t>
            </a:r>
            <a:r>
              <a:rPr lang="zh-CN" altLang="en-US" sz="2400" dirty="0"/>
              <a:t>节点</a:t>
            </a:r>
            <a:r>
              <a:rPr lang="zh-CN" altLang="en-US" sz="2400" dirty="0" smtClean="0">
                <a:solidFill>
                  <a:srgbClr val="FF0000"/>
                </a:solidFill>
              </a:rPr>
              <a:t>每隔</a:t>
            </a:r>
            <a:r>
              <a:rPr lang="zh-CN" altLang="en-US" sz="2400" dirty="0">
                <a:solidFill>
                  <a:srgbClr val="FF0000"/>
                </a:solidFill>
              </a:rPr>
              <a:t>一秒随机选择另一个节点，两个节点协调他们保存的成员变动历史</a:t>
            </a:r>
            <a:r>
              <a:rPr lang="zh-CN" altLang="en-US" sz="2400" dirty="0" smtClean="0">
                <a:solidFill>
                  <a:srgbClr val="FF0000"/>
                </a:solidFill>
              </a:rPr>
              <a:t>。</a:t>
            </a:r>
            <a:endParaRPr lang="en-US" altLang="zh-CN" sz="2400" dirty="0" smtClean="0">
              <a:solidFill>
                <a:srgbClr val="FF0000"/>
              </a:solidFill>
            </a:endParaRPr>
          </a:p>
          <a:p>
            <a:pPr latinLnBrk="1"/>
            <a:r>
              <a:rPr lang="zh-CN" altLang="en-US" sz="2400" dirty="0" smtClean="0"/>
              <a:t>     新</a:t>
            </a:r>
            <a:r>
              <a:rPr lang="zh-CN" altLang="en-US" sz="2400" dirty="0"/>
              <a:t>节点加入</a:t>
            </a:r>
            <a:r>
              <a:rPr lang="zh-CN" altLang="en-US" sz="2400" dirty="0" smtClean="0"/>
              <a:t>时选择自己负责</a:t>
            </a:r>
            <a:r>
              <a:rPr lang="zh-CN" altLang="en-US" sz="2400" dirty="0"/>
              <a:t>的虚拟节点，</a:t>
            </a:r>
            <a:r>
              <a:rPr lang="zh-CN" altLang="en-US" sz="2400" dirty="0" smtClean="0"/>
              <a:t>并将其虚拟</a:t>
            </a:r>
            <a:r>
              <a:rPr lang="zh-CN" altLang="en-US" sz="2400" dirty="0"/>
              <a:t>节点表保存到磁盘，之后与其他的节点通过</a:t>
            </a:r>
            <a:r>
              <a:rPr lang="en-US" altLang="zh-CN" sz="2400" dirty="0"/>
              <a:t>Gossip</a:t>
            </a:r>
            <a:r>
              <a:rPr lang="zh-CN" altLang="en-US" sz="2400" dirty="0"/>
              <a:t>协议交换协调</a:t>
            </a:r>
            <a:r>
              <a:rPr lang="zh-CN" altLang="en-US" sz="2400" dirty="0" smtClean="0"/>
              <a:t>他们的</a:t>
            </a:r>
            <a:r>
              <a:rPr lang="zh-CN" altLang="en-US" sz="2400" dirty="0"/>
              <a:t>虚拟节点</a:t>
            </a:r>
            <a:r>
              <a:rPr lang="zh-CN" altLang="en-US" sz="2400" dirty="0" smtClean="0"/>
              <a:t>表。</a:t>
            </a:r>
            <a:endParaRPr lang="en-US" altLang="zh-CN" sz="2400" dirty="0" smtClean="0"/>
          </a:p>
          <a:p>
            <a:pPr latinLnBrk="1"/>
            <a:r>
              <a:rPr lang="en-US" altLang="zh-CN" sz="2400" dirty="0" smtClean="0">
                <a:latin typeface="微软雅黑" panose="020B0503020204020204" pitchFamily="34" charset="-122"/>
                <a:ea typeface="微软雅黑" panose="020B0503020204020204" pitchFamily="34" charset="-122"/>
              </a:rPr>
              <a:t>     ↓</a:t>
            </a:r>
            <a:endParaRPr lang="en-US" altLang="zh-CN" sz="2400" dirty="0"/>
          </a:p>
          <a:p>
            <a:pPr latinLnBrk="1"/>
            <a:r>
              <a:rPr lang="zh-CN" altLang="en-US" sz="2400" dirty="0" smtClean="0"/>
              <a:t>每个</a:t>
            </a:r>
            <a:r>
              <a:rPr lang="zh-CN" altLang="en-US" sz="2400" dirty="0"/>
              <a:t>节点都知道全局的虚拟节点表</a:t>
            </a:r>
            <a:r>
              <a:rPr lang="zh-CN" altLang="en-US" sz="2400" dirty="0" smtClean="0"/>
              <a:t>。</a:t>
            </a:r>
            <a:endParaRPr lang="zh-CN" altLang="en-US" sz="2400" dirty="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70</a:t>
            </a:fld>
            <a:endParaRPr lang="zh-CN" altLang="en-US"/>
          </a:p>
        </p:txBody>
      </p:sp>
    </p:spTree>
    <p:extLst>
      <p:ext uri="{BB962C8B-B14F-4D97-AF65-F5344CB8AC3E}">
        <p14:creationId xmlns:p14="http://schemas.microsoft.com/office/powerpoint/2010/main" val="405481749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Dynamo</a:t>
            </a:r>
            <a:r>
              <a:rPr lang="zh-CN" altLang="en-US" dirty="0"/>
              <a:t>成员信息传播：</a:t>
            </a:r>
            <a:r>
              <a:rPr lang="en-US" altLang="zh-CN" dirty="0"/>
              <a:t>Gossip</a:t>
            </a:r>
            <a:r>
              <a:rPr lang="zh-CN" altLang="en-US" dirty="0"/>
              <a:t>协议</a:t>
            </a:r>
          </a:p>
        </p:txBody>
      </p:sp>
      <p:sp>
        <p:nvSpPr>
          <p:cNvPr id="3" name="文本占位符 2"/>
          <p:cNvSpPr>
            <a:spLocks noGrp="1"/>
          </p:cNvSpPr>
          <p:nvPr>
            <p:ph type="body" sz="quarter" idx="13"/>
          </p:nvPr>
        </p:nvSpPr>
        <p:spPr/>
        <p:txBody>
          <a:bodyPr>
            <a:normAutofit/>
          </a:bodyPr>
          <a:lstStyle/>
          <a:p>
            <a:pPr latinLnBrk="1"/>
            <a:r>
              <a:rPr lang="zh-CN" altLang="en-US" sz="2400" b="1" dirty="0">
                <a:solidFill>
                  <a:srgbClr val="FF0000"/>
                </a:solidFill>
              </a:rPr>
              <a:t>逻辑</a:t>
            </a:r>
            <a:r>
              <a:rPr lang="zh-CN" altLang="en-US" sz="2400" b="1" dirty="0" smtClean="0">
                <a:solidFill>
                  <a:srgbClr val="FF0000"/>
                </a:solidFill>
              </a:rPr>
              <a:t>分裂错误：</a:t>
            </a:r>
            <a:r>
              <a:rPr lang="zh-CN" altLang="en-US" sz="2400" dirty="0" smtClean="0">
                <a:solidFill>
                  <a:srgbClr val="FF0000"/>
                </a:solidFill>
              </a:rPr>
              <a:t>如果</a:t>
            </a:r>
            <a:r>
              <a:rPr lang="en-US" altLang="zh-CN" sz="2400" dirty="0">
                <a:solidFill>
                  <a:srgbClr val="FF0000"/>
                </a:solidFill>
              </a:rPr>
              <a:t>A</a:t>
            </a:r>
            <a:r>
              <a:rPr lang="zh-CN" altLang="en-US" sz="2400" dirty="0">
                <a:solidFill>
                  <a:srgbClr val="FF0000"/>
                </a:solidFill>
              </a:rPr>
              <a:t>节点和</a:t>
            </a:r>
            <a:r>
              <a:rPr lang="en-US" altLang="zh-CN" sz="2400" dirty="0">
                <a:solidFill>
                  <a:srgbClr val="FF0000"/>
                </a:solidFill>
              </a:rPr>
              <a:t>B</a:t>
            </a:r>
            <a:r>
              <a:rPr lang="zh-CN" altLang="en-US" sz="2400" dirty="0">
                <a:solidFill>
                  <a:srgbClr val="FF0000"/>
                </a:solidFill>
              </a:rPr>
              <a:t>节点同时加入到集群，</a:t>
            </a:r>
            <a:r>
              <a:rPr lang="zh-CN" altLang="en-US" sz="2400" dirty="0" smtClean="0">
                <a:solidFill>
                  <a:srgbClr val="FF0000"/>
                </a:solidFill>
              </a:rPr>
              <a:t>根据上述基于</a:t>
            </a:r>
            <a:r>
              <a:rPr lang="en-US" altLang="zh-CN" sz="2400" dirty="0" smtClean="0">
                <a:solidFill>
                  <a:srgbClr val="FF0000"/>
                </a:solidFill>
              </a:rPr>
              <a:t>Gossip</a:t>
            </a:r>
            <a:r>
              <a:rPr lang="zh-CN" altLang="en-US" sz="2400" dirty="0" smtClean="0">
                <a:solidFill>
                  <a:srgbClr val="FF0000"/>
                </a:solidFill>
              </a:rPr>
              <a:t>协议的加入机制，</a:t>
            </a:r>
            <a:r>
              <a:rPr lang="en-US" altLang="zh-CN" sz="2400" dirty="0">
                <a:solidFill>
                  <a:srgbClr val="FF0000"/>
                </a:solidFill>
              </a:rPr>
              <a:t>A</a:t>
            </a:r>
            <a:r>
              <a:rPr lang="zh-CN" altLang="en-US" sz="2400" dirty="0">
                <a:solidFill>
                  <a:srgbClr val="FF0000"/>
                </a:solidFill>
              </a:rPr>
              <a:t>和</a:t>
            </a:r>
            <a:r>
              <a:rPr lang="en-US" altLang="zh-CN" sz="2400" dirty="0" smtClean="0">
                <a:solidFill>
                  <a:srgbClr val="FF0000"/>
                </a:solidFill>
              </a:rPr>
              <a:t>B</a:t>
            </a:r>
            <a:r>
              <a:rPr lang="zh-CN" altLang="en-US" sz="2400" dirty="0" smtClean="0">
                <a:solidFill>
                  <a:srgbClr val="FF0000"/>
                </a:solidFill>
              </a:rPr>
              <a:t>会互相不知道</a:t>
            </a:r>
            <a:r>
              <a:rPr lang="zh-CN" altLang="en-US" sz="2400" dirty="0">
                <a:solidFill>
                  <a:srgbClr val="FF0000"/>
                </a:solidFill>
              </a:rPr>
              <a:t>对方的存在，这种错误称为逻辑分裂</a:t>
            </a:r>
            <a:r>
              <a:rPr lang="zh-CN" altLang="en-US" sz="2400" dirty="0" smtClean="0">
                <a:solidFill>
                  <a:srgbClr val="FF0000"/>
                </a:solidFill>
              </a:rPr>
              <a:t>。</a:t>
            </a:r>
            <a:endParaRPr lang="en-US" altLang="zh-CN" sz="2400" dirty="0" smtClean="0">
              <a:solidFill>
                <a:srgbClr val="FF0000"/>
              </a:solidFill>
            </a:endParaRPr>
          </a:p>
          <a:p>
            <a:pPr latinLnBrk="1"/>
            <a:endParaRPr lang="en-US" altLang="zh-CN" sz="2400" b="1" dirty="0" smtClean="0"/>
          </a:p>
          <a:p>
            <a:pPr latinLnBrk="1"/>
            <a:r>
              <a:rPr lang="zh-CN" altLang="en-US" sz="2400" b="1" dirty="0" smtClean="0"/>
              <a:t>外部</a:t>
            </a:r>
            <a:r>
              <a:rPr lang="zh-CN" altLang="en-US" sz="2400" b="1" dirty="0"/>
              <a:t>发现（种子节点避免逻辑分裂）：</a:t>
            </a:r>
          </a:p>
          <a:p>
            <a:pPr latinLnBrk="1"/>
            <a:r>
              <a:rPr lang="en-US" altLang="zh-CN" sz="2400" dirty="0" smtClean="0"/>
              <a:t>Dynamo</a:t>
            </a:r>
            <a:r>
              <a:rPr lang="zh-CN" altLang="en-US" sz="2400" dirty="0"/>
              <a:t>中有一些种子节点</a:t>
            </a:r>
            <a:r>
              <a:rPr lang="zh-CN" altLang="en-US" sz="2400" dirty="0" smtClean="0"/>
              <a:t>，每个</a:t>
            </a:r>
            <a:r>
              <a:rPr lang="zh-CN" altLang="en-US" sz="2400" dirty="0"/>
              <a:t>节点都知道种子节点，每个节点都与种子节点进行虚拟节点表的协调</a:t>
            </a:r>
            <a:r>
              <a:rPr lang="zh-CN" altLang="en-US" sz="2400" dirty="0" smtClean="0"/>
              <a:t>，从而避免</a:t>
            </a:r>
            <a:r>
              <a:rPr lang="zh-CN" altLang="en-US" sz="2400" dirty="0"/>
              <a:t>了逻辑分裂错误。</a:t>
            </a:r>
            <a:endParaRPr lang="en-US" altLang="zh-CN" sz="2400" dirty="0"/>
          </a:p>
          <a:p>
            <a:pPr latinLnBrk="1"/>
            <a:r>
              <a:rPr lang="zh-CN" altLang="en-US" sz="2400" i="1" dirty="0">
                <a:solidFill>
                  <a:srgbClr val="3366FF"/>
                </a:solidFill>
              </a:rPr>
              <a:t>种子的发现</a:t>
            </a:r>
            <a:r>
              <a:rPr lang="en-US" altLang="zh-CN" sz="2400" i="1" dirty="0">
                <a:solidFill>
                  <a:srgbClr val="3366FF"/>
                </a:solidFill>
              </a:rPr>
              <a:t>(discovered)</a:t>
            </a:r>
            <a:r>
              <a:rPr lang="zh-CN" altLang="en-US" sz="2400" i="1" dirty="0">
                <a:solidFill>
                  <a:srgbClr val="3366FF"/>
                </a:solidFill>
              </a:rPr>
              <a:t>是通过外部机制来实现</a:t>
            </a:r>
            <a:r>
              <a:rPr lang="zh-CN" altLang="en-US" sz="2400" i="1" dirty="0" smtClean="0">
                <a:solidFill>
                  <a:srgbClr val="3366FF"/>
                </a:solidFill>
              </a:rPr>
              <a:t>的</a:t>
            </a:r>
            <a:endParaRPr lang="zh-CN" altLang="en-US" sz="2400" i="1" dirty="0">
              <a:solidFill>
                <a:srgbClr val="3366FF"/>
              </a:solidFill>
            </a:endParaRPr>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71</a:t>
            </a:fld>
            <a:endParaRPr lang="zh-CN" altLang="en-US"/>
          </a:p>
        </p:txBody>
      </p:sp>
    </p:spTree>
    <p:extLst>
      <p:ext uri="{BB962C8B-B14F-4D97-AF65-F5344CB8AC3E}">
        <p14:creationId xmlns:p14="http://schemas.microsoft.com/office/powerpoint/2010/main" val="12884900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Dynamo</a:t>
            </a:r>
            <a:r>
              <a:rPr lang="zh-CN" altLang="en-US" dirty="0" smtClean="0"/>
              <a:t>节点永久性失效恢复技术</a:t>
            </a:r>
            <a:endParaRPr lang="zh-CN" altLang="en-US" dirty="0"/>
          </a:p>
        </p:txBody>
      </p:sp>
      <p:sp>
        <p:nvSpPr>
          <p:cNvPr id="3" name="文本占位符 2"/>
          <p:cNvSpPr>
            <a:spLocks noGrp="1"/>
          </p:cNvSpPr>
          <p:nvPr>
            <p:ph type="body" sz="quarter" idx="13"/>
          </p:nvPr>
        </p:nvSpPr>
        <p:spPr>
          <a:xfrm>
            <a:off x="500062" y="1412776"/>
            <a:ext cx="8143903" cy="5064224"/>
          </a:xfrm>
        </p:spPr>
        <p:txBody>
          <a:bodyPr>
            <a:normAutofit fontScale="92500" lnSpcReduction="10000"/>
          </a:bodyPr>
          <a:lstStyle/>
          <a:p>
            <a:r>
              <a:rPr lang="en-US" altLang="zh-CN" sz="2400" dirty="0" smtClean="0"/>
              <a:t>Dynamo</a:t>
            </a:r>
            <a:r>
              <a:rPr lang="zh-CN" altLang="en-US" sz="2400" dirty="0" smtClean="0"/>
              <a:t>实现</a:t>
            </a:r>
            <a:r>
              <a:rPr lang="zh-CN" altLang="en-US" sz="2400" dirty="0"/>
              <a:t>了反</a:t>
            </a:r>
            <a:r>
              <a:rPr lang="zh-CN" altLang="en-US" sz="2400" dirty="0" smtClean="0"/>
              <a:t>熵</a:t>
            </a:r>
            <a:r>
              <a:rPr lang="zh-CN" altLang="en-US" sz="2400" dirty="0"/>
              <a:t>协议</a:t>
            </a:r>
            <a:r>
              <a:rPr lang="en-US" altLang="zh-CN" sz="2400" dirty="0" smtClean="0"/>
              <a:t>(</a:t>
            </a:r>
            <a:r>
              <a:rPr lang="en-US" altLang="zh-CN" sz="2400" dirty="0"/>
              <a:t>anti-entropy</a:t>
            </a:r>
            <a:r>
              <a:rPr lang="zh-CN" altLang="en-US" sz="2400" dirty="0" smtClean="0"/>
              <a:t>，基于</a:t>
            </a:r>
            <a:r>
              <a:rPr lang="en-US" altLang="zh-CN" sz="2400" dirty="0" smtClean="0"/>
              <a:t>Gossip</a:t>
            </a:r>
            <a:r>
              <a:rPr lang="zh-CN" altLang="en-US" sz="2400" dirty="0" smtClean="0"/>
              <a:t>的一致同步</a:t>
            </a:r>
            <a:r>
              <a:rPr lang="en-US" altLang="zh-CN" sz="2400" dirty="0" smtClean="0"/>
              <a:t>)</a:t>
            </a:r>
            <a:r>
              <a:rPr lang="zh-CN" altLang="en-US" sz="2400" dirty="0" smtClean="0"/>
              <a:t> 来</a:t>
            </a:r>
            <a:r>
              <a:rPr lang="zh-CN" altLang="en-US" sz="2400" dirty="0"/>
              <a:t>保持副本同步</a:t>
            </a:r>
            <a:r>
              <a:rPr lang="zh-CN" altLang="en-US" sz="2400" dirty="0" smtClean="0"/>
              <a:t>。</a:t>
            </a:r>
            <a:endParaRPr lang="en-US" altLang="zh-CN" sz="2400" dirty="0" smtClean="0"/>
          </a:p>
          <a:p>
            <a:r>
              <a:rPr lang="zh-CN" altLang="en-US" sz="2400" dirty="0" smtClean="0"/>
              <a:t>    </a:t>
            </a:r>
            <a:r>
              <a:rPr lang="zh-CN" altLang="en-US" sz="2400" dirty="0" smtClean="0">
                <a:solidFill>
                  <a:srgbClr val="3366FF"/>
                </a:solidFill>
              </a:rPr>
              <a:t>当</a:t>
            </a:r>
            <a:r>
              <a:rPr lang="zh-CN" altLang="en-US" sz="2400" dirty="0">
                <a:solidFill>
                  <a:srgbClr val="3366FF"/>
                </a:solidFill>
              </a:rPr>
              <a:t>故障发生或者</a:t>
            </a:r>
            <a:r>
              <a:rPr lang="zh-CN" altLang="en-US" sz="2400" dirty="0" smtClean="0">
                <a:solidFill>
                  <a:srgbClr val="3366FF"/>
                </a:solidFill>
              </a:rPr>
              <a:t>有节点</a:t>
            </a:r>
            <a:r>
              <a:rPr lang="zh-CN" altLang="en-US" sz="2400" dirty="0">
                <a:solidFill>
                  <a:srgbClr val="3366FF"/>
                </a:solidFill>
              </a:rPr>
              <a:t>加入、离开集群时，都涉及分片的拷贝和</a:t>
            </a:r>
            <a:r>
              <a:rPr lang="zh-CN" altLang="en-US" sz="2400" dirty="0" smtClean="0">
                <a:solidFill>
                  <a:srgbClr val="3366FF"/>
                </a:solidFill>
              </a:rPr>
              <a:t>传输，因此希望</a:t>
            </a:r>
            <a:r>
              <a:rPr lang="zh-CN" altLang="en-US" sz="2400" dirty="0">
                <a:solidFill>
                  <a:srgbClr val="3366FF"/>
                </a:solidFill>
              </a:rPr>
              <a:t>能够快速检查分片中内容是否相同，并通过仅发送不同的部分来减少数据传输量。</a:t>
            </a:r>
            <a:endParaRPr lang="en-US" altLang="zh-CN" sz="2400" dirty="0" smtClean="0">
              <a:solidFill>
                <a:srgbClr val="3366FF"/>
              </a:solidFill>
            </a:endParaRPr>
          </a:p>
          <a:p>
            <a:r>
              <a:rPr lang="zh-CN" altLang="en-US" sz="2400" dirty="0" smtClean="0"/>
              <a:t>    为了</a:t>
            </a:r>
            <a:r>
              <a:rPr lang="zh-CN" altLang="en-US" sz="2400" dirty="0"/>
              <a:t>更快地检测副本之间的不一致性，并且减少传输的数据</a:t>
            </a:r>
            <a:r>
              <a:rPr lang="zh-CN" altLang="en-US" sz="2400" dirty="0" smtClean="0"/>
              <a:t>量和反熵过程中磁盘读取的次数，</a:t>
            </a:r>
            <a:r>
              <a:rPr lang="en-US" altLang="zh-CN" sz="2400" dirty="0" smtClean="0"/>
              <a:t>Dynamo</a:t>
            </a:r>
            <a:r>
              <a:rPr lang="zh-CN" altLang="en-US" sz="2400" dirty="0" smtClean="0"/>
              <a:t>采用 </a:t>
            </a:r>
            <a:r>
              <a:rPr lang="en-US" altLang="zh-CN" sz="2400" dirty="0" err="1" smtClean="0"/>
              <a:t>Merkle</a:t>
            </a:r>
            <a:r>
              <a:rPr lang="en-US" altLang="zh-CN" sz="2400" dirty="0" smtClean="0"/>
              <a:t> Tree</a:t>
            </a:r>
            <a:r>
              <a:rPr lang="zh-CN" altLang="en-US" sz="2400" dirty="0" smtClean="0"/>
              <a:t>技术。</a:t>
            </a:r>
            <a:endParaRPr lang="en-US" altLang="zh-CN" sz="2400" dirty="0" smtClean="0"/>
          </a:p>
          <a:p>
            <a:pPr lvl="0">
              <a:spcBef>
                <a:spcPct val="0"/>
              </a:spcBef>
              <a:buClrTx/>
              <a:buSzTx/>
            </a:pPr>
            <a:r>
              <a:rPr lang="zh-CN" altLang="zh-CN" sz="2400" b="1" dirty="0" smtClean="0">
                <a:solidFill>
                  <a:srgbClr val="FF0000"/>
                </a:solidFill>
                <a:latin typeface="Arial" panose="020B0604020202020204" pitchFamily="34" charset="0"/>
              </a:rPr>
              <a:t>Merkle </a:t>
            </a:r>
            <a:r>
              <a:rPr lang="zh-CN" altLang="zh-CN" sz="2400" b="1" dirty="0">
                <a:solidFill>
                  <a:srgbClr val="FF0000"/>
                </a:solidFill>
                <a:latin typeface="Arial" panose="020B0604020202020204" pitchFamily="34" charset="0"/>
              </a:rPr>
              <a:t>tree： </a:t>
            </a:r>
          </a:p>
          <a:p>
            <a:pPr lvl="0">
              <a:spcBef>
                <a:spcPct val="0"/>
              </a:spcBef>
              <a:buClrTx/>
              <a:buSzTx/>
            </a:pPr>
            <a:r>
              <a:rPr lang="en-US" altLang="zh-CN" sz="2400" dirty="0" smtClean="0">
                <a:solidFill>
                  <a:srgbClr val="FF0000"/>
                </a:solidFill>
                <a:latin typeface="Arial" panose="020B0604020202020204" pitchFamily="34" charset="0"/>
              </a:rPr>
              <a:t>    </a:t>
            </a:r>
            <a:r>
              <a:rPr lang="zh-CN" altLang="zh-CN" sz="2400" dirty="0" smtClean="0">
                <a:solidFill>
                  <a:srgbClr val="FF0000"/>
                </a:solidFill>
                <a:latin typeface="Arial" panose="020B0604020202020204" pitchFamily="34" charset="0"/>
              </a:rPr>
              <a:t>每个</a:t>
            </a:r>
            <a:r>
              <a:rPr lang="zh-CN" altLang="zh-CN" sz="2400" dirty="0">
                <a:solidFill>
                  <a:srgbClr val="FF0000"/>
                </a:solidFill>
                <a:latin typeface="Arial" panose="020B0604020202020204" pitchFamily="34" charset="0"/>
              </a:rPr>
              <a:t>叶子节点对应一个数据项，并记录其hash值 </a:t>
            </a:r>
            <a:r>
              <a:rPr lang="zh-CN" altLang="en-US" sz="2400" dirty="0" smtClean="0">
                <a:solidFill>
                  <a:srgbClr val="FF0000"/>
                </a:solidFill>
                <a:latin typeface="Arial" panose="020B0604020202020204" pitchFamily="34" charset="0"/>
              </a:rPr>
              <a:t>；</a:t>
            </a:r>
            <a:endParaRPr lang="zh-CN" altLang="zh-CN" sz="2400" dirty="0">
              <a:solidFill>
                <a:srgbClr val="FF0000"/>
              </a:solidFill>
              <a:latin typeface="Arial" panose="020B0604020202020204" pitchFamily="34" charset="0"/>
            </a:endParaRPr>
          </a:p>
          <a:p>
            <a:pPr lvl="0">
              <a:spcBef>
                <a:spcPct val="0"/>
              </a:spcBef>
              <a:buClrTx/>
              <a:buSzTx/>
            </a:pPr>
            <a:r>
              <a:rPr lang="en-US" altLang="zh-CN" sz="2400" dirty="0" smtClean="0">
                <a:solidFill>
                  <a:srgbClr val="FF0000"/>
                </a:solidFill>
                <a:latin typeface="Arial" panose="020B0604020202020204" pitchFamily="34" charset="0"/>
              </a:rPr>
              <a:t>    </a:t>
            </a:r>
            <a:r>
              <a:rPr lang="zh-CN" altLang="zh-CN" sz="2400" dirty="0" smtClean="0">
                <a:solidFill>
                  <a:srgbClr val="FF0000"/>
                </a:solidFill>
                <a:latin typeface="Arial" panose="020B0604020202020204" pitchFamily="34" charset="0"/>
              </a:rPr>
              <a:t>每个</a:t>
            </a:r>
            <a:r>
              <a:rPr lang="zh-CN" altLang="zh-CN" sz="2400" dirty="0">
                <a:solidFill>
                  <a:srgbClr val="FF0000"/>
                </a:solidFill>
                <a:latin typeface="Arial" panose="020B0604020202020204" pitchFamily="34" charset="0"/>
              </a:rPr>
              <a:t>非叶子节点记录其所有子节点的hash</a:t>
            </a:r>
            <a:r>
              <a:rPr lang="zh-CN" altLang="zh-CN" sz="2400" dirty="0" smtClean="0">
                <a:solidFill>
                  <a:srgbClr val="FF0000"/>
                </a:solidFill>
                <a:latin typeface="Arial" panose="020B0604020202020204" pitchFamily="34" charset="0"/>
              </a:rPr>
              <a:t>值</a:t>
            </a:r>
            <a:r>
              <a:rPr lang="zh-CN" altLang="en-US" sz="2400" dirty="0" smtClean="0">
                <a:solidFill>
                  <a:srgbClr val="FF0000"/>
                </a:solidFill>
                <a:latin typeface="Arial" panose="020B0604020202020204" pitchFamily="34" charset="0"/>
              </a:rPr>
              <a:t>。</a:t>
            </a:r>
            <a:r>
              <a:rPr lang="zh-CN" altLang="zh-CN" sz="2400" dirty="0" smtClean="0">
                <a:solidFill>
                  <a:srgbClr val="FF0000"/>
                </a:solidFill>
                <a:latin typeface="Arial" panose="020B0604020202020204" pitchFamily="34" charset="0"/>
              </a:rPr>
              <a:t> </a:t>
            </a:r>
            <a:endParaRPr lang="zh-CN" altLang="zh-CN" sz="2400" dirty="0">
              <a:solidFill>
                <a:srgbClr val="FF0000"/>
              </a:solidFill>
              <a:latin typeface="Arial" panose="020B0604020202020204" pitchFamily="34" charset="0"/>
            </a:endParaRPr>
          </a:p>
          <a:p>
            <a:pPr lvl="0">
              <a:spcBef>
                <a:spcPct val="0"/>
              </a:spcBef>
              <a:buClrTx/>
              <a:buSzTx/>
            </a:pPr>
            <a:endParaRPr lang="en-US" altLang="zh-CN" sz="2400" dirty="0" smtClean="0">
              <a:latin typeface="Arial" panose="020B0604020202020204" pitchFamily="34" charset="0"/>
            </a:endParaRPr>
          </a:p>
          <a:p>
            <a:pPr lvl="0">
              <a:spcBef>
                <a:spcPct val="0"/>
              </a:spcBef>
              <a:buClrTx/>
              <a:buSzTx/>
            </a:pPr>
            <a:r>
              <a:rPr lang="en-US" altLang="zh-CN" sz="2400" dirty="0">
                <a:latin typeface="Arial" panose="020B0604020202020204" pitchFamily="34" charset="0"/>
              </a:rPr>
              <a:t> </a:t>
            </a:r>
            <a:r>
              <a:rPr lang="en-US" altLang="zh-CN" sz="2400" dirty="0" smtClean="0">
                <a:latin typeface="Arial" panose="020B0604020202020204" pitchFamily="34" charset="0"/>
              </a:rPr>
              <a:t>   </a:t>
            </a:r>
            <a:r>
              <a:rPr lang="zh-CN" altLang="zh-CN" sz="2400" dirty="0" smtClean="0">
                <a:latin typeface="Arial" panose="020B0604020202020204" pitchFamily="34" charset="0"/>
              </a:rPr>
              <a:t>Dynamo</a:t>
            </a:r>
            <a:r>
              <a:rPr lang="zh-CN" altLang="zh-CN" sz="2400" dirty="0" smtClean="0">
                <a:solidFill>
                  <a:srgbClr val="FF0000"/>
                </a:solidFill>
                <a:latin typeface="Arial" panose="020B0604020202020204" pitchFamily="34" charset="0"/>
              </a:rPr>
              <a:t>为每</a:t>
            </a:r>
            <a:r>
              <a:rPr lang="zh-CN" altLang="zh-CN" sz="2400" dirty="0">
                <a:solidFill>
                  <a:srgbClr val="FF0000"/>
                </a:solidFill>
                <a:latin typeface="Arial" panose="020B0604020202020204" pitchFamily="34" charset="0"/>
              </a:rPr>
              <a:t>一个分片维护一个Merkle </a:t>
            </a:r>
            <a:r>
              <a:rPr lang="zh-CN" altLang="zh-CN" sz="2400" dirty="0" smtClean="0">
                <a:solidFill>
                  <a:srgbClr val="FF0000"/>
                </a:solidFill>
                <a:latin typeface="Arial" panose="020B0604020202020204" pitchFamily="34" charset="0"/>
              </a:rPr>
              <a:t>Tree</a:t>
            </a:r>
            <a:r>
              <a:rPr lang="zh-CN" altLang="en-US" sz="2400" dirty="0" smtClean="0">
                <a:latin typeface="Arial" panose="020B0604020202020204" pitchFamily="34" charset="0"/>
              </a:rPr>
              <a:t>，</a:t>
            </a:r>
            <a:r>
              <a:rPr lang="zh-CN" altLang="zh-CN" sz="2400" dirty="0" smtClean="0">
                <a:latin typeface="Arial" panose="020B0604020202020204" pitchFamily="34" charset="0"/>
              </a:rPr>
              <a:t>需要</a:t>
            </a:r>
            <a:r>
              <a:rPr lang="zh-CN" altLang="zh-CN" sz="2400" dirty="0">
                <a:latin typeface="Arial" panose="020B0604020202020204" pitchFamily="34" charset="0"/>
              </a:rPr>
              <a:t>比较分片是否相同时，自根向下的比较两个Merkle Tree的对应节点，可以快速发现并定位差异</a:t>
            </a:r>
            <a:r>
              <a:rPr lang="zh-CN" altLang="zh-CN" sz="2400" dirty="0" smtClean="0">
                <a:latin typeface="Arial" panose="020B0604020202020204" pitchFamily="34" charset="0"/>
              </a:rPr>
              <a:t>所在</a:t>
            </a:r>
            <a:r>
              <a:rPr lang="zh-CN" altLang="en-US" sz="2400" dirty="0" smtClean="0">
                <a:latin typeface="Arial" panose="020B0604020202020204" pitchFamily="34" charset="0"/>
              </a:rPr>
              <a:t>。</a:t>
            </a:r>
            <a:endParaRPr lang="en-US" altLang="zh-CN" sz="2400" dirty="0" smtClean="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72</a:t>
            </a:fld>
            <a:endParaRPr lang="zh-CN" altLang="en-US"/>
          </a:p>
        </p:txBody>
      </p:sp>
    </p:spTree>
    <p:extLst>
      <p:ext uri="{BB962C8B-B14F-4D97-AF65-F5344CB8AC3E}">
        <p14:creationId xmlns:p14="http://schemas.microsoft.com/office/powerpoint/2010/main" val="95482991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Merkle</a:t>
            </a:r>
            <a:r>
              <a:rPr lang="en-US" altLang="zh-CN" dirty="0" smtClean="0"/>
              <a:t> Tree</a:t>
            </a:r>
            <a:endParaRPr lang="zh-CN" altLang="en-US" dirty="0"/>
          </a:p>
        </p:txBody>
      </p:sp>
      <p:sp>
        <p:nvSpPr>
          <p:cNvPr id="3" name="文本占位符 2"/>
          <p:cNvSpPr>
            <a:spLocks noGrp="1"/>
          </p:cNvSpPr>
          <p:nvPr>
            <p:ph type="body" sz="quarter" idx="13"/>
          </p:nvPr>
        </p:nvSpPr>
        <p:spPr/>
        <p:txBody>
          <a:bodyPr>
            <a:normAutofit/>
          </a:bodyPr>
          <a:lstStyle/>
          <a:p>
            <a:r>
              <a:rPr lang="en-US" altLang="zh-CN" sz="2400" dirty="0" smtClean="0"/>
              <a:t>    </a:t>
            </a:r>
            <a:r>
              <a:rPr lang="en-US" altLang="zh-CN" sz="2400" dirty="0" err="1" smtClean="0"/>
              <a:t>Merkle</a:t>
            </a:r>
            <a:r>
              <a:rPr lang="en-US" altLang="zh-CN" sz="2400" dirty="0" smtClean="0"/>
              <a:t> Tree</a:t>
            </a:r>
            <a:r>
              <a:rPr lang="zh-CN" altLang="en-US" sz="2400" dirty="0" smtClean="0"/>
              <a:t>的</a:t>
            </a:r>
            <a:r>
              <a:rPr lang="zh-CN" altLang="en-US" sz="2400" dirty="0"/>
              <a:t>主要优点是</a:t>
            </a:r>
            <a:r>
              <a:rPr lang="zh-CN" altLang="en-US" sz="2400" dirty="0" smtClean="0"/>
              <a:t>树的</a:t>
            </a:r>
            <a:r>
              <a:rPr lang="zh-CN" altLang="en-US" sz="2400" dirty="0"/>
              <a:t>每个分支可以独立地检查，而不需要下载整个树或整个数据集</a:t>
            </a:r>
            <a:r>
              <a:rPr lang="zh-CN" altLang="en-US" sz="2400" dirty="0" smtClean="0"/>
              <a:t>。</a:t>
            </a:r>
            <a:endParaRPr lang="en-US" altLang="zh-CN" sz="2400" dirty="0" smtClean="0"/>
          </a:p>
          <a:p>
            <a:r>
              <a:rPr lang="en-US" altLang="zh-CN" sz="2400" dirty="0"/>
              <a:t> </a:t>
            </a:r>
            <a:r>
              <a:rPr lang="en-US" altLang="zh-CN" sz="2400" dirty="0" smtClean="0"/>
              <a:t>   </a:t>
            </a:r>
            <a:r>
              <a:rPr lang="zh-CN" altLang="en-US" sz="2400" dirty="0" smtClean="0"/>
              <a:t>此外</a:t>
            </a:r>
            <a:r>
              <a:rPr lang="zh-CN" altLang="en-US" sz="2400" dirty="0"/>
              <a:t>，</a:t>
            </a:r>
            <a:r>
              <a:rPr lang="en-US" altLang="zh-CN" sz="2400" dirty="0" err="1" smtClean="0"/>
              <a:t>MerkleTree</a:t>
            </a:r>
            <a:r>
              <a:rPr lang="zh-CN" altLang="en-US" sz="2400" dirty="0" smtClean="0"/>
              <a:t>有助于</a:t>
            </a:r>
            <a:r>
              <a:rPr lang="zh-CN" altLang="en-US" sz="2400" dirty="0"/>
              <a:t>减少为检查副本间不一致而传输</a:t>
            </a:r>
            <a:r>
              <a:rPr lang="zh-CN" altLang="en-US" sz="2400" dirty="0" smtClean="0"/>
              <a:t>的数据</a:t>
            </a:r>
            <a:r>
              <a:rPr lang="zh-CN" altLang="en-US" sz="2400" dirty="0"/>
              <a:t>的大小</a:t>
            </a:r>
            <a:r>
              <a:rPr lang="zh-CN" altLang="en-US" sz="2400" dirty="0" smtClean="0"/>
              <a:t>。</a:t>
            </a:r>
            <a:endParaRPr lang="en-US" altLang="zh-CN" sz="2400" dirty="0" smtClean="0"/>
          </a:p>
          <a:p>
            <a:r>
              <a:rPr lang="zh-CN" altLang="en-US" sz="2400" dirty="0" smtClean="0">
                <a:solidFill>
                  <a:srgbClr val="3366FF"/>
                </a:solidFill>
              </a:rPr>
              <a:t>例：如果</a:t>
            </a:r>
            <a:r>
              <a:rPr lang="zh-CN" altLang="en-US" sz="2400" dirty="0">
                <a:solidFill>
                  <a:srgbClr val="3366FF"/>
                </a:solidFill>
              </a:rPr>
              <a:t>两树的</a:t>
            </a:r>
            <a:r>
              <a:rPr lang="zh-CN" altLang="en-US" sz="2400" dirty="0">
                <a:solidFill>
                  <a:srgbClr val="FF0000"/>
                </a:solidFill>
              </a:rPr>
              <a:t>根哈希值</a:t>
            </a:r>
            <a:r>
              <a:rPr lang="zh-CN" altLang="en-US" sz="2400" dirty="0">
                <a:solidFill>
                  <a:srgbClr val="3366FF"/>
                </a:solidFill>
              </a:rPr>
              <a:t>相等，且树的</a:t>
            </a:r>
            <a:r>
              <a:rPr lang="zh-CN" altLang="en-US" sz="2400" dirty="0">
                <a:solidFill>
                  <a:srgbClr val="FF0000"/>
                </a:solidFill>
              </a:rPr>
              <a:t>叶节点值</a:t>
            </a:r>
            <a:r>
              <a:rPr lang="zh-CN" altLang="en-US" sz="2400" dirty="0">
                <a:solidFill>
                  <a:srgbClr val="3366FF"/>
                </a:solidFill>
              </a:rPr>
              <a:t>也相等，那么节点不需要同步。如果不相等</a:t>
            </a:r>
            <a:r>
              <a:rPr lang="zh-CN" altLang="en-US" sz="2400" dirty="0" smtClean="0">
                <a:solidFill>
                  <a:srgbClr val="3366FF"/>
                </a:solidFill>
              </a:rPr>
              <a:t>，则意味着一些副本</a:t>
            </a:r>
            <a:r>
              <a:rPr lang="zh-CN" altLang="en-US" sz="2400" dirty="0">
                <a:solidFill>
                  <a:srgbClr val="3366FF"/>
                </a:solidFill>
              </a:rPr>
              <a:t>的</a:t>
            </a:r>
            <a:r>
              <a:rPr lang="zh-CN" altLang="en-US" sz="2400" dirty="0" smtClean="0">
                <a:solidFill>
                  <a:srgbClr val="3366FF"/>
                </a:solidFill>
              </a:rPr>
              <a:t>值不同。</a:t>
            </a:r>
            <a:r>
              <a:rPr lang="zh-CN" altLang="en-US" sz="2400" dirty="0">
                <a:solidFill>
                  <a:srgbClr val="3366FF"/>
                </a:solidFill>
              </a:rPr>
              <a:t>在这种情况下，节点可以</a:t>
            </a:r>
            <a:r>
              <a:rPr lang="zh-CN" altLang="en-US" sz="2400" dirty="0" smtClean="0">
                <a:solidFill>
                  <a:srgbClr val="3366FF"/>
                </a:solidFill>
              </a:rPr>
              <a:t>交换子节点的</a:t>
            </a:r>
            <a:r>
              <a:rPr lang="zh-CN" altLang="en-US" sz="2400" dirty="0">
                <a:solidFill>
                  <a:srgbClr val="3366FF"/>
                </a:solidFill>
              </a:rPr>
              <a:t>哈希值</a:t>
            </a:r>
            <a:r>
              <a:rPr lang="zh-CN" altLang="en-US" sz="2400" dirty="0" smtClean="0">
                <a:solidFill>
                  <a:srgbClr val="3366FF"/>
                </a:solidFill>
              </a:rPr>
              <a:t>，该处理一直进行到树</a:t>
            </a:r>
            <a:r>
              <a:rPr lang="zh-CN" altLang="en-US" sz="2400" dirty="0">
                <a:solidFill>
                  <a:srgbClr val="3366FF"/>
                </a:solidFill>
              </a:rPr>
              <a:t>的叶子，此时主机可以识别</a:t>
            </a:r>
            <a:r>
              <a:rPr lang="zh-CN" altLang="en-US" sz="2400" dirty="0" smtClean="0">
                <a:solidFill>
                  <a:srgbClr val="3366FF"/>
                </a:solidFill>
              </a:rPr>
              <a:t>出“不同步”</a:t>
            </a:r>
            <a:r>
              <a:rPr lang="zh-CN" altLang="en-US" sz="2400" dirty="0">
                <a:solidFill>
                  <a:srgbClr val="3366FF"/>
                </a:solidFill>
              </a:rPr>
              <a:t>的 </a:t>
            </a:r>
            <a:r>
              <a:rPr lang="en-US" altLang="zh-CN" sz="2400" dirty="0">
                <a:solidFill>
                  <a:srgbClr val="3366FF"/>
                </a:solidFill>
              </a:rPr>
              <a:t>key</a:t>
            </a:r>
            <a:r>
              <a:rPr lang="zh-CN" altLang="en-US" sz="2400" dirty="0" smtClean="0">
                <a:solidFill>
                  <a:srgbClr val="3366FF"/>
                </a:solidFill>
              </a:rPr>
              <a:t>。</a:t>
            </a:r>
            <a:endParaRPr lang="zh-CN" altLang="en-US" sz="2400" dirty="0">
              <a:solidFill>
                <a:srgbClr val="3366FF"/>
              </a:solidFill>
            </a:endParaRPr>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73</a:t>
            </a:fld>
            <a:endParaRPr lang="zh-CN" altLang="en-US"/>
          </a:p>
        </p:txBody>
      </p:sp>
    </p:spTree>
    <p:extLst>
      <p:ext uri="{BB962C8B-B14F-4D97-AF65-F5344CB8AC3E}">
        <p14:creationId xmlns:p14="http://schemas.microsoft.com/office/powerpoint/2010/main" val="23841318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Merkle</a:t>
            </a:r>
            <a:r>
              <a:rPr lang="en-US" altLang="zh-CN" dirty="0"/>
              <a:t> </a:t>
            </a:r>
            <a:r>
              <a:rPr lang="en-US" altLang="zh-CN" dirty="0" smtClean="0"/>
              <a:t>Tree</a:t>
            </a:r>
            <a:r>
              <a:rPr lang="zh-CN" altLang="en-US" dirty="0" smtClean="0"/>
              <a:t>的产生</a:t>
            </a:r>
            <a:endParaRPr lang="zh-CN" altLang="en-US" dirty="0"/>
          </a:p>
        </p:txBody>
      </p:sp>
      <p:sp>
        <p:nvSpPr>
          <p:cNvPr id="3" name="文本占位符 2"/>
          <p:cNvSpPr>
            <a:spLocks noGrp="1"/>
          </p:cNvSpPr>
          <p:nvPr>
            <p:ph type="body" sz="quarter" idx="13"/>
          </p:nvPr>
        </p:nvSpPr>
        <p:spPr/>
        <p:txBody>
          <a:bodyPr>
            <a:normAutofit fontScale="85000" lnSpcReduction="20000"/>
          </a:bodyPr>
          <a:lstStyle/>
          <a:p>
            <a:pPr latinLnBrk="1"/>
            <a:r>
              <a:rPr lang="zh-CN" altLang="en-US" dirty="0">
                <a:solidFill>
                  <a:srgbClr val="FF0000"/>
                </a:solidFill>
              </a:rPr>
              <a:t>网络传输</a:t>
            </a:r>
            <a:r>
              <a:rPr lang="zh-CN" altLang="en-US" dirty="0" smtClean="0">
                <a:solidFill>
                  <a:srgbClr val="FF0000"/>
                </a:solidFill>
              </a:rPr>
              <a:t>数据：</a:t>
            </a:r>
            <a:endParaRPr lang="en-US" altLang="zh-CN" dirty="0" smtClean="0">
              <a:solidFill>
                <a:srgbClr val="FF0000"/>
              </a:solidFill>
            </a:endParaRPr>
          </a:p>
          <a:p>
            <a:pPr latinLnBrk="1"/>
            <a:r>
              <a:rPr lang="en-US" altLang="zh-CN" dirty="0" smtClean="0"/>
              <a:t>    A</a:t>
            </a:r>
            <a:r>
              <a:rPr lang="zh-CN" altLang="en-US" dirty="0"/>
              <a:t>收到</a:t>
            </a:r>
            <a:r>
              <a:rPr lang="en-US" altLang="zh-CN" dirty="0" smtClean="0"/>
              <a:t>B</a:t>
            </a:r>
            <a:r>
              <a:rPr lang="zh-CN" altLang="en-US" dirty="0" smtClean="0"/>
              <a:t>传来</a:t>
            </a:r>
            <a:r>
              <a:rPr lang="zh-CN" altLang="en-US" dirty="0"/>
              <a:t>的文件，需要确认收到的文件有没有损坏</a:t>
            </a:r>
            <a:r>
              <a:rPr lang="zh-CN" altLang="en-US" dirty="0" smtClean="0"/>
              <a:t>。</a:t>
            </a:r>
            <a:r>
              <a:rPr lang="zh-CN" altLang="en-US" dirty="0" smtClean="0">
                <a:solidFill>
                  <a:srgbClr val="FF0000"/>
                </a:solidFill>
              </a:rPr>
              <a:t>解决方案之一：</a:t>
            </a:r>
            <a:r>
              <a:rPr lang="en-US" altLang="zh-CN" dirty="0" smtClean="0"/>
              <a:t>B</a:t>
            </a:r>
            <a:r>
              <a:rPr lang="zh-CN" altLang="en-US" dirty="0"/>
              <a:t>在传文件之前先把文件的</a:t>
            </a:r>
            <a:r>
              <a:rPr lang="en-US" altLang="zh-CN" dirty="0"/>
              <a:t>hash</a:t>
            </a:r>
            <a:r>
              <a:rPr lang="zh-CN" altLang="en-US" dirty="0"/>
              <a:t>结果给</a:t>
            </a:r>
            <a:r>
              <a:rPr lang="en-US" altLang="zh-CN" dirty="0"/>
              <a:t>A</a:t>
            </a:r>
            <a:r>
              <a:rPr lang="zh-CN" altLang="en-US" dirty="0"/>
              <a:t>，</a:t>
            </a:r>
            <a:r>
              <a:rPr lang="en-US" altLang="zh-CN" dirty="0"/>
              <a:t>A</a:t>
            </a:r>
            <a:r>
              <a:rPr lang="zh-CN" altLang="en-US" dirty="0"/>
              <a:t>收到文件再计算一次</a:t>
            </a:r>
            <a:r>
              <a:rPr lang="zh-CN" altLang="en-US" dirty="0" smtClean="0"/>
              <a:t>哈希并和</a:t>
            </a:r>
            <a:r>
              <a:rPr lang="zh-CN" altLang="en-US" dirty="0"/>
              <a:t>收到的</a:t>
            </a:r>
            <a:r>
              <a:rPr lang="zh-CN" altLang="en-US" dirty="0" smtClean="0"/>
              <a:t>哈希比对，从而判断文件</a:t>
            </a:r>
            <a:r>
              <a:rPr lang="zh-CN" altLang="en-US" dirty="0"/>
              <a:t>有无损坏</a:t>
            </a:r>
            <a:r>
              <a:rPr lang="zh-CN" altLang="en-US" dirty="0" smtClean="0"/>
              <a:t>。</a:t>
            </a:r>
            <a:endParaRPr lang="en-US" altLang="zh-CN" dirty="0" smtClean="0"/>
          </a:p>
          <a:p>
            <a:pPr latinLnBrk="1"/>
            <a:endParaRPr lang="zh-CN" altLang="en-US" dirty="0"/>
          </a:p>
          <a:p>
            <a:pPr latinLnBrk="1"/>
            <a:r>
              <a:rPr lang="zh-CN" altLang="en-US" dirty="0" smtClean="0">
                <a:solidFill>
                  <a:srgbClr val="FF0000"/>
                </a:solidFill>
              </a:rPr>
              <a:t>问题：</a:t>
            </a:r>
            <a:r>
              <a:rPr lang="zh-CN" altLang="en-US" dirty="0" smtClean="0"/>
              <a:t>当</a:t>
            </a:r>
            <a:r>
              <a:rPr lang="zh-CN" altLang="en-US" dirty="0"/>
              <a:t>文件</a:t>
            </a:r>
            <a:r>
              <a:rPr lang="zh-CN" altLang="en-US" dirty="0" smtClean="0"/>
              <a:t>很大时，</a:t>
            </a:r>
            <a:r>
              <a:rPr lang="zh-CN" altLang="en-US" dirty="0"/>
              <a:t>往往需要把文件拆分很多的数据块各自传输</a:t>
            </a:r>
            <a:r>
              <a:rPr lang="zh-CN" altLang="en-US" dirty="0" smtClean="0"/>
              <a:t>，此时需要</a:t>
            </a:r>
            <a:r>
              <a:rPr lang="zh-CN" altLang="en-US" dirty="0"/>
              <a:t>知道每个数据块的哈希值</a:t>
            </a:r>
            <a:r>
              <a:rPr lang="zh-CN" altLang="en-US" dirty="0" smtClean="0"/>
              <a:t>。</a:t>
            </a:r>
            <a:endParaRPr lang="en-US" altLang="zh-CN" dirty="0" smtClean="0"/>
          </a:p>
          <a:p>
            <a:pPr latinLnBrk="1"/>
            <a:r>
              <a:rPr lang="zh-CN" altLang="en-US" dirty="0" smtClean="0">
                <a:solidFill>
                  <a:srgbClr val="FF0000"/>
                </a:solidFill>
              </a:rPr>
              <a:t>解决方案之一：</a:t>
            </a:r>
            <a:r>
              <a:rPr lang="zh-CN" altLang="en-US" dirty="0" smtClean="0"/>
              <a:t>在</a:t>
            </a:r>
            <a:r>
              <a:rPr lang="zh-CN" altLang="en-US" dirty="0"/>
              <a:t>下载数据之前先下载一份</a:t>
            </a:r>
            <a:r>
              <a:rPr lang="zh-CN" altLang="en-US" dirty="0">
                <a:solidFill>
                  <a:srgbClr val="FF0000"/>
                </a:solidFill>
              </a:rPr>
              <a:t>哈希列表</a:t>
            </a:r>
            <a:r>
              <a:rPr lang="en-US" altLang="zh-CN" dirty="0">
                <a:solidFill>
                  <a:srgbClr val="FF0000"/>
                </a:solidFill>
              </a:rPr>
              <a:t>(hash list)</a:t>
            </a:r>
            <a:r>
              <a:rPr lang="zh-CN" altLang="en-US" dirty="0" smtClean="0"/>
              <a:t>，列表</a:t>
            </a:r>
            <a:r>
              <a:rPr lang="zh-CN" altLang="en-US" dirty="0"/>
              <a:t>每一项对应一个数据块的哈希值</a:t>
            </a:r>
            <a:r>
              <a:rPr lang="zh-CN" altLang="en-US" dirty="0" smtClean="0"/>
              <a:t>。对</a:t>
            </a:r>
            <a:r>
              <a:rPr lang="zh-CN" altLang="en-US" dirty="0"/>
              <a:t>这个</a:t>
            </a:r>
            <a:r>
              <a:rPr lang="en-US" altLang="zh-CN" dirty="0"/>
              <a:t>hash list</a:t>
            </a:r>
            <a:r>
              <a:rPr lang="zh-CN" altLang="en-US" dirty="0"/>
              <a:t>拼接后可以计算一个</a:t>
            </a:r>
            <a:r>
              <a:rPr lang="zh-CN" altLang="en-US" dirty="0">
                <a:solidFill>
                  <a:srgbClr val="FF0000"/>
                </a:solidFill>
              </a:rPr>
              <a:t>根</a:t>
            </a:r>
            <a:r>
              <a:rPr lang="en-US" altLang="zh-CN" dirty="0">
                <a:solidFill>
                  <a:srgbClr val="FF0000"/>
                </a:solidFill>
              </a:rPr>
              <a:t>hash</a:t>
            </a:r>
            <a:r>
              <a:rPr lang="zh-CN" altLang="en-US" dirty="0" smtClean="0"/>
              <a:t>。</a:t>
            </a:r>
            <a:endParaRPr lang="en-US" altLang="zh-CN" dirty="0" smtClean="0"/>
          </a:p>
          <a:p>
            <a:pPr latinLnBrk="1"/>
            <a:r>
              <a:rPr lang="zh-CN" altLang="en-US" dirty="0" smtClean="0">
                <a:solidFill>
                  <a:srgbClr val="3366FF"/>
                </a:solidFill>
              </a:rPr>
              <a:t>    只要</a:t>
            </a:r>
            <a:r>
              <a:rPr lang="zh-CN" altLang="en-US" dirty="0">
                <a:solidFill>
                  <a:srgbClr val="3366FF"/>
                </a:solidFill>
              </a:rPr>
              <a:t>确保从一个可信的渠道获取正确的根</a:t>
            </a:r>
            <a:r>
              <a:rPr lang="en-US" altLang="zh-CN" dirty="0">
                <a:solidFill>
                  <a:srgbClr val="3366FF"/>
                </a:solidFill>
              </a:rPr>
              <a:t>hash</a:t>
            </a:r>
            <a:r>
              <a:rPr lang="zh-CN" altLang="en-US" dirty="0">
                <a:solidFill>
                  <a:srgbClr val="3366FF"/>
                </a:solidFill>
              </a:rPr>
              <a:t>，就可以确保下载正确的文件</a:t>
            </a:r>
            <a:r>
              <a:rPr lang="zh-CN" altLang="en-US" dirty="0" smtClean="0">
                <a:solidFill>
                  <a:srgbClr val="3366FF"/>
                </a:solidFill>
              </a:rPr>
              <a:t>。</a:t>
            </a:r>
            <a:endParaRPr lang="zh-CN" altLang="en-US" dirty="0">
              <a:solidFill>
                <a:srgbClr val="3366FF"/>
              </a:solidFill>
            </a:endParaRPr>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74</a:t>
            </a:fld>
            <a:endParaRPr lang="zh-CN" altLang="en-US"/>
          </a:p>
        </p:txBody>
      </p:sp>
    </p:spTree>
    <p:extLst>
      <p:ext uri="{BB962C8B-B14F-4D97-AF65-F5344CB8AC3E}">
        <p14:creationId xmlns:p14="http://schemas.microsoft.com/office/powerpoint/2010/main" val="403380363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Merkle</a:t>
            </a:r>
            <a:r>
              <a:rPr lang="en-US" altLang="zh-CN" dirty="0"/>
              <a:t> Tree</a:t>
            </a:r>
            <a:r>
              <a:rPr lang="zh-CN" altLang="en-US" dirty="0"/>
              <a:t>的产生</a:t>
            </a:r>
          </a:p>
        </p:txBody>
      </p:sp>
      <p:sp>
        <p:nvSpPr>
          <p:cNvPr id="3" name="文本占位符 2"/>
          <p:cNvSpPr>
            <a:spLocks noGrp="1"/>
          </p:cNvSpPr>
          <p:nvPr>
            <p:ph type="body" sz="quarter" idx="13"/>
          </p:nvPr>
        </p:nvSpPr>
        <p:spPr/>
        <p:txBody>
          <a:bodyPr>
            <a:normAutofit/>
          </a:bodyPr>
          <a:lstStyle/>
          <a:p>
            <a:pPr latinLnBrk="1"/>
            <a:r>
              <a:rPr lang="zh-CN" altLang="en-US" sz="2400" dirty="0" smtClean="0">
                <a:solidFill>
                  <a:srgbClr val="FF0000"/>
                </a:solidFill>
              </a:rPr>
              <a:t>基于</a:t>
            </a:r>
            <a:r>
              <a:rPr lang="en-US" altLang="zh-CN" sz="2400" dirty="0">
                <a:solidFill>
                  <a:srgbClr val="FF0000"/>
                </a:solidFill>
              </a:rPr>
              <a:t>hash </a:t>
            </a:r>
            <a:r>
              <a:rPr lang="en-US" altLang="zh-CN" sz="2400" dirty="0" smtClean="0">
                <a:solidFill>
                  <a:srgbClr val="FF0000"/>
                </a:solidFill>
              </a:rPr>
              <a:t>list</a:t>
            </a:r>
            <a:r>
              <a:rPr lang="zh-CN" altLang="en-US" sz="2400" dirty="0" smtClean="0">
                <a:solidFill>
                  <a:srgbClr val="FF0000"/>
                </a:solidFill>
              </a:rPr>
              <a:t>方案的问题：</a:t>
            </a:r>
            <a:r>
              <a:rPr lang="zh-CN" altLang="en-US" sz="2400" dirty="0" smtClean="0"/>
              <a:t>可能获取所有</a:t>
            </a:r>
            <a:r>
              <a:rPr lang="zh-CN" altLang="en-US" sz="2400" dirty="0"/>
              <a:t>数据块的</a:t>
            </a:r>
            <a:r>
              <a:rPr lang="en-US" altLang="zh-CN" sz="2400" dirty="0"/>
              <a:t>hash list</a:t>
            </a:r>
            <a:r>
              <a:rPr lang="zh-CN" altLang="en-US" sz="2400" dirty="0"/>
              <a:t>代价比较大，只能获取部分节点的哈希。</a:t>
            </a:r>
          </a:p>
          <a:p>
            <a:pPr latinLnBrk="1"/>
            <a:endParaRPr lang="en-US" altLang="zh-CN" sz="2400" dirty="0" smtClean="0"/>
          </a:p>
          <a:p>
            <a:pPr latinLnBrk="1"/>
            <a:r>
              <a:rPr lang="zh-CN" altLang="en-US" sz="2400" dirty="0" smtClean="0"/>
              <a:t>能否通过</a:t>
            </a:r>
            <a:r>
              <a:rPr lang="zh-CN" altLang="en-US" sz="2400" dirty="0"/>
              <a:t>部分</a:t>
            </a:r>
            <a:r>
              <a:rPr lang="en-US" altLang="zh-CN" sz="2400" dirty="0"/>
              <a:t>hash</a:t>
            </a:r>
            <a:r>
              <a:rPr lang="zh-CN" altLang="en-US" sz="2400" dirty="0"/>
              <a:t>就能校验整个文件的</a:t>
            </a:r>
            <a:r>
              <a:rPr lang="zh-CN" altLang="en-US" sz="2400" dirty="0" smtClean="0"/>
              <a:t>完整性？</a:t>
            </a:r>
            <a:endParaRPr lang="zh-CN" altLang="en-US" sz="2400" dirty="0"/>
          </a:p>
          <a:p>
            <a:pPr latinLnBrk="1"/>
            <a:r>
              <a:rPr lang="en-US" altLang="zh-CN" sz="2400" dirty="0" smtClean="0"/>
              <a:t>    </a:t>
            </a:r>
            <a:r>
              <a:rPr lang="en-US" altLang="zh-CN" sz="2400" dirty="0" err="1" smtClean="0"/>
              <a:t>Merkle</a:t>
            </a:r>
            <a:r>
              <a:rPr lang="en-US" altLang="zh-CN" sz="2400" dirty="0" smtClean="0"/>
              <a:t> tree</a:t>
            </a:r>
            <a:r>
              <a:rPr lang="zh-CN" altLang="en-US" sz="2400" dirty="0" smtClean="0"/>
              <a:t>实现了该目的。</a:t>
            </a:r>
            <a:endParaRPr lang="en-US" altLang="zh-CN" sz="2400" dirty="0" smtClean="0"/>
          </a:p>
          <a:p>
            <a:pPr latinLnBrk="1"/>
            <a:r>
              <a:rPr lang="zh-CN" altLang="en-US" sz="2400" dirty="0">
                <a:solidFill>
                  <a:srgbClr val="3366FF"/>
                </a:solidFill>
              </a:rPr>
              <a:t>例：如果两树的</a:t>
            </a:r>
            <a:r>
              <a:rPr lang="zh-CN" altLang="en-US" sz="2400" dirty="0">
                <a:solidFill>
                  <a:srgbClr val="FF0000"/>
                </a:solidFill>
              </a:rPr>
              <a:t>根哈希值</a:t>
            </a:r>
            <a:r>
              <a:rPr lang="zh-CN" altLang="en-US" sz="2400" dirty="0">
                <a:solidFill>
                  <a:srgbClr val="3366FF"/>
                </a:solidFill>
              </a:rPr>
              <a:t>相等，且树的</a:t>
            </a:r>
            <a:r>
              <a:rPr lang="zh-CN" altLang="en-US" sz="2400" dirty="0">
                <a:solidFill>
                  <a:srgbClr val="FF0000"/>
                </a:solidFill>
              </a:rPr>
              <a:t>叶节点值</a:t>
            </a:r>
            <a:r>
              <a:rPr lang="zh-CN" altLang="en-US" sz="2400" dirty="0">
                <a:solidFill>
                  <a:srgbClr val="3366FF"/>
                </a:solidFill>
              </a:rPr>
              <a:t>也相等，那么节点不需要同步</a:t>
            </a:r>
            <a:r>
              <a:rPr lang="zh-CN" altLang="en-US" sz="2400" dirty="0" smtClean="0">
                <a:solidFill>
                  <a:srgbClr val="3366FF"/>
                </a:solidFill>
              </a:rPr>
              <a:t>。</a:t>
            </a:r>
            <a:r>
              <a:rPr lang="zh-CN" altLang="en-US" sz="2400" dirty="0">
                <a:solidFill>
                  <a:srgbClr val="3366FF"/>
                </a:solidFill>
              </a:rPr>
              <a:t>如果不一致</a:t>
            </a:r>
            <a:r>
              <a:rPr lang="en-US" altLang="zh-CN" sz="2400" dirty="0">
                <a:solidFill>
                  <a:srgbClr val="3366FF"/>
                </a:solidFill>
              </a:rPr>
              <a:t>,</a:t>
            </a:r>
            <a:r>
              <a:rPr lang="zh-CN" altLang="en-US" sz="2400" dirty="0">
                <a:solidFill>
                  <a:srgbClr val="3366FF"/>
                </a:solidFill>
              </a:rPr>
              <a:t>通过这种二叉树的结构可以在</a:t>
            </a:r>
            <a:r>
              <a:rPr lang="en-US" altLang="zh-CN" sz="2400" dirty="0">
                <a:solidFill>
                  <a:srgbClr val="FF0000"/>
                </a:solidFill>
              </a:rPr>
              <a:t>log(N)</a:t>
            </a:r>
            <a:r>
              <a:rPr lang="zh-CN" altLang="en-US" sz="2400" dirty="0">
                <a:solidFill>
                  <a:srgbClr val="FF0000"/>
                </a:solidFill>
              </a:rPr>
              <a:t>的复杂度</a:t>
            </a:r>
            <a:r>
              <a:rPr lang="zh-CN" altLang="en-US" sz="2400" dirty="0">
                <a:solidFill>
                  <a:srgbClr val="3366FF"/>
                </a:solidFill>
              </a:rPr>
              <a:t>快速定位到出错的数据块。</a:t>
            </a:r>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75</a:t>
            </a:fld>
            <a:endParaRPr lang="zh-CN" altLang="en-US"/>
          </a:p>
        </p:txBody>
      </p:sp>
    </p:spTree>
    <p:extLst>
      <p:ext uri="{BB962C8B-B14F-4D97-AF65-F5344CB8AC3E}">
        <p14:creationId xmlns:p14="http://schemas.microsoft.com/office/powerpoint/2010/main" val="42535319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Merkle</a:t>
            </a:r>
            <a:r>
              <a:rPr lang="en-US" altLang="zh-CN" dirty="0" smtClean="0"/>
              <a:t> Tree</a:t>
            </a:r>
            <a:r>
              <a:rPr lang="zh-CN" altLang="en-US" dirty="0" smtClean="0"/>
              <a:t>典型应用</a:t>
            </a:r>
            <a:endParaRPr lang="zh-CN" altLang="en-US" dirty="0"/>
          </a:p>
        </p:txBody>
      </p:sp>
      <p:sp>
        <p:nvSpPr>
          <p:cNvPr id="3" name="文本占位符 2"/>
          <p:cNvSpPr>
            <a:spLocks noGrp="1"/>
          </p:cNvSpPr>
          <p:nvPr>
            <p:ph type="body" sz="quarter" idx="13"/>
          </p:nvPr>
        </p:nvSpPr>
        <p:spPr/>
        <p:txBody>
          <a:bodyPr>
            <a:normAutofit/>
          </a:bodyPr>
          <a:lstStyle/>
          <a:p>
            <a:r>
              <a:rPr lang="zh-CN" altLang="en-US" sz="2400" dirty="0" smtClean="0"/>
              <a:t>文件校验（</a:t>
            </a:r>
            <a:r>
              <a:rPr lang="en-US" altLang="zh-CN" sz="2400" dirty="0" err="1" smtClean="0"/>
              <a:t>BitCommit</a:t>
            </a:r>
            <a:r>
              <a:rPr lang="zh-CN" altLang="en-US" sz="2400" dirty="0" smtClean="0"/>
              <a:t>，</a:t>
            </a:r>
            <a:r>
              <a:rPr lang="en-US" altLang="zh-CN" sz="2400" dirty="0" err="1" smtClean="0"/>
              <a:t>BitTorrent</a:t>
            </a:r>
            <a:r>
              <a:rPr lang="zh-CN" altLang="en-US" sz="2400" dirty="0" smtClean="0"/>
              <a:t>种子）</a:t>
            </a:r>
            <a:endParaRPr lang="en-US" altLang="zh-CN" sz="2400" dirty="0" smtClean="0"/>
          </a:p>
          <a:p>
            <a:r>
              <a:rPr lang="zh-CN" altLang="en-US" sz="2400" dirty="0" smtClean="0"/>
              <a:t>副本同步（</a:t>
            </a:r>
            <a:r>
              <a:rPr lang="en-US" altLang="zh-CN" sz="2400" dirty="0" err="1" smtClean="0"/>
              <a:t>DynamoDB</a:t>
            </a:r>
            <a:r>
              <a:rPr lang="zh-CN" altLang="en-US" sz="2400" dirty="0" smtClean="0"/>
              <a:t>）</a:t>
            </a:r>
            <a:endParaRPr lang="en-US" altLang="zh-CN" sz="2400" dirty="0" smtClean="0"/>
          </a:p>
          <a:p>
            <a:r>
              <a:rPr lang="zh-CN" altLang="en-US" sz="2400" dirty="0" smtClean="0"/>
              <a:t>可信计算</a:t>
            </a:r>
            <a:endParaRPr lang="en-US" altLang="zh-CN" sz="2400" dirty="0" smtClean="0"/>
          </a:p>
          <a:p>
            <a:r>
              <a:rPr lang="zh-CN" altLang="en-US" sz="2400" dirty="0"/>
              <a:t>区</a:t>
            </a:r>
            <a:r>
              <a:rPr lang="zh-CN" altLang="en-US" sz="2400" dirty="0" smtClean="0"/>
              <a:t>块链</a:t>
            </a:r>
            <a:endParaRPr lang="en-US" altLang="zh-CN" sz="2400" dirty="0" smtClean="0"/>
          </a:p>
          <a:p>
            <a:r>
              <a:rPr lang="zh-CN" altLang="en-US" sz="2400" dirty="0" smtClean="0"/>
              <a:t>    </a:t>
            </a:r>
            <a:r>
              <a:rPr lang="zh-CN" altLang="en-US" sz="2400" dirty="0" smtClean="0">
                <a:solidFill>
                  <a:srgbClr val="3366FF"/>
                </a:solidFill>
              </a:rPr>
              <a:t>比特</a:t>
            </a:r>
            <a:r>
              <a:rPr lang="zh-CN" altLang="en-US" sz="2400" dirty="0">
                <a:solidFill>
                  <a:srgbClr val="3366FF"/>
                </a:solidFill>
              </a:rPr>
              <a:t>币系统的区块链中，每个区块都有一</a:t>
            </a:r>
            <a:r>
              <a:rPr lang="zh-CN" altLang="en-US" sz="2400" dirty="0" smtClean="0">
                <a:solidFill>
                  <a:srgbClr val="3366FF"/>
                </a:solidFill>
              </a:rPr>
              <a:t>个</a:t>
            </a:r>
            <a:r>
              <a:rPr lang="en-US" altLang="zh-CN" sz="2400" dirty="0" err="1" smtClean="0">
                <a:solidFill>
                  <a:srgbClr val="3366FF"/>
                </a:solidFill>
              </a:rPr>
              <a:t>Merkle</a:t>
            </a:r>
            <a:r>
              <a:rPr lang="en-US" altLang="zh-CN" sz="2400" dirty="0" smtClean="0">
                <a:solidFill>
                  <a:srgbClr val="3366FF"/>
                </a:solidFill>
              </a:rPr>
              <a:t> </a:t>
            </a:r>
            <a:r>
              <a:rPr lang="en-US" altLang="zh-CN" sz="2400" dirty="0">
                <a:solidFill>
                  <a:srgbClr val="3366FF"/>
                </a:solidFill>
              </a:rPr>
              <a:t>tree</a:t>
            </a:r>
            <a:r>
              <a:rPr lang="zh-CN" altLang="en-US" sz="2400" dirty="0" smtClean="0">
                <a:solidFill>
                  <a:srgbClr val="3366FF"/>
                </a:solidFill>
              </a:rPr>
              <a:t>。</a:t>
            </a:r>
            <a:r>
              <a:rPr lang="en-US" altLang="zh-CN" sz="2400" dirty="0" err="1" smtClean="0">
                <a:solidFill>
                  <a:srgbClr val="3366FF"/>
                </a:solidFill>
              </a:rPr>
              <a:t>Merkle</a:t>
            </a:r>
            <a:r>
              <a:rPr lang="en-US" altLang="zh-CN" sz="2400" dirty="0" smtClean="0">
                <a:solidFill>
                  <a:srgbClr val="3366FF"/>
                </a:solidFill>
              </a:rPr>
              <a:t> </a:t>
            </a:r>
            <a:r>
              <a:rPr lang="en-US" altLang="zh-CN" sz="2400" dirty="0">
                <a:solidFill>
                  <a:srgbClr val="3366FF"/>
                </a:solidFill>
              </a:rPr>
              <a:t>root</a:t>
            </a:r>
            <a:r>
              <a:rPr lang="zh-CN" altLang="en-US" sz="2400" dirty="0">
                <a:solidFill>
                  <a:srgbClr val="3366FF"/>
                </a:solidFill>
              </a:rPr>
              <a:t>哈希值存在每一个区块的头部，</a:t>
            </a:r>
            <a:r>
              <a:rPr lang="zh-CN" altLang="en-US" sz="2400" dirty="0" smtClean="0">
                <a:solidFill>
                  <a:srgbClr val="3366FF"/>
                </a:solidFill>
              </a:rPr>
              <a:t>通过该</a:t>
            </a:r>
            <a:r>
              <a:rPr lang="en-US" altLang="zh-CN" sz="2400" dirty="0" smtClean="0">
                <a:solidFill>
                  <a:srgbClr val="3366FF"/>
                </a:solidFill>
              </a:rPr>
              <a:t>root</a:t>
            </a:r>
            <a:r>
              <a:rPr lang="zh-CN" altLang="en-US" sz="2400" dirty="0">
                <a:solidFill>
                  <a:srgbClr val="3366FF"/>
                </a:solidFill>
              </a:rPr>
              <a:t>值</a:t>
            </a:r>
            <a:r>
              <a:rPr lang="zh-CN" altLang="en-US" sz="2400" dirty="0" smtClean="0">
                <a:solidFill>
                  <a:srgbClr val="3366FF"/>
                </a:solidFill>
              </a:rPr>
              <a:t>连接区块</a:t>
            </a:r>
            <a:r>
              <a:rPr lang="zh-CN" altLang="en-US" sz="2400" dirty="0">
                <a:solidFill>
                  <a:srgbClr val="3366FF"/>
                </a:solidFill>
              </a:rPr>
              <a:t>体</a:t>
            </a:r>
            <a:r>
              <a:rPr lang="zh-CN" altLang="en-US" sz="2400" dirty="0" smtClean="0">
                <a:solidFill>
                  <a:srgbClr val="3366FF"/>
                </a:solidFill>
              </a:rPr>
              <a:t>，区块体内包含大量</a:t>
            </a:r>
            <a:r>
              <a:rPr lang="zh-CN" altLang="en-US" sz="2400" dirty="0">
                <a:solidFill>
                  <a:srgbClr val="3366FF"/>
                </a:solidFill>
              </a:rPr>
              <a:t>的交易。每个</a:t>
            </a:r>
            <a:r>
              <a:rPr lang="zh-CN" altLang="en-US" sz="2400" dirty="0" smtClean="0">
                <a:solidFill>
                  <a:srgbClr val="3366FF"/>
                </a:solidFill>
              </a:rPr>
              <a:t>交易相当于</a:t>
            </a:r>
            <a:r>
              <a:rPr lang="zh-CN" altLang="en-US" sz="2400" dirty="0">
                <a:solidFill>
                  <a:srgbClr val="3366FF"/>
                </a:solidFill>
              </a:rPr>
              <a:t>前面提到的数据块，交易本身有都有自己的哈希值来唯一标识自己</a:t>
            </a:r>
            <a:r>
              <a:rPr lang="zh-CN" altLang="en-US" sz="2400" dirty="0" smtClean="0">
                <a:solidFill>
                  <a:srgbClr val="3366FF"/>
                </a:solidFill>
              </a:rPr>
              <a:t>。</a:t>
            </a:r>
            <a:r>
              <a:rPr lang="en-US" altLang="zh-CN" sz="2400" dirty="0" err="1" smtClean="0">
                <a:solidFill>
                  <a:srgbClr val="3366FF"/>
                </a:solidFill>
              </a:rPr>
              <a:t>Merkle</a:t>
            </a:r>
            <a:r>
              <a:rPr lang="en-US" altLang="zh-CN" sz="2400" dirty="0" smtClean="0">
                <a:solidFill>
                  <a:srgbClr val="3366FF"/>
                </a:solidFill>
              </a:rPr>
              <a:t> Tree</a:t>
            </a:r>
            <a:r>
              <a:rPr lang="zh-CN" altLang="en-US" sz="2400" dirty="0" smtClean="0">
                <a:solidFill>
                  <a:srgbClr val="3366FF"/>
                </a:solidFill>
              </a:rPr>
              <a:t>实现快速校验每一笔交易。</a:t>
            </a:r>
            <a:endParaRPr lang="zh-CN" altLang="en-US" sz="2400" dirty="0">
              <a:solidFill>
                <a:srgbClr val="3366FF"/>
              </a:solidFill>
            </a:endParaRPr>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76</a:t>
            </a:fld>
            <a:endParaRPr lang="zh-CN" altLang="en-US"/>
          </a:p>
        </p:txBody>
      </p:sp>
    </p:spTree>
    <p:extLst>
      <p:ext uri="{BB962C8B-B14F-4D97-AF65-F5344CB8AC3E}">
        <p14:creationId xmlns:p14="http://schemas.microsoft.com/office/powerpoint/2010/main" val="375815509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Merkle</a:t>
            </a:r>
            <a:r>
              <a:rPr lang="en-US" altLang="zh-CN" dirty="0" smtClean="0"/>
              <a:t> Tree</a:t>
            </a:r>
            <a:r>
              <a:rPr lang="zh-CN" altLang="en-US" dirty="0" smtClean="0"/>
              <a:t>典型应用</a:t>
            </a:r>
            <a:r>
              <a:rPr lang="en-US" altLang="zh-CN" dirty="0" smtClean="0"/>
              <a:t>-</a:t>
            </a:r>
            <a:r>
              <a:rPr lang="zh-CN" altLang="en-US" dirty="0" smtClean="0"/>
              <a:t>区块链</a:t>
            </a:r>
            <a:endParaRPr lang="zh-CN" altLang="en-US" dirty="0"/>
          </a:p>
        </p:txBody>
      </p:sp>
      <p:sp>
        <p:nvSpPr>
          <p:cNvPr id="3" name="文本占位符 2"/>
          <p:cNvSpPr>
            <a:spLocks noGrp="1"/>
          </p:cNvSpPr>
          <p:nvPr>
            <p:ph type="body" sz="quarter" idx="13"/>
          </p:nvPr>
        </p:nvSpPr>
        <p:spPr>
          <a:xfrm>
            <a:off x="500062" y="1714500"/>
            <a:ext cx="8143903" cy="490364"/>
          </a:xfrm>
        </p:spPr>
        <p:txBody>
          <a:bodyPr>
            <a:normAutofit fontScale="92500" lnSpcReduction="20000"/>
          </a:bodyPr>
          <a:lstStyle/>
          <a:p>
            <a:endParaRPr lang="zh-CN" altLang="en-US" dirty="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77</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389522"/>
            <a:ext cx="4176464" cy="5087478"/>
          </a:xfrm>
          <a:prstGeom prst="rect">
            <a:avLst/>
          </a:prstGeom>
        </p:spPr>
      </p:pic>
    </p:spTree>
    <p:extLst>
      <p:ext uri="{BB962C8B-B14F-4D97-AF65-F5344CB8AC3E}">
        <p14:creationId xmlns:p14="http://schemas.microsoft.com/office/powerpoint/2010/main" val="1570644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Merkle</a:t>
            </a:r>
            <a:r>
              <a:rPr lang="en-US" altLang="zh-CN" dirty="0"/>
              <a:t> Tree</a:t>
            </a:r>
            <a:r>
              <a:rPr lang="zh-CN" altLang="en-US" dirty="0"/>
              <a:t>典型应用</a:t>
            </a:r>
            <a:r>
              <a:rPr lang="en-US" altLang="zh-CN" dirty="0"/>
              <a:t>-</a:t>
            </a:r>
            <a:r>
              <a:rPr lang="zh-CN" altLang="en-US" dirty="0"/>
              <a:t>区块链交易认证</a:t>
            </a:r>
          </a:p>
        </p:txBody>
      </p:sp>
      <p:sp>
        <p:nvSpPr>
          <p:cNvPr id="3" name="文本占位符 2"/>
          <p:cNvSpPr>
            <a:spLocks noGrp="1"/>
          </p:cNvSpPr>
          <p:nvPr>
            <p:ph type="body" sz="quarter" idx="13"/>
          </p:nvPr>
        </p:nvSpPr>
        <p:spPr/>
        <p:txBody>
          <a:bodyPr>
            <a:normAutofit/>
          </a:bodyPr>
          <a:lstStyle/>
          <a:p>
            <a:pPr latinLnBrk="1"/>
            <a:r>
              <a:rPr lang="zh-CN" altLang="en-US" sz="2400" dirty="0" smtClean="0">
                <a:solidFill>
                  <a:srgbClr val="FF0000"/>
                </a:solidFill>
              </a:rPr>
              <a:t>如何高效证明</a:t>
            </a:r>
            <a:r>
              <a:rPr lang="zh-CN" altLang="en-US" sz="2400" dirty="0">
                <a:solidFill>
                  <a:srgbClr val="FF0000"/>
                </a:solidFill>
              </a:rPr>
              <a:t>在一个包含上千交易的巨量字节大小的区块中某笔交易的</a:t>
            </a:r>
            <a:r>
              <a:rPr lang="zh-CN" altLang="en-US" sz="2400" dirty="0" smtClean="0">
                <a:solidFill>
                  <a:srgbClr val="FF0000"/>
                </a:solidFill>
              </a:rPr>
              <a:t>存在？</a:t>
            </a:r>
            <a:endParaRPr lang="en-US" altLang="zh-CN" sz="2400" dirty="0" smtClean="0">
              <a:solidFill>
                <a:srgbClr val="FF0000"/>
              </a:solidFill>
            </a:endParaRPr>
          </a:p>
          <a:p>
            <a:pPr latinLnBrk="1"/>
            <a:r>
              <a:rPr lang="zh-CN" altLang="en-US" sz="2400" dirty="0" smtClean="0"/>
              <a:t>    基于</a:t>
            </a:r>
            <a:r>
              <a:rPr lang="en-US" altLang="zh-CN" sz="2400" dirty="0" err="1" smtClean="0"/>
              <a:t>Merkle</a:t>
            </a:r>
            <a:r>
              <a:rPr lang="en-US" altLang="zh-CN" sz="2400" dirty="0" smtClean="0"/>
              <a:t> Tree</a:t>
            </a:r>
            <a:r>
              <a:rPr lang="zh-CN" altLang="en-US" sz="2400" dirty="0" smtClean="0"/>
              <a:t>的方法，一</a:t>
            </a:r>
            <a:r>
              <a:rPr lang="zh-CN" altLang="en-US" sz="2400" dirty="0"/>
              <a:t>个节点只需要计算</a:t>
            </a:r>
            <a:r>
              <a:rPr lang="en-US" altLang="zh-CN" sz="2400" dirty="0"/>
              <a:t>log</a:t>
            </a:r>
            <a:r>
              <a:rPr lang="en-US" altLang="zh-CN" sz="2400" baseline="-25000" dirty="0"/>
              <a:t>2</a:t>
            </a:r>
            <a:r>
              <a:rPr lang="en-US" altLang="zh-CN" sz="2400" dirty="0"/>
              <a:t>(N)</a:t>
            </a:r>
            <a:r>
              <a:rPr lang="zh-CN" altLang="en-US" sz="2400" dirty="0"/>
              <a:t>个</a:t>
            </a:r>
            <a:r>
              <a:rPr lang="en-US" altLang="zh-CN" sz="2400" dirty="0"/>
              <a:t>32</a:t>
            </a:r>
            <a:r>
              <a:rPr lang="zh-CN" altLang="en-US" sz="2400" dirty="0"/>
              <a:t>字节的哈希值， 形成一条从特定交易到树根的认证</a:t>
            </a:r>
            <a:r>
              <a:rPr lang="zh-CN" altLang="en-US" sz="2400" dirty="0" smtClean="0"/>
              <a:t>路径（</a:t>
            </a:r>
            <a:r>
              <a:rPr lang="en-US" altLang="zh-CN" sz="2400" dirty="0" err="1" smtClean="0"/>
              <a:t>Merkle</a:t>
            </a:r>
            <a:r>
              <a:rPr lang="zh-CN" altLang="en-US" sz="2400" dirty="0"/>
              <a:t>路径）即</a:t>
            </a:r>
            <a:r>
              <a:rPr lang="zh-CN" altLang="en-US" sz="2400" dirty="0" smtClean="0"/>
              <a:t>可。</a:t>
            </a:r>
            <a:endParaRPr lang="en-US" altLang="zh-CN" sz="2400" dirty="0" smtClean="0"/>
          </a:p>
          <a:p>
            <a:pPr latinLnBrk="1"/>
            <a:r>
              <a:rPr lang="zh-CN" altLang="en-US" sz="2400" dirty="0" smtClean="0"/>
              <a:t>    实际应用中比特</a:t>
            </a:r>
            <a:r>
              <a:rPr lang="zh-CN" altLang="en-US" sz="2400" dirty="0"/>
              <a:t>币节点能够高效地产生一条</a:t>
            </a:r>
            <a:r>
              <a:rPr lang="en-US" altLang="zh-CN" sz="2400" dirty="0"/>
              <a:t>10</a:t>
            </a:r>
            <a:r>
              <a:rPr lang="zh-CN" altLang="en-US" sz="2400" dirty="0"/>
              <a:t>或者</a:t>
            </a:r>
            <a:r>
              <a:rPr lang="en-US" altLang="zh-CN" sz="2400" dirty="0"/>
              <a:t>12</a:t>
            </a:r>
            <a:r>
              <a:rPr lang="zh-CN" altLang="en-US" sz="2400" dirty="0"/>
              <a:t>个哈希值（ </a:t>
            </a:r>
            <a:r>
              <a:rPr lang="en-US" altLang="zh-CN" sz="2400" dirty="0"/>
              <a:t>320-384</a:t>
            </a:r>
            <a:r>
              <a:rPr lang="zh-CN" altLang="en-US" sz="2400" dirty="0"/>
              <a:t>字节） 的</a:t>
            </a:r>
            <a:r>
              <a:rPr lang="zh-CN" altLang="en-US" sz="2400" dirty="0" smtClean="0"/>
              <a:t>路径。</a:t>
            </a:r>
            <a:endParaRPr lang="en-US" altLang="zh-CN" sz="2400" dirty="0" smtClean="0"/>
          </a:p>
          <a:p>
            <a:pPr latinLnBrk="1"/>
            <a:r>
              <a:rPr lang="zh-CN" altLang="en-US" sz="2400" dirty="0" smtClean="0">
                <a:solidFill>
                  <a:srgbClr val="3366FF"/>
                </a:solidFill>
              </a:rPr>
              <a:t>（ 当交易数量急剧增加时，</a:t>
            </a:r>
            <a:r>
              <a:rPr lang="zh-CN" altLang="en-US" sz="2400" dirty="0">
                <a:solidFill>
                  <a:srgbClr val="3366FF"/>
                </a:solidFill>
              </a:rPr>
              <a:t>以基底为</a:t>
            </a:r>
            <a:r>
              <a:rPr lang="en-US" altLang="zh-CN" sz="2400" dirty="0">
                <a:solidFill>
                  <a:srgbClr val="3366FF"/>
                </a:solidFill>
              </a:rPr>
              <a:t>2</a:t>
            </a:r>
            <a:r>
              <a:rPr lang="zh-CN" altLang="en-US" sz="2400" dirty="0">
                <a:solidFill>
                  <a:srgbClr val="3366FF"/>
                </a:solidFill>
              </a:rPr>
              <a:t>的交易数量的对数的增长</a:t>
            </a:r>
            <a:r>
              <a:rPr lang="zh-CN" altLang="en-US" sz="2400" dirty="0" smtClean="0">
                <a:solidFill>
                  <a:srgbClr val="3366FF"/>
                </a:solidFill>
              </a:rPr>
              <a:t>会相对缓慢很多，因此，这样</a:t>
            </a:r>
            <a:r>
              <a:rPr lang="zh-CN" altLang="en-US" sz="2400" dirty="0">
                <a:solidFill>
                  <a:srgbClr val="3366FF"/>
                </a:solidFill>
              </a:rPr>
              <a:t>的计算量就显得异常</a:t>
            </a:r>
            <a:r>
              <a:rPr lang="zh-CN" altLang="en-US" sz="2400" dirty="0" smtClean="0">
                <a:solidFill>
                  <a:srgbClr val="3366FF"/>
                </a:solidFill>
              </a:rPr>
              <a:t>重要）</a:t>
            </a:r>
            <a:endParaRPr lang="en-US" altLang="zh-CN" sz="2400" dirty="0" smtClean="0">
              <a:solidFill>
                <a:srgbClr val="3366FF"/>
              </a:solidFill>
            </a:endParaRPr>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78</a:t>
            </a:fld>
            <a:endParaRPr lang="zh-CN" altLang="en-US"/>
          </a:p>
        </p:txBody>
      </p:sp>
    </p:spTree>
    <p:extLst>
      <p:ext uri="{BB962C8B-B14F-4D97-AF65-F5344CB8AC3E}">
        <p14:creationId xmlns:p14="http://schemas.microsoft.com/office/powerpoint/2010/main" val="244380540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a:t>Merkle</a:t>
            </a:r>
            <a:r>
              <a:rPr lang="en-US" altLang="zh-CN" dirty="0"/>
              <a:t> Tree</a:t>
            </a:r>
            <a:r>
              <a:rPr lang="zh-CN" altLang="en-US" dirty="0"/>
              <a:t>典型应用</a:t>
            </a:r>
            <a:r>
              <a:rPr lang="en-US" altLang="zh-CN" dirty="0"/>
              <a:t>-</a:t>
            </a:r>
            <a:r>
              <a:rPr lang="zh-CN" altLang="en-US" dirty="0"/>
              <a:t>区</a:t>
            </a:r>
            <a:r>
              <a:rPr lang="zh-CN" altLang="en-US" dirty="0" smtClean="0"/>
              <a:t>块链交易认证</a:t>
            </a:r>
            <a:endParaRPr lang="zh-CN" altLang="en-US" dirty="0"/>
          </a:p>
        </p:txBody>
      </p:sp>
      <p:sp>
        <p:nvSpPr>
          <p:cNvPr id="3" name="文本占位符 2"/>
          <p:cNvSpPr>
            <a:spLocks noGrp="1"/>
          </p:cNvSpPr>
          <p:nvPr>
            <p:ph type="body" sz="quarter" idx="13"/>
          </p:nvPr>
        </p:nvSpPr>
        <p:spPr>
          <a:xfrm>
            <a:off x="433360" y="4291846"/>
            <a:ext cx="8143903" cy="1987721"/>
          </a:xfrm>
        </p:spPr>
        <p:txBody>
          <a:bodyPr>
            <a:normAutofit fontScale="62500" lnSpcReduction="20000"/>
          </a:bodyPr>
          <a:lstStyle/>
          <a:p>
            <a:pPr latinLnBrk="1"/>
            <a:r>
              <a:rPr lang="zh-CN" altLang="en-US" dirty="0" smtClean="0"/>
              <a:t>交易认证过程（待认证节点为</a:t>
            </a:r>
            <a:r>
              <a:rPr lang="en-US" altLang="zh-CN" dirty="0" smtClean="0"/>
              <a:t>HK</a:t>
            </a:r>
            <a:r>
              <a:rPr lang="zh-CN" altLang="en-US" dirty="0" smtClean="0"/>
              <a:t>）：</a:t>
            </a:r>
            <a:endParaRPr lang="zh-CN" altLang="en-US" dirty="0"/>
          </a:p>
          <a:p>
            <a:pPr latinLnBrk="1"/>
            <a:r>
              <a:rPr lang="zh-CN" altLang="en-US" dirty="0" smtClean="0"/>
              <a:t>（</a:t>
            </a:r>
            <a:r>
              <a:rPr lang="en-US" altLang="zh-CN" dirty="0" smtClean="0"/>
              <a:t>1</a:t>
            </a:r>
            <a:r>
              <a:rPr lang="zh-CN" altLang="en-US" dirty="0" smtClean="0"/>
              <a:t>）准备阶段，得到</a:t>
            </a:r>
            <a:r>
              <a:rPr lang="en-US" altLang="zh-CN" dirty="0" err="1"/>
              <a:t>Merkle</a:t>
            </a:r>
            <a:r>
              <a:rPr lang="zh-CN" altLang="en-US" dirty="0"/>
              <a:t>认证路径，即蓝色标注；</a:t>
            </a:r>
          </a:p>
          <a:p>
            <a:pPr latinLnBrk="1"/>
            <a:r>
              <a:rPr lang="zh-CN" altLang="en-US" dirty="0" smtClean="0"/>
              <a:t>（</a:t>
            </a:r>
            <a:r>
              <a:rPr lang="en-US" altLang="zh-CN" dirty="0" smtClean="0"/>
              <a:t>2</a:t>
            </a:r>
            <a:r>
              <a:rPr lang="zh-CN" altLang="en-US" dirty="0" smtClean="0"/>
              <a:t>）计算</a:t>
            </a:r>
            <a:r>
              <a:rPr lang="zh-CN" altLang="en-US" dirty="0"/>
              <a:t>阶段：</a:t>
            </a:r>
          </a:p>
          <a:p>
            <a:pPr latinLnBrk="1"/>
            <a:r>
              <a:rPr lang="zh-CN" altLang="en-US" dirty="0" smtClean="0"/>
              <a:t>    （</a:t>
            </a:r>
            <a:r>
              <a:rPr lang="en-US" altLang="zh-CN" dirty="0" smtClean="0"/>
              <a:t>2.1</a:t>
            </a:r>
            <a:r>
              <a:rPr lang="zh-CN" altLang="en-US" dirty="0" smtClean="0"/>
              <a:t>）由</a:t>
            </a:r>
            <a:r>
              <a:rPr lang="en-US" altLang="zh-CN" dirty="0" smtClean="0"/>
              <a:t>HK</a:t>
            </a:r>
            <a:r>
              <a:rPr lang="zh-CN" altLang="en-US" dirty="0" smtClean="0"/>
              <a:t>和</a:t>
            </a:r>
            <a:r>
              <a:rPr lang="zh-CN" altLang="en-US" dirty="0"/>
              <a:t>认证路径中的</a:t>
            </a:r>
            <a:r>
              <a:rPr lang="en-US" altLang="zh-CN" dirty="0"/>
              <a:t>HL</a:t>
            </a:r>
            <a:r>
              <a:rPr lang="zh-CN" altLang="en-US" dirty="0" smtClean="0"/>
              <a:t>计算得到</a:t>
            </a:r>
            <a:r>
              <a:rPr lang="en-US" altLang="zh-CN" dirty="0"/>
              <a:t>HKL</a:t>
            </a:r>
            <a:r>
              <a:rPr lang="zh-CN" altLang="en-US" dirty="0"/>
              <a:t>；</a:t>
            </a:r>
          </a:p>
          <a:p>
            <a:pPr latinLnBrk="1"/>
            <a:r>
              <a:rPr lang="zh-CN" altLang="en-US" dirty="0" smtClean="0"/>
              <a:t>    （</a:t>
            </a:r>
            <a:r>
              <a:rPr lang="en-US" altLang="zh-CN" dirty="0" smtClean="0"/>
              <a:t>2.2</a:t>
            </a:r>
            <a:r>
              <a:rPr lang="zh-CN" altLang="en-US" dirty="0" smtClean="0"/>
              <a:t>）由</a:t>
            </a:r>
            <a:r>
              <a:rPr lang="en-US" altLang="zh-CN" dirty="0"/>
              <a:t>HKL</a:t>
            </a:r>
            <a:r>
              <a:rPr lang="zh-CN" altLang="en-US" dirty="0"/>
              <a:t>和认证路径中的</a:t>
            </a:r>
            <a:r>
              <a:rPr lang="en-US" altLang="zh-CN" dirty="0" smtClean="0"/>
              <a:t>HIJ</a:t>
            </a:r>
            <a:r>
              <a:rPr lang="zh-CN" altLang="en-US" dirty="0" smtClean="0"/>
              <a:t>得到</a:t>
            </a:r>
            <a:r>
              <a:rPr lang="en-US" altLang="zh-CN" dirty="0"/>
              <a:t>HIJKL</a:t>
            </a:r>
            <a:r>
              <a:rPr lang="zh-CN" altLang="en-US" dirty="0"/>
              <a:t>；</a:t>
            </a:r>
          </a:p>
          <a:p>
            <a:pPr latinLnBrk="1"/>
            <a:r>
              <a:rPr lang="zh-CN" altLang="en-US" dirty="0" smtClean="0"/>
              <a:t>    （</a:t>
            </a:r>
            <a:r>
              <a:rPr lang="en-US" altLang="zh-CN" dirty="0" smtClean="0"/>
              <a:t>2.3</a:t>
            </a:r>
            <a:r>
              <a:rPr lang="zh-CN" altLang="en-US" dirty="0" smtClean="0"/>
              <a:t>）以此类推</a:t>
            </a:r>
            <a:r>
              <a:rPr lang="zh-CN" altLang="en-US" dirty="0"/>
              <a:t>可以得到根，只要比较根的大小，就可以知道</a:t>
            </a:r>
            <a:r>
              <a:rPr lang="en-US" altLang="zh-CN" dirty="0"/>
              <a:t>HK</a:t>
            </a:r>
            <a:r>
              <a:rPr lang="zh-CN" altLang="en-US" dirty="0"/>
              <a:t>是否在这个区块中了</a:t>
            </a:r>
            <a:r>
              <a:rPr lang="zh-CN" altLang="en-US" dirty="0" smtClean="0"/>
              <a:t>。</a:t>
            </a:r>
            <a:endParaRPr lang="zh-CN" altLang="en-US" dirty="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79</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412776"/>
            <a:ext cx="7152488" cy="2879070"/>
          </a:xfrm>
          <a:prstGeom prst="rect">
            <a:avLst/>
          </a:prstGeom>
        </p:spPr>
      </p:pic>
    </p:spTree>
    <p:extLst>
      <p:ext uri="{BB962C8B-B14F-4D97-AF65-F5344CB8AC3E}">
        <p14:creationId xmlns:p14="http://schemas.microsoft.com/office/powerpoint/2010/main" val="4268952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基本特性</a:t>
            </a:r>
            <a:endParaRPr lang="zh-CN" altLang="en-US" dirty="0"/>
          </a:p>
        </p:txBody>
      </p:sp>
      <p:sp>
        <p:nvSpPr>
          <p:cNvPr id="3" name="内容占位符 2"/>
          <p:cNvSpPr>
            <a:spLocks noGrp="1"/>
          </p:cNvSpPr>
          <p:nvPr>
            <p:ph idx="1"/>
          </p:nvPr>
        </p:nvSpPr>
        <p:spPr/>
        <p:txBody>
          <a:bodyPr/>
          <a:lstStyle/>
          <a:p>
            <a:pPr marL="0" indent="0" eaLnBrk="1" hangingPunct="1">
              <a:buNone/>
            </a:pPr>
            <a:r>
              <a:rPr lang="zh-CN" altLang="en-US" dirty="0" smtClean="0"/>
              <a:t>使用非阻塞的网络</a:t>
            </a:r>
            <a:r>
              <a:rPr lang="en-US" altLang="zh-CN" dirty="0" smtClean="0"/>
              <a:t>I/O</a:t>
            </a:r>
            <a:r>
              <a:rPr lang="zh-CN" altLang="en-US" dirty="0" smtClean="0"/>
              <a:t>，对内部对象实现引用计数。</a:t>
            </a:r>
            <a:endParaRPr lang="en-US" altLang="zh-CN" dirty="0" smtClean="0"/>
          </a:p>
          <a:p>
            <a:pPr marL="0" indent="0" eaLnBrk="1" hangingPunct="1">
              <a:buNone/>
            </a:pPr>
            <a:endParaRPr lang="en-US" altLang="zh-CN" dirty="0" smtClean="0"/>
          </a:p>
          <a:p>
            <a:pPr marL="0" indent="0" eaLnBrk="1" hangingPunct="1">
              <a:buNone/>
            </a:pPr>
            <a:r>
              <a:rPr lang="zh-CN" altLang="en-US" dirty="0" smtClean="0">
                <a:solidFill>
                  <a:srgbClr val="FF0000"/>
                </a:solidFill>
              </a:rPr>
              <a:t>不提供冗余</a:t>
            </a:r>
            <a:r>
              <a:rPr lang="zh-CN" altLang="en-US" dirty="0" smtClean="0"/>
              <a:t>（如复制</a:t>
            </a:r>
            <a:r>
              <a:rPr lang="en-US" altLang="zh-CN" dirty="0" err="1" smtClean="0"/>
              <a:t>hashmap</a:t>
            </a:r>
            <a:r>
              <a:rPr lang="zh-CN" altLang="en-US" dirty="0" smtClean="0"/>
              <a:t>条目），当某个服务器</a:t>
            </a:r>
            <a:r>
              <a:rPr lang="en-US" altLang="zh-CN" dirty="0" smtClean="0"/>
              <a:t>S</a:t>
            </a:r>
            <a:r>
              <a:rPr lang="zh-CN" altLang="en-US" dirty="0" smtClean="0"/>
              <a:t>停止运行或崩溃了，所有存放在</a:t>
            </a:r>
            <a:r>
              <a:rPr lang="en-US" altLang="zh-CN" dirty="0" smtClean="0"/>
              <a:t>S</a:t>
            </a:r>
            <a:r>
              <a:rPr lang="zh-CN" altLang="en-US" dirty="0" smtClean="0"/>
              <a:t>上的键</a:t>
            </a:r>
            <a:r>
              <a:rPr lang="en-US" altLang="zh-CN" dirty="0" smtClean="0"/>
              <a:t>-</a:t>
            </a:r>
            <a:r>
              <a:rPr lang="zh-CN" altLang="en-US" dirty="0" smtClean="0"/>
              <a:t>值对都将丢失。</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8</a:t>
            </a:fld>
            <a:endParaRPr lang="zh-CN"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Merkle</a:t>
            </a:r>
            <a:r>
              <a:rPr lang="en-US" altLang="zh-CN" dirty="0"/>
              <a:t> Tree</a:t>
            </a:r>
            <a:r>
              <a:rPr lang="zh-CN" altLang="en-US" dirty="0"/>
              <a:t>典型应用</a:t>
            </a:r>
            <a:r>
              <a:rPr lang="en-US" altLang="zh-CN" dirty="0"/>
              <a:t>-</a:t>
            </a:r>
            <a:r>
              <a:rPr lang="zh-CN" altLang="en-US" dirty="0"/>
              <a:t>区块链</a:t>
            </a:r>
          </a:p>
        </p:txBody>
      </p:sp>
      <p:sp>
        <p:nvSpPr>
          <p:cNvPr id="3" name="文本占位符 2"/>
          <p:cNvSpPr>
            <a:spLocks noGrp="1"/>
          </p:cNvSpPr>
          <p:nvPr>
            <p:ph type="body" sz="quarter" idx="13"/>
          </p:nvPr>
        </p:nvSpPr>
        <p:spPr/>
        <p:txBody>
          <a:bodyPr>
            <a:normAutofit/>
          </a:bodyPr>
          <a:lstStyle/>
          <a:p>
            <a:pPr latinLnBrk="1"/>
            <a:r>
              <a:rPr lang="zh-CN" altLang="en-US" sz="2400" dirty="0" smtClean="0"/>
              <a:t>    在上图</a:t>
            </a:r>
            <a:r>
              <a:rPr lang="zh-CN" altLang="en-US" sz="2400" dirty="0"/>
              <a:t>中，一个节点能够通过生成一条仅有</a:t>
            </a:r>
            <a:r>
              <a:rPr lang="en-US" altLang="zh-CN" sz="2400" dirty="0"/>
              <a:t>4</a:t>
            </a:r>
            <a:r>
              <a:rPr lang="zh-CN" altLang="en-US" sz="2400" dirty="0"/>
              <a:t>个</a:t>
            </a:r>
            <a:r>
              <a:rPr lang="en-US" altLang="zh-CN" sz="2400" dirty="0"/>
              <a:t>32</a:t>
            </a:r>
            <a:r>
              <a:rPr lang="zh-CN" altLang="en-US" sz="2400" dirty="0"/>
              <a:t>字节哈希值长度（ 总</a:t>
            </a:r>
            <a:r>
              <a:rPr lang="en-US" altLang="zh-CN" sz="2400" dirty="0"/>
              <a:t>128</a:t>
            </a:r>
            <a:r>
              <a:rPr lang="zh-CN" altLang="en-US" sz="2400" dirty="0"/>
              <a:t>字节） 的</a:t>
            </a:r>
            <a:r>
              <a:rPr lang="en-US" altLang="zh-CN" sz="2400" dirty="0" err="1"/>
              <a:t>Merkle</a:t>
            </a:r>
            <a:r>
              <a:rPr lang="zh-CN" altLang="en-US" sz="2400" dirty="0"/>
              <a:t>路径， 来证明区块中存在一笔交易</a:t>
            </a:r>
            <a:r>
              <a:rPr lang="en-US" altLang="zh-CN" sz="2400" dirty="0"/>
              <a:t>K</a:t>
            </a:r>
            <a:r>
              <a:rPr lang="zh-CN" altLang="en-US" sz="2400" dirty="0" smtClean="0"/>
              <a:t>。</a:t>
            </a:r>
            <a:endParaRPr lang="en-US" altLang="zh-CN" sz="2400" dirty="0" smtClean="0"/>
          </a:p>
          <a:p>
            <a:pPr latinLnBrk="1"/>
            <a:r>
              <a:rPr lang="zh-CN" altLang="en-US" sz="2400" dirty="0" smtClean="0"/>
              <a:t>    该</a:t>
            </a:r>
            <a:r>
              <a:rPr lang="zh-CN" altLang="en-US" sz="2400" dirty="0"/>
              <a:t>路径有</a:t>
            </a:r>
            <a:r>
              <a:rPr lang="en-US" altLang="zh-CN" sz="2400" dirty="0"/>
              <a:t>4</a:t>
            </a:r>
            <a:r>
              <a:rPr lang="zh-CN" altLang="en-US" sz="2400" dirty="0"/>
              <a:t>个哈希值</a:t>
            </a:r>
            <a:r>
              <a:rPr lang="zh-CN" altLang="en-US" sz="2400" dirty="0" smtClean="0"/>
              <a:t>（蓝色</a:t>
            </a:r>
            <a:r>
              <a:rPr lang="zh-CN" altLang="en-US" sz="2400" dirty="0"/>
              <a:t>标注） </a:t>
            </a:r>
            <a:r>
              <a:rPr lang="en-US" altLang="zh-CN" sz="2400" dirty="0"/>
              <a:t>HL</a:t>
            </a:r>
            <a:r>
              <a:rPr lang="zh-CN" altLang="en-US" sz="2400" dirty="0"/>
              <a:t>、 </a:t>
            </a:r>
            <a:r>
              <a:rPr lang="en-US" altLang="zh-CN" sz="2400" dirty="0"/>
              <a:t>HIJ</a:t>
            </a:r>
            <a:r>
              <a:rPr lang="zh-CN" altLang="en-US" sz="2400" dirty="0"/>
              <a:t>、 </a:t>
            </a:r>
            <a:r>
              <a:rPr lang="en-US" altLang="zh-CN" sz="2400" dirty="0"/>
              <a:t>HMNOP</a:t>
            </a:r>
            <a:r>
              <a:rPr lang="zh-CN" altLang="en-US" sz="2400" dirty="0"/>
              <a:t>和</a:t>
            </a:r>
            <a:r>
              <a:rPr lang="en-US" altLang="zh-CN" sz="2400" dirty="0"/>
              <a:t>HABCDEFGH</a:t>
            </a:r>
            <a:r>
              <a:rPr lang="zh-CN" altLang="en-US" sz="2400" dirty="0"/>
              <a:t>。 由这</a:t>
            </a:r>
            <a:r>
              <a:rPr lang="en-US" altLang="zh-CN" sz="2400" dirty="0"/>
              <a:t>4</a:t>
            </a:r>
            <a:r>
              <a:rPr lang="zh-CN" altLang="en-US" sz="2400" dirty="0"/>
              <a:t>个哈希值产生的认证路径，再通过计算另外四对哈希值</a:t>
            </a:r>
            <a:r>
              <a:rPr lang="en-US" altLang="zh-CN" sz="2400" dirty="0"/>
              <a:t>HKL</a:t>
            </a:r>
            <a:r>
              <a:rPr lang="zh-CN" altLang="en-US" sz="2400" dirty="0"/>
              <a:t>、 </a:t>
            </a:r>
            <a:r>
              <a:rPr lang="en-US" altLang="zh-CN" sz="2400" dirty="0"/>
              <a:t>HIJKL</a:t>
            </a:r>
            <a:r>
              <a:rPr lang="zh-CN" altLang="en-US" sz="2400" dirty="0"/>
              <a:t>、 </a:t>
            </a:r>
            <a:r>
              <a:rPr lang="en-US" altLang="zh-CN" sz="2400" dirty="0"/>
              <a:t>HIJKLMNOP</a:t>
            </a:r>
            <a:r>
              <a:rPr lang="zh-CN" altLang="en-US" sz="2400" dirty="0"/>
              <a:t>和</a:t>
            </a:r>
            <a:r>
              <a:rPr lang="en-US" altLang="zh-CN" sz="2400" dirty="0" err="1"/>
              <a:t>Merkle</a:t>
            </a:r>
            <a:r>
              <a:rPr lang="zh-CN" altLang="en-US" sz="2400" dirty="0"/>
              <a:t>树根</a:t>
            </a:r>
            <a:r>
              <a:rPr lang="zh-CN" altLang="en-US" sz="2400" dirty="0" smtClean="0"/>
              <a:t>（图中虚线</a:t>
            </a:r>
            <a:r>
              <a:rPr lang="zh-CN" altLang="en-US" sz="2400" dirty="0"/>
              <a:t>标注</a:t>
            </a:r>
            <a:r>
              <a:rPr lang="zh-CN" altLang="en-US" sz="2400" dirty="0" smtClean="0"/>
              <a:t>），任何</a:t>
            </a:r>
            <a:r>
              <a:rPr lang="zh-CN" altLang="en-US" sz="2400" dirty="0"/>
              <a:t>节点都</a:t>
            </a:r>
            <a:r>
              <a:rPr lang="zh-CN" altLang="en-US" sz="2400" dirty="0" smtClean="0"/>
              <a:t>能一定程度证明</a:t>
            </a:r>
            <a:r>
              <a:rPr lang="en-US" altLang="zh-CN" sz="2400" dirty="0"/>
              <a:t>HK</a:t>
            </a:r>
            <a:r>
              <a:rPr lang="zh-CN" altLang="en-US" sz="2400" dirty="0"/>
              <a:t>（ 在图中由绿色标注</a:t>
            </a:r>
            <a:r>
              <a:rPr lang="zh-CN" altLang="en-US" sz="2400" dirty="0" smtClean="0"/>
              <a:t>）包含</a:t>
            </a:r>
            <a:r>
              <a:rPr lang="zh-CN" altLang="en-US" sz="2400" dirty="0"/>
              <a:t>在</a:t>
            </a:r>
            <a:r>
              <a:rPr lang="en-US" altLang="zh-CN" sz="2400" dirty="0" err="1"/>
              <a:t>Merkle</a:t>
            </a:r>
            <a:r>
              <a:rPr lang="zh-CN" altLang="en-US" sz="2400" dirty="0"/>
              <a:t>根中</a:t>
            </a:r>
            <a:r>
              <a:rPr lang="zh-CN" altLang="en-US" sz="2400" dirty="0" smtClean="0"/>
              <a:t>。</a:t>
            </a:r>
            <a:endParaRPr lang="zh-CN" altLang="en-US" sz="2400" dirty="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80</a:t>
            </a:fld>
            <a:endParaRPr lang="zh-CN" altLang="en-US"/>
          </a:p>
        </p:txBody>
      </p:sp>
    </p:spTree>
    <p:extLst>
      <p:ext uri="{BB962C8B-B14F-4D97-AF65-F5344CB8AC3E}">
        <p14:creationId xmlns:p14="http://schemas.microsoft.com/office/powerpoint/2010/main" val="262749950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回顾</a:t>
            </a:r>
            <a:r>
              <a:rPr lang="en-US" altLang="zh-CN" dirty="0" err="1" smtClean="0"/>
              <a:t>DynamoDB</a:t>
            </a:r>
            <a:endParaRPr lang="zh-CN" altLang="en-US" dirty="0"/>
          </a:p>
        </p:txBody>
      </p:sp>
      <p:sp>
        <p:nvSpPr>
          <p:cNvPr id="3" name="文本占位符 2"/>
          <p:cNvSpPr>
            <a:spLocks noGrp="1"/>
          </p:cNvSpPr>
          <p:nvPr>
            <p:ph type="body" sz="quarter" idx="13"/>
          </p:nvPr>
        </p:nvSpPr>
        <p:spPr/>
        <p:txBody>
          <a:bodyPr>
            <a:normAutofit/>
          </a:bodyPr>
          <a:lstStyle/>
          <a:p>
            <a:pPr marL="457200" indent="-457200">
              <a:lnSpc>
                <a:spcPct val="150000"/>
              </a:lnSpc>
              <a:buFont typeface="Wingdings" panose="05000000000000000000" pitchFamily="2" charset="2"/>
              <a:buChar char="u"/>
            </a:pPr>
            <a:r>
              <a:rPr lang="zh-CN" altLang="en-US" sz="2400" dirty="0"/>
              <a:t>一致性</a:t>
            </a:r>
            <a:r>
              <a:rPr lang="en-US" altLang="zh-CN" sz="2400" dirty="0" smtClean="0"/>
              <a:t>hash</a:t>
            </a:r>
          </a:p>
          <a:p>
            <a:pPr marL="457200" indent="-457200">
              <a:lnSpc>
                <a:spcPct val="150000"/>
              </a:lnSpc>
              <a:buFont typeface="Wingdings" panose="05000000000000000000" pitchFamily="2" charset="2"/>
              <a:buChar char="u"/>
            </a:pPr>
            <a:r>
              <a:rPr lang="en-US" altLang="zh-CN" sz="2400" dirty="0" smtClean="0"/>
              <a:t>NRW</a:t>
            </a:r>
            <a:r>
              <a:rPr lang="zh-CN" altLang="en-US" sz="2400" dirty="0" smtClean="0"/>
              <a:t>读写协议</a:t>
            </a:r>
            <a:endParaRPr lang="en-US" altLang="zh-CN" sz="2400" dirty="0" smtClean="0"/>
          </a:p>
          <a:p>
            <a:pPr marL="457200" indent="-457200">
              <a:lnSpc>
                <a:spcPct val="150000"/>
              </a:lnSpc>
              <a:buFont typeface="Wingdings" panose="05000000000000000000" pitchFamily="2" charset="2"/>
              <a:buChar char="u"/>
            </a:pPr>
            <a:r>
              <a:rPr lang="en-US" altLang="zh-CN" sz="2400" dirty="0" smtClean="0"/>
              <a:t>Vector Clock——</a:t>
            </a:r>
            <a:r>
              <a:rPr lang="en-US" altLang="zh-CN" sz="2400" dirty="0" err="1" smtClean="0"/>
              <a:t>Lamport</a:t>
            </a:r>
            <a:r>
              <a:rPr lang="en-US" altLang="zh-CN" sz="2400" dirty="0" smtClean="0"/>
              <a:t>——</a:t>
            </a:r>
            <a:r>
              <a:rPr lang="en-US" altLang="zh-CN" sz="2400" dirty="0" err="1" smtClean="0"/>
              <a:t>paxos</a:t>
            </a:r>
            <a:r>
              <a:rPr lang="zh-CN" altLang="en-US" sz="2400" dirty="0" smtClean="0"/>
              <a:t>协议</a:t>
            </a:r>
            <a:r>
              <a:rPr lang="en-US" altLang="zh-CN" sz="2400" dirty="0" smtClean="0"/>
              <a:t>——</a:t>
            </a:r>
            <a:r>
              <a:rPr lang="en-US" altLang="zh-CN" sz="2400" dirty="0" err="1" smtClean="0"/>
              <a:t>Chubby,zookeeper</a:t>
            </a:r>
            <a:r>
              <a:rPr lang="en-US" altLang="zh-CN" sz="2400" dirty="0" smtClean="0"/>
              <a:t>——</a:t>
            </a:r>
            <a:r>
              <a:rPr lang="en-US" altLang="zh-CN" sz="2400" dirty="0" err="1" smtClean="0"/>
              <a:t>BigTable</a:t>
            </a:r>
            <a:endParaRPr lang="en-US" altLang="zh-CN" sz="2400" dirty="0" smtClean="0"/>
          </a:p>
          <a:p>
            <a:pPr marL="457200" indent="-457200">
              <a:lnSpc>
                <a:spcPct val="150000"/>
              </a:lnSpc>
              <a:buFont typeface="Wingdings" panose="05000000000000000000" pitchFamily="2" charset="2"/>
              <a:buChar char="u"/>
            </a:pPr>
            <a:r>
              <a:rPr lang="zh-CN" altLang="en-US" sz="2400" dirty="0" smtClean="0"/>
              <a:t>永久性</a:t>
            </a:r>
            <a:r>
              <a:rPr lang="zh-CN" altLang="en-US" sz="2400" dirty="0"/>
              <a:t>失效处理</a:t>
            </a:r>
            <a:r>
              <a:rPr lang="en-US" altLang="zh-CN" sz="2400" dirty="0"/>
              <a:t>——Merkel </a:t>
            </a:r>
            <a:r>
              <a:rPr lang="en-US" altLang="zh-CN" sz="2400" dirty="0" smtClean="0"/>
              <a:t>Tree——</a:t>
            </a:r>
            <a:r>
              <a:rPr lang="zh-CN" altLang="en-US" sz="2400" dirty="0" smtClean="0"/>
              <a:t>区</a:t>
            </a:r>
            <a:r>
              <a:rPr lang="zh-CN" altLang="en-US" sz="2400" dirty="0"/>
              <a:t>块链</a:t>
            </a:r>
            <a:r>
              <a:rPr lang="zh-CN" altLang="en-US" sz="2400" dirty="0" smtClean="0"/>
              <a:t>技术、</a:t>
            </a:r>
            <a:r>
              <a:rPr lang="en-US" altLang="zh-CN" sz="2400" dirty="0"/>
              <a:t> </a:t>
            </a:r>
            <a:r>
              <a:rPr lang="en-US" altLang="zh-CN" sz="2400" dirty="0" err="1" smtClean="0"/>
              <a:t>BitTorrent</a:t>
            </a:r>
            <a:r>
              <a:rPr lang="zh-CN" altLang="en-US" sz="2400" dirty="0" smtClean="0"/>
              <a:t>文件传输（</a:t>
            </a:r>
            <a:r>
              <a:rPr lang="en-US" altLang="zh-CN" sz="2400" dirty="0" smtClean="0"/>
              <a:t>P2P</a:t>
            </a:r>
            <a:r>
              <a:rPr lang="zh-CN" altLang="en-US" sz="2400" dirty="0" smtClean="0"/>
              <a:t>网络）</a:t>
            </a:r>
            <a:endParaRPr lang="en-US" altLang="zh-CN" sz="2400" dirty="0" smtClean="0"/>
          </a:p>
          <a:p>
            <a:pPr marL="457200" indent="-457200">
              <a:lnSpc>
                <a:spcPct val="150000"/>
              </a:lnSpc>
              <a:buFont typeface="Wingdings" panose="05000000000000000000" pitchFamily="2" charset="2"/>
              <a:buChar char="u"/>
            </a:pPr>
            <a:r>
              <a:rPr lang="en-US" altLang="zh-CN" sz="2400" dirty="0" smtClean="0"/>
              <a:t>Gossip</a:t>
            </a:r>
            <a:r>
              <a:rPr lang="zh-CN" altLang="en-US" sz="2400" dirty="0" smtClean="0"/>
              <a:t>协议（</a:t>
            </a:r>
            <a:r>
              <a:rPr lang="en-US" altLang="zh-CN" sz="2400" dirty="0" smtClean="0"/>
              <a:t>P2P</a:t>
            </a:r>
            <a:r>
              <a:rPr lang="zh-CN" altLang="en-US" sz="2400" dirty="0" smtClean="0"/>
              <a:t>网络）</a:t>
            </a:r>
            <a:endParaRPr lang="zh-CN" altLang="en-US" sz="2400" dirty="0"/>
          </a:p>
        </p:txBody>
      </p:sp>
      <p:sp>
        <p:nvSpPr>
          <p:cNvPr id="4" name="灯片编号占位符 3"/>
          <p:cNvSpPr>
            <a:spLocks noGrp="1"/>
          </p:cNvSpPr>
          <p:nvPr>
            <p:ph type="sldNum" sz="quarter" idx="16"/>
          </p:nvPr>
        </p:nvSpPr>
        <p:spPr/>
        <p:txBody>
          <a:bodyPr/>
          <a:lstStyle/>
          <a:p>
            <a:pPr>
              <a:defRPr/>
            </a:pPr>
            <a:fld id="{7E00C8B5-0289-4422-94D3-8AA93C8933F3}" type="slidenum">
              <a:rPr lang="zh-CN" altLang="en-US" smtClean="0"/>
              <a:pPr>
                <a:defRPr/>
              </a:pPr>
              <a:t>81</a:t>
            </a:fld>
            <a:endParaRPr lang="zh-CN" altLang="en-US"/>
          </a:p>
        </p:txBody>
      </p:sp>
    </p:spTree>
    <p:extLst>
      <p:ext uri="{BB962C8B-B14F-4D97-AF65-F5344CB8AC3E}">
        <p14:creationId xmlns:p14="http://schemas.microsoft.com/office/powerpoint/2010/main" val="31505240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另一个分布式缓存系统：</a:t>
            </a:r>
            <a:r>
              <a:rPr lang="en-US" altLang="zh-CN" dirty="0" err="1" smtClean="0"/>
              <a:t>Redis</a:t>
            </a:r>
            <a:endParaRPr lang="zh-CN" altLang="en-US" dirty="0"/>
          </a:p>
        </p:txBody>
      </p:sp>
      <p:sp>
        <p:nvSpPr>
          <p:cNvPr id="4" name="内容占位符 3"/>
          <p:cNvSpPr>
            <a:spLocks noGrp="1"/>
          </p:cNvSpPr>
          <p:nvPr>
            <p:ph idx="1"/>
          </p:nvPr>
        </p:nvSpPr>
        <p:spPr/>
        <p:txBody>
          <a:bodyPr/>
          <a:lstStyle/>
          <a:p>
            <a:pPr marL="0" indent="0" latinLnBrk="0">
              <a:buNone/>
            </a:pPr>
            <a:r>
              <a:rPr lang="en-US" altLang="zh-CN" sz="2400" dirty="0" err="1" smtClean="0"/>
              <a:t>Redis</a:t>
            </a:r>
            <a:r>
              <a:rPr lang="zh-CN" altLang="en-US" sz="2400" dirty="0" smtClean="0"/>
              <a:t>是一个开源的</a:t>
            </a:r>
            <a:r>
              <a:rPr lang="en-US" altLang="zh-CN" sz="2400" dirty="0" smtClean="0"/>
              <a:t>key-value</a:t>
            </a:r>
            <a:r>
              <a:rPr lang="zh-CN" altLang="en-US" sz="2400" dirty="0" smtClean="0"/>
              <a:t>存储系统，将</a:t>
            </a:r>
            <a:r>
              <a:rPr lang="zh-CN" altLang="en-US" sz="2400" dirty="0" smtClean="0">
                <a:solidFill>
                  <a:srgbClr val="FF0000"/>
                </a:solidFill>
              </a:rPr>
              <a:t>大部分数据存储在内存中</a:t>
            </a:r>
            <a:r>
              <a:rPr lang="zh-CN" altLang="en-US" sz="2400" dirty="0" smtClean="0"/>
              <a:t>，使用</a:t>
            </a:r>
            <a:r>
              <a:rPr lang="en-US" altLang="zh-CN" sz="2400" dirty="0" smtClean="0"/>
              <a:t>C</a:t>
            </a:r>
            <a:r>
              <a:rPr lang="zh-CN" altLang="en-US" sz="2400" dirty="0" smtClean="0"/>
              <a:t>语言开发。</a:t>
            </a:r>
            <a:endParaRPr lang="en-US" altLang="zh-CN" sz="2400" dirty="0" smtClean="0"/>
          </a:p>
          <a:p>
            <a:pPr marL="0" indent="0" latinLnBrk="0">
              <a:buNone/>
            </a:pPr>
            <a:endParaRPr lang="en-US" altLang="zh-CN" sz="2400" dirty="0" smtClean="0"/>
          </a:p>
          <a:p>
            <a:pPr marL="0" indent="0" latinLnBrk="0">
              <a:buNone/>
            </a:pPr>
            <a:r>
              <a:rPr lang="zh-CN" altLang="en-US" sz="2400" dirty="0" smtClean="0"/>
              <a:t>应用非常广泛：新浪、淘宝、芒果</a:t>
            </a:r>
            <a:r>
              <a:rPr lang="en-US" altLang="zh-CN" sz="2400" dirty="0" smtClean="0"/>
              <a:t>TV</a:t>
            </a:r>
            <a:r>
              <a:rPr lang="zh-CN" altLang="en-US" sz="2400" dirty="0" smtClean="0"/>
              <a:t>，</a:t>
            </a:r>
            <a:r>
              <a:rPr lang="en-US" altLang="zh-CN" sz="2400" dirty="0" err="1" smtClean="0"/>
              <a:t>Flickr</a:t>
            </a:r>
            <a:r>
              <a:rPr lang="zh-CN" altLang="en-US" sz="2400" dirty="0" smtClean="0"/>
              <a:t>、</a:t>
            </a:r>
            <a:r>
              <a:rPr lang="en-US" altLang="zh-CN" sz="2400" dirty="0" err="1" smtClean="0"/>
              <a:t>Github</a:t>
            </a:r>
            <a:r>
              <a:rPr lang="zh-CN" altLang="en-US" sz="2400" dirty="0" smtClean="0"/>
              <a:t>等均使用</a:t>
            </a:r>
            <a:r>
              <a:rPr lang="en-US" altLang="zh-CN" sz="2400" dirty="0" err="1" smtClean="0"/>
              <a:t>Redis</a:t>
            </a:r>
            <a:r>
              <a:rPr lang="zh-CN" altLang="en-US" sz="2400" dirty="0" smtClean="0"/>
              <a:t>的缓存服务。</a:t>
            </a:r>
          </a:p>
          <a:p>
            <a:pPr marL="0" indent="0" latinLnBrk="0">
              <a:buNone/>
            </a:pPr>
            <a:endParaRPr lang="en-US" altLang="zh-CN" sz="2400" dirty="0" smtClean="0"/>
          </a:p>
          <a:p>
            <a:pPr marL="0" indent="0" latinLnBrk="0">
              <a:buNone/>
            </a:pPr>
            <a:r>
              <a:rPr lang="zh-CN" altLang="en-US" sz="2400" dirty="0" smtClean="0">
                <a:solidFill>
                  <a:srgbClr val="3366FF"/>
                </a:solidFill>
              </a:rPr>
              <a:t>源码：</a:t>
            </a:r>
            <a:r>
              <a:rPr lang="en-US" altLang="zh-CN" sz="2400" dirty="0" smtClean="0">
                <a:solidFill>
                  <a:srgbClr val="3366FF"/>
                </a:solidFill>
              </a:rPr>
              <a:t>http://redis.io/download</a:t>
            </a:r>
            <a:endParaRPr lang="zh-CN" altLang="en-US" sz="2400" dirty="0">
              <a:solidFill>
                <a:srgbClr val="3366FF"/>
              </a:solidFill>
            </a:endParaRPr>
          </a:p>
        </p:txBody>
      </p:sp>
      <p:sp>
        <p:nvSpPr>
          <p:cNvPr id="2" name="灯片编号占位符 1"/>
          <p:cNvSpPr>
            <a:spLocks noGrp="1"/>
          </p:cNvSpPr>
          <p:nvPr>
            <p:ph type="sldNum" sz="quarter" idx="12"/>
          </p:nvPr>
        </p:nvSpPr>
        <p:spPr/>
        <p:txBody>
          <a:bodyPr/>
          <a:lstStyle/>
          <a:p>
            <a:pPr>
              <a:defRPr/>
            </a:pPr>
            <a:fld id="{C33C976B-9275-40B5-8C6A-BAF1F3BA4138}" type="slidenum">
              <a:rPr lang="zh-CN" altLang="en-US" smtClean="0"/>
              <a:pPr>
                <a:defRPr/>
              </a:pPr>
              <a:t>82</a:t>
            </a:fld>
            <a:endParaRPr lang="zh-CN"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redisObject</a:t>
            </a:r>
            <a:r>
              <a:rPr lang="zh-CN" altLang="en-US" dirty="0" smtClean="0"/>
              <a:t>对象</a:t>
            </a:r>
            <a:endParaRPr lang="zh-CN" altLang="en-US" dirty="0"/>
          </a:p>
        </p:txBody>
      </p:sp>
      <p:sp>
        <p:nvSpPr>
          <p:cNvPr id="3" name="内容占位符 2"/>
          <p:cNvSpPr>
            <a:spLocks noGrp="1"/>
          </p:cNvSpPr>
          <p:nvPr>
            <p:ph idx="1"/>
          </p:nvPr>
        </p:nvSpPr>
        <p:spPr>
          <a:xfrm>
            <a:off x="323528" y="1484784"/>
            <a:ext cx="8461250" cy="4968552"/>
          </a:xfrm>
        </p:spPr>
        <p:txBody>
          <a:bodyPr/>
          <a:lstStyle/>
          <a:p>
            <a:pPr marL="0" indent="0">
              <a:buNone/>
            </a:pPr>
            <a:r>
              <a:rPr lang="zh-CN" altLang="en-US" sz="2400" dirty="0" smtClean="0"/>
              <a:t>      </a:t>
            </a:r>
            <a:r>
              <a:rPr lang="en-US" altLang="zh-CN" sz="2400" dirty="0" err="1" smtClean="0"/>
              <a:t>Redis</a:t>
            </a:r>
            <a:r>
              <a:rPr lang="zh-CN" altLang="en-US" sz="2400" dirty="0" smtClean="0"/>
              <a:t>内部使用一个</a:t>
            </a:r>
            <a:r>
              <a:rPr lang="en-US" altLang="zh-CN" sz="2400" dirty="0" err="1" smtClean="0"/>
              <a:t>redisObject</a:t>
            </a:r>
            <a:r>
              <a:rPr lang="zh-CN" altLang="en-US" sz="2400" dirty="0" smtClean="0"/>
              <a:t>对象来表示所有的</a:t>
            </a:r>
            <a:r>
              <a:rPr lang="en-US" altLang="zh-CN" sz="2400" dirty="0" smtClean="0"/>
              <a:t>key</a:t>
            </a:r>
            <a:r>
              <a:rPr lang="zh-CN" altLang="en-US" sz="2400" dirty="0" smtClean="0"/>
              <a:t>和</a:t>
            </a:r>
            <a:r>
              <a:rPr lang="en-US" altLang="zh-CN" sz="2400" dirty="0" smtClean="0"/>
              <a:t>value</a:t>
            </a:r>
            <a:r>
              <a:rPr lang="zh-CN" altLang="en-US" sz="2400" dirty="0" smtClean="0"/>
              <a:t>，与</a:t>
            </a:r>
            <a:r>
              <a:rPr lang="en-US" sz="2400" dirty="0" err="1" smtClean="0"/>
              <a:t>Memcached</a:t>
            </a:r>
            <a:r>
              <a:rPr lang="zh-CN" altLang="en-US" sz="2400" dirty="0" smtClean="0"/>
              <a:t>仅支持简单的</a:t>
            </a:r>
            <a:r>
              <a:rPr lang="en-US" sz="2400" dirty="0" smtClean="0"/>
              <a:t>key-value</a:t>
            </a:r>
            <a:r>
              <a:rPr lang="zh-CN" altLang="en-US" sz="2400" dirty="0" smtClean="0"/>
              <a:t>结构的数据记录不同，</a:t>
            </a:r>
            <a:r>
              <a:rPr lang="en-US" altLang="zh-CN" sz="2400" dirty="0" smtClean="0"/>
              <a:t>value</a:t>
            </a:r>
            <a:r>
              <a:rPr lang="zh-CN" altLang="en-US" sz="2400" dirty="0" smtClean="0"/>
              <a:t>支持五种数据类型及其相关操作：</a:t>
            </a:r>
            <a:endParaRPr lang="en-US" altLang="zh-CN" sz="2400" dirty="0" smtClean="0"/>
          </a:p>
          <a:p>
            <a:pPr marL="531813" indent="0">
              <a:buNone/>
            </a:pPr>
            <a:r>
              <a:rPr lang="zh-CN" altLang="en-US" sz="2400" dirty="0" smtClean="0"/>
              <a:t>字符串</a:t>
            </a:r>
            <a:r>
              <a:rPr lang="en-US" altLang="zh-CN" sz="2400" dirty="0" smtClean="0"/>
              <a:t>——</a:t>
            </a:r>
            <a:r>
              <a:rPr lang="en-US" sz="2400" dirty="0" smtClean="0"/>
              <a:t>String、</a:t>
            </a:r>
          </a:p>
          <a:p>
            <a:pPr marL="531813" indent="0">
              <a:buNone/>
            </a:pPr>
            <a:r>
              <a:rPr lang="zh-CN" altLang="en-US" sz="2400" dirty="0" smtClean="0"/>
              <a:t>哈希表</a:t>
            </a:r>
            <a:r>
              <a:rPr lang="en-US" altLang="zh-CN" sz="2400" dirty="0" smtClean="0"/>
              <a:t>——</a:t>
            </a:r>
            <a:r>
              <a:rPr lang="en-US" sz="2400" dirty="0" smtClean="0"/>
              <a:t>Hash、</a:t>
            </a:r>
          </a:p>
          <a:p>
            <a:pPr marL="531813" indent="0">
              <a:buNone/>
            </a:pPr>
            <a:r>
              <a:rPr lang="zh-CN" altLang="en-US" sz="2400" dirty="0" smtClean="0"/>
              <a:t>链表</a:t>
            </a:r>
            <a:r>
              <a:rPr lang="en-US" altLang="zh-CN" sz="2400" dirty="0" smtClean="0"/>
              <a:t>——</a:t>
            </a:r>
            <a:r>
              <a:rPr lang="en-US" sz="2400" dirty="0" smtClean="0"/>
              <a:t>List、</a:t>
            </a:r>
          </a:p>
          <a:p>
            <a:pPr marL="531813" indent="0">
              <a:buNone/>
            </a:pPr>
            <a:r>
              <a:rPr lang="zh-CN" altLang="en-US" sz="2400" dirty="0" smtClean="0"/>
              <a:t>集合</a:t>
            </a:r>
            <a:r>
              <a:rPr lang="en-US" altLang="zh-CN" sz="2400" dirty="0" smtClean="0"/>
              <a:t>——</a:t>
            </a:r>
            <a:r>
              <a:rPr lang="en-US" sz="2400" dirty="0" smtClean="0"/>
              <a:t>Set</a:t>
            </a:r>
            <a:r>
              <a:rPr lang="zh-CN" altLang="en-US" sz="2400" dirty="0" smtClean="0"/>
              <a:t>、</a:t>
            </a:r>
            <a:endParaRPr lang="en-US" altLang="zh-CN" sz="2400" dirty="0" smtClean="0"/>
          </a:p>
          <a:p>
            <a:pPr marL="531813" indent="0">
              <a:buNone/>
            </a:pPr>
            <a:r>
              <a:rPr lang="zh-CN" altLang="en-US" sz="2400" dirty="0" smtClean="0"/>
              <a:t>有序集合</a:t>
            </a:r>
            <a:r>
              <a:rPr lang="en-US" altLang="zh-CN" sz="2400" dirty="0" smtClean="0"/>
              <a:t>——</a:t>
            </a:r>
            <a:r>
              <a:rPr lang="en-US" sz="2400" dirty="0" smtClean="0"/>
              <a:t>Sorted Set。</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83</a:t>
            </a:fld>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redisObject</a:t>
            </a:r>
            <a:r>
              <a:rPr lang="zh-CN" altLang="en-US" dirty="0" smtClean="0"/>
              <a:t>对象</a:t>
            </a:r>
            <a:endParaRPr lang="zh-CN" altLang="en-US" dirty="0"/>
          </a:p>
        </p:txBody>
      </p:sp>
      <p:pic>
        <p:nvPicPr>
          <p:cNvPr id="5" name="内容占位符 4" descr="rediesObject对象.png"/>
          <p:cNvPicPr>
            <a:picLocks noGrp="1" noChangeAspect="1"/>
          </p:cNvPicPr>
          <p:nvPr>
            <p:ph idx="1"/>
          </p:nvPr>
        </p:nvPicPr>
        <p:blipFill>
          <a:blip r:embed="rId2" cstate="print"/>
          <a:stretch>
            <a:fillRect/>
          </a:stretch>
        </p:blipFill>
        <p:spPr>
          <a:xfrm>
            <a:off x="683567" y="1412776"/>
            <a:ext cx="7957567" cy="3384376"/>
          </a:xfrm>
        </p:spPr>
      </p:pic>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84</a:t>
            </a:fld>
            <a:endParaRPr lang="zh-CN" altLang="en-US"/>
          </a:p>
        </p:txBody>
      </p:sp>
      <p:sp>
        <p:nvSpPr>
          <p:cNvPr id="7" name="矩形 6"/>
          <p:cNvSpPr/>
          <p:nvPr/>
        </p:nvSpPr>
        <p:spPr>
          <a:xfrm>
            <a:off x="683568" y="4941168"/>
            <a:ext cx="7488832" cy="1135054"/>
          </a:xfrm>
          <a:prstGeom prst="rect">
            <a:avLst/>
          </a:prstGeom>
        </p:spPr>
        <p:txBody>
          <a:bodyPr wrap="square">
            <a:spAutoFit/>
          </a:bodyPr>
          <a:lstStyle/>
          <a:p>
            <a:pPr>
              <a:lnSpc>
                <a:spcPct val="150000"/>
              </a:lnSpc>
            </a:pPr>
            <a:r>
              <a:rPr lang="en-US" altLang="zh-CN" sz="2400" dirty="0" smtClean="0">
                <a:latin typeface="+mn-ea"/>
                <a:ea typeface="+mn-ea"/>
              </a:rPr>
              <a:t>type</a:t>
            </a:r>
            <a:r>
              <a:rPr lang="zh-CN" altLang="en-US" sz="2400" dirty="0" smtClean="0">
                <a:latin typeface="+mn-ea"/>
                <a:ea typeface="+mn-ea"/>
              </a:rPr>
              <a:t>代表</a:t>
            </a:r>
            <a:r>
              <a:rPr lang="en-US" altLang="zh-CN" sz="2400" dirty="0" smtClean="0">
                <a:latin typeface="+mn-ea"/>
                <a:ea typeface="+mn-ea"/>
              </a:rPr>
              <a:t>value</a:t>
            </a:r>
            <a:r>
              <a:rPr lang="zh-CN" altLang="en-US" sz="2400" dirty="0" smtClean="0">
                <a:latin typeface="+mn-ea"/>
                <a:ea typeface="+mn-ea"/>
              </a:rPr>
              <a:t>对象的类型，</a:t>
            </a:r>
            <a:endParaRPr lang="en-US" altLang="zh-CN" sz="2400" dirty="0" smtClean="0">
              <a:latin typeface="+mn-ea"/>
              <a:ea typeface="+mn-ea"/>
            </a:endParaRPr>
          </a:p>
          <a:p>
            <a:pPr>
              <a:lnSpc>
                <a:spcPct val="150000"/>
              </a:lnSpc>
            </a:pPr>
            <a:r>
              <a:rPr lang="en-US" altLang="zh-CN" sz="2400" dirty="0" smtClean="0">
                <a:latin typeface="+mn-ea"/>
                <a:ea typeface="+mn-ea"/>
              </a:rPr>
              <a:t>Encoding</a:t>
            </a:r>
            <a:r>
              <a:rPr lang="zh-CN" altLang="en-US" sz="2400" dirty="0" smtClean="0">
                <a:latin typeface="+mn-ea"/>
                <a:ea typeface="+mn-ea"/>
              </a:rPr>
              <a:t>代表数据类型在</a:t>
            </a:r>
            <a:r>
              <a:rPr lang="en-US" altLang="zh-CN" sz="2400" dirty="0" err="1" smtClean="0">
                <a:latin typeface="+mn-ea"/>
                <a:ea typeface="+mn-ea"/>
              </a:rPr>
              <a:t>redis</a:t>
            </a:r>
            <a:r>
              <a:rPr lang="zh-CN" altLang="en-US" sz="2400" dirty="0" smtClean="0">
                <a:latin typeface="+mn-ea"/>
                <a:ea typeface="+mn-ea"/>
              </a:rPr>
              <a:t>内部的存储方式</a:t>
            </a:r>
            <a:endParaRPr lang="zh-CN" altLang="en-US" sz="2400" dirty="0">
              <a:latin typeface="+mn-ea"/>
              <a:ea typeface="+mn-ea"/>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redisObject</a:t>
            </a:r>
            <a:r>
              <a:rPr lang="zh-CN" altLang="en-US" dirty="0" smtClean="0"/>
              <a:t>对象</a:t>
            </a:r>
            <a:r>
              <a:rPr lang="en-US" altLang="zh-CN" dirty="0" smtClean="0"/>
              <a:t>——string</a:t>
            </a:r>
            <a:r>
              <a:rPr lang="zh-CN" altLang="en-US" dirty="0" smtClean="0"/>
              <a:t>类型</a:t>
            </a:r>
            <a:endParaRPr lang="zh-CN" altLang="en-US" dirty="0"/>
          </a:p>
        </p:txBody>
      </p:sp>
      <p:sp>
        <p:nvSpPr>
          <p:cNvPr id="3" name="内容占位符 2"/>
          <p:cNvSpPr>
            <a:spLocks noGrp="1"/>
          </p:cNvSpPr>
          <p:nvPr>
            <p:ph idx="1"/>
          </p:nvPr>
        </p:nvSpPr>
        <p:spPr>
          <a:xfrm>
            <a:off x="395536" y="1557338"/>
            <a:ext cx="8496944" cy="3815878"/>
          </a:xfrm>
        </p:spPr>
        <p:txBody>
          <a:bodyPr/>
          <a:lstStyle/>
          <a:p>
            <a:pPr marL="0" indent="0">
              <a:buNone/>
            </a:pPr>
            <a:r>
              <a:rPr lang="zh-CN" altLang="en-US" sz="2400" dirty="0" smtClean="0">
                <a:solidFill>
                  <a:srgbClr val="3366FF"/>
                </a:solidFill>
              </a:rPr>
              <a:t>常用命令：</a:t>
            </a:r>
            <a:r>
              <a:rPr lang="en-US" altLang="zh-CN" sz="2400" dirty="0" smtClean="0">
                <a:solidFill>
                  <a:srgbClr val="3366FF"/>
                </a:solidFill>
              </a:rPr>
              <a:t>set/get/</a:t>
            </a:r>
            <a:r>
              <a:rPr lang="en-US" altLang="zh-CN" sz="2400" dirty="0" err="1" smtClean="0">
                <a:solidFill>
                  <a:srgbClr val="3366FF"/>
                </a:solidFill>
              </a:rPr>
              <a:t>decr</a:t>
            </a:r>
            <a:r>
              <a:rPr lang="en-US" altLang="zh-CN" sz="2400" dirty="0" smtClean="0">
                <a:solidFill>
                  <a:srgbClr val="3366FF"/>
                </a:solidFill>
              </a:rPr>
              <a:t>/</a:t>
            </a:r>
            <a:r>
              <a:rPr lang="en-US" altLang="zh-CN" sz="2400" dirty="0" err="1" smtClean="0">
                <a:solidFill>
                  <a:srgbClr val="3366FF"/>
                </a:solidFill>
              </a:rPr>
              <a:t>incr</a:t>
            </a:r>
            <a:r>
              <a:rPr lang="en-US" altLang="zh-CN" sz="2400" dirty="0" smtClean="0">
                <a:solidFill>
                  <a:srgbClr val="3366FF"/>
                </a:solidFill>
              </a:rPr>
              <a:t>/</a:t>
            </a:r>
            <a:r>
              <a:rPr lang="en-US" altLang="zh-CN" sz="2400" dirty="0" err="1" smtClean="0">
                <a:solidFill>
                  <a:srgbClr val="3366FF"/>
                </a:solidFill>
              </a:rPr>
              <a:t>mget</a:t>
            </a:r>
            <a:r>
              <a:rPr lang="zh-CN" altLang="en-US" sz="2400" dirty="0" smtClean="0">
                <a:solidFill>
                  <a:srgbClr val="3366FF"/>
                </a:solidFill>
              </a:rPr>
              <a:t>等；</a:t>
            </a:r>
            <a:endParaRPr lang="en-US" altLang="zh-CN" sz="2400" dirty="0" smtClean="0">
              <a:solidFill>
                <a:srgbClr val="3366FF"/>
              </a:solidFill>
            </a:endParaRPr>
          </a:p>
          <a:p>
            <a:pPr marL="0" indent="0">
              <a:buNone/>
            </a:pPr>
            <a:endParaRPr lang="en-US" altLang="zh-CN" sz="2400" dirty="0" smtClean="0"/>
          </a:p>
          <a:p>
            <a:pPr marL="0" indent="0">
              <a:buNone/>
            </a:pPr>
            <a:r>
              <a:rPr lang="zh-CN" altLang="en-US" sz="2400" dirty="0" smtClean="0"/>
              <a:t>例如：</a:t>
            </a:r>
            <a:r>
              <a:rPr lang="en-US" altLang="zh-CN" sz="2400" dirty="0" smtClean="0"/>
              <a:t>type=string</a:t>
            </a:r>
            <a:r>
              <a:rPr lang="zh-CN" altLang="en-US" sz="2400" dirty="0" smtClean="0"/>
              <a:t>表示一个普通字符串，则</a:t>
            </a:r>
            <a:r>
              <a:rPr lang="en-US" altLang="zh-CN" sz="2400" dirty="0" smtClean="0"/>
              <a:t>encoding</a:t>
            </a:r>
            <a:r>
              <a:rPr lang="zh-CN" altLang="en-US" sz="2400" dirty="0" smtClean="0"/>
              <a:t>可以是</a:t>
            </a:r>
            <a:r>
              <a:rPr lang="en-US" altLang="zh-CN" sz="2400" dirty="0" smtClean="0"/>
              <a:t>raw</a:t>
            </a:r>
            <a:r>
              <a:rPr lang="zh-CN" altLang="en-US" sz="2400" dirty="0" smtClean="0"/>
              <a:t>或者</a:t>
            </a:r>
            <a:r>
              <a:rPr lang="en-US" altLang="zh-CN" sz="2400" dirty="0" err="1" smtClean="0"/>
              <a:t>int</a:t>
            </a:r>
            <a:r>
              <a:rPr lang="zh-CN" altLang="en-US" sz="2400" dirty="0" smtClean="0"/>
              <a:t>，如果是</a:t>
            </a:r>
            <a:r>
              <a:rPr lang="en-US" altLang="zh-CN" sz="2400" dirty="0" err="1" smtClean="0"/>
              <a:t>int</a:t>
            </a:r>
            <a:r>
              <a:rPr lang="zh-CN" altLang="en-US" sz="2400" dirty="0" smtClean="0"/>
              <a:t>则按数值型类存储和表示该字符串（</a:t>
            </a:r>
            <a:r>
              <a:rPr lang="zh-CN" altLang="en-US" sz="2400" dirty="0" smtClean="0">
                <a:solidFill>
                  <a:srgbClr val="3366FF"/>
                </a:solidFill>
              </a:rPr>
              <a:t>前提是可以用数值表示</a:t>
            </a:r>
            <a:r>
              <a:rPr lang="zh-CN" altLang="en-US" sz="2400" dirty="0" smtClean="0"/>
              <a:t>）。</a:t>
            </a:r>
            <a:endParaRPr lang="en-US" altLang="zh-CN" sz="2400" dirty="0" smtClean="0"/>
          </a:p>
          <a:p>
            <a:pPr marL="0" indent="0">
              <a:buNone/>
            </a:pPr>
            <a:r>
              <a:rPr lang="en-US" altLang="zh-CN" sz="2400" dirty="0" smtClean="0"/>
              <a:t>      String</a:t>
            </a:r>
            <a:r>
              <a:rPr lang="zh-CN" altLang="en-US" sz="2400" dirty="0" smtClean="0"/>
              <a:t>在</a:t>
            </a:r>
            <a:r>
              <a:rPr lang="en-US" altLang="zh-CN" sz="2400" dirty="0" err="1" smtClean="0"/>
              <a:t>redis</a:t>
            </a:r>
            <a:r>
              <a:rPr lang="zh-CN" altLang="en-US" sz="2400" dirty="0" smtClean="0"/>
              <a:t>内部存储默认是字符串，当遇到</a:t>
            </a:r>
            <a:r>
              <a:rPr lang="en-US" altLang="zh-CN" sz="2400" dirty="0" err="1" smtClean="0"/>
              <a:t>incr</a:t>
            </a:r>
            <a:r>
              <a:rPr lang="zh-CN" altLang="en-US" sz="2400" dirty="0" smtClean="0"/>
              <a:t>、</a:t>
            </a:r>
            <a:r>
              <a:rPr lang="en-US" altLang="zh-CN" sz="2400" dirty="0" err="1" smtClean="0"/>
              <a:t>decr</a:t>
            </a:r>
            <a:r>
              <a:rPr lang="zh-CN" altLang="en-US" sz="2400" dirty="0" smtClean="0"/>
              <a:t>等操作时会转成数值型进行计算，此时</a:t>
            </a:r>
            <a:r>
              <a:rPr lang="en-US" altLang="zh-CN" sz="2400" dirty="0" smtClean="0"/>
              <a:t>encoding</a:t>
            </a:r>
            <a:r>
              <a:rPr lang="zh-CN" altLang="en-US" sz="2400" dirty="0" smtClean="0"/>
              <a:t>字段为</a:t>
            </a:r>
            <a:r>
              <a:rPr lang="en-US" altLang="zh-CN" sz="2400" dirty="0" err="1" smtClean="0"/>
              <a:t>int</a:t>
            </a:r>
            <a:r>
              <a:rPr lang="zh-CN" altLang="en-US" sz="2400" dirty="0" smtClean="0"/>
              <a:t>。</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85</a:t>
            </a:fld>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redis的hash类型.png"/>
          <p:cNvPicPr>
            <a:picLocks noChangeAspect="1"/>
          </p:cNvPicPr>
          <p:nvPr/>
        </p:nvPicPr>
        <p:blipFill>
          <a:blip r:embed="rId2" cstate="print"/>
          <a:stretch>
            <a:fillRect/>
          </a:stretch>
        </p:blipFill>
        <p:spPr>
          <a:xfrm>
            <a:off x="2744615" y="2484550"/>
            <a:ext cx="5832648" cy="2027981"/>
          </a:xfrm>
          <a:prstGeom prst="rect">
            <a:avLst/>
          </a:prstGeom>
        </p:spPr>
      </p:pic>
      <p:sp>
        <p:nvSpPr>
          <p:cNvPr id="2" name="标题 1"/>
          <p:cNvSpPr>
            <a:spLocks noGrp="1"/>
          </p:cNvSpPr>
          <p:nvPr>
            <p:ph type="title"/>
          </p:nvPr>
        </p:nvSpPr>
        <p:spPr/>
        <p:txBody>
          <a:bodyPr/>
          <a:lstStyle/>
          <a:p>
            <a:r>
              <a:rPr lang="en-US" altLang="zh-CN" dirty="0" err="1" smtClean="0"/>
              <a:t>redisObject</a:t>
            </a:r>
            <a:r>
              <a:rPr lang="zh-CN" altLang="en-US" dirty="0" smtClean="0"/>
              <a:t>对象</a:t>
            </a:r>
            <a:r>
              <a:rPr lang="en-US" altLang="zh-CN" dirty="0" smtClean="0"/>
              <a:t>——Hash</a:t>
            </a:r>
            <a:r>
              <a:rPr lang="zh-CN" altLang="en-US" dirty="0" smtClean="0"/>
              <a:t>类型</a:t>
            </a:r>
            <a:endParaRPr lang="zh-CN" altLang="en-US" dirty="0"/>
          </a:p>
        </p:txBody>
      </p:sp>
      <p:sp>
        <p:nvSpPr>
          <p:cNvPr id="3" name="内容占位符 2"/>
          <p:cNvSpPr>
            <a:spLocks noGrp="1"/>
          </p:cNvSpPr>
          <p:nvPr>
            <p:ph idx="1"/>
          </p:nvPr>
        </p:nvSpPr>
        <p:spPr>
          <a:xfrm>
            <a:off x="251520" y="1412776"/>
            <a:ext cx="8640762" cy="1512168"/>
          </a:xfrm>
        </p:spPr>
        <p:txBody>
          <a:bodyPr/>
          <a:lstStyle/>
          <a:p>
            <a:pPr marL="0" indent="0">
              <a:buNone/>
            </a:pPr>
            <a:r>
              <a:rPr lang="zh-CN" altLang="en-US" sz="2400" dirty="0" smtClean="0">
                <a:solidFill>
                  <a:srgbClr val="3366FF"/>
                </a:solidFill>
              </a:rPr>
              <a:t>常用命令：</a:t>
            </a:r>
            <a:r>
              <a:rPr lang="en-US" altLang="zh-CN" sz="2400" dirty="0" err="1" smtClean="0">
                <a:solidFill>
                  <a:srgbClr val="3366FF"/>
                </a:solidFill>
              </a:rPr>
              <a:t>hget</a:t>
            </a:r>
            <a:r>
              <a:rPr lang="en-US" altLang="zh-CN" sz="2400" dirty="0" smtClean="0">
                <a:solidFill>
                  <a:srgbClr val="3366FF"/>
                </a:solidFill>
              </a:rPr>
              <a:t>/</a:t>
            </a:r>
            <a:r>
              <a:rPr lang="en-US" altLang="zh-CN" sz="2400" dirty="0" err="1" smtClean="0">
                <a:solidFill>
                  <a:srgbClr val="3366FF"/>
                </a:solidFill>
              </a:rPr>
              <a:t>hset</a:t>
            </a:r>
            <a:r>
              <a:rPr lang="en-US" altLang="zh-CN" sz="2400" dirty="0" smtClean="0">
                <a:solidFill>
                  <a:srgbClr val="3366FF"/>
                </a:solidFill>
              </a:rPr>
              <a:t>/</a:t>
            </a:r>
            <a:r>
              <a:rPr lang="en-US" altLang="zh-CN" sz="2400" dirty="0" err="1" smtClean="0">
                <a:solidFill>
                  <a:srgbClr val="3366FF"/>
                </a:solidFill>
              </a:rPr>
              <a:t>hgetall</a:t>
            </a:r>
            <a:r>
              <a:rPr lang="zh-CN" altLang="en-US" sz="2400" dirty="0" smtClean="0">
                <a:solidFill>
                  <a:srgbClr val="3366FF"/>
                </a:solidFill>
              </a:rPr>
              <a:t>等；</a:t>
            </a:r>
            <a:endParaRPr lang="en-US" altLang="zh-CN" sz="2400" dirty="0" smtClean="0">
              <a:solidFill>
                <a:srgbClr val="3366FF"/>
              </a:solidFill>
            </a:endParaRPr>
          </a:p>
          <a:p>
            <a:pPr marL="0" indent="0">
              <a:buNone/>
            </a:pPr>
            <a:r>
              <a:rPr lang="en-US" altLang="zh-CN" sz="2400" dirty="0" smtClean="0"/>
              <a:t>Hash</a:t>
            </a:r>
            <a:r>
              <a:rPr lang="zh-CN" altLang="en-US" sz="2400" dirty="0" smtClean="0"/>
              <a:t>内部存储的</a:t>
            </a:r>
            <a:r>
              <a:rPr lang="en-US" altLang="zh-CN" sz="2400" dirty="0" smtClean="0"/>
              <a:t>Value</a:t>
            </a:r>
            <a:r>
              <a:rPr lang="zh-CN" altLang="en-US" sz="2400" dirty="0" smtClean="0"/>
              <a:t>为一个</a:t>
            </a:r>
            <a:r>
              <a:rPr lang="en-US" altLang="zh-CN" sz="2400" dirty="0" err="1" smtClean="0"/>
              <a:t>HashMap</a:t>
            </a:r>
            <a:r>
              <a:rPr lang="zh-CN" altLang="en-US" sz="2400" dirty="0" smtClean="0"/>
              <a:t>，并提供了直接存取这个</a:t>
            </a:r>
            <a:r>
              <a:rPr lang="en-US" altLang="zh-CN" sz="2400" dirty="0" smtClean="0"/>
              <a:t>Map</a:t>
            </a:r>
            <a:r>
              <a:rPr lang="zh-CN" altLang="en-US" sz="2400" dirty="0" smtClean="0"/>
              <a:t>成员的接口。</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86</a:t>
            </a:fld>
            <a:endParaRPr lang="zh-CN" altLang="en-US"/>
          </a:p>
        </p:txBody>
      </p:sp>
      <p:sp>
        <p:nvSpPr>
          <p:cNvPr id="6" name="矩形 5"/>
          <p:cNvSpPr/>
          <p:nvPr/>
        </p:nvSpPr>
        <p:spPr>
          <a:xfrm>
            <a:off x="468313" y="4512531"/>
            <a:ext cx="8568952" cy="1569660"/>
          </a:xfrm>
          <a:prstGeom prst="rect">
            <a:avLst/>
          </a:prstGeom>
        </p:spPr>
        <p:txBody>
          <a:bodyPr wrap="square">
            <a:spAutoFit/>
          </a:bodyPr>
          <a:lstStyle/>
          <a:p>
            <a:pPr marL="0" indent="0">
              <a:buNone/>
            </a:pPr>
            <a:r>
              <a:rPr lang="zh-CN" altLang="en-US" sz="2400" dirty="0" smtClean="0">
                <a:latin typeface="+mn-ea"/>
                <a:ea typeface="+mn-ea"/>
              </a:rPr>
              <a:t>例：</a:t>
            </a:r>
            <a:r>
              <a:rPr lang="en-US" altLang="zh-CN" sz="2400" dirty="0" smtClean="0">
                <a:latin typeface="+mn-ea"/>
                <a:ea typeface="+mn-ea"/>
              </a:rPr>
              <a:t>Key</a:t>
            </a:r>
            <a:r>
              <a:rPr lang="zh-CN" altLang="en-US" sz="2400" dirty="0" smtClean="0">
                <a:latin typeface="+mn-ea"/>
                <a:ea typeface="+mn-ea"/>
              </a:rPr>
              <a:t>是用户 </a:t>
            </a:r>
            <a:r>
              <a:rPr lang="en-US" altLang="zh-CN" sz="2400" dirty="0" smtClean="0">
                <a:latin typeface="+mn-ea"/>
                <a:ea typeface="+mn-ea"/>
              </a:rPr>
              <a:t>ID, value</a:t>
            </a:r>
            <a:r>
              <a:rPr lang="zh-CN" altLang="en-US" sz="2400" dirty="0" smtClean="0">
                <a:latin typeface="+mn-ea"/>
                <a:ea typeface="+mn-ea"/>
              </a:rPr>
              <a:t>是一个</a:t>
            </a:r>
            <a:r>
              <a:rPr lang="en-US" altLang="zh-CN" sz="2400" dirty="0" smtClean="0">
                <a:solidFill>
                  <a:srgbClr val="FF0000"/>
                </a:solidFill>
                <a:latin typeface="+mn-ea"/>
                <a:ea typeface="+mn-ea"/>
              </a:rPr>
              <a:t>Map</a:t>
            </a:r>
            <a:r>
              <a:rPr lang="zh-CN" altLang="en-US" sz="2400" dirty="0" smtClean="0">
                <a:latin typeface="+mn-ea"/>
                <a:ea typeface="+mn-ea"/>
              </a:rPr>
              <a:t>。</a:t>
            </a:r>
            <a:endParaRPr lang="en-US" altLang="zh-CN" sz="2400" dirty="0" smtClean="0">
              <a:latin typeface="+mn-ea"/>
              <a:ea typeface="+mn-ea"/>
            </a:endParaRPr>
          </a:p>
          <a:p>
            <a:pPr marL="0" indent="0">
              <a:buNone/>
            </a:pPr>
            <a:r>
              <a:rPr lang="en-US" altLang="zh-CN" sz="2400" dirty="0" smtClean="0">
                <a:solidFill>
                  <a:srgbClr val="FF0000"/>
                </a:solidFill>
                <a:latin typeface="+mn-ea"/>
                <a:ea typeface="+mn-ea"/>
              </a:rPr>
              <a:t>    Map</a:t>
            </a:r>
            <a:r>
              <a:rPr lang="zh-CN" altLang="en-US" sz="2400" dirty="0" smtClean="0">
                <a:solidFill>
                  <a:srgbClr val="FF0000"/>
                </a:solidFill>
                <a:latin typeface="+mn-ea"/>
                <a:ea typeface="+mn-ea"/>
              </a:rPr>
              <a:t>的</a:t>
            </a:r>
            <a:r>
              <a:rPr lang="en-US" altLang="zh-CN" sz="2400" dirty="0" smtClean="0">
                <a:solidFill>
                  <a:srgbClr val="FF0000"/>
                </a:solidFill>
                <a:latin typeface="+mn-ea"/>
                <a:ea typeface="+mn-ea"/>
              </a:rPr>
              <a:t>key</a:t>
            </a:r>
            <a:r>
              <a:rPr lang="zh-CN" altLang="en-US" sz="2400" dirty="0" smtClean="0">
                <a:latin typeface="+mn-ea"/>
                <a:ea typeface="+mn-ea"/>
              </a:rPr>
              <a:t>（</a:t>
            </a:r>
            <a:r>
              <a:rPr lang="en-US" altLang="zh-CN" sz="2400" dirty="0" smtClean="0">
                <a:latin typeface="+mn-ea"/>
                <a:ea typeface="+mn-ea"/>
              </a:rPr>
              <a:t> </a:t>
            </a:r>
            <a:r>
              <a:rPr lang="zh-CN" altLang="en-US" sz="2400" dirty="0" smtClean="0">
                <a:latin typeface="+mn-ea"/>
                <a:ea typeface="+mn-ea"/>
              </a:rPr>
              <a:t>称为</a:t>
            </a:r>
            <a:r>
              <a:rPr lang="en-US" altLang="zh-CN" sz="2400" dirty="0" smtClean="0">
                <a:latin typeface="+mn-ea"/>
                <a:ea typeface="+mn-ea"/>
              </a:rPr>
              <a:t>field </a:t>
            </a:r>
            <a:r>
              <a:rPr lang="zh-CN" altLang="en-US" sz="2400" dirty="0" smtClean="0">
                <a:latin typeface="+mn-ea"/>
                <a:ea typeface="+mn-ea"/>
              </a:rPr>
              <a:t>）是成员的</a:t>
            </a:r>
            <a:r>
              <a:rPr lang="zh-CN" altLang="en-US" sz="2400" dirty="0" smtClean="0">
                <a:solidFill>
                  <a:srgbClr val="FF0000"/>
                </a:solidFill>
                <a:latin typeface="+mn-ea"/>
                <a:ea typeface="+mn-ea"/>
              </a:rPr>
              <a:t>属性名</a:t>
            </a:r>
            <a:r>
              <a:rPr lang="zh-CN" altLang="en-US" sz="2400" dirty="0" smtClean="0">
                <a:latin typeface="+mn-ea"/>
                <a:ea typeface="+mn-ea"/>
              </a:rPr>
              <a:t>，</a:t>
            </a:r>
            <a:endParaRPr lang="en-US" altLang="zh-CN" sz="2400" dirty="0" smtClean="0">
              <a:latin typeface="+mn-ea"/>
              <a:ea typeface="+mn-ea"/>
            </a:endParaRPr>
          </a:p>
          <a:p>
            <a:pPr marL="0" indent="0">
              <a:buNone/>
            </a:pPr>
            <a:r>
              <a:rPr lang="en-US" altLang="zh-CN" sz="2400" dirty="0" smtClean="0">
                <a:solidFill>
                  <a:srgbClr val="FF0000"/>
                </a:solidFill>
                <a:latin typeface="+mn-ea"/>
                <a:ea typeface="+mn-ea"/>
              </a:rPr>
              <a:t>    Map</a:t>
            </a:r>
            <a:r>
              <a:rPr lang="zh-CN" altLang="en-US" sz="2400" dirty="0" smtClean="0">
                <a:solidFill>
                  <a:srgbClr val="FF0000"/>
                </a:solidFill>
                <a:latin typeface="+mn-ea"/>
                <a:ea typeface="+mn-ea"/>
              </a:rPr>
              <a:t>的</a:t>
            </a:r>
            <a:r>
              <a:rPr lang="en-US" altLang="zh-CN" sz="2400" dirty="0" smtClean="0">
                <a:solidFill>
                  <a:srgbClr val="FF0000"/>
                </a:solidFill>
                <a:latin typeface="+mn-ea"/>
                <a:ea typeface="+mn-ea"/>
              </a:rPr>
              <a:t>value</a:t>
            </a:r>
            <a:r>
              <a:rPr lang="zh-CN" altLang="en-US" sz="2400" dirty="0" smtClean="0">
                <a:latin typeface="+mn-ea"/>
                <a:ea typeface="+mn-ea"/>
              </a:rPr>
              <a:t>是</a:t>
            </a:r>
            <a:r>
              <a:rPr lang="zh-CN" altLang="en-US" sz="2400" dirty="0" smtClean="0">
                <a:solidFill>
                  <a:srgbClr val="FF0000"/>
                </a:solidFill>
                <a:latin typeface="+mn-ea"/>
                <a:ea typeface="+mn-ea"/>
              </a:rPr>
              <a:t>属性值</a:t>
            </a:r>
            <a:r>
              <a:rPr lang="zh-CN" altLang="en-US" sz="2400" dirty="0" smtClean="0">
                <a:latin typeface="+mn-ea"/>
                <a:ea typeface="+mn-ea"/>
              </a:rPr>
              <a:t>。</a:t>
            </a:r>
            <a:endParaRPr lang="en-US" altLang="zh-CN" sz="2400" dirty="0" smtClean="0">
              <a:latin typeface="+mn-ea"/>
              <a:ea typeface="+mn-ea"/>
            </a:endParaRPr>
          </a:p>
          <a:p>
            <a:pPr marL="0" indent="0">
              <a:buNone/>
            </a:pPr>
            <a:r>
              <a:rPr lang="zh-CN" altLang="en-US" sz="2400" dirty="0" smtClean="0">
                <a:latin typeface="+mn-ea"/>
                <a:ea typeface="+mn-ea"/>
              </a:rPr>
              <a:t>从而可通过</a:t>
            </a:r>
            <a:r>
              <a:rPr lang="en-US" altLang="zh-CN" sz="2400" dirty="0" smtClean="0">
                <a:latin typeface="+mn-ea"/>
                <a:ea typeface="+mn-ea"/>
              </a:rPr>
              <a:t>key(</a:t>
            </a:r>
            <a:r>
              <a:rPr lang="zh-CN" altLang="en-US" sz="2400" dirty="0" smtClean="0">
                <a:latin typeface="+mn-ea"/>
                <a:ea typeface="+mn-ea"/>
              </a:rPr>
              <a:t>用户</a:t>
            </a:r>
            <a:r>
              <a:rPr lang="en-US" altLang="zh-CN" sz="2400" dirty="0" smtClean="0">
                <a:latin typeface="+mn-ea"/>
                <a:ea typeface="+mn-ea"/>
              </a:rPr>
              <a:t>ID)+field(</a:t>
            </a:r>
            <a:r>
              <a:rPr lang="zh-CN" altLang="en-US" sz="2400" dirty="0" smtClean="0">
                <a:latin typeface="+mn-ea"/>
                <a:ea typeface="+mn-ea"/>
              </a:rPr>
              <a:t>属性标签</a:t>
            </a:r>
            <a:r>
              <a:rPr lang="en-US" altLang="zh-CN" sz="2400" dirty="0" smtClean="0">
                <a:latin typeface="+mn-ea"/>
                <a:ea typeface="+mn-ea"/>
              </a:rPr>
              <a:t>) </a:t>
            </a:r>
            <a:r>
              <a:rPr lang="zh-CN" altLang="en-US" sz="2400" dirty="0" smtClean="0">
                <a:latin typeface="+mn-ea"/>
                <a:ea typeface="+mn-ea"/>
              </a:rPr>
              <a:t>操作对应属性数据。</a:t>
            </a:r>
            <a:endParaRPr lang="en-US" altLang="zh-CN" sz="2400" dirty="0" smtClean="0">
              <a:latin typeface="+mn-ea"/>
              <a:ea typeface="+mn-ea"/>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redisObject</a:t>
            </a:r>
            <a:r>
              <a:rPr lang="zh-CN" altLang="en-US" dirty="0" smtClean="0"/>
              <a:t>对象</a:t>
            </a:r>
            <a:r>
              <a:rPr lang="en-US" altLang="zh-CN" dirty="0" smtClean="0"/>
              <a:t>——Hash</a:t>
            </a:r>
            <a:r>
              <a:rPr lang="zh-CN" altLang="en-US" dirty="0" smtClean="0"/>
              <a:t>类型</a:t>
            </a:r>
            <a:endParaRPr lang="zh-CN" altLang="en-US" dirty="0"/>
          </a:p>
        </p:txBody>
      </p:sp>
      <p:sp>
        <p:nvSpPr>
          <p:cNvPr id="3" name="内容占位符 2"/>
          <p:cNvSpPr>
            <a:spLocks noGrp="1"/>
          </p:cNvSpPr>
          <p:nvPr>
            <p:ph idx="1"/>
          </p:nvPr>
        </p:nvSpPr>
        <p:spPr/>
        <p:txBody>
          <a:bodyPr/>
          <a:lstStyle/>
          <a:p>
            <a:pPr marL="0" indent="0">
              <a:buNone/>
            </a:pPr>
            <a:r>
              <a:rPr lang="en-US" altLang="zh-CN" sz="2400" dirty="0" err="1" smtClean="0"/>
              <a:t>HashMap</a:t>
            </a:r>
            <a:r>
              <a:rPr lang="zh-CN" altLang="en-US" sz="2400" dirty="0" smtClean="0"/>
              <a:t>有两种实现方式：</a:t>
            </a:r>
            <a:endParaRPr lang="en-US" altLang="zh-CN" sz="2400" dirty="0" smtClean="0"/>
          </a:p>
          <a:p>
            <a:pPr marL="0" indent="0">
              <a:buNone/>
            </a:pPr>
            <a:r>
              <a:rPr lang="en-US" altLang="zh-CN" sz="2400" dirty="0" smtClean="0"/>
              <a:t>1</a:t>
            </a:r>
            <a:r>
              <a:rPr lang="zh-CN" altLang="en-US" sz="2400" dirty="0" smtClean="0"/>
              <a:t>）当</a:t>
            </a:r>
            <a:r>
              <a:rPr lang="en-US" altLang="zh-CN" sz="2400" dirty="0" err="1" smtClean="0"/>
              <a:t>HashMap</a:t>
            </a:r>
            <a:r>
              <a:rPr lang="zh-CN" altLang="en-US" sz="2400" dirty="0" smtClean="0"/>
              <a:t>的成员比较少时，为节省内存采用类似一维数组的方式紧凑存储，</a:t>
            </a:r>
            <a:r>
              <a:rPr lang="zh-CN" altLang="en-US" sz="2400" dirty="0"/>
              <a:t>不真正</a:t>
            </a:r>
            <a:r>
              <a:rPr lang="zh-CN" altLang="en-US" sz="2400" dirty="0" smtClean="0"/>
              <a:t>采用</a:t>
            </a:r>
            <a:r>
              <a:rPr lang="en-US" altLang="zh-CN" sz="2400" dirty="0" err="1" smtClean="0"/>
              <a:t>HashMap</a:t>
            </a:r>
            <a:r>
              <a:rPr lang="zh-CN" altLang="en-US" sz="2400" dirty="0" smtClean="0"/>
              <a:t>结构，此时</a:t>
            </a:r>
            <a:r>
              <a:rPr lang="en-US" altLang="zh-CN" sz="2400" dirty="0" smtClean="0"/>
              <a:t>value</a:t>
            </a:r>
            <a:r>
              <a:rPr lang="zh-CN" altLang="en-US" sz="2400" dirty="0" smtClean="0"/>
              <a:t>的</a:t>
            </a:r>
            <a:r>
              <a:rPr lang="en-US" altLang="zh-CN" sz="2400" dirty="0" smtClean="0"/>
              <a:t>encoding</a:t>
            </a:r>
            <a:r>
              <a:rPr lang="zh-CN" altLang="en-US" sz="2400" dirty="0" smtClean="0"/>
              <a:t>字段为</a:t>
            </a:r>
            <a:r>
              <a:rPr lang="en-US" altLang="zh-CN" sz="2400" dirty="0" err="1" smtClean="0"/>
              <a:t>zipmap</a:t>
            </a:r>
            <a:r>
              <a:rPr lang="zh-CN" altLang="en-US" sz="2400" dirty="0" smtClean="0"/>
              <a:t>；</a:t>
            </a:r>
            <a:endParaRPr lang="en-US" altLang="zh-CN" sz="2400" dirty="0" smtClean="0"/>
          </a:p>
          <a:p>
            <a:pPr marL="0" indent="0">
              <a:buNone/>
            </a:pPr>
            <a:r>
              <a:rPr lang="en-US" altLang="zh-CN" sz="2400" dirty="0" smtClean="0"/>
              <a:t>2</a:t>
            </a:r>
            <a:r>
              <a:rPr lang="zh-CN" altLang="en-US" sz="2400" dirty="0" smtClean="0"/>
              <a:t>）当成员数量增大时，自动转成真正的</a:t>
            </a:r>
            <a:r>
              <a:rPr lang="en-US" altLang="zh-CN" sz="2400" dirty="0" err="1" smtClean="0"/>
              <a:t>HashMap</a:t>
            </a:r>
            <a:r>
              <a:rPr lang="zh-CN" altLang="en-US" sz="2400" dirty="0" smtClean="0"/>
              <a:t>，此时</a:t>
            </a:r>
            <a:r>
              <a:rPr lang="en-US" altLang="zh-CN" sz="2400" dirty="0" smtClean="0"/>
              <a:t>encoding</a:t>
            </a:r>
            <a:r>
              <a:rPr lang="zh-CN" altLang="en-US" sz="2400" dirty="0" smtClean="0"/>
              <a:t>字段为</a:t>
            </a:r>
            <a:r>
              <a:rPr lang="en-US" altLang="zh-CN" sz="2400" dirty="0" smtClean="0"/>
              <a:t>ht</a:t>
            </a:r>
            <a:r>
              <a:rPr lang="zh-CN" altLang="en-US" sz="2400" dirty="0" smtClean="0"/>
              <a:t>。</a:t>
            </a:r>
          </a:p>
          <a:p>
            <a:pPr marL="0" indent="0"/>
            <a:endParaRPr lang="en-US" altLang="zh-CN" sz="2400" dirty="0" smtClean="0"/>
          </a:p>
          <a:p>
            <a:pPr marL="0" indent="0">
              <a:buNone/>
            </a:pPr>
            <a:r>
              <a:rPr lang="en-US" altLang="zh-CN" sz="2400" dirty="0" err="1" smtClean="0">
                <a:solidFill>
                  <a:srgbClr val="3366FF"/>
                </a:solidFill>
              </a:rPr>
              <a:t>Hashmap</a:t>
            </a:r>
            <a:r>
              <a:rPr lang="zh-CN" altLang="en-US" sz="2400" dirty="0" smtClean="0">
                <a:solidFill>
                  <a:srgbClr val="3366FF"/>
                </a:solidFill>
              </a:rPr>
              <a:t>可用于实现其他对象类型</a:t>
            </a:r>
            <a:r>
              <a:rPr lang="zh-CN" altLang="en-US" sz="2400" dirty="0" smtClean="0"/>
              <a:t>。</a:t>
            </a:r>
            <a:endParaRPr lang="en-US" altLang="zh-CN" sz="2400" dirty="0" smtClean="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87</a:t>
            </a:fld>
            <a:endParaRPr lang="zh-CN" alt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redisObject</a:t>
            </a:r>
            <a:r>
              <a:rPr lang="zh-CN" altLang="en-US" dirty="0" smtClean="0"/>
              <a:t>对象</a:t>
            </a:r>
            <a:r>
              <a:rPr lang="en-US" altLang="zh-CN" dirty="0" smtClean="0"/>
              <a:t>——list</a:t>
            </a:r>
            <a:r>
              <a:rPr lang="zh-CN" altLang="en-US" dirty="0" smtClean="0"/>
              <a:t>类型</a:t>
            </a:r>
            <a:endParaRPr lang="zh-CN" altLang="en-US" dirty="0"/>
          </a:p>
        </p:txBody>
      </p:sp>
      <p:sp>
        <p:nvSpPr>
          <p:cNvPr id="3" name="内容占位符 2"/>
          <p:cNvSpPr>
            <a:spLocks noGrp="1"/>
          </p:cNvSpPr>
          <p:nvPr>
            <p:ph idx="1"/>
          </p:nvPr>
        </p:nvSpPr>
        <p:spPr/>
        <p:txBody>
          <a:bodyPr/>
          <a:lstStyle/>
          <a:p>
            <a:pPr marL="0" indent="0">
              <a:buNone/>
            </a:pPr>
            <a:r>
              <a:rPr lang="zh-CN" altLang="en-US" sz="2400" dirty="0" smtClean="0">
                <a:solidFill>
                  <a:srgbClr val="3366FF"/>
                </a:solidFill>
              </a:rPr>
              <a:t>常用命令：</a:t>
            </a:r>
            <a:r>
              <a:rPr lang="en-US" altLang="zh-CN" sz="2400" dirty="0" err="1" smtClean="0">
                <a:solidFill>
                  <a:srgbClr val="3366FF"/>
                </a:solidFill>
              </a:rPr>
              <a:t>lpush</a:t>
            </a:r>
            <a:r>
              <a:rPr lang="en-US" altLang="zh-CN" sz="2400" dirty="0" smtClean="0">
                <a:solidFill>
                  <a:srgbClr val="3366FF"/>
                </a:solidFill>
              </a:rPr>
              <a:t>/</a:t>
            </a:r>
            <a:r>
              <a:rPr lang="en-US" altLang="zh-CN" sz="2400" dirty="0" err="1" smtClean="0">
                <a:solidFill>
                  <a:srgbClr val="3366FF"/>
                </a:solidFill>
              </a:rPr>
              <a:t>rpush</a:t>
            </a:r>
            <a:r>
              <a:rPr lang="en-US" altLang="zh-CN" sz="2400" dirty="0" smtClean="0">
                <a:solidFill>
                  <a:srgbClr val="3366FF"/>
                </a:solidFill>
              </a:rPr>
              <a:t>/</a:t>
            </a:r>
            <a:r>
              <a:rPr lang="en-US" altLang="zh-CN" sz="2400" dirty="0" err="1" smtClean="0">
                <a:solidFill>
                  <a:srgbClr val="3366FF"/>
                </a:solidFill>
              </a:rPr>
              <a:t>lpop</a:t>
            </a:r>
            <a:r>
              <a:rPr lang="en-US" altLang="zh-CN" sz="2400" dirty="0" smtClean="0">
                <a:solidFill>
                  <a:srgbClr val="3366FF"/>
                </a:solidFill>
              </a:rPr>
              <a:t>/</a:t>
            </a:r>
            <a:r>
              <a:rPr lang="en-US" altLang="zh-CN" sz="2400" dirty="0" err="1" smtClean="0">
                <a:solidFill>
                  <a:srgbClr val="3366FF"/>
                </a:solidFill>
              </a:rPr>
              <a:t>rpop</a:t>
            </a:r>
            <a:r>
              <a:rPr lang="en-US" altLang="zh-CN" sz="2400" dirty="0" smtClean="0">
                <a:solidFill>
                  <a:srgbClr val="3366FF"/>
                </a:solidFill>
              </a:rPr>
              <a:t>/</a:t>
            </a:r>
            <a:r>
              <a:rPr lang="en-US" altLang="zh-CN" sz="2400" dirty="0" err="1" smtClean="0">
                <a:solidFill>
                  <a:srgbClr val="3366FF"/>
                </a:solidFill>
              </a:rPr>
              <a:t>lrange</a:t>
            </a:r>
            <a:r>
              <a:rPr lang="zh-CN" altLang="en-US" sz="2400" dirty="0" smtClean="0">
                <a:solidFill>
                  <a:srgbClr val="3366FF"/>
                </a:solidFill>
              </a:rPr>
              <a:t>等；</a:t>
            </a:r>
            <a:endParaRPr lang="en-US" altLang="zh-CN" sz="2400" dirty="0" smtClean="0">
              <a:solidFill>
                <a:srgbClr val="3366FF"/>
              </a:solidFill>
            </a:endParaRPr>
          </a:p>
          <a:p>
            <a:pPr marL="0" indent="0">
              <a:buNone/>
            </a:pPr>
            <a:r>
              <a:rPr lang="zh-CN" altLang="en-US" sz="2400" dirty="0" smtClean="0"/>
              <a:t>应用场景：例如</a:t>
            </a:r>
            <a:r>
              <a:rPr lang="en-US" altLang="zh-CN" sz="2400" dirty="0" smtClean="0"/>
              <a:t>twitter</a:t>
            </a:r>
            <a:r>
              <a:rPr lang="zh-CN" altLang="en-US" sz="2400" dirty="0" smtClean="0"/>
              <a:t>的关注列表，粉丝列表等，又如</a:t>
            </a:r>
            <a:r>
              <a:rPr lang="en-US" altLang="zh-CN" sz="2400" dirty="0" smtClean="0"/>
              <a:t> </a:t>
            </a:r>
            <a:r>
              <a:rPr lang="en-US" altLang="zh-CN" sz="2400" dirty="0" err="1" smtClean="0"/>
              <a:t>Redis</a:t>
            </a:r>
            <a:r>
              <a:rPr lang="zh-CN" altLang="en-US" sz="2400" dirty="0" smtClean="0"/>
              <a:t>内部的缓冲队列等内容。</a:t>
            </a:r>
            <a:endParaRPr lang="en-US" altLang="zh-CN" sz="2400" dirty="0" smtClean="0"/>
          </a:p>
          <a:p>
            <a:pPr marL="0" indent="0">
              <a:buNone/>
            </a:pPr>
            <a:endParaRPr lang="en-US" altLang="zh-CN" sz="2400" dirty="0" smtClean="0"/>
          </a:p>
          <a:p>
            <a:pPr marL="0" indent="0">
              <a:buNone/>
            </a:pPr>
            <a:r>
              <a:rPr lang="en-US" altLang="zh-CN" sz="2400" dirty="0" smtClean="0"/>
              <a:t>List</a:t>
            </a:r>
            <a:r>
              <a:rPr lang="zh-CN" altLang="en-US" sz="2400" dirty="0" smtClean="0"/>
              <a:t>的实现：双向链表，从而可支持反向查找和遍历。</a:t>
            </a:r>
            <a:endParaRPr lang="en-US" altLang="zh-CN" sz="2400" dirty="0" smtClean="0"/>
          </a:p>
          <a:p>
            <a:pPr marL="0" indent="0">
              <a:buNone/>
            </a:pPr>
            <a:r>
              <a:rPr lang="en-US" altLang="zh-CN" sz="2400" dirty="0" smtClean="0"/>
              <a:t>     ↓</a:t>
            </a:r>
          </a:p>
          <a:p>
            <a:pPr marL="0" indent="0">
              <a:buNone/>
            </a:pPr>
            <a:r>
              <a:rPr lang="zh-CN" altLang="en-US" sz="2400" dirty="0" smtClean="0"/>
              <a:t>带来了部分额外的内存开销。</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88</a:t>
            </a:fld>
            <a:endParaRPr lang="zh-CN"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redisObject</a:t>
            </a:r>
            <a:r>
              <a:rPr lang="zh-CN" altLang="en-US" dirty="0" smtClean="0"/>
              <a:t>对象</a:t>
            </a:r>
            <a:r>
              <a:rPr lang="en-US" altLang="zh-CN" dirty="0" smtClean="0"/>
              <a:t>——set</a:t>
            </a:r>
            <a:r>
              <a:rPr lang="zh-CN" altLang="en-US" dirty="0" smtClean="0"/>
              <a:t>类型</a:t>
            </a:r>
            <a:endParaRPr lang="zh-CN" altLang="en-US" dirty="0"/>
          </a:p>
        </p:txBody>
      </p:sp>
      <p:sp>
        <p:nvSpPr>
          <p:cNvPr id="3" name="内容占位符 2"/>
          <p:cNvSpPr>
            <a:spLocks noGrp="1"/>
          </p:cNvSpPr>
          <p:nvPr>
            <p:ph idx="1"/>
          </p:nvPr>
        </p:nvSpPr>
        <p:spPr/>
        <p:txBody>
          <a:bodyPr/>
          <a:lstStyle/>
          <a:p>
            <a:pPr marL="0" indent="0" latinLnBrk="0">
              <a:buNone/>
            </a:pPr>
            <a:r>
              <a:rPr lang="zh-CN" altLang="en-US" sz="2400" dirty="0" smtClean="0">
                <a:solidFill>
                  <a:srgbClr val="3366FF"/>
                </a:solidFill>
              </a:rPr>
              <a:t>常用命令：</a:t>
            </a:r>
            <a:r>
              <a:rPr lang="en-US" altLang="zh-CN" sz="2400" dirty="0" err="1" smtClean="0">
                <a:solidFill>
                  <a:srgbClr val="3366FF"/>
                </a:solidFill>
              </a:rPr>
              <a:t>sadd</a:t>
            </a:r>
            <a:r>
              <a:rPr lang="en-US" altLang="zh-CN" sz="2400" dirty="0" smtClean="0">
                <a:solidFill>
                  <a:srgbClr val="3366FF"/>
                </a:solidFill>
              </a:rPr>
              <a:t>/</a:t>
            </a:r>
            <a:r>
              <a:rPr lang="en-US" altLang="zh-CN" sz="2400" dirty="0" err="1" smtClean="0">
                <a:solidFill>
                  <a:srgbClr val="3366FF"/>
                </a:solidFill>
              </a:rPr>
              <a:t>spop</a:t>
            </a:r>
            <a:r>
              <a:rPr lang="en-US" altLang="zh-CN" sz="2400" dirty="0" smtClean="0">
                <a:solidFill>
                  <a:srgbClr val="3366FF"/>
                </a:solidFill>
              </a:rPr>
              <a:t>/</a:t>
            </a:r>
            <a:r>
              <a:rPr lang="en-US" altLang="zh-CN" sz="2400" dirty="0" err="1" smtClean="0">
                <a:solidFill>
                  <a:srgbClr val="3366FF"/>
                </a:solidFill>
              </a:rPr>
              <a:t>smembers</a:t>
            </a:r>
            <a:r>
              <a:rPr lang="en-US" altLang="zh-CN" sz="2400" dirty="0" smtClean="0">
                <a:solidFill>
                  <a:srgbClr val="3366FF"/>
                </a:solidFill>
              </a:rPr>
              <a:t>/</a:t>
            </a:r>
            <a:r>
              <a:rPr lang="en-US" altLang="zh-CN" sz="2400" dirty="0" err="1" smtClean="0">
                <a:solidFill>
                  <a:srgbClr val="3366FF"/>
                </a:solidFill>
              </a:rPr>
              <a:t>sunion</a:t>
            </a:r>
            <a:r>
              <a:rPr lang="zh-CN" altLang="en-US" sz="2400" dirty="0" smtClean="0">
                <a:solidFill>
                  <a:srgbClr val="3366FF"/>
                </a:solidFill>
              </a:rPr>
              <a:t>等；</a:t>
            </a:r>
          </a:p>
          <a:p>
            <a:pPr marL="0" indent="0" latinLnBrk="0">
              <a:buNone/>
            </a:pPr>
            <a:r>
              <a:rPr lang="zh-CN" altLang="en-US" sz="2400" dirty="0" smtClean="0"/>
              <a:t>应用场景：与</a:t>
            </a:r>
            <a:r>
              <a:rPr lang="en-US" altLang="zh-CN" sz="2400" dirty="0" smtClean="0"/>
              <a:t>list</a:t>
            </a:r>
            <a:r>
              <a:rPr lang="zh-CN" altLang="en-US" sz="2400" dirty="0" smtClean="0"/>
              <a:t>类似是一个列表的功能，但可以自动</a:t>
            </a:r>
            <a:r>
              <a:rPr lang="zh-CN" altLang="en-US" sz="2400" dirty="0" smtClean="0">
                <a:solidFill>
                  <a:srgbClr val="FF0000"/>
                </a:solidFill>
              </a:rPr>
              <a:t>去重</a:t>
            </a:r>
            <a:r>
              <a:rPr lang="zh-CN" altLang="en-US" sz="2400" dirty="0" smtClean="0"/>
              <a:t>，并且提供了判断某个成员是否在一个集合内的接口。</a:t>
            </a:r>
            <a:endParaRPr lang="en-US" altLang="zh-CN" sz="2400" dirty="0" smtClean="0"/>
          </a:p>
          <a:p>
            <a:pPr marL="0" indent="0" latinLnBrk="0">
              <a:buNone/>
            </a:pPr>
            <a:endParaRPr lang="en-US" altLang="zh-CN" sz="2400" dirty="0" smtClean="0"/>
          </a:p>
          <a:p>
            <a:pPr marL="0" indent="0" latinLnBrk="0">
              <a:buNone/>
            </a:pPr>
            <a:r>
              <a:rPr lang="en-US" altLang="zh-CN" sz="2400" dirty="0" smtClean="0"/>
              <a:t>Set</a:t>
            </a:r>
            <a:r>
              <a:rPr lang="zh-CN" altLang="en-US" sz="2400" dirty="0" smtClean="0"/>
              <a:t>的实现：一个</a:t>
            </a:r>
            <a:r>
              <a:rPr lang="en-US" altLang="zh-CN" sz="2400" dirty="0" smtClean="0">
                <a:solidFill>
                  <a:srgbClr val="FF0000"/>
                </a:solidFill>
              </a:rPr>
              <a:t>value</a:t>
            </a:r>
            <a:r>
              <a:rPr lang="zh-CN" altLang="en-US" sz="2400" dirty="0" smtClean="0">
                <a:solidFill>
                  <a:srgbClr val="FF0000"/>
                </a:solidFill>
              </a:rPr>
              <a:t>永远为</a:t>
            </a:r>
            <a:r>
              <a:rPr lang="en-US" altLang="zh-CN" sz="2400" dirty="0" smtClean="0">
                <a:solidFill>
                  <a:srgbClr val="FF0000"/>
                </a:solidFill>
              </a:rPr>
              <a:t>null</a:t>
            </a:r>
            <a:r>
              <a:rPr lang="zh-CN" altLang="en-US" sz="2400" dirty="0" smtClean="0">
                <a:solidFill>
                  <a:srgbClr val="FF0000"/>
                </a:solidFill>
              </a:rPr>
              <a:t>的</a:t>
            </a:r>
            <a:r>
              <a:rPr lang="en-US" altLang="zh-CN" sz="2400" dirty="0" err="1" smtClean="0">
                <a:solidFill>
                  <a:srgbClr val="FF0000"/>
                </a:solidFill>
              </a:rPr>
              <a:t>HashMap</a:t>
            </a:r>
            <a:r>
              <a:rPr lang="zh-CN" altLang="en-US" sz="2400" dirty="0" smtClean="0"/>
              <a:t>。</a:t>
            </a:r>
            <a:endParaRPr lang="en-US" altLang="zh-CN" sz="2400" dirty="0" smtClean="0"/>
          </a:p>
          <a:p>
            <a:pPr marL="0" indent="0" latinLnBrk="0">
              <a:buNone/>
            </a:pPr>
            <a:r>
              <a:rPr lang="zh-CN" altLang="en-US" sz="2400" dirty="0" smtClean="0"/>
              <a:t>     ↓</a:t>
            </a:r>
            <a:endParaRPr lang="en-US" altLang="zh-CN" sz="2400" dirty="0" smtClean="0"/>
          </a:p>
          <a:p>
            <a:pPr marL="0" indent="0" latinLnBrk="0">
              <a:buNone/>
            </a:pPr>
            <a:r>
              <a:rPr lang="zh-CN" altLang="en-US" sz="2400" dirty="0" smtClean="0"/>
              <a:t>通过计算</a:t>
            </a:r>
            <a:r>
              <a:rPr lang="en-US" altLang="zh-CN" sz="2400" dirty="0" smtClean="0"/>
              <a:t>hash</a:t>
            </a:r>
            <a:r>
              <a:rPr lang="zh-CN" altLang="en-US" sz="2400" dirty="0" smtClean="0"/>
              <a:t>的方式来快速排重，也是</a:t>
            </a:r>
            <a:r>
              <a:rPr lang="en-US" altLang="zh-CN" sz="2400" dirty="0" smtClean="0"/>
              <a:t>set</a:t>
            </a:r>
            <a:r>
              <a:rPr lang="zh-CN" altLang="en-US" sz="2400" dirty="0" smtClean="0"/>
              <a:t>判断一个成员是否在集合内的思路。</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89</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00063" y="500063"/>
            <a:ext cx="8183562" cy="642937"/>
          </a:xfrm>
        </p:spPr>
        <p:txBody>
          <a:bodyPr/>
          <a:lstStyle/>
          <a:p>
            <a:pPr eaLnBrk="1" hangingPunct="1">
              <a:defRPr/>
            </a:pPr>
            <a:r>
              <a:rPr lang="zh-CN" altLang="en-US" smtClean="0"/>
              <a:t>应用代码示例</a:t>
            </a:r>
          </a:p>
        </p:txBody>
      </p:sp>
      <p:sp>
        <p:nvSpPr>
          <p:cNvPr id="15363" name="文本占位符 2"/>
          <p:cNvSpPr>
            <a:spLocks noGrp="1"/>
          </p:cNvSpPr>
          <p:nvPr>
            <p:ph type="body" sz="quarter" idx="4294967295"/>
          </p:nvPr>
        </p:nvSpPr>
        <p:spPr>
          <a:xfrm>
            <a:off x="500063" y="1341439"/>
            <a:ext cx="8305800" cy="4175794"/>
          </a:xfrm>
        </p:spPr>
        <p:txBody>
          <a:bodyPr/>
          <a:lstStyle/>
          <a:p>
            <a:pPr marL="0" indent="0" eaLnBrk="1" hangingPunct="1">
              <a:lnSpc>
                <a:spcPct val="100000"/>
              </a:lnSpc>
              <a:spcBef>
                <a:spcPts val="300"/>
              </a:spcBef>
              <a:buFont typeface="Wingdings 2" pitchFamily="18" charset="2"/>
              <a:buNone/>
            </a:pPr>
            <a:r>
              <a:rPr lang="en-US" altLang="zh-CN" sz="2400" dirty="0" smtClean="0">
                <a:solidFill>
                  <a:schemeClr val="accent1"/>
                </a:solidFill>
              </a:rPr>
              <a:t>PHP Example:</a:t>
            </a:r>
          </a:p>
          <a:p>
            <a:pPr marL="0" indent="0" eaLnBrk="1" hangingPunct="1">
              <a:lnSpc>
                <a:spcPct val="100000"/>
              </a:lnSpc>
              <a:spcBef>
                <a:spcPts val="300"/>
              </a:spcBef>
              <a:buFont typeface="Wingdings 2" pitchFamily="18" charset="2"/>
              <a:buNone/>
            </a:pPr>
            <a:r>
              <a:rPr lang="en-US" altLang="zh-CN" sz="2400" dirty="0" smtClean="0"/>
              <a:t>$options["servers"] = array("192.168.1.41:11211", "192.168.1.42:11212");</a:t>
            </a:r>
          </a:p>
          <a:p>
            <a:pPr marL="0" indent="0" eaLnBrk="1" hangingPunct="1">
              <a:lnSpc>
                <a:spcPct val="100000"/>
              </a:lnSpc>
              <a:spcBef>
                <a:spcPts val="300"/>
              </a:spcBef>
              <a:buFont typeface="Wingdings 2" pitchFamily="18" charset="2"/>
              <a:buNone/>
            </a:pPr>
            <a:r>
              <a:rPr lang="en-US" altLang="zh-CN" sz="2400" dirty="0" smtClean="0"/>
              <a:t>$</a:t>
            </a:r>
            <a:r>
              <a:rPr lang="en-US" altLang="zh-CN" sz="2400" dirty="0" err="1" smtClean="0"/>
              <a:t>memc</a:t>
            </a:r>
            <a:r>
              <a:rPr lang="en-US" altLang="zh-CN" sz="2400" dirty="0" smtClean="0"/>
              <a:t> = new </a:t>
            </a:r>
            <a:r>
              <a:rPr lang="en-US" altLang="zh-CN" sz="2400" dirty="0" err="1" smtClean="0">
                <a:solidFill>
                  <a:schemeClr val="accent1"/>
                </a:solidFill>
              </a:rPr>
              <a:t>MemCachedClient</a:t>
            </a:r>
            <a:r>
              <a:rPr lang="en-US" altLang="zh-CN" sz="2400" dirty="0" smtClean="0"/>
              <a:t>($options);</a:t>
            </a:r>
          </a:p>
          <a:p>
            <a:pPr marL="0" indent="0" eaLnBrk="1" hangingPunct="1">
              <a:lnSpc>
                <a:spcPct val="100000"/>
              </a:lnSpc>
              <a:spcBef>
                <a:spcPts val="300"/>
              </a:spcBef>
              <a:buFont typeface="Wingdings 2" pitchFamily="18" charset="2"/>
              <a:buNone/>
            </a:pPr>
            <a:r>
              <a:rPr lang="en-US" altLang="zh-CN" sz="2400" dirty="0" smtClean="0"/>
              <a:t>$</a:t>
            </a:r>
            <a:r>
              <a:rPr lang="en-US" altLang="zh-CN" sz="2400" dirty="0" err="1" smtClean="0"/>
              <a:t>myarr</a:t>
            </a:r>
            <a:r>
              <a:rPr lang="en-US" altLang="zh-CN" sz="2400" dirty="0" smtClean="0"/>
              <a:t> = array("</a:t>
            </a:r>
            <a:r>
              <a:rPr lang="en-US" altLang="zh-CN" sz="2400" dirty="0" err="1" smtClean="0"/>
              <a:t>one","two</a:t>
            </a:r>
            <a:r>
              <a:rPr lang="en-US" altLang="zh-CN" sz="2400" dirty="0" smtClean="0"/>
              <a:t>", 3);</a:t>
            </a:r>
          </a:p>
          <a:p>
            <a:pPr marL="0" indent="0" eaLnBrk="1" hangingPunct="1">
              <a:lnSpc>
                <a:spcPct val="100000"/>
              </a:lnSpc>
              <a:spcBef>
                <a:spcPts val="300"/>
              </a:spcBef>
              <a:buNone/>
            </a:pPr>
            <a:r>
              <a:rPr lang="en-US" altLang="zh-CN" sz="2400" dirty="0" smtClean="0"/>
              <a:t>$</a:t>
            </a:r>
            <a:r>
              <a:rPr lang="en-US" altLang="zh-CN" sz="2400" dirty="0" err="1" smtClean="0">
                <a:solidFill>
                  <a:schemeClr val="accent1"/>
                </a:solidFill>
              </a:rPr>
              <a:t>memc</a:t>
            </a:r>
            <a:r>
              <a:rPr lang="en-US" altLang="zh-CN" sz="2400" dirty="0" smtClean="0">
                <a:solidFill>
                  <a:schemeClr val="accent1"/>
                </a:solidFill>
              </a:rPr>
              <a:t>-&gt;set</a:t>
            </a:r>
            <a:r>
              <a:rPr lang="en-US" altLang="zh-CN" sz="2400" dirty="0" smtClean="0"/>
              <a:t>("</a:t>
            </a:r>
            <a:r>
              <a:rPr lang="en-US" altLang="zh-CN" sz="2400" dirty="0" err="1" smtClean="0"/>
              <a:t>key_one</a:t>
            </a:r>
            <a:r>
              <a:rPr lang="en-US" altLang="zh-CN" sz="2400" dirty="0" smtClean="0"/>
              <a:t>", $</a:t>
            </a:r>
            <a:r>
              <a:rPr lang="en-US" altLang="zh-CN" sz="2400" dirty="0" err="1" smtClean="0"/>
              <a:t>myarr</a:t>
            </a:r>
            <a:r>
              <a:rPr lang="en-US" altLang="zh-CN" sz="2400" dirty="0" smtClean="0"/>
              <a:t>);</a:t>
            </a:r>
            <a:r>
              <a:rPr lang="en-US" altLang="zh-CN" sz="2400" dirty="0" smtClean="0">
                <a:solidFill>
                  <a:srgbClr val="3366FF"/>
                </a:solidFill>
              </a:rPr>
              <a:t>//"</a:t>
            </a:r>
            <a:r>
              <a:rPr lang="en-US" altLang="zh-CN" sz="2400" dirty="0" err="1">
                <a:solidFill>
                  <a:srgbClr val="3366FF"/>
                </a:solidFill>
              </a:rPr>
              <a:t>one","two</a:t>
            </a:r>
            <a:r>
              <a:rPr lang="en-US" altLang="zh-CN" sz="2400" dirty="0">
                <a:solidFill>
                  <a:srgbClr val="3366FF"/>
                </a:solidFill>
              </a:rPr>
              <a:t>", </a:t>
            </a:r>
            <a:r>
              <a:rPr lang="en-US" altLang="zh-CN" sz="2400" dirty="0" smtClean="0">
                <a:solidFill>
                  <a:srgbClr val="3366FF"/>
                </a:solidFill>
              </a:rPr>
              <a:t>3</a:t>
            </a:r>
          </a:p>
          <a:p>
            <a:pPr marL="0" indent="0" eaLnBrk="1" hangingPunct="1">
              <a:lnSpc>
                <a:spcPct val="100000"/>
              </a:lnSpc>
              <a:spcBef>
                <a:spcPts val="300"/>
              </a:spcBef>
              <a:buFont typeface="Wingdings 2" pitchFamily="18" charset="2"/>
              <a:buNone/>
            </a:pPr>
            <a:r>
              <a:rPr lang="en-US" altLang="zh-CN" sz="2400" dirty="0" smtClean="0"/>
              <a:t>$</a:t>
            </a:r>
            <a:r>
              <a:rPr lang="en-US" altLang="zh-CN" sz="2400" dirty="0" err="1" smtClean="0"/>
              <a:t>val</a:t>
            </a:r>
            <a:r>
              <a:rPr lang="en-US" altLang="zh-CN" sz="2400" dirty="0" smtClean="0"/>
              <a:t> = $</a:t>
            </a:r>
            <a:r>
              <a:rPr lang="en-US" altLang="zh-CN" sz="2400" dirty="0" err="1" smtClean="0">
                <a:solidFill>
                  <a:schemeClr val="accent1"/>
                </a:solidFill>
              </a:rPr>
              <a:t>memc</a:t>
            </a:r>
            <a:r>
              <a:rPr lang="en-US" altLang="zh-CN" sz="2400" dirty="0" smtClean="0">
                <a:solidFill>
                  <a:schemeClr val="accent1"/>
                </a:solidFill>
              </a:rPr>
              <a:t>-&gt;get</a:t>
            </a:r>
            <a:r>
              <a:rPr lang="en-US" altLang="zh-CN" sz="2400" dirty="0" smtClean="0"/>
              <a:t>("</a:t>
            </a:r>
            <a:r>
              <a:rPr lang="en-US" altLang="zh-CN" sz="2400" dirty="0" err="1" smtClean="0"/>
              <a:t>key_one</a:t>
            </a:r>
            <a:r>
              <a:rPr lang="en-US" altLang="zh-CN" sz="2400" dirty="0" smtClean="0"/>
              <a:t>");</a:t>
            </a:r>
          </a:p>
          <a:p>
            <a:pPr marL="0" indent="0" eaLnBrk="1" hangingPunct="1">
              <a:lnSpc>
                <a:spcPct val="100000"/>
              </a:lnSpc>
              <a:spcBef>
                <a:spcPts val="300"/>
              </a:spcBef>
              <a:buFont typeface="Wingdings 2" pitchFamily="18" charset="2"/>
              <a:buNone/>
            </a:pPr>
            <a:r>
              <a:rPr lang="en-US" altLang="zh-CN" sz="2400" dirty="0" smtClean="0"/>
              <a:t>print $</a:t>
            </a:r>
            <a:r>
              <a:rPr lang="en-US" altLang="zh-CN" sz="2400" dirty="0" err="1" smtClean="0"/>
              <a:t>val</a:t>
            </a:r>
            <a:r>
              <a:rPr lang="en-US" altLang="zh-CN" sz="2400" dirty="0" smtClean="0"/>
              <a:t>[0]."\n"; </a:t>
            </a:r>
            <a:r>
              <a:rPr lang="en-US" altLang="zh-CN" sz="2400" dirty="0" smtClean="0">
                <a:solidFill>
                  <a:srgbClr val="3366FF"/>
                </a:solidFill>
              </a:rPr>
              <a:t>// prints 'one</a:t>
            </a:r>
            <a:r>
              <a:rPr lang="en-US" altLang="zh-CN" sz="2400" dirty="0" smtClean="0">
                <a:solidFill>
                  <a:srgbClr val="3366FF"/>
                </a:solidFill>
                <a:latin typeface="微软雅黑" pitchFamily="34" charset="-122"/>
              </a:rPr>
              <a:t>‘</a:t>
            </a:r>
            <a:endParaRPr lang="en-US" altLang="zh-CN" sz="2400" dirty="0" smtClean="0">
              <a:solidFill>
                <a:srgbClr val="3366FF"/>
              </a:solidFill>
            </a:endParaRPr>
          </a:p>
          <a:p>
            <a:pPr marL="0" indent="0" eaLnBrk="1" hangingPunct="1">
              <a:lnSpc>
                <a:spcPct val="100000"/>
              </a:lnSpc>
              <a:spcBef>
                <a:spcPts val="300"/>
              </a:spcBef>
              <a:buFont typeface="Wingdings 2" pitchFamily="18" charset="2"/>
              <a:buNone/>
            </a:pPr>
            <a:r>
              <a:rPr lang="en-US" altLang="zh-CN" sz="2400" dirty="0" smtClean="0"/>
              <a:t>print $</a:t>
            </a:r>
            <a:r>
              <a:rPr lang="en-US" altLang="zh-CN" sz="2400" dirty="0" err="1" smtClean="0"/>
              <a:t>val</a:t>
            </a:r>
            <a:r>
              <a:rPr lang="en-US" altLang="zh-CN" sz="2400" dirty="0" smtClean="0"/>
              <a:t>[1]."\n"; </a:t>
            </a:r>
            <a:r>
              <a:rPr lang="en-US" altLang="zh-CN" sz="2400" dirty="0" smtClean="0">
                <a:solidFill>
                  <a:srgbClr val="3366FF"/>
                </a:solidFill>
              </a:rPr>
              <a:t>// prints 'two</a:t>
            </a:r>
            <a:r>
              <a:rPr lang="en-US" altLang="zh-CN" sz="2400" dirty="0" smtClean="0">
                <a:solidFill>
                  <a:srgbClr val="3366FF"/>
                </a:solidFill>
                <a:latin typeface="微软雅黑" pitchFamily="34" charset="-122"/>
              </a:rPr>
              <a:t>‘</a:t>
            </a:r>
            <a:endParaRPr lang="en-US" altLang="zh-CN" sz="2400" dirty="0" smtClean="0">
              <a:solidFill>
                <a:srgbClr val="3366FF"/>
              </a:solidFill>
            </a:endParaRPr>
          </a:p>
          <a:p>
            <a:pPr marL="0" indent="0" eaLnBrk="1" hangingPunct="1">
              <a:lnSpc>
                <a:spcPct val="100000"/>
              </a:lnSpc>
              <a:spcBef>
                <a:spcPts val="300"/>
              </a:spcBef>
              <a:buFont typeface="Wingdings 2" pitchFamily="18" charset="2"/>
              <a:buNone/>
            </a:pPr>
            <a:r>
              <a:rPr lang="en-US" altLang="zh-CN" sz="2400" dirty="0" smtClean="0"/>
              <a:t>print $</a:t>
            </a:r>
            <a:r>
              <a:rPr lang="en-US" altLang="zh-CN" sz="2400" dirty="0" err="1" smtClean="0"/>
              <a:t>val</a:t>
            </a:r>
            <a:r>
              <a:rPr lang="en-US" altLang="zh-CN" sz="2400" dirty="0" smtClean="0"/>
              <a:t>[2]."\n"; </a:t>
            </a:r>
            <a:r>
              <a:rPr lang="en-US" altLang="zh-CN" sz="2400" dirty="0" smtClean="0">
                <a:solidFill>
                  <a:srgbClr val="3366FF"/>
                </a:solidFill>
              </a:rPr>
              <a:t>// prints 3</a:t>
            </a:r>
            <a:endParaRPr lang="zh-CN" altLang="en-US" sz="2400" dirty="0" smtClean="0">
              <a:solidFill>
                <a:srgbClr val="3366FF"/>
              </a:solidFill>
            </a:endParaRPr>
          </a:p>
        </p:txBody>
      </p:sp>
      <p:sp>
        <p:nvSpPr>
          <p:cNvPr id="4" name="灯片编号占位符 3"/>
          <p:cNvSpPr>
            <a:spLocks noGrp="1"/>
          </p:cNvSpPr>
          <p:nvPr>
            <p:ph type="sldNum" sz="quarter" idx="12"/>
          </p:nvPr>
        </p:nvSpPr>
        <p:spPr/>
        <p:txBody>
          <a:bodyPr/>
          <a:lstStyle/>
          <a:p>
            <a:pPr>
              <a:defRPr/>
            </a:pPr>
            <a:fld id="{3ECE5975-2B66-4188-AB2F-7E0419614ACE}" type="slidenum">
              <a:rPr lang="zh-CN" altLang="en-US"/>
              <a:pPr>
                <a:defRPr/>
              </a:pPr>
              <a:t>9</a:t>
            </a:fld>
            <a:endParaRPr lang="zh-CN" altLang="en-US"/>
          </a:p>
        </p:txBody>
      </p:sp>
      <p:sp>
        <p:nvSpPr>
          <p:cNvPr id="5" name="圆角矩形标注 4"/>
          <p:cNvSpPr/>
          <p:nvPr/>
        </p:nvSpPr>
        <p:spPr>
          <a:xfrm>
            <a:off x="6444208" y="4221088"/>
            <a:ext cx="1944216" cy="1008112"/>
          </a:xfrm>
          <a:prstGeom prst="wedgeRoundRectCallout">
            <a:avLst>
              <a:gd name="adj1" fmla="val -77875"/>
              <a:gd name="adj2" fmla="val -3672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smtClean="0"/>
              <a:t>键</a:t>
            </a:r>
            <a:r>
              <a:rPr lang="en-US" altLang="zh-CN" sz="2400" dirty="0" err="1" smtClean="0"/>
              <a:t>key_one</a:t>
            </a:r>
            <a:r>
              <a:rPr lang="zh-CN" altLang="en-US" sz="2400" dirty="0" smtClean="0"/>
              <a:t>值为数组</a:t>
            </a:r>
            <a:endParaRPr lang="zh-CN" altLang="en-US" sz="2400" dirty="0"/>
          </a:p>
        </p:txBody>
      </p:sp>
      <p:sp>
        <p:nvSpPr>
          <p:cNvPr id="6" name="圆角矩形标注 5"/>
          <p:cNvSpPr/>
          <p:nvPr/>
        </p:nvSpPr>
        <p:spPr>
          <a:xfrm>
            <a:off x="5796136" y="764050"/>
            <a:ext cx="1944216" cy="1008112"/>
          </a:xfrm>
          <a:prstGeom prst="wedgeRoundRectCallout">
            <a:avLst>
              <a:gd name="adj1" fmla="val -84077"/>
              <a:gd name="adj2" fmla="val 5398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smtClean="0"/>
              <a:t>两台服务器</a:t>
            </a:r>
            <a:endParaRPr lang="zh-CN" altLang="en-US" sz="24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redisObject</a:t>
            </a:r>
            <a:r>
              <a:rPr lang="zh-CN" altLang="en-US" dirty="0" smtClean="0"/>
              <a:t>对象</a:t>
            </a:r>
            <a:r>
              <a:rPr lang="en-US" altLang="zh-CN" dirty="0" smtClean="0"/>
              <a:t>——sorted set</a:t>
            </a:r>
            <a:r>
              <a:rPr lang="zh-CN" altLang="en-US" dirty="0" smtClean="0"/>
              <a:t>类型</a:t>
            </a:r>
            <a:endParaRPr lang="zh-CN" altLang="en-US" dirty="0"/>
          </a:p>
        </p:txBody>
      </p:sp>
      <p:sp>
        <p:nvSpPr>
          <p:cNvPr id="3" name="内容占位符 2"/>
          <p:cNvSpPr>
            <a:spLocks noGrp="1"/>
          </p:cNvSpPr>
          <p:nvPr>
            <p:ph idx="1"/>
          </p:nvPr>
        </p:nvSpPr>
        <p:spPr/>
        <p:txBody>
          <a:bodyPr/>
          <a:lstStyle/>
          <a:p>
            <a:pPr marL="0" indent="0" latinLnBrk="0">
              <a:buNone/>
            </a:pPr>
            <a:r>
              <a:rPr lang="zh-CN" altLang="en-US" sz="2400" dirty="0" smtClean="0">
                <a:solidFill>
                  <a:srgbClr val="3366FF"/>
                </a:solidFill>
              </a:rPr>
              <a:t>常用命令：</a:t>
            </a:r>
            <a:r>
              <a:rPr lang="en-US" altLang="zh-CN" sz="2400" dirty="0" err="1" smtClean="0">
                <a:solidFill>
                  <a:srgbClr val="3366FF"/>
                </a:solidFill>
              </a:rPr>
              <a:t>zadd</a:t>
            </a:r>
            <a:r>
              <a:rPr lang="en-US" altLang="zh-CN" sz="2400" dirty="0" smtClean="0">
                <a:solidFill>
                  <a:srgbClr val="3366FF"/>
                </a:solidFill>
              </a:rPr>
              <a:t>/</a:t>
            </a:r>
            <a:r>
              <a:rPr lang="en-US" altLang="zh-CN" sz="2400" dirty="0" err="1" smtClean="0">
                <a:solidFill>
                  <a:srgbClr val="3366FF"/>
                </a:solidFill>
              </a:rPr>
              <a:t>zrange</a:t>
            </a:r>
            <a:r>
              <a:rPr lang="en-US" altLang="zh-CN" sz="2400" dirty="0" smtClean="0">
                <a:solidFill>
                  <a:srgbClr val="3366FF"/>
                </a:solidFill>
              </a:rPr>
              <a:t>/</a:t>
            </a:r>
            <a:r>
              <a:rPr lang="en-US" altLang="zh-CN" sz="2400" dirty="0" err="1" smtClean="0">
                <a:solidFill>
                  <a:srgbClr val="3366FF"/>
                </a:solidFill>
              </a:rPr>
              <a:t>zrem</a:t>
            </a:r>
            <a:r>
              <a:rPr lang="en-US" altLang="zh-CN" sz="2400" dirty="0" smtClean="0">
                <a:solidFill>
                  <a:srgbClr val="3366FF"/>
                </a:solidFill>
              </a:rPr>
              <a:t>/</a:t>
            </a:r>
            <a:r>
              <a:rPr lang="en-US" altLang="zh-CN" sz="2400" dirty="0" err="1" smtClean="0">
                <a:solidFill>
                  <a:srgbClr val="3366FF"/>
                </a:solidFill>
              </a:rPr>
              <a:t>zcard</a:t>
            </a:r>
            <a:r>
              <a:rPr lang="zh-CN" altLang="en-US" sz="2400" dirty="0" smtClean="0">
                <a:solidFill>
                  <a:srgbClr val="3366FF"/>
                </a:solidFill>
              </a:rPr>
              <a:t>等；</a:t>
            </a:r>
          </a:p>
          <a:p>
            <a:pPr marL="0" indent="0" latinLnBrk="0">
              <a:buNone/>
            </a:pPr>
            <a:r>
              <a:rPr lang="zh-CN" altLang="en-US" sz="2400" dirty="0" smtClean="0"/>
              <a:t>应用场景：与</a:t>
            </a:r>
            <a:r>
              <a:rPr lang="en-US" altLang="zh-CN" sz="2400" dirty="0" smtClean="0"/>
              <a:t>set</a:t>
            </a:r>
            <a:r>
              <a:rPr lang="zh-CN" altLang="en-US" sz="2400" dirty="0" smtClean="0"/>
              <a:t>类似，但</a:t>
            </a:r>
            <a:r>
              <a:rPr lang="en-US" altLang="zh-CN" sz="2400" dirty="0" smtClean="0"/>
              <a:t>set</a:t>
            </a:r>
            <a:r>
              <a:rPr lang="zh-CN" altLang="en-US" sz="2400" dirty="0" smtClean="0"/>
              <a:t>不是自动有序的，而</a:t>
            </a:r>
            <a:r>
              <a:rPr lang="en-US" altLang="zh-CN" sz="2400" dirty="0" smtClean="0"/>
              <a:t>sorted set</a:t>
            </a:r>
            <a:r>
              <a:rPr lang="zh-CN" altLang="en-US" sz="2400" dirty="0" smtClean="0"/>
              <a:t>可以通过用户额外提供一个优先级参数</a:t>
            </a:r>
            <a:r>
              <a:rPr lang="en-US" altLang="zh-CN" sz="2400" dirty="0"/>
              <a:t>(score)</a:t>
            </a:r>
            <a:r>
              <a:rPr lang="zh-CN" altLang="en-US" sz="2400" dirty="0" smtClean="0"/>
              <a:t>来为成员排序，并且是插入有序的，即自动排序。</a:t>
            </a:r>
            <a:endParaRPr lang="en-US" altLang="zh-CN" sz="2400" dirty="0" smtClean="0"/>
          </a:p>
          <a:p>
            <a:pPr marL="0" indent="0" latinLnBrk="0">
              <a:buNone/>
            </a:pPr>
            <a:endParaRPr lang="zh-CN" altLang="en-US" sz="2400" dirty="0" smtClean="0"/>
          </a:p>
          <a:p>
            <a:pPr marL="0" indent="0" latinLnBrk="0">
              <a:buNone/>
            </a:pPr>
            <a:r>
              <a:rPr lang="zh-CN" altLang="en-US" sz="2400" dirty="0" smtClean="0"/>
              <a:t>实现：采用</a:t>
            </a:r>
            <a:r>
              <a:rPr lang="en-US" altLang="zh-CN" sz="2400" dirty="0" err="1" smtClean="0"/>
              <a:t>HashMap</a:t>
            </a:r>
            <a:r>
              <a:rPr lang="zh-CN" altLang="en-US" sz="2400" dirty="0" smtClean="0"/>
              <a:t>和</a:t>
            </a:r>
            <a:r>
              <a:rPr lang="zh-CN" altLang="en-US" sz="2400" b="1" dirty="0" smtClean="0">
                <a:solidFill>
                  <a:srgbClr val="FF0000"/>
                </a:solidFill>
              </a:rPr>
              <a:t>跳跃表</a:t>
            </a:r>
            <a:r>
              <a:rPr lang="en-US" altLang="zh-CN" sz="2400" b="1" dirty="0" smtClean="0">
                <a:solidFill>
                  <a:srgbClr val="FF0000"/>
                </a:solidFill>
              </a:rPr>
              <a:t>(</a:t>
            </a:r>
            <a:r>
              <a:rPr lang="en-US" altLang="zh-CN" sz="2400" b="1" dirty="0" err="1" smtClean="0">
                <a:solidFill>
                  <a:srgbClr val="FF0000"/>
                </a:solidFill>
              </a:rPr>
              <a:t>SkipList</a:t>
            </a:r>
            <a:r>
              <a:rPr lang="en-US" altLang="zh-CN" sz="2400" b="1" dirty="0" smtClean="0">
                <a:solidFill>
                  <a:srgbClr val="FF0000"/>
                </a:solidFill>
              </a:rPr>
              <a:t>)</a:t>
            </a:r>
            <a:r>
              <a:rPr lang="zh-CN" altLang="en-US" sz="2400" dirty="0" smtClean="0"/>
              <a:t>来保证数据的存储和有序，</a:t>
            </a:r>
            <a:r>
              <a:rPr lang="en-US" altLang="zh-CN" sz="2400" dirty="0" err="1" smtClean="0"/>
              <a:t>HashMap</a:t>
            </a:r>
            <a:r>
              <a:rPr lang="zh-CN" altLang="en-US" sz="2400" dirty="0" smtClean="0">
                <a:solidFill>
                  <a:srgbClr val="FF0000"/>
                </a:solidFill>
              </a:rPr>
              <a:t>记录成员到</a:t>
            </a:r>
            <a:r>
              <a:rPr lang="en-US" altLang="zh-CN" sz="2400" dirty="0" smtClean="0">
                <a:solidFill>
                  <a:srgbClr val="FF0000"/>
                </a:solidFill>
              </a:rPr>
              <a:t>score</a:t>
            </a:r>
            <a:r>
              <a:rPr lang="zh-CN" altLang="en-US" sz="2400" dirty="0" smtClean="0">
                <a:solidFill>
                  <a:srgbClr val="FF0000"/>
                </a:solidFill>
              </a:rPr>
              <a:t>的映射</a:t>
            </a:r>
            <a:r>
              <a:rPr lang="zh-CN" altLang="en-US" sz="2400" dirty="0" smtClean="0"/>
              <a:t>，跳跃表实现排序，</a:t>
            </a:r>
            <a:r>
              <a:rPr lang="en-US" altLang="zh-CN" sz="2400" dirty="0" err="1" smtClean="0"/>
              <a:t>HashMap</a:t>
            </a:r>
            <a:r>
              <a:rPr lang="zh-CN" altLang="en-US" sz="2400" dirty="0" smtClean="0"/>
              <a:t>里存的</a:t>
            </a:r>
            <a:r>
              <a:rPr lang="en-US" altLang="zh-CN" sz="2400" dirty="0" smtClean="0">
                <a:solidFill>
                  <a:srgbClr val="FF0000"/>
                </a:solidFill>
              </a:rPr>
              <a:t>score</a:t>
            </a:r>
            <a:r>
              <a:rPr lang="zh-CN" altLang="en-US" sz="2400" dirty="0" smtClean="0">
                <a:solidFill>
                  <a:srgbClr val="FF0000"/>
                </a:solidFill>
              </a:rPr>
              <a:t>作为排序依据</a:t>
            </a:r>
            <a:r>
              <a:rPr lang="zh-CN" altLang="en-US" sz="2400" dirty="0" smtClean="0"/>
              <a:t>。</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90</a:t>
            </a:fld>
            <a:endParaRPr lang="zh-CN"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Skip </a:t>
            </a:r>
            <a:r>
              <a:rPr lang="en-US" altLang="zh-CN" dirty="0" smtClean="0"/>
              <a:t>List</a:t>
            </a:r>
            <a:r>
              <a:rPr lang="zh-CN" altLang="en-US" dirty="0" smtClean="0"/>
              <a:t>（跳跃列表）</a:t>
            </a:r>
            <a:endParaRPr lang="zh-CN" altLang="en-US" dirty="0"/>
          </a:p>
        </p:txBody>
      </p:sp>
      <p:sp>
        <p:nvSpPr>
          <p:cNvPr id="3" name="内容占位符 2"/>
          <p:cNvSpPr>
            <a:spLocks noGrp="1"/>
          </p:cNvSpPr>
          <p:nvPr>
            <p:ph idx="1"/>
          </p:nvPr>
        </p:nvSpPr>
        <p:spPr>
          <a:xfrm>
            <a:off x="503238" y="1557338"/>
            <a:ext cx="8183562" cy="2447726"/>
          </a:xfrm>
        </p:spPr>
        <p:txBody>
          <a:bodyPr/>
          <a:lstStyle/>
          <a:p>
            <a:pPr marL="0" indent="0">
              <a:buNone/>
            </a:pPr>
            <a:r>
              <a:rPr lang="en-US" altLang="zh-CN" sz="2400" dirty="0"/>
              <a:t>Skip </a:t>
            </a:r>
            <a:r>
              <a:rPr lang="en-US" altLang="zh-CN" sz="2400" dirty="0" smtClean="0"/>
              <a:t>List</a:t>
            </a:r>
            <a:r>
              <a:rPr lang="zh-CN" altLang="en-US" sz="2400" dirty="0" smtClean="0"/>
              <a:t>：</a:t>
            </a:r>
            <a:r>
              <a:rPr lang="zh-CN" altLang="zh-CN" sz="2400" dirty="0" smtClean="0"/>
              <a:t>一</a:t>
            </a:r>
            <a:r>
              <a:rPr lang="zh-CN" altLang="zh-CN" sz="2400" dirty="0"/>
              <a:t>种随机化的数据结构，基于并联的链表，其</a:t>
            </a:r>
            <a:r>
              <a:rPr lang="zh-CN" altLang="zh-CN" sz="2400" dirty="0" smtClean="0"/>
              <a:t>效率</a:t>
            </a:r>
            <a:r>
              <a:rPr lang="zh-CN" altLang="en-US" sz="2400" dirty="0" smtClean="0"/>
              <a:t>相当于</a:t>
            </a:r>
            <a:r>
              <a:rPr lang="zh-CN" altLang="zh-CN" sz="2400" dirty="0" smtClean="0"/>
              <a:t>二</a:t>
            </a:r>
            <a:r>
              <a:rPr lang="zh-CN" altLang="zh-CN" sz="2400" dirty="0"/>
              <a:t>叉查找树（对于大多数操作需要</a:t>
            </a:r>
            <a:r>
              <a:rPr lang="en-US" altLang="zh-CN" sz="2400" dirty="0"/>
              <a:t>O(log n)</a:t>
            </a:r>
            <a:r>
              <a:rPr lang="zh-CN" altLang="zh-CN" sz="2400" dirty="0"/>
              <a:t>平均时间）</a:t>
            </a:r>
            <a:r>
              <a:rPr lang="zh-CN" altLang="zh-CN" sz="2400" dirty="0" smtClean="0"/>
              <a:t>。</a:t>
            </a:r>
            <a:endParaRPr lang="en-US" altLang="zh-CN" sz="2400" dirty="0" smtClean="0"/>
          </a:p>
          <a:p>
            <a:pPr marL="0" indent="0">
              <a:buNone/>
            </a:pPr>
            <a:endParaRPr lang="en-US" altLang="zh-CN" sz="2400" dirty="0" smtClean="0"/>
          </a:p>
          <a:p>
            <a:pPr marL="0" indent="0">
              <a:buNone/>
            </a:pPr>
            <a:r>
              <a:rPr lang="en-US" altLang="zh-CN" sz="2400" dirty="0" smtClean="0"/>
              <a:t>Skip List</a:t>
            </a:r>
            <a:r>
              <a:rPr lang="zh-CN" altLang="en-US" sz="2400" dirty="0" smtClean="0"/>
              <a:t>基本思想：</a:t>
            </a:r>
            <a:r>
              <a:rPr lang="zh-CN" altLang="zh-CN" sz="2400" dirty="0" smtClean="0"/>
              <a:t>有序</a:t>
            </a:r>
            <a:r>
              <a:rPr lang="zh-CN" altLang="zh-CN" sz="2400" dirty="0"/>
              <a:t>的</a:t>
            </a:r>
            <a:r>
              <a:rPr lang="zh-CN" altLang="zh-CN" sz="2400" dirty="0" smtClean="0"/>
              <a:t>链表加上</a:t>
            </a:r>
            <a:r>
              <a:rPr lang="zh-CN" altLang="zh-CN" sz="2400" dirty="0"/>
              <a:t>附加的前进</a:t>
            </a:r>
            <a:r>
              <a:rPr lang="zh-CN" altLang="zh-CN" sz="2400" dirty="0" smtClean="0"/>
              <a:t>链接</a:t>
            </a:r>
            <a:r>
              <a:rPr lang="zh-CN" altLang="en-US" sz="2400" dirty="0" smtClean="0"/>
              <a:t>。</a:t>
            </a:r>
            <a:endParaRPr lang="en-US" altLang="zh-CN" sz="2400" dirty="0" smtClean="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91</a:t>
            </a:fld>
            <a:endParaRPr lang="zh-CN" altLang="en-US"/>
          </a:p>
        </p:txBody>
      </p:sp>
    </p:spTree>
    <p:extLst>
      <p:ext uri="{BB962C8B-B14F-4D97-AF65-F5344CB8AC3E}">
        <p14:creationId xmlns:p14="http://schemas.microsoft.com/office/powerpoint/2010/main" val="10003637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Skip List</a:t>
            </a:r>
            <a:endParaRPr lang="zh-CN" altLang="en-US" dirty="0"/>
          </a:p>
        </p:txBody>
      </p:sp>
      <p:pic>
        <p:nvPicPr>
          <p:cNvPr id="5" name="内容占位符 4" descr="skiplist.png"/>
          <p:cNvPicPr>
            <a:picLocks noGrp="1" noChangeAspect="1"/>
          </p:cNvPicPr>
          <p:nvPr>
            <p:ph idx="1"/>
          </p:nvPr>
        </p:nvPicPr>
        <p:blipFill>
          <a:blip r:embed="rId2" cstate="print"/>
          <a:stretch>
            <a:fillRect/>
          </a:stretch>
        </p:blipFill>
        <p:spPr>
          <a:xfrm>
            <a:off x="875506" y="2332038"/>
            <a:ext cx="7439025" cy="2638425"/>
          </a:xfrm>
        </p:spPr>
      </p:pic>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92</a:t>
            </a:fld>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Skip </a:t>
            </a:r>
            <a:r>
              <a:rPr lang="en-US" altLang="zh-CN" dirty="0" smtClean="0"/>
              <a:t>List</a:t>
            </a:r>
            <a:r>
              <a:rPr lang="zh-CN" altLang="en-US" dirty="0" smtClean="0"/>
              <a:t>数据结构（</a:t>
            </a:r>
            <a:r>
              <a:rPr lang="en-US" altLang="zh-CN" dirty="0"/>
              <a:t>C</a:t>
            </a:r>
            <a:r>
              <a:rPr lang="zh-CN" altLang="en-US" dirty="0" smtClean="0"/>
              <a:t>代码）</a:t>
            </a:r>
            <a:endParaRPr lang="zh-CN" altLang="en-US" dirty="0"/>
          </a:p>
        </p:txBody>
      </p:sp>
      <p:sp>
        <p:nvSpPr>
          <p:cNvPr id="3" name="内容占位符 2"/>
          <p:cNvSpPr>
            <a:spLocks noGrp="1"/>
          </p:cNvSpPr>
          <p:nvPr>
            <p:ph idx="1"/>
          </p:nvPr>
        </p:nvSpPr>
        <p:spPr>
          <a:xfrm>
            <a:off x="503238" y="1196752"/>
            <a:ext cx="8183562" cy="5280248"/>
          </a:xfrm>
        </p:spPr>
        <p:txBody>
          <a:bodyPr/>
          <a:lstStyle/>
          <a:p>
            <a:pPr marL="0" lvl="0" indent="0" latinLnBrk="1">
              <a:buNone/>
            </a:pPr>
            <a:r>
              <a:rPr lang="en-US" altLang="zh-CN" sz="2400" b="1" dirty="0" err="1"/>
              <a:t>typedef</a:t>
            </a:r>
            <a:r>
              <a:rPr lang="en-US" altLang="zh-CN" sz="2400" dirty="0"/>
              <a:t>  </a:t>
            </a:r>
            <a:r>
              <a:rPr lang="en-US" altLang="zh-CN" sz="2400" b="1" dirty="0" err="1"/>
              <a:t>struct</a:t>
            </a:r>
            <a:r>
              <a:rPr lang="en-US" altLang="zh-CN" sz="2400" dirty="0"/>
              <a:t> </a:t>
            </a:r>
            <a:r>
              <a:rPr lang="en-US" altLang="zh-CN" sz="2400" dirty="0" err="1"/>
              <a:t>nodeStructure</a:t>
            </a:r>
            <a:r>
              <a:rPr lang="en-US" altLang="zh-CN" sz="2400" dirty="0"/>
              <a:t>  </a:t>
            </a:r>
            <a:endParaRPr lang="zh-CN" altLang="zh-CN" sz="2400" dirty="0"/>
          </a:p>
          <a:p>
            <a:pPr marL="0" lvl="0" indent="0" latinLnBrk="1">
              <a:buNone/>
            </a:pPr>
            <a:r>
              <a:rPr lang="en-US" altLang="zh-CN" sz="2400" dirty="0"/>
              <a:t>{  </a:t>
            </a:r>
            <a:r>
              <a:rPr lang="en-US" altLang="zh-CN" sz="2400" b="1" dirty="0" err="1" smtClean="0"/>
              <a:t>int</a:t>
            </a:r>
            <a:r>
              <a:rPr lang="en-US" altLang="zh-CN" sz="2400" dirty="0"/>
              <a:t> key;  </a:t>
            </a:r>
            <a:endParaRPr lang="zh-CN" altLang="zh-CN" sz="2400" dirty="0"/>
          </a:p>
          <a:p>
            <a:pPr marL="0" lvl="0" indent="0" latinLnBrk="1">
              <a:buNone/>
            </a:pPr>
            <a:r>
              <a:rPr lang="en-US" altLang="zh-CN" sz="2400" dirty="0"/>
              <a:t>    </a:t>
            </a:r>
            <a:r>
              <a:rPr lang="en-US" altLang="zh-CN" sz="2400" b="1" dirty="0" err="1"/>
              <a:t>int</a:t>
            </a:r>
            <a:r>
              <a:rPr lang="en-US" altLang="zh-CN" sz="2400" dirty="0"/>
              <a:t> value;    </a:t>
            </a:r>
            <a:endParaRPr lang="zh-CN" altLang="zh-CN" sz="2400" dirty="0"/>
          </a:p>
          <a:p>
            <a:pPr marL="0" lvl="0" indent="0" latinLnBrk="1">
              <a:buNone/>
            </a:pPr>
            <a:r>
              <a:rPr lang="en-US" altLang="zh-CN" sz="2400" dirty="0"/>
              <a:t>    </a:t>
            </a:r>
            <a:r>
              <a:rPr lang="en-US" altLang="zh-CN" sz="2400" b="1" dirty="0" err="1"/>
              <a:t>struct</a:t>
            </a:r>
            <a:r>
              <a:rPr lang="en-US" altLang="zh-CN" sz="2400" dirty="0"/>
              <a:t> </a:t>
            </a:r>
            <a:r>
              <a:rPr lang="en-US" altLang="zh-CN" sz="2400" dirty="0" err="1"/>
              <a:t>nodeStructure</a:t>
            </a:r>
            <a:r>
              <a:rPr lang="en-US" altLang="zh-CN" sz="2400" dirty="0"/>
              <a:t> *forward[1]; </a:t>
            </a:r>
            <a:r>
              <a:rPr lang="en-US" altLang="zh-CN" sz="2400" dirty="0" smtClean="0">
                <a:solidFill>
                  <a:srgbClr val="3366FF"/>
                </a:solidFill>
              </a:rPr>
              <a:t>//</a:t>
            </a:r>
            <a:r>
              <a:rPr lang="zh-CN" altLang="en-US" sz="2400" dirty="0">
                <a:solidFill>
                  <a:srgbClr val="3366FF"/>
                </a:solidFill>
              </a:rPr>
              <a:t>链表中的下一节点</a:t>
            </a:r>
            <a:r>
              <a:rPr lang="en-US" altLang="zh-CN" sz="2400" dirty="0">
                <a:solidFill>
                  <a:srgbClr val="3366FF"/>
                </a:solidFill>
              </a:rPr>
              <a:t> </a:t>
            </a:r>
            <a:endParaRPr lang="zh-CN" altLang="zh-CN" sz="2400" dirty="0">
              <a:solidFill>
                <a:srgbClr val="3366FF"/>
              </a:solidFill>
            </a:endParaRPr>
          </a:p>
          <a:p>
            <a:pPr marL="0" lvl="0" indent="0" latinLnBrk="1">
              <a:buNone/>
            </a:pPr>
            <a:r>
              <a:rPr lang="en-US" altLang="zh-CN" sz="2400" dirty="0"/>
              <a:t>}</a:t>
            </a:r>
            <a:r>
              <a:rPr lang="en-US" altLang="zh-CN" sz="2400" dirty="0" err="1">
                <a:solidFill>
                  <a:srgbClr val="FF0000"/>
                </a:solidFill>
              </a:rPr>
              <a:t>nodeStructure</a:t>
            </a:r>
            <a:r>
              <a:rPr lang="en-US" altLang="zh-CN" sz="2400" dirty="0"/>
              <a:t>;  </a:t>
            </a:r>
            <a:r>
              <a:rPr lang="en-US" altLang="zh-CN" sz="2400" dirty="0" smtClean="0">
                <a:solidFill>
                  <a:srgbClr val="3366FF"/>
                </a:solidFill>
              </a:rPr>
              <a:t>//</a:t>
            </a:r>
            <a:r>
              <a:rPr lang="zh-CN" altLang="en-US" sz="2400" dirty="0" smtClean="0">
                <a:solidFill>
                  <a:srgbClr val="3366FF"/>
                </a:solidFill>
              </a:rPr>
              <a:t>结点数据结构</a:t>
            </a:r>
            <a:endParaRPr lang="en-US" altLang="zh-CN" sz="2400" dirty="0" smtClean="0">
              <a:solidFill>
                <a:srgbClr val="3366FF"/>
              </a:solidFill>
            </a:endParaRPr>
          </a:p>
          <a:p>
            <a:pPr marL="0" lvl="0" indent="0" latinLnBrk="1">
              <a:buNone/>
            </a:pPr>
            <a:endParaRPr lang="zh-CN" altLang="zh-CN" sz="2400" dirty="0">
              <a:solidFill>
                <a:srgbClr val="3366FF"/>
              </a:solidFill>
            </a:endParaRPr>
          </a:p>
          <a:p>
            <a:pPr marL="0" lvl="0" indent="0" latinLnBrk="1">
              <a:buNone/>
            </a:pPr>
            <a:r>
              <a:rPr lang="en-US" altLang="zh-CN" sz="2400" b="1" dirty="0" err="1"/>
              <a:t>typedef</a:t>
            </a:r>
            <a:r>
              <a:rPr lang="en-US" altLang="zh-CN" sz="2400" dirty="0"/>
              <a:t>  </a:t>
            </a:r>
            <a:r>
              <a:rPr lang="en-US" altLang="zh-CN" sz="2400" b="1" dirty="0" err="1"/>
              <a:t>struct</a:t>
            </a:r>
            <a:r>
              <a:rPr lang="en-US" altLang="zh-CN" sz="2400" dirty="0"/>
              <a:t> </a:t>
            </a:r>
            <a:r>
              <a:rPr lang="en-US" altLang="zh-CN" sz="2400" dirty="0" err="1"/>
              <a:t>skiplist</a:t>
            </a:r>
            <a:r>
              <a:rPr lang="en-US" altLang="zh-CN" sz="2400" dirty="0"/>
              <a:t>  </a:t>
            </a:r>
            <a:endParaRPr lang="zh-CN" altLang="zh-CN" sz="2400" dirty="0"/>
          </a:p>
          <a:p>
            <a:pPr marL="0" lvl="0" indent="0" latinLnBrk="1">
              <a:buNone/>
            </a:pPr>
            <a:r>
              <a:rPr lang="en-US" altLang="zh-CN" sz="2400" dirty="0"/>
              <a:t>{  </a:t>
            </a:r>
            <a:r>
              <a:rPr lang="en-US" altLang="zh-CN" sz="2400" b="1" dirty="0" err="1" smtClean="0"/>
              <a:t>int</a:t>
            </a:r>
            <a:r>
              <a:rPr lang="en-US" altLang="zh-CN" sz="2400" dirty="0"/>
              <a:t> level;    </a:t>
            </a:r>
            <a:endParaRPr lang="zh-CN" altLang="zh-CN" sz="2400" dirty="0"/>
          </a:p>
          <a:p>
            <a:pPr marL="0" lvl="0" indent="0" latinLnBrk="1">
              <a:buNone/>
            </a:pPr>
            <a:r>
              <a:rPr lang="en-US" altLang="zh-CN" sz="2400" dirty="0"/>
              <a:t>    </a:t>
            </a:r>
            <a:r>
              <a:rPr lang="en-US" altLang="zh-CN" sz="2400" dirty="0" err="1">
                <a:solidFill>
                  <a:srgbClr val="FF0000"/>
                </a:solidFill>
              </a:rPr>
              <a:t>nodeStructure</a:t>
            </a:r>
            <a:r>
              <a:rPr lang="en-US" altLang="zh-CN" sz="2400" dirty="0"/>
              <a:t> *header;  </a:t>
            </a:r>
            <a:endParaRPr lang="zh-CN" altLang="zh-CN" sz="2400" dirty="0"/>
          </a:p>
          <a:p>
            <a:pPr marL="0" lvl="0" indent="0" latinLnBrk="1">
              <a:buNone/>
            </a:pPr>
            <a:r>
              <a:rPr lang="en-US" altLang="zh-CN" sz="2400" dirty="0"/>
              <a:t>}</a:t>
            </a:r>
            <a:r>
              <a:rPr lang="en-US" altLang="zh-CN" sz="2400" dirty="0" err="1"/>
              <a:t>skiplist</a:t>
            </a:r>
            <a:r>
              <a:rPr lang="en-US" altLang="zh-CN" sz="2400" dirty="0"/>
              <a:t>;  </a:t>
            </a:r>
            <a:r>
              <a:rPr lang="en-US" altLang="zh-CN" sz="2400" dirty="0" smtClean="0">
                <a:solidFill>
                  <a:srgbClr val="3366FF"/>
                </a:solidFill>
              </a:rPr>
              <a:t>//</a:t>
            </a:r>
            <a:r>
              <a:rPr lang="zh-CN" altLang="en-US" sz="2400" dirty="0" smtClean="0">
                <a:solidFill>
                  <a:srgbClr val="3366FF"/>
                </a:solidFill>
              </a:rPr>
              <a:t>跳跃表数据结构</a:t>
            </a:r>
            <a:endParaRPr lang="zh-CN" altLang="zh-CN" sz="2400" dirty="0">
              <a:solidFill>
                <a:srgbClr val="3366FF"/>
              </a:solidFill>
            </a:endParaRPr>
          </a:p>
          <a:p>
            <a:pPr marL="0" indent="0">
              <a:buNone/>
            </a:pP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93</a:t>
            </a:fld>
            <a:endParaRPr lang="zh-CN" altLang="en-US"/>
          </a:p>
        </p:txBody>
      </p:sp>
    </p:spTree>
    <p:extLst>
      <p:ext uri="{BB962C8B-B14F-4D97-AF65-F5344CB8AC3E}">
        <p14:creationId xmlns:p14="http://schemas.microsoft.com/office/powerpoint/2010/main" val="24413539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Skip List</a:t>
            </a:r>
            <a:r>
              <a:rPr lang="zh-CN" altLang="en-US" dirty="0"/>
              <a:t>数据结构（</a:t>
            </a:r>
            <a:r>
              <a:rPr lang="en-US" altLang="zh-CN" dirty="0"/>
              <a:t>C</a:t>
            </a:r>
            <a:r>
              <a:rPr lang="zh-CN" altLang="en-US" dirty="0"/>
              <a:t>代码）</a:t>
            </a:r>
          </a:p>
        </p:txBody>
      </p:sp>
      <p:sp>
        <p:nvSpPr>
          <p:cNvPr id="3" name="内容占位符 2"/>
          <p:cNvSpPr>
            <a:spLocks noGrp="1"/>
          </p:cNvSpPr>
          <p:nvPr>
            <p:ph idx="1"/>
          </p:nvPr>
        </p:nvSpPr>
        <p:spPr>
          <a:xfrm>
            <a:off x="468313" y="1268760"/>
            <a:ext cx="8183562" cy="4843115"/>
          </a:xfrm>
        </p:spPr>
        <p:txBody>
          <a:bodyPr/>
          <a:lstStyle/>
          <a:p>
            <a:pPr marL="0" indent="0">
              <a:buNone/>
            </a:pPr>
            <a:r>
              <a:rPr lang="en-US" altLang="zh-CN" sz="2400" dirty="0" err="1" smtClean="0"/>
              <a:t>nodeStructure</a:t>
            </a:r>
            <a:r>
              <a:rPr lang="en-US" altLang="zh-CN" sz="2400" dirty="0"/>
              <a:t>* </a:t>
            </a:r>
            <a:r>
              <a:rPr lang="en-US" altLang="zh-CN" sz="2400" dirty="0" err="1"/>
              <a:t>createNode</a:t>
            </a:r>
            <a:r>
              <a:rPr lang="en-US" altLang="zh-CN" sz="2400" dirty="0"/>
              <a:t>(</a:t>
            </a:r>
            <a:r>
              <a:rPr lang="en-US" altLang="zh-CN" sz="2400" dirty="0" err="1"/>
              <a:t>int</a:t>
            </a:r>
            <a:r>
              <a:rPr lang="en-US" altLang="zh-CN" sz="2400" dirty="0"/>
              <a:t> </a:t>
            </a:r>
            <a:r>
              <a:rPr lang="en-US" altLang="zh-CN" sz="2400" dirty="0" err="1"/>
              <a:t>level,int</a:t>
            </a:r>
            <a:r>
              <a:rPr lang="en-US" altLang="zh-CN" sz="2400" dirty="0"/>
              <a:t> </a:t>
            </a:r>
            <a:r>
              <a:rPr lang="en-US" altLang="zh-CN" sz="2400" dirty="0" err="1"/>
              <a:t>key,int</a:t>
            </a:r>
            <a:r>
              <a:rPr lang="en-US" altLang="zh-CN" sz="2400" dirty="0"/>
              <a:t> value) </a:t>
            </a:r>
            <a:r>
              <a:rPr lang="en-US" altLang="zh-CN" sz="2400" dirty="0">
                <a:solidFill>
                  <a:srgbClr val="3366FF"/>
                </a:solidFill>
              </a:rPr>
              <a:t>//</a:t>
            </a:r>
            <a:r>
              <a:rPr lang="zh-CN" altLang="en-US" sz="2400" dirty="0">
                <a:solidFill>
                  <a:srgbClr val="3366FF"/>
                </a:solidFill>
              </a:rPr>
              <a:t>创建节点</a:t>
            </a:r>
            <a:endParaRPr lang="en-US" altLang="zh-CN" sz="2400" dirty="0">
              <a:solidFill>
                <a:srgbClr val="3366FF"/>
              </a:solidFill>
            </a:endParaRPr>
          </a:p>
          <a:p>
            <a:pPr marL="0" indent="0">
              <a:buNone/>
            </a:pPr>
            <a:r>
              <a:rPr lang="en-US" altLang="zh-CN" sz="2400" dirty="0" smtClean="0"/>
              <a:t>{  </a:t>
            </a:r>
            <a:r>
              <a:rPr lang="en-US" altLang="zh-CN" sz="2400" dirty="0" err="1"/>
              <a:t>nodeStructure</a:t>
            </a:r>
            <a:r>
              <a:rPr lang="en-US" altLang="zh-CN" sz="2400" dirty="0"/>
              <a:t> *ns=(</a:t>
            </a:r>
            <a:r>
              <a:rPr lang="en-US" altLang="zh-CN" sz="2400" dirty="0" err="1"/>
              <a:t>nodeStructure</a:t>
            </a:r>
            <a:r>
              <a:rPr lang="en-US" altLang="zh-CN" sz="2400" dirty="0"/>
              <a:t> </a:t>
            </a:r>
            <a:r>
              <a:rPr lang="en-US" altLang="zh-CN" sz="2400" dirty="0" smtClean="0"/>
              <a:t> *) </a:t>
            </a:r>
          </a:p>
          <a:p>
            <a:pPr marL="0" indent="0">
              <a:buNone/>
            </a:pPr>
            <a:r>
              <a:rPr lang="en-US" altLang="zh-CN" sz="2400" dirty="0" smtClean="0"/>
              <a:t>        </a:t>
            </a:r>
            <a:r>
              <a:rPr lang="en-US" altLang="zh-CN" sz="2400" dirty="0" err="1" smtClean="0"/>
              <a:t>malloc</a:t>
            </a:r>
            <a:r>
              <a:rPr lang="en-US" altLang="zh-CN" sz="2400" dirty="0" smtClean="0"/>
              <a:t>(</a:t>
            </a:r>
            <a:r>
              <a:rPr lang="en-US" altLang="zh-CN" sz="2400" dirty="0" err="1" smtClean="0"/>
              <a:t>sizeof</a:t>
            </a:r>
            <a:r>
              <a:rPr lang="en-US" altLang="zh-CN" sz="2400" dirty="0" smtClean="0"/>
              <a:t>(</a:t>
            </a:r>
            <a:r>
              <a:rPr lang="en-US" altLang="zh-CN" sz="2400" dirty="0" err="1" smtClean="0"/>
              <a:t>nodeStructure</a:t>
            </a:r>
            <a:r>
              <a:rPr lang="en-US" altLang="zh-CN" sz="2400" dirty="0" smtClean="0"/>
              <a:t>)</a:t>
            </a:r>
          </a:p>
          <a:p>
            <a:pPr marL="0" indent="0">
              <a:buNone/>
            </a:pPr>
            <a:r>
              <a:rPr lang="en-US" altLang="zh-CN" sz="2400" dirty="0" smtClean="0"/>
              <a:t>            +</a:t>
            </a:r>
            <a:r>
              <a:rPr lang="en-US" altLang="zh-CN" sz="2400" dirty="0"/>
              <a:t>level*</a:t>
            </a:r>
            <a:r>
              <a:rPr lang="en-US" altLang="zh-CN" sz="2400" dirty="0" err="1"/>
              <a:t>sizeof</a:t>
            </a:r>
            <a:r>
              <a:rPr lang="en-US" altLang="zh-CN" sz="2400" dirty="0"/>
              <a:t>(</a:t>
            </a:r>
            <a:r>
              <a:rPr lang="en-US" altLang="zh-CN" sz="2400" dirty="0" err="1"/>
              <a:t>nodeStructure</a:t>
            </a:r>
            <a:r>
              <a:rPr lang="en-US" altLang="zh-CN" sz="2400" dirty="0" smtClean="0"/>
              <a:t>*));</a:t>
            </a:r>
          </a:p>
          <a:p>
            <a:pPr marL="0" indent="0">
              <a:buNone/>
            </a:pPr>
            <a:r>
              <a:rPr lang="en-US" altLang="zh-CN" sz="2400" dirty="0" smtClean="0"/>
              <a:t>        </a:t>
            </a:r>
            <a:r>
              <a:rPr lang="en-US" altLang="zh-CN" sz="2400" dirty="0"/>
              <a:t>ns-&gt;key=key</a:t>
            </a:r>
            <a:r>
              <a:rPr lang="en-US" altLang="zh-CN" sz="2400" dirty="0" smtClean="0"/>
              <a:t>;</a:t>
            </a:r>
          </a:p>
          <a:p>
            <a:pPr marL="0" indent="0">
              <a:buNone/>
            </a:pPr>
            <a:r>
              <a:rPr lang="en-US" altLang="zh-CN" sz="2400" dirty="0" smtClean="0"/>
              <a:t>        </a:t>
            </a:r>
            <a:r>
              <a:rPr lang="en-US" altLang="zh-CN" sz="2400" dirty="0"/>
              <a:t>ns-&gt;value=value</a:t>
            </a:r>
            <a:r>
              <a:rPr lang="en-US" altLang="zh-CN" sz="2400" dirty="0" smtClean="0"/>
              <a:t>;</a:t>
            </a:r>
          </a:p>
          <a:p>
            <a:pPr marL="0" indent="0">
              <a:buNone/>
            </a:pPr>
            <a:r>
              <a:rPr lang="en-US" altLang="zh-CN" sz="2400" dirty="0" smtClean="0"/>
              <a:t>        </a:t>
            </a:r>
            <a:r>
              <a:rPr lang="en-US" altLang="zh-CN" sz="2400" dirty="0"/>
              <a:t>return ns;    </a:t>
            </a:r>
            <a:r>
              <a:rPr lang="en-US" altLang="zh-CN" sz="2400" dirty="0" smtClean="0"/>
              <a:t>}</a:t>
            </a: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94</a:t>
            </a:fld>
            <a:endParaRPr lang="zh-CN" altLang="en-US"/>
          </a:p>
        </p:txBody>
      </p:sp>
      <p:sp>
        <p:nvSpPr>
          <p:cNvPr id="5" name="圆角矩形标注 4"/>
          <p:cNvSpPr/>
          <p:nvPr/>
        </p:nvSpPr>
        <p:spPr>
          <a:xfrm>
            <a:off x="4716016" y="3692798"/>
            <a:ext cx="3935859" cy="2419077"/>
          </a:xfrm>
          <a:prstGeom prst="wedgeRoundRectCallout">
            <a:avLst>
              <a:gd name="adj1" fmla="val -57916"/>
              <a:gd name="adj2" fmla="val -417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zh-CN" altLang="en-US" sz="2000" dirty="0" smtClean="0"/>
              <a:t>节点中定义了一个指针，用的是数组的方式，访问</a:t>
            </a:r>
            <a:r>
              <a:rPr lang="en-US" altLang="zh-CN" sz="2000" dirty="0" smtClean="0"/>
              <a:t>k</a:t>
            </a:r>
            <a:r>
              <a:rPr lang="zh-CN" altLang="en-US" sz="2000" dirty="0" smtClean="0"/>
              <a:t>级别时，使用下标</a:t>
            </a:r>
            <a:r>
              <a:rPr lang="en-US" altLang="zh-CN" sz="2000" dirty="0" smtClean="0"/>
              <a:t>forward[k]</a:t>
            </a:r>
            <a:r>
              <a:rPr lang="zh-CN" altLang="en-US" sz="2000" dirty="0" smtClean="0"/>
              <a:t>来访问指针，会自动在</a:t>
            </a:r>
            <a:r>
              <a:rPr lang="en-US" altLang="zh-CN" sz="2000" dirty="0" err="1" smtClean="0"/>
              <a:t>forword</a:t>
            </a:r>
            <a:r>
              <a:rPr lang="en-US" altLang="zh-CN" sz="2000" dirty="0" smtClean="0"/>
              <a:t>[1]</a:t>
            </a:r>
            <a:r>
              <a:rPr lang="zh-CN" altLang="en-US" sz="2000" dirty="0" smtClean="0"/>
              <a:t>上加上偏移量，由于这一块空间已经开辟了，所以并不会导致指向了未定义的地址。</a:t>
            </a:r>
            <a:endParaRPr lang="zh-CN" altLang="en-US" sz="2000" dirty="0"/>
          </a:p>
        </p:txBody>
      </p:sp>
    </p:spTree>
    <p:extLst>
      <p:ext uri="{BB962C8B-B14F-4D97-AF65-F5344CB8AC3E}">
        <p14:creationId xmlns:p14="http://schemas.microsoft.com/office/powerpoint/2010/main" val="170678325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Skip List</a:t>
            </a:r>
            <a:endParaRPr lang="zh-CN" altLang="en-US" dirty="0"/>
          </a:p>
        </p:txBody>
      </p:sp>
      <p:sp>
        <p:nvSpPr>
          <p:cNvPr id="3" name="内容占位符 2"/>
          <p:cNvSpPr>
            <a:spLocks noGrp="1"/>
          </p:cNvSpPr>
          <p:nvPr>
            <p:ph idx="1"/>
          </p:nvPr>
        </p:nvSpPr>
        <p:spPr>
          <a:xfrm>
            <a:off x="503238" y="1340768"/>
            <a:ext cx="8183562" cy="4968552"/>
          </a:xfrm>
        </p:spPr>
        <p:txBody>
          <a:bodyPr/>
          <a:lstStyle/>
          <a:p>
            <a:pPr marL="0" indent="0">
              <a:buNone/>
            </a:pPr>
            <a:r>
              <a:rPr lang="zh-CN" altLang="zh-CN" sz="2400" dirty="0"/>
              <a:t>一个跳</a:t>
            </a:r>
            <a:r>
              <a:rPr lang="zh-CN" altLang="zh-CN" sz="2400" dirty="0" smtClean="0"/>
              <a:t>表</a:t>
            </a:r>
            <a:r>
              <a:rPr lang="zh-CN" altLang="en-US" sz="2400" dirty="0" smtClean="0"/>
              <a:t>的结构特征</a:t>
            </a:r>
            <a:r>
              <a:rPr lang="zh-CN" altLang="zh-CN" sz="2400" dirty="0" smtClean="0"/>
              <a:t>：</a:t>
            </a:r>
            <a:endParaRPr lang="zh-CN" altLang="zh-CN" sz="2400" dirty="0"/>
          </a:p>
          <a:p>
            <a:pPr marL="0" lvl="0" indent="0">
              <a:buNone/>
            </a:pPr>
            <a:r>
              <a:rPr lang="zh-CN" altLang="en-US" sz="2400" dirty="0" smtClean="0"/>
              <a:t>（</a:t>
            </a:r>
            <a:r>
              <a:rPr lang="en-US" altLang="zh-CN" sz="2400" dirty="0" smtClean="0"/>
              <a:t>1</a:t>
            </a:r>
            <a:r>
              <a:rPr lang="zh-CN" altLang="en-US" sz="2400" dirty="0" smtClean="0"/>
              <a:t>）</a:t>
            </a:r>
            <a:r>
              <a:rPr lang="zh-CN" altLang="zh-CN" sz="2400" dirty="0" smtClean="0"/>
              <a:t>一</a:t>
            </a:r>
            <a:r>
              <a:rPr lang="zh-CN" altLang="zh-CN" sz="2400" dirty="0"/>
              <a:t>个跳</a:t>
            </a:r>
            <a:r>
              <a:rPr lang="zh-CN" altLang="zh-CN" sz="2400" dirty="0" smtClean="0"/>
              <a:t>表</a:t>
            </a:r>
            <a:r>
              <a:rPr lang="zh-CN" altLang="en-US" sz="2400" dirty="0" smtClean="0"/>
              <a:t>由多</a:t>
            </a:r>
            <a:r>
              <a:rPr lang="zh-CN" altLang="zh-CN" sz="2400" dirty="0" smtClean="0"/>
              <a:t>个</a:t>
            </a:r>
            <a:r>
              <a:rPr lang="zh-CN" altLang="zh-CN" sz="2400" dirty="0"/>
              <a:t>层（</a:t>
            </a:r>
            <a:r>
              <a:rPr lang="en-US" altLang="zh-CN" sz="2400" dirty="0"/>
              <a:t>level</a:t>
            </a:r>
            <a:r>
              <a:rPr lang="zh-CN" altLang="zh-CN" sz="2400" dirty="0"/>
              <a:t>）组成；</a:t>
            </a:r>
          </a:p>
          <a:p>
            <a:pPr marL="0" indent="0">
              <a:buNone/>
            </a:pPr>
            <a:r>
              <a:rPr lang="zh-CN" altLang="en-US" sz="2400" dirty="0" smtClean="0"/>
              <a:t>（</a:t>
            </a:r>
            <a:r>
              <a:rPr lang="en-US" altLang="zh-CN" sz="2400" dirty="0" smtClean="0"/>
              <a:t>2</a:t>
            </a:r>
            <a:r>
              <a:rPr lang="zh-CN" altLang="en-US" sz="2400" dirty="0" smtClean="0"/>
              <a:t>）</a:t>
            </a:r>
            <a:r>
              <a:rPr lang="zh-CN" altLang="zh-CN" sz="2400" dirty="0">
                <a:solidFill>
                  <a:srgbClr val="FF0000"/>
                </a:solidFill>
              </a:rPr>
              <a:t>每一层都是一个有序的链表；</a:t>
            </a:r>
          </a:p>
          <a:p>
            <a:pPr marL="0" indent="0">
              <a:buNone/>
            </a:pPr>
            <a:r>
              <a:rPr lang="zh-CN" altLang="en-US" sz="2400" dirty="0" smtClean="0"/>
              <a:t>（</a:t>
            </a:r>
            <a:r>
              <a:rPr lang="en-US" altLang="zh-CN" sz="2400" dirty="0" smtClean="0"/>
              <a:t>3</a:t>
            </a:r>
            <a:r>
              <a:rPr lang="zh-CN" altLang="en-US" sz="2400" dirty="0" smtClean="0"/>
              <a:t>）</a:t>
            </a:r>
            <a:r>
              <a:rPr lang="zh-CN" altLang="zh-CN" sz="2400" dirty="0"/>
              <a:t>第</a:t>
            </a:r>
            <a:r>
              <a:rPr lang="en-US" altLang="zh-CN" sz="2400" dirty="0"/>
              <a:t>1</a:t>
            </a:r>
            <a:r>
              <a:rPr lang="zh-CN" altLang="zh-CN" sz="2400" dirty="0"/>
              <a:t>层包含所有的元素；</a:t>
            </a:r>
          </a:p>
          <a:p>
            <a:pPr marL="0" lvl="0" indent="0">
              <a:buNone/>
            </a:pPr>
            <a:r>
              <a:rPr lang="zh-CN" altLang="en-US" sz="2400" dirty="0" smtClean="0"/>
              <a:t>（</a:t>
            </a:r>
            <a:r>
              <a:rPr lang="en-US" altLang="zh-CN" sz="2400" dirty="0" smtClean="0"/>
              <a:t>4</a:t>
            </a:r>
            <a:r>
              <a:rPr lang="zh-CN" altLang="en-US" sz="2400" dirty="0" smtClean="0"/>
              <a:t>）</a:t>
            </a:r>
            <a:r>
              <a:rPr lang="zh-CN" altLang="zh-CN" sz="2400" dirty="0" smtClean="0">
                <a:solidFill>
                  <a:srgbClr val="FF0000"/>
                </a:solidFill>
              </a:rPr>
              <a:t>如果</a:t>
            </a:r>
            <a:r>
              <a:rPr lang="zh-CN" altLang="zh-CN" sz="2400" dirty="0">
                <a:solidFill>
                  <a:srgbClr val="FF0000"/>
                </a:solidFill>
              </a:rPr>
              <a:t>元素</a:t>
            </a:r>
            <a:r>
              <a:rPr lang="en-US" altLang="zh-CN" sz="2400" dirty="0">
                <a:solidFill>
                  <a:srgbClr val="FF0000"/>
                </a:solidFill>
              </a:rPr>
              <a:t>x</a:t>
            </a:r>
            <a:r>
              <a:rPr lang="zh-CN" altLang="zh-CN" sz="2400" dirty="0">
                <a:solidFill>
                  <a:srgbClr val="FF0000"/>
                </a:solidFill>
              </a:rPr>
              <a:t>出现在第</a:t>
            </a:r>
            <a:r>
              <a:rPr lang="en-US" altLang="zh-CN" sz="2400" dirty="0" err="1">
                <a:solidFill>
                  <a:srgbClr val="FF0000"/>
                </a:solidFill>
              </a:rPr>
              <a:t>i</a:t>
            </a:r>
            <a:r>
              <a:rPr lang="zh-CN" altLang="zh-CN" sz="2400" dirty="0">
                <a:solidFill>
                  <a:srgbClr val="FF0000"/>
                </a:solidFill>
              </a:rPr>
              <a:t>层，则所有比</a:t>
            </a:r>
            <a:r>
              <a:rPr lang="en-US" altLang="zh-CN" sz="2400" dirty="0" err="1">
                <a:solidFill>
                  <a:srgbClr val="FF0000"/>
                </a:solidFill>
              </a:rPr>
              <a:t>i</a:t>
            </a:r>
            <a:r>
              <a:rPr lang="zh-CN" altLang="zh-CN" sz="2400" dirty="0">
                <a:solidFill>
                  <a:srgbClr val="FF0000"/>
                </a:solidFill>
              </a:rPr>
              <a:t>小的层都包含</a:t>
            </a:r>
            <a:r>
              <a:rPr lang="en-US" altLang="zh-CN" sz="2400" dirty="0">
                <a:solidFill>
                  <a:srgbClr val="FF0000"/>
                </a:solidFill>
              </a:rPr>
              <a:t>x</a:t>
            </a:r>
            <a:r>
              <a:rPr lang="zh-CN" altLang="zh-CN" sz="2400" dirty="0">
                <a:solidFill>
                  <a:srgbClr val="FF0000"/>
                </a:solidFill>
              </a:rPr>
              <a:t>；</a:t>
            </a:r>
          </a:p>
          <a:p>
            <a:pPr marL="0" lvl="0" indent="0">
              <a:buNone/>
            </a:pPr>
            <a:r>
              <a:rPr lang="zh-CN" altLang="en-US" sz="2400" dirty="0" smtClean="0"/>
              <a:t>（</a:t>
            </a:r>
            <a:r>
              <a:rPr lang="en-US" altLang="zh-CN" sz="2400" dirty="0" smtClean="0"/>
              <a:t>5</a:t>
            </a:r>
            <a:r>
              <a:rPr lang="zh-CN" altLang="en-US" sz="2400" dirty="0" smtClean="0"/>
              <a:t>）</a:t>
            </a:r>
            <a:r>
              <a:rPr lang="zh-CN" altLang="zh-CN" sz="2400" dirty="0" smtClean="0"/>
              <a:t>第</a:t>
            </a:r>
            <a:r>
              <a:rPr lang="en-US" altLang="zh-CN" sz="2400" dirty="0" err="1"/>
              <a:t>i</a:t>
            </a:r>
            <a:r>
              <a:rPr lang="zh-CN" altLang="zh-CN" sz="2400" dirty="0"/>
              <a:t>层的元素通过一个</a:t>
            </a:r>
            <a:r>
              <a:rPr lang="en-US" altLang="zh-CN" sz="2400" dirty="0"/>
              <a:t>down</a:t>
            </a:r>
            <a:r>
              <a:rPr lang="zh-CN" altLang="zh-CN" sz="2400" dirty="0"/>
              <a:t>指针指向下一层拥有相同值的元素；</a:t>
            </a:r>
          </a:p>
          <a:p>
            <a:pPr marL="0" lvl="0" indent="0">
              <a:buNone/>
            </a:pPr>
            <a:r>
              <a:rPr lang="zh-CN" altLang="en-US" sz="2400" dirty="0" smtClean="0"/>
              <a:t>（</a:t>
            </a:r>
            <a:r>
              <a:rPr lang="en-US" altLang="zh-CN" sz="2400" dirty="0" smtClean="0"/>
              <a:t>6</a:t>
            </a:r>
            <a:r>
              <a:rPr lang="zh-CN" altLang="en-US" sz="2400" dirty="0" smtClean="0"/>
              <a:t>）</a:t>
            </a:r>
            <a:r>
              <a:rPr lang="zh-CN" altLang="zh-CN" sz="2400" dirty="0" smtClean="0"/>
              <a:t>在</a:t>
            </a:r>
            <a:r>
              <a:rPr lang="zh-CN" altLang="zh-CN" sz="2400" dirty="0"/>
              <a:t>每一层</a:t>
            </a:r>
            <a:r>
              <a:rPr lang="zh-CN" altLang="zh-CN" sz="2400" dirty="0" smtClean="0"/>
              <a:t>中</a:t>
            </a:r>
            <a:r>
              <a:rPr lang="zh-CN" altLang="en-US" sz="2400" dirty="0" smtClean="0"/>
              <a:t>都包含</a:t>
            </a:r>
            <a:r>
              <a:rPr lang="en-US" altLang="zh-CN" sz="2400" dirty="0" smtClean="0"/>
              <a:t>-</a:t>
            </a:r>
            <a:r>
              <a:rPr lang="en-US" altLang="zh-CN" sz="2400" dirty="0"/>
              <a:t>1</a:t>
            </a:r>
            <a:r>
              <a:rPr lang="zh-CN" altLang="zh-CN" sz="2400" dirty="0"/>
              <a:t>和</a:t>
            </a:r>
            <a:r>
              <a:rPr lang="en-US" altLang="zh-CN" sz="2400" dirty="0"/>
              <a:t>1</a:t>
            </a:r>
            <a:r>
              <a:rPr lang="zh-CN" altLang="zh-CN" sz="2400" dirty="0"/>
              <a:t>两个</a:t>
            </a:r>
            <a:r>
              <a:rPr lang="zh-CN" altLang="zh-CN" sz="2400" dirty="0" smtClean="0"/>
              <a:t>元素</a:t>
            </a:r>
            <a:r>
              <a:rPr lang="zh-CN" altLang="en-US" sz="2400" dirty="0" smtClean="0"/>
              <a:t>，</a:t>
            </a:r>
            <a:r>
              <a:rPr lang="zh-CN" altLang="zh-CN" sz="2400" dirty="0" smtClean="0"/>
              <a:t>分别表示</a:t>
            </a:r>
            <a:r>
              <a:rPr lang="en-US" altLang="zh-CN" sz="2400" dirty="0" smtClean="0"/>
              <a:t>INT_MIN</a:t>
            </a:r>
            <a:r>
              <a:rPr lang="zh-CN" altLang="zh-CN" sz="2400" dirty="0"/>
              <a:t>和</a:t>
            </a:r>
            <a:r>
              <a:rPr lang="en-US" altLang="zh-CN" sz="2400" dirty="0" smtClean="0"/>
              <a:t>INT_MAX</a:t>
            </a:r>
            <a:r>
              <a:rPr lang="zh-CN" altLang="zh-CN" sz="2400" dirty="0" smtClean="0"/>
              <a:t>；</a:t>
            </a:r>
            <a:endParaRPr lang="zh-CN" altLang="zh-CN" sz="2400" dirty="0"/>
          </a:p>
          <a:p>
            <a:pPr marL="0" lvl="0" indent="0">
              <a:buNone/>
            </a:pPr>
            <a:r>
              <a:rPr lang="zh-CN" altLang="en-US" sz="2400" dirty="0" smtClean="0"/>
              <a:t>（</a:t>
            </a:r>
            <a:r>
              <a:rPr lang="en-US" altLang="zh-CN" sz="2400" dirty="0" smtClean="0"/>
              <a:t>7</a:t>
            </a:r>
            <a:r>
              <a:rPr lang="zh-CN" altLang="en-US" sz="2400" dirty="0" smtClean="0"/>
              <a:t>）</a:t>
            </a:r>
            <a:r>
              <a:rPr lang="en-US" altLang="zh-CN" sz="2400" dirty="0" smtClean="0"/>
              <a:t>Top</a:t>
            </a:r>
            <a:r>
              <a:rPr lang="zh-CN" altLang="zh-CN" sz="2400" dirty="0"/>
              <a:t>指针指向最高层的第一个元素</a:t>
            </a:r>
            <a:r>
              <a:rPr lang="zh-CN" altLang="zh-CN" sz="2400" dirty="0" smtClean="0"/>
              <a:t>。</a:t>
            </a:r>
            <a:endParaRPr lang="zh-CN" altLang="en-US"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95</a:t>
            </a:fld>
            <a:endParaRPr lang="zh-CN" altLang="en-US"/>
          </a:p>
        </p:txBody>
      </p:sp>
    </p:spTree>
    <p:extLst>
      <p:ext uri="{BB962C8B-B14F-4D97-AF65-F5344CB8AC3E}">
        <p14:creationId xmlns:p14="http://schemas.microsoft.com/office/powerpoint/2010/main" val="39835930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Skip </a:t>
            </a:r>
            <a:r>
              <a:rPr lang="en-US" altLang="zh-CN" dirty="0" smtClean="0"/>
              <a:t>List</a:t>
            </a:r>
            <a:r>
              <a:rPr lang="zh-CN" altLang="en-US" dirty="0" smtClean="0"/>
              <a:t>插入</a:t>
            </a:r>
            <a:endParaRPr lang="zh-CN" altLang="en-US" dirty="0"/>
          </a:p>
        </p:txBody>
      </p:sp>
      <p:sp>
        <p:nvSpPr>
          <p:cNvPr id="3" name="内容占位符 2"/>
          <p:cNvSpPr>
            <a:spLocks noGrp="1"/>
          </p:cNvSpPr>
          <p:nvPr>
            <p:ph idx="1"/>
          </p:nvPr>
        </p:nvSpPr>
        <p:spPr/>
        <p:txBody>
          <a:bodyPr/>
          <a:lstStyle/>
          <a:p>
            <a:pPr marL="0" indent="0">
              <a:buNone/>
            </a:pPr>
            <a:r>
              <a:rPr lang="zh-CN" altLang="zh-CN" sz="2400" dirty="0" smtClean="0"/>
              <a:t>跳跃</a:t>
            </a:r>
            <a:r>
              <a:rPr lang="zh-CN" altLang="zh-CN" sz="2400" dirty="0"/>
              <a:t>列表</a:t>
            </a:r>
            <a:r>
              <a:rPr lang="zh-CN" altLang="en-US" sz="2400" dirty="0"/>
              <a:t>的</a:t>
            </a:r>
            <a:r>
              <a:rPr lang="zh-CN" altLang="zh-CN" sz="2400" dirty="0"/>
              <a:t>增加是以</a:t>
            </a:r>
            <a:r>
              <a:rPr lang="zh-CN" altLang="zh-CN" sz="2400" dirty="0">
                <a:solidFill>
                  <a:srgbClr val="FF0000"/>
                </a:solidFill>
              </a:rPr>
              <a:t>随机化的方式</a:t>
            </a:r>
            <a:r>
              <a:rPr lang="zh-CN" altLang="zh-CN" sz="2400" dirty="0"/>
              <a:t>进行的，所以在列表中的查找可以</a:t>
            </a:r>
            <a:r>
              <a:rPr lang="zh-CN" altLang="zh-CN" sz="2400" dirty="0">
                <a:solidFill>
                  <a:srgbClr val="FF0000"/>
                </a:solidFill>
              </a:rPr>
              <a:t>快速的跳过部分列</a:t>
            </a:r>
            <a:r>
              <a:rPr lang="zh-CN" altLang="zh-CN" sz="2400" dirty="0"/>
              <a:t>表</a:t>
            </a:r>
            <a:r>
              <a:rPr lang="en-US" altLang="zh-CN" sz="2400" dirty="0"/>
              <a:t>(</a:t>
            </a:r>
            <a:r>
              <a:rPr lang="zh-CN" altLang="zh-CN" sz="2400" dirty="0"/>
              <a:t>因此得名</a:t>
            </a:r>
            <a:r>
              <a:rPr lang="en-US" altLang="zh-CN" sz="2400" dirty="0"/>
              <a:t>)</a:t>
            </a:r>
            <a:r>
              <a:rPr lang="zh-CN" altLang="zh-CN" sz="2400" dirty="0"/>
              <a:t>。</a:t>
            </a:r>
            <a:endParaRPr lang="en-US" altLang="zh-CN" sz="2400" dirty="0"/>
          </a:p>
          <a:p>
            <a:pPr marL="0" indent="0">
              <a:buNone/>
            </a:pPr>
            <a:endParaRPr lang="en-US" altLang="zh-CN" sz="2400" dirty="0" smtClean="0"/>
          </a:p>
          <a:p>
            <a:pPr marL="0" indent="0">
              <a:buNone/>
            </a:pPr>
            <a:r>
              <a:rPr lang="zh-CN" altLang="zh-CN" sz="2400" dirty="0" smtClean="0"/>
              <a:t>跳</a:t>
            </a:r>
            <a:r>
              <a:rPr lang="zh-CN" altLang="zh-CN" sz="2400" dirty="0"/>
              <a:t>表的插入需要三个步骤</a:t>
            </a:r>
            <a:r>
              <a:rPr lang="zh-CN" altLang="en-US" sz="2400" dirty="0"/>
              <a:t>：</a:t>
            </a:r>
            <a:endParaRPr lang="en-US" altLang="zh-CN" sz="2400" dirty="0"/>
          </a:p>
          <a:p>
            <a:pPr marL="0" indent="0">
              <a:buNone/>
            </a:pPr>
            <a:r>
              <a:rPr lang="zh-CN" altLang="en-US" sz="2400" dirty="0"/>
              <a:t>（</a:t>
            </a:r>
            <a:r>
              <a:rPr lang="en-US" altLang="zh-CN" sz="2400" dirty="0"/>
              <a:t>1</a:t>
            </a:r>
            <a:r>
              <a:rPr lang="zh-CN" altLang="en-US" sz="2400" dirty="0"/>
              <a:t>）</a:t>
            </a:r>
            <a:r>
              <a:rPr lang="zh-CN" altLang="zh-CN" sz="2400" dirty="0"/>
              <a:t>查找到在每层待插入位置</a:t>
            </a:r>
            <a:r>
              <a:rPr lang="zh-CN" altLang="en-US" sz="2400" dirty="0"/>
              <a:t>；</a:t>
            </a:r>
            <a:endParaRPr lang="en-US" altLang="zh-CN" sz="2400" dirty="0"/>
          </a:p>
          <a:p>
            <a:pPr marL="0" indent="0">
              <a:buNone/>
            </a:pPr>
            <a:r>
              <a:rPr lang="zh-CN" altLang="en-US" sz="2400" dirty="0"/>
              <a:t>（</a:t>
            </a:r>
            <a:r>
              <a:rPr lang="en-US" altLang="zh-CN" sz="2400" dirty="0"/>
              <a:t>2</a:t>
            </a:r>
            <a:r>
              <a:rPr lang="zh-CN" altLang="en-US" sz="2400" dirty="0"/>
              <a:t>）</a:t>
            </a:r>
            <a:r>
              <a:rPr lang="zh-CN" altLang="zh-CN" sz="2400" dirty="0">
                <a:solidFill>
                  <a:srgbClr val="FF0000"/>
                </a:solidFill>
              </a:rPr>
              <a:t>随机产生一个层数</a:t>
            </a:r>
            <a:r>
              <a:rPr lang="zh-CN" altLang="en-US" sz="2400" dirty="0"/>
              <a:t>；</a:t>
            </a:r>
            <a:endParaRPr lang="en-US" altLang="zh-CN" sz="2400" dirty="0"/>
          </a:p>
          <a:p>
            <a:pPr marL="0" indent="0">
              <a:buNone/>
            </a:pPr>
            <a:r>
              <a:rPr lang="zh-CN" altLang="en-US" sz="2400" dirty="0"/>
              <a:t>（</a:t>
            </a:r>
            <a:r>
              <a:rPr lang="en-US" altLang="zh-CN" sz="2400" dirty="0"/>
              <a:t>3</a:t>
            </a:r>
            <a:r>
              <a:rPr lang="zh-CN" altLang="en-US" sz="2400" dirty="0"/>
              <a:t>）</a:t>
            </a:r>
            <a:r>
              <a:rPr lang="zh-CN" altLang="zh-CN" sz="2400" dirty="0"/>
              <a:t>从高层至下插入，插入时算法和普通链表的插入完全相同</a:t>
            </a:r>
            <a:r>
              <a:rPr lang="zh-CN" altLang="zh-CN" sz="2400" dirty="0" smtClean="0"/>
              <a:t>。</a:t>
            </a:r>
            <a:endParaRPr lang="en-US" altLang="zh-CN" sz="24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96</a:t>
            </a:fld>
            <a:endParaRPr lang="zh-CN" altLang="en-US"/>
          </a:p>
        </p:txBody>
      </p:sp>
    </p:spTree>
    <p:extLst>
      <p:ext uri="{BB962C8B-B14F-4D97-AF65-F5344CB8AC3E}">
        <p14:creationId xmlns:p14="http://schemas.microsoft.com/office/powerpoint/2010/main" val="21765965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Skip </a:t>
            </a:r>
            <a:r>
              <a:rPr lang="en-US" altLang="zh-CN" dirty="0" smtClean="0"/>
              <a:t>List</a:t>
            </a:r>
            <a:r>
              <a:rPr lang="zh-CN" altLang="en-US" dirty="0" smtClean="0"/>
              <a:t>删除</a:t>
            </a:r>
            <a:endParaRPr lang="zh-CN" altLang="en-US" dirty="0"/>
          </a:p>
        </p:txBody>
      </p:sp>
      <p:sp>
        <p:nvSpPr>
          <p:cNvPr id="3" name="内容占位符 2"/>
          <p:cNvSpPr>
            <a:spLocks noGrp="1"/>
          </p:cNvSpPr>
          <p:nvPr>
            <p:ph idx="1"/>
          </p:nvPr>
        </p:nvSpPr>
        <p:spPr/>
        <p:txBody>
          <a:bodyPr/>
          <a:lstStyle/>
          <a:p>
            <a:pPr marL="0" indent="0">
              <a:buNone/>
            </a:pPr>
            <a:r>
              <a:rPr lang="zh-CN" altLang="zh-CN" sz="2400" dirty="0" smtClean="0"/>
              <a:t>删除</a:t>
            </a:r>
            <a:r>
              <a:rPr lang="zh-CN" altLang="zh-CN" sz="2400" dirty="0"/>
              <a:t>节点操作和</a:t>
            </a:r>
            <a:r>
              <a:rPr lang="zh-CN" altLang="zh-CN" sz="2400" dirty="0" smtClean="0"/>
              <a:t>插入</a:t>
            </a:r>
            <a:r>
              <a:rPr lang="zh-CN" altLang="en-US" sz="2400" dirty="0" smtClean="0"/>
              <a:t>类似</a:t>
            </a:r>
            <a:r>
              <a:rPr lang="zh-CN" altLang="zh-CN" sz="2400" dirty="0" smtClean="0"/>
              <a:t>，</a:t>
            </a:r>
            <a:r>
              <a:rPr lang="zh-CN" altLang="zh-CN" sz="2400" dirty="0"/>
              <a:t>找到每层需要删除的位置</a:t>
            </a:r>
            <a:r>
              <a:rPr lang="zh-CN" altLang="zh-CN" sz="2400" dirty="0" smtClean="0"/>
              <a:t>，</a:t>
            </a:r>
            <a:r>
              <a:rPr lang="zh-CN" altLang="en-US" sz="2400" dirty="0" smtClean="0"/>
              <a:t>之后</a:t>
            </a:r>
            <a:r>
              <a:rPr lang="zh-CN" altLang="zh-CN" sz="2400" dirty="0" smtClean="0"/>
              <a:t>删除操作</a:t>
            </a:r>
            <a:r>
              <a:rPr lang="zh-CN" altLang="en-US" sz="2400" dirty="0" smtClean="0"/>
              <a:t>和</a:t>
            </a:r>
            <a:r>
              <a:rPr lang="zh-CN" altLang="zh-CN" sz="2400" dirty="0" smtClean="0"/>
              <a:t>普通链表一样。</a:t>
            </a:r>
            <a:endParaRPr lang="en-US" altLang="zh-CN" sz="2400" dirty="0" smtClean="0"/>
          </a:p>
          <a:p>
            <a:pPr marL="0" indent="0">
              <a:buNone/>
            </a:pPr>
            <a:endParaRPr lang="en-US" altLang="zh-CN" sz="2400" dirty="0" smtClean="0"/>
          </a:p>
          <a:p>
            <a:pPr marL="0" indent="0">
              <a:buNone/>
            </a:pPr>
            <a:r>
              <a:rPr lang="zh-CN" altLang="zh-CN" sz="2400" dirty="0" smtClean="0">
                <a:solidFill>
                  <a:srgbClr val="3366FF"/>
                </a:solidFill>
              </a:rPr>
              <a:t>注</a:t>
            </a:r>
            <a:r>
              <a:rPr lang="zh-CN" altLang="en-US" sz="2400" dirty="0" smtClean="0">
                <a:solidFill>
                  <a:srgbClr val="3366FF"/>
                </a:solidFill>
              </a:rPr>
              <a:t>：</a:t>
            </a:r>
            <a:r>
              <a:rPr lang="zh-CN" altLang="zh-CN" sz="2400" dirty="0" smtClean="0">
                <a:solidFill>
                  <a:srgbClr val="3366FF"/>
                </a:solidFill>
              </a:rPr>
              <a:t>如果</a:t>
            </a:r>
            <a:r>
              <a:rPr lang="zh-CN" altLang="zh-CN" sz="2400" dirty="0">
                <a:solidFill>
                  <a:srgbClr val="3366FF"/>
                </a:solidFill>
              </a:rPr>
              <a:t>该节点的</a:t>
            </a:r>
            <a:r>
              <a:rPr lang="en-US" altLang="zh-CN" sz="2400" dirty="0">
                <a:solidFill>
                  <a:srgbClr val="3366FF"/>
                </a:solidFill>
              </a:rPr>
              <a:t>level</a:t>
            </a:r>
            <a:r>
              <a:rPr lang="zh-CN" altLang="zh-CN" sz="2400" dirty="0">
                <a:solidFill>
                  <a:srgbClr val="3366FF"/>
                </a:solidFill>
              </a:rPr>
              <a:t>是最大的，则</a:t>
            </a:r>
            <a:r>
              <a:rPr lang="zh-CN" altLang="zh-CN" sz="2400" dirty="0" smtClean="0">
                <a:solidFill>
                  <a:srgbClr val="3366FF"/>
                </a:solidFill>
              </a:rPr>
              <a:t>需更新</a:t>
            </a:r>
            <a:r>
              <a:rPr lang="zh-CN" altLang="zh-CN" sz="2400" dirty="0">
                <a:solidFill>
                  <a:srgbClr val="3366FF"/>
                </a:solidFill>
              </a:rPr>
              <a:t>跳表的</a:t>
            </a:r>
            <a:r>
              <a:rPr lang="en-US" altLang="zh-CN" sz="2400" dirty="0">
                <a:solidFill>
                  <a:srgbClr val="3366FF"/>
                </a:solidFill>
              </a:rPr>
              <a:t>level</a:t>
            </a:r>
            <a:r>
              <a:rPr lang="zh-CN" altLang="zh-CN" sz="2400" dirty="0" smtClean="0">
                <a:solidFill>
                  <a:srgbClr val="3366FF"/>
                </a:solidFill>
              </a:rPr>
              <a:t>。</a:t>
            </a:r>
            <a:endParaRPr lang="en-US" altLang="zh-CN" sz="2400" dirty="0" smtClean="0">
              <a:solidFill>
                <a:srgbClr val="3366FF"/>
              </a:solidFill>
            </a:endParaRPr>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97</a:t>
            </a:fld>
            <a:endParaRPr lang="zh-CN" altLang="en-US"/>
          </a:p>
        </p:txBody>
      </p:sp>
    </p:spTree>
    <p:extLst>
      <p:ext uri="{BB962C8B-B14F-4D97-AF65-F5344CB8AC3E}">
        <p14:creationId xmlns:p14="http://schemas.microsoft.com/office/powerpoint/2010/main" val="35506720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Skip </a:t>
            </a:r>
            <a:r>
              <a:rPr lang="en-US" altLang="zh-CN" dirty="0" smtClean="0"/>
              <a:t>List</a:t>
            </a:r>
            <a:r>
              <a:rPr lang="zh-CN" altLang="en-US" dirty="0"/>
              <a:t>查找</a:t>
            </a:r>
          </a:p>
        </p:txBody>
      </p:sp>
      <p:sp>
        <p:nvSpPr>
          <p:cNvPr id="3" name="内容占位符 2"/>
          <p:cNvSpPr>
            <a:spLocks noGrp="1"/>
          </p:cNvSpPr>
          <p:nvPr>
            <p:ph idx="1"/>
          </p:nvPr>
        </p:nvSpPr>
        <p:spPr>
          <a:xfrm>
            <a:off x="468313" y="1196752"/>
            <a:ext cx="8183562" cy="5256584"/>
          </a:xfrm>
        </p:spPr>
        <p:txBody>
          <a:bodyPr/>
          <a:lstStyle/>
          <a:p>
            <a:pPr marL="0" indent="0" latinLnBrk="1">
              <a:buNone/>
            </a:pPr>
            <a:r>
              <a:rPr lang="en-US" altLang="zh-CN" sz="2000" b="1" dirty="0" err="1" smtClean="0"/>
              <a:t>int</a:t>
            </a:r>
            <a:r>
              <a:rPr lang="en-US" altLang="zh-CN" sz="2000" dirty="0"/>
              <a:t> search(</a:t>
            </a:r>
            <a:r>
              <a:rPr lang="en-US" altLang="zh-CN" sz="2000" dirty="0" err="1"/>
              <a:t>skiplist</a:t>
            </a:r>
            <a:r>
              <a:rPr lang="en-US" altLang="zh-CN" sz="2000" dirty="0"/>
              <a:t> *</a:t>
            </a:r>
            <a:r>
              <a:rPr lang="en-US" altLang="zh-CN" sz="2000" dirty="0" err="1"/>
              <a:t>sl,</a:t>
            </a:r>
            <a:r>
              <a:rPr lang="en-US" altLang="zh-CN" sz="2000" b="1" dirty="0" err="1"/>
              <a:t>int</a:t>
            </a:r>
            <a:r>
              <a:rPr lang="en-US" altLang="zh-CN" sz="2000" dirty="0"/>
              <a:t> key)  </a:t>
            </a:r>
            <a:r>
              <a:rPr lang="en-US" altLang="zh-CN" sz="2000" dirty="0">
                <a:solidFill>
                  <a:srgbClr val="3366FF"/>
                </a:solidFill>
              </a:rPr>
              <a:t>//</a:t>
            </a:r>
            <a:r>
              <a:rPr lang="zh-CN" altLang="zh-CN" sz="2000" dirty="0">
                <a:solidFill>
                  <a:srgbClr val="3366FF"/>
                </a:solidFill>
              </a:rPr>
              <a:t>搜索指定</a:t>
            </a:r>
            <a:r>
              <a:rPr lang="en-US" altLang="zh-CN" sz="2000" dirty="0">
                <a:solidFill>
                  <a:srgbClr val="3366FF"/>
                </a:solidFill>
              </a:rPr>
              <a:t>key</a:t>
            </a:r>
            <a:r>
              <a:rPr lang="zh-CN" altLang="zh-CN" sz="2000" dirty="0">
                <a:solidFill>
                  <a:srgbClr val="3366FF"/>
                </a:solidFill>
              </a:rPr>
              <a:t>的</a:t>
            </a:r>
            <a:r>
              <a:rPr lang="en-US" altLang="zh-CN" sz="2000" dirty="0">
                <a:solidFill>
                  <a:srgbClr val="3366FF"/>
                </a:solidFill>
              </a:rPr>
              <a:t>value  </a:t>
            </a:r>
            <a:endParaRPr lang="zh-CN" altLang="zh-CN" sz="2000" dirty="0"/>
          </a:p>
          <a:p>
            <a:pPr marL="0" lvl="0" indent="0" latinLnBrk="1">
              <a:buNone/>
            </a:pPr>
            <a:r>
              <a:rPr lang="en-US" altLang="zh-CN" sz="2000" dirty="0"/>
              <a:t>{  </a:t>
            </a:r>
            <a:r>
              <a:rPr lang="en-US" altLang="zh-CN" sz="2000" dirty="0" err="1" smtClean="0"/>
              <a:t>nodeStructure</a:t>
            </a:r>
            <a:r>
              <a:rPr lang="en-US" altLang="zh-CN" sz="2000" dirty="0"/>
              <a:t> *p,*q=NULL;  </a:t>
            </a:r>
            <a:endParaRPr lang="zh-CN" altLang="zh-CN" sz="2000" dirty="0"/>
          </a:p>
          <a:p>
            <a:pPr marL="0" lvl="0" indent="0" latinLnBrk="1">
              <a:buNone/>
            </a:pPr>
            <a:r>
              <a:rPr lang="en-US" altLang="zh-CN" sz="2000" dirty="0"/>
              <a:t>    p=</a:t>
            </a:r>
            <a:r>
              <a:rPr lang="en-US" altLang="zh-CN" sz="2000" dirty="0" err="1"/>
              <a:t>sl</a:t>
            </a:r>
            <a:r>
              <a:rPr lang="en-US" altLang="zh-CN" sz="2000" dirty="0"/>
              <a:t>-&gt;header;  </a:t>
            </a:r>
            <a:endParaRPr lang="zh-CN" altLang="zh-CN" sz="2000" dirty="0"/>
          </a:p>
          <a:p>
            <a:pPr marL="0" indent="0" latinLnBrk="1">
              <a:buNone/>
            </a:pPr>
            <a:r>
              <a:rPr lang="en-US" altLang="zh-CN" sz="2000" dirty="0"/>
              <a:t>   </a:t>
            </a:r>
            <a:r>
              <a:rPr lang="en-US" altLang="zh-CN" sz="2000" dirty="0">
                <a:solidFill>
                  <a:srgbClr val="3366FF"/>
                </a:solidFill>
              </a:rPr>
              <a:t> </a:t>
            </a:r>
            <a:r>
              <a:rPr lang="en-US" altLang="zh-CN" sz="2000" b="1" dirty="0" err="1" smtClean="0"/>
              <a:t>int</a:t>
            </a:r>
            <a:r>
              <a:rPr lang="en-US" altLang="zh-CN" sz="2000" dirty="0"/>
              <a:t> k=</a:t>
            </a:r>
            <a:r>
              <a:rPr lang="en-US" altLang="zh-CN" sz="2000" dirty="0" err="1"/>
              <a:t>sl</a:t>
            </a:r>
            <a:r>
              <a:rPr lang="en-US" altLang="zh-CN" sz="2000" dirty="0"/>
              <a:t>-&gt;level;  </a:t>
            </a:r>
            <a:r>
              <a:rPr lang="en-US" altLang="zh-CN" sz="2000" dirty="0">
                <a:solidFill>
                  <a:srgbClr val="3366FF"/>
                </a:solidFill>
              </a:rPr>
              <a:t>//</a:t>
            </a:r>
            <a:r>
              <a:rPr lang="zh-CN" altLang="zh-CN" sz="2000" dirty="0">
                <a:solidFill>
                  <a:srgbClr val="3366FF"/>
                </a:solidFill>
              </a:rPr>
              <a:t>从最高层开始搜</a:t>
            </a:r>
            <a:r>
              <a:rPr lang="en-US" altLang="zh-CN" sz="2000" dirty="0">
                <a:solidFill>
                  <a:srgbClr val="3366FF"/>
                </a:solidFill>
              </a:rPr>
              <a:t>  </a:t>
            </a:r>
            <a:endParaRPr lang="zh-CN" altLang="zh-CN" sz="2000" dirty="0"/>
          </a:p>
          <a:p>
            <a:pPr marL="0" lvl="0" indent="0" latinLnBrk="1">
              <a:buNone/>
            </a:pPr>
            <a:r>
              <a:rPr lang="en-US" altLang="zh-CN" sz="2000" dirty="0"/>
              <a:t>    </a:t>
            </a:r>
            <a:r>
              <a:rPr lang="en-US" altLang="zh-CN" sz="2000" b="1" dirty="0"/>
              <a:t>for</a:t>
            </a:r>
            <a:r>
              <a:rPr lang="en-US" altLang="zh-CN" sz="2000" dirty="0"/>
              <a:t>(</a:t>
            </a:r>
            <a:r>
              <a:rPr lang="en-US" altLang="zh-CN" sz="2000" b="1" dirty="0" err="1"/>
              <a:t>int</a:t>
            </a:r>
            <a:r>
              <a:rPr lang="en-US" altLang="zh-CN" sz="2000" dirty="0"/>
              <a:t> </a:t>
            </a:r>
            <a:r>
              <a:rPr lang="en-US" altLang="zh-CN" sz="2000" dirty="0" err="1"/>
              <a:t>i</a:t>
            </a:r>
            <a:r>
              <a:rPr lang="en-US" altLang="zh-CN" sz="2000" dirty="0"/>
              <a:t>=k-1; </a:t>
            </a:r>
            <a:r>
              <a:rPr lang="en-US" altLang="zh-CN" sz="2000" dirty="0" err="1"/>
              <a:t>i</a:t>
            </a:r>
            <a:r>
              <a:rPr lang="en-US" altLang="zh-CN" sz="2000" dirty="0"/>
              <a:t> &gt;= 0; </a:t>
            </a:r>
            <a:r>
              <a:rPr lang="en-US" altLang="zh-CN" sz="2000" dirty="0" err="1">
                <a:solidFill>
                  <a:srgbClr val="FF0000"/>
                </a:solidFill>
              </a:rPr>
              <a:t>i</a:t>
            </a:r>
            <a:r>
              <a:rPr lang="en-US" altLang="zh-CN" sz="2000" dirty="0">
                <a:solidFill>
                  <a:srgbClr val="FF0000"/>
                </a:solidFill>
              </a:rPr>
              <a:t>--</a:t>
            </a:r>
            <a:r>
              <a:rPr lang="en-US" altLang="zh-CN" sz="2000" dirty="0"/>
              <a:t>){  </a:t>
            </a:r>
            <a:r>
              <a:rPr lang="en-US" altLang="zh-CN" sz="2000" dirty="0" smtClean="0">
                <a:solidFill>
                  <a:srgbClr val="3366FF"/>
                </a:solidFill>
              </a:rPr>
              <a:t>//</a:t>
            </a:r>
            <a:r>
              <a:rPr lang="en-US" altLang="zh-CN" sz="2000" dirty="0" err="1">
                <a:solidFill>
                  <a:srgbClr val="3366FF"/>
                </a:solidFill>
              </a:rPr>
              <a:t>i</a:t>
            </a:r>
            <a:r>
              <a:rPr lang="en-US" altLang="zh-CN" sz="2000" dirty="0">
                <a:solidFill>
                  <a:srgbClr val="3366FF"/>
                </a:solidFill>
              </a:rPr>
              <a:t>-</a:t>
            </a:r>
            <a:r>
              <a:rPr lang="en-US" altLang="zh-CN" sz="2000" dirty="0" smtClean="0">
                <a:solidFill>
                  <a:srgbClr val="3366FF"/>
                </a:solidFill>
              </a:rPr>
              <a:t>-</a:t>
            </a:r>
            <a:r>
              <a:rPr lang="zh-CN" altLang="en-US" sz="2000" dirty="0" smtClean="0">
                <a:solidFill>
                  <a:srgbClr val="3366FF"/>
                </a:solidFill>
              </a:rPr>
              <a:t>，逐层向下</a:t>
            </a:r>
            <a:endParaRPr lang="zh-CN" altLang="zh-CN" sz="2000" dirty="0">
              <a:solidFill>
                <a:srgbClr val="3366FF"/>
              </a:solidFill>
            </a:endParaRPr>
          </a:p>
          <a:p>
            <a:pPr marL="0" lvl="0" indent="0" latinLnBrk="1">
              <a:buNone/>
            </a:pPr>
            <a:r>
              <a:rPr lang="en-US" altLang="zh-CN" sz="2000" dirty="0"/>
              <a:t>        </a:t>
            </a:r>
            <a:r>
              <a:rPr lang="en-US" altLang="zh-CN" sz="2000" b="1" dirty="0"/>
              <a:t>while</a:t>
            </a:r>
            <a:r>
              <a:rPr lang="en-US" altLang="zh-CN" sz="2000" dirty="0"/>
              <a:t>((q=p-&gt;forward[</a:t>
            </a:r>
            <a:r>
              <a:rPr lang="en-US" altLang="zh-CN" sz="2000" dirty="0" err="1"/>
              <a:t>i</a:t>
            </a:r>
            <a:r>
              <a:rPr lang="en-US" altLang="zh-CN" sz="2000" dirty="0"/>
              <a:t>])&amp;&amp;(q-&gt;key&lt;=key))  </a:t>
            </a:r>
            <a:endParaRPr lang="zh-CN" altLang="zh-CN" sz="2000" dirty="0"/>
          </a:p>
          <a:p>
            <a:pPr marL="0" lvl="0" indent="0" latinLnBrk="1">
              <a:buNone/>
            </a:pPr>
            <a:r>
              <a:rPr lang="en-US" altLang="zh-CN" sz="2000" dirty="0"/>
              <a:t>        {  </a:t>
            </a:r>
            <a:r>
              <a:rPr lang="en-US" altLang="zh-CN" sz="2000" b="1" dirty="0" smtClean="0"/>
              <a:t>if</a:t>
            </a:r>
            <a:r>
              <a:rPr lang="en-US" altLang="zh-CN" sz="2000" dirty="0" smtClean="0"/>
              <a:t>(q-</a:t>
            </a:r>
            <a:r>
              <a:rPr lang="en-US" altLang="zh-CN" sz="2000" dirty="0"/>
              <a:t>&gt;key == key)  </a:t>
            </a:r>
            <a:endParaRPr lang="zh-CN" altLang="zh-CN" sz="2000" dirty="0"/>
          </a:p>
          <a:p>
            <a:pPr marL="0" indent="0" latinLnBrk="1">
              <a:buNone/>
            </a:pPr>
            <a:r>
              <a:rPr lang="en-US" altLang="zh-CN" sz="2000" dirty="0"/>
              <a:t>            {  </a:t>
            </a:r>
            <a:r>
              <a:rPr lang="en-US" altLang="zh-CN" sz="2000" b="1" dirty="0" smtClean="0"/>
              <a:t>return</a:t>
            </a:r>
            <a:r>
              <a:rPr lang="en-US" altLang="zh-CN" sz="2000" dirty="0"/>
              <a:t> q-&gt;value;  </a:t>
            </a:r>
            <a:r>
              <a:rPr lang="en-US" altLang="zh-CN" sz="2000" dirty="0" smtClean="0"/>
              <a:t>}</a:t>
            </a:r>
            <a:r>
              <a:rPr lang="en-US" altLang="zh-CN" sz="2000" dirty="0"/>
              <a:t>  </a:t>
            </a:r>
            <a:r>
              <a:rPr lang="en-US" altLang="zh-CN" sz="2000" dirty="0">
                <a:solidFill>
                  <a:srgbClr val="3366FF"/>
                </a:solidFill>
              </a:rPr>
              <a:t>// </a:t>
            </a:r>
            <a:r>
              <a:rPr lang="zh-CN" altLang="en-US" sz="2000" dirty="0" smtClean="0">
                <a:solidFill>
                  <a:srgbClr val="3366FF"/>
                </a:solidFill>
              </a:rPr>
              <a:t>找到则返回</a:t>
            </a:r>
            <a:endParaRPr lang="zh-CN" altLang="zh-CN" sz="2000" dirty="0"/>
          </a:p>
          <a:p>
            <a:pPr marL="0" lvl="0" indent="0" latinLnBrk="1">
              <a:buNone/>
            </a:pPr>
            <a:r>
              <a:rPr lang="en-US" altLang="zh-CN" sz="2000" dirty="0"/>
              <a:t>            p=q; </a:t>
            </a:r>
            <a:r>
              <a:rPr lang="en-US" altLang="zh-CN" sz="2000" dirty="0">
                <a:solidFill>
                  <a:srgbClr val="3366FF"/>
                </a:solidFill>
              </a:rPr>
              <a:t>// </a:t>
            </a:r>
            <a:r>
              <a:rPr lang="zh-CN" altLang="en-US" sz="2000" dirty="0">
                <a:solidFill>
                  <a:srgbClr val="3366FF"/>
                </a:solidFill>
              </a:rPr>
              <a:t>向后搜寻</a:t>
            </a:r>
            <a:endParaRPr lang="zh-CN" altLang="zh-CN" sz="2000" dirty="0">
              <a:solidFill>
                <a:srgbClr val="3366FF"/>
              </a:solidFill>
            </a:endParaRPr>
          </a:p>
          <a:p>
            <a:pPr marL="0" lvl="0" indent="0" latinLnBrk="1">
              <a:buNone/>
            </a:pPr>
            <a:r>
              <a:rPr lang="en-US" altLang="zh-CN" sz="2000" dirty="0"/>
              <a:t>        }  </a:t>
            </a:r>
            <a:endParaRPr lang="zh-CN" altLang="zh-CN" sz="2000" dirty="0"/>
          </a:p>
          <a:p>
            <a:pPr marL="0" lvl="0" indent="0" latinLnBrk="1">
              <a:buNone/>
            </a:pPr>
            <a:r>
              <a:rPr lang="en-US" altLang="zh-CN" sz="2000" dirty="0"/>
              <a:t>    }  </a:t>
            </a:r>
            <a:endParaRPr lang="zh-CN" altLang="zh-CN" sz="2000" dirty="0"/>
          </a:p>
          <a:p>
            <a:pPr marL="0" lvl="0" indent="0" latinLnBrk="1">
              <a:buNone/>
            </a:pPr>
            <a:r>
              <a:rPr lang="en-US" altLang="zh-CN" sz="2000" dirty="0"/>
              <a:t>    </a:t>
            </a:r>
            <a:r>
              <a:rPr lang="en-US" altLang="zh-CN" sz="2000" b="1" dirty="0"/>
              <a:t>return</a:t>
            </a:r>
            <a:r>
              <a:rPr lang="en-US" altLang="zh-CN" sz="2000" dirty="0"/>
              <a:t> NULL;  </a:t>
            </a:r>
            <a:endParaRPr lang="zh-CN" altLang="zh-CN" sz="2000" dirty="0"/>
          </a:p>
          <a:p>
            <a:pPr marL="0" lvl="0" indent="0" latinLnBrk="1">
              <a:buNone/>
            </a:pPr>
            <a:r>
              <a:rPr lang="en-US" altLang="zh-CN" sz="2000" dirty="0"/>
              <a:t>}  </a:t>
            </a:r>
            <a:endParaRPr lang="zh-CN" altLang="zh-CN" sz="2000" dirty="0"/>
          </a:p>
          <a:p>
            <a:pPr marL="0" indent="0">
              <a:buNone/>
            </a:pPr>
            <a:endParaRPr lang="zh-CN" altLang="en-US" sz="2000"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98</a:t>
            </a:fld>
            <a:endParaRPr lang="zh-CN" altLang="en-US"/>
          </a:p>
        </p:txBody>
      </p:sp>
      <p:sp>
        <p:nvSpPr>
          <p:cNvPr id="5" name="AutoShape 4"/>
          <p:cNvSpPr>
            <a:spLocks noChangeArrowheads="1"/>
          </p:cNvSpPr>
          <p:nvPr/>
        </p:nvSpPr>
        <p:spPr bwMode="auto">
          <a:xfrm>
            <a:off x="7380312" y="3284984"/>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5869062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Skip </a:t>
            </a:r>
            <a:r>
              <a:rPr lang="en-US" altLang="zh-CN" dirty="0" smtClean="0"/>
              <a:t>List</a:t>
            </a:r>
            <a:r>
              <a:rPr lang="zh-CN" altLang="en-US" dirty="0"/>
              <a:t>优点</a:t>
            </a:r>
          </a:p>
        </p:txBody>
      </p:sp>
      <p:sp>
        <p:nvSpPr>
          <p:cNvPr id="3" name="内容占位符 2"/>
          <p:cNvSpPr>
            <a:spLocks noGrp="1"/>
          </p:cNvSpPr>
          <p:nvPr>
            <p:ph idx="1"/>
          </p:nvPr>
        </p:nvSpPr>
        <p:spPr/>
        <p:txBody>
          <a:bodyPr/>
          <a:lstStyle/>
          <a:p>
            <a:pPr marL="0" lvl="0" indent="0" latinLnBrk="1">
              <a:buNone/>
            </a:pPr>
            <a:r>
              <a:rPr lang="zh-CN" altLang="zh-CN" dirty="0"/>
              <a:t>跳表的优点就是查找比普通链表</a:t>
            </a:r>
            <a:r>
              <a:rPr lang="zh-CN" altLang="zh-CN" dirty="0" smtClean="0"/>
              <a:t>快</a:t>
            </a:r>
            <a:r>
              <a:rPr lang="zh-CN" altLang="en-US" dirty="0" smtClean="0"/>
              <a:t>。</a:t>
            </a:r>
            <a:endParaRPr lang="en-US" altLang="zh-CN" dirty="0" smtClean="0"/>
          </a:p>
          <a:p>
            <a:pPr marL="0" lvl="0" indent="0" latinLnBrk="1">
              <a:buNone/>
            </a:pPr>
            <a:endParaRPr lang="en-US" altLang="zh-CN" dirty="0"/>
          </a:p>
          <a:p>
            <a:pPr marL="0" indent="0">
              <a:buNone/>
            </a:pPr>
            <a:r>
              <a:rPr lang="en-US" altLang="zh-CN" dirty="0"/>
              <a:t>Skip List</a:t>
            </a:r>
            <a:r>
              <a:rPr lang="zh-CN" altLang="zh-CN" dirty="0"/>
              <a:t>所有操作都以</a:t>
            </a:r>
            <a:r>
              <a:rPr lang="zh-CN" altLang="zh-CN" dirty="0">
                <a:solidFill>
                  <a:srgbClr val="FF0000"/>
                </a:solidFill>
              </a:rPr>
              <a:t>对数随机化</a:t>
            </a:r>
            <a:r>
              <a:rPr lang="zh-CN" altLang="zh-CN" dirty="0"/>
              <a:t>的时间进行</a:t>
            </a:r>
            <a:r>
              <a:rPr lang="zh-CN" altLang="en-US" dirty="0"/>
              <a:t>，较好的</a:t>
            </a:r>
            <a:r>
              <a:rPr lang="zh-CN" altLang="zh-CN" dirty="0"/>
              <a:t>解决</a:t>
            </a:r>
            <a:r>
              <a:rPr lang="zh-CN" altLang="en-US" dirty="0"/>
              <a:t>了</a:t>
            </a:r>
            <a:r>
              <a:rPr lang="zh-CN" altLang="zh-CN" dirty="0"/>
              <a:t>有序链表查找特定值的困难</a:t>
            </a:r>
            <a:r>
              <a:rPr lang="zh-CN" altLang="zh-CN" dirty="0" smtClean="0"/>
              <a:t>。</a:t>
            </a:r>
            <a:endParaRPr lang="zh-CN" altLang="en-US" dirty="0"/>
          </a:p>
        </p:txBody>
      </p:sp>
      <p:sp>
        <p:nvSpPr>
          <p:cNvPr id="4" name="灯片编号占位符 3"/>
          <p:cNvSpPr>
            <a:spLocks noGrp="1"/>
          </p:cNvSpPr>
          <p:nvPr>
            <p:ph type="sldNum" sz="quarter" idx="12"/>
          </p:nvPr>
        </p:nvSpPr>
        <p:spPr/>
        <p:txBody>
          <a:bodyPr/>
          <a:lstStyle/>
          <a:p>
            <a:pPr>
              <a:defRPr/>
            </a:pPr>
            <a:fld id="{B056A5FD-7424-4222-8FE6-B75B53351CB2}" type="slidenum">
              <a:rPr lang="zh-CN" altLang="en-US" smtClean="0"/>
              <a:pPr>
                <a:defRPr/>
              </a:pPr>
              <a:t>99</a:t>
            </a:fld>
            <a:endParaRPr lang="zh-CN" altLang="en-US"/>
          </a:p>
        </p:txBody>
      </p:sp>
    </p:spTree>
    <p:extLst>
      <p:ext uri="{BB962C8B-B14F-4D97-AF65-F5344CB8AC3E}">
        <p14:creationId xmlns:p14="http://schemas.microsoft.com/office/powerpoint/2010/main" val="2677387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点">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标题在上文本框在下">
  <a:themeElements>
    <a:clrScheme name="标题在上文本框在下 1">
      <a:dk1>
        <a:srgbClr val="000000"/>
      </a:dk1>
      <a:lt1>
        <a:srgbClr val="FFFFFF"/>
      </a:lt1>
      <a:dk2>
        <a:srgbClr val="323232"/>
      </a:dk2>
      <a:lt2>
        <a:srgbClr val="E3DED1"/>
      </a:lt2>
      <a:accent1>
        <a:srgbClr val="F07F09"/>
      </a:accent1>
      <a:accent2>
        <a:srgbClr val="9F2936"/>
      </a:accent2>
      <a:accent3>
        <a:srgbClr val="FFFFFF"/>
      </a:accent3>
      <a:accent4>
        <a:srgbClr val="000000"/>
      </a:accent4>
      <a:accent5>
        <a:srgbClr val="F6C0AA"/>
      </a:accent5>
      <a:accent6>
        <a:srgbClr val="902430"/>
      </a:accent6>
      <a:hlink>
        <a:srgbClr val="6B9F25"/>
      </a:hlink>
      <a:folHlink>
        <a:srgbClr val="B26B02"/>
      </a:folHlink>
    </a:clrScheme>
    <a:fontScheme name="标题在上文本框在下">
      <a:majorFont>
        <a:latin typeface="Verdana"/>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标题在上文本框在下 1">
        <a:dk1>
          <a:srgbClr val="000000"/>
        </a:dk1>
        <a:lt1>
          <a:srgbClr val="FFFFFF"/>
        </a:lt1>
        <a:dk2>
          <a:srgbClr val="323232"/>
        </a:dk2>
        <a:lt2>
          <a:srgbClr val="E3DED1"/>
        </a:lt2>
        <a:accent1>
          <a:srgbClr val="F07F09"/>
        </a:accent1>
        <a:accent2>
          <a:srgbClr val="9F2936"/>
        </a:accent2>
        <a:accent3>
          <a:srgbClr val="FFFFFF"/>
        </a:accent3>
        <a:accent4>
          <a:srgbClr val="000000"/>
        </a:accent4>
        <a:accent5>
          <a:srgbClr val="F6C0AA"/>
        </a:accent5>
        <a:accent6>
          <a:srgbClr val="902430"/>
        </a:accent6>
        <a:hlink>
          <a:srgbClr val="6B9F25"/>
        </a:hlink>
        <a:folHlink>
          <a:srgbClr val="B26B0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5658</TotalTime>
  <Words>11751</Words>
  <Application>Microsoft Office PowerPoint</Application>
  <PresentationFormat>全屏显示(4:3)</PresentationFormat>
  <Paragraphs>1115</Paragraphs>
  <Slides>164</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164</vt:i4>
      </vt:variant>
    </vt:vector>
  </HeadingPairs>
  <TitlesOfParts>
    <vt:vector size="177" baseType="lpstr">
      <vt:lpstr>Adobe 仿宋 Std R</vt:lpstr>
      <vt:lpstr>华文新魏</vt:lpstr>
      <vt:lpstr>宋体</vt:lpstr>
      <vt:lpstr>微软雅黑</vt:lpstr>
      <vt:lpstr>Arial</vt:lpstr>
      <vt:lpstr>Calibri</vt:lpstr>
      <vt:lpstr>Symbol</vt:lpstr>
      <vt:lpstr>Times New Roman</vt:lpstr>
      <vt:lpstr>Verdana</vt:lpstr>
      <vt:lpstr>Wingdings</vt:lpstr>
      <vt:lpstr>Wingdings 2</vt:lpstr>
      <vt:lpstr>视点</vt:lpstr>
      <vt:lpstr>标题在上文本框在下</vt:lpstr>
      <vt:lpstr>多结构化数据管理  潘鹏</vt:lpstr>
      <vt:lpstr>Memcached简介</vt:lpstr>
      <vt:lpstr>Memcached简介</vt:lpstr>
      <vt:lpstr>使用过Memcached的用户</vt:lpstr>
      <vt:lpstr>基本特征</vt:lpstr>
      <vt:lpstr>基本特征</vt:lpstr>
      <vt:lpstr>基本特性</vt:lpstr>
      <vt:lpstr>基本特性</vt:lpstr>
      <vt:lpstr>应用代码示例</vt:lpstr>
      <vt:lpstr>数据的逻辑组织</vt:lpstr>
      <vt:lpstr>数据的逻辑组织</vt:lpstr>
      <vt:lpstr>数据访问示例(variable 数据类型)</vt:lpstr>
      <vt:lpstr>Memcached数据访问示例(sql数据类型)</vt:lpstr>
      <vt:lpstr>Memcached数据访问——sql</vt:lpstr>
      <vt:lpstr>Memcached数据访问示例——user表</vt:lpstr>
      <vt:lpstr>Memcached数据访问示例——user表</vt:lpstr>
      <vt:lpstr>需要制定的memcached应用规则</vt:lpstr>
      <vt:lpstr>Memcached运行原理</vt:lpstr>
      <vt:lpstr>Memcached分布式：服务节点间不互相通信</vt:lpstr>
      <vt:lpstr>关于服务器端的libevent</vt:lpstr>
      <vt:lpstr>PowerPoint 演示文稿</vt:lpstr>
      <vt:lpstr>服务器端的libevent</vt:lpstr>
      <vt:lpstr>Libevent事件</vt:lpstr>
      <vt:lpstr>Memcached内存分配</vt:lpstr>
      <vt:lpstr>Memcached内存分配——Slab Allocator</vt:lpstr>
      <vt:lpstr>Memcached内存分配——Slab Allocator</vt:lpstr>
      <vt:lpstr>Memcached内存使用</vt:lpstr>
      <vt:lpstr>Memcached内存使用</vt:lpstr>
      <vt:lpstr>Memcached内存使用</vt:lpstr>
      <vt:lpstr>Memcached内存使用</vt:lpstr>
      <vt:lpstr>Memcached数据传输</vt:lpstr>
      <vt:lpstr>Memcached数据传输</vt:lpstr>
      <vt:lpstr>Memcached的分布式处理</vt:lpstr>
      <vt:lpstr>Memcached的分布式处理</vt:lpstr>
      <vt:lpstr>Memcached的分布式存储</vt:lpstr>
      <vt:lpstr>Memcached的分布式处理</vt:lpstr>
      <vt:lpstr>Memcached的分布式处理：分布函数</vt:lpstr>
      <vt:lpstr>Memcached的分布式处理：一致性hash</vt:lpstr>
      <vt:lpstr>Memcached的分布式处理</vt:lpstr>
      <vt:lpstr>Consistent Hashing</vt:lpstr>
      <vt:lpstr>Consistent Hashing</vt:lpstr>
      <vt:lpstr>Consistent Hashing</vt:lpstr>
      <vt:lpstr>虚拟节点</vt:lpstr>
      <vt:lpstr>Memcached架构举例</vt:lpstr>
      <vt:lpstr>一致性hash的另一个应用——DynamoDB</vt:lpstr>
      <vt:lpstr>DynamoDB</vt:lpstr>
      <vt:lpstr>DynamoDB技术特征</vt:lpstr>
      <vt:lpstr>DynamoDB技术特征</vt:lpstr>
      <vt:lpstr>DynamoDB对一致性hash的改进</vt:lpstr>
      <vt:lpstr>DynamoDB对一致性hash的改进</vt:lpstr>
      <vt:lpstr>DynamoDB多副本机制sloppy quarum</vt:lpstr>
      <vt:lpstr>DynamoDB读写过程</vt:lpstr>
      <vt:lpstr>Vector Clock——逻辑时钟</vt:lpstr>
      <vt:lpstr>Vector Clock——逻辑时钟</vt:lpstr>
      <vt:lpstr>Vector Clock</vt:lpstr>
      <vt:lpstr>Vector Clock</vt:lpstr>
      <vt:lpstr>Vector Clock</vt:lpstr>
      <vt:lpstr>Vector Clock</vt:lpstr>
      <vt:lpstr>Vector Clock举例</vt:lpstr>
      <vt:lpstr>Vector Clock举例</vt:lpstr>
      <vt:lpstr>Vector Clock的无限增长问题</vt:lpstr>
      <vt:lpstr>Vector Clock服务器向量延时问题</vt:lpstr>
      <vt:lpstr>Vector Clock无限增长：向量剪枝</vt:lpstr>
      <vt:lpstr>Vector Clock无限增长：向量剪枝</vt:lpstr>
      <vt:lpstr>Vector Clock无限增长：向量剪枝</vt:lpstr>
      <vt:lpstr>Vector Clock无限增长：向量剪枝</vt:lpstr>
      <vt:lpstr>DynamoDB节点临时失效处理： hinted handoff（暗示接力）</vt:lpstr>
      <vt:lpstr>DynamoDB节点临时失效处理： hinted handoff（暗示接力）</vt:lpstr>
      <vt:lpstr>Dynamo成员信息及故障检测</vt:lpstr>
      <vt:lpstr>Dynamo成员信息传播：Gossip协议</vt:lpstr>
      <vt:lpstr>Dynamo成员信息传播：Gossip协议</vt:lpstr>
      <vt:lpstr>Dynamo节点永久性失效恢复技术</vt:lpstr>
      <vt:lpstr>Merkle Tree</vt:lpstr>
      <vt:lpstr>Merkle Tree的产生</vt:lpstr>
      <vt:lpstr>Merkle Tree的产生</vt:lpstr>
      <vt:lpstr>Merkle Tree典型应用</vt:lpstr>
      <vt:lpstr>Merkle Tree典型应用-区块链</vt:lpstr>
      <vt:lpstr>Merkle Tree典型应用-区块链交易认证</vt:lpstr>
      <vt:lpstr>Merkle Tree典型应用-区块链交易认证</vt:lpstr>
      <vt:lpstr>Merkle Tree典型应用-区块链</vt:lpstr>
      <vt:lpstr>回顾DynamoDB</vt:lpstr>
      <vt:lpstr>另一个分布式缓存系统：Redis</vt:lpstr>
      <vt:lpstr>redisObject对象</vt:lpstr>
      <vt:lpstr>redisObject对象</vt:lpstr>
      <vt:lpstr>redisObject对象——string类型</vt:lpstr>
      <vt:lpstr>redisObject对象——Hash类型</vt:lpstr>
      <vt:lpstr>redisObject对象——Hash类型</vt:lpstr>
      <vt:lpstr>redisObject对象——list类型</vt:lpstr>
      <vt:lpstr>redisObject对象——set类型</vt:lpstr>
      <vt:lpstr>redisObject对象——sorted set类型</vt:lpstr>
      <vt:lpstr>Skip List（跳跃列表）</vt:lpstr>
      <vt:lpstr>Skip List</vt:lpstr>
      <vt:lpstr>Skip List数据结构（C代码）</vt:lpstr>
      <vt:lpstr>Skip List数据结构（C代码）</vt:lpstr>
      <vt:lpstr>Skip List</vt:lpstr>
      <vt:lpstr>Skip List插入</vt:lpstr>
      <vt:lpstr>Skip List删除</vt:lpstr>
      <vt:lpstr>Skip List查找</vt:lpstr>
      <vt:lpstr>Skip List优点</vt:lpstr>
      <vt:lpstr>Redis内存管理</vt:lpstr>
      <vt:lpstr>Redis内存管理</vt:lpstr>
      <vt:lpstr>Redis内存管理</vt:lpstr>
      <vt:lpstr>Redis的持久化机制</vt:lpstr>
      <vt:lpstr>Redis的持久化机制</vt:lpstr>
      <vt:lpstr>Redis的持久化机制</vt:lpstr>
      <vt:lpstr>Redis的持久化机制</vt:lpstr>
      <vt:lpstr>Redis Cluster的分布式存储</vt:lpstr>
      <vt:lpstr>Redis Cluster的分布式存储</vt:lpstr>
      <vt:lpstr>Redis Cluster的分布式存储</vt:lpstr>
      <vt:lpstr>Redis Cluster的分布式存储</vt:lpstr>
      <vt:lpstr>Redis Cluster的分布式存储</vt:lpstr>
      <vt:lpstr>Redis Cluster的复制机制</vt:lpstr>
      <vt:lpstr>Redis Cluster的分布式存储</vt:lpstr>
      <vt:lpstr>Redis Cluster分布式存储与数据迁移Resharding</vt:lpstr>
      <vt:lpstr>Redis Cluster分布式存储与数据迁移Resharding</vt:lpstr>
      <vt:lpstr>Redis Cluster数据获取</vt:lpstr>
      <vt:lpstr>Redis Cluster数据重定向</vt:lpstr>
      <vt:lpstr>Redis Cluster的核心数据结构</vt:lpstr>
      <vt:lpstr>Redis Cluster的核心数据结构</vt:lpstr>
      <vt:lpstr>Redis Cluster的核心数据结构</vt:lpstr>
      <vt:lpstr>Redis Cluster的核心数据结构</vt:lpstr>
      <vt:lpstr>Redis Cluster数据请求流程</vt:lpstr>
      <vt:lpstr>Redis Cluster数据请求流程</vt:lpstr>
      <vt:lpstr>Redis Cluster数据请求流程</vt:lpstr>
      <vt:lpstr>Redis Cluster数据请求流程</vt:lpstr>
      <vt:lpstr>Redis Cluster数据请求流程</vt:lpstr>
      <vt:lpstr>Multi-key和hash tags机制</vt:lpstr>
      <vt:lpstr>Redis Cluster的去中心化vs. proxy</vt:lpstr>
      <vt:lpstr>Redis Cluster的去中心化vs. proxy</vt:lpstr>
      <vt:lpstr>Redis Cluster的去中心化vs. proxy</vt:lpstr>
      <vt:lpstr>基于分布式缓存的图处理系统：Trinity</vt:lpstr>
      <vt:lpstr>现有的图数据处理引擎</vt:lpstr>
      <vt:lpstr>基于分布式缓存的图处理系统：trinity</vt:lpstr>
      <vt:lpstr>Trinity体系结构</vt:lpstr>
      <vt:lpstr>Trinity体系结构</vt:lpstr>
      <vt:lpstr>Trinity的分布式缓存</vt:lpstr>
      <vt:lpstr>Trinity的分布式缓存</vt:lpstr>
      <vt:lpstr>Trinity的分布式缓存</vt:lpstr>
      <vt:lpstr>Trinity的分布式缓存</vt:lpstr>
      <vt:lpstr>Trinity的分布式缓存</vt:lpstr>
      <vt:lpstr>Trinity的图数据模型</vt:lpstr>
      <vt:lpstr>Trinity的图数据模型</vt:lpstr>
      <vt:lpstr>Trinity的图数据模型</vt:lpstr>
      <vt:lpstr>Trinity的图数据模型</vt:lpstr>
      <vt:lpstr>Trinity的图计算模式</vt:lpstr>
      <vt:lpstr>Trinity的图计算模式</vt:lpstr>
      <vt:lpstr>Trinity的消息优化</vt:lpstr>
      <vt:lpstr>Trinity的消息优化</vt:lpstr>
      <vt:lpstr>Trinity的消息优化</vt:lpstr>
      <vt:lpstr>分布式全网存储和检索——kad</vt:lpstr>
      <vt:lpstr>Kad——eMule</vt:lpstr>
      <vt:lpstr>Kad存储</vt:lpstr>
      <vt:lpstr>Kad网络节点ID和距离</vt:lpstr>
      <vt:lpstr>Kad存储</vt:lpstr>
      <vt:lpstr>Kad存储</vt:lpstr>
      <vt:lpstr>Kad存储</vt:lpstr>
      <vt:lpstr>Kad节点维护</vt:lpstr>
      <vt:lpstr>Kad节点维护</vt:lpstr>
      <vt:lpstr>Kad节点维护</vt:lpstr>
      <vt:lpstr>Kad寻找节点</vt:lpstr>
      <vt:lpstr>Kad条目搜索</vt:lpstr>
      <vt:lpstr>Kad新节点加入</vt:lpstr>
      <vt:lpstr>小结</vt:lpstr>
      <vt:lpstr>参考资料</vt:lpstr>
    </vt:vector>
  </TitlesOfParts>
  <Company>lsr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多结构化数据管理</dc:title>
  <dc:creator>panppl</dc:creator>
  <cp:lastModifiedBy>微软用户</cp:lastModifiedBy>
  <cp:revision>930</cp:revision>
  <dcterms:created xsi:type="dcterms:W3CDTF">2012-06-05T07:26:34Z</dcterms:created>
  <dcterms:modified xsi:type="dcterms:W3CDTF">2019-09-19T07:46:01Z</dcterms:modified>
</cp:coreProperties>
</file>