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76"/>
  </p:notesMasterIdLst>
  <p:sldIdLst>
    <p:sldId id="256" r:id="rId2"/>
    <p:sldId id="257" r:id="rId3"/>
    <p:sldId id="318" r:id="rId4"/>
    <p:sldId id="258" r:id="rId5"/>
    <p:sldId id="259" r:id="rId6"/>
    <p:sldId id="261" r:id="rId7"/>
    <p:sldId id="260" r:id="rId8"/>
    <p:sldId id="262" r:id="rId9"/>
    <p:sldId id="274" r:id="rId10"/>
    <p:sldId id="275" r:id="rId11"/>
    <p:sldId id="276" r:id="rId12"/>
    <p:sldId id="277" r:id="rId13"/>
    <p:sldId id="279" r:id="rId14"/>
    <p:sldId id="269" r:id="rId15"/>
    <p:sldId id="263" r:id="rId16"/>
    <p:sldId id="278" r:id="rId17"/>
    <p:sldId id="319" r:id="rId18"/>
    <p:sldId id="280" r:id="rId19"/>
    <p:sldId id="281" r:id="rId20"/>
    <p:sldId id="320" r:id="rId21"/>
    <p:sldId id="283" r:id="rId22"/>
    <p:sldId id="273" r:id="rId23"/>
    <p:sldId id="282" r:id="rId24"/>
    <p:sldId id="322" r:id="rId25"/>
    <p:sldId id="321" r:id="rId26"/>
    <p:sldId id="264" r:id="rId27"/>
    <p:sldId id="285" r:id="rId28"/>
    <p:sldId id="284" r:id="rId29"/>
    <p:sldId id="323" r:id="rId30"/>
    <p:sldId id="287" r:id="rId31"/>
    <p:sldId id="324" r:id="rId32"/>
    <p:sldId id="288" r:id="rId33"/>
    <p:sldId id="301" r:id="rId34"/>
    <p:sldId id="303" r:id="rId35"/>
    <p:sldId id="306" r:id="rId36"/>
    <p:sldId id="326" r:id="rId37"/>
    <p:sldId id="304" r:id="rId38"/>
    <p:sldId id="325" r:id="rId39"/>
    <p:sldId id="333" r:id="rId40"/>
    <p:sldId id="334" r:id="rId41"/>
    <p:sldId id="335" r:id="rId42"/>
    <p:sldId id="336" r:id="rId43"/>
    <p:sldId id="338" r:id="rId44"/>
    <p:sldId id="337" r:id="rId45"/>
    <p:sldId id="302" r:id="rId46"/>
    <p:sldId id="327" r:id="rId47"/>
    <p:sldId id="307" r:id="rId48"/>
    <p:sldId id="289" r:id="rId49"/>
    <p:sldId id="300" r:id="rId50"/>
    <p:sldId id="286" r:id="rId51"/>
    <p:sldId id="290" r:id="rId52"/>
    <p:sldId id="291" r:id="rId53"/>
    <p:sldId id="292" r:id="rId54"/>
    <p:sldId id="294" r:id="rId55"/>
    <p:sldId id="295" r:id="rId56"/>
    <p:sldId id="296" r:id="rId57"/>
    <p:sldId id="330" r:id="rId58"/>
    <p:sldId id="297" r:id="rId59"/>
    <p:sldId id="298" r:id="rId60"/>
    <p:sldId id="299" r:id="rId61"/>
    <p:sldId id="309" r:id="rId62"/>
    <p:sldId id="310" r:id="rId63"/>
    <p:sldId id="328" r:id="rId64"/>
    <p:sldId id="311" r:id="rId65"/>
    <p:sldId id="313" r:id="rId66"/>
    <p:sldId id="312" r:id="rId67"/>
    <p:sldId id="329" r:id="rId68"/>
    <p:sldId id="314" r:id="rId69"/>
    <p:sldId id="332" r:id="rId70"/>
    <p:sldId id="315" r:id="rId71"/>
    <p:sldId id="316" r:id="rId72"/>
    <p:sldId id="317" r:id="rId73"/>
    <p:sldId id="331" r:id="rId74"/>
    <p:sldId id="293" r:id="rId7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94660"/>
  </p:normalViewPr>
  <p:slideViewPr>
    <p:cSldViewPr>
      <p:cViewPr varScale="1">
        <p:scale>
          <a:sx n="76" d="100"/>
          <a:sy n="76" d="100"/>
        </p:scale>
        <p:origin x="107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5EB83A0-DE27-4303-98B3-B77C83493EC6}" type="datetimeFigureOut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7AAA293-0A3D-4260-BDDD-C7E47138F4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16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圆角矩形 5"/>
          <p:cNvSpPr/>
          <p:nvPr/>
        </p:nvSpPr>
        <p:spPr>
          <a:xfrm>
            <a:off x="419100" y="433388"/>
            <a:ext cx="8305800" cy="3109912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accent3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280168"/>
            <a:ext cx="7772400" cy="1220138"/>
          </a:xfrm>
        </p:spPr>
        <p:txBody>
          <a:bodyPr lIns="45720" rIns="45720" bIns="45720"/>
          <a:lstStyle>
            <a:lvl1pPr algn="ct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>
            <a:normAutofit/>
          </a:bodyPr>
          <a:lstStyle>
            <a:lvl1pPr marL="36576" indent="0" algn="l">
              <a:spcBef>
                <a:spcPts val="0"/>
              </a:spcBef>
              <a:buNone/>
              <a:defRPr sz="28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7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1491FC-22CD-46D4-8052-8181C92C8CD9}" type="datetime1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90B148-584D-4C94-A89C-75EA26B8B8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单圆角矩形 5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5F0931-C8B7-4F49-9FD9-AC547E5D173B}" type="datetime1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346DC02-90B6-420D-A115-FF62EAD3DC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42D16-A2A8-44E4-99FC-AC37FFEEA146}" type="datetime1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5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87EF2-2BC4-419D-A127-FEA091D419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33A61-30CF-4F3E-8821-702F0B1FD909}" type="datetime1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5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22690-0D08-443C-8F14-BC894A3F15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F51E2-6F96-4D16-B8CB-24A97FEB6359}" type="datetime1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5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A00B2-0C19-4A24-9892-7D0B24A317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圆角矩形 4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D9B3120-6D02-469C-82CB-D5582F175DD9}" type="datetime1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D5A678A-6555-454A-A361-B1CA1B8A44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87892-C76E-49D7-844E-F733EA5AD560}" type="datetime1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6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8B2DF-C41E-4567-837C-420363FCEE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98E5D-0A01-4FB1-9B78-E884B2F787C6}" type="datetime1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7C6C7-0FDD-4656-802D-C8488C6624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691F4-C50A-441F-8BDF-A2B0BED78984}" type="datetime1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4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144F8-E919-43BD-883E-A13A8B7E97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8B3082F-D92C-45A0-9610-3FCABE846032}" type="datetime1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19464DA-04E7-4B33-9B77-455CC0FEF1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圆角矩形 4"/>
          <p:cNvSpPr/>
          <p:nvPr userDrawn="1"/>
        </p:nvSpPr>
        <p:spPr>
          <a:xfrm>
            <a:off x="419100" y="433388"/>
            <a:ext cx="8305800" cy="923925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accent3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562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500062" y="1714500"/>
            <a:ext cx="8143903" cy="428626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15E33EE-82F3-431B-86CD-89BC311A8B6F}" type="datetime1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52C5821-5240-447D-9092-F9AE77DBB1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281119" y="58915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1" dirty="0" smtClean="0">
                <a:solidFill>
                  <a:schemeClr val="bg1"/>
                </a:solidFill>
                <a:latin typeface="+mn-ea"/>
                <a:ea typeface="+mn-ea"/>
              </a:rPr>
              <a:t>华中科技大学</a:t>
            </a:r>
            <a:endParaRPr lang="en-US" altLang="zh-CN" sz="1400" b="1" i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zh-CN" altLang="en-US" sz="1400" b="1" i="1" dirty="0" smtClean="0">
                <a:solidFill>
                  <a:schemeClr val="bg1"/>
                </a:solidFill>
                <a:latin typeface="+mn-ea"/>
                <a:ea typeface="+mn-ea"/>
              </a:rPr>
              <a:t>             潘鹏</a:t>
            </a:r>
            <a:endParaRPr lang="zh-CN" altLang="en-US" sz="1400" b="1" i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B5953-EB61-4140-BD9F-F1EAD1146B4D}" type="datetime1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6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D7D87-B47D-4D2C-98FB-8D8FBA5038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圆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1" name="文本占位符 3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4144CCFF-A333-49B7-A859-F4BA42CAA518}" type="datetime1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A7A399"/>
                </a:solidFill>
                <a:latin typeface="Verdana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FB3DC1AA-F123-44EA-92BA-1FD6A0712D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16" r:id="rId2"/>
    <p:sldLayoutId id="2147484324" r:id="rId3"/>
    <p:sldLayoutId id="2147484317" r:id="rId4"/>
    <p:sldLayoutId id="2147484318" r:id="rId5"/>
    <p:sldLayoutId id="2147484319" r:id="rId6"/>
    <p:sldLayoutId id="2147484325" r:id="rId7"/>
    <p:sldLayoutId id="2147484326" r:id="rId8"/>
    <p:sldLayoutId id="2147484320" r:id="rId9"/>
    <p:sldLayoutId id="2147484327" r:id="rId10"/>
    <p:sldLayoutId id="2147484321" r:id="rId11"/>
    <p:sldLayoutId id="214748432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2313" y="1279525"/>
            <a:ext cx="7772400" cy="2006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多结构化数据管理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100" dirty="0" smtClean="0"/>
              <a:t>潘鹏</a:t>
            </a:r>
            <a:endParaRPr lang="zh-CN" altLang="en-US" sz="31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22313" y="3684588"/>
            <a:ext cx="7772400" cy="245903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dirty="0" smtClean="0"/>
              <a:t>数据存储与组织方法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 smtClean="0"/>
              <a:t>    </a:t>
            </a:r>
            <a:r>
              <a:rPr lang="zh-CN" altLang="en-US" dirty="0" smtClean="0"/>
              <a:t>实际案例解读（淘宝）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E8EA59C-55E1-47CB-9934-4A89C16EE347}" type="slidenum">
              <a:rPr lang="zh-CN" altLang="en-US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NAS</a:t>
            </a:r>
            <a:endParaRPr lang="zh-CN" altLang="en-US" dirty="0"/>
          </a:p>
        </p:txBody>
      </p:sp>
      <p:sp>
        <p:nvSpPr>
          <p:cNvPr id="18436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57188" y="1357313"/>
            <a:ext cx="8358187" cy="495200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 smtClean="0"/>
              <a:t>    NAS</a:t>
            </a:r>
            <a:r>
              <a:rPr lang="zh-CN" altLang="en-US" sz="2400" dirty="0" smtClean="0"/>
              <a:t>设备与直接访问存储或其它网络存储方案（例如</a:t>
            </a:r>
            <a:r>
              <a:rPr lang="en-US" altLang="zh-CN" sz="2400" dirty="0" smtClean="0"/>
              <a:t>SAN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ISCSI</a:t>
            </a:r>
            <a:r>
              <a:rPr lang="zh-CN" altLang="en-US" sz="2400" dirty="0" smtClean="0"/>
              <a:t>）的区别：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操作使用</a:t>
            </a:r>
            <a:r>
              <a:rPr lang="zh-CN" altLang="en-US" sz="2400" dirty="0" smtClean="0">
                <a:solidFill>
                  <a:schemeClr val="accent1"/>
                </a:solidFill>
              </a:rPr>
              <a:t>文件层次的</a:t>
            </a:r>
            <a:r>
              <a:rPr lang="en-US" altLang="zh-CN" sz="2400" dirty="0" smtClean="0">
                <a:solidFill>
                  <a:schemeClr val="accent1"/>
                </a:solidFill>
              </a:rPr>
              <a:t>I/O</a:t>
            </a:r>
            <a:r>
              <a:rPr lang="zh-CN" altLang="en-US" sz="2400" dirty="0" smtClean="0">
                <a:solidFill>
                  <a:schemeClr val="accent1"/>
                </a:solidFill>
              </a:rPr>
              <a:t>协议</a:t>
            </a:r>
            <a:r>
              <a:rPr lang="zh-CN" altLang="en-US" sz="2400" dirty="0" smtClean="0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    文件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是高层次类别</a:t>
            </a:r>
            <a:r>
              <a:rPr lang="zh-CN" altLang="en-US" sz="2400" dirty="0" smtClean="0"/>
              <a:t>的访问，用户</a:t>
            </a:r>
            <a:r>
              <a:rPr lang="zh-CN" altLang="en-US" sz="2400" dirty="0" smtClean="0"/>
              <a:t>无权直接访问存储设备的地址块（</a:t>
            </a:r>
            <a:r>
              <a:rPr lang="en-US" altLang="zh-CN" sz="2400" dirty="0" smtClean="0"/>
              <a:t>NAS</a:t>
            </a:r>
            <a:r>
              <a:rPr lang="zh-CN" altLang="en-US" sz="2400" dirty="0" smtClean="0"/>
              <a:t>的操作系统实现地址访问</a:t>
            </a:r>
            <a:r>
              <a:rPr lang="zh-CN" altLang="en-US" sz="2400" dirty="0" smtClean="0"/>
              <a:t>），只能通过文件内部偏移地址访问</a:t>
            </a:r>
            <a:r>
              <a:rPr lang="zh-CN" altLang="en-US" sz="2400" dirty="0"/>
              <a:t>， </a:t>
            </a:r>
            <a:r>
              <a:rPr lang="zh-CN" altLang="en-US" sz="2400" dirty="0" smtClean="0"/>
              <a:t>例如读取</a:t>
            </a:r>
            <a:r>
              <a:rPr lang="zh-CN" altLang="en-US" sz="2400" dirty="0" smtClean="0"/>
              <a:t>文件中第</a:t>
            </a:r>
            <a:r>
              <a:rPr lang="en-US" altLang="zh-CN" sz="2400" dirty="0" smtClean="0"/>
              <a:t>1000</a:t>
            </a:r>
            <a:r>
              <a:rPr lang="zh-CN" altLang="en-US" sz="2400" dirty="0" smtClean="0"/>
              <a:t>字节后的</a:t>
            </a:r>
            <a:r>
              <a:rPr lang="en-US" altLang="zh-CN" sz="2400" dirty="0" smtClean="0"/>
              <a:t>256</a:t>
            </a:r>
            <a:r>
              <a:rPr lang="zh-CN" altLang="en-US" sz="2400" dirty="0" smtClean="0"/>
              <a:t>字节。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    在</a:t>
            </a:r>
            <a:r>
              <a:rPr lang="en-US" altLang="zh-CN" sz="2400" dirty="0" smtClean="0"/>
              <a:t>NAS</a:t>
            </a:r>
            <a:r>
              <a:rPr lang="zh-CN" altLang="en-US" sz="2400" dirty="0" smtClean="0"/>
              <a:t>应用中，</a:t>
            </a:r>
            <a:r>
              <a:rPr lang="zh-CN" altLang="en-US" sz="2400" dirty="0" smtClean="0">
                <a:solidFill>
                  <a:schemeClr val="accent1"/>
                </a:solidFill>
              </a:rPr>
              <a:t>文件</a:t>
            </a:r>
            <a:r>
              <a:rPr lang="en-US" altLang="zh-CN" sz="2400" dirty="0" smtClean="0">
                <a:solidFill>
                  <a:schemeClr val="accent1"/>
                </a:solidFill>
              </a:rPr>
              <a:t>I/O</a:t>
            </a:r>
            <a:r>
              <a:rPr lang="zh-CN" altLang="en-US" sz="2400" dirty="0" smtClean="0">
                <a:solidFill>
                  <a:schemeClr val="accent1"/>
                </a:solidFill>
              </a:rPr>
              <a:t>请求不知道磁盘卷或磁盘扇区</a:t>
            </a:r>
            <a:r>
              <a:rPr lang="zh-CN" altLang="en-US" sz="2400" dirty="0" smtClean="0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微软雅黑" pitchFamily="34" charset="-122"/>
              </a:rPr>
              <a:t>          ↓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NAS</a:t>
            </a:r>
            <a:r>
              <a:rPr lang="zh-CN" altLang="en-US" sz="2400" dirty="0" smtClean="0"/>
              <a:t>操作系统定位文件在磁盘中的存储位置，发出块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请求到磁盘来实现文件读和写操作。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F52A1B4-4ED5-4329-846E-19FFD5D72250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CBCFDAA5-762F-4C3D-858E-F9242022477D}" type="slidenum">
              <a:rPr lang="zh-CN" altLang="en-US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NAS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读写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过程</a:t>
            </a:r>
            <a:endParaRPr lang="zh-CN" altLang="en-US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46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23850" y="1341438"/>
            <a:ext cx="8496300" cy="525621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200" dirty="0" smtClean="0"/>
              <a:t>1</a:t>
            </a:r>
            <a:r>
              <a:rPr lang="zh-CN" altLang="en-US" sz="2200" dirty="0" smtClean="0"/>
              <a:t>）</a:t>
            </a:r>
            <a:r>
              <a:rPr lang="en-US" altLang="zh-CN" sz="2200" dirty="0" smtClean="0"/>
              <a:t>NAS</a:t>
            </a:r>
            <a:r>
              <a:rPr lang="zh-CN" altLang="en-US" sz="2200" dirty="0" smtClean="0"/>
              <a:t>用户的</a:t>
            </a:r>
            <a:r>
              <a:rPr lang="en-US" altLang="zh-CN" sz="2200" dirty="0" smtClean="0">
                <a:solidFill>
                  <a:schemeClr val="accent1"/>
                </a:solidFill>
              </a:rPr>
              <a:t>I/O</a:t>
            </a:r>
            <a:r>
              <a:rPr lang="zh-CN" altLang="en-US" sz="2200" dirty="0" smtClean="0">
                <a:solidFill>
                  <a:schemeClr val="accent1"/>
                </a:solidFill>
              </a:rPr>
              <a:t>请求被封装</a:t>
            </a:r>
            <a:r>
              <a:rPr lang="zh-CN" altLang="en-US" sz="2200" dirty="0" smtClean="0"/>
              <a:t>到</a:t>
            </a:r>
            <a:r>
              <a:rPr lang="en-US" altLang="zh-CN" sz="2200" dirty="0" smtClean="0">
                <a:solidFill>
                  <a:schemeClr val="accent1"/>
                </a:solidFill>
              </a:rPr>
              <a:t>TCP/IP</a:t>
            </a:r>
            <a:r>
              <a:rPr lang="zh-CN" altLang="en-US" sz="2200" dirty="0" smtClean="0">
                <a:solidFill>
                  <a:schemeClr val="accent1"/>
                </a:solidFill>
              </a:rPr>
              <a:t>协议</a:t>
            </a:r>
            <a:r>
              <a:rPr lang="zh-CN" altLang="en-US" sz="2200" dirty="0" smtClean="0"/>
              <a:t>，通过</a:t>
            </a:r>
            <a:r>
              <a:rPr lang="en-US" altLang="zh-CN" sz="2200" dirty="0" smtClean="0">
                <a:solidFill>
                  <a:schemeClr val="accent1"/>
                </a:solidFill>
              </a:rPr>
              <a:t>IP</a:t>
            </a:r>
            <a:r>
              <a:rPr lang="zh-CN" altLang="en-US" sz="2200" dirty="0" smtClean="0">
                <a:solidFill>
                  <a:schemeClr val="accent1"/>
                </a:solidFill>
              </a:rPr>
              <a:t>网络</a:t>
            </a:r>
            <a:r>
              <a:rPr lang="zh-CN" altLang="en-US" sz="2200" dirty="0" smtClean="0"/>
              <a:t>传输；</a:t>
            </a:r>
          </a:p>
          <a:p>
            <a:pPr>
              <a:lnSpc>
                <a:spcPct val="130000"/>
              </a:lnSpc>
            </a:pPr>
            <a:r>
              <a:rPr lang="en-US" altLang="zh-CN" sz="2200" dirty="0" smtClean="0"/>
              <a:t>2</a:t>
            </a:r>
            <a:r>
              <a:rPr lang="zh-CN" altLang="en-US" sz="2200" dirty="0" smtClean="0"/>
              <a:t>）远程</a:t>
            </a:r>
            <a:r>
              <a:rPr lang="en-US" altLang="zh-CN" sz="2200" dirty="0" smtClean="0"/>
              <a:t>NAS</a:t>
            </a:r>
            <a:r>
              <a:rPr lang="zh-CN" altLang="en-US" sz="2200" dirty="0" smtClean="0"/>
              <a:t>文件系统将该请求</a:t>
            </a:r>
            <a:r>
              <a:rPr lang="zh-CN" altLang="en-US" sz="2200" dirty="0" smtClean="0">
                <a:solidFill>
                  <a:schemeClr val="accent1"/>
                </a:solidFill>
              </a:rPr>
              <a:t>转换为块</a:t>
            </a:r>
            <a:r>
              <a:rPr lang="en-US" altLang="zh-CN" sz="2200" dirty="0" smtClean="0">
                <a:solidFill>
                  <a:schemeClr val="accent1"/>
                </a:solidFill>
              </a:rPr>
              <a:t>I/O</a:t>
            </a:r>
            <a:r>
              <a:rPr lang="zh-CN" altLang="en-US" sz="2200" dirty="0" smtClean="0"/>
              <a:t>来实现对</a:t>
            </a:r>
            <a:r>
              <a:rPr lang="en-US" altLang="zh-CN" sz="2200" dirty="0" smtClean="0"/>
              <a:t>NAS</a:t>
            </a:r>
            <a:r>
              <a:rPr lang="zh-CN" altLang="en-US" sz="2200" dirty="0" smtClean="0"/>
              <a:t>磁盘存储的读写；</a:t>
            </a:r>
          </a:p>
          <a:p>
            <a:pPr>
              <a:lnSpc>
                <a:spcPct val="130000"/>
              </a:lnSpc>
            </a:pPr>
            <a:r>
              <a:rPr lang="en-US" altLang="zh-CN" sz="2200" dirty="0" smtClean="0"/>
              <a:t>3</a:t>
            </a:r>
            <a:r>
              <a:rPr lang="zh-CN" altLang="en-US" sz="2200" dirty="0" smtClean="0"/>
              <a:t>）如果要将数据返回客户端，</a:t>
            </a:r>
            <a:r>
              <a:rPr lang="en-US" altLang="zh-CN" sz="2200" dirty="0" smtClean="0"/>
              <a:t>NAS</a:t>
            </a:r>
            <a:r>
              <a:rPr lang="zh-CN" altLang="en-US" sz="2200" dirty="0" smtClean="0"/>
              <a:t>软件</a:t>
            </a:r>
            <a:r>
              <a:rPr lang="zh-CN" altLang="en-US" sz="2200" dirty="0" smtClean="0">
                <a:solidFill>
                  <a:schemeClr val="accent1"/>
                </a:solidFill>
              </a:rPr>
              <a:t>重新将数据封装</a:t>
            </a:r>
            <a:r>
              <a:rPr lang="zh-CN" altLang="en-US" sz="2200" dirty="0" smtClean="0"/>
              <a:t>在</a:t>
            </a:r>
            <a:r>
              <a:rPr lang="en-US" altLang="zh-CN" sz="2200" dirty="0" smtClean="0"/>
              <a:t>TCP/IP</a:t>
            </a:r>
            <a:r>
              <a:rPr lang="zh-CN" altLang="en-US" sz="2200" dirty="0" smtClean="0"/>
              <a:t>协议，通过</a:t>
            </a:r>
            <a:r>
              <a:rPr lang="zh-CN" altLang="en-US" sz="2200" dirty="0" smtClean="0">
                <a:solidFill>
                  <a:schemeClr val="accent1"/>
                </a:solidFill>
              </a:rPr>
              <a:t>网络回传</a:t>
            </a:r>
            <a:r>
              <a:rPr lang="zh-CN" altLang="en-US" sz="2200" dirty="0" smtClean="0"/>
              <a:t>。</a:t>
            </a:r>
          </a:p>
          <a:p>
            <a:pPr>
              <a:lnSpc>
                <a:spcPct val="130000"/>
              </a:lnSpc>
            </a:pPr>
            <a:r>
              <a:rPr lang="zh-CN" altLang="en-US" sz="2200" dirty="0" smtClean="0">
                <a:latin typeface="微软雅黑" pitchFamily="34" charset="-122"/>
              </a:rPr>
              <a:t>          ↓</a:t>
            </a:r>
            <a:r>
              <a:rPr lang="zh-CN" altLang="en-US" sz="2200" dirty="0" smtClean="0"/>
              <a:t> </a:t>
            </a:r>
            <a:br>
              <a:rPr lang="zh-CN" altLang="en-US" sz="2200" dirty="0" smtClean="0"/>
            </a:br>
            <a:r>
              <a:rPr lang="zh-CN" altLang="en-US" sz="2200" dirty="0" smtClean="0"/>
              <a:t>    数据库被当作</a:t>
            </a:r>
            <a:r>
              <a:rPr lang="en-US" altLang="zh-CN" sz="2200" dirty="0" smtClean="0"/>
              <a:t>NAS</a:t>
            </a:r>
            <a:r>
              <a:rPr lang="zh-CN" altLang="en-US" sz="2200" dirty="0" smtClean="0"/>
              <a:t>设备中的一个</a:t>
            </a:r>
            <a:r>
              <a:rPr lang="zh-CN" altLang="en-US" sz="2200" dirty="0" smtClean="0">
                <a:solidFill>
                  <a:schemeClr val="accent1"/>
                </a:solidFill>
              </a:rPr>
              <a:t>远程文件</a:t>
            </a:r>
            <a:r>
              <a:rPr lang="zh-CN" altLang="en-US" sz="2200" dirty="0" smtClean="0"/>
              <a:t>，默认被设置为通过文件级</a:t>
            </a:r>
            <a:r>
              <a:rPr lang="en-US" altLang="zh-CN" sz="2200" dirty="0" smtClean="0"/>
              <a:t>I/O</a:t>
            </a:r>
            <a:r>
              <a:rPr lang="zh-CN" altLang="en-US" sz="2200" dirty="0" smtClean="0"/>
              <a:t>传输。</a:t>
            </a:r>
          </a:p>
          <a:p>
            <a:pPr>
              <a:lnSpc>
                <a:spcPct val="130000"/>
              </a:lnSpc>
            </a:pPr>
            <a:r>
              <a:rPr lang="zh-CN" altLang="en-US" sz="2200" dirty="0" smtClean="0">
                <a:latin typeface="微软雅黑" pitchFamily="34" charset="-122"/>
              </a:rPr>
              <a:t>          ↓</a:t>
            </a:r>
          </a:p>
          <a:p>
            <a:pPr>
              <a:lnSpc>
                <a:spcPct val="130000"/>
              </a:lnSpc>
            </a:pPr>
            <a:r>
              <a:rPr lang="zh-CN" altLang="en-US" sz="2200" dirty="0" smtClean="0"/>
              <a:t>    不可以从原始的</a:t>
            </a:r>
            <a:r>
              <a:rPr lang="en-US" altLang="zh-CN" sz="2200" dirty="0" smtClean="0"/>
              <a:t>I/O</a:t>
            </a:r>
            <a:r>
              <a:rPr lang="zh-CN" altLang="en-US" sz="2200" dirty="0" smtClean="0"/>
              <a:t>层面来提高性能。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680C3B1-B56C-46D5-A654-2009A03F315E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500298" y="5072074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928794" y="2357430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94E5BEE-7732-404D-8C10-F1F0551C3CB3}" type="slidenum">
              <a:rPr lang="zh-CN" altLang="en-US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NAS</a:t>
            </a: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优缺点</a:t>
            </a:r>
          </a:p>
        </p:txBody>
      </p:sp>
      <p:sp>
        <p:nvSpPr>
          <p:cNvPr id="20484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214438"/>
            <a:ext cx="8143875" cy="5214937"/>
          </a:xfrm>
        </p:spPr>
        <p:txBody>
          <a:bodyPr/>
          <a:lstStyle/>
          <a:p>
            <a:r>
              <a:rPr lang="zh-CN" altLang="en-US" sz="2400" b="1" dirty="0" smtClean="0"/>
              <a:t>优点：</a:t>
            </a:r>
            <a:endParaRPr lang="en-US" altLang="zh-CN" sz="2400" b="1" dirty="0" smtClean="0"/>
          </a:p>
          <a:p>
            <a:r>
              <a:rPr lang="en-US" altLang="zh-CN" sz="2400" dirty="0" smtClean="0"/>
              <a:t>    1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solidFill>
                  <a:schemeClr val="accent1"/>
                </a:solidFill>
              </a:rPr>
              <a:t>部署简单</a:t>
            </a:r>
            <a:r>
              <a:rPr lang="zh-CN" altLang="en-US" sz="2400" dirty="0" smtClean="0"/>
              <a:t>，只须与传统交换机连接即可；</a:t>
            </a:r>
            <a:endParaRPr lang="en-US" altLang="zh-CN" sz="2400" dirty="0" smtClean="0"/>
          </a:p>
          <a:p>
            <a:r>
              <a:rPr lang="en-US" altLang="zh-CN" sz="2400" dirty="0" smtClean="0"/>
              <a:t>    2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solidFill>
                  <a:schemeClr val="accent1"/>
                </a:solidFill>
              </a:rPr>
              <a:t>成本较低</a:t>
            </a:r>
            <a:r>
              <a:rPr lang="zh-CN" altLang="en-US" sz="2400" dirty="0" smtClean="0"/>
              <a:t>，投资仅限于一台</a:t>
            </a:r>
            <a:r>
              <a:rPr lang="en-US" altLang="zh-CN" sz="2400" dirty="0" smtClean="0"/>
              <a:t>NAS</a:t>
            </a:r>
            <a:r>
              <a:rPr lang="zh-CN" altLang="en-US" sz="2400" dirty="0" smtClean="0"/>
              <a:t>服务器（不像</a:t>
            </a:r>
            <a:r>
              <a:rPr lang="en-US" altLang="zh-CN" sz="2400" dirty="0" smtClean="0"/>
              <a:t>SAN</a:t>
            </a:r>
            <a:r>
              <a:rPr lang="zh-CN" altLang="en-US" sz="2400" dirty="0" smtClean="0"/>
              <a:t>是整个存储网络），</a:t>
            </a:r>
            <a:r>
              <a:rPr lang="en-US" altLang="zh-CN" sz="2400" dirty="0" smtClean="0"/>
              <a:t>NAS</a:t>
            </a:r>
            <a:r>
              <a:rPr lang="zh-CN" altLang="en-US" sz="2400" dirty="0" smtClean="0"/>
              <a:t>服务器的价格往往针对中小企业定位；</a:t>
            </a:r>
            <a:endParaRPr lang="en-US" altLang="zh-CN" sz="2400" dirty="0" smtClean="0"/>
          </a:p>
          <a:p>
            <a:r>
              <a:rPr lang="en-US" altLang="zh-CN" sz="2400" dirty="0" smtClean="0"/>
              <a:t>    3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NAS</a:t>
            </a:r>
            <a:r>
              <a:rPr lang="zh-CN" altLang="en-US" sz="2400" dirty="0" smtClean="0"/>
              <a:t>服务器一般支持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客户端</a:t>
            </a:r>
            <a:r>
              <a:rPr lang="zh-CN" altLang="en-US" sz="2400" dirty="0" smtClean="0">
                <a:solidFill>
                  <a:schemeClr val="accent1"/>
                </a:solidFill>
              </a:rPr>
              <a:t>管理</a:t>
            </a:r>
            <a:r>
              <a:rPr lang="zh-CN" altLang="en-US" sz="2400" dirty="0" smtClean="0"/>
              <a:t>，对熟悉操作系统的网络管理人员来说使用方便。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r>
              <a:rPr lang="zh-CN" altLang="en-US" sz="2400" b="1" dirty="0" smtClean="0"/>
              <a:t>缺点：</a:t>
            </a:r>
            <a:endParaRPr lang="en-US" altLang="zh-CN" sz="2400" b="1" dirty="0" smtClean="0"/>
          </a:p>
          <a:p>
            <a:r>
              <a:rPr lang="zh-CN" altLang="en-US" sz="2400" dirty="0" smtClean="0"/>
              <a:t>    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）由于与应用使用同一网络，会</a:t>
            </a:r>
            <a:r>
              <a:rPr lang="zh-CN" altLang="en-US" sz="2400" dirty="0" smtClean="0">
                <a:solidFill>
                  <a:schemeClr val="accent1"/>
                </a:solidFill>
              </a:rPr>
              <a:t>增加网络拥塞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NAS</a:t>
            </a:r>
            <a:r>
              <a:rPr lang="zh-CN" altLang="en-US" sz="2400" dirty="0" smtClean="0"/>
              <a:t>性能也</a:t>
            </a:r>
            <a:r>
              <a:rPr lang="zh-CN" altLang="en-US" sz="2400" dirty="0" smtClean="0">
                <a:solidFill>
                  <a:schemeClr val="accent1"/>
                </a:solidFill>
              </a:rPr>
              <a:t>受制于网络传输能力</a:t>
            </a:r>
            <a:r>
              <a:rPr lang="en-US" altLang="zh-CN" sz="2400" dirty="0" smtClean="0"/>
              <a:t>; </a:t>
            </a:r>
          </a:p>
          <a:p>
            <a:r>
              <a:rPr lang="zh-CN" altLang="en-US" sz="2400" dirty="0" smtClean="0"/>
              <a:t>    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）数据安全性方面一般只提供两级用户安全机制，还需要用户额外增加适当级别的文件安全手段。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4863DC1-BF8E-4129-A71F-14C72C9C8C95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35BB220-6A35-453E-8208-469709BEB371}" type="slidenum">
              <a:rPr lang="zh-CN" altLang="en-US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NAS</a:t>
            </a: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用途</a:t>
            </a:r>
          </a:p>
        </p:txBody>
      </p:sp>
      <p:sp>
        <p:nvSpPr>
          <p:cNvPr id="21508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28625" y="1428750"/>
            <a:ext cx="8358188" cy="428625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NAS</a:t>
            </a:r>
            <a:r>
              <a:rPr lang="zh-CN" altLang="en-US" sz="2400" dirty="0" smtClean="0"/>
              <a:t>主要</a:t>
            </a:r>
            <a:r>
              <a:rPr lang="zh-CN" altLang="en-US" sz="2400" dirty="0" smtClean="0">
                <a:solidFill>
                  <a:schemeClr val="accent1"/>
                </a:solidFill>
              </a:rPr>
              <a:t>应用于文件共享任务</a:t>
            </a:r>
            <a:r>
              <a:rPr lang="zh-CN" altLang="en-US" sz="2400" dirty="0" smtClean="0"/>
              <a:t>。</a:t>
            </a:r>
          </a:p>
          <a:p>
            <a:r>
              <a:rPr lang="zh-CN" altLang="en-US" sz="2400" dirty="0" smtClean="0"/>
              <a:t>在数据库应用</a:t>
            </a:r>
            <a:r>
              <a:rPr lang="zh-CN" altLang="en-US" sz="2400" dirty="0" smtClean="0"/>
              <a:t>中应</a:t>
            </a:r>
            <a:r>
              <a:rPr lang="zh-CN" altLang="en-US" sz="2400" dirty="0" smtClean="0">
                <a:solidFill>
                  <a:schemeClr val="accent1"/>
                </a:solidFill>
              </a:rPr>
              <a:t>谨慎</a:t>
            </a:r>
            <a:r>
              <a:rPr lang="zh-CN" altLang="en-US" sz="2400" dirty="0" smtClean="0">
                <a:solidFill>
                  <a:schemeClr val="accent1"/>
                </a:solidFill>
              </a:rPr>
              <a:t>使用 </a:t>
            </a:r>
            <a:r>
              <a:rPr lang="en-US" altLang="zh-CN" sz="2400" dirty="0" smtClean="0"/>
              <a:t>NAS </a:t>
            </a:r>
            <a:r>
              <a:rPr lang="zh-CN" altLang="en-US" sz="2400" dirty="0" smtClean="0"/>
              <a:t>解决方案，通常限于以下条件：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大多数数据存取为只读方式、</a:t>
            </a:r>
            <a:endParaRPr lang="en-US" altLang="zh-CN" sz="2400" dirty="0" smtClean="0"/>
          </a:p>
          <a:p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 smtClean="0">
                <a:solidFill>
                  <a:schemeClr val="accent1"/>
                </a:solidFill>
              </a:rPr>
              <a:t>   </a:t>
            </a:r>
            <a:r>
              <a:rPr lang="zh-CN" altLang="en-US" sz="2400" dirty="0" smtClean="0">
                <a:solidFill>
                  <a:schemeClr val="accent1"/>
                </a:solidFill>
              </a:rPr>
              <a:t>数据库小、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 smtClean="0">
                <a:solidFill>
                  <a:schemeClr val="accent1"/>
                </a:solidFill>
              </a:rPr>
              <a:t>   </a:t>
            </a:r>
            <a:r>
              <a:rPr lang="zh-CN" altLang="en-US" sz="2400" dirty="0" smtClean="0">
                <a:solidFill>
                  <a:schemeClr val="accent1"/>
                </a:solidFill>
              </a:rPr>
              <a:t>存取量低、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 smtClean="0">
                <a:solidFill>
                  <a:schemeClr val="accent1"/>
                </a:solidFill>
              </a:rPr>
              <a:t>   </a:t>
            </a:r>
            <a:r>
              <a:rPr lang="zh-CN" altLang="en-US" sz="2400" dirty="0" smtClean="0">
                <a:solidFill>
                  <a:schemeClr val="accent1"/>
                </a:solidFill>
              </a:rPr>
              <a:t>不指定预期性能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r>
              <a:rPr lang="zh-CN" altLang="en-US" sz="2400" dirty="0" smtClean="0"/>
              <a:t>在这种情况下，</a:t>
            </a:r>
            <a:r>
              <a:rPr lang="en-US" altLang="zh-CN" sz="2400" dirty="0" smtClean="0"/>
              <a:t>NAS</a:t>
            </a:r>
            <a:r>
              <a:rPr lang="zh-CN" altLang="en-US" sz="2400" dirty="0" smtClean="0"/>
              <a:t>解决方案减少用户整体存储成本较有</a:t>
            </a:r>
            <a:endParaRPr lang="en-US" altLang="zh-CN" sz="2400" dirty="0" smtClean="0"/>
          </a:p>
          <a:p>
            <a:r>
              <a:rPr lang="zh-CN" altLang="en-US" sz="2400" dirty="0" smtClean="0"/>
              <a:t>效。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2B0E63B-289F-46B5-B15F-F641E4068B08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0E03BC6-B429-446A-9C83-5607B5CBD5C6}" type="slidenum">
              <a:rPr lang="zh-CN" altLang="en-US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813" y="500063"/>
            <a:ext cx="8288337" cy="6429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SAN </a:t>
            </a:r>
            <a:r>
              <a:rPr lang="zh-CN" altLang="en-US" sz="2800" dirty="0" smtClean="0">
                <a:effectLst/>
              </a:rPr>
              <a:t>（</a:t>
            </a:r>
            <a:r>
              <a:rPr lang="en-US" altLang="zh-CN" sz="2800" dirty="0" smtClean="0">
                <a:effectLst/>
              </a:rPr>
              <a:t>Storage Area Network</a:t>
            </a:r>
            <a:r>
              <a:rPr lang="zh-CN" altLang="en-US" sz="2800" dirty="0" smtClean="0">
                <a:effectLst/>
              </a:rPr>
              <a:t>，存储区域网）</a:t>
            </a:r>
          </a:p>
        </p:txBody>
      </p:sp>
      <p:sp>
        <p:nvSpPr>
          <p:cNvPr id="1741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85750" y="5287963"/>
            <a:ext cx="8358188" cy="1165225"/>
          </a:xfrm>
        </p:spPr>
        <p:txBody>
          <a:bodyPr/>
          <a:lstStyle/>
          <a:p>
            <a:r>
              <a:rPr lang="en-US" altLang="zh-CN" sz="2000" dirty="0" smtClean="0"/>
              <a:t>    SAN</a:t>
            </a:r>
            <a:r>
              <a:rPr lang="zh-CN" altLang="en-US" sz="2000" dirty="0" smtClean="0"/>
              <a:t>是一个</a:t>
            </a:r>
            <a:r>
              <a:rPr lang="zh-CN" altLang="en-US" sz="2000" dirty="0" smtClean="0">
                <a:solidFill>
                  <a:schemeClr val="accent1"/>
                </a:solidFill>
              </a:rPr>
              <a:t>高速的子网</a:t>
            </a:r>
            <a:r>
              <a:rPr lang="zh-CN" altLang="en-US" sz="2000" dirty="0" smtClean="0"/>
              <a:t>，子网中的设备可以从主网卸载流量。通常</a:t>
            </a:r>
            <a:r>
              <a:rPr lang="en-US" altLang="zh-CN" sz="2000" dirty="0" smtClean="0"/>
              <a:t>SAN</a:t>
            </a:r>
            <a:r>
              <a:rPr lang="zh-CN" altLang="en-US" sz="2000" dirty="0" smtClean="0"/>
              <a:t>由</a:t>
            </a:r>
            <a:r>
              <a:rPr lang="en-US" altLang="zh-CN" sz="2000" dirty="0" smtClean="0">
                <a:solidFill>
                  <a:schemeClr val="accent1"/>
                </a:solidFill>
              </a:rPr>
              <a:t>RAID</a:t>
            </a:r>
            <a:r>
              <a:rPr lang="zh-CN" altLang="en-US" sz="2000" dirty="0" smtClean="0">
                <a:solidFill>
                  <a:schemeClr val="accent1"/>
                </a:solidFill>
              </a:rPr>
              <a:t>阵列</a:t>
            </a:r>
            <a:r>
              <a:rPr lang="zh-CN" altLang="en-US" sz="2000" dirty="0" smtClean="0"/>
              <a:t>连接</a:t>
            </a:r>
            <a:r>
              <a:rPr lang="zh-CN" altLang="en-US" sz="2000" dirty="0" smtClean="0">
                <a:solidFill>
                  <a:schemeClr val="accent1"/>
                </a:solidFill>
              </a:rPr>
              <a:t>光纤通道</a:t>
            </a:r>
            <a:r>
              <a:rPr lang="zh-CN" altLang="en-US" sz="2000" dirty="0" smtClean="0"/>
              <a:t>组成，</a:t>
            </a:r>
            <a:r>
              <a:rPr lang="en-US" altLang="zh-CN" sz="2000" dirty="0" smtClean="0"/>
              <a:t>SAN</a:t>
            </a:r>
            <a:r>
              <a:rPr lang="zh-CN" altLang="en-US" sz="2000" dirty="0" smtClean="0"/>
              <a:t>和服务器和客户机的数据通信通过</a:t>
            </a:r>
            <a:r>
              <a:rPr lang="en-US" altLang="zh-CN" sz="2000" dirty="0" smtClean="0"/>
              <a:t>SCSI</a:t>
            </a:r>
            <a:r>
              <a:rPr lang="zh-CN" altLang="en-US" sz="2000" dirty="0" smtClean="0"/>
              <a:t>命令而非</a:t>
            </a:r>
            <a:r>
              <a:rPr lang="en-US" altLang="zh-CN" sz="2000" dirty="0" smtClean="0"/>
              <a:t>TCP/IP</a:t>
            </a:r>
            <a:r>
              <a:rPr lang="zh-CN" altLang="en-US" sz="2000" dirty="0" smtClean="0"/>
              <a:t>，</a:t>
            </a:r>
            <a:r>
              <a:rPr lang="zh-CN" altLang="en-US" sz="2000" dirty="0" smtClean="0">
                <a:solidFill>
                  <a:schemeClr val="accent1"/>
                </a:solidFill>
              </a:rPr>
              <a:t>数据处理是“块级”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block level</a:t>
            </a:r>
            <a:r>
              <a:rPr lang="zh-CN" altLang="en-US" sz="2000" dirty="0" smtClean="0"/>
              <a:t>）。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7A0DE55-FD2D-4690-AE25-420D45A61BBB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7414" name="Picture 2" descr="http://www.dostor.com/STOR_IMAGES/2004-00-00/200363003023289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6700" y="1395413"/>
            <a:ext cx="5694363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4956F6C-969F-44CE-9511-9678C7C9EE1A}" type="slidenum">
              <a:rPr lang="zh-CN" altLang="en-US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ORACLE+SAN+RAC+</a:t>
            </a:r>
            <a:r>
              <a:rPr lang="zh-CN" altLang="en-US" dirty="0" smtClean="0"/>
              <a:t>连接池</a:t>
            </a:r>
            <a:endParaRPr lang="zh-CN" altLang="en-US" dirty="0"/>
          </a:p>
        </p:txBody>
      </p:sp>
      <p:sp>
        <p:nvSpPr>
          <p:cNvPr id="15364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412776"/>
            <a:ext cx="8143875" cy="50642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使用 </a:t>
            </a:r>
            <a:r>
              <a:rPr lang="en-US" altLang="zh-CN" sz="2400" dirty="0" smtClean="0"/>
              <a:t>Dell </a:t>
            </a:r>
            <a:r>
              <a:rPr lang="zh-CN" altLang="en-US" sz="2400" dirty="0" smtClean="0"/>
              <a:t>和 </a:t>
            </a:r>
            <a:r>
              <a:rPr lang="en-US" altLang="zh-CN" sz="2400" dirty="0" smtClean="0"/>
              <a:t>EMC </a:t>
            </a:r>
            <a:r>
              <a:rPr lang="zh-CN" altLang="en-US" sz="2400" dirty="0" smtClean="0"/>
              <a:t>合作的 </a:t>
            </a:r>
            <a:r>
              <a:rPr lang="en-US" altLang="zh-CN" sz="2400" dirty="0" smtClean="0">
                <a:solidFill>
                  <a:schemeClr val="accent1"/>
                </a:solidFill>
              </a:rPr>
              <a:t>SAN </a:t>
            </a:r>
            <a:r>
              <a:rPr lang="zh-CN" altLang="en-US" sz="2400" dirty="0" smtClean="0">
                <a:solidFill>
                  <a:schemeClr val="accent1"/>
                </a:solidFill>
              </a:rPr>
              <a:t>（</a:t>
            </a:r>
            <a:r>
              <a:rPr lang="en-US" altLang="zh-CN" sz="2400" dirty="0" smtClean="0">
                <a:solidFill>
                  <a:schemeClr val="accent1"/>
                </a:solidFill>
              </a:rPr>
              <a:t>Storage Area Network</a:t>
            </a:r>
            <a:r>
              <a:rPr lang="zh-CN" altLang="en-US" sz="2400" dirty="0" smtClean="0">
                <a:solidFill>
                  <a:schemeClr val="accent1"/>
                </a:solidFill>
              </a:rPr>
              <a:t>：存储区域网）</a:t>
            </a:r>
            <a:r>
              <a:rPr lang="zh-CN" altLang="en-US" sz="2400" dirty="0" smtClean="0"/>
              <a:t>低端存储，性能</a:t>
            </a:r>
            <a:r>
              <a:rPr lang="zh-CN" altLang="en-US" sz="2400" dirty="0" smtClean="0"/>
              <a:t>提升十几倍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SAN</a:t>
            </a:r>
            <a:r>
              <a:rPr lang="zh-CN" altLang="en-US" sz="2400" b="1" dirty="0" smtClean="0"/>
              <a:t>：</a:t>
            </a:r>
            <a:r>
              <a:rPr lang="zh-CN" altLang="en-US" sz="2400" dirty="0" smtClean="0"/>
              <a:t>一</a:t>
            </a:r>
            <a:r>
              <a:rPr lang="zh-CN" altLang="en-US" sz="2400" dirty="0" smtClean="0"/>
              <a:t>种</a:t>
            </a:r>
            <a:r>
              <a:rPr lang="zh-CN" altLang="en-US" sz="2400" dirty="0" smtClean="0">
                <a:solidFill>
                  <a:schemeClr val="accent1"/>
                </a:solidFill>
              </a:rPr>
              <a:t>高速专用</a:t>
            </a:r>
            <a:r>
              <a:rPr lang="zh-CN" altLang="en-US" sz="2400" dirty="0" smtClean="0">
                <a:solidFill>
                  <a:schemeClr val="accent1"/>
                </a:solidFill>
              </a:rPr>
              <a:t>网络，</a:t>
            </a:r>
            <a:r>
              <a:rPr lang="zh-CN" altLang="en-US" sz="2400" dirty="0" smtClean="0"/>
              <a:t>它建立起</a:t>
            </a:r>
            <a:r>
              <a:rPr lang="zh-CN" altLang="en-US" sz="2400" dirty="0" smtClean="0">
                <a:solidFill>
                  <a:schemeClr val="accent1"/>
                </a:solidFill>
              </a:rPr>
              <a:t>服务器、磁盘阵列、磁带库之间的一种直接连接</a:t>
            </a:r>
            <a:r>
              <a:rPr lang="zh-CN" altLang="en-US" sz="2400" dirty="0" smtClean="0">
                <a:solidFill>
                  <a:schemeClr val="accent1"/>
                </a:solidFill>
              </a:rPr>
              <a:t>。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i="1" dirty="0" smtClean="0"/>
              <a:t>SAN</a:t>
            </a:r>
            <a:r>
              <a:rPr lang="zh-CN" altLang="en-US" sz="2400" i="1" dirty="0" smtClean="0"/>
              <a:t>如同</a:t>
            </a:r>
            <a:r>
              <a:rPr lang="zh-CN" altLang="en-US" sz="2400" i="1" dirty="0" smtClean="0"/>
              <a:t>扩展的存储器总线，将</a:t>
            </a:r>
            <a:r>
              <a:rPr lang="zh-CN" altLang="en-US" sz="2400" i="1" dirty="0" smtClean="0"/>
              <a:t>专用集线器</a:t>
            </a:r>
            <a:r>
              <a:rPr lang="zh-CN" altLang="en-US" sz="2400" i="1" dirty="0" smtClean="0"/>
              <a:t>、交换器以及网关或桥</a:t>
            </a:r>
            <a:r>
              <a:rPr lang="zh-CN" altLang="en-US" sz="2400" i="1" dirty="0" smtClean="0"/>
              <a:t>路相互连接</a:t>
            </a:r>
            <a:r>
              <a:rPr lang="zh-CN" altLang="en-US" sz="2400" i="1" dirty="0" smtClean="0"/>
              <a:t>在一起。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</a:rPr>
              <a:t>          ↓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数据</a:t>
            </a:r>
            <a:r>
              <a:rPr lang="zh-CN" altLang="en-US" sz="2400" dirty="0" smtClean="0"/>
              <a:t>量继续增加，</a:t>
            </a:r>
            <a:r>
              <a:rPr lang="zh-CN" altLang="en-US" sz="2400" dirty="0" smtClean="0"/>
              <a:t>存储节点</a:t>
            </a:r>
            <a:r>
              <a:rPr lang="zh-CN" altLang="en-US" sz="2400" dirty="0" smtClean="0"/>
              <a:t>拆分，一拆二、二拆四。。。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623E8E4-9B2F-4CF4-926A-451B2BD61DFF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022FCBD-2C7A-44BA-8EAD-81303AD8A2A1}" type="slidenum">
              <a:rPr lang="zh-CN" altLang="en-US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SAN</a:t>
            </a:r>
            <a:r>
              <a:rPr lang="zh-CN" altLang="en-US" dirty="0" smtClean="0"/>
              <a:t>的网络通道与协议</a:t>
            </a:r>
            <a:endParaRPr lang="zh-CN" altLang="en-US" dirty="0"/>
          </a:p>
        </p:txBody>
      </p:sp>
      <p:sp>
        <p:nvSpPr>
          <p:cNvPr id="2253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357313"/>
            <a:ext cx="8143875" cy="4754562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SAN</a:t>
            </a:r>
            <a:r>
              <a:rPr lang="zh-CN" altLang="en-US" sz="2400" dirty="0"/>
              <a:t>利用光纤通道协议（</a:t>
            </a:r>
            <a:r>
              <a:rPr lang="en-US" altLang="zh-CN" sz="2400" dirty="0"/>
              <a:t>FCP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Fibre</a:t>
            </a:r>
            <a:r>
              <a:rPr lang="en-US" altLang="zh-CN" sz="2400" dirty="0"/>
              <a:t> Channel Protocol</a:t>
            </a:r>
            <a:r>
              <a:rPr lang="zh-CN" altLang="en-US" sz="2400" dirty="0"/>
              <a:t> ）上加载</a:t>
            </a:r>
            <a:r>
              <a:rPr lang="en-US" altLang="zh-CN" sz="2400" dirty="0"/>
              <a:t>SCSI</a:t>
            </a:r>
            <a:r>
              <a:rPr lang="zh-CN" altLang="en-US" sz="2400" dirty="0"/>
              <a:t>协议来达到</a:t>
            </a:r>
            <a:r>
              <a:rPr lang="zh-CN" altLang="en-US" sz="2400" dirty="0">
                <a:solidFill>
                  <a:schemeClr val="accent1"/>
                </a:solidFill>
              </a:rPr>
              <a:t>可靠的块级数据传输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↓</a:t>
            </a:r>
            <a:endParaRPr lang="en-US" altLang="zh-CN" sz="2400" dirty="0" smtClean="0"/>
          </a:p>
          <a:p>
            <a:r>
              <a:rPr lang="zh-CN" altLang="en-US" sz="2400" dirty="0" smtClean="0"/>
              <a:t>高性能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accent1"/>
                </a:solidFill>
              </a:rPr>
              <a:t>光纤通道交换机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chemeClr val="accent1"/>
                </a:solidFill>
              </a:rPr>
              <a:t>光纤通道网络协议</a:t>
            </a:r>
            <a:r>
              <a:rPr lang="zh-CN" altLang="en-US" sz="2400" dirty="0"/>
              <a:t>是</a:t>
            </a:r>
            <a:r>
              <a:rPr lang="en-US" altLang="zh-CN" sz="2400" dirty="0"/>
              <a:t>SAN</a:t>
            </a:r>
            <a:r>
              <a:rPr lang="zh-CN" altLang="en-US" sz="2400" dirty="0"/>
              <a:t>的关键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 smtClean="0"/>
              <a:t>在一些关键应用</a:t>
            </a:r>
            <a:r>
              <a:rPr lang="zh-CN" altLang="en-US" sz="2400" dirty="0"/>
              <a:t>中（尤其是多个服务器</a:t>
            </a:r>
            <a:r>
              <a:rPr lang="zh-CN" altLang="en-US" sz="2400" dirty="0" smtClean="0"/>
              <a:t>共同读取大型存储设备），传输块级数据要求必须使用</a:t>
            </a:r>
            <a:r>
              <a:rPr lang="en-US" altLang="zh-CN" sz="2400" dirty="0" smtClean="0"/>
              <a:t>SAN</a:t>
            </a:r>
            <a:r>
              <a:rPr lang="zh-CN" altLang="en-US" sz="2400" dirty="0" smtClean="0"/>
              <a:t>。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9181779-829D-4A52-BAF9-409A1B94A339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2C77C0F-6C93-481B-9AC3-19895B4052BA}" type="slidenum">
              <a:rPr lang="zh-CN" altLang="en-US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8704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68313" y="549275"/>
            <a:ext cx="8183562" cy="59213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SAN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的优点和问题</a:t>
            </a:r>
          </a:p>
        </p:txBody>
      </p:sp>
      <p:sp>
        <p:nvSpPr>
          <p:cNvPr id="23556" name="Rectangle 3"/>
          <p:cNvSpPr>
            <a:spLocks noGrp="1"/>
          </p:cNvSpPr>
          <p:nvPr>
            <p:ph type="body" idx="4294967295"/>
          </p:nvPr>
        </p:nvSpPr>
        <p:spPr>
          <a:xfrm>
            <a:off x="503238" y="1557338"/>
            <a:ext cx="8317234" cy="4554537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zh-CN" altLang="en-US" sz="2400" dirty="0" smtClean="0"/>
              <a:t>优点：</a:t>
            </a:r>
            <a:endParaRPr lang="en-US" altLang="zh-CN" sz="2400" dirty="0" smtClean="0"/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/>
              <a:t>SAN</a:t>
            </a:r>
            <a:r>
              <a:rPr lang="zh-CN" altLang="en-US" sz="2400" dirty="0"/>
              <a:t>的管理</a:t>
            </a:r>
            <a:r>
              <a:rPr lang="zh-CN" altLang="en-US" sz="2400" dirty="0" smtClean="0"/>
              <a:t>集中且</a:t>
            </a:r>
            <a:r>
              <a:rPr lang="zh-CN" altLang="en-US" sz="2400" dirty="0"/>
              <a:t>高效</a:t>
            </a:r>
            <a:r>
              <a:rPr lang="zh-CN" altLang="en-US" sz="2400" dirty="0" smtClean="0"/>
              <a:t>，并能</a:t>
            </a:r>
            <a:r>
              <a:rPr lang="zh-CN" altLang="en-US" sz="2400" dirty="0" smtClean="0">
                <a:solidFill>
                  <a:schemeClr val="accent1"/>
                </a:solidFill>
              </a:rPr>
              <a:t>在线</a:t>
            </a:r>
            <a:r>
              <a:rPr lang="zh-CN" altLang="en-US" sz="2400" dirty="0">
                <a:solidFill>
                  <a:schemeClr val="accent1"/>
                </a:solidFill>
              </a:rPr>
              <a:t>添加</a:t>
            </a:r>
            <a:r>
              <a:rPr lang="en-US" altLang="zh-CN" sz="2400" dirty="0">
                <a:solidFill>
                  <a:schemeClr val="accent1"/>
                </a:solidFill>
              </a:rPr>
              <a:t>/</a:t>
            </a:r>
            <a:r>
              <a:rPr lang="zh-CN" altLang="en-US" sz="2400" dirty="0">
                <a:solidFill>
                  <a:schemeClr val="accent1"/>
                </a:solidFill>
              </a:rPr>
              <a:t>删除设备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chemeClr val="accent1"/>
                </a:solidFill>
              </a:rPr>
              <a:t>动态调整存储网络以及将异构设备统一成存储</a:t>
            </a:r>
            <a:r>
              <a:rPr lang="zh-CN" altLang="en-US" sz="2400" dirty="0" smtClean="0">
                <a:solidFill>
                  <a:schemeClr val="accent1"/>
                </a:solidFill>
              </a:rPr>
              <a:t>池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0" indent="0">
              <a:lnSpc>
                <a:spcPct val="11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solidFill>
                  <a:schemeClr val="accent1"/>
                </a:solidFill>
              </a:rPr>
              <a:t>数据在传输时被分成小段</a:t>
            </a:r>
            <a:r>
              <a:rPr lang="zh-CN" altLang="en-US" sz="2400" dirty="0" smtClean="0"/>
              <a:t>，使得</a:t>
            </a:r>
            <a:r>
              <a:rPr lang="en-US" altLang="zh-CN" sz="2400" dirty="0" smtClean="0"/>
              <a:t>SAN</a:t>
            </a:r>
            <a:r>
              <a:rPr lang="zh-CN" altLang="en-US" sz="2400" dirty="0" smtClean="0"/>
              <a:t>对服务器处理的</a:t>
            </a:r>
            <a:r>
              <a:rPr lang="zh-CN" altLang="en-US" sz="2400" dirty="0" smtClean="0"/>
              <a:t>依赖降低，可有效的</a:t>
            </a:r>
            <a:r>
              <a:rPr lang="zh-CN" altLang="en-US" sz="2400" dirty="0">
                <a:solidFill>
                  <a:schemeClr val="accent1"/>
                </a:solidFill>
              </a:rPr>
              <a:t>爆发性传送</a:t>
            </a:r>
            <a:r>
              <a:rPr lang="zh-CN" altLang="en-US" sz="2400" dirty="0" smtClean="0">
                <a:solidFill>
                  <a:schemeClr val="accent1"/>
                </a:solidFill>
              </a:rPr>
              <a:t>块</a:t>
            </a:r>
            <a:r>
              <a:rPr lang="zh-CN" altLang="en-US" sz="2400" dirty="0" smtClean="0">
                <a:solidFill>
                  <a:schemeClr val="accent1"/>
                </a:solidFill>
              </a:rPr>
              <a:t>数据</a:t>
            </a:r>
            <a:r>
              <a:rPr lang="zh-CN" altLang="en-US" sz="2400" dirty="0" smtClean="0"/>
              <a:t>，性能及可靠性得到了充分发挥。</a:t>
            </a:r>
            <a:endParaRPr lang="en-US" altLang="zh-CN" sz="2400" dirty="0" smtClean="0"/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）通过城域网（</a:t>
            </a:r>
            <a:r>
              <a:rPr lang="en-US" altLang="zh-CN" sz="2400" dirty="0" smtClean="0"/>
              <a:t>MAN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Metropolitan </a:t>
            </a:r>
            <a:r>
              <a:rPr lang="en-US" sz="2400" dirty="0" smtClean="0"/>
              <a:t>Area Network </a:t>
            </a:r>
            <a:r>
              <a:rPr lang="zh-CN" altLang="en-US" sz="2400" dirty="0" smtClean="0"/>
              <a:t>），</a:t>
            </a:r>
            <a:r>
              <a:rPr lang="en-US" altLang="zh-CN" sz="2400" dirty="0" smtClean="0"/>
              <a:t>SAN</a:t>
            </a:r>
            <a:r>
              <a:rPr lang="zh-CN" altLang="en-US" sz="2400" dirty="0" smtClean="0"/>
              <a:t>可以实现</a:t>
            </a:r>
            <a:r>
              <a:rPr lang="zh-CN" altLang="en-US" sz="2400" dirty="0" smtClean="0">
                <a:solidFill>
                  <a:schemeClr val="accent1"/>
                </a:solidFill>
              </a:rPr>
              <a:t>远程灾难恢复</a:t>
            </a:r>
            <a:r>
              <a:rPr lang="zh-CN" altLang="en-US" sz="2400" dirty="0" smtClean="0"/>
              <a:t>。使用</a:t>
            </a:r>
            <a:r>
              <a:rPr lang="en-US" altLang="zh-CN" sz="2400" dirty="0" smtClean="0"/>
              <a:t>E3</a:t>
            </a:r>
            <a:r>
              <a:rPr lang="zh-CN" altLang="en-US" sz="2400" dirty="0" smtClean="0"/>
              <a:t>信道</a:t>
            </a:r>
            <a:r>
              <a:rPr lang="en-US" altLang="zh-CN" sz="2400" dirty="0" smtClean="0"/>
              <a:t>SAN</a:t>
            </a:r>
            <a:r>
              <a:rPr lang="zh-CN" altLang="en-US" sz="2400" dirty="0" smtClean="0"/>
              <a:t>可以在不降低性能的同时将部件间的距离增加至</a:t>
            </a:r>
            <a:r>
              <a:rPr lang="en-US" altLang="zh-CN" sz="2400" dirty="0" smtClean="0"/>
              <a:t>150km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8FD2868-6C3D-4CE9-9119-094CE79955D4}" type="slidenum">
              <a:rPr lang="zh-CN" altLang="en-US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SAN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的优点和问题</a:t>
            </a:r>
            <a:endParaRPr lang="zh-CN" altLang="en-US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8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33388" y="1466852"/>
            <a:ext cx="8143875" cy="4286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SAN</a:t>
            </a:r>
            <a:r>
              <a:rPr lang="zh-CN" altLang="en-US" sz="2400" dirty="0" smtClean="0"/>
              <a:t>的技术特色使得其可以</a:t>
            </a:r>
            <a:r>
              <a:rPr lang="zh-CN" altLang="en-US" sz="2400" dirty="0" smtClean="0"/>
              <a:t>广泛用于各</a:t>
            </a:r>
            <a:r>
              <a:rPr lang="zh-CN" altLang="en-US" sz="2400" dirty="0" smtClean="0"/>
              <a:t>类关键应用。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      对于某些</a:t>
            </a:r>
            <a:r>
              <a:rPr lang="zh-CN" altLang="en-US" sz="2400" dirty="0" smtClean="0"/>
              <a:t>关键应用（例如紧急任务数据库应用），</a:t>
            </a:r>
            <a:r>
              <a:rPr lang="en-US" altLang="zh-CN" sz="2400" dirty="0" smtClean="0"/>
              <a:t>SAN</a:t>
            </a:r>
            <a:r>
              <a:rPr lang="zh-CN" altLang="en-US" sz="2400" dirty="0" smtClean="0"/>
              <a:t>可提供较好的存储性能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问题：光纤通道设备的互操作性差，采用光纤通道技术的系统造价非常昂贵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6D52661-E38F-4658-9531-4CA67787681D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3553A4-E2D4-4A11-A198-21C088B31BE5}" type="slidenum">
              <a:rPr lang="zh-CN" altLang="en-US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NAS vs. SAN</a:t>
            </a:r>
            <a:endParaRPr lang="zh-CN" altLang="en-US" dirty="0"/>
          </a:p>
        </p:txBody>
      </p:sp>
      <p:sp>
        <p:nvSpPr>
          <p:cNvPr id="25604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428751"/>
            <a:ext cx="8143875" cy="45925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NAS</a:t>
            </a:r>
            <a:r>
              <a:rPr lang="zh-CN" altLang="en-US" sz="2400" dirty="0" smtClean="0"/>
              <a:t>是</a:t>
            </a:r>
            <a:r>
              <a:rPr lang="zh-CN" altLang="en-US" sz="2400" dirty="0" smtClean="0">
                <a:solidFill>
                  <a:schemeClr val="accent1"/>
                </a:solidFill>
              </a:rPr>
              <a:t>一台特殊的</a:t>
            </a:r>
            <a:r>
              <a:rPr lang="zh-CN" altLang="en-US" sz="2400" dirty="0" smtClean="0"/>
              <a:t>含有大硬盘空间的</a:t>
            </a:r>
            <a:r>
              <a:rPr lang="zh-CN" altLang="en-US" sz="2400" dirty="0" smtClean="0">
                <a:solidFill>
                  <a:schemeClr val="accent1"/>
                </a:solidFill>
              </a:rPr>
              <a:t>计算机</a:t>
            </a:r>
            <a:r>
              <a:rPr lang="zh-CN" altLang="en-US" sz="2400" dirty="0" smtClean="0"/>
              <a:t>，连接在以太网上，其它计算机通过网络映射硬盘使用该空间。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SAN</a:t>
            </a:r>
            <a:r>
              <a:rPr lang="zh-CN" altLang="en-US" sz="2400" dirty="0" smtClean="0"/>
              <a:t>是</a:t>
            </a:r>
            <a:r>
              <a:rPr lang="zh-CN" altLang="en-US" sz="2400" dirty="0" smtClean="0">
                <a:solidFill>
                  <a:schemeClr val="accent1"/>
                </a:solidFill>
              </a:rPr>
              <a:t>一种容易扩容的光纤通讯的磁盘阵列机</a:t>
            </a:r>
            <a:r>
              <a:rPr lang="zh-CN" altLang="en-US" sz="2400" dirty="0" smtClean="0"/>
              <a:t>，是</a:t>
            </a:r>
            <a:r>
              <a:rPr lang="zh-CN" altLang="en-US" sz="2400" dirty="0" smtClean="0">
                <a:solidFill>
                  <a:schemeClr val="accent1"/>
                </a:solidFill>
              </a:rPr>
              <a:t>多台服务器共享使用多台阵列机</a:t>
            </a:r>
            <a:r>
              <a:rPr lang="zh-CN" altLang="en-US" sz="2400" dirty="0" smtClean="0"/>
              <a:t>，可以安装各种软件，可跨平台。</a:t>
            </a:r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SAN</a:t>
            </a:r>
            <a:r>
              <a:rPr lang="zh-CN" altLang="en-US" sz="2400" dirty="0" smtClean="0"/>
              <a:t>是光纤协议，</a:t>
            </a:r>
            <a:r>
              <a:rPr lang="en-US" altLang="zh-CN" sz="2400" dirty="0" smtClean="0"/>
              <a:t>NAS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TCP/IP</a:t>
            </a:r>
            <a:r>
              <a:rPr lang="zh-CN" altLang="en-US" sz="2400" dirty="0" smtClean="0"/>
              <a:t>协议。</a:t>
            </a:r>
            <a:r>
              <a:rPr lang="en-US" altLang="zh-CN" sz="2400" dirty="0" smtClean="0"/>
              <a:t>NAS</a:t>
            </a:r>
            <a:r>
              <a:rPr lang="zh-CN" altLang="en-US" sz="2400" dirty="0" smtClean="0"/>
              <a:t>是利用现有网络，</a:t>
            </a:r>
            <a:r>
              <a:rPr lang="en-US" altLang="zh-CN" sz="2400" dirty="0" smtClean="0"/>
              <a:t>SAN</a:t>
            </a:r>
            <a:r>
              <a:rPr lang="zh-CN" altLang="en-US" sz="2400" dirty="0" smtClean="0"/>
              <a:t>是在</a:t>
            </a:r>
            <a:r>
              <a:rPr lang="en-US" altLang="zh-CN" sz="2400" dirty="0" smtClean="0"/>
              <a:t>sever</a:t>
            </a:r>
            <a:r>
              <a:rPr lang="zh-CN" altLang="en-US" sz="2400" dirty="0" smtClean="0"/>
              <a:t>端再架设一个网络。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59122F9-4202-4A4F-AAFC-AC26C7EA5443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48B711B-0D9C-460D-80C1-839FA6EF7A14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39750" y="461963"/>
            <a:ext cx="8183563" cy="66357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发展历程</a:t>
            </a:r>
            <a:endParaRPr lang="zh-CN" altLang="en-US" sz="16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196" name="文本占位符 5"/>
          <p:cNvSpPr>
            <a:spLocks noGrp="1"/>
          </p:cNvSpPr>
          <p:nvPr>
            <p:ph type="body" sz="half" idx="13"/>
          </p:nvPr>
        </p:nvSpPr>
        <p:spPr>
          <a:xfrm>
            <a:off x="503238" y="1689100"/>
            <a:ext cx="4014787" cy="4187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个人网站</a:t>
            </a:r>
          </a:p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itchFamily="34" charset="-122"/>
              </a:rPr>
              <a:t>↓</a:t>
            </a: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itchFamily="34" charset="-122"/>
              </a:rPr>
              <a:t>DBMS</a:t>
            </a:r>
            <a:r>
              <a:rPr lang="zh-CN" altLang="en-US" dirty="0" smtClean="0">
                <a:latin typeface="微软雅黑" pitchFamily="34" charset="-122"/>
              </a:rPr>
              <a:t>读写副本</a:t>
            </a:r>
          </a:p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itchFamily="34" charset="-122"/>
              </a:rPr>
              <a:t>↓</a:t>
            </a:r>
          </a:p>
          <a:p>
            <a:pPr>
              <a:lnSpc>
                <a:spcPct val="80000"/>
              </a:lnSpc>
            </a:pPr>
            <a:r>
              <a:rPr lang="en-US" altLang="zh-CN" dirty="0" smtClean="0">
                <a:latin typeface="微软雅黑" pitchFamily="34" charset="-122"/>
              </a:rPr>
              <a:t>DBMS</a:t>
            </a:r>
            <a:r>
              <a:rPr lang="zh-CN" altLang="en-US" dirty="0" smtClean="0">
                <a:latin typeface="微软雅黑" pitchFamily="34" charset="-122"/>
              </a:rPr>
              <a:t>升级</a:t>
            </a:r>
          </a:p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itchFamily="34" charset="-122"/>
              </a:rPr>
              <a:t>↓</a:t>
            </a:r>
          </a:p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itchFamily="34" charset="-122"/>
              </a:rPr>
              <a:t>网络存储</a:t>
            </a:r>
            <a:r>
              <a:rPr lang="en-US" altLang="zh-CN" dirty="0" smtClean="0">
                <a:latin typeface="微软雅黑" pitchFamily="34" charset="-122"/>
              </a:rPr>
              <a:t>+DBMS</a:t>
            </a:r>
            <a:r>
              <a:rPr lang="zh-CN" altLang="en-US" dirty="0" smtClean="0">
                <a:latin typeface="微软雅黑" pitchFamily="34" charset="-122"/>
              </a:rPr>
              <a:t>集群</a:t>
            </a:r>
          </a:p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itchFamily="34" charset="-122"/>
              </a:rPr>
              <a:t>↓</a:t>
            </a:r>
          </a:p>
          <a:p>
            <a:pPr>
              <a:lnSpc>
                <a:spcPct val="80000"/>
              </a:lnSpc>
            </a:pPr>
            <a:r>
              <a:rPr lang="zh-CN" altLang="en-US" dirty="0" smtClean="0">
                <a:latin typeface="微软雅黑" pitchFamily="34" charset="-122"/>
              </a:rPr>
              <a:t>为查询业务设置搜索引擎</a:t>
            </a:r>
          </a:p>
        </p:txBody>
      </p:sp>
      <p:sp>
        <p:nvSpPr>
          <p:cNvPr id="8197" name="Rectangle 6"/>
          <p:cNvSpPr>
            <a:spLocks noGrp="1"/>
          </p:cNvSpPr>
          <p:nvPr>
            <p:ph type="body" sz="half" idx="4294967295"/>
          </p:nvPr>
        </p:nvSpPr>
        <p:spPr>
          <a:xfrm>
            <a:off x="4670425" y="1617663"/>
            <a:ext cx="4016375" cy="4187825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dirty="0" smtClean="0">
                <a:latin typeface="微软雅黑" pitchFamily="34" charset="-122"/>
              </a:rPr>
              <a:t>↓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dirty="0" smtClean="0"/>
              <a:t>更换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引擎和网络连接池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dirty="0" smtClean="0">
                <a:latin typeface="微软雅黑" pitchFamily="34" charset="-122"/>
              </a:rPr>
              <a:t>↓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dirty="0" smtClean="0"/>
              <a:t>增加文件存储机制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dirty="0" smtClean="0">
                <a:latin typeface="微软雅黑" pitchFamily="34" charset="-122"/>
              </a:rPr>
              <a:t>↓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dirty="0" smtClean="0"/>
              <a:t>分布式文件库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dirty="0" smtClean="0">
                <a:latin typeface="微软雅黑" pitchFamily="34" charset="-122"/>
              </a:rPr>
              <a:t>↓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dirty="0" smtClean="0"/>
              <a:t>分布式海量数据库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D3330FC-54DE-4BDA-B00B-ACE29128973B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62366F9-B766-4116-BA1E-0D70E9222DFE}" type="slidenum">
              <a:rPr lang="zh-CN" altLang="en-US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8806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3238" y="404813"/>
            <a:ext cx="8183562" cy="7366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NAS vs. SAN</a:t>
            </a:r>
            <a:endParaRPr lang="zh-CN" alt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type="body" idx="4294967295"/>
          </p:nvPr>
        </p:nvSpPr>
        <p:spPr>
          <a:xfrm>
            <a:off x="503238" y="1546225"/>
            <a:ext cx="7957194" cy="4187825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NAS</a:t>
            </a:r>
            <a:r>
              <a:rPr lang="zh-CN" altLang="en-US" sz="2400" dirty="0" smtClean="0"/>
              <a:t>以文件方式访问数据，而</a:t>
            </a:r>
            <a:r>
              <a:rPr lang="en-US" altLang="zh-CN" sz="2400" dirty="0" smtClean="0"/>
              <a:t>SAN</a:t>
            </a:r>
            <a:r>
              <a:rPr lang="zh-CN" altLang="en-US" sz="2400" dirty="0" smtClean="0"/>
              <a:t>以</a:t>
            </a:r>
            <a:r>
              <a:rPr lang="en-US" altLang="zh-CN" sz="2400" dirty="0" smtClean="0"/>
              <a:t>sectors</a:t>
            </a:r>
            <a:r>
              <a:rPr lang="zh-CN" altLang="en-US" sz="2400" dirty="0" smtClean="0"/>
              <a:t>方式访问数据。</a:t>
            </a:r>
            <a:endParaRPr lang="en-US" altLang="zh-CN" sz="2400" dirty="0" smtClean="0"/>
          </a:p>
          <a:p>
            <a:pPr marL="0" indent="0"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altLang="zh-CN" sz="2400" dirty="0" smtClean="0"/>
              <a:t>    SAN</a:t>
            </a:r>
            <a:r>
              <a:rPr lang="zh-CN" altLang="en-US" sz="2400" dirty="0" smtClean="0"/>
              <a:t>对于</a:t>
            </a:r>
            <a:r>
              <a:rPr lang="zh-CN" altLang="en-US" sz="2400" dirty="0" smtClean="0">
                <a:solidFill>
                  <a:schemeClr val="accent1"/>
                </a:solidFill>
              </a:rPr>
              <a:t>高容量块级数据</a:t>
            </a:r>
            <a:r>
              <a:rPr lang="zh-CN" altLang="en-US" sz="2400" dirty="0" smtClean="0">
                <a:solidFill>
                  <a:schemeClr val="accent1"/>
                </a:solidFill>
              </a:rPr>
              <a:t>传输</a:t>
            </a:r>
            <a:r>
              <a:rPr lang="zh-CN" altLang="en-US" sz="2400" dirty="0" smtClean="0"/>
              <a:t>有</a:t>
            </a:r>
            <a:r>
              <a:rPr lang="zh-CN" altLang="en-US" sz="2400" dirty="0" smtClean="0"/>
              <a:t>明显的优势，</a:t>
            </a:r>
            <a:r>
              <a:rPr lang="zh-CN" altLang="en-US" sz="2400" dirty="0" smtClean="0">
                <a:solidFill>
                  <a:schemeClr val="accent1"/>
                </a:solidFill>
              </a:rPr>
              <a:t>易扩展</a:t>
            </a:r>
            <a:r>
              <a:rPr lang="zh-CN" altLang="en-US" sz="2400" dirty="0" smtClean="0"/>
              <a:t>且</a:t>
            </a:r>
            <a:r>
              <a:rPr lang="zh-CN" altLang="en-US" sz="2400" dirty="0" smtClean="0"/>
              <a:t>管理高效</a:t>
            </a:r>
            <a:r>
              <a:rPr lang="zh-CN" altLang="en-US" sz="2400" dirty="0" smtClean="0"/>
              <a:t>，可运行关键应用（如数据库、备份等）。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altLang="zh-CN" sz="2400" dirty="0" smtClean="0"/>
              <a:t>    NAS</a:t>
            </a:r>
            <a:r>
              <a:rPr lang="zh-CN" altLang="en-US" sz="2400" dirty="0" smtClean="0"/>
              <a:t>更加适合</a:t>
            </a:r>
            <a:r>
              <a:rPr lang="zh-CN" altLang="en-US" sz="2400" dirty="0" smtClean="0">
                <a:solidFill>
                  <a:schemeClr val="accent1"/>
                </a:solidFill>
              </a:rPr>
              <a:t>文件级别的数据处理</a:t>
            </a:r>
            <a:r>
              <a:rPr lang="zh-CN" altLang="en-US" sz="2400" dirty="0" smtClean="0"/>
              <a:t>。可作为日常办公中需要经常</a:t>
            </a:r>
            <a:r>
              <a:rPr lang="zh-CN" altLang="en-US" sz="2400" dirty="0" smtClean="0">
                <a:solidFill>
                  <a:schemeClr val="accent1"/>
                </a:solidFill>
              </a:rPr>
              <a:t>交换小文件</a:t>
            </a:r>
            <a:r>
              <a:rPr lang="zh-CN" altLang="en-US" sz="2400" dirty="0" smtClean="0"/>
              <a:t>的存储配置（如存储网页）。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010822F-975E-4E79-AB10-2BE47A160697}" type="slidenum">
              <a:rPr lang="zh-CN" altLang="en-US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NAS vs. SAN</a:t>
            </a:r>
            <a:endParaRPr lang="zh-CN" altLang="en-US" dirty="0"/>
          </a:p>
        </p:txBody>
      </p:sp>
      <p:sp>
        <p:nvSpPr>
          <p:cNvPr id="2765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57188" y="1428750"/>
            <a:ext cx="8501062" cy="4286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SAN</a:t>
            </a:r>
            <a:r>
              <a:rPr lang="zh-CN" altLang="en-US" sz="2400" dirty="0" smtClean="0"/>
              <a:t>更多的是强调：范围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高效。</a:t>
            </a:r>
            <a:br>
              <a:rPr lang="zh-CN" altLang="en-US" sz="2400" dirty="0" smtClean="0"/>
            </a:br>
            <a:r>
              <a:rPr lang="zh-CN" altLang="en-US" sz="2400" dirty="0" smtClean="0"/>
              <a:t>    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NAS</a:t>
            </a:r>
            <a:r>
              <a:rPr lang="zh-CN" altLang="en-US" sz="2400" dirty="0" smtClean="0"/>
              <a:t>主要强调：共享。</a:t>
            </a:r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NAS</a:t>
            </a:r>
            <a:r>
              <a:rPr lang="zh-CN" altLang="en-US" sz="2400" dirty="0" smtClean="0"/>
              <a:t>使用的</a:t>
            </a:r>
            <a:r>
              <a:rPr lang="zh-CN" altLang="en-US" sz="2400" dirty="0" smtClean="0">
                <a:solidFill>
                  <a:schemeClr val="accent1"/>
                </a:solidFill>
              </a:rPr>
              <a:t>文件传输协议</a:t>
            </a:r>
            <a:r>
              <a:rPr lang="zh-CN" altLang="en-US" sz="2400" dirty="0" smtClean="0"/>
              <a:t>意味着：当把数据库建立在</a:t>
            </a:r>
            <a:r>
              <a:rPr lang="en-US" altLang="zh-CN" sz="2400" dirty="0" smtClean="0"/>
              <a:t>NAS</a:t>
            </a:r>
            <a:r>
              <a:rPr lang="zh-CN" altLang="en-US" sz="2400" dirty="0" smtClean="0"/>
              <a:t>上时，</a:t>
            </a:r>
            <a:r>
              <a:rPr lang="zh-CN" altLang="en-US" sz="2400" dirty="0" smtClean="0">
                <a:solidFill>
                  <a:schemeClr val="accent1"/>
                </a:solidFill>
              </a:rPr>
              <a:t>取得一条记录需要对整个数据文件</a:t>
            </a:r>
            <a:r>
              <a:rPr lang="zh-CN" altLang="en-US" sz="2400" dirty="0" smtClean="0"/>
              <a:t>进行传输（如果数据库不更改数据访问方式）。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F2F0BED-8EBD-4FF2-B65F-8AEF3E56176C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7D92B98-5FD5-4D6A-AE5D-5914D2716FAB}" type="slidenum">
              <a:rPr lang="zh-CN" altLang="en-US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NAS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SAN</a:t>
            </a:r>
            <a:r>
              <a:rPr lang="zh-CN" altLang="en-US" dirty="0" smtClean="0"/>
              <a:t>结合</a:t>
            </a:r>
            <a:endParaRPr lang="zh-CN" altLang="en-US" dirty="0"/>
          </a:p>
        </p:txBody>
      </p:sp>
      <p:sp>
        <p:nvSpPr>
          <p:cNvPr id="28676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143875" cy="42862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2400" dirty="0" smtClean="0"/>
              <a:t>    一些公司推出了融合</a:t>
            </a:r>
            <a:r>
              <a:rPr lang="en-US" altLang="zh-CN" sz="2400" dirty="0" smtClean="0"/>
              <a:t>NAS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SAN</a:t>
            </a:r>
            <a:r>
              <a:rPr lang="zh-CN" altLang="en-US" sz="2400" dirty="0" smtClean="0"/>
              <a:t>的存储解决方案，可分为两类：</a:t>
            </a:r>
            <a:r>
              <a:rPr lang="en-US" altLang="zh-CN" sz="2400" dirty="0" smtClean="0">
                <a:solidFill>
                  <a:schemeClr val="accent1"/>
                </a:solidFill>
              </a:rPr>
              <a:t>“NAS</a:t>
            </a:r>
            <a:r>
              <a:rPr lang="zh-CN" altLang="en-US" sz="2400" dirty="0" smtClean="0">
                <a:solidFill>
                  <a:schemeClr val="accent1"/>
                </a:solidFill>
              </a:rPr>
              <a:t>头”</a:t>
            </a:r>
            <a:r>
              <a:rPr lang="zh-CN" altLang="en-US" sz="2400" dirty="0" smtClean="0"/>
              <a:t>与</a:t>
            </a:r>
            <a:r>
              <a:rPr lang="zh-CN" altLang="en-US" sz="2400" dirty="0" smtClean="0">
                <a:solidFill>
                  <a:schemeClr val="accent1"/>
                </a:solidFill>
              </a:rPr>
              <a:t>“统一存储系统”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2400" dirty="0" smtClean="0"/>
              <a:t>NAS</a:t>
            </a:r>
            <a:r>
              <a:rPr lang="zh-CN" altLang="en-US" sz="2400" dirty="0" smtClean="0"/>
              <a:t>头</a:t>
            </a:r>
            <a:r>
              <a:rPr lang="en-US" altLang="zh-CN" sz="2400" dirty="0" smtClean="0">
                <a:latin typeface="+mn-ea"/>
              </a:rPr>
              <a:t>——</a:t>
            </a:r>
            <a:r>
              <a:rPr lang="zh-CN" altLang="en-US" sz="2400" dirty="0" smtClean="0"/>
              <a:t>由</a:t>
            </a:r>
            <a:r>
              <a:rPr lang="zh-CN" altLang="en-US" sz="2400" dirty="0" smtClean="0">
                <a:solidFill>
                  <a:schemeClr val="accent1"/>
                </a:solidFill>
              </a:rPr>
              <a:t>专为提供文件服务</a:t>
            </a:r>
            <a:r>
              <a:rPr lang="zh-CN" altLang="en-US" sz="2400" dirty="0" smtClean="0"/>
              <a:t>而优化的部件（文件管理器，</a:t>
            </a:r>
            <a:r>
              <a:rPr lang="en-US" altLang="zh-CN" sz="2400" dirty="0" smtClean="0"/>
              <a:t>filer</a:t>
            </a:r>
            <a:r>
              <a:rPr lang="zh-CN" altLang="en-US" sz="2400" dirty="0" smtClean="0"/>
              <a:t>）构成，</a:t>
            </a:r>
            <a:r>
              <a:rPr lang="en-US" altLang="zh-CN" sz="2400" dirty="0" smtClean="0">
                <a:solidFill>
                  <a:schemeClr val="accent1"/>
                </a:solidFill>
              </a:rPr>
              <a:t>NAS</a:t>
            </a:r>
            <a:r>
              <a:rPr lang="zh-CN" altLang="en-US" sz="2400" dirty="0" smtClean="0">
                <a:solidFill>
                  <a:schemeClr val="accent1"/>
                </a:solidFill>
              </a:rPr>
              <a:t>头连接到后端上的</a:t>
            </a:r>
            <a:r>
              <a:rPr lang="en-US" altLang="zh-CN" sz="2400" dirty="0" smtClean="0">
                <a:solidFill>
                  <a:schemeClr val="accent1"/>
                </a:solidFill>
              </a:rPr>
              <a:t>SAN</a:t>
            </a:r>
            <a:r>
              <a:rPr lang="zh-CN" altLang="en-US" sz="2400" dirty="0" smtClean="0">
                <a:solidFill>
                  <a:schemeClr val="accent1"/>
                </a:solidFill>
              </a:rPr>
              <a:t>存储上</a:t>
            </a:r>
            <a:r>
              <a:rPr lang="zh-CN" altLang="en-US" sz="2400" dirty="0" smtClean="0"/>
              <a:t>，以类似于利用</a:t>
            </a:r>
            <a:r>
              <a:rPr lang="en-US" altLang="zh-CN" sz="2400" dirty="0" smtClean="0"/>
              <a:t>SAN</a:t>
            </a:r>
            <a:r>
              <a:rPr lang="zh-CN" altLang="en-US" sz="2400" dirty="0" smtClean="0"/>
              <a:t>存储提供存储容量的方式为</a:t>
            </a:r>
            <a:r>
              <a:rPr lang="en-US" altLang="zh-CN" sz="2400" dirty="0" smtClean="0"/>
              <a:t>NAS</a:t>
            </a:r>
            <a:r>
              <a:rPr lang="zh-CN" altLang="en-US" sz="2400" dirty="0" smtClean="0"/>
              <a:t>头提供存储容量。</a:t>
            </a: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2400" dirty="0" smtClean="0"/>
              <a:t>相关产品：</a:t>
            </a:r>
            <a:r>
              <a:rPr lang="en-US" altLang="zh-CN" sz="2400" dirty="0" smtClean="0"/>
              <a:t>IBM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HP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Auspex</a:t>
            </a:r>
            <a:r>
              <a:rPr lang="zh-CN" altLang="en-US" sz="2400" dirty="0" smtClean="0"/>
              <a:t>等公司。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ACB79C2-A917-4420-A1EE-57DFE2B1A32D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C10315D3-31B9-42DB-98B7-38F68942F1E0}" type="slidenum">
              <a:rPr lang="zh-CN" altLang="en-US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NAS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SAN</a:t>
            </a:r>
            <a:r>
              <a:rPr lang="zh-CN" altLang="en-US" dirty="0" smtClean="0"/>
              <a:t>结合</a:t>
            </a:r>
            <a:endParaRPr lang="zh-CN" altLang="en-US" dirty="0"/>
          </a:p>
        </p:txBody>
      </p:sp>
      <p:sp>
        <p:nvSpPr>
          <p:cNvPr id="2970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143875" cy="4286250"/>
          </a:xfrm>
        </p:spPr>
        <p:txBody>
          <a:bodyPr/>
          <a:lstStyle/>
          <a:p>
            <a:r>
              <a:rPr lang="zh-CN" altLang="en-US" sz="2400" dirty="0" smtClean="0"/>
              <a:t>“统一存储系统”（如</a:t>
            </a:r>
            <a:r>
              <a:rPr lang="en-US" altLang="zh-CN" sz="2400" dirty="0" err="1" smtClean="0"/>
              <a:t>NetApp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FAS</a:t>
            </a:r>
            <a:r>
              <a:rPr lang="zh-CN" altLang="en-US" sz="2400" dirty="0" smtClean="0"/>
              <a:t>统一网络存储系统）</a:t>
            </a:r>
            <a:r>
              <a:rPr lang="en-US" altLang="zh-CN" sz="2400" dirty="0" smtClean="0">
                <a:latin typeface="+mn-ea"/>
              </a:rPr>
              <a:t>——</a:t>
            </a:r>
            <a:r>
              <a:rPr lang="zh-CN" altLang="en-US" sz="2400" dirty="0" smtClean="0">
                <a:solidFill>
                  <a:schemeClr val="accent1"/>
                </a:solidFill>
              </a:rPr>
              <a:t>原有的</a:t>
            </a:r>
            <a:r>
              <a:rPr lang="en-US" altLang="zh-CN" sz="2400" dirty="0" smtClean="0">
                <a:solidFill>
                  <a:schemeClr val="accent1"/>
                </a:solidFill>
              </a:rPr>
              <a:t>NAS</a:t>
            </a:r>
            <a:r>
              <a:rPr lang="zh-CN" altLang="en-US" sz="2400" dirty="0" smtClean="0">
                <a:solidFill>
                  <a:schemeClr val="accent1"/>
                </a:solidFill>
              </a:rPr>
              <a:t>基础上增加对</a:t>
            </a:r>
            <a:r>
              <a:rPr lang="en-US" altLang="zh-CN" sz="2400" dirty="0" smtClean="0">
                <a:solidFill>
                  <a:schemeClr val="accent1"/>
                </a:solidFill>
              </a:rPr>
              <a:t>FCP</a:t>
            </a:r>
            <a:r>
              <a:rPr lang="zh-CN" altLang="en-US" sz="2400" dirty="0" smtClean="0">
                <a:solidFill>
                  <a:schemeClr val="accent1"/>
                </a:solidFill>
              </a:rPr>
              <a:t>协议的支持。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通过</a:t>
            </a:r>
            <a:r>
              <a:rPr lang="zh-CN" altLang="en-US" sz="2400" dirty="0" smtClean="0">
                <a:solidFill>
                  <a:schemeClr val="accent1"/>
                </a:solidFill>
              </a:rPr>
              <a:t>不同的接口卡</a:t>
            </a:r>
            <a:r>
              <a:rPr lang="zh-CN" altLang="en-US" sz="2400" dirty="0" smtClean="0"/>
              <a:t>完成对</a:t>
            </a:r>
            <a:r>
              <a:rPr lang="en-US" altLang="zh-CN" sz="2400" dirty="0" smtClean="0"/>
              <a:t>SAN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NAS</a:t>
            </a:r>
            <a:r>
              <a:rPr lang="zh-CN" altLang="en-US" sz="2400" dirty="0" smtClean="0"/>
              <a:t>的同时支持，如通过以太网卡提供</a:t>
            </a:r>
            <a:r>
              <a:rPr lang="en-US" altLang="zh-CN" sz="2400" dirty="0" smtClean="0"/>
              <a:t>NAS</a:t>
            </a:r>
            <a:r>
              <a:rPr lang="zh-CN" altLang="en-US" sz="2400" dirty="0" smtClean="0"/>
              <a:t>的访问服务，同时又可通过</a:t>
            </a:r>
            <a:r>
              <a:rPr lang="en-US" altLang="zh-CN" sz="2400" dirty="0" smtClean="0"/>
              <a:t>HBA</a:t>
            </a:r>
            <a:r>
              <a:rPr lang="zh-CN" altLang="en-US" sz="2400" dirty="0" smtClean="0"/>
              <a:t>卡提供</a:t>
            </a:r>
            <a:r>
              <a:rPr lang="en-US" altLang="zh-CN" sz="2400" dirty="0" smtClean="0"/>
              <a:t>SAN</a:t>
            </a:r>
            <a:r>
              <a:rPr lang="zh-CN" altLang="en-US" sz="2400" dirty="0" smtClean="0"/>
              <a:t>的访问服务。</a:t>
            </a:r>
            <a:endParaRPr lang="zh-CN" altLang="en-US" sz="2400" dirty="0" smtClean="0">
              <a:solidFill>
                <a:schemeClr val="accent1"/>
              </a:solidFill>
            </a:endParaRPr>
          </a:p>
          <a:p>
            <a:r>
              <a:rPr lang="zh-CN" altLang="en-US" sz="2400" dirty="0" smtClean="0"/>
              <a:t>    由于</a:t>
            </a:r>
            <a:r>
              <a:rPr lang="en-US" altLang="zh-CN" sz="2400" dirty="0" smtClean="0"/>
              <a:t>NAS</a:t>
            </a:r>
            <a:r>
              <a:rPr lang="zh-CN" altLang="en-US" sz="2400" dirty="0" smtClean="0"/>
              <a:t>具有自己的操作系统和文件系统，因此增加的</a:t>
            </a:r>
            <a:r>
              <a:rPr lang="en-US" altLang="zh-CN" sz="2400" dirty="0" smtClean="0"/>
              <a:t>FCP</a:t>
            </a:r>
            <a:r>
              <a:rPr lang="zh-CN" altLang="en-US" sz="2400" dirty="0" smtClean="0"/>
              <a:t>和原有的</a:t>
            </a:r>
            <a:r>
              <a:rPr lang="en-US" altLang="zh-CN" sz="2400" dirty="0" smtClean="0"/>
              <a:t>NFS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CIFS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一样，仅是一个协议的支持。</a:t>
            </a:r>
          </a:p>
          <a:p>
            <a:r>
              <a:rPr lang="en-US" altLang="zh-CN" sz="2400" dirty="0" smtClean="0"/>
              <a:t>    NAS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SAN</a:t>
            </a:r>
            <a:r>
              <a:rPr lang="zh-CN" altLang="en-US" sz="2400" dirty="0" smtClean="0"/>
              <a:t>可以</a:t>
            </a:r>
            <a:r>
              <a:rPr lang="zh-CN" altLang="en-US" sz="2400" dirty="0" smtClean="0">
                <a:solidFill>
                  <a:schemeClr val="accent1"/>
                </a:solidFill>
              </a:rPr>
              <a:t>共同有效使用所有虚拟化的空间</a:t>
            </a:r>
            <a:r>
              <a:rPr lang="zh-CN" altLang="en-US" sz="2400" dirty="0" smtClean="0"/>
              <a:t>。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6731051-F015-4D12-8F65-CF912DA7E71C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A504FCC-4E86-4B6D-86C9-720475AA5D28}" type="slidenum">
              <a:rPr lang="zh-CN" altLang="en-US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9011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68313" y="577850"/>
            <a:ext cx="8183562" cy="690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ORACLE</a:t>
            </a: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本地后台</a:t>
            </a: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DB+</a:t>
            </a: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连接池</a:t>
            </a:r>
          </a:p>
        </p:txBody>
      </p:sp>
      <p:pic>
        <p:nvPicPr>
          <p:cNvPr id="32773" name="Picture 2" descr="淘宝网发展史：Oracle支付宝 旺旺（3）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3" y="1785938"/>
            <a:ext cx="47625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标注 5"/>
          <p:cNvSpPr/>
          <p:nvPr/>
        </p:nvSpPr>
        <p:spPr>
          <a:xfrm>
            <a:off x="7164288" y="3717032"/>
            <a:ext cx="1584176" cy="972688"/>
          </a:xfrm>
          <a:prstGeom prst="wedgeRoundRectCallout">
            <a:avLst>
              <a:gd name="adj1" fmla="val -81561"/>
              <a:gd name="adj2" fmla="val -262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连接池稳定性？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08472B5-6473-4225-A816-5B11B6530B42}" type="slidenum">
              <a:rPr lang="zh-CN" altLang="en-US"/>
              <a:pPr>
                <a:defRPr/>
              </a:pPr>
              <a:t>25</a:t>
            </a:fld>
            <a:endParaRPr lang="zh-CN" altLang="en-US"/>
          </a:p>
        </p:txBody>
      </p:sp>
      <p:sp>
        <p:nvSpPr>
          <p:cNvPr id="8909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3238" y="477838"/>
            <a:ext cx="8183562" cy="6477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ORACLE+SAN+RAC+</a:t>
            </a: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连接池</a:t>
            </a:r>
          </a:p>
        </p:txBody>
      </p:sp>
      <p:sp>
        <p:nvSpPr>
          <p:cNvPr id="89091" name="Rectangle 3"/>
          <p:cNvSpPr>
            <a:spLocks noGrp="1"/>
          </p:cNvSpPr>
          <p:nvPr>
            <p:ph type="body" idx="4294967295"/>
          </p:nvPr>
        </p:nvSpPr>
        <p:spPr>
          <a:xfrm>
            <a:off x="503238" y="1628775"/>
            <a:ext cx="8183562" cy="41878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ORACLE+NAS+RAC+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连接池</a:t>
            </a:r>
            <a:r>
              <a:rPr lang="zh-CN" altLang="en-US" dirty="0" smtClean="0">
                <a:solidFill>
                  <a:schemeClr val="accent1"/>
                </a:solidFill>
              </a:rPr>
              <a:t>：</a:t>
            </a:r>
            <a:r>
              <a:rPr lang="en-US" altLang="zh-CN" dirty="0" smtClean="0"/>
              <a:t>NAS</a:t>
            </a:r>
            <a:r>
              <a:rPr lang="zh-CN" altLang="en-US" dirty="0" smtClean="0"/>
              <a:t>的文件级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协议及传输的延时，影响甚至限制了系统的读写性能优化。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dirty="0" smtClean="0"/>
              <a:t>    </a:t>
            </a:r>
            <a:r>
              <a:rPr lang="zh-CN" altLang="en-US" dirty="0" smtClean="0"/>
              <a:t>数据容量的持续增加。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zh-CN" altLang="en-US" dirty="0" smtClean="0">
                <a:latin typeface="微软雅黑" pitchFamily="34" charset="-122"/>
              </a:rPr>
              <a:t>          ↓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ORACLE+SAN+RAC+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连接池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449C6B3-C8B6-499C-BAAE-412BB7018349}" type="slidenum">
              <a:rPr lang="zh-CN" altLang="en-US"/>
              <a:pPr>
                <a:defRPr/>
              </a:pPr>
              <a:t>26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/>
              <a:t>ORACLE+SAN+</a:t>
            </a:r>
            <a:r>
              <a:rPr lang="zh-CN" altLang="en-US" sz="2800" dirty="0" smtClean="0"/>
              <a:t>小型机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连接池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人工维护</a:t>
            </a:r>
            <a:endParaRPr lang="zh-CN" altLang="en-US" sz="2800" dirty="0"/>
          </a:p>
        </p:txBody>
      </p:sp>
      <p:sp>
        <p:nvSpPr>
          <p:cNvPr id="31748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143875" cy="4286250"/>
          </a:xfrm>
        </p:spPr>
        <p:txBody>
          <a:bodyPr/>
          <a:lstStyle/>
          <a:p>
            <a:r>
              <a:rPr lang="en-US" altLang="zh-CN" dirty="0" smtClean="0"/>
              <a:t>    RAC </a:t>
            </a:r>
            <a:r>
              <a:rPr lang="zh-CN" altLang="en-US" dirty="0" smtClean="0"/>
              <a:t>出问题</a:t>
            </a:r>
          </a:p>
          <a:p>
            <a:r>
              <a:rPr lang="zh-CN" altLang="en-US" dirty="0" smtClean="0">
                <a:latin typeface="微软雅黑" pitchFamily="34" charset="-122"/>
              </a:rPr>
              <a:t>          ↓</a:t>
            </a:r>
          </a:p>
          <a:p>
            <a:r>
              <a:rPr lang="zh-CN" altLang="en-US" dirty="0" smtClean="0">
                <a:latin typeface="微软雅黑" pitchFamily="34" charset="-122"/>
              </a:rPr>
              <a:t>    </a:t>
            </a:r>
            <a:r>
              <a:rPr lang="zh-CN" altLang="en-US" dirty="0" smtClean="0"/>
              <a:t>更换为</a:t>
            </a:r>
            <a:r>
              <a:rPr lang="zh-CN" altLang="en-US" dirty="0" smtClean="0">
                <a:solidFill>
                  <a:schemeClr val="accent1"/>
                </a:solidFill>
              </a:rPr>
              <a:t>小型机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   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SQLRelay</a:t>
            </a:r>
            <a:r>
              <a:rPr lang="zh-CN" altLang="en-US" dirty="0" smtClean="0"/>
              <a:t>版本内部处理逻辑不合适，数据库连接的代理服务经常死锁。</a:t>
            </a:r>
          </a:p>
          <a:p>
            <a:r>
              <a:rPr lang="zh-CN" altLang="en-US" dirty="0" smtClean="0">
                <a:latin typeface="微软雅黑" pitchFamily="34" charset="-122"/>
              </a:rPr>
              <a:t>          ↓</a:t>
            </a:r>
          </a:p>
          <a:p>
            <a:r>
              <a:rPr lang="zh-CN" altLang="en-US" dirty="0" smtClean="0"/>
              <a:t>    人工</a:t>
            </a:r>
            <a:r>
              <a:rPr lang="en-US" altLang="zh-CN" dirty="0" smtClean="0">
                <a:solidFill>
                  <a:schemeClr val="accent1"/>
                </a:solidFill>
              </a:rPr>
              <a:t>kill</a:t>
            </a:r>
            <a:r>
              <a:rPr lang="zh-CN" altLang="en-US" dirty="0" smtClean="0">
                <a:solidFill>
                  <a:schemeClr val="accent1"/>
                </a:solidFill>
              </a:rPr>
              <a:t>进程再重启服务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B0F0"/>
                </a:solidFill>
              </a:rPr>
              <a:t>“后来干脆每天睡觉之前先重启一下”</a:t>
            </a:r>
            <a:r>
              <a:rPr lang="zh-CN" altLang="en-US" dirty="0" smtClean="0"/>
              <a:t>）。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30D609E-5273-4440-9078-3D8AE0FC00EA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1E7A277-2782-4823-82FC-5B3EF5228B04}" type="slidenum">
              <a:rPr lang="zh-CN" altLang="en-US"/>
              <a:pPr>
                <a:defRPr/>
              </a:pPr>
              <a:t>27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连接池改进思路</a:t>
            </a:r>
          </a:p>
        </p:txBody>
      </p:sp>
      <p:sp>
        <p:nvSpPr>
          <p:cNvPr id="33796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143875" cy="4738688"/>
          </a:xfrm>
        </p:spPr>
        <p:txBody>
          <a:bodyPr>
            <a:normAutofit lnSpcReduction="10000"/>
          </a:bodyPr>
          <a:lstStyle/>
          <a:p>
            <a:r>
              <a:rPr lang="en-US" altLang="zh-CN" sz="2600" dirty="0" smtClean="0"/>
              <a:t>Apache  → 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Weblogic</a:t>
            </a:r>
            <a:r>
              <a:rPr lang="zh-CN" altLang="en-US" sz="2600" dirty="0" smtClean="0">
                <a:solidFill>
                  <a:srgbClr val="FF0000"/>
                </a:solidFill>
              </a:rPr>
              <a:t>（购买）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r>
              <a:rPr lang="en-US" altLang="zh-CN" sz="2600" dirty="0" smtClean="0"/>
              <a:t>PHP  →  SUN JAVA</a:t>
            </a:r>
            <a:r>
              <a:rPr lang="zh-CN" altLang="en-US" sz="2600" dirty="0" smtClean="0"/>
              <a:t>，</a:t>
            </a:r>
            <a:r>
              <a:rPr lang="zh-CN" altLang="en-US" sz="2600" dirty="0" smtClean="0">
                <a:solidFill>
                  <a:srgbClr val="FF0000"/>
                </a:solidFill>
              </a:rPr>
              <a:t>采用</a:t>
            </a:r>
            <a:r>
              <a:rPr lang="en-US" altLang="zh-CN" sz="2600" dirty="0" smtClean="0">
                <a:solidFill>
                  <a:srgbClr val="FF0000"/>
                </a:solidFill>
              </a:rPr>
              <a:t>JAVA MVC()</a:t>
            </a:r>
            <a:r>
              <a:rPr lang="zh-CN" altLang="en-US" sz="2600" dirty="0" smtClean="0">
                <a:solidFill>
                  <a:srgbClr val="FF0000"/>
                </a:solidFill>
              </a:rPr>
              <a:t>框架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WebX</a:t>
            </a:r>
            <a:r>
              <a:rPr lang="zh-CN" altLang="en-US" sz="2600" dirty="0" smtClean="0"/>
              <a:t>（类似</a:t>
            </a:r>
            <a:r>
              <a:rPr lang="en-US" altLang="zh-CN" sz="2600" dirty="0" err="1" smtClean="0"/>
              <a:t>webwork</a:t>
            </a:r>
            <a:r>
              <a:rPr lang="en-US" altLang="zh-CN" sz="2600" dirty="0" smtClean="0"/>
              <a:t> </a:t>
            </a:r>
            <a:r>
              <a:rPr lang="zh-CN" altLang="en-US" sz="2600" dirty="0" smtClean="0"/>
              <a:t>和</a:t>
            </a:r>
            <a:r>
              <a:rPr lang="en-US" sz="2600" dirty="0" smtClean="0">
                <a:ea typeface="微软雅黑" pitchFamily="34" charset="-122"/>
              </a:rPr>
              <a:t> </a:t>
            </a:r>
            <a:r>
              <a:rPr lang="en-US" altLang="zh-CN" sz="2600" dirty="0" smtClean="0"/>
              <a:t>struts</a:t>
            </a:r>
            <a:r>
              <a:rPr lang="zh-CN" altLang="en-US" sz="2600" dirty="0" smtClean="0"/>
              <a:t>，但依托于轻量级框架）</a:t>
            </a:r>
            <a:endParaRPr lang="en-US" altLang="zh-CN" sz="2600" dirty="0" smtClean="0"/>
          </a:p>
          <a:p>
            <a:r>
              <a:rPr lang="en-US" altLang="zh-CN" sz="2600" dirty="0" err="1" smtClean="0"/>
              <a:t>pearDB</a:t>
            </a:r>
            <a:r>
              <a:rPr lang="en-US" altLang="zh-CN" sz="2600" dirty="0" smtClean="0"/>
              <a:t>  </a:t>
            </a:r>
            <a:r>
              <a:rPr lang="en-US" altLang="zh-CN" sz="2600" dirty="0" smtClean="0">
                <a:latin typeface="微软雅黑" pitchFamily="34" charset="-122"/>
              </a:rPr>
              <a:t>→  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itchFamily="34" charset="-122"/>
              </a:rPr>
              <a:t>替换，</a:t>
            </a:r>
            <a:r>
              <a:rPr lang="zh-CN" altLang="en-US" sz="2600" dirty="0" smtClean="0">
                <a:solidFill>
                  <a:srgbClr val="FF0000"/>
                </a:solidFill>
              </a:rPr>
              <a:t>增加控制层和持久层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endParaRPr lang="en-US" altLang="zh-CN" sz="2600" dirty="0" smtClean="0"/>
          </a:p>
          <a:p>
            <a:r>
              <a:rPr lang="en-US" altLang="zh-CN" sz="2600" dirty="0" smtClean="0"/>
              <a:t>MVC(Model View Controller)</a:t>
            </a:r>
            <a:r>
              <a:rPr lang="zh-CN" altLang="en-US" sz="2600" dirty="0" smtClean="0"/>
              <a:t>：</a:t>
            </a:r>
          </a:p>
          <a:p>
            <a:r>
              <a:rPr lang="en-US" altLang="zh-CN" sz="2600" dirty="0" smtClean="0"/>
              <a:t>M——</a:t>
            </a:r>
            <a:r>
              <a:rPr lang="zh-CN" altLang="en-US" sz="2600" dirty="0" smtClean="0"/>
              <a:t>数据模型，</a:t>
            </a:r>
            <a:r>
              <a:rPr lang="en-US" altLang="zh-CN" sz="2600" dirty="0" smtClean="0"/>
              <a:t>C——</a:t>
            </a:r>
            <a:r>
              <a:rPr lang="zh-CN" altLang="en-US" sz="2600" dirty="0" smtClean="0"/>
              <a:t>控制器，</a:t>
            </a:r>
            <a:r>
              <a:rPr lang="en-US" altLang="zh-CN" sz="2600" dirty="0" smtClean="0"/>
              <a:t>V——</a:t>
            </a:r>
            <a:r>
              <a:rPr lang="zh-CN" altLang="en-US" sz="2600" dirty="0" smtClean="0"/>
              <a:t>用户界面。</a:t>
            </a:r>
          </a:p>
          <a:p>
            <a:r>
              <a:rPr lang="en-US" altLang="zh-CN" sz="2600" dirty="0" smtClean="0"/>
              <a:t>    MVC</a:t>
            </a:r>
            <a:r>
              <a:rPr lang="zh-CN" altLang="en-US" sz="2600" dirty="0" smtClean="0"/>
              <a:t>框架将</a:t>
            </a:r>
            <a:r>
              <a:rPr lang="en-US" altLang="zh-CN" sz="2600" dirty="0" smtClean="0"/>
              <a:t>M</a:t>
            </a:r>
            <a:r>
              <a:rPr lang="zh-CN" altLang="en-US" sz="2600" dirty="0" smtClean="0"/>
              <a:t>和</a:t>
            </a:r>
            <a:r>
              <a:rPr lang="en-US" altLang="zh-CN" sz="2600" dirty="0" smtClean="0"/>
              <a:t>V</a:t>
            </a:r>
            <a:r>
              <a:rPr lang="zh-CN" altLang="en-US" sz="2600" dirty="0" smtClean="0"/>
              <a:t>的实现代码分离，使一个程序可以使用不同的表现形式（一批统计数据可以分别用柱状图、饼图来表示）。</a:t>
            </a:r>
          </a:p>
          <a:p>
            <a:r>
              <a:rPr lang="en-US" altLang="zh-CN" sz="2600" dirty="0" smtClean="0"/>
              <a:t>    C</a:t>
            </a:r>
            <a:r>
              <a:rPr lang="zh-CN" altLang="en-US" sz="2600" dirty="0" smtClean="0"/>
              <a:t>确保</a:t>
            </a:r>
            <a:r>
              <a:rPr lang="en-US" altLang="zh-CN" sz="2600" dirty="0" smtClean="0"/>
              <a:t>M</a:t>
            </a:r>
            <a:r>
              <a:rPr lang="zh-CN" altLang="en-US" sz="2600" dirty="0" smtClean="0"/>
              <a:t>和</a:t>
            </a:r>
            <a:r>
              <a:rPr lang="en-US" altLang="zh-CN" sz="2600" dirty="0" smtClean="0"/>
              <a:t>V</a:t>
            </a:r>
            <a:r>
              <a:rPr lang="zh-CN" altLang="en-US" sz="2600" dirty="0" smtClean="0"/>
              <a:t>的同步，</a:t>
            </a:r>
            <a:r>
              <a:rPr lang="en-US" altLang="zh-CN" sz="2600" dirty="0" smtClean="0"/>
              <a:t>M</a:t>
            </a:r>
            <a:r>
              <a:rPr lang="zh-CN" altLang="en-US" sz="2600" dirty="0" smtClean="0"/>
              <a:t>改变则</a:t>
            </a:r>
            <a:r>
              <a:rPr lang="en-US" altLang="zh-CN" sz="2600" dirty="0" smtClean="0"/>
              <a:t>V</a:t>
            </a:r>
            <a:r>
              <a:rPr lang="zh-CN" altLang="en-US" sz="2600" dirty="0" smtClean="0"/>
              <a:t>同步更新。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36C1BEC-DB2F-4561-B395-D5C0811AE463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FF09C7C-546E-46ED-9658-B4230A290438}" type="slidenum">
              <a:rPr lang="zh-CN" altLang="en-US"/>
              <a:pPr>
                <a:defRPr/>
              </a:pPr>
              <a:t>28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SUN JAVA(</a:t>
            </a:r>
            <a:r>
              <a:rPr lang="en-US" altLang="zh-CN" dirty="0" err="1" smtClean="0"/>
              <a:t>Weblogic+EJB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482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5286375"/>
            <a:ext cx="8320087" cy="1214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dirty="0" smtClean="0"/>
              <a:t>Java</a:t>
            </a:r>
            <a:r>
              <a:rPr lang="zh-CN" altLang="en-US" sz="2600" dirty="0" smtClean="0"/>
              <a:t>应用服务器是</a:t>
            </a:r>
            <a:r>
              <a:rPr lang="en-US" altLang="zh-CN" sz="2600" dirty="0" err="1" smtClean="0"/>
              <a:t>Weblogic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MVC</a:t>
            </a:r>
            <a:r>
              <a:rPr lang="zh-CN" altLang="en-US" sz="2600" dirty="0" smtClean="0"/>
              <a:t>框架是</a:t>
            </a:r>
            <a:r>
              <a:rPr lang="en-US" sz="2600" dirty="0" smtClean="0">
                <a:ea typeface="微软雅黑" pitchFamily="34" charset="-122"/>
              </a:rPr>
              <a:t> </a:t>
            </a:r>
            <a:r>
              <a:rPr lang="en-US" altLang="zh-CN" sz="2600" dirty="0" err="1" smtClean="0"/>
              <a:t>WebX</a:t>
            </a:r>
            <a:r>
              <a:rPr lang="zh-CN" altLang="en-US" sz="2600" dirty="0" smtClean="0"/>
              <a:t>，控制层用</a:t>
            </a:r>
            <a:r>
              <a:rPr lang="en-US" altLang="zh-CN" sz="2600" dirty="0" smtClean="0"/>
              <a:t>EJB</a:t>
            </a:r>
            <a:r>
              <a:rPr lang="zh-CN" altLang="en-US" sz="2600" dirty="0" smtClean="0"/>
              <a:t>、持久层是</a:t>
            </a:r>
            <a:r>
              <a:rPr lang="en-US" altLang="zh-CN" sz="2600" dirty="0" err="1" smtClean="0"/>
              <a:t>iBATIS</a:t>
            </a:r>
            <a:r>
              <a:rPr lang="zh-CN" altLang="en-US" sz="2600" dirty="0" smtClean="0"/>
              <a:t>。为了缓解数据库的压力，商品查询和店铺查询放在</a:t>
            </a:r>
            <a:r>
              <a:rPr lang="zh-CN" altLang="en-US" sz="2600" dirty="0" smtClean="0">
                <a:solidFill>
                  <a:srgbClr val="FF0000"/>
                </a:solidFill>
              </a:rPr>
              <a:t>搜索引擎</a:t>
            </a:r>
            <a:r>
              <a:rPr lang="zh-CN" altLang="en-US" sz="2600" dirty="0" smtClean="0"/>
              <a:t>上。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8CDDDF2-D2FF-4F2D-87CC-9881F73D5308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4822" name="图片 4" descr="淘宝网发展史：Java时代：脱胎换骨(4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25" y="1357313"/>
            <a:ext cx="428625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BB5D13E-C2C5-47F3-B49E-77E499DC985F}" type="slidenum">
              <a:rPr lang="zh-CN" altLang="en-US"/>
              <a:pPr>
                <a:defRPr/>
              </a:pPr>
              <a:t>29</a:t>
            </a:fld>
            <a:endParaRPr lang="zh-CN" altLang="en-US"/>
          </a:p>
        </p:txBody>
      </p:sp>
      <p:sp>
        <p:nvSpPr>
          <p:cNvPr id="9113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3238" y="476250"/>
            <a:ext cx="8183562" cy="66357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系统状况</a:t>
            </a:r>
          </a:p>
        </p:txBody>
      </p:sp>
      <p:sp>
        <p:nvSpPr>
          <p:cNvPr id="35844" name="Rectangle 3"/>
          <p:cNvSpPr>
            <a:spLocks noGrp="1"/>
          </p:cNvSpPr>
          <p:nvPr>
            <p:ph type="body" idx="4294967295"/>
          </p:nvPr>
        </p:nvSpPr>
        <p:spPr>
          <a:xfrm>
            <a:off x="503238" y="1557338"/>
            <a:ext cx="8183562" cy="47519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DBMS</a:t>
            </a:r>
            <a:r>
              <a:rPr lang="zh-CN" altLang="en-US" sz="2400" dirty="0" smtClean="0"/>
              <a:t>稳定</a:t>
            </a:r>
            <a:r>
              <a:rPr lang="en-US" altLang="zh-CN" sz="2400" dirty="0">
                <a:latin typeface="+mn-ea"/>
              </a:rPr>
              <a:t>——</a:t>
            </a:r>
            <a:r>
              <a:rPr lang="en-US" altLang="zh-CN" sz="2400" dirty="0" smtClean="0"/>
              <a:t>ORACLE</a:t>
            </a:r>
            <a:r>
              <a:rPr lang="zh-CN" altLang="en-US" sz="2400" dirty="0" smtClean="0"/>
              <a:t>，小型机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存储扩容</a:t>
            </a:r>
            <a:r>
              <a:rPr lang="en-US" altLang="zh-CN" sz="2400" dirty="0">
                <a:latin typeface="+mn-ea"/>
              </a:rPr>
              <a:t>——</a:t>
            </a:r>
            <a:r>
              <a:rPr lang="en-US" altLang="zh-CN" sz="2400" dirty="0" smtClean="0"/>
              <a:t>SAN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程序框架优化</a:t>
            </a:r>
            <a:r>
              <a:rPr lang="en-US" altLang="zh-CN" sz="2400" dirty="0">
                <a:latin typeface="+mn-ea"/>
              </a:rPr>
              <a:t>——</a:t>
            </a:r>
            <a:r>
              <a:rPr lang="en-US" altLang="zh-CN" sz="2400" dirty="0" smtClean="0"/>
              <a:t>MVC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连接池稳定</a:t>
            </a:r>
            <a:r>
              <a:rPr lang="en-US" altLang="zh-CN" sz="2400" dirty="0">
                <a:latin typeface="+mn-ea"/>
              </a:rPr>
              <a:t>——</a:t>
            </a:r>
            <a:r>
              <a:rPr lang="en-US" altLang="zh-CN" sz="2400" dirty="0" err="1" smtClean="0"/>
              <a:t>Weblogic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数据访问负载拆分</a:t>
            </a:r>
            <a:r>
              <a:rPr lang="en-US" altLang="zh-CN" sz="2400" dirty="0" smtClean="0">
                <a:latin typeface="+mn-ea"/>
              </a:rPr>
              <a:t>——</a:t>
            </a:r>
            <a:r>
              <a:rPr lang="zh-CN" altLang="en-US" sz="2400" dirty="0" smtClean="0"/>
              <a:t>查询引擎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系统负载分割</a:t>
            </a:r>
            <a:r>
              <a:rPr lang="en-US" altLang="zh-CN" sz="2400" dirty="0">
                <a:latin typeface="+mn-ea"/>
              </a:rPr>
              <a:t>——</a:t>
            </a:r>
            <a:r>
              <a:rPr lang="zh-CN" altLang="en-US" sz="2400" dirty="0" smtClean="0"/>
              <a:t>控制层</a:t>
            </a:r>
            <a:r>
              <a:rPr lang="en-US" altLang="zh-CN" sz="2400" dirty="0" smtClean="0"/>
              <a:t>EJB</a:t>
            </a:r>
            <a:r>
              <a:rPr lang="zh-CN" altLang="en-US" sz="2400" dirty="0" smtClean="0"/>
              <a:t>、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                         持久层</a:t>
            </a:r>
            <a:r>
              <a:rPr lang="en-US" altLang="zh-CN" sz="2400" dirty="0" err="1" smtClean="0"/>
              <a:t>iBATIS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OR-Mapping</a:t>
            </a: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zh-CN" altLang="en-US" sz="2400" dirty="0" smtClean="0">
                <a:solidFill>
                  <a:srgbClr val="0070C0"/>
                </a:solidFill>
              </a:rPr>
              <a:t>未来如何？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DA847D3-A454-4624-B5BC-F57E56675E08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8499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395288" y="461963"/>
            <a:ext cx="8569325" cy="80645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个人网站</a:t>
            </a:r>
            <a:endParaRPr lang="zh-CN" altLang="en-US" sz="16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20" name="Rectangle 3"/>
          <p:cNvSpPr>
            <a:spLocks noGrp="1"/>
          </p:cNvSpPr>
          <p:nvPr>
            <p:ph type="body" idx="4294967295"/>
          </p:nvPr>
        </p:nvSpPr>
        <p:spPr>
          <a:xfrm>
            <a:off x="503238" y="1617663"/>
            <a:ext cx="8183562" cy="4187825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dirty="0" smtClean="0">
                <a:solidFill>
                  <a:schemeClr val="accent1"/>
                </a:solidFill>
              </a:rPr>
              <a:t>LAMP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Linux+Apache+MySQL+PHP</a:t>
            </a:r>
            <a:r>
              <a:rPr lang="en-US" altLang="zh-CN" dirty="0" smtClean="0"/>
              <a:t>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dirty="0" smtClean="0"/>
              <a:t>    一个数据库进行所有的读写操作</a:t>
            </a:r>
            <a:endParaRPr lang="en-US" altLang="zh-CN" dirty="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dirty="0" smtClean="0"/>
              <a:t>         ↓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dirty="0" smtClean="0"/>
              <a:t>    拆分成一个主库、两个从库，读写分离。</a:t>
            </a:r>
            <a:endParaRPr lang="en-US" altLang="zh-CN" dirty="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好处：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）存储容量增加；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dirty="0" smtClean="0"/>
              <a:t>             2</a:t>
            </a:r>
            <a:r>
              <a:rPr lang="zh-CN" altLang="en-US" dirty="0" smtClean="0"/>
              <a:t>）有了备份；</a:t>
            </a:r>
            <a:endParaRPr lang="en-US" altLang="zh-CN" dirty="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dirty="0" smtClean="0"/>
              <a:t>             3</a:t>
            </a:r>
            <a:r>
              <a:rPr lang="zh-CN" altLang="en-US" dirty="0" smtClean="0"/>
              <a:t>）安全性增强；</a:t>
            </a:r>
            <a:endParaRPr lang="en-US" altLang="zh-CN" dirty="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dirty="0" smtClean="0"/>
              <a:t>             4</a:t>
            </a:r>
            <a:r>
              <a:rPr lang="zh-CN" altLang="en-US" dirty="0" smtClean="0"/>
              <a:t>）读写分离使读写效率提升。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5926383-0CB5-443F-949D-5AB65C716AC3}" type="slidenum">
              <a:rPr lang="zh-CN" altLang="en-US"/>
              <a:pPr>
                <a:defRPr/>
              </a:pPr>
              <a:t>30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(Weblogic+EJB)+DBRoute</a:t>
            </a:r>
            <a:endParaRPr lang="zh-CN" alt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868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57188" y="1500188"/>
            <a:ext cx="8286750" cy="4714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    一</a:t>
            </a:r>
            <a:r>
              <a:rPr lang="zh-CN" altLang="en-US" sz="2400" dirty="0" smtClean="0"/>
              <a:t>台</a:t>
            </a:r>
            <a:r>
              <a:rPr lang="en-US" altLang="zh-CN" sz="2400" dirty="0" smtClean="0"/>
              <a:t>Oracle</a:t>
            </a:r>
            <a:r>
              <a:rPr lang="zh-CN" altLang="en-US" sz="2400" dirty="0" smtClean="0"/>
              <a:t>处理</a:t>
            </a:r>
            <a:r>
              <a:rPr lang="zh-CN" altLang="en-US" sz="2400" dirty="0" smtClean="0"/>
              <a:t>能力有限：连接池有数量限制，查询速度跟容量成反比。数据量上亿、查询量上亿时，到达极限。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          ↓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多用几个</a:t>
            </a:r>
            <a:r>
              <a:rPr lang="en-US" altLang="zh-CN" sz="2400" dirty="0" smtClean="0"/>
              <a:t>Oracle </a:t>
            </a:r>
            <a:r>
              <a:rPr lang="zh-CN" altLang="en-US" sz="2400" dirty="0" smtClean="0"/>
              <a:t>数据库，即</a:t>
            </a:r>
            <a:r>
              <a:rPr lang="en-US" altLang="zh-CN" sz="2400" dirty="0" smtClean="0"/>
              <a:t>”</a:t>
            </a:r>
            <a:r>
              <a:rPr lang="zh-CN" altLang="en-US" sz="2400" dirty="0" smtClean="0">
                <a:solidFill>
                  <a:srgbClr val="FF0000"/>
                </a:solidFill>
              </a:rPr>
              <a:t>分库分表</a:t>
            </a:r>
            <a:r>
              <a:rPr lang="zh-CN" altLang="en-US" sz="2400" dirty="0" smtClean="0"/>
              <a:t>“。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          ↓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</a:t>
            </a:r>
            <a:r>
              <a:rPr lang="zh-CN" altLang="en-US" sz="2400" dirty="0" smtClean="0">
                <a:solidFill>
                  <a:srgbClr val="FF0000"/>
                </a:solidFill>
              </a:rPr>
              <a:t>用户信息</a:t>
            </a:r>
            <a:r>
              <a:rPr lang="zh-CN" altLang="en-US" sz="2400" dirty="0" smtClean="0"/>
              <a:t>按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分到两个数据库中 </a:t>
            </a:r>
            <a:r>
              <a:rPr lang="en-US" altLang="zh-CN" sz="2400" dirty="0" smtClean="0"/>
              <a:t>(DB1/DB2)</a:t>
            </a:r>
            <a:r>
              <a:rPr lang="zh-CN" altLang="en-US" sz="2400" dirty="0" smtClean="0"/>
              <a:t>，</a:t>
            </a:r>
            <a:r>
              <a:rPr lang="zh-CN" altLang="en-US" sz="2400" dirty="0" smtClean="0">
                <a:solidFill>
                  <a:srgbClr val="FF0000"/>
                </a:solidFill>
              </a:rPr>
              <a:t>商品信息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rgbClr val="FF0000"/>
                </a:solidFill>
              </a:rPr>
              <a:t>卖家</a:t>
            </a:r>
            <a:r>
              <a:rPr lang="zh-CN" altLang="en-US" sz="2400" dirty="0" smtClean="0"/>
              <a:t>也分到两个对应的数据库中，</a:t>
            </a:r>
            <a:r>
              <a:rPr lang="zh-CN" altLang="en-US" sz="2400" dirty="0" smtClean="0">
                <a:solidFill>
                  <a:srgbClr val="FF0000"/>
                </a:solidFill>
              </a:rPr>
              <a:t>商品类目</a:t>
            </a:r>
            <a:r>
              <a:rPr lang="zh-CN" altLang="en-US" sz="2400" dirty="0" smtClean="0"/>
              <a:t>等通用信息放在第三个库中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DBcommon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          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买家的操作（关键字查询、分页、按时间排序）？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zh-CN" sz="2400" dirty="0" smtClean="0"/>
              <a:t>↓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</a:t>
            </a:r>
            <a:r>
              <a:rPr lang="zh-CN" altLang="en-US" sz="2400" dirty="0" smtClean="0">
                <a:solidFill>
                  <a:srgbClr val="FF0000"/>
                </a:solidFill>
              </a:rPr>
              <a:t>数据库路由</a:t>
            </a:r>
            <a:r>
              <a:rPr lang="zh-CN" altLang="en-US" sz="2400" dirty="0" smtClean="0"/>
              <a:t>程序框架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DBRoute</a:t>
            </a:r>
            <a:r>
              <a:rPr lang="zh-CN" altLang="en-US" sz="2400" dirty="0" smtClean="0"/>
              <a:t>（自行开发）。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A26585E-5111-45BC-B21C-56131BD7F558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4D3467B-5879-475C-A94C-0D7701484452}" type="slidenum">
              <a:rPr lang="zh-CN" altLang="en-US"/>
              <a:pPr>
                <a:defRPr/>
              </a:pPr>
              <a:t>31</a:t>
            </a:fld>
            <a:endParaRPr lang="zh-CN" altLang="en-US"/>
          </a:p>
        </p:txBody>
      </p:sp>
      <p:sp>
        <p:nvSpPr>
          <p:cNvPr id="9216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3238" y="476250"/>
            <a:ext cx="8183562" cy="7366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</a:rPr>
              <a:t>数据库路由器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</a:rPr>
              <a:t>ICX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</a:rPr>
              <a:t>DBRoute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</a:rPr>
              <a:t>）</a:t>
            </a:r>
          </a:p>
        </p:txBody>
      </p:sp>
      <p:sp>
        <p:nvSpPr>
          <p:cNvPr id="37892" name="Rectangle 3"/>
          <p:cNvSpPr>
            <a:spLocks noGrp="1"/>
          </p:cNvSpPr>
          <p:nvPr>
            <p:ph type="body" idx="4294967295"/>
          </p:nvPr>
        </p:nvSpPr>
        <p:spPr>
          <a:xfrm>
            <a:off x="503238" y="4437063"/>
            <a:ext cx="8183562" cy="2016125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zh-CN" altLang="en-US" sz="2400" dirty="0" smtClean="0"/>
              <a:t>    数据库客户通过</a:t>
            </a:r>
            <a:r>
              <a:rPr lang="en-US" altLang="zh-CN" sz="2400" dirty="0" smtClean="0"/>
              <a:t>ICX</a:t>
            </a:r>
            <a:r>
              <a:rPr lang="zh-CN" altLang="en-US" sz="2400" dirty="0" smtClean="0"/>
              <a:t>访问数据库，</a:t>
            </a:r>
            <a:r>
              <a:rPr lang="en-US" altLang="zh-CN" sz="2400" dirty="0" smtClean="0"/>
              <a:t>ICX</a:t>
            </a:r>
            <a:r>
              <a:rPr lang="zh-CN" altLang="en-US" sz="2400" dirty="0" smtClean="0"/>
              <a:t>可以同时连接多个数据库。</a:t>
            </a:r>
            <a:r>
              <a:rPr lang="en-US" altLang="zh-CN" sz="2400" dirty="0" smtClean="0"/>
              <a:t>ICX</a:t>
            </a:r>
            <a:r>
              <a:rPr lang="zh-CN" altLang="en-US" sz="2400" dirty="0" smtClean="0">
                <a:solidFill>
                  <a:srgbClr val="FF0000"/>
                </a:solidFill>
              </a:rPr>
              <a:t>采用全新的并发事务处理方式</a:t>
            </a:r>
            <a:r>
              <a:rPr lang="zh-CN" altLang="en-US" sz="2400" dirty="0" smtClean="0"/>
              <a:t>，向连接</a:t>
            </a:r>
            <a:r>
              <a:rPr lang="zh-CN" altLang="en-US" sz="2400" dirty="0" smtClean="0"/>
              <a:t>的多台</a:t>
            </a:r>
            <a:r>
              <a:rPr lang="zh-CN" altLang="en-US" sz="2400" dirty="0" smtClean="0"/>
              <a:t>数据库</a:t>
            </a:r>
            <a:r>
              <a:rPr lang="zh-CN" altLang="en-US" sz="2400" dirty="0" smtClean="0">
                <a:solidFill>
                  <a:srgbClr val="FF0000"/>
                </a:solidFill>
              </a:rPr>
              <a:t>同步复制</a:t>
            </a:r>
            <a:r>
              <a:rPr lang="zh-CN" altLang="en-US" sz="2400" dirty="0" smtClean="0"/>
              <a:t>事务处理，系统在任何时刻具有多个一致的最新逻辑数据库数据集。 </a:t>
            </a:r>
          </a:p>
        </p:txBody>
      </p:sp>
      <p:pic>
        <p:nvPicPr>
          <p:cNvPr id="37893" name="Picture 4" descr="数据库路由器ic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484313"/>
            <a:ext cx="6119812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B825397-462D-4E71-9247-F177758A4FA1}" type="slidenum">
              <a:rPr lang="zh-CN" altLang="en-US"/>
              <a:pPr>
                <a:defRPr/>
              </a:pPr>
              <a:t>32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SUN JAVA(</a:t>
            </a:r>
            <a:r>
              <a:rPr lang="en-US" altLang="zh-CN" dirty="0" err="1" smtClean="0"/>
              <a:t>Weblogic+EJB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8916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23850" y="1714500"/>
            <a:ext cx="8496300" cy="428625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    EJB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FF0000"/>
                </a:solidFill>
              </a:rPr>
              <a:t>重量级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框架，系统开发代码复杂，</a:t>
            </a:r>
            <a:r>
              <a:rPr lang="zh-CN" altLang="en-US" sz="2400" dirty="0"/>
              <a:t>维护和复用麻烦。</a:t>
            </a:r>
            <a:endParaRPr lang="en-US" altLang="zh-CN" sz="2400" dirty="0" smtClean="0"/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↓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精简代码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smtClean="0"/>
              <a:t> </a:t>
            </a:r>
            <a:r>
              <a:rPr lang="en-US" altLang="zh-CN" sz="2400" dirty="0" smtClean="0"/>
              <a:t>Spring</a:t>
            </a:r>
            <a:r>
              <a:rPr lang="zh-CN" altLang="en-US" sz="2400" dirty="0" smtClean="0"/>
              <a:t>是</a:t>
            </a:r>
            <a:r>
              <a:rPr lang="zh-CN" altLang="en-US" sz="2400" dirty="0">
                <a:solidFill>
                  <a:srgbClr val="FF0000"/>
                </a:solidFill>
              </a:rPr>
              <a:t>轻量级</a:t>
            </a:r>
            <a:r>
              <a:rPr lang="zh-CN" altLang="en-US" sz="2400" dirty="0"/>
              <a:t>的，对其他对象无</a:t>
            </a:r>
            <a:r>
              <a:rPr lang="zh-CN" altLang="en-US" sz="2400" dirty="0">
                <a:solidFill>
                  <a:srgbClr val="FF0000"/>
                </a:solidFill>
              </a:rPr>
              <a:t>侵入性</a:t>
            </a:r>
            <a:r>
              <a:rPr lang="zh-CN" altLang="en-US" sz="2400" dirty="0"/>
              <a:t>，代码复用性高</a:t>
            </a:r>
            <a:r>
              <a:rPr lang="zh-CN" altLang="en-US" sz="2400" dirty="0" smtClean="0"/>
              <a:t>。</a:t>
            </a:r>
            <a:r>
              <a:rPr lang="en-US" altLang="zh-CN" sz="2400" dirty="0" smtClean="0">
                <a:solidFill>
                  <a:srgbClr val="FF0000"/>
                </a:solidFill>
              </a:rPr>
              <a:t>Spring </a:t>
            </a:r>
            <a:r>
              <a:rPr lang="zh-CN" altLang="en-US" sz="2400" dirty="0" smtClean="0">
                <a:solidFill>
                  <a:srgbClr val="FF0000"/>
                </a:solidFill>
              </a:rPr>
              <a:t>的反射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IoC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zh-CN" altLang="en-US" sz="2400" dirty="0" smtClean="0">
                <a:solidFill>
                  <a:srgbClr val="FF0000"/>
                </a:solidFill>
              </a:rPr>
              <a:t>模式</a:t>
            </a:r>
            <a:r>
              <a:rPr lang="zh-CN" altLang="en-US" sz="2400" dirty="0" smtClean="0"/>
              <a:t>替代</a:t>
            </a:r>
            <a:r>
              <a:rPr lang="en-US" altLang="zh-CN" sz="2400" dirty="0" smtClean="0"/>
              <a:t>EJB </a:t>
            </a:r>
            <a:r>
              <a:rPr lang="zh-CN" altLang="en-US" sz="2400" dirty="0" smtClean="0"/>
              <a:t>的工厂模式。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00B0F0"/>
                </a:solidFill>
              </a:rPr>
              <a:t>后期</a:t>
            </a:r>
            <a:r>
              <a:rPr lang="en-US" altLang="zh-CN" sz="2400" i="1" dirty="0" smtClean="0">
                <a:solidFill>
                  <a:srgbClr val="00B0F0"/>
                </a:solidFill>
              </a:rPr>
              <a:t>EJB3.0</a:t>
            </a:r>
            <a:r>
              <a:rPr lang="zh-CN" altLang="en-US" sz="2400" i="1" dirty="0" smtClean="0">
                <a:solidFill>
                  <a:srgbClr val="00B0F0"/>
                </a:solidFill>
              </a:rPr>
              <a:t>吸收了许多</a:t>
            </a:r>
            <a:r>
              <a:rPr lang="en-US" altLang="zh-CN" sz="2400" i="1" dirty="0" smtClean="0">
                <a:solidFill>
                  <a:srgbClr val="00B0F0"/>
                </a:solidFill>
              </a:rPr>
              <a:t>SPRING</a:t>
            </a:r>
            <a:r>
              <a:rPr lang="zh-CN" altLang="en-US" sz="2400" i="1" dirty="0" smtClean="0">
                <a:solidFill>
                  <a:srgbClr val="00B0F0"/>
                </a:solidFill>
              </a:rPr>
              <a:t>的优点，开发难度降低，不过运行成本偏高。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8DD0EA7-4679-4224-9342-22A96A1457DD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834A220-9082-454A-B576-31964AB621E4}" type="slidenum">
              <a:rPr lang="zh-CN" altLang="en-US"/>
              <a:pPr>
                <a:defRPr/>
              </a:pPr>
              <a:t>33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Spring vs. EJB</a:t>
            </a:r>
            <a:endParaRPr lang="zh-CN" altLang="en-US" dirty="0"/>
          </a:p>
        </p:txBody>
      </p:sp>
      <p:sp>
        <p:nvSpPr>
          <p:cNvPr id="40964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428751"/>
            <a:ext cx="8143875" cy="39444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zh-CN" sz="2400" dirty="0" smtClean="0"/>
              <a:t>    EJB</a:t>
            </a:r>
            <a:r>
              <a:rPr lang="zh-CN" altLang="en-US" sz="2400" dirty="0" smtClean="0"/>
              <a:t>为工厂模式</a:t>
            </a:r>
            <a:r>
              <a:rPr lang="en-US" altLang="zh-CN" sz="2400" dirty="0" smtClean="0">
                <a:latin typeface="+mn-ea"/>
              </a:rPr>
              <a:t>——</a:t>
            </a:r>
            <a:r>
              <a:rPr lang="zh-CN" altLang="en-US" sz="2400" dirty="0" smtClean="0"/>
              <a:t>实现方式是</a:t>
            </a:r>
            <a:r>
              <a:rPr lang="zh-CN" altLang="en-US" sz="2400" dirty="0" smtClean="0">
                <a:solidFill>
                  <a:srgbClr val="FF0000"/>
                </a:solidFill>
              </a:rPr>
              <a:t>高侵入式</a:t>
            </a:r>
            <a:r>
              <a:rPr lang="zh-CN" altLang="en-US" sz="2400" dirty="0" smtClean="0"/>
              <a:t>框架，需要程序的</a:t>
            </a:r>
            <a:r>
              <a:rPr lang="en-US" altLang="zh-CN" sz="2400" dirty="0" err="1" smtClean="0"/>
              <a:t>JavaBean</a:t>
            </a:r>
            <a:r>
              <a:rPr lang="zh-CN" altLang="en-US" sz="2400" dirty="0" smtClean="0"/>
              <a:t>调用</a:t>
            </a:r>
            <a:r>
              <a:rPr lang="en-US" altLang="zh-CN" sz="2400" dirty="0" smtClean="0"/>
              <a:t>home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remote</a:t>
            </a:r>
            <a:r>
              <a:rPr lang="zh-CN" altLang="en-US" sz="2400" dirty="0" smtClean="0"/>
              <a:t>接口，程序代码变得复杂。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zh-CN" sz="2400" dirty="0" smtClean="0"/>
              <a:t>    Spring</a:t>
            </a:r>
            <a:r>
              <a:rPr lang="zh-CN" altLang="en-US" sz="2400" dirty="0" smtClean="0"/>
              <a:t>为反射模式</a:t>
            </a:r>
            <a:r>
              <a:rPr lang="en-US" altLang="zh-CN" sz="2400" dirty="0" smtClean="0">
                <a:latin typeface="+mn-ea"/>
              </a:rPr>
              <a:t>——</a:t>
            </a:r>
            <a:r>
              <a:rPr lang="zh-CN" altLang="en-US" sz="2400" dirty="0" smtClean="0"/>
              <a:t>所要求的</a:t>
            </a:r>
            <a:r>
              <a:rPr lang="en-US" altLang="zh-CN" sz="2400" dirty="0" err="1" smtClean="0"/>
              <a:t>JavaBean</a:t>
            </a:r>
            <a:r>
              <a:rPr lang="zh-CN" altLang="en-US" sz="2400" dirty="0" smtClean="0"/>
              <a:t>是普通的</a:t>
            </a:r>
            <a:r>
              <a:rPr lang="zh-CN" altLang="en-US" sz="2400" dirty="0" smtClean="0">
                <a:solidFill>
                  <a:srgbClr val="FF0000"/>
                </a:solidFill>
              </a:rPr>
              <a:t>非入侵对象</a:t>
            </a:r>
            <a:r>
              <a:rPr lang="zh-CN" altLang="en-US" sz="2400" dirty="0" smtClean="0"/>
              <a:t>，不像</a:t>
            </a:r>
            <a:r>
              <a:rPr lang="en-US" altLang="zh-CN" sz="2400" dirty="0" smtClean="0"/>
              <a:t>EJB</a:t>
            </a:r>
            <a:r>
              <a:rPr lang="zh-CN" altLang="en-US" sz="2400" dirty="0" smtClean="0"/>
              <a:t>组件必须实现各种接口要求。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0A626C5-BFE4-43CC-8A64-6A2905412BC9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08AFA65-84BD-4F9F-951F-2D442FEC6CCF}" type="slidenum">
              <a:rPr lang="zh-CN" altLang="en-US"/>
              <a:pPr>
                <a:defRPr/>
              </a:pPr>
              <a:t>34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Spring</a:t>
            </a:r>
            <a:r>
              <a:rPr lang="zh-CN" altLang="en-US" dirty="0" smtClean="0"/>
              <a:t>反射模式</a:t>
            </a:r>
            <a:r>
              <a:rPr lang="en-US" altLang="zh-CN" dirty="0" smtClean="0"/>
              <a:t> vs. EJB</a:t>
            </a:r>
            <a:r>
              <a:rPr lang="zh-CN" altLang="en-US" dirty="0" smtClean="0"/>
              <a:t>工厂模式</a:t>
            </a:r>
            <a:endParaRPr lang="zh-CN" altLang="en-US" dirty="0"/>
          </a:p>
        </p:txBody>
      </p:sp>
      <p:sp>
        <p:nvSpPr>
          <p:cNvPr id="4301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412776"/>
            <a:ext cx="8143875" cy="496855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Spring</a:t>
            </a:r>
            <a:r>
              <a:rPr lang="zh-CN" altLang="en-US" sz="2400" dirty="0" smtClean="0"/>
              <a:t>使用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IoC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Inversion of Control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solidFill>
                  <a:srgbClr val="FF0000"/>
                </a:solidFill>
              </a:rPr>
              <a:t>设计模式</a:t>
            </a:r>
            <a:r>
              <a:rPr lang="zh-CN" altLang="en-US" sz="2400" dirty="0" smtClean="0"/>
              <a:t>，将原来由</a:t>
            </a:r>
            <a:r>
              <a:rPr lang="zh-CN" altLang="en-US" sz="2400" dirty="0" smtClean="0">
                <a:solidFill>
                  <a:srgbClr val="FF0000"/>
                </a:solidFill>
              </a:rPr>
              <a:t>程序控制</a:t>
            </a:r>
            <a:r>
              <a:rPr lang="zh-CN" altLang="en-US" sz="2400" dirty="0" smtClean="0"/>
              <a:t>“对象之间的关系”转由</a:t>
            </a:r>
            <a:r>
              <a:rPr lang="zh-CN" altLang="en-US" sz="2400" dirty="0" smtClean="0">
                <a:solidFill>
                  <a:srgbClr val="FF0000"/>
                </a:solidFill>
              </a:rPr>
              <a:t>容器</a:t>
            </a:r>
            <a:r>
              <a:rPr lang="zh-CN" altLang="en-US" sz="2400" dirty="0" smtClean="0"/>
              <a:t>来实现控制，控制权从应用代码转移到外部的</a:t>
            </a:r>
            <a:r>
              <a:rPr lang="en-US" altLang="zh-CN" sz="2400" dirty="0" err="1" smtClean="0"/>
              <a:t>IoC</a:t>
            </a:r>
            <a:r>
              <a:rPr lang="zh-CN" altLang="en-US" sz="2400" dirty="0" smtClean="0"/>
              <a:t>容器，即所谓的“</a:t>
            </a:r>
            <a:r>
              <a:rPr lang="zh-CN" altLang="en-US" sz="2400" dirty="0" smtClean="0">
                <a:solidFill>
                  <a:srgbClr val="FF0000"/>
                </a:solidFill>
              </a:rPr>
              <a:t>反转</a:t>
            </a:r>
            <a:r>
              <a:rPr lang="zh-CN" altLang="en-US" sz="2400" dirty="0" smtClean="0"/>
              <a:t>”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B0F0"/>
                </a:solidFill>
              </a:rPr>
              <a:t> （也可理解为依赖注入，提供服务的组件是被“注入” 到请求者（客户端）的代码中）。 </a:t>
            </a:r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接口和</a:t>
            </a:r>
            <a:r>
              <a:rPr lang="zh-CN" altLang="en-US" sz="2400" dirty="0" smtClean="0">
                <a:solidFill>
                  <a:srgbClr val="FF0000"/>
                </a:solidFill>
              </a:rPr>
              <a:t>工厂模式</a:t>
            </a:r>
            <a:r>
              <a:rPr lang="zh-CN" altLang="en-US" sz="2400" dirty="0" smtClean="0"/>
              <a:t>：通</a:t>
            </a:r>
            <a:r>
              <a:rPr lang="zh-CN" altLang="en-US" sz="2400" dirty="0" smtClean="0">
                <a:solidFill>
                  <a:srgbClr val="FF0000"/>
                </a:solidFill>
              </a:rPr>
              <a:t>过硬编码直接写入</a:t>
            </a:r>
            <a:r>
              <a:rPr lang="zh-CN" altLang="en-US" sz="2400" dirty="0" smtClean="0"/>
              <a:t>实现对象之间的关系。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B8C940A-EFD5-4D9A-867E-0894CEA9A2F8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34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8132763" y="4869160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F683454-C0F1-4E96-859C-2BEAEF115A9F}" type="slidenum">
              <a:rPr lang="zh-CN" altLang="en-US"/>
              <a:pPr>
                <a:defRPr/>
              </a:pPr>
              <a:t>35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依赖注入、反射模式</a:t>
            </a:r>
            <a:endParaRPr lang="zh-CN" altLang="en-US" dirty="0"/>
          </a:p>
        </p:txBody>
      </p:sp>
      <p:sp>
        <p:nvSpPr>
          <p:cNvPr id="44036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428750"/>
            <a:ext cx="8143875" cy="5000625"/>
          </a:xfrm>
        </p:spPr>
        <p:txBody>
          <a:bodyPr/>
          <a:lstStyle/>
          <a:p>
            <a:pPr marL="0" lvl="1" indent="0" defTabSz="779463">
              <a:lnSpc>
                <a:spcPct val="90000"/>
              </a:lnSpc>
              <a:buClr>
                <a:srgbClr val="FF0000"/>
              </a:buClr>
              <a:buFont typeface="Verdana" pitchFamily="34" charset="0"/>
              <a:buNone/>
            </a:pPr>
            <a:r>
              <a:rPr lang="zh-CN" altLang="en-US" dirty="0" smtClean="0"/>
              <a:t>    开发者在</a:t>
            </a:r>
            <a:r>
              <a:rPr lang="zh-CN" altLang="en-US" dirty="0" smtClean="0">
                <a:solidFill>
                  <a:srgbClr val="FF0000"/>
                </a:solidFill>
              </a:rPr>
              <a:t>代码中不直接创建</a:t>
            </a:r>
            <a:r>
              <a:rPr lang="zh-CN" altLang="en-US" dirty="0" smtClean="0"/>
              <a:t>目标对象</a:t>
            </a:r>
          </a:p>
          <a:p>
            <a:pPr marL="0" lvl="1" indent="0" defTabSz="779463">
              <a:lnSpc>
                <a:spcPct val="90000"/>
              </a:lnSpc>
              <a:buClr>
                <a:srgbClr val="FF0000"/>
              </a:buClr>
              <a:buFont typeface="Verdana" pitchFamily="34" charset="0"/>
              <a:buNone/>
            </a:pPr>
            <a:r>
              <a:rPr lang="zh-CN" altLang="en-US" dirty="0" smtClean="0">
                <a:latin typeface="微软雅黑" pitchFamily="34" charset="-122"/>
              </a:rPr>
              <a:t>          ↓</a:t>
            </a:r>
          </a:p>
          <a:p>
            <a:pPr marL="0" lvl="1" indent="0" defTabSz="779463">
              <a:lnSpc>
                <a:spcPct val="90000"/>
              </a:lnSpc>
              <a:buClr>
                <a:srgbClr val="FF0000"/>
              </a:buClr>
              <a:buFont typeface="Verdana" pitchFamily="34" charset="0"/>
              <a:buNone/>
            </a:pPr>
            <a:r>
              <a:rPr lang="zh-CN" altLang="en-US" dirty="0" smtClean="0"/>
              <a:t>    在</a:t>
            </a:r>
            <a:r>
              <a:rPr lang="zh-CN" altLang="en-US" dirty="0" smtClean="0">
                <a:solidFill>
                  <a:srgbClr val="FF0000"/>
                </a:solidFill>
              </a:rPr>
              <a:t>配置文件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）中描述出创建它们的方式和要求。</a:t>
            </a:r>
          </a:p>
          <a:p>
            <a:pPr marL="0" lvl="1" indent="0" defTabSz="779463">
              <a:lnSpc>
                <a:spcPct val="90000"/>
              </a:lnSpc>
              <a:buClr>
                <a:srgbClr val="FF0000"/>
              </a:buClr>
              <a:buFont typeface="Verdana" pitchFamily="34" charset="0"/>
              <a:buNone/>
            </a:pPr>
            <a:r>
              <a:rPr lang="zh-CN" altLang="en-US" dirty="0" smtClean="0">
                <a:latin typeface="微软雅黑" pitchFamily="34" charset="-122"/>
              </a:rPr>
              <a:t>          ↓</a:t>
            </a:r>
          </a:p>
          <a:p>
            <a:pPr marL="0" lvl="1" indent="0" defTabSz="779463">
              <a:lnSpc>
                <a:spcPct val="90000"/>
              </a:lnSpc>
              <a:buClr>
                <a:srgbClr val="FF0000"/>
              </a:buClr>
              <a:buFont typeface="Verdana" pitchFamily="34" charset="0"/>
              <a:buNone/>
            </a:pPr>
            <a:r>
              <a:rPr lang="zh-CN" altLang="en-US" dirty="0" smtClean="0"/>
              <a:t>    </a:t>
            </a:r>
            <a:r>
              <a:rPr lang="zh-CN" altLang="en-US" dirty="0" smtClean="0">
                <a:solidFill>
                  <a:srgbClr val="FF0000"/>
                </a:solidFill>
              </a:rPr>
              <a:t>程序在运行</a:t>
            </a:r>
            <a:r>
              <a:rPr lang="zh-CN" altLang="en-US" dirty="0" smtClean="0"/>
              <a:t>时由</a:t>
            </a:r>
            <a:r>
              <a:rPr lang="zh-CN" altLang="en-US" dirty="0" smtClean="0">
                <a:solidFill>
                  <a:srgbClr val="FF0000"/>
                </a:solidFill>
              </a:rPr>
              <a:t>容器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Spring </a:t>
            </a:r>
            <a:r>
              <a:rPr lang="zh-CN" altLang="en-US" dirty="0" smtClean="0"/>
              <a:t>框架中是 </a:t>
            </a:r>
            <a:r>
              <a:rPr lang="en-US" altLang="zh-CN" dirty="0" smtClean="0"/>
              <a:t>IOC </a:t>
            </a:r>
            <a:r>
              <a:rPr lang="zh-CN" altLang="en-US" dirty="0" smtClean="0"/>
              <a:t>容器）负责将这些对象关联，而不是</a:t>
            </a:r>
            <a:r>
              <a:rPr lang="zh-CN" altLang="en-US" dirty="0" smtClean="0">
                <a:solidFill>
                  <a:srgbClr val="FF0000"/>
                </a:solidFill>
              </a:rPr>
              <a:t>重新修改并编译</a:t>
            </a:r>
            <a:r>
              <a:rPr lang="zh-CN" altLang="en-US" dirty="0" smtClean="0"/>
              <a:t>代码。</a:t>
            </a:r>
          </a:p>
          <a:p>
            <a:pPr marL="0" lvl="1" indent="0" defTabSz="779463">
              <a:lnSpc>
                <a:spcPct val="90000"/>
              </a:lnSpc>
              <a:buClr>
                <a:srgbClr val="FF0000"/>
              </a:buClr>
              <a:buFont typeface="Verdana" pitchFamily="34" charset="0"/>
              <a:buNone/>
            </a:pPr>
            <a:r>
              <a:rPr lang="zh-CN" altLang="en-US" dirty="0" smtClean="0">
                <a:latin typeface="微软雅黑" pitchFamily="34" charset="-122"/>
              </a:rPr>
              <a:t>          ↓</a:t>
            </a:r>
          </a:p>
          <a:p>
            <a:pPr marL="0" lvl="1" indent="0" defTabSz="779463">
              <a:lnSpc>
                <a:spcPct val="90000"/>
              </a:lnSpc>
              <a:buClr>
                <a:srgbClr val="FF0000"/>
              </a:buClr>
              <a:buFont typeface="Verdana" pitchFamily="34" charset="0"/>
              <a:buNone/>
            </a:pPr>
            <a:r>
              <a:rPr lang="zh-CN" altLang="en-US" dirty="0" smtClean="0"/>
              <a:t>    更换实现子类只需修改配置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文件。</a:t>
            </a:r>
          </a:p>
          <a:p>
            <a:pPr defTabSz="779463">
              <a:lnSpc>
                <a:spcPct val="90000"/>
              </a:lnSpc>
            </a:pPr>
            <a:r>
              <a:rPr lang="en-US" altLang="zh-CN" sz="2400" dirty="0" smtClean="0"/>
              <a:t>    </a:t>
            </a:r>
          </a:p>
          <a:p>
            <a:pPr defTabSz="779463">
              <a:lnSpc>
                <a:spcPct val="90000"/>
              </a:lnSpc>
            </a:pPr>
            <a:r>
              <a:rPr lang="en-US" altLang="zh-CN" sz="2400" dirty="0" smtClean="0"/>
              <a:t>    Java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FF0000"/>
                </a:solidFill>
              </a:rPr>
              <a:t>反射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Reflection</a:t>
            </a:r>
            <a:r>
              <a:rPr lang="zh-CN" altLang="en-US" sz="2400" dirty="0" smtClean="0"/>
              <a:t>）技术允许程序中的对象在</a:t>
            </a:r>
            <a:r>
              <a:rPr lang="zh-CN" altLang="en-US" sz="2400" dirty="0" smtClean="0">
                <a:solidFill>
                  <a:srgbClr val="FF0000"/>
                </a:solidFill>
              </a:rPr>
              <a:t>生成时才决定</a:t>
            </a:r>
            <a:r>
              <a:rPr lang="zh-CN" altLang="en-US" sz="2400" dirty="0" smtClean="0"/>
              <a:t>要应用哪一种对象，</a:t>
            </a:r>
            <a:r>
              <a:rPr lang="en-US" altLang="zh-CN" sz="2400" dirty="0" smtClean="0">
                <a:solidFill>
                  <a:srgbClr val="FF0000"/>
                </a:solidFill>
              </a:rPr>
              <a:t>Spring</a:t>
            </a:r>
            <a:r>
              <a:rPr lang="zh-CN" altLang="en-US" sz="2400" dirty="0" smtClean="0">
                <a:solidFill>
                  <a:srgbClr val="FF0000"/>
                </a:solidFill>
              </a:rPr>
              <a:t>通过反射技术来实现注入</a:t>
            </a:r>
            <a:r>
              <a:rPr lang="zh-CN" altLang="en-US" sz="2400" dirty="0" smtClean="0"/>
              <a:t>。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180D301-678D-409A-B435-4BAA6E84EE52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35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1AC25D6-14B9-4493-95B1-55D16AB0B4B3}" type="slidenum">
              <a:rPr lang="zh-CN" altLang="en-US"/>
              <a:pPr>
                <a:defRPr/>
              </a:pPr>
              <a:t>36</a:t>
            </a:fld>
            <a:endParaRPr lang="zh-CN" altLang="en-US"/>
          </a:p>
        </p:txBody>
      </p:sp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3238" y="549275"/>
            <a:ext cx="8183562" cy="66357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依赖注入、反射模式</a:t>
            </a:r>
          </a:p>
        </p:txBody>
      </p:sp>
      <p:sp>
        <p:nvSpPr>
          <p:cNvPr id="45060" name="Rectangle 3"/>
          <p:cNvSpPr>
            <a:spLocks noGrp="1"/>
          </p:cNvSpPr>
          <p:nvPr>
            <p:ph type="body" idx="4294967295"/>
          </p:nvPr>
        </p:nvSpPr>
        <p:spPr>
          <a:xfrm>
            <a:off x="503238" y="1617663"/>
            <a:ext cx="8183562" cy="418782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300"/>
              </a:spcBef>
              <a:buNone/>
            </a:pPr>
            <a:r>
              <a:rPr lang="zh-CN" altLang="en-US" sz="2400" dirty="0" smtClean="0"/>
              <a:t>    可以把</a:t>
            </a:r>
            <a:r>
              <a:rPr lang="en-US" altLang="zh-CN" sz="2400" dirty="0" err="1" smtClean="0"/>
              <a:t>IoC</a:t>
            </a:r>
            <a:r>
              <a:rPr lang="zh-CN" altLang="en-US" sz="2400" dirty="0" smtClean="0"/>
              <a:t>模式看作一个大工厂（工厂模式的升华）：要生成的对象都在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文件中定义，利用</a:t>
            </a:r>
            <a:r>
              <a:rPr lang="en-US" altLang="zh-CN" sz="2400" dirty="0" smtClean="0"/>
              <a:t>Java </a:t>
            </a:r>
            <a:r>
              <a:rPr lang="zh-CN" altLang="en-US" sz="2400" dirty="0" smtClean="0"/>
              <a:t>的“反射”编程，根据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中给出的类名生成相应的对象。</a:t>
            </a:r>
          </a:p>
          <a:p>
            <a:pPr marL="0" indent="0">
              <a:lnSpc>
                <a:spcPct val="15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zh-CN" altLang="en-US" sz="2400" dirty="0" smtClean="0">
                <a:latin typeface="微软雅黑" pitchFamily="34" charset="-122"/>
              </a:rPr>
              <a:t>          ↓</a:t>
            </a:r>
          </a:p>
          <a:p>
            <a:pPr marL="0" indent="0">
              <a:lnSpc>
                <a:spcPct val="150000"/>
              </a:lnSpc>
              <a:spcBef>
                <a:spcPts val="300"/>
              </a:spcBef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</a:rPr>
              <a:t>     代码轻量级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1087BD6-A863-4B91-B7C3-894F07689572}" type="slidenum">
              <a:rPr lang="zh-CN" altLang="en-US"/>
              <a:pPr>
                <a:defRPr/>
              </a:pPr>
              <a:t>37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依赖注入、反射模式</a:t>
            </a:r>
            <a:endParaRPr lang="zh-CN" altLang="en-US" dirty="0"/>
          </a:p>
        </p:txBody>
      </p:sp>
      <p:sp>
        <p:nvSpPr>
          <p:cNvPr id="46084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143875" cy="4286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效率问题？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IoC</a:t>
            </a:r>
            <a:r>
              <a:rPr lang="zh-CN" altLang="en-US" sz="2400" dirty="0" smtClean="0"/>
              <a:t>反射对象生成在</a:t>
            </a:r>
            <a:r>
              <a:rPr lang="zh-CN" altLang="en-US" sz="2400" dirty="0" smtClean="0">
                <a:solidFill>
                  <a:srgbClr val="FF0000"/>
                </a:solidFill>
              </a:rPr>
              <a:t>效率上有些</a:t>
            </a:r>
            <a:r>
              <a:rPr lang="zh-CN" altLang="en-US" sz="2400" dirty="0" smtClean="0">
                <a:solidFill>
                  <a:srgbClr val="FF0000"/>
                </a:solidFill>
              </a:rPr>
              <a:t>损耗，</a:t>
            </a:r>
            <a:r>
              <a:rPr lang="zh-CN" altLang="en-US" sz="2400" dirty="0" smtClean="0"/>
              <a:t>但</a:t>
            </a:r>
            <a:r>
              <a:rPr lang="zh-CN" altLang="en-US" sz="2400" dirty="0" smtClean="0"/>
              <a:t>可</a:t>
            </a:r>
            <a:r>
              <a:rPr lang="zh-CN" altLang="en-US" sz="2400" dirty="0" smtClean="0">
                <a:solidFill>
                  <a:srgbClr val="FF0000"/>
                </a:solidFill>
              </a:rPr>
              <a:t>提高程序的可维护性和灵活性</a:t>
            </a:r>
            <a:r>
              <a:rPr lang="zh-CN" altLang="en-US" sz="2400" dirty="0" smtClean="0"/>
              <a:t>，除非某对象的生成要求特别高效。</a:t>
            </a:r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SUN</a:t>
            </a:r>
            <a:r>
              <a:rPr lang="zh-CN" altLang="en-US" sz="2400" dirty="0"/>
              <a:t>改良</a:t>
            </a:r>
            <a:r>
              <a:rPr lang="zh-CN" altLang="en-US" sz="2400" dirty="0" smtClean="0"/>
              <a:t>优化：</a:t>
            </a:r>
            <a:r>
              <a:rPr lang="zh-CN" altLang="en-US" sz="2400" dirty="0" smtClean="0"/>
              <a:t>反射</a:t>
            </a:r>
            <a:r>
              <a:rPr lang="zh-CN" altLang="en-US" sz="2400" dirty="0" smtClean="0"/>
              <a:t>编程方式经</a:t>
            </a:r>
            <a:r>
              <a:rPr lang="en-US" altLang="zh-CN" sz="2400" dirty="0" smtClean="0"/>
              <a:t>SUN</a:t>
            </a:r>
            <a:r>
              <a:rPr lang="zh-CN" altLang="en-US" sz="2400" dirty="0" smtClean="0"/>
              <a:t>改良优化后，</a:t>
            </a:r>
            <a:r>
              <a:rPr lang="zh-CN" altLang="en-US" sz="2400" dirty="0" smtClean="0"/>
              <a:t>反射对象生成和普通对象生成</a:t>
            </a:r>
            <a:r>
              <a:rPr lang="zh-CN" altLang="en-US" sz="2400" dirty="0" smtClean="0">
                <a:solidFill>
                  <a:srgbClr val="FF0000"/>
                </a:solidFill>
              </a:rPr>
              <a:t>速度</a:t>
            </a:r>
            <a:r>
              <a:rPr lang="zh-CN" altLang="en-US" sz="2400" dirty="0" smtClean="0">
                <a:solidFill>
                  <a:srgbClr val="FF0000"/>
                </a:solidFill>
              </a:rPr>
              <a:t>差异从</a:t>
            </a:r>
            <a:r>
              <a:rPr lang="zh-CN" altLang="en-US" sz="2400" dirty="0" smtClean="0">
                <a:solidFill>
                  <a:srgbClr val="FF0000"/>
                </a:solidFill>
              </a:rPr>
              <a:t>十几倍降为一倍以上</a:t>
            </a:r>
            <a:r>
              <a:rPr lang="zh-CN" altLang="en-US" sz="2400" dirty="0" smtClean="0"/>
              <a:t>。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8B0CA0-F22E-413C-89F5-685D4658CC49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37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BBC4BDC-049F-4F0E-94EF-1DD968144627}" type="slidenum">
              <a:rPr lang="zh-CN" altLang="en-US"/>
              <a:pPr>
                <a:defRPr/>
              </a:pPr>
              <a:t>38</a:t>
            </a:fld>
            <a:endParaRPr lang="zh-CN" altLang="en-US"/>
          </a:p>
        </p:txBody>
      </p:sp>
      <p:sp>
        <p:nvSpPr>
          <p:cNvPr id="9318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3238" y="476250"/>
            <a:ext cx="8183562" cy="67468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Spring vs. EJB</a:t>
            </a:r>
            <a:endParaRPr lang="zh-CN" alt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type="body" idx="4294967295"/>
          </p:nvPr>
        </p:nvSpPr>
        <p:spPr>
          <a:xfrm>
            <a:off x="503238" y="1484313"/>
            <a:ext cx="8183562" cy="4187825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400" dirty="0" smtClean="0"/>
              <a:t>EJB</a:t>
            </a:r>
            <a:r>
              <a:rPr lang="zh-CN" altLang="en-US" sz="2400" dirty="0" smtClean="0"/>
              <a:t>对项目采用</a:t>
            </a:r>
            <a:r>
              <a:rPr lang="zh-CN" altLang="en-US" sz="2400" dirty="0" smtClean="0">
                <a:solidFill>
                  <a:srgbClr val="FF0000"/>
                </a:solidFill>
              </a:rPr>
              <a:t>分布式的架构方式</a:t>
            </a:r>
            <a:r>
              <a:rPr lang="zh-CN" altLang="en-US" sz="2400" dirty="0" smtClean="0"/>
              <a:t>。</a:t>
            </a:r>
          </a:p>
          <a:p>
            <a:pPr marL="0" indent="0"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400" i="1" dirty="0" smtClean="0">
                <a:solidFill>
                  <a:srgbClr val="00B0F0"/>
                </a:solidFill>
              </a:rPr>
              <a:t>    一般</a:t>
            </a:r>
            <a:r>
              <a:rPr lang="zh-CN" altLang="en-US" sz="2400" i="1" dirty="0" smtClean="0">
                <a:solidFill>
                  <a:srgbClr val="00B0F0"/>
                </a:solidFill>
              </a:rPr>
              <a:t>项目未必需要分布式（写一个方法然后让其他机器的程序去远程调用？）。</a:t>
            </a:r>
          </a:p>
          <a:p>
            <a:pPr marL="0" indent="0">
              <a:lnSpc>
                <a:spcPct val="80000"/>
              </a:lnSpc>
              <a:buFont typeface="Wingdings 2" pitchFamily="18" charset="2"/>
              <a:buNone/>
            </a:pPr>
            <a:endParaRPr lang="en-US" altLang="zh-CN" sz="2400" dirty="0" smtClean="0"/>
          </a:p>
          <a:p>
            <a:pPr marL="0" indent="0"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400" dirty="0" smtClean="0"/>
              <a:t>    </a:t>
            </a:r>
            <a:r>
              <a:rPr lang="zh-CN" altLang="en-US" sz="2400" dirty="0" smtClean="0"/>
              <a:t>分布式导致一般的</a:t>
            </a:r>
            <a:r>
              <a:rPr lang="zh-CN" altLang="en-US" sz="2400" dirty="0" smtClean="0">
                <a:solidFill>
                  <a:srgbClr val="FF0000"/>
                </a:solidFill>
              </a:rPr>
              <a:t>应用服务器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tomcat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resin</a:t>
            </a:r>
            <a:r>
              <a:rPr lang="zh-CN" altLang="en-US" sz="2400" dirty="0" smtClean="0"/>
              <a:t>等）难以支撑</a:t>
            </a:r>
            <a:r>
              <a:rPr lang="en-US" altLang="zh-CN" sz="2400" dirty="0" smtClean="0"/>
              <a:t>EJB</a:t>
            </a:r>
            <a:r>
              <a:rPr lang="zh-CN" altLang="en-US" sz="2400" dirty="0" smtClean="0"/>
              <a:t>。</a:t>
            </a:r>
          </a:p>
          <a:p>
            <a:pPr marL="0" indent="0">
              <a:lnSpc>
                <a:spcPct val="80000"/>
              </a:lnSpc>
              <a:buFont typeface="Wingdings 2" pitchFamily="18" charset="2"/>
              <a:buNone/>
            </a:pPr>
            <a:endParaRPr lang="en-US" altLang="zh-CN" sz="2400" dirty="0" smtClean="0"/>
          </a:p>
          <a:p>
            <a:pPr marL="0" indent="0">
              <a:lnSpc>
                <a:spcPct val="80000"/>
              </a:lnSpc>
              <a:buFont typeface="Wingdings 2" pitchFamily="18" charset="2"/>
              <a:buNone/>
            </a:pPr>
            <a:r>
              <a:rPr lang="en-US" altLang="zh-CN" sz="2400" dirty="0" smtClean="0"/>
              <a:t>    Spring</a:t>
            </a:r>
            <a:r>
              <a:rPr lang="zh-CN" altLang="en-US" sz="2400" dirty="0" smtClean="0"/>
              <a:t>没有采用</a:t>
            </a:r>
            <a:r>
              <a:rPr lang="en-US" altLang="zh-CN" sz="2400" dirty="0" smtClean="0"/>
              <a:t>EJB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FF0000"/>
                </a:solidFill>
              </a:rPr>
              <a:t>事务管理</a:t>
            </a:r>
            <a:r>
              <a:rPr lang="en-US" altLang="zh-CN" sz="2400" dirty="0" smtClean="0">
                <a:solidFill>
                  <a:srgbClr val="FF0000"/>
                </a:solidFill>
              </a:rPr>
              <a:t>JTA</a:t>
            </a:r>
            <a:r>
              <a:rPr lang="zh-CN" altLang="en-US" sz="2400" dirty="0" smtClean="0"/>
              <a:t>机制。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latin typeface="微软雅黑" pitchFamily="34" charset="-122"/>
              </a:rPr>
              <a:t>          ↓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(Java Transaction API</a:t>
            </a:r>
            <a:r>
              <a:rPr lang="zh-CN" altLang="en-US" sz="2400" dirty="0" smtClean="0">
                <a:solidFill>
                  <a:srgbClr val="FF0000"/>
                </a:solidFill>
              </a:rPr>
              <a:t>，全局事务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endParaRPr lang="zh-CN" altLang="en-US" sz="2400" dirty="0" smtClean="0">
              <a:solidFill>
                <a:srgbClr val="FF0000"/>
              </a:solidFill>
              <a:latin typeface="微软雅黑" pitchFamily="34" charset="-122"/>
            </a:endParaRPr>
          </a:p>
          <a:p>
            <a:pPr marL="0" indent="0">
              <a:lnSpc>
                <a:spcPct val="80000"/>
              </a:lnSpc>
              <a:buFont typeface="Wingdings 2" pitchFamily="18" charset="2"/>
              <a:buNone/>
            </a:pPr>
            <a:r>
              <a:rPr lang="zh-CN" altLang="en-US" sz="2400" dirty="0" smtClean="0"/>
              <a:t>    不需要高成本的应用服务器</a:t>
            </a:r>
            <a:r>
              <a:rPr lang="en-US" altLang="zh-CN" sz="2400" dirty="0" err="1" smtClean="0"/>
              <a:t>Weblogic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Websphere</a:t>
            </a:r>
            <a:r>
              <a:rPr lang="zh-CN" altLang="en-US" sz="2400" dirty="0" smtClean="0"/>
              <a:t>，使用</a:t>
            </a:r>
            <a:r>
              <a:rPr lang="zh-CN" altLang="en-US" sz="2400" dirty="0" smtClean="0">
                <a:solidFill>
                  <a:srgbClr val="FF0000"/>
                </a:solidFill>
              </a:rPr>
              <a:t>声明型的事务管理</a:t>
            </a:r>
            <a:r>
              <a:rPr lang="zh-CN" altLang="en-US" sz="2400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事务管理：编程式、声明式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2" y="1412776"/>
            <a:ext cx="8143903" cy="42862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编程式事务管理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zh-CN" altLang="en-US" sz="2400" dirty="0" smtClean="0"/>
              <a:t>在</a:t>
            </a:r>
            <a:r>
              <a:rPr lang="zh-CN" altLang="en-US" sz="2400" dirty="0" smtClean="0"/>
              <a:t>业务逻辑代码中显式调用</a:t>
            </a:r>
            <a:r>
              <a:rPr lang="en-US" altLang="zh-CN" sz="2400" dirty="0" err="1" smtClean="0"/>
              <a:t>beginTransaction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commit()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rollback()</a:t>
            </a:r>
            <a:r>
              <a:rPr lang="zh-CN" altLang="en-US" sz="2400" dirty="0" smtClean="0"/>
              <a:t>等事务管理相关的方法。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声明式事务管理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zh-CN" altLang="en-US" sz="2400" dirty="0" smtClean="0"/>
              <a:t>在</a:t>
            </a:r>
            <a:r>
              <a:rPr lang="zh-CN" altLang="en-US" sz="2400" dirty="0" smtClean="0"/>
              <a:t>配置文件中做相关的事务规则说明。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52C5821-5240-447D-9092-F9AE77DBB1E1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74A1D9A-6908-4CF7-BFE2-0DBBCC6A99A5}" type="slidenum">
              <a:rPr lang="zh-CN" altLang="en-US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25" y="500063"/>
            <a:ext cx="8358188" cy="6429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LAMP</a:t>
            </a:r>
            <a:r>
              <a:rPr lang="en-US" dirty="0" smtClean="0"/>
              <a:t>(</a:t>
            </a:r>
            <a:r>
              <a:rPr lang="en-US" dirty="0" err="1" smtClean="0"/>
              <a:t>Linux+Apache+MySQL+PHP</a:t>
            </a:r>
            <a:r>
              <a:rPr lang="en-US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7BFAA-87EA-42CC-A0EC-AAA86A84ACEC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0246" name="Picture 2" descr="淘宝网发展史：神秘项目个人网站（2）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3" y="1714500"/>
            <a:ext cx="45720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AutoShape 8"/>
          <p:cNvSpPr>
            <a:spLocks noChangeArrowheads="1"/>
          </p:cNvSpPr>
          <p:nvPr/>
        </p:nvSpPr>
        <p:spPr bwMode="auto">
          <a:xfrm>
            <a:off x="6732588" y="4292600"/>
            <a:ext cx="1943100" cy="1008063"/>
          </a:xfrm>
          <a:prstGeom prst="wedgeRoundRectCallout">
            <a:avLst>
              <a:gd name="adj1" fmla="val -84231"/>
              <a:gd name="adj2" fmla="val -1142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zh-CN"/>
              <a:t>Pear DB</a:t>
            </a:r>
            <a:r>
              <a:rPr lang="zh-CN" altLang="en-US"/>
              <a:t>：</a:t>
            </a:r>
            <a:r>
              <a:rPr lang="en-US" altLang="zh-CN"/>
              <a:t>PHP</a:t>
            </a:r>
            <a:r>
              <a:rPr lang="zh-CN" altLang="en-US"/>
              <a:t>模块，负责数据访问层。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J2EE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JTA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33360" y="1268760"/>
            <a:ext cx="8143903" cy="50405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 在</a:t>
            </a:r>
            <a:r>
              <a:rPr lang="en-US" altLang="zh-CN" sz="2400" dirty="0" smtClean="0"/>
              <a:t>J2EE</a:t>
            </a:r>
            <a:r>
              <a:rPr lang="zh-CN" altLang="en-US" sz="2400" dirty="0" smtClean="0"/>
              <a:t>应用中，事务是一个重要的组件模型，保证了用户操作的</a:t>
            </a:r>
            <a:r>
              <a:rPr lang="en-US" altLang="zh-CN" sz="2400" dirty="0" smtClean="0"/>
              <a:t>ACID</a:t>
            </a:r>
            <a:r>
              <a:rPr lang="zh-CN" altLang="en-US" sz="2400" dirty="0" smtClean="0"/>
              <a:t>特性。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JTA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J2EE</a:t>
            </a:r>
            <a:r>
              <a:rPr lang="zh-CN" altLang="en-US" sz="2400" dirty="0" smtClean="0"/>
              <a:t>平台提供分布式事务服务，隔离事务与底层的资源，实现了透明的事务管理方式。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对于只操作单一数据源的应用，可以通过本地资源接口实现事务</a:t>
            </a:r>
            <a:r>
              <a:rPr lang="zh-CN" altLang="en-US" sz="2400" dirty="0" smtClean="0"/>
              <a:t>管理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对于</a:t>
            </a:r>
            <a:r>
              <a:rPr lang="zh-CN" altLang="en-US" sz="2400" dirty="0" smtClean="0"/>
              <a:t>跨数据源（例如多个数据库）的大型应用，则须使用全局事务 </a:t>
            </a:r>
            <a:r>
              <a:rPr lang="en-US" altLang="zh-CN" sz="2400" dirty="0" smtClean="0"/>
              <a:t>JTA 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52C5821-5240-447D-9092-F9AE77DBB1E1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JTA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2" y="1412776"/>
            <a:ext cx="8143903" cy="489654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JTA</a:t>
            </a:r>
            <a:r>
              <a:rPr lang="zh-CN" altLang="en-US" sz="2400" dirty="0" smtClean="0"/>
              <a:t>架构包括两部分：事务管理器（</a:t>
            </a:r>
            <a:r>
              <a:rPr lang="en-US" altLang="zh-CN" sz="2400" b="1" dirty="0" smtClean="0"/>
              <a:t>T</a:t>
            </a:r>
            <a:r>
              <a:rPr lang="en-US" altLang="zh-CN" sz="2400" dirty="0" smtClean="0"/>
              <a:t>ransaction </a:t>
            </a:r>
            <a:r>
              <a:rPr lang="en-US" altLang="zh-CN" sz="2400" b="1" dirty="0" smtClean="0"/>
              <a:t>M</a:t>
            </a:r>
            <a:r>
              <a:rPr lang="en-US" altLang="zh-CN" sz="2400" dirty="0" smtClean="0"/>
              <a:t>anager</a:t>
            </a:r>
            <a:r>
              <a:rPr lang="zh-CN" altLang="en-US" sz="2400" dirty="0" smtClean="0"/>
              <a:t>）、一个或多个支持</a:t>
            </a:r>
            <a:r>
              <a:rPr lang="en-US" altLang="zh-CN" sz="2400" dirty="0" smtClean="0"/>
              <a:t>XA</a:t>
            </a:r>
            <a:r>
              <a:rPr lang="zh-CN" altLang="en-US" sz="2400" dirty="0" smtClean="0"/>
              <a:t>协议的资源管理器 </a:t>
            </a:r>
            <a:r>
              <a:rPr lang="en-US" altLang="zh-CN" sz="2400" dirty="0" smtClean="0"/>
              <a:t>( </a:t>
            </a:r>
            <a:r>
              <a:rPr lang="en-US" altLang="zh-CN" sz="2400" b="1" dirty="0" smtClean="0"/>
              <a:t>R</a:t>
            </a:r>
            <a:r>
              <a:rPr lang="en-US" altLang="zh-CN" sz="2400" dirty="0" smtClean="0"/>
              <a:t>esource </a:t>
            </a:r>
            <a:r>
              <a:rPr lang="en-US" altLang="zh-CN" sz="2400" b="1" dirty="0" smtClean="0"/>
              <a:t>M</a:t>
            </a:r>
            <a:r>
              <a:rPr lang="en-US" altLang="zh-CN" sz="2400" dirty="0" smtClean="0"/>
              <a:t>anager ) 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事务</a:t>
            </a:r>
            <a:r>
              <a:rPr lang="zh-CN" altLang="en-US" sz="2400" dirty="0" smtClean="0"/>
              <a:t>管理器</a:t>
            </a:r>
            <a:r>
              <a:rPr lang="en-US" altLang="zh-CN" sz="2400" dirty="0" smtClean="0">
                <a:latin typeface="+mn-ea"/>
              </a:rPr>
              <a:t>——</a:t>
            </a:r>
            <a:r>
              <a:rPr lang="zh-CN" altLang="en-US" sz="2400" dirty="0" smtClean="0"/>
              <a:t>承担所有事务参与单元的协调与</a:t>
            </a:r>
            <a:r>
              <a:rPr lang="zh-CN" altLang="en-US" sz="2400" dirty="0" smtClean="0"/>
              <a:t>控制；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资源管理器</a:t>
            </a:r>
            <a:r>
              <a:rPr lang="en-US" altLang="zh-CN" sz="2400" dirty="0">
                <a:latin typeface="+mn-ea"/>
              </a:rPr>
              <a:t>——</a:t>
            </a:r>
            <a:r>
              <a:rPr lang="zh-CN" altLang="en-US" sz="2400" dirty="0"/>
              <a:t>任意类型的持久化数据</a:t>
            </a:r>
            <a:r>
              <a:rPr lang="zh-CN" altLang="en-US" sz="2400" dirty="0" smtClean="0"/>
              <a:t>存储。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</a:t>
            </a:r>
            <a:r>
              <a:rPr lang="en-US" altLang="zh-CN" sz="2400" dirty="0" smtClean="0">
                <a:solidFill>
                  <a:srgbClr val="0070C0"/>
                </a:solidFill>
              </a:rPr>
              <a:t>XA</a:t>
            </a:r>
            <a:r>
              <a:rPr lang="zh-CN" altLang="en-US" sz="2400" dirty="0" smtClean="0">
                <a:solidFill>
                  <a:srgbClr val="0070C0"/>
                </a:solidFill>
              </a:rPr>
              <a:t>协议：由</a:t>
            </a:r>
            <a:r>
              <a:rPr lang="en-US" altLang="zh-CN" sz="2400" dirty="0" smtClean="0">
                <a:solidFill>
                  <a:srgbClr val="0070C0"/>
                </a:solidFill>
              </a:rPr>
              <a:t>Tuxedo</a:t>
            </a:r>
            <a:r>
              <a:rPr lang="zh-CN" altLang="en-US" sz="2400" dirty="0" smtClean="0">
                <a:solidFill>
                  <a:srgbClr val="0070C0"/>
                </a:solidFill>
              </a:rPr>
              <a:t>提出并交给</a:t>
            </a:r>
            <a:r>
              <a:rPr lang="en-US" altLang="zh-CN" sz="2400" dirty="0" smtClean="0">
                <a:solidFill>
                  <a:srgbClr val="0070C0"/>
                </a:solidFill>
              </a:rPr>
              <a:t>X/Open</a:t>
            </a:r>
            <a:r>
              <a:rPr lang="zh-CN" altLang="en-US" sz="2400" dirty="0" smtClean="0">
                <a:solidFill>
                  <a:srgbClr val="0070C0"/>
                </a:solidFill>
              </a:rPr>
              <a:t>组织，作为</a:t>
            </a:r>
            <a:r>
              <a:rPr lang="zh-CN" altLang="en-US" sz="2400" dirty="0" smtClean="0">
                <a:solidFill>
                  <a:srgbClr val="FF0000"/>
                </a:solidFill>
              </a:rPr>
              <a:t>资源管理器与事务管理器的接口标准</a:t>
            </a:r>
            <a:r>
              <a:rPr lang="zh-CN" altLang="en-US" sz="2400" dirty="0" smtClean="0">
                <a:solidFill>
                  <a:srgbClr val="0070C0"/>
                </a:solidFill>
              </a:rPr>
              <a:t>，采用两阶段提交方式来管理分布式事务。</a:t>
            </a:r>
            <a:r>
              <a:rPr lang="en-US" altLang="zh-CN" sz="2400" dirty="0" smtClean="0">
                <a:solidFill>
                  <a:srgbClr val="0070C0"/>
                </a:solidFill>
              </a:rPr>
              <a:t>Oracle</a:t>
            </a:r>
            <a:r>
              <a:rPr lang="zh-CN" altLang="en-US" sz="2400" dirty="0" smtClean="0">
                <a:solidFill>
                  <a:srgbClr val="0070C0"/>
                </a:solidFill>
              </a:rPr>
              <a:t>、</a:t>
            </a:r>
            <a:r>
              <a:rPr lang="en-US" altLang="zh-CN" sz="2400" dirty="0" smtClean="0">
                <a:solidFill>
                  <a:srgbClr val="0070C0"/>
                </a:solidFill>
              </a:rPr>
              <a:t>DB2</a:t>
            </a:r>
            <a:r>
              <a:rPr lang="zh-CN" altLang="en-US" sz="2400" dirty="0" smtClean="0">
                <a:solidFill>
                  <a:srgbClr val="0070C0"/>
                </a:solidFill>
              </a:rPr>
              <a:t>和</a:t>
            </a:r>
            <a:r>
              <a:rPr lang="en-US" altLang="zh-CN" sz="2400" dirty="0" smtClean="0">
                <a:solidFill>
                  <a:srgbClr val="0070C0"/>
                </a:solidFill>
              </a:rPr>
              <a:t>Sybase</a:t>
            </a:r>
            <a:r>
              <a:rPr lang="zh-CN" altLang="en-US" sz="2400" dirty="0" smtClean="0">
                <a:solidFill>
                  <a:srgbClr val="0070C0"/>
                </a:solidFill>
              </a:rPr>
              <a:t>等各大数据库厂家都支持</a:t>
            </a:r>
            <a:r>
              <a:rPr lang="en-US" altLang="zh-CN" sz="2400" dirty="0" smtClean="0">
                <a:solidFill>
                  <a:srgbClr val="0070C0"/>
                </a:solidFill>
              </a:rPr>
              <a:t>XA</a:t>
            </a:r>
            <a:r>
              <a:rPr lang="zh-CN" altLang="en-US" sz="2400" dirty="0" smtClean="0">
                <a:solidFill>
                  <a:srgbClr val="0070C0"/>
                </a:solidFill>
              </a:rPr>
              <a:t>协议。</a:t>
            </a:r>
            <a:endParaRPr lang="en-US" altLang="zh-CN" sz="2400" dirty="0" smtClean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52C5821-5240-447D-9092-F9AE77DBB1E1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J2EE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JTA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2" y="1357298"/>
            <a:ext cx="8143903" cy="571492"/>
          </a:xfrm>
        </p:spPr>
        <p:txBody>
          <a:bodyPr/>
          <a:lstStyle/>
          <a:p>
            <a:r>
              <a:rPr lang="en-US" altLang="zh-CN" dirty="0" smtClean="0"/>
              <a:t>JTA</a:t>
            </a:r>
            <a:r>
              <a:rPr lang="zh-CN" altLang="en-US" dirty="0" smtClean="0"/>
              <a:t>体系架构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52C5821-5240-447D-9092-F9AE77DBB1E1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  <p:pic>
        <p:nvPicPr>
          <p:cNvPr id="2050" name="Picture 2" descr="c:\users\administrator\appdata\roaming\360se6\User Data\temp\transaction_architec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928802"/>
            <a:ext cx="6847257" cy="4572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J2EE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JTA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95536" y="1340768"/>
            <a:ext cx="8496944" cy="464630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JTA </a:t>
            </a:r>
            <a:r>
              <a:rPr lang="zh-CN" altLang="en-US" sz="2400" dirty="0" smtClean="0"/>
              <a:t>的事务管理器和资源管理器表现为两个方面：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）面向开发人员的</a:t>
            </a:r>
            <a:r>
              <a:rPr lang="zh-CN" altLang="en-US" sz="2400" dirty="0" smtClean="0">
                <a:solidFill>
                  <a:srgbClr val="FF0000"/>
                </a:solidFill>
              </a:rPr>
              <a:t>使用（开发）接口</a:t>
            </a:r>
            <a:r>
              <a:rPr lang="zh-CN" altLang="en-US" sz="2400" dirty="0" smtClean="0"/>
              <a:t>（事务管理器）；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）面向服务提供商的</a:t>
            </a:r>
            <a:r>
              <a:rPr lang="zh-CN" altLang="en-US" sz="2400" dirty="0" smtClean="0">
                <a:solidFill>
                  <a:srgbClr val="FF0000"/>
                </a:solidFill>
              </a:rPr>
              <a:t>实现接口</a:t>
            </a:r>
            <a:r>
              <a:rPr lang="zh-CN" altLang="en-US" sz="2400" dirty="0" smtClean="0"/>
              <a:t>（资源管理器）。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使用接口（事务管理器）：在信息系统中实现分布式事务；</a:t>
            </a:r>
            <a:endParaRPr lang="en-US" altLang="zh-CN" sz="2400" dirty="0" smtClean="0"/>
          </a:p>
          <a:p>
            <a:r>
              <a:rPr lang="zh-CN" altLang="en-US" sz="2400" dirty="0" smtClean="0"/>
              <a:t>实现接口（资源管理器）：用来规范提供商的事务服务，使</a:t>
            </a:r>
            <a:r>
              <a:rPr lang="en-US" altLang="zh-CN" sz="2400" dirty="0" smtClean="0"/>
              <a:t>JTA</a:t>
            </a:r>
            <a:r>
              <a:rPr lang="zh-CN" altLang="en-US" sz="2400" dirty="0" smtClean="0">
                <a:solidFill>
                  <a:srgbClr val="FF0000"/>
                </a:solidFill>
              </a:rPr>
              <a:t>可以在异构事务资源之间</a:t>
            </a:r>
            <a:r>
              <a:rPr lang="zh-CN" altLang="en-US" sz="2400" dirty="0" smtClean="0"/>
              <a:t>执行协同沟通。</a:t>
            </a:r>
            <a:endParaRPr lang="en-US" altLang="zh-CN" sz="2400" dirty="0" smtClean="0"/>
          </a:p>
          <a:p>
            <a:r>
              <a:rPr lang="en-US" altLang="zh-CN" sz="2400" dirty="0" smtClean="0"/>
              <a:t>      ↓</a:t>
            </a:r>
          </a:p>
          <a:p>
            <a:r>
              <a:rPr lang="zh-CN" altLang="en-US" sz="2400" dirty="0" smtClean="0"/>
              <a:t>     同时使用</a:t>
            </a:r>
            <a:r>
              <a:rPr lang="en-US" altLang="zh-CN" sz="2400" dirty="0" smtClean="0"/>
              <a:t>DB2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Oracle</a:t>
            </a:r>
            <a:r>
              <a:rPr lang="zh-CN" altLang="en-US" sz="2400" dirty="0" smtClean="0"/>
              <a:t>两种数据库连接时，</a:t>
            </a:r>
            <a:r>
              <a:rPr lang="en-US" altLang="zh-CN" sz="2400" dirty="0" smtClean="0"/>
              <a:t>JTA</a:t>
            </a:r>
            <a:r>
              <a:rPr lang="zh-CN" altLang="en-US" sz="2400" dirty="0" smtClean="0"/>
              <a:t>可根据约定的接口协调两种事务资源，从而实现分布式事务。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52C5821-5240-447D-9092-F9AE77DBB1E1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J2EE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JTA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95536" y="1484784"/>
            <a:ext cx="8215911" cy="4286268"/>
          </a:xfrm>
        </p:spPr>
        <p:txBody>
          <a:bodyPr>
            <a:noAutofit/>
          </a:bodyPr>
          <a:lstStyle/>
          <a:p>
            <a:r>
              <a:rPr lang="zh-CN" altLang="en-US" sz="2200" dirty="0" smtClean="0"/>
              <a:t>开发人员使用接口实现</a:t>
            </a:r>
            <a:r>
              <a:rPr lang="en-US" altLang="zh-CN" sz="2200" dirty="0" smtClean="0"/>
              <a:t>JTA</a:t>
            </a:r>
            <a:r>
              <a:rPr lang="zh-CN" altLang="en-US" sz="2200" dirty="0" smtClean="0"/>
              <a:t>事务管理通常包括如下的方法：</a:t>
            </a:r>
          </a:p>
          <a:p>
            <a:r>
              <a:rPr lang="en-US" altLang="zh-CN" sz="2200" b="1" dirty="0" smtClean="0"/>
              <a:t>begin()</a:t>
            </a:r>
            <a:r>
              <a:rPr lang="en-US" altLang="zh-CN" sz="2200" dirty="0" smtClean="0"/>
              <a:t>- </a:t>
            </a:r>
            <a:r>
              <a:rPr lang="zh-CN" altLang="en-US" sz="2200" dirty="0" smtClean="0"/>
              <a:t>开始一个分布式事务，（后台 </a:t>
            </a:r>
            <a:r>
              <a:rPr lang="en-US" altLang="zh-CN" sz="2200" dirty="0" err="1" smtClean="0"/>
              <a:t>TransactionManager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会</a:t>
            </a:r>
            <a:r>
              <a:rPr lang="zh-CN" altLang="en-US" sz="2200" dirty="0" smtClean="0">
                <a:solidFill>
                  <a:srgbClr val="FF0000"/>
                </a:solidFill>
              </a:rPr>
              <a:t>创建</a:t>
            </a:r>
            <a:r>
              <a:rPr lang="zh-CN" altLang="en-US" sz="2200" dirty="0" smtClean="0"/>
              <a:t>一个 </a:t>
            </a:r>
            <a:r>
              <a:rPr lang="en-US" altLang="zh-CN" sz="2200" dirty="0" smtClean="0"/>
              <a:t>Transaction </a:t>
            </a:r>
            <a:r>
              <a:rPr lang="zh-CN" altLang="en-US" sz="2200" dirty="0" smtClean="0"/>
              <a:t>事务对象，并把该对象通过 </a:t>
            </a:r>
            <a:r>
              <a:rPr lang="en-US" altLang="zh-CN" sz="2200" dirty="0" err="1" smtClean="0"/>
              <a:t>ThreadLocal</a:t>
            </a:r>
            <a:r>
              <a:rPr lang="en-US" altLang="zh-CN" sz="2200" dirty="0" smtClean="0"/>
              <a:t> </a:t>
            </a:r>
            <a:r>
              <a:rPr lang="zh-CN" altLang="en-US" sz="2200" dirty="0" smtClean="0">
                <a:solidFill>
                  <a:srgbClr val="FF0000"/>
                </a:solidFill>
              </a:rPr>
              <a:t>关联</a:t>
            </a:r>
            <a:r>
              <a:rPr lang="zh-CN" altLang="en-US" sz="2200" dirty="0" smtClean="0"/>
              <a:t>到当前线程 </a:t>
            </a:r>
            <a:r>
              <a:rPr lang="en-US" altLang="zh-CN" sz="2200" dirty="0" smtClean="0"/>
              <a:t>)</a:t>
            </a:r>
          </a:p>
          <a:p>
            <a:r>
              <a:rPr lang="en-US" altLang="zh-CN" sz="2200" b="1" dirty="0" smtClean="0"/>
              <a:t>commit()</a:t>
            </a:r>
            <a:r>
              <a:rPr lang="en-US" altLang="zh-CN" sz="2200" dirty="0" smtClean="0"/>
              <a:t>- </a:t>
            </a:r>
            <a:r>
              <a:rPr lang="zh-CN" altLang="en-US" sz="2200" dirty="0" smtClean="0"/>
              <a:t>提交事务（后台 </a:t>
            </a:r>
            <a:r>
              <a:rPr lang="en-US" altLang="zh-CN" sz="2200" dirty="0" err="1" smtClean="0"/>
              <a:t>TransactionManager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会从当前线程取出事务对象，并把该对象代表的事务</a:t>
            </a:r>
            <a:r>
              <a:rPr lang="zh-CN" altLang="en-US" sz="2200" dirty="0" smtClean="0">
                <a:solidFill>
                  <a:srgbClr val="FF0000"/>
                </a:solidFill>
              </a:rPr>
              <a:t>提交</a:t>
            </a:r>
            <a:r>
              <a:rPr lang="zh-CN" altLang="en-US" sz="2200" dirty="0" smtClean="0"/>
              <a:t>）</a:t>
            </a:r>
          </a:p>
          <a:p>
            <a:r>
              <a:rPr lang="en-US" altLang="zh-CN" sz="2200" b="1" dirty="0" smtClean="0"/>
              <a:t>rollback()</a:t>
            </a:r>
            <a:r>
              <a:rPr lang="en-US" altLang="zh-CN" sz="2200" dirty="0" smtClean="0"/>
              <a:t>- </a:t>
            </a:r>
            <a:r>
              <a:rPr lang="zh-CN" altLang="en-US" sz="2200" dirty="0" smtClean="0"/>
              <a:t>回滚事务（后台 </a:t>
            </a:r>
            <a:r>
              <a:rPr lang="en-US" altLang="zh-CN" sz="2200" dirty="0" err="1" smtClean="0"/>
              <a:t>TransactionManager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会从当前线程取出事务对象，并把相应的事务</a:t>
            </a:r>
            <a:r>
              <a:rPr lang="zh-CN" altLang="en-US" sz="2200" dirty="0" smtClean="0">
                <a:solidFill>
                  <a:srgbClr val="FF0000"/>
                </a:solidFill>
              </a:rPr>
              <a:t>回滚</a:t>
            </a:r>
            <a:r>
              <a:rPr lang="zh-CN" altLang="en-US" sz="2200" dirty="0" smtClean="0"/>
              <a:t>）</a:t>
            </a:r>
          </a:p>
          <a:p>
            <a:r>
              <a:rPr lang="en-US" altLang="zh-CN" sz="2200" b="1" dirty="0" err="1" smtClean="0"/>
              <a:t>getStatus</a:t>
            </a:r>
            <a:r>
              <a:rPr lang="en-US" altLang="zh-CN" sz="2200" b="1" dirty="0" smtClean="0"/>
              <a:t>()</a:t>
            </a:r>
            <a:r>
              <a:rPr lang="en-US" altLang="zh-CN" sz="2200" dirty="0" smtClean="0"/>
              <a:t>- </a:t>
            </a:r>
            <a:r>
              <a:rPr lang="zh-CN" altLang="en-US" sz="2200" dirty="0" smtClean="0"/>
              <a:t>返回关联到当前线程的分布式事务的</a:t>
            </a:r>
            <a:r>
              <a:rPr lang="zh-CN" altLang="en-US" sz="2200" dirty="0" smtClean="0">
                <a:solidFill>
                  <a:srgbClr val="FF0000"/>
                </a:solidFill>
              </a:rPr>
              <a:t>状态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(Status </a:t>
            </a:r>
            <a:r>
              <a:rPr lang="zh-CN" altLang="en-US" sz="2200" dirty="0" smtClean="0"/>
              <a:t>对象定义了所有的事务状态 </a:t>
            </a:r>
            <a:r>
              <a:rPr lang="en-US" altLang="zh-CN" sz="2200" dirty="0" smtClean="0"/>
              <a:t>)</a:t>
            </a:r>
          </a:p>
          <a:p>
            <a:r>
              <a:rPr lang="en-US" altLang="zh-CN" sz="2200" b="1" dirty="0" err="1" smtClean="0"/>
              <a:t>setRollbackOnly</a:t>
            </a:r>
            <a:r>
              <a:rPr lang="en-US" altLang="zh-CN" sz="2200" b="1" dirty="0" smtClean="0"/>
              <a:t>()</a:t>
            </a:r>
            <a:r>
              <a:rPr lang="en-US" altLang="zh-CN" sz="2200" dirty="0" smtClean="0"/>
              <a:t>- </a:t>
            </a:r>
            <a:r>
              <a:rPr lang="zh-CN" altLang="en-US" sz="2200" dirty="0" smtClean="0"/>
              <a:t>标识关联到当前线程的分布式事务</a:t>
            </a:r>
            <a:r>
              <a:rPr lang="zh-CN" altLang="en-US" sz="2200" dirty="0" smtClean="0">
                <a:solidFill>
                  <a:srgbClr val="FF0000"/>
                </a:solidFill>
              </a:rPr>
              <a:t>将被回滚</a:t>
            </a:r>
          </a:p>
          <a:p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52C5821-5240-447D-9092-F9AE77DBB1E1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D29CD69-DD42-4D56-B232-96E0E0C9BF69}" type="slidenum">
              <a:rPr lang="zh-CN" altLang="en-US"/>
              <a:pPr>
                <a:defRPr/>
              </a:pPr>
              <a:t>45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SPRING vs. EJB</a:t>
            </a:r>
            <a:r>
              <a:rPr lang="zh-CN" altLang="en-US" dirty="0" smtClean="0"/>
              <a:t>之发展</a:t>
            </a:r>
            <a:endParaRPr lang="zh-CN" altLang="en-US" dirty="0"/>
          </a:p>
        </p:txBody>
      </p:sp>
      <p:sp>
        <p:nvSpPr>
          <p:cNvPr id="3994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484312"/>
            <a:ext cx="8143875" cy="4286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2003 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Spring+Hibernate</a:t>
            </a:r>
            <a:r>
              <a:rPr lang="en-US" altLang="zh-CN" sz="2400" dirty="0" smtClean="0"/>
              <a:t> vs. </a:t>
            </a:r>
            <a:r>
              <a:rPr lang="en-US" altLang="zh-CN" sz="2400" dirty="0" err="1" smtClean="0"/>
              <a:t>EJB+Struts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2004   Hibernate Team</a:t>
            </a:r>
            <a:r>
              <a:rPr lang="zh-CN" altLang="en-US" sz="2400" dirty="0" smtClean="0"/>
              <a:t> </a:t>
            </a:r>
            <a:r>
              <a:rPr lang="zh-CN" altLang="en-US" sz="2400" dirty="0" smtClean="0"/>
              <a:t>（</a:t>
            </a:r>
            <a:r>
              <a:rPr lang="en-US" altLang="zh-CN" sz="2400" dirty="0" err="1" smtClean="0"/>
              <a:t>Jboss</a:t>
            </a:r>
            <a:r>
              <a:rPr lang="zh-CN" altLang="en-US" sz="2400" dirty="0" smtClean="0"/>
              <a:t>支持）</a:t>
            </a:r>
            <a:r>
              <a:rPr lang="zh-CN" altLang="en-US" sz="2400" dirty="0" smtClean="0"/>
              <a:t>成为</a:t>
            </a:r>
            <a:r>
              <a:rPr lang="en-US" altLang="zh-CN" sz="2400" dirty="0" smtClean="0"/>
              <a:t>EJB3</a:t>
            </a:r>
            <a:r>
              <a:rPr lang="zh-CN" altLang="en-US" sz="2400" dirty="0" smtClean="0"/>
              <a:t>规范的一部分，</a:t>
            </a:r>
            <a:r>
              <a:rPr lang="en-US" altLang="zh-CN" sz="2400" dirty="0" err="1" smtClean="0"/>
              <a:t>JBoss</a:t>
            </a:r>
            <a:r>
              <a:rPr lang="zh-CN" altLang="en-US" sz="2400" dirty="0" smtClean="0"/>
              <a:t>力推以</a:t>
            </a:r>
            <a:r>
              <a:rPr lang="en-US" altLang="zh-CN" sz="2400" dirty="0" smtClean="0"/>
              <a:t>EJB3</a:t>
            </a:r>
            <a:r>
              <a:rPr lang="zh-CN" altLang="en-US" sz="2400" dirty="0" smtClean="0"/>
              <a:t>为核心的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架构，演变形成了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Spring framework </a:t>
            </a:r>
            <a:r>
              <a:rPr lang="en-US" altLang="zh-CN" sz="2400" dirty="0" smtClean="0"/>
              <a:t>vs. </a:t>
            </a:r>
            <a:r>
              <a:rPr lang="en-US" altLang="zh-CN" sz="2400" dirty="0" err="1" smtClean="0"/>
              <a:t>JBoss</a:t>
            </a:r>
            <a:r>
              <a:rPr lang="en-US" altLang="zh-CN" sz="2400" dirty="0" smtClean="0"/>
              <a:t> Seam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两种技术架构的竞争关系）</a:t>
            </a:r>
            <a:r>
              <a:rPr lang="en-US" altLang="zh-CN" sz="2400" dirty="0" smtClean="0">
                <a:solidFill>
                  <a:srgbClr val="FF0000"/>
                </a:solidFill>
              </a:rPr>
              <a:t>Spring framework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F61903E-F26D-4131-A6AA-3E69210568EA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45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8E04D82-B4EF-4ABB-BF50-9AC994BA0919}" type="slidenum">
              <a:rPr lang="zh-CN" altLang="en-US"/>
              <a:pPr>
                <a:defRPr/>
              </a:pPr>
              <a:t>46</a:t>
            </a:fld>
            <a:endParaRPr lang="zh-CN" altLang="en-US"/>
          </a:p>
        </p:txBody>
      </p:sp>
      <p:sp>
        <p:nvSpPr>
          <p:cNvPr id="9523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3238" y="333375"/>
            <a:ext cx="8183562" cy="8096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架构变化</a:t>
            </a:r>
          </a:p>
        </p:txBody>
      </p:sp>
      <p:sp>
        <p:nvSpPr>
          <p:cNvPr id="47108" name="Rectangle 3"/>
          <p:cNvSpPr>
            <a:spLocks noGrp="1"/>
          </p:cNvSpPr>
          <p:nvPr>
            <p:ph type="body" idx="4294967295"/>
          </p:nvPr>
        </p:nvSpPr>
        <p:spPr>
          <a:xfrm>
            <a:off x="503238" y="1628775"/>
            <a:ext cx="8183562" cy="4187825"/>
          </a:xfrm>
        </p:spPr>
        <p:txBody>
          <a:bodyPr/>
          <a:lstStyle/>
          <a:p>
            <a:endParaRPr lang="zh-CN" altLang="en-US" dirty="0" smtClean="0"/>
          </a:p>
        </p:txBody>
      </p:sp>
      <p:pic>
        <p:nvPicPr>
          <p:cNvPr id="47109" name="图片 4" descr="淘宝网发展史：Java时代：坚若磐石(5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3" y="1643063"/>
            <a:ext cx="5072062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261360-1FC0-476A-97EF-E9128B904519}" type="slidenum">
              <a:rPr lang="zh-CN" altLang="en-US"/>
              <a:pPr>
                <a:defRPr/>
              </a:pPr>
              <a:t>47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SUN JAVA(</a:t>
            </a:r>
            <a:r>
              <a:rPr lang="en-US" altLang="zh-CN" dirty="0" err="1" smtClean="0"/>
              <a:t>Weblogic+EJB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813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340768"/>
            <a:ext cx="8143875" cy="46599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随着数据量的继续增长，到了</a:t>
            </a:r>
            <a:r>
              <a:rPr lang="en-US" altLang="zh-CN" sz="2400" dirty="0" smtClean="0"/>
              <a:t>2005</a:t>
            </a:r>
            <a:r>
              <a:rPr lang="zh-CN" altLang="en-US" sz="2400" dirty="0" smtClean="0"/>
              <a:t>年，商品数有</a:t>
            </a:r>
            <a:r>
              <a:rPr lang="en-US" sz="2400" dirty="0" smtClean="0">
                <a:ea typeface="微软雅黑" pitchFamily="34" charset="-122"/>
              </a:rPr>
              <a:t> </a:t>
            </a:r>
            <a:r>
              <a:rPr lang="en-US" altLang="zh-CN" sz="2400" dirty="0" smtClean="0"/>
              <a:t>1663 </a:t>
            </a:r>
            <a:r>
              <a:rPr lang="zh-CN" altLang="en-US" sz="2400" dirty="0" smtClean="0"/>
              <a:t>万，</a:t>
            </a:r>
            <a:r>
              <a:rPr lang="en-US" altLang="zh-CN" sz="2400" dirty="0" smtClean="0"/>
              <a:t>PV(page view)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8931</a:t>
            </a:r>
            <a:r>
              <a:rPr lang="zh-CN" altLang="en-US" sz="2400" dirty="0" smtClean="0"/>
              <a:t>万，注册会员有</a:t>
            </a:r>
            <a:r>
              <a:rPr lang="en-US" altLang="zh-CN" sz="2400" dirty="0" smtClean="0"/>
              <a:t>1390</a:t>
            </a:r>
            <a:r>
              <a:rPr lang="zh-CN" altLang="en-US" sz="2400" dirty="0" smtClean="0"/>
              <a:t>万，</a:t>
            </a:r>
            <a:r>
              <a:rPr lang="zh-CN" altLang="en-US" sz="2400" dirty="0" smtClean="0">
                <a:solidFill>
                  <a:schemeClr val="accent1"/>
                </a:solidFill>
              </a:rPr>
              <a:t>庞大的访问量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chemeClr val="accent1"/>
                </a:solidFill>
              </a:rPr>
              <a:t>数据量</a:t>
            </a:r>
            <a:r>
              <a:rPr lang="zh-CN" altLang="en-US" sz="2400" dirty="0" smtClean="0"/>
              <a:t>继续给</a:t>
            </a:r>
            <a:r>
              <a:rPr lang="zh-CN" altLang="en-US" sz="2400" dirty="0" smtClean="0">
                <a:solidFill>
                  <a:schemeClr val="accent1"/>
                </a:solidFill>
              </a:rPr>
              <a:t>数据和存储带来压力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↓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    通过</a:t>
            </a:r>
            <a:r>
              <a:rPr lang="zh-CN" altLang="en-US" sz="2400" dirty="0" smtClean="0">
                <a:solidFill>
                  <a:schemeClr val="accent1"/>
                </a:solidFill>
              </a:rPr>
              <a:t>缓存</a:t>
            </a:r>
            <a:r>
              <a:rPr lang="zh-CN" altLang="en-US" sz="2400" dirty="0" smtClean="0"/>
              <a:t>（一个基于</a:t>
            </a:r>
            <a:r>
              <a:rPr lang="en-US" sz="2400" dirty="0" smtClean="0">
                <a:ea typeface="微软雅黑" pitchFamily="34" charset="-122"/>
              </a:rPr>
              <a:t> </a:t>
            </a:r>
            <a:r>
              <a:rPr lang="en-US" altLang="zh-CN" sz="2400" dirty="0" smtClean="0"/>
              <a:t>Berkeley DB </a:t>
            </a:r>
            <a:r>
              <a:rPr lang="zh-CN" altLang="en-US" sz="2400" dirty="0" smtClean="0"/>
              <a:t>的开源的缓存系统，用于缓存变化较少的</a:t>
            </a:r>
            <a:r>
              <a:rPr lang="zh-CN" altLang="en-US" sz="2400" dirty="0">
                <a:solidFill>
                  <a:schemeClr val="accent1"/>
                </a:solidFill>
              </a:rPr>
              <a:t>只读信息</a:t>
            </a:r>
            <a:r>
              <a:rPr lang="zh-CN" altLang="en-US" sz="2400" dirty="0" smtClean="0"/>
              <a:t>）和</a:t>
            </a:r>
            <a:r>
              <a:rPr lang="en-US" sz="2400" dirty="0" smtClean="0"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accent1"/>
                </a:solidFill>
              </a:rPr>
              <a:t>CDN(</a:t>
            </a:r>
            <a:r>
              <a:rPr lang="zh-CN" altLang="en-US" sz="2400" dirty="0" smtClean="0">
                <a:solidFill>
                  <a:schemeClr val="accent1"/>
                </a:solidFill>
              </a:rPr>
              <a:t>内容分发网络</a:t>
            </a:r>
            <a:r>
              <a:rPr lang="en-US" altLang="zh-CN" sz="2400" dirty="0" smtClean="0">
                <a:solidFill>
                  <a:schemeClr val="accent1"/>
                </a:solidFill>
              </a:rPr>
              <a:t>)</a:t>
            </a:r>
            <a:r>
              <a:rPr lang="zh-CN" altLang="en-US" sz="2400" dirty="0" smtClean="0"/>
              <a:t>提升性能。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622F5F-72D3-457B-80F6-B8554E05B65D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47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CB8D38D6-EDFA-42FE-B067-62F6BF955B1A}" type="slidenum">
              <a:rPr lang="zh-CN" altLang="en-US"/>
              <a:pPr>
                <a:defRPr/>
              </a:pPr>
              <a:t>48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SUN JAVA(</a:t>
            </a:r>
            <a:r>
              <a:rPr lang="en-US" altLang="zh-CN" dirty="0" err="1" smtClean="0"/>
              <a:t>Weblogic+EJB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2771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428750"/>
            <a:ext cx="8358187" cy="468312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400" dirty="0" smtClean="0"/>
              <a:t>    到</a:t>
            </a:r>
            <a:r>
              <a:rPr lang="en-US" altLang="zh-CN" sz="2400" dirty="0" smtClean="0"/>
              <a:t>2007</a:t>
            </a:r>
            <a:r>
              <a:rPr lang="zh-CN" altLang="en-US" sz="2400" dirty="0" smtClean="0"/>
              <a:t>年，应用服务器达到几百台（运行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的</a:t>
            </a:r>
            <a:r>
              <a:rPr lang="en-US" sz="2400" dirty="0" smtClean="0">
                <a:ea typeface="微软雅黑" pitchFamily="34" charset="-122"/>
              </a:rPr>
              <a:t> </a:t>
            </a:r>
            <a:r>
              <a:rPr lang="en-US" altLang="zh-CN" sz="2400" dirty="0" err="1" smtClean="0"/>
              <a:t>WebLogic</a:t>
            </a:r>
            <a:r>
              <a:rPr lang="zh-CN" altLang="en-US" sz="2400" dirty="0" smtClean="0"/>
              <a:t>），而</a:t>
            </a:r>
            <a:r>
              <a:rPr lang="en-US" altLang="zh-CN" sz="2400" dirty="0" smtClean="0">
                <a:solidFill>
                  <a:schemeClr val="accent1"/>
                </a:solidFill>
              </a:rPr>
              <a:t>WebLogic</a:t>
            </a:r>
            <a:r>
              <a:rPr lang="zh-CN" altLang="en-US" sz="2400" dirty="0" smtClean="0">
                <a:solidFill>
                  <a:schemeClr val="accent1"/>
                </a:solidFill>
              </a:rPr>
              <a:t>成本较高</a:t>
            </a:r>
            <a:r>
              <a:rPr lang="zh-CN" altLang="en-US" sz="2400" dirty="0" smtClean="0"/>
              <a:t>，甚至比应用服务器还贵。</a:t>
            </a:r>
            <a:endParaRPr lang="en-US" altLang="zh-CN" sz="2400" dirty="0" smtClean="0"/>
          </a:p>
          <a:p>
            <a:pPr>
              <a:lnSpc>
                <a:spcPct val="110000"/>
              </a:lnSpc>
              <a:defRPr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↓</a:t>
            </a:r>
            <a:endParaRPr lang="en-US" altLang="zh-CN" sz="2400" dirty="0" smtClean="0"/>
          </a:p>
          <a:p>
            <a:pPr>
              <a:lnSpc>
                <a:spcPct val="110000"/>
              </a:lnSpc>
              <a:defRPr/>
            </a:pPr>
            <a:r>
              <a:rPr lang="zh-CN" altLang="en-US" sz="2400" dirty="0" smtClean="0"/>
              <a:t>替换掉</a:t>
            </a:r>
            <a:r>
              <a:rPr lang="en-US" altLang="zh-CN" sz="2400" dirty="0" err="1" smtClean="0"/>
              <a:t>WebLogic</a:t>
            </a:r>
            <a:r>
              <a:rPr lang="zh-CN" altLang="en-US" sz="2400" dirty="0" smtClean="0"/>
              <a:t>，</a:t>
            </a:r>
            <a:r>
              <a:rPr lang="zh-CN" altLang="en-US" sz="2400" dirty="0" smtClean="0">
                <a:solidFill>
                  <a:schemeClr val="accent1"/>
                </a:solidFill>
              </a:rPr>
              <a:t>采用开源的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JBoss</a:t>
            </a:r>
            <a:r>
              <a:rPr lang="zh-CN" altLang="en-US" sz="2400" dirty="0" smtClean="0"/>
              <a:t>，降低成本。</a:t>
            </a:r>
            <a:endParaRPr lang="en-US" altLang="zh-CN" sz="2400" dirty="0" smtClean="0"/>
          </a:p>
          <a:p>
            <a:pPr>
              <a:lnSpc>
                <a:spcPct val="110000"/>
              </a:lnSpc>
              <a:defRPr/>
            </a:pPr>
            <a:r>
              <a:rPr lang="zh-CN" altLang="en-US" sz="2400" dirty="0" smtClean="0"/>
              <a:t>    </a:t>
            </a:r>
            <a:endParaRPr lang="en-US" altLang="zh-CN" sz="2400" dirty="0" smtClean="0"/>
          </a:p>
          <a:p>
            <a:pPr>
              <a:lnSpc>
                <a:spcPct val="110000"/>
              </a:lnSpc>
              <a:defRPr/>
            </a:pPr>
            <a:r>
              <a:rPr lang="en-US" altLang="zh-CN" sz="2400" dirty="0" smtClean="0"/>
              <a:t>JBOSS</a:t>
            </a:r>
            <a:r>
              <a:rPr lang="zh-CN" altLang="en-US" sz="2400" dirty="0" smtClean="0"/>
              <a:t>：（基于</a:t>
            </a:r>
            <a:r>
              <a:rPr lang="en-US" altLang="zh-CN" sz="2400" dirty="0" smtClean="0"/>
              <a:t>J2EE</a:t>
            </a:r>
            <a:r>
              <a:rPr lang="zh-CN" altLang="en-US" sz="2400" dirty="0" smtClean="0"/>
              <a:t>、开源）管理</a:t>
            </a:r>
            <a:r>
              <a:rPr lang="en-US" altLang="zh-CN" sz="2400" dirty="0" smtClean="0"/>
              <a:t>EJB</a:t>
            </a:r>
            <a:r>
              <a:rPr lang="zh-CN" altLang="en-US" sz="2400" dirty="0" smtClean="0"/>
              <a:t>的容器和服务器，商业应用免费。</a:t>
            </a:r>
            <a:endParaRPr lang="en-US" altLang="zh-CN" sz="2400" dirty="0" smtClean="0"/>
          </a:p>
          <a:p>
            <a:pPr>
              <a:lnSpc>
                <a:spcPct val="110000"/>
              </a:lnSpc>
              <a:defRPr/>
            </a:pPr>
            <a:r>
              <a:rPr lang="zh-CN" altLang="en-US" sz="2400" dirty="0" smtClean="0"/>
              <a:t>支持</a:t>
            </a:r>
            <a:r>
              <a:rPr lang="en-US" altLang="zh-CN" sz="2400" dirty="0" smtClean="0"/>
              <a:t>EJB 1.1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2.0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3.0</a:t>
            </a:r>
            <a:r>
              <a:rPr lang="zh-CN" altLang="en-US" sz="2400" dirty="0" smtClean="0"/>
              <a:t>规范，核心服务不包括支持</a:t>
            </a:r>
            <a:r>
              <a:rPr lang="en-US" altLang="zh-CN" sz="2400" dirty="0" err="1" smtClean="0"/>
              <a:t>servlet</a:t>
            </a:r>
            <a:r>
              <a:rPr lang="en-US" altLang="zh-CN" sz="2400" dirty="0" smtClean="0"/>
              <a:t>/JSP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容器，一般与</a:t>
            </a:r>
            <a:r>
              <a:rPr lang="en-US" altLang="zh-CN" sz="2400" dirty="0" smtClean="0"/>
              <a:t>Tomcat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Jetty</a:t>
            </a:r>
            <a:r>
              <a:rPr lang="zh-CN" altLang="en-US" sz="2400" dirty="0" smtClean="0"/>
              <a:t>绑定使用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D61FD41-701F-41AA-83D9-6B5734D16274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48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4E2AE36-B712-49F4-98C9-DD310244FDA4}" type="slidenum">
              <a:rPr lang="zh-CN" altLang="en-US"/>
              <a:pPr>
                <a:defRPr/>
              </a:pPr>
              <a:t>49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JBOSS</a:t>
            </a:r>
            <a:endParaRPr lang="zh-CN" altLang="en-US" dirty="0"/>
          </a:p>
        </p:txBody>
      </p:sp>
      <p:sp>
        <p:nvSpPr>
          <p:cNvPr id="5018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412776"/>
            <a:ext cx="8143875" cy="45879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solidFill>
                  <a:schemeClr val="accent1"/>
                </a:solidFill>
              </a:rPr>
              <a:t>支持</a:t>
            </a:r>
            <a:r>
              <a:rPr lang="en-US" altLang="zh-CN" sz="2400" dirty="0" smtClean="0">
                <a:solidFill>
                  <a:schemeClr val="accent1"/>
                </a:solidFill>
              </a:rPr>
              <a:t>“</a:t>
            </a:r>
            <a:r>
              <a:rPr lang="zh-CN" altLang="en-US" sz="2400" dirty="0" smtClean="0">
                <a:solidFill>
                  <a:schemeClr val="accent1"/>
                </a:solidFill>
              </a:rPr>
              <a:t>热部署</a:t>
            </a:r>
            <a:r>
              <a:rPr lang="en-US" altLang="zh-CN" sz="2400" dirty="0" smtClean="0">
                <a:solidFill>
                  <a:schemeClr val="accent1"/>
                </a:solidFill>
              </a:rPr>
              <a:t>”</a:t>
            </a:r>
            <a:r>
              <a:rPr lang="zh-CN" altLang="en-US" sz="2400" dirty="0" smtClean="0"/>
              <a:t>，只拷贝</a:t>
            </a:r>
            <a:r>
              <a:rPr lang="en-US" altLang="zh-CN" sz="2400" dirty="0" smtClean="0"/>
              <a:t>BEAN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JAR</a:t>
            </a:r>
            <a:r>
              <a:rPr lang="zh-CN" altLang="en-US" sz="2400" dirty="0" smtClean="0"/>
              <a:t>文件到部署路径下即可自动加载，如有改动也会自动更新。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）与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</a:t>
            </a:r>
            <a:r>
              <a:rPr lang="zh-CN" altLang="en-US" sz="2400" dirty="0" smtClean="0">
                <a:solidFill>
                  <a:schemeClr val="accent1"/>
                </a:solidFill>
              </a:rPr>
              <a:t>在同一个</a:t>
            </a:r>
            <a:r>
              <a:rPr lang="en-US" altLang="zh-CN" sz="2400" dirty="0" smtClean="0">
                <a:solidFill>
                  <a:schemeClr val="accent1"/>
                </a:solidFill>
              </a:rPr>
              <a:t>Java</a:t>
            </a:r>
            <a:r>
              <a:rPr lang="zh-CN" altLang="en-US" sz="2400" dirty="0" smtClean="0">
                <a:solidFill>
                  <a:schemeClr val="accent1"/>
                </a:solidFill>
              </a:rPr>
              <a:t>虚拟机中</a:t>
            </a:r>
            <a:r>
              <a:rPr lang="zh-CN" altLang="en-US" sz="2400" dirty="0" smtClean="0"/>
              <a:t>运行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Servlet</a:t>
            </a:r>
            <a:r>
              <a:rPr lang="zh-CN" altLang="en-US" sz="2400" dirty="0" smtClean="0">
                <a:solidFill>
                  <a:schemeClr val="accent1"/>
                </a:solidFill>
              </a:rPr>
              <a:t>调用</a:t>
            </a:r>
            <a:r>
              <a:rPr lang="en-US" altLang="zh-CN" sz="2400" dirty="0" smtClean="0">
                <a:solidFill>
                  <a:schemeClr val="accent1"/>
                </a:solidFill>
              </a:rPr>
              <a:t>EJB</a:t>
            </a:r>
            <a:r>
              <a:rPr lang="zh-CN" altLang="en-US" sz="2400" dirty="0" smtClean="0">
                <a:solidFill>
                  <a:schemeClr val="accent1"/>
                </a:solidFill>
              </a:rPr>
              <a:t>不经过网络</a:t>
            </a:r>
            <a:r>
              <a:rPr lang="zh-CN" altLang="en-US" sz="2400" dirty="0" smtClean="0"/>
              <a:t>，从而大大提高运行效率和安全性能。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）用户可以</a:t>
            </a:r>
            <a:r>
              <a:rPr lang="zh-CN" altLang="en-US" sz="2400" dirty="0" smtClean="0">
                <a:solidFill>
                  <a:schemeClr val="accent1"/>
                </a:solidFill>
              </a:rPr>
              <a:t>直接实施</a:t>
            </a:r>
            <a:r>
              <a:rPr lang="en-US" altLang="zh-CN" sz="2400" dirty="0" smtClean="0">
                <a:solidFill>
                  <a:schemeClr val="accent1"/>
                </a:solidFill>
              </a:rPr>
              <a:t>J2EE-EAR</a:t>
            </a:r>
            <a:r>
              <a:rPr lang="zh-CN" altLang="en-US" sz="2400" dirty="0" smtClean="0"/>
              <a:t>，而不像以前分别实施</a:t>
            </a:r>
            <a:r>
              <a:rPr lang="en-US" altLang="zh-CN" sz="2400" dirty="0" smtClean="0"/>
              <a:t>EJB-JAR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Web-WAR</a:t>
            </a:r>
            <a:r>
              <a:rPr lang="zh-CN" altLang="en-US" sz="2400" dirty="0" smtClean="0"/>
              <a:t>，非常方便。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solidFill>
                  <a:schemeClr val="accent1"/>
                </a:solidFill>
              </a:rPr>
              <a:t>支持集群</a:t>
            </a:r>
            <a:r>
              <a:rPr lang="zh-CN" altLang="en-US" sz="2400" dirty="0" smtClean="0"/>
              <a:t>。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E2D9D06-34FD-4C8A-B94D-DF26CC9D8105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49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2306565-B7C6-471F-A552-B76C2A77AA92}" type="slidenum">
              <a:rPr lang="zh-CN" altLang="en-US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25" y="428625"/>
            <a:ext cx="8429625" cy="6429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1"/>
                </a:solidFill>
              </a:rPr>
              <a:t>LAMP</a:t>
            </a:r>
            <a:r>
              <a:rPr lang="en-US" dirty="0" smtClean="0"/>
              <a:t>(</a:t>
            </a:r>
            <a:r>
              <a:rPr lang="en-US" dirty="0" err="1" smtClean="0"/>
              <a:t>Linux+Apache+MySQL+PHP</a:t>
            </a:r>
            <a:r>
              <a:rPr lang="en-US" dirty="0" smtClean="0"/>
              <a:t>)</a:t>
            </a:r>
            <a:endParaRPr lang="zh-CN" altLang="en-US" dirty="0"/>
          </a:p>
        </p:txBody>
      </p:sp>
      <p:sp>
        <p:nvSpPr>
          <p:cNvPr id="11268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143875" cy="4286250"/>
          </a:xfrm>
        </p:spPr>
        <p:txBody>
          <a:bodyPr/>
          <a:lstStyle/>
          <a:p>
            <a:r>
              <a:rPr lang="zh-CN" altLang="en-US" dirty="0" smtClean="0"/>
              <a:t>    上述方案随着访问量和数据量的飞速上涨，问题很快出现。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）数据库锁表，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当时是第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版的，使用默认的存储引擎</a:t>
            </a:r>
            <a:r>
              <a:rPr lang="en-US" altLang="zh-CN" dirty="0" err="1" smtClean="0"/>
              <a:t>MyISAM</a:t>
            </a:r>
            <a:r>
              <a:rPr lang="en-US" altLang="zh-CN" dirty="0" smtClean="0"/>
              <a:t>   </a:t>
            </a:r>
            <a:r>
              <a:rPr lang="en-US" altLang="zh-CN" dirty="0" smtClean="0">
                <a:latin typeface="微软雅黑" pitchFamily="34" charset="-122"/>
              </a:rPr>
              <a:t>→  </a:t>
            </a:r>
            <a:r>
              <a:rPr lang="zh-CN" altLang="en-US" dirty="0" smtClean="0">
                <a:solidFill>
                  <a:srgbClr val="FF0000"/>
                </a:solidFill>
              </a:rPr>
              <a:t>读数据</a:t>
            </a:r>
            <a:r>
              <a:rPr lang="zh-CN" altLang="en-US" dirty="0" smtClean="0"/>
              <a:t>时会</a:t>
            </a:r>
            <a:r>
              <a:rPr lang="zh-CN" altLang="en-US" dirty="0" smtClean="0">
                <a:solidFill>
                  <a:srgbClr val="FF0000"/>
                </a:solidFill>
              </a:rPr>
              <a:t>锁表。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    </a:t>
            </a:r>
            <a:r>
              <a:rPr lang="zh-CN" altLang="en-US" dirty="0" smtClean="0">
                <a:solidFill>
                  <a:srgbClr val="FF0000"/>
                </a:solidFill>
              </a:rPr>
              <a:t>主库往从库写数据</a:t>
            </a:r>
            <a:r>
              <a:rPr lang="zh-CN" altLang="en-US" dirty="0" smtClean="0"/>
              <a:t>时会对主库产生大量的读操作，使主库性能急剧下降。</a:t>
            </a:r>
          </a:p>
          <a:p>
            <a:r>
              <a:rPr lang="zh-CN" altLang="en-US" dirty="0" smtClean="0"/>
              <a:t>    高访问量时，数据库支撑不住。 </a:t>
            </a:r>
            <a:r>
              <a:rPr lang="en-US" altLang="zh-CN" dirty="0" smtClean="0"/>
              <a:t>(Oracle</a:t>
            </a:r>
            <a:r>
              <a:rPr lang="zh-CN" altLang="en-US" dirty="0" smtClean="0"/>
              <a:t>在写数据时会有行锁，读数据时没有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）数据容量和安全性问题，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当时不稳定。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E2B681F-4418-42C1-A7C7-11EE921F80DA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A2813E4-DDD6-446B-AFB7-CB5910EFA847}" type="slidenum">
              <a:rPr lang="zh-CN" altLang="en-US"/>
              <a:pPr>
                <a:defRPr/>
              </a:pPr>
              <a:t>50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/>
              <a:t>Jboss+Spring+cache</a:t>
            </a:r>
            <a:r>
              <a:rPr lang="en-US" altLang="zh-CN" dirty="0" smtClean="0"/>
              <a:t>+</a:t>
            </a:r>
            <a:r>
              <a:rPr lang="zh-CN" altLang="en-US" dirty="0" smtClean="0"/>
              <a:t>分库分表</a:t>
            </a:r>
            <a:endParaRPr lang="zh-CN" altLang="en-US" dirty="0"/>
          </a:p>
        </p:txBody>
      </p:sp>
      <p:sp>
        <p:nvSpPr>
          <p:cNvPr id="51204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5572125"/>
            <a:ext cx="8143875" cy="785813"/>
          </a:xfrm>
        </p:spPr>
        <p:txBody>
          <a:bodyPr/>
          <a:lstStyle/>
          <a:p>
            <a:r>
              <a:rPr lang="zh-CN" altLang="en-US" smtClean="0"/>
              <a:t>运行了两年多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252903B-BC07-4A82-9FF2-2940AADBF69A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50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1206" name="图片 4" descr="淘宝网发展史：Java时代：坚若磐石(5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3" y="1643063"/>
            <a:ext cx="5072062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38290C5-3094-490B-BA55-60F07E2B131A}" type="slidenum">
              <a:rPr lang="zh-CN" altLang="en-US"/>
              <a:pPr>
                <a:defRPr/>
              </a:pPr>
              <a:t>51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关于数据内容（数据库）</a:t>
            </a:r>
          </a:p>
        </p:txBody>
      </p:sp>
      <p:sp>
        <p:nvSpPr>
          <p:cNvPr id="52228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143875" cy="428625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    考虑两点原因：查询的负载；存储有限。</a:t>
            </a:r>
            <a:r>
              <a:rPr lang="zh-CN" altLang="en-US" sz="2400" dirty="0" smtClean="0">
                <a:solidFill>
                  <a:schemeClr val="accent1"/>
                </a:solidFill>
              </a:rPr>
              <a:t>不能让所有的商品一直存放在主库中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↓</a:t>
            </a:r>
            <a:endParaRPr lang="en-US" altLang="zh-CN" sz="2400" dirty="0" smtClean="0"/>
          </a:p>
          <a:p>
            <a:r>
              <a:rPr lang="zh-CN" altLang="en-US" sz="2400" dirty="0" smtClean="0"/>
              <a:t>    商品</a:t>
            </a:r>
            <a:r>
              <a:rPr lang="zh-CN" altLang="en-US" sz="2400" dirty="0" smtClean="0"/>
              <a:t>由卖家选择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天或</a:t>
            </a:r>
            <a:r>
              <a:rPr lang="en-US" altLang="zh-CN" sz="2400" dirty="0" smtClean="0"/>
              <a:t>14</a:t>
            </a:r>
            <a:r>
              <a:rPr lang="zh-CN" altLang="en-US" sz="2400" dirty="0" smtClean="0"/>
              <a:t>天有效期，</a:t>
            </a:r>
            <a:r>
              <a:rPr lang="zh-CN" altLang="en-US" sz="2400" dirty="0" smtClean="0">
                <a:solidFill>
                  <a:schemeClr val="accent1"/>
                </a:solidFill>
              </a:rPr>
              <a:t>到期之后就下架，须重新发布上架，</a:t>
            </a:r>
            <a:r>
              <a:rPr lang="zh-CN" altLang="en-US" sz="2400" dirty="0" smtClean="0"/>
              <a:t>之后变成新的商品</a:t>
            </a:r>
            <a:r>
              <a:rPr lang="en-US" altLang="zh-CN" sz="2400" dirty="0" smtClean="0"/>
              <a:t>(ID</a:t>
            </a:r>
            <a:r>
              <a:rPr lang="zh-CN" altLang="en-US" sz="2400" dirty="0" smtClean="0"/>
              <a:t>改变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   ↓ </a:t>
            </a:r>
          </a:p>
          <a:p>
            <a:r>
              <a:rPr lang="zh-CN" altLang="en-US" sz="2400" dirty="0" smtClean="0"/>
              <a:t>    商品之前的好评没有和新商品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关联。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6661395-F477-4ABD-B126-8E8CB93882DB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51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CCF454B5-2387-47C1-8D83-E90DF3D6CC96}" type="slidenum">
              <a:rPr lang="zh-CN" altLang="en-US"/>
              <a:pPr>
                <a:defRPr/>
              </a:pPr>
              <a:t>52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关于数据内容（数据库）</a:t>
            </a:r>
            <a:endParaRPr lang="zh-CN" altLang="en-US" dirty="0"/>
          </a:p>
        </p:txBody>
      </p:sp>
      <p:sp>
        <p:nvSpPr>
          <p:cNvPr id="5325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38614" y="1522412"/>
            <a:ext cx="8143875" cy="49545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    拆分</a:t>
            </a:r>
            <a:r>
              <a:rPr lang="zh-CN" altLang="en-US" sz="2400" dirty="0" smtClean="0">
                <a:solidFill>
                  <a:schemeClr val="accent1"/>
                </a:solidFill>
              </a:rPr>
              <a:t>商品和交易</a:t>
            </a:r>
            <a:r>
              <a:rPr lang="zh-CN" altLang="en-US" sz="2400" dirty="0" smtClean="0"/>
              <a:t>：一个商家的一种商品有唯一的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（不论上下架与否）。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↓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卖家改价格、库存，已成交的信息怎么处理</a:t>
            </a:r>
            <a:r>
              <a:rPr lang="en-US" altLang="zh-CN" sz="2400" dirty="0" smtClean="0"/>
              <a:t>?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↓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</a:t>
            </a:r>
            <a:r>
              <a:rPr lang="zh-CN" altLang="en-US" sz="2400" dirty="0" smtClean="0">
                <a:solidFill>
                  <a:schemeClr val="accent1"/>
                </a:solidFill>
              </a:rPr>
              <a:t>快照文件</a:t>
            </a:r>
            <a:r>
              <a:rPr lang="zh-CN" altLang="en-US" sz="2400" dirty="0" smtClean="0"/>
              <a:t>：买家每交易一次都记录下商品的快照信息。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 ↓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内容增多，存储成本增加。</a:t>
            </a:r>
          </a:p>
          <a:p>
            <a:pPr>
              <a:lnSpc>
                <a:spcPct val="90000"/>
              </a:lnSpc>
            </a:pP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 后期开发了</a:t>
            </a:r>
            <a:r>
              <a:rPr lang="zh-CN" altLang="en-US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海量文件系统</a:t>
            </a:r>
            <a:r>
              <a:rPr lang="en-US" altLang="zh-CN" sz="2400" dirty="0">
                <a:solidFill>
                  <a:schemeClr val="accent1"/>
                </a:solidFill>
                <a:cs typeface="Times New Roman" pitchFamily="18" charset="0"/>
              </a:rPr>
              <a:t>TFS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和海量数据库</a:t>
            </a:r>
            <a:r>
              <a:rPr lang="en-US" altLang="zh-CN" sz="2400" dirty="0" err="1" smtClean="0">
                <a:solidFill>
                  <a:schemeClr val="accent1"/>
                </a:solidFill>
                <a:cs typeface="Times New Roman" pitchFamily="18" charset="0"/>
              </a:rPr>
              <a:t>OceanBase</a:t>
            </a:r>
            <a:r>
              <a:rPr lang="zh-CN" altLang="en-US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F324286-74B2-48D5-B118-5C2704636B54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52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508104" y="3871400"/>
            <a:ext cx="2643206" cy="755524"/>
          </a:xfrm>
          <a:prstGeom prst="wedgeRoundRectCallout">
            <a:avLst>
              <a:gd name="adj1" fmla="val -155167"/>
              <a:gd name="adj2" fmla="val -364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系统交易</a:t>
            </a:r>
            <a:r>
              <a:rPr lang="zh-CN" altLang="en-US" sz="2400" dirty="0" smtClean="0">
                <a:solidFill>
                  <a:schemeClr val="tx1"/>
                </a:solidFill>
              </a:rPr>
              <a:t>次数日益增多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923822" y="5356351"/>
            <a:ext cx="2643206" cy="755524"/>
          </a:xfrm>
          <a:prstGeom prst="wedgeRoundRectCallout">
            <a:avLst>
              <a:gd name="adj1" fmla="val -47236"/>
              <a:gd name="adj2" fmla="val -1227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初衷：查询负载、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存储有限？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153BE26-1E8B-486D-82E5-5C2BE42423DD}" type="slidenum">
              <a:rPr lang="zh-CN" altLang="en-US"/>
              <a:pPr>
                <a:defRPr/>
              </a:pPr>
              <a:t>53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关于数据内容（文件）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484784"/>
            <a:ext cx="8143875" cy="428625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dirty="0" smtClean="0"/>
              <a:t>    淘宝网要存储</a:t>
            </a:r>
            <a:r>
              <a:rPr lang="zh-CN" altLang="en-US" dirty="0" smtClean="0">
                <a:solidFill>
                  <a:schemeClr val="accent1"/>
                </a:solidFill>
              </a:rPr>
              <a:t>很多文件</a:t>
            </a:r>
            <a:r>
              <a:rPr lang="zh-CN" altLang="en-US" dirty="0" smtClean="0"/>
              <a:t>：一个商品几张</a:t>
            </a:r>
            <a:r>
              <a:rPr lang="zh-CN" altLang="en-US" dirty="0" smtClean="0">
                <a:solidFill>
                  <a:srgbClr val="FF0000"/>
                </a:solidFill>
              </a:rPr>
              <a:t>图片</a:t>
            </a:r>
            <a:r>
              <a:rPr lang="zh-CN" altLang="en-US" dirty="0" smtClean="0"/>
              <a:t>，每一张图片要生成几张规格不同的</a:t>
            </a:r>
            <a:r>
              <a:rPr lang="zh-CN" altLang="en-US" dirty="0" smtClean="0">
                <a:solidFill>
                  <a:srgbClr val="FF0000"/>
                </a:solidFill>
              </a:rPr>
              <a:t>缩略图</a:t>
            </a:r>
            <a:r>
              <a:rPr lang="zh-CN" altLang="en-US" dirty="0" smtClean="0"/>
              <a:t>，商品有</a:t>
            </a:r>
            <a:r>
              <a:rPr lang="zh-CN" altLang="en-US" dirty="0" smtClean="0">
                <a:solidFill>
                  <a:srgbClr val="FF0000"/>
                </a:solidFill>
              </a:rPr>
              <a:t>描述信息</a:t>
            </a:r>
            <a:r>
              <a:rPr lang="zh-CN" altLang="en-US" dirty="0" smtClean="0"/>
              <a:t>，还有</a:t>
            </a:r>
            <a:r>
              <a:rPr lang="zh-CN" altLang="en-US" dirty="0" smtClean="0">
                <a:solidFill>
                  <a:srgbClr val="FF0000"/>
                </a:solidFill>
              </a:rPr>
              <a:t>交易快照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    </a:t>
            </a:r>
            <a:r>
              <a:rPr lang="en-US" dirty="0" smtClean="0"/>
              <a:t>2010</a:t>
            </a:r>
            <a:r>
              <a:rPr lang="zh-CN" altLang="en-US" dirty="0" smtClean="0"/>
              <a:t>年，淘宝网有</a:t>
            </a:r>
            <a:r>
              <a:rPr lang="en-US" dirty="0" smtClean="0"/>
              <a:t>286</a:t>
            </a:r>
            <a:r>
              <a:rPr lang="zh-CN" altLang="en-US" dirty="0" smtClean="0"/>
              <a:t>亿个图片文件，图片的访问流量占整体流量的</a:t>
            </a:r>
            <a:r>
              <a:rPr lang="en-US" dirty="0" smtClean="0"/>
              <a:t>90%</a:t>
            </a:r>
            <a:r>
              <a:rPr lang="zh-CN" altLang="en-US" dirty="0" smtClean="0"/>
              <a:t>以上。图片平均大小为</a:t>
            </a:r>
            <a:r>
              <a:rPr lang="en-US" dirty="0" smtClean="0"/>
              <a:t>17.45KB</a:t>
            </a:r>
            <a:r>
              <a:rPr lang="zh-CN" altLang="en-US" dirty="0" smtClean="0"/>
              <a:t>，小于</a:t>
            </a:r>
            <a:r>
              <a:rPr lang="en-US" dirty="0" smtClean="0"/>
              <a:t>8K</a:t>
            </a:r>
            <a:r>
              <a:rPr lang="zh-CN" altLang="en-US" dirty="0" smtClean="0"/>
              <a:t>的图片占图片总数</a:t>
            </a:r>
            <a:r>
              <a:rPr lang="en-US" dirty="0" smtClean="0"/>
              <a:t>61%</a:t>
            </a:r>
            <a:r>
              <a:rPr lang="zh-CN" altLang="en-US" dirty="0" smtClean="0"/>
              <a:t>，占系统容量的</a:t>
            </a:r>
            <a:r>
              <a:rPr lang="en-US" dirty="0" smtClean="0"/>
              <a:t>11%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>
                <a:latin typeface="Times New Roman"/>
                <a:cs typeface="Times New Roman"/>
              </a:rPr>
              <a:t>      </a:t>
            </a:r>
            <a:r>
              <a:rPr lang="zh-CN" altLang="zh-CN" dirty="0" smtClean="0">
                <a:latin typeface="Times New Roman"/>
                <a:cs typeface="Times New Roman"/>
              </a:rPr>
              <a:t>↓</a:t>
            </a:r>
            <a:endParaRPr lang="en-US" altLang="zh-CN" dirty="0" smtClean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altLang="zh-CN" dirty="0" smtClean="0">
                <a:latin typeface="Times New Roman"/>
                <a:cs typeface="Times New Roman"/>
              </a:rPr>
              <a:t>      </a:t>
            </a:r>
            <a:r>
              <a:rPr lang="zh-CN" altLang="zh-CN" dirty="0" smtClean="0">
                <a:latin typeface="Times New Roman"/>
                <a:cs typeface="Times New Roman"/>
              </a:rPr>
              <a:t>↓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    对于</a:t>
            </a:r>
            <a:r>
              <a:rPr lang="zh-CN" altLang="en-US" dirty="0" smtClean="0">
                <a:solidFill>
                  <a:schemeClr val="accent1"/>
                </a:solidFill>
              </a:rPr>
              <a:t>大量高并发</a:t>
            </a:r>
            <a:r>
              <a:rPr lang="zh-CN" altLang="en-US" dirty="0" smtClean="0"/>
              <a:t>访问的系统，困难在于</a:t>
            </a:r>
            <a:r>
              <a:rPr lang="zh-CN" altLang="en-US" dirty="0" smtClean="0">
                <a:solidFill>
                  <a:schemeClr val="accent1"/>
                </a:solidFill>
              </a:rPr>
              <a:t>大规模的小文件</a:t>
            </a:r>
            <a:r>
              <a:rPr lang="zh-CN" altLang="en-US" dirty="0" smtClean="0"/>
              <a:t>存储与读取（磁头要频繁的寻道和换道，容易导致较长的读取延时）。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BBA1579-3D84-4B26-BF0C-D4E899DAF138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53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114A70-27DF-4F44-9BD7-EF022676C793}" type="slidenum">
              <a:rPr lang="zh-CN" altLang="en-US"/>
              <a:pPr>
                <a:defRPr/>
              </a:pPr>
              <a:t>54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关于数据内容（文件）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19084" y="1412776"/>
            <a:ext cx="8286779" cy="428625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2007</a:t>
            </a:r>
            <a:r>
              <a:rPr lang="zh-CN" altLang="en-US" dirty="0" smtClean="0"/>
              <a:t>年之前淘宝的文件存储一直采用</a:t>
            </a:r>
            <a:r>
              <a:rPr lang="zh-CN" altLang="en-US" dirty="0" smtClean="0">
                <a:solidFill>
                  <a:schemeClr val="accent1"/>
                </a:solidFill>
              </a:rPr>
              <a:t>商用系统</a:t>
            </a:r>
            <a:r>
              <a:rPr lang="zh-CN" altLang="en-US" dirty="0" smtClean="0"/>
              <a:t>（</a:t>
            </a:r>
            <a:r>
              <a:rPr lang="en-US" dirty="0" err="1" smtClean="0">
                <a:solidFill>
                  <a:schemeClr val="accent1"/>
                </a:solidFill>
              </a:rPr>
              <a:t>NetApp</a:t>
            </a:r>
            <a:r>
              <a:rPr lang="zh-CN" altLang="en-US" dirty="0" smtClean="0">
                <a:solidFill>
                  <a:schemeClr val="accent1"/>
                </a:solidFill>
              </a:rPr>
              <a:t>公司</a:t>
            </a:r>
            <a:r>
              <a:rPr lang="zh-CN" altLang="en-US" dirty="0" smtClean="0"/>
              <a:t>的文件存储系统）。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图片文件数量以每年</a:t>
            </a:r>
            <a:r>
              <a:rPr lang="en-US" dirty="0" smtClean="0"/>
              <a:t>3</a:t>
            </a:r>
            <a:r>
              <a:rPr lang="zh-CN" altLang="en-US" dirty="0" smtClean="0"/>
              <a:t>倍的速度增长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      ↓ 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后端商用存储系统</a:t>
            </a:r>
            <a:r>
              <a:rPr lang="zh-CN" altLang="en-US" dirty="0" smtClean="0">
                <a:solidFill>
                  <a:schemeClr val="accent1"/>
                </a:solidFill>
              </a:rPr>
              <a:t>从低端到高端不断迁移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>
              <a:defRPr/>
            </a:pPr>
            <a:r>
              <a:rPr lang="zh-CN" altLang="en-US" dirty="0" smtClean="0"/>
              <a:t>      ↓ </a:t>
            </a:r>
            <a:endParaRPr lang="en-US" altLang="zh-CN" dirty="0" smtClean="0"/>
          </a:p>
          <a:p>
            <a:pPr>
              <a:defRPr/>
            </a:pPr>
            <a:r>
              <a:rPr lang="en-US" dirty="0" smtClean="0"/>
              <a:t>2006</a:t>
            </a:r>
            <a:r>
              <a:rPr lang="zh-CN" altLang="en-US" dirty="0" smtClean="0"/>
              <a:t>年，</a:t>
            </a:r>
            <a:r>
              <a:rPr lang="en-US" dirty="0" err="1" smtClean="0"/>
              <a:t>NetApp</a:t>
            </a:r>
            <a:r>
              <a:rPr lang="zh-CN" altLang="en-US" dirty="0" smtClean="0"/>
              <a:t>公司最高端的产品也不能满足需求。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>
                <a:latin typeface="Times New Roman"/>
                <a:cs typeface="Times New Roman"/>
              </a:rPr>
              <a:t>      </a:t>
            </a:r>
            <a:r>
              <a:rPr lang="zh-CN" altLang="zh-CN" dirty="0" smtClean="0">
                <a:latin typeface="Times New Roman"/>
                <a:cs typeface="Times New Roman"/>
              </a:rPr>
              <a:t>↓</a:t>
            </a:r>
            <a:endParaRPr lang="en-US" altLang="zh-CN" dirty="0" smtClean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accent1"/>
                </a:solidFill>
              </a:rPr>
              <a:t>自行开发</a:t>
            </a:r>
            <a:r>
              <a:rPr lang="zh-CN" altLang="en-US" dirty="0" smtClean="0"/>
              <a:t>一套针对海量小文件存储的文件系统</a:t>
            </a:r>
            <a:r>
              <a:rPr lang="en-US" altLang="zh-CN" dirty="0" smtClean="0"/>
              <a:t>TFS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8847BD-F259-45FB-8A92-56BC1213BE9D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54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D9FEF86-38E7-4613-B7ED-E3D899025AA0}" type="slidenum">
              <a:rPr lang="zh-CN" altLang="en-US"/>
              <a:pPr>
                <a:defRPr/>
              </a:pPr>
              <a:t>55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关于数据内容（文件）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7358082" y="1357299"/>
            <a:ext cx="1357294" cy="364333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zh-CN" dirty="0" smtClean="0"/>
              <a:t>2007</a:t>
            </a:r>
            <a:r>
              <a:rPr lang="zh-CN" altLang="en-US" dirty="0" smtClean="0"/>
              <a:t>年之前：</a:t>
            </a:r>
            <a:r>
              <a:rPr lang="en-US" altLang="zh-CN" dirty="0" smtClean="0">
                <a:solidFill>
                  <a:srgbClr val="FF0000"/>
                </a:solidFill>
              </a:rPr>
              <a:t>Upload</a:t>
            </a:r>
            <a:r>
              <a:rPr lang="zh-CN" altLang="en-US" dirty="0" smtClean="0"/>
              <a:t>服务器、</a:t>
            </a:r>
            <a:r>
              <a:rPr lang="en-US" altLang="zh-CN" dirty="0" smtClean="0">
                <a:solidFill>
                  <a:srgbClr val="FF0000"/>
                </a:solidFill>
              </a:rPr>
              <a:t>Admin</a:t>
            </a:r>
            <a:r>
              <a:rPr lang="zh-CN" altLang="en-US" dirty="0" smtClean="0"/>
              <a:t>服务器、</a:t>
            </a:r>
            <a:r>
              <a:rPr lang="en-US" altLang="zh-CN" dirty="0" smtClean="0">
                <a:solidFill>
                  <a:srgbClr val="FF0000"/>
                </a:solidFill>
              </a:rPr>
              <a:t>Image</a:t>
            </a:r>
            <a:r>
              <a:rPr lang="zh-CN" altLang="en-US" dirty="0" smtClean="0"/>
              <a:t>服务器、</a:t>
            </a:r>
            <a:r>
              <a:rPr lang="en-US" altLang="zh-CN" dirty="0" err="1" smtClean="0">
                <a:solidFill>
                  <a:srgbClr val="FF0000"/>
                </a:solidFill>
              </a:rPr>
              <a:t>Netapp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Online Image</a:t>
            </a:r>
            <a:r>
              <a:rPr lang="zh-CN" altLang="en-US" dirty="0" smtClean="0"/>
              <a:t>）、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远程数据容灾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CF0FA31-0290-4687-B75F-67331395B7E8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55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6326" name="图片 4" descr="淘宝网发展史：Java时代：创造技术(6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346" y="1484784"/>
            <a:ext cx="689773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4F2833A-6CE9-40D3-AC40-BBDB226C2781}" type="slidenum">
              <a:rPr lang="zh-CN" altLang="en-US"/>
              <a:pPr>
                <a:defRPr/>
              </a:pPr>
              <a:t>56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关于数据内容（文件）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412776"/>
            <a:ext cx="8143875" cy="50165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 smtClean="0"/>
              <a:t>局限性：</a:t>
            </a:r>
            <a:endParaRPr lang="en-US" altLang="zh-CN" sz="24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solidFill>
                  <a:schemeClr val="accent1"/>
                </a:solidFill>
              </a:rPr>
              <a:t>商用</a:t>
            </a:r>
            <a:r>
              <a:rPr lang="zh-CN" altLang="en-US" sz="2400" dirty="0" smtClean="0"/>
              <a:t>存储系统没有对小文件存储和读取</a:t>
            </a:r>
            <a:r>
              <a:rPr lang="zh-CN" altLang="en-US" sz="2400" dirty="0" smtClean="0">
                <a:solidFill>
                  <a:schemeClr val="accent1"/>
                </a:solidFill>
              </a:rPr>
              <a:t>结合应用需求</a:t>
            </a:r>
            <a:r>
              <a:rPr lang="zh-CN" altLang="en-US" sz="2400" dirty="0" smtClean="0"/>
              <a:t>进行有针对性的优化。</a:t>
            </a:r>
            <a:endParaRPr lang="en-US" altLang="zh-CN" sz="24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）网络</a:t>
            </a:r>
            <a:r>
              <a:rPr lang="zh-CN" altLang="en-US" sz="2400" dirty="0" smtClean="0">
                <a:solidFill>
                  <a:schemeClr val="accent1"/>
                </a:solidFill>
              </a:rPr>
              <a:t>存储设备容量有限</a:t>
            </a:r>
            <a:r>
              <a:rPr lang="zh-CN" altLang="en-US" sz="2400" dirty="0" smtClean="0"/>
              <a:t>，文件数量大，系统</a:t>
            </a:r>
            <a:r>
              <a:rPr lang="zh-CN" altLang="en-US" sz="2400" dirty="0" smtClean="0">
                <a:solidFill>
                  <a:schemeClr val="accent1"/>
                </a:solidFill>
              </a:rPr>
              <a:t>扩容成本高</a:t>
            </a:r>
            <a:r>
              <a:rPr lang="zh-CN" altLang="en-US" sz="2400" dirty="0" smtClean="0"/>
              <a:t>（</a:t>
            </a:r>
            <a:r>
              <a:rPr lang="en-US" sz="2400" dirty="0" smtClean="0"/>
              <a:t>10T</a:t>
            </a:r>
            <a:r>
              <a:rPr lang="zh-CN" altLang="en-US" sz="2400" dirty="0" smtClean="0"/>
              <a:t>容量需要几百万）。</a:t>
            </a:r>
            <a:endParaRPr lang="en-US" altLang="zh-CN" sz="24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）整个系统所</a:t>
            </a:r>
            <a:r>
              <a:rPr lang="zh-CN" altLang="en-US" sz="2400" dirty="0" smtClean="0">
                <a:solidFill>
                  <a:schemeClr val="accent1"/>
                </a:solidFill>
              </a:rPr>
              <a:t>连接的服务器也越来越多</a:t>
            </a:r>
            <a:r>
              <a:rPr lang="zh-CN" altLang="en-US" sz="2400" dirty="0" smtClean="0"/>
              <a:t>，网络连接数已经到达了网络存储设备的极限。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99EE18C-C67D-4EE0-B5B0-32E53CBCA68C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56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关于数据内容（文件）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2" y="1340768"/>
            <a:ext cx="8143903" cy="504056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2007</a:t>
            </a:r>
            <a:r>
              <a:rPr lang="zh-CN" altLang="en-US" sz="2400" dirty="0" smtClean="0"/>
              <a:t>年</a:t>
            </a:r>
            <a:r>
              <a:rPr lang="en-US" sz="2400" dirty="0" smtClean="0"/>
              <a:t>google</a:t>
            </a:r>
            <a:r>
              <a:rPr lang="zh-CN" altLang="en-US" sz="2400" dirty="0" smtClean="0"/>
              <a:t>公布了</a:t>
            </a:r>
            <a:r>
              <a:rPr lang="en-US" sz="2400" dirty="0" smtClean="0">
                <a:solidFill>
                  <a:schemeClr val="accent1"/>
                </a:solidFill>
              </a:rPr>
              <a:t>GFS</a:t>
            </a:r>
            <a:r>
              <a:rPr lang="en-US" sz="2400" dirty="0" smtClean="0"/>
              <a:t>( </a:t>
            </a:r>
            <a:r>
              <a:rPr lang="en-US" sz="2400" dirty="0" err="1" smtClean="0"/>
              <a:t>google</a:t>
            </a:r>
            <a:r>
              <a:rPr lang="en-US" sz="2400" dirty="0" smtClean="0"/>
              <a:t> file system )</a:t>
            </a:r>
            <a:r>
              <a:rPr lang="zh-CN" altLang="en-US" sz="2400" dirty="0" smtClean="0"/>
              <a:t>的设计论文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    ↓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淘宝开发了自己的图片存储系统</a:t>
            </a:r>
            <a:r>
              <a:rPr lang="en-US" sz="2400" dirty="0" smtClean="0">
                <a:solidFill>
                  <a:schemeClr val="accent1"/>
                </a:solidFill>
              </a:rPr>
              <a:t>TFS</a:t>
            </a:r>
            <a:r>
              <a:rPr lang="en-US" sz="2400" dirty="0" smtClean="0"/>
              <a:t>( </a:t>
            </a:r>
            <a:r>
              <a:rPr lang="en-US" sz="2400" dirty="0" err="1" smtClean="0"/>
              <a:t>taobao</a:t>
            </a:r>
            <a:r>
              <a:rPr lang="en-US" sz="2400" dirty="0" smtClean="0"/>
              <a:t> file system 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2007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月上线运营，集群规模达到了</a:t>
            </a:r>
            <a:r>
              <a:rPr lang="en-US" sz="2400" dirty="0" smtClean="0"/>
              <a:t>200</a:t>
            </a:r>
            <a:r>
              <a:rPr lang="zh-CN" altLang="en-US" sz="2400" dirty="0" smtClean="0"/>
              <a:t>台</a:t>
            </a:r>
            <a:r>
              <a:rPr lang="en-US" sz="2400" dirty="0" smtClean="0">
                <a:solidFill>
                  <a:schemeClr val="accent1"/>
                </a:solidFill>
              </a:rPr>
              <a:t>PC Server</a:t>
            </a:r>
            <a:r>
              <a:rPr lang="zh-CN" altLang="en-US" sz="2400" dirty="0" smtClean="0"/>
              <a:t>，文件</a:t>
            </a:r>
            <a:r>
              <a:rPr lang="zh-CN" altLang="en-US" sz="2400" dirty="0" smtClean="0">
                <a:solidFill>
                  <a:schemeClr val="accent1"/>
                </a:solidFill>
              </a:rPr>
              <a:t>数量上亿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系统部署存储容量</a:t>
            </a:r>
            <a:r>
              <a:rPr lang="en-US" sz="2400" dirty="0" smtClean="0"/>
              <a:t>140TB</a:t>
            </a:r>
            <a:r>
              <a:rPr lang="zh-CN" altLang="en-US" sz="2400" dirty="0" smtClean="0"/>
              <a:t>，实际使用</a:t>
            </a:r>
            <a:r>
              <a:rPr lang="en-US" sz="2400" dirty="0" smtClean="0"/>
              <a:t>50TB;</a:t>
            </a:r>
            <a:r>
              <a:rPr lang="zh-CN" altLang="en-US" sz="2400" dirty="0" smtClean="0"/>
              <a:t>单台支持随机</a:t>
            </a:r>
            <a:r>
              <a:rPr lang="en-US" sz="2400" dirty="0" smtClean="0"/>
              <a:t>IOPS(</a:t>
            </a:r>
            <a:r>
              <a:rPr lang="en-US" sz="2400" dirty="0" err="1" smtClean="0"/>
              <a:t>Input/Output</a:t>
            </a:r>
            <a:r>
              <a:rPr lang="en-US" sz="2400" dirty="0" smtClean="0"/>
              <a:t> Operations Per Second)200+</a:t>
            </a:r>
            <a:r>
              <a:rPr lang="zh-CN" altLang="en-US" sz="2400" dirty="0" smtClean="0"/>
              <a:t>，流量</a:t>
            </a:r>
            <a:r>
              <a:rPr lang="en-US" sz="2400" dirty="0" smtClean="0"/>
              <a:t>3MBps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52C5821-5240-447D-9092-F9AE77DBB1E1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6D195DD-9575-4E0E-8EAA-C084BD147700}" type="slidenum">
              <a:rPr lang="zh-CN" altLang="en-US"/>
              <a:pPr>
                <a:defRPr/>
              </a:pPr>
              <a:t>58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TFS</a:t>
            </a:r>
            <a:endParaRPr lang="zh-CN" altLang="en-US" dirty="0"/>
          </a:p>
        </p:txBody>
      </p:sp>
      <p:sp>
        <p:nvSpPr>
          <p:cNvPr id="5837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143875" cy="4286250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1E4B2B5-5C8D-4769-AB1E-45B056FA85DA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58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8374" name="Picture 2" descr="淘宝网发展史：Java时代：创造技术(6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1DC0BD-98B6-4362-9F89-999FF66CC79D}" type="slidenum">
              <a:rPr lang="zh-CN" altLang="en-US"/>
              <a:pPr>
                <a:defRPr/>
              </a:pPr>
              <a:t>59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TFS</a:t>
            </a:r>
            <a:endParaRPr lang="zh-CN" altLang="en-US" dirty="0"/>
          </a:p>
        </p:txBody>
      </p:sp>
      <p:sp>
        <p:nvSpPr>
          <p:cNvPr id="59396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288464" y="1389567"/>
            <a:ext cx="8606760" cy="47148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集群组成：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  </a:t>
            </a:r>
            <a:r>
              <a:rPr lang="zh-CN" altLang="en-US" sz="2400" dirty="0" smtClean="0"/>
              <a:t>两台</a:t>
            </a:r>
            <a:r>
              <a:rPr lang="en-US" altLang="zh-CN" sz="2400" dirty="0" smtClean="0">
                <a:solidFill>
                  <a:schemeClr val="accent1"/>
                </a:solidFill>
              </a:rPr>
              <a:t>Name Server</a:t>
            </a:r>
            <a:r>
              <a:rPr lang="zh-CN" altLang="en-US" sz="2400" dirty="0" smtClean="0">
                <a:solidFill>
                  <a:schemeClr val="accent1"/>
                </a:solidFill>
              </a:rPr>
              <a:t>，</a:t>
            </a:r>
            <a:r>
              <a:rPr lang="zh-CN" altLang="en-US" sz="2400" dirty="0" smtClean="0"/>
              <a:t>作文件系统管理结点，互为双机备份。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多台</a:t>
            </a:r>
            <a:r>
              <a:rPr lang="en-US" altLang="zh-CN" sz="2400" dirty="0" smtClean="0">
                <a:solidFill>
                  <a:schemeClr val="accent1"/>
                </a:solidFill>
              </a:rPr>
              <a:t>Data Server</a:t>
            </a:r>
            <a:r>
              <a:rPr lang="zh-CN" altLang="en-US" sz="2400" dirty="0" smtClean="0">
                <a:solidFill>
                  <a:schemeClr val="accent1"/>
                </a:solidFill>
              </a:rPr>
              <a:t>。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数据组织：以</a:t>
            </a:r>
            <a:r>
              <a:rPr lang="en-US" altLang="zh-CN" sz="2400" dirty="0" smtClean="0">
                <a:solidFill>
                  <a:schemeClr val="accent1"/>
                </a:solidFill>
              </a:rPr>
              <a:t>block</a:t>
            </a:r>
            <a:r>
              <a:rPr lang="zh-CN" altLang="en-US" sz="2400" dirty="0" smtClean="0">
                <a:solidFill>
                  <a:schemeClr val="accent1"/>
                </a:solidFill>
              </a:rPr>
              <a:t>文件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一般</a:t>
            </a:r>
            <a:r>
              <a:rPr lang="en-US" altLang="zh-CN" sz="2400" dirty="0" smtClean="0"/>
              <a:t>64M</a:t>
            </a:r>
            <a:r>
              <a:rPr lang="zh-CN" altLang="en-US" sz="2400" dirty="0" smtClean="0"/>
              <a:t>一个</a:t>
            </a:r>
            <a:r>
              <a:rPr lang="en-US" altLang="zh-CN" sz="2400" dirty="0" smtClean="0"/>
              <a:t>block)</a:t>
            </a:r>
            <a:r>
              <a:rPr lang="zh-CN" altLang="en-US" sz="2400" dirty="0" smtClean="0"/>
              <a:t>的形式存放数据文件，</a:t>
            </a:r>
            <a:r>
              <a:rPr lang="en-US" altLang="zh-CN" sz="2400" dirty="0" smtClean="0"/>
              <a:t>block</a:t>
            </a:r>
            <a:r>
              <a:rPr lang="zh-CN" altLang="en-US" sz="2400" dirty="0" smtClean="0"/>
              <a:t>有多个副本。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zh-CN" altLang="en-US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元数据：</a:t>
            </a:r>
            <a:r>
              <a:rPr lang="zh-CN" altLang="en-US" sz="2400" dirty="0" smtClean="0">
                <a:solidFill>
                  <a:schemeClr val="accent1"/>
                </a:solidFill>
              </a:rPr>
              <a:t>文件名内置元数据信息</a:t>
            </a:r>
            <a:r>
              <a:rPr lang="zh-CN" altLang="en-US" sz="2400" dirty="0" smtClean="0"/>
              <a:t>（如图片大小、时间、访问频次、所在的逻辑块号等），元数据信息很少，仅仅需要一个</a:t>
            </a:r>
            <a:r>
              <a:rPr lang="en-US" altLang="zh-CN" sz="2400" dirty="0" err="1" smtClean="0"/>
              <a:t>fileID</a:t>
            </a:r>
            <a:r>
              <a:rPr lang="zh-CN" altLang="en-US" sz="2400" dirty="0" smtClean="0"/>
              <a:t>从而定位文件。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i="1" dirty="0" smtClean="0"/>
              <a:t>用户自己保存</a:t>
            </a:r>
            <a:r>
              <a:rPr lang="en-US" altLang="zh-CN" sz="2400" i="1" dirty="0" smtClean="0"/>
              <a:t>TFS</a:t>
            </a:r>
            <a:r>
              <a:rPr lang="zh-CN" altLang="en-US" sz="2400" i="1" dirty="0" smtClean="0"/>
              <a:t>文件名与实际文件的对照关系</a:t>
            </a:r>
            <a:r>
              <a:rPr lang="en-US" altLang="zh-CN" sz="2400" i="1" dirty="0" smtClean="0"/>
              <a:t>——</a:t>
            </a:r>
            <a:r>
              <a:rPr lang="zh-CN" altLang="en-US" sz="2400" i="1" dirty="0" smtClean="0">
                <a:solidFill>
                  <a:schemeClr val="accent1"/>
                </a:solidFill>
              </a:rPr>
              <a:t>减少元数据量</a:t>
            </a:r>
            <a:r>
              <a:rPr lang="zh-CN" altLang="en-US" sz="2400" i="1" dirty="0" smtClean="0"/>
              <a:t>。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38BFE7C-6BBB-430F-8DEE-0B58B253590C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59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3287237-158D-4D35-927E-007DDE814F7F}" type="slidenum">
              <a:rPr lang="zh-CN" altLang="en-US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改进思路</a:t>
            </a:r>
            <a:endParaRPr lang="zh-CN" altLang="en-US" dirty="0"/>
          </a:p>
        </p:txBody>
      </p:sp>
      <p:sp>
        <p:nvSpPr>
          <p:cNvPr id="1229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143875" cy="4286250"/>
          </a:xfrm>
        </p:spPr>
        <p:txBody>
          <a:bodyPr/>
          <a:lstStyle/>
          <a:p>
            <a:r>
              <a:rPr lang="zh-CN" altLang="en-US" sz="2200" dirty="0" smtClean="0">
                <a:solidFill>
                  <a:schemeClr val="accent1"/>
                </a:solidFill>
              </a:rPr>
              <a:t>更换后台数据库</a:t>
            </a:r>
          </a:p>
          <a:p>
            <a:r>
              <a:rPr lang="en-US" altLang="zh-CN" sz="2200" dirty="0" smtClean="0">
                <a:solidFill>
                  <a:schemeClr val="accent1"/>
                </a:solidFill>
                <a:latin typeface="微软雅黑" pitchFamily="34" charset="-122"/>
              </a:rPr>
              <a:t>          </a:t>
            </a:r>
            <a:r>
              <a:rPr lang="en-US" altLang="zh-CN" sz="2200" dirty="0" smtClean="0">
                <a:latin typeface="微软雅黑" pitchFamily="34" charset="-122"/>
              </a:rPr>
              <a:t>↓</a:t>
            </a:r>
          </a:p>
          <a:p>
            <a:r>
              <a:rPr lang="en-US" altLang="zh-CN" sz="2200" dirty="0" smtClean="0"/>
              <a:t>    Oracle </a:t>
            </a:r>
            <a:r>
              <a:rPr lang="zh-CN" altLang="en-US" sz="2200" dirty="0" smtClean="0"/>
              <a:t>的</a:t>
            </a:r>
            <a:r>
              <a:rPr lang="zh-CN" altLang="en-US" sz="2200" dirty="0" smtClean="0">
                <a:solidFill>
                  <a:schemeClr val="accent1"/>
                </a:solidFill>
              </a:rPr>
              <a:t>连接池</a:t>
            </a:r>
            <a:r>
              <a:rPr lang="zh-CN" altLang="en-US" sz="2200" dirty="0" smtClean="0"/>
              <a:t>可有效增强数据库的并发访问能力，但 </a:t>
            </a:r>
            <a:r>
              <a:rPr lang="en-US" altLang="zh-CN" sz="2200" dirty="0" smtClean="0"/>
              <a:t>PHP </a:t>
            </a:r>
            <a:r>
              <a:rPr lang="en-US" altLang="zh-CN" sz="2200" dirty="0" err="1" smtClean="0"/>
              <a:t>pearDB</a:t>
            </a:r>
            <a:r>
              <a:rPr lang="zh-CN" altLang="en-US" sz="2200" dirty="0" smtClean="0"/>
              <a:t>是放在</a:t>
            </a:r>
            <a:r>
              <a:rPr lang="en-US" altLang="zh-CN" sz="2200" dirty="0" smtClean="0"/>
              <a:t>Apache</a:t>
            </a:r>
            <a:r>
              <a:rPr lang="zh-CN" altLang="en-US" sz="2200" dirty="0" smtClean="0"/>
              <a:t>上的，没有连接池功能，因此每一个请求都会对数据库产生一个连接。 </a:t>
            </a:r>
            <a:r>
              <a:rPr lang="en-US" altLang="zh-CN" sz="2200" dirty="0" smtClean="0"/>
              <a:t>(Java </a:t>
            </a:r>
            <a:r>
              <a:rPr lang="zh-CN" altLang="en-US" sz="2200" dirty="0" smtClean="0"/>
              <a:t>语言有 </a:t>
            </a:r>
            <a:r>
              <a:rPr lang="en-US" altLang="zh-CN" sz="2200" dirty="0" err="1" smtClean="0"/>
              <a:t>Servlet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容器，可以存放连接池</a:t>
            </a:r>
            <a:r>
              <a:rPr lang="en-US" altLang="zh-CN" sz="2200" dirty="0" smtClean="0"/>
              <a:t>)</a:t>
            </a:r>
          </a:p>
          <a:p>
            <a:r>
              <a:rPr lang="en-US" altLang="zh-CN" sz="2200" dirty="0" smtClean="0">
                <a:latin typeface="微软雅黑" pitchFamily="34" charset="-122"/>
              </a:rPr>
              <a:t>          ↓</a:t>
            </a:r>
          </a:p>
          <a:p>
            <a:r>
              <a:rPr lang="en-US" altLang="zh-CN" sz="2200" dirty="0" smtClean="0"/>
              <a:t>    eBay </a:t>
            </a:r>
            <a:r>
              <a:rPr lang="zh-CN" altLang="en-US" sz="2200" dirty="0" smtClean="0"/>
              <a:t>在 </a:t>
            </a:r>
            <a:r>
              <a:rPr lang="en-US" altLang="zh-CN" sz="2200" dirty="0" smtClean="0"/>
              <a:t>PHP </a:t>
            </a:r>
            <a:r>
              <a:rPr lang="zh-CN" altLang="en-US" sz="2200" dirty="0" smtClean="0"/>
              <a:t>下面采用了一个从</a:t>
            </a:r>
            <a:r>
              <a:rPr lang="en-US" altLang="zh-CN" sz="2200" dirty="0" smtClean="0"/>
              <a:t>BEA</a:t>
            </a:r>
            <a:r>
              <a:rPr lang="zh-CN" altLang="en-US" sz="2200" dirty="0" smtClean="0"/>
              <a:t>购买的连接池的工具，较贵。采用替代方案，一个开源的连接池代理服务 </a:t>
            </a:r>
            <a:r>
              <a:rPr lang="en-US" altLang="zh-CN" sz="2200" dirty="0" err="1" smtClean="0"/>
              <a:t>SQLRelay</a:t>
            </a:r>
            <a:r>
              <a:rPr lang="en-US" altLang="zh-CN" sz="2200" dirty="0" smtClean="0"/>
              <a:t>(http://sourceforge.jp/projects/freshmeat_sqlrelay )</a:t>
            </a:r>
            <a:r>
              <a:rPr lang="zh-CN" altLang="en-US" sz="2200" dirty="0" smtClean="0"/>
              <a:t> 提供连接池功能。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AFD054B-6B5C-4BDE-A7F9-1BA9793B71DE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91DBD15-0741-4150-BF4C-8CCAB59BB889}" type="slidenum">
              <a:rPr lang="zh-CN" altLang="en-US"/>
              <a:pPr>
                <a:defRPr/>
              </a:pPr>
              <a:t>60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TFS</a:t>
            </a:r>
            <a:endParaRPr lang="zh-CN" altLang="en-US" dirty="0"/>
          </a:p>
        </p:txBody>
      </p:sp>
      <p:sp>
        <p:nvSpPr>
          <p:cNvPr id="6042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28625" y="1714500"/>
            <a:ext cx="8358217" cy="4286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）一些文件信息都隐藏在文件名中；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）目录树开销很大。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</a:rPr>
              <a:t>          ↓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放弃了传统的</a:t>
            </a:r>
            <a:r>
              <a:rPr lang="zh-CN" altLang="en-US" sz="2400" dirty="0" smtClean="0">
                <a:solidFill>
                  <a:schemeClr val="accent1"/>
                </a:solidFill>
              </a:rPr>
              <a:t>目录树结构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</a:rPr>
              <a:t>          ↓</a:t>
            </a:r>
            <a:endParaRPr lang="en-US" altLang="zh-CN" sz="2400" dirty="0" smtClean="0">
              <a:latin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放弃目录树结构使整个集群的</a:t>
            </a:r>
            <a:r>
              <a:rPr lang="zh-CN" altLang="en-US" sz="2400" dirty="0" smtClean="0">
                <a:solidFill>
                  <a:schemeClr val="accent1"/>
                </a:solidFill>
              </a:rPr>
              <a:t>可扩展性</a:t>
            </a:r>
            <a:r>
              <a:rPr lang="zh-CN" altLang="en-US" sz="2400" dirty="0" smtClean="0"/>
              <a:t>极大提高，和目前业界的“对象存储”类似。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BF5B52E-3B6E-45D8-AE66-1BDB95B55FF0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60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148064" y="2708920"/>
            <a:ext cx="3312368" cy="864096"/>
          </a:xfrm>
          <a:prstGeom prst="wedgeRoundRectCallout">
            <a:avLst>
              <a:gd name="adj1" fmla="val -76857"/>
              <a:gd name="adj2" fmla="val -4057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应用需求：顺序存取？随机存取？范围查询？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62B6902-1C16-428B-9E9A-1FA5E44B2836}" type="slidenum">
              <a:rPr lang="zh-CN" altLang="en-US"/>
              <a:pPr>
                <a:defRPr/>
              </a:pPr>
              <a:t>61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OceanBase</a:t>
            </a:r>
            <a:r>
              <a:rPr lang="en-US" dirty="0" smtClean="0"/>
              <a:t>(</a:t>
            </a:r>
            <a:r>
              <a:rPr lang="zh-CN" altLang="en-US" dirty="0" smtClean="0"/>
              <a:t>海量数据库</a:t>
            </a:r>
            <a:r>
              <a:rPr lang="en-US" dirty="0" smtClean="0"/>
              <a:t>)</a:t>
            </a:r>
            <a:endParaRPr lang="zh-CN" altLang="en-US" dirty="0"/>
          </a:p>
        </p:txBody>
      </p:sp>
      <p:sp>
        <p:nvSpPr>
          <p:cNvPr id="61444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428750"/>
            <a:ext cx="8143875" cy="5000625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2400" dirty="0" smtClean="0"/>
              <a:t>    虽然数据库系统</a:t>
            </a:r>
            <a:r>
              <a:rPr lang="zh-CN" altLang="en-US" sz="2400" dirty="0" smtClean="0">
                <a:solidFill>
                  <a:schemeClr val="accent1"/>
                </a:solidFill>
              </a:rPr>
              <a:t>数据量十分庞大</a:t>
            </a:r>
            <a:r>
              <a:rPr lang="zh-CN" altLang="en-US" sz="2400" dirty="0" smtClean="0"/>
              <a:t>（可能几十亿、几百亿条甚至更多），但一段时间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例如一天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chemeClr val="accent1"/>
                </a:solidFill>
              </a:rPr>
              <a:t>修改量并不大</a:t>
            </a:r>
            <a:r>
              <a:rPr lang="zh-CN" altLang="en-US" sz="2400" dirty="0" smtClean="0"/>
              <a:t>（通常不超过几千万条到几亿条）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2400" dirty="0" smtClean="0">
                <a:latin typeface="微软雅黑" pitchFamily="34" charset="-122"/>
              </a:rPr>
              <a:t>          ↓</a:t>
            </a:r>
            <a:endParaRPr lang="en-US" altLang="zh-CN" sz="2400" dirty="0" smtClean="0">
              <a:latin typeface="微软雅黑" pitchFamily="34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2400" dirty="0" smtClean="0">
                <a:latin typeface="微软雅黑" pitchFamily="34" charset="-122"/>
              </a:rPr>
              <a:t>增量数据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chemeClr val="accent1"/>
                </a:solidFill>
              </a:rPr>
              <a:t>UpdateServer</a:t>
            </a:r>
            <a:r>
              <a:rPr lang="en-US" altLang="zh-CN" sz="2400" dirty="0"/>
              <a:t>)</a:t>
            </a:r>
            <a:r>
              <a:rPr lang="zh-CN" altLang="en-US" sz="2400" dirty="0" smtClean="0">
                <a:latin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</a:rPr>
              <a:t>+ </a:t>
            </a:r>
            <a:r>
              <a:rPr lang="zh-CN" altLang="en-US" sz="2400" dirty="0" smtClean="0">
                <a:latin typeface="微软雅黑" pitchFamily="34" charset="-122"/>
              </a:rPr>
              <a:t>基线数据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chemeClr val="accent1"/>
                </a:solidFill>
              </a:rPr>
              <a:t>ChunkServer</a:t>
            </a:r>
            <a:r>
              <a:rPr lang="en-US" altLang="zh-CN" sz="2400" dirty="0"/>
              <a:t>)</a:t>
            </a:r>
            <a:endParaRPr lang="en-US" altLang="zh-CN" sz="2400" dirty="0" smtClean="0">
              <a:latin typeface="微软雅黑" pitchFamily="34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2400" dirty="0" smtClean="0">
                <a:latin typeface="微软雅黑" pitchFamily="34" charset="-122"/>
              </a:rPr>
              <a:t>          ↓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2400" b="1" dirty="0" smtClean="0"/>
              <a:t>增量数据：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OceanBase</a:t>
            </a:r>
            <a:r>
              <a:rPr lang="zh-CN" altLang="en-US" sz="2400" dirty="0" smtClean="0"/>
              <a:t>使用单台服务器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UpdateServer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记录一段时间的修改</a:t>
            </a:r>
            <a:r>
              <a:rPr lang="zh-CN" altLang="en-US" sz="2400" dirty="0" smtClean="0">
                <a:solidFill>
                  <a:schemeClr val="accent1"/>
                </a:solidFill>
              </a:rPr>
              <a:t>增量</a:t>
            </a:r>
            <a:r>
              <a:rPr lang="zh-CN" altLang="en-US" sz="2400" dirty="0" smtClean="0"/>
              <a:t>，其存储以</a:t>
            </a:r>
            <a:r>
              <a:rPr lang="zh-CN" altLang="en-US" sz="2400" dirty="0" smtClean="0">
                <a:solidFill>
                  <a:schemeClr val="accent1"/>
                </a:solidFill>
              </a:rPr>
              <a:t>内存表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memtable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为主，</a:t>
            </a:r>
            <a:r>
              <a:rPr lang="en-US" altLang="zh-CN" sz="2400" dirty="0" smtClean="0"/>
              <a:t>SSD(</a:t>
            </a:r>
            <a:r>
              <a:rPr lang="zh-CN" altLang="en-US" sz="2400" dirty="0" smtClean="0">
                <a:solidFill>
                  <a:schemeClr val="accent1"/>
                </a:solidFill>
              </a:rPr>
              <a:t>固态盘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为辅。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2400" b="1" dirty="0" smtClean="0"/>
              <a:t>基线数据：</a:t>
            </a:r>
            <a:r>
              <a:rPr lang="zh-CN" altLang="en-US" sz="2400" dirty="0" smtClean="0"/>
              <a:t>在增量数据时间段内保持不变的数据称为</a:t>
            </a:r>
            <a:r>
              <a:rPr lang="zh-CN" altLang="en-US" sz="2400" dirty="0" smtClean="0">
                <a:solidFill>
                  <a:schemeClr val="accent1"/>
                </a:solidFill>
              </a:rPr>
              <a:t>基线数据</a:t>
            </a:r>
            <a:r>
              <a:rPr lang="zh-CN" altLang="en-US" sz="2400" dirty="0" smtClean="0"/>
              <a:t>，存储于多台服务器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ChunkServer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，类似于分布式文件系统。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249F5A7-B329-4C13-B2C9-DEA5C5DFC53B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61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98BA45C-54CC-4A1D-9F98-3FF0838811B0}" type="slidenum">
              <a:rPr lang="zh-CN" altLang="en-US"/>
              <a:pPr>
                <a:defRPr/>
              </a:pPr>
              <a:t>62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OceanBase</a:t>
            </a:r>
            <a:r>
              <a:rPr lang="en-US" dirty="0" smtClean="0"/>
              <a:t>(</a:t>
            </a:r>
            <a:r>
              <a:rPr lang="zh-CN" altLang="en-US" dirty="0" smtClean="0"/>
              <a:t>海量数据库</a:t>
            </a:r>
            <a:r>
              <a:rPr lang="en-US" dirty="0" smtClean="0"/>
              <a:t>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5357813"/>
            <a:ext cx="8143875" cy="1071562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zh-CN" i="1" dirty="0" err="1" smtClean="0"/>
              <a:t>RootServer</a:t>
            </a:r>
            <a:r>
              <a:rPr lang="zh-CN" altLang="en-US" i="1" dirty="0" smtClean="0"/>
              <a:t>：主控机</a:t>
            </a:r>
            <a:r>
              <a:rPr lang="en-US" altLang="zh-CN" i="1" dirty="0" smtClean="0"/>
              <a:t>(</a:t>
            </a:r>
            <a:r>
              <a:rPr lang="zh-CN" altLang="en-US" i="1" dirty="0" smtClean="0"/>
              <a:t>类似于</a:t>
            </a:r>
            <a:r>
              <a:rPr lang="en-US" altLang="zh-CN" i="1" dirty="0" smtClean="0"/>
              <a:t>GFS</a:t>
            </a:r>
            <a:r>
              <a:rPr lang="zh-CN" altLang="en-US" i="1" dirty="0" smtClean="0"/>
              <a:t>的</a:t>
            </a:r>
            <a:r>
              <a:rPr lang="en-US" altLang="zh-CN" i="1" dirty="0" smtClean="0"/>
              <a:t>master)</a:t>
            </a:r>
            <a:r>
              <a:rPr lang="zh-CN" altLang="en-US" i="1" dirty="0" smtClean="0"/>
              <a:t>，进行机器故障检测、负载平衡计算、负载迁移调度等。</a:t>
            </a:r>
            <a:endParaRPr lang="zh-CN" altLang="en-US" i="1" dirty="0"/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383916D-95D6-41FC-BC61-2671F507AE69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62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3494" name="Picture 4" descr="淘宝海量数据库OceanBase:系统架构详解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500188"/>
            <a:ext cx="76327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096F366-E8EB-413D-A0FD-94CFCA1763A7}" type="slidenum">
              <a:rPr lang="zh-CN" altLang="en-US"/>
              <a:pPr>
                <a:defRPr/>
              </a:pPr>
              <a:t>63</a:t>
            </a:fld>
            <a:endParaRPr lang="zh-CN" altLang="en-US"/>
          </a:p>
        </p:txBody>
      </p:sp>
      <p:sp>
        <p:nvSpPr>
          <p:cNvPr id="9625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3238" y="476250"/>
            <a:ext cx="8183562" cy="66357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OceanBase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海量数据库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CN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8" name="Rectangle 3"/>
          <p:cNvSpPr>
            <a:spLocks noGrp="1"/>
          </p:cNvSpPr>
          <p:nvPr>
            <p:ph type="body" idx="4294967295"/>
          </p:nvPr>
        </p:nvSpPr>
        <p:spPr>
          <a:xfrm>
            <a:off x="503238" y="1557338"/>
            <a:ext cx="8183562" cy="41878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查询：由</a:t>
            </a:r>
            <a:r>
              <a:rPr lang="en-US" altLang="zh-CN" dirty="0" err="1" smtClean="0">
                <a:solidFill>
                  <a:schemeClr val="accent1"/>
                </a:solidFill>
              </a:rPr>
              <a:t>MergerServer</a:t>
            </a:r>
            <a:r>
              <a:rPr lang="zh-CN" altLang="en-US" dirty="0" smtClean="0"/>
              <a:t>把基线数据（</a:t>
            </a:r>
            <a:r>
              <a:rPr lang="en-US" altLang="zh-CN" dirty="0" smtClean="0"/>
              <a:t>Chunk-Server</a:t>
            </a:r>
            <a:r>
              <a:rPr lang="zh-CN" altLang="en-US" dirty="0" smtClean="0"/>
              <a:t>）和增量数据（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UpdateServer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chemeClr val="accent1"/>
                </a:solidFill>
              </a:rPr>
              <a:t>融合</a:t>
            </a:r>
            <a:r>
              <a:rPr lang="zh-CN" altLang="en-US" dirty="0" smtClean="0"/>
              <a:t>后返回调用者，分散在多台服务器上。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zh-CN" dirty="0" smtClean="0">
                <a:latin typeface="微软雅黑" pitchFamily="34" charset="-122"/>
              </a:rPr>
              <a:t>          </a:t>
            </a:r>
          </a:p>
          <a:p>
            <a:pPr marL="0" indent="0">
              <a:buNone/>
            </a:pPr>
            <a:r>
              <a:rPr lang="zh-CN" altLang="en-US" dirty="0" smtClean="0"/>
              <a:t>写事务：</a:t>
            </a:r>
            <a:r>
              <a:rPr lang="zh-CN" altLang="en-US" dirty="0" smtClean="0">
                <a:solidFill>
                  <a:schemeClr val="accent1"/>
                </a:solidFill>
              </a:rPr>
              <a:t>集中在</a:t>
            </a:r>
            <a:r>
              <a:rPr lang="en-US" altLang="zh-CN" dirty="0" err="1" smtClean="0">
                <a:solidFill>
                  <a:schemeClr val="accent1"/>
                </a:solidFill>
              </a:rPr>
              <a:t>UpdateServer</a:t>
            </a:r>
            <a:r>
              <a:rPr lang="zh-CN" altLang="en-US" dirty="0" smtClean="0"/>
              <a:t>进行，避免了复杂的分布式写事务，可实现</a:t>
            </a:r>
            <a:r>
              <a:rPr lang="zh-CN" altLang="en-US" dirty="0" smtClean="0">
                <a:solidFill>
                  <a:schemeClr val="accent1"/>
                </a:solidFill>
              </a:rPr>
              <a:t>跨行跨表事务</a:t>
            </a:r>
            <a:r>
              <a:rPr lang="zh-CN" altLang="en-US" dirty="0" smtClean="0"/>
              <a:t>，又有较好的扩展性。</a:t>
            </a:r>
          </a:p>
        </p:txBody>
      </p:sp>
      <p:sp>
        <p:nvSpPr>
          <p:cNvPr id="62469" name="AutoShape 4"/>
          <p:cNvSpPr>
            <a:spLocks noChangeArrowheads="1"/>
          </p:cNvSpPr>
          <p:nvPr/>
        </p:nvSpPr>
        <p:spPr bwMode="auto">
          <a:xfrm>
            <a:off x="8101013" y="5427679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1763688" y="5229200"/>
            <a:ext cx="4248472" cy="972688"/>
          </a:xfrm>
          <a:prstGeom prst="wedgeRoundRectCallout">
            <a:avLst>
              <a:gd name="adj1" fmla="val -2898"/>
              <a:gd name="adj2" fmla="val -14100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读在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mergeserver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，写在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updateserver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，事务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写？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43C33F4-4725-4DF9-B88F-85617F4EFC58}" type="slidenum">
              <a:rPr lang="zh-CN" altLang="en-US"/>
              <a:pPr>
                <a:defRPr/>
              </a:pPr>
              <a:t>64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OceanBase</a:t>
            </a:r>
            <a:r>
              <a:rPr lang="en-US" dirty="0" smtClean="0"/>
              <a:t>(</a:t>
            </a:r>
            <a:r>
              <a:rPr lang="zh-CN" altLang="en-US" dirty="0" smtClean="0"/>
              <a:t>海量数据库</a:t>
            </a:r>
            <a:r>
              <a:rPr lang="en-US" dirty="0" smtClean="0"/>
              <a:t>)</a:t>
            </a:r>
            <a:endParaRPr lang="zh-CN" altLang="en-US" dirty="0"/>
          </a:p>
        </p:txBody>
      </p:sp>
      <p:sp>
        <p:nvSpPr>
          <p:cNvPr id="64516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215312" cy="42862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UpdateServer</a:t>
            </a:r>
            <a:r>
              <a:rPr lang="zh-CN" altLang="en-US" dirty="0" smtClean="0"/>
              <a:t>开始总是以</a:t>
            </a:r>
            <a:r>
              <a:rPr lang="zh-CN" altLang="en-US" dirty="0" smtClean="0">
                <a:solidFill>
                  <a:schemeClr val="accent1"/>
                </a:solidFill>
              </a:rPr>
              <a:t>内存表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memtable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方式记录修改，当内存表达到一定</a:t>
            </a:r>
            <a:r>
              <a:rPr lang="zh-CN" altLang="en-US" dirty="0" smtClean="0">
                <a:solidFill>
                  <a:schemeClr val="accent1"/>
                </a:solidFill>
              </a:rPr>
              <a:t>阈值</a:t>
            </a:r>
            <a:r>
              <a:rPr lang="zh-CN" altLang="en-US" dirty="0" smtClean="0"/>
              <a:t>，就</a:t>
            </a:r>
            <a:r>
              <a:rPr lang="zh-CN" altLang="en-US" dirty="0" smtClean="0">
                <a:solidFill>
                  <a:schemeClr val="accent1"/>
                </a:solidFill>
              </a:rPr>
              <a:t>冻结</a:t>
            </a:r>
            <a:r>
              <a:rPr lang="zh-CN" altLang="en-US" dirty="0" smtClean="0"/>
              <a:t>当前内存表并将后续修改</a:t>
            </a:r>
            <a:r>
              <a:rPr lang="zh-CN" altLang="en-US" dirty="0" smtClean="0">
                <a:solidFill>
                  <a:schemeClr val="accent1"/>
                </a:solidFill>
              </a:rPr>
              <a:t>切换</a:t>
            </a:r>
            <a:r>
              <a:rPr lang="zh-CN" altLang="en-US" dirty="0" smtClean="0"/>
              <a:t>到新的内存表。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dirty="0" smtClean="0"/>
              <a:t>    </a:t>
            </a:r>
            <a:r>
              <a:rPr lang="zh-CN" altLang="en-US" dirty="0" smtClean="0"/>
              <a:t>冻结内存表不再接受写入并被转换成一种紧凑格式保存到</a:t>
            </a:r>
            <a:r>
              <a:rPr lang="en-US" altLang="zh-CN" dirty="0" smtClean="0"/>
              <a:t>SSD</a:t>
            </a:r>
            <a:r>
              <a:rPr lang="zh-CN" altLang="en-US" dirty="0" smtClean="0"/>
              <a:t>盘，转换完成后，冻结内存表的内存即可</a:t>
            </a:r>
            <a:r>
              <a:rPr lang="zh-CN" altLang="en-US" dirty="0" smtClean="0">
                <a:solidFill>
                  <a:schemeClr val="accent1"/>
                </a:solidFill>
              </a:rPr>
              <a:t>回收</a:t>
            </a:r>
            <a:r>
              <a:rPr lang="zh-CN" altLang="en-US" dirty="0" smtClean="0"/>
              <a:t>。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6D4D18E-F425-4C7E-8179-B67DF732BD8B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64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786182" y="4929198"/>
            <a:ext cx="1928826" cy="969838"/>
          </a:xfrm>
          <a:prstGeom prst="wedgeRoundRectCallout">
            <a:avLst>
              <a:gd name="adj1" fmla="val -69471"/>
              <a:gd name="adj2" fmla="val -7341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算法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477C6E0-44DD-4663-B8A4-30344671510F}" type="slidenum">
              <a:rPr lang="zh-CN" altLang="en-US"/>
              <a:pPr>
                <a:defRPr/>
              </a:pPr>
              <a:t>65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OceanBase</a:t>
            </a:r>
            <a:r>
              <a:rPr lang="en-US" dirty="0" smtClean="0"/>
              <a:t>(</a:t>
            </a:r>
            <a:r>
              <a:rPr lang="zh-CN" altLang="en-US" dirty="0" smtClean="0"/>
              <a:t>海量数据库</a:t>
            </a:r>
            <a:r>
              <a:rPr lang="en-US" dirty="0" smtClean="0"/>
              <a:t>)</a:t>
            </a:r>
            <a:endParaRPr lang="zh-CN" altLang="en-US" dirty="0"/>
          </a:p>
        </p:txBody>
      </p:sp>
      <p:sp>
        <p:nvSpPr>
          <p:cNvPr id="6554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2857500"/>
            <a:ext cx="8143875" cy="321468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500" dirty="0" smtClean="0"/>
              <a:t>    使用</a:t>
            </a:r>
            <a:r>
              <a:rPr lang="zh-CN" altLang="en-US" sz="2500" dirty="0" smtClean="0">
                <a:solidFill>
                  <a:schemeClr val="accent1"/>
                </a:solidFill>
              </a:rPr>
              <a:t>主键</a:t>
            </a:r>
            <a:r>
              <a:rPr lang="en-US" altLang="zh-CN" sz="2500" dirty="0" smtClean="0"/>
              <a:t>(row key</a:t>
            </a:r>
            <a:r>
              <a:rPr lang="zh-CN" altLang="en-US" sz="2500" dirty="0" smtClean="0"/>
              <a:t>，类似于关系数据库的聚簇索引</a:t>
            </a:r>
            <a:r>
              <a:rPr lang="en-US" altLang="zh-CN" sz="2500" dirty="0" smtClean="0"/>
              <a:t>)</a:t>
            </a:r>
            <a:r>
              <a:rPr lang="zh-CN" altLang="en-US" sz="2500" dirty="0" smtClean="0"/>
              <a:t>对表中数据进行排序和存储。主键可包含多列并具有唯一性。</a:t>
            </a:r>
          </a:p>
          <a:p>
            <a:pPr>
              <a:lnSpc>
                <a:spcPct val="90000"/>
              </a:lnSpc>
            </a:pPr>
            <a:r>
              <a:rPr lang="zh-CN" altLang="en-US" sz="2500" dirty="0" smtClean="0"/>
              <a:t>    基线数据按主键</a:t>
            </a:r>
            <a:r>
              <a:rPr lang="zh-CN" altLang="en-US" sz="2500" dirty="0" smtClean="0">
                <a:solidFill>
                  <a:schemeClr val="accent1"/>
                </a:solidFill>
              </a:rPr>
              <a:t>排序并划分</a:t>
            </a:r>
            <a:r>
              <a:rPr lang="zh-CN" altLang="en-US" sz="2500" dirty="0" smtClean="0"/>
              <a:t>成</a:t>
            </a:r>
            <a:r>
              <a:rPr lang="en-US" altLang="zh-CN" sz="2500" dirty="0" err="1" smtClean="0">
                <a:solidFill>
                  <a:schemeClr val="accent1"/>
                </a:solidFill>
              </a:rPr>
              <a:t>sstable</a:t>
            </a:r>
            <a:r>
              <a:rPr lang="zh-CN" altLang="en-US" sz="2500" dirty="0" smtClean="0"/>
              <a:t>（存储一个或几个表的一段按主键连续的数据），一个或者多个</a:t>
            </a:r>
            <a:r>
              <a:rPr lang="en-US" altLang="zh-CN" sz="2500" dirty="0" err="1" smtClean="0"/>
              <a:t>sstable</a:t>
            </a:r>
            <a:r>
              <a:rPr lang="zh-CN" altLang="en-US" sz="2500" dirty="0" smtClean="0"/>
              <a:t>组合成数据量大致相等的块（</a:t>
            </a:r>
            <a:r>
              <a:rPr lang="en-US" altLang="zh-CN" sz="2500" dirty="0" smtClean="0">
                <a:solidFill>
                  <a:schemeClr val="accent1"/>
                </a:solidFill>
              </a:rPr>
              <a:t>tablet</a:t>
            </a:r>
            <a:r>
              <a:rPr lang="zh-CN" altLang="en-US" sz="2500" dirty="0" smtClean="0"/>
              <a:t>，缺省大小是</a:t>
            </a:r>
            <a:r>
              <a:rPr lang="en-US" altLang="zh-CN" sz="2500" dirty="0" smtClean="0"/>
              <a:t>256MB</a:t>
            </a:r>
            <a:r>
              <a:rPr lang="zh-CN" altLang="en-US" sz="2500" dirty="0" smtClean="0"/>
              <a:t>，可配置）并存储在</a:t>
            </a:r>
            <a:r>
              <a:rPr lang="en-US" altLang="zh-CN" sz="2500" dirty="0" err="1" smtClean="0"/>
              <a:t>ChunkServer</a:t>
            </a:r>
            <a:r>
              <a:rPr lang="zh-CN" altLang="en-US" sz="2500" dirty="0" smtClean="0"/>
              <a:t>上。</a:t>
            </a:r>
          </a:p>
          <a:p>
            <a:pPr>
              <a:lnSpc>
                <a:spcPct val="90000"/>
              </a:lnSpc>
            </a:pPr>
            <a:r>
              <a:rPr lang="zh-CN" altLang="en-US" sz="2500" dirty="0" smtClean="0"/>
              <a:t>    为了避免</a:t>
            </a:r>
            <a:r>
              <a:rPr lang="en-US" altLang="zh-CN" sz="2500" dirty="0" err="1" smtClean="0"/>
              <a:t>ChunkServer</a:t>
            </a:r>
            <a:r>
              <a:rPr lang="zh-CN" altLang="en-US" sz="2500" dirty="0" smtClean="0"/>
              <a:t>故障导致数据丢失，</a:t>
            </a:r>
            <a:r>
              <a:rPr lang="en-US" altLang="zh-CN" sz="2500" dirty="0" smtClean="0"/>
              <a:t>tablet</a:t>
            </a:r>
            <a:r>
              <a:rPr lang="zh-CN" altLang="en-US" sz="2500" dirty="0" smtClean="0"/>
              <a:t>通常保存</a:t>
            </a:r>
            <a:r>
              <a:rPr lang="en-US" altLang="zh-CN" sz="2500" dirty="0" smtClean="0">
                <a:solidFill>
                  <a:schemeClr val="accent1"/>
                </a:solidFill>
              </a:rPr>
              <a:t>2~3</a:t>
            </a:r>
            <a:r>
              <a:rPr lang="zh-CN" altLang="en-US" sz="2500" dirty="0" smtClean="0">
                <a:solidFill>
                  <a:schemeClr val="accent1"/>
                </a:solidFill>
              </a:rPr>
              <a:t>个副本</a:t>
            </a:r>
            <a:r>
              <a:rPr lang="en-US" altLang="zh-CN" sz="2500" dirty="0" smtClean="0"/>
              <a:t>(</a:t>
            </a:r>
            <a:r>
              <a:rPr lang="zh-CN" altLang="en-US" sz="2500" dirty="0" smtClean="0"/>
              <a:t>可配置</a:t>
            </a:r>
            <a:r>
              <a:rPr lang="en-US" altLang="zh-CN" sz="2500" dirty="0" smtClean="0"/>
              <a:t>)</a:t>
            </a:r>
            <a:r>
              <a:rPr lang="zh-CN" altLang="en-US" sz="2500" dirty="0" smtClean="0"/>
              <a:t>。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FD65F55-382A-4275-AA64-F8EC4ADD9661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65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5542" name="Picture 2" descr="淘宝海量数据库OceanBase:系统架构详解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88" y="1428750"/>
            <a:ext cx="47625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14E7F67-F287-4622-AA62-9DF74A406AF1}" type="slidenum">
              <a:rPr lang="zh-CN" altLang="en-US"/>
              <a:pPr>
                <a:defRPr/>
              </a:pPr>
              <a:t>66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OceanBase</a:t>
            </a:r>
            <a:r>
              <a:rPr lang="en-US" dirty="0" smtClean="0"/>
              <a:t>(</a:t>
            </a:r>
            <a:r>
              <a:rPr lang="zh-CN" altLang="en-US" dirty="0" smtClean="0"/>
              <a:t>海量数据库</a:t>
            </a:r>
            <a:r>
              <a:rPr lang="en-US" dirty="0" smtClean="0"/>
              <a:t>)</a:t>
            </a:r>
            <a:endParaRPr lang="zh-CN" altLang="en-US" dirty="0"/>
          </a:p>
        </p:txBody>
      </p:sp>
      <p:sp>
        <p:nvSpPr>
          <p:cNvPr id="66564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357313"/>
            <a:ext cx="8286750" cy="51435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zh-CN" altLang="en-US" sz="2400" dirty="0" smtClean="0"/>
              <a:t>每隔一段时间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例如一天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把当前增量合并到原有基线数据并生成</a:t>
            </a:r>
            <a:r>
              <a:rPr lang="zh-CN" altLang="en-US" sz="2400" dirty="0" smtClean="0">
                <a:solidFill>
                  <a:schemeClr val="accent1"/>
                </a:solidFill>
              </a:rPr>
              <a:t>新的基线数据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称为每日合并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，然后</a:t>
            </a:r>
            <a:r>
              <a:rPr lang="zh-CN" altLang="en-US" sz="2400" dirty="0" smtClean="0">
                <a:solidFill>
                  <a:schemeClr val="accent1"/>
                </a:solidFill>
              </a:rPr>
              <a:t>清除过期的修改增量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chemeClr val="accent1"/>
                </a:solidFill>
              </a:rPr>
              <a:t>过期的基线数据</a:t>
            </a:r>
            <a:r>
              <a:rPr lang="zh-CN" altLang="en-US" sz="2400" dirty="0" smtClean="0"/>
              <a:t>。（数据的迁移）</a:t>
            </a:r>
            <a:endParaRPr lang="en-US" altLang="zh-CN" sz="2400" dirty="0" smtClean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zh-CN" altLang="en-US" sz="2400" dirty="0" smtClean="0"/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zh-CN" altLang="en-US" sz="2400" dirty="0" smtClean="0"/>
              <a:t>合并过程：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UpdateServer</a:t>
            </a:r>
            <a:r>
              <a:rPr lang="zh-CN" altLang="en-US" sz="2400" dirty="0" smtClean="0">
                <a:solidFill>
                  <a:schemeClr val="accent1"/>
                </a:solidFill>
              </a:rPr>
              <a:t>冻结</a:t>
            </a:r>
            <a:r>
              <a:rPr lang="zh-CN" altLang="en-US" sz="2400" dirty="0" smtClean="0"/>
              <a:t>当前内存表并</a:t>
            </a:r>
            <a:r>
              <a:rPr lang="zh-CN" altLang="en-US" sz="2400" dirty="0" smtClean="0">
                <a:solidFill>
                  <a:schemeClr val="accent1"/>
                </a:solidFill>
              </a:rPr>
              <a:t>开启</a:t>
            </a:r>
            <a:r>
              <a:rPr lang="zh-CN" altLang="en-US" sz="2400" dirty="0" smtClean="0"/>
              <a:t>新内存表，此后新的修改写入新内存表；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ChunkServer</a:t>
            </a:r>
            <a:r>
              <a:rPr lang="zh-CN" altLang="en-US" sz="2400" dirty="0" smtClean="0">
                <a:solidFill>
                  <a:schemeClr val="accent1"/>
                </a:solidFill>
              </a:rPr>
              <a:t>融合</a:t>
            </a:r>
            <a:r>
              <a:rPr lang="zh-CN" altLang="en-US" sz="2400" dirty="0" smtClean="0"/>
              <a:t>当前基线数据与冻结的内存表，生成新基线数据；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）当</a:t>
            </a:r>
            <a:r>
              <a:rPr lang="zh-CN" altLang="en-US" sz="2400" dirty="0" smtClean="0">
                <a:solidFill>
                  <a:schemeClr val="accent1"/>
                </a:solidFill>
              </a:rPr>
              <a:t>所有</a:t>
            </a:r>
            <a:r>
              <a:rPr lang="en-US" altLang="zh-CN" sz="2400" dirty="0" smtClean="0">
                <a:solidFill>
                  <a:schemeClr val="accent1"/>
                </a:solidFill>
              </a:rPr>
              <a:t>tablet</a:t>
            </a:r>
            <a:r>
              <a:rPr lang="zh-CN" altLang="en-US" sz="2400" dirty="0" smtClean="0">
                <a:solidFill>
                  <a:schemeClr val="accent1"/>
                </a:solidFill>
              </a:rPr>
              <a:t>的新基线数据</a:t>
            </a:r>
            <a:r>
              <a:rPr lang="zh-CN" altLang="en-US" sz="2400" dirty="0" smtClean="0"/>
              <a:t>生成后，</a:t>
            </a:r>
            <a:r>
              <a:rPr lang="en-US" altLang="zh-CN" sz="2400" dirty="0" err="1" smtClean="0"/>
              <a:t>UpdateServer</a:t>
            </a:r>
            <a:r>
              <a:rPr lang="zh-CN" altLang="en-US" sz="2400" dirty="0" smtClean="0"/>
              <a:t>冻结的内存表即可</a:t>
            </a:r>
            <a:r>
              <a:rPr lang="zh-CN" altLang="en-US" sz="2400" dirty="0" smtClean="0">
                <a:solidFill>
                  <a:schemeClr val="accent1"/>
                </a:solidFill>
              </a:rPr>
              <a:t>释放</a:t>
            </a:r>
            <a:r>
              <a:rPr lang="zh-CN" altLang="en-US" sz="2400" dirty="0" smtClean="0"/>
              <a:t>，其所占内存也被</a:t>
            </a:r>
            <a:r>
              <a:rPr lang="zh-CN" altLang="en-US" sz="2400" dirty="0" smtClean="0">
                <a:solidFill>
                  <a:schemeClr val="accent1"/>
                </a:solidFill>
              </a:rPr>
              <a:t>回收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    </a:t>
            </a:r>
            <a:endParaRPr lang="zh-CN" altLang="en-US" sz="2400" dirty="0" smtClean="0"/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C5AA2D-5852-4460-9FC7-F1BB466B4D1C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66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143900" y="2357430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8143900" y="4000504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407FF12-3C03-4E29-9032-1CEABB6163BC}" type="slidenum">
              <a:rPr lang="zh-CN" altLang="en-US"/>
              <a:pPr>
                <a:defRPr/>
              </a:pPr>
              <a:t>67</a:t>
            </a:fld>
            <a:endParaRPr lang="zh-CN" altLang="en-US"/>
          </a:p>
        </p:txBody>
      </p:sp>
      <p:sp>
        <p:nvSpPr>
          <p:cNvPr id="9728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3238" y="476250"/>
            <a:ext cx="8183562" cy="7366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OceanBase(</a:t>
            </a: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海量数据库</a:t>
            </a: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zh-CN" altLang="en-US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588" name="Rectangle 3"/>
          <p:cNvSpPr>
            <a:spLocks noGrp="1"/>
          </p:cNvSpPr>
          <p:nvPr>
            <p:ph type="body" idx="4294967295"/>
          </p:nvPr>
        </p:nvSpPr>
        <p:spPr>
          <a:xfrm>
            <a:off x="503238" y="1557338"/>
            <a:ext cx="8183562" cy="4187825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zh-CN" altLang="en-US" b="1" dirty="0" smtClean="0"/>
              <a:t>合并的调度时机：</a:t>
            </a:r>
            <a:r>
              <a:rPr lang="zh-CN" altLang="en-US" dirty="0" smtClean="0"/>
              <a:t>为了降低对用户访问的影响，合并被设置成</a:t>
            </a:r>
            <a:r>
              <a:rPr lang="zh-CN" altLang="en-US" dirty="0" smtClean="0">
                <a:solidFill>
                  <a:schemeClr val="accent1"/>
                </a:solidFill>
              </a:rPr>
              <a:t>低优先级任务</a:t>
            </a:r>
            <a:r>
              <a:rPr lang="zh-CN" altLang="en-US" dirty="0" smtClean="0"/>
              <a:t>，当机器负载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负载和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等待</a:t>
            </a:r>
            <a:r>
              <a:rPr lang="en-US" altLang="zh-CN" dirty="0" smtClean="0"/>
              <a:t>)</a:t>
            </a:r>
            <a:r>
              <a:rPr lang="zh-CN" altLang="en-US" dirty="0" smtClean="0"/>
              <a:t>高于一定阈值时，合并速度会减慢甚至暂停。</a:t>
            </a:r>
            <a:endParaRPr lang="en-US" altLang="zh-CN" dirty="0" smtClean="0"/>
          </a:p>
          <a:p>
            <a:pPr marL="0" indent="0">
              <a:buFont typeface="Wingdings 2" pitchFamily="18" charset="2"/>
              <a:buNone/>
            </a:pPr>
            <a:endParaRPr lang="en-US" altLang="zh-CN" dirty="0" smtClean="0"/>
          </a:p>
          <a:p>
            <a:pPr marL="0" indent="0">
              <a:buFont typeface="Wingdings 2" pitchFamily="18" charset="2"/>
              <a:buNone/>
            </a:pPr>
            <a:r>
              <a:rPr lang="zh-CN" altLang="en-US" dirty="0" smtClean="0"/>
              <a:t>实际应用中，数据库管理员</a:t>
            </a:r>
            <a:r>
              <a:rPr lang="en-US" altLang="zh-CN" dirty="0" smtClean="0"/>
              <a:t>(DBA)</a:t>
            </a:r>
            <a:r>
              <a:rPr lang="zh-CN" altLang="en-US" dirty="0" smtClean="0"/>
              <a:t>通常把每日合并设定在业务的低峰期</a:t>
            </a:r>
            <a:r>
              <a:rPr lang="en-US" altLang="zh-CN" dirty="0" smtClean="0"/>
              <a:t>(</a:t>
            </a:r>
            <a:r>
              <a:rPr lang="zh-CN" altLang="en-US" dirty="0" smtClean="0"/>
              <a:t>后半夜</a:t>
            </a:r>
            <a:r>
              <a:rPr lang="en-US" altLang="zh-CN" dirty="0" smtClean="0"/>
              <a:t>)</a:t>
            </a:r>
            <a:r>
              <a:rPr lang="zh-CN" altLang="en-US" dirty="0" smtClean="0"/>
              <a:t> 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7BC2CF4-21AB-466E-B790-309199BC0E17}" type="slidenum">
              <a:rPr lang="zh-CN" altLang="en-US"/>
              <a:pPr>
                <a:defRPr/>
              </a:pPr>
              <a:t>68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OceanBase</a:t>
            </a:r>
            <a:r>
              <a:rPr lang="en-US" dirty="0" smtClean="0"/>
              <a:t>(</a:t>
            </a:r>
            <a:r>
              <a:rPr lang="zh-CN" altLang="en-US" dirty="0" smtClean="0"/>
              <a:t>海量数据库</a:t>
            </a:r>
            <a:r>
              <a:rPr lang="en-US" dirty="0" smtClean="0"/>
              <a:t>)</a:t>
            </a:r>
            <a:endParaRPr lang="zh-CN" altLang="en-US" dirty="0"/>
          </a:p>
        </p:txBody>
      </p:sp>
      <p:sp>
        <p:nvSpPr>
          <p:cNvPr id="6861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285875"/>
            <a:ext cx="8143875" cy="52149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 smtClean="0"/>
              <a:t>OceanBase</a:t>
            </a:r>
            <a:r>
              <a:rPr lang="zh-CN" altLang="en-US" sz="2400" dirty="0" smtClean="0"/>
              <a:t>应用：淘宝收藏夹，存储淘宝用户收藏条目（</a:t>
            </a:r>
            <a:r>
              <a:rPr lang="en-US" altLang="zh-CN" sz="2400" dirty="0" smtClean="0"/>
              <a:t>40</a:t>
            </a:r>
            <a:r>
              <a:rPr lang="zh-CN" altLang="en-US" sz="2400" dirty="0" smtClean="0"/>
              <a:t>亿）和具体的商品、店铺信息（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亿），每天支持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～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千万的更新操作，单机数据</a:t>
            </a:r>
            <a:r>
              <a:rPr lang="en-US" altLang="zh-CN" sz="2400" dirty="0" smtClean="0"/>
              <a:t>1TB~4TB</a:t>
            </a:r>
            <a:r>
              <a:rPr lang="zh-CN" altLang="en-US" sz="2400" dirty="0" smtClean="0"/>
              <a:t>。平均查询相应时间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～</a:t>
            </a:r>
            <a:r>
              <a:rPr lang="en-US" altLang="zh-CN" sz="2400" dirty="0" smtClean="0"/>
              <a:t>50ms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endParaRPr lang="en-US" altLang="zh-CN" sz="2400" b="1" dirty="0" smtClean="0"/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B9AE458-B3DE-434E-9E1B-BE2AC0EC473D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68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714612" y="3500438"/>
            <a:ext cx="1214446" cy="612648"/>
          </a:xfrm>
          <a:prstGeom prst="wedgeRoundRectCallout">
            <a:avLst>
              <a:gd name="adj1" fmla="val -76677"/>
              <a:gd name="adj2" fmla="val -634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交易？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214810" y="35718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643570" y="3429000"/>
            <a:ext cx="121444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快照</a:t>
            </a:r>
            <a:r>
              <a:rPr lang="en-US" altLang="zh-CN" sz="2800" dirty="0" smtClean="0">
                <a:solidFill>
                  <a:schemeClr val="tx1"/>
                </a:solidFill>
              </a:rPr>
              <a:t>?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OceanBase</a:t>
            </a:r>
            <a:r>
              <a:rPr lang="en-US" dirty="0" smtClean="0"/>
              <a:t>(</a:t>
            </a:r>
            <a:r>
              <a:rPr lang="zh-CN" altLang="en-US" dirty="0" smtClean="0"/>
              <a:t>海量数据库</a:t>
            </a:r>
            <a:r>
              <a:rPr lang="en-US" dirty="0" smtClean="0"/>
              <a:t>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 smtClean="0"/>
              <a:t>测试数据规模</a:t>
            </a:r>
            <a:endParaRPr lang="zh-CN" altLang="en-US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  21</a:t>
            </a:r>
            <a:r>
              <a:rPr lang="zh-CN" altLang="en-US" dirty="0" smtClean="0"/>
              <a:t>亿条数据，基准数据</a:t>
            </a:r>
            <a:r>
              <a:rPr lang="en-US" altLang="zh-CN" dirty="0" smtClean="0"/>
              <a:t>3</a:t>
            </a:r>
            <a:r>
              <a:rPr lang="zh-CN" altLang="en-US" dirty="0" smtClean="0"/>
              <a:t>备份。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测试方案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　　两张表，其中表</a:t>
            </a:r>
            <a:r>
              <a:rPr lang="en-US" altLang="zh-CN" dirty="0" smtClean="0"/>
              <a:t>1</a:t>
            </a:r>
            <a:r>
              <a:rPr lang="zh-CN" altLang="en-US" dirty="0" smtClean="0"/>
              <a:t>有</a:t>
            </a:r>
            <a:r>
              <a:rPr lang="en-US" altLang="zh-CN" dirty="0" smtClean="0"/>
              <a:t>21</a:t>
            </a:r>
            <a:r>
              <a:rPr lang="zh-CN" altLang="en-US" dirty="0" smtClean="0"/>
              <a:t>列，表</a:t>
            </a:r>
            <a:r>
              <a:rPr lang="en-US" altLang="zh-CN" dirty="0" smtClean="0"/>
              <a:t>2</a:t>
            </a:r>
            <a:r>
              <a:rPr lang="zh-CN" altLang="en-US" dirty="0" smtClean="0"/>
              <a:t>有</a:t>
            </a:r>
            <a:r>
              <a:rPr lang="en-US" altLang="zh-CN" dirty="0" smtClean="0"/>
              <a:t>11</a:t>
            </a:r>
            <a:r>
              <a:rPr lang="zh-CN" altLang="en-US" dirty="0" smtClean="0"/>
              <a:t>列。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　　表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11</a:t>
            </a:r>
            <a:r>
              <a:rPr lang="zh-CN" altLang="en-US" dirty="0" smtClean="0"/>
              <a:t>列和表</a:t>
            </a:r>
            <a:r>
              <a:rPr lang="en-US" altLang="zh-CN" dirty="0" smtClean="0"/>
              <a:t>2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11</a:t>
            </a:r>
            <a:r>
              <a:rPr lang="zh-CN" altLang="en-US" dirty="0" smtClean="0"/>
              <a:t>列存在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关系。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　　单条记录大小为</a:t>
            </a:r>
            <a:r>
              <a:rPr lang="en-US" altLang="zh-CN" dirty="0" smtClean="0"/>
              <a:t>500</a:t>
            </a:r>
            <a:r>
              <a:rPr lang="zh-CN" altLang="en-US" dirty="0" smtClean="0"/>
              <a:t>字节。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52C5821-5240-447D-9092-F9AE77DBB1E1}" type="slidenum">
              <a:rPr lang="zh-CN" altLang="en-US" smtClean="0"/>
              <a:pPr>
                <a:defRPr/>
              </a:pPr>
              <a:t>69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2F76DDC-E663-4287-BF9A-8E9F6CCD04F5}" type="slidenum">
              <a:rPr lang="zh-CN" altLang="en-US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ORACLE</a:t>
            </a:r>
            <a:r>
              <a:rPr lang="zh-CN" altLang="en-US" dirty="0" smtClean="0"/>
              <a:t>本地后台</a:t>
            </a:r>
            <a:r>
              <a:rPr lang="en-US" altLang="zh-CN" dirty="0" smtClean="0"/>
              <a:t>DB+</a:t>
            </a:r>
            <a:r>
              <a:rPr lang="zh-CN" altLang="en-US" dirty="0" smtClean="0"/>
              <a:t>连接池</a:t>
            </a:r>
            <a:endParaRPr lang="zh-CN" altLang="en-US" dirty="0"/>
          </a:p>
        </p:txBody>
      </p:sp>
      <p:sp>
        <p:nvSpPr>
          <p:cNvPr id="13316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143875" cy="4286250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BFE8895-A409-4AA5-9F0D-3069E4DB9577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3318" name="Picture 2" descr="淘宝网发展史：Oracle支付宝 旺旺（3）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3" y="1785938"/>
            <a:ext cx="47625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B755211-9D7C-4DAF-9E6C-4172DB88D8F5}" type="slidenum">
              <a:rPr lang="zh-CN" altLang="en-US"/>
              <a:pPr>
                <a:defRPr/>
              </a:pPr>
              <a:t>70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OceanBase</a:t>
            </a:r>
            <a:r>
              <a:rPr lang="en-US" dirty="0" smtClean="0"/>
              <a:t>(</a:t>
            </a:r>
            <a:r>
              <a:rPr lang="zh-CN" altLang="en-US" dirty="0" smtClean="0"/>
              <a:t>海量数据库</a:t>
            </a:r>
            <a:r>
              <a:rPr lang="en-US" dirty="0" smtClean="0"/>
              <a:t>)</a:t>
            </a:r>
            <a:endParaRPr lang="zh-CN" altLang="en-US" dirty="0"/>
          </a:p>
        </p:txBody>
      </p:sp>
      <p:sp>
        <p:nvSpPr>
          <p:cNvPr id="69636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357298"/>
            <a:ext cx="8143875" cy="642942"/>
          </a:xfrm>
        </p:spPr>
        <p:txBody>
          <a:bodyPr/>
          <a:lstStyle/>
          <a:p>
            <a:r>
              <a:rPr lang="zh-CN" altLang="en-US" dirty="0" smtClean="0"/>
              <a:t>高峰时期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6A47BA2-A660-4F35-AE96-CE58AFBE67C7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70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9638" name="Picture 2" descr="http://pic002.cnblogs.com/images/2011/305098/201112092029219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000240"/>
            <a:ext cx="8061695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DD79F00-33C0-4760-9154-59E82CB7591A}" type="slidenum">
              <a:rPr lang="zh-CN" altLang="en-US"/>
              <a:pPr>
                <a:defRPr/>
              </a:pPr>
              <a:t>71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海量数据库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4786313"/>
            <a:ext cx="8143875" cy="157162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CN" i="1" dirty="0" smtClean="0"/>
              <a:t>    Amazon</a:t>
            </a:r>
            <a:r>
              <a:rPr lang="zh-CN" altLang="en-US" i="1" dirty="0" smtClean="0"/>
              <a:t>的系统采用分布式哈希表，</a:t>
            </a:r>
            <a:r>
              <a:rPr lang="en-US" altLang="zh-CN" i="1" dirty="0" smtClean="0"/>
              <a:t>Google </a:t>
            </a:r>
            <a:r>
              <a:rPr lang="en-US" altLang="zh-CN" i="1" dirty="0" err="1" smtClean="0"/>
              <a:t>Bigtable</a:t>
            </a:r>
            <a:r>
              <a:rPr lang="en-US" altLang="zh-CN" i="1" dirty="0" smtClean="0"/>
              <a:t>, Yahoo PNUTS</a:t>
            </a:r>
            <a:r>
              <a:rPr lang="zh-CN" altLang="en-US" i="1" dirty="0" smtClean="0"/>
              <a:t>，</a:t>
            </a:r>
            <a:r>
              <a:rPr lang="en-US" altLang="zh-CN" i="1" dirty="0" smtClean="0"/>
              <a:t>Microsoft SQL Azure</a:t>
            </a:r>
            <a:r>
              <a:rPr lang="zh-CN" altLang="en-US" i="1" dirty="0" smtClean="0"/>
              <a:t>采用分布式</a:t>
            </a:r>
            <a:r>
              <a:rPr lang="en-US" altLang="zh-CN" i="1" dirty="0" smtClean="0"/>
              <a:t>B+</a:t>
            </a:r>
            <a:r>
              <a:rPr lang="zh-CN" altLang="en-US" i="1" dirty="0" smtClean="0"/>
              <a:t>树。分布式哈希表实现相对简单，但只支持随机读取</a:t>
            </a:r>
            <a:r>
              <a:rPr lang="en-US" altLang="zh-CN" i="1" dirty="0" smtClean="0"/>
              <a:t>;</a:t>
            </a:r>
            <a:r>
              <a:rPr lang="zh-CN" altLang="en-US" i="1" dirty="0" smtClean="0"/>
              <a:t>分布式</a:t>
            </a:r>
            <a:r>
              <a:rPr lang="en-US" altLang="zh-CN" i="1" dirty="0" smtClean="0"/>
              <a:t>B+</a:t>
            </a:r>
            <a:r>
              <a:rPr lang="zh-CN" altLang="en-US" i="1" dirty="0" smtClean="0"/>
              <a:t>树支持范围查询，但实现比较复杂。</a:t>
            </a:r>
            <a:endParaRPr lang="zh-CN" altLang="en-US" i="1" dirty="0"/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B0D91C2-B303-4A94-A8B0-87203636CFA7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71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70662" name="Picture 2" descr="Oceanbase：千亿级海量数据库的创新点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357298"/>
            <a:ext cx="8072466" cy="328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8A63566-75CA-4C36-AB6F-ECC370C0FBDB}" type="slidenum">
              <a:rPr lang="zh-CN" altLang="en-US"/>
              <a:pPr>
                <a:defRPr/>
              </a:pPr>
              <a:t>72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海量数据库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428750"/>
            <a:ext cx="8143875" cy="492918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分布式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树的实现难点</a:t>
            </a:r>
            <a:r>
              <a:rPr lang="zh-CN" altLang="en-US" b="1" dirty="0" smtClean="0"/>
              <a:t>：</a:t>
            </a:r>
            <a:endParaRPr lang="zh-CN" altLang="en-US" dirty="0" smtClean="0"/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chemeClr val="accent1"/>
                </a:solidFill>
              </a:rPr>
              <a:t>状态数据的持久化和迁移。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chemeClr val="accent1"/>
                </a:solidFill>
              </a:rPr>
              <a:t>    </a:t>
            </a:r>
            <a:r>
              <a:rPr lang="zh-CN" altLang="en-US" dirty="0" smtClean="0"/>
              <a:t>更新操作首先以事务提交日志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称为</a:t>
            </a:r>
            <a:r>
              <a:rPr lang="en-US" altLang="zh-CN" dirty="0" err="1" smtClean="0"/>
              <a:t>binlog</a:t>
            </a:r>
            <a:r>
              <a:rPr lang="en-US" altLang="zh-CN" dirty="0" smtClean="0"/>
              <a:t>, NOSQL</a:t>
            </a:r>
            <a:r>
              <a:rPr lang="zh-CN" altLang="en-US" dirty="0" smtClean="0"/>
              <a:t>称为</a:t>
            </a:r>
            <a:r>
              <a:rPr lang="en-US" altLang="zh-CN" dirty="0" smtClean="0"/>
              <a:t>commit log)</a:t>
            </a:r>
            <a:r>
              <a:rPr lang="zh-CN" altLang="en-US" dirty="0" smtClean="0">
                <a:solidFill>
                  <a:srgbClr val="FF0000"/>
                </a:solidFill>
              </a:rPr>
              <a:t>写入到磁盘</a:t>
            </a:r>
            <a:r>
              <a:rPr lang="zh-CN" altLang="en-US" dirty="0" smtClean="0"/>
              <a:t>，为了保证可靠性，</a:t>
            </a:r>
            <a:r>
              <a:rPr lang="en-US" altLang="zh-CN" dirty="0" smtClean="0"/>
              <a:t>commit log</a:t>
            </a:r>
            <a:r>
              <a:rPr lang="zh-CN" altLang="en-US" dirty="0" smtClean="0"/>
              <a:t>需要</a:t>
            </a:r>
            <a:r>
              <a:rPr lang="zh-CN" altLang="en-US" dirty="0" smtClean="0">
                <a:solidFill>
                  <a:srgbClr val="FF0000"/>
                </a:solidFill>
              </a:rPr>
              <a:t>复制多份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    机器宕机时需要通过</a:t>
            </a:r>
            <a:r>
              <a:rPr lang="en-US" altLang="zh-CN" dirty="0" smtClean="0"/>
              <a:t>commit log</a:t>
            </a:r>
            <a:r>
              <a:rPr lang="zh-CN" altLang="en-US" dirty="0" smtClean="0"/>
              <a:t>记录的状态修改信息将服务迁移到集群中的其它节点。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　　</a:t>
            </a:r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495F660-403C-4212-99F9-4E95CB81B336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72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海量数据库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chemeClr val="accent1"/>
                </a:solidFill>
              </a:rPr>
              <a:t>子表的分裂和合并。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en-US" altLang="zh-CN" dirty="0" smtClean="0">
                <a:solidFill>
                  <a:schemeClr val="accent1"/>
                </a:solidFill>
              </a:rPr>
              <a:t>    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树实现的难点在于树节点的分裂与合并。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在分布式系统中，数据被顺序划分为大小在几十到几百</a:t>
            </a:r>
            <a:r>
              <a:rPr lang="en-US" altLang="zh-CN" dirty="0" smtClean="0"/>
              <a:t>MB</a:t>
            </a:r>
            <a:r>
              <a:rPr lang="zh-CN" altLang="en-US" dirty="0" smtClean="0"/>
              <a:t>的数据区间（子表），相当于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树的叶子节点。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每个子表在系统中存储多份，</a:t>
            </a:r>
            <a:r>
              <a:rPr lang="zh-CN" altLang="en-US" dirty="0" smtClean="0">
                <a:solidFill>
                  <a:schemeClr val="accent1"/>
                </a:solidFill>
              </a:rPr>
              <a:t>需要保证多个副本的分裂点一致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子表分裂时也有更新操作，增加了多副本一致的难度。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52C5821-5240-447D-9092-F9AE77DBB1E1}" type="slidenum">
              <a:rPr lang="zh-CN" altLang="en-US" smtClean="0"/>
              <a:pPr>
                <a:defRPr/>
              </a:pPr>
              <a:t>73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13" y="1279525"/>
            <a:ext cx="7772400" cy="1220788"/>
          </a:xfrm>
        </p:spPr>
        <p:txBody>
          <a:bodyPr wrap="square" t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sz="4100" smtClean="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架构      设计</a:t>
            </a:r>
            <a:r>
              <a:rPr lang="en-US" altLang="zh-CN" sz="4100" smtClean="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zh-CN" sz="4100" smtClean="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CN" sz="4100" smtClean="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</a:t>
            </a:r>
            <a:r>
              <a:rPr lang="zh-CN" altLang="en-US" sz="4100" smtClean="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进化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22313" y="3684588"/>
            <a:ext cx="7772400" cy="9144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135B-7463-4955-8447-1490A99D0516}" type="slidenum">
              <a:rPr lang="zh-CN" altLang="en-US" smtClean="0"/>
              <a:pPr>
                <a:defRPr/>
              </a:pPr>
              <a:t>74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E6D573-C0BC-4B5E-A131-49B5AB2B1961}" type="slidenum">
              <a:rPr lang="zh-CN" altLang="en-US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ORACLE+NAS+RAC+</a:t>
            </a:r>
            <a:r>
              <a:rPr lang="zh-CN" altLang="en-US" dirty="0" smtClean="0"/>
              <a:t>连接池</a:t>
            </a:r>
            <a:endParaRPr lang="zh-CN" altLang="en-US" dirty="0"/>
          </a:p>
        </p:txBody>
      </p:sp>
      <p:sp>
        <p:nvSpPr>
          <p:cNvPr id="1434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412776"/>
            <a:ext cx="8143875" cy="458797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    上述方案中</a:t>
            </a:r>
            <a:r>
              <a:rPr lang="zh-CN" altLang="en-US" sz="2400" dirty="0" smtClean="0">
                <a:solidFill>
                  <a:schemeClr val="accent1"/>
                </a:solidFill>
              </a:rPr>
              <a:t>数据是本地</a:t>
            </a:r>
            <a:r>
              <a:rPr lang="zh-CN" altLang="en-US" sz="2400" dirty="0" smtClean="0"/>
              <a:t>的，优化工作包括</a:t>
            </a:r>
            <a:r>
              <a:rPr lang="en-US" altLang="zh-CN" sz="2400" dirty="0" smtClean="0"/>
              <a:t>DBA</a:t>
            </a:r>
            <a:r>
              <a:rPr lang="zh-CN" altLang="en-US" sz="2400" dirty="0" smtClean="0"/>
              <a:t>对 </a:t>
            </a:r>
            <a:r>
              <a:rPr lang="en-US" altLang="zh-CN" sz="2400" dirty="0" smtClean="0"/>
              <a:t>Oracle</a:t>
            </a:r>
            <a:r>
              <a:rPr lang="zh-CN" altLang="en-US" sz="2400" dirty="0" smtClean="0"/>
              <a:t>进行性能调优和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语句优化。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微软雅黑" pitchFamily="34" charset="-122"/>
              </a:rPr>
              <a:t>          ↓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数据量继续增大，本地存储难以支撑。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微软雅黑" pitchFamily="34" charset="-122"/>
              </a:rPr>
              <a:t>          ↓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采用</a:t>
            </a:r>
            <a:r>
              <a:rPr lang="en-US" altLang="zh-CN" sz="2400" dirty="0" err="1" smtClean="0"/>
              <a:t>NetApp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 </a:t>
            </a:r>
            <a:r>
              <a:rPr lang="en-US" altLang="zh-CN" sz="2400" dirty="0" smtClean="0">
                <a:solidFill>
                  <a:schemeClr val="accent1"/>
                </a:solidFill>
              </a:rPr>
              <a:t>NAS(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NetworkAttached</a:t>
            </a:r>
            <a:r>
              <a:rPr lang="en-US" altLang="zh-CN" sz="2400" dirty="0" smtClean="0">
                <a:solidFill>
                  <a:schemeClr val="accent1"/>
                </a:solidFill>
              </a:rPr>
              <a:t> Storage</a:t>
            </a:r>
            <a:r>
              <a:rPr lang="zh-CN" altLang="en-US" sz="2400" dirty="0" smtClean="0">
                <a:solidFill>
                  <a:schemeClr val="accent1"/>
                </a:solidFill>
              </a:rPr>
              <a:t>：网络附属存储</a:t>
            </a:r>
            <a:r>
              <a:rPr lang="en-US" altLang="zh-CN" sz="2400" dirty="0" smtClean="0">
                <a:solidFill>
                  <a:schemeClr val="accent1"/>
                </a:solidFill>
              </a:rPr>
              <a:t>)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存储作为数据库的存储设备，加上 </a:t>
            </a:r>
            <a:r>
              <a:rPr lang="en-US" altLang="zh-CN" sz="2400" dirty="0" smtClean="0"/>
              <a:t>Oracle</a:t>
            </a:r>
            <a:r>
              <a:rPr lang="zh-CN" altLang="en-US" sz="2400" dirty="0" smtClean="0">
                <a:solidFill>
                  <a:schemeClr val="accent1"/>
                </a:solidFill>
              </a:rPr>
              <a:t>实时应用集群</a:t>
            </a:r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en-US" altLang="zh-CN" sz="2400" dirty="0" smtClean="0"/>
              <a:t>(RAC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Real Application Clusters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来实现负载均衡。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微软雅黑" pitchFamily="34" charset="-122"/>
              </a:rPr>
              <a:t>          ↓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    隐患：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NAS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NFS(Network File System)</a:t>
            </a:r>
            <a:r>
              <a:rPr lang="zh-CN" altLang="en-US" sz="2400" dirty="0" smtClean="0">
                <a:solidFill>
                  <a:schemeClr val="accent1"/>
                </a:solidFill>
              </a:rPr>
              <a:t>协议传输的延迟</a:t>
            </a:r>
            <a:r>
              <a:rPr lang="zh-CN" altLang="en-US" sz="2400" dirty="0" smtClean="0"/>
              <a:t>很严重；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            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RAC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chemeClr val="accent1"/>
                </a:solidFill>
              </a:rPr>
              <a:t>稳定性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            3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SQLRelay</a:t>
            </a:r>
            <a:r>
              <a:rPr lang="zh-CN" altLang="en-US" sz="2400" dirty="0" smtClean="0"/>
              <a:t>容易</a:t>
            </a:r>
            <a:r>
              <a:rPr lang="zh-CN" altLang="en-US" sz="2400" dirty="0" smtClean="0">
                <a:solidFill>
                  <a:schemeClr val="accent1"/>
                </a:solidFill>
              </a:rPr>
              <a:t>死锁</a:t>
            </a:r>
            <a:r>
              <a:rPr lang="zh-CN" altLang="en-US" sz="2400" dirty="0" smtClean="0"/>
              <a:t>。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02C1C6-42A0-4C57-942A-29CB7330976B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2C7006-291F-4492-BFC3-CEE8766CE83A}" type="slidenum">
              <a:rPr lang="zh-CN" altLang="en-US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NAS</a:t>
            </a: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zh-CN" altLang="en-US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网络附属存储</a:t>
            </a:r>
          </a:p>
        </p:txBody>
      </p:sp>
      <p:sp>
        <p:nvSpPr>
          <p:cNvPr id="16388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5500688"/>
            <a:ext cx="8143875" cy="1000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200" dirty="0" smtClean="0"/>
              <a:t>    NAS</a:t>
            </a:r>
            <a:r>
              <a:rPr lang="zh-CN" altLang="en-US" sz="2200" dirty="0" smtClean="0"/>
              <a:t>的典型组成是使用</a:t>
            </a:r>
            <a:r>
              <a:rPr lang="en-US" altLang="zh-CN" sz="2200" dirty="0" smtClean="0">
                <a:solidFill>
                  <a:schemeClr val="accent1"/>
                </a:solidFill>
              </a:rPr>
              <a:t>TCP/IP</a:t>
            </a:r>
            <a:r>
              <a:rPr lang="zh-CN" altLang="en-US" sz="2200" dirty="0" smtClean="0">
                <a:solidFill>
                  <a:schemeClr val="accent1"/>
                </a:solidFill>
              </a:rPr>
              <a:t>协议</a:t>
            </a:r>
            <a:r>
              <a:rPr lang="zh-CN" altLang="en-US" sz="2200" dirty="0" smtClean="0"/>
              <a:t>的以太网</a:t>
            </a:r>
            <a:r>
              <a:rPr lang="zh-CN" altLang="en-US" sz="2200" dirty="0" smtClean="0">
                <a:solidFill>
                  <a:schemeClr val="accent1"/>
                </a:solidFill>
              </a:rPr>
              <a:t>文件服务器</a:t>
            </a:r>
            <a:r>
              <a:rPr lang="zh-CN" altLang="en-US" sz="2200" dirty="0" smtClean="0"/>
              <a:t>，数据处理是“</a:t>
            </a:r>
            <a:r>
              <a:rPr lang="zh-CN" altLang="en-US" sz="2200" dirty="0" smtClean="0">
                <a:solidFill>
                  <a:schemeClr val="accent1"/>
                </a:solidFill>
              </a:rPr>
              <a:t>文件级</a:t>
            </a:r>
            <a:r>
              <a:rPr lang="zh-CN" altLang="en-US" sz="2200" dirty="0" smtClean="0"/>
              <a:t>”（</a:t>
            </a:r>
            <a:r>
              <a:rPr lang="en-US" altLang="zh-CN" sz="2200" dirty="0" smtClean="0"/>
              <a:t>file level</a:t>
            </a:r>
            <a:r>
              <a:rPr lang="zh-CN" altLang="en-US" sz="2200" dirty="0" smtClean="0"/>
              <a:t>），可以把</a:t>
            </a:r>
            <a:r>
              <a:rPr lang="en-US" altLang="zh-CN" sz="2200" dirty="0" smtClean="0"/>
              <a:t>NAS</a:t>
            </a:r>
            <a:r>
              <a:rPr lang="zh-CN" altLang="en-US" sz="2200" dirty="0" smtClean="0"/>
              <a:t>存储设备</a:t>
            </a:r>
            <a:r>
              <a:rPr lang="zh-CN" altLang="en-US" sz="2200" dirty="0" smtClean="0">
                <a:solidFill>
                  <a:schemeClr val="accent1"/>
                </a:solidFill>
              </a:rPr>
              <a:t>附加在已经存在的太网上</a:t>
            </a:r>
            <a:r>
              <a:rPr lang="zh-CN" altLang="en-US" sz="2200" dirty="0" smtClean="0"/>
              <a:t>。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BACF992-0607-4EDF-BB11-72A74DE6052B}" type="slidenum">
              <a:rPr lang="zh-CN" altLang="en-US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zh-CN" altLang="en-US" sz="1000">
              <a:solidFill>
                <a:schemeClr val="bg2">
                  <a:shade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6390" name="Picture 2" descr="http://www.dostor.com/STOR_IMAGES/2004-00-00/200363003028427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357313"/>
            <a:ext cx="61849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点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3666</TotalTime>
  <Words>5331</Words>
  <Application>Microsoft Office PowerPoint</Application>
  <PresentationFormat>全屏显示(4:3)</PresentationFormat>
  <Paragraphs>538</Paragraphs>
  <Slides>74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2" baseType="lpstr">
      <vt:lpstr>宋体</vt:lpstr>
      <vt:lpstr>微软雅黑</vt:lpstr>
      <vt:lpstr>Arial</vt:lpstr>
      <vt:lpstr>Calibri</vt:lpstr>
      <vt:lpstr>Times New Roman</vt:lpstr>
      <vt:lpstr>Verdana</vt:lpstr>
      <vt:lpstr>Wingdings 2</vt:lpstr>
      <vt:lpstr>视点</vt:lpstr>
      <vt:lpstr>多结构化数据管理  潘鹏</vt:lpstr>
      <vt:lpstr>发展历程</vt:lpstr>
      <vt:lpstr>个人网站</vt:lpstr>
      <vt:lpstr>LAMP(Linux+Apache+MySQL+PHP)</vt:lpstr>
      <vt:lpstr>LAMP(Linux+Apache+MySQL+PHP)</vt:lpstr>
      <vt:lpstr>改进思路</vt:lpstr>
      <vt:lpstr>ORACLE本地后台DB+连接池</vt:lpstr>
      <vt:lpstr>ORACLE+NAS+RAC+连接池</vt:lpstr>
      <vt:lpstr>NAS：网络附属存储</vt:lpstr>
      <vt:lpstr>NAS</vt:lpstr>
      <vt:lpstr>NAS读写过程</vt:lpstr>
      <vt:lpstr>NAS优缺点</vt:lpstr>
      <vt:lpstr>NAS用途</vt:lpstr>
      <vt:lpstr>SAN （Storage Area Network，存储区域网）</vt:lpstr>
      <vt:lpstr>ORACLE+SAN+RAC+连接池</vt:lpstr>
      <vt:lpstr>SAN的网络通道与协议</vt:lpstr>
      <vt:lpstr>SAN的优点和问题</vt:lpstr>
      <vt:lpstr>SAN的优点和问题</vt:lpstr>
      <vt:lpstr>NAS vs. SAN</vt:lpstr>
      <vt:lpstr>NAS vs. SAN</vt:lpstr>
      <vt:lpstr>NAS vs. SAN</vt:lpstr>
      <vt:lpstr>NAS和SAN结合</vt:lpstr>
      <vt:lpstr>NAS和SAN结合</vt:lpstr>
      <vt:lpstr>ORACLE本地后台DB+连接池</vt:lpstr>
      <vt:lpstr>ORACLE+SAN+RAC+连接池</vt:lpstr>
      <vt:lpstr>ORACLE+SAN+小型机+连接池+人工维护</vt:lpstr>
      <vt:lpstr>连接池改进思路</vt:lpstr>
      <vt:lpstr>SUN JAVA(Weblogic+EJB)</vt:lpstr>
      <vt:lpstr>系统状况</vt:lpstr>
      <vt:lpstr>(Weblogic+EJB)+DBRoute</vt:lpstr>
      <vt:lpstr>数据库路由器 ICX（ DBRoute ）</vt:lpstr>
      <vt:lpstr>SUN JAVA(Weblogic+EJB)</vt:lpstr>
      <vt:lpstr>Spring vs. EJB</vt:lpstr>
      <vt:lpstr>Spring反射模式 vs. EJB工厂模式</vt:lpstr>
      <vt:lpstr>依赖注入、反射模式</vt:lpstr>
      <vt:lpstr>依赖注入、反射模式</vt:lpstr>
      <vt:lpstr>依赖注入、反射模式</vt:lpstr>
      <vt:lpstr>Spring vs. EJB</vt:lpstr>
      <vt:lpstr>事务管理：编程式、声明式</vt:lpstr>
      <vt:lpstr>J2EE与JTA</vt:lpstr>
      <vt:lpstr>JTA架构</vt:lpstr>
      <vt:lpstr>J2EE与JTA</vt:lpstr>
      <vt:lpstr>J2EE与JTA</vt:lpstr>
      <vt:lpstr>J2EE与JTA</vt:lpstr>
      <vt:lpstr>SPRING vs. EJB之发展</vt:lpstr>
      <vt:lpstr>架构变化</vt:lpstr>
      <vt:lpstr>SUN JAVA(Weblogic+EJB)</vt:lpstr>
      <vt:lpstr>SUN JAVA(Weblogic+EJB)</vt:lpstr>
      <vt:lpstr>JBOSS</vt:lpstr>
      <vt:lpstr>Jboss+Spring+cache+分库分表</vt:lpstr>
      <vt:lpstr>关于数据内容（数据库）</vt:lpstr>
      <vt:lpstr>关于数据内容（数据库）</vt:lpstr>
      <vt:lpstr>关于数据内容（文件）</vt:lpstr>
      <vt:lpstr>关于数据内容（文件）</vt:lpstr>
      <vt:lpstr>关于数据内容（文件）</vt:lpstr>
      <vt:lpstr>关于数据内容（文件）</vt:lpstr>
      <vt:lpstr>关于数据内容（文件）</vt:lpstr>
      <vt:lpstr>TFS</vt:lpstr>
      <vt:lpstr>TFS</vt:lpstr>
      <vt:lpstr>TFS</vt:lpstr>
      <vt:lpstr>OceanBase(海量数据库)</vt:lpstr>
      <vt:lpstr>OceanBase(海量数据库)</vt:lpstr>
      <vt:lpstr>OceanBase(海量数据库)</vt:lpstr>
      <vt:lpstr>OceanBase(海量数据库)</vt:lpstr>
      <vt:lpstr>OceanBase(海量数据库)</vt:lpstr>
      <vt:lpstr>OceanBase(海量数据库)</vt:lpstr>
      <vt:lpstr>OceanBase(海量数据库)</vt:lpstr>
      <vt:lpstr>OceanBase(海量数据库)</vt:lpstr>
      <vt:lpstr>OceanBase(海量数据库)</vt:lpstr>
      <vt:lpstr>OceanBase(海量数据库)</vt:lpstr>
      <vt:lpstr>海量数据库</vt:lpstr>
      <vt:lpstr>海量数据库</vt:lpstr>
      <vt:lpstr>海量数据库</vt:lpstr>
      <vt:lpstr>架构      设计             进化</vt:lpstr>
    </vt:vector>
  </TitlesOfParts>
  <Company>lsr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多结构化数据管理</dc:title>
  <dc:creator>panppl</dc:creator>
  <cp:lastModifiedBy>微软用户</cp:lastModifiedBy>
  <cp:revision>524</cp:revision>
  <dcterms:created xsi:type="dcterms:W3CDTF">2012-06-05T07:26:34Z</dcterms:created>
  <dcterms:modified xsi:type="dcterms:W3CDTF">2019-09-24T07:55:48Z</dcterms:modified>
</cp:coreProperties>
</file>